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embeddings/oleObject2.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563" r:id="rId2"/>
    <p:sldId id="536" r:id="rId3"/>
    <p:sldId id="565" r:id="rId4"/>
    <p:sldId id="656" r:id="rId5"/>
    <p:sldId id="566" r:id="rId6"/>
    <p:sldId id="654" r:id="rId7"/>
    <p:sldId id="515" r:id="rId8"/>
    <p:sldId id="583" r:id="rId9"/>
    <p:sldId id="584" r:id="rId10"/>
    <p:sldId id="585" r:id="rId11"/>
    <p:sldId id="586" r:id="rId12"/>
    <p:sldId id="587" r:id="rId13"/>
    <p:sldId id="655" r:id="rId14"/>
    <p:sldId id="588" r:id="rId15"/>
    <p:sldId id="589" r:id="rId16"/>
    <p:sldId id="590" r:id="rId17"/>
    <p:sldId id="591" r:id="rId18"/>
    <p:sldId id="592" r:id="rId19"/>
    <p:sldId id="593" r:id="rId20"/>
    <p:sldId id="594" r:id="rId21"/>
    <p:sldId id="595" r:id="rId22"/>
    <p:sldId id="596" r:id="rId23"/>
    <p:sldId id="597" r:id="rId24"/>
    <p:sldId id="598" r:id="rId25"/>
    <p:sldId id="599" r:id="rId26"/>
    <p:sldId id="600" r:id="rId27"/>
    <p:sldId id="601" r:id="rId28"/>
    <p:sldId id="602" r:id="rId29"/>
    <p:sldId id="603" r:id="rId30"/>
    <p:sldId id="604" r:id="rId31"/>
    <p:sldId id="605" r:id="rId32"/>
    <p:sldId id="657" r:id="rId33"/>
    <p:sldId id="621" r:id="rId34"/>
    <p:sldId id="622" r:id="rId35"/>
    <p:sldId id="623" r:id="rId36"/>
    <p:sldId id="624" r:id="rId37"/>
    <p:sldId id="625" r:id="rId38"/>
    <p:sldId id="626" r:id="rId39"/>
    <p:sldId id="627" r:id="rId40"/>
    <p:sldId id="628" r:id="rId41"/>
    <p:sldId id="629" r:id="rId42"/>
    <p:sldId id="630" r:id="rId43"/>
    <p:sldId id="631" r:id="rId44"/>
    <p:sldId id="632" r:id="rId45"/>
    <p:sldId id="633" r:id="rId46"/>
    <p:sldId id="638" r:id="rId47"/>
    <p:sldId id="639" r:id="rId48"/>
    <p:sldId id="640" r:id="rId49"/>
    <p:sldId id="641" r:id="rId50"/>
    <p:sldId id="642" r:id="rId51"/>
    <p:sldId id="658" r:id="rId52"/>
    <p:sldId id="643" r:id="rId53"/>
    <p:sldId id="644" r:id="rId54"/>
    <p:sldId id="645" r:id="rId55"/>
    <p:sldId id="646" r:id="rId56"/>
    <p:sldId id="647" r:id="rId57"/>
    <p:sldId id="648" r:id="rId58"/>
    <p:sldId id="649" r:id="rId59"/>
    <p:sldId id="650" r:id="rId60"/>
    <p:sldId id="651" r:id="rId61"/>
    <p:sldId id="652"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6FCF"/>
    <a:srgbClr val="008000"/>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99" autoAdjust="0"/>
    <p:restoredTop sz="81880" autoAdjust="0"/>
  </p:normalViewPr>
  <p:slideViewPr>
    <p:cSldViewPr snapToGrid="0">
      <p:cViewPr varScale="1">
        <p:scale>
          <a:sx n="80" d="100"/>
          <a:sy n="80" d="100"/>
        </p:scale>
        <p:origin x="-1016"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0896"/>
    </p:cViewPr>
  </p:sorterViewPr>
  <p:notesViewPr>
    <p:cSldViewPr snapToGrid="0" snapToObjects="1">
      <p:cViewPr varScale="1">
        <p:scale>
          <a:sx n="85" d="100"/>
          <a:sy n="85" d="100"/>
        </p:scale>
        <p:origin x="-31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11/5/13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837299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11/5/13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40618613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2"/>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5788"/>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793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27939"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203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32035"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203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32035"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1D06593E-BCCB-4646-854A-41326545FD70}"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BDAEA888-F7FF-F34E-939F-BA0CE0A06850}" type="slidenum">
              <a:rPr lang="en-AU"/>
              <a:pPr/>
              <a:t>19</a:t>
            </a:fld>
            <a:endParaRPr lang="en-AU"/>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FB262189-E41B-9A44-A533-1E5E3674DEF8}"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824E6D26-5EA0-7741-906B-1FC11DACF36C}" type="slidenum">
              <a:rPr lang="en-AU"/>
              <a:pPr/>
              <a:t>20</a:t>
            </a:fld>
            <a:endParaRPr lang="en-AU"/>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A8528D3-1972-9F48-9205-AD9595A63350}"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A27F4517-7046-3A47-8D8D-8AB1DA46E733}" type="slidenum">
              <a:rPr lang="en-AU"/>
              <a:pPr/>
              <a:t>21</a:t>
            </a:fld>
            <a:endParaRPr lang="en-AU"/>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D588F47-322F-7F46-AD87-BA3A22321586}"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3C034D3B-D222-D84D-AEC4-A678211F4849}" type="slidenum">
              <a:rPr lang="en-AU"/>
              <a:pPr/>
              <a:t>22</a:t>
            </a:fld>
            <a:endParaRPr lang="en-AU"/>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BBFCCB6-FC6D-8543-AD0A-4EFDA7E0599A}"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C08710D-DA97-604E-861F-7D43CB500C38}" type="slidenum">
              <a:rPr lang="en-AU"/>
              <a:pPr/>
              <a:t>23</a:t>
            </a:fld>
            <a:endParaRPr lang="en-AU"/>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46CDE5B5-D08C-B64B-9104-5A88FE68DFF6}"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D3D987A-5D95-DF42-BB13-B26DC5CCBCEA}" type="slidenum">
              <a:rPr lang="en-AU"/>
              <a:pPr/>
              <a:t>24</a:t>
            </a:fld>
            <a:endParaRPr lang="en-AU"/>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74EB696-812A-3C48-8AD0-C345050F15DC}"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BEF5012-EEA3-184F-8DA2-060CC621BDE0}" type="slidenum">
              <a:rPr lang="en-AU"/>
              <a:pPr/>
              <a:t>25</a:t>
            </a:fld>
            <a:endParaRPr lang="en-AU"/>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bwMode="auto">
          <a:xfrm>
            <a:off x="515939" y="4341813"/>
            <a:ext cx="5910262" cy="4116387"/>
          </a:xfrm>
          <a:noFill/>
        </p:spPr>
        <p:txBody>
          <a:bodyPr wrap="square" lIns="90475" tIns="44444" rIns="90475" bIns="44444" numCol="1" anchor="t" anchorCtr="0" compatLnSpc="1">
            <a:prstTxWarp prst="textNoShape">
              <a:avLst/>
            </a:prstTxWarp>
          </a:bodyPr>
          <a:lstStyle/>
          <a:p>
            <a:pPr eaLnBrk="1" hangingPunct="1">
              <a:spcBef>
                <a:spcPct val="0"/>
              </a:spcBef>
            </a:pPr>
            <a:endParaRPr lang="en-US"/>
          </a:p>
        </p:txBody>
      </p:sp>
      <p:sp>
        <p:nvSpPr>
          <p:cNvPr id="22531" name="Rectangle 3"/>
          <p:cNvSpPr>
            <a:spLocks noGrp="1" noRot="1" noChangeAspect="1" noChangeArrowheads="1"/>
          </p:cNvSpPr>
          <p:nvPr>
            <p:ph type="sldImg"/>
          </p:nvPr>
        </p:nvSpPr>
        <p:spPr bwMode="auto">
          <a:xfrm>
            <a:off x="1158875" y="585788"/>
            <a:ext cx="4552950" cy="3416300"/>
          </a:xfrm>
          <a:noFill/>
          <a:ln>
            <a:solidFill>
              <a:srgbClr val="000000"/>
            </a:solidFill>
            <a:miter lim="800000"/>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9986"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29987"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203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32035"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82" name="Rectangle 2"/>
          <p:cNvSpPr>
            <a:spLocks noGrp="1" noChangeArrowheads="1"/>
          </p:cNvSpPr>
          <p:nvPr>
            <p:ph type="body" idx="1"/>
          </p:nvPr>
        </p:nvSpPr>
        <p:spPr bwMode="auto">
          <a:xfrm>
            <a:off x="516212" y="4342776"/>
            <a:ext cx="5909289" cy="41151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34083"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513D492-15EE-2347-9A73-376DDE456720}"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6D0CF03-1839-1E4A-BBF3-72F1E27BCAC9}" type="slidenum">
              <a:rPr lang="en-AU"/>
              <a:pPr/>
              <a:t>29</a:t>
            </a:fld>
            <a:endParaRPr lang="en-AU"/>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58BB5563-274F-C94D-BD1D-0B0C357AE3A0}"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D0DC005-0863-424E-AD4E-E9456B986DF7}" type="slidenum">
              <a:rPr lang="en-AU"/>
              <a:pPr/>
              <a:t>30</a:t>
            </a:fld>
            <a:endParaRPr lang="en-AU"/>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65FC7E1-7321-D74E-8D66-0DEB8FA1D23F}"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66A184A8-8F2E-4349-A075-3319C28009C3}" type="slidenum">
              <a:rPr lang="en-AU"/>
              <a:pPr/>
              <a:t>31</a:t>
            </a:fld>
            <a:endParaRPr lang="en-AU"/>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F98D040-FFB6-4648-A19B-482B5FA4F16B}"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F6D10A29-AEEE-FC40-BB80-748ECE9067B2}" type="slidenum">
              <a:rPr lang="en-AU"/>
              <a:pPr/>
              <a:t>33</a:t>
            </a:fld>
            <a:endParaRPr lang="en-AU"/>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D552A136-043A-E741-8B9A-299B7107E565}"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E3D0913-1523-8D4B-8560-7E799E01DF39}" type="slidenum">
              <a:rPr lang="en-AU"/>
              <a:pPr/>
              <a:t>34</a:t>
            </a:fld>
            <a:endParaRPr lang="en-AU"/>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22" name="Rectangle 2"/>
          <p:cNvSpPr>
            <a:spLocks noGrp="1" noChangeArrowheads="1"/>
          </p:cNvSpPr>
          <p:nvPr>
            <p:ph type="body" idx="1"/>
          </p:nvPr>
        </p:nvSpPr>
        <p:spPr bwMode="auto">
          <a:xfrm>
            <a:off x="516212" y="4342776"/>
            <a:ext cx="5909289" cy="41151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44323"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841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48419"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89936" tIns="44968" rIns="89936" bIns="44968" numCol="1" anchor="t" anchorCtr="0" compatLnSpc="1">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0466"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50467"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534E822-B473-E346-92C5-D18DC96EF5A6}"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FB9A19F8-0B5F-B84A-92F5-7D1AC882DA90}" type="slidenum">
              <a:rPr lang="en-AU"/>
              <a:pPr/>
              <a:t>38</a:t>
            </a:fld>
            <a:endParaRPr lang="en-AU"/>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B38E0968-C5B6-4C48-AC3A-F93670030EE6}"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3F9D1AF3-A517-8246-96F8-6FA10A913A1C}" type="slidenum">
              <a:rPr lang="en-AU"/>
              <a:pPr/>
              <a:t>39</a:t>
            </a:fld>
            <a:endParaRPr lang="en-AU"/>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74EB696-812A-3C48-8AD0-C345050F15DC}"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BEF5012-EEA3-184F-8DA2-060CC621BDE0}" type="slidenum">
              <a:rPr lang="en-AU"/>
              <a:pPr/>
              <a:t>40</a:t>
            </a:fld>
            <a:endParaRPr lang="en-AU"/>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D55873EA-BFAE-EB40-B3D0-02F61A3528AE}"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8144402F-C943-7C40-B16B-75B6CE84188B}" type="slidenum">
              <a:rPr lang="en-AU"/>
              <a:pPr/>
              <a:t>41</a:t>
            </a:fld>
            <a:endParaRPr lang="en-AU"/>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56B4C065-94F7-D24A-A993-BD3F1B5AFC75}"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1FF30D7-7CE2-0345-8D50-1E47D67B199D}" type="slidenum">
              <a:rPr lang="en-AU"/>
              <a:pPr/>
              <a:t>42</a:t>
            </a:fld>
            <a:endParaRPr lang="en-AU"/>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FAFD8158-7255-8B47-ACE4-912F4DB8F03A}"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EEFCA157-70F4-E147-A3C3-606F93CBD021}" type="slidenum">
              <a:rPr lang="en-AU"/>
              <a:pPr/>
              <a:t>43</a:t>
            </a:fld>
            <a:endParaRPr lang="en-AU"/>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2DA6BB8-A081-D947-ABB7-97EC8E60C349}"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965630E-C095-8B46-9A05-110955FE8AC3}" type="slidenum">
              <a:rPr lang="en-AU"/>
              <a:pPr/>
              <a:t>44</a:t>
            </a:fld>
            <a:endParaRPr lang="en-AU"/>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CB6C02BC-3A8D-9F48-A6C5-B2621AC755C3}"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51A3701-F82B-BB49-A793-6738827A0BD5}" type="slidenum">
              <a:rPr lang="en-AU"/>
              <a:pPr/>
              <a:t>46</a:t>
            </a:fld>
            <a:endParaRPr lang="en-AU"/>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2754" name="Rectangle 2"/>
          <p:cNvSpPr>
            <a:spLocks noGrp="1" noChangeArrowheads="1"/>
          </p:cNvSpPr>
          <p:nvPr>
            <p:ph type="body" idx="1"/>
          </p:nvPr>
        </p:nvSpPr>
        <p:spPr bwMode="auto">
          <a:xfrm>
            <a:off x="516212" y="4342779"/>
            <a:ext cx="5909289" cy="4115111"/>
          </a:xfrm>
          <a:prstGeom prst="rect">
            <a:avLst/>
          </a:prstGeom>
          <a:noFill/>
          <a:ln w="12700">
            <a:miter lim="800000"/>
            <a:headEnd/>
            <a:tailEnd/>
          </a:ln>
        </p:spPr>
        <p:txBody>
          <a:bodyPr lIns="90459" tIns="44435" rIns="90459" bIns="44435">
            <a:prstTxWarp prst="textNoShape">
              <a:avLst/>
            </a:prstTxWarp>
          </a:bodyPr>
          <a:lstStyle/>
          <a:p>
            <a:endParaRPr lang="en-US"/>
          </a:p>
        </p:txBody>
      </p:sp>
      <p:sp>
        <p:nvSpPr>
          <p:cNvPr id="2762755"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5650"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15651"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889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68899" name="Rectangle 3"/>
          <p:cNvSpPr>
            <a:spLocks noGrp="1" noChangeArrowheads="1"/>
          </p:cNvSpPr>
          <p:nvPr>
            <p:ph type="body" idx="1"/>
          </p:nvPr>
        </p:nvSpPr>
        <p:spPr bwMode="auto">
          <a:xfrm>
            <a:off x="516213" y="4345898"/>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774EB696-812A-3C48-8AD0-C345050F15DC}"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BEF5012-EEA3-184F-8DA2-060CC621BDE0}" type="slidenum">
              <a:rPr lang="en-AU"/>
              <a:pPr/>
              <a:t>49</a:t>
            </a:fld>
            <a:endParaRPr lang="en-AU"/>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0946" name="Rectangle 2"/>
          <p:cNvSpPr>
            <a:spLocks noGrp="1" noChangeArrowheads="1"/>
          </p:cNvSpPr>
          <p:nvPr>
            <p:ph type="body" idx="1"/>
          </p:nvPr>
        </p:nvSpPr>
        <p:spPr bwMode="auto">
          <a:xfrm>
            <a:off x="516212" y="4342779"/>
            <a:ext cx="5909289" cy="4115111"/>
          </a:xfrm>
          <a:prstGeom prst="rect">
            <a:avLst/>
          </a:prstGeom>
          <a:noFill/>
          <a:ln w="12700">
            <a:miter lim="800000"/>
            <a:headEnd/>
            <a:tailEnd/>
          </a:ln>
        </p:spPr>
        <p:txBody>
          <a:bodyPr lIns="90459" tIns="44435" rIns="90459" bIns="44435">
            <a:prstTxWarp prst="textNoShape">
              <a:avLst/>
            </a:prstTxWarp>
          </a:bodyPr>
          <a:lstStyle/>
          <a:p>
            <a:endParaRPr lang="en-US"/>
          </a:p>
        </p:txBody>
      </p:sp>
      <p:sp>
        <p:nvSpPr>
          <p:cNvPr id="2770947"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52</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7090"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77091" name="Rectangle 3"/>
          <p:cNvSpPr>
            <a:spLocks noGrp="1" noChangeArrowheads="1"/>
          </p:cNvSpPr>
          <p:nvPr>
            <p:ph type="body" idx="1"/>
          </p:nvPr>
        </p:nvSpPr>
        <p:spPr bwMode="auto">
          <a:xfrm>
            <a:off x="516214" y="4345900"/>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913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79139" name="Rectangle 3"/>
          <p:cNvSpPr>
            <a:spLocks noGrp="1" noChangeArrowheads="1"/>
          </p:cNvSpPr>
          <p:nvPr>
            <p:ph type="body" idx="1"/>
          </p:nvPr>
        </p:nvSpPr>
        <p:spPr bwMode="auto">
          <a:xfrm>
            <a:off x="516214" y="4345900"/>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1186" name="Rectangle 2"/>
          <p:cNvSpPr>
            <a:spLocks noGrp="1" noChangeArrowheads="1"/>
          </p:cNvSpPr>
          <p:nvPr>
            <p:ph type="body" idx="1"/>
          </p:nvPr>
        </p:nvSpPr>
        <p:spPr bwMode="auto">
          <a:xfrm>
            <a:off x="516212" y="4342779"/>
            <a:ext cx="5909289" cy="4115111"/>
          </a:xfrm>
          <a:prstGeom prst="rect">
            <a:avLst/>
          </a:prstGeom>
          <a:noFill/>
          <a:ln w="12700">
            <a:miter lim="800000"/>
            <a:headEnd/>
            <a:tailEnd/>
          </a:ln>
        </p:spPr>
        <p:txBody>
          <a:bodyPr lIns="90459" tIns="44435" rIns="90459" bIns="44435">
            <a:prstTxWarp prst="textNoShape">
              <a:avLst/>
            </a:prstTxWarp>
          </a:bodyPr>
          <a:lstStyle/>
          <a:p>
            <a:endParaRPr lang="en-US"/>
          </a:p>
        </p:txBody>
      </p:sp>
      <p:sp>
        <p:nvSpPr>
          <p:cNvPr id="2781187"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A758677E-E141-C64A-A4D0-65BB99340159}"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1064DF24-4FCB-9148-9F9E-F7987219468E}" type="slidenum">
              <a:rPr lang="en-AU"/>
              <a:pPr/>
              <a:t>58</a:t>
            </a:fld>
            <a:endParaRPr lang="en-AU"/>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2514"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52515"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62" name="Rectangle 2"/>
          <p:cNvSpPr>
            <a:spLocks noGrp="1" noRot="1" noChangeAspect="1" noChangeArrowheads="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754563"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7698"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17699"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8C268FA2-7CF9-2740-AB14-E7E21D87C02F}" type="datetime3">
              <a:rPr lang="en-AU"/>
              <a:pPr/>
              <a:t>5 November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B95AB81-E06C-6C46-8C67-59DB7C70983B}" type="slidenum">
              <a:rPr lang="en-AU"/>
              <a:pPr/>
              <a:t>61</a:t>
            </a:fld>
            <a:endParaRPr lang="en-AU"/>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9746"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719747" name="Rectangle 3"/>
          <p:cNvSpPr>
            <a:spLocks noGrp="1" noChangeArrowheads="1"/>
          </p:cNvSpPr>
          <p:nvPr>
            <p:ph type="body" idx="1"/>
          </p:nvPr>
        </p:nvSpPr>
        <p:spPr bwMode="auto">
          <a:xfrm>
            <a:off x="516215" y="4345902"/>
            <a:ext cx="5907739" cy="4111993"/>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42" name="Rectangle 2"/>
          <p:cNvSpPr>
            <a:spLocks noGrp="1" noChangeArrowheads="1"/>
          </p:cNvSpPr>
          <p:nvPr>
            <p:ph type="body" idx="1"/>
          </p:nvPr>
        </p:nvSpPr>
        <p:spPr bwMode="auto">
          <a:xfrm>
            <a:off x="516212" y="4342776"/>
            <a:ext cx="5909289" cy="41151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23843"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5890" name="Rectangle 2"/>
          <p:cNvSpPr>
            <a:spLocks noGrp="1" noChangeArrowheads="1"/>
          </p:cNvSpPr>
          <p:nvPr>
            <p:ph type="body" idx="1"/>
          </p:nvPr>
        </p:nvSpPr>
        <p:spPr bwMode="auto">
          <a:xfrm>
            <a:off x="516212" y="4342776"/>
            <a:ext cx="5909289" cy="41151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25891"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bwMode="auto">
          <a:xfrm>
            <a:off x="515940" y="4343400"/>
            <a:ext cx="5910262" cy="4114800"/>
          </a:xfrm>
          <a:noFill/>
        </p:spPr>
        <p:txBody>
          <a:bodyPr wrap="square" lIns="90461" tIns="44436" rIns="90461" bIns="44436" numCol="1" anchor="t" anchorCtr="0" compatLnSpc="1">
            <a:prstTxWarp prst="textNoShape">
              <a:avLst/>
            </a:prstTxWarp>
          </a:bodyPr>
          <a:lstStyle/>
          <a:p>
            <a:r>
              <a:rPr lang="en-US"/>
              <a:t>The store instruction performs the inverse function of the load.  Instead of loading data from memory, the store instruction sends the contents of register specified by Rt to data memory.</a:t>
            </a:r>
          </a:p>
          <a:p>
            <a:r>
              <a:rPr lang="en-US"/>
              <a:t>Similar to the load instruction, the store instruction needs to read the contents of register Rs (points to Ra port) and add it to the sign extended verion of the immediate filed (Imm16, ExtOp = 1, ALUSrc = 1) to form the data memory address (ALUctr = add).</a:t>
            </a:r>
          </a:p>
          <a:p>
            <a:r>
              <a:rPr lang="en-US"/>
              <a:t>However unlike the Load instructoion where busB is not used, the store instruction will use busB to send the data to the Data memory.</a:t>
            </a:r>
          </a:p>
          <a:p>
            <a:r>
              <a:rPr lang="en-US"/>
              <a:t>Consequently, the Rt field of the instruction has to be fed to the Rb port of the register file.</a:t>
            </a:r>
          </a:p>
          <a:p>
            <a:r>
              <a:rPr lang="en-US"/>
              <a:t>In order to write the Data Memory properly, the MemWr signal has to be set to 1.</a:t>
            </a:r>
          </a:p>
          <a:p>
            <a:r>
              <a:rPr lang="en-US"/>
              <a:t>Notice that the store instruction does not update the register file.  Therefore, RegWr must be set to zero and consequently control signals RegDst and MemtoReg are don’t cares.</a:t>
            </a:r>
          </a:p>
          <a:p>
            <a:r>
              <a:rPr lang="en-US"/>
              <a:t>And once again we need to set the control signals Branch and Jump to zero to ensure proper Program Counter updataing.</a:t>
            </a:r>
          </a:p>
          <a:p>
            <a:r>
              <a:rPr lang="en-US"/>
              <a:t>Well, by now, you are probably tied of these boring stuff where Branch and Jump are zero so let’s look at something different--the bracnh instruction.</a:t>
            </a:r>
          </a:p>
          <a:p>
            <a:endParaRPr lang="en-US"/>
          </a:p>
          <a:p>
            <a:r>
              <a:rPr lang="en-US"/>
              <a:t>+3 = 31 min. (Y:11)</a:t>
            </a:r>
          </a:p>
        </p:txBody>
      </p:sp>
      <p:sp>
        <p:nvSpPr>
          <p:cNvPr id="25603" name="Rectangle 3"/>
          <p:cNvSpPr>
            <a:spLocks noGrp="1" noRot="1" noChangeAspect="1" noChangeArrowheads="1"/>
          </p:cNvSpPr>
          <p:nvPr>
            <p:ph type="sldImg"/>
          </p:nvPr>
        </p:nvSpPr>
        <p:spPr bwMode="auto">
          <a:xfrm>
            <a:off x="1143000" y="573088"/>
            <a:ext cx="4586288" cy="3441700"/>
          </a:xfrm>
          <a:noFill/>
          <a:ln>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8F4EA0A-A884-AF4F-A03C-9C381495885F}" type="datetime1">
              <a:rPr lang="en-US" smtClean="0"/>
              <a:pPr/>
              <a:t>11/5/13</a:t>
            </a:fld>
            <a:endParaRPr lang="en-US" dirty="0"/>
          </a:p>
        </p:txBody>
      </p:sp>
      <p:sp>
        <p:nvSpPr>
          <p:cNvPr id="5" name="Footer Placeholder 4"/>
          <p:cNvSpPr>
            <a:spLocks noGrp="1"/>
          </p:cNvSpPr>
          <p:nvPr>
            <p:ph type="ftr" sz="quarter" idx="11"/>
          </p:nvPr>
        </p:nvSpPr>
        <p:spPr/>
        <p:txBody>
          <a:bodyPr/>
          <a:lstStyle/>
          <a:p>
            <a:r>
              <a:rPr lang="en-US" dirty="0" smtClean="0"/>
              <a:t>Fall 2013 --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CD847-BD33-6347-84BC-3975406518ED}" type="datetime1">
              <a:rPr lang="en-US" smtClean="0"/>
              <a:pPr/>
              <a:t>11/5/13</a:t>
            </a:fld>
            <a:endParaRPr lang="en-US" dirty="0"/>
          </a:p>
        </p:txBody>
      </p:sp>
      <p:sp>
        <p:nvSpPr>
          <p:cNvPr id="5" name="Footer Placeholder 4"/>
          <p:cNvSpPr>
            <a:spLocks noGrp="1"/>
          </p:cNvSpPr>
          <p:nvPr>
            <p:ph type="ftr" sz="quarter" idx="11"/>
          </p:nvPr>
        </p:nvSpPr>
        <p:spPr/>
        <p:txBody>
          <a:bodyPr/>
          <a:lstStyle/>
          <a:p>
            <a:r>
              <a:rPr lang="en-US" dirty="0" smtClean="0"/>
              <a:t>Fall 2013 --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1FD25-D8DE-A844-B835-3C5EFED02B2F}" type="datetime1">
              <a:rPr lang="en-US" smtClean="0"/>
              <a:pPr/>
              <a:t>11/5/13</a:t>
            </a:fld>
            <a:endParaRPr lang="en-US" dirty="0"/>
          </a:p>
        </p:txBody>
      </p:sp>
      <p:sp>
        <p:nvSpPr>
          <p:cNvPr id="5" name="Footer Placeholder 4"/>
          <p:cNvSpPr>
            <a:spLocks noGrp="1"/>
          </p:cNvSpPr>
          <p:nvPr>
            <p:ph type="ftr" sz="quarter" idx="11"/>
          </p:nvPr>
        </p:nvSpPr>
        <p:spPr/>
        <p:txBody>
          <a:bodyPr/>
          <a:lstStyle/>
          <a:p>
            <a:r>
              <a:rPr lang="en-US" dirty="0" smtClean="0"/>
              <a:t>Fall 2013 --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C48CF0-ACF5-A94C-AA1F-676EC1B48BF0}" type="datetime1">
              <a:rPr lang="en-US" smtClean="0"/>
              <a:pPr/>
              <a:t>11/5/13</a:t>
            </a:fld>
            <a:endParaRPr lang="en-US" dirty="0"/>
          </a:p>
        </p:txBody>
      </p:sp>
      <p:sp>
        <p:nvSpPr>
          <p:cNvPr id="5" name="Footer Placeholder 4"/>
          <p:cNvSpPr>
            <a:spLocks noGrp="1"/>
          </p:cNvSpPr>
          <p:nvPr>
            <p:ph type="ftr" sz="quarter" idx="11"/>
          </p:nvPr>
        </p:nvSpPr>
        <p:spPr/>
        <p:txBody>
          <a:bodyPr/>
          <a:lstStyle/>
          <a:p>
            <a:r>
              <a:rPr lang="en-US" dirty="0" smtClean="0"/>
              <a:t>Fall 2013 --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21388C-A700-AC46-AF07-8B6A58DF92BF}" type="datetime1">
              <a:rPr lang="en-US" smtClean="0"/>
              <a:pPr/>
              <a:t>11/5/13</a:t>
            </a:fld>
            <a:endParaRPr lang="en-US" dirty="0"/>
          </a:p>
        </p:txBody>
      </p:sp>
      <p:sp>
        <p:nvSpPr>
          <p:cNvPr id="5" name="Footer Placeholder 4"/>
          <p:cNvSpPr>
            <a:spLocks noGrp="1"/>
          </p:cNvSpPr>
          <p:nvPr>
            <p:ph type="ftr" sz="quarter" idx="11"/>
          </p:nvPr>
        </p:nvSpPr>
        <p:spPr/>
        <p:txBody>
          <a:bodyPr/>
          <a:lstStyle/>
          <a:p>
            <a:r>
              <a:rPr lang="en-US" dirty="0" smtClean="0"/>
              <a:t>Fall 2013 --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539AD-796A-1B46-AE13-CC50F1D87A3B}" type="datetime1">
              <a:rPr lang="en-US" smtClean="0"/>
              <a:pPr/>
              <a:t>11/5/13</a:t>
            </a:fld>
            <a:endParaRPr lang="en-US" dirty="0"/>
          </a:p>
        </p:txBody>
      </p:sp>
      <p:sp>
        <p:nvSpPr>
          <p:cNvPr id="6" name="Footer Placeholder 5"/>
          <p:cNvSpPr>
            <a:spLocks noGrp="1"/>
          </p:cNvSpPr>
          <p:nvPr>
            <p:ph type="ftr" sz="quarter" idx="11"/>
          </p:nvPr>
        </p:nvSpPr>
        <p:spPr/>
        <p:txBody>
          <a:bodyPr/>
          <a:lstStyle/>
          <a:p>
            <a:r>
              <a:rPr lang="en-US" dirty="0" smtClean="0"/>
              <a:t>Fall 2013 -- Lecture #20</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6B78C-91F5-4843-88AB-E1979C66BB91}" type="datetime1">
              <a:rPr lang="en-US" smtClean="0"/>
              <a:pPr/>
              <a:t>11/5/13</a:t>
            </a:fld>
            <a:endParaRPr lang="en-US" dirty="0"/>
          </a:p>
        </p:txBody>
      </p:sp>
      <p:sp>
        <p:nvSpPr>
          <p:cNvPr id="8" name="Footer Placeholder 7"/>
          <p:cNvSpPr>
            <a:spLocks noGrp="1"/>
          </p:cNvSpPr>
          <p:nvPr>
            <p:ph type="ftr" sz="quarter" idx="11"/>
          </p:nvPr>
        </p:nvSpPr>
        <p:spPr/>
        <p:txBody>
          <a:bodyPr/>
          <a:lstStyle/>
          <a:p>
            <a:r>
              <a:rPr lang="en-US" dirty="0" smtClean="0"/>
              <a:t>Fall 2013 -- Lecture #20</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034871-8FC3-6B44-9C2C-E3CBF1D4C617}" type="datetime1">
              <a:rPr lang="en-US" smtClean="0"/>
              <a:pPr/>
              <a:t>11/5/13</a:t>
            </a:fld>
            <a:endParaRPr lang="en-US" dirty="0"/>
          </a:p>
        </p:txBody>
      </p:sp>
      <p:sp>
        <p:nvSpPr>
          <p:cNvPr id="4" name="Footer Placeholder 3"/>
          <p:cNvSpPr>
            <a:spLocks noGrp="1"/>
          </p:cNvSpPr>
          <p:nvPr>
            <p:ph type="ftr" sz="quarter" idx="11"/>
          </p:nvPr>
        </p:nvSpPr>
        <p:spPr/>
        <p:txBody>
          <a:bodyPr/>
          <a:lstStyle/>
          <a:p>
            <a:r>
              <a:rPr lang="en-US" dirty="0" smtClean="0"/>
              <a:t>Fall 2013 -- Lecture #20</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A9545-0579-F44D-A38C-E1454B147614}" type="datetime1">
              <a:rPr lang="en-US" smtClean="0"/>
              <a:pPr/>
              <a:t>11/5/13</a:t>
            </a:fld>
            <a:endParaRPr lang="en-US" dirty="0"/>
          </a:p>
        </p:txBody>
      </p:sp>
      <p:sp>
        <p:nvSpPr>
          <p:cNvPr id="3" name="Footer Placeholder 2"/>
          <p:cNvSpPr>
            <a:spLocks noGrp="1"/>
          </p:cNvSpPr>
          <p:nvPr>
            <p:ph type="ftr" sz="quarter" idx="11"/>
          </p:nvPr>
        </p:nvSpPr>
        <p:spPr/>
        <p:txBody>
          <a:bodyPr/>
          <a:lstStyle/>
          <a:p>
            <a:r>
              <a:rPr lang="en-US" dirty="0" smtClean="0"/>
              <a:t>Fall 2013 -- Lecture #20</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75D93-17F2-F64D-9D63-923D1C8AEB38}" type="datetime1">
              <a:rPr lang="en-US" smtClean="0"/>
              <a:pPr/>
              <a:t>11/5/13</a:t>
            </a:fld>
            <a:endParaRPr lang="en-US" dirty="0"/>
          </a:p>
        </p:txBody>
      </p:sp>
      <p:sp>
        <p:nvSpPr>
          <p:cNvPr id="6" name="Footer Placeholder 5"/>
          <p:cNvSpPr>
            <a:spLocks noGrp="1"/>
          </p:cNvSpPr>
          <p:nvPr>
            <p:ph type="ftr" sz="quarter" idx="11"/>
          </p:nvPr>
        </p:nvSpPr>
        <p:spPr/>
        <p:txBody>
          <a:bodyPr/>
          <a:lstStyle/>
          <a:p>
            <a:r>
              <a:rPr lang="en-US" dirty="0" smtClean="0"/>
              <a:t>Fall 2013 -- Lecture #20</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5683D-405D-6F4E-B06C-5F1BE6963825}" type="datetime1">
              <a:rPr lang="en-US" smtClean="0"/>
              <a:pPr/>
              <a:t>11/5/13</a:t>
            </a:fld>
            <a:endParaRPr lang="en-US" dirty="0"/>
          </a:p>
        </p:txBody>
      </p:sp>
      <p:sp>
        <p:nvSpPr>
          <p:cNvPr id="6" name="Footer Placeholder 5"/>
          <p:cNvSpPr>
            <a:spLocks noGrp="1"/>
          </p:cNvSpPr>
          <p:nvPr>
            <p:ph type="ftr" sz="quarter" idx="11"/>
          </p:nvPr>
        </p:nvSpPr>
        <p:spPr/>
        <p:txBody>
          <a:bodyPr/>
          <a:lstStyle/>
          <a:p>
            <a:r>
              <a:rPr lang="en-US" dirty="0" smtClean="0"/>
              <a:t>Fall 2013 -- Lecture #20</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25429-70C0-CB45-9819-7E0B8D682251}" type="datetime1">
              <a:rPr lang="en-US" smtClean="0"/>
              <a:pPr/>
              <a:t>11/5/13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2013 -- Lecture #20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image" Target="../media/image1.png"/><Relationship Id="rId6"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Control and Pipelining</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a:t>
            </a:r>
          </a:p>
          <a:p>
            <a:r>
              <a:rPr lang="en-US" dirty="0" smtClean="0"/>
              <a:t>Randy H. Katz</a:t>
            </a:r>
          </a:p>
          <a:p>
            <a:r>
              <a:rPr lang="en-US" dirty="0" smtClean="0"/>
              <a:t>http://inst.eecs.Berkeley.edu/~cs61c/fa13</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dirty="0" smtClean="0"/>
              <a:t>Fall 2013 -- Lecture #20</a:t>
            </a:r>
            <a:endParaRPr lang="en-US" dirty="0"/>
          </a:p>
        </p:txBody>
      </p:sp>
      <p:sp>
        <p:nvSpPr>
          <p:cNvPr id="9" name="Date Placeholder 8"/>
          <p:cNvSpPr>
            <a:spLocks noGrp="1"/>
          </p:cNvSpPr>
          <p:nvPr>
            <p:ph type="dt" sz="half" idx="10"/>
          </p:nvPr>
        </p:nvSpPr>
        <p:spPr/>
        <p:txBody>
          <a:bodyPr/>
          <a:lstStyle/>
          <a:p>
            <a:fld id="{F0023C85-E268-2B45-B282-7D968B410E51}" type="datetime1">
              <a:rPr lang="en-US" smtClean="0"/>
              <a:pPr/>
              <a:t>11/5/13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8722" name="Rectangle 2"/>
          <p:cNvSpPr>
            <a:spLocks noGrp="1" noChangeArrowheads="1"/>
          </p:cNvSpPr>
          <p:nvPr>
            <p:ph type="title"/>
          </p:nvPr>
        </p:nvSpPr>
        <p:spPr/>
        <p:txBody>
          <a:bodyPr/>
          <a:lstStyle/>
          <a:p>
            <a:r>
              <a:rPr lang="en-US" dirty="0" smtClean="0"/>
              <a:t>Pipelined Laundry</a:t>
            </a:r>
            <a:endParaRPr lang="en-US" dirty="0"/>
          </a:p>
        </p:txBody>
      </p:sp>
      <p:sp>
        <p:nvSpPr>
          <p:cNvPr id="2718723" name="Rectangle 3"/>
          <p:cNvSpPr>
            <a:spLocks noGrp="1" noChangeArrowheads="1"/>
          </p:cNvSpPr>
          <p:nvPr>
            <p:ph type="body" idx="1"/>
          </p:nvPr>
        </p:nvSpPr>
        <p:spPr>
          <a:xfrm>
            <a:off x="1447800" y="1143000"/>
            <a:ext cx="7239000" cy="52133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Clr>
                <a:schemeClr val="tx1"/>
              </a:buClr>
            </a:pPr>
            <a:r>
              <a:rPr lang="en-US" i="1" dirty="0" smtClean="0">
                <a:solidFill>
                  <a:srgbClr val="FF0000"/>
                </a:solidFill>
              </a:rPr>
              <a:t>Pipelined laundry takes </a:t>
            </a:r>
            <a:br>
              <a:rPr lang="en-US" i="1" dirty="0" smtClean="0">
                <a:solidFill>
                  <a:srgbClr val="FF0000"/>
                </a:solidFill>
              </a:rPr>
            </a:br>
            <a:r>
              <a:rPr lang="en-US" i="1" dirty="0" smtClean="0">
                <a:solidFill>
                  <a:srgbClr val="FF0000"/>
                </a:solidFill>
              </a:rPr>
              <a:t>3.5 hours for 4 loads! </a:t>
            </a:r>
            <a:endParaRPr lang="en-US" i="1" dirty="0">
              <a:solidFill>
                <a:srgbClr val="FF0000"/>
              </a:solidFill>
            </a:endParaRPr>
          </a:p>
        </p:txBody>
      </p:sp>
      <p:grpSp>
        <p:nvGrpSpPr>
          <p:cNvPr id="2" name="Group 4"/>
          <p:cNvGrpSpPr>
            <a:grpSpLocks/>
          </p:cNvGrpSpPr>
          <p:nvPr/>
        </p:nvGrpSpPr>
        <p:grpSpPr bwMode="auto">
          <a:xfrm>
            <a:off x="931863" y="2114550"/>
            <a:ext cx="928687" cy="3740150"/>
            <a:chOff x="587" y="1332"/>
            <a:chExt cx="585" cy="2356"/>
          </a:xfrm>
        </p:grpSpPr>
        <p:sp>
          <p:nvSpPr>
            <p:cNvPr id="2718725" name="Rectangle 5"/>
            <p:cNvSpPr>
              <a:spLocks noChangeArrowheads="1"/>
            </p:cNvSpPr>
            <p:nvPr/>
          </p:nvSpPr>
          <p:spPr bwMode="auto">
            <a:xfrm>
              <a:off x="587" y="1332"/>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18726" name="Line 6"/>
            <p:cNvSpPr>
              <a:spLocks noChangeShapeType="1"/>
            </p:cNvSpPr>
            <p:nvPr/>
          </p:nvSpPr>
          <p:spPr bwMode="auto">
            <a:xfrm flipH="1">
              <a:off x="834" y="1523"/>
              <a:ext cx="17"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8727" name="Freeform 7"/>
            <p:cNvSpPr>
              <a:spLocks/>
            </p:cNvSpPr>
            <p:nvPr/>
          </p:nvSpPr>
          <p:spPr bwMode="auto">
            <a:xfrm>
              <a:off x="926" y="2011"/>
              <a:ext cx="211"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28" name="Rectangle 8"/>
            <p:cNvSpPr>
              <a:spLocks noChangeArrowheads="1"/>
            </p:cNvSpPr>
            <p:nvPr/>
          </p:nvSpPr>
          <p:spPr bwMode="auto">
            <a:xfrm>
              <a:off x="914" y="1968"/>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718729" name="Freeform 9"/>
            <p:cNvSpPr>
              <a:spLocks/>
            </p:cNvSpPr>
            <p:nvPr/>
          </p:nvSpPr>
          <p:spPr bwMode="auto">
            <a:xfrm>
              <a:off x="932" y="2322"/>
              <a:ext cx="210"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0" name="Rectangle 10"/>
            <p:cNvSpPr>
              <a:spLocks noChangeArrowheads="1"/>
            </p:cNvSpPr>
            <p:nvPr/>
          </p:nvSpPr>
          <p:spPr bwMode="auto">
            <a:xfrm>
              <a:off x="919" y="2278"/>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sp>
          <p:nvSpPr>
            <p:cNvPr id="2718731" name="Freeform 11"/>
            <p:cNvSpPr>
              <a:spLocks/>
            </p:cNvSpPr>
            <p:nvPr/>
          </p:nvSpPr>
          <p:spPr bwMode="auto">
            <a:xfrm>
              <a:off x="932" y="2646"/>
              <a:ext cx="210"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2" name="Rectangle 12"/>
            <p:cNvSpPr>
              <a:spLocks noChangeArrowheads="1"/>
            </p:cNvSpPr>
            <p:nvPr/>
          </p:nvSpPr>
          <p:spPr bwMode="auto">
            <a:xfrm>
              <a:off x="919" y="2602"/>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sp>
          <p:nvSpPr>
            <p:cNvPr id="2718733" name="Freeform 13"/>
            <p:cNvSpPr>
              <a:spLocks/>
            </p:cNvSpPr>
            <p:nvPr/>
          </p:nvSpPr>
          <p:spPr bwMode="auto">
            <a:xfrm>
              <a:off x="926" y="1617"/>
              <a:ext cx="211"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4" name="Rectangle 14"/>
            <p:cNvSpPr>
              <a:spLocks noChangeArrowheads="1"/>
            </p:cNvSpPr>
            <p:nvPr/>
          </p:nvSpPr>
          <p:spPr bwMode="auto">
            <a:xfrm>
              <a:off x="914" y="1573"/>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grpSp>
      <p:grpSp>
        <p:nvGrpSpPr>
          <p:cNvPr id="3" name="Group 15"/>
          <p:cNvGrpSpPr>
            <a:grpSpLocks/>
          </p:cNvGrpSpPr>
          <p:nvPr/>
        </p:nvGrpSpPr>
        <p:grpSpPr bwMode="auto">
          <a:xfrm>
            <a:off x="1954213" y="2501900"/>
            <a:ext cx="2603500" cy="2079625"/>
            <a:chOff x="1231" y="1576"/>
            <a:chExt cx="1640" cy="1310"/>
          </a:xfrm>
        </p:grpSpPr>
        <p:sp>
          <p:nvSpPr>
            <p:cNvPr id="2718736" name="AutoShape 16"/>
            <p:cNvSpPr>
              <a:spLocks noChangeArrowheads="1"/>
            </p:cNvSpPr>
            <p:nvPr/>
          </p:nvSpPr>
          <p:spPr bwMode="auto">
            <a:xfrm>
              <a:off x="1482" y="1955"/>
              <a:ext cx="185"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37" name="AutoShape 17"/>
            <p:cNvSpPr>
              <a:spLocks noChangeArrowheads="1"/>
            </p:cNvSpPr>
            <p:nvPr/>
          </p:nvSpPr>
          <p:spPr bwMode="auto">
            <a:xfrm>
              <a:off x="1527" y="1903"/>
              <a:ext cx="140"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38" name="AutoShape 18"/>
            <p:cNvSpPr>
              <a:spLocks noChangeArrowheads="1"/>
            </p:cNvSpPr>
            <p:nvPr/>
          </p:nvSpPr>
          <p:spPr bwMode="auto">
            <a:xfrm>
              <a:off x="1519" y="1975"/>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4" name="Group 19"/>
            <p:cNvGrpSpPr>
              <a:grpSpLocks/>
            </p:cNvGrpSpPr>
            <p:nvPr/>
          </p:nvGrpSpPr>
          <p:grpSpPr bwMode="auto">
            <a:xfrm>
              <a:off x="1940" y="1938"/>
              <a:ext cx="179" cy="257"/>
              <a:chOff x="2183" y="1938"/>
              <a:chExt cx="201" cy="257"/>
            </a:xfrm>
          </p:grpSpPr>
          <p:sp>
            <p:nvSpPr>
              <p:cNvPr id="2718740" name="Freeform 20"/>
              <p:cNvSpPr>
                <a:spLocks/>
              </p:cNvSpPr>
              <p:nvPr/>
            </p:nvSpPr>
            <p:spPr bwMode="auto">
              <a:xfrm>
                <a:off x="2312" y="205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41" name="Rectangle 21"/>
              <p:cNvSpPr>
                <a:spLocks noChangeArrowheads="1"/>
              </p:cNvSpPr>
              <p:nvPr/>
            </p:nvSpPr>
            <p:spPr bwMode="auto">
              <a:xfrm>
                <a:off x="2308" y="205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2" name="Rectangle 22"/>
              <p:cNvSpPr>
                <a:spLocks noChangeArrowheads="1"/>
              </p:cNvSpPr>
              <p:nvPr/>
            </p:nvSpPr>
            <p:spPr bwMode="auto">
              <a:xfrm>
                <a:off x="2314" y="211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3" name="Rectangle 23"/>
              <p:cNvSpPr>
                <a:spLocks noChangeArrowheads="1"/>
              </p:cNvSpPr>
              <p:nvPr/>
            </p:nvSpPr>
            <p:spPr bwMode="auto">
              <a:xfrm>
                <a:off x="2183" y="211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4" name="Oval 24"/>
              <p:cNvSpPr>
                <a:spLocks noChangeArrowheads="1"/>
              </p:cNvSpPr>
              <p:nvPr/>
            </p:nvSpPr>
            <p:spPr bwMode="auto">
              <a:xfrm>
                <a:off x="2242" y="193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45" name="Freeform 25"/>
              <p:cNvSpPr>
                <a:spLocks/>
              </p:cNvSpPr>
              <p:nvPr/>
            </p:nvSpPr>
            <p:spPr bwMode="auto">
              <a:xfrm>
                <a:off x="2183" y="198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46" name="Freeform 26"/>
            <p:cNvSpPr>
              <a:spLocks/>
            </p:cNvSpPr>
            <p:nvPr/>
          </p:nvSpPr>
          <p:spPr bwMode="auto">
            <a:xfrm>
              <a:off x="2173" y="1913"/>
              <a:ext cx="178"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5" name="Group 27"/>
            <p:cNvGrpSpPr>
              <a:grpSpLocks/>
            </p:cNvGrpSpPr>
            <p:nvPr/>
          </p:nvGrpSpPr>
          <p:grpSpPr bwMode="auto">
            <a:xfrm>
              <a:off x="1672" y="1903"/>
              <a:ext cx="231" cy="311"/>
              <a:chOff x="1881" y="1903"/>
              <a:chExt cx="260" cy="311"/>
            </a:xfrm>
          </p:grpSpPr>
          <p:grpSp>
            <p:nvGrpSpPr>
              <p:cNvPr id="6" name="Group 28"/>
              <p:cNvGrpSpPr>
                <a:grpSpLocks/>
              </p:cNvGrpSpPr>
              <p:nvPr/>
            </p:nvGrpSpPr>
            <p:grpSpPr bwMode="auto">
              <a:xfrm>
                <a:off x="1881" y="1903"/>
                <a:ext cx="260" cy="311"/>
                <a:chOff x="1881" y="1903"/>
                <a:chExt cx="260" cy="311"/>
              </a:xfrm>
            </p:grpSpPr>
            <p:sp>
              <p:nvSpPr>
                <p:cNvPr id="2718749" name="AutoShape 29"/>
                <p:cNvSpPr>
                  <a:spLocks noChangeArrowheads="1"/>
                </p:cNvSpPr>
                <p:nvPr/>
              </p:nvSpPr>
              <p:spPr bwMode="auto">
                <a:xfrm>
                  <a:off x="1881" y="195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0" name="AutoShape 30"/>
                <p:cNvSpPr>
                  <a:spLocks noChangeArrowheads="1"/>
                </p:cNvSpPr>
                <p:nvPr/>
              </p:nvSpPr>
              <p:spPr bwMode="auto">
                <a:xfrm>
                  <a:off x="1944" y="190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51" name="Oval 31"/>
              <p:cNvSpPr>
                <a:spLocks noChangeArrowheads="1"/>
              </p:cNvSpPr>
              <p:nvPr/>
            </p:nvSpPr>
            <p:spPr bwMode="auto">
              <a:xfrm>
                <a:off x="1964" y="193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52" name="AutoShape 32"/>
              <p:cNvSpPr>
                <a:spLocks noChangeArrowheads="1"/>
              </p:cNvSpPr>
              <p:nvPr/>
            </p:nvSpPr>
            <p:spPr bwMode="auto">
              <a:xfrm>
                <a:off x="1912" y="207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53" name="AutoShape 33"/>
            <p:cNvSpPr>
              <a:spLocks noChangeArrowheads="1"/>
            </p:cNvSpPr>
            <p:nvPr/>
          </p:nvSpPr>
          <p:spPr bwMode="auto">
            <a:xfrm>
              <a:off x="1735" y="2288"/>
              <a:ext cx="183"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4" name="AutoShape 34"/>
            <p:cNvSpPr>
              <a:spLocks noChangeArrowheads="1"/>
            </p:cNvSpPr>
            <p:nvPr/>
          </p:nvSpPr>
          <p:spPr bwMode="auto">
            <a:xfrm>
              <a:off x="1780" y="2237"/>
              <a:ext cx="138"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5" name="AutoShape 35"/>
            <p:cNvSpPr>
              <a:spLocks noChangeArrowheads="1"/>
            </p:cNvSpPr>
            <p:nvPr/>
          </p:nvSpPr>
          <p:spPr bwMode="auto">
            <a:xfrm>
              <a:off x="1772" y="2308"/>
              <a:ext cx="94" cy="15"/>
            </a:xfrm>
            <a:prstGeom prst="parallelogram">
              <a:avLst>
                <a:gd name="adj" fmla="val 15663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7" name="Group 36"/>
            <p:cNvGrpSpPr>
              <a:grpSpLocks/>
            </p:cNvGrpSpPr>
            <p:nvPr/>
          </p:nvGrpSpPr>
          <p:grpSpPr bwMode="auto">
            <a:xfrm>
              <a:off x="2202" y="2277"/>
              <a:ext cx="179" cy="257"/>
              <a:chOff x="2477" y="2277"/>
              <a:chExt cx="202" cy="257"/>
            </a:xfrm>
          </p:grpSpPr>
          <p:sp>
            <p:nvSpPr>
              <p:cNvPr id="2718757" name="Freeform 37"/>
              <p:cNvSpPr>
                <a:spLocks/>
              </p:cNvSpPr>
              <p:nvPr/>
            </p:nvSpPr>
            <p:spPr bwMode="auto">
              <a:xfrm>
                <a:off x="2607" y="239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58" name="Rectangle 38"/>
              <p:cNvSpPr>
                <a:spLocks noChangeArrowheads="1"/>
              </p:cNvSpPr>
              <p:nvPr/>
            </p:nvSpPr>
            <p:spPr bwMode="auto">
              <a:xfrm>
                <a:off x="2602" y="239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59" name="Rectangle 39"/>
              <p:cNvSpPr>
                <a:spLocks noChangeArrowheads="1"/>
              </p:cNvSpPr>
              <p:nvPr/>
            </p:nvSpPr>
            <p:spPr bwMode="auto">
              <a:xfrm>
                <a:off x="2610" y="245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60" name="Rectangle 40"/>
              <p:cNvSpPr>
                <a:spLocks noChangeArrowheads="1"/>
              </p:cNvSpPr>
              <p:nvPr/>
            </p:nvSpPr>
            <p:spPr bwMode="auto">
              <a:xfrm>
                <a:off x="2479" y="245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61" name="Oval 41"/>
              <p:cNvSpPr>
                <a:spLocks noChangeArrowheads="1"/>
              </p:cNvSpPr>
              <p:nvPr/>
            </p:nvSpPr>
            <p:spPr bwMode="auto">
              <a:xfrm>
                <a:off x="2537" y="227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62" name="Freeform 42"/>
              <p:cNvSpPr>
                <a:spLocks/>
              </p:cNvSpPr>
              <p:nvPr/>
            </p:nvSpPr>
            <p:spPr bwMode="auto">
              <a:xfrm>
                <a:off x="2477" y="232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63" name="Freeform 43"/>
            <p:cNvSpPr>
              <a:spLocks/>
            </p:cNvSpPr>
            <p:nvPr/>
          </p:nvSpPr>
          <p:spPr bwMode="auto">
            <a:xfrm>
              <a:off x="2425" y="2247"/>
              <a:ext cx="179"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8" name="Group 44"/>
            <p:cNvGrpSpPr>
              <a:grpSpLocks/>
            </p:cNvGrpSpPr>
            <p:nvPr/>
          </p:nvGrpSpPr>
          <p:grpSpPr bwMode="auto">
            <a:xfrm>
              <a:off x="1924" y="2237"/>
              <a:ext cx="232" cy="310"/>
              <a:chOff x="2165" y="2237"/>
              <a:chExt cx="260" cy="310"/>
            </a:xfrm>
          </p:grpSpPr>
          <p:grpSp>
            <p:nvGrpSpPr>
              <p:cNvPr id="9" name="Group 45"/>
              <p:cNvGrpSpPr>
                <a:grpSpLocks/>
              </p:cNvGrpSpPr>
              <p:nvPr/>
            </p:nvGrpSpPr>
            <p:grpSpPr bwMode="auto">
              <a:xfrm>
                <a:off x="2165" y="2237"/>
                <a:ext cx="260" cy="310"/>
                <a:chOff x="2165" y="2237"/>
                <a:chExt cx="260" cy="310"/>
              </a:xfrm>
            </p:grpSpPr>
            <p:sp>
              <p:nvSpPr>
                <p:cNvPr id="2718766" name="AutoShape 46"/>
                <p:cNvSpPr>
                  <a:spLocks noChangeArrowheads="1"/>
                </p:cNvSpPr>
                <p:nvPr/>
              </p:nvSpPr>
              <p:spPr bwMode="auto">
                <a:xfrm>
                  <a:off x="2165" y="228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67" name="AutoShape 47"/>
                <p:cNvSpPr>
                  <a:spLocks noChangeArrowheads="1"/>
                </p:cNvSpPr>
                <p:nvPr/>
              </p:nvSpPr>
              <p:spPr bwMode="auto">
                <a:xfrm>
                  <a:off x="2227" y="223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68" name="Oval 48"/>
              <p:cNvSpPr>
                <a:spLocks noChangeArrowheads="1"/>
              </p:cNvSpPr>
              <p:nvPr/>
            </p:nvSpPr>
            <p:spPr bwMode="auto">
              <a:xfrm>
                <a:off x="2246" y="226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69" name="AutoShape 49"/>
              <p:cNvSpPr>
                <a:spLocks noChangeArrowheads="1"/>
              </p:cNvSpPr>
              <p:nvPr/>
            </p:nvSpPr>
            <p:spPr bwMode="auto">
              <a:xfrm>
                <a:off x="2196" y="241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70" name="AutoShape 50"/>
            <p:cNvSpPr>
              <a:spLocks noChangeArrowheads="1"/>
            </p:cNvSpPr>
            <p:nvPr/>
          </p:nvSpPr>
          <p:spPr bwMode="auto">
            <a:xfrm>
              <a:off x="1993" y="2626"/>
              <a:ext cx="184"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71" name="AutoShape 51"/>
            <p:cNvSpPr>
              <a:spLocks noChangeArrowheads="1"/>
            </p:cNvSpPr>
            <p:nvPr/>
          </p:nvSpPr>
          <p:spPr bwMode="auto">
            <a:xfrm>
              <a:off x="2036" y="2575"/>
              <a:ext cx="141"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72" name="AutoShape 52"/>
            <p:cNvSpPr>
              <a:spLocks noChangeArrowheads="1"/>
            </p:cNvSpPr>
            <p:nvPr/>
          </p:nvSpPr>
          <p:spPr bwMode="auto">
            <a:xfrm>
              <a:off x="2029" y="2647"/>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0" name="Group 53"/>
            <p:cNvGrpSpPr>
              <a:grpSpLocks/>
            </p:cNvGrpSpPr>
            <p:nvPr/>
          </p:nvGrpSpPr>
          <p:grpSpPr bwMode="auto">
            <a:xfrm>
              <a:off x="2478" y="2616"/>
              <a:ext cx="180" cy="257"/>
              <a:chOff x="2788" y="2616"/>
              <a:chExt cx="202" cy="257"/>
            </a:xfrm>
          </p:grpSpPr>
          <p:sp>
            <p:nvSpPr>
              <p:cNvPr id="2718774" name="Freeform 54"/>
              <p:cNvSpPr>
                <a:spLocks/>
              </p:cNvSpPr>
              <p:nvPr/>
            </p:nvSpPr>
            <p:spPr bwMode="auto">
              <a:xfrm>
                <a:off x="2918" y="27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75" name="Rectangle 55"/>
              <p:cNvSpPr>
                <a:spLocks noChangeArrowheads="1"/>
              </p:cNvSpPr>
              <p:nvPr/>
            </p:nvSpPr>
            <p:spPr bwMode="auto">
              <a:xfrm>
                <a:off x="2913" y="27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6" name="Rectangle 56"/>
              <p:cNvSpPr>
                <a:spLocks noChangeArrowheads="1"/>
              </p:cNvSpPr>
              <p:nvPr/>
            </p:nvSpPr>
            <p:spPr bwMode="auto">
              <a:xfrm>
                <a:off x="2921" y="27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7" name="Rectangle 57"/>
              <p:cNvSpPr>
                <a:spLocks noChangeArrowheads="1"/>
              </p:cNvSpPr>
              <p:nvPr/>
            </p:nvSpPr>
            <p:spPr bwMode="auto">
              <a:xfrm>
                <a:off x="2790" y="27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8" name="Oval 58"/>
              <p:cNvSpPr>
                <a:spLocks noChangeArrowheads="1"/>
              </p:cNvSpPr>
              <p:nvPr/>
            </p:nvSpPr>
            <p:spPr bwMode="auto">
              <a:xfrm>
                <a:off x="2848" y="26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79" name="Freeform 59"/>
              <p:cNvSpPr>
                <a:spLocks/>
              </p:cNvSpPr>
              <p:nvPr/>
            </p:nvSpPr>
            <p:spPr bwMode="auto">
              <a:xfrm>
                <a:off x="2788" y="26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80" name="Freeform 60"/>
            <p:cNvSpPr>
              <a:spLocks/>
            </p:cNvSpPr>
            <p:nvPr/>
          </p:nvSpPr>
          <p:spPr bwMode="auto">
            <a:xfrm>
              <a:off x="2692" y="2574"/>
              <a:ext cx="179"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1" name="Group 61"/>
            <p:cNvGrpSpPr>
              <a:grpSpLocks/>
            </p:cNvGrpSpPr>
            <p:nvPr/>
          </p:nvGrpSpPr>
          <p:grpSpPr bwMode="auto">
            <a:xfrm>
              <a:off x="2181" y="2575"/>
              <a:ext cx="232" cy="311"/>
              <a:chOff x="2454" y="2575"/>
              <a:chExt cx="261" cy="311"/>
            </a:xfrm>
          </p:grpSpPr>
          <p:grpSp>
            <p:nvGrpSpPr>
              <p:cNvPr id="12" name="Group 62"/>
              <p:cNvGrpSpPr>
                <a:grpSpLocks/>
              </p:cNvGrpSpPr>
              <p:nvPr/>
            </p:nvGrpSpPr>
            <p:grpSpPr bwMode="auto">
              <a:xfrm>
                <a:off x="2454" y="2575"/>
                <a:ext cx="261" cy="311"/>
                <a:chOff x="2454" y="2575"/>
                <a:chExt cx="261" cy="311"/>
              </a:xfrm>
            </p:grpSpPr>
            <p:sp>
              <p:nvSpPr>
                <p:cNvPr id="2718783" name="AutoShape 63"/>
                <p:cNvSpPr>
                  <a:spLocks noChangeArrowheads="1"/>
                </p:cNvSpPr>
                <p:nvPr/>
              </p:nvSpPr>
              <p:spPr bwMode="auto">
                <a:xfrm>
                  <a:off x="2454" y="26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84" name="AutoShape 64"/>
                <p:cNvSpPr>
                  <a:spLocks noChangeArrowheads="1"/>
                </p:cNvSpPr>
                <p:nvPr/>
              </p:nvSpPr>
              <p:spPr bwMode="auto">
                <a:xfrm>
                  <a:off x="2518" y="25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85" name="Oval 65"/>
              <p:cNvSpPr>
                <a:spLocks noChangeArrowheads="1"/>
              </p:cNvSpPr>
              <p:nvPr/>
            </p:nvSpPr>
            <p:spPr bwMode="auto">
              <a:xfrm>
                <a:off x="2537" y="26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86" name="AutoShape 66"/>
              <p:cNvSpPr>
                <a:spLocks noChangeArrowheads="1"/>
              </p:cNvSpPr>
              <p:nvPr/>
            </p:nvSpPr>
            <p:spPr bwMode="auto">
              <a:xfrm>
                <a:off x="2487" y="27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3" name="Group 67"/>
            <p:cNvGrpSpPr>
              <a:grpSpLocks/>
            </p:cNvGrpSpPr>
            <p:nvPr/>
          </p:nvGrpSpPr>
          <p:grpSpPr bwMode="auto">
            <a:xfrm>
              <a:off x="1231" y="1576"/>
              <a:ext cx="867" cy="310"/>
              <a:chOff x="1385" y="1576"/>
              <a:chExt cx="975" cy="310"/>
            </a:xfrm>
          </p:grpSpPr>
          <p:grpSp>
            <p:nvGrpSpPr>
              <p:cNvPr id="14" name="Group 68"/>
              <p:cNvGrpSpPr>
                <a:grpSpLocks/>
              </p:cNvGrpSpPr>
              <p:nvPr/>
            </p:nvGrpSpPr>
            <p:grpSpPr bwMode="auto">
              <a:xfrm>
                <a:off x="1385" y="1576"/>
                <a:ext cx="206" cy="310"/>
                <a:chOff x="1385" y="1576"/>
                <a:chExt cx="206" cy="310"/>
              </a:xfrm>
            </p:grpSpPr>
            <p:sp>
              <p:nvSpPr>
                <p:cNvPr id="2718789" name="AutoShape 69"/>
                <p:cNvSpPr>
                  <a:spLocks noChangeArrowheads="1"/>
                </p:cNvSpPr>
                <p:nvPr/>
              </p:nvSpPr>
              <p:spPr bwMode="auto">
                <a:xfrm>
                  <a:off x="1385" y="162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90" name="AutoShape 70"/>
                <p:cNvSpPr>
                  <a:spLocks noChangeArrowheads="1"/>
                </p:cNvSpPr>
                <p:nvPr/>
              </p:nvSpPr>
              <p:spPr bwMode="auto">
                <a:xfrm>
                  <a:off x="1433" y="157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91" name="AutoShape 71"/>
                <p:cNvSpPr>
                  <a:spLocks noChangeArrowheads="1"/>
                </p:cNvSpPr>
                <p:nvPr/>
              </p:nvSpPr>
              <p:spPr bwMode="auto">
                <a:xfrm>
                  <a:off x="1424" y="164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72"/>
              <p:cNvGrpSpPr>
                <a:grpSpLocks/>
              </p:cNvGrpSpPr>
              <p:nvPr/>
            </p:nvGrpSpPr>
            <p:grpSpPr bwMode="auto">
              <a:xfrm>
                <a:off x="1903" y="1617"/>
                <a:ext cx="203" cy="257"/>
                <a:chOff x="1903" y="1617"/>
                <a:chExt cx="203" cy="257"/>
              </a:xfrm>
            </p:grpSpPr>
            <p:sp>
              <p:nvSpPr>
                <p:cNvPr id="2718793" name="Freeform 73"/>
                <p:cNvSpPr>
                  <a:spLocks/>
                </p:cNvSpPr>
                <p:nvPr/>
              </p:nvSpPr>
              <p:spPr bwMode="auto">
                <a:xfrm>
                  <a:off x="2032" y="173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94" name="Rectangle 74"/>
                <p:cNvSpPr>
                  <a:spLocks noChangeArrowheads="1"/>
                </p:cNvSpPr>
                <p:nvPr/>
              </p:nvSpPr>
              <p:spPr bwMode="auto">
                <a:xfrm>
                  <a:off x="2029" y="173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5" name="Rectangle 75"/>
                <p:cNvSpPr>
                  <a:spLocks noChangeArrowheads="1"/>
                </p:cNvSpPr>
                <p:nvPr/>
              </p:nvSpPr>
              <p:spPr bwMode="auto">
                <a:xfrm>
                  <a:off x="2035" y="179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6" name="Rectangle 76"/>
                <p:cNvSpPr>
                  <a:spLocks noChangeArrowheads="1"/>
                </p:cNvSpPr>
                <p:nvPr/>
              </p:nvSpPr>
              <p:spPr bwMode="auto">
                <a:xfrm>
                  <a:off x="1904" y="179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7" name="Oval 77"/>
                <p:cNvSpPr>
                  <a:spLocks noChangeArrowheads="1"/>
                </p:cNvSpPr>
                <p:nvPr/>
              </p:nvSpPr>
              <p:spPr bwMode="auto">
                <a:xfrm>
                  <a:off x="1964" y="161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98" name="Freeform 78"/>
                <p:cNvSpPr>
                  <a:spLocks/>
                </p:cNvSpPr>
                <p:nvPr/>
              </p:nvSpPr>
              <p:spPr bwMode="auto">
                <a:xfrm>
                  <a:off x="1903" y="166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99" name="Freeform 79"/>
              <p:cNvSpPr>
                <a:spLocks/>
              </p:cNvSpPr>
              <p:nvPr/>
            </p:nvSpPr>
            <p:spPr bwMode="auto">
              <a:xfrm>
                <a:off x="2160" y="158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6" name="Group 80"/>
              <p:cNvGrpSpPr>
                <a:grpSpLocks/>
              </p:cNvGrpSpPr>
              <p:nvPr/>
            </p:nvGrpSpPr>
            <p:grpSpPr bwMode="auto">
              <a:xfrm>
                <a:off x="1597" y="1576"/>
                <a:ext cx="259" cy="310"/>
                <a:chOff x="1597" y="1576"/>
                <a:chExt cx="259" cy="310"/>
              </a:xfrm>
            </p:grpSpPr>
            <p:grpSp>
              <p:nvGrpSpPr>
                <p:cNvPr id="17" name="Group 81"/>
                <p:cNvGrpSpPr>
                  <a:grpSpLocks/>
                </p:cNvGrpSpPr>
                <p:nvPr/>
              </p:nvGrpSpPr>
              <p:grpSpPr bwMode="auto">
                <a:xfrm>
                  <a:off x="1597" y="1576"/>
                  <a:ext cx="259" cy="310"/>
                  <a:chOff x="1597" y="1576"/>
                  <a:chExt cx="259" cy="310"/>
                </a:xfrm>
              </p:grpSpPr>
              <p:sp>
                <p:nvSpPr>
                  <p:cNvPr id="2718802" name="AutoShape 82"/>
                  <p:cNvSpPr>
                    <a:spLocks noChangeArrowheads="1"/>
                  </p:cNvSpPr>
                  <p:nvPr/>
                </p:nvSpPr>
                <p:spPr bwMode="auto">
                  <a:xfrm>
                    <a:off x="1597" y="162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803" name="AutoShape 83"/>
                  <p:cNvSpPr>
                    <a:spLocks noChangeArrowheads="1"/>
                  </p:cNvSpPr>
                  <p:nvPr/>
                </p:nvSpPr>
                <p:spPr bwMode="auto">
                  <a:xfrm>
                    <a:off x="1660" y="157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804" name="Oval 84"/>
                <p:cNvSpPr>
                  <a:spLocks noChangeArrowheads="1"/>
                </p:cNvSpPr>
                <p:nvPr/>
              </p:nvSpPr>
              <p:spPr bwMode="auto">
                <a:xfrm>
                  <a:off x="1679" y="160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05" name="AutoShape 85"/>
                <p:cNvSpPr>
                  <a:spLocks noChangeArrowheads="1"/>
                </p:cNvSpPr>
                <p:nvPr/>
              </p:nvSpPr>
              <p:spPr bwMode="auto">
                <a:xfrm>
                  <a:off x="1628" y="175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grpSp>
        <p:nvGrpSpPr>
          <p:cNvPr id="18" name="Group 86"/>
          <p:cNvGrpSpPr>
            <a:grpSpLocks/>
          </p:cNvGrpSpPr>
          <p:nvPr/>
        </p:nvGrpSpPr>
        <p:grpSpPr bwMode="auto">
          <a:xfrm>
            <a:off x="1581150" y="1239838"/>
            <a:ext cx="7115175" cy="1268412"/>
            <a:chOff x="996" y="781"/>
            <a:chExt cx="4482" cy="799"/>
          </a:xfrm>
        </p:grpSpPr>
        <p:sp>
          <p:nvSpPr>
            <p:cNvPr id="2718807" name="Rectangle 87"/>
            <p:cNvSpPr>
              <a:spLocks noChangeArrowheads="1"/>
            </p:cNvSpPr>
            <p:nvPr/>
          </p:nvSpPr>
          <p:spPr bwMode="auto">
            <a:xfrm>
              <a:off x="4026" y="787"/>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718808" name="Rectangle 88"/>
            <p:cNvSpPr>
              <a:spLocks noChangeArrowheads="1"/>
            </p:cNvSpPr>
            <p:nvPr/>
          </p:nvSpPr>
          <p:spPr bwMode="auto">
            <a:xfrm>
              <a:off x="4905" y="781"/>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718809" name="Rectangle 89"/>
            <p:cNvSpPr>
              <a:spLocks noChangeArrowheads="1"/>
            </p:cNvSpPr>
            <p:nvPr/>
          </p:nvSpPr>
          <p:spPr bwMode="auto">
            <a:xfrm>
              <a:off x="996" y="791"/>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6 PM</a:t>
              </a:r>
            </a:p>
          </p:txBody>
        </p:sp>
        <p:sp>
          <p:nvSpPr>
            <p:cNvPr id="2718810" name="Line 90"/>
            <p:cNvSpPr>
              <a:spLocks noChangeShapeType="1"/>
            </p:cNvSpPr>
            <p:nvPr/>
          </p:nvSpPr>
          <p:spPr bwMode="auto">
            <a:xfrm>
              <a:off x="1181" y="1015"/>
              <a:ext cx="0" cy="159"/>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11" name="Rectangle 91"/>
            <p:cNvSpPr>
              <a:spLocks noChangeArrowheads="1"/>
            </p:cNvSpPr>
            <p:nvPr/>
          </p:nvSpPr>
          <p:spPr bwMode="auto">
            <a:xfrm>
              <a:off x="1604" y="804"/>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7</a:t>
              </a:r>
            </a:p>
          </p:txBody>
        </p:sp>
        <p:sp>
          <p:nvSpPr>
            <p:cNvPr id="2718812" name="Rectangle 92"/>
            <p:cNvSpPr>
              <a:spLocks noChangeArrowheads="1"/>
            </p:cNvSpPr>
            <p:nvPr/>
          </p:nvSpPr>
          <p:spPr bwMode="auto">
            <a:xfrm>
              <a:off x="2092" y="79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718813" name="Rectangle 93"/>
            <p:cNvSpPr>
              <a:spLocks noChangeArrowheads="1"/>
            </p:cNvSpPr>
            <p:nvPr/>
          </p:nvSpPr>
          <p:spPr bwMode="auto">
            <a:xfrm>
              <a:off x="2604" y="815"/>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9</a:t>
              </a:r>
            </a:p>
          </p:txBody>
        </p:sp>
        <p:sp>
          <p:nvSpPr>
            <p:cNvPr id="2718814" name="Rectangle 94"/>
            <p:cNvSpPr>
              <a:spLocks noChangeArrowheads="1"/>
            </p:cNvSpPr>
            <p:nvPr/>
          </p:nvSpPr>
          <p:spPr bwMode="auto">
            <a:xfrm>
              <a:off x="3065" y="806"/>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718815" name="Rectangle 95"/>
            <p:cNvSpPr>
              <a:spLocks noChangeArrowheads="1"/>
            </p:cNvSpPr>
            <p:nvPr/>
          </p:nvSpPr>
          <p:spPr bwMode="auto">
            <a:xfrm>
              <a:off x="3570" y="80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718816" name="Rectangle 96"/>
            <p:cNvSpPr>
              <a:spLocks noChangeArrowheads="1"/>
            </p:cNvSpPr>
            <p:nvPr/>
          </p:nvSpPr>
          <p:spPr bwMode="auto">
            <a:xfrm>
              <a:off x="4591" y="797"/>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718817" name="Line 97"/>
            <p:cNvSpPr>
              <a:spLocks noChangeShapeType="1"/>
            </p:cNvSpPr>
            <p:nvPr/>
          </p:nvSpPr>
          <p:spPr bwMode="auto">
            <a:xfrm>
              <a:off x="1188" y="1108"/>
              <a:ext cx="401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8818" name="Rectangle 98"/>
            <p:cNvSpPr>
              <a:spLocks noChangeArrowheads="1"/>
            </p:cNvSpPr>
            <p:nvPr/>
          </p:nvSpPr>
          <p:spPr bwMode="auto">
            <a:xfrm>
              <a:off x="3512" y="1202"/>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sp>
          <p:nvSpPr>
            <p:cNvPr id="2718819" name="Line 99"/>
            <p:cNvSpPr>
              <a:spLocks noChangeShapeType="1"/>
            </p:cNvSpPr>
            <p:nvPr/>
          </p:nvSpPr>
          <p:spPr bwMode="auto">
            <a:xfrm flipH="1">
              <a:off x="1675"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0" name="Line 100"/>
            <p:cNvSpPr>
              <a:spLocks noChangeShapeType="1"/>
            </p:cNvSpPr>
            <p:nvPr/>
          </p:nvSpPr>
          <p:spPr bwMode="auto">
            <a:xfrm flipH="1">
              <a:off x="192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1" name="Line 101"/>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2" name="Line 102"/>
            <p:cNvSpPr>
              <a:spLocks noChangeShapeType="1"/>
            </p:cNvSpPr>
            <p:nvPr/>
          </p:nvSpPr>
          <p:spPr bwMode="auto">
            <a:xfrm>
              <a:off x="1691" y="1253"/>
              <a:ext cx="23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3" name="Line 103"/>
            <p:cNvSpPr>
              <a:spLocks noChangeShapeType="1"/>
            </p:cNvSpPr>
            <p:nvPr/>
          </p:nvSpPr>
          <p:spPr bwMode="auto">
            <a:xfrm flipH="1">
              <a:off x="192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4" name="Line 104"/>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5" name="Rectangle 105"/>
            <p:cNvSpPr>
              <a:spLocks noChangeArrowheads="1"/>
            </p:cNvSpPr>
            <p:nvPr/>
          </p:nvSpPr>
          <p:spPr bwMode="auto">
            <a:xfrm>
              <a:off x="2159"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26" name="Line 106"/>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7" name="Line 107"/>
            <p:cNvSpPr>
              <a:spLocks noChangeShapeType="1"/>
            </p:cNvSpPr>
            <p:nvPr/>
          </p:nvSpPr>
          <p:spPr bwMode="auto">
            <a:xfrm>
              <a:off x="1942" y="1253"/>
              <a:ext cx="23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8" name="Line 108"/>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9" name="Line 109"/>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0" name="Line 110"/>
            <p:cNvSpPr>
              <a:spLocks noChangeShapeType="1"/>
            </p:cNvSpPr>
            <p:nvPr/>
          </p:nvSpPr>
          <p:spPr bwMode="auto">
            <a:xfrm>
              <a:off x="2195" y="1253"/>
              <a:ext cx="23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1" name="Line 111"/>
            <p:cNvSpPr>
              <a:spLocks noChangeShapeType="1"/>
            </p:cNvSpPr>
            <p:nvPr/>
          </p:nvSpPr>
          <p:spPr bwMode="auto">
            <a:xfrm>
              <a:off x="1694" y="1208"/>
              <a:ext cx="22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2" name="Line 112"/>
            <p:cNvSpPr>
              <a:spLocks noChangeShapeType="1"/>
            </p:cNvSpPr>
            <p:nvPr/>
          </p:nvSpPr>
          <p:spPr bwMode="auto">
            <a:xfrm>
              <a:off x="1948" y="1208"/>
              <a:ext cx="22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3" name="Line 113"/>
            <p:cNvSpPr>
              <a:spLocks noChangeShapeType="1"/>
            </p:cNvSpPr>
            <p:nvPr/>
          </p:nvSpPr>
          <p:spPr bwMode="auto">
            <a:xfrm>
              <a:off x="1188" y="1208"/>
              <a:ext cx="22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4" name="Rectangle 114"/>
            <p:cNvSpPr>
              <a:spLocks noChangeArrowheads="1"/>
            </p:cNvSpPr>
            <p:nvPr/>
          </p:nvSpPr>
          <p:spPr bwMode="auto">
            <a:xfrm>
              <a:off x="1160"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5" name="Rectangle 115"/>
            <p:cNvSpPr>
              <a:spLocks noChangeArrowheads="1"/>
            </p:cNvSpPr>
            <p:nvPr/>
          </p:nvSpPr>
          <p:spPr bwMode="auto">
            <a:xfrm>
              <a:off x="1387"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6" name="Line 116"/>
            <p:cNvSpPr>
              <a:spLocks noChangeShapeType="1"/>
            </p:cNvSpPr>
            <p:nvPr/>
          </p:nvSpPr>
          <p:spPr bwMode="auto">
            <a:xfrm>
              <a:off x="1437" y="1253"/>
              <a:ext cx="23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7" name="Rectangle 117"/>
            <p:cNvSpPr>
              <a:spLocks noChangeArrowheads="1"/>
            </p:cNvSpPr>
            <p:nvPr/>
          </p:nvSpPr>
          <p:spPr bwMode="auto">
            <a:xfrm>
              <a:off x="1907"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8" name="Rectangle 118"/>
            <p:cNvSpPr>
              <a:spLocks noChangeArrowheads="1"/>
            </p:cNvSpPr>
            <p:nvPr/>
          </p:nvSpPr>
          <p:spPr bwMode="auto">
            <a:xfrm>
              <a:off x="1649"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9" name="Line 119"/>
            <p:cNvSpPr>
              <a:spLocks noChangeShapeType="1"/>
            </p:cNvSpPr>
            <p:nvPr/>
          </p:nvSpPr>
          <p:spPr bwMode="auto">
            <a:xfrm>
              <a:off x="1697" y="1303"/>
              <a:ext cx="22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0" name="Line 120"/>
            <p:cNvSpPr>
              <a:spLocks noChangeShapeType="1"/>
            </p:cNvSpPr>
            <p:nvPr/>
          </p:nvSpPr>
          <p:spPr bwMode="auto">
            <a:xfrm>
              <a:off x="1948" y="1347"/>
              <a:ext cx="222"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1" name="Line 121"/>
            <p:cNvSpPr>
              <a:spLocks noChangeShapeType="1"/>
            </p:cNvSpPr>
            <p:nvPr/>
          </p:nvSpPr>
          <p:spPr bwMode="auto">
            <a:xfrm>
              <a:off x="1948" y="1304"/>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2" name="Line 122"/>
            <p:cNvSpPr>
              <a:spLocks noChangeShapeType="1"/>
            </p:cNvSpPr>
            <p:nvPr/>
          </p:nvSpPr>
          <p:spPr bwMode="auto">
            <a:xfrm>
              <a:off x="2201" y="1303"/>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3" name="Line 123"/>
            <p:cNvSpPr>
              <a:spLocks noChangeShapeType="1"/>
            </p:cNvSpPr>
            <p:nvPr/>
          </p:nvSpPr>
          <p:spPr bwMode="auto">
            <a:xfrm>
              <a:off x="2200" y="1347"/>
              <a:ext cx="223"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4" name="Line 124"/>
            <p:cNvSpPr>
              <a:spLocks noChangeShapeType="1"/>
            </p:cNvSpPr>
            <p:nvPr/>
          </p:nvSpPr>
          <p:spPr bwMode="auto">
            <a:xfrm>
              <a:off x="2454" y="1303"/>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5" name="Line 125"/>
            <p:cNvSpPr>
              <a:spLocks noChangeShapeType="1"/>
            </p:cNvSpPr>
            <p:nvPr/>
          </p:nvSpPr>
          <p:spPr bwMode="auto">
            <a:xfrm>
              <a:off x="2452" y="1347"/>
              <a:ext cx="224"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6" name="Line 126"/>
            <p:cNvSpPr>
              <a:spLocks noChangeShapeType="1"/>
            </p:cNvSpPr>
            <p:nvPr/>
          </p:nvSpPr>
          <p:spPr bwMode="auto">
            <a:xfrm>
              <a:off x="2706" y="1347"/>
              <a:ext cx="222"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7" name="Line 127"/>
            <p:cNvSpPr>
              <a:spLocks noChangeShapeType="1"/>
            </p:cNvSpPr>
            <p:nvPr/>
          </p:nvSpPr>
          <p:spPr bwMode="auto">
            <a:xfrm>
              <a:off x="1442" y="1208"/>
              <a:ext cx="225"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48" name="Rectangle 128"/>
            <p:cNvSpPr>
              <a:spLocks noChangeArrowheads="1"/>
            </p:cNvSpPr>
            <p:nvPr/>
          </p:nvSpPr>
          <p:spPr bwMode="auto">
            <a:xfrm>
              <a:off x="2402" y="129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49" name="Rectangle 129"/>
            <p:cNvSpPr>
              <a:spLocks noChangeArrowheads="1"/>
            </p:cNvSpPr>
            <p:nvPr/>
          </p:nvSpPr>
          <p:spPr bwMode="auto">
            <a:xfrm>
              <a:off x="2655" y="129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50" name="Line 130"/>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1" name="Line 131"/>
            <p:cNvSpPr>
              <a:spLocks noChangeShapeType="1"/>
            </p:cNvSpPr>
            <p:nvPr/>
          </p:nvSpPr>
          <p:spPr bwMode="auto">
            <a:xfrm>
              <a:off x="1430"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2" name="Line 132"/>
            <p:cNvSpPr>
              <a:spLocks noChangeShapeType="1"/>
            </p:cNvSpPr>
            <p:nvPr/>
          </p:nvSpPr>
          <p:spPr bwMode="auto">
            <a:xfrm>
              <a:off x="1684"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3" name="Line 133"/>
            <p:cNvSpPr>
              <a:spLocks noChangeShapeType="1"/>
            </p:cNvSpPr>
            <p:nvPr/>
          </p:nvSpPr>
          <p:spPr bwMode="auto">
            <a:xfrm>
              <a:off x="1936"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4" name="Line 134"/>
            <p:cNvSpPr>
              <a:spLocks noChangeShapeType="1"/>
            </p:cNvSpPr>
            <p:nvPr/>
          </p:nvSpPr>
          <p:spPr bwMode="auto">
            <a:xfrm>
              <a:off x="2188"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5" name="Line 135"/>
            <p:cNvSpPr>
              <a:spLocks noChangeShapeType="1"/>
            </p:cNvSpPr>
            <p:nvPr/>
          </p:nvSpPr>
          <p:spPr bwMode="auto">
            <a:xfrm flipH="1">
              <a:off x="2684"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6" name="Line 136"/>
            <p:cNvSpPr>
              <a:spLocks noChangeShapeType="1"/>
            </p:cNvSpPr>
            <p:nvPr/>
          </p:nvSpPr>
          <p:spPr bwMode="auto">
            <a:xfrm flipH="1">
              <a:off x="293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137" name="Date Placeholder 136"/>
          <p:cNvSpPr>
            <a:spLocks noGrp="1"/>
          </p:cNvSpPr>
          <p:nvPr>
            <p:ph type="dt" sz="half" idx="10"/>
          </p:nvPr>
        </p:nvSpPr>
        <p:spPr/>
        <p:txBody>
          <a:bodyPr/>
          <a:lstStyle/>
          <a:p>
            <a:fld id="{4CC0DCBA-8BD4-DA43-8AB0-F2C57C72442A}" type="datetime1">
              <a:rPr lang="en-US" smtClean="0"/>
              <a:pPr/>
              <a:t>11/5/13</a:t>
            </a:fld>
            <a:endParaRPr lang="en-US" dirty="0"/>
          </a:p>
        </p:txBody>
      </p:sp>
      <p:sp>
        <p:nvSpPr>
          <p:cNvPr id="138" name="Slide Number Placeholder 137"/>
          <p:cNvSpPr>
            <a:spLocks noGrp="1"/>
          </p:cNvSpPr>
          <p:nvPr>
            <p:ph type="sldNum" sz="quarter" idx="12"/>
          </p:nvPr>
        </p:nvSpPr>
        <p:spPr/>
        <p:txBody>
          <a:bodyPr/>
          <a:lstStyle/>
          <a:p>
            <a:fld id="{3CC63E4C-4642-794D-A2FD-70F6B81535F5}" type="slidenum">
              <a:rPr lang="en-US" smtClean="0"/>
              <a:pPr/>
              <a:t>10</a:t>
            </a:fld>
            <a:endParaRPr lang="en-US" dirty="0"/>
          </a:p>
        </p:txBody>
      </p:sp>
      <p:sp>
        <p:nvSpPr>
          <p:cNvPr id="139" name="Footer Placeholder 138"/>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3983403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718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872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2819" name="Rectangle 3"/>
          <p:cNvSpPr>
            <a:spLocks noGrp="1" noChangeArrowheads="1"/>
          </p:cNvSpPr>
          <p:nvPr>
            <p:ph type="body" idx="1"/>
          </p:nvPr>
        </p:nvSpPr>
        <p:spPr>
          <a:xfrm>
            <a:off x="4787900" y="1227138"/>
            <a:ext cx="4356100" cy="5133022"/>
          </a:xfrm>
          <a:noFill/>
          <a:ln/>
        </p:spPr>
        <p:txBody>
          <a:bodyPr>
            <a:normAutofit/>
          </a:bodyPr>
          <a:lstStyle/>
          <a:p>
            <a:r>
              <a:rPr lang="en-US" sz="2400" dirty="0"/>
              <a:t>Pipelining doesn’t help </a:t>
            </a:r>
            <a:r>
              <a:rPr lang="en-US" sz="2400" dirty="0">
                <a:solidFill>
                  <a:srgbClr val="FF0000"/>
                </a:solidFill>
              </a:rPr>
              <a:t>latency </a:t>
            </a:r>
            <a:r>
              <a:rPr lang="en-US" sz="2400" dirty="0"/>
              <a:t>of single task, it helps </a:t>
            </a:r>
            <a:r>
              <a:rPr lang="en-US" sz="2400" dirty="0">
                <a:solidFill>
                  <a:srgbClr val="FF0000"/>
                </a:solidFill>
              </a:rPr>
              <a:t>throughput </a:t>
            </a:r>
            <a:r>
              <a:rPr lang="en-US" sz="2400" dirty="0"/>
              <a:t>of entire workload</a:t>
            </a:r>
          </a:p>
          <a:p>
            <a:pPr>
              <a:buClr>
                <a:schemeClr val="tx1"/>
              </a:buClr>
            </a:pPr>
            <a:r>
              <a:rPr lang="en-US" sz="2400" dirty="0">
                <a:solidFill>
                  <a:srgbClr val="FF0000"/>
                </a:solidFill>
              </a:rPr>
              <a:t>Multiple </a:t>
            </a:r>
            <a:r>
              <a:rPr lang="en-US" sz="2400" dirty="0"/>
              <a:t>tasks operating simultaneously using different resources</a:t>
            </a:r>
          </a:p>
          <a:p>
            <a:r>
              <a:rPr lang="en-US" sz="2400" dirty="0"/>
              <a:t>Potential speedup = </a:t>
            </a:r>
            <a:r>
              <a:rPr lang="en-US" sz="2400" dirty="0">
                <a:solidFill>
                  <a:srgbClr val="FF0000"/>
                </a:solidFill>
              </a:rPr>
              <a:t>Number pipe </a:t>
            </a:r>
            <a:r>
              <a:rPr lang="en-US" sz="2400" dirty="0" smtClean="0">
                <a:solidFill>
                  <a:srgbClr val="FF0000"/>
                </a:solidFill>
              </a:rPr>
              <a:t>stages </a:t>
            </a:r>
            <a:r>
              <a:rPr lang="en-US" sz="2400" dirty="0" smtClean="0"/>
              <a:t>(4 in this case)</a:t>
            </a:r>
          </a:p>
          <a:p>
            <a:r>
              <a:rPr lang="en-US" sz="2400" dirty="0"/>
              <a:t>Time to</a:t>
            </a:r>
            <a:r>
              <a:rPr lang="en-US" sz="2400" dirty="0" smtClean="0"/>
              <a:t> </a:t>
            </a:r>
            <a:r>
              <a:rPr lang="en-US" sz="2400" dirty="0" smtClean="0">
                <a:solidFill>
                  <a:srgbClr val="FF0000"/>
                </a:solidFill>
              </a:rPr>
              <a:t>fill</a:t>
            </a:r>
            <a:r>
              <a:rPr lang="en-US" sz="2400" dirty="0" smtClean="0"/>
              <a:t> </a:t>
            </a:r>
            <a:r>
              <a:rPr lang="en-US" sz="2400" dirty="0"/>
              <a:t>pipeline and time to</a:t>
            </a:r>
            <a:r>
              <a:rPr lang="en-US" sz="2400" dirty="0" smtClean="0"/>
              <a:t> </a:t>
            </a:r>
            <a:r>
              <a:rPr lang="en-US" sz="2400" dirty="0" smtClean="0">
                <a:solidFill>
                  <a:srgbClr val="FF0000"/>
                </a:solidFill>
              </a:rPr>
              <a:t>drain</a:t>
            </a:r>
            <a:r>
              <a:rPr lang="en-US" sz="2400" dirty="0" smtClean="0"/>
              <a:t> </a:t>
            </a:r>
            <a:r>
              <a:rPr lang="en-US" sz="2400" dirty="0"/>
              <a:t>it reduces speedup:</a:t>
            </a:r>
            <a:r>
              <a:rPr lang="en-US" sz="2400" dirty="0" smtClean="0"/>
              <a:t/>
            </a:r>
            <a:br>
              <a:rPr lang="en-US" sz="2400" dirty="0" smtClean="0"/>
            </a:br>
            <a:r>
              <a:rPr lang="en-US" sz="2400" dirty="0" smtClean="0"/>
              <a:t>8 hours/3.5 hours or 2.3X </a:t>
            </a:r>
            <a:br>
              <a:rPr lang="en-US" sz="2400" dirty="0" smtClean="0"/>
            </a:br>
            <a:r>
              <a:rPr lang="en-US" sz="2400" dirty="0" err="1" smtClean="0"/>
              <a:t>v</a:t>
            </a:r>
            <a:r>
              <a:rPr lang="en-US" sz="2400" dirty="0"/>
              <a:t>.</a:t>
            </a:r>
            <a:r>
              <a:rPr lang="en-US" sz="2400" dirty="0" smtClean="0"/>
              <a:t> potential 4X </a:t>
            </a:r>
            <a:r>
              <a:rPr lang="en-US" sz="2400" dirty="0"/>
              <a:t>in this example</a:t>
            </a:r>
          </a:p>
        </p:txBody>
      </p:sp>
      <p:grpSp>
        <p:nvGrpSpPr>
          <p:cNvPr id="2" name="Group 4"/>
          <p:cNvGrpSpPr>
            <a:grpSpLocks/>
          </p:cNvGrpSpPr>
          <p:nvPr/>
        </p:nvGrpSpPr>
        <p:grpSpPr bwMode="auto">
          <a:xfrm>
            <a:off x="331788" y="1219200"/>
            <a:ext cx="4633912" cy="4370387"/>
            <a:chOff x="209" y="707"/>
            <a:chExt cx="2919" cy="2753"/>
          </a:xfrm>
        </p:grpSpPr>
        <p:sp>
          <p:nvSpPr>
            <p:cNvPr id="2722821" name="Rectangle 5"/>
            <p:cNvSpPr>
              <a:spLocks noChangeArrowheads="1"/>
            </p:cNvSpPr>
            <p:nvPr/>
          </p:nvSpPr>
          <p:spPr bwMode="auto">
            <a:xfrm>
              <a:off x="576" y="707"/>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6 PM</a:t>
              </a:r>
            </a:p>
          </p:txBody>
        </p:sp>
        <p:sp>
          <p:nvSpPr>
            <p:cNvPr id="2722822" name="Line 6"/>
            <p:cNvSpPr>
              <a:spLocks noChangeShapeType="1"/>
            </p:cNvSpPr>
            <p:nvPr/>
          </p:nvSpPr>
          <p:spPr bwMode="auto">
            <a:xfrm>
              <a:off x="936" y="1080"/>
              <a:ext cx="219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2823" name="Line 7"/>
            <p:cNvSpPr>
              <a:spLocks noChangeShapeType="1"/>
            </p:cNvSpPr>
            <p:nvPr/>
          </p:nvSpPr>
          <p:spPr bwMode="auto">
            <a:xfrm>
              <a:off x="928" y="1000"/>
              <a:ext cx="0" cy="18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24" name="Rectangle 8"/>
            <p:cNvSpPr>
              <a:spLocks noChangeArrowheads="1"/>
            </p:cNvSpPr>
            <p:nvPr/>
          </p:nvSpPr>
          <p:spPr bwMode="auto">
            <a:xfrm>
              <a:off x="1344"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7</a:t>
              </a:r>
            </a:p>
          </p:txBody>
        </p:sp>
        <p:sp>
          <p:nvSpPr>
            <p:cNvPr id="2722825" name="Rectangle 9"/>
            <p:cNvSpPr>
              <a:spLocks noChangeArrowheads="1"/>
            </p:cNvSpPr>
            <p:nvPr/>
          </p:nvSpPr>
          <p:spPr bwMode="auto">
            <a:xfrm>
              <a:off x="1891"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8</a:t>
              </a:r>
            </a:p>
          </p:txBody>
        </p:sp>
        <p:sp>
          <p:nvSpPr>
            <p:cNvPr id="2722826" name="Rectangle 10"/>
            <p:cNvSpPr>
              <a:spLocks noChangeArrowheads="1"/>
            </p:cNvSpPr>
            <p:nvPr/>
          </p:nvSpPr>
          <p:spPr bwMode="auto">
            <a:xfrm>
              <a:off x="2448"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9</a:t>
              </a:r>
            </a:p>
          </p:txBody>
        </p:sp>
        <p:sp>
          <p:nvSpPr>
            <p:cNvPr id="2722827" name="Rectangle 11"/>
            <p:cNvSpPr>
              <a:spLocks noChangeArrowheads="1"/>
            </p:cNvSpPr>
            <p:nvPr/>
          </p:nvSpPr>
          <p:spPr bwMode="auto">
            <a:xfrm>
              <a:off x="2595" y="1054"/>
              <a:ext cx="434" cy="22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800" i="1">
                  <a:solidFill>
                    <a:schemeClr val="tx1"/>
                  </a:solidFill>
                  <a:latin typeface="Arial" pitchFamily="-65" charset="0"/>
                </a:rPr>
                <a:t>Time</a:t>
              </a:r>
            </a:p>
          </p:txBody>
        </p:sp>
        <p:grpSp>
          <p:nvGrpSpPr>
            <p:cNvPr id="3" name="Group 12"/>
            <p:cNvGrpSpPr>
              <a:grpSpLocks/>
            </p:cNvGrpSpPr>
            <p:nvPr/>
          </p:nvGrpSpPr>
          <p:grpSpPr bwMode="auto">
            <a:xfrm>
              <a:off x="574" y="1241"/>
              <a:ext cx="2293" cy="1707"/>
              <a:chOff x="574" y="1241"/>
              <a:chExt cx="2293" cy="1707"/>
            </a:xfrm>
          </p:grpSpPr>
          <p:grpSp>
            <p:nvGrpSpPr>
              <p:cNvPr id="4" name="Group 13"/>
              <p:cNvGrpSpPr>
                <a:grpSpLocks/>
              </p:cNvGrpSpPr>
              <p:nvPr/>
            </p:nvGrpSpPr>
            <p:grpSpPr bwMode="auto">
              <a:xfrm>
                <a:off x="574" y="2028"/>
                <a:ext cx="254" cy="286"/>
                <a:chOff x="574" y="2028"/>
                <a:chExt cx="254" cy="286"/>
              </a:xfrm>
            </p:grpSpPr>
            <p:sp>
              <p:nvSpPr>
                <p:cNvPr id="2722830" name="Freeform 14"/>
                <p:cNvSpPr>
                  <a:spLocks/>
                </p:cNvSpPr>
                <p:nvPr/>
              </p:nvSpPr>
              <p:spPr bwMode="auto">
                <a:xfrm>
                  <a:off x="574" y="2071"/>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1" name="Rectangle 15"/>
                <p:cNvSpPr>
                  <a:spLocks noChangeArrowheads="1"/>
                </p:cNvSpPr>
                <p:nvPr/>
              </p:nvSpPr>
              <p:spPr bwMode="auto">
                <a:xfrm>
                  <a:off x="575" y="202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B</a:t>
                  </a:r>
                </a:p>
              </p:txBody>
            </p:sp>
          </p:grpSp>
          <p:grpSp>
            <p:nvGrpSpPr>
              <p:cNvPr id="5" name="Group 16"/>
              <p:cNvGrpSpPr>
                <a:grpSpLocks/>
              </p:cNvGrpSpPr>
              <p:nvPr/>
            </p:nvGrpSpPr>
            <p:grpSpPr bwMode="auto">
              <a:xfrm>
                <a:off x="580" y="2338"/>
                <a:ext cx="255" cy="286"/>
                <a:chOff x="580" y="2338"/>
                <a:chExt cx="255" cy="286"/>
              </a:xfrm>
            </p:grpSpPr>
            <p:sp>
              <p:nvSpPr>
                <p:cNvPr id="2722833" name="Freeform 17"/>
                <p:cNvSpPr>
                  <a:spLocks/>
                </p:cNvSpPr>
                <p:nvPr/>
              </p:nvSpPr>
              <p:spPr bwMode="auto">
                <a:xfrm>
                  <a:off x="580" y="2382"/>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4" name="Rectangle 18"/>
                <p:cNvSpPr>
                  <a:spLocks noChangeArrowheads="1"/>
                </p:cNvSpPr>
                <p:nvPr/>
              </p:nvSpPr>
              <p:spPr bwMode="auto">
                <a:xfrm>
                  <a:off x="582" y="233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C</a:t>
                  </a:r>
                </a:p>
              </p:txBody>
            </p:sp>
          </p:grpSp>
          <p:grpSp>
            <p:nvGrpSpPr>
              <p:cNvPr id="6" name="Group 19"/>
              <p:cNvGrpSpPr>
                <a:grpSpLocks/>
              </p:cNvGrpSpPr>
              <p:nvPr/>
            </p:nvGrpSpPr>
            <p:grpSpPr bwMode="auto">
              <a:xfrm>
                <a:off x="580" y="2662"/>
                <a:ext cx="254" cy="286"/>
                <a:chOff x="580" y="2662"/>
                <a:chExt cx="254" cy="286"/>
              </a:xfrm>
            </p:grpSpPr>
            <p:sp>
              <p:nvSpPr>
                <p:cNvPr id="2722836" name="Freeform 20"/>
                <p:cNvSpPr>
                  <a:spLocks/>
                </p:cNvSpPr>
                <p:nvPr/>
              </p:nvSpPr>
              <p:spPr bwMode="auto">
                <a:xfrm>
                  <a:off x="580" y="270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7" name="Rectangle 21"/>
                <p:cNvSpPr>
                  <a:spLocks noChangeArrowheads="1"/>
                </p:cNvSpPr>
                <p:nvPr/>
              </p:nvSpPr>
              <p:spPr bwMode="auto">
                <a:xfrm>
                  <a:off x="581" y="2662"/>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D</a:t>
                  </a:r>
                </a:p>
              </p:txBody>
            </p:sp>
          </p:grpSp>
          <p:grpSp>
            <p:nvGrpSpPr>
              <p:cNvPr id="7" name="Group 22"/>
              <p:cNvGrpSpPr>
                <a:grpSpLocks/>
              </p:cNvGrpSpPr>
              <p:nvPr/>
            </p:nvGrpSpPr>
            <p:grpSpPr bwMode="auto">
              <a:xfrm>
                <a:off x="574" y="1633"/>
                <a:ext cx="255" cy="286"/>
                <a:chOff x="574" y="1633"/>
                <a:chExt cx="255" cy="286"/>
              </a:xfrm>
            </p:grpSpPr>
            <p:sp>
              <p:nvSpPr>
                <p:cNvPr id="2722839" name="Freeform 23"/>
                <p:cNvSpPr>
                  <a:spLocks/>
                </p:cNvSpPr>
                <p:nvPr/>
              </p:nvSpPr>
              <p:spPr bwMode="auto">
                <a:xfrm>
                  <a:off x="574" y="167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40" name="Rectangle 24"/>
                <p:cNvSpPr>
                  <a:spLocks noChangeArrowheads="1"/>
                </p:cNvSpPr>
                <p:nvPr/>
              </p:nvSpPr>
              <p:spPr bwMode="auto">
                <a:xfrm>
                  <a:off x="576" y="1633"/>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dirty="0">
                      <a:solidFill>
                        <a:schemeClr val="bg1"/>
                      </a:solidFill>
                      <a:latin typeface="FranklinGothic" charset="0"/>
                    </a:rPr>
                    <a:t>A</a:t>
                  </a:r>
                </a:p>
              </p:txBody>
            </p:sp>
          </p:grpSp>
          <p:sp>
            <p:nvSpPr>
              <p:cNvPr id="2722841" name="Line 25"/>
              <p:cNvSpPr>
                <a:spLocks noChangeShapeType="1"/>
              </p:cNvSpPr>
              <p:nvPr/>
            </p:nvSpPr>
            <p:spPr bwMode="auto">
              <a:xfrm flipH="1">
                <a:off x="1424"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2" name="Line 2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3" name="Line 2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4" name="AutoShape 28"/>
              <p:cNvSpPr>
                <a:spLocks noChangeArrowheads="1"/>
              </p:cNvSpPr>
              <p:nvPr/>
            </p:nvSpPr>
            <p:spPr bwMode="auto">
              <a:xfrm>
                <a:off x="1199" y="2015"/>
                <a:ext cx="208"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45" name="AutoShape 29"/>
              <p:cNvSpPr>
                <a:spLocks noChangeArrowheads="1"/>
              </p:cNvSpPr>
              <p:nvPr/>
            </p:nvSpPr>
            <p:spPr bwMode="auto">
              <a:xfrm>
                <a:off x="1250" y="1963"/>
                <a:ext cx="157"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46" name="AutoShape 30"/>
              <p:cNvSpPr>
                <a:spLocks noChangeArrowheads="1"/>
              </p:cNvSpPr>
              <p:nvPr/>
            </p:nvSpPr>
            <p:spPr bwMode="auto">
              <a:xfrm>
                <a:off x="1241" y="2035"/>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8" name="Group 31"/>
              <p:cNvGrpSpPr>
                <a:grpSpLocks/>
              </p:cNvGrpSpPr>
              <p:nvPr/>
            </p:nvGrpSpPr>
            <p:grpSpPr bwMode="auto">
              <a:xfrm>
                <a:off x="1715" y="1998"/>
                <a:ext cx="201" cy="257"/>
                <a:chOff x="1715" y="1998"/>
                <a:chExt cx="201" cy="257"/>
              </a:xfrm>
            </p:grpSpPr>
            <p:sp>
              <p:nvSpPr>
                <p:cNvPr id="2722848" name="Freeform 32"/>
                <p:cNvSpPr>
                  <a:spLocks/>
                </p:cNvSpPr>
                <p:nvPr/>
              </p:nvSpPr>
              <p:spPr bwMode="auto">
                <a:xfrm>
                  <a:off x="1844" y="211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49" name="Rectangle 33"/>
                <p:cNvSpPr>
                  <a:spLocks noChangeArrowheads="1"/>
                </p:cNvSpPr>
                <p:nvPr/>
              </p:nvSpPr>
              <p:spPr bwMode="auto">
                <a:xfrm>
                  <a:off x="1840" y="211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0" name="Rectangle 34"/>
                <p:cNvSpPr>
                  <a:spLocks noChangeArrowheads="1"/>
                </p:cNvSpPr>
                <p:nvPr/>
              </p:nvSpPr>
              <p:spPr bwMode="auto">
                <a:xfrm>
                  <a:off x="1846" y="217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1" name="Rectangle 35"/>
                <p:cNvSpPr>
                  <a:spLocks noChangeArrowheads="1"/>
                </p:cNvSpPr>
                <p:nvPr/>
              </p:nvSpPr>
              <p:spPr bwMode="auto">
                <a:xfrm>
                  <a:off x="1715" y="217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2" name="Oval 36"/>
                <p:cNvSpPr>
                  <a:spLocks noChangeArrowheads="1"/>
                </p:cNvSpPr>
                <p:nvPr/>
              </p:nvSpPr>
              <p:spPr bwMode="auto">
                <a:xfrm>
                  <a:off x="1774" y="199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53" name="Freeform 37"/>
                <p:cNvSpPr>
                  <a:spLocks/>
                </p:cNvSpPr>
                <p:nvPr/>
              </p:nvSpPr>
              <p:spPr bwMode="auto">
                <a:xfrm>
                  <a:off x="1715" y="204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54" name="Freeform 38"/>
              <p:cNvSpPr>
                <a:spLocks/>
              </p:cNvSpPr>
              <p:nvPr/>
            </p:nvSpPr>
            <p:spPr bwMode="auto">
              <a:xfrm>
                <a:off x="1977" y="1973"/>
                <a:ext cx="200"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9" name="Group 39"/>
              <p:cNvGrpSpPr>
                <a:grpSpLocks/>
              </p:cNvGrpSpPr>
              <p:nvPr/>
            </p:nvGrpSpPr>
            <p:grpSpPr bwMode="auto">
              <a:xfrm>
                <a:off x="1413" y="1963"/>
                <a:ext cx="260" cy="311"/>
                <a:chOff x="1413" y="1963"/>
                <a:chExt cx="260" cy="311"/>
              </a:xfrm>
            </p:grpSpPr>
            <p:grpSp>
              <p:nvGrpSpPr>
                <p:cNvPr id="10" name="Group 40"/>
                <p:cNvGrpSpPr>
                  <a:grpSpLocks/>
                </p:cNvGrpSpPr>
                <p:nvPr/>
              </p:nvGrpSpPr>
              <p:grpSpPr bwMode="auto">
                <a:xfrm>
                  <a:off x="1413" y="1963"/>
                  <a:ext cx="260" cy="311"/>
                  <a:chOff x="1413" y="1963"/>
                  <a:chExt cx="260" cy="311"/>
                </a:xfrm>
              </p:grpSpPr>
              <p:sp>
                <p:nvSpPr>
                  <p:cNvPr id="2722857" name="AutoShape 41"/>
                  <p:cNvSpPr>
                    <a:spLocks noChangeArrowheads="1"/>
                  </p:cNvSpPr>
                  <p:nvPr/>
                </p:nvSpPr>
                <p:spPr bwMode="auto">
                  <a:xfrm>
                    <a:off x="1413" y="201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58" name="AutoShape 42"/>
                  <p:cNvSpPr>
                    <a:spLocks noChangeArrowheads="1"/>
                  </p:cNvSpPr>
                  <p:nvPr/>
                </p:nvSpPr>
                <p:spPr bwMode="auto">
                  <a:xfrm>
                    <a:off x="1476" y="196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59" name="Oval 43"/>
                <p:cNvSpPr>
                  <a:spLocks noChangeArrowheads="1"/>
                </p:cNvSpPr>
                <p:nvPr/>
              </p:nvSpPr>
              <p:spPr bwMode="auto">
                <a:xfrm>
                  <a:off x="1496" y="199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0" name="AutoShape 44"/>
                <p:cNvSpPr>
                  <a:spLocks noChangeArrowheads="1"/>
                </p:cNvSpPr>
                <p:nvPr/>
              </p:nvSpPr>
              <p:spPr bwMode="auto">
                <a:xfrm>
                  <a:off x="1444" y="213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61" name="Line 45"/>
              <p:cNvSpPr>
                <a:spLocks noChangeShapeType="1"/>
              </p:cNvSpPr>
              <p:nvPr/>
            </p:nvSpPr>
            <p:spPr bwMode="auto">
              <a:xfrm>
                <a:off x="1434"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2" name="Line 4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3" name="Line 4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4" name="Rectangle 48"/>
              <p:cNvSpPr>
                <a:spLocks noChangeArrowheads="1"/>
              </p:cNvSpPr>
              <p:nvPr/>
            </p:nvSpPr>
            <p:spPr bwMode="auto">
              <a:xfrm>
                <a:off x="1981"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865" name="Line 4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6" name="AutoShape 50"/>
              <p:cNvSpPr>
                <a:spLocks noChangeArrowheads="1"/>
              </p:cNvSpPr>
              <p:nvPr/>
            </p:nvSpPr>
            <p:spPr bwMode="auto">
              <a:xfrm>
                <a:off x="1484" y="2348"/>
                <a:ext cx="206"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67" name="AutoShape 51"/>
              <p:cNvSpPr>
                <a:spLocks noChangeArrowheads="1"/>
              </p:cNvSpPr>
              <p:nvPr/>
            </p:nvSpPr>
            <p:spPr bwMode="auto">
              <a:xfrm>
                <a:off x="1534" y="2297"/>
                <a:ext cx="156"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68" name="AutoShape 52"/>
              <p:cNvSpPr>
                <a:spLocks noChangeArrowheads="1"/>
              </p:cNvSpPr>
              <p:nvPr/>
            </p:nvSpPr>
            <p:spPr bwMode="auto">
              <a:xfrm>
                <a:off x="1525" y="2368"/>
                <a:ext cx="106" cy="15"/>
              </a:xfrm>
              <a:prstGeom prst="parallelogram">
                <a:avLst>
                  <a:gd name="adj" fmla="val 17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1" name="Group 53"/>
              <p:cNvGrpSpPr>
                <a:grpSpLocks/>
              </p:cNvGrpSpPr>
              <p:nvPr/>
            </p:nvGrpSpPr>
            <p:grpSpPr bwMode="auto">
              <a:xfrm>
                <a:off x="2009" y="2337"/>
                <a:ext cx="202" cy="257"/>
                <a:chOff x="2009" y="2337"/>
                <a:chExt cx="202" cy="257"/>
              </a:xfrm>
            </p:grpSpPr>
            <p:sp>
              <p:nvSpPr>
                <p:cNvPr id="2722870" name="Freeform 54"/>
                <p:cNvSpPr>
                  <a:spLocks/>
                </p:cNvSpPr>
                <p:nvPr/>
              </p:nvSpPr>
              <p:spPr bwMode="auto">
                <a:xfrm>
                  <a:off x="2139" y="245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71" name="Rectangle 55"/>
                <p:cNvSpPr>
                  <a:spLocks noChangeArrowheads="1"/>
                </p:cNvSpPr>
                <p:nvPr/>
              </p:nvSpPr>
              <p:spPr bwMode="auto">
                <a:xfrm>
                  <a:off x="2134" y="245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2" name="Rectangle 56"/>
                <p:cNvSpPr>
                  <a:spLocks noChangeArrowheads="1"/>
                </p:cNvSpPr>
                <p:nvPr/>
              </p:nvSpPr>
              <p:spPr bwMode="auto">
                <a:xfrm>
                  <a:off x="2142" y="251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3" name="Rectangle 57"/>
                <p:cNvSpPr>
                  <a:spLocks noChangeArrowheads="1"/>
                </p:cNvSpPr>
                <p:nvPr/>
              </p:nvSpPr>
              <p:spPr bwMode="auto">
                <a:xfrm>
                  <a:off x="2011" y="251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4" name="Oval 58"/>
                <p:cNvSpPr>
                  <a:spLocks noChangeArrowheads="1"/>
                </p:cNvSpPr>
                <p:nvPr/>
              </p:nvSpPr>
              <p:spPr bwMode="auto">
                <a:xfrm>
                  <a:off x="2069" y="233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75" name="Freeform 59"/>
                <p:cNvSpPr>
                  <a:spLocks/>
                </p:cNvSpPr>
                <p:nvPr/>
              </p:nvSpPr>
              <p:spPr bwMode="auto">
                <a:xfrm>
                  <a:off x="2009" y="238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76" name="Freeform 60"/>
              <p:cNvSpPr>
                <a:spLocks/>
              </p:cNvSpPr>
              <p:nvPr/>
            </p:nvSpPr>
            <p:spPr bwMode="auto">
              <a:xfrm>
                <a:off x="2260" y="2307"/>
                <a:ext cx="201"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2" name="Group 61"/>
              <p:cNvGrpSpPr>
                <a:grpSpLocks/>
              </p:cNvGrpSpPr>
              <p:nvPr/>
            </p:nvGrpSpPr>
            <p:grpSpPr bwMode="auto">
              <a:xfrm>
                <a:off x="1697" y="2297"/>
                <a:ext cx="260" cy="310"/>
                <a:chOff x="1697" y="2297"/>
                <a:chExt cx="260" cy="310"/>
              </a:xfrm>
            </p:grpSpPr>
            <p:grpSp>
              <p:nvGrpSpPr>
                <p:cNvPr id="13" name="Group 62"/>
                <p:cNvGrpSpPr>
                  <a:grpSpLocks/>
                </p:cNvGrpSpPr>
                <p:nvPr/>
              </p:nvGrpSpPr>
              <p:grpSpPr bwMode="auto">
                <a:xfrm>
                  <a:off x="1697" y="2297"/>
                  <a:ext cx="260" cy="310"/>
                  <a:chOff x="1697" y="2297"/>
                  <a:chExt cx="260" cy="310"/>
                </a:xfrm>
              </p:grpSpPr>
              <p:sp>
                <p:nvSpPr>
                  <p:cNvPr id="2722879" name="AutoShape 63"/>
                  <p:cNvSpPr>
                    <a:spLocks noChangeArrowheads="1"/>
                  </p:cNvSpPr>
                  <p:nvPr/>
                </p:nvSpPr>
                <p:spPr bwMode="auto">
                  <a:xfrm>
                    <a:off x="1697" y="234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0" name="AutoShape 64"/>
                  <p:cNvSpPr>
                    <a:spLocks noChangeArrowheads="1"/>
                  </p:cNvSpPr>
                  <p:nvPr/>
                </p:nvSpPr>
                <p:spPr bwMode="auto">
                  <a:xfrm>
                    <a:off x="1759" y="229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81" name="Oval 65"/>
                <p:cNvSpPr>
                  <a:spLocks noChangeArrowheads="1"/>
                </p:cNvSpPr>
                <p:nvPr/>
              </p:nvSpPr>
              <p:spPr bwMode="auto">
                <a:xfrm>
                  <a:off x="1778" y="232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2" name="AutoShape 66"/>
                <p:cNvSpPr>
                  <a:spLocks noChangeArrowheads="1"/>
                </p:cNvSpPr>
                <p:nvPr/>
              </p:nvSpPr>
              <p:spPr bwMode="auto">
                <a:xfrm>
                  <a:off x="1728" y="247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83" name="Line 67"/>
              <p:cNvSpPr>
                <a:spLocks noChangeShapeType="1"/>
              </p:cNvSpPr>
              <p:nvPr/>
            </p:nvSpPr>
            <p:spPr bwMode="auto">
              <a:xfrm>
                <a:off x="1717" y="131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4" name="Line 68"/>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5" name="Line 6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6" name="AutoShape 70"/>
              <p:cNvSpPr>
                <a:spLocks noChangeArrowheads="1"/>
              </p:cNvSpPr>
              <p:nvPr/>
            </p:nvSpPr>
            <p:spPr bwMode="auto">
              <a:xfrm>
                <a:off x="1774" y="268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7" name="AutoShape 71"/>
              <p:cNvSpPr>
                <a:spLocks noChangeArrowheads="1"/>
              </p:cNvSpPr>
              <p:nvPr/>
            </p:nvSpPr>
            <p:spPr bwMode="auto">
              <a:xfrm>
                <a:off x="1823" y="2635"/>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8" name="AutoShape 72"/>
              <p:cNvSpPr>
                <a:spLocks noChangeArrowheads="1"/>
              </p:cNvSpPr>
              <p:nvPr/>
            </p:nvSpPr>
            <p:spPr bwMode="auto">
              <a:xfrm>
                <a:off x="1815" y="2707"/>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4" name="Group 73"/>
              <p:cNvGrpSpPr>
                <a:grpSpLocks/>
              </p:cNvGrpSpPr>
              <p:nvPr/>
            </p:nvGrpSpPr>
            <p:grpSpPr bwMode="auto">
              <a:xfrm>
                <a:off x="2320" y="2676"/>
                <a:ext cx="202" cy="257"/>
                <a:chOff x="2320" y="2676"/>
                <a:chExt cx="202" cy="257"/>
              </a:xfrm>
            </p:grpSpPr>
            <p:sp>
              <p:nvSpPr>
                <p:cNvPr id="2722890" name="Freeform 74"/>
                <p:cNvSpPr>
                  <a:spLocks/>
                </p:cNvSpPr>
                <p:nvPr/>
              </p:nvSpPr>
              <p:spPr bwMode="auto">
                <a:xfrm>
                  <a:off x="2450" y="279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91" name="Rectangle 75"/>
                <p:cNvSpPr>
                  <a:spLocks noChangeArrowheads="1"/>
                </p:cNvSpPr>
                <p:nvPr/>
              </p:nvSpPr>
              <p:spPr bwMode="auto">
                <a:xfrm>
                  <a:off x="2445" y="279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2" name="Rectangle 76"/>
                <p:cNvSpPr>
                  <a:spLocks noChangeArrowheads="1"/>
                </p:cNvSpPr>
                <p:nvPr/>
              </p:nvSpPr>
              <p:spPr bwMode="auto">
                <a:xfrm>
                  <a:off x="2453" y="285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3" name="Rectangle 77"/>
                <p:cNvSpPr>
                  <a:spLocks noChangeArrowheads="1"/>
                </p:cNvSpPr>
                <p:nvPr/>
              </p:nvSpPr>
              <p:spPr bwMode="auto">
                <a:xfrm>
                  <a:off x="2322" y="285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4" name="Oval 78"/>
                <p:cNvSpPr>
                  <a:spLocks noChangeArrowheads="1"/>
                </p:cNvSpPr>
                <p:nvPr/>
              </p:nvSpPr>
              <p:spPr bwMode="auto">
                <a:xfrm>
                  <a:off x="2380" y="267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95" name="Freeform 79"/>
                <p:cNvSpPr>
                  <a:spLocks/>
                </p:cNvSpPr>
                <p:nvPr/>
              </p:nvSpPr>
              <p:spPr bwMode="auto">
                <a:xfrm>
                  <a:off x="2320" y="272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96" name="Freeform 80"/>
              <p:cNvSpPr>
                <a:spLocks/>
              </p:cNvSpPr>
              <p:nvPr/>
            </p:nvSpPr>
            <p:spPr bwMode="auto">
              <a:xfrm>
                <a:off x="2560" y="263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5" name="Group 81"/>
              <p:cNvGrpSpPr>
                <a:grpSpLocks/>
              </p:cNvGrpSpPr>
              <p:nvPr/>
            </p:nvGrpSpPr>
            <p:grpSpPr bwMode="auto">
              <a:xfrm>
                <a:off x="1986" y="2635"/>
                <a:ext cx="261" cy="311"/>
                <a:chOff x="1986" y="2635"/>
                <a:chExt cx="261" cy="311"/>
              </a:xfrm>
            </p:grpSpPr>
            <p:grpSp>
              <p:nvGrpSpPr>
                <p:cNvPr id="16" name="Group 82"/>
                <p:cNvGrpSpPr>
                  <a:grpSpLocks/>
                </p:cNvGrpSpPr>
                <p:nvPr/>
              </p:nvGrpSpPr>
              <p:grpSpPr bwMode="auto">
                <a:xfrm>
                  <a:off x="1986" y="2635"/>
                  <a:ext cx="261" cy="311"/>
                  <a:chOff x="1986" y="2635"/>
                  <a:chExt cx="261" cy="311"/>
                </a:xfrm>
              </p:grpSpPr>
              <p:sp>
                <p:nvSpPr>
                  <p:cNvPr id="2722899" name="AutoShape 83"/>
                  <p:cNvSpPr>
                    <a:spLocks noChangeArrowheads="1"/>
                  </p:cNvSpPr>
                  <p:nvPr/>
                </p:nvSpPr>
                <p:spPr bwMode="auto">
                  <a:xfrm>
                    <a:off x="1986" y="268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00" name="AutoShape 84"/>
                  <p:cNvSpPr>
                    <a:spLocks noChangeArrowheads="1"/>
                  </p:cNvSpPr>
                  <p:nvPr/>
                </p:nvSpPr>
                <p:spPr bwMode="auto">
                  <a:xfrm>
                    <a:off x="2050" y="263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01" name="Oval 85"/>
                <p:cNvSpPr>
                  <a:spLocks noChangeArrowheads="1"/>
                </p:cNvSpPr>
                <p:nvPr/>
              </p:nvSpPr>
              <p:spPr bwMode="auto">
                <a:xfrm>
                  <a:off x="2069" y="266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02" name="AutoShape 86"/>
                <p:cNvSpPr>
                  <a:spLocks noChangeArrowheads="1"/>
                </p:cNvSpPr>
                <p:nvPr/>
              </p:nvSpPr>
              <p:spPr bwMode="auto">
                <a:xfrm>
                  <a:off x="2019" y="280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03" name="Line 87"/>
              <p:cNvSpPr>
                <a:spLocks noChangeShapeType="1"/>
              </p:cNvSpPr>
              <p:nvPr/>
            </p:nvSpPr>
            <p:spPr bwMode="auto">
              <a:xfrm>
                <a:off x="2001"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04" name="Line 88"/>
              <p:cNvSpPr>
                <a:spLocks noChangeShapeType="1"/>
              </p:cNvSpPr>
              <p:nvPr/>
            </p:nvSpPr>
            <p:spPr bwMode="auto">
              <a:xfrm>
                <a:off x="1438"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05" name="Line 89"/>
              <p:cNvSpPr>
                <a:spLocks noChangeShapeType="1"/>
              </p:cNvSpPr>
              <p:nvPr/>
            </p:nvSpPr>
            <p:spPr bwMode="auto">
              <a:xfrm>
                <a:off x="1723"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grpSp>
            <p:nvGrpSpPr>
              <p:cNvPr id="17" name="Group 90"/>
              <p:cNvGrpSpPr>
                <a:grpSpLocks/>
              </p:cNvGrpSpPr>
              <p:nvPr/>
            </p:nvGrpSpPr>
            <p:grpSpPr bwMode="auto">
              <a:xfrm>
                <a:off x="917" y="1636"/>
                <a:ext cx="975" cy="310"/>
                <a:chOff x="917" y="1636"/>
                <a:chExt cx="975" cy="310"/>
              </a:xfrm>
            </p:grpSpPr>
            <p:grpSp>
              <p:nvGrpSpPr>
                <p:cNvPr id="18" name="Group 91"/>
                <p:cNvGrpSpPr>
                  <a:grpSpLocks/>
                </p:cNvGrpSpPr>
                <p:nvPr/>
              </p:nvGrpSpPr>
              <p:grpSpPr bwMode="auto">
                <a:xfrm>
                  <a:off x="917" y="1636"/>
                  <a:ext cx="206" cy="310"/>
                  <a:chOff x="917" y="1636"/>
                  <a:chExt cx="206" cy="310"/>
                </a:xfrm>
              </p:grpSpPr>
              <p:sp>
                <p:nvSpPr>
                  <p:cNvPr id="2722908" name="AutoShape 92"/>
                  <p:cNvSpPr>
                    <a:spLocks noChangeArrowheads="1"/>
                  </p:cNvSpPr>
                  <p:nvPr/>
                </p:nvSpPr>
                <p:spPr bwMode="auto">
                  <a:xfrm>
                    <a:off x="917" y="168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09" name="AutoShape 93"/>
                  <p:cNvSpPr>
                    <a:spLocks noChangeArrowheads="1"/>
                  </p:cNvSpPr>
                  <p:nvPr/>
                </p:nvSpPr>
                <p:spPr bwMode="auto">
                  <a:xfrm>
                    <a:off x="965" y="163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10" name="AutoShape 94"/>
                  <p:cNvSpPr>
                    <a:spLocks noChangeArrowheads="1"/>
                  </p:cNvSpPr>
                  <p:nvPr/>
                </p:nvSpPr>
                <p:spPr bwMode="auto">
                  <a:xfrm>
                    <a:off x="956" y="170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9" name="Group 95"/>
                <p:cNvGrpSpPr>
                  <a:grpSpLocks/>
                </p:cNvGrpSpPr>
                <p:nvPr/>
              </p:nvGrpSpPr>
              <p:grpSpPr bwMode="auto">
                <a:xfrm>
                  <a:off x="1435" y="1677"/>
                  <a:ext cx="203" cy="257"/>
                  <a:chOff x="1435" y="1677"/>
                  <a:chExt cx="203" cy="257"/>
                </a:xfrm>
              </p:grpSpPr>
              <p:sp>
                <p:nvSpPr>
                  <p:cNvPr id="2722912" name="Freeform 96"/>
                  <p:cNvSpPr>
                    <a:spLocks/>
                  </p:cNvSpPr>
                  <p:nvPr/>
                </p:nvSpPr>
                <p:spPr bwMode="auto">
                  <a:xfrm>
                    <a:off x="1564" y="179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913" name="Rectangle 97"/>
                  <p:cNvSpPr>
                    <a:spLocks noChangeArrowheads="1"/>
                  </p:cNvSpPr>
                  <p:nvPr/>
                </p:nvSpPr>
                <p:spPr bwMode="auto">
                  <a:xfrm>
                    <a:off x="1561" y="179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4" name="Rectangle 98"/>
                  <p:cNvSpPr>
                    <a:spLocks noChangeArrowheads="1"/>
                  </p:cNvSpPr>
                  <p:nvPr/>
                </p:nvSpPr>
                <p:spPr bwMode="auto">
                  <a:xfrm>
                    <a:off x="1567" y="185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5" name="Rectangle 99"/>
                  <p:cNvSpPr>
                    <a:spLocks noChangeArrowheads="1"/>
                  </p:cNvSpPr>
                  <p:nvPr/>
                </p:nvSpPr>
                <p:spPr bwMode="auto">
                  <a:xfrm>
                    <a:off x="1436" y="185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6" name="Oval 100"/>
                  <p:cNvSpPr>
                    <a:spLocks noChangeArrowheads="1"/>
                  </p:cNvSpPr>
                  <p:nvPr/>
                </p:nvSpPr>
                <p:spPr bwMode="auto">
                  <a:xfrm>
                    <a:off x="1496" y="167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917" name="Freeform 101"/>
                  <p:cNvSpPr>
                    <a:spLocks/>
                  </p:cNvSpPr>
                  <p:nvPr/>
                </p:nvSpPr>
                <p:spPr bwMode="auto">
                  <a:xfrm>
                    <a:off x="1435" y="172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918" name="Freeform 102"/>
                <p:cNvSpPr>
                  <a:spLocks/>
                </p:cNvSpPr>
                <p:nvPr/>
              </p:nvSpPr>
              <p:spPr bwMode="auto">
                <a:xfrm>
                  <a:off x="1692" y="164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0" name="Group 103"/>
                <p:cNvGrpSpPr>
                  <a:grpSpLocks/>
                </p:cNvGrpSpPr>
                <p:nvPr/>
              </p:nvGrpSpPr>
              <p:grpSpPr bwMode="auto">
                <a:xfrm>
                  <a:off x="1129" y="1636"/>
                  <a:ext cx="259" cy="310"/>
                  <a:chOff x="1129" y="1636"/>
                  <a:chExt cx="259" cy="310"/>
                </a:xfrm>
              </p:grpSpPr>
              <p:grpSp>
                <p:nvGrpSpPr>
                  <p:cNvPr id="21" name="Group 104"/>
                  <p:cNvGrpSpPr>
                    <a:grpSpLocks/>
                  </p:cNvGrpSpPr>
                  <p:nvPr/>
                </p:nvGrpSpPr>
                <p:grpSpPr bwMode="auto">
                  <a:xfrm>
                    <a:off x="1129" y="1636"/>
                    <a:ext cx="259" cy="310"/>
                    <a:chOff x="1129" y="1636"/>
                    <a:chExt cx="259" cy="310"/>
                  </a:xfrm>
                </p:grpSpPr>
                <p:sp>
                  <p:nvSpPr>
                    <p:cNvPr id="2722921" name="AutoShape 105"/>
                    <p:cNvSpPr>
                      <a:spLocks noChangeArrowheads="1"/>
                    </p:cNvSpPr>
                    <p:nvPr/>
                  </p:nvSpPr>
                  <p:spPr bwMode="auto">
                    <a:xfrm>
                      <a:off x="1129" y="168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22" name="AutoShape 106"/>
                    <p:cNvSpPr>
                      <a:spLocks noChangeArrowheads="1"/>
                    </p:cNvSpPr>
                    <p:nvPr/>
                  </p:nvSpPr>
                  <p:spPr bwMode="auto">
                    <a:xfrm>
                      <a:off x="1192" y="163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23" name="Oval 107"/>
                  <p:cNvSpPr>
                    <a:spLocks noChangeArrowheads="1"/>
                  </p:cNvSpPr>
                  <p:nvPr/>
                </p:nvSpPr>
                <p:spPr bwMode="auto">
                  <a:xfrm>
                    <a:off x="1211" y="166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24" name="AutoShape 108"/>
                  <p:cNvSpPr>
                    <a:spLocks noChangeArrowheads="1"/>
                  </p:cNvSpPr>
                  <p:nvPr/>
                </p:nvSpPr>
                <p:spPr bwMode="auto">
                  <a:xfrm>
                    <a:off x="1160" y="181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722925" name="Line 109"/>
              <p:cNvSpPr>
                <a:spLocks noChangeShapeType="1"/>
              </p:cNvSpPr>
              <p:nvPr/>
            </p:nvSpPr>
            <p:spPr bwMode="auto">
              <a:xfrm>
                <a:off x="869" y="126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26" name="Rectangle 110"/>
              <p:cNvSpPr>
                <a:spLocks noChangeArrowheads="1"/>
              </p:cNvSpPr>
              <p:nvPr/>
            </p:nvSpPr>
            <p:spPr bwMode="auto">
              <a:xfrm>
                <a:off x="857"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27" name="Rectangle 111"/>
              <p:cNvSpPr>
                <a:spLocks noChangeArrowheads="1"/>
              </p:cNvSpPr>
              <p:nvPr/>
            </p:nvSpPr>
            <p:spPr bwMode="auto">
              <a:xfrm>
                <a:off x="1113"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28" name="Line 112"/>
              <p:cNvSpPr>
                <a:spLocks noChangeShapeType="1"/>
              </p:cNvSpPr>
              <p:nvPr/>
            </p:nvSpPr>
            <p:spPr bwMode="auto">
              <a:xfrm>
                <a:off x="1149" y="131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29" name="Rectangle 113"/>
              <p:cNvSpPr>
                <a:spLocks noChangeArrowheads="1"/>
              </p:cNvSpPr>
              <p:nvPr/>
            </p:nvSpPr>
            <p:spPr bwMode="auto">
              <a:xfrm>
                <a:off x="169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30" name="Rectangle 114"/>
              <p:cNvSpPr>
                <a:spLocks noChangeArrowheads="1"/>
              </p:cNvSpPr>
              <p:nvPr/>
            </p:nvSpPr>
            <p:spPr bwMode="auto">
              <a:xfrm>
                <a:off x="140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31" name="Line 115"/>
              <p:cNvSpPr>
                <a:spLocks noChangeShapeType="1"/>
              </p:cNvSpPr>
              <p:nvPr/>
            </p:nvSpPr>
            <p:spPr bwMode="auto">
              <a:xfrm>
                <a:off x="1441" y="136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2" name="Line 116"/>
              <p:cNvSpPr>
                <a:spLocks noChangeShapeType="1"/>
              </p:cNvSpPr>
              <p:nvPr/>
            </p:nvSpPr>
            <p:spPr bwMode="auto">
              <a:xfrm>
                <a:off x="1723"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3" name="Line 117"/>
              <p:cNvSpPr>
                <a:spLocks noChangeShapeType="1"/>
              </p:cNvSpPr>
              <p:nvPr/>
            </p:nvSpPr>
            <p:spPr bwMode="auto">
              <a:xfrm>
                <a:off x="1723" y="136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4" name="Line 118"/>
              <p:cNvSpPr>
                <a:spLocks noChangeShapeType="1"/>
              </p:cNvSpPr>
              <p:nvPr/>
            </p:nvSpPr>
            <p:spPr bwMode="auto">
              <a:xfrm>
                <a:off x="2008" y="136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5" name="Line 119"/>
              <p:cNvSpPr>
                <a:spLocks noChangeShapeType="1"/>
              </p:cNvSpPr>
              <p:nvPr/>
            </p:nvSpPr>
            <p:spPr bwMode="auto">
              <a:xfrm>
                <a:off x="2007"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6" name="Line 120"/>
              <p:cNvSpPr>
                <a:spLocks noChangeShapeType="1"/>
              </p:cNvSpPr>
              <p:nvPr/>
            </p:nvSpPr>
            <p:spPr bwMode="auto">
              <a:xfrm>
                <a:off x="2293" y="136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7" name="Line 121"/>
              <p:cNvSpPr>
                <a:spLocks noChangeShapeType="1"/>
              </p:cNvSpPr>
              <p:nvPr/>
            </p:nvSpPr>
            <p:spPr bwMode="auto">
              <a:xfrm>
                <a:off x="2291"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8" name="Line 122"/>
              <p:cNvSpPr>
                <a:spLocks noChangeShapeType="1"/>
              </p:cNvSpPr>
              <p:nvPr/>
            </p:nvSpPr>
            <p:spPr bwMode="auto">
              <a:xfrm>
                <a:off x="2576"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9" name="Line 123"/>
              <p:cNvSpPr>
                <a:spLocks noChangeShapeType="1"/>
              </p:cNvSpPr>
              <p:nvPr/>
            </p:nvSpPr>
            <p:spPr bwMode="auto">
              <a:xfrm>
                <a:off x="1154" y="126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40" name="Rectangle 124"/>
              <p:cNvSpPr>
                <a:spLocks noChangeArrowheads="1"/>
              </p:cNvSpPr>
              <p:nvPr/>
            </p:nvSpPr>
            <p:spPr bwMode="auto">
              <a:xfrm>
                <a:off x="2255"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41" name="Rectangle 125"/>
              <p:cNvSpPr>
                <a:spLocks noChangeArrowheads="1"/>
              </p:cNvSpPr>
              <p:nvPr/>
            </p:nvSpPr>
            <p:spPr bwMode="auto">
              <a:xfrm>
                <a:off x="2539"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42" name="Line 126"/>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3" name="Line 127"/>
              <p:cNvSpPr>
                <a:spLocks noChangeShapeType="1"/>
              </p:cNvSpPr>
              <p:nvPr/>
            </p:nvSpPr>
            <p:spPr bwMode="auto">
              <a:xfrm>
                <a:off x="1141"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4" name="Line 128"/>
              <p:cNvSpPr>
                <a:spLocks noChangeShapeType="1"/>
              </p:cNvSpPr>
              <p:nvPr/>
            </p:nvSpPr>
            <p:spPr bwMode="auto">
              <a:xfrm>
                <a:off x="1426"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5" name="Line 129"/>
              <p:cNvSpPr>
                <a:spLocks noChangeShapeType="1"/>
              </p:cNvSpPr>
              <p:nvPr/>
            </p:nvSpPr>
            <p:spPr bwMode="auto">
              <a:xfrm>
                <a:off x="1710"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6" name="Line 130"/>
              <p:cNvSpPr>
                <a:spLocks noChangeShapeType="1"/>
              </p:cNvSpPr>
              <p:nvPr/>
            </p:nvSpPr>
            <p:spPr bwMode="auto">
              <a:xfrm>
                <a:off x="1994"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7" name="Line 131"/>
              <p:cNvSpPr>
                <a:spLocks noChangeShapeType="1"/>
              </p:cNvSpPr>
              <p:nvPr/>
            </p:nvSpPr>
            <p:spPr bwMode="auto">
              <a:xfrm flipH="1">
                <a:off x="2560"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8" name="Line 132"/>
              <p:cNvSpPr>
                <a:spLocks noChangeShapeType="1"/>
              </p:cNvSpPr>
              <p:nvPr/>
            </p:nvSpPr>
            <p:spPr bwMode="auto">
              <a:xfrm flipH="1">
                <a:off x="2845"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722949" name="Rectangle 133"/>
            <p:cNvSpPr>
              <a:spLocks noChangeArrowheads="1"/>
            </p:cNvSpPr>
            <p:nvPr/>
          </p:nvSpPr>
          <p:spPr bwMode="auto">
            <a:xfrm>
              <a:off x="209" y="1104"/>
              <a:ext cx="263" cy="235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22950" name="Line 134"/>
            <p:cNvSpPr>
              <a:spLocks noChangeShapeType="1"/>
            </p:cNvSpPr>
            <p:nvPr/>
          </p:nvSpPr>
          <p:spPr bwMode="auto">
            <a:xfrm flipH="1">
              <a:off x="478" y="1295"/>
              <a:ext cx="3"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135" name="Title 134"/>
          <p:cNvSpPr>
            <a:spLocks noGrp="1"/>
          </p:cNvSpPr>
          <p:nvPr>
            <p:ph type="title"/>
          </p:nvPr>
        </p:nvSpPr>
        <p:spPr/>
        <p:txBody>
          <a:bodyPr/>
          <a:lstStyle/>
          <a:p>
            <a:r>
              <a:rPr lang="en-US" dirty="0" smtClean="0"/>
              <a:t>Pipelining Lessons (1/2)</a:t>
            </a:r>
            <a:endParaRPr lang="en-US" dirty="0"/>
          </a:p>
        </p:txBody>
      </p:sp>
      <p:sp>
        <p:nvSpPr>
          <p:cNvPr id="136" name="Date Placeholder 135"/>
          <p:cNvSpPr>
            <a:spLocks noGrp="1"/>
          </p:cNvSpPr>
          <p:nvPr>
            <p:ph type="dt" sz="half" idx="10"/>
          </p:nvPr>
        </p:nvSpPr>
        <p:spPr/>
        <p:txBody>
          <a:bodyPr/>
          <a:lstStyle/>
          <a:p>
            <a:fld id="{17BBCE9E-EF76-E24E-918A-D9B6FD28533C}" type="datetime1">
              <a:rPr lang="en-US" smtClean="0"/>
              <a:pPr/>
              <a:t>11/5/13</a:t>
            </a:fld>
            <a:endParaRPr lang="en-US" dirty="0"/>
          </a:p>
        </p:txBody>
      </p:sp>
      <p:sp>
        <p:nvSpPr>
          <p:cNvPr id="137" name="Slide Number Placeholder 136"/>
          <p:cNvSpPr>
            <a:spLocks noGrp="1"/>
          </p:cNvSpPr>
          <p:nvPr>
            <p:ph type="sldNum" sz="quarter" idx="12"/>
          </p:nvPr>
        </p:nvSpPr>
        <p:spPr/>
        <p:txBody>
          <a:bodyPr/>
          <a:lstStyle/>
          <a:p>
            <a:fld id="{3CC63E4C-4642-794D-A2FD-70F6B81535F5}" type="slidenum">
              <a:rPr lang="en-US" smtClean="0"/>
              <a:pPr/>
              <a:t>11</a:t>
            </a:fld>
            <a:endParaRPr lang="en-US" dirty="0"/>
          </a:p>
        </p:txBody>
      </p:sp>
      <p:sp>
        <p:nvSpPr>
          <p:cNvPr id="138" name="Footer Placeholder 137"/>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115662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4867" name="Rectangle 3"/>
          <p:cNvSpPr>
            <a:spLocks noGrp="1" noChangeArrowheads="1"/>
          </p:cNvSpPr>
          <p:nvPr>
            <p:ph type="body" idx="1"/>
          </p:nvPr>
        </p:nvSpPr>
        <p:spPr>
          <a:xfrm>
            <a:off x="5029200" y="1143000"/>
            <a:ext cx="3949700" cy="5410200"/>
          </a:xfrm>
          <a:noFill/>
          <a:ln/>
        </p:spPr>
        <p:txBody>
          <a:bodyPr/>
          <a:lstStyle/>
          <a:p>
            <a:r>
              <a:rPr lang="en-US" sz="2800" dirty="0"/>
              <a:t>Suppose new Washer takes 20 minutes, new Stasher takes 20 minutes. How much faster is pipeline?</a:t>
            </a:r>
          </a:p>
          <a:p>
            <a:r>
              <a:rPr lang="en-US" sz="2800" dirty="0"/>
              <a:t>Pipeline rate limited by </a:t>
            </a:r>
            <a:r>
              <a:rPr lang="en-US" sz="2800" dirty="0">
                <a:solidFill>
                  <a:srgbClr val="FF0000"/>
                </a:solidFill>
              </a:rPr>
              <a:t>slowest </a:t>
            </a:r>
            <a:r>
              <a:rPr lang="en-US" sz="2800" dirty="0"/>
              <a:t>pipeline stage</a:t>
            </a:r>
          </a:p>
          <a:p>
            <a:r>
              <a:rPr lang="en-US" sz="2800" dirty="0"/>
              <a:t>Unbalanced lengths of pipe stages reduces speedup</a:t>
            </a:r>
          </a:p>
        </p:txBody>
      </p:sp>
      <p:grpSp>
        <p:nvGrpSpPr>
          <p:cNvPr id="2" name="Group 4"/>
          <p:cNvGrpSpPr>
            <a:grpSpLocks/>
          </p:cNvGrpSpPr>
          <p:nvPr/>
        </p:nvGrpSpPr>
        <p:grpSpPr bwMode="auto">
          <a:xfrm>
            <a:off x="331788" y="1122363"/>
            <a:ext cx="4633912" cy="4370387"/>
            <a:chOff x="209" y="707"/>
            <a:chExt cx="2919" cy="2753"/>
          </a:xfrm>
        </p:grpSpPr>
        <p:sp>
          <p:nvSpPr>
            <p:cNvPr id="2724869" name="Rectangle 5"/>
            <p:cNvSpPr>
              <a:spLocks noChangeArrowheads="1"/>
            </p:cNvSpPr>
            <p:nvPr/>
          </p:nvSpPr>
          <p:spPr bwMode="auto">
            <a:xfrm>
              <a:off x="576" y="707"/>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6 PM</a:t>
              </a:r>
            </a:p>
          </p:txBody>
        </p:sp>
        <p:sp>
          <p:nvSpPr>
            <p:cNvPr id="2724870" name="Line 6"/>
            <p:cNvSpPr>
              <a:spLocks noChangeShapeType="1"/>
            </p:cNvSpPr>
            <p:nvPr/>
          </p:nvSpPr>
          <p:spPr bwMode="auto">
            <a:xfrm>
              <a:off x="936" y="1080"/>
              <a:ext cx="219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4871" name="Line 7"/>
            <p:cNvSpPr>
              <a:spLocks noChangeShapeType="1"/>
            </p:cNvSpPr>
            <p:nvPr/>
          </p:nvSpPr>
          <p:spPr bwMode="auto">
            <a:xfrm>
              <a:off x="928" y="1000"/>
              <a:ext cx="0" cy="18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72" name="Rectangle 8"/>
            <p:cNvSpPr>
              <a:spLocks noChangeArrowheads="1"/>
            </p:cNvSpPr>
            <p:nvPr/>
          </p:nvSpPr>
          <p:spPr bwMode="auto">
            <a:xfrm>
              <a:off x="1344"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7</a:t>
              </a:r>
            </a:p>
          </p:txBody>
        </p:sp>
        <p:sp>
          <p:nvSpPr>
            <p:cNvPr id="2724873" name="Rectangle 9"/>
            <p:cNvSpPr>
              <a:spLocks noChangeArrowheads="1"/>
            </p:cNvSpPr>
            <p:nvPr/>
          </p:nvSpPr>
          <p:spPr bwMode="auto">
            <a:xfrm>
              <a:off x="1891"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8</a:t>
              </a:r>
            </a:p>
          </p:txBody>
        </p:sp>
        <p:sp>
          <p:nvSpPr>
            <p:cNvPr id="2724874" name="Rectangle 10"/>
            <p:cNvSpPr>
              <a:spLocks noChangeArrowheads="1"/>
            </p:cNvSpPr>
            <p:nvPr/>
          </p:nvSpPr>
          <p:spPr bwMode="auto">
            <a:xfrm>
              <a:off x="2448"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9</a:t>
              </a:r>
            </a:p>
          </p:txBody>
        </p:sp>
        <p:sp>
          <p:nvSpPr>
            <p:cNvPr id="2724875" name="Rectangle 11"/>
            <p:cNvSpPr>
              <a:spLocks noChangeArrowheads="1"/>
            </p:cNvSpPr>
            <p:nvPr/>
          </p:nvSpPr>
          <p:spPr bwMode="auto">
            <a:xfrm>
              <a:off x="2595" y="1054"/>
              <a:ext cx="434" cy="22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800" i="1">
                  <a:solidFill>
                    <a:schemeClr val="tx1"/>
                  </a:solidFill>
                  <a:latin typeface="Arial" pitchFamily="-65" charset="0"/>
                </a:rPr>
                <a:t>Time</a:t>
              </a:r>
            </a:p>
          </p:txBody>
        </p:sp>
        <p:grpSp>
          <p:nvGrpSpPr>
            <p:cNvPr id="3" name="Group 12"/>
            <p:cNvGrpSpPr>
              <a:grpSpLocks/>
            </p:cNvGrpSpPr>
            <p:nvPr/>
          </p:nvGrpSpPr>
          <p:grpSpPr bwMode="auto">
            <a:xfrm>
              <a:off x="574" y="1241"/>
              <a:ext cx="2293" cy="1707"/>
              <a:chOff x="574" y="1241"/>
              <a:chExt cx="2293" cy="1707"/>
            </a:xfrm>
          </p:grpSpPr>
          <p:grpSp>
            <p:nvGrpSpPr>
              <p:cNvPr id="4" name="Group 13"/>
              <p:cNvGrpSpPr>
                <a:grpSpLocks/>
              </p:cNvGrpSpPr>
              <p:nvPr/>
            </p:nvGrpSpPr>
            <p:grpSpPr bwMode="auto">
              <a:xfrm>
                <a:off x="574" y="2028"/>
                <a:ext cx="254" cy="286"/>
                <a:chOff x="574" y="2028"/>
                <a:chExt cx="254" cy="286"/>
              </a:xfrm>
            </p:grpSpPr>
            <p:sp>
              <p:nvSpPr>
                <p:cNvPr id="2724878" name="Freeform 14"/>
                <p:cNvSpPr>
                  <a:spLocks/>
                </p:cNvSpPr>
                <p:nvPr/>
              </p:nvSpPr>
              <p:spPr bwMode="auto">
                <a:xfrm>
                  <a:off x="574" y="2071"/>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79" name="Rectangle 15"/>
                <p:cNvSpPr>
                  <a:spLocks noChangeArrowheads="1"/>
                </p:cNvSpPr>
                <p:nvPr/>
              </p:nvSpPr>
              <p:spPr bwMode="auto">
                <a:xfrm>
                  <a:off x="575" y="202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B</a:t>
                  </a:r>
                </a:p>
              </p:txBody>
            </p:sp>
          </p:grpSp>
          <p:grpSp>
            <p:nvGrpSpPr>
              <p:cNvPr id="5" name="Group 16"/>
              <p:cNvGrpSpPr>
                <a:grpSpLocks/>
              </p:cNvGrpSpPr>
              <p:nvPr/>
            </p:nvGrpSpPr>
            <p:grpSpPr bwMode="auto">
              <a:xfrm>
                <a:off x="580" y="2338"/>
                <a:ext cx="255" cy="286"/>
                <a:chOff x="580" y="2338"/>
                <a:chExt cx="255" cy="286"/>
              </a:xfrm>
            </p:grpSpPr>
            <p:sp>
              <p:nvSpPr>
                <p:cNvPr id="2724881" name="Freeform 17"/>
                <p:cNvSpPr>
                  <a:spLocks/>
                </p:cNvSpPr>
                <p:nvPr/>
              </p:nvSpPr>
              <p:spPr bwMode="auto">
                <a:xfrm>
                  <a:off x="580" y="2382"/>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82" name="Rectangle 18"/>
                <p:cNvSpPr>
                  <a:spLocks noChangeArrowheads="1"/>
                </p:cNvSpPr>
                <p:nvPr/>
              </p:nvSpPr>
              <p:spPr bwMode="auto">
                <a:xfrm>
                  <a:off x="582" y="233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C</a:t>
                  </a:r>
                </a:p>
              </p:txBody>
            </p:sp>
          </p:grpSp>
          <p:grpSp>
            <p:nvGrpSpPr>
              <p:cNvPr id="6" name="Group 19"/>
              <p:cNvGrpSpPr>
                <a:grpSpLocks/>
              </p:cNvGrpSpPr>
              <p:nvPr/>
            </p:nvGrpSpPr>
            <p:grpSpPr bwMode="auto">
              <a:xfrm>
                <a:off x="580" y="2662"/>
                <a:ext cx="254" cy="286"/>
                <a:chOff x="580" y="2662"/>
                <a:chExt cx="254" cy="286"/>
              </a:xfrm>
            </p:grpSpPr>
            <p:sp>
              <p:nvSpPr>
                <p:cNvPr id="2724884" name="Freeform 20"/>
                <p:cNvSpPr>
                  <a:spLocks/>
                </p:cNvSpPr>
                <p:nvPr/>
              </p:nvSpPr>
              <p:spPr bwMode="auto">
                <a:xfrm>
                  <a:off x="580" y="270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85" name="Rectangle 21"/>
                <p:cNvSpPr>
                  <a:spLocks noChangeArrowheads="1"/>
                </p:cNvSpPr>
                <p:nvPr/>
              </p:nvSpPr>
              <p:spPr bwMode="auto">
                <a:xfrm>
                  <a:off x="581" y="2662"/>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D</a:t>
                  </a:r>
                </a:p>
              </p:txBody>
            </p:sp>
          </p:grpSp>
          <p:grpSp>
            <p:nvGrpSpPr>
              <p:cNvPr id="7" name="Group 22"/>
              <p:cNvGrpSpPr>
                <a:grpSpLocks/>
              </p:cNvGrpSpPr>
              <p:nvPr/>
            </p:nvGrpSpPr>
            <p:grpSpPr bwMode="auto">
              <a:xfrm>
                <a:off x="574" y="1633"/>
                <a:ext cx="255" cy="286"/>
                <a:chOff x="574" y="1633"/>
                <a:chExt cx="255" cy="286"/>
              </a:xfrm>
            </p:grpSpPr>
            <p:sp>
              <p:nvSpPr>
                <p:cNvPr id="2724887" name="Freeform 23"/>
                <p:cNvSpPr>
                  <a:spLocks/>
                </p:cNvSpPr>
                <p:nvPr/>
              </p:nvSpPr>
              <p:spPr bwMode="auto">
                <a:xfrm>
                  <a:off x="574" y="167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88" name="Rectangle 24"/>
                <p:cNvSpPr>
                  <a:spLocks noChangeArrowheads="1"/>
                </p:cNvSpPr>
                <p:nvPr/>
              </p:nvSpPr>
              <p:spPr bwMode="auto">
                <a:xfrm>
                  <a:off x="576" y="1633"/>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A</a:t>
                  </a:r>
                </a:p>
              </p:txBody>
            </p:sp>
          </p:grpSp>
          <p:sp>
            <p:nvSpPr>
              <p:cNvPr id="2724889" name="Line 25"/>
              <p:cNvSpPr>
                <a:spLocks noChangeShapeType="1"/>
              </p:cNvSpPr>
              <p:nvPr/>
            </p:nvSpPr>
            <p:spPr bwMode="auto">
              <a:xfrm flipH="1">
                <a:off x="1424"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90" name="Line 2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91" name="Line 2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92" name="AutoShape 28"/>
              <p:cNvSpPr>
                <a:spLocks noChangeArrowheads="1"/>
              </p:cNvSpPr>
              <p:nvPr/>
            </p:nvSpPr>
            <p:spPr bwMode="auto">
              <a:xfrm>
                <a:off x="1199" y="2015"/>
                <a:ext cx="208"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893" name="AutoShape 29"/>
              <p:cNvSpPr>
                <a:spLocks noChangeArrowheads="1"/>
              </p:cNvSpPr>
              <p:nvPr/>
            </p:nvSpPr>
            <p:spPr bwMode="auto">
              <a:xfrm>
                <a:off x="1250" y="1963"/>
                <a:ext cx="157"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894" name="AutoShape 30"/>
              <p:cNvSpPr>
                <a:spLocks noChangeArrowheads="1"/>
              </p:cNvSpPr>
              <p:nvPr/>
            </p:nvSpPr>
            <p:spPr bwMode="auto">
              <a:xfrm>
                <a:off x="1241" y="2035"/>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8" name="Group 31"/>
              <p:cNvGrpSpPr>
                <a:grpSpLocks/>
              </p:cNvGrpSpPr>
              <p:nvPr/>
            </p:nvGrpSpPr>
            <p:grpSpPr bwMode="auto">
              <a:xfrm>
                <a:off x="1715" y="1998"/>
                <a:ext cx="201" cy="257"/>
                <a:chOff x="1715" y="1998"/>
                <a:chExt cx="201" cy="257"/>
              </a:xfrm>
            </p:grpSpPr>
            <p:sp>
              <p:nvSpPr>
                <p:cNvPr id="2724896" name="Freeform 32"/>
                <p:cNvSpPr>
                  <a:spLocks/>
                </p:cNvSpPr>
                <p:nvPr/>
              </p:nvSpPr>
              <p:spPr bwMode="auto">
                <a:xfrm>
                  <a:off x="1844" y="211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897" name="Rectangle 33"/>
                <p:cNvSpPr>
                  <a:spLocks noChangeArrowheads="1"/>
                </p:cNvSpPr>
                <p:nvPr/>
              </p:nvSpPr>
              <p:spPr bwMode="auto">
                <a:xfrm>
                  <a:off x="1840" y="211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898" name="Rectangle 34"/>
                <p:cNvSpPr>
                  <a:spLocks noChangeArrowheads="1"/>
                </p:cNvSpPr>
                <p:nvPr/>
              </p:nvSpPr>
              <p:spPr bwMode="auto">
                <a:xfrm>
                  <a:off x="1846" y="217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899" name="Rectangle 35"/>
                <p:cNvSpPr>
                  <a:spLocks noChangeArrowheads="1"/>
                </p:cNvSpPr>
                <p:nvPr/>
              </p:nvSpPr>
              <p:spPr bwMode="auto">
                <a:xfrm>
                  <a:off x="1715" y="217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00" name="Oval 36"/>
                <p:cNvSpPr>
                  <a:spLocks noChangeArrowheads="1"/>
                </p:cNvSpPr>
                <p:nvPr/>
              </p:nvSpPr>
              <p:spPr bwMode="auto">
                <a:xfrm>
                  <a:off x="1774" y="199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01" name="Freeform 37"/>
                <p:cNvSpPr>
                  <a:spLocks/>
                </p:cNvSpPr>
                <p:nvPr/>
              </p:nvSpPr>
              <p:spPr bwMode="auto">
                <a:xfrm>
                  <a:off x="1715" y="204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02" name="Freeform 38"/>
              <p:cNvSpPr>
                <a:spLocks/>
              </p:cNvSpPr>
              <p:nvPr/>
            </p:nvSpPr>
            <p:spPr bwMode="auto">
              <a:xfrm>
                <a:off x="1977" y="1973"/>
                <a:ext cx="200"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9" name="Group 39"/>
              <p:cNvGrpSpPr>
                <a:grpSpLocks/>
              </p:cNvGrpSpPr>
              <p:nvPr/>
            </p:nvGrpSpPr>
            <p:grpSpPr bwMode="auto">
              <a:xfrm>
                <a:off x="1413" y="1963"/>
                <a:ext cx="260" cy="311"/>
                <a:chOff x="1413" y="1963"/>
                <a:chExt cx="260" cy="311"/>
              </a:xfrm>
            </p:grpSpPr>
            <p:grpSp>
              <p:nvGrpSpPr>
                <p:cNvPr id="10" name="Group 40"/>
                <p:cNvGrpSpPr>
                  <a:grpSpLocks/>
                </p:cNvGrpSpPr>
                <p:nvPr/>
              </p:nvGrpSpPr>
              <p:grpSpPr bwMode="auto">
                <a:xfrm>
                  <a:off x="1413" y="1963"/>
                  <a:ext cx="260" cy="311"/>
                  <a:chOff x="1413" y="1963"/>
                  <a:chExt cx="260" cy="311"/>
                </a:xfrm>
              </p:grpSpPr>
              <p:sp>
                <p:nvSpPr>
                  <p:cNvPr id="2724905" name="AutoShape 41"/>
                  <p:cNvSpPr>
                    <a:spLocks noChangeArrowheads="1"/>
                  </p:cNvSpPr>
                  <p:nvPr/>
                </p:nvSpPr>
                <p:spPr bwMode="auto">
                  <a:xfrm>
                    <a:off x="1413" y="201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06" name="AutoShape 42"/>
                  <p:cNvSpPr>
                    <a:spLocks noChangeArrowheads="1"/>
                  </p:cNvSpPr>
                  <p:nvPr/>
                </p:nvSpPr>
                <p:spPr bwMode="auto">
                  <a:xfrm>
                    <a:off x="1476" y="196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07" name="Oval 43"/>
                <p:cNvSpPr>
                  <a:spLocks noChangeArrowheads="1"/>
                </p:cNvSpPr>
                <p:nvPr/>
              </p:nvSpPr>
              <p:spPr bwMode="auto">
                <a:xfrm>
                  <a:off x="1496" y="199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08" name="AutoShape 44"/>
                <p:cNvSpPr>
                  <a:spLocks noChangeArrowheads="1"/>
                </p:cNvSpPr>
                <p:nvPr/>
              </p:nvSpPr>
              <p:spPr bwMode="auto">
                <a:xfrm>
                  <a:off x="1444" y="213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09" name="Line 45"/>
              <p:cNvSpPr>
                <a:spLocks noChangeShapeType="1"/>
              </p:cNvSpPr>
              <p:nvPr/>
            </p:nvSpPr>
            <p:spPr bwMode="auto">
              <a:xfrm>
                <a:off x="1434"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0" name="Line 4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1" name="Line 4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2" name="Rectangle 48"/>
              <p:cNvSpPr>
                <a:spLocks noChangeArrowheads="1"/>
              </p:cNvSpPr>
              <p:nvPr/>
            </p:nvSpPr>
            <p:spPr bwMode="auto">
              <a:xfrm>
                <a:off x="1981"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13" name="Line 4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4" name="AutoShape 50"/>
              <p:cNvSpPr>
                <a:spLocks noChangeArrowheads="1"/>
              </p:cNvSpPr>
              <p:nvPr/>
            </p:nvSpPr>
            <p:spPr bwMode="auto">
              <a:xfrm>
                <a:off x="1484" y="2348"/>
                <a:ext cx="206"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15" name="AutoShape 51"/>
              <p:cNvSpPr>
                <a:spLocks noChangeArrowheads="1"/>
              </p:cNvSpPr>
              <p:nvPr/>
            </p:nvSpPr>
            <p:spPr bwMode="auto">
              <a:xfrm>
                <a:off x="1534" y="2297"/>
                <a:ext cx="156"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16" name="AutoShape 52"/>
              <p:cNvSpPr>
                <a:spLocks noChangeArrowheads="1"/>
              </p:cNvSpPr>
              <p:nvPr/>
            </p:nvSpPr>
            <p:spPr bwMode="auto">
              <a:xfrm>
                <a:off x="1525" y="2368"/>
                <a:ext cx="106" cy="15"/>
              </a:xfrm>
              <a:prstGeom prst="parallelogram">
                <a:avLst>
                  <a:gd name="adj" fmla="val 17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1" name="Group 53"/>
              <p:cNvGrpSpPr>
                <a:grpSpLocks/>
              </p:cNvGrpSpPr>
              <p:nvPr/>
            </p:nvGrpSpPr>
            <p:grpSpPr bwMode="auto">
              <a:xfrm>
                <a:off x="2009" y="2337"/>
                <a:ext cx="202" cy="257"/>
                <a:chOff x="2009" y="2337"/>
                <a:chExt cx="202" cy="257"/>
              </a:xfrm>
            </p:grpSpPr>
            <p:sp>
              <p:nvSpPr>
                <p:cNvPr id="2724918" name="Freeform 54"/>
                <p:cNvSpPr>
                  <a:spLocks/>
                </p:cNvSpPr>
                <p:nvPr/>
              </p:nvSpPr>
              <p:spPr bwMode="auto">
                <a:xfrm>
                  <a:off x="2139" y="245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919" name="Rectangle 55"/>
                <p:cNvSpPr>
                  <a:spLocks noChangeArrowheads="1"/>
                </p:cNvSpPr>
                <p:nvPr/>
              </p:nvSpPr>
              <p:spPr bwMode="auto">
                <a:xfrm>
                  <a:off x="2134" y="245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20" name="Rectangle 56"/>
                <p:cNvSpPr>
                  <a:spLocks noChangeArrowheads="1"/>
                </p:cNvSpPr>
                <p:nvPr/>
              </p:nvSpPr>
              <p:spPr bwMode="auto">
                <a:xfrm>
                  <a:off x="2142" y="251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21" name="Rectangle 57"/>
                <p:cNvSpPr>
                  <a:spLocks noChangeArrowheads="1"/>
                </p:cNvSpPr>
                <p:nvPr/>
              </p:nvSpPr>
              <p:spPr bwMode="auto">
                <a:xfrm>
                  <a:off x="2011" y="251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22" name="Oval 58"/>
                <p:cNvSpPr>
                  <a:spLocks noChangeArrowheads="1"/>
                </p:cNvSpPr>
                <p:nvPr/>
              </p:nvSpPr>
              <p:spPr bwMode="auto">
                <a:xfrm>
                  <a:off x="2069" y="233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23" name="Freeform 59"/>
                <p:cNvSpPr>
                  <a:spLocks/>
                </p:cNvSpPr>
                <p:nvPr/>
              </p:nvSpPr>
              <p:spPr bwMode="auto">
                <a:xfrm>
                  <a:off x="2009" y="238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24" name="Freeform 60"/>
              <p:cNvSpPr>
                <a:spLocks/>
              </p:cNvSpPr>
              <p:nvPr/>
            </p:nvSpPr>
            <p:spPr bwMode="auto">
              <a:xfrm>
                <a:off x="2260" y="2307"/>
                <a:ext cx="201"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2" name="Group 61"/>
              <p:cNvGrpSpPr>
                <a:grpSpLocks/>
              </p:cNvGrpSpPr>
              <p:nvPr/>
            </p:nvGrpSpPr>
            <p:grpSpPr bwMode="auto">
              <a:xfrm>
                <a:off x="1697" y="2297"/>
                <a:ext cx="260" cy="310"/>
                <a:chOff x="1697" y="2297"/>
                <a:chExt cx="260" cy="310"/>
              </a:xfrm>
            </p:grpSpPr>
            <p:grpSp>
              <p:nvGrpSpPr>
                <p:cNvPr id="13" name="Group 62"/>
                <p:cNvGrpSpPr>
                  <a:grpSpLocks/>
                </p:cNvGrpSpPr>
                <p:nvPr/>
              </p:nvGrpSpPr>
              <p:grpSpPr bwMode="auto">
                <a:xfrm>
                  <a:off x="1697" y="2297"/>
                  <a:ext cx="260" cy="310"/>
                  <a:chOff x="1697" y="2297"/>
                  <a:chExt cx="260" cy="310"/>
                </a:xfrm>
              </p:grpSpPr>
              <p:sp>
                <p:nvSpPr>
                  <p:cNvPr id="2724927" name="AutoShape 63"/>
                  <p:cNvSpPr>
                    <a:spLocks noChangeArrowheads="1"/>
                  </p:cNvSpPr>
                  <p:nvPr/>
                </p:nvSpPr>
                <p:spPr bwMode="auto">
                  <a:xfrm>
                    <a:off x="1697" y="234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28" name="AutoShape 64"/>
                  <p:cNvSpPr>
                    <a:spLocks noChangeArrowheads="1"/>
                  </p:cNvSpPr>
                  <p:nvPr/>
                </p:nvSpPr>
                <p:spPr bwMode="auto">
                  <a:xfrm>
                    <a:off x="1759" y="229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29" name="Oval 65"/>
                <p:cNvSpPr>
                  <a:spLocks noChangeArrowheads="1"/>
                </p:cNvSpPr>
                <p:nvPr/>
              </p:nvSpPr>
              <p:spPr bwMode="auto">
                <a:xfrm>
                  <a:off x="1778" y="232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0" name="AutoShape 66"/>
                <p:cNvSpPr>
                  <a:spLocks noChangeArrowheads="1"/>
                </p:cNvSpPr>
                <p:nvPr/>
              </p:nvSpPr>
              <p:spPr bwMode="auto">
                <a:xfrm>
                  <a:off x="1728" y="247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31" name="Line 67"/>
              <p:cNvSpPr>
                <a:spLocks noChangeShapeType="1"/>
              </p:cNvSpPr>
              <p:nvPr/>
            </p:nvSpPr>
            <p:spPr bwMode="auto">
              <a:xfrm>
                <a:off x="1717" y="131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2" name="Line 68"/>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3" name="Line 6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4" name="AutoShape 70"/>
              <p:cNvSpPr>
                <a:spLocks noChangeArrowheads="1"/>
              </p:cNvSpPr>
              <p:nvPr/>
            </p:nvSpPr>
            <p:spPr bwMode="auto">
              <a:xfrm>
                <a:off x="1774" y="268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35" name="AutoShape 71"/>
              <p:cNvSpPr>
                <a:spLocks noChangeArrowheads="1"/>
              </p:cNvSpPr>
              <p:nvPr/>
            </p:nvSpPr>
            <p:spPr bwMode="auto">
              <a:xfrm>
                <a:off x="1823" y="2635"/>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36" name="AutoShape 72"/>
              <p:cNvSpPr>
                <a:spLocks noChangeArrowheads="1"/>
              </p:cNvSpPr>
              <p:nvPr/>
            </p:nvSpPr>
            <p:spPr bwMode="auto">
              <a:xfrm>
                <a:off x="1815" y="2707"/>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4" name="Group 73"/>
              <p:cNvGrpSpPr>
                <a:grpSpLocks/>
              </p:cNvGrpSpPr>
              <p:nvPr/>
            </p:nvGrpSpPr>
            <p:grpSpPr bwMode="auto">
              <a:xfrm>
                <a:off x="2320" y="2676"/>
                <a:ext cx="202" cy="257"/>
                <a:chOff x="2320" y="2676"/>
                <a:chExt cx="202" cy="257"/>
              </a:xfrm>
            </p:grpSpPr>
            <p:sp>
              <p:nvSpPr>
                <p:cNvPr id="2724938" name="Freeform 74"/>
                <p:cNvSpPr>
                  <a:spLocks/>
                </p:cNvSpPr>
                <p:nvPr/>
              </p:nvSpPr>
              <p:spPr bwMode="auto">
                <a:xfrm>
                  <a:off x="2450" y="279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939" name="Rectangle 75"/>
                <p:cNvSpPr>
                  <a:spLocks noChangeArrowheads="1"/>
                </p:cNvSpPr>
                <p:nvPr/>
              </p:nvSpPr>
              <p:spPr bwMode="auto">
                <a:xfrm>
                  <a:off x="2445" y="279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40" name="Rectangle 76"/>
                <p:cNvSpPr>
                  <a:spLocks noChangeArrowheads="1"/>
                </p:cNvSpPr>
                <p:nvPr/>
              </p:nvSpPr>
              <p:spPr bwMode="auto">
                <a:xfrm>
                  <a:off x="2453" y="285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41" name="Rectangle 77"/>
                <p:cNvSpPr>
                  <a:spLocks noChangeArrowheads="1"/>
                </p:cNvSpPr>
                <p:nvPr/>
              </p:nvSpPr>
              <p:spPr bwMode="auto">
                <a:xfrm>
                  <a:off x="2322" y="285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42" name="Oval 78"/>
                <p:cNvSpPr>
                  <a:spLocks noChangeArrowheads="1"/>
                </p:cNvSpPr>
                <p:nvPr/>
              </p:nvSpPr>
              <p:spPr bwMode="auto">
                <a:xfrm>
                  <a:off x="2380" y="267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43" name="Freeform 79"/>
                <p:cNvSpPr>
                  <a:spLocks/>
                </p:cNvSpPr>
                <p:nvPr/>
              </p:nvSpPr>
              <p:spPr bwMode="auto">
                <a:xfrm>
                  <a:off x="2320" y="272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44" name="Freeform 80"/>
              <p:cNvSpPr>
                <a:spLocks/>
              </p:cNvSpPr>
              <p:nvPr/>
            </p:nvSpPr>
            <p:spPr bwMode="auto">
              <a:xfrm>
                <a:off x="2560" y="263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5" name="Group 81"/>
              <p:cNvGrpSpPr>
                <a:grpSpLocks/>
              </p:cNvGrpSpPr>
              <p:nvPr/>
            </p:nvGrpSpPr>
            <p:grpSpPr bwMode="auto">
              <a:xfrm>
                <a:off x="1986" y="2635"/>
                <a:ext cx="261" cy="311"/>
                <a:chOff x="1986" y="2635"/>
                <a:chExt cx="261" cy="311"/>
              </a:xfrm>
            </p:grpSpPr>
            <p:grpSp>
              <p:nvGrpSpPr>
                <p:cNvPr id="16" name="Group 82"/>
                <p:cNvGrpSpPr>
                  <a:grpSpLocks/>
                </p:cNvGrpSpPr>
                <p:nvPr/>
              </p:nvGrpSpPr>
              <p:grpSpPr bwMode="auto">
                <a:xfrm>
                  <a:off x="1986" y="2635"/>
                  <a:ext cx="261" cy="311"/>
                  <a:chOff x="1986" y="2635"/>
                  <a:chExt cx="261" cy="311"/>
                </a:xfrm>
              </p:grpSpPr>
              <p:sp>
                <p:nvSpPr>
                  <p:cNvPr id="2724947" name="AutoShape 83"/>
                  <p:cNvSpPr>
                    <a:spLocks noChangeArrowheads="1"/>
                  </p:cNvSpPr>
                  <p:nvPr/>
                </p:nvSpPr>
                <p:spPr bwMode="auto">
                  <a:xfrm>
                    <a:off x="1986" y="268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48" name="AutoShape 84"/>
                  <p:cNvSpPr>
                    <a:spLocks noChangeArrowheads="1"/>
                  </p:cNvSpPr>
                  <p:nvPr/>
                </p:nvSpPr>
                <p:spPr bwMode="auto">
                  <a:xfrm>
                    <a:off x="2050" y="263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49" name="Oval 85"/>
                <p:cNvSpPr>
                  <a:spLocks noChangeArrowheads="1"/>
                </p:cNvSpPr>
                <p:nvPr/>
              </p:nvSpPr>
              <p:spPr bwMode="auto">
                <a:xfrm>
                  <a:off x="2069" y="266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50" name="AutoShape 86"/>
                <p:cNvSpPr>
                  <a:spLocks noChangeArrowheads="1"/>
                </p:cNvSpPr>
                <p:nvPr/>
              </p:nvSpPr>
              <p:spPr bwMode="auto">
                <a:xfrm>
                  <a:off x="2019" y="280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51" name="Line 87"/>
              <p:cNvSpPr>
                <a:spLocks noChangeShapeType="1"/>
              </p:cNvSpPr>
              <p:nvPr/>
            </p:nvSpPr>
            <p:spPr bwMode="auto">
              <a:xfrm>
                <a:off x="2001"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52" name="Line 88"/>
              <p:cNvSpPr>
                <a:spLocks noChangeShapeType="1"/>
              </p:cNvSpPr>
              <p:nvPr/>
            </p:nvSpPr>
            <p:spPr bwMode="auto">
              <a:xfrm>
                <a:off x="1438"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4953" name="Line 89"/>
              <p:cNvSpPr>
                <a:spLocks noChangeShapeType="1"/>
              </p:cNvSpPr>
              <p:nvPr/>
            </p:nvSpPr>
            <p:spPr bwMode="auto">
              <a:xfrm>
                <a:off x="1723"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grpSp>
            <p:nvGrpSpPr>
              <p:cNvPr id="17" name="Group 90"/>
              <p:cNvGrpSpPr>
                <a:grpSpLocks/>
              </p:cNvGrpSpPr>
              <p:nvPr/>
            </p:nvGrpSpPr>
            <p:grpSpPr bwMode="auto">
              <a:xfrm>
                <a:off x="917" y="1636"/>
                <a:ext cx="975" cy="310"/>
                <a:chOff x="917" y="1636"/>
                <a:chExt cx="975" cy="310"/>
              </a:xfrm>
            </p:grpSpPr>
            <p:grpSp>
              <p:nvGrpSpPr>
                <p:cNvPr id="18" name="Group 91"/>
                <p:cNvGrpSpPr>
                  <a:grpSpLocks/>
                </p:cNvGrpSpPr>
                <p:nvPr/>
              </p:nvGrpSpPr>
              <p:grpSpPr bwMode="auto">
                <a:xfrm>
                  <a:off x="917" y="1636"/>
                  <a:ext cx="206" cy="310"/>
                  <a:chOff x="917" y="1636"/>
                  <a:chExt cx="206" cy="310"/>
                </a:xfrm>
              </p:grpSpPr>
              <p:sp>
                <p:nvSpPr>
                  <p:cNvPr id="2724956" name="AutoShape 92"/>
                  <p:cNvSpPr>
                    <a:spLocks noChangeArrowheads="1"/>
                  </p:cNvSpPr>
                  <p:nvPr/>
                </p:nvSpPr>
                <p:spPr bwMode="auto">
                  <a:xfrm>
                    <a:off x="917" y="168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57" name="AutoShape 93"/>
                  <p:cNvSpPr>
                    <a:spLocks noChangeArrowheads="1"/>
                  </p:cNvSpPr>
                  <p:nvPr/>
                </p:nvSpPr>
                <p:spPr bwMode="auto">
                  <a:xfrm>
                    <a:off x="965" y="163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58" name="AutoShape 94"/>
                  <p:cNvSpPr>
                    <a:spLocks noChangeArrowheads="1"/>
                  </p:cNvSpPr>
                  <p:nvPr/>
                </p:nvSpPr>
                <p:spPr bwMode="auto">
                  <a:xfrm>
                    <a:off x="956" y="170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9" name="Group 95"/>
                <p:cNvGrpSpPr>
                  <a:grpSpLocks/>
                </p:cNvGrpSpPr>
                <p:nvPr/>
              </p:nvGrpSpPr>
              <p:grpSpPr bwMode="auto">
                <a:xfrm>
                  <a:off x="1435" y="1677"/>
                  <a:ext cx="203" cy="257"/>
                  <a:chOff x="1435" y="1677"/>
                  <a:chExt cx="203" cy="257"/>
                </a:xfrm>
              </p:grpSpPr>
              <p:sp>
                <p:nvSpPr>
                  <p:cNvPr id="2724960" name="Freeform 96"/>
                  <p:cNvSpPr>
                    <a:spLocks/>
                  </p:cNvSpPr>
                  <p:nvPr/>
                </p:nvSpPr>
                <p:spPr bwMode="auto">
                  <a:xfrm>
                    <a:off x="1564" y="179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961" name="Rectangle 97"/>
                  <p:cNvSpPr>
                    <a:spLocks noChangeArrowheads="1"/>
                  </p:cNvSpPr>
                  <p:nvPr/>
                </p:nvSpPr>
                <p:spPr bwMode="auto">
                  <a:xfrm>
                    <a:off x="1561" y="179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62" name="Rectangle 98"/>
                  <p:cNvSpPr>
                    <a:spLocks noChangeArrowheads="1"/>
                  </p:cNvSpPr>
                  <p:nvPr/>
                </p:nvSpPr>
                <p:spPr bwMode="auto">
                  <a:xfrm>
                    <a:off x="1567" y="185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63" name="Rectangle 99"/>
                  <p:cNvSpPr>
                    <a:spLocks noChangeArrowheads="1"/>
                  </p:cNvSpPr>
                  <p:nvPr/>
                </p:nvSpPr>
                <p:spPr bwMode="auto">
                  <a:xfrm>
                    <a:off x="1436" y="185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64" name="Oval 100"/>
                  <p:cNvSpPr>
                    <a:spLocks noChangeArrowheads="1"/>
                  </p:cNvSpPr>
                  <p:nvPr/>
                </p:nvSpPr>
                <p:spPr bwMode="auto">
                  <a:xfrm>
                    <a:off x="1496" y="167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65" name="Freeform 101"/>
                  <p:cNvSpPr>
                    <a:spLocks/>
                  </p:cNvSpPr>
                  <p:nvPr/>
                </p:nvSpPr>
                <p:spPr bwMode="auto">
                  <a:xfrm>
                    <a:off x="1435" y="172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66" name="Freeform 102"/>
                <p:cNvSpPr>
                  <a:spLocks/>
                </p:cNvSpPr>
                <p:nvPr/>
              </p:nvSpPr>
              <p:spPr bwMode="auto">
                <a:xfrm>
                  <a:off x="1692" y="164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0" name="Group 103"/>
                <p:cNvGrpSpPr>
                  <a:grpSpLocks/>
                </p:cNvGrpSpPr>
                <p:nvPr/>
              </p:nvGrpSpPr>
              <p:grpSpPr bwMode="auto">
                <a:xfrm>
                  <a:off x="1129" y="1636"/>
                  <a:ext cx="259" cy="310"/>
                  <a:chOff x="1129" y="1636"/>
                  <a:chExt cx="259" cy="310"/>
                </a:xfrm>
              </p:grpSpPr>
              <p:grpSp>
                <p:nvGrpSpPr>
                  <p:cNvPr id="21" name="Group 104"/>
                  <p:cNvGrpSpPr>
                    <a:grpSpLocks/>
                  </p:cNvGrpSpPr>
                  <p:nvPr/>
                </p:nvGrpSpPr>
                <p:grpSpPr bwMode="auto">
                  <a:xfrm>
                    <a:off x="1129" y="1636"/>
                    <a:ext cx="259" cy="310"/>
                    <a:chOff x="1129" y="1636"/>
                    <a:chExt cx="259" cy="310"/>
                  </a:xfrm>
                </p:grpSpPr>
                <p:sp>
                  <p:nvSpPr>
                    <p:cNvPr id="2724969" name="AutoShape 105"/>
                    <p:cNvSpPr>
                      <a:spLocks noChangeArrowheads="1"/>
                    </p:cNvSpPr>
                    <p:nvPr/>
                  </p:nvSpPr>
                  <p:spPr bwMode="auto">
                    <a:xfrm>
                      <a:off x="1129" y="168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70" name="AutoShape 106"/>
                    <p:cNvSpPr>
                      <a:spLocks noChangeArrowheads="1"/>
                    </p:cNvSpPr>
                    <p:nvPr/>
                  </p:nvSpPr>
                  <p:spPr bwMode="auto">
                    <a:xfrm>
                      <a:off x="1192" y="163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71" name="Oval 107"/>
                  <p:cNvSpPr>
                    <a:spLocks noChangeArrowheads="1"/>
                  </p:cNvSpPr>
                  <p:nvPr/>
                </p:nvSpPr>
                <p:spPr bwMode="auto">
                  <a:xfrm>
                    <a:off x="1211" y="166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72" name="AutoShape 108"/>
                  <p:cNvSpPr>
                    <a:spLocks noChangeArrowheads="1"/>
                  </p:cNvSpPr>
                  <p:nvPr/>
                </p:nvSpPr>
                <p:spPr bwMode="auto">
                  <a:xfrm>
                    <a:off x="1160" y="181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724973" name="Line 109"/>
              <p:cNvSpPr>
                <a:spLocks noChangeShapeType="1"/>
              </p:cNvSpPr>
              <p:nvPr/>
            </p:nvSpPr>
            <p:spPr bwMode="auto">
              <a:xfrm>
                <a:off x="869" y="126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4974" name="Rectangle 110"/>
              <p:cNvSpPr>
                <a:spLocks noChangeArrowheads="1"/>
              </p:cNvSpPr>
              <p:nvPr/>
            </p:nvSpPr>
            <p:spPr bwMode="auto">
              <a:xfrm>
                <a:off x="857"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5" name="Rectangle 111"/>
              <p:cNvSpPr>
                <a:spLocks noChangeArrowheads="1"/>
              </p:cNvSpPr>
              <p:nvPr/>
            </p:nvSpPr>
            <p:spPr bwMode="auto">
              <a:xfrm>
                <a:off x="1113"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6" name="Line 112"/>
              <p:cNvSpPr>
                <a:spLocks noChangeShapeType="1"/>
              </p:cNvSpPr>
              <p:nvPr/>
            </p:nvSpPr>
            <p:spPr bwMode="auto">
              <a:xfrm>
                <a:off x="1149" y="131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77" name="Rectangle 113"/>
              <p:cNvSpPr>
                <a:spLocks noChangeArrowheads="1"/>
              </p:cNvSpPr>
              <p:nvPr/>
            </p:nvSpPr>
            <p:spPr bwMode="auto">
              <a:xfrm>
                <a:off x="169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8" name="Rectangle 114"/>
              <p:cNvSpPr>
                <a:spLocks noChangeArrowheads="1"/>
              </p:cNvSpPr>
              <p:nvPr/>
            </p:nvSpPr>
            <p:spPr bwMode="auto">
              <a:xfrm>
                <a:off x="140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9" name="Line 115"/>
              <p:cNvSpPr>
                <a:spLocks noChangeShapeType="1"/>
              </p:cNvSpPr>
              <p:nvPr/>
            </p:nvSpPr>
            <p:spPr bwMode="auto">
              <a:xfrm>
                <a:off x="1441" y="136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0" name="Line 116"/>
              <p:cNvSpPr>
                <a:spLocks noChangeShapeType="1"/>
              </p:cNvSpPr>
              <p:nvPr/>
            </p:nvSpPr>
            <p:spPr bwMode="auto">
              <a:xfrm>
                <a:off x="1723"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1" name="Line 117"/>
              <p:cNvSpPr>
                <a:spLocks noChangeShapeType="1"/>
              </p:cNvSpPr>
              <p:nvPr/>
            </p:nvSpPr>
            <p:spPr bwMode="auto">
              <a:xfrm>
                <a:off x="1723" y="136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2" name="Line 118"/>
              <p:cNvSpPr>
                <a:spLocks noChangeShapeType="1"/>
              </p:cNvSpPr>
              <p:nvPr/>
            </p:nvSpPr>
            <p:spPr bwMode="auto">
              <a:xfrm>
                <a:off x="2008" y="136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3" name="Line 119"/>
              <p:cNvSpPr>
                <a:spLocks noChangeShapeType="1"/>
              </p:cNvSpPr>
              <p:nvPr/>
            </p:nvSpPr>
            <p:spPr bwMode="auto">
              <a:xfrm>
                <a:off x="2007"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4" name="Line 120"/>
              <p:cNvSpPr>
                <a:spLocks noChangeShapeType="1"/>
              </p:cNvSpPr>
              <p:nvPr/>
            </p:nvSpPr>
            <p:spPr bwMode="auto">
              <a:xfrm>
                <a:off x="2293" y="136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5" name="Line 121"/>
              <p:cNvSpPr>
                <a:spLocks noChangeShapeType="1"/>
              </p:cNvSpPr>
              <p:nvPr/>
            </p:nvSpPr>
            <p:spPr bwMode="auto">
              <a:xfrm>
                <a:off x="2291"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6" name="Line 122"/>
              <p:cNvSpPr>
                <a:spLocks noChangeShapeType="1"/>
              </p:cNvSpPr>
              <p:nvPr/>
            </p:nvSpPr>
            <p:spPr bwMode="auto">
              <a:xfrm>
                <a:off x="2576"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7" name="Line 123"/>
              <p:cNvSpPr>
                <a:spLocks noChangeShapeType="1"/>
              </p:cNvSpPr>
              <p:nvPr/>
            </p:nvSpPr>
            <p:spPr bwMode="auto">
              <a:xfrm>
                <a:off x="1154" y="126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4988" name="Rectangle 124"/>
              <p:cNvSpPr>
                <a:spLocks noChangeArrowheads="1"/>
              </p:cNvSpPr>
              <p:nvPr/>
            </p:nvSpPr>
            <p:spPr bwMode="auto">
              <a:xfrm>
                <a:off x="2255"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89" name="Rectangle 125"/>
              <p:cNvSpPr>
                <a:spLocks noChangeArrowheads="1"/>
              </p:cNvSpPr>
              <p:nvPr/>
            </p:nvSpPr>
            <p:spPr bwMode="auto">
              <a:xfrm>
                <a:off x="2539"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90" name="Line 126"/>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1" name="Line 127"/>
              <p:cNvSpPr>
                <a:spLocks noChangeShapeType="1"/>
              </p:cNvSpPr>
              <p:nvPr/>
            </p:nvSpPr>
            <p:spPr bwMode="auto">
              <a:xfrm>
                <a:off x="1141"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2" name="Line 128"/>
              <p:cNvSpPr>
                <a:spLocks noChangeShapeType="1"/>
              </p:cNvSpPr>
              <p:nvPr/>
            </p:nvSpPr>
            <p:spPr bwMode="auto">
              <a:xfrm>
                <a:off x="1426"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3" name="Line 129"/>
              <p:cNvSpPr>
                <a:spLocks noChangeShapeType="1"/>
              </p:cNvSpPr>
              <p:nvPr/>
            </p:nvSpPr>
            <p:spPr bwMode="auto">
              <a:xfrm>
                <a:off x="1710"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4" name="Line 130"/>
              <p:cNvSpPr>
                <a:spLocks noChangeShapeType="1"/>
              </p:cNvSpPr>
              <p:nvPr/>
            </p:nvSpPr>
            <p:spPr bwMode="auto">
              <a:xfrm>
                <a:off x="1994"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5" name="Line 131"/>
              <p:cNvSpPr>
                <a:spLocks noChangeShapeType="1"/>
              </p:cNvSpPr>
              <p:nvPr/>
            </p:nvSpPr>
            <p:spPr bwMode="auto">
              <a:xfrm flipH="1">
                <a:off x="2560"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6" name="Line 132"/>
              <p:cNvSpPr>
                <a:spLocks noChangeShapeType="1"/>
              </p:cNvSpPr>
              <p:nvPr/>
            </p:nvSpPr>
            <p:spPr bwMode="auto">
              <a:xfrm flipH="1">
                <a:off x="2845"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724997" name="Rectangle 133"/>
            <p:cNvSpPr>
              <a:spLocks noChangeArrowheads="1"/>
            </p:cNvSpPr>
            <p:nvPr/>
          </p:nvSpPr>
          <p:spPr bwMode="auto">
            <a:xfrm>
              <a:off x="209" y="1104"/>
              <a:ext cx="263" cy="235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24998" name="Line 134"/>
            <p:cNvSpPr>
              <a:spLocks noChangeShapeType="1"/>
            </p:cNvSpPr>
            <p:nvPr/>
          </p:nvSpPr>
          <p:spPr bwMode="auto">
            <a:xfrm flipH="1">
              <a:off x="478" y="1295"/>
              <a:ext cx="3"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135" name="Title 134"/>
          <p:cNvSpPr>
            <a:spLocks noGrp="1"/>
          </p:cNvSpPr>
          <p:nvPr>
            <p:ph type="title"/>
          </p:nvPr>
        </p:nvSpPr>
        <p:spPr/>
        <p:txBody>
          <a:bodyPr/>
          <a:lstStyle/>
          <a:p>
            <a:r>
              <a:rPr lang="en-US" dirty="0" smtClean="0"/>
              <a:t>Pipelining Lessons (2/2)</a:t>
            </a:r>
            <a:endParaRPr lang="en-US" dirty="0"/>
          </a:p>
        </p:txBody>
      </p:sp>
      <p:sp>
        <p:nvSpPr>
          <p:cNvPr id="136" name="Date Placeholder 135"/>
          <p:cNvSpPr>
            <a:spLocks noGrp="1"/>
          </p:cNvSpPr>
          <p:nvPr>
            <p:ph type="dt" sz="half" idx="10"/>
          </p:nvPr>
        </p:nvSpPr>
        <p:spPr/>
        <p:txBody>
          <a:bodyPr/>
          <a:lstStyle/>
          <a:p>
            <a:fld id="{6419CE43-A708-1C4E-9885-CF36316C2B8F}" type="datetime1">
              <a:rPr lang="en-US" smtClean="0"/>
              <a:pPr/>
              <a:t>11/5/13</a:t>
            </a:fld>
            <a:endParaRPr lang="en-US" dirty="0"/>
          </a:p>
        </p:txBody>
      </p:sp>
      <p:sp>
        <p:nvSpPr>
          <p:cNvPr id="137" name="Slide Number Placeholder 136"/>
          <p:cNvSpPr>
            <a:spLocks noGrp="1"/>
          </p:cNvSpPr>
          <p:nvPr>
            <p:ph type="sldNum" sz="quarter" idx="12"/>
          </p:nvPr>
        </p:nvSpPr>
        <p:spPr/>
        <p:txBody>
          <a:bodyPr/>
          <a:lstStyle/>
          <a:p>
            <a:fld id="{3CC63E4C-4642-794D-A2FD-70F6B81535F5}" type="slidenum">
              <a:rPr lang="en-US" smtClean="0"/>
              <a:pPr/>
              <a:t>12</a:t>
            </a:fld>
            <a:endParaRPr lang="en-US" dirty="0"/>
          </a:p>
        </p:txBody>
      </p:sp>
      <p:sp>
        <p:nvSpPr>
          <p:cNvPr id="138" name="Footer Placeholder 137"/>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10116218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A6A6A6"/>
                </a:solidFill>
              </a:rPr>
              <a:t>Pipelined Execution</a:t>
            </a:r>
          </a:p>
          <a:p>
            <a:r>
              <a:rPr lang="en-US" dirty="0" smtClean="0"/>
              <a:t>Pipelined </a:t>
            </a:r>
            <a:r>
              <a:rPr lang="en-US" dirty="0" err="1" smtClean="0"/>
              <a:t>Datapath</a:t>
            </a:r>
            <a:endParaRPr lang="en-US" dirty="0" smtClean="0"/>
          </a:p>
          <a:p>
            <a:r>
              <a:rPr lang="en-US" dirty="0" smtClean="0">
                <a:solidFill>
                  <a:srgbClr val="A6A6A6"/>
                </a:solidFill>
              </a:rPr>
              <a:t>Structural and Data Hazards</a:t>
            </a:r>
          </a:p>
          <a:p>
            <a:r>
              <a:rPr lang="en-US" dirty="0" smtClean="0">
                <a:solidFill>
                  <a:srgbClr val="A6A6A6"/>
                </a:solidFill>
              </a:rPr>
              <a:t>Control Hazards</a:t>
            </a:r>
          </a:p>
        </p:txBody>
      </p:sp>
      <p:sp>
        <p:nvSpPr>
          <p:cNvPr id="7" name="Date Placeholder 6"/>
          <p:cNvSpPr>
            <a:spLocks noGrp="1"/>
          </p:cNvSpPr>
          <p:nvPr>
            <p:ph type="dt" sz="half" idx="10"/>
          </p:nvPr>
        </p:nvSpPr>
        <p:spPr/>
        <p:txBody>
          <a:bodyPr/>
          <a:lstStyle/>
          <a:p>
            <a:fld id="{D9B48A24-470E-9C4C-9A99-16D282D72E95}" type="datetime1">
              <a:rPr lang="en-US" smtClean="0"/>
              <a:pPr/>
              <a:t>11/5/13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13</a:t>
            </a:fld>
            <a:endParaRPr lang="en-US" dirty="0"/>
          </a:p>
        </p:txBody>
      </p:sp>
      <p:sp>
        <p:nvSpPr>
          <p:cNvPr id="9" name="Footer Placeholder 8"/>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38446148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RISC Design Principles</a:t>
            </a:r>
            <a:endParaRPr lang="en-US" dirty="0"/>
          </a:p>
        </p:txBody>
      </p:sp>
      <p:sp>
        <p:nvSpPr>
          <p:cNvPr id="3" name="Content Placeholder 2"/>
          <p:cNvSpPr>
            <a:spLocks noGrp="1"/>
          </p:cNvSpPr>
          <p:nvPr>
            <p:ph idx="1"/>
          </p:nvPr>
        </p:nvSpPr>
        <p:spPr>
          <a:xfrm>
            <a:off x="457200" y="1600200"/>
            <a:ext cx="8229600" cy="4936067"/>
          </a:xfrm>
        </p:spPr>
        <p:txBody>
          <a:bodyPr>
            <a:normAutofit fontScale="77500" lnSpcReduction="20000"/>
          </a:bodyPr>
          <a:lstStyle/>
          <a:p>
            <a:r>
              <a:rPr lang="en-US" dirty="0" smtClean="0"/>
              <a:t>“A simpler core is a faster core”</a:t>
            </a:r>
          </a:p>
          <a:p>
            <a:r>
              <a:rPr lang="en-US" dirty="0" smtClean="0"/>
              <a:t>Reduction in the number and complexity of instructions in the ISA </a:t>
            </a:r>
            <a:r>
              <a:rPr lang="en-US" dirty="0" err="1" smtClean="0">
                <a:sym typeface="Wingdings"/>
              </a:rPr>
              <a:t></a:t>
            </a:r>
            <a:r>
              <a:rPr lang="en-US" dirty="0" smtClean="0">
                <a:sym typeface="Wingdings"/>
              </a:rPr>
              <a:t> simplifies pipelined implementation</a:t>
            </a:r>
            <a:endParaRPr lang="en-US" dirty="0" smtClean="0"/>
          </a:p>
          <a:p>
            <a:r>
              <a:rPr lang="en-US" dirty="0" smtClean="0"/>
              <a:t>Common RISC strategies:</a:t>
            </a:r>
          </a:p>
          <a:p>
            <a:pPr lvl="1">
              <a:buClr>
                <a:schemeClr val="tx1"/>
              </a:buClr>
            </a:pPr>
            <a:r>
              <a:rPr lang="en-US" i="1" dirty="0" smtClean="0">
                <a:solidFill>
                  <a:srgbClr val="FF0000"/>
                </a:solidFill>
              </a:rPr>
              <a:t>Fixed </a:t>
            </a:r>
            <a:r>
              <a:rPr lang="en-US" dirty="0" smtClean="0"/>
              <a:t>instruction length, generally a single word (MIPS = 32b); </a:t>
            </a:r>
            <a:br>
              <a:rPr lang="en-US" dirty="0" smtClean="0"/>
            </a:br>
            <a:r>
              <a:rPr lang="en-US" dirty="0" smtClean="0"/>
              <a:t>Simplifies process of fetching instructions from memory</a:t>
            </a:r>
          </a:p>
          <a:p>
            <a:pPr lvl="1">
              <a:buClr>
                <a:schemeClr val="tx1"/>
              </a:buClr>
            </a:pPr>
            <a:r>
              <a:rPr lang="en-US" i="1" dirty="0" smtClean="0">
                <a:solidFill>
                  <a:srgbClr val="FF0000"/>
                </a:solidFill>
              </a:rPr>
              <a:t>Simplified </a:t>
            </a:r>
            <a:r>
              <a:rPr lang="en-US" dirty="0" smtClean="0"/>
              <a:t>addressing modes; (MIPS just register + offset)</a:t>
            </a:r>
            <a:br>
              <a:rPr lang="en-US" dirty="0" smtClean="0"/>
            </a:br>
            <a:r>
              <a:rPr lang="en-US" dirty="0" smtClean="0"/>
              <a:t>Simplifies process of fetching operands from memory</a:t>
            </a:r>
          </a:p>
          <a:p>
            <a:pPr lvl="1">
              <a:buClr>
                <a:schemeClr val="tx1"/>
              </a:buClr>
            </a:pPr>
            <a:r>
              <a:rPr lang="en-US" i="1" dirty="0" smtClean="0">
                <a:solidFill>
                  <a:srgbClr val="FF0000"/>
                </a:solidFill>
              </a:rPr>
              <a:t>Fewer </a:t>
            </a:r>
            <a:r>
              <a:rPr lang="en-US" dirty="0" smtClean="0"/>
              <a:t>and </a:t>
            </a:r>
            <a:r>
              <a:rPr lang="en-US" i="1" dirty="0" smtClean="0">
                <a:solidFill>
                  <a:srgbClr val="FF0000"/>
                </a:solidFill>
              </a:rPr>
              <a:t>simpler </a:t>
            </a:r>
            <a:r>
              <a:rPr lang="en-US" dirty="0" smtClean="0"/>
              <a:t>instructions in the instruction set;</a:t>
            </a:r>
            <a:br>
              <a:rPr lang="en-US" dirty="0" smtClean="0"/>
            </a:br>
            <a:r>
              <a:rPr lang="en-US" dirty="0" smtClean="0"/>
              <a:t>Simplifies process of executing instructions</a:t>
            </a:r>
          </a:p>
          <a:p>
            <a:pPr lvl="1">
              <a:buClr>
                <a:schemeClr val="tx1"/>
              </a:buClr>
            </a:pPr>
            <a:r>
              <a:rPr lang="en-US" i="1" dirty="0" smtClean="0">
                <a:solidFill>
                  <a:srgbClr val="FF0000"/>
                </a:solidFill>
              </a:rPr>
              <a:t>Simplified memory access: </a:t>
            </a:r>
            <a:r>
              <a:rPr lang="en-US" dirty="0" smtClean="0"/>
              <a:t>only load and store instructions access memory;</a:t>
            </a:r>
          </a:p>
          <a:p>
            <a:pPr lvl="1">
              <a:buClr>
                <a:schemeClr val="tx1"/>
              </a:buClr>
            </a:pPr>
            <a:r>
              <a:rPr lang="en-US" i="1" dirty="0" smtClean="0">
                <a:solidFill>
                  <a:srgbClr val="FF0000"/>
                </a:solidFill>
              </a:rPr>
              <a:t>Let the compiler do it.</a:t>
            </a:r>
            <a:r>
              <a:rPr lang="en-US" i="1" dirty="0" smtClean="0"/>
              <a:t> </a:t>
            </a:r>
            <a:r>
              <a:rPr lang="en-US" dirty="0" smtClean="0"/>
              <a:t>Use a good compiler to break complex high-level language statements into a number of simple assembly language statements</a:t>
            </a:r>
          </a:p>
          <a:p>
            <a:endParaRPr lang="en-US" dirty="0"/>
          </a:p>
        </p:txBody>
      </p:sp>
      <p:sp>
        <p:nvSpPr>
          <p:cNvPr id="4" name="Date Placeholder 3"/>
          <p:cNvSpPr>
            <a:spLocks noGrp="1"/>
          </p:cNvSpPr>
          <p:nvPr>
            <p:ph type="dt" sz="half" idx="10"/>
          </p:nvPr>
        </p:nvSpPr>
        <p:spPr/>
        <p:txBody>
          <a:bodyPr/>
          <a:lstStyle/>
          <a:p>
            <a:fld id="{C673F2B1-4D36-E449-9A5A-72376B48BD19}" type="datetime1">
              <a:rPr lang="en-US" smtClean="0"/>
              <a:pPr/>
              <a:t>11/5/13</a:t>
            </a:fld>
            <a:endParaRPr lang="en-US"/>
          </a:p>
        </p:txBody>
      </p:sp>
      <p:sp>
        <p:nvSpPr>
          <p:cNvPr id="5" name="Footer Placeholder 4"/>
          <p:cNvSpPr>
            <a:spLocks noGrp="1"/>
          </p:cNvSpPr>
          <p:nvPr>
            <p:ph type="ftr" sz="quarter" idx="11"/>
          </p:nvPr>
        </p:nvSpPr>
        <p:spPr/>
        <p:txBody>
          <a:bodyPr/>
          <a:lstStyle/>
          <a:p>
            <a:r>
              <a:rPr lang="en-US" dirty="0" smtClean="0"/>
              <a:t>Fall 2013 --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a:p>
        </p:txBody>
      </p:sp>
    </p:spTree>
    <p:extLst>
      <p:ext uri="{BB962C8B-B14F-4D97-AF65-F5344CB8AC3E}">
        <p14:creationId xmlns:p14="http://schemas.microsoft.com/office/powerpoint/2010/main" val="10641092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819400" y="6434138"/>
            <a:ext cx="2971800" cy="609600"/>
          </a:xfrm>
          <a:prstGeom prst="rect">
            <a:avLst/>
          </a:prstGeom>
          <a:solidFill>
            <a:schemeClr val="bg1"/>
          </a:solidFill>
          <a:ln w="12700">
            <a:noFill/>
            <a:miter lim="800000"/>
            <a:headEnd/>
            <a:tailEnd/>
          </a:ln>
        </p:spPr>
        <p:txBody>
          <a:bodyPr wrap="none" anchor="ctr">
            <a:prstTxWarp prst="textNoShape">
              <a:avLst/>
            </a:prstTxWarp>
          </a:bodyPr>
          <a:lstStyle/>
          <a:p>
            <a:pPr>
              <a:defRPr/>
            </a:pPr>
            <a:endParaRPr lang="en-US">
              <a:latin typeface="+mn-lt"/>
            </a:endParaRPr>
          </a:p>
        </p:txBody>
      </p:sp>
      <p:sp>
        <p:nvSpPr>
          <p:cNvPr id="24579" name="Rectangle 3"/>
          <p:cNvSpPr>
            <a:spLocks noGrp="1" noChangeArrowheads="1"/>
          </p:cNvSpPr>
          <p:nvPr>
            <p:ph type="title"/>
          </p:nvPr>
        </p:nvSpPr>
        <p:spPr>
          <a:xfrm>
            <a:off x="490538" y="228600"/>
            <a:ext cx="8343900" cy="474663"/>
          </a:xfrm>
        </p:spPr>
        <p:txBody>
          <a:bodyPr>
            <a:normAutofit fontScale="90000"/>
          </a:bodyPr>
          <a:lstStyle/>
          <a:p>
            <a:r>
              <a:rPr lang="en-US" dirty="0" smtClean="0"/>
              <a:t>Review: Single Cycle </a:t>
            </a:r>
            <a:r>
              <a:rPr lang="en-US" dirty="0" err="1" smtClean="0"/>
              <a:t>Datapath</a:t>
            </a:r>
            <a:endParaRPr lang="en-US" dirty="0" smtClean="0"/>
          </a:p>
        </p:txBody>
      </p:sp>
      <p:grpSp>
        <p:nvGrpSpPr>
          <p:cNvPr id="2" name="Group 4"/>
          <p:cNvGrpSpPr>
            <a:grpSpLocks/>
          </p:cNvGrpSpPr>
          <p:nvPr/>
        </p:nvGrpSpPr>
        <p:grpSpPr bwMode="auto">
          <a:xfrm>
            <a:off x="1743075" y="727075"/>
            <a:ext cx="5954713" cy="641350"/>
            <a:chOff x="1098" y="380"/>
            <a:chExt cx="3751" cy="404"/>
          </a:xfrm>
        </p:grpSpPr>
        <p:sp>
          <p:nvSpPr>
            <p:cNvPr id="47235" name="Rectangle 5"/>
            <p:cNvSpPr>
              <a:spLocks noChangeArrowheads="1"/>
            </p:cNvSpPr>
            <p:nvPr/>
          </p:nvSpPr>
          <p:spPr bwMode="auto">
            <a:xfrm>
              <a:off x="1167" y="584"/>
              <a:ext cx="3599" cy="17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3" name="Group 6"/>
            <p:cNvGrpSpPr>
              <a:grpSpLocks/>
            </p:cNvGrpSpPr>
            <p:nvPr/>
          </p:nvGrpSpPr>
          <p:grpSpPr bwMode="auto">
            <a:xfrm>
              <a:off x="1163" y="572"/>
              <a:ext cx="624" cy="212"/>
              <a:chOff x="1163" y="572"/>
              <a:chExt cx="624" cy="212"/>
            </a:xfrm>
          </p:grpSpPr>
          <p:sp>
            <p:nvSpPr>
              <p:cNvPr id="47250" name="Rectangle 7"/>
              <p:cNvSpPr>
                <a:spLocks noChangeArrowheads="1"/>
              </p:cNvSpPr>
              <p:nvPr/>
            </p:nvSpPr>
            <p:spPr bwMode="auto">
              <a:xfrm>
                <a:off x="1163" y="580"/>
                <a:ext cx="624"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51" name="Rectangle 8"/>
              <p:cNvSpPr>
                <a:spLocks noChangeArrowheads="1"/>
              </p:cNvSpPr>
              <p:nvPr/>
            </p:nvSpPr>
            <p:spPr bwMode="auto">
              <a:xfrm>
                <a:off x="1341" y="572"/>
                <a:ext cx="254"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op</a:t>
                </a:r>
              </a:p>
            </p:txBody>
          </p:sp>
        </p:grpSp>
        <p:grpSp>
          <p:nvGrpSpPr>
            <p:cNvPr id="4" name="Group 9"/>
            <p:cNvGrpSpPr>
              <a:grpSpLocks/>
            </p:cNvGrpSpPr>
            <p:nvPr/>
          </p:nvGrpSpPr>
          <p:grpSpPr bwMode="auto">
            <a:xfrm>
              <a:off x="1795" y="572"/>
              <a:ext cx="580" cy="212"/>
              <a:chOff x="1795" y="572"/>
              <a:chExt cx="580" cy="212"/>
            </a:xfrm>
          </p:grpSpPr>
          <p:sp>
            <p:nvSpPr>
              <p:cNvPr id="47248" name="Rectangle 10"/>
              <p:cNvSpPr>
                <a:spLocks noChangeArrowheads="1"/>
              </p:cNvSpPr>
              <p:nvPr/>
            </p:nvSpPr>
            <p:spPr bwMode="auto">
              <a:xfrm>
                <a:off x="1795" y="580"/>
                <a:ext cx="58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49" name="Rectangle 11"/>
              <p:cNvSpPr>
                <a:spLocks noChangeArrowheads="1"/>
              </p:cNvSpPr>
              <p:nvPr/>
            </p:nvSpPr>
            <p:spPr bwMode="auto">
              <a:xfrm>
                <a:off x="1956" y="572"/>
                <a:ext cx="21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rs</a:t>
                </a:r>
              </a:p>
            </p:txBody>
          </p:sp>
        </p:grpSp>
        <p:grpSp>
          <p:nvGrpSpPr>
            <p:cNvPr id="5" name="Group 12"/>
            <p:cNvGrpSpPr>
              <a:grpSpLocks/>
            </p:cNvGrpSpPr>
            <p:nvPr/>
          </p:nvGrpSpPr>
          <p:grpSpPr bwMode="auto">
            <a:xfrm>
              <a:off x="2383" y="572"/>
              <a:ext cx="579" cy="210"/>
              <a:chOff x="2383" y="572"/>
              <a:chExt cx="579" cy="210"/>
            </a:xfrm>
          </p:grpSpPr>
          <p:sp>
            <p:nvSpPr>
              <p:cNvPr id="47246" name="Rectangle 13"/>
              <p:cNvSpPr>
                <a:spLocks noChangeArrowheads="1"/>
              </p:cNvSpPr>
              <p:nvPr/>
            </p:nvSpPr>
            <p:spPr bwMode="auto">
              <a:xfrm>
                <a:off x="2383" y="580"/>
                <a:ext cx="579"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47" name="Rectangle 14"/>
              <p:cNvSpPr>
                <a:spLocks noChangeArrowheads="1"/>
              </p:cNvSpPr>
              <p:nvPr/>
            </p:nvSpPr>
            <p:spPr bwMode="auto">
              <a:xfrm>
                <a:off x="2543" y="572"/>
                <a:ext cx="2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rt</a:t>
                </a:r>
              </a:p>
            </p:txBody>
          </p:sp>
        </p:grpSp>
        <p:sp>
          <p:nvSpPr>
            <p:cNvPr id="47239" name="Rectangle 15"/>
            <p:cNvSpPr>
              <a:spLocks noChangeArrowheads="1"/>
            </p:cNvSpPr>
            <p:nvPr/>
          </p:nvSpPr>
          <p:spPr bwMode="auto">
            <a:xfrm>
              <a:off x="2970" y="580"/>
              <a:ext cx="1800" cy="184"/>
            </a:xfrm>
            <a:prstGeom prst="rect">
              <a:avLst/>
            </a:prstGeom>
            <a:noFill/>
            <a:ln w="127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40" name="Rectangle 16"/>
            <p:cNvSpPr>
              <a:spLocks noChangeArrowheads="1"/>
            </p:cNvSpPr>
            <p:nvPr/>
          </p:nvSpPr>
          <p:spPr bwMode="auto">
            <a:xfrm>
              <a:off x="3469" y="572"/>
              <a:ext cx="69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immediate</a:t>
              </a:r>
            </a:p>
          </p:txBody>
        </p:sp>
        <p:sp>
          <p:nvSpPr>
            <p:cNvPr id="47241" name="Rectangle 17"/>
            <p:cNvSpPr>
              <a:spLocks noChangeArrowheads="1"/>
            </p:cNvSpPr>
            <p:nvPr/>
          </p:nvSpPr>
          <p:spPr bwMode="auto">
            <a:xfrm>
              <a:off x="4668" y="380"/>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42" name="Rectangle 18"/>
            <p:cNvSpPr>
              <a:spLocks noChangeArrowheads="1"/>
            </p:cNvSpPr>
            <p:nvPr/>
          </p:nvSpPr>
          <p:spPr bwMode="auto">
            <a:xfrm>
              <a:off x="2770"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47243" name="Rectangle 19"/>
            <p:cNvSpPr>
              <a:spLocks noChangeArrowheads="1"/>
            </p:cNvSpPr>
            <p:nvPr/>
          </p:nvSpPr>
          <p:spPr bwMode="auto">
            <a:xfrm>
              <a:off x="2182"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21</a:t>
              </a:r>
            </a:p>
          </p:txBody>
        </p:sp>
        <p:sp>
          <p:nvSpPr>
            <p:cNvPr id="47244" name="Rectangle 20"/>
            <p:cNvSpPr>
              <a:spLocks noChangeArrowheads="1"/>
            </p:cNvSpPr>
            <p:nvPr/>
          </p:nvSpPr>
          <p:spPr bwMode="auto">
            <a:xfrm>
              <a:off x="1594"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26</a:t>
              </a:r>
            </a:p>
          </p:txBody>
        </p:sp>
        <p:sp>
          <p:nvSpPr>
            <p:cNvPr id="47245" name="Rectangle 21"/>
            <p:cNvSpPr>
              <a:spLocks noChangeArrowheads="1"/>
            </p:cNvSpPr>
            <p:nvPr/>
          </p:nvSpPr>
          <p:spPr bwMode="auto">
            <a:xfrm>
              <a:off x="1098" y="380"/>
              <a:ext cx="246"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31</a:t>
              </a:r>
            </a:p>
          </p:txBody>
        </p:sp>
      </p:grpSp>
      <p:sp>
        <p:nvSpPr>
          <p:cNvPr id="24581" name="Rectangle 22"/>
          <p:cNvSpPr>
            <a:spLocks noGrp="1" noChangeArrowheads="1"/>
          </p:cNvSpPr>
          <p:nvPr>
            <p:ph type="body" idx="1"/>
          </p:nvPr>
        </p:nvSpPr>
        <p:spPr>
          <a:xfrm>
            <a:off x="304800" y="1389063"/>
            <a:ext cx="8382000" cy="371475"/>
          </a:xfrm>
        </p:spPr>
        <p:txBody>
          <a:bodyPr>
            <a:normAutofit fontScale="77500" lnSpcReduction="20000"/>
          </a:bodyPr>
          <a:lstStyle/>
          <a:p>
            <a:r>
              <a:rPr lang="en-US" sz="2800"/>
              <a:t>Data Memory {R[rs] + SignExt[imm16]}  =  R[rt]</a:t>
            </a:r>
          </a:p>
        </p:txBody>
      </p:sp>
      <p:sp>
        <p:nvSpPr>
          <p:cNvPr id="47110" name="Rectangle 23"/>
          <p:cNvSpPr>
            <a:spLocks noChangeArrowheads="1"/>
          </p:cNvSpPr>
          <p:nvPr/>
        </p:nvSpPr>
        <p:spPr bwMode="auto">
          <a:xfrm>
            <a:off x="5867400" y="42243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11" name="Rectangle 24"/>
          <p:cNvSpPr>
            <a:spLocks noChangeArrowheads="1"/>
          </p:cNvSpPr>
          <p:nvPr/>
        </p:nvSpPr>
        <p:spPr bwMode="auto">
          <a:xfrm>
            <a:off x="5257800" y="3233738"/>
            <a:ext cx="1752600" cy="393700"/>
          </a:xfrm>
          <a:prstGeom prst="rect">
            <a:avLst/>
          </a:prstGeom>
          <a:noFill/>
          <a:ln w="12700">
            <a:noFill/>
            <a:miter lim="800000"/>
            <a:headEnd/>
            <a:tailEnd/>
          </a:ln>
        </p:spPr>
        <p:txBody>
          <a:bodyPr lIns="90488" tIns="44450" rIns="90488" bIns="44450">
            <a:prstTxWarp prst="textNoShape">
              <a:avLst/>
            </a:prstTxWarp>
            <a:spAutoFit/>
          </a:bodyPr>
          <a:lstStyle/>
          <a:p>
            <a:pPr>
              <a:defRPr/>
            </a:pPr>
            <a:r>
              <a:rPr lang="en-US" sz="2000" u="sng">
                <a:latin typeface="+mn-lt"/>
              </a:rPr>
              <a:t>ALUctr=</a:t>
            </a:r>
          </a:p>
        </p:txBody>
      </p:sp>
      <p:sp>
        <p:nvSpPr>
          <p:cNvPr id="47112" name="Rectangle 25"/>
          <p:cNvSpPr>
            <a:spLocks noChangeArrowheads="1"/>
          </p:cNvSpPr>
          <p:nvPr/>
        </p:nvSpPr>
        <p:spPr bwMode="auto">
          <a:xfrm>
            <a:off x="1981200" y="49863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47113" name="Rectangle 26"/>
          <p:cNvSpPr>
            <a:spLocks noChangeArrowheads="1"/>
          </p:cNvSpPr>
          <p:nvPr/>
        </p:nvSpPr>
        <p:spPr bwMode="auto">
          <a:xfrm>
            <a:off x="1436688" y="4081463"/>
            <a:ext cx="7207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busW</a:t>
            </a:r>
          </a:p>
        </p:txBody>
      </p:sp>
      <p:sp>
        <p:nvSpPr>
          <p:cNvPr id="47114" name="Rectangle 27"/>
          <p:cNvSpPr>
            <a:spLocks noChangeArrowheads="1"/>
          </p:cNvSpPr>
          <p:nvPr/>
        </p:nvSpPr>
        <p:spPr bwMode="auto">
          <a:xfrm>
            <a:off x="1371600" y="3386138"/>
            <a:ext cx="10033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RegWr=</a:t>
            </a:r>
          </a:p>
        </p:txBody>
      </p:sp>
      <p:sp>
        <p:nvSpPr>
          <p:cNvPr id="47115" name="Line 28"/>
          <p:cNvSpPr>
            <a:spLocks noChangeShapeType="1"/>
          </p:cNvSpPr>
          <p:nvPr/>
        </p:nvSpPr>
        <p:spPr bwMode="auto">
          <a:xfrm flipH="1">
            <a:off x="1746250" y="4400550"/>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16" name="Rectangle 29"/>
          <p:cNvSpPr>
            <a:spLocks noChangeArrowheads="1"/>
          </p:cNvSpPr>
          <p:nvPr/>
        </p:nvSpPr>
        <p:spPr bwMode="auto">
          <a:xfrm>
            <a:off x="1598613" y="45005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17" name="Line 30"/>
          <p:cNvSpPr>
            <a:spLocks noChangeShapeType="1"/>
          </p:cNvSpPr>
          <p:nvPr/>
        </p:nvSpPr>
        <p:spPr bwMode="auto">
          <a:xfrm flipH="1">
            <a:off x="4572000" y="4224338"/>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18" name="Rectangle 31"/>
          <p:cNvSpPr>
            <a:spLocks noChangeArrowheads="1"/>
          </p:cNvSpPr>
          <p:nvPr/>
        </p:nvSpPr>
        <p:spPr bwMode="auto">
          <a:xfrm>
            <a:off x="4419600" y="39195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19" name="Rectangle 32"/>
          <p:cNvSpPr>
            <a:spLocks noChangeArrowheads="1"/>
          </p:cNvSpPr>
          <p:nvPr/>
        </p:nvSpPr>
        <p:spPr bwMode="auto">
          <a:xfrm>
            <a:off x="3625850" y="3919538"/>
            <a:ext cx="7175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busA</a:t>
            </a:r>
          </a:p>
        </p:txBody>
      </p:sp>
      <p:sp>
        <p:nvSpPr>
          <p:cNvPr id="47120" name="Line 33"/>
          <p:cNvSpPr>
            <a:spLocks noChangeShapeType="1"/>
          </p:cNvSpPr>
          <p:nvPr/>
        </p:nvSpPr>
        <p:spPr bwMode="auto">
          <a:xfrm flipV="1">
            <a:off x="3886200" y="4757738"/>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1" name="Rectangle 34"/>
          <p:cNvSpPr>
            <a:spLocks noChangeArrowheads="1"/>
          </p:cNvSpPr>
          <p:nvPr/>
        </p:nvSpPr>
        <p:spPr bwMode="auto">
          <a:xfrm>
            <a:off x="3730625" y="48815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22" name="Rectangle 35"/>
          <p:cNvSpPr>
            <a:spLocks noChangeArrowheads="1"/>
          </p:cNvSpPr>
          <p:nvPr/>
        </p:nvSpPr>
        <p:spPr bwMode="auto">
          <a:xfrm>
            <a:off x="3657600" y="4452938"/>
            <a:ext cx="7032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busB</a:t>
            </a:r>
          </a:p>
        </p:txBody>
      </p:sp>
      <p:sp>
        <p:nvSpPr>
          <p:cNvPr id="47123" name="Line 36"/>
          <p:cNvSpPr>
            <a:spLocks noChangeShapeType="1"/>
          </p:cNvSpPr>
          <p:nvPr/>
        </p:nvSpPr>
        <p:spPr bwMode="auto">
          <a:xfrm flipV="1">
            <a:off x="327660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4" name="Line 37"/>
          <p:cNvSpPr>
            <a:spLocks noChangeShapeType="1"/>
          </p:cNvSpPr>
          <p:nvPr/>
        </p:nvSpPr>
        <p:spPr bwMode="auto">
          <a:xfrm flipV="1">
            <a:off x="252730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5" name="Rectangle 38"/>
          <p:cNvSpPr>
            <a:spLocks noChangeArrowheads="1"/>
          </p:cNvSpPr>
          <p:nvPr/>
        </p:nvSpPr>
        <p:spPr bwMode="auto">
          <a:xfrm>
            <a:off x="2384425"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47126" name="Line 39"/>
          <p:cNvSpPr>
            <a:spLocks noChangeShapeType="1"/>
          </p:cNvSpPr>
          <p:nvPr/>
        </p:nvSpPr>
        <p:spPr bwMode="auto">
          <a:xfrm flipV="1">
            <a:off x="2908300" y="3763963"/>
            <a:ext cx="139700" cy="1555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27" name="Rectangle 40"/>
          <p:cNvSpPr>
            <a:spLocks noChangeArrowheads="1"/>
          </p:cNvSpPr>
          <p:nvPr/>
        </p:nvSpPr>
        <p:spPr bwMode="auto">
          <a:xfrm>
            <a:off x="2743200"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47128" name="Rectangle 41"/>
          <p:cNvSpPr>
            <a:spLocks noChangeArrowheads="1"/>
          </p:cNvSpPr>
          <p:nvPr/>
        </p:nvSpPr>
        <p:spPr bwMode="auto">
          <a:xfrm>
            <a:off x="2322513" y="3990975"/>
            <a:ext cx="439737"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Rw</a:t>
            </a:r>
          </a:p>
        </p:txBody>
      </p:sp>
      <p:sp>
        <p:nvSpPr>
          <p:cNvPr id="47129" name="Rectangle 42"/>
          <p:cNvSpPr>
            <a:spLocks noChangeArrowheads="1"/>
          </p:cNvSpPr>
          <p:nvPr/>
        </p:nvSpPr>
        <p:spPr bwMode="auto">
          <a:xfrm>
            <a:off x="2779713" y="3990975"/>
            <a:ext cx="406400"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Ra</a:t>
            </a:r>
          </a:p>
        </p:txBody>
      </p:sp>
      <p:sp>
        <p:nvSpPr>
          <p:cNvPr id="47130" name="Rectangle 43"/>
          <p:cNvSpPr>
            <a:spLocks noChangeArrowheads="1"/>
          </p:cNvSpPr>
          <p:nvPr/>
        </p:nvSpPr>
        <p:spPr bwMode="auto">
          <a:xfrm>
            <a:off x="3160713" y="3990975"/>
            <a:ext cx="417512"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Rb</a:t>
            </a:r>
          </a:p>
        </p:txBody>
      </p:sp>
      <p:sp>
        <p:nvSpPr>
          <p:cNvPr id="47131" name="Rectangle 44"/>
          <p:cNvSpPr>
            <a:spLocks noChangeArrowheads="1"/>
          </p:cNvSpPr>
          <p:nvPr/>
        </p:nvSpPr>
        <p:spPr bwMode="auto">
          <a:xfrm>
            <a:off x="2322513" y="4376738"/>
            <a:ext cx="9525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b="1">
                <a:latin typeface="+mn-lt"/>
              </a:rPr>
              <a:t>RegFile</a:t>
            </a:r>
          </a:p>
        </p:txBody>
      </p:sp>
      <p:sp>
        <p:nvSpPr>
          <p:cNvPr id="47132" name="Rectangle 45"/>
          <p:cNvSpPr>
            <a:spLocks noChangeArrowheads="1"/>
          </p:cNvSpPr>
          <p:nvPr/>
        </p:nvSpPr>
        <p:spPr bwMode="auto">
          <a:xfrm>
            <a:off x="2743200" y="3386138"/>
            <a:ext cx="400050"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Rs</a:t>
            </a:r>
          </a:p>
        </p:txBody>
      </p:sp>
      <p:sp>
        <p:nvSpPr>
          <p:cNvPr id="47133" name="Rectangle 46"/>
          <p:cNvSpPr>
            <a:spLocks noChangeArrowheads="1"/>
          </p:cNvSpPr>
          <p:nvPr/>
        </p:nvSpPr>
        <p:spPr bwMode="auto">
          <a:xfrm>
            <a:off x="2574925" y="2624138"/>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Rt</a:t>
            </a:r>
          </a:p>
        </p:txBody>
      </p:sp>
      <p:sp>
        <p:nvSpPr>
          <p:cNvPr id="47134" name="Rectangle 47"/>
          <p:cNvSpPr>
            <a:spLocks noChangeArrowheads="1"/>
          </p:cNvSpPr>
          <p:nvPr/>
        </p:nvSpPr>
        <p:spPr bwMode="auto">
          <a:xfrm>
            <a:off x="3124200" y="3386138"/>
            <a:ext cx="396875" cy="363537"/>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a:latin typeface="+mn-lt"/>
              </a:rPr>
              <a:t>Rt</a:t>
            </a:r>
          </a:p>
        </p:txBody>
      </p:sp>
      <p:sp>
        <p:nvSpPr>
          <p:cNvPr id="47135" name="Rectangle 48"/>
          <p:cNvSpPr>
            <a:spLocks noChangeArrowheads="1"/>
          </p:cNvSpPr>
          <p:nvPr/>
        </p:nvSpPr>
        <p:spPr bwMode="auto">
          <a:xfrm>
            <a:off x="2143125" y="2624138"/>
            <a:ext cx="428625" cy="3667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a:latin typeface="+mn-lt"/>
              </a:rPr>
              <a:t>Rd</a:t>
            </a:r>
          </a:p>
        </p:txBody>
      </p:sp>
      <p:sp>
        <p:nvSpPr>
          <p:cNvPr id="47136" name="Rectangle 49"/>
          <p:cNvSpPr>
            <a:spLocks noChangeArrowheads="1"/>
          </p:cNvSpPr>
          <p:nvPr/>
        </p:nvSpPr>
        <p:spPr bwMode="auto">
          <a:xfrm>
            <a:off x="1419225" y="2319338"/>
            <a:ext cx="103505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RegDst=</a:t>
            </a:r>
          </a:p>
        </p:txBody>
      </p:sp>
      <p:grpSp>
        <p:nvGrpSpPr>
          <p:cNvPr id="6" name="Group 50"/>
          <p:cNvGrpSpPr>
            <a:grpSpLocks/>
          </p:cNvGrpSpPr>
          <p:nvPr/>
        </p:nvGrpSpPr>
        <p:grpSpPr bwMode="auto">
          <a:xfrm>
            <a:off x="3454400" y="5232400"/>
            <a:ext cx="376238" cy="1082675"/>
            <a:chOff x="2848" y="3083"/>
            <a:chExt cx="237" cy="682"/>
          </a:xfrm>
        </p:grpSpPr>
        <p:sp>
          <p:nvSpPr>
            <p:cNvPr id="47233" name="Rectangle 51"/>
            <p:cNvSpPr>
              <a:spLocks noChangeArrowheads="1"/>
            </p:cNvSpPr>
            <p:nvPr/>
          </p:nvSpPr>
          <p:spPr bwMode="auto">
            <a:xfrm>
              <a:off x="2848" y="3088"/>
              <a:ext cx="224" cy="656"/>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34" name="Rectangle 52"/>
            <p:cNvSpPr>
              <a:spLocks noChangeArrowheads="1"/>
            </p:cNvSpPr>
            <p:nvPr/>
          </p:nvSpPr>
          <p:spPr bwMode="auto">
            <a:xfrm rot="5400000">
              <a:off x="2627" y="3312"/>
              <a:ext cx="682" cy="229"/>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b="1">
                  <a:latin typeface="+mn-lt"/>
                </a:rPr>
                <a:t>Extender</a:t>
              </a:r>
              <a:endParaRPr lang="en-US" sz="2000" b="1">
                <a:latin typeface="+mn-lt"/>
              </a:endParaRPr>
            </a:p>
          </p:txBody>
        </p:sp>
      </p:grpSp>
      <p:sp>
        <p:nvSpPr>
          <p:cNvPr id="47138" name="Rectangle 53"/>
          <p:cNvSpPr>
            <a:spLocks noChangeArrowheads="1"/>
          </p:cNvSpPr>
          <p:nvPr/>
        </p:nvSpPr>
        <p:spPr bwMode="auto">
          <a:xfrm>
            <a:off x="3962400" y="57197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39" name="Line 54"/>
          <p:cNvSpPr>
            <a:spLocks noChangeShapeType="1"/>
          </p:cNvSpPr>
          <p:nvPr/>
        </p:nvSpPr>
        <p:spPr bwMode="auto">
          <a:xfrm flipH="1">
            <a:off x="4114800" y="5618163"/>
            <a:ext cx="88900" cy="130175"/>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40" name="Line 55"/>
          <p:cNvSpPr>
            <a:spLocks noChangeShapeType="1"/>
          </p:cNvSpPr>
          <p:nvPr/>
        </p:nvSpPr>
        <p:spPr bwMode="auto">
          <a:xfrm flipH="1">
            <a:off x="3035300" y="5619750"/>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41" name="Rectangle 56"/>
          <p:cNvSpPr>
            <a:spLocks noChangeArrowheads="1"/>
          </p:cNvSpPr>
          <p:nvPr/>
        </p:nvSpPr>
        <p:spPr bwMode="auto">
          <a:xfrm>
            <a:off x="2819400" y="5719763"/>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16</a:t>
            </a:r>
          </a:p>
        </p:txBody>
      </p:sp>
      <p:sp>
        <p:nvSpPr>
          <p:cNvPr id="47142" name="Rectangle 57"/>
          <p:cNvSpPr>
            <a:spLocks noChangeArrowheads="1"/>
          </p:cNvSpPr>
          <p:nvPr/>
        </p:nvSpPr>
        <p:spPr bwMode="auto">
          <a:xfrm>
            <a:off x="1905000" y="5443538"/>
            <a:ext cx="9112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47143" name="Rectangle 58"/>
          <p:cNvSpPr>
            <a:spLocks noChangeArrowheads="1"/>
          </p:cNvSpPr>
          <p:nvPr/>
        </p:nvSpPr>
        <p:spPr bwMode="auto">
          <a:xfrm>
            <a:off x="4038600" y="6129338"/>
            <a:ext cx="10382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ALUSrc=</a:t>
            </a:r>
          </a:p>
        </p:txBody>
      </p:sp>
      <p:sp>
        <p:nvSpPr>
          <p:cNvPr id="47144" name="Rectangle 59"/>
          <p:cNvSpPr>
            <a:spLocks noChangeArrowheads="1"/>
          </p:cNvSpPr>
          <p:nvPr/>
        </p:nvSpPr>
        <p:spPr bwMode="auto">
          <a:xfrm>
            <a:off x="2514600" y="6205538"/>
            <a:ext cx="938213"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ExtOp=</a:t>
            </a:r>
          </a:p>
        </p:txBody>
      </p:sp>
      <p:sp>
        <p:nvSpPr>
          <p:cNvPr id="47145" name="Line 60"/>
          <p:cNvSpPr>
            <a:spLocks noChangeShapeType="1"/>
          </p:cNvSpPr>
          <p:nvPr/>
        </p:nvSpPr>
        <p:spPr bwMode="auto">
          <a:xfrm flipV="1">
            <a:off x="7543800" y="3843338"/>
            <a:ext cx="0" cy="644525"/>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47146" name="Rectangle 61"/>
          <p:cNvSpPr>
            <a:spLocks noChangeArrowheads="1"/>
          </p:cNvSpPr>
          <p:nvPr/>
        </p:nvSpPr>
        <p:spPr bwMode="auto">
          <a:xfrm>
            <a:off x="6400800" y="3462338"/>
            <a:ext cx="146685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MemtoReg=</a:t>
            </a:r>
          </a:p>
        </p:txBody>
      </p:sp>
      <p:sp>
        <p:nvSpPr>
          <p:cNvPr id="47147" name="Rectangle 62"/>
          <p:cNvSpPr>
            <a:spLocks noChangeArrowheads="1"/>
          </p:cNvSpPr>
          <p:nvPr/>
        </p:nvSpPr>
        <p:spPr bwMode="auto">
          <a:xfrm>
            <a:off x="5224463" y="59769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47148" name="Rectangle 63"/>
          <p:cNvSpPr>
            <a:spLocks noChangeArrowheads="1"/>
          </p:cNvSpPr>
          <p:nvPr/>
        </p:nvSpPr>
        <p:spPr bwMode="auto">
          <a:xfrm>
            <a:off x="4953000" y="5443538"/>
            <a:ext cx="935038"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Data In</a:t>
            </a:r>
          </a:p>
        </p:txBody>
      </p:sp>
      <p:sp>
        <p:nvSpPr>
          <p:cNvPr id="47149" name="Line 64"/>
          <p:cNvSpPr>
            <a:spLocks noChangeShapeType="1"/>
          </p:cNvSpPr>
          <p:nvPr/>
        </p:nvSpPr>
        <p:spPr bwMode="auto">
          <a:xfrm flipH="1">
            <a:off x="5086350" y="5375275"/>
            <a:ext cx="88900" cy="12858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50" name="Rectangle 65"/>
          <p:cNvSpPr>
            <a:spLocks noChangeArrowheads="1"/>
          </p:cNvSpPr>
          <p:nvPr/>
        </p:nvSpPr>
        <p:spPr bwMode="auto">
          <a:xfrm>
            <a:off x="5116513" y="5151438"/>
            <a:ext cx="390525"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32</a:t>
            </a:r>
          </a:p>
        </p:txBody>
      </p:sp>
      <p:sp>
        <p:nvSpPr>
          <p:cNvPr id="47151" name="Line 66"/>
          <p:cNvSpPr>
            <a:spLocks noChangeShapeType="1"/>
          </p:cNvSpPr>
          <p:nvPr/>
        </p:nvSpPr>
        <p:spPr bwMode="auto">
          <a:xfrm flipV="1">
            <a:off x="6235700" y="4224338"/>
            <a:ext cx="12700" cy="1008062"/>
          </a:xfrm>
          <a:prstGeom prst="line">
            <a:avLst/>
          </a:prstGeom>
          <a:noFill/>
          <a:ln w="19050">
            <a:solidFill>
              <a:schemeClr val="tx1"/>
            </a:solidFill>
            <a:round/>
            <a:headEnd type="triangle" w="med" len="med"/>
            <a:tailEnd/>
          </a:ln>
        </p:spPr>
        <p:txBody>
          <a:bodyPr wrap="none" anchor="ctr">
            <a:prstTxWarp prst="textNoShape">
              <a:avLst/>
            </a:prstTxWarp>
          </a:bodyPr>
          <a:lstStyle/>
          <a:p>
            <a:pPr>
              <a:defRPr/>
            </a:pPr>
            <a:endParaRPr lang="en-US">
              <a:latin typeface="+mn-lt"/>
            </a:endParaRPr>
          </a:p>
        </p:txBody>
      </p:sp>
      <p:sp>
        <p:nvSpPr>
          <p:cNvPr id="47152" name="Rectangle 67"/>
          <p:cNvSpPr>
            <a:spLocks noChangeArrowheads="1"/>
          </p:cNvSpPr>
          <p:nvPr/>
        </p:nvSpPr>
        <p:spPr bwMode="auto">
          <a:xfrm>
            <a:off x="5943600" y="3843338"/>
            <a:ext cx="11842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MemWr=</a:t>
            </a:r>
          </a:p>
        </p:txBody>
      </p:sp>
      <p:sp>
        <p:nvSpPr>
          <p:cNvPr id="47153" name="Rectangle 68"/>
          <p:cNvSpPr>
            <a:spLocks noChangeArrowheads="1"/>
          </p:cNvSpPr>
          <p:nvPr/>
        </p:nvSpPr>
        <p:spPr bwMode="auto">
          <a:xfrm>
            <a:off x="4495800" y="3309938"/>
            <a:ext cx="627063"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zero</a:t>
            </a:r>
          </a:p>
        </p:txBody>
      </p:sp>
      <p:grpSp>
        <p:nvGrpSpPr>
          <p:cNvPr id="7" name="Group 69"/>
          <p:cNvGrpSpPr>
            <a:grpSpLocks/>
          </p:cNvGrpSpPr>
          <p:nvPr/>
        </p:nvGrpSpPr>
        <p:grpSpPr bwMode="auto">
          <a:xfrm>
            <a:off x="2133600" y="3052763"/>
            <a:ext cx="838200" cy="336550"/>
            <a:chOff x="2640" y="1422"/>
            <a:chExt cx="528" cy="212"/>
          </a:xfrm>
        </p:grpSpPr>
        <p:sp>
          <p:nvSpPr>
            <p:cNvPr id="47230" name="Rectangle 70"/>
            <p:cNvSpPr>
              <a:spLocks noChangeArrowheads="1"/>
            </p:cNvSpPr>
            <p:nvPr/>
          </p:nvSpPr>
          <p:spPr bwMode="auto">
            <a:xfrm>
              <a:off x="292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31" name="Rectangle 71"/>
            <p:cNvSpPr>
              <a:spLocks noChangeArrowheads="1"/>
            </p:cNvSpPr>
            <p:nvPr/>
          </p:nvSpPr>
          <p:spPr bwMode="auto">
            <a:xfrm>
              <a:off x="2688" y="14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47232" name="Freeform 72"/>
            <p:cNvSpPr>
              <a:spLocks/>
            </p:cNvSpPr>
            <p:nvPr/>
          </p:nvSpPr>
          <p:spPr bwMode="auto">
            <a:xfrm>
              <a:off x="2640" y="1440"/>
              <a:ext cx="528" cy="192"/>
            </a:xfrm>
            <a:custGeom>
              <a:avLst/>
              <a:gdLst>
                <a:gd name="T0" fmla="*/ 0 w 528"/>
                <a:gd name="T1" fmla="*/ 0 h 192"/>
                <a:gd name="T2" fmla="*/ 48 w 528"/>
                <a:gd name="T3" fmla="*/ 192 h 192"/>
                <a:gd name="T4" fmla="*/ 480 w 528"/>
                <a:gd name="T5" fmla="*/ 192 h 192"/>
                <a:gd name="T6" fmla="*/ 528 w 528"/>
                <a:gd name="T7" fmla="*/ 0 h 192"/>
                <a:gd name="T8" fmla="*/ 0 w 528"/>
                <a:gd name="T9" fmla="*/ 0 h 192"/>
                <a:gd name="T10" fmla="*/ 0 60000 65536"/>
                <a:gd name="T11" fmla="*/ 0 60000 65536"/>
                <a:gd name="T12" fmla="*/ 0 60000 65536"/>
                <a:gd name="T13" fmla="*/ 0 60000 65536"/>
                <a:gd name="T14" fmla="*/ 0 60000 65536"/>
                <a:gd name="T15" fmla="*/ 0 w 528"/>
                <a:gd name="T16" fmla="*/ 0 h 192"/>
                <a:gd name="T17" fmla="*/ 528 w 528"/>
                <a:gd name="T18" fmla="*/ 192 h 192"/>
              </a:gdLst>
              <a:ahLst/>
              <a:cxnLst>
                <a:cxn ang="T10">
                  <a:pos x="T0" y="T1"/>
                </a:cxn>
                <a:cxn ang="T11">
                  <a:pos x="T2" y="T3"/>
                </a:cxn>
                <a:cxn ang="T12">
                  <a:pos x="T4" y="T5"/>
                </a:cxn>
                <a:cxn ang="T13">
                  <a:pos x="T6" y="T7"/>
                </a:cxn>
                <a:cxn ang="T14">
                  <a:pos x="T8" y="T9"/>
                </a:cxn>
              </a:cxnLst>
              <a:rect l="T15" t="T16" r="T17" b="T18"/>
              <a:pathLst>
                <a:path w="528" h="192">
                  <a:moveTo>
                    <a:pt x="0" y="0"/>
                  </a:moveTo>
                  <a:lnTo>
                    <a:pt x="48" y="192"/>
                  </a:lnTo>
                  <a:lnTo>
                    <a:pt x="480" y="192"/>
                  </a:lnTo>
                  <a:lnTo>
                    <a:pt x="528" y="0"/>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47155" name="Rectangle 73"/>
          <p:cNvSpPr>
            <a:spLocks noChangeArrowheads="1"/>
          </p:cNvSpPr>
          <p:nvPr/>
        </p:nvSpPr>
        <p:spPr bwMode="auto">
          <a:xfrm>
            <a:off x="2133600" y="3995738"/>
            <a:ext cx="1447800" cy="990600"/>
          </a:xfrm>
          <a:prstGeom prst="rect">
            <a:avLst/>
          </a:prstGeom>
          <a:noFill/>
          <a:ln w="38100">
            <a:solidFill>
              <a:schemeClr val="tx1"/>
            </a:solidFill>
            <a:miter lim="800000"/>
            <a:headEnd/>
            <a:tailEnd/>
          </a:ln>
        </p:spPr>
        <p:txBody>
          <a:bodyPr wrap="none" anchor="ctr">
            <a:prstTxWarp prst="textNoShape">
              <a:avLst/>
            </a:prstTxWarp>
          </a:bodyPr>
          <a:lstStyle/>
          <a:p>
            <a:pPr>
              <a:defRPr/>
            </a:pPr>
            <a:endParaRPr lang="en-US">
              <a:latin typeface="+mn-lt"/>
            </a:endParaRPr>
          </a:p>
        </p:txBody>
      </p:sp>
      <p:grpSp>
        <p:nvGrpSpPr>
          <p:cNvPr id="8" name="Group 74"/>
          <p:cNvGrpSpPr>
            <a:grpSpLocks/>
          </p:cNvGrpSpPr>
          <p:nvPr/>
        </p:nvGrpSpPr>
        <p:grpSpPr bwMode="auto">
          <a:xfrm>
            <a:off x="4441825" y="4605338"/>
            <a:ext cx="358775" cy="1219200"/>
            <a:chOff x="3518" y="2640"/>
            <a:chExt cx="226" cy="768"/>
          </a:xfrm>
        </p:grpSpPr>
        <p:sp>
          <p:nvSpPr>
            <p:cNvPr id="47227" name="Rectangle 75"/>
            <p:cNvSpPr>
              <a:spLocks noChangeArrowheads="1"/>
            </p:cNvSpPr>
            <p:nvPr/>
          </p:nvSpPr>
          <p:spPr bwMode="auto">
            <a:xfrm>
              <a:off x="3518" y="269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28" name="Rectangle 76"/>
            <p:cNvSpPr>
              <a:spLocks noChangeArrowheads="1"/>
            </p:cNvSpPr>
            <p:nvPr/>
          </p:nvSpPr>
          <p:spPr bwMode="auto">
            <a:xfrm>
              <a:off x="3518" y="3187"/>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47229" name="Freeform 77"/>
            <p:cNvSpPr>
              <a:spLocks/>
            </p:cNvSpPr>
            <p:nvPr/>
          </p:nvSpPr>
          <p:spPr bwMode="auto">
            <a:xfrm>
              <a:off x="3552" y="2640"/>
              <a:ext cx="192" cy="768"/>
            </a:xfrm>
            <a:custGeom>
              <a:avLst/>
              <a:gdLst>
                <a:gd name="T0" fmla="*/ 0 w 192"/>
                <a:gd name="T1" fmla="*/ 0 h 768"/>
                <a:gd name="T2" fmla="*/ 0 w 192"/>
                <a:gd name="T3" fmla="*/ 768 h 768"/>
                <a:gd name="T4" fmla="*/ 192 w 192"/>
                <a:gd name="T5" fmla="*/ 672 h 768"/>
                <a:gd name="T6" fmla="*/ 192 w 192"/>
                <a:gd name="T7" fmla="*/ 96 h 768"/>
                <a:gd name="T8" fmla="*/ 0 w 192"/>
                <a:gd name="T9" fmla="*/ 0 h 768"/>
                <a:gd name="T10" fmla="*/ 0 60000 65536"/>
                <a:gd name="T11" fmla="*/ 0 60000 65536"/>
                <a:gd name="T12" fmla="*/ 0 60000 65536"/>
                <a:gd name="T13" fmla="*/ 0 60000 65536"/>
                <a:gd name="T14" fmla="*/ 0 60000 65536"/>
                <a:gd name="T15" fmla="*/ 0 w 192"/>
                <a:gd name="T16" fmla="*/ 0 h 768"/>
                <a:gd name="T17" fmla="*/ 192 w 192"/>
                <a:gd name="T18" fmla="*/ 768 h 768"/>
              </a:gdLst>
              <a:ahLst/>
              <a:cxnLst>
                <a:cxn ang="T10">
                  <a:pos x="T0" y="T1"/>
                </a:cxn>
                <a:cxn ang="T11">
                  <a:pos x="T2" y="T3"/>
                </a:cxn>
                <a:cxn ang="T12">
                  <a:pos x="T4" y="T5"/>
                </a:cxn>
                <a:cxn ang="T13">
                  <a:pos x="T6" y="T7"/>
                </a:cxn>
                <a:cxn ang="T14">
                  <a:pos x="T8" y="T9"/>
                </a:cxn>
              </a:cxnLst>
              <a:rect l="T15" t="T16" r="T17" b="T18"/>
              <a:pathLst>
                <a:path w="192" h="768">
                  <a:moveTo>
                    <a:pt x="0" y="0"/>
                  </a:moveTo>
                  <a:lnTo>
                    <a:pt x="0" y="768"/>
                  </a:lnTo>
                  <a:lnTo>
                    <a:pt x="192" y="672"/>
                  </a:lnTo>
                  <a:lnTo>
                    <a:pt x="192" y="96"/>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9" name="Group 78"/>
          <p:cNvGrpSpPr>
            <a:grpSpLocks/>
          </p:cNvGrpSpPr>
          <p:nvPr/>
        </p:nvGrpSpPr>
        <p:grpSpPr bwMode="auto">
          <a:xfrm>
            <a:off x="5305425" y="3995738"/>
            <a:ext cx="485775" cy="1143000"/>
            <a:chOff x="4009" y="2304"/>
            <a:chExt cx="306" cy="720"/>
          </a:xfrm>
        </p:grpSpPr>
        <p:sp>
          <p:nvSpPr>
            <p:cNvPr id="47224" name="Rectangle 79"/>
            <p:cNvSpPr>
              <a:spLocks noChangeArrowheads="1"/>
            </p:cNvSpPr>
            <p:nvPr/>
          </p:nvSpPr>
          <p:spPr bwMode="auto">
            <a:xfrm>
              <a:off x="4009" y="2322"/>
              <a:ext cx="180"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t>
              </a:r>
            </a:p>
          </p:txBody>
        </p:sp>
        <p:sp>
          <p:nvSpPr>
            <p:cNvPr id="47225" name="Rectangle 80"/>
            <p:cNvSpPr>
              <a:spLocks noChangeArrowheads="1"/>
            </p:cNvSpPr>
            <p:nvPr/>
          </p:nvSpPr>
          <p:spPr bwMode="auto">
            <a:xfrm rot="5400000">
              <a:off x="4016" y="2581"/>
              <a:ext cx="337"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ALU</a:t>
              </a:r>
            </a:p>
          </p:txBody>
        </p:sp>
        <p:sp>
          <p:nvSpPr>
            <p:cNvPr id="47226" name="Freeform 81"/>
            <p:cNvSpPr>
              <a:spLocks/>
            </p:cNvSpPr>
            <p:nvPr/>
          </p:nvSpPr>
          <p:spPr bwMode="auto">
            <a:xfrm>
              <a:off x="4032" y="2304"/>
              <a:ext cx="283" cy="720"/>
            </a:xfrm>
            <a:custGeom>
              <a:avLst/>
              <a:gdLst>
                <a:gd name="T0" fmla="*/ 0 w 240"/>
                <a:gd name="T1" fmla="*/ 0 h 672"/>
                <a:gd name="T2" fmla="*/ 0 w 240"/>
                <a:gd name="T3" fmla="*/ 355 h 672"/>
                <a:gd name="T4" fmla="*/ 79 w 240"/>
                <a:gd name="T5" fmla="*/ 414 h 672"/>
                <a:gd name="T6" fmla="*/ 0 w 240"/>
                <a:gd name="T7" fmla="*/ 471 h 672"/>
                <a:gd name="T8" fmla="*/ 0 w 240"/>
                <a:gd name="T9" fmla="*/ 826 h 672"/>
                <a:gd name="T10" fmla="*/ 394 w 240"/>
                <a:gd name="T11" fmla="*/ 590 h 672"/>
                <a:gd name="T12" fmla="*/ 394 w 240"/>
                <a:gd name="T13" fmla="*/ 237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92"/>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0" name="Group 82"/>
          <p:cNvGrpSpPr>
            <a:grpSpLocks/>
          </p:cNvGrpSpPr>
          <p:nvPr/>
        </p:nvGrpSpPr>
        <p:grpSpPr bwMode="auto">
          <a:xfrm>
            <a:off x="7337425" y="4376738"/>
            <a:ext cx="358775" cy="1600200"/>
            <a:chOff x="5294" y="2544"/>
            <a:chExt cx="226" cy="1008"/>
          </a:xfrm>
        </p:grpSpPr>
        <p:sp>
          <p:nvSpPr>
            <p:cNvPr id="47221" name="Rectangle 83"/>
            <p:cNvSpPr>
              <a:spLocks noChangeArrowheads="1"/>
            </p:cNvSpPr>
            <p:nvPr/>
          </p:nvSpPr>
          <p:spPr bwMode="auto">
            <a:xfrm>
              <a:off x="5294" y="2622"/>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0</a:t>
              </a:r>
            </a:p>
          </p:txBody>
        </p:sp>
        <p:sp>
          <p:nvSpPr>
            <p:cNvPr id="47222" name="Rectangle 84"/>
            <p:cNvSpPr>
              <a:spLocks noChangeArrowheads="1"/>
            </p:cNvSpPr>
            <p:nvPr/>
          </p:nvSpPr>
          <p:spPr bwMode="auto">
            <a:xfrm>
              <a:off x="5294" y="3246"/>
              <a:ext cx="181"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1</a:t>
              </a:r>
            </a:p>
          </p:txBody>
        </p:sp>
        <p:sp>
          <p:nvSpPr>
            <p:cNvPr id="47223" name="Freeform 85"/>
            <p:cNvSpPr>
              <a:spLocks/>
            </p:cNvSpPr>
            <p:nvPr/>
          </p:nvSpPr>
          <p:spPr bwMode="auto">
            <a:xfrm>
              <a:off x="5328" y="2544"/>
              <a:ext cx="192" cy="1008"/>
            </a:xfrm>
            <a:custGeom>
              <a:avLst/>
              <a:gdLst>
                <a:gd name="T0" fmla="*/ 0 w 192"/>
                <a:gd name="T1" fmla="*/ 0 h 1008"/>
                <a:gd name="T2" fmla="*/ 0 w 192"/>
                <a:gd name="T3" fmla="*/ 1008 h 1008"/>
                <a:gd name="T4" fmla="*/ 192 w 192"/>
                <a:gd name="T5" fmla="*/ 864 h 1008"/>
                <a:gd name="T6" fmla="*/ 192 w 192"/>
                <a:gd name="T7" fmla="*/ 144 h 1008"/>
                <a:gd name="T8" fmla="*/ 0 w 192"/>
                <a:gd name="T9" fmla="*/ 0 h 1008"/>
                <a:gd name="T10" fmla="*/ 0 60000 65536"/>
                <a:gd name="T11" fmla="*/ 0 60000 65536"/>
                <a:gd name="T12" fmla="*/ 0 60000 65536"/>
                <a:gd name="T13" fmla="*/ 0 60000 65536"/>
                <a:gd name="T14" fmla="*/ 0 60000 65536"/>
                <a:gd name="T15" fmla="*/ 0 w 192"/>
                <a:gd name="T16" fmla="*/ 0 h 1008"/>
                <a:gd name="T17" fmla="*/ 192 w 192"/>
                <a:gd name="T18" fmla="*/ 1008 h 1008"/>
              </a:gdLst>
              <a:ahLst/>
              <a:cxnLst>
                <a:cxn ang="T10">
                  <a:pos x="T0" y="T1"/>
                </a:cxn>
                <a:cxn ang="T11">
                  <a:pos x="T2" y="T3"/>
                </a:cxn>
                <a:cxn ang="T12">
                  <a:pos x="T4" y="T5"/>
                </a:cxn>
                <a:cxn ang="T13">
                  <a:pos x="T6" y="T7"/>
                </a:cxn>
                <a:cxn ang="T14">
                  <a:pos x="T8" y="T9"/>
                </a:cxn>
              </a:cxnLst>
              <a:rect l="T15" t="T16" r="T17" b="T18"/>
              <a:pathLst>
                <a:path w="192" h="1008">
                  <a:moveTo>
                    <a:pt x="0" y="0"/>
                  </a:moveTo>
                  <a:lnTo>
                    <a:pt x="0" y="1008"/>
                  </a:lnTo>
                  <a:lnTo>
                    <a:pt x="192" y="864"/>
                  </a:lnTo>
                  <a:lnTo>
                    <a:pt x="192" y="144"/>
                  </a:lnTo>
                  <a:lnTo>
                    <a:pt x="0" y="0"/>
                  </a:lnTo>
                  <a:close/>
                </a:path>
              </a:pathLst>
            </a:custGeom>
            <a:noFill/>
            <a:ln w="28575">
              <a:solidFill>
                <a:schemeClr val="tx1"/>
              </a:solidFill>
              <a:round/>
              <a:headEnd/>
              <a:tailEnd/>
            </a:ln>
          </p:spPr>
          <p:txBody>
            <a:bodyPr wrap="none" anchor="ctr">
              <a:prstTxWarp prst="textNoShape">
                <a:avLst/>
              </a:prstTxWarp>
            </a:bodyPr>
            <a:lstStyle/>
            <a:p>
              <a:pPr>
                <a:defRPr/>
              </a:pPr>
              <a:endParaRPr lang="en-US">
                <a:latin typeface="+mn-lt"/>
              </a:endParaRPr>
            </a:p>
          </p:txBody>
        </p:sp>
      </p:grpSp>
      <p:grpSp>
        <p:nvGrpSpPr>
          <p:cNvPr id="11" name="Group 86"/>
          <p:cNvGrpSpPr>
            <a:grpSpLocks/>
          </p:cNvGrpSpPr>
          <p:nvPr/>
        </p:nvGrpSpPr>
        <p:grpSpPr bwMode="auto">
          <a:xfrm>
            <a:off x="5915025" y="5186363"/>
            <a:ext cx="1146175" cy="1181100"/>
            <a:chOff x="4398" y="3054"/>
            <a:chExt cx="722" cy="744"/>
          </a:xfrm>
        </p:grpSpPr>
        <p:sp>
          <p:nvSpPr>
            <p:cNvPr id="47215" name="Rectangle 87"/>
            <p:cNvSpPr>
              <a:spLocks noChangeArrowheads="1"/>
            </p:cNvSpPr>
            <p:nvPr/>
          </p:nvSpPr>
          <p:spPr bwMode="auto">
            <a:xfrm>
              <a:off x="4410" y="3087"/>
              <a:ext cx="710" cy="711"/>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16" name="Rectangle 88"/>
            <p:cNvSpPr>
              <a:spLocks noChangeArrowheads="1"/>
            </p:cNvSpPr>
            <p:nvPr/>
          </p:nvSpPr>
          <p:spPr bwMode="auto">
            <a:xfrm>
              <a:off x="4398" y="3054"/>
              <a:ext cx="402" cy="21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WrEn</a:t>
              </a:r>
            </a:p>
          </p:txBody>
        </p:sp>
        <p:sp>
          <p:nvSpPr>
            <p:cNvPr id="47217" name="Rectangle 89"/>
            <p:cNvSpPr>
              <a:spLocks noChangeArrowheads="1"/>
            </p:cNvSpPr>
            <p:nvPr/>
          </p:nvSpPr>
          <p:spPr bwMode="auto">
            <a:xfrm>
              <a:off x="4783" y="3054"/>
              <a:ext cx="313" cy="21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Adr</a:t>
              </a:r>
            </a:p>
          </p:txBody>
        </p:sp>
        <p:sp>
          <p:nvSpPr>
            <p:cNvPr id="47218" name="Rectangle 90"/>
            <p:cNvSpPr>
              <a:spLocks noChangeArrowheads="1"/>
            </p:cNvSpPr>
            <p:nvPr/>
          </p:nvSpPr>
          <p:spPr bwMode="auto">
            <a:xfrm>
              <a:off x="4421" y="3311"/>
              <a:ext cx="691" cy="373"/>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80000"/>
                </a:lnSpc>
                <a:defRPr/>
              </a:pPr>
              <a:r>
                <a:rPr lang="en-US" sz="2000" b="1">
                  <a:latin typeface="+mn-lt"/>
                </a:rPr>
                <a:t>Data</a:t>
              </a:r>
            </a:p>
            <a:p>
              <a:pPr algn="ctr">
                <a:lnSpc>
                  <a:spcPct val="80000"/>
                </a:lnSpc>
                <a:defRPr/>
              </a:pPr>
              <a:r>
                <a:rPr lang="en-US" sz="2000" b="1">
                  <a:latin typeface="+mn-lt"/>
                </a:rPr>
                <a:t>Memory</a:t>
              </a:r>
            </a:p>
          </p:txBody>
        </p:sp>
        <p:sp>
          <p:nvSpPr>
            <p:cNvPr id="47219" name="Line 91"/>
            <p:cNvSpPr>
              <a:spLocks noChangeShapeType="1"/>
            </p:cNvSpPr>
            <p:nvPr/>
          </p:nvSpPr>
          <p:spPr bwMode="auto">
            <a:xfrm>
              <a:off x="4416" y="3648"/>
              <a:ext cx="96" cy="4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20" name="Line 92"/>
            <p:cNvSpPr>
              <a:spLocks noChangeShapeType="1"/>
            </p:cNvSpPr>
            <p:nvPr/>
          </p:nvSpPr>
          <p:spPr bwMode="auto">
            <a:xfrm flipH="1">
              <a:off x="4416" y="3696"/>
              <a:ext cx="96" cy="48"/>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grpSp>
      <p:sp>
        <p:nvSpPr>
          <p:cNvPr id="47160" name="Line 93"/>
          <p:cNvSpPr>
            <a:spLocks noChangeShapeType="1"/>
          </p:cNvSpPr>
          <p:nvPr/>
        </p:nvSpPr>
        <p:spPr bwMode="auto">
          <a:xfrm>
            <a:off x="2362200" y="2928938"/>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1" name="Line 94"/>
          <p:cNvSpPr>
            <a:spLocks noChangeShapeType="1"/>
          </p:cNvSpPr>
          <p:nvPr/>
        </p:nvSpPr>
        <p:spPr bwMode="auto">
          <a:xfrm>
            <a:off x="2743200" y="2928938"/>
            <a:ext cx="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2" name="Freeform 95"/>
          <p:cNvSpPr>
            <a:spLocks/>
          </p:cNvSpPr>
          <p:nvPr/>
        </p:nvSpPr>
        <p:spPr bwMode="auto">
          <a:xfrm>
            <a:off x="1828800" y="2700338"/>
            <a:ext cx="304800" cy="533400"/>
          </a:xfrm>
          <a:custGeom>
            <a:avLst/>
            <a:gdLst>
              <a:gd name="T0" fmla="*/ 0 w 192"/>
              <a:gd name="T1" fmla="*/ 0 h 336"/>
              <a:gd name="T2" fmla="*/ 0 w 192"/>
              <a:gd name="T3" fmla="*/ 2147483647 h 336"/>
              <a:gd name="T4" fmla="*/ 2147483647 w 192"/>
              <a:gd name="T5" fmla="*/ 2147483647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lnTo>
                  <a:pt x="0" y="336"/>
                </a:lnTo>
                <a:lnTo>
                  <a:pt x="192" y="336"/>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63" name="Line 96"/>
          <p:cNvSpPr>
            <a:spLocks noChangeShapeType="1"/>
          </p:cNvSpPr>
          <p:nvPr/>
        </p:nvSpPr>
        <p:spPr bwMode="auto">
          <a:xfrm>
            <a:off x="2286000" y="3767138"/>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4" name="Line 97"/>
          <p:cNvSpPr>
            <a:spLocks noChangeShapeType="1"/>
          </p:cNvSpPr>
          <p:nvPr/>
        </p:nvSpPr>
        <p:spPr bwMode="auto">
          <a:xfrm>
            <a:off x="2590800" y="3386138"/>
            <a:ext cx="0" cy="609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5" name="Line 98"/>
          <p:cNvSpPr>
            <a:spLocks noChangeShapeType="1"/>
          </p:cNvSpPr>
          <p:nvPr/>
        </p:nvSpPr>
        <p:spPr bwMode="auto">
          <a:xfrm>
            <a:off x="2971800" y="3690938"/>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6" name="Line 99"/>
          <p:cNvSpPr>
            <a:spLocks noChangeShapeType="1"/>
          </p:cNvSpPr>
          <p:nvPr/>
        </p:nvSpPr>
        <p:spPr bwMode="auto">
          <a:xfrm>
            <a:off x="3352800" y="3690938"/>
            <a:ext cx="0" cy="3048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67" name="Rectangle 100"/>
          <p:cNvSpPr>
            <a:spLocks noChangeArrowheads="1"/>
          </p:cNvSpPr>
          <p:nvPr/>
        </p:nvSpPr>
        <p:spPr bwMode="auto">
          <a:xfrm>
            <a:off x="3146425" y="3614738"/>
            <a:ext cx="287338"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a:latin typeface="+mn-lt"/>
              </a:rPr>
              <a:t>5</a:t>
            </a:r>
          </a:p>
        </p:txBody>
      </p:sp>
      <p:sp>
        <p:nvSpPr>
          <p:cNvPr id="47168" name="Line 101"/>
          <p:cNvSpPr>
            <a:spLocks noChangeShapeType="1"/>
          </p:cNvSpPr>
          <p:nvPr/>
        </p:nvSpPr>
        <p:spPr bwMode="auto">
          <a:xfrm>
            <a:off x="3581400" y="4300538"/>
            <a:ext cx="17526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69" name="Line 102"/>
          <p:cNvSpPr>
            <a:spLocks noChangeShapeType="1"/>
          </p:cNvSpPr>
          <p:nvPr/>
        </p:nvSpPr>
        <p:spPr bwMode="auto">
          <a:xfrm>
            <a:off x="5638800" y="3690938"/>
            <a:ext cx="0" cy="4953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0" name="Line 103"/>
          <p:cNvSpPr>
            <a:spLocks noChangeShapeType="1"/>
          </p:cNvSpPr>
          <p:nvPr/>
        </p:nvSpPr>
        <p:spPr bwMode="auto">
          <a:xfrm>
            <a:off x="3581400" y="4833938"/>
            <a:ext cx="914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1" name="Line 104"/>
          <p:cNvSpPr>
            <a:spLocks noChangeShapeType="1"/>
          </p:cNvSpPr>
          <p:nvPr/>
        </p:nvSpPr>
        <p:spPr bwMode="auto">
          <a:xfrm>
            <a:off x="4800600" y="4986338"/>
            <a:ext cx="5334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2" name="Freeform 105"/>
          <p:cNvSpPr>
            <a:spLocks/>
          </p:cNvSpPr>
          <p:nvPr/>
        </p:nvSpPr>
        <p:spPr bwMode="auto">
          <a:xfrm>
            <a:off x="4114800" y="4833938"/>
            <a:ext cx="1828800" cy="609600"/>
          </a:xfrm>
          <a:custGeom>
            <a:avLst/>
            <a:gdLst>
              <a:gd name="T0" fmla="*/ 0 w 1152"/>
              <a:gd name="T1" fmla="*/ 0 h 288"/>
              <a:gd name="T2" fmla="*/ 0 w 1152"/>
              <a:gd name="T3" fmla="*/ 2147483647 h 288"/>
              <a:gd name="T4" fmla="*/ 2147483647 w 1152"/>
              <a:gd name="T5" fmla="*/ 2147483647 h 288"/>
              <a:gd name="T6" fmla="*/ 0 60000 65536"/>
              <a:gd name="T7" fmla="*/ 0 60000 65536"/>
              <a:gd name="T8" fmla="*/ 0 60000 65536"/>
              <a:gd name="T9" fmla="*/ 0 w 1152"/>
              <a:gd name="T10" fmla="*/ 0 h 288"/>
              <a:gd name="T11" fmla="*/ 1152 w 1152"/>
              <a:gd name="T12" fmla="*/ 288 h 288"/>
            </a:gdLst>
            <a:ahLst/>
            <a:cxnLst>
              <a:cxn ang="T6">
                <a:pos x="T0" y="T1"/>
              </a:cxn>
              <a:cxn ang="T7">
                <a:pos x="T2" y="T3"/>
              </a:cxn>
              <a:cxn ang="T8">
                <a:pos x="T4" y="T5"/>
              </a:cxn>
            </a:cxnLst>
            <a:rect l="T9" t="T10" r="T11" b="T12"/>
            <a:pathLst>
              <a:path w="1152" h="288">
                <a:moveTo>
                  <a:pt x="0" y="0"/>
                </a:moveTo>
                <a:lnTo>
                  <a:pt x="0" y="288"/>
                </a:lnTo>
                <a:lnTo>
                  <a:pt x="1152" y="288"/>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3" name="Line 106"/>
          <p:cNvSpPr>
            <a:spLocks noChangeShapeType="1"/>
          </p:cNvSpPr>
          <p:nvPr/>
        </p:nvSpPr>
        <p:spPr bwMode="auto">
          <a:xfrm>
            <a:off x="3810000" y="5672138"/>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4" name="Line 107"/>
          <p:cNvSpPr>
            <a:spLocks noChangeShapeType="1"/>
          </p:cNvSpPr>
          <p:nvPr/>
        </p:nvSpPr>
        <p:spPr bwMode="auto">
          <a:xfrm>
            <a:off x="2743200" y="5672138"/>
            <a:ext cx="685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5" name="Line 108"/>
          <p:cNvSpPr>
            <a:spLocks noChangeShapeType="1"/>
          </p:cNvSpPr>
          <p:nvPr/>
        </p:nvSpPr>
        <p:spPr bwMode="auto">
          <a:xfrm flipH="1">
            <a:off x="2362200" y="4833938"/>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76" name="Line 109"/>
          <p:cNvSpPr>
            <a:spLocks noChangeShapeType="1"/>
          </p:cNvSpPr>
          <p:nvPr/>
        </p:nvSpPr>
        <p:spPr bwMode="auto">
          <a:xfrm>
            <a:off x="2438400" y="4833938"/>
            <a:ext cx="76200" cy="1524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77" name="Line 110"/>
          <p:cNvSpPr>
            <a:spLocks noChangeShapeType="1"/>
          </p:cNvSpPr>
          <p:nvPr/>
        </p:nvSpPr>
        <p:spPr bwMode="auto">
          <a:xfrm>
            <a:off x="2438400" y="4986338"/>
            <a:ext cx="0" cy="22860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78" name="Line 111"/>
          <p:cNvSpPr>
            <a:spLocks noChangeShapeType="1"/>
          </p:cNvSpPr>
          <p:nvPr/>
        </p:nvSpPr>
        <p:spPr bwMode="auto">
          <a:xfrm flipV="1">
            <a:off x="3657600" y="6281738"/>
            <a:ext cx="0" cy="228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79" name="Line 112"/>
          <p:cNvSpPr>
            <a:spLocks noChangeShapeType="1"/>
          </p:cNvSpPr>
          <p:nvPr/>
        </p:nvSpPr>
        <p:spPr bwMode="auto">
          <a:xfrm flipV="1">
            <a:off x="4648200" y="5748338"/>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0" name="Line 113"/>
          <p:cNvSpPr>
            <a:spLocks noChangeShapeType="1"/>
          </p:cNvSpPr>
          <p:nvPr/>
        </p:nvSpPr>
        <p:spPr bwMode="auto">
          <a:xfrm flipH="1">
            <a:off x="5715000" y="6205538"/>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81" name="Line 114"/>
          <p:cNvSpPr>
            <a:spLocks noChangeShapeType="1"/>
          </p:cNvSpPr>
          <p:nvPr/>
        </p:nvSpPr>
        <p:spPr bwMode="auto">
          <a:xfrm>
            <a:off x="5791200" y="4605338"/>
            <a:ext cx="16002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2" name="Line 115"/>
          <p:cNvSpPr>
            <a:spLocks noChangeShapeType="1"/>
          </p:cNvSpPr>
          <p:nvPr/>
        </p:nvSpPr>
        <p:spPr bwMode="auto">
          <a:xfrm>
            <a:off x="6781800" y="4605338"/>
            <a:ext cx="0" cy="60960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3" name="Line 116"/>
          <p:cNvSpPr>
            <a:spLocks noChangeShapeType="1"/>
          </p:cNvSpPr>
          <p:nvPr/>
        </p:nvSpPr>
        <p:spPr bwMode="auto">
          <a:xfrm flipH="1">
            <a:off x="6019800" y="4529138"/>
            <a:ext cx="76200" cy="1524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184" name="Freeform 117"/>
          <p:cNvSpPr>
            <a:spLocks/>
          </p:cNvSpPr>
          <p:nvPr/>
        </p:nvSpPr>
        <p:spPr bwMode="auto">
          <a:xfrm>
            <a:off x="1600200" y="4452938"/>
            <a:ext cx="6248400" cy="2209800"/>
          </a:xfrm>
          <a:custGeom>
            <a:avLst/>
            <a:gdLst>
              <a:gd name="T0" fmla="*/ 2147483647 w 3936"/>
              <a:gd name="T1" fmla="*/ 2147483647 h 1296"/>
              <a:gd name="T2" fmla="*/ 2147483647 w 3936"/>
              <a:gd name="T3" fmla="*/ 2147483647 h 1296"/>
              <a:gd name="T4" fmla="*/ 2147483647 w 3936"/>
              <a:gd name="T5" fmla="*/ 2147483647 h 1296"/>
              <a:gd name="T6" fmla="*/ 0 w 3936"/>
              <a:gd name="T7" fmla="*/ 2147483647 h 1296"/>
              <a:gd name="T8" fmla="*/ 0 w 3936"/>
              <a:gd name="T9" fmla="*/ 0 h 1296"/>
              <a:gd name="T10" fmla="*/ 2147483647 w 3936"/>
              <a:gd name="T11" fmla="*/ 0 h 1296"/>
              <a:gd name="T12" fmla="*/ 0 60000 65536"/>
              <a:gd name="T13" fmla="*/ 0 60000 65536"/>
              <a:gd name="T14" fmla="*/ 0 60000 65536"/>
              <a:gd name="T15" fmla="*/ 0 60000 65536"/>
              <a:gd name="T16" fmla="*/ 0 60000 65536"/>
              <a:gd name="T17" fmla="*/ 0 60000 65536"/>
              <a:gd name="T18" fmla="*/ 0 w 3936"/>
              <a:gd name="T19" fmla="*/ 0 h 1296"/>
              <a:gd name="T20" fmla="*/ 3936 w 393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3936" h="1296">
                <a:moveTo>
                  <a:pt x="3840" y="432"/>
                </a:moveTo>
                <a:lnTo>
                  <a:pt x="3936" y="432"/>
                </a:lnTo>
                <a:lnTo>
                  <a:pt x="3936" y="1296"/>
                </a:lnTo>
                <a:lnTo>
                  <a:pt x="0" y="1296"/>
                </a:lnTo>
                <a:lnTo>
                  <a:pt x="0" y="0"/>
                </a:lnTo>
                <a:lnTo>
                  <a:pt x="336"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5" name="Line 118"/>
          <p:cNvSpPr>
            <a:spLocks noChangeShapeType="1"/>
          </p:cNvSpPr>
          <p:nvPr/>
        </p:nvSpPr>
        <p:spPr bwMode="auto">
          <a:xfrm>
            <a:off x="7086600" y="5748338"/>
            <a:ext cx="3048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6" name="Line 119"/>
          <p:cNvSpPr>
            <a:spLocks noChangeShapeType="1"/>
          </p:cNvSpPr>
          <p:nvPr/>
        </p:nvSpPr>
        <p:spPr bwMode="auto">
          <a:xfrm>
            <a:off x="4921250" y="2154238"/>
            <a:ext cx="2489200" cy="0"/>
          </a:xfrm>
          <a:prstGeom prst="line">
            <a:avLst/>
          </a:prstGeom>
          <a:noFill/>
          <a:ln w="25400">
            <a:solidFill>
              <a:schemeClr val="tx1"/>
            </a:solidFill>
            <a:round/>
            <a:headEnd/>
            <a:tailEnd type="triangle" w="med" len="sm"/>
          </a:ln>
        </p:spPr>
        <p:txBody>
          <a:bodyPr wrap="none" anchor="ctr">
            <a:prstTxWarp prst="textNoShape">
              <a:avLst/>
            </a:prstTxWarp>
          </a:bodyPr>
          <a:lstStyle/>
          <a:p>
            <a:pPr>
              <a:defRPr/>
            </a:pPr>
            <a:endParaRPr lang="en-US">
              <a:latin typeface="+mn-lt"/>
            </a:endParaRPr>
          </a:p>
        </p:txBody>
      </p:sp>
      <p:sp>
        <p:nvSpPr>
          <p:cNvPr id="47187" name="Rectangle 120"/>
          <p:cNvSpPr>
            <a:spLocks noChangeArrowheads="1"/>
          </p:cNvSpPr>
          <p:nvPr/>
        </p:nvSpPr>
        <p:spPr bwMode="auto">
          <a:xfrm>
            <a:off x="5181600" y="1773238"/>
            <a:ext cx="20193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Instruction&lt;31:0&gt;</a:t>
            </a:r>
          </a:p>
        </p:txBody>
      </p:sp>
      <p:sp>
        <p:nvSpPr>
          <p:cNvPr id="47188" name="Line 121"/>
          <p:cNvSpPr>
            <a:spLocks noChangeShapeType="1"/>
          </p:cNvSpPr>
          <p:nvPr/>
        </p:nvSpPr>
        <p:spPr bwMode="auto">
          <a:xfrm>
            <a:off x="52578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89" name="Rectangle 122"/>
          <p:cNvSpPr>
            <a:spLocks noChangeArrowheads="1"/>
          </p:cNvSpPr>
          <p:nvPr/>
        </p:nvSpPr>
        <p:spPr bwMode="auto">
          <a:xfrm rot="5400000">
            <a:off x="489346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&lt;21:25&gt;</a:t>
            </a:r>
          </a:p>
        </p:txBody>
      </p:sp>
      <p:sp>
        <p:nvSpPr>
          <p:cNvPr id="47190" name="Rectangle 123"/>
          <p:cNvSpPr>
            <a:spLocks noChangeArrowheads="1"/>
          </p:cNvSpPr>
          <p:nvPr/>
        </p:nvSpPr>
        <p:spPr bwMode="auto">
          <a:xfrm rot="5400000">
            <a:off x="542686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&lt;16:20&gt;</a:t>
            </a:r>
          </a:p>
        </p:txBody>
      </p:sp>
      <p:sp>
        <p:nvSpPr>
          <p:cNvPr id="47191" name="Rectangle 124"/>
          <p:cNvSpPr>
            <a:spLocks noChangeArrowheads="1"/>
          </p:cNvSpPr>
          <p:nvPr/>
        </p:nvSpPr>
        <p:spPr bwMode="auto">
          <a:xfrm rot="5400000">
            <a:off x="5960268" y="2434432"/>
            <a:ext cx="1046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&lt;11:15&gt;</a:t>
            </a:r>
          </a:p>
        </p:txBody>
      </p:sp>
      <p:sp>
        <p:nvSpPr>
          <p:cNvPr id="47192" name="Rectangle 125"/>
          <p:cNvSpPr>
            <a:spLocks noChangeArrowheads="1"/>
          </p:cNvSpPr>
          <p:nvPr/>
        </p:nvSpPr>
        <p:spPr bwMode="auto">
          <a:xfrm rot="5400000">
            <a:off x="6506368" y="2421732"/>
            <a:ext cx="919163"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&lt;0:15&gt;</a:t>
            </a:r>
          </a:p>
        </p:txBody>
      </p:sp>
      <p:sp>
        <p:nvSpPr>
          <p:cNvPr id="47193" name="Line 126"/>
          <p:cNvSpPr>
            <a:spLocks noChangeShapeType="1"/>
          </p:cNvSpPr>
          <p:nvPr/>
        </p:nvSpPr>
        <p:spPr bwMode="auto">
          <a:xfrm>
            <a:off x="57912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94" name="Line 127"/>
          <p:cNvSpPr>
            <a:spLocks noChangeShapeType="1"/>
          </p:cNvSpPr>
          <p:nvPr/>
        </p:nvSpPr>
        <p:spPr bwMode="auto">
          <a:xfrm>
            <a:off x="63246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95" name="Line 128"/>
          <p:cNvSpPr>
            <a:spLocks noChangeShapeType="1"/>
          </p:cNvSpPr>
          <p:nvPr/>
        </p:nvSpPr>
        <p:spPr bwMode="auto">
          <a:xfrm>
            <a:off x="6858000" y="2166938"/>
            <a:ext cx="0" cy="889000"/>
          </a:xfrm>
          <a:prstGeom prst="line">
            <a:avLst/>
          </a:prstGeom>
          <a:noFill/>
          <a:ln w="2540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196" name="Rectangle 129"/>
          <p:cNvSpPr>
            <a:spLocks noChangeArrowheads="1"/>
          </p:cNvSpPr>
          <p:nvPr/>
        </p:nvSpPr>
        <p:spPr bwMode="auto">
          <a:xfrm>
            <a:off x="6615113" y="2992438"/>
            <a:ext cx="914400"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Imm16</a:t>
            </a:r>
          </a:p>
        </p:txBody>
      </p:sp>
      <p:sp>
        <p:nvSpPr>
          <p:cNvPr id="47197" name="Rectangle 130"/>
          <p:cNvSpPr>
            <a:spLocks noChangeArrowheads="1"/>
          </p:cNvSpPr>
          <p:nvPr/>
        </p:nvSpPr>
        <p:spPr bwMode="auto">
          <a:xfrm>
            <a:off x="6081713" y="2992438"/>
            <a:ext cx="457200"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Rd</a:t>
            </a:r>
          </a:p>
        </p:txBody>
      </p:sp>
      <p:sp>
        <p:nvSpPr>
          <p:cNvPr id="47198" name="Rectangle 131"/>
          <p:cNvSpPr>
            <a:spLocks noChangeArrowheads="1"/>
          </p:cNvSpPr>
          <p:nvPr/>
        </p:nvSpPr>
        <p:spPr bwMode="auto">
          <a:xfrm>
            <a:off x="5624513" y="2992438"/>
            <a:ext cx="420687"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Rt</a:t>
            </a:r>
          </a:p>
        </p:txBody>
      </p:sp>
      <p:sp>
        <p:nvSpPr>
          <p:cNvPr id="47199" name="Rectangle 132"/>
          <p:cNvSpPr>
            <a:spLocks noChangeArrowheads="1"/>
          </p:cNvSpPr>
          <p:nvPr/>
        </p:nvSpPr>
        <p:spPr bwMode="auto">
          <a:xfrm>
            <a:off x="5091113" y="2992438"/>
            <a:ext cx="42227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Rs</a:t>
            </a:r>
          </a:p>
        </p:txBody>
      </p:sp>
      <p:sp>
        <p:nvSpPr>
          <p:cNvPr id="47200" name="Rectangle 133"/>
          <p:cNvSpPr>
            <a:spLocks noChangeArrowheads="1"/>
          </p:cNvSpPr>
          <p:nvPr/>
        </p:nvSpPr>
        <p:spPr bwMode="auto">
          <a:xfrm>
            <a:off x="3278188" y="2108200"/>
            <a:ext cx="239712" cy="369888"/>
          </a:xfrm>
          <a:prstGeom prst="rect">
            <a:avLst/>
          </a:prstGeom>
          <a:noFill/>
          <a:ln w="12700">
            <a:noFill/>
            <a:miter lim="800000"/>
            <a:headEnd/>
            <a:tailEnd/>
          </a:ln>
        </p:spPr>
        <p:txBody>
          <a:bodyPr wrap="none" anchor="ctr">
            <a:prstTxWarp prst="textNoShape">
              <a:avLst/>
            </a:prstTxWarp>
          </a:bodyPr>
          <a:lstStyle/>
          <a:p>
            <a:pPr>
              <a:defRPr/>
            </a:pPr>
            <a:endParaRPr lang="en-US">
              <a:latin typeface="+mn-lt"/>
            </a:endParaRPr>
          </a:p>
        </p:txBody>
      </p:sp>
      <p:sp>
        <p:nvSpPr>
          <p:cNvPr id="47201" name="Rectangle 134"/>
          <p:cNvSpPr>
            <a:spLocks noChangeArrowheads="1"/>
          </p:cNvSpPr>
          <p:nvPr/>
        </p:nvSpPr>
        <p:spPr bwMode="auto">
          <a:xfrm>
            <a:off x="3278188" y="2925763"/>
            <a:ext cx="239712" cy="369887"/>
          </a:xfrm>
          <a:prstGeom prst="rect">
            <a:avLst/>
          </a:prstGeom>
          <a:noFill/>
          <a:ln w="12700">
            <a:noFill/>
            <a:miter lim="800000"/>
            <a:headEnd/>
            <a:tailEnd/>
          </a:ln>
        </p:spPr>
        <p:txBody>
          <a:bodyPr wrap="none" anchor="ctr">
            <a:prstTxWarp prst="textNoShape">
              <a:avLst/>
            </a:prstTxWarp>
          </a:bodyPr>
          <a:lstStyle/>
          <a:p>
            <a:pPr>
              <a:defRPr/>
            </a:pPr>
            <a:endParaRPr lang="en-US">
              <a:latin typeface="+mn-lt"/>
            </a:endParaRPr>
          </a:p>
        </p:txBody>
      </p:sp>
      <p:sp>
        <p:nvSpPr>
          <p:cNvPr id="47202" name="Rectangle 135"/>
          <p:cNvSpPr>
            <a:spLocks noChangeArrowheads="1"/>
          </p:cNvSpPr>
          <p:nvPr/>
        </p:nvSpPr>
        <p:spPr bwMode="auto">
          <a:xfrm>
            <a:off x="1987550" y="1938338"/>
            <a:ext cx="1171575" cy="39370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u="sng">
                <a:latin typeface="+mn-lt"/>
              </a:rPr>
              <a:t>nPC_sel=</a:t>
            </a:r>
          </a:p>
        </p:txBody>
      </p:sp>
      <p:sp>
        <p:nvSpPr>
          <p:cNvPr id="47203" name="Rectangle 136"/>
          <p:cNvSpPr>
            <a:spLocks noChangeArrowheads="1"/>
          </p:cNvSpPr>
          <p:nvPr/>
        </p:nvSpPr>
        <p:spPr bwMode="auto">
          <a:xfrm>
            <a:off x="3825875" y="1955800"/>
            <a:ext cx="1101725" cy="100012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47204" name="Rectangle 137"/>
          <p:cNvSpPr>
            <a:spLocks noChangeArrowheads="1"/>
          </p:cNvSpPr>
          <p:nvPr/>
        </p:nvSpPr>
        <p:spPr bwMode="auto">
          <a:xfrm>
            <a:off x="4002088" y="1925638"/>
            <a:ext cx="717550" cy="1003300"/>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2000" b="1">
                <a:latin typeface="+mn-lt"/>
              </a:rPr>
              <a:t>instr</a:t>
            </a:r>
          </a:p>
          <a:p>
            <a:pPr algn="ctr">
              <a:defRPr/>
            </a:pPr>
            <a:r>
              <a:rPr lang="en-US" sz="2000" b="1">
                <a:latin typeface="+mn-lt"/>
              </a:rPr>
              <a:t>fetch</a:t>
            </a:r>
          </a:p>
          <a:p>
            <a:pPr algn="ctr">
              <a:defRPr/>
            </a:pPr>
            <a:r>
              <a:rPr lang="en-US" sz="2000" b="1">
                <a:latin typeface="+mn-lt"/>
              </a:rPr>
              <a:t>unit</a:t>
            </a:r>
          </a:p>
        </p:txBody>
      </p:sp>
      <p:sp>
        <p:nvSpPr>
          <p:cNvPr id="47205" name="Line 138"/>
          <p:cNvSpPr>
            <a:spLocks noChangeShapeType="1"/>
          </p:cNvSpPr>
          <p:nvPr/>
        </p:nvSpPr>
        <p:spPr bwMode="auto">
          <a:xfrm>
            <a:off x="3429000" y="2166938"/>
            <a:ext cx="381000" cy="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06" name="Line 139"/>
          <p:cNvSpPr>
            <a:spLocks noChangeShapeType="1"/>
          </p:cNvSpPr>
          <p:nvPr/>
        </p:nvSpPr>
        <p:spPr bwMode="auto">
          <a:xfrm>
            <a:off x="3429000" y="2166938"/>
            <a:ext cx="381000" cy="0"/>
          </a:xfrm>
          <a:prstGeom prst="line">
            <a:avLst/>
          </a:pr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47207" name="Rectangle 140"/>
          <p:cNvSpPr>
            <a:spLocks noChangeArrowheads="1"/>
          </p:cNvSpPr>
          <p:nvPr/>
        </p:nvSpPr>
        <p:spPr bwMode="auto">
          <a:xfrm>
            <a:off x="3090863" y="2471738"/>
            <a:ext cx="466725" cy="398462"/>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2000">
                <a:latin typeface="+mn-lt"/>
              </a:rPr>
              <a:t>clk</a:t>
            </a:r>
          </a:p>
        </p:txBody>
      </p:sp>
      <p:sp>
        <p:nvSpPr>
          <p:cNvPr id="47208" name="Line 141"/>
          <p:cNvSpPr>
            <a:spLocks noChangeShapeType="1"/>
          </p:cNvSpPr>
          <p:nvPr/>
        </p:nvSpPr>
        <p:spPr bwMode="auto">
          <a:xfrm flipH="1">
            <a:off x="3581400" y="2700338"/>
            <a:ext cx="228600" cy="0"/>
          </a:xfrm>
          <a:prstGeom prst="line">
            <a:avLst/>
          </a:prstGeom>
          <a:noFill/>
          <a:ln w="1905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09" name="Line 142"/>
          <p:cNvSpPr>
            <a:spLocks noChangeShapeType="1"/>
          </p:cNvSpPr>
          <p:nvPr/>
        </p:nvSpPr>
        <p:spPr bwMode="auto">
          <a:xfrm>
            <a:off x="3810000" y="2624138"/>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10" name="Line 143"/>
          <p:cNvSpPr>
            <a:spLocks noChangeShapeType="1"/>
          </p:cNvSpPr>
          <p:nvPr/>
        </p:nvSpPr>
        <p:spPr bwMode="auto">
          <a:xfrm flipH="1">
            <a:off x="3810000" y="2700338"/>
            <a:ext cx="152400" cy="76200"/>
          </a:xfrm>
          <a:prstGeom prst="line">
            <a:avLst/>
          </a:prstGeom>
          <a:noFill/>
          <a:ln w="12700">
            <a:solidFill>
              <a:schemeClr val="tx1"/>
            </a:solidFill>
            <a:round/>
            <a:headEnd/>
            <a:tailEnd/>
          </a:ln>
        </p:spPr>
        <p:txBody>
          <a:bodyPr wrap="none" anchor="ctr">
            <a:prstTxWarp prst="textNoShape">
              <a:avLst/>
            </a:prstTxWarp>
          </a:bodyPr>
          <a:lstStyle/>
          <a:p>
            <a:pPr>
              <a:defRPr/>
            </a:pPr>
            <a:endParaRPr lang="en-US">
              <a:latin typeface="+mn-lt"/>
            </a:endParaRPr>
          </a:p>
        </p:txBody>
      </p:sp>
      <p:sp>
        <p:nvSpPr>
          <p:cNvPr id="47211" name="Freeform 144"/>
          <p:cNvSpPr>
            <a:spLocks/>
          </p:cNvSpPr>
          <p:nvPr/>
        </p:nvSpPr>
        <p:spPr bwMode="auto">
          <a:xfrm>
            <a:off x="4419600" y="3005138"/>
            <a:ext cx="1066800" cy="1066800"/>
          </a:xfrm>
          <a:custGeom>
            <a:avLst/>
            <a:gdLst>
              <a:gd name="T0" fmla="*/ 2147483647 w 672"/>
              <a:gd name="T1" fmla="*/ 2147483647 h 1008"/>
              <a:gd name="T2" fmla="*/ 2147483647 w 672"/>
              <a:gd name="T3" fmla="*/ 2147483647 h 1008"/>
              <a:gd name="T4" fmla="*/ 0 w 672"/>
              <a:gd name="T5" fmla="*/ 2147483647 h 1008"/>
              <a:gd name="T6" fmla="*/ 0 w 672"/>
              <a:gd name="T7" fmla="*/ 0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1008"/>
                </a:moveTo>
                <a:lnTo>
                  <a:pt x="672" y="624"/>
                </a:lnTo>
                <a:lnTo>
                  <a:pt x="0" y="624"/>
                </a:lnTo>
                <a:lnTo>
                  <a:pt x="0" y="0"/>
                </a:lnTo>
              </a:path>
            </a:pathLst>
          </a:custGeom>
          <a:noFill/>
          <a:ln w="19050">
            <a:solidFill>
              <a:schemeClr val="tx1"/>
            </a:solidFill>
            <a:round/>
            <a:headEnd/>
            <a:tailEnd type="triangle" w="med" len="med"/>
          </a:ln>
        </p:spPr>
        <p:txBody>
          <a:bodyPr wrap="none" anchor="ctr">
            <a:prstTxWarp prst="textNoShape">
              <a:avLst/>
            </a:prstTxWarp>
          </a:bodyPr>
          <a:lstStyle/>
          <a:p>
            <a:pPr>
              <a:defRPr/>
            </a:pPr>
            <a:endParaRPr lang="en-US">
              <a:latin typeface="+mn-lt"/>
            </a:endParaRPr>
          </a:p>
        </p:txBody>
      </p:sp>
      <p:sp>
        <p:nvSpPr>
          <p:cNvPr id="145" name="Date Placeholder 144"/>
          <p:cNvSpPr>
            <a:spLocks noGrp="1"/>
          </p:cNvSpPr>
          <p:nvPr>
            <p:ph type="dt" sz="quarter" idx="10"/>
          </p:nvPr>
        </p:nvSpPr>
        <p:spPr/>
        <p:txBody>
          <a:bodyPr/>
          <a:lstStyle/>
          <a:p>
            <a:pPr>
              <a:defRPr/>
            </a:pPr>
            <a:fld id="{DA09FD41-D4A0-9E49-A1B8-5B06340AC49B}" type="datetime1">
              <a:rPr lang="en-US" smtClean="0"/>
              <a:pPr>
                <a:defRPr/>
              </a:pPr>
              <a:t>11/5/13</a:t>
            </a:fld>
            <a:endParaRPr lang="en-US"/>
          </a:p>
        </p:txBody>
      </p:sp>
      <p:sp>
        <p:nvSpPr>
          <p:cNvPr id="146" name="Slide Number Placeholder 145"/>
          <p:cNvSpPr>
            <a:spLocks noGrp="1"/>
          </p:cNvSpPr>
          <p:nvPr>
            <p:ph type="sldNum" sz="quarter" idx="12"/>
          </p:nvPr>
        </p:nvSpPr>
        <p:spPr/>
        <p:txBody>
          <a:bodyPr/>
          <a:lstStyle/>
          <a:p>
            <a:pPr>
              <a:defRPr/>
            </a:pPr>
            <a:fld id="{62C6AFBA-9638-E94B-8C08-19AB285EF920}" type="slidenum">
              <a:rPr lang="en-US" smtClean="0"/>
              <a:pPr>
                <a:defRPr/>
              </a:pPr>
              <a:t>15</a:t>
            </a:fld>
            <a:endParaRPr lang="en-US"/>
          </a:p>
        </p:txBody>
      </p:sp>
      <p:sp>
        <p:nvSpPr>
          <p:cNvPr id="147" name="Footer Placeholder 146"/>
          <p:cNvSpPr>
            <a:spLocks noGrp="1"/>
          </p:cNvSpPr>
          <p:nvPr>
            <p:ph type="ftr" sz="quarter" idx="11"/>
          </p:nvPr>
        </p:nvSpPr>
        <p:spPr/>
        <p:txBody>
          <a:bodyPr/>
          <a:lstStyle/>
          <a:p>
            <a:pPr>
              <a:defRPr/>
            </a:pPr>
            <a:r>
              <a:rPr lang="en-US" dirty="0" smtClean="0"/>
              <a:t>Fall 2013 -- Lecture #20</a:t>
            </a:r>
            <a:endParaRPr lang="en-US" dirty="0"/>
          </a:p>
        </p:txBody>
      </p:sp>
    </p:spTree>
    <p:extLst>
      <p:ext uri="{BB962C8B-B14F-4D97-AF65-F5344CB8AC3E}">
        <p14:creationId xmlns:p14="http://schemas.microsoft.com/office/powerpoint/2010/main" val="1982520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6915" name="Rectangle 3"/>
          <p:cNvSpPr>
            <a:spLocks noGrp="1" noChangeArrowheads="1"/>
          </p:cNvSpPr>
          <p:nvPr>
            <p:ph type="body" idx="1"/>
          </p:nvPr>
        </p:nvSpPr>
        <p:spPr>
          <a:xfrm>
            <a:off x="457200" y="1143000"/>
            <a:ext cx="8229600" cy="4606925"/>
          </a:xfrm>
        </p:spPr>
        <p:txBody>
          <a:bodyPr>
            <a:normAutofit lnSpcReduction="10000"/>
          </a:bodyPr>
          <a:lstStyle/>
          <a:p>
            <a:pPr>
              <a:buFont typeface="Times" pitchFamily="-65" charset="0"/>
              <a:buNone/>
              <a:tabLst>
                <a:tab pos="2349500" algn="l"/>
              </a:tabLst>
            </a:pPr>
            <a:r>
              <a:rPr lang="en-US" dirty="0"/>
              <a:t>1) </a:t>
            </a:r>
            <a:r>
              <a:rPr lang="en-US" u="sng" dirty="0" smtClean="0">
                <a:solidFill>
                  <a:srgbClr val="FF0000"/>
                </a:solidFill>
              </a:rPr>
              <a:t>IF</a:t>
            </a:r>
            <a:r>
              <a:rPr lang="en-US" dirty="0" smtClean="0"/>
              <a:t>: </a:t>
            </a:r>
            <a:r>
              <a:rPr lang="en-US" u="sng" dirty="0"/>
              <a:t>I</a:t>
            </a:r>
            <a:r>
              <a:rPr lang="en-US" dirty="0"/>
              <a:t>nstruction </a:t>
            </a:r>
            <a:r>
              <a:rPr lang="en-US" u="sng" dirty="0"/>
              <a:t>F</a:t>
            </a:r>
            <a:r>
              <a:rPr lang="en-US" dirty="0"/>
              <a:t>etch, Increment PC</a:t>
            </a:r>
          </a:p>
          <a:p>
            <a:pPr>
              <a:buFont typeface="Times" pitchFamily="-65" charset="0"/>
              <a:buNone/>
              <a:tabLst>
                <a:tab pos="2349500" algn="l"/>
              </a:tabLst>
            </a:pPr>
            <a:r>
              <a:rPr lang="en-US" dirty="0"/>
              <a:t>2)</a:t>
            </a:r>
            <a:r>
              <a:rPr lang="en-US" dirty="0" smtClean="0"/>
              <a:t> </a:t>
            </a:r>
            <a:r>
              <a:rPr lang="en-US" u="sng" dirty="0" smtClean="0">
                <a:solidFill>
                  <a:srgbClr val="FF0000"/>
                </a:solidFill>
              </a:rPr>
              <a:t>ID</a:t>
            </a:r>
            <a:r>
              <a:rPr lang="en-US" dirty="0" smtClean="0"/>
              <a:t>: </a:t>
            </a:r>
            <a:r>
              <a:rPr lang="en-US" sz="3100" u="sng" dirty="0"/>
              <a:t>I</a:t>
            </a:r>
            <a:r>
              <a:rPr lang="en-US" sz="3100" dirty="0"/>
              <a:t>nstruction </a:t>
            </a:r>
            <a:r>
              <a:rPr lang="en-US" sz="3100" u="sng" dirty="0"/>
              <a:t>D</a:t>
            </a:r>
            <a:r>
              <a:rPr lang="en-US" sz="3100" dirty="0"/>
              <a:t>ecode, Read Registers</a:t>
            </a:r>
            <a:endParaRPr lang="en-US" dirty="0"/>
          </a:p>
          <a:p>
            <a:pPr>
              <a:buFont typeface="Times" pitchFamily="-65" charset="0"/>
              <a:buNone/>
              <a:tabLst>
                <a:tab pos="2349500" algn="l"/>
              </a:tabLst>
            </a:pPr>
            <a:r>
              <a:rPr lang="en-US" dirty="0"/>
              <a:t>3) </a:t>
            </a:r>
            <a:r>
              <a:rPr lang="en-US" u="sng" dirty="0" smtClean="0">
                <a:solidFill>
                  <a:srgbClr val="FF0000"/>
                </a:solidFill>
              </a:rPr>
              <a:t>EX</a:t>
            </a:r>
            <a:r>
              <a:rPr lang="en-US" dirty="0" smtClean="0"/>
              <a:t>: </a:t>
            </a:r>
            <a:r>
              <a:rPr lang="en-US" u="sng" dirty="0" smtClean="0"/>
              <a:t>Ex</a:t>
            </a:r>
            <a:r>
              <a:rPr lang="en-US" dirty="0" smtClean="0"/>
              <a:t>ecution</a:t>
            </a:r>
            <a:br>
              <a:rPr lang="en-US" dirty="0" smtClean="0"/>
            </a:br>
            <a:r>
              <a:rPr lang="en-US" dirty="0"/>
              <a:t>  </a:t>
            </a:r>
            <a:r>
              <a:rPr lang="en-US" dirty="0" err="1"/>
              <a:t>Mem</a:t>
            </a:r>
            <a:r>
              <a:rPr lang="en-US" dirty="0"/>
              <a:t>-</a:t>
            </a:r>
            <a:r>
              <a:rPr lang="en-US" dirty="0" smtClean="0"/>
              <a:t>ref: Calculate </a:t>
            </a:r>
            <a:r>
              <a:rPr lang="en-US" dirty="0"/>
              <a:t>Address</a:t>
            </a:r>
            <a:br>
              <a:rPr lang="en-US" dirty="0"/>
            </a:br>
            <a:r>
              <a:rPr lang="en-US" dirty="0"/>
              <a:t>  </a:t>
            </a:r>
            <a:r>
              <a:rPr lang="en-US" dirty="0" err="1"/>
              <a:t>Arith</a:t>
            </a:r>
            <a:r>
              <a:rPr lang="en-US" dirty="0"/>
              <a:t>-</a:t>
            </a:r>
            <a:r>
              <a:rPr lang="en-US" dirty="0" smtClean="0"/>
              <a:t>log: Perform </a:t>
            </a:r>
            <a:r>
              <a:rPr lang="en-US" dirty="0"/>
              <a:t>Operation</a:t>
            </a:r>
          </a:p>
          <a:p>
            <a:pPr>
              <a:buFont typeface="Times" pitchFamily="-65" charset="0"/>
              <a:buNone/>
              <a:tabLst>
                <a:tab pos="2349500" algn="l"/>
              </a:tabLst>
            </a:pPr>
            <a:r>
              <a:rPr lang="en-US" dirty="0"/>
              <a:t>4) </a:t>
            </a:r>
            <a:r>
              <a:rPr lang="en-US" u="sng" dirty="0" err="1">
                <a:solidFill>
                  <a:srgbClr val="FF0000"/>
                </a:solidFill>
              </a:rPr>
              <a:t>Mem</a:t>
            </a:r>
            <a:r>
              <a:rPr lang="en-US" dirty="0"/>
              <a:t>: </a:t>
            </a:r>
            <a:br>
              <a:rPr lang="en-US" dirty="0"/>
            </a:br>
            <a:r>
              <a:rPr lang="en-US" dirty="0"/>
              <a:t>  </a:t>
            </a:r>
            <a:r>
              <a:rPr lang="en-US" dirty="0" smtClean="0"/>
              <a:t>Load: Read </a:t>
            </a:r>
            <a:r>
              <a:rPr lang="en-US" dirty="0"/>
              <a:t>Data from </a:t>
            </a:r>
            <a:r>
              <a:rPr lang="en-US" u="sng" dirty="0"/>
              <a:t>Mem</a:t>
            </a:r>
            <a:r>
              <a:rPr lang="en-US" dirty="0"/>
              <a:t>ory</a:t>
            </a:r>
            <a:br>
              <a:rPr lang="en-US" dirty="0"/>
            </a:br>
            <a:r>
              <a:rPr lang="en-US" dirty="0"/>
              <a:t>  </a:t>
            </a:r>
            <a:r>
              <a:rPr lang="en-US" dirty="0" smtClean="0"/>
              <a:t>Store: Write </a:t>
            </a:r>
            <a:r>
              <a:rPr lang="en-US" dirty="0"/>
              <a:t>Data to </a:t>
            </a:r>
            <a:r>
              <a:rPr lang="en-US" u="sng" dirty="0"/>
              <a:t>Mem</a:t>
            </a:r>
            <a:r>
              <a:rPr lang="en-US" dirty="0"/>
              <a:t>ory</a:t>
            </a:r>
          </a:p>
          <a:p>
            <a:pPr>
              <a:buFont typeface="Times" pitchFamily="-65" charset="0"/>
              <a:buNone/>
              <a:tabLst>
                <a:tab pos="2349500" algn="l"/>
              </a:tabLst>
            </a:pPr>
            <a:r>
              <a:rPr lang="en-US" dirty="0"/>
              <a:t>5) </a:t>
            </a:r>
            <a:r>
              <a:rPr lang="en-US" u="sng" dirty="0">
                <a:solidFill>
                  <a:srgbClr val="FF0000"/>
                </a:solidFill>
              </a:rPr>
              <a:t>WB</a:t>
            </a:r>
            <a:r>
              <a:rPr lang="en-US" dirty="0"/>
              <a:t>: </a:t>
            </a:r>
            <a:r>
              <a:rPr lang="en-US" u="sng" dirty="0"/>
              <a:t>W</a:t>
            </a:r>
            <a:r>
              <a:rPr lang="en-US" dirty="0"/>
              <a:t>rite Data </a:t>
            </a:r>
            <a:r>
              <a:rPr lang="en-US" u="sng" dirty="0"/>
              <a:t>B</a:t>
            </a:r>
            <a:r>
              <a:rPr lang="en-US" dirty="0"/>
              <a:t>ack to Register</a:t>
            </a:r>
          </a:p>
        </p:txBody>
      </p:sp>
      <p:sp>
        <p:nvSpPr>
          <p:cNvPr id="4" name="Title 3"/>
          <p:cNvSpPr>
            <a:spLocks noGrp="1"/>
          </p:cNvSpPr>
          <p:nvPr>
            <p:ph type="title"/>
          </p:nvPr>
        </p:nvSpPr>
        <p:spPr/>
        <p:txBody>
          <a:bodyPr/>
          <a:lstStyle/>
          <a:p>
            <a:r>
              <a:rPr lang="en-US" dirty="0" smtClean="0"/>
              <a:t>Steps in Executing MIPS</a:t>
            </a:r>
            <a:endParaRPr lang="en-US" dirty="0"/>
          </a:p>
        </p:txBody>
      </p:sp>
      <p:sp>
        <p:nvSpPr>
          <p:cNvPr id="5" name="Date Placeholder 4"/>
          <p:cNvSpPr>
            <a:spLocks noGrp="1"/>
          </p:cNvSpPr>
          <p:nvPr>
            <p:ph type="dt" sz="half" idx="10"/>
          </p:nvPr>
        </p:nvSpPr>
        <p:spPr/>
        <p:txBody>
          <a:bodyPr/>
          <a:lstStyle/>
          <a:p>
            <a:fld id="{8C73EBD0-7CC1-0543-AC6E-0E7806C8E1A9}" type="datetime1">
              <a:rPr lang="en-US" smtClean="0"/>
              <a:pPr/>
              <a:t>11/5/13</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dirty="0"/>
          </a:p>
        </p:txBody>
      </p:sp>
      <p:sp>
        <p:nvSpPr>
          <p:cNvPr id="7" name="Footer Placeholder 6"/>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4328663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457200" y="898525"/>
            <a:ext cx="7391400" cy="2927350"/>
            <a:chOff x="288" y="432"/>
            <a:chExt cx="4656" cy="1844"/>
          </a:xfrm>
        </p:grpSpPr>
        <p:sp>
          <p:nvSpPr>
            <p:cNvPr id="2731057" name="Text Box 49"/>
            <p:cNvSpPr txBox="1">
              <a:spLocks noChangeArrowheads="1"/>
            </p:cNvSpPr>
            <p:nvPr/>
          </p:nvSpPr>
          <p:spPr bwMode="auto">
            <a:xfrm rot="-5400000">
              <a:off x="495" y="1017"/>
              <a:ext cx="316" cy="231"/>
            </a:xfrm>
            <a:prstGeom prst="rect">
              <a:avLst/>
            </a:prstGeom>
            <a:noFill/>
            <a:ln w="28575">
              <a:noFill/>
              <a:miter lim="800000"/>
              <a:headEnd/>
              <a:tailEnd/>
            </a:ln>
            <a:effectLst/>
          </p:spPr>
          <p:txBody>
            <a:bodyPr wrap="none" anchor="ctr">
              <a:prstTxWarp prst="textNoShape">
                <a:avLst/>
              </a:prstTxWarp>
              <a:spAutoFit/>
            </a:bodyPr>
            <a:lstStyle/>
            <a:p>
              <a:pPr algn="ctr"/>
              <a:r>
                <a:rPr lang="en-US" sz="1800"/>
                <a:t>PC</a:t>
              </a:r>
            </a:p>
          </p:txBody>
        </p:sp>
        <p:sp>
          <p:nvSpPr>
            <p:cNvPr id="2731058" name="Rectangle 50"/>
            <p:cNvSpPr>
              <a:spLocks noChangeArrowheads="1"/>
            </p:cNvSpPr>
            <p:nvPr/>
          </p:nvSpPr>
          <p:spPr bwMode="auto">
            <a:xfrm>
              <a:off x="528" y="768"/>
              <a:ext cx="240"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59" name="Rectangle 51"/>
            <p:cNvSpPr>
              <a:spLocks noChangeArrowheads="1"/>
            </p:cNvSpPr>
            <p:nvPr/>
          </p:nvSpPr>
          <p:spPr bwMode="auto">
            <a:xfrm rot="-5400000">
              <a:off x="960" y="960"/>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731060" name="AutoShape 52"/>
            <p:cNvSpPr>
              <a:spLocks noChangeArrowheads="1"/>
            </p:cNvSpPr>
            <p:nvPr/>
          </p:nvSpPr>
          <p:spPr bwMode="auto">
            <a:xfrm>
              <a:off x="912" y="1670"/>
              <a:ext cx="231" cy="346"/>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731061" name="Line 53"/>
            <p:cNvSpPr>
              <a:spLocks noChangeShapeType="1"/>
            </p:cNvSpPr>
            <p:nvPr/>
          </p:nvSpPr>
          <p:spPr bwMode="auto">
            <a:xfrm>
              <a:off x="768" y="1152"/>
              <a:ext cx="48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2" name="Rectangle 54"/>
            <p:cNvSpPr>
              <a:spLocks noChangeArrowheads="1"/>
            </p:cNvSpPr>
            <p:nvPr/>
          </p:nvSpPr>
          <p:spPr bwMode="auto">
            <a:xfrm>
              <a:off x="2256" y="768"/>
              <a:ext cx="624"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63" name="Line 55"/>
            <p:cNvSpPr>
              <a:spLocks noChangeShapeType="1"/>
            </p:cNvSpPr>
            <p:nvPr/>
          </p:nvSpPr>
          <p:spPr bwMode="auto">
            <a:xfrm>
              <a:off x="1920" y="1056"/>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4" name="Line 56"/>
            <p:cNvSpPr>
              <a:spLocks noChangeShapeType="1"/>
            </p:cNvSpPr>
            <p:nvPr/>
          </p:nvSpPr>
          <p:spPr bwMode="auto">
            <a:xfrm>
              <a:off x="1920" y="1291"/>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5" name="Line 57"/>
            <p:cNvSpPr>
              <a:spLocks noChangeShapeType="1"/>
            </p:cNvSpPr>
            <p:nvPr/>
          </p:nvSpPr>
          <p:spPr bwMode="auto">
            <a:xfrm>
              <a:off x="1920" y="1488"/>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6" name="Text Box 58"/>
            <p:cNvSpPr txBox="1">
              <a:spLocks noChangeArrowheads="1"/>
            </p:cNvSpPr>
            <p:nvPr/>
          </p:nvSpPr>
          <p:spPr bwMode="auto">
            <a:xfrm>
              <a:off x="1911" y="1238"/>
              <a:ext cx="21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731067" name="Text Box 59"/>
            <p:cNvSpPr txBox="1">
              <a:spLocks noChangeArrowheads="1"/>
            </p:cNvSpPr>
            <p:nvPr/>
          </p:nvSpPr>
          <p:spPr bwMode="auto">
            <a:xfrm>
              <a:off x="1883" y="1046"/>
              <a:ext cx="249"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731068" name="Text Box 60"/>
            <p:cNvSpPr txBox="1">
              <a:spLocks noChangeArrowheads="1"/>
            </p:cNvSpPr>
            <p:nvPr/>
          </p:nvSpPr>
          <p:spPr bwMode="auto">
            <a:xfrm>
              <a:off x="1892" y="806"/>
              <a:ext cx="2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731069" name="Text Box 61"/>
            <p:cNvSpPr txBox="1">
              <a:spLocks noChangeArrowheads="1"/>
            </p:cNvSpPr>
            <p:nvPr/>
          </p:nvSpPr>
          <p:spPr bwMode="auto">
            <a:xfrm rot="-5400000">
              <a:off x="2182" y="966"/>
              <a:ext cx="73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3" name="Group 62"/>
            <p:cNvGrpSpPr>
              <a:grpSpLocks/>
            </p:cNvGrpSpPr>
            <p:nvPr/>
          </p:nvGrpSpPr>
          <p:grpSpPr bwMode="auto">
            <a:xfrm>
              <a:off x="3312" y="806"/>
              <a:ext cx="768" cy="960"/>
              <a:chOff x="3648" y="1348"/>
              <a:chExt cx="768" cy="960"/>
            </a:xfrm>
          </p:grpSpPr>
          <p:sp>
            <p:nvSpPr>
              <p:cNvPr id="2731071" name="Text Box 63"/>
              <p:cNvSpPr txBox="1">
                <a:spLocks noChangeArrowheads="1"/>
              </p:cNvSpPr>
              <p:nvPr/>
            </p:nvSpPr>
            <p:spPr bwMode="auto">
              <a:xfrm>
                <a:off x="3722"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a:t>ALU</a:t>
                </a:r>
                <a:endParaRPr lang="en-US" sz="2400">
                  <a:solidFill>
                    <a:schemeClr val="tx1"/>
                  </a:solidFill>
                  <a:latin typeface="Times" pitchFamily="-65" charset="0"/>
                </a:endParaRPr>
              </a:p>
            </p:txBody>
          </p:sp>
          <p:sp>
            <p:nvSpPr>
              <p:cNvPr id="2731072" name="Freeform 64"/>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731073" name="Line 65"/>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74" name="Line 66"/>
            <p:cNvSpPr>
              <a:spLocks noChangeShapeType="1"/>
            </p:cNvSpPr>
            <p:nvPr/>
          </p:nvSpPr>
          <p:spPr bwMode="auto">
            <a:xfrm>
              <a:off x="2880" y="1488"/>
              <a:ext cx="43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5" name="Line 67"/>
            <p:cNvSpPr>
              <a:spLocks noChangeShapeType="1"/>
            </p:cNvSpPr>
            <p:nvPr/>
          </p:nvSpPr>
          <p:spPr bwMode="auto">
            <a:xfrm>
              <a:off x="1901" y="1709"/>
              <a:ext cx="139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6" name="Line 68"/>
            <p:cNvSpPr>
              <a:spLocks noChangeShapeType="1"/>
            </p:cNvSpPr>
            <p:nvPr/>
          </p:nvSpPr>
          <p:spPr bwMode="auto">
            <a:xfrm>
              <a:off x="2880" y="975"/>
              <a:ext cx="41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7" name="Rectangle 69"/>
            <p:cNvSpPr>
              <a:spLocks noChangeArrowheads="1"/>
            </p:cNvSpPr>
            <p:nvPr/>
          </p:nvSpPr>
          <p:spPr bwMode="auto">
            <a:xfrm rot="-5400000">
              <a:off x="3792" y="1056"/>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731078" name="Line 70"/>
            <p:cNvSpPr>
              <a:spLocks noChangeShapeType="1"/>
            </p:cNvSpPr>
            <p:nvPr/>
          </p:nvSpPr>
          <p:spPr bwMode="auto">
            <a:xfrm>
              <a:off x="3024" y="148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79" name="Line 71"/>
            <p:cNvSpPr>
              <a:spLocks noChangeShapeType="1"/>
            </p:cNvSpPr>
            <p:nvPr/>
          </p:nvSpPr>
          <p:spPr bwMode="auto">
            <a:xfrm>
              <a:off x="3024" y="172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0" name="Line 72"/>
            <p:cNvSpPr>
              <a:spLocks noChangeShapeType="1"/>
            </p:cNvSpPr>
            <p:nvPr/>
          </p:nvSpPr>
          <p:spPr bwMode="auto">
            <a:xfrm>
              <a:off x="3024" y="1920"/>
              <a:ext cx="105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1" name="Line 73"/>
            <p:cNvSpPr>
              <a:spLocks noChangeShapeType="1"/>
            </p:cNvSpPr>
            <p:nvPr/>
          </p:nvSpPr>
          <p:spPr bwMode="auto">
            <a:xfrm>
              <a:off x="4752" y="1238"/>
              <a:ext cx="19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2" name="Line 74"/>
            <p:cNvSpPr>
              <a:spLocks noChangeShapeType="1"/>
            </p:cNvSpPr>
            <p:nvPr/>
          </p:nvSpPr>
          <p:spPr bwMode="auto">
            <a:xfrm flipV="1">
              <a:off x="4944" y="432"/>
              <a:ext cx="0" cy="80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3" name="Line 75"/>
            <p:cNvSpPr>
              <a:spLocks noChangeShapeType="1"/>
            </p:cNvSpPr>
            <p:nvPr/>
          </p:nvSpPr>
          <p:spPr bwMode="auto">
            <a:xfrm flipH="1">
              <a:off x="2422" y="432"/>
              <a:ext cx="252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4" name="Line 76"/>
            <p:cNvSpPr>
              <a:spLocks noChangeShapeType="1"/>
            </p:cNvSpPr>
            <p:nvPr/>
          </p:nvSpPr>
          <p:spPr bwMode="auto">
            <a:xfrm>
              <a:off x="2422" y="432"/>
              <a:ext cx="0" cy="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5" name="Text Box 77"/>
            <p:cNvSpPr txBox="1">
              <a:spLocks noChangeArrowheads="1"/>
            </p:cNvSpPr>
            <p:nvPr/>
          </p:nvSpPr>
          <p:spPr bwMode="auto">
            <a:xfrm>
              <a:off x="1892" y="1680"/>
              <a:ext cx="41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731086" name="Line 78"/>
            <p:cNvSpPr>
              <a:spLocks noChangeShapeType="1"/>
            </p:cNvSpPr>
            <p:nvPr/>
          </p:nvSpPr>
          <p:spPr bwMode="auto">
            <a:xfrm>
              <a:off x="1008" y="1152"/>
              <a:ext cx="0" cy="52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7" name="AutoShape 79"/>
            <p:cNvSpPr>
              <a:spLocks noChangeArrowheads="1"/>
            </p:cNvSpPr>
            <p:nvPr/>
          </p:nvSpPr>
          <p:spPr bwMode="auto">
            <a:xfrm>
              <a:off x="528" y="1766"/>
              <a:ext cx="240" cy="510"/>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8" name="Line 80"/>
            <p:cNvSpPr>
              <a:spLocks noChangeShapeType="1"/>
            </p:cNvSpPr>
            <p:nvPr/>
          </p:nvSpPr>
          <p:spPr bwMode="auto">
            <a:xfrm flipH="1">
              <a:off x="768" y="1906"/>
              <a:ext cx="144"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9" name="Line 81"/>
            <p:cNvSpPr>
              <a:spLocks noChangeShapeType="1"/>
            </p:cNvSpPr>
            <p:nvPr/>
          </p:nvSpPr>
          <p:spPr bwMode="auto">
            <a:xfrm>
              <a:off x="2310" y="1709"/>
              <a:ext cx="0" cy="42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0" name="Line 82"/>
            <p:cNvSpPr>
              <a:spLocks noChangeShapeType="1"/>
            </p:cNvSpPr>
            <p:nvPr/>
          </p:nvSpPr>
          <p:spPr bwMode="auto">
            <a:xfrm flipH="1">
              <a:off x="768" y="2132"/>
              <a:ext cx="154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91" name="Line 83"/>
            <p:cNvSpPr>
              <a:spLocks noChangeShapeType="1"/>
            </p:cNvSpPr>
            <p:nvPr/>
          </p:nvSpPr>
          <p:spPr bwMode="auto">
            <a:xfrm flipH="1">
              <a:off x="288" y="2016"/>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2" name="Line 84"/>
            <p:cNvSpPr>
              <a:spLocks noChangeShapeType="1"/>
            </p:cNvSpPr>
            <p:nvPr/>
          </p:nvSpPr>
          <p:spPr bwMode="auto">
            <a:xfrm flipV="1">
              <a:off x="288" y="1152"/>
              <a:ext cx="0" cy="86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3" name="Line 85"/>
            <p:cNvSpPr>
              <a:spLocks noChangeShapeType="1"/>
            </p:cNvSpPr>
            <p:nvPr/>
          </p:nvSpPr>
          <p:spPr bwMode="auto">
            <a:xfrm>
              <a:off x="288" y="1152"/>
              <a:ext cx="24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96" name="Text Box 88"/>
          <p:cNvSpPr txBox="1">
            <a:spLocks noChangeArrowheads="1"/>
          </p:cNvSpPr>
          <p:nvPr/>
        </p:nvSpPr>
        <p:spPr bwMode="auto">
          <a:xfrm>
            <a:off x="1330121" y="3760858"/>
            <a:ext cx="1565628"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1. Instruction</a:t>
            </a:r>
          </a:p>
          <a:p>
            <a:pPr algn="ctr"/>
            <a:r>
              <a:rPr lang="en-US" sz="2000">
                <a:solidFill>
                  <a:srgbClr val="FF0000"/>
                </a:solidFill>
              </a:rPr>
              <a:t>Fetch</a:t>
            </a:r>
          </a:p>
        </p:txBody>
      </p:sp>
      <p:sp>
        <p:nvSpPr>
          <p:cNvPr id="2731097" name="Line 89"/>
          <p:cNvSpPr>
            <a:spLocks noChangeShapeType="1"/>
          </p:cNvSpPr>
          <p:nvPr/>
        </p:nvSpPr>
        <p:spPr bwMode="auto">
          <a:xfrm>
            <a:off x="1236133" y="3753115"/>
            <a:ext cx="202776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098" name="Text Box 90"/>
          <p:cNvSpPr txBox="1">
            <a:spLocks noChangeArrowheads="1"/>
          </p:cNvSpPr>
          <p:nvPr/>
        </p:nvSpPr>
        <p:spPr bwMode="auto">
          <a:xfrm>
            <a:off x="2954866" y="3489325"/>
            <a:ext cx="2286000" cy="1006475"/>
          </a:xfrm>
          <a:prstGeom prst="rect">
            <a:avLst/>
          </a:prstGeom>
          <a:noFill/>
          <a:ln w="28575">
            <a:noFill/>
            <a:miter lim="800000"/>
            <a:headEnd/>
            <a:tailEnd/>
          </a:ln>
          <a:effectLst/>
        </p:spPr>
        <p:txBody>
          <a:bodyPr anchor="ctr">
            <a:prstTxWarp prst="textNoShape">
              <a:avLst/>
            </a:prstTxWarp>
            <a:spAutoFit/>
          </a:bodyPr>
          <a:lstStyle/>
          <a:p>
            <a:pPr algn="ctr"/>
            <a:endParaRPr lang="en-US" sz="2000" dirty="0">
              <a:solidFill>
                <a:srgbClr val="FF0000"/>
              </a:solidFill>
            </a:endParaRPr>
          </a:p>
          <a:p>
            <a:pPr algn="ctr"/>
            <a:r>
              <a:rPr lang="en-US" sz="2000" dirty="0">
                <a:solidFill>
                  <a:srgbClr val="FF0000"/>
                </a:solidFill>
              </a:rPr>
              <a:t>2. Decode/</a:t>
            </a:r>
          </a:p>
          <a:p>
            <a:pPr algn="ctr"/>
            <a:r>
              <a:rPr lang="en-US" sz="2000" dirty="0">
                <a:solidFill>
                  <a:srgbClr val="FF0000"/>
                </a:solidFill>
              </a:rPr>
              <a:t>    Register Read</a:t>
            </a:r>
          </a:p>
        </p:txBody>
      </p:sp>
      <p:sp>
        <p:nvSpPr>
          <p:cNvPr id="2731099" name="Line 91"/>
          <p:cNvSpPr>
            <a:spLocks noChangeShapeType="1"/>
          </p:cNvSpPr>
          <p:nvPr/>
        </p:nvSpPr>
        <p:spPr bwMode="auto">
          <a:xfrm>
            <a:off x="3505200" y="3750734"/>
            <a:ext cx="1381125" cy="4763"/>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1" name="Text Box 93"/>
          <p:cNvSpPr txBox="1">
            <a:spLocks noChangeArrowheads="1"/>
          </p:cNvSpPr>
          <p:nvPr/>
        </p:nvSpPr>
        <p:spPr bwMode="auto">
          <a:xfrm>
            <a:off x="4957808" y="3902046"/>
            <a:ext cx="1248534"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3. Execute</a:t>
            </a:r>
          </a:p>
        </p:txBody>
      </p:sp>
      <p:sp>
        <p:nvSpPr>
          <p:cNvPr id="2731102" name="Line 94"/>
          <p:cNvSpPr>
            <a:spLocks noChangeShapeType="1"/>
          </p:cNvSpPr>
          <p:nvPr/>
        </p:nvSpPr>
        <p:spPr bwMode="auto">
          <a:xfrm>
            <a:off x="5079832" y="3753115"/>
            <a:ext cx="108390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4" name="Text Box 96"/>
          <p:cNvSpPr txBox="1">
            <a:spLocks noChangeArrowheads="1"/>
          </p:cNvSpPr>
          <p:nvPr/>
        </p:nvSpPr>
        <p:spPr bwMode="auto">
          <a:xfrm>
            <a:off x="6263843" y="3902046"/>
            <a:ext cx="1331189"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4. Memory</a:t>
            </a:r>
          </a:p>
        </p:txBody>
      </p:sp>
      <p:sp>
        <p:nvSpPr>
          <p:cNvPr id="2731105" name="Line 97"/>
          <p:cNvSpPr>
            <a:spLocks noChangeShapeType="1"/>
          </p:cNvSpPr>
          <p:nvPr/>
        </p:nvSpPr>
        <p:spPr bwMode="auto">
          <a:xfrm flipV="1">
            <a:off x="6383867" y="3748617"/>
            <a:ext cx="1236133"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7" name="Text Box 99"/>
          <p:cNvSpPr txBox="1">
            <a:spLocks noChangeArrowheads="1"/>
          </p:cNvSpPr>
          <p:nvPr/>
        </p:nvSpPr>
        <p:spPr bwMode="auto">
          <a:xfrm>
            <a:off x="7693248" y="3748158"/>
            <a:ext cx="1017100"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rgbClr val="FF0000"/>
                </a:solidFill>
              </a:rPr>
              <a:t>5. Write</a:t>
            </a:r>
            <a:br>
              <a:rPr lang="en-US" sz="2000" dirty="0">
                <a:solidFill>
                  <a:srgbClr val="FF0000"/>
                </a:solidFill>
              </a:rPr>
            </a:br>
            <a:r>
              <a:rPr lang="en-US" sz="2000" dirty="0">
                <a:solidFill>
                  <a:srgbClr val="FF0000"/>
                </a:solidFill>
              </a:rPr>
              <a:t>Back</a:t>
            </a:r>
          </a:p>
        </p:txBody>
      </p:sp>
      <p:sp>
        <p:nvSpPr>
          <p:cNvPr id="2731108" name="Line 100"/>
          <p:cNvSpPr>
            <a:spLocks noChangeShapeType="1"/>
          </p:cNvSpPr>
          <p:nvPr/>
        </p:nvSpPr>
        <p:spPr bwMode="auto">
          <a:xfrm>
            <a:off x="7874000" y="3748617"/>
            <a:ext cx="844550"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101" name="Title 100"/>
          <p:cNvSpPr>
            <a:spLocks noGrp="1"/>
          </p:cNvSpPr>
          <p:nvPr>
            <p:ph type="title"/>
          </p:nvPr>
        </p:nvSpPr>
        <p:spPr>
          <a:xfrm>
            <a:off x="474133" y="0"/>
            <a:ext cx="8229600" cy="1049867"/>
          </a:xfrm>
        </p:spPr>
        <p:txBody>
          <a:bodyPr/>
          <a:lstStyle/>
          <a:p>
            <a:r>
              <a:rPr lang="en-US" dirty="0" smtClean="0"/>
              <a:t>Redrawn Single-Cycle </a:t>
            </a:r>
            <a:r>
              <a:rPr lang="en-US" dirty="0" err="1" smtClean="0"/>
              <a:t>Datapath</a:t>
            </a:r>
            <a:endParaRPr lang="en-US" dirty="0"/>
          </a:p>
        </p:txBody>
      </p:sp>
      <p:sp>
        <p:nvSpPr>
          <p:cNvPr id="52" name="Date Placeholder 51"/>
          <p:cNvSpPr>
            <a:spLocks noGrp="1"/>
          </p:cNvSpPr>
          <p:nvPr>
            <p:ph type="dt" sz="half" idx="10"/>
          </p:nvPr>
        </p:nvSpPr>
        <p:spPr/>
        <p:txBody>
          <a:bodyPr/>
          <a:lstStyle/>
          <a:p>
            <a:fld id="{76501C1C-0668-7D41-8130-2DE98DE15736}" type="datetime1">
              <a:rPr lang="en-US" smtClean="0"/>
              <a:pPr/>
              <a:t>11/5/13</a:t>
            </a:fld>
            <a:endParaRPr lang="en-US" dirty="0"/>
          </a:p>
        </p:txBody>
      </p:sp>
      <p:sp>
        <p:nvSpPr>
          <p:cNvPr id="53" name="Slide Number Placeholder 52"/>
          <p:cNvSpPr>
            <a:spLocks noGrp="1"/>
          </p:cNvSpPr>
          <p:nvPr>
            <p:ph type="sldNum" sz="quarter" idx="12"/>
          </p:nvPr>
        </p:nvSpPr>
        <p:spPr/>
        <p:txBody>
          <a:bodyPr/>
          <a:lstStyle/>
          <a:p>
            <a:fld id="{3CC63E4C-4642-794D-A2FD-70F6B81535F5}" type="slidenum">
              <a:rPr lang="en-US" smtClean="0"/>
              <a:pPr/>
              <a:t>17</a:t>
            </a:fld>
            <a:endParaRPr lang="en-US" dirty="0"/>
          </a:p>
        </p:txBody>
      </p:sp>
      <p:sp>
        <p:nvSpPr>
          <p:cNvPr id="54" name="Footer Placeholder 53"/>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30498940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457200" y="898525"/>
            <a:ext cx="7391400" cy="2927350"/>
            <a:chOff x="288" y="432"/>
            <a:chExt cx="4656" cy="1844"/>
          </a:xfrm>
        </p:grpSpPr>
        <p:sp>
          <p:nvSpPr>
            <p:cNvPr id="2731057" name="Text Box 49"/>
            <p:cNvSpPr txBox="1">
              <a:spLocks noChangeArrowheads="1"/>
            </p:cNvSpPr>
            <p:nvPr/>
          </p:nvSpPr>
          <p:spPr bwMode="auto">
            <a:xfrm rot="-5400000">
              <a:off x="495" y="1017"/>
              <a:ext cx="316" cy="231"/>
            </a:xfrm>
            <a:prstGeom prst="rect">
              <a:avLst/>
            </a:prstGeom>
            <a:noFill/>
            <a:ln w="28575">
              <a:noFill/>
              <a:miter lim="800000"/>
              <a:headEnd/>
              <a:tailEnd/>
            </a:ln>
            <a:effectLst/>
          </p:spPr>
          <p:txBody>
            <a:bodyPr wrap="none" anchor="ctr">
              <a:prstTxWarp prst="textNoShape">
                <a:avLst/>
              </a:prstTxWarp>
              <a:spAutoFit/>
            </a:bodyPr>
            <a:lstStyle/>
            <a:p>
              <a:pPr algn="ctr"/>
              <a:r>
                <a:rPr lang="en-US" sz="1800"/>
                <a:t>PC</a:t>
              </a:r>
            </a:p>
          </p:txBody>
        </p:sp>
        <p:sp>
          <p:nvSpPr>
            <p:cNvPr id="2731058" name="Rectangle 50"/>
            <p:cNvSpPr>
              <a:spLocks noChangeArrowheads="1"/>
            </p:cNvSpPr>
            <p:nvPr/>
          </p:nvSpPr>
          <p:spPr bwMode="auto">
            <a:xfrm>
              <a:off x="528" y="768"/>
              <a:ext cx="240"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59" name="Rectangle 51"/>
            <p:cNvSpPr>
              <a:spLocks noChangeArrowheads="1"/>
            </p:cNvSpPr>
            <p:nvPr/>
          </p:nvSpPr>
          <p:spPr bwMode="auto">
            <a:xfrm rot="-5400000">
              <a:off x="960" y="960"/>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731060" name="AutoShape 52"/>
            <p:cNvSpPr>
              <a:spLocks noChangeArrowheads="1"/>
            </p:cNvSpPr>
            <p:nvPr/>
          </p:nvSpPr>
          <p:spPr bwMode="auto">
            <a:xfrm>
              <a:off x="912" y="1670"/>
              <a:ext cx="231" cy="346"/>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731061" name="Line 53"/>
            <p:cNvSpPr>
              <a:spLocks noChangeShapeType="1"/>
            </p:cNvSpPr>
            <p:nvPr/>
          </p:nvSpPr>
          <p:spPr bwMode="auto">
            <a:xfrm>
              <a:off x="768" y="1152"/>
              <a:ext cx="48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2" name="Rectangle 54"/>
            <p:cNvSpPr>
              <a:spLocks noChangeArrowheads="1"/>
            </p:cNvSpPr>
            <p:nvPr/>
          </p:nvSpPr>
          <p:spPr bwMode="auto">
            <a:xfrm>
              <a:off x="2256" y="768"/>
              <a:ext cx="624"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63" name="Line 55"/>
            <p:cNvSpPr>
              <a:spLocks noChangeShapeType="1"/>
            </p:cNvSpPr>
            <p:nvPr/>
          </p:nvSpPr>
          <p:spPr bwMode="auto">
            <a:xfrm>
              <a:off x="1920" y="1056"/>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4" name="Line 56"/>
            <p:cNvSpPr>
              <a:spLocks noChangeShapeType="1"/>
            </p:cNvSpPr>
            <p:nvPr/>
          </p:nvSpPr>
          <p:spPr bwMode="auto">
            <a:xfrm>
              <a:off x="1920" y="1291"/>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5" name="Line 57"/>
            <p:cNvSpPr>
              <a:spLocks noChangeShapeType="1"/>
            </p:cNvSpPr>
            <p:nvPr/>
          </p:nvSpPr>
          <p:spPr bwMode="auto">
            <a:xfrm>
              <a:off x="1920" y="1488"/>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6" name="Text Box 58"/>
            <p:cNvSpPr txBox="1">
              <a:spLocks noChangeArrowheads="1"/>
            </p:cNvSpPr>
            <p:nvPr/>
          </p:nvSpPr>
          <p:spPr bwMode="auto">
            <a:xfrm>
              <a:off x="1911" y="1238"/>
              <a:ext cx="21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731067" name="Text Box 59"/>
            <p:cNvSpPr txBox="1">
              <a:spLocks noChangeArrowheads="1"/>
            </p:cNvSpPr>
            <p:nvPr/>
          </p:nvSpPr>
          <p:spPr bwMode="auto">
            <a:xfrm>
              <a:off x="1883" y="1046"/>
              <a:ext cx="249"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731068" name="Text Box 60"/>
            <p:cNvSpPr txBox="1">
              <a:spLocks noChangeArrowheads="1"/>
            </p:cNvSpPr>
            <p:nvPr/>
          </p:nvSpPr>
          <p:spPr bwMode="auto">
            <a:xfrm>
              <a:off x="1892" y="806"/>
              <a:ext cx="2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731069" name="Text Box 61"/>
            <p:cNvSpPr txBox="1">
              <a:spLocks noChangeArrowheads="1"/>
            </p:cNvSpPr>
            <p:nvPr/>
          </p:nvSpPr>
          <p:spPr bwMode="auto">
            <a:xfrm rot="-5400000">
              <a:off x="2182" y="966"/>
              <a:ext cx="73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3" name="Group 62"/>
            <p:cNvGrpSpPr>
              <a:grpSpLocks/>
            </p:cNvGrpSpPr>
            <p:nvPr/>
          </p:nvGrpSpPr>
          <p:grpSpPr bwMode="auto">
            <a:xfrm>
              <a:off x="3312" y="806"/>
              <a:ext cx="768" cy="960"/>
              <a:chOff x="3648" y="1348"/>
              <a:chExt cx="768" cy="960"/>
            </a:xfrm>
          </p:grpSpPr>
          <p:sp>
            <p:nvSpPr>
              <p:cNvPr id="2731071" name="Text Box 63"/>
              <p:cNvSpPr txBox="1">
                <a:spLocks noChangeArrowheads="1"/>
              </p:cNvSpPr>
              <p:nvPr/>
            </p:nvSpPr>
            <p:spPr bwMode="auto">
              <a:xfrm>
                <a:off x="3722"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a:t>ALU</a:t>
                </a:r>
                <a:endParaRPr lang="en-US" sz="2400">
                  <a:solidFill>
                    <a:schemeClr val="tx1"/>
                  </a:solidFill>
                  <a:latin typeface="Times" pitchFamily="-65" charset="0"/>
                </a:endParaRPr>
              </a:p>
            </p:txBody>
          </p:sp>
          <p:sp>
            <p:nvSpPr>
              <p:cNvPr id="2731072" name="Freeform 64"/>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731073" name="Line 65"/>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74" name="Line 66"/>
            <p:cNvSpPr>
              <a:spLocks noChangeShapeType="1"/>
            </p:cNvSpPr>
            <p:nvPr/>
          </p:nvSpPr>
          <p:spPr bwMode="auto">
            <a:xfrm>
              <a:off x="2880" y="1488"/>
              <a:ext cx="43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5" name="Line 67"/>
            <p:cNvSpPr>
              <a:spLocks noChangeShapeType="1"/>
            </p:cNvSpPr>
            <p:nvPr/>
          </p:nvSpPr>
          <p:spPr bwMode="auto">
            <a:xfrm>
              <a:off x="1901" y="1709"/>
              <a:ext cx="139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6" name="Line 68"/>
            <p:cNvSpPr>
              <a:spLocks noChangeShapeType="1"/>
            </p:cNvSpPr>
            <p:nvPr/>
          </p:nvSpPr>
          <p:spPr bwMode="auto">
            <a:xfrm>
              <a:off x="2880" y="975"/>
              <a:ext cx="41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7" name="Rectangle 69"/>
            <p:cNvSpPr>
              <a:spLocks noChangeArrowheads="1"/>
            </p:cNvSpPr>
            <p:nvPr/>
          </p:nvSpPr>
          <p:spPr bwMode="auto">
            <a:xfrm rot="-5400000">
              <a:off x="3792" y="1056"/>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731078" name="Line 70"/>
            <p:cNvSpPr>
              <a:spLocks noChangeShapeType="1"/>
            </p:cNvSpPr>
            <p:nvPr/>
          </p:nvSpPr>
          <p:spPr bwMode="auto">
            <a:xfrm>
              <a:off x="3024" y="148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79" name="Line 71"/>
            <p:cNvSpPr>
              <a:spLocks noChangeShapeType="1"/>
            </p:cNvSpPr>
            <p:nvPr/>
          </p:nvSpPr>
          <p:spPr bwMode="auto">
            <a:xfrm>
              <a:off x="3024" y="172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0" name="Line 72"/>
            <p:cNvSpPr>
              <a:spLocks noChangeShapeType="1"/>
            </p:cNvSpPr>
            <p:nvPr/>
          </p:nvSpPr>
          <p:spPr bwMode="auto">
            <a:xfrm>
              <a:off x="3024" y="1920"/>
              <a:ext cx="105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1" name="Line 73"/>
            <p:cNvSpPr>
              <a:spLocks noChangeShapeType="1"/>
            </p:cNvSpPr>
            <p:nvPr/>
          </p:nvSpPr>
          <p:spPr bwMode="auto">
            <a:xfrm>
              <a:off x="4752" y="1238"/>
              <a:ext cx="19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2" name="Line 74"/>
            <p:cNvSpPr>
              <a:spLocks noChangeShapeType="1"/>
            </p:cNvSpPr>
            <p:nvPr/>
          </p:nvSpPr>
          <p:spPr bwMode="auto">
            <a:xfrm flipV="1">
              <a:off x="4944" y="432"/>
              <a:ext cx="0" cy="80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3" name="Line 75"/>
            <p:cNvSpPr>
              <a:spLocks noChangeShapeType="1"/>
            </p:cNvSpPr>
            <p:nvPr/>
          </p:nvSpPr>
          <p:spPr bwMode="auto">
            <a:xfrm flipH="1">
              <a:off x="2422" y="432"/>
              <a:ext cx="252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4" name="Line 76"/>
            <p:cNvSpPr>
              <a:spLocks noChangeShapeType="1"/>
            </p:cNvSpPr>
            <p:nvPr/>
          </p:nvSpPr>
          <p:spPr bwMode="auto">
            <a:xfrm>
              <a:off x="2422" y="432"/>
              <a:ext cx="0" cy="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5" name="Text Box 77"/>
            <p:cNvSpPr txBox="1">
              <a:spLocks noChangeArrowheads="1"/>
            </p:cNvSpPr>
            <p:nvPr/>
          </p:nvSpPr>
          <p:spPr bwMode="auto">
            <a:xfrm>
              <a:off x="1892" y="1680"/>
              <a:ext cx="41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731086" name="Line 78"/>
            <p:cNvSpPr>
              <a:spLocks noChangeShapeType="1"/>
            </p:cNvSpPr>
            <p:nvPr/>
          </p:nvSpPr>
          <p:spPr bwMode="auto">
            <a:xfrm>
              <a:off x="1008" y="1152"/>
              <a:ext cx="0" cy="52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7" name="AutoShape 79"/>
            <p:cNvSpPr>
              <a:spLocks noChangeArrowheads="1"/>
            </p:cNvSpPr>
            <p:nvPr/>
          </p:nvSpPr>
          <p:spPr bwMode="auto">
            <a:xfrm>
              <a:off x="528" y="1766"/>
              <a:ext cx="240" cy="510"/>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8" name="Line 80"/>
            <p:cNvSpPr>
              <a:spLocks noChangeShapeType="1"/>
            </p:cNvSpPr>
            <p:nvPr/>
          </p:nvSpPr>
          <p:spPr bwMode="auto">
            <a:xfrm flipH="1">
              <a:off x="768" y="1906"/>
              <a:ext cx="144"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9" name="Line 81"/>
            <p:cNvSpPr>
              <a:spLocks noChangeShapeType="1"/>
            </p:cNvSpPr>
            <p:nvPr/>
          </p:nvSpPr>
          <p:spPr bwMode="auto">
            <a:xfrm>
              <a:off x="2310" y="1709"/>
              <a:ext cx="0" cy="42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0" name="Line 82"/>
            <p:cNvSpPr>
              <a:spLocks noChangeShapeType="1"/>
            </p:cNvSpPr>
            <p:nvPr/>
          </p:nvSpPr>
          <p:spPr bwMode="auto">
            <a:xfrm flipH="1">
              <a:off x="768" y="2132"/>
              <a:ext cx="154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91" name="Line 83"/>
            <p:cNvSpPr>
              <a:spLocks noChangeShapeType="1"/>
            </p:cNvSpPr>
            <p:nvPr/>
          </p:nvSpPr>
          <p:spPr bwMode="auto">
            <a:xfrm flipH="1">
              <a:off x="288" y="2016"/>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2" name="Line 84"/>
            <p:cNvSpPr>
              <a:spLocks noChangeShapeType="1"/>
            </p:cNvSpPr>
            <p:nvPr/>
          </p:nvSpPr>
          <p:spPr bwMode="auto">
            <a:xfrm flipV="1">
              <a:off x="288" y="1152"/>
              <a:ext cx="0" cy="86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3" name="Line 85"/>
            <p:cNvSpPr>
              <a:spLocks noChangeShapeType="1"/>
            </p:cNvSpPr>
            <p:nvPr/>
          </p:nvSpPr>
          <p:spPr bwMode="auto">
            <a:xfrm>
              <a:off x="288" y="1152"/>
              <a:ext cx="24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96" name="Text Box 88"/>
          <p:cNvSpPr txBox="1">
            <a:spLocks noChangeArrowheads="1"/>
          </p:cNvSpPr>
          <p:nvPr/>
        </p:nvSpPr>
        <p:spPr bwMode="auto">
          <a:xfrm>
            <a:off x="1330121" y="3760858"/>
            <a:ext cx="1565628"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1. Instruction</a:t>
            </a:r>
          </a:p>
          <a:p>
            <a:pPr algn="ctr"/>
            <a:r>
              <a:rPr lang="en-US" sz="2000">
                <a:solidFill>
                  <a:srgbClr val="FF0000"/>
                </a:solidFill>
              </a:rPr>
              <a:t>Fetch</a:t>
            </a:r>
          </a:p>
        </p:txBody>
      </p:sp>
      <p:sp>
        <p:nvSpPr>
          <p:cNvPr id="2731097" name="Line 89"/>
          <p:cNvSpPr>
            <a:spLocks noChangeShapeType="1"/>
          </p:cNvSpPr>
          <p:nvPr/>
        </p:nvSpPr>
        <p:spPr bwMode="auto">
          <a:xfrm>
            <a:off x="1236133" y="3763963"/>
            <a:ext cx="202776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098" name="Text Box 90"/>
          <p:cNvSpPr txBox="1">
            <a:spLocks noChangeArrowheads="1"/>
          </p:cNvSpPr>
          <p:nvPr/>
        </p:nvSpPr>
        <p:spPr bwMode="auto">
          <a:xfrm>
            <a:off x="2954866" y="3489325"/>
            <a:ext cx="2286000" cy="1006475"/>
          </a:xfrm>
          <a:prstGeom prst="rect">
            <a:avLst/>
          </a:prstGeom>
          <a:noFill/>
          <a:ln w="28575">
            <a:noFill/>
            <a:miter lim="800000"/>
            <a:headEnd/>
            <a:tailEnd/>
          </a:ln>
          <a:effectLst/>
        </p:spPr>
        <p:txBody>
          <a:bodyPr anchor="ctr">
            <a:prstTxWarp prst="textNoShape">
              <a:avLst/>
            </a:prstTxWarp>
            <a:spAutoFit/>
          </a:bodyPr>
          <a:lstStyle/>
          <a:p>
            <a:pPr algn="ctr"/>
            <a:endParaRPr lang="en-US" sz="2000" dirty="0">
              <a:solidFill>
                <a:srgbClr val="FF0000"/>
              </a:solidFill>
            </a:endParaRPr>
          </a:p>
          <a:p>
            <a:pPr algn="ctr"/>
            <a:r>
              <a:rPr lang="en-US" sz="2000" dirty="0">
                <a:solidFill>
                  <a:srgbClr val="FF0000"/>
                </a:solidFill>
              </a:rPr>
              <a:t>2. Decode/</a:t>
            </a:r>
          </a:p>
          <a:p>
            <a:pPr algn="ctr"/>
            <a:r>
              <a:rPr lang="en-US" sz="2000" dirty="0">
                <a:solidFill>
                  <a:srgbClr val="FF0000"/>
                </a:solidFill>
              </a:rPr>
              <a:t>    Register Read</a:t>
            </a:r>
          </a:p>
        </p:txBody>
      </p:sp>
      <p:sp>
        <p:nvSpPr>
          <p:cNvPr id="2731099" name="Line 91"/>
          <p:cNvSpPr>
            <a:spLocks noChangeShapeType="1"/>
          </p:cNvSpPr>
          <p:nvPr/>
        </p:nvSpPr>
        <p:spPr bwMode="auto">
          <a:xfrm>
            <a:off x="3505200" y="3759200"/>
            <a:ext cx="1381125" cy="4763"/>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1" name="Text Box 93"/>
          <p:cNvSpPr txBox="1">
            <a:spLocks noChangeArrowheads="1"/>
          </p:cNvSpPr>
          <p:nvPr/>
        </p:nvSpPr>
        <p:spPr bwMode="auto">
          <a:xfrm>
            <a:off x="4957808" y="3902046"/>
            <a:ext cx="1248534"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3. Execute</a:t>
            </a:r>
          </a:p>
        </p:txBody>
      </p:sp>
      <p:sp>
        <p:nvSpPr>
          <p:cNvPr id="2731102" name="Line 94"/>
          <p:cNvSpPr>
            <a:spLocks noChangeShapeType="1"/>
          </p:cNvSpPr>
          <p:nvPr/>
        </p:nvSpPr>
        <p:spPr bwMode="auto">
          <a:xfrm>
            <a:off x="5079832" y="3751263"/>
            <a:ext cx="108390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4" name="Text Box 96"/>
          <p:cNvSpPr txBox="1">
            <a:spLocks noChangeArrowheads="1"/>
          </p:cNvSpPr>
          <p:nvPr/>
        </p:nvSpPr>
        <p:spPr bwMode="auto">
          <a:xfrm>
            <a:off x="6263843" y="3902046"/>
            <a:ext cx="1331189"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4. Memory</a:t>
            </a:r>
          </a:p>
        </p:txBody>
      </p:sp>
      <p:sp>
        <p:nvSpPr>
          <p:cNvPr id="2731105" name="Line 97"/>
          <p:cNvSpPr>
            <a:spLocks noChangeShapeType="1"/>
          </p:cNvSpPr>
          <p:nvPr/>
        </p:nvSpPr>
        <p:spPr bwMode="auto">
          <a:xfrm flipV="1">
            <a:off x="6383867" y="3742267"/>
            <a:ext cx="1236133"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7" name="Text Box 99"/>
          <p:cNvSpPr txBox="1">
            <a:spLocks noChangeArrowheads="1"/>
          </p:cNvSpPr>
          <p:nvPr/>
        </p:nvSpPr>
        <p:spPr bwMode="auto">
          <a:xfrm>
            <a:off x="7693248" y="3748158"/>
            <a:ext cx="1017100"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rgbClr val="FF0000"/>
                </a:solidFill>
              </a:rPr>
              <a:t>5. Write</a:t>
            </a:r>
            <a:br>
              <a:rPr lang="en-US" sz="2000" dirty="0">
                <a:solidFill>
                  <a:srgbClr val="FF0000"/>
                </a:solidFill>
              </a:rPr>
            </a:br>
            <a:r>
              <a:rPr lang="en-US" sz="2000" dirty="0">
                <a:solidFill>
                  <a:srgbClr val="FF0000"/>
                </a:solidFill>
              </a:rPr>
              <a:t>Back</a:t>
            </a:r>
          </a:p>
        </p:txBody>
      </p:sp>
      <p:sp>
        <p:nvSpPr>
          <p:cNvPr id="2731108" name="Line 100"/>
          <p:cNvSpPr>
            <a:spLocks noChangeShapeType="1"/>
          </p:cNvSpPr>
          <p:nvPr/>
        </p:nvSpPr>
        <p:spPr bwMode="auto">
          <a:xfrm>
            <a:off x="7874000" y="3742267"/>
            <a:ext cx="844550"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101" name="Title 100"/>
          <p:cNvSpPr>
            <a:spLocks noGrp="1"/>
          </p:cNvSpPr>
          <p:nvPr>
            <p:ph type="title"/>
          </p:nvPr>
        </p:nvSpPr>
        <p:spPr>
          <a:xfrm>
            <a:off x="474133" y="0"/>
            <a:ext cx="8229600" cy="1049867"/>
          </a:xfrm>
        </p:spPr>
        <p:txBody>
          <a:bodyPr/>
          <a:lstStyle/>
          <a:p>
            <a:r>
              <a:rPr lang="en-US" dirty="0" smtClean="0"/>
              <a:t>Pipelined </a:t>
            </a:r>
            <a:r>
              <a:rPr lang="en-US" dirty="0" err="1" smtClean="0"/>
              <a:t>Datapath</a:t>
            </a:r>
            <a:endParaRPr lang="en-US" dirty="0"/>
          </a:p>
        </p:txBody>
      </p:sp>
      <p:sp>
        <p:nvSpPr>
          <p:cNvPr id="102" name="Content Placeholder 101"/>
          <p:cNvSpPr>
            <a:spLocks noGrp="1"/>
          </p:cNvSpPr>
          <p:nvPr>
            <p:ph idx="1"/>
          </p:nvPr>
        </p:nvSpPr>
        <p:spPr>
          <a:xfrm>
            <a:off x="491067" y="4588933"/>
            <a:ext cx="8229600" cy="2269067"/>
          </a:xfrm>
        </p:spPr>
        <p:txBody>
          <a:bodyPr/>
          <a:lstStyle/>
          <a:p>
            <a:r>
              <a:rPr lang="en-US" dirty="0" smtClean="0"/>
              <a:t>Add registers between stages</a:t>
            </a:r>
          </a:p>
          <a:p>
            <a:pPr lvl="1"/>
            <a:r>
              <a:rPr lang="en-US" dirty="0" smtClean="0"/>
              <a:t>Hold information produced in previous cycle</a:t>
            </a:r>
          </a:p>
          <a:p>
            <a:r>
              <a:rPr lang="en-US" dirty="0" smtClean="0"/>
              <a:t>5 stage pipeline; clock rate potential 5X faster</a:t>
            </a:r>
            <a:endParaRPr lang="en-AU" dirty="0" smtClean="0"/>
          </a:p>
        </p:txBody>
      </p:sp>
      <p:sp>
        <p:nvSpPr>
          <p:cNvPr id="56" name="Date Placeholder 55"/>
          <p:cNvSpPr>
            <a:spLocks noGrp="1"/>
          </p:cNvSpPr>
          <p:nvPr>
            <p:ph type="dt" sz="half" idx="10"/>
          </p:nvPr>
        </p:nvSpPr>
        <p:spPr/>
        <p:txBody>
          <a:bodyPr/>
          <a:lstStyle/>
          <a:p>
            <a:fld id="{FC8C9D2B-83F2-214E-91EB-4FC38BFDA07D}" type="datetime1">
              <a:rPr lang="en-US" smtClean="0"/>
              <a:pPr/>
              <a:t>11/5/13</a:t>
            </a:fld>
            <a:endParaRPr lang="en-US" dirty="0"/>
          </a:p>
        </p:txBody>
      </p:sp>
      <p:sp>
        <p:nvSpPr>
          <p:cNvPr id="61" name="Slide Number Placeholder 60"/>
          <p:cNvSpPr>
            <a:spLocks noGrp="1"/>
          </p:cNvSpPr>
          <p:nvPr>
            <p:ph type="sldNum" sz="quarter" idx="12"/>
          </p:nvPr>
        </p:nvSpPr>
        <p:spPr/>
        <p:txBody>
          <a:bodyPr/>
          <a:lstStyle/>
          <a:p>
            <a:fld id="{3CC63E4C-4642-794D-A2FD-70F6B81535F5}" type="slidenum">
              <a:rPr lang="en-US" smtClean="0"/>
              <a:pPr/>
              <a:t>18</a:t>
            </a:fld>
            <a:endParaRPr lang="en-US" dirty="0"/>
          </a:p>
        </p:txBody>
      </p:sp>
      <p:sp>
        <p:nvSpPr>
          <p:cNvPr id="62" name="Footer Placeholder 61"/>
          <p:cNvSpPr>
            <a:spLocks noGrp="1"/>
          </p:cNvSpPr>
          <p:nvPr>
            <p:ph type="ftr" sz="quarter" idx="11"/>
          </p:nvPr>
        </p:nvSpPr>
        <p:spPr/>
        <p:txBody>
          <a:bodyPr/>
          <a:lstStyle/>
          <a:p>
            <a:r>
              <a:rPr lang="en-US" dirty="0" smtClean="0"/>
              <a:t>Fall 2013 -- Lecture #20</a:t>
            </a:r>
            <a:endParaRPr lang="en-US" dirty="0"/>
          </a:p>
        </p:txBody>
      </p:sp>
      <p:grpSp>
        <p:nvGrpSpPr>
          <p:cNvPr id="82" name="Group 81"/>
          <p:cNvGrpSpPr/>
          <p:nvPr/>
        </p:nvGrpSpPr>
        <p:grpSpPr>
          <a:xfrm>
            <a:off x="3335867" y="965199"/>
            <a:ext cx="4436535" cy="3078481"/>
            <a:chOff x="3335867" y="965199"/>
            <a:chExt cx="4436535" cy="3078481"/>
          </a:xfrm>
        </p:grpSpPr>
        <p:grpSp>
          <p:nvGrpSpPr>
            <p:cNvPr id="81" name="Group 80"/>
            <p:cNvGrpSpPr/>
            <p:nvPr/>
          </p:nvGrpSpPr>
          <p:grpSpPr>
            <a:xfrm>
              <a:off x="3335867" y="1016000"/>
              <a:ext cx="118533" cy="3027680"/>
              <a:chOff x="3335867" y="1016000"/>
              <a:chExt cx="118533" cy="3027680"/>
            </a:xfrm>
          </p:grpSpPr>
          <p:sp>
            <p:nvSpPr>
              <p:cNvPr id="57" name="Rectangle 56"/>
              <p:cNvSpPr/>
              <p:nvPr/>
            </p:nvSpPr>
            <p:spPr>
              <a:xfrm>
                <a:off x="3335867" y="10160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8" name="Group 67"/>
              <p:cNvGrpSpPr/>
              <p:nvPr/>
            </p:nvGrpSpPr>
            <p:grpSpPr>
              <a:xfrm>
                <a:off x="3342640" y="3820160"/>
                <a:ext cx="101600" cy="223520"/>
                <a:chOff x="3352800" y="3820160"/>
                <a:chExt cx="101600" cy="223520"/>
              </a:xfrm>
            </p:grpSpPr>
            <p:sp>
              <p:nvSpPr>
                <p:cNvPr id="63" name="Isosceles Triangle 62"/>
                <p:cNvSpPr/>
                <p:nvPr/>
              </p:nvSpPr>
              <p:spPr>
                <a:xfrm>
                  <a:off x="3352800" y="3820160"/>
                  <a:ext cx="101600" cy="91440"/>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Connector 65"/>
                <p:cNvCxnSpPr>
                  <a:stCxn id="63" idx="3"/>
                </p:cNvCxnSpPr>
                <p:nvPr/>
              </p:nvCxnSpPr>
              <p:spPr>
                <a:xfrm rot="16200000" flipH="1">
                  <a:off x="3337957" y="3977243"/>
                  <a:ext cx="132080"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80" name="Group 79"/>
            <p:cNvGrpSpPr/>
            <p:nvPr/>
          </p:nvGrpSpPr>
          <p:grpSpPr>
            <a:xfrm>
              <a:off x="4876801" y="1016000"/>
              <a:ext cx="118533" cy="3027680"/>
              <a:chOff x="4876801" y="1016000"/>
              <a:chExt cx="118533" cy="3027680"/>
            </a:xfrm>
          </p:grpSpPr>
          <p:sp>
            <p:nvSpPr>
              <p:cNvPr id="58" name="Rectangle 57"/>
              <p:cNvSpPr/>
              <p:nvPr/>
            </p:nvSpPr>
            <p:spPr>
              <a:xfrm>
                <a:off x="4876801" y="10160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Group 68"/>
              <p:cNvGrpSpPr/>
              <p:nvPr/>
            </p:nvGrpSpPr>
            <p:grpSpPr>
              <a:xfrm>
                <a:off x="4886960" y="3820160"/>
                <a:ext cx="101600" cy="223520"/>
                <a:chOff x="3352800" y="3820160"/>
                <a:chExt cx="101600" cy="223520"/>
              </a:xfrm>
            </p:grpSpPr>
            <p:sp>
              <p:nvSpPr>
                <p:cNvPr id="70" name="Isosceles Triangle 69"/>
                <p:cNvSpPr/>
                <p:nvPr/>
              </p:nvSpPr>
              <p:spPr>
                <a:xfrm>
                  <a:off x="3352800" y="3820160"/>
                  <a:ext cx="101600" cy="91440"/>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a:stCxn id="70" idx="3"/>
                </p:cNvCxnSpPr>
                <p:nvPr/>
              </p:nvCxnSpPr>
              <p:spPr>
                <a:xfrm rot="16200000" flipH="1">
                  <a:off x="3337957" y="3977243"/>
                  <a:ext cx="132080"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79" name="Group 78"/>
            <p:cNvGrpSpPr/>
            <p:nvPr/>
          </p:nvGrpSpPr>
          <p:grpSpPr>
            <a:xfrm>
              <a:off x="6197602" y="965200"/>
              <a:ext cx="118533" cy="3037840"/>
              <a:chOff x="6197602" y="965200"/>
              <a:chExt cx="118533" cy="3037840"/>
            </a:xfrm>
          </p:grpSpPr>
          <p:sp>
            <p:nvSpPr>
              <p:cNvPr id="59" name="Rectangle 58"/>
              <p:cNvSpPr/>
              <p:nvPr/>
            </p:nvSpPr>
            <p:spPr>
              <a:xfrm>
                <a:off x="6197602" y="9652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2" name="Group 71"/>
              <p:cNvGrpSpPr/>
              <p:nvPr/>
            </p:nvGrpSpPr>
            <p:grpSpPr>
              <a:xfrm>
                <a:off x="6207760" y="3779520"/>
                <a:ext cx="101600" cy="223520"/>
                <a:chOff x="3352800" y="3820160"/>
                <a:chExt cx="101600" cy="223520"/>
              </a:xfrm>
            </p:grpSpPr>
            <p:sp>
              <p:nvSpPr>
                <p:cNvPr id="73" name="Isosceles Triangle 72"/>
                <p:cNvSpPr/>
                <p:nvPr/>
              </p:nvSpPr>
              <p:spPr>
                <a:xfrm>
                  <a:off x="3352800" y="3820160"/>
                  <a:ext cx="101600" cy="91440"/>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p:cNvCxnSpPr>
                  <a:stCxn id="73" idx="3"/>
                </p:cNvCxnSpPr>
                <p:nvPr/>
              </p:nvCxnSpPr>
              <p:spPr>
                <a:xfrm rot="16200000" flipH="1">
                  <a:off x="3337957" y="3977243"/>
                  <a:ext cx="132080"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78" name="Group 77"/>
            <p:cNvGrpSpPr/>
            <p:nvPr/>
          </p:nvGrpSpPr>
          <p:grpSpPr>
            <a:xfrm>
              <a:off x="7653869" y="965199"/>
              <a:ext cx="118533" cy="3017521"/>
              <a:chOff x="7653869" y="965199"/>
              <a:chExt cx="118533" cy="3017521"/>
            </a:xfrm>
          </p:grpSpPr>
          <p:sp>
            <p:nvSpPr>
              <p:cNvPr id="60" name="Rectangle 59"/>
              <p:cNvSpPr/>
              <p:nvPr/>
            </p:nvSpPr>
            <p:spPr>
              <a:xfrm>
                <a:off x="7653869" y="965199"/>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5" name="Group 74"/>
              <p:cNvGrpSpPr/>
              <p:nvPr/>
            </p:nvGrpSpPr>
            <p:grpSpPr>
              <a:xfrm>
                <a:off x="7670800" y="3759200"/>
                <a:ext cx="101600" cy="223520"/>
                <a:chOff x="3352800" y="3820160"/>
                <a:chExt cx="101600" cy="223520"/>
              </a:xfrm>
            </p:grpSpPr>
            <p:sp>
              <p:nvSpPr>
                <p:cNvPr id="76" name="Isosceles Triangle 75"/>
                <p:cNvSpPr/>
                <p:nvPr/>
              </p:nvSpPr>
              <p:spPr>
                <a:xfrm>
                  <a:off x="3352800" y="3820160"/>
                  <a:ext cx="101600" cy="91440"/>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Connector 76"/>
                <p:cNvCxnSpPr>
                  <a:stCxn id="76" idx="3"/>
                </p:cNvCxnSpPr>
                <p:nvPr/>
              </p:nvCxnSpPr>
              <p:spPr>
                <a:xfrm rot="16200000" flipH="1">
                  <a:off x="3337957" y="3977243"/>
                  <a:ext cx="132080"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613046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E589AC0-93DF-F442-BC96-E72CDC7819D3}" type="datetime1">
              <a:rPr lang="en-US" smtClean="0"/>
              <a:pPr/>
              <a:t>11/5/13</a:t>
            </a:fld>
            <a:endParaRPr lang="en-US" dirty="0"/>
          </a:p>
        </p:txBody>
      </p:sp>
      <p:sp>
        <p:nvSpPr>
          <p:cNvPr id="5" name="Footer Placeholder 3"/>
          <p:cNvSpPr>
            <a:spLocks noGrp="1"/>
          </p:cNvSpPr>
          <p:nvPr>
            <p:ph type="ftr" sz="quarter" idx="10"/>
          </p:nvPr>
        </p:nvSpPr>
        <p:spPr>
          <a:xfrm>
            <a:off x="3658064" y="6356350"/>
            <a:ext cx="2133600" cy="365125"/>
          </a:xfrm>
        </p:spPr>
        <p:txBody>
          <a:bodyPr/>
          <a:lstStyle/>
          <a:p>
            <a:r>
              <a:rPr lang="en-US" dirty="0" smtClean="0"/>
              <a:t>Fall 2013 -- Lecture #20</a:t>
            </a:r>
            <a:endParaRPr lang="en-AU" dirty="0"/>
          </a:p>
        </p:txBody>
      </p:sp>
      <p:pic>
        <p:nvPicPr>
          <p:cNvPr id="362503" name="Picture 7" descr="f04-35-P374493"/>
          <p:cNvPicPr>
            <a:picLocks noChangeAspect="1" noChangeArrowheads="1"/>
          </p:cNvPicPr>
          <p:nvPr/>
        </p:nvPicPr>
        <p:blipFill>
          <a:blip r:embed="rId3"/>
          <a:srcRect/>
          <a:stretch>
            <a:fillRect/>
          </a:stretch>
        </p:blipFill>
        <p:spPr bwMode="auto">
          <a:xfrm>
            <a:off x="93604" y="1948246"/>
            <a:ext cx="8985633" cy="4138567"/>
          </a:xfrm>
          <a:prstGeom prst="rect">
            <a:avLst/>
          </a:prstGeom>
          <a:noFill/>
        </p:spPr>
      </p:pic>
      <p:sp>
        <p:nvSpPr>
          <p:cNvPr id="362498" name="Rectangle 2"/>
          <p:cNvSpPr>
            <a:spLocks noGrp="1" noChangeArrowheads="1"/>
          </p:cNvSpPr>
          <p:nvPr>
            <p:ph type="title"/>
          </p:nvPr>
        </p:nvSpPr>
        <p:spPr/>
        <p:txBody>
          <a:bodyPr/>
          <a:lstStyle/>
          <a:p>
            <a:r>
              <a:rPr lang="en-US" dirty="0" smtClean="0"/>
              <a:t>More Detailed Pipeline</a:t>
            </a:r>
            <a:endParaRPr lang="en-AU"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19</a:t>
            </a:fld>
            <a:endParaRPr lang="en-US" dirty="0"/>
          </a:p>
        </p:txBody>
      </p:sp>
      <p:sp>
        <p:nvSpPr>
          <p:cNvPr id="8" name="TextBox 7"/>
          <p:cNvSpPr txBox="1"/>
          <p:nvPr/>
        </p:nvSpPr>
        <p:spPr>
          <a:xfrm>
            <a:off x="477520" y="1361440"/>
            <a:ext cx="4557658" cy="369332"/>
          </a:xfrm>
          <a:prstGeom prst="rect">
            <a:avLst/>
          </a:prstGeom>
          <a:noFill/>
        </p:spPr>
        <p:txBody>
          <a:bodyPr wrap="none" rtlCol="0">
            <a:spAutoFit/>
          </a:bodyPr>
          <a:lstStyle/>
          <a:p>
            <a:r>
              <a:rPr lang="en-US" dirty="0" smtClean="0"/>
              <a:t>Registers named for adjacent stages, e.g., IF/ID</a:t>
            </a:r>
            <a:endParaRPr lang="en-US" dirty="0"/>
          </a:p>
        </p:txBody>
      </p:sp>
    </p:spTree>
    <p:extLst>
      <p:ext uri="{BB962C8B-B14F-4D97-AF65-F5344CB8AC3E}">
        <p14:creationId xmlns:p14="http://schemas.microsoft.com/office/powerpoint/2010/main" val="9039302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a:bodyPr>
          <a:lstStyle/>
          <a:p>
            <a:pPr>
              <a:lnSpc>
                <a:spcPct val="85000"/>
              </a:lnSpc>
            </a:pPr>
            <a:r>
              <a:rPr lang="en-US" dirty="0" smtClean="0"/>
              <a:t>You Are Here!</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buClr>
                <a:schemeClr val="tx1"/>
              </a:buClr>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buClr>
                <a:schemeClr val="tx1"/>
              </a:buClr>
            </a:pPr>
            <a:r>
              <a:rPr lang="en-US" sz="2400" dirty="0" smtClean="0">
                <a:solidFill>
                  <a:srgbClr val="FF0000"/>
                </a:solidFill>
              </a:rPr>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4" name="Date Placeholder 43"/>
          <p:cNvSpPr>
            <a:spLocks noGrp="1"/>
          </p:cNvSpPr>
          <p:nvPr>
            <p:ph type="dt" sz="half" idx="10"/>
          </p:nvPr>
        </p:nvSpPr>
        <p:spPr/>
        <p:txBody>
          <a:bodyPr/>
          <a:lstStyle/>
          <a:p>
            <a:fld id="{2516729F-F966-9844-A2D1-DEEBD8AE1195}" type="datetime1">
              <a:rPr lang="en-US" smtClean="0"/>
              <a:pPr/>
              <a:t>11/5/13</a:t>
            </a:fld>
            <a:endParaRPr lang="en-US"/>
          </a:p>
        </p:txBody>
      </p:sp>
      <p:sp>
        <p:nvSpPr>
          <p:cNvPr id="46" name="Footer Placeholder 45"/>
          <p:cNvSpPr>
            <a:spLocks noGrp="1"/>
          </p:cNvSpPr>
          <p:nvPr>
            <p:ph type="ftr" sz="quarter" idx="11"/>
          </p:nvPr>
        </p:nvSpPr>
        <p:spPr/>
        <p:txBody>
          <a:bodyPr/>
          <a:lstStyle/>
          <a:p>
            <a:r>
              <a:rPr lang="en-US" dirty="0" smtClean="0"/>
              <a:t>Fall 2013 -- Lecture #20</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01405"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2393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Core</a:t>
                  </a:r>
                  <a:endParaRPr lang="en-US" dirty="0">
                    <a:solidFill>
                      <a:srgbClr val="FF0000"/>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sp>
        <p:nvSpPr>
          <p:cNvPr id="78" name="TextBox 77"/>
          <p:cNvSpPr txBox="1"/>
          <p:nvPr/>
        </p:nvSpPr>
        <p:spPr>
          <a:xfrm>
            <a:off x="3488267" y="4724400"/>
            <a:ext cx="885053" cy="646331"/>
          </a:xfrm>
          <a:prstGeom prst="rect">
            <a:avLst/>
          </a:prstGeom>
          <a:noFill/>
        </p:spPr>
        <p:txBody>
          <a:bodyPr wrap="none" rtlCol="0">
            <a:spAutoFit/>
          </a:bodyPr>
          <a:lstStyle/>
          <a:p>
            <a:r>
              <a:rPr lang="en-US" dirty="0" smtClean="0">
                <a:solidFill>
                  <a:srgbClr val="FF0000"/>
                </a:solidFill>
              </a:rPr>
              <a:t>Today’s</a:t>
            </a:r>
            <a:br>
              <a:rPr lang="en-US" dirty="0" smtClean="0">
                <a:solidFill>
                  <a:srgbClr val="FF0000"/>
                </a:solidFill>
              </a:rPr>
            </a:br>
            <a:r>
              <a:rPr lang="en-US" dirty="0" smtClean="0">
                <a:solidFill>
                  <a:srgbClr val="FF0000"/>
                </a:solidFill>
              </a:rPr>
              <a:t>Lecture</a:t>
            </a:r>
            <a:endParaRPr lang="en-US" dirty="0">
              <a:solidFill>
                <a:srgbClr val="FF0000"/>
              </a:solidFill>
            </a:endParaRPr>
          </a:p>
        </p:txBody>
      </p:sp>
      <p:grpSp>
        <p:nvGrpSpPr>
          <p:cNvPr id="62" name="Group 61"/>
          <p:cNvGrpSpPr/>
          <p:nvPr/>
        </p:nvGrpSpPr>
        <p:grpSpPr>
          <a:xfrm>
            <a:off x="0" y="3423931"/>
            <a:ext cx="8818881" cy="2653019"/>
            <a:chOff x="0" y="3423931"/>
            <a:chExt cx="8818881" cy="2653019"/>
          </a:xfrm>
        </p:grpSpPr>
        <p:grpSp>
          <p:nvGrpSpPr>
            <p:cNvPr id="7" name="Group 90"/>
            <p:cNvGrpSpPr/>
            <p:nvPr/>
          </p:nvGrpSpPr>
          <p:grpSpPr>
            <a:xfrm>
              <a:off x="3193143" y="3423931"/>
              <a:ext cx="5625738" cy="2653019"/>
              <a:chOff x="3193143" y="3423931"/>
              <a:chExt cx="5625738" cy="265301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8" name="Group 89"/>
              <p:cNvGrpSpPr/>
              <p:nvPr/>
            </p:nvGrpSpPr>
            <p:grpSpPr>
              <a:xfrm>
                <a:off x="3193143" y="3423931"/>
                <a:ext cx="5625738" cy="2653019"/>
                <a:chOff x="3193143" y="3423931"/>
                <a:chExt cx="5625738" cy="2653019"/>
              </a:xfrm>
            </p:grpSpPr>
            <p:grpSp>
              <p:nvGrpSpPr>
                <p:cNvPr id="9" name="Group 48"/>
                <p:cNvGrpSpPr/>
                <p:nvPr/>
              </p:nvGrpSpPr>
              <p:grpSpPr>
                <a:xfrm>
                  <a:off x="3193143" y="3423931"/>
                  <a:ext cx="5625738" cy="2653019"/>
                  <a:chOff x="3198396" y="3421279"/>
                  <a:chExt cx="5454288" cy="2883908"/>
                </a:xfrm>
              </p:grpSpPr>
              <p:sp>
                <p:nvSpPr>
                  <p:cNvPr id="147" name="Freeform 146"/>
                  <p:cNvSpPr/>
                  <p:nvPr/>
                </p:nvSpPr>
                <p:spPr>
                  <a:xfrm>
                    <a:off x="3198396" y="4775214"/>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4987168" y="3421279"/>
                    <a:ext cx="2420349" cy="1353935"/>
                  </a:xfrm>
                  <a:prstGeom prst="line">
                    <a:avLst/>
                  </a:prstGeom>
                  <a:ln w="254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34" y="3421279"/>
                    <a:ext cx="472848" cy="1353935"/>
                  </a:xfrm>
                  <a:prstGeom prst="line">
                    <a:avLst/>
                  </a:prstGeom>
                  <a:ln w="254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solidFill>
                        <a:srgbClr val="FF0000"/>
                      </a:solidFill>
                    </a:rPr>
                    <a:t>Core</a:t>
                  </a:r>
                  <a:endParaRPr lang="en-US" dirty="0">
                    <a:solidFill>
                      <a:srgbClr val="FF0000"/>
                    </a:solidFill>
                  </a:endParaRPr>
                </a:p>
              </p:txBody>
            </p:sp>
            <p:sp>
              <p:nvSpPr>
                <p:cNvPr id="163" name="Freeform 162"/>
                <p:cNvSpPr/>
                <p:nvPr/>
              </p:nvSpPr>
              <p:spPr>
                <a:xfrm>
                  <a:off x="4003040" y="4718050"/>
                  <a:ext cx="280035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ln w="571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FF0000"/>
                      </a:solidFill>
                    </a:rPr>
                    <a:t>             Instruction </a:t>
                  </a:r>
                  <a:r>
                    <a:rPr lang="en-US" dirty="0" err="1" smtClean="0">
                      <a:solidFill>
                        <a:srgbClr val="FF0000"/>
                      </a:solidFill>
                    </a:rPr>
                    <a:t>Unit(s</a:t>
                  </a:r>
                  <a:r>
                    <a:rPr lang="en-US" dirty="0" smtClean="0">
                      <a:solidFill>
                        <a:srgbClr val="FF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r>
                    <a:rPr lang="en-US" dirty="0" smtClean="0">
                      <a:solidFill>
                        <a:srgbClr val="FF0000"/>
                      </a:solidFill>
                    </a:rPr>
                    <a:t>Functional</a:t>
                  </a:r>
                </a:p>
                <a:p>
                  <a:pPr algn="ctr">
                    <a:lnSpc>
                      <a:spcPct val="90000"/>
                    </a:lnSpc>
                  </a:pPr>
                  <a:r>
                    <a:rPr lang="en-US" dirty="0" err="1" smtClean="0">
                      <a:solidFill>
                        <a:srgbClr val="FF0000"/>
                      </a:solidFill>
                    </a:rPr>
                    <a:t>Unit(s</a:t>
                  </a:r>
                  <a:r>
                    <a:rPr lang="en-US" dirty="0" smtClean="0">
                      <a:solidFill>
                        <a:srgbClr val="FF0000"/>
                      </a:solidFill>
                    </a:rPr>
                    <a:t>)</a:t>
                  </a:r>
                  <a:endParaRPr lang="en-US" dirty="0">
                    <a:solidFill>
                      <a:srgbClr val="FF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sp>
          <p:nvSpPr>
            <p:cNvPr id="59" name="Rectangle 58"/>
            <p:cNvSpPr/>
            <p:nvPr/>
          </p:nvSpPr>
          <p:spPr>
            <a:xfrm>
              <a:off x="0" y="3474721"/>
              <a:ext cx="3200400" cy="1015999"/>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D368BB-2097-2448-9A1A-041751B6E864}" type="datetime1">
              <a:rPr lang="en-US" smtClean="0"/>
              <a:pPr/>
              <a:t>11/5/13</a:t>
            </a:fld>
            <a:endParaRPr lang="en-US" dirty="0"/>
          </a:p>
        </p:txBody>
      </p:sp>
      <p:sp>
        <p:nvSpPr>
          <p:cNvPr id="4" name="Footer Placeholder 2"/>
          <p:cNvSpPr>
            <a:spLocks noGrp="1"/>
          </p:cNvSpPr>
          <p:nvPr>
            <p:ph type="ftr" sz="quarter" idx="10"/>
          </p:nvPr>
        </p:nvSpPr>
        <p:spPr>
          <a:xfrm>
            <a:off x="3640668" y="6356350"/>
            <a:ext cx="2133600" cy="365125"/>
          </a:xfrm>
        </p:spPr>
        <p:txBody>
          <a:bodyPr/>
          <a:lstStyle/>
          <a:p>
            <a:r>
              <a:rPr lang="en-US" dirty="0" smtClean="0"/>
              <a:t>Fall 2013 -- Lecture #20</a:t>
            </a:r>
            <a:endParaRPr lang="en-AU" dirty="0"/>
          </a:p>
        </p:txBody>
      </p:sp>
      <p:pic>
        <p:nvPicPr>
          <p:cNvPr id="366599" name="Picture 7" descr="f04-36-P374493-IF"/>
          <p:cNvPicPr>
            <a:picLocks noChangeAspect="1" noChangeArrowheads="1"/>
          </p:cNvPicPr>
          <p:nvPr/>
        </p:nvPicPr>
        <p:blipFill>
          <a:blip r:embed="rId3"/>
          <a:srcRect/>
          <a:stretch>
            <a:fillRect/>
          </a:stretch>
        </p:blipFill>
        <p:spPr bwMode="auto">
          <a:xfrm>
            <a:off x="34792" y="1229006"/>
            <a:ext cx="9062307" cy="4865915"/>
          </a:xfrm>
          <a:prstGeom prst="rect">
            <a:avLst/>
          </a:prstGeom>
          <a:noFill/>
        </p:spPr>
      </p:pic>
      <p:sp>
        <p:nvSpPr>
          <p:cNvPr id="366594" name="Rectangle 2"/>
          <p:cNvSpPr>
            <a:spLocks noGrp="1" noChangeArrowheads="1"/>
          </p:cNvSpPr>
          <p:nvPr>
            <p:ph type="title"/>
          </p:nvPr>
        </p:nvSpPr>
        <p:spPr/>
        <p:txBody>
          <a:bodyPr/>
          <a:lstStyle/>
          <a:p>
            <a:r>
              <a:rPr lang="en-US"/>
              <a:t>IF for Load, Store, …</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dirty="0"/>
          </a:p>
        </p:txBody>
      </p:sp>
      <p:sp>
        <p:nvSpPr>
          <p:cNvPr id="7" name="TextBox 6"/>
          <p:cNvSpPr txBox="1"/>
          <p:nvPr/>
        </p:nvSpPr>
        <p:spPr>
          <a:xfrm>
            <a:off x="3098800" y="1198880"/>
            <a:ext cx="4875027" cy="646331"/>
          </a:xfrm>
          <a:prstGeom prst="rect">
            <a:avLst/>
          </a:prstGeom>
          <a:noFill/>
        </p:spPr>
        <p:txBody>
          <a:bodyPr wrap="none" rtlCol="0">
            <a:spAutoFit/>
          </a:bodyPr>
          <a:lstStyle/>
          <a:p>
            <a:r>
              <a:rPr lang="en-US" dirty="0" smtClean="0"/>
              <a:t>Highlight combinational logic components used </a:t>
            </a:r>
            <a:br>
              <a:rPr lang="en-US" dirty="0" smtClean="0"/>
            </a:br>
            <a:r>
              <a:rPr lang="en-US" dirty="0" smtClean="0"/>
              <a:t>+ right half of state logic on read, left half on write</a:t>
            </a:r>
            <a:endParaRPr lang="en-US" dirty="0"/>
          </a:p>
        </p:txBody>
      </p:sp>
    </p:spTree>
    <p:extLst>
      <p:ext uri="{BB962C8B-B14F-4D97-AF65-F5344CB8AC3E}">
        <p14:creationId xmlns:p14="http://schemas.microsoft.com/office/powerpoint/2010/main" val="18827539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2ED128-6753-CE4A-BA2A-4797C201B240}" type="datetime1">
              <a:rPr lang="en-US" smtClean="0"/>
              <a:pPr/>
              <a:t>11/5/13</a:t>
            </a:fld>
            <a:endParaRPr lang="en-US" dirty="0"/>
          </a:p>
        </p:txBody>
      </p:sp>
      <p:sp>
        <p:nvSpPr>
          <p:cNvPr id="4" name="Footer Placeholder 2"/>
          <p:cNvSpPr>
            <a:spLocks noGrp="1"/>
          </p:cNvSpPr>
          <p:nvPr>
            <p:ph type="ftr" sz="quarter" idx="10"/>
          </p:nvPr>
        </p:nvSpPr>
        <p:spPr>
          <a:xfrm>
            <a:off x="3640668" y="6356350"/>
            <a:ext cx="2133600" cy="365125"/>
          </a:xfrm>
        </p:spPr>
        <p:txBody>
          <a:bodyPr/>
          <a:lstStyle/>
          <a:p>
            <a:r>
              <a:rPr lang="en-US" dirty="0" smtClean="0"/>
              <a:t>Fall 2013 -- Lecture #20</a:t>
            </a:r>
            <a:endParaRPr lang="en-AU" dirty="0"/>
          </a:p>
        </p:txBody>
      </p:sp>
      <p:pic>
        <p:nvPicPr>
          <p:cNvPr id="368647" name="Picture 7" descr="f04-36-P374493-ID"/>
          <p:cNvPicPr>
            <a:picLocks noChangeAspect="1" noChangeArrowheads="1"/>
          </p:cNvPicPr>
          <p:nvPr/>
        </p:nvPicPr>
        <p:blipFill>
          <a:blip r:embed="rId3"/>
          <a:srcRect/>
          <a:stretch>
            <a:fillRect/>
          </a:stretch>
        </p:blipFill>
        <p:spPr bwMode="auto">
          <a:xfrm>
            <a:off x="34792" y="1225904"/>
            <a:ext cx="9093923" cy="4870672"/>
          </a:xfrm>
          <a:prstGeom prst="rect">
            <a:avLst/>
          </a:prstGeom>
          <a:noFill/>
        </p:spPr>
      </p:pic>
      <p:sp>
        <p:nvSpPr>
          <p:cNvPr id="368642" name="Rectangle 2"/>
          <p:cNvSpPr>
            <a:spLocks noGrp="1" noChangeArrowheads="1"/>
          </p:cNvSpPr>
          <p:nvPr>
            <p:ph type="title"/>
          </p:nvPr>
        </p:nvSpPr>
        <p:spPr/>
        <p:txBody>
          <a:bodyPr/>
          <a:lstStyle/>
          <a:p>
            <a:r>
              <a:rPr lang="en-US"/>
              <a:t>ID for Load, Store, …</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dirty="0"/>
          </a:p>
        </p:txBody>
      </p:sp>
    </p:spTree>
    <p:extLst>
      <p:ext uri="{BB962C8B-B14F-4D97-AF65-F5344CB8AC3E}">
        <p14:creationId xmlns:p14="http://schemas.microsoft.com/office/powerpoint/2010/main" val="19564726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B9672E9-4272-B34C-A142-883B6BA5CC43}" type="datetime1">
              <a:rPr lang="en-US" smtClean="0"/>
              <a:pPr/>
              <a:t>11/5/13</a:t>
            </a:fld>
            <a:endParaRPr lang="en-US" dirty="0"/>
          </a:p>
        </p:txBody>
      </p:sp>
      <p:sp>
        <p:nvSpPr>
          <p:cNvPr id="4" name="Footer Placeholder 2"/>
          <p:cNvSpPr>
            <a:spLocks noGrp="1"/>
          </p:cNvSpPr>
          <p:nvPr>
            <p:ph type="ftr" sz="quarter" idx="10"/>
          </p:nvPr>
        </p:nvSpPr>
        <p:spPr>
          <a:xfrm>
            <a:off x="3640668" y="6356350"/>
            <a:ext cx="2133600" cy="365125"/>
          </a:xfrm>
        </p:spPr>
        <p:txBody>
          <a:bodyPr/>
          <a:lstStyle/>
          <a:p>
            <a:r>
              <a:rPr lang="en-US" dirty="0" smtClean="0"/>
              <a:t>Fall 2013 -- Lecture #20</a:t>
            </a:r>
            <a:endParaRPr lang="en-AU" dirty="0"/>
          </a:p>
        </p:txBody>
      </p:sp>
      <p:pic>
        <p:nvPicPr>
          <p:cNvPr id="370694" name="Picture 6" descr="f04-37-P374493"/>
          <p:cNvPicPr>
            <a:picLocks noChangeAspect="1" noChangeArrowheads="1"/>
          </p:cNvPicPr>
          <p:nvPr/>
        </p:nvPicPr>
        <p:blipFill>
          <a:blip r:embed="rId3"/>
          <a:srcRect/>
          <a:stretch>
            <a:fillRect/>
          </a:stretch>
        </p:blipFill>
        <p:spPr bwMode="auto">
          <a:xfrm>
            <a:off x="17396" y="1108294"/>
            <a:ext cx="9101927" cy="4991321"/>
          </a:xfrm>
          <a:prstGeom prst="rect">
            <a:avLst/>
          </a:prstGeom>
          <a:noFill/>
        </p:spPr>
      </p:pic>
      <p:sp>
        <p:nvSpPr>
          <p:cNvPr id="370690" name="Rectangle 2"/>
          <p:cNvSpPr>
            <a:spLocks noGrp="1" noChangeArrowheads="1"/>
          </p:cNvSpPr>
          <p:nvPr>
            <p:ph type="title"/>
          </p:nvPr>
        </p:nvSpPr>
        <p:spPr/>
        <p:txBody>
          <a:bodyPr/>
          <a:lstStyle/>
          <a:p>
            <a:r>
              <a:rPr lang="en-US"/>
              <a:t>EX for Load</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dirty="0"/>
          </a:p>
        </p:txBody>
      </p:sp>
    </p:spTree>
    <p:extLst>
      <p:ext uri="{BB962C8B-B14F-4D97-AF65-F5344CB8AC3E}">
        <p14:creationId xmlns:p14="http://schemas.microsoft.com/office/powerpoint/2010/main" val="38083649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504C9E-D161-7E4D-87B1-3855EF3C7420}" type="datetime1">
              <a:rPr lang="en-US" smtClean="0"/>
              <a:pPr/>
              <a:t>11/5/13</a:t>
            </a:fld>
            <a:endParaRPr lang="en-US" dirty="0"/>
          </a:p>
        </p:txBody>
      </p:sp>
      <p:sp>
        <p:nvSpPr>
          <p:cNvPr id="4" name="Footer Placeholder 2"/>
          <p:cNvSpPr>
            <a:spLocks noGrp="1"/>
          </p:cNvSpPr>
          <p:nvPr>
            <p:ph type="ftr" sz="quarter" idx="10"/>
          </p:nvPr>
        </p:nvSpPr>
        <p:spPr>
          <a:xfrm>
            <a:off x="3658064" y="6356350"/>
            <a:ext cx="2133600" cy="365125"/>
          </a:xfrm>
        </p:spPr>
        <p:txBody>
          <a:bodyPr/>
          <a:lstStyle/>
          <a:p>
            <a:r>
              <a:rPr lang="en-US" dirty="0" smtClean="0"/>
              <a:t>Fall 2013 -- Lecture #20</a:t>
            </a:r>
            <a:endParaRPr lang="en-AU" dirty="0"/>
          </a:p>
        </p:txBody>
      </p:sp>
      <p:pic>
        <p:nvPicPr>
          <p:cNvPr id="372743" name="Picture 7" descr="f04-38-P374493-MEM"/>
          <p:cNvPicPr>
            <a:picLocks noChangeAspect="1" noChangeArrowheads="1"/>
          </p:cNvPicPr>
          <p:nvPr/>
        </p:nvPicPr>
        <p:blipFill>
          <a:blip r:embed="rId3"/>
          <a:srcRect/>
          <a:stretch>
            <a:fillRect/>
          </a:stretch>
        </p:blipFill>
        <p:spPr bwMode="auto">
          <a:xfrm>
            <a:off x="17396" y="1170580"/>
            <a:ext cx="9111452" cy="4927785"/>
          </a:xfrm>
          <a:prstGeom prst="rect">
            <a:avLst/>
          </a:prstGeom>
          <a:noFill/>
        </p:spPr>
      </p:pic>
      <p:sp>
        <p:nvSpPr>
          <p:cNvPr id="372738" name="Rectangle 2"/>
          <p:cNvSpPr>
            <a:spLocks noGrp="1" noChangeArrowheads="1"/>
          </p:cNvSpPr>
          <p:nvPr>
            <p:ph type="title"/>
          </p:nvPr>
        </p:nvSpPr>
        <p:spPr/>
        <p:txBody>
          <a:bodyPr/>
          <a:lstStyle/>
          <a:p>
            <a:r>
              <a:rPr lang="en-US"/>
              <a:t>MEM for Load</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dirty="0"/>
          </a:p>
        </p:txBody>
      </p:sp>
    </p:spTree>
    <p:extLst>
      <p:ext uri="{BB962C8B-B14F-4D97-AF65-F5344CB8AC3E}">
        <p14:creationId xmlns:p14="http://schemas.microsoft.com/office/powerpoint/2010/main" val="488392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0E5E561-490A-9E4F-A665-BD1B6D9DE80D}" type="datetime1">
              <a:rPr lang="en-US" smtClean="0"/>
              <a:pPr/>
              <a:t>11/5/13</a:t>
            </a:fld>
            <a:endParaRPr lang="en-US" dirty="0"/>
          </a:p>
        </p:txBody>
      </p:sp>
      <p:sp>
        <p:nvSpPr>
          <p:cNvPr id="6" name="Footer Placeholder 2"/>
          <p:cNvSpPr>
            <a:spLocks noGrp="1"/>
          </p:cNvSpPr>
          <p:nvPr>
            <p:ph type="ftr" sz="quarter" idx="10"/>
          </p:nvPr>
        </p:nvSpPr>
        <p:spPr>
          <a:xfrm>
            <a:off x="3623272" y="6356350"/>
            <a:ext cx="2133600" cy="365125"/>
          </a:xfrm>
        </p:spPr>
        <p:txBody>
          <a:bodyPr/>
          <a:lstStyle/>
          <a:p>
            <a:r>
              <a:rPr lang="en-US" dirty="0" smtClean="0"/>
              <a:t>Fall 2013 -- Lecture #20</a:t>
            </a:r>
            <a:endParaRPr lang="en-AU" dirty="0"/>
          </a:p>
        </p:txBody>
      </p:sp>
      <p:pic>
        <p:nvPicPr>
          <p:cNvPr id="374794" name="Picture 10" descr="f04-38-P374493-WB"/>
          <p:cNvPicPr>
            <a:picLocks noChangeAspect="1" noChangeArrowheads="1"/>
          </p:cNvPicPr>
          <p:nvPr/>
        </p:nvPicPr>
        <p:blipFill>
          <a:blip r:embed="rId3"/>
          <a:srcRect/>
          <a:stretch>
            <a:fillRect/>
          </a:stretch>
        </p:blipFill>
        <p:spPr bwMode="auto">
          <a:xfrm>
            <a:off x="0" y="1296571"/>
            <a:ext cx="9117935" cy="4806353"/>
          </a:xfrm>
          <a:prstGeom prst="rect">
            <a:avLst/>
          </a:prstGeom>
          <a:noFill/>
        </p:spPr>
      </p:pic>
      <p:sp>
        <p:nvSpPr>
          <p:cNvPr id="374786" name="Rectangle 2"/>
          <p:cNvSpPr>
            <a:spLocks noGrp="1" noChangeArrowheads="1"/>
          </p:cNvSpPr>
          <p:nvPr>
            <p:ph type="title"/>
          </p:nvPr>
        </p:nvSpPr>
        <p:spPr/>
        <p:txBody>
          <a:bodyPr/>
          <a:lstStyle/>
          <a:p>
            <a:r>
              <a:rPr lang="en-US"/>
              <a:t>WB for Load</a:t>
            </a:r>
            <a:endParaRPr lang="en-AU"/>
          </a:p>
        </p:txBody>
      </p:sp>
      <p:sp>
        <p:nvSpPr>
          <p:cNvPr id="374788" name="Oval 4"/>
          <p:cNvSpPr>
            <a:spLocks noChangeArrowheads="1"/>
          </p:cNvSpPr>
          <p:nvPr/>
        </p:nvSpPr>
        <p:spPr bwMode="auto">
          <a:xfrm>
            <a:off x="2991774" y="4261424"/>
            <a:ext cx="809760" cy="327509"/>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74789" name="AutoShape 5"/>
          <p:cNvSpPr>
            <a:spLocks/>
          </p:cNvSpPr>
          <p:nvPr/>
        </p:nvSpPr>
        <p:spPr bwMode="auto">
          <a:xfrm>
            <a:off x="1005810" y="5396487"/>
            <a:ext cx="1063625" cy="865187"/>
          </a:xfrm>
          <a:prstGeom prst="borderCallout1">
            <a:avLst>
              <a:gd name="adj1" fmla="val 13213"/>
              <a:gd name="adj2" fmla="val 107162"/>
              <a:gd name="adj3" fmla="val -84586"/>
              <a:gd name="adj4" fmla="val 197763"/>
            </a:avLst>
          </a:prstGeom>
          <a:solidFill>
            <a:schemeClr val="accent1"/>
          </a:solidFill>
          <a:ln w="12700">
            <a:solidFill>
              <a:schemeClr val="tx1"/>
            </a:solidFill>
            <a:miter lim="800000"/>
            <a:headEnd/>
            <a:tailEnd type="triangle" w="med" len="med"/>
          </a:ln>
          <a:effectLst/>
        </p:spPr>
        <p:txBody>
          <a:bodyPr>
            <a:prstTxWarp prst="textNoShape">
              <a:avLst/>
            </a:prstTxWarp>
          </a:bodyPr>
          <a:lstStyle/>
          <a:p>
            <a:pPr algn="ctr"/>
            <a:r>
              <a:rPr lang="en-US" dirty="0"/>
              <a:t>Wrong</a:t>
            </a:r>
            <a:br>
              <a:rPr lang="en-US" dirty="0"/>
            </a:br>
            <a:r>
              <a:rPr lang="en-US" dirty="0"/>
              <a:t>register</a:t>
            </a:r>
            <a:br>
              <a:rPr lang="en-US" dirty="0"/>
            </a:br>
            <a:r>
              <a:rPr lang="en-US" dirty="0"/>
              <a:t>number</a:t>
            </a:r>
            <a:endParaRPr lang="en-AU"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24</a:t>
            </a:fld>
            <a:endParaRPr lang="en-US" dirty="0"/>
          </a:p>
        </p:txBody>
      </p:sp>
      <p:sp>
        <p:nvSpPr>
          <p:cNvPr id="9" name="TextBox 8"/>
          <p:cNvSpPr txBox="1"/>
          <p:nvPr/>
        </p:nvSpPr>
        <p:spPr>
          <a:xfrm>
            <a:off x="2346960" y="1209040"/>
            <a:ext cx="4213075" cy="369332"/>
          </a:xfrm>
          <a:prstGeom prst="rect">
            <a:avLst/>
          </a:prstGeom>
          <a:noFill/>
        </p:spPr>
        <p:txBody>
          <a:bodyPr wrap="none" rtlCol="0">
            <a:spAutoFit/>
          </a:bodyPr>
          <a:lstStyle/>
          <a:p>
            <a:r>
              <a:rPr lang="en-US" dirty="0" smtClean="0"/>
              <a:t>Has Bug that was in 1</a:t>
            </a:r>
            <a:r>
              <a:rPr lang="en-US" baseline="30000" dirty="0" smtClean="0"/>
              <a:t>st</a:t>
            </a:r>
            <a:r>
              <a:rPr lang="en-US" dirty="0" smtClean="0"/>
              <a:t> edition of textbook!</a:t>
            </a:r>
            <a:endParaRPr lang="en-US" dirty="0"/>
          </a:p>
        </p:txBody>
      </p:sp>
    </p:spTree>
    <p:extLst>
      <p:ext uri="{BB962C8B-B14F-4D97-AF65-F5344CB8AC3E}">
        <p14:creationId xmlns:p14="http://schemas.microsoft.com/office/powerpoint/2010/main" val="603773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74789"/>
                                        </p:tgtEl>
                                        <p:attrNameLst>
                                          <p:attrName>style.visibility</p:attrName>
                                        </p:attrNameLst>
                                      </p:cBhvr>
                                      <p:to>
                                        <p:strVal val="visible"/>
                                      </p:to>
                                    </p:set>
                                    <p:animEffect transition="in" filter="fade">
                                      <p:cBhvr>
                                        <p:cTn id="11" dur="1000"/>
                                        <p:tgtEl>
                                          <p:spTgt spid="37478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4788"/>
                                        </p:tgtEl>
                                        <p:attrNameLst>
                                          <p:attrName>style.visibility</p:attrName>
                                        </p:attrNameLst>
                                      </p:cBhvr>
                                      <p:to>
                                        <p:strVal val="visible"/>
                                      </p:to>
                                    </p:set>
                                    <p:animEffect transition="in" filter="fade">
                                      <p:cBhvr>
                                        <p:cTn id="14" dur="1000"/>
                                        <p:tgtEl>
                                          <p:spTgt spid="374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8" grpId="0" animBg="1"/>
      <p:bldP spid="374789"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1843CA-0B35-4D45-AE65-85D9727EF71B}" type="datetime1">
              <a:rPr lang="en-US" smtClean="0"/>
              <a:pPr/>
              <a:t>11/5/13</a:t>
            </a:fld>
            <a:endParaRPr lang="en-US" dirty="0"/>
          </a:p>
        </p:txBody>
      </p:sp>
      <p:sp>
        <p:nvSpPr>
          <p:cNvPr id="4" name="Footer Placeholder 2"/>
          <p:cNvSpPr>
            <a:spLocks noGrp="1"/>
          </p:cNvSpPr>
          <p:nvPr>
            <p:ph type="ftr" sz="quarter" idx="10"/>
          </p:nvPr>
        </p:nvSpPr>
        <p:spPr>
          <a:xfrm>
            <a:off x="3623272" y="6356350"/>
            <a:ext cx="2133600" cy="365125"/>
          </a:xfrm>
        </p:spPr>
        <p:txBody>
          <a:bodyPr/>
          <a:lstStyle/>
          <a:p>
            <a:r>
              <a:rPr lang="en-US" dirty="0" smtClean="0"/>
              <a:t>Fall 2013 -- Lecture #20</a:t>
            </a:r>
            <a:endParaRPr lang="en-AU" dirty="0"/>
          </a:p>
        </p:txBody>
      </p:sp>
      <p:pic>
        <p:nvPicPr>
          <p:cNvPr id="376838" name="Picture 6" descr="f04-41-P374493"/>
          <p:cNvPicPr>
            <a:picLocks noChangeAspect="1" noChangeArrowheads="1"/>
          </p:cNvPicPr>
          <p:nvPr/>
        </p:nvPicPr>
        <p:blipFill>
          <a:blip r:embed="rId3"/>
          <a:srcRect/>
          <a:stretch>
            <a:fillRect/>
          </a:stretch>
        </p:blipFill>
        <p:spPr bwMode="auto">
          <a:xfrm>
            <a:off x="44570" y="1654965"/>
            <a:ext cx="9056690" cy="4174335"/>
          </a:xfrm>
          <a:prstGeom prst="rect">
            <a:avLst/>
          </a:prstGeom>
          <a:noFill/>
        </p:spPr>
      </p:pic>
      <p:sp>
        <p:nvSpPr>
          <p:cNvPr id="376834" name="Rectangle 2"/>
          <p:cNvSpPr>
            <a:spLocks noGrp="1" noChangeArrowheads="1"/>
          </p:cNvSpPr>
          <p:nvPr>
            <p:ph type="title"/>
          </p:nvPr>
        </p:nvSpPr>
        <p:spPr/>
        <p:txBody>
          <a:bodyPr/>
          <a:lstStyle/>
          <a:p>
            <a:r>
              <a:rPr lang="en-US"/>
              <a:t>Corrected Datapath for Load</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dirty="0"/>
          </a:p>
        </p:txBody>
      </p:sp>
      <p:sp>
        <p:nvSpPr>
          <p:cNvPr id="7" name="Oval 4"/>
          <p:cNvSpPr>
            <a:spLocks noChangeArrowheads="1"/>
          </p:cNvSpPr>
          <p:nvPr/>
        </p:nvSpPr>
        <p:spPr bwMode="auto">
          <a:xfrm>
            <a:off x="2991774" y="4017584"/>
            <a:ext cx="809760" cy="327509"/>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8" name="AutoShape 5"/>
          <p:cNvSpPr>
            <a:spLocks/>
          </p:cNvSpPr>
          <p:nvPr/>
        </p:nvSpPr>
        <p:spPr bwMode="auto">
          <a:xfrm>
            <a:off x="1005810" y="5152647"/>
            <a:ext cx="1063625" cy="865187"/>
          </a:xfrm>
          <a:prstGeom prst="borderCallout1">
            <a:avLst>
              <a:gd name="adj1" fmla="val 13213"/>
              <a:gd name="adj2" fmla="val 107162"/>
              <a:gd name="adj3" fmla="val -84586"/>
              <a:gd name="adj4" fmla="val 197763"/>
            </a:avLst>
          </a:prstGeom>
          <a:solidFill>
            <a:schemeClr val="accent1"/>
          </a:solidFill>
          <a:ln w="12700">
            <a:solidFill>
              <a:schemeClr val="tx1"/>
            </a:solidFill>
            <a:miter lim="800000"/>
            <a:headEnd/>
            <a:tailEnd type="triangle" w="med" len="med"/>
          </a:ln>
          <a:effectLst/>
        </p:spPr>
        <p:txBody>
          <a:bodyPr>
            <a:prstTxWarp prst="textNoShape">
              <a:avLst/>
            </a:prstTxWarp>
          </a:bodyPr>
          <a:lstStyle/>
          <a:p>
            <a:pPr algn="ctr"/>
            <a:r>
              <a:rPr lang="en-US" dirty="0" smtClean="0"/>
              <a:t>Correct</a:t>
            </a:r>
            <a:br>
              <a:rPr lang="en-US" dirty="0" smtClean="0"/>
            </a:br>
            <a:r>
              <a:rPr lang="en-US" dirty="0"/>
              <a:t>register</a:t>
            </a:r>
            <a:br>
              <a:rPr lang="en-US" dirty="0"/>
            </a:br>
            <a:r>
              <a:rPr lang="en-US" dirty="0"/>
              <a:t>number</a:t>
            </a:r>
            <a:endParaRPr lang="en-AU" dirty="0"/>
          </a:p>
        </p:txBody>
      </p:sp>
    </p:spTree>
    <p:extLst>
      <p:ext uri="{BB962C8B-B14F-4D97-AF65-F5344CB8AC3E}">
        <p14:creationId xmlns:p14="http://schemas.microsoft.com/office/powerpoint/2010/main" val="2063129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8963" name="Rectangle 3"/>
          <p:cNvSpPr>
            <a:spLocks noGrp="1" noChangeArrowheads="1"/>
          </p:cNvSpPr>
          <p:nvPr>
            <p:ph type="body" idx="1"/>
          </p:nvPr>
        </p:nvSpPr>
        <p:spPr>
          <a:xfrm>
            <a:off x="381000" y="5029200"/>
            <a:ext cx="8610600" cy="1146175"/>
          </a:xfrm>
          <a:noFill/>
          <a:ln/>
        </p:spPr>
        <p:txBody>
          <a:bodyPr>
            <a:normAutofit fontScale="85000" lnSpcReduction="10000"/>
          </a:bodyPr>
          <a:lstStyle/>
          <a:p>
            <a:r>
              <a:rPr lang="en-US" dirty="0"/>
              <a:t>Every instruction must take same number of steps, also called pipeline</a:t>
            </a:r>
            <a:r>
              <a:rPr lang="en-US" dirty="0" smtClean="0"/>
              <a:t> </a:t>
            </a:r>
            <a:r>
              <a:rPr lang="en-US" dirty="0" smtClean="0">
                <a:solidFill>
                  <a:srgbClr val="FF0000"/>
                </a:solidFill>
              </a:rPr>
              <a:t>stages</a:t>
            </a:r>
            <a:r>
              <a:rPr lang="en-US" dirty="0" smtClean="0"/>
              <a:t>, </a:t>
            </a:r>
            <a:r>
              <a:rPr lang="en-US" dirty="0"/>
              <a:t>so some will go idle sometimes</a:t>
            </a:r>
          </a:p>
        </p:txBody>
      </p:sp>
      <p:grpSp>
        <p:nvGrpSpPr>
          <p:cNvPr id="2" name="Group 4"/>
          <p:cNvGrpSpPr>
            <a:grpSpLocks/>
          </p:cNvGrpSpPr>
          <p:nvPr/>
        </p:nvGrpSpPr>
        <p:grpSpPr bwMode="auto">
          <a:xfrm>
            <a:off x="539750" y="1755775"/>
            <a:ext cx="8362950" cy="3125788"/>
            <a:chOff x="340" y="990"/>
            <a:chExt cx="5268" cy="1969"/>
          </a:xfrm>
        </p:grpSpPr>
        <p:sp>
          <p:nvSpPr>
            <p:cNvPr id="2728965" name="Rectangle 5"/>
            <p:cNvSpPr>
              <a:spLocks noChangeArrowheads="1"/>
            </p:cNvSpPr>
            <p:nvPr/>
          </p:nvSpPr>
          <p:spPr bwMode="auto">
            <a:xfrm>
              <a:off x="344"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6" name="Rectangle 6"/>
            <p:cNvSpPr>
              <a:spLocks noChangeArrowheads="1"/>
            </p:cNvSpPr>
            <p:nvPr/>
          </p:nvSpPr>
          <p:spPr bwMode="auto">
            <a:xfrm>
              <a:off x="340" y="990"/>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IF</a:t>
              </a:r>
              <a:endParaRPr lang="en-US" sz="2400" b="1" dirty="0">
                <a:solidFill>
                  <a:schemeClr val="tx1"/>
                </a:solidFill>
              </a:endParaRPr>
            </a:p>
          </p:txBody>
        </p:sp>
        <p:sp>
          <p:nvSpPr>
            <p:cNvPr id="2728967" name="Rectangle 7"/>
            <p:cNvSpPr>
              <a:spLocks noChangeArrowheads="1"/>
            </p:cNvSpPr>
            <p:nvPr/>
          </p:nvSpPr>
          <p:spPr bwMode="auto">
            <a:xfrm>
              <a:off x="872"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8" name="Rectangle 8"/>
            <p:cNvSpPr>
              <a:spLocks noChangeArrowheads="1"/>
            </p:cNvSpPr>
            <p:nvPr/>
          </p:nvSpPr>
          <p:spPr bwMode="auto">
            <a:xfrm>
              <a:off x="1400"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9" name="Rectangle 9"/>
            <p:cNvSpPr>
              <a:spLocks noChangeArrowheads="1"/>
            </p:cNvSpPr>
            <p:nvPr/>
          </p:nvSpPr>
          <p:spPr bwMode="auto">
            <a:xfrm>
              <a:off x="1928"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0" name="Rectangle 10"/>
            <p:cNvSpPr>
              <a:spLocks noChangeArrowheads="1"/>
            </p:cNvSpPr>
            <p:nvPr/>
          </p:nvSpPr>
          <p:spPr bwMode="auto">
            <a:xfrm>
              <a:off x="2456"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1" name="Rectangle 11"/>
            <p:cNvSpPr>
              <a:spLocks noChangeArrowheads="1"/>
            </p:cNvSpPr>
            <p:nvPr/>
          </p:nvSpPr>
          <p:spPr bwMode="auto">
            <a:xfrm>
              <a:off x="851" y="990"/>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ID</a:t>
              </a:r>
              <a:endParaRPr lang="en-US" sz="2400" b="1" dirty="0">
                <a:solidFill>
                  <a:schemeClr val="tx1"/>
                </a:solidFill>
              </a:endParaRPr>
            </a:p>
          </p:txBody>
        </p:sp>
        <p:sp>
          <p:nvSpPr>
            <p:cNvPr id="2728972" name="Rectangle 12"/>
            <p:cNvSpPr>
              <a:spLocks noChangeArrowheads="1"/>
            </p:cNvSpPr>
            <p:nvPr/>
          </p:nvSpPr>
          <p:spPr bwMode="auto">
            <a:xfrm>
              <a:off x="1379" y="990"/>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EX</a:t>
              </a:r>
              <a:endParaRPr lang="en-US" sz="2400" b="1" dirty="0">
                <a:solidFill>
                  <a:schemeClr val="tx1"/>
                </a:solidFill>
              </a:endParaRPr>
            </a:p>
          </p:txBody>
        </p:sp>
        <p:sp>
          <p:nvSpPr>
            <p:cNvPr id="2728973" name="Rectangle 13"/>
            <p:cNvSpPr>
              <a:spLocks noChangeArrowheads="1"/>
            </p:cNvSpPr>
            <p:nvPr/>
          </p:nvSpPr>
          <p:spPr bwMode="auto">
            <a:xfrm>
              <a:off x="1907" y="990"/>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Mem</a:t>
              </a:r>
            </a:p>
          </p:txBody>
        </p:sp>
        <p:sp>
          <p:nvSpPr>
            <p:cNvPr id="2728974" name="Rectangle 14"/>
            <p:cNvSpPr>
              <a:spLocks noChangeArrowheads="1"/>
            </p:cNvSpPr>
            <p:nvPr/>
          </p:nvSpPr>
          <p:spPr bwMode="auto">
            <a:xfrm>
              <a:off x="2483" y="990"/>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WB</a:t>
              </a:r>
            </a:p>
          </p:txBody>
        </p:sp>
        <p:sp>
          <p:nvSpPr>
            <p:cNvPr id="2728975" name="Rectangle 15"/>
            <p:cNvSpPr>
              <a:spLocks noChangeArrowheads="1"/>
            </p:cNvSpPr>
            <p:nvPr/>
          </p:nvSpPr>
          <p:spPr bwMode="auto">
            <a:xfrm>
              <a:off x="872"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6" name="Rectangle 16"/>
            <p:cNvSpPr>
              <a:spLocks noChangeArrowheads="1"/>
            </p:cNvSpPr>
            <p:nvPr/>
          </p:nvSpPr>
          <p:spPr bwMode="auto">
            <a:xfrm>
              <a:off x="868" y="1326"/>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IF</a:t>
              </a:r>
              <a:endParaRPr lang="en-US" sz="2400" b="1" dirty="0"/>
            </a:p>
          </p:txBody>
        </p:sp>
        <p:sp>
          <p:nvSpPr>
            <p:cNvPr id="2728977" name="Rectangle 17"/>
            <p:cNvSpPr>
              <a:spLocks noChangeArrowheads="1"/>
            </p:cNvSpPr>
            <p:nvPr/>
          </p:nvSpPr>
          <p:spPr bwMode="auto">
            <a:xfrm>
              <a:off x="1400"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8" name="Rectangle 18"/>
            <p:cNvSpPr>
              <a:spLocks noChangeArrowheads="1"/>
            </p:cNvSpPr>
            <p:nvPr/>
          </p:nvSpPr>
          <p:spPr bwMode="auto">
            <a:xfrm>
              <a:off x="1928"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9" name="Rectangle 19"/>
            <p:cNvSpPr>
              <a:spLocks noChangeArrowheads="1"/>
            </p:cNvSpPr>
            <p:nvPr/>
          </p:nvSpPr>
          <p:spPr bwMode="auto">
            <a:xfrm>
              <a:off x="2456"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0" name="Rectangle 20"/>
            <p:cNvSpPr>
              <a:spLocks noChangeArrowheads="1"/>
            </p:cNvSpPr>
            <p:nvPr/>
          </p:nvSpPr>
          <p:spPr bwMode="auto">
            <a:xfrm>
              <a:off x="2984"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1" name="Rectangle 21"/>
            <p:cNvSpPr>
              <a:spLocks noChangeArrowheads="1"/>
            </p:cNvSpPr>
            <p:nvPr/>
          </p:nvSpPr>
          <p:spPr bwMode="auto">
            <a:xfrm>
              <a:off x="1379" y="1326"/>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ID</a:t>
              </a:r>
              <a:endParaRPr lang="en-US" sz="2400" b="1" dirty="0"/>
            </a:p>
          </p:txBody>
        </p:sp>
        <p:sp>
          <p:nvSpPr>
            <p:cNvPr id="2728982" name="Rectangle 22"/>
            <p:cNvSpPr>
              <a:spLocks noChangeArrowheads="1"/>
            </p:cNvSpPr>
            <p:nvPr/>
          </p:nvSpPr>
          <p:spPr bwMode="auto">
            <a:xfrm>
              <a:off x="1907" y="1326"/>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EX</a:t>
              </a:r>
              <a:endParaRPr lang="en-US" sz="2400" b="1" dirty="0"/>
            </a:p>
          </p:txBody>
        </p:sp>
        <p:sp>
          <p:nvSpPr>
            <p:cNvPr id="2728983" name="Rectangle 23"/>
            <p:cNvSpPr>
              <a:spLocks noChangeArrowheads="1"/>
            </p:cNvSpPr>
            <p:nvPr/>
          </p:nvSpPr>
          <p:spPr bwMode="auto">
            <a:xfrm>
              <a:off x="2435" y="1326"/>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Mem</a:t>
              </a:r>
            </a:p>
          </p:txBody>
        </p:sp>
        <p:sp>
          <p:nvSpPr>
            <p:cNvPr id="2728984" name="Rectangle 24"/>
            <p:cNvSpPr>
              <a:spLocks noChangeArrowheads="1"/>
            </p:cNvSpPr>
            <p:nvPr/>
          </p:nvSpPr>
          <p:spPr bwMode="auto">
            <a:xfrm>
              <a:off x="3011" y="1326"/>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WB</a:t>
              </a:r>
            </a:p>
          </p:txBody>
        </p:sp>
        <p:grpSp>
          <p:nvGrpSpPr>
            <p:cNvPr id="3" name="Group 25"/>
            <p:cNvGrpSpPr>
              <a:grpSpLocks/>
            </p:cNvGrpSpPr>
            <p:nvPr/>
          </p:nvGrpSpPr>
          <p:grpSpPr bwMode="auto">
            <a:xfrm>
              <a:off x="1396" y="1662"/>
              <a:ext cx="2628" cy="289"/>
              <a:chOff x="1396" y="1662"/>
              <a:chExt cx="2628" cy="289"/>
            </a:xfrm>
          </p:grpSpPr>
          <p:sp>
            <p:nvSpPr>
              <p:cNvPr id="2728986" name="Rectangle 26"/>
              <p:cNvSpPr>
                <a:spLocks noChangeArrowheads="1"/>
              </p:cNvSpPr>
              <p:nvPr/>
            </p:nvSpPr>
            <p:spPr bwMode="auto">
              <a:xfrm>
                <a:off x="1400"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7" name="Rectangle 27"/>
              <p:cNvSpPr>
                <a:spLocks noChangeArrowheads="1"/>
              </p:cNvSpPr>
              <p:nvPr/>
            </p:nvSpPr>
            <p:spPr bwMode="auto">
              <a:xfrm>
                <a:off x="1396" y="1662"/>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accent2"/>
                    </a:solidFill>
                  </a:rPr>
                  <a:t>IF</a:t>
                </a:r>
                <a:endParaRPr lang="en-US" sz="2400" b="1" dirty="0">
                  <a:solidFill>
                    <a:schemeClr val="accent2"/>
                  </a:solidFill>
                </a:endParaRPr>
              </a:p>
            </p:txBody>
          </p:sp>
          <p:sp>
            <p:nvSpPr>
              <p:cNvPr id="2728988" name="Rectangle 28"/>
              <p:cNvSpPr>
                <a:spLocks noChangeArrowheads="1"/>
              </p:cNvSpPr>
              <p:nvPr/>
            </p:nvSpPr>
            <p:spPr bwMode="auto">
              <a:xfrm>
                <a:off x="1928"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9" name="Rectangle 29"/>
              <p:cNvSpPr>
                <a:spLocks noChangeArrowheads="1"/>
              </p:cNvSpPr>
              <p:nvPr/>
            </p:nvSpPr>
            <p:spPr bwMode="auto">
              <a:xfrm>
                <a:off x="2456"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0" name="Rectangle 30"/>
              <p:cNvSpPr>
                <a:spLocks noChangeArrowheads="1"/>
              </p:cNvSpPr>
              <p:nvPr/>
            </p:nvSpPr>
            <p:spPr bwMode="auto">
              <a:xfrm>
                <a:off x="2984"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1" name="Rectangle 31"/>
              <p:cNvSpPr>
                <a:spLocks noChangeArrowheads="1"/>
              </p:cNvSpPr>
              <p:nvPr/>
            </p:nvSpPr>
            <p:spPr bwMode="auto">
              <a:xfrm>
                <a:off x="3512"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2" name="Rectangle 32"/>
              <p:cNvSpPr>
                <a:spLocks noChangeArrowheads="1"/>
              </p:cNvSpPr>
              <p:nvPr/>
            </p:nvSpPr>
            <p:spPr bwMode="auto">
              <a:xfrm>
                <a:off x="1907" y="1662"/>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accent2"/>
                    </a:solidFill>
                  </a:rPr>
                  <a:t>ID</a:t>
                </a:r>
                <a:endParaRPr lang="en-US" sz="2400" b="1" dirty="0">
                  <a:solidFill>
                    <a:schemeClr val="accent2"/>
                  </a:solidFill>
                </a:endParaRPr>
              </a:p>
            </p:txBody>
          </p:sp>
          <p:sp>
            <p:nvSpPr>
              <p:cNvPr id="2728993" name="Rectangle 33"/>
              <p:cNvSpPr>
                <a:spLocks noChangeArrowheads="1"/>
              </p:cNvSpPr>
              <p:nvPr/>
            </p:nvSpPr>
            <p:spPr bwMode="auto">
              <a:xfrm>
                <a:off x="2435" y="1662"/>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accent2"/>
                    </a:solidFill>
                  </a:rPr>
                  <a:t>EX</a:t>
                </a:r>
                <a:endParaRPr lang="en-US" sz="2400" b="1" dirty="0">
                  <a:solidFill>
                    <a:schemeClr val="accent2"/>
                  </a:solidFill>
                </a:endParaRPr>
              </a:p>
            </p:txBody>
          </p:sp>
          <p:sp>
            <p:nvSpPr>
              <p:cNvPr id="2728994" name="Rectangle 34"/>
              <p:cNvSpPr>
                <a:spLocks noChangeArrowheads="1"/>
              </p:cNvSpPr>
              <p:nvPr/>
            </p:nvSpPr>
            <p:spPr bwMode="auto">
              <a:xfrm>
                <a:off x="2963" y="1662"/>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err="1">
                    <a:solidFill>
                      <a:schemeClr val="accent2"/>
                    </a:solidFill>
                  </a:rPr>
                  <a:t>Mem</a:t>
                </a:r>
                <a:endParaRPr lang="en-US" sz="2400" b="1" dirty="0">
                  <a:solidFill>
                    <a:schemeClr val="accent2"/>
                  </a:solidFill>
                </a:endParaRPr>
              </a:p>
            </p:txBody>
          </p:sp>
          <p:sp>
            <p:nvSpPr>
              <p:cNvPr id="2728995" name="Rectangle 35"/>
              <p:cNvSpPr>
                <a:spLocks noChangeArrowheads="1"/>
              </p:cNvSpPr>
              <p:nvPr/>
            </p:nvSpPr>
            <p:spPr bwMode="auto">
              <a:xfrm>
                <a:off x="3539" y="1662"/>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WB</a:t>
                </a:r>
              </a:p>
            </p:txBody>
          </p:sp>
        </p:grpSp>
        <p:sp>
          <p:nvSpPr>
            <p:cNvPr id="2728996" name="Rectangle 36"/>
            <p:cNvSpPr>
              <a:spLocks noChangeArrowheads="1"/>
            </p:cNvSpPr>
            <p:nvPr/>
          </p:nvSpPr>
          <p:spPr bwMode="auto">
            <a:xfrm>
              <a:off x="1928"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7" name="Rectangle 37"/>
            <p:cNvSpPr>
              <a:spLocks noChangeArrowheads="1"/>
            </p:cNvSpPr>
            <p:nvPr/>
          </p:nvSpPr>
          <p:spPr bwMode="auto">
            <a:xfrm>
              <a:off x="1924" y="1998"/>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005400"/>
                  </a:solidFill>
                </a:rPr>
                <a:t>IF</a:t>
              </a:r>
              <a:endParaRPr lang="en-US" sz="2400" b="1" dirty="0">
                <a:solidFill>
                  <a:srgbClr val="005400"/>
                </a:solidFill>
              </a:endParaRPr>
            </a:p>
          </p:txBody>
        </p:sp>
        <p:sp>
          <p:nvSpPr>
            <p:cNvPr id="2728998" name="Rectangle 38"/>
            <p:cNvSpPr>
              <a:spLocks noChangeArrowheads="1"/>
            </p:cNvSpPr>
            <p:nvPr/>
          </p:nvSpPr>
          <p:spPr bwMode="auto">
            <a:xfrm>
              <a:off x="2456"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9" name="Rectangle 39"/>
            <p:cNvSpPr>
              <a:spLocks noChangeArrowheads="1"/>
            </p:cNvSpPr>
            <p:nvPr/>
          </p:nvSpPr>
          <p:spPr bwMode="auto">
            <a:xfrm>
              <a:off x="2984"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0" name="Rectangle 40"/>
            <p:cNvSpPr>
              <a:spLocks noChangeArrowheads="1"/>
            </p:cNvSpPr>
            <p:nvPr/>
          </p:nvSpPr>
          <p:spPr bwMode="auto">
            <a:xfrm>
              <a:off x="3512"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1" name="Rectangle 41"/>
            <p:cNvSpPr>
              <a:spLocks noChangeArrowheads="1"/>
            </p:cNvSpPr>
            <p:nvPr/>
          </p:nvSpPr>
          <p:spPr bwMode="auto">
            <a:xfrm>
              <a:off x="4040"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2" name="Rectangle 42"/>
            <p:cNvSpPr>
              <a:spLocks noChangeArrowheads="1"/>
            </p:cNvSpPr>
            <p:nvPr/>
          </p:nvSpPr>
          <p:spPr bwMode="auto">
            <a:xfrm>
              <a:off x="2435" y="1998"/>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005400"/>
                  </a:solidFill>
                </a:rPr>
                <a:t>ID</a:t>
              </a:r>
              <a:endParaRPr lang="en-US" sz="2400" b="1" dirty="0">
                <a:solidFill>
                  <a:srgbClr val="005400"/>
                </a:solidFill>
              </a:endParaRPr>
            </a:p>
          </p:txBody>
        </p:sp>
        <p:sp>
          <p:nvSpPr>
            <p:cNvPr id="2729003" name="Rectangle 43"/>
            <p:cNvSpPr>
              <a:spLocks noChangeArrowheads="1"/>
            </p:cNvSpPr>
            <p:nvPr/>
          </p:nvSpPr>
          <p:spPr bwMode="auto">
            <a:xfrm>
              <a:off x="2963" y="1998"/>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005400"/>
                  </a:solidFill>
                </a:rPr>
                <a:t>EX</a:t>
              </a:r>
              <a:endParaRPr lang="en-US" sz="2400" b="1" dirty="0">
                <a:solidFill>
                  <a:srgbClr val="005400"/>
                </a:solidFill>
              </a:endParaRPr>
            </a:p>
          </p:txBody>
        </p:sp>
        <p:sp>
          <p:nvSpPr>
            <p:cNvPr id="2729004" name="Rectangle 44"/>
            <p:cNvSpPr>
              <a:spLocks noChangeArrowheads="1"/>
            </p:cNvSpPr>
            <p:nvPr/>
          </p:nvSpPr>
          <p:spPr bwMode="auto">
            <a:xfrm>
              <a:off x="3491" y="1998"/>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Mem</a:t>
              </a:r>
            </a:p>
          </p:txBody>
        </p:sp>
        <p:sp>
          <p:nvSpPr>
            <p:cNvPr id="2729005" name="Rectangle 45"/>
            <p:cNvSpPr>
              <a:spLocks noChangeArrowheads="1"/>
            </p:cNvSpPr>
            <p:nvPr/>
          </p:nvSpPr>
          <p:spPr bwMode="auto">
            <a:xfrm>
              <a:off x="4067" y="1998"/>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WB</a:t>
              </a:r>
            </a:p>
          </p:txBody>
        </p:sp>
        <p:sp>
          <p:nvSpPr>
            <p:cNvPr id="2729006" name="Rectangle 46"/>
            <p:cNvSpPr>
              <a:spLocks noChangeArrowheads="1"/>
            </p:cNvSpPr>
            <p:nvPr/>
          </p:nvSpPr>
          <p:spPr bwMode="auto">
            <a:xfrm>
              <a:off x="2456"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7" name="Rectangle 47"/>
            <p:cNvSpPr>
              <a:spLocks noChangeArrowheads="1"/>
            </p:cNvSpPr>
            <p:nvPr/>
          </p:nvSpPr>
          <p:spPr bwMode="auto">
            <a:xfrm>
              <a:off x="2452" y="2334"/>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2"/>
                  </a:solidFill>
                </a:rPr>
                <a:t>IF</a:t>
              </a:r>
              <a:endParaRPr lang="en-US" sz="2400" b="1" dirty="0">
                <a:solidFill>
                  <a:schemeClr val="tx2"/>
                </a:solidFill>
              </a:endParaRPr>
            </a:p>
          </p:txBody>
        </p:sp>
        <p:sp>
          <p:nvSpPr>
            <p:cNvPr id="2729008" name="Rectangle 48"/>
            <p:cNvSpPr>
              <a:spLocks noChangeArrowheads="1"/>
            </p:cNvSpPr>
            <p:nvPr/>
          </p:nvSpPr>
          <p:spPr bwMode="auto">
            <a:xfrm>
              <a:off x="2984"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9" name="Rectangle 49"/>
            <p:cNvSpPr>
              <a:spLocks noChangeArrowheads="1"/>
            </p:cNvSpPr>
            <p:nvPr/>
          </p:nvSpPr>
          <p:spPr bwMode="auto">
            <a:xfrm>
              <a:off x="3512"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0" name="Rectangle 50"/>
            <p:cNvSpPr>
              <a:spLocks noChangeArrowheads="1"/>
            </p:cNvSpPr>
            <p:nvPr/>
          </p:nvSpPr>
          <p:spPr bwMode="auto">
            <a:xfrm>
              <a:off x="4040"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1" name="Rectangle 51"/>
            <p:cNvSpPr>
              <a:spLocks noChangeArrowheads="1"/>
            </p:cNvSpPr>
            <p:nvPr/>
          </p:nvSpPr>
          <p:spPr bwMode="auto">
            <a:xfrm>
              <a:off x="4568"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2" name="Rectangle 52"/>
            <p:cNvSpPr>
              <a:spLocks noChangeArrowheads="1"/>
            </p:cNvSpPr>
            <p:nvPr/>
          </p:nvSpPr>
          <p:spPr bwMode="auto">
            <a:xfrm>
              <a:off x="2963" y="2334"/>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2"/>
                  </a:solidFill>
                </a:rPr>
                <a:t>ID</a:t>
              </a:r>
              <a:endParaRPr lang="en-US" sz="2400" b="1" dirty="0">
                <a:solidFill>
                  <a:schemeClr val="tx2"/>
                </a:solidFill>
              </a:endParaRPr>
            </a:p>
          </p:txBody>
        </p:sp>
        <p:sp>
          <p:nvSpPr>
            <p:cNvPr id="2729013" name="Rectangle 53"/>
            <p:cNvSpPr>
              <a:spLocks noChangeArrowheads="1"/>
            </p:cNvSpPr>
            <p:nvPr/>
          </p:nvSpPr>
          <p:spPr bwMode="auto">
            <a:xfrm>
              <a:off x="3491" y="2334"/>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2"/>
                  </a:solidFill>
                </a:rPr>
                <a:t>EX</a:t>
              </a:r>
              <a:endParaRPr lang="en-US" sz="2400" b="1" dirty="0">
                <a:solidFill>
                  <a:schemeClr val="tx2"/>
                </a:solidFill>
              </a:endParaRPr>
            </a:p>
          </p:txBody>
        </p:sp>
        <p:sp>
          <p:nvSpPr>
            <p:cNvPr id="2729014" name="Rectangle 54"/>
            <p:cNvSpPr>
              <a:spLocks noChangeArrowheads="1"/>
            </p:cNvSpPr>
            <p:nvPr/>
          </p:nvSpPr>
          <p:spPr bwMode="auto">
            <a:xfrm>
              <a:off x="4019" y="2334"/>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Mem</a:t>
              </a:r>
            </a:p>
          </p:txBody>
        </p:sp>
        <p:sp>
          <p:nvSpPr>
            <p:cNvPr id="2729015" name="Rectangle 55"/>
            <p:cNvSpPr>
              <a:spLocks noChangeArrowheads="1"/>
            </p:cNvSpPr>
            <p:nvPr/>
          </p:nvSpPr>
          <p:spPr bwMode="auto">
            <a:xfrm>
              <a:off x="4595" y="2334"/>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WB</a:t>
              </a:r>
            </a:p>
          </p:txBody>
        </p:sp>
        <p:sp>
          <p:nvSpPr>
            <p:cNvPr id="2729016" name="Rectangle 56"/>
            <p:cNvSpPr>
              <a:spLocks noChangeArrowheads="1"/>
            </p:cNvSpPr>
            <p:nvPr/>
          </p:nvSpPr>
          <p:spPr bwMode="auto">
            <a:xfrm>
              <a:off x="2984"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7" name="Rectangle 57"/>
            <p:cNvSpPr>
              <a:spLocks noChangeArrowheads="1"/>
            </p:cNvSpPr>
            <p:nvPr/>
          </p:nvSpPr>
          <p:spPr bwMode="auto">
            <a:xfrm>
              <a:off x="2980" y="2670"/>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IF</a:t>
              </a:r>
              <a:endParaRPr lang="en-US" sz="2400" b="1" dirty="0">
                <a:solidFill>
                  <a:schemeClr val="tx1"/>
                </a:solidFill>
              </a:endParaRPr>
            </a:p>
          </p:txBody>
        </p:sp>
        <p:sp>
          <p:nvSpPr>
            <p:cNvPr id="2729018" name="Rectangle 58"/>
            <p:cNvSpPr>
              <a:spLocks noChangeArrowheads="1"/>
            </p:cNvSpPr>
            <p:nvPr/>
          </p:nvSpPr>
          <p:spPr bwMode="auto">
            <a:xfrm>
              <a:off x="3512"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9" name="Rectangle 59"/>
            <p:cNvSpPr>
              <a:spLocks noChangeArrowheads="1"/>
            </p:cNvSpPr>
            <p:nvPr/>
          </p:nvSpPr>
          <p:spPr bwMode="auto">
            <a:xfrm>
              <a:off x="4040"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0" name="Rectangle 60"/>
            <p:cNvSpPr>
              <a:spLocks noChangeArrowheads="1"/>
            </p:cNvSpPr>
            <p:nvPr/>
          </p:nvSpPr>
          <p:spPr bwMode="auto">
            <a:xfrm>
              <a:off x="4568"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1" name="Rectangle 61"/>
            <p:cNvSpPr>
              <a:spLocks noChangeArrowheads="1"/>
            </p:cNvSpPr>
            <p:nvPr/>
          </p:nvSpPr>
          <p:spPr bwMode="auto">
            <a:xfrm>
              <a:off x="5096"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2" name="Rectangle 62"/>
            <p:cNvSpPr>
              <a:spLocks noChangeArrowheads="1"/>
            </p:cNvSpPr>
            <p:nvPr/>
          </p:nvSpPr>
          <p:spPr bwMode="auto">
            <a:xfrm>
              <a:off x="3491" y="2670"/>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t>ID</a:t>
              </a:r>
              <a:endParaRPr lang="en-US" sz="2400" b="1" dirty="0">
                <a:solidFill>
                  <a:schemeClr val="tx1"/>
                </a:solidFill>
              </a:endParaRPr>
            </a:p>
          </p:txBody>
        </p:sp>
        <p:sp>
          <p:nvSpPr>
            <p:cNvPr id="2729023" name="Rectangle 63"/>
            <p:cNvSpPr>
              <a:spLocks noChangeArrowheads="1"/>
            </p:cNvSpPr>
            <p:nvPr/>
          </p:nvSpPr>
          <p:spPr bwMode="auto">
            <a:xfrm>
              <a:off x="4019" y="2670"/>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chemeClr val="tx1"/>
                  </a:solidFill>
                </a:rPr>
                <a:t>EX</a:t>
              </a:r>
              <a:endParaRPr lang="en-US" sz="2400" b="1" dirty="0">
                <a:solidFill>
                  <a:schemeClr val="tx1"/>
                </a:solidFill>
              </a:endParaRPr>
            </a:p>
          </p:txBody>
        </p:sp>
        <p:sp>
          <p:nvSpPr>
            <p:cNvPr id="2729024" name="Rectangle 64"/>
            <p:cNvSpPr>
              <a:spLocks noChangeArrowheads="1"/>
            </p:cNvSpPr>
            <p:nvPr/>
          </p:nvSpPr>
          <p:spPr bwMode="auto">
            <a:xfrm>
              <a:off x="4547" y="2670"/>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Mem</a:t>
              </a:r>
            </a:p>
          </p:txBody>
        </p:sp>
        <p:sp>
          <p:nvSpPr>
            <p:cNvPr id="2729025" name="Rectangle 65"/>
            <p:cNvSpPr>
              <a:spLocks noChangeArrowheads="1"/>
            </p:cNvSpPr>
            <p:nvPr/>
          </p:nvSpPr>
          <p:spPr bwMode="auto">
            <a:xfrm>
              <a:off x="5123" y="2670"/>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WB</a:t>
              </a:r>
            </a:p>
          </p:txBody>
        </p:sp>
      </p:grpSp>
      <p:grpSp>
        <p:nvGrpSpPr>
          <p:cNvPr id="4" name="Group 66"/>
          <p:cNvGrpSpPr>
            <a:grpSpLocks/>
          </p:cNvGrpSpPr>
          <p:nvPr/>
        </p:nvGrpSpPr>
        <p:grpSpPr bwMode="auto">
          <a:xfrm>
            <a:off x="469900" y="1222375"/>
            <a:ext cx="7670800" cy="515938"/>
            <a:chOff x="296" y="654"/>
            <a:chExt cx="4832" cy="325"/>
          </a:xfrm>
        </p:grpSpPr>
        <p:sp>
          <p:nvSpPr>
            <p:cNvPr id="2729027" name="Line 67"/>
            <p:cNvSpPr>
              <a:spLocks noChangeShapeType="1"/>
            </p:cNvSpPr>
            <p:nvPr/>
          </p:nvSpPr>
          <p:spPr bwMode="auto">
            <a:xfrm>
              <a:off x="296" y="912"/>
              <a:ext cx="483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9028" name="Rectangle 68"/>
            <p:cNvSpPr>
              <a:spLocks noChangeArrowheads="1"/>
            </p:cNvSpPr>
            <p:nvPr/>
          </p:nvSpPr>
          <p:spPr bwMode="auto">
            <a:xfrm>
              <a:off x="419" y="654"/>
              <a:ext cx="63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rPr>
                <a:t>Time</a:t>
              </a:r>
            </a:p>
          </p:txBody>
        </p:sp>
      </p:grpSp>
      <p:sp>
        <p:nvSpPr>
          <p:cNvPr id="69" name="Title 68"/>
          <p:cNvSpPr>
            <a:spLocks noGrp="1"/>
          </p:cNvSpPr>
          <p:nvPr>
            <p:ph type="title"/>
          </p:nvPr>
        </p:nvSpPr>
        <p:spPr/>
        <p:txBody>
          <a:bodyPr>
            <a:normAutofit fontScale="90000"/>
          </a:bodyPr>
          <a:lstStyle/>
          <a:p>
            <a:r>
              <a:rPr lang="en-US" dirty="0" smtClean="0"/>
              <a:t>Pipelined Execution Representation</a:t>
            </a:r>
            <a:endParaRPr lang="en-US" dirty="0"/>
          </a:p>
        </p:txBody>
      </p:sp>
      <p:sp>
        <p:nvSpPr>
          <p:cNvPr id="70" name="Date Placeholder 69"/>
          <p:cNvSpPr>
            <a:spLocks noGrp="1"/>
          </p:cNvSpPr>
          <p:nvPr>
            <p:ph type="dt" sz="half" idx="10"/>
          </p:nvPr>
        </p:nvSpPr>
        <p:spPr/>
        <p:txBody>
          <a:bodyPr/>
          <a:lstStyle/>
          <a:p>
            <a:fld id="{0A0BAD7F-E079-FE48-B20D-8CB01AAA24B6}" type="datetime1">
              <a:rPr lang="en-US" smtClean="0"/>
              <a:pPr/>
              <a:t>11/5/13</a:t>
            </a:fld>
            <a:endParaRPr lang="en-US" dirty="0"/>
          </a:p>
        </p:txBody>
      </p:sp>
      <p:sp>
        <p:nvSpPr>
          <p:cNvPr id="71" name="Slide Number Placeholder 70"/>
          <p:cNvSpPr>
            <a:spLocks noGrp="1"/>
          </p:cNvSpPr>
          <p:nvPr>
            <p:ph type="sldNum" sz="quarter" idx="12"/>
          </p:nvPr>
        </p:nvSpPr>
        <p:spPr/>
        <p:txBody>
          <a:bodyPr/>
          <a:lstStyle/>
          <a:p>
            <a:fld id="{3CC63E4C-4642-794D-A2FD-70F6B81535F5}" type="slidenum">
              <a:rPr lang="en-US" smtClean="0"/>
              <a:pPr/>
              <a:t>26</a:t>
            </a:fld>
            <a:endParaRPr lang="en-US" dirty="0"/>
          </a:p>
        </p:txBody>
      </p:sp>
      <p:sp>
        <p:nvSpPr>
          <p:cNvPr id="72" name="Footer Placeholder 71"/>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13598674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728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896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457200" y="898525"/>
            <a:ext cx="7391400" cy="2927350"/>
            <a:chOff x="288" y="432"/>
            <a:chExt cx="4656" cy="1844"/>
          </a:xfrm>
        </p:grpSpPr>
        <p:sp>
          <p:nvSpPr>
            <p:cNvPr id="2731057" name="Text Box 49"/>
            <p:cNvSpPr txBox="1">
              <a:spLocks noChangeArrowheads="1"/>
            </p:cNvSpPr>
            <p:nvPr/>
          </p:nvSpPr>
          <p:spPr bwMode="auto">
            <a:xfrm rot="-5400000">
              <a:off x="495" y="1017"/>
              <a:ext cx="316" cy="231"/>
            </a:xfrm>
            <a:prstGeom prst="rect">
              <a:avLst/>
            </a:prstGeom>
            <a:noFill/>
            <a:ln w="28575">
              <a:noFill/>
              <a:miter lim="800000"/>
              <a:headEnd/>
              <a:tailEnd/>
            </a:ln>
            <a:effectLst/>
          </p:spPr>
          <p:txBody>
            <a:bodyPr wrap="none" anchor="ctr">
              <a:prstTxWarp prst="textNoShape">
                <a:avLst/>
              </a:prstTxWarp>
              <a:spAutoFit/>
            </a:bodyPr>
            <a:lstStyle/>
            <a:p>
              <a:pPr algn="ctr"/>
              <a:r>
                <a:rPr lang="en-US" sz="1800"/>
                <a:t>PC</a:t>
              </a:r>
            </a:p>
          </p:txBody>
        </p:sp>
        <p:sp>
          <p:nvSpPr>
            <p:cNvPr id="2731058" name="Rectangle 50"/>
            <p:cNvSpPr>
              <a:spLocks noChangeArrowheads="1"/>
            </p:cNvSpPr>
            <p:nvPr/>
          </p:nvSpPr>
          <p:spPr bwMode="auto">
            <a:xfrm>
              <a:off x="528" y="768"/>
              <a:ext cx="240"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59" name="Rectangle 51"/>
            <p:cNvSpPr>
              <a:spLocks noChangeArrowheads="1"/>
            </p:cNvSpPr>
            <p:nvPr/>
          </p:nvSpPr>
          <p:spPr bwMode="auto">
            <a:xfrm rot="-5400000">
              <a:off x="960" y="960"/>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731060" name="AutoShape 52"/>
            <p:cNvSpPr>
              <a:spLocks noChangeArrowheads="1"/>
            </p:cNvSpPr>
            <p:nvPr/>
          </p:nvSpPr>
          <p:spPr bwMode="auto">
            <a:xfrm>
              <a:off x="912" y="1670"/>
              <a:ext cx="231" cy="346"/>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731061" name="Line 53"/>
            <p:cNvSpPr>
              <a:spLocks noChangeShapeType="1"/>
            </p:cNvSpPr>
            <p:nvPr/>
          </p:nvSpPr>
          <p:spPr bwMode="auto">
            <a:xfrm>
              <a:off x="768" y="1152"/>
              <a:ext cx="48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2" name="Rectangle 54"/>
            <p:cNvSpPr>
              <a:spLocks noChangeArrowheads="1"/>
            </p:cNvSpPr>
            <p:nvPr/>
          </p:nvSpPr>
          <p:spPr bwMode="auto">
            <a:xfrm>
              <a:off x="2256" y="768"/>
              <a:ext cx="624"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63" name="Line 55"/>
            <p:cNvSpPr>
              <a:spLocks noChangeShapeType="1"/>
            </p:cNvSpPr>
            <p:nvPr/>
          </p:nvSpPr>
          <p:spPr bwMode="auto">
            <a:xfrm>
              <a:off x="1920" y="1056"/>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4" name="Line 56"/>
            <p:cNvSpPr>
              <a:spLocks noChangeShapeType="1"/>
            </p:cNvSpPr>
            <p:nvPr/>
          </p:nvSpPr>
          <p:spPr bwMode="auto">
            <a:xfrm>
              <a:off x="1920" y="1291"/>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5" name="Line 57"/>
            <p:cNvSpPr>
              <a:spLocks noChangeShapeType="1"/>
            </p:cNvSpPr>
            <p:nvPr/>
          </p:nvSpPr>
          <p:spPr bwMode="auto">
            <a:xfrm>
              <a:off x="1920" y="1488"/>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6" name="Text Box 58"/>
            <p:cNvSpPr txBox="1">
              <a:spLocks noChangeArrowheads="1"/>
            </p:cNvSpPr>
            <p:nvPr/>
          </p:nvSpPr>
          <p:spPr bwMode="auto">
            <a:xfrm>
              <a:off x="1911" y="1238"/>
              <a:ext cx="21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731067" name="Text Box 59"/>
            <p:cNvSpPr txBox="1">
              <a:spLocks noChangeArrowheads="1"/>
            </p:cNvSpPr>
            <p:nvPr/>
          </p:nvSpPr>
          <p:spPr bwMode="auto">
            <a:xfrm>
              <a:off x="1883" y="1046"/>
              <a:ext cx="249"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731068" name="Text Box 60"/>
            <p:cNvSpPr txBox="1">
              <a:spLocks noChangeArrowheads="1"/>
            </p:cNvSpPr>
            <p:nvPr/>
          </p:nvSpPr>
          <p:spPr bwMode="auto">
            <a:xfrm>
              <a:off x="1892" y="806"/>
              <a:ext cx="2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731069" name="Text Box 61"/>
            <p:cNvSpPr txBox="1">
              <a:spLocks noChangeArrowheads="1"/>
            </p:cNvSpPr>
            <p:nvPr/>
          </p:nvSpPr>
          <p:spPr bwMode="auto">
            <a:xfrm rot="-5400000">
              <a:off x="2182" y="966"/>
              <a:ext cx="73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3" name="Group 62"/>
            <p:cNvGrpSpPr>
              <a:grpSpLocks/>
            </p:cNvGrpSpPr>
            <p:nvPr/>
          </p:nvGrpSpPr>
          <p:grpSpPr bwMode="auto">
            <a:xfrm>
              <a:off x="3312" y="806"/>
              <a:ext cx="768" cy="960"/>
              <a:chOff x="3648" y="1348"/>
              <a:chExt cx="768" cy="960"/>
            </a:xfrm>
          </p:grpSpPr>
          <p:sp>
            <p:nvSpPr>
              <p:cNvPr id="2731071" name="Text Box 63"/>
              <p:cNvSpPr txBox="1">
                <a:spLocks noChangeArrowheads="1"/>
              </p:cNvSpPr>
              <p:nvPr/>
            </p:nvSpPr>
            <p:spPr bwMode="auto">
              <a:xfrm>
                <a:off x="3722"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a:t>ALU</a:t>
                </a:r>
                <a:endParaRPr lang="en-US" sz="2400">
                  <a:solidFill>
                    <a:schemeClr val="tx1"/>
                  </a:solidFill>
                  <a:latin typeface="Times" pitchFamily="-65" charset="0"/>
                </a:endParaRPr>
              </a:p>
            </p:txBody>
          </p:sp>
          <p:sp>
            <p:nvSpPr>
              <p:cNvPr id="2731072" name="Freeform 64"/>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731073" name="Line 65"/>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74" name="Line 66"/>
            <p:cNvSpPr>
              <a:spLocks noChangeShapeType="1"/>
            </p:cNvSpPr>
            <p:nvPr/>
          </p:nvSpPr>
          <p:spPr bwMode="auto">
            <a:xfrm>
              <a:off x="2880" y="1488"/>
              <a:ext cx="43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5" name="Line 67"/>
            <p:cNvSpPr>
              <a:spLocks noChangeShapeType="1"/>
            </p:cNvSpPr>
            <p:nvPr/>
          </p:nvSpPr>
          <p:spPr bwMode="auto">
            <a:xfrm>
              <a:off x="1901" y="1709"/>
              <a:ext cx="139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6" name="Line 68"/>
            <p:cNvSpPr>
              <a:spLocks noChangeShapeType="1"/>
            </p:cNvSpPr>
            <p:nvPr/>
          </p:nvSpPr>
          <p:spPr bwMode="auto">
            <a:xfrm>
              <a:off x="2880" y="975"/>
              <a:ext cx="41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7" name="Rectangle 69"/>
            <p:cNvSpPr>
              <a:spLocks noChangeArrowheads="1"/>
            </p:cNvSpPr>
            <p:nvPr/>
          </p:nvSpPr>
          <p:spPr bwMode="auto">
            <a:xfrm rot="-5400000">
              <a:off x="3792" y="1056"/>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731078" name="Line 70"/>
            <p:cNvSpPr>
              <a:spLocks noChangeShapeType="1"/>
            </p:cNvSpPr>
            <p:nvPr/>
          </p:nvSpPr>
          <p:spPr bwMode="auto">
            <a:xfrm>
              <a:off x="3024" y="148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79" name="Line 71"/>
            <p:cNvSpPr>
              <a:spLocks noChangeShapeType="1"/>
            </p:cNvSpPr>
            <p:nvPr/>
          </p:nvSpPr>
          <p:spPr bwMode="auto">
            <a:xfrm>
              <a:off x="3024" y="172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0" name="Line 72"/>
            <p:cNvSpPr>
              <a:spLocks noChangeShapeType="1"/>
            </p:cNvSpPr>
            <p:nvPr/>
          </p:nvSpPr>
          <p:spPr bwMode="auto">
            <a:xfrm>
              <a:off x="3024" y="1920"/>
              <a:ext cx="105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1" name="Line 73"/>
            <p:cNvSpPr>
              <a:spLocks noChangeShapeType="1"/>
            </p:cNvSpPr>
            <p:nvPr/>
          </p:nvSpPr>
          <p:spPr bwMode="auto">
            <a:xfrm>
              <a:off x="4752" y="1238"/>
              <a:ext cx="19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2" name="Line 74"/>
            <p:cNvSpPr>
              <a:spLocks noChangeShapeType="1"/>
            </p:cNvSpPr>
            <p:nvPr/>
          </p:nvSpPr>
          <p:spPr bwMode="auto">
            <a:xfrm flipV="1">
              <a:off x="4944" y="432"/>
              <a:ext cx="0" cy="80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3" name="Line 75"/>
            <p:cNvSpPr>
              <a:spLocks noChangeShapeType="1"/>
            </p:cNvSpPr>
            <p:nvPr/>
          </p:nvSpPr>
          <p:spPr bwMode="auto">
            <a:xfrm flipH="1">
              <a:off x="2422" y="432"/>
              <a:ext cx="252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4" name="Line 76"/>
            <p:cNvSpPr>
              <a:spLocks noChangeShapeType="1"/>
            </p:cNvSpPr>
            <p:nvPr/>
          </p:nvSpPr>
          <p:spPr bwMode="auto">
            <a:xfrm>
              <a:off x="2422" y="432"/>
              <a:ext cx="0" cy="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5" name="Text Box 77"/>
            <p:cNvSpPr txBox="1">
              <a:spLocks noChangeArrowheads="1"/>
            </p:cNvSpPr>
            <p:nvPr/>
          </p:nvSpPr>
          <p:spPr bwMode="auto">
            <a:xfrm>
              <a:off x="1892" y="1680"/>
              <a:ext cx="41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731086" name="Line 78"/>
            <p:cNvSpPr>
              <a:spLocks noChangeShapeType="1"/>
            </p:cNvSpPr>
            <p:nvPr/>
          </p:nvSpPr>
          <p:spPr bwMode="auto">
            <a:xfrm>
              <a:off x="1008" y="1152"/>
              <a:ext cx="0" cy="52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7" name="AutoShape 79"/>
            <p:cNvSpPr>
              <a:spLocks noChangeArrowheads="1"/>
            </p:cNvSpPr>
            <p:nvPr/>
          </p:nvSpPr>
          <p:spPr bwMode="auto">
            <a:xfrm>
              <a:off x="528" y="1766"/>
              <a:ext cx="240" cy="510"/>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8" name="Line 80"/>
            <p:cNvSpPr>
              <a:spLocks noChangeShapeType="1"/>
            </p:cNvSpPr>
            <p:nvPr/>
          </p:nvSpPr>
          <p:spPr bwMode="auto">
            <a:xfrm flipH="1">
              <a:off x="768" y="1906"/>
              <a:ext cx="144"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9" name="Line 81"/>
            <p:cNvSpPr>
              <a:spLocks noChangeShapeType="1"/>
            </p:cNvSpPr>
            <p:nvPr/>
          </p:nvSpPr>
          <p:spPr bwMode="auto">
            <a:xfrm>
              <a:off x="2310" y="1709"/>
              <a:ext cx="0" cy="42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0" name="Line 82"/>
            <p:cNvSpPr>
              <a:spLocks noChangeShapeType="1"/>
            </p:cNvSpPr>
            <p:nvPr/>
          </p:nvSpPr>
          <p:spPr bwMode="auto">
            <a:xfrm flipH="1">
              <a:off x="768" y="2132"/>
              <a:ext cx="154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91" name="Line 83"/>
            <p:cNvSpPr>
              <a:spLocks noChangeShapeType="1"/>
            </p:cNvSpPr>
            <p:nvPr/>
          </p:nvSpPr>
          <p:spPr bwMode="auto">
            <a:xfrm flipH="1">
              <a:off x="288" y="2016"/>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2" name="Line 84"/>
            <p:cNvSpPr>
              <a:spLocks noChangeShapeType="1"/>
            </p:cNvSpPr>
            <p:nvPr/>
          </p:nvSpPr>
          <p:spPr bwMode="auto">
            <a:xfrm flipV="1">
              <a:off x="288" y="1152"/>
              <a:ext cx="0" cy="86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3" name="Line 85"/>
            <p:cNvSpPr>
              <a:spLocks noChangeShapeType="1"/>
            </p:cNvSpPr>
            <p:nvPr/>
          </p:nvSpPr>
          <p:spPr bwMode="auto">
            <a:xfrm>
              <a:off x="288" y="1152"/>
              <a:ext cx="24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96" name="Text Box 88"/>
          <p:cNvSpPr txBox="1">
            <a:spLocks noChangeArrowheads="1"/>
          </p:cNvSpPr>
          <p:nvPr/>
        </p:nvSpPr>
        <p:spPr bwMode="auto">
          <a:xfrm>
            <a:off x="1330121" y="3760858"/>
            <a:ext cx="1565628"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1. Instruction</a:t>
            </a:r>
          </a:p>
          <a:p>
            <a:pPr algn="ctr"/>
            <a:r>
              <a:rPr lang="en-US" sz="2000">
                <a:solidFill>
                  <a:srgbClr val="FF0000"/>
                </a:solidFill>
              </a:rPr>
              <a:t>Fetch</a:t>
            </a:r>
          </a:p>
        </p:txBody>
      </p:sp>
      <p:sp>
        <p:nvSpPr>
          <p:cNvPr id="2731097" name="Line 89"/>
          <p:cNvSpPr>
            <a:spLocks noChangeShapeType="1"/>
          </p:cNvSpPr>
          <p:nvPr/>
        </p:nvSpPr>
        <p:spPr bwMode="auto">
          <a:xfrm>
            <a:off x="1236133" y="3763963"/>
            <a:ext cx="202776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098" name="Text Box 90"/>
          <p:cNvSpPr txBox="1">
            <a:spLocks noChangeArrowheads="1"/>
          </p:cNvSpPr>
          <p:nvPr/>
        </p:nvSpPr>
        <p:spPr bwMode="auto">
          <a:xfrm>
            <a:off x="2954866" y="3489325"/>
            <a:ext cx="2286000" cy="1006475"/>
          </a:xfrm>
          <a:prstGeom prst="rect">
            <a:avLst/>
          </a:prstGeom>
          <a:noFill/>
          <a:ln w="28575">
            <a:noFill/>
            <a:miter lim="800000"/>
            <a:headEnd/>
            <a:tailEnd/>
          </a:ln>
          <a:effectLst/>
        </p:spPr>
        <p:txBody>
          <a:bodyPr anchor="ctr">
            <a:prstTxWarp prst="textNoShape">
              <a:avLst/>
            </a:prstTxWarp>
            <a:spAutoFit/>
          </a:bodyPr>
          <a:lstStyle/>
          <a:p>
            <a:pPr algn="ctr"/>
            <a:endParaRPr lang="en-US" sz="2000" dirty="0">
              <a:solidFill>
                <a:schemeClr val="accent2"/>
              </a:solidFill>
            </a:endParaRPr>
          </a:p>
          <a:p>
            <a:pPr algn="ctr"/>
            <a:r>
              <a:rPr lang="en-US" sz="2000" dirty="0">
                <a:solidFill>
                  <a:srgbClr val="FF0000"/>
                </a:solidFill>
              </a:rPr>
              <a:t>2. Decode/</a:t>
            </a:r>
          </a:p>
          <a:p>
            <a:pPr algn="ctr"/>
            <a:r>
              <a:rPr lang="en-US" sz="2000" dirty="0">
                <a:solidFill>
                  <a:srgbClr val="FF0000"/>
                </a:solidFill>
              </a:rPr>
              <a:t>    Register Read</a:t>
            </a:r>
          </a:p>
        </p:txBody>
      </p:sp>
      <p:sp>
        <p:nvSpPr>
          <p:cNvPr id="2731099" name="Line 91"/>
          <p:cNvSpPr>
            <a:spLocks noChangeShapeType="1"/>
          </p:cNvSpPr>
          <p:nvPr/>
        </p:nvSpPr>
        <p:spPr bwMode="auto">
          <a:xfrm>
            <a:off x="3505200" y="3759200"/>
            <a:ext cx="1381125" cy="4763"/>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1" name="Text Box 93"/>
          <p:cNvSpPr txBox="1">
            <a:spLocks noChangeArrowheads="1"/>
          </p:cNvSpPr>
          <p:nvPr/>
        </p:nvSpPr>
        <p:spPr bwMode="auto">
          <a:xfrm>
            <a:off x="4957808" y="3902046"/>
            <a:ext cx="1248534"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3. Execute</a:t>
            </a:r>
          </a:p>
        </p:txBody>
      </p:sp>
      <p:sp>
        <p:nvSpPr>
          <p:cNvPr id="2731102" name="Line 94"/>
          <p:cNvSpPr>
            <a:spLocks noChangeShapeType="1"/>
          </p:cNvSpPr>
          <p:nvPr/>
        </p:nvSpPr>
        <p:spPr bwMode="auto">
          <a:xfrm>
            <a:off x="5079832" y="3751263"/>
            <a:ext cx="1083901" cy="0"/>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4" name="Text Box 96"/>
          <p:cNvSpPr txBox="1">
            <a:spLocks noChangeArrowheads="1"/>
          </p:cNvSpPr>
          <p:nvPr/>
        </p:nvSpPr>
        <p:spPr bwMode="auto">
          <a:xfrm>
            <a:off x="6263843" y="3902046"/>
            <a:ext cx="1331189" cy="40011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rgbClr val="FF0000"/>
                </a:solidFill>
              </a:rPr>
              <a:t>4. Memory</a:t>
            </a:r>
          </a:p>
        </p:txBody>
      </p:sp>
      <p:sp>
        <p:nvSpPr>
          <p:cNvPr id="2731105" name="Line 97"/>
          <p:cNvSpPr>
            <a:spLocks noChangeShapeType="1"/>
          </p:cNvSpPr>
          <p:nvPr/>
        </p:nvSpPr>
        <p:spPr bwMode="auto">
          <a:xfrm flipV="1">
            <a:off x="6383867" y="3742267"/>
            <a:ext cx="1236133"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2731107" name="Text Box 99"/>
          <p:cNvSpPr txBox="1">
            <a:spLocks noChangeArrowheads="1"/>
          </p:cNvSpPr>
          <p:nvPr/>
        </p:nvSpPr>
        <p:spPr bwMode="auto">
          <a:xfrm>
            <a:off x="7693248" y="3748158"/>
            <a:ext cx="1017100" cy="707886"/>
          </a:xfrm>
          <a:prstGeom prst="rect">
            <a:avLst/>
          </a:prstGeom>
          <a:noFill/>
          <a:ln w="28575">
            <a:noFill/>
            <a:miter lim="800000"/>
            <a:headEnd/>
            <a:tailEnd/>
          </a:ln>
          <a:effectLst/>
        </p:spPr>
        <p:txBody>
          <a:bodyPr wrap="none" anchor="ctr">
            <a:prstTxWarp prst="textNoShape">
              <a:avLst/>
            </a:prstTxWarp>
            <a:spAutoFit/>
          </a:bodyPr>
          <a:lstStyle/>
          <a:p>
            <a:pPr algn="ctr"/>
            <a:r>
              <a:rPr lang="en-US" sz="2000" dirty="0">
                <a:solidFill>
                  <a:srgbClr val="FF0000"/>
                </a:solidFill>
              </a:rPr>
              <a:t>5. Write</a:t>
            </a:r>
            <a:br>
              <a:rPr lang="en-US" sz="2000" dirty="0">
                <a:solidFill>
                  <a:srgbClr val="FF0000"/>
                </a:solidFill>
              </a:rPr>
            </a:br>
            <a:r>
              <a:rPr lang="en-US" sz="2000" dirty="0">
                <a:solidFill>
                  <a:srgbClr val="FF0000"/>
                </a:solidFill>
              </a:rPr>
              <a:t>Back</a:t>
            </a:r>
          </a:p>
        </p:txBody>
      </p:sp>
      <p:sp>
        <p:nvSpPr>
          <p:cNvPr id="2731108" name="Line 100"/>
          <p:cNvSpPr>
            <a:spLocks noChangeShapeType="1"/>
          </p:cNvSpPr>
          <p:nvPr/>
        </p:nvSpPr>
        <p:spPr bwMode="auto">
          <a:xfrm>
            <a:off x="7874000" y="3742267"/>
            <a:ext cx="844550" cy="8996"/>
          </a:xfrm>
          <a:prstGeom prst="line">
            <a:avLst/>
          </a:prstGeom>
          <a:noFill/>
          <a:ln w="28575">
            <a:solidFill>
              <a:srgbClr val="FF0000"/>
            </a:solidFill>
            <a:round/>
            <a:headEnd type="diamond" w="med" len="med"/>
            <a:tailEnd type="triangle" w="med" len="med"/>
          </a:ln>
          <a:effectLst/>
        </p:spPr>
        <p:txBody>
          <a:bodyPr wrap="none" anchor="ctr">
            <a:prstTxWarp prst="textNoShape">
              <a:avLst/>
            </a:prstTxWarp>
          </a:bodyPr>
          <a:lstStyle/>
          <a:p>
            <a:endParaRPr lang="en-US">
              <a:solidFill>
                <a:srgbClr val="FF0000"/>
              </a:solidFill>
            </a:endParaRPr>
          </a:p>
        </p:txBody>
      </p:sp>
      <p:sp>
        <p:nvSpPr>
          <p:cNvPr id="101" name="Title 100"/>
          <p:cNvSpPr>
            <a:spLocks noGrp="1"/>
          </p:cNvSpPr>
          <p:nvPr>
            <p:ph type="title"/>
          </p:nvPr>
        </p:nvSpPr>
        <p:spPr>
          <a:xfrm>
            <a:off x="474133" y="0"/>
            <a:ext cx="8229600" cy="1049867"/>
          </a:xfrm>
        </p:spPr>
        <p:txBody>
          <a:bodyPr/>
          <a:lstStyle/>
          <a:p>
            <a:r>
              <a:rPr lang="en-US" dirty="0" smtClean="0"/>
              <a:t>Graphical Pipeline Diagrams</a:t>
            </a:r>
            <a:endParaRPr lang="en-US" dirty="0"/>
          </a:p>
        </p:txBody>
      </p:sp>
      <p:sp>
        <p:nvSpPr>
          <p:cNvPr id="102" name="Content Placeholder 101"/>
          <p:cNvSpPr>
            <a:spLocks noGrp="1"/>
          </p:cNvSpPr>
          <p:nvPr>
            <p:ph idx="1"/>
          </p:nvPr>
        </p:nvSpPr>
        <p:spPr>
          <a:xfrm>
            <a:off x="491067" y="4345694"/>
            <a:ext cx="8229600" cy="1168400"/>
          </a:xfrm>
        </p:spPr>
        <p:txBody>
          <a:bodyPr>
            <a:normAutofit/>
          </a:bodyPr>
          <a:lstStyle/>
          <a:p>
            <a:r>
              <a:rPr lang="en-US" sz="2800" dirty="0" smtClean="0"/>
              <a:t>Use </a:t>
            </a:r>
            <a:r>
              <a:rPr lang="en-US" sz="2800" dirty="0" err="1" smtClean="0"/>
              <a:t>datapath</a:t>
            </a:r>
            <a:r>
              <a:rPr lang="en-US" sz="2800" dirty="0" smtClean="0"/>
              <a:t> figure below to represent pipeline</a:t>
            </a:r>
            <a:endParaRPr lang="en-US" sz="2800" dirty="0"/>
          </a:p>
        </p:txBody>
      </p:sp>
      <p:sp>
        <p:nvSpPr>
          <p:cNvPr id="57" name="Rectangle 56"/>
          <p:cNvSpPr/>
          <p:nvPr/>
        </p:nvSpPr>
        <p:spPr>
          <a:xfrm>
            <a:off x="3335867" y="10160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4876801" y="10160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197602" y="965200"/>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7653869" y="965199"/>
            <a:ext cx="118533" cy="2895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6" name="Group 4"/>
          <p:cNvGrpSpPr>
            <a:grpSpLocks/>
          </p:cNvGrpSpPr>
          <p:nvPr/>
        </p:nvGrpSpPr>
        <p:grpSpPr bwMode="auto">
          <a:xfrm>
            <a:off x="1244600" y="4784725"/>
            <a:ext cx="4171950" cy="1812925"/>
            <a:chOff x="1357" y="2858"/>
            <a:chExt cx="2628" cy="1142"/>
          </a:xfrm>
        </p:grpSpPr>
        <p:sp>
          <p:nvSpPr>
            <p:cNvPr id="61" name="Freeform 5"/>
            <p:cNvSpPr>
              <a:spLocks/>
            </p:cNvSpPr>
            <p:nvPr/>
          </p:nvSpPr>
          <p:spPr bwMode="auto">
            <a:xfrm>
              <a:off x="2986" y="3520"/>
              <a:ext cx="209"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62" name="Freeform 6"/>
            <p:cNvSpPr>
              <a:spLocks/>
            </p:cNvSpPr>
            <p:nvPr/>
          </p:nvSpPr>
          <p:spPr bwMode="auto">
            <a:xfrm>
              <a:off x="3193" y="3520"/>
              <a:ext cx="210"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grpSp>
          <p:nvGrpSpPr>
            <p:cNvPr id="63" name="Group 7"/>
            <p:cNvGrpSpPr>
              <a:grpSpLocks/>
            </p:cNvGrpSpPr>
            <p:nvPr/>
          </p:nvGrpSpPr>
          <p:grpSpPr bwMode="auto">
            <a:xfrm>
              <a:off x="1357" y="2946"/>
              <a:ext cx="2628" cy="289"/>
              <a:chOff x="1396" y="1662"/>
              <a:chExt cx="2628" cy="289"/>
            </a:xfrm>
          </p:grpSpPr>
          <p:sp>
            <p:nvSpPr>
              <p:cNvPr id="94" name="Rectangle 8"/>
              <p:cNvSpPr>
                <a:spLocks noChangeArrowheads="1"/>
              </p:cNvSpPr>
              <p:nvPr/>
            </p:nvSpPr>
            <p:spPr bwMode="auto">
              <a:xfrm>
                <a:off x="1400"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5" name="Rectangle 9"/>
              <p:cNvSpPr>
                <a:spLocks noChangeArrowheads="1"/>
              </p:cNvSpPr>
              <p:nvPr/>
            </p:nvSpPr>
            <p:spPr bwMode="auto">
              <a:xfrm>
                <a:off x="1396" y="1662"/>
                <a:ext cx="256"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FF0000"/>
                    </a:solidFill>
                  </a:rPr>
                  <a:t>IF</a:t>
                </a:r>
                <a:endParaRPr lang="en-US" sz="2400" b="1" dirty="0">
                  <a:solidFill>
                    <a:srgbClr val="FF0000"/>
                  </a:solidFill>
                </a:endParaRPr>
              </a:p>
            </p:txBody>
          </p:sp>
          <p:sp>
            <p:nvSpPr>
              <p:cNvPr id="96" name="Rectangle 10"/>
              <p:cNvSpPr>
                <a:spLocks noChangeArrowheads="1"/>
              </p:cNvSpPr>
              <p:nvPr/>
            </p:nvSpPr>
            <p:spPr bwMode="auto">
              <a:xfrm>
                <a:off x="1928"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7" name="Rectangle 11"/>
              <p:cNvSpPr>
                <a:spLocks noChangeArrowheads="1"/>
              </p:cNvSpPr>
              <p:nvPr/>
            </p:nvSpPr>
            <p:spPr bwMode="auto">
              <a:xfrm>
                <a:off x="2456"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8" name="Rectangle 12"/>
              <p:cNvSpPr>
                <a:spLocks noChangeArrowheads="1"/>
              </p:cNvSpPr>
              <p:nvPr/>
            </p:nvSpPr>
            <p:spPr bwMode="auto">
              <a:xfrm>
                <a:off x="2984"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99" name="Rectangle 13"/>
              <p:cNvSpPr>
                <a:spLocks noChangeArrowheads="1"/>
              </p:cNvSpPr>
              <p:nvPr/>
            </p:nvSpPr>
            <p:spPr bwMode="auto">
              <a:xfrm>
                <a:off x="3512"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00" name="Rectangle 14"/>
              <p:cNvSpPr>
                <a:spLocks noChangeArrowheads="1"/>
              </p:cNvSpPr>
              <p:nvPr/>
            </p:nvSpPr>
            <p:spPr bwMode="auto">
              <a:xfrm>
                <a:off x="1907" y="1662"/>
                <a:ext cx="28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FF0000"/>
                    </a:solidFill>
                  </a:rPr>
                  <a:t>ID</a:t>
                </a:r>
                <a:endParaRPr lang="en-US" sz="2400" b="1" dirty="0">
                  <a:solidFill>
                    <a:srgbClr val="FF0000"/>
                  </a:solidFill>
                </a:endParaRPr>
              </a:p>
            </p:txBody>
          </p:sp>
          <p:sp>
            <p:nvSpPr>
              <p:cNvPr id="103" name="Rectangle 15"/>
              <p:cNvSpPr>
                <a:spLocks noChangeArrowheads="1"/>
              </p:cNvSpPr>
              <p:nvPr/>
            </p:nvSpPr>
            <p:spPr bwMode="auto">
              <a:xfrm>
                <a:off x="2435" y="1662"/>
                <a:ext cx="317"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smtClean="0">
                    <a:solidFill>
                      <a:srgbClr val="FF0000"/>
                    </a:solidFill>
                  </a:rPr>
                  <a:t>EX</a:t>
                </a:r>
                <a:endParaRPr lang="en-US" sz="2400" b="1" dirty="0">
                  <a:solidFill>
                    <a:srgbClr val="FF0000"/>
                  </a:solidFill>
                </a:endParaRPr>
              </a:p>
            </p:txBody>
          </p:sp>
          <p:sp>
            <p:nvSpPr>
              <p:cNvPr id="104" name="Rectangle 16"/>
              <p:cNvSpPr>
                <a:spLocks noChangeArrowheads="1"/>
              </p:cNvSpPr>
              <p:nvPr/>
            </p:nvSpPr>
            <p:spPr bwMode="auto">
              <a:xfrm>
                <a:off x="2963" y="1662"/>
                <a:ext cx="540"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err="1">
                    <a:solidFill>
                      <a:srgbClr val="FF0000"/>
                    </a:solidFill>
                  </a:rPr>
                  <a:t>Mem</a:t>
                </a:r>
                <a:endParaRPr lang="en-US" sz="2400" b="1" dirty="0">
                  <a:solidFill>
                    <a:srgbClr val="FF0000"/>
                  </a:solidFill>
                </a:endParaRPr>
              </a:p>
            </p:txBody>
          </p:sp>
          <p:sp>
            <p:nvSpPr>
              <p:cNvPr id="105" name="Rectangle 17"/>
              <p:cNvSpPr>
                <a:spLocks noChangeArrowheads="1"/>
              </p:cNvSpPr>
              <p:nvPr/>
            </p:nvSpPr>
            <p:spPr bwMode="auto">
              <a:xfrm>
                <a:off x="3539" y="1662"/>
                <a:ext cx="399" cy="28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dirty="0">
                    <a:solidFill>
                      <a:srgbClr val="FF0000"/>
                    </a:solidFill>
                  </a:rPr>
                  <a:t>WB</a:t>
                </a:r>
              </a:p>
            </p:txBody>
          </p:sp>
        </p:grpSp>
        <p:sp>
          <p:nvSpPr>
            <p:cNvPr id="64" name="Freeform 18"/>
            <p:cNvSpPr>
              <a:spLocks/>
            </p:cNvSpPr>
            <p:nvPr/>
          </p:nvSpPr>
          <p:spPr bwMode="auto">
            <a:xfrm>
              <a:off x="2551" y="3472"/>
              <a:ext cx="261"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65" name="Rectangle 19"/>
            <p:cNvSpPr>
              <a:spLocks noChangeArrowheads="1"/>
            </p:cNvSpPr>
            <p:nvPr/>
          </p:nvSpPr>
          <p:spPr bwMode="auto">
            <a:xfrm rot="5400000">
              <a:off x="2491" y="3593"/>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latin typeface="Times" pitchFamily="-65" charset="0"/>
                </a:rPr>
                <a:t>ALU</a:t>
              </a:r>
              <a:endParaRPr lang="en-US" sz="1600" b="1">
                <a:solidFill>
                  <a:schemeClr val="tx1"/>
                </a:solidFill>
                <a:latin typeface="Times" pitchFamily="-65" charset="0"/>
              </a:endParaRPr>
            </a:p>
          </p:txBody>
        </p:sp>
        <p:sp>
          <p:nvSpPr>
            <p:cNvPr id="66" name="Rectangle 20"/>
            <p:cNvSpPr>
              <a:spLocks noChangeArrowheads="1"/>
            </p:cNvSpPr>
            <p:nvPr/>
          </p:nvSpPr>
          <p:spPr bwMode="auto">
            <a:xfrm>
              <a:off x="1392" y="357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7" name="Group 21"/>
            <p:cNvGrpSpPr>
              <a:grpSpLocks/>
            </p:cNvGrpSpPr>
            <p:nvPr/>
          </p:nvGrpSpPr>
          <p:grpSpPr bwMode="auto">
            <a:xfrm>
              <a:off x="1419" y="3568"/>
              <a:ext cx="418" cy="289"/>
              <a:chOff x="1343" y="1248"/>
              <a:chExt cx="340" cy="289"/>
            </a:xfrm>
          </p:grpSpPr>
          <p:sp>
            <p:nvSpPr>
              <p:cNvPr id="92" name="Freeform 22"/>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93" name="Freeform 23"/>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grpSp>
        <p:sp>
          <p:nvSpPr>
            <p:cNvPr id="68" name="Rectangle 24"/>
            <p:cNvSpPr>
              <a:spLocks noChangeArrowheads="1"/>
            </p:cNvSpPr>
            <p:nvPr/>
          </p:nvSpPr>
          <p:spPr bwMode="auto">
            <a:xfrm>
              <a:off x="1956" y="357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69" name="Freeform 25"/>
            <p:cNvSpPr>
              <a:spLocks/>
            </p:cNvSpPr>
            <p:nvPr/>
          </p:nvSpPr>
          <p:spPr bwMode="auto">
            <a:xfrm>
              <a:off x="1979" y="3568"/>
              <a:ext cx="183"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0" name="Freeform 26"/>
            <p:cNvSpPr>
              <a:spLocks/>
            </p:cNvSpPr>
            <p:nvPr/>
          </p:nvSpPr>
          <p:spPr bwMode="auto">
            <a:xfrm>
              <a:off x="2161" y="3568"/>
              <a:ext cx="181"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1" name="Line 27"/>
            <p:cNvSpPr>
              <a:spLocks noChangeShapeType="1"/>
            </p:cNvSpPr>
            <p:nvPr/>
          </p:nvSpPr>
          <p:spPr bwMode="auto">
            <a:xfrm>
              <a:off x="1838" y="3712"/>
              <a:ext cx="118"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72" name="Freeform 28"/>
            <p:cNvSpPr>
              <a:spLocks/>
            </p:cNvSpPr>
            <p:nvPr/>
          </p:nvSpPr>
          <p:spPr bwMode="auto">
            <a:xfrm>
              <a:off x="1914" y="3616"/>
              <a:ext cx="59"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3" name="Line 29"/>
            <p:cNvSpPr>
              <a:spLocks noChangeShapeType="1"/>
            </p:cNvSpPr>
            <p:nvPr/>
          </p:nvSpPr>
          <p:spPr bwMode="auto">
            <a:xfrm>
              <a:off x="2349" y="3616"/>
              <a:ext cx="192"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74" name="Rectangle 30"/>
            <p:cNvSpPr>
              <a:spLocks noChangeArrowheads="1"/>
            </p:cNvSpPr>
            <p:nvPr/>
          </p:nvSpPr>
          <p:spPr bwMode="auto">
            <a:xfrm>
              <a:off x="2958" y="357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75" name="Rectangle 31"/>
            <p:cNvSpPr>
              <a:spLocks noChangeArrowheads="1"/>
            </p:cNvSpPr>
            <p:nvPr/>
          </p:nvSpPr>
          <p:spPr bwMode="auto">
            <a:xfrm>
              <a:off x="3562" y="357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76" name="Freeform 32"/>
            <p:cNvSpPr>
              <a:spLocks/>
            </p:cNvSpPr>
            <p:nvPr/>
          </p:nvSpPr>
          <p:spPr bwMode="auto">
            <a:xfrm>
              <a:off x="3595" y="3568"/>
              <a:ext cx="174"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7" name="Freeform 33"/>
            <p:cNvSpPr>
              <a:spLocks/>
            </p:cNvSpPr>
            <p:nvPr/>
          </p:nvSpPr>
          <p:spPr bwMode="auto">
            <a:xfrm>
              <a:off x="3768" y="3568"/>
              <a:ext cx="175"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78" name="Line 34"/>
            <p:cNvSpPr>
              <a:spLocks noChangeShapeType="1"/>
            </p:cNvSpPr>
            <p:nvPr/>
          </p:nvSpPr>
          <p:spPr bwMode="auto">
            <a:xfrm>
              <a:off x="3414" y="3712"/>
              <a:ext cx="171"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79" name="Line 35"/>
            <p:cNvSpPr>
              <a:spLocks noChangeShapeType="1"/>
            </p:cNvSpPr>
            <p:nvPr/>
          </p:nvSpPr>
          <p:spPr bwMode="auto">
            <a:xfrm>
              <a:off x="2821" y="3712"/>
              <a:ext cx="190"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80" name="Freeform 36"/>
            <p:cNvSpPr>
              <a:spLocks/>
            </p:cNvSpPr>
            <p:nvPr/>
          </p:nvSpPr>
          <p:spPr bwMode="auto">
            <a:xfrm>
              <a:off x="2969" y="3712"/>
              <a:ext cx="529"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81" name="Line 37"/>
            <p:cNvSpPr>
              <a:spLocks noChangeShapeType="1"/>
            </p:cNvSpPr>
            <p:nvPr/>
          </p:nvSpPr>
          <p:spPr bwMode="auto">
            <a:xfrm>
              <a:off x="2349" y="3808"/>
              <a:ext cx="192"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82" name="Freeform 38"/>
            <p:cNvSpPr>
              <a:spLocks/>
            </p:cNvSpPr>
            <p:nvPr/>
          </p:nvSpPr>
          <p:spPr bwMode="auto">
            <a:xfrm>
              <a:off x="2463" y="3707"/>
              <a:ext cx="413"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83" name="Line 39"/>
            <p:cNvSpPr>
              <a:spLocks noChangeShapeType="1"/>
            </p:cNvSpPr>
            <p:nvPr/>
          </p:nvSpPr>
          <p:spPr bwMode="auto">
            <a:xfrm>
              <a:off x="1664" y="3232"/>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4" name="Line 40"/>
            <p:cNvSpPr>
              <a:spLocks noChangeShapeType="1"/>
            </p:cNvSpPr>
            <p:nvPr/>
          </p:nvSpPr>
          <p:spPr bwMode="auto">
            <a:xfrm>
              <a:off x="2172"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5" name="Line 41"/>
            <p:cNvSpPr>
              <a:spLocks noChangeShapeType="1"/>
            </p:cNvSpPr>
            <p:nvPr/>
          </p:nvSpPr>
          <p:spPr bwMode="auto">
            <a:xfrm>
              <a:off x="2688" y="3232"/>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6" name="Line 42"/>
            <p:cNvSpPr>
              <a:spLocks noChangeShapeType="1"/>
            </p:cNvSpPr>
            <p:nvPr/>
          </p:nvSpPr>
          <p:spPr bwMode="auto">
            <a:xfrm>
              <a:off x="3230"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7" name="Line 43"/>
            <p:cNvSpPr>
              <a:spLocks noChangeShapeType="1"/>
            </p:cNvSpPr>
            <p:nvPr/>
          </p:nvSpPr>
          <p:spPr bwMode="auto">
            <a:xfrm>
              <a:off x="3810"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88" name="Line 44"/>
            <p:cNvSpPr>
              <a:spLocks noChangeShapeType="1"/>
            </p:cNvSpPr>
            <p:nvPr/>
          </p:nvSpPr>
          <p:spPr bwMode="auto">
            <a:xfrm flipH="1">
              <a:off x="1872" y="2858"/>
              <a:ext cx="21" cy="112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89" name="Line 45"/>
            <p:cNvSpPr>
              <a:spLocks noChangeShapeType="1"/>
            </p:cNvSpPr>
            <p:nvPr/>
          </p:nvSpPr>
          <p:spPr bwMode="auto">
            <a:xfrm>
              <a:off x="2400" y="2858"/>
              <a:ext cx="0" cy="112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90" name="Line 46"/>
            <p:cNvSpPr>
              <a:spLocks noChangeShapeType="1"/>
            </p:cNvSpPr>
            <p:nvPr/>
          </p:nvSpPr>
          <p:spPr bwMode="auto">
            <a:xfrm>
              <a:off x="2928" y="2880"/>
              <a:ext cx="0" cy="1104"/>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91" name="Line 47"/>
            <p:cNvSpPr>
              <a:spLocks noChangeShapeType="1"/>
            </p:cNvSpPr>
            <p:nvPr/>
          </p:nvSpPr>
          <p:spPr bwMode="auto">
            <a:xfrm flipH="1">
              <a:off x="3456" y="2880"/>
              <a:ext cx="10" cy="112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sp>
        <p:nvSpPr>
          <p:cNvPr id="106" name="Date Placeholder 105"/>
          <p:cNvSpPr>
            <a:spLocks noGrp="1"/>
          </p:cNvSpPr>
          <p:nvPr>
            <p:ph type="dt" sz="half" idx="10"/>
          </p:nvPr>
        </p:nvSpPr>
        <p:spPr/>
        <p:txBody>
          <a:bodyPr/>
          <a:lstStyle/>
          <a:p>
            <a:fld id="{59F58F11-B555-B74B-B293-8543A7E06B18}" type="datetime1">
              <a:rPr lang="en-US" smtClean="0"/>
              <a:pPr/>
              <a:t>11/5/13</a:t>
            </a:fld>
            <a:endParaRPr lang="en-US" dirty="0"/>
          </a:p>
        </p:txBody>
      </p:sp>
      <p:sp>
        <p:nvSpPr>
          <p:cNvPr id="107" name="Slide Number Placeholder 106"/>
          <p:cNvSpPr>
            <a:spLocks noGrp="1"/>
          </p:cNvSpPr>
          <p:nvPr>
            <p:ph type="sldNum" sz="quarter" idx="12"/>
          </p:nvPr>
        </p:nvSpPr>
        <p:spPr/>
        <p:txBody>
          <a:bodyPr/>
          <a:lstStyle/>
          <a:p>
            <a:fld id="{3CC63E4C-4642-794D-A2FD-70F6B81535F5}" type="slidenum">
              <a:rPr lang="en-US" smtClean="0"/>
              <a:pPr/>
              <a:t>27</a:t>
            </a:fld>
            <a:endParaRPr lang="en-US" dirty="0"/>
          </a:p>
        </p:txBody>
      </p:sp>
      <p:sp>
        <p:nvSpPr>
          <p:cNvPr id="108" name="Footer Placeholder 107"/>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1489872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42900" y="2071688"/>
            <a:ext cx="576263" cy="4786312"/>
            <a:chOff x="216" y="876"/>
            <a:chExt cx="363" cy="3015"/>
          </a:xfrm>
        </p:grpSpPr>
        <p:sp>
          <p:nvSpPr>
            <p:cNvPr id="2733060" name="Rectangle 4"/>
            <p:cNvSpPr>
              <a:spLocks noChangeArrowheads="1"/>
            </p:cNvSpPr>
            <p:nvPr/>
          </p:nvSpPr>
          <p:spPr bwMode="auto">
            <a:xfrm>
              <a:off x="216" y="8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33061" name="Line 5"/>
            <p:cNvSpPr>
              <a:spLocks noChangeShapeType="1"/>
            </p:cNvSpPr>
            <p:nvPr/>
          </p:nvSpPr>
          <p:spPr bwMode="auto">
            <a:xfrm>
              <a:off x="579" y="920"/>
              <a:ext cx="0" cy="2816"/>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3" name="Group 6"/>
          <p:cNvGrpSpPr>
            <a:grpSpLocks/>
          </p:cNvGrpSpPr>
          <p:nvPr/>
        </p:nvGrpSpPr>
        <p:grpSpPr bwMode="auto">
          <a:xfrm>
            <a:off x="881063" y="2747963"/>
            <a:ext cx="1090612" cy="3317875"/>
            <a:chOff x="555" y="1302"/>
            <a:chExt cx="687" cy="2090"/>
          </a:xfrm>
        </p:grpSpPr>
        <p:sp>
          <p:nvSpPr>
            <p:cNvPr id="2733063" name="Rectangle 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2733064" name="Rectangle 8"/>
            <p:cNvSpPr>
              <a:spLocks noChangeArrowheads="1"/>
            </p:cNvSpPr>
            <p:nvPr/>
          </p:nvSpPr>
          <p:spPr bwMode="auto">
            <a:xfrm>
              <a:off x="563" y="1718"/>
              <a:ext cx="5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Add</a:t>
              </a:r>
            </a:p>
          </p:txBody>
        </p:sp>
        <p:sp>
          <p:nvSpPr>
            <p:cNvPr id="2733065" name="Rectangle 9"/>
            <p:cNvSpPr>
              <a:spLocks noChangeArrowheads="1"/>
            </p:cNvSpPr>
            <p:nvPr/>
          </p:nvSpPr>
          <p:spPr bwMode="auto">
            <a:xfrm>
              <a:off x="555" y="2182"/>
              <a:ext cx="68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Store</a:t>
              </a:r>
            </a:p>
          </p:txBody>
        </p:sp>
        <p:sp>
          <p:nvSpPr>
            <p:cNvPr id="2733066" name="Rectangle 10"/>
            <p:cNvSpPr>
              <a:spLocks noChangeArrowheads="1"/>
            </p:cNvSpPr>
            <p:nvPr/>
          </p:nvSpPr>
          <p:spPr bwMode="auto">
            <a:xfrm>
              <a:off x="598" y="2612"/>
              <a:ext cx="53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Sub</a:t>
              </a:r>
            </a:p>
          </p:txBody>
        </p:sp>
        <p:sp>
          <p:nvSpPr>
            <p:cNvPr id="2733067" name="Rectangle 11"/>
            <p:cNvSpPr>
              <a:spLocks noChangeArrowheads="1"/>
            </p:cNvSpPr>
            <p:nvPr/>
          </p:nvSpPr>
          <p:spPr bwMode="auto">
            <a:xfrm>
              <a:off x="587" y="3067"/>
              <a:ext cx="375"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Or</a:t>
              </a:r>
            </a:p>
          </p:txBody>
        </p:sp>
      </p:grpSp>
      <p:grpSp>
        <p:nvGrpSpPr>
          <p:cNvPr id="4" name="Group 12"/>
          <p:cNvGrpSpPr>
            <a:grpSpLocks/>
          </p:cNvGrpSpPr>
          <p:nvPr/>
        </p:nvGrpSpPr>
        <p:grpSpPr bwMode="auto">
          <a:xfrm>
            <a:off x="2743200" y="2141538"/>
            <a:ext cx="4800600" cy="4470400"/>
            <a:chOff x="1728" y="920"/>
            <a:chExt cx="3024" cy="2816"/>
          </a:xfrm>
        </p:grpSpPr>
        <p:sp>
          <p:nvSpPr>
            <p:cNvPr id="2733069" name="Line 13"/>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0" name="Line 14"/>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1" name="Line 15"/>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2" name="Line 16"/>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3" name="Line 17"/>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4" name="Line 18"/>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5" name="Line 19"/>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6" name="Line 20"/>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grpSp>
        <p:nvGrpSpPr>
          <p:cNvPr id="5" name="Group 21"/>
          <p:cNvGrpSpPr>
            <a:grpSpLocks/>
          </p:cNvGrpSpPr>
          <p:nvPr/>
        </p:nvGrpSpPr>
        <p:grpSpPr bwMode="auto">
          <a:xfrm>
            <a:off x="2101850" y="2662238"/>
            <a:ext cx="569913" cy="458787"/>
            <a:chOff x="1324" y="1248"/>
            <a:chExt cx="359" cy="289"/>
          </a:xfrm>
        </p:grpSpPr>
        <p:sp>
          <p:nvSpPr>
            <p:cNvPr id="2733078" name="Rectangle 22"/>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 name="Group 23"/>
            <p:cNvGrpSpPr>
              <a:grpSpLocks/>
            </p:cNvGrpSpPr>
            <p:nvPr/>
          </p:nvGrpSpPr>
          <p:grpSpPr bwMode="auto">
            <a:xfrm>
              <a:off x="1343" y="1248"/>
              <a:ext cx="340" cy="289"/>
              <a:chOff x="1343" y="1248"/>
              <a:chExt cx="340" cy="289"/>
            </a:xfrm>
          </p:grpSpPr>
          <p:sp>
            <p:nvSpPr>
              <p:cNvPr id="2733080" name="Freeform 24"/>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81" name="Freeform 25"/>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nvGrpSpPr>
          <p:cNvPr id="7" name="Group 26"/>
          <p:cNvGrpSpPr>
            <a:grpSpLocks/>
          </p:cNvGrpSpPr>
          <p:nvPr/>
        </p:nvGrpSpPr>
        <p:grpSpPr bwMode="auto">
          <a:xfrm>
            <a:off x="1562100" y="1617662"/>
            <a:ext cx="6311900" cy="515938"/>
            <a:chOff x="984" y="551"/>
            <a:chExt cx="3976" cy="325"/>
          </a:xfrm>
        </p:grpSpPr>
        <p:sp>
          <p:nvSpPr>
            <p:cNvPr id="2733083" name="Line 27"/>
            <p:cNvSpPr>
              <a:spLocks noChangeShapeType="1"/>
            </p:cNvSpPr>
            <p:nvPr/>
          </p:nvSpPr>
          <p:spPr bwMode="auto">
            <a:xfrm>
              <a:off x="984" y="840"/>
              <a:ext cx="3976"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33084" name="Rectangle 28"/>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grpSp>
        <p:nvGrpSpPr>
          <p:cNvPr id="8" name="Group 29"/>
          <p:cNvGrpSpPr>
            <a:grpSpLocks/>
          </p:cNvGrpSpPr>
          <p:nvPr/>
        </p:nvGrpSpPr>
        <p:grpSpPr bwMode="auto">
          <a:xfrm>
            <a:off x="3340100" y="2509838"/>
            <a:ext cx="857250" cy="2033587"/>
            <a:chOff x="2104" y="1437"/>
            <a:chExt cx="540" cy="1281"/>
          </a:xfrm>
        </p:grpSpPr>
        <p:sp>
          <p:nvSpPr>
            <p:cNvPr id="2733086" name="Line 30"/>
            <p:cNvSpPr>
              <a:spLocks noChangeShapeType="1"/>
            </p:cNvSpPr>
            <p:nvPr/>
          </p:nvSpPr>
          <p:spPr bwMode="auto">
            <a:xfrm>
              <a:off x="2489" y="1677"/>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87" name="Freeform 31" descr="25%"/>
            <p:cNvSpPr>
              <a:spLocks/>
            </p:cNvSpPr>
            <p:nvPr/>
          </p:nvSpPr>
          <p:spPr bwMode="auto">
            <a:xfrm>
              <a:off x="2396" y="1965"/>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32"/>
            <p:cNvGrpSpPr>
              <a:grpSpLocks/>
            </p:cNvGrpSpPr>
            <p:nvPr/>
          </p:nvGrpSpPr>
          <p:grpSpPr bwMode="auto">
            <a:xfrm>
              <a:off x="2178" y="2429"/>
              <a:ext cx="359" cy="289"/>
              <a:chOff x="2178" y="2144"/>
              <a:chExt cx="359" cy="289"/>
            </a:xfrm>
          </p:grpSpPr>
          <p:sp>
            <p:nvSpPr>
              <p:cNvPr id="2733089" name="Rectangle 33"/>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0" name="Group 34"/>
              <p:cNvGrpSpPr>
                <a:grpSpLocks/>
              </p:cNvGrpSpPr>
              <p:nvPr/>
            </p:nvGrpSpPr>
            <p:grpSpPr bwMode="auto">
              <a:xfrm>
                <a:off x="2197" y="2144"/>
                <a:ext cx="340" cy="289"/>
                <a:chOff x="2197" y="2144"/>
                <a:chExt cx="340" cy="289"/>
              </a:xfrm>
            </p:grpSpPr>
            <p:sp>
              <p:nvSpPr>
                <p:cNvPr id="2733091" name="Freeform 35"/>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2" name="Freeform 36"/>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nvGrpSpPr>
            <p:cNvPr id="11" name="Group 37"/>
            <p:cNvGrpSpPr>
              <a:grpSpLocks/>
            </p:cNvGrpSpPr>
            <p:nvPr/>
          </p:nvGrpSpPr>
          <p:grpSpPr bwMode="auto">
            <a:xfrm>
              <a:off x="2255" y="1437"/>
              <a:ext cx="227" cy="481"/>
              <a:chOff x="2255" y="1152"/>
              <a:chExt cx="227" cy="481"/>
            </a:xfrm>
          </p:grpSpPr>
          <p:sp>
            <p:nvSpPr>
              <p:cNvPr id="2733094" name="Freeform 3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5" name="Rectangle 39"/>
              <p:cNvSpPr>
                <a:spLocks noChangeArrowheads="1"/>
              </p:cNvSpPr>
              <p:nvPr/>
            </p:nvSpPr>
            <p:spPr bwMode="auto">
              <a:xfrm rot="5400000">
                <a:off x="2168" y="1273"/>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096" name="Line 40"/>
            <p:cNvSpPr>
              <a:spLocks noChangeShapeType="1"/>
            </p:cNvSpPr>
            <p:nvPr/>
          </p:nvSpPr>
          <p:spPr bwMode="auto">
            <a:xfrm>
              <a:off x="2104" y="1581"/>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97" name="Line 41"/>
            <p:cNvSpPr>
              <a:spLocks noChangeShapeType="1"/>
            </p:cNvSpPr>
            <p:nvPr/>
          </p:nvSpPr>
          <p:spPr bwMode="auto">
            <a:xfrm>
              <a:off x="2104" y="1773"/>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98" name="Freeform 42"/>
            <p:cNvSpPr>
              <a:spLocks/>
            </p:cNvSpPr>
            <p:nvPr/>
          </p:nvSpPr>
          <p:spPr bwMode="auto">
            <a:xfrm>
              <a:off x="2197" y="1672"/>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9" name="Rectangle 43"/>
            <p:cNvSpPr>
              <a:spLocks noChangeArrowheads="1"/>
            </p:cNvSpPr>
            <p:nvPr/>
          </p:nvSpPr>
          <p:spPr bwMode="auto">
            <a:xfrm>
              <a:off x="2211" y="198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2" name="Group 44"/>
            <p:cNvGrpSpPr>
              <a:grpSpLocks/>
            </p:cNvGrpSpPr>
            <p:nvPr/>
          </p:nvGrpSpPr>
          <p:grpSpPr bwMode="auto">
            <a:xfrm>
              <a:off x="2230" y="1981"/>
              <a:ext cx="296" cy="289"/>
              <a:chOff x="2230" y="1696"/>
              <a:chExt cx="296" cy="289"/>
            </a:xfrm>
          </p:grpSpPr>
          <p:sp>
            <p:nvSpPr>
              <p:cNvPr id="2733101" name="Freeform 45"/>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02" name="Freeform 46"/>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03" name="Line 47"/>
            <p:cNvSpPr>
              <a:spLocks noChangeShapeType="1"/>
            </p:cNvSpPr>
            <p:nvPr/>
          </p:nvSpPr>
          <p:spPr bwMode="auto">
            <a:xfrm>
              <a:off x="2115" y="2125"/>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04" name="Freeform 48"/>
            <p:cNvSpPr>
              <a:spLocks/>
            </p:cNvSpPr>
            <p:nvPr/>
          </p:nvSpPr>
          <p:spPr bwMode="auto">
            <a:xfrm>
              <a:off x="2177" y="2029"/>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3" name="Group 49"/>
          <p:cNvGrpSpPr>
            <a:grpSpLocks/>
          </p:cNvGrpSpPr>
          <p:nvPr/>
        </p:nvGrpSpPr>
        <p:grpSpPr bwMode="auto">
          <a:xfrm>
            <a:off x="4017963" y="2586038"/>
            <a:ext cx="857250" cy="2668587"/>
            <a:chOff x="2531" y="1485"/>
            <a:chExt cx="540" cy="1681"/>
          </a:xfrm>
        </p:grpSpPr>
        <p:sp>
          <p:nvSpPr>
            <p:cNvPr id="2733106" name="Line 50"/>
            <p:cNvSpPr>
              <a:spLocks noChangeShapeType="1"/>
            </p:cNvSpPr>
            <p:nvPr/>
          </p:nvSpPr>
          <p:spPr bwMode="auto">
            <a:xfrm>
              <a:off x="2916" y="2125"/>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07" name="Freeform 51"/>
            <p:cNvSpPr>
              <a:spLocks/>
            </p:cNvSpPr>
            <p:nvPr/>
          </p:nvSpPr>
          <p:spPr bwMode="auto">
            <a:xfrm>
              <a:off x="2610" y="1677"/>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08" name="Freeform 52" descr="25%"/>
            <p:cNvSpPr>
              <a:spLocks/>
            </p:cNvSpPr>
            <p:nvPr/>
          </p:nvSpPr>
          <p:spPr bwMode="auto">
            <a:xfrm>
              <a:off x="2806" y="243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4" name="Group 53"/>
            <p:cNvGrpSpPr>
              <a:grpSpLocks/>
            </p:cNvGrpSpPr>
            <p:nvPr/>
          </p:nvGrpSpPr>
          <p:grpSpPr bwMode="auto">
            <a:xfrm>
              <a:off x="2624" y="1485"/>
              <a:ext cx="340" cy="289"/>
              <a:chOff x="2624" y="1200"/>
              <a:chExt cx="340" cy="289"/>
            </a:xfrm>
          </p:grpSpPr>
          <p:sp>
            <p:nvSpPr>
              <p:cNvPr id="2733110" name="Freeform 54"/>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11" name="Freeform 55"/>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12" name="Rectangle 56"/>
            <p:cNvSpPr>
              <a:spLocks noChangeArrowheads="1"/>
            </p:cNvSpPr>
            <p:nvPr/>
          </p:nvSpPr>
          <p:spPr bwMode="auto">
            <a:xfrm>
              <a:off x="2638" y="243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57"/>
            <p:cNvGrpSpPr>
              <a:grpSpLocks/>
            </p:cNvGrpSpPr>
            <p:nvPr/>
          </p:nvGrpSpPr>
          <p:grpSpPr bwMode="auto">
            <a:xfrm>
              <a:off x="2657" y="2429"/>
              <a:ext cx="296" cy="289"/>
              <a:chOff x="2657" y="2144"/>
              <a:chExt cx="296" cy="289"/>
            </a:xfrm>
          </p:grpSpPr>
          <p:sp>
            <p:nvSpPr>
              <p:cNvPr id="2733114" name="Freeform 58"/>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15" name="Freeform 59"/>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16" name="Line 60"/>
            <p:cNvSpPr>
              <a:spLocks noChangeShapeType="1"/>
            </p:cNvSpPr>
            <p:nvPr/>
          </p:nvSpPr>
          <p:spPr bwMode="auto">
            <a:xfrm>
              <a:off x="2542" y="2573"/>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17" name="Freeform 61"/>
            <p:cNvSpPr>
              <a:spLocks/>
            </p:cNvSpPr>
            <p:nvPr/>
          </p:nvSpPr>
          <p:spPr bwMode="auto">
            <a:xfrm>
              <a:off x="2604" y="2477"/>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6" name="Group 62"/>
            <p:cNvGrpSpPr>
              <a:grpSpLocks/>
            </p:cNvGrpSpPr>
            <p:nvPr/>
          </p:nvGrpSpPr>
          <p:grpSpPr bwMode="auto">
            <a:xfrm>
              <a:off x="2624" y="2877"/>
              <a:ext cx="340" cy="289"/>
              <a:chOff x="2624" y="2592"/>
              <a:chExt cx="340" cy="289"/>
            </a:xfrm>
          </p:grpSpPr>
          <p:sp>
            <p:nvSpPr>
              <p:cNvPr id="2733119" name="Freeform 63"/>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20" name="Freeform 64"/>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21" name="Rectangle 65"/>
            <p:cNvSpPr>
              <a:spLocks noChangeArrowheads="1"/>
            </p:cNvSpPr>
            <p:nvPr/>
          </p:nvSpPr>
          <p:spPr bwMode="auto">
            <a:xfrm>
              <a:off x="2605" y="2879"/>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33122" name="Rectangle 66"/>
            <p:cNvSpPr>
              <a:spLocks noChangeArrowheads="1"/>
            </p:cNvSpPr>
            <p:nvPr/>
          </p:nvSpPr>
          <p:spPr bwMode="auto">
            <a:xfrm>
              <a:off x="2601" y="1535"/>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7" name="Group 67"/>
            <p:cNvGrpSpPr>
              <a:grpSpLocks/>
            </p:cNvGrpSpPr>
            <p:nvPr/>
          </p:nvGrpSpPr>
          <p:grpSpPr bwMode="auto">
            <a:xfrm>
              <a:off x="2682" y="1885"/>
              <a:ext cx="227" cy="481"/>
              <a:chOff x="2682" y="1600"/>
              <a:chExt cx="227" cy="481"/>
            </a:xfrm>
          </p:grpSpPr>
          <p:sp>
            <p:nvSpPr>
              <p:cNvPr id="2733124" name="Freeform 68"/>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25" name="Rectangle 69"/>
              <p:cNvSpPr>
                <a:spLocks noChangeArrowheads="1"/>
              </p:cNvSpPr>
              <p:nvPr/>
            </p:nvSpPr>
            <p:spPr bwMode="auto">
              <a:xfrm rot="5400000">
                <a:off x="2595" y="1721"/>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26" name="Line 70"/>
            <p:cNvSpPr>
              <a:spLocks noChangeShapeType="1"/>
            </p:cNvSpPr>
            <p:nvPr/>
          </p:nvSpPr>
          <p:spPr bwMode="auto">
            <a:xfrm>
              <a:off x="2531" y="2029"/>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27" name="Line 71"/>
            <p:cNvSpPr>
              <a:spLocks noChangeShapeType="1"/>
            </p:cNvSpPr>
            <p:nvPr/>
          </p:nvSpPr>
          <p:spPr bwMode="auto">
            <a:xfrm>
              <a:off x="2531" y="2221"/>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28" name="Freeform 72"/>
            <p:cNvSpPr>
              <a:spLocks/>
            </p:cNvSpPr>
            <p:nvPr/>
          </p:nvSpPr>
          <p:spPr bwMode="auto">
            <a:xfrm>
              <a:off x="2624" y="2120"/>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73"/>
          <p:cNvGrpSpPr>
            <a:grpSpLocks/>
          </p:cNvGrpSpPr>
          <p:nvPr/>
        </p:nvGrpSpPr>
        <p:grpSpPr bwMode="auto">
          <a:xfrm>
            <a:off x="4695825" y="2662238"/>
            <a:ext cx="857250" cy="3303587"/>
            <a:chOff x="2958" y="1533"/>
            <a:chExt cx="540" cy="2081"/>
          </a:xfrm>
        </p:grpSpPr>
        <p:sp>
          <p:nvSpPr>
            <p:cNvPr id="2733130" name="Line 74"/>
            <p:cNvSpPr>
              <a:spLocks noChangeShapeType="1"/>
            </p:cNvSpPr>
            <p:nvPr/>
          </p:nvSpPr>
          <p:spPr bwMode="auto">
            <a:xfrm>
              <a:off x="3343" y="2573"/>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1" name="Freeform 75"/>
            <p:cNvSpPr>
              <a:spLocks/>
            </p:cNvSpPr>
            <p:nvPr/>
          </p:nvSpPr>
          <p:spPr bwMode="auto">
            <a:xfrm>
              <a:off x="3037" y="2125"/>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2" name="Freeform 76" descr="25%"/>
            <p:cNvSpPr>
              <a:spLocks/>
            </p:cNvSpPr>
            <p:nvPr/>
          </p:nvSpPr>
          <p:spPr bwMode="auto">
            <a:xfrm>
              <a:off x="3237" y="2871"/>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3" name="Freeform 77" descr="25%"/>
            <p:cNvSpPr>
              <a:spLocks/>
            </p:cNvSpPr>
            <p:nvPr/>
          </p:nvSpPr>
          <p:spPr bwMode="auto">
            <a:xfrm flipH="1">
              <a:off x="3123" y="15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9" name="Group 78"/>
            <p:cNvGrpSpPr>
              <a:grpSpLocks/>
            </p:cNvGrpSpPr>
            <p:nvPr/>
          </p:nvGrpSpPr>
          <p:grpSpPr bwMode="auto">
            <a:xfrm>
              <a:off x="3109" y="2333"/>
              <a:ext cx="227" cy="481"/>
              <a:chOff x="3109" y="2048"/>
              <a:chExt cx="227" cy="481"/>
            </a:xfrm>
          </p:grpSpPr>
          <p:sp>
            <p:nvSpPr>
              <p:cNvPr id="2733135" name="Freeform 79"/>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6" name="Rectangle 80"/>
              <p:cNvSpPr>
                <a:spLocks noChangeArrowheads="1"/>
              </p:cNvSpPr>
              <p:nvPr/>
            </p:nvSpPr>
            <p:spPr bwMode="auto">
              <a:xfrm rot="5400000">
                <a:off x="3022" y="2169"/>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37" name="Line 81"/>
            <p:cNvSpPr>
              <a:spLocks noChangeShapeType="1"/>
            </p:cNvSpPr>
            <p:nvPr/>
          </p:nvSpPr>
          <p:spPr bwMode="auto">
            <a:xfrm>
              <a:off x="2958" y="247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8" name="Line 82"/>
            <p:cNvSpPr>
              <a:spLocks noChangeShapeType="1"/>
            </p:cNvSpPr>
            <p:nvPr/>
          </p:nvSpPr>
          <p:spPr bwMode="auto">
            <a:xfrm>
              <a:off x="2958" y="2669"/>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9" name="Freeform 83"/>
            <p:cNvSpPr>
              <a:spLocks/>
            </p:cNvSpPr>
            <p:nvPr/>
          </p:nvSpPr>
          <p:spPr bwMode="auto">
            <a:xfrm>
              <a:off x="3051" y="2568"/>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0" name="Rectangle 84"/>
            <p:cNvSpPr>
              <a:spLocks noChangeArrowheads="1"/>
            </p:cNvSpPr>
            <p:nvPr/>
          </p:nvSpPr>
          <p:spPr bwMode="auto">
            <a:xfrm>
              <a:off x="3093" y="153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 name="Group 85"/>
            <p:cNvGrpSpPr>
              <a:grpSpLocks/>
            </p:cNvGrpSpPr>
            <p:nvPr/>
          </p:nvGrpSpPr>
          <p:grpSpPr bwMode="auto">
            <a:xfrm>
              <a:off x="3120" y="1533"/>
              <a:ext cx="284" cy="289"/>
              <a:chOff x="3120" y="1248"/>
              <a:chExt cx="284" cy="289"/>
            </a:xfrm>
          </p:grpSpPr>
          <p:sp>
            <p:nvSpPr>
              <p:cNvPr id="2733142" name="Freeform 86"/>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3" name="Freeform 87"/>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44" name="Line 88"/>
            <p:cNvSpPr>
              <a:spLocks noChangeShapeType="1"/>
            </p:cNvSpPr>
            <p:nvPr/>
          </p:nvSpPr>
          <p:spPr bwMode="auto">
            <a:xfrm>
              <a:off x="2973" y="1677"/>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45" name="Rectangle 89"/>
            <p:cNvSpPr>
              <a:spLocks noChangeArrowheads="1"/>
            </p:cNvSpPr>
            <p:nvPr/>
          </p:nvSpPr>
          <p:spPr bwMode="auto">
            <a:xfrm>
              <a:off x="3028" y="1983"/>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 name="Group 90"/>
            <p:cNvGrpSpPr>
              <a:grpSpLocks/>
            </p:cNvGrpSpPr>
            <p:nvPr/>
          </p:nvGrpSpPr>
          <p:grpSpPr bwMode="auto">
            <a:xfrm>
              <a:off x="3079" y="1981"/>
              <a:ext cx="325" cy="289"/>
              <a:chOff x="3079" y="1696"/>
              <a:chExt cx="325" cy="289"/>
            </a:xfrm>
          </p:grpSpPr>
          <p:sp>
            <p:nvSpPr>
              <p:cNvPr id="2733147" name="Freeform 91"/>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8" name="Freeform 92"/>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49" name="Rectangle 93"/>
            <p:cNvSpPr>
              <a:spLocks noChangeArrowheads="1"/>
            </p:cNvSpPr>
            <p:nvPr/>
          </p:nvSpPr>
          <p:spPr bwMode="auto">
            <a:xfrm>
              <a:off x="3065" y="288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3084" y="2877"/>
              <a:ext cx="296" cy="289"/>
              <a:chOff x="3084" y="2592"/>
              <a:chExt cx="296" cy="289"/>
            </a:xfrm>
          </p:grpSpPr>
          <p:sp>
            <p:nvSpPr>
              <p:cNvPr id="2733151" name="Freeform 9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52" name="Freeform 9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53" name="Line 97"/>
            <p:cNvSpPr>
              <a:spLocks noChangeShapeType="1"/>
            </p:cNvSpPr>
            <p:nvPr/>
          </p:nvSpPr>
          <p:spPr bwMode="auto">
            <a:xfrm>
              <a:off x="2969" y="3021"/>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54" name="Freeform 98"/>
            <p:cNvSpPr>
              <a:spLocks/>
            </p:cNvSpPr>
            <p:nvPr/>
          </p:nvSpPr>
          <p:spPr bwMode="auto">
            <a:xfrm>
              <a:off x="3031" y="2925"/>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3" name="Group 99"/>
            <p:cNvGrpSpPr>
              <a:grpSpLocks/>
            </p:cNvGrpSpPr>
            <p:nvPr/>
          </p:nvGrpSpPr>
          <p:grpSpPr bwMode="auto">
            <a:xfrm>
              <a:off x="3032" y="3325"/>
              <a:ext cx="359" cy="289"/>
              <a:chOff x="3032" y="3040"/>
              <a:chExt cx="359" cy="289"/>
            </a:xfrm>
          </p:grpSpPr>
          <p:sp>
            <p:nvSpPr>
              <p:cNvPr id="2733156" name="Rectangle 100"/>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4" name="Group 101"/>
              <p:cNvGrpSpPr>
                <a:grpSpLocks/>
              </p:cNvGrpSpPr>
              <p:nvPr/>
            </p:nvGrpSpPr>
            <p:grpSpPr bwMode="auto">
              <a:xfrm>
                <a:off x="3051" y="3040"/>
                <a:ext cx="340" cy="289"/>
                <a:chOff x="3051" y="3040"/>
                <a:chExt cx="340" cy="289"/>
              </a:xfrm>
            </p:grpSpPr>
            <p:sp>
              <p:nvSpPr>
                <p:cNvPr id="2733158" name="Freeform 102"/>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59" name="Freeform 103"/>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grpSp>
        <p:nvGrpSpPr>
          <p:cNvPr id="25" name="Group 104"/>
          <p:cNvGrpSpPr>
            <a:grpSpLocks/>
          </p:cNvGrpSpPr>
          <p:nvPr/>
        </p:nvGrpSpPr>
        <p:grpSpPr bwMode="auto">
          <a:xfrm>
            <a:off x="5373688" y="3373438"/>
            <a:ext cx="809625" cy="2603500"/>
            <a:chOff x="3385" y="1981"/>
            <a:chExt cx="510" cy="1640"/>
          </a:xfrm>
        </p:grpSpPr>
        <p:sp>
          <p:nvSpPr>
            <p:cNvPr id="2733161" name="Freeform 105"/>
            <p:cNvSpPr>
              <a:spLocks/>
            </p:cNvSpPr>
            <p:nvPr/>
          </p:nvSpPr>
          <p:spPr bwMode="auto">
            <a:xfrm>
              <a:off x="3464" y="2573"/>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2" name="Freeform 106" descr="25%"/>
            <p:cNvSpPr>
              <a:spLocks/>
            </p:cNvSpPr>
            <p:nvPr/>
          </p:nvSpPr>
          <p:spPr bwMode="auto">
            <a:xfrm>
              <a:off x="3660" y="333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3" name="Freeform 107" descr="25%"/>
            <p:cNvSpPr>
              <a:spLocks/>
            </p:cNvSpPr>
            <p:nvPr/>
          </p:nvSpPr>
          <p:spPr bwMode="auto">
            <a:xfrm flipH="1">
              <a:off x="3547" y="198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4" name="Rectangle 108"/>
            <p:cNvSpPr>
              <a:spLocks noChangeArrowheads="1"/>
            </p:cNvSpPr>
            <p:nvPr/>
          </p:nvSpPr>
          <p:spPr bwMode="auto">
            <a:xfrm>
              <a:off x="3455" y="2431"/>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09"/>
            <p:cNvGrpSpPr>
              <a:grpSpLocks/>
            </p:cNvGrpSpPr>
            <p:nvPr/>
          </p:nvGrpSpPr>
          <p:grpSpPr bwMode="auto">
            <a:xfrm>
              <a:off x="3506" y="2429"/>
              <a:ext cx="325" cy="289"/>
              <a:chOff x="3506" y="2144"/>
              <a:chExt cx="325" cy="289"/>
            </a:xfrm>
          </p:grpSpPr>
          <p:sp>
            <p:nvSpPr>
              <p:cNvPr id="2733166" name="Freeform 110"/>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7" name="Freeform 111"/>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68" name="Rectangle 112"/>
            <p:cNvSpPr>
              <a:spLocks noChangeArrowheads="1"/>
            </p:cNvSpPr>
            <p:nvPr/>
          </p:nvSpPr>
          <p:spPr bwMode="auto">
            <a:xfrm>
              <a:off x="3520" y="198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13"/>
            <p:cNvGrpSpPr>
              <a:grpSpLocks/>
            </p:cNvGrpSpPr>
            <p:nvPr/>
          </p:nvGrpSpPr>
          <p:grpSpPr bwMode="auto">
            <a:xfrm>
              <a:off x="3547" y="1981"/>
              <a:ext cx="284" cy="289"/>
              <a:chOff x="3547" y="1696"/>
              <a:chExt cx="284" cy="289"/>
            </a:xfrm>
          </p:grpSpPr>
          <p:sp>
            <p:nvSpPr>
              <p:cNvPr id="2733170" name="Freeform 11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1" name="Freeform 11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72" name="Line 116"/>
            <p:cNvSpPr>
              <a:spLocks noChangeShapeType="1"/>
            </p:cNvSpPr>
            <p:nvPr/>
          </p:nvSpPr>
          <p:spPr bwMode="auto">
            <a:xfrm>
              <a:off x="3400" y="2125"/>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nvGrpSpPr>
            <p:cNvPr id="28" name="Group 117"/>
            <p:cNvGrpSpPr>
              <a:grpSpLocks/>
            </p:cNvGrpSpPr>
            <p:nvPr/>
          </p:nvGrpSpPr>
          <p:grpSpPr bwMode="auto">
            <a:xfrm>
              <a:off x="3536" y="2781"/>
              <a:ext cx="227" cy="481"/>
              <a:chOff x="3536" y="2496"/>
              <a:chExt cx="227" cy="481"/>
            </a:xfrm>
          </p:grpSpPr>
          <p:sp>
            <p:nvSpPr>
              <p:cNvPr id="2733174" name="Freeform 118"/>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5" name="Rectangle 119"/>
              <p:cNvSpPr>
                <a:spLocks noChangeArrowheads="1"/>
              </p:cNvSpPr>
              <p:nvPr/>
            </p:nvSpPr>
            <p:spPr bwMode="auto">
              <a:xfrm rot="5400000">
                <a:off x="3449" y="2617"/>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76" name="Line 120"/>
            <p:cNvSpPr>
              <a:spLocks noChangeShapeType="1"/>
            </p:cNvSpPr>
            <p:nvPr/>
          </p:nvSpPr>
          <p:spPr bwMode="auto">
            <a:xfrm>
              <a:off x="3385" y="2925"/>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77" name="Line 121"/>
            <p:cNvSpPr>
              <a:spLocks noChangeShapeType="1"/>
            </p:cNvSpPr>
            <p:nvPr/>
          </p:nvSpPr>
          <p:spPr bwMode="auto">
            <a:xfrm>
              <a:off x="3385" y="311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78" name="Freeform 122"/>
            <p:cNvSpPr>
              <a:spLocks/>
            </p:cNvSpPr>
            <p:nvPr/>
          </p:nvSpPr>
          <p:spPr bwMode="auto">
            <a:xfrm>
              <a:off x="3478" y="3016"/>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9" name="Rectangle 123"/>
            <p:cNvSpPr>
              <a:spLocks noChangeArrowheads="1"/>
            </p:cNvSpPr>
            <p:nvPr/>
          </p:nvSpPr>
          <p:spPr bwMode="auto">
            <a:xfrm>
              <a:off x="3492" y="333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9" name="Group 124"/>
            <p:cNvGrpSpPr>
              <a:grpSpLocks/>
            </p:cNvGrpSpPr>
            <p:nvPr/>
          </p:nvGrpSpPr>
          <p:grpSpPr bwMode="auto">
            <a:xfrm>
              <a:off x="3511" y="3325"/>
              <a:ext cx="296" cy="289"/>
              <a:chOff x="3511" y="3040"/>
              <a:chExt cx="296" cy="289"/>
            </a:xfrm>
          </p:grpSpPr>
          <p:sp>
            <p:nvSpPr>
              <p:cNvPr id="2733181" name="Freeform 125"/>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82" name="Freeform 126"/>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83" name="Line 127"/>
            <p:cNvSpPr>
              <a:spLocks noChangeShapeType="1"/>
            </p:cNvSpPr>
            <p:nvPr/>
          </p:nvSpPr>
          <p:spPr bwMode="auto">
            <a:xfrm>
              <a:off x="3396" y="3469"/>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84" name="Freeform 128"/>
            <p:cNvSpPr>
              <a:spLocks/>
            </p:cNvSpPr>
            <p:nvPr/>
          </p:nvSpPr>
          <p:spPr bwMode="auto">
            <a:xfrm>
              <a:off x="3458" y="3373"/>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30" name="Group 129"/>
          <p:cNvGrpSpPr>
            <a:grpSpLocks/>
          </p:cNvGrpSpPr>
          <p:nvPr/>
        </p:nvGrpSpPr>
        <p:grpSpPr bwMode="auto">
          <a:xfrm>
            <a:off x="7431088" y="5497513"/>
            <a:ext cx="709612" cy="468312"/>
            <a:chOff x="4681" y="3034"/>
            <a:chExt cx="447" cy="295"/>
          </a:xfrm>
        </p:grpSpPr>
        <p:sp>
          <p:nvSpPr>
            <p:cNvPr id="2733186" name="Freeform 130" descr="25%"/>
            <p:cNvSpPr>
              <a:spLocks/>
            </p:cNvSpPr>
            <p:nvPr/>
          </p:nvSpPr>
          <p:spPr bwMode="auto">
            <a:xfrm flipH="1">
              <a:off x="4828" y="303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87" name="Rectangle 131"/>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1" name="Group 132"/>
            <p:cNvGrpSpPr>
              <a:grpSpLocks/>
            </p:cNvGrpSpPr>
            <p:nvPr/>
          </p:nvGrpSpPr>
          <p:grpSpPr bwMode="auto">
            <a:xfrm>
              <a:off x="4828" y="3040"/>
              <a:ext cx="284" cy="289"/>
              <a:chOff x="4828" y="3040"/>
              <a:chExt cx="284" cy="289"/>
            </a:xfrm>
          </p:grpSpPr>
          <p:sp>
            <p:nvSpPr>
              <p:cNvPr id="2733189" name="Freeform 133"/>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0" name="Freeform 134"/>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91" name="Line 135"/>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grpSp>
        <p:nvGrpSpPr>
          <p:cNvPr id="2733056" name="Group 136"/>
          <p:cNvGrpSpPr>
            <a:grpSpLocks/>
          </p:cNvGrpSpPr>
          <p:nvPr/>
        </p:nvGrpSpPr>
        <p:grpSpPr bwMode="auto">
          <a:xfrm>
            <a:off x="6662738" y="4786313"/>
            <a:ext cx="876300" cy="1255712"/>
            <a:chOff x="4197" y="2586"/>
            <a:chExt cx="552" cy="791"/>
          </a:xfrm>
        </p:grpSpPr>
        <p:sp>
          <p:nvSpPr>
            <p:cNvPr id="2733193" name="Freeform 137" descr="25%"/>
            <p:cNvSpPr>
              <a:spLocks/>
            </p:cNvSpPr>
            <p:nvPr/>
          </p:nvSpPr>
          <p:spPr bwMode="auto">
            <a:xfrm flipH="1">
              <a:off x="4401" y="258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4" name="Rectangle 138"/>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33057" name="Group 139"/>
            <p:cNvGrpSpPr>
              <a:grpSpLocks/>
            </p:cNvGrpSpPr>
            <p:nvPr/>
          </p:nvGrpSpPr>
          <p:grpSpPr bwMode="auto">
            <a:xfrm>
              <a:off x="4401" y="2592"/>
              <a:ext cx="284" cy="289"/>
              <a:chOff x="4401" y="2592"/>
              <a:chExt cx="284" cy="289"/>
            </a:xfrm>
          </p:grpSpPr>
          <p:sp>
            <p:nvSpPr>
              <p:cNvPr id="2733196" name="Freeform 140"/>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7" name="Freeform 141"/>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98" name="Line 142"/>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99" name="Rectangle 143"/>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33058" name="Group 144"/>
            <p:cNvGrpSpPr>
              <a:grpSpLocks/>
            </p:cNvGrpSpPr>
            <p:nvPr/>
          </p:nvGrpSpPr>
          <p:grpSpPr bwMode="auto">
            <a:xfrm>
              <a:off x="4360" y="3040"/>
              <a:ext cx="325" cy="289"/>
              <a:chOff x="4360" y="3040"/>
              <a:chExt cx="325" cy="289"/>
            </a:xfrm>
          </p:grpSpPr>
          <p:sp>
            <p:nvSpPr>
              <p:cNvPr id="2733201" name="Freeform 145"/>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02" name="Freeform 146"/>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03" name="Line 147"/>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04" name="Freeform 148"/>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733059" name="Group 149"/>
          <p:cNvGrpSpPr>
            <a:grpSpLocks/>
          </p:cNvGrpSpPr>
          <p:nvPr/>
        </p:nvGrpSpPr>
        <p:grpSpPr bwMode="auto">
          <a:xfrm>
            <a:off x="5984875" y="4084638"/>
            <a:ext cx="876300" cy="2084387"/>
            <a:chOff x="3770" y="2144"/>
            <a:chExt cx="552" cy="1313"/>
          </a:xfrm>
        </p:grpSpPr>
        <p:sp>
          <p:nvSpPr>
            <p:cNvPr id="2733206" name="Rectangle 150"/>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33062" name="Group 151"/>
            <p:cNvGrpSpPr>
              <a:grpSpLocks/>
            </p:cNvGrpSpPr>
            <p:nvPr/>
          </p:nvGrpSpPr>
          <p:grpSpPr bwMode="auto">
            <a:xfrm>
              <a:off x="3974" y="2144"/>
              <a:ext cx="284" cy="289"/>
              <a:chOff x="3974" y="2144"/>
              <a:chExt cx="284" cy="289"/>
            </a:xfrm>
          </p:grpSpPr>
          <p:sp>
            <p:nvSpPr>
              <p:cNvPr id="2733208" name="Freeform 152"/>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09" name="Freeform 153"/>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10" name="Line 154"/>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11" name="Rectangle 155"/>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33068" name="Group 156"/>
            <p:cNvGrpSpPr>
              <a:grpSpLocks/>
            </p:cNvGrpSpPr>
            <p:nvPr/>
          </p:nvGrpSpPr>
          <p:grpSpPr bwMode="auto">
            <a:xfrm>
              <a:off x="3933" y="2592"/>
              <a:ext cx="325" cy="289"/>
              <a:chOff x="3933" y="2592"/>
              <a:chExt cx="325" cy="289"/>
            </a:xfrm>
          </p:grpSpPr>
          <p:sp>
            <p:nvSpPr>
              <p:cNvPr id="2733213" name="Freeform 157"/>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14" name="Freeform 158"/>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15" name="Line 15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16" name="Freeform 16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33077" name="Group 161"/>
            <p:cNvGrpSpPr>
              <a:grpSpLocks/>
            </p:cNvGrpSpPr>
            <p:nvPr/>
          </p:nvGrpSpPr>
          <p:grpSpPr bwMode="auto">
            <a:xfrm>
              <a:off x="3963" y="2944"/>
              <a:ext cx="227" cy="481"/>
              <a:chOff x="3963" y="2944"/>
              <a:chExt cx="227" cy="481"/>
            </a:xfrm>
          </p:grpSpPr>
          <p:sp>
            <p:nvSpPr>
              <p:cNvPr id="2733218" name="Freeform 162"/>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19" name="Rectangle 163"/>
              <p:cNvSpPr>
                <a:spLocks noChangeArrowheads="1"/>
              </p:cNvSpPr>
              <p:nvPr/>
            </p:nvSpPr>
            <p:spPr bwMode="auto">
              <a:xfrm rot="5400000">
                <a:off x="3876" y="3065"/>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220" name="Line 164"/>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21" name="Line 165"/>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22" name="Freeform 166"/>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23" name="Rectangle 167"/>
          <p:cNvSpPr>
            <a:spLocks noChangeArrowheads="1"/>
          </p:cNvSpPr>
          <p:nvPr/>
        </p:nvSpPr>
        <p:spPr bwMode="auto">
          <a:xfrm>
            <a:off x="990600" y="1143000"/>
            <a:ext cx="6710570"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solidFill>
                  <a:schemeClr val="tx1"/>
                </a:solidFill>
              </a:rPr>
              <a:t>(In </a:t>
            </a:r>
            <a:r>
              <a:rPr lang="en-US" sz="2800" b="1" dirty="0" err="1">
                <a:solidFill>
                  <a:schemeClr val="tx1"/>
                </a:solidFill>
              </a:rPr>
              <a:t>Reg</a:t>
            </a:r>
            <a:r>
              <a:rPr lang="en-US" sz="2800" b="1" dirty="0">
                <a:solidFill>
                  <a:schemeClr val="tx1"/>
                </a:solidFill>
              </a:rPr>
              <a:t>, right half highlight read, left half write)</a:t>
            </a:r>
            <a:endParaRPr lang="en-US" sz="1800" dirty="0">
              <a:solidFill>
                <a:schemeClr val="tx1"/>
              </a:solidFill>
            </a:endParaRPr>
          </a:p>
        </p:txBody>
      </p:sp>
      <p:grpSp>
        <p:nvGrpSpPr>
          <p:cNvPr id="2733079" name="Group 168"/>
          <p:cNvGrpSpPr>
            <a:grpSpLocks/>
          </p:cNvGrpSpPr>
          <p:nvPr/>
        </p:nvGrpSpPr>
        <p:grpSpPr bwMode="auto">
          <a:xfrm>
            <a:off x="2679700" y="2660650"/>
            <a:ext cx="673100" cy="1146175"/>
            <a:chOff x="1688" y="1247"/>
            <a:chExt cx="424" cy="722"/>
          </a:xfrm>
        </p:grpSpPr>
        <p:sp>
          <p:nvSpPr>
            <p:cNvPr id="2733225" name="Freeform 169" descr="25%"/>
            <p:cNvSpPr>
              <a:spLocks/>
            </p:cNvSpPr>
            <p:nvPr/>
          </p:nvSpPr>
          <p:spPr bwMode="auto">
            <a:xfrm>
              <a:off x="1939" y="1247"/>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26" name="Rectangle 170"/>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33227" name="Rectangle 171"/>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33082" name="Group 172"/>
            <p:cNvGrpSpPr>
              <a:grpSpLocks/>
            </p:cNvGrpSpPr>
            <p:nvPr/>
          </p:nvGrpSpPr>
          <p:grpSpPr bwMode="auto">
            <a:xfrm>
              <a:off x="1803" y="1248"/>
              <a:ext cx="296" cy="289"/>
              <a:chOff x="1803" y="1248"/>
              <a:chExt cx="296" cy="289"/>
            </a:xfrm>
          </p:grpSpPr>
          <p:sp>
            <p:nvSpPr>
              <p:cNvPr id="2733229" name="Freeform 173"/>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30" name="Freeform 174"/>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31" name="Line 175"/>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32" name="Freeform 176"/>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33085" name="Group 177"/>
            <p:cNvGrpSpPr>
              <a:grpSpLocks/>
            </p:cNvGrpSpPr>
            <p:nvPr/>
          </p:nvGrpSpPr>
          <p:grpSpPr bwMode="auto">
            <a:xfrm>
              <a:off x="1753" y="1680"/>
              <a:ext cx="359" cy="289"/>
              <a:chOff x="1324" y="1248"/>
              <a:chExt cx="359" cy="289"/>
            </a:xfrm>
          </p:grpSpPr>
          <p:sp>
            <p:nvSpPr>
              <p:cNvPr id="2733234" name="Rectangle 178"/>
              <p:cNvSpPr>
                <a:spLocks noChangeArrowheads="1"/>
              </p:cNvSpPr>
              <p:nvPr/>
            </p:nvSpPr>
            <p:spPr bwMode="auto">
              <a:xfrm>
                <a:off x="1324" y="1250"/>
                <a:ext cx="146"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a:t>
                </a:r>
              </a:p>
            </p:txBody>
          </p:sp>
          <p:grpSp>
            <p:nvGrpSpPr>
              <p:cNvPr id="2733088" name="Group 179"/>
              <p:cNvGrpSpPr>
                <a:grpSpLocks/>
              </p:cNvGrpSpPr>
              <p:nvPr/>
            </p:nvGrpSpPr>
            <p:grpSpPr bwMode="auto">
              <a:xfrm>
                <a:off x="1343" y="1248"/>
                <a:ext cx="340" cy="289"/>
                <a:chOff x="1343" y="1248"/>
                <a:chExt cx="340" cy="289"/>
              </a:xfrm>
            </p:grpSpPr>
            <p:sp>
              <p:nvSpPr>
                <p:cNvPr id="2733236" name="Freeform 180"/>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37" name="Freeform 181"/>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sp>
        <p:nvSpPr>
          <p:cNvPr id="182" name="Title 181"/>
          <p:cNvSpPr>
            <a:spLocks noGrp="1"/>
          </p:cNvSpPr>
          <p:nvPr>
            <p:ph type="title"/>
          </p:nvPr>
        </p:nvSpPr>
        <p:spPr/>
        <p:txBody>
          <a:bodyPr/>
          <a:lstStyle/>
          <a:p>
            <a:r>
              <a:rPr lang="en-US" dirty="0" smtClean="0"/>
              <a:t>Graphical Pipeline Representation</a:t>
            </a:r>
            <a:endParaRPr lang="en-US" dirty="0"/>
          </a:p>
        </p:txBody>
      </p:sp>
      <p:sp>
        <p:nvSpPr>
          <p:cNvPr id="183" name="Date Placeholder 182"/>
          <p:cNvSpPr>
            <a:spLocks noGrp="1"/>
          </p:cNvSpPr>
          <p:nvPr>
            <p:ph type="dt" sz="half" idx="10"/>
          </p:nvPr>
        </p:nvSpPr>
        <p:spPr/>
        <p:txBody>
          <a:bodyPr/>
          <a:lstStyle/>
          <a:p>
            <a:fld id="{01577EB7-5449-A344-A486-8845D089FA5B}" type="datetime1">
              <a:rPr lang="en-US" smtClean="0"/>
              <a:pPr/>
              <a:t>11/5/13</a:t>
            </a:fld>
            <a:endParaRPr lang="en-US" dirty="0"/>
          </a:p>
        </p:txBody>
      </p:sp>
      <p:sp>
        <p:nvSpPr>
          <p:cNvPr id="184" name="Slide Number Placeholder 183"/>
          <p:cNvSpPr>
            <a:spLocks noGrp="1"/>
          </p:cNvSpPr>
          <p:nvPr>
            <p:ph type="sldNum" sz="quarter" idx="12"/>
          </p:nvPr>
        </p:nvSpPr>
        <p:spPr/>
        <p:txBody>
          <a:bodyPr/>
          <a:lstStyle/>
          <a:p>
            <a:fld id="{3CC63E4C-4642-794D-A2FD-70F6B81535F5}" type="slidenum">
              <a:rPr lang="en-US" smtClean="0"/>
              <a:pPr/>
              <a:t>28</a:t>
            </a:fld>
            <a:endParaRPr lang="en-US" dirty="0"/>
          </a:p>
        </p:txBody>
      </p:sp>
      <p:sp>
        <p:nvSpPr>
          <p:cNvPr id="185" name="Footer Placeholder 184"/>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34395833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33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33079"/>
                                        </p:tgtEl>
                                        <p:attrNameLst>
                                          <p:attrName>style.visibility</p:attrName>
                                        </p:attrNameLst>
                                      </p:cBhvr>
                                      <p:to>
                                        <p:strVal val="visible"/>
                                      </p:to>
                                    </p:set>
                                    <p:animEffect transition="in" filter="wipe(left)">
                                      <p:cBhvr>
                                        <p:cTn id="36" dur="500"/>
                                        <p:tgtEl>
                                          <p:spTgt spid="273307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733059"/>
                                        </p:tgtEl>
                                        <p:attrNameLst>
                                          <p:attrName>style.visibility</p:attrName>
                                        </p:attrNameLst>
                                      </p:cBhvr>
                                      <p:to>
                                        <p:strVal val="visible"/>
                                      </p:to>
                                    </p:set>
                                    <p:animEffect transition="in" filter="wipe(left)">
                                      <p:cBhvr>
                                        <p:cTn id="61" dur="500"/>
                                        <p:tgtEl>
                                          <p:spTgt spid="273305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733056"/>
                                        </p:tgtEl>
                                        <p:attrNameLst>
                                          <p:attrName>style.visibility</p:attrName>
                                        </p:attrNameLst>
                                      </p:cBhvr>
                                      <p:to>
                                        <p:strVal val="visible"/>
                                      </p:to>
                                    </p:set>
                                    <p:animEffect transition="in" filter="wipe(left)">
                                      <p:cBhvr>
                                        <p:cTn id="66" dur="500"/>
                                        <p:tgtEl>
                                          <p:spTgt spid="273305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322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59FE7CE-D687-BC48-B97B-2073E41D9096}" type="datetime1">
              <a:rPr lang="en-US" smtClean="0"/>
              <a:pPr/>
              <a:t>11/5/13</a:t>
            </a:fld>
            <a:endParaRPr lang="en-US" dirty="0"/>
          </a:p>
        </p:txBody>
      </p:sp>
      <p:sp>
        <p:nvSpPr>
          <p:cNvPr id="54" name="Footer Placeholder 3"/>
          <p:cNvSpPr>
            <a:spLocks noGrp="1"/>
          </p:cNvSpPr>
          <p:nvPr>
            <p:ph type="ftr" sz="quarter" idx="10"/>
          </p:nvPr>
        </p:nvSpPr>
        <p:spPr>
          <a:xfrm>
            <a:off x="3623272" y="6356350"/>
            <a:ext cx="2133600" cy="365125"/>
          </a:xfrm>
        </p:spPr>
        <p:txBody>
          <a:bodyPr/>
          <a:lstStyle/>
          <a:p>
            <a:r>
              <a:rPr lang="en-US" dirty="0" smtClean="0"/>
              <a:t>Fall 2013 -- Lecture #20</a:t>
            </a:r>
            <a:endParaRPr lang="en-AU" dirty="0"/>
          </a:p>
        </p:txBody>
      </p:sp>
      <p:sp>
        <p:nvSpPr>
          <p:cNvPr id="327682" name="Rectangle 2"/>
          <p:cNvSpPr>
            <a:spLocks noGrp="1" noChangeArrowheads="1"/>
          </p:cNvSpPr>
          <p:nvPr>
            <p:ph type="title"/>
          </p:nvPr>
        </p:nvSpPr>
        <p:spPr/>
        <p:txBody>
          <a:bodyPr/>
          <a:lstStyle/>
          <a:p>
            <a:r>
              <a:rPr lang="en-US"/>
              <a:t>Pipeline Performance</a:t>
            </a:r>
            <a:endParaRPr lang="en-AU"/>
          </a:p>
        </p:txBody>
      </p:sp>
      <p:sp>
        <p:nvSpPr>
          <p:cNvPr id="327683" name="Rectangle 3"/>
          <p:cNvSpPr>
            <a:spLocks noGrp="1" noChangeArrowheads="1"/>
          </p:cNvSpPr>
          <p:nvPr>
            <p:ph type="body" idx="1"/>
          </p:nvPr>
        </p:nvSpPr>
        <p:spPr>
          <a:xfrm>
            <a:off x="684213" y="1125538"/>
            <a:ext cx="8270875" cy="2533650"/>
          </a:xfrm>
        </p:spPr>
        <p:txBody>
          <a:bodyPr>
            <a:normAutofit/>
          </a:bodyPr>
          <a:lstStyle/>
          <a:p>
            <a:r>
              <a:rPr lang="en-US" sz="2800" dirty="0"/>
              <a:t>Assume time for stages is</a:t>
            </a:r>
          </a:p>
          <a:p>
            <a:pPr lvl="1"/>
            <a:r>
              <a:rPr lang="en-US" sz="2400" dirty="0"/>
              <a:t>100ps for register read or write</a:t>
            </a:r>
          </a:p>
          <a:p>
            <a:pPr lvl="1"/>
            <a:r>
              <a:rPr lang="en-US" sz="2400" dirty="0"/>
              <a:t>200ps for other stages</a:t>
            </a:r>
            <a:endParaRPr lang="en-US" sz="2400" dirty="0" smtClean="0"/>
          </a:p>
          <a:p>
            <a:r>
              <a:rPr lang="en-US" sz="2800" dirty="0" smtClean="0"/>
              <a:t>What is pipelined clock rate?</a:t>
            </a:r>
          </a:p>
          <a:p>
            <a:pPr lvl="1"/>
            <a:r>
              <a:rPr lang="en-US" sz="2400" dirty="0" smtClean="0"/>
              <a:t>Compare </a:t>
            </a:r>
            <a:r>
              <a:rPr lang="en-US" sz="2400" dirty="0"/>
              <a:t>pipelined </a:t>
            </a:r>
            <a:r>
              <a:rPr lang="en-US" sz="2400" dirty="0" err="1"/>
              <a:t>datapath</a:t>
            </a:r>
            <a:r>
              <a:rPr lang="en-US" sz="2400" dirty="0"/>
              <a:t> with single-cycle </a:t>
            </a:r>
            <a:r>
              <a:rPr lang="en-US" sz="2400" dirty="0" err="1"/>
              <a:t>datapath</a:t>
            </a:r>
            <a:endParaRPr lang="en-US" sz="2400" dirty="0"/>
          </a:p>
        </p:txBody>
      </p:sp>
      <p:graphicFrame>
        <p:nvGraphicFramePr>
          <p:cNvPr id="327684" name="Group 4"/>
          <p:cNvGraphicFramePr>
            <a:graphicFrameLocks noGrp="1"/>
          </p:cNvGraphicFramePr>
          <p:nvPr/>
        </p:nvGraphicFramePr>
        <p:xfrm>
          <a:off x="395288" y="3846513"/>
          <a:ext cx="8353425" cy="2246631"/>
        </p:xfrm>
        <a:graphic>
          <a:graphicData uri="http://schemas.openxmlformats.org/drawingml/2006/table">
            <a:tbl>
              <a:tblPr/>
              <a:tblGrid>
                <a:gridCol w="1193800"/>
                <a:gridCol w="1192212"/>
                <a:gridCol w="1195388"/>
                <a:gridCol w="1190625"/>
                <a:gridCol w="1195387"/>
                <a:gridCol w="1192213"/>
                <a:gridCol w="1193800"/>
              </a:tblGrid>
              <a:tr h="446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Instr</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Instr fetch</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Register read</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ALU op</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Memory access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Register write</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Total time</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lw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800ps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48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sw</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700ps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R-format</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600ps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beq</a:t>
                      </a:r>
                      <a:endParaRPr kumimoji="0" lang="en-AU"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100 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200ps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1800" b="0" i="0" u="none" strike="noStrike" cap="none" normalizeH="0" baseline="0">
                          <a:ln>
                            <a:noFill/>
                          </a:ln>
                          <a:solidFill>
                            <a:schemeClr val="tx1"/>
                          </a:solidFill>
                          <a:effectLst/>
                          <a:latin typeface="Arial" charset="0"/>
                        </a:rPr>
                        <a:t>500ps</a:t>
                      </a:r>
                      <a:endParaRPr kumimoji="0" lang="en-AU"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Slide Number Placeholder 6"/>
          <p:cNvSpPr>
            <a:spLocks noGrp="1"/>
          </p:cNvSpPr>
          <p:nvPr>
            <p:ph type="sldNum" sz="quarter" idx="12"/>
          </p:nvPr>
        </p:nvSpPr>
        <p:spPr/>
        <p:txBody>
          <a:bodyPr/>
          <a:lstStyle/>
          <a:p>
            <a:fld id="{3CC63E4C-4642-794D-A2FD-70F6B81535F5}" type="slidenum">
              <a:rPr lang="en-US" smtClean="0"/>
              <a:pPr/>
              <a:t>29</a:t>
            </a:fld>
            <a:endParaRPr lang="en-US" dirty="0"/>
          </a:p>
        </p:txBody>
      </p:sp>
    </p:spTree>
    <p:extLst>
      <p:ext uri="{BB962C8B-B14F-4D97-AF65-F5344CB8AC3E}">
        <p14:creationId xmlns:p14="http://schemas.microsoft.com/office/powerpoint/2010/main" val="14597988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type="title"/>
          </p:nvPr>
        </p:nvSpPr>
        <p:spPr/>
        <p:txBody>
          <a:bodyPr/>
          <a:lstStyle/>
          <a:p>
            <a:pPr eaLnBrk="1" hangingPunct="1">
              <a:lnSpc>
                <a:spcPct val="80000"/>
              </a:lnSpc>
            </a:pPr>
            <a:r>
              <a:rPr lang="en-US" sz="4000" smtClean="0"/>
              <a:t>Levels of Representation/Interpretation</a:t>
            </a:r>
          </a:p>
        </p:txBody>
      </p:sp>
      <p:sp>
        <p:nvSpPr>
          <p:cNvPr id="28676" name="Rectangle 18"/>
          <p:cNvSpPr>
            <a:spLocks noGrp="1" noChangeArrowheads="1"/>
          </p:cNvSpPr>
          <p:nvPr>
            <p:ph type="body" sz="half" idx="4294967295"/>
          </p:nvPr>
        </p:nvSpPr>
        <p:spPr>
          <a:xfrm>
            <a:off x="4624389" y="2201864"/>
            <a:ext cx="3848100" cy="896937"/>
          </a:xfrm>
        </p:spPr>
        <p:txBody>
          <a:bodyPr rtlCol="0">
            <a:normAutofit lnSpcReduction="10000"/>
          </a:bodyPr>
          <a:lstStyle/>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$t0, 0($2)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$t1, 4($2)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$t1, 0($2)</a:t>
            </a:r>
          </a:p>
          <a:p>
            <a:pPr eaLnBrk="1" fontAlgn="auto" hangingPunct="1">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$t0, 4($2)</a:t>
            </a:r>
          </a:p>
        </p:txBody>
      </p:sp>
      <p:graphicFrame>
        <p:nvGraphicFramePr>
          <p:cNvPr id="21506" name="Object 2"/>
          <p:cNvGraphicFramePr>
            <a:graphicFrameLocks noGrp="1" noChangeAspect="1"/>
          </p:cNvGraphicFramePr>
          <p:nvPr>
            <p:ph sz="quarter" idx="4294967295"/>
          </p:nvPr>
        </p:nvGraphicFramePr>
        <p:xfrm>
          <a:off x="4624388" y="5549900"/>
          <a:ext cx="1828800" cy="1257300"/>
        </p:xfrm>
        <a:graphic>
          <a:graphicData uri="http://schemas.openxmlformats.org/presentationml/2006/ole">
            <mc:AlternateContent xmlns:mc="http://schemas.openxmlformats.org/markup-compatibility/2006">
              <mc:Choice xmlns:v="urn:schemas-microsoft-com:vml" Requires="v">
                <p:oleObj spid="_x0000_s218141" name="Image" r:id="rId4" imgW="3492063" imgH="2400000" progId="">
                  <p:embed/>
                </p:oleObj>
              </mc:Choice>
              <mc:Fallback>
                <p:oleObj name="Image" r:id="rId4" imgW="3492063" imgH="24000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388" y="5549900"/>
                        <a:ext cx="18288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21509" name="Rectangle 7"/>
          <p:cNvSpPr>
            <a:spLocks noChangeArrowheads="1"/>
          </p:cNvSpPr>
          <p:nvPr/>
        </p:nvSpPr>
        <p:spPr bwMode="auto">
          <a:xfrm>
            <a:off x="857251" y="143510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High Level Language</a:t>
            </a:r>
            <a:br>
              <a:rPr lang="en-US" b="1">
                <a:latin typeface="Calibri" charset="0"/>
              </a:rPr>
            </a:br>
            <a:r>
              <a:rPr lang="en-US" b="1">
                <a:latin typeface="Calibri" charset="0"/>
              </a:rPr>
              <a:t>Program (e.g., C)</a:t>
            </a:r>
          </a:p>
        </p:txBody>
      </p:sp>
      <p:sp>
        <p:nvSpPr>
          <p:cNvPr id="21510" name="Rectangle 8"/>
          <p:cNvSpPr>
            <a:spLocks noChangeArrowheads="1"/>
          </p:cNvSpPr>
          <p:nvPr/>
        </p:nvSpPr>
        <p:spPr bwMode="auto">
          <a:xfrm>
            <a:off x="857250" y="2381251"/>
            <a:ext cx="2800351"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solidFill>
                  <a:srgbClr val="FF0000"/>
                </a:solidFill>
                <a:latin typeface="Calibri" charset="0"/>
              </a:rPr>
              <a:t>Assembly  Language Program (e.g., MIPS)</a:t>
            </a:r>
          </a:p>
        </p:txBody>
      </p:sp>
      <p:sp>
        <p:nvSpPr>
          <p:cNvPr id="21511" name="Rectangle 9"/>
          <p:cNvSpPr>
            <a:spLocks noChangeArrowheads="1"/>
          </p:cNvSpPr>
          <p:nvPr/>
        </p:nvSpPr>
        <p:spPr bwMode="auto">
          <a:xfrm>
            <a:off x="908051" y="329565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Machine  Language Program (MIPS)</a:t>
            </a:r>
          </a:p>
        </p:txBody>
      </p:sp>
      <p:sp>
        <p:nvSpPr>
          <p:cNvPr id="21512" name="Rectangle 10"/>
          <p:cNvSpPr>
            <a:spLocks noChangeArrowheads="1"/>
          </p:cNvSpPr>
          <p:nvPr/>
        </p:nvSpPr>
        <p:spPr bwMode="auto">
          <a:xfrm>
            <a:off x="304800" y="4667251"/>
            <a:ext cx="40386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3366FF"/>
                </a:solidFill>
                <a:latin typeface="Calibri" charset="0"/>
              </a:rPr>
              <a:t>Hardware Architecture Description</a:t>
            </a:r>
            <a:br>
              <a:rPr lang="en-US" b="1">
                <a:solidFill>
                  <a:srgbClr val="3366FF"/>
                </a:solidFill>
                <a:latin typeface="Calibri" charset="0"/>
              </a:rPr>
            </a:br>
            <a:r>
              <a:rPr lang="en-US" b="1">
                <a:solidFill>
                  <a:srgbClr val="3366FF"/>
                </a:solidFill>
                <a:latin typeface="Calibri" charset="0"/>
              </a:rPr>
              <a:t>(e.g., block diagrams)</a:t>
            </a:r>
            <a:r>
              <a:rPr lang="en-US">
                <a:solidFill>
                  <a:srgbClr val="3366FF"/>
                </a:solidFill>
                <a:latin typeface="Calibri" charset="0"/>
              </a:rPr>
              <a:t> </a:t>
            </a:r>
          </a:p>
        </p:txBody>
      </p:sp>
      <p:sp>
        <p:nvSpPr>
          <p:cNvPr id="21513" name="Line 11"/>
          <p:cNvSpPr>
            <a:spLocks noChangeShapeType="1"/>
          </p:cNvSpPr>
          <p:nvPr/>
        </p:nvSpPr>
        <p:spPr bwMode="auto">
          <a:xfrm>
            <a:off x="2057400" y="198120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4" name="Rectangle 13"/>
          <p:cNvSpPr>
            <a:spLocks noChangeArrowheads="1"/>
          </p:cNvSpPr>
          <p:nvPr/>
        </p:nvSpPr>
        <p:spPr bwMode="auto">
          <a:xfrm>
            <a:off x="2197101" y="2076451"/>
            <a:ext cx="1308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Compiler</a:t>
            </a:r>
          </a:p>
        </p:txBody>
      </p:sp>
      <p:sp>
        <p:nvSpPr>
          <p:cNvPr id="21515" name="Rectangle 14"/>
          <p:cNvSpPr>
            <a:spLocks noChangeArrowheads="1"/>
          </p:cNvSpPr>
          <p:nvPr/>
        </p:nvSpPr>
        <p:spPr bwMode="auto">
          <a:xfrm>
            <a:off x="2222501" y="2990851"/>
            <a:ext cx="1435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Assembler</a:t>
            </a:r>
          </a:p>
        </p:txBody>
      </p:sp>
      <p:sp>
        <p:nvSpPr>
          <p:cNvPr id="21516" name="Line 15"/>
          <p:cNvSpPr>
            <a:spLocks noChangeShapeType="1"/>
          </p:cNvSpPr>
          <p:nvPr/>
        </p:nvSpPr>
        <p:spPr bwMode="auto">
          <a:xfrm>
            <a:off x="2108200" y="3816351"/>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7" name="Rectangle 16"/>
          <p:cNvSpPr>
            <a:spLocks noChangeArrowheads="1"/>
          </p:cNvSpPr>
          <p:nvPr/>
        </p:nvSpPr>
        <p:spPr bwMode="auto">
          <a:xfrm>
            <a:off x="381000" y="4057651"/>
            <a:ext cx="16764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Machine Interpretation</a:t>
            </a:r>
          </a:p>
        </p:txBody>
      </p:sp>
      <p:sp>
        <p:nvSpPr>
          <p:cNvPr id="21518" name="Rectangle 17"/>
          <p:cNvSpPr>
            <a:spLocks noChangeArrowheads="1"/>
          </p:cNvSpPr>
          <p:nvPr/>
        </p:nvSpPr>
        <p:spPr bwMode="auto">
          <a:xfrm>
            <a:off x="4624389" y="1336675"/>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nSpc>
                <a:spcPct val="78000"/>
              </a:lnSpc>
            </a:pPr>
            <a:r>
              <a:rPr lang="en-US" b="1">
                <a:latin typeface="Calibri" charset="0"/>
              </a:rPr>
              <a:t>temp = v[k];</a:t>
            </a:r>
          </a:p>
          <a:p>
            <a:pPr marL="342900" indent="-342900">
              <a:lnSpc>
                <a:spcPct val="78000"/>
              </a:lnSpc>
            </a:pPr>
            <a:r>
              <a:rPr lang="en-US" b="1">
                <a:latin typeface="Calibri" charset="0"/>
              </a:rPr>
              <a:t>v[k] = v[k+1];</a:t>
            </a:r>
          </a:p>
          <a:p>
            <a:pPr marL="342900" indent="-342900">
              <a:lnSpc>
                <a:spcPct val="78000"/>
              </a:lnSpc>
            </a:pPr>
            <a:r>
              <a:rPr lang="en-US" b="1">
                <a:latin typeface="Calibri" charset="0"/>
              </a:rPr>
              <a:t>v[k+1] = temp;</a:t>
            </a:r>
            <a:endParaRPr lang="en-US" sz="1200">
              <a:latin typeface="Calibri" charset="0"/>
            </a:endParaRPr>
          </a:p>
        </p:txBody>
      </p:sp>
      <p:sp>
        <p:nvSpPr>
          <p:cNvPr id="21519" name="Rectangle 19"/>
          <p:cNvSpPr>
            <a:spLocks noChangeArrowheads="1"/>
          </p:cNvSpPr>
          <p:nvPr/>
        </p:nvSpPr>
        <p:spPr bwMode="auto">
          <a:xfrm>
            <a:off x="4624389" y="4298950"/>
            <a:ext cx="2984500" cy="266700"/>
          </a:xfrm>
          <a:prstGeom prst="rect">
            <a:avLst/>
          </a:prstGeom>
          <a:noFill/>
          <a:ln w="12700">
            <a:noFill/>
            <a:miter lim="800000"/>
            <a:headEnd/>
            <a:tailEnd/>
          </a:ln>
        </p:spPr>
        <p:txBody>
          <a:bodyPr wrap="none" anchor="ctr">
            <a:prstTxWarp prst="textNoShape">
              <a:avLst/>
            </a:prstTxWarp>
          </a:bodyPr>
          <a:lstStyle/>
          <a:p>
            <a:endParaRPr lang="en-US">
              <a:latin typeface="Calibri" charset="0"/>
            </a:endParaRPr>
          </a:p>
        </p:txBody>
      </p:sp>
      <p:sp>
        <p:nvSpPr>
          <p:cNvPr id="21520" name="Rectangle 20"/>
          <p:cNvSpPr>
            <a:spLocks noChangeArrowheads="1"/>
          </p:cNvSpPr>
          <p:nvPr/>
        </p:nvSpPr>
        <p:spPr bwMode="auto">
          <a:xfrm>
            <a:off x="4624390" y="3125788"/>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a:latin typeface="Courier New" charset="0"/>
              </a:rPr>
              <a:t>0000 1001 1100 0110 1010 1111 0101 1000</a:t>
            </a:r>
          </a:p>
          <a:p>
            <a:r>
              <a:rPr lang="en-US" sz="1400">
                <a:latin typeface="Courier New" charset="0"/>
              </a:rPr>
              <a:t>1010 1111 0101 1000 0000 1001 1100 0110 </a:t>
            </a:r>
          </a:p>
          <a:p>
            <a:r>
              <a:rPr lang="en-US" sz="1400">
                <a:latin typeface="Courier New" charset="0"/>
              </a:rPr>
              <a:t>1100 0110 1010 1111 0101 1000 0000 1001 </a:t>
            </a:r>
          </a:p>
          <a:p>
            <a:r>
              <a:rPr lang="en-US" sz="1400">
                <a:latin typeface="Courier New" charset="0"/>
              </a:rPr>
              <a:t>0101 1000 0000 1001 1100 0110 1010 1111</a:t>
            </a:r>
            <a:r>
              <a:rPr lang="en-US" sz="1400">
                <a:latin typeface="Courier" charset="0"/>
              </a:rPr>
              <a:t> </a:t>
            </a:r>
          </a:p>
        </p:txBody>
      </p:sp>
      <p:sp>
        <p:nvSpPr>
          <p:cNvPr id="21521" name="Rectangle 22"/>
          <p:cNvSpPr>
            <a:spLocks noChangeArrowheads="1"/>
          </p:cNvSpPr>
          <p:nvPr/>
        </p:nvSpPr>
        <p:spPr bwMode="auto">
          <a:xfrm>
            <a:off x="844551" y="3816351"/>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1522" name="Line 23"/>
          <p:cNvSpPr>
            <a:spLocks noChangeShapeType="1"/>
          </p:cNvSpPr>
          <p:nvPr/>
        </p:nvSpPr>
        <p:spPr bwMode="auto">
          <a:xfrm>
            <a:off x="2085975" y="2922588"/>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3" name="Rectangle 24"/>
          <p:cNvSpPr>
            <a:spLocks noChangeArrowheads="1"/>
          </p:cNvSpPr>
          <p:nvPr/>
        </p:nvSpPr>
        <p:spPr bwMode="auto">
          <a:xfrm>
            <a:off x="609600" y="6070601"/>
            <a:ext cx="37084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005400"/>
                </a:solidFill>
                <a:latin typeface="Calibri" charset="0"/>
              </a:rPr>
              <a:t>Logic Circuit Description</a:t>
            </a:r>
            <a:br>
              <a:rPr lang="en-US" b="1">
                <a:solidFill>
                  <a:srgbClr val="005400"/>
                </a:solidFill>
                <a:latin typeface="Calibri" charset="0"/>
              </a:rPr>
            </a:br>
            <a:r>
              <a:rPr lang="en-US" b="1">
                <a:solidFill>
                  <a:srgbClr val="005400"/>
                </a:solidFill>
                <a:latin typeface="Calibri" charset="0"/>
              </a:rPr>
              <a:t>(Circuit Schematic Diagrams)</a:t>
            </a:r>
          </a:p>
        </p:txBody>
      </p:sp>
      <p:sp>
        <p:nvSpPr>
          <p:cNvPr id="21524" name="Line 26"/>
          <p:cNvSpPr>
            <a:spLocks noChangeShapeType="1"/>
          </p:cNvSpPr>
          <p:nvPr/>
        </p:nvSpPr>
        <p:spPr bwMode="auto">
          <a:xfrm>
            <a:off x="2286000" y="5224464"/>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5" name="Rectangle 27"/>
          <p:cNvSpPr>
            <a:spLocks noChangeArrowheads="1"/>
          </p:cNvSpPr>
          <p:nvPr/>
        </p:nvSpPr>
        <p:spPr bwMode="auto">
          <a:xfrm>
            <a:off x="381000" y="5368926"/>
            <a:ext cx="19812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Architecture Implementation</a:t>
            </a:r>
          </a:p>
        </p:txBody>
      </p:sp>
      <p:pic>
        <p:nvPicPr>
          <p:cNvPr id="21526" name="Picture 35" descr="Picture 1"/>
          <p:cNvPicPr>
            <a:picLocks noChangeAspect="1" noChangeArrowheads="1"/>
          </p:cNvPicPr>
          <p:nvPr/>
        </p:nvPicPr>
        <p:blipFill>
          <a:blip r:embed="rId6"/>
          <a:srcRect/>
          <a:stretch>
            <a:fillRect/>
          </a:stretch>
        </p:blipFill>
        <p:spPr bwMode="auto">
          <a:xfrm>
            <a:off x="4624389" y="4178301"/>
            <a:ext cx="1638300" cy="1373188"/>
          </a:xfrm>
          <a:prstGeom prst="rect">
            <a:avLst/>
          </a:prstGeom>
          <a:noFill/>
          <a:ln w="9525">
            <a:noFill/>
            <a:miter lim="800000"/>
            <a:headEnd/>
            <a:tailEnd/>
          </a:ln>
        </p:spPr>
      </p:pic>
      <p:sp>
        <p:nvSpPr>
          <p:cNvPr id="21527" name="Rectangle 36"/>
          <p:cNvSpPr>
            <a:spLocks noChangeArrowheads="1"/>
          </p:cNvSpPr>
          <p:nvPr/>
        </p:nvSpPr>
        <p:spPr bwMode="auto">
          <a:xfrm>
            <a:off x="6008688" y="5291139"/>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latin typeface="Calibri" charset="0"/>
            </a:endParaRPr>
          </a:p>
        </p:txBody>
      </p:sp>
      <p:sp>
        <p:nvSpPr>
          <p:cNvPr id="21528" name="TextBox 24"/>
          <p:cNvSpPr txBox="1">
            <a:spLocks noChangeArrowheads="1"/>
          </p:cNvSpPr>
          <p:nvPr/>
        </p:nvSpPr>
        <p:spPr bwMode="auto">
          <a:xfrm>
            <a:off x="6359853" y="2184401"/>
            <a:ext cx="2590473" cy="830997"/>
          </a:xfrm>
          <a:prstGeom prst="rect">
            <a:avLst/>
          </a:prstGeom>
          <a:noFill/>
          <a:ln w="9525">
            <a:noFill/>
            <a:miter lim="800000"/>
            <a:headEnd/>
            <a:tailEnd/>
          </a:ln>
        </p:spPr>
        <p:txBody>
          <a:bodyPr wrap="none">
            <a:prstTxWarp prst="textNoShape">
              <a:avLst/>
            </a:prstTxWarp>
            <a:spAutoFit/>
          </a:bodyPr>
          <a:lstStyle/>
          <a:p>
            <a:pPr algn="r"/>
            <a:r>
              <a:rPr lang="en-US" sz="1600">
                <a:latin typeface="Calibri" charset="0"/>
              </a:rPr>
              <a:t>Anything can be represented</a:t>
            </a:r>
            <a:br>
              <a:rPr lang="en-US" sz="1600">
                <a:latin typeface="Calibri" charset="0"/>
              </a:rPr>
            </a:br>
            <a:r>
              <a:rPr lang="en-US" sz="1600">
                <a:latin typeface="Calibri" charset="0"/>
              </a:rPr>
              <a:t>as a </a:t>
            </a:r>
            <a:r>
              <a:rPr lang="en-US" sz="1600" i="1">
                <a:latin typeface="Calibri" charset="0"/>
              </a:rPr>
              <a:t>number</a:t>
            </a:r>
            <a:r>
              <a:rPr lang="en-US" sz="1600">
                <a:latin typeface="Calibri" charset="0"/>
              </a:rPr>
              <a:t>, </a:t>
            </a:r>
            <a:br>
              <a:rPr lang="en-US" sz="1600">
                <a:latin typeface="Calibri" charset="0"/>
              </a:rPr>
            </a:br>
            <a:r>
              <a:rPr lang="en-US" sz="1600">
                <a:latin typeface="Calibri" charset="0"/>
              </a:rPr>
              <a:t>i.e., data or instructions</a:t>
            </a:r>
          </a:p>
        </p:txBody>
      </p:sp>
      <p:sp>
        <p:nvSpPr>
          <p:cNvPr id="26" name="Date Placeholder 25"/>
          <p:cNvSpPr>
            <a:spLocks noGrp="1"/>
          </p:cNvSpPr>
          <p:nvPr>
            <p:ph type="dt" sz="quarter" idx="10"/>
          </p:nvPr>
        </p:nvSpPr>
        <p:spPr/>
        <p:txBody>
          <a:bodyPr/>
          <a:lstStyle/>
          <a:p>
            <a:pPr>
              <a:defRPr/>
            </a:pPr>
            <a:fld id="{05112CAA-6089-EE4E-BA5E-2934E25699AA}" type="datetime1">
              <a:rPr lang="en-US" smtClean="0"/>
              <a:pPr>
                <a:defRPr/>
              </a:pPr>
              <a:t>11/5/13</a:t>
            </a:fld>
            <a:endParaRPr lang="en-US"/>
          </a:p>
        </p:txBody>
      </p:sp>
      <p:sp>
        <p:nvSpPr>
          <p:cNvPr id="27" name="Slide Number Placeholder 26"/>
          <p:cNvSpPr>
            <a:spLocks noGrp="1"/>
          </p:cNvSpPr>
          <p:nvPr>
            <p:ph type="sldNum" sz="quarter" idx="12"/>
          </p:nvPr>
        </p:nvSpPr>
        <p:spPr/>
        <p:txBody>
          <a:bodyPr/>
          <a:lstStyle/>
          <a:p>
            <a:pPr>
              <a:defRPr/>
            </a:pPr>
            <a:fld id="{5A4513E0-2E5C-2743-9841-8E41BC710CE1}" type="slidenum">
              <a:rPr lang="en-US"/>
              <a:pPr>
                <a:defRPr/>
              </a:pPr>
              <a:t>3</a:t>
            </a:fld>
            <a:endParaRPr lang="en-US"/>
          </a:p>
        </p:txBody>
      </p:sp>
      <p:sp>
        <p:nvSpPr>
          <p:cNvPr id="28" name="Footer Placeholder 27"/>
          <p:cNvSpPr>
            <a:spLocks noGrp="1"/>
          </p:cNvSpPr>
          <p:nvPr>
            <p:ph type="ftr" sz="quarter" idx="11"/>
          </p:nvPr>
        </p:nvSpPr>
        <p:spPr/>
        <p:txBody>
          <a:bodyPr/>
          <a:lstStyle/>
          <a:p>
            <a:pPr>
              <a:defRPr/>
            </a:pPr>
            <a:r>
              <a:rPr lang="en-US" dirty="0" smtClean="0"/>
              <a:t>Fall 2013 -- Lecture #20</a:t>
            </a:r>
            <a:endParaRPr lang="en-US" dirty="0"/>
          </a:p>
        </p:txBody>
      </p:sp>
      <p:sp>
        <p:nvSpPr>
          <p:cNvPr id="29" name="Rectangle 28"/>
          <p:cNvSpPr/>
          <p:nvPr/>
        </p:nvSpPr>
        <p:spPr>
          <a:xfrm>
            <a:off x="203200" y="4046538"/>
            <a:ext cx="6637339" cy="2811462"/>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D74DDFA-F9A1-5F4B-852A-E60F9E3553ED}" type="datetime1">
              <a:rPr lang="en-US" smtClean="0"/>
              <a:pPr/>
              <a:t>11/5/13</a:t>
            </a:fld>
            <a:endParaRPr lang="en-US" dirty="0"/>
          </a:p>
        </p:txBody>
      </p:sp>
      <p:sp>
        <p:nvSpPr>
          <p:cNvPr id="6" name="Footer Placeholder 2"/>
          <p:cNvSpPr>
            <a:spLocks noGrp="1"/>
          </p:cNvSpPr>
          <p:nvPr>
            <p:ph type="ftr" sz="quarter" idx="10"/>
          </p:nvPr>
        </p:nvSpPr>
        <p:spPr>
          <a:xfrm>
            <a:off x="3640668" y="6356350"/>
            <a:ext cx="2133600" cy="365125"/>
          </a:xfrm>
        </p:spPr>
        <p:txBody>
          <a:bodyPr/>
          <a:lstStyle/>
          <a:p>
            <a:r>
              <a:rPr lang="en-US" dirty="0" smtClean="0"/>
              <a:t>Fall 2013 -- Lecture #20</a:t>
            </a:r>
            <a:endParaRPr lang="en-AU" dirty="0"/>
          </a:p>
        </p:txBody>
      </p:sp>
      <p:pic>
        <p:nvPicPr>
          <p:cNvPr id="329734" name="Picture 6" descr="f04-27-P374493"/>
          <p:cNvPicPr>
            <a:picLocks noChangeAspect="1" noChangeArrowheads="1"/>
          </p:cNvPicPr>
          <p:nvPr/>
        </p:nvPicPr>
        <p:blipFill>
          <a:blip r:embed="rId3"/>
          <a:srcRect/>
          <a:stretch>
            <a:fillRect/>
          </a:stretch>
        </p:blipFill>
        <p:spPr bwMode="auto">
          <a:xfrm>
            <a:off x="629139" y="1008913"/>
            <a:ext cx="7877711" cy="5507409"/>
          </a:xfrm>
          <a:prstGeom prst="rect">
            <a:avLst/>
          </a:prstGeom>
          <a:noFill/>
        </p:spPr>
      </p:pic>
      <p:sp>
        <p:nvSpPr>
          <p:cNvPr id="329730" name="Rectangle 2"/>
          <p:cNvSpPr>
            <a:spLocks noGrp="1" noChangeArrowheads="1"/>
          </p:cNvSpPr>
          <p:nvPr>
            <p:ph type="title"/>
          </p:nvPr>
        </p:nvSpPr>
        <p:spPr>
          <a:xfrm>
            <a:off x="457200" y="-247212"/>
            <a:ext cx="8229600" cy="1143000"/>
          </a:xfrm>
        </p:spPr>
        <p:txBody>
          <a:bodyPr/>
          <a:lstStyle/>
          <a:p>
            <a:r>
              <a:rPr lang="en-US" dirty="0"/>
              <a:t>Pipeline Performance</a:t>
            </a:r>
            <a:endParaRPr lang="en-AU" dirty="0"/>
          </a:p>
        </p:txBody>
      </p:sp>
      <p:sp>
        <p:nvSpPr>
          <p:cNvPr id="329732" name="Text Box 4"/>
          <p:cNvSpPr txBox="1">
            <a:spLocks noChangeArrowheads="1"/>
          </p:cNvSpPr>
          <p:nvPr/>
        </p:nvSpPr>
        <p:spPr bwMode="auto">
          <a:xfrm>
            <a:off x="3132138" y="675125"/>
            <a:ext cx="2676525" cy="376238"/>
          </a:xfrm>
          <a:prstGeom prst="rect">
            <a:avLst/>
          </a:prstGeom>
          <a:solidFill>
            <a:schemeClr val="accent1"/>
          </a:solidFill>
          <a:ln w="9525">
            <a:solidFill>
              <a:schemeClr val="tx1"/>
            </a:solidFill>
            <a:miter lim="800000"/>
            <a:headEnd/>
            <a:tailEnd/>
          </a:ln>
          <a:effectLst/>
        </p:spPr>
        <p:txBody>
          <a:bodyPr wrap="none">
            <a:prstTxWarp prst="textNoShape">
              <a:avLst/>
            </a:prstTxWarp>
            <a:spAutoFit/>
          </a:bodyPr>
          <a:lstStyle/>
          <a:p>
            <a:pPr algn="l"/>
            <a:r>
              <a:rPr lang="en-US" sz="1800"/>
              <a:t>Single-cycle (T</a:t>
            </a:r>
            <a:r>
              <a:rPr lang="en-US" sz="1800" baseline="-25000"/>
              <a:t>c</a:t>
            </a:r>
            <a:r>
              <a:rPr lang="en-US" sz="1800"/>
              <a:t>= 800ps)</a:t>
            </a:r>
            <a:endParaRPr lang="en-AU" sz="1800"/>
          </a:p>
        </p:txBody>
      </p:sp>
      <p:sp>
        <p:nvSpPr>
          <p:cNvPr id="329733" name="Text Box 5"/>
          <p:cNvSpPr txBox="1">
            <a:spLocks noChangeArrowheads="1"/>
          </p:cNvSpPr>
          <p:nvPr/>
        </p:nvSpPr>
        <p:spPr bwMode="auto">
          <a:xfrm>
            <a:off x="3363580" y="3575320"/>
            <a:ext cx="2384425" cy="376238"/>
          </a:xfrm>
          <a:prstGeom prst="rect">
            <a:avLst/>
          </a:prstGeom>
          <a:solidFill>
            <a:schemeClr val="accent1"/>
          </a:solidFill>
          <a:ln w="9525">
            <a:solidFill>
              <a:schemeClr val="tx1"/>
            </a:solidFill>
            <a:miter lim="800000"/>
            <a:headEnd/>
            <a:tailEnd/>
          </a:ln>
          <a:effectLst/>
        </p:spPr>
        <p:txBody>
          <a:bodyPr wrap="none">
            <a:prstTxWarp prst="textNoShape">
              <a:avLst/>
            </a:prstTxWarp>
            <a:spAutoFit/>
          </a:bodyPr>
          <a:lstStyle/>
          <a:p>
            <a:pPr algn="l"/>
            <a:r>
              <a:rPr lang="en-US" sz="1800" dirty="0"/>
              <a:t>Pipelined (</a:t>
            </a:r>
            <a:r>
              <a:rPr lang="en-US" sz="1800" dirty="0" err="1"/>
              <a:t>T</a:t>
            </a:r>
            <a:r>
              <a:rPr lang="en-US" sz="1800" baseline="-25000" dirty="0" err="1"/>
              <a:t>c</a:t>
            </a:r>
            <a:r>
              <a:rPr lang="en-US" sz="1800" dirty="0"/>
              <a:t>= 200ps)</a:t>
            </a:r>
            <a:endParaRPr lang="en-AU" sz="1800"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30</a:t>
            </a:fld>
            <a:endParaRPr lang="en-US" dirty="0"/>
          </a:p>
        </p:txBody>
      </p:sp>
    </p:spTree>
    <p:extLst>
      <p:ext uri="{BB962C8B-B14F-4D97-AF65-F5344CB8AC3E}">
        <p14:creationId xmlns:p14="http://schemas.microsoft.com/office/powerpoint/2010/main" val="346276821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0270F12-B6B7-A34E-9D75-B90FF8EEC5C6}" type="datetime1">
              <a:rPr lang="en-US" smtClean="0"/>
              <a:pPr/>
              <a:t>11/5/13</a:t>
            </a:fld>
            <a:endParaRPr lang="en-US" dirty="0"/>
          </a:p>
        </p:txBody>
      </p:sp>
      <p:sp>
        <p:nvSpPr>
          <p:cNvPr id="5" name="Footer Placeholder 3"/>
          <p:cNvSpPr>
            <a:spLocks noGrp="1"/>
          </p:cNvSpPr>
          <p:nvPr>
            <p:ph type="ftr" sz="quarter" idx="10"/>
          </p:nvPr>
        </p:nvSpPr>
        <p:spPr>
          <a:xfrm>
            <a:off x="3658064" y="6356350"/>
            <a:ext cx="2133600" cy="365125"/>
          </a:xfrm>
        </p:spPr>
        <p:txBody>
          <a:bodyPr/>
          <a:lstStyle/>
          <a:p>
            <a:r>
              <a:rPr lang="en-US" dirty="0" smtClean="0"/>
              <a:t>Fall 2013 -- Lecture #20</a:t>
            </a:r>
            <a:endParaRPr lang="en-AU" dirty="0"/>
          </a:p>
        </p:txBody>
      </p:sp>
      <p:sp>
        <p:nvSpPr>
          <p:cNvPr id="331778" name="Rectangle 2"/>
          <p:cNvSpPr>
            <a:spLocks noGrp="1" noChangeArrowheads="1"/>
          </p:cNvSpPr>
          <p:nvPr>
            <p:ph type="title"/>
          </p:nvPr>
        </p:nvSpPr>
        <p:spPr/>
        <p:txBody>
          <a:bodyPr/>
          <a:lstStyle/>
          <a:p>
            <a:r>
              <a:rPr lang="en-US"/>
              <a:t>Pipeline Speedup</a:t>
            </a:r>
            <a:endParaRPr lang="en-AU"/>
          </a:p>
        </p:txBody>
      </p:sp>
      <p:sp>
        <p:nvSpPr>
          <p:cNvPr id="331779" name="Rectangle 3"/>
          <p:cNvSpPr>
            <a:spLocks noGrp="1" noChangeArrowheads="1"/>
          </p:cNvSpPr>
          <p:nvPr>
            <p:ph type="body" idx="1"/>
          </p:nvPr>
        </p:nvSpPr>
        <p:spPr/>
        <p:txBody>
          <a:bodyPr>
            <a:normAutofit lnSpcReduction="10000"/>
          </a:bodyPr>
          <a:lstStyle/>
          <a:p>
            <a:r>
              <a:rPr lang="en-US" dirty="0"/>
              <a:t>If all stages are balanced</a:t>
            </a:r>
          </a:p>
          <a:p>
            <a:pPr lvl="1"/>
            <a:r>
              <a:rPr lang="en-US" dirty="0"/>
              <a:t>i.e., all take the same time</a:t>
            </a:r>
          </a:p>
          <a:p>
            <a:pPr lvl="1">
              <a:lnSpc>
                <a:spcPct val="110000"/>
              </a:lnSpc>
            </a:pPr>
            <a:r>
              <a:rPr lang="en-US" dirty="0"/>
              <a:t>Time between </a:t>
            </a:r>
            <a:r>
              <a:rPr lang="en-US" dirty="0" err="1"/>
              <a:t>instructions</a:t>
            </a:r>
            <a:r>
              <a:rPr lang="en-US" baseline="-25000" dirty="0" err="1"/>
              <a:t>pipelined</a:t>
            </a:r>
            <a:r>
              <a:rPr lang="en-US" dirty="0"/>
              <a:t/>
            </a:r>
            <a:br>
              <a:rPr lang="en-US" dirty="0"/>
            </a:br>
            <a:r>
              <a:rPr lang="en-US" dirty="0"/>
              <a:t>= Time between </a:t>
            </a:r>
            <a:r>
              <a:rPr lang="en-US" dirty="0" err="1"/>
              <a:t>instructions</a:t>
            </a:r>
            <a:r>
              <a:rPr lang="en-US" baseline="-25000" dirty="0" err="1"/>
              <a:t>nonpipelined</a:t>
            </a:r>
            <a:r>
              <a:rPr lang="en-US" dirty="0"/>
              <a:t/>
            </a:r>
            <a:br>
              <a:rPr lang="en-US" dirty="0"/>
            </a:br>
            <a:r>
              <a:rPr lang="en-US" dirty="0"/>
              <a:t>		Number of stages</a:t>
            </a:r>
          </a:p>
          <a:p>
            <a:r>
              <a:rPr lang="en-US" dirty="0"/>
              <a:t>If not balanced, speedup is less</a:t>
            </a:r>
          </a:p>
          <a:p>
            <a:r>
              <a:rPr lang="en-US" dirty="0"/>
              <a:t>Speedup due to increased throughput</a:t>
            </a:r>
          </a:p>
          <a:p>
            <a:pPr lvl="1"/>
            <a:r>
              <a:rPr lang="en-US" dirty="0"/>
              <a:t>Latency (time for each instruction) does not decrease</a:t>
            </a:r>
            <a:endParaRPr lang="en-AU" dirty="0"/>
          </a:p>
        </p:txBody>
      </p:sp>
      <p:sp>
        <p:nvSpPr>
          <p:cNvPr id="331780" name="Line 4"/>
          <p:cNvSpPr>
            <a:spLocks noChangeShapeType="1"/>
          </p:cNvSpPr>
          <p:nvPr/>
        </p:nvSpPr>
        <p:spPr bwMode="auto">
          <a:xfrm>
            <a:off x="1242483" y="3555471"/>
            <a:ext cx="5545138"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31</a:t>
            </a:fld>
            <a:endParaRPr lang="en-US" dirty="0"/>
          </a:p>
        </p:txBody>
      </p:sp>
    </p:spTree>
    <p:extLst>
      <p:ext uri="{BB962C8B-B14F-4D97-AF65-F5344CB8AC3E}">
        <p14:creationId xmlns:p14="http://schemas.microsoft.com/office/powerpoint/2010/main" val="398622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1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17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17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17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1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A6A6A6"/>
                </a:solidFill>
              </a:rPr>
              <a:t>Pipelined Execution</a:t>
            </a:r>
          </a:p>
          <a:p>
            <a:r>
              <a:rPr lang="en-US" dirty="0" smtClean="0">
                <a:solidFill>
                  <a:srgbClr val="A6A6A6"/>
                </a:solidFill>
              </a:rPr>
              <a:t>Pipelined </a:t>
            </a:r>
            <a:r>
              <a:rPr lang="en-US" dirty="0" err="1" smtClean="0">
                <a:solidFill>
                  <a:srgbClr val="A6A6A6"/>
                </a:solidFill>
              </a:rPr>
              <a:t>Datapath</a:t>
            </a:r>
            <a:endParaRPr lang="en-US" dirty="0" smtClean="0">
              <a:solidFill>
                <a:srgbClr val="A6A6A6"/>
              </a:solidFill>
            </a:endParaRPr>
          </a:p>
          <a:p>
            <a:r>
              <a:rPr lang="en-US" dirty="0" smtClean="0"/>
              <a:t>Structural and Data Hazards</a:t>
            </a:r>
          </a:p>
          <a:p>
            <a:r>
              <a:rPr lang="en-US" dirty="0" smtClean="0">
                <a:solidFill>
                  <a:srgbClr val="A6A6A6"/>
                </a:solidFill>
              </a:rPr>
              <a:t>Control Hazards</a:t>
            </a:r>
          </a:p>
        </p:txBody>
      </p:sp>
      <p:sp>
        <p:nvSpPr>
          <p:cNvPr id="7" name="Date Placeholder 6"/>
          <p:cNvSpPr>
            <a:spLocks noGrp="1"/>
          </p:cNvSpPr>
          <p:nvPr>
            <p:ph type="dt" sz="half" idx="10"/>
          </p:nvPr>
        </p:nvSpPr>
        <p:spPr/>
        <p:txBody>
          <a:bodyPr/>
          <a:lstStyle/>
          <a:p>
            <a:fld id="{D9B48A24-470E-9C4C-9A99-16D282D72E95}" type="datetime1">
              <a:rPr lang="en-US" smtClean="0"/>
              <a:pPr/>
              <a:t>11/5/13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32</a:t>
            </a:fld>
            <a:endParaRPr lang="en-US" dirty="0"/>
          </a:p>
        </p:txBody>
      </p:sp>
      <p:sp>
        <p:nvSpPr>
          <p:cNvPr id="9" name="Footer Placeholder 8"/>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10545152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AB6E835-C1A0-5F49-98E9-C716DF809FEC}" type="datetime1">
              <a:rPr lang="en-US" smtClean="0"/>
              <a:pPr/>
              <a:t>11/5/13</a:t>
            </a:fld>
            <a:endParaRPr lang="en-US" dirty="0"/>
          </a:p>
        </p:txBody>
      </p:sp>
      <p:sp>
        <p:nvSpPr>
          <p:cNvPr id="4" name="Footer Placeholder 3"/>
          <p:cNvSpPr>
            <a:spLocks noGrp="1"/>
          </p:cNvSpPr>
          <p:nvPr>
            <p:ph type="ftr" sz="quarter" idx="10"/>
          </p:nvPr>
        </p:nvSpPr>
        <p:spPr>
          <a:xfrm>
            <a:off x="3623272" y="6356350"/>
            <a:ext cx="2133600" cy="365125"/>
          </a:xfrm>
        </p:spPr>
        <p:txBody>
          <a:bodyPr/>
          <a:lstStyle/>
          <a:p>
            <a:r>
              <a:rPr lang="en-US" dirty="0" smtClean="0"/>
              <a:t>Fall 2013 -- Lecture #20</a:t>
            </a:r>
            <a:endParaRPr lang="en-AU" dirty="0"/>
          </a:p>
        </p:txBody>
      </p:sp>
      <p:sp>
        <p:nvSpPr>
          <p:cNvPr id="335874" name="Rectangle 2"/>
          <p:cNvSpPr>
            <a:spLocks noGrp="1" noChangeArrowheads="1"/>
          </p:cNvSpPr>
          <p:nvPr>
            <p:ph type="title"/>
          </p:nvPr>
        </p:nvSpPr>
        <p:spPr/>
        <p:txBody>
          <a:bodyPr/>
          <a:lstStyle/>
          <a:p>
            <a:r>
              <a:rPr lang="en-US"/>
              <a:t>Hazards</a:t>
            </a:r>
            <a:endParaRPr lang="en-AU"/>
          </a:p>
        </p:txBody>
      </p:sp>
      <p:sp>
        <p:nvSpPr>
          <p:cNvPr id="335875" name="Rectangle 3"/>
          <p:cNvSpPr>
            <a:spLocks noGrp="1" noChangeArrowheads="1"/>
          </p:cNvSpPr>
          <p:nvPr>
            <p:ph type="body" idx="1"/>
          </p:nvPr>
        </p:nvSpPr>
        <p:spPr/>
        <p:txBody>
          <a:bodyPr>
            <a:normAutofit fontScale="92500" lnSpcReduction="10000"/>
          </a:bodyPr>
          <a:lstStyle/>
          <a:p>
            <a:pPr>
              <a:lnSpc>
                <a:spcPct val="90000"/>
              </a:lnSpc>
              <a:buNone/>
            </a:pPr>
            <a:r>
              <a:rPr lang="en-US" dirty="0"/>
              <a:t>Situations that prevent starting the </a:t>
            </a:r>
            <a:r>
              <a:rPr lang="en-US" dirty="0" smtClean="0"/>
              <a:t>next logical </a:t>
            </a:r>
            <a:r>
              <a:rPr lang="en-US" dirty="0"/>
              <a:t>instruction in the next</a:t>
            </a:r>
            <a:r>
              <a:rPr lang="en-US" dirty="0" smtClean="0"/>
              <a:t> clock cycle</a:t>
            </a:r>
            <a:endParaRPr lang="en-US" dirty="0"/>
          </a:p>
          <a:p>
            <a:pPr marL="514350" indent="-514350">
              <a:lnSpc>
                <a:spcPct val="90000"/>
              </a:lnSpc>
              <a:buFont typeface="+mj-lt"/>
              <a:buAutoNum type="arabicPeriod"/>
            </a:pPr>
            <a:r>
              <a:rPr lang="en-US" dirty="0" smtClean="0"/>
              <a:t>Structural </a:t>
            </a:r>
            <a:r>
              <a:rPr lang="en-US" dirty="0"/>
              <a:t>hazards</a:t>
            </a:r>
            <a:endParaRPr lang="en-US" dirty="0" smtClean="0"/>
          </a:p>
          <a:p>
            <a:pPr lvl="1">
              <a:lnSpc>
                <a:spcPct val="90000"/>
              </a:lnSpc>
            </a:pPr>
            <a:r>
              <a:rPr lang="en-US" dirty="0" smtClean="0"/>
              <a:t>Required </a:t>
            </a:r>
            <a:r>
              <a:rPr lang="en-US" dirty="0"/>
              <a:t>resource is </a:t>
            </a:r>
            <a:r>
              <a:rPr lang="en-US" dirty="0" smtClean="0"/>
              <a:t>busy (e.g., stasher is studying)</a:t>
            </a:r>
          </a:p>
          <a:p>
            <a:pPr marL="514350" indent="-514350">
              <a:lnSpc>
                <a:spcPct val="90000"/>
              </a:lnSpc>
              <a:buFont typeface="+mj-lt"/>
              <a:buAutoNum type="arabicPeriod"/>
            </a:pPr>
            <a:r>
              <a:rPr lang="en-US" dirty="0"/>
              <a:t>Data hazard</a:t>
            </a:r>
          </a:p>
          <a:p>
            <a:pPr lvl="1">
              <a:lnSpc>
                <a:spcPct val="90000"/>
              </a:lnSpc>
            </a:pPr>
            <a:r>
              <a:rPr lang="en-US" dirty="0"/>
              <a:t>Need to wait for previous instruction to complete its data read/</a:t>
            </a:r>
            <a:r>
              <a:rPr lang="en-US" dirty="0" smtClean="0"/>
              <a:t>write (e.g., pair of socks in different loads)</a:t>
            </a:r>
          </a:p>
          <a:p>
            <a:pPr marL="514350" indent="-514350">
              <a:lnSpc>
                <a:spcPct val="90000"/>
              </a:lnSpc>
              <a:buFont typeface="+mj-lt"/>
              <a:buAutoNum type="arabicPeriod"/>
            </a:pPr>
            <a:r>
              <a:rPr lang="en-US" dirty="0"/>
              <a:t>Control hazard</a:t>
            </a:r>
          </a:p>
          <a:p>
            <a:pPr lvl="1">
              <a:lnSpc>
                <a:spcPct val="90000"/>
              </a:lnSpc>
            </a:pPr>
            <a:r>
              <a:rPr lang="en-US" dirty="0"/>
              <a:t>Deciding on control action depends on previous </a:t>
            </a:r>
            <a:r>
              <a:rPr lang="en-US" dirty="0" smtClean="0"/>
              <a:t>instruction (e.g., how much detergent based on how clean prior load turns out)</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dirty="0"/>
          </a:p>
        </p:txBody>
      </p:sp>
    </p:spTree>
    <p:extLst>
      <p:ext uri="{BB962C8B-B14F-4D97-AF65-F5344CB8AC3E}">
        <p14:creationId xmlns:p14="http://schemas.microsoft.com/office/powerpoint/2010/main" val="416416685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DB10295-3CEE-A049-8C07-53FF94B23D62}" type="datetime1">
              <a:rPr lang="en-US" smtClean="0"/>
              <a:pPr/>
              <a:t>11/5/13</a:t>
            </a:fld>
            <a:endParaRPr lang="en-US" dirty="0"/>
          </a:p>
        </p:txBody>
      </p:sp>
      <p:sp>
        <p:nvSpPr>
          <p:cNvPr id="4" name="Footer Placeholder 3"/>
          <p:cNvSpPr>
            <a:spLocks noGrp="1"/>
          </p:cNvSpPr>
          <p:nvPr>
            <p:ph type="ftr" sz="quarter" idx="10"/>
          </p:nvPr>
        </p:nvSpPr>
        <p:spPr>
          <a:xfrm>
            <a:off x="3640668" y="6356350"/>
            <a:ext cx="2133600" cy="365125"/>
          </a:xfrm>
        </p:spPr>
        <p:txBody>
          <a:bodyPr/>
          <a:lstStyle/>
          <a:p>
            <a:r>
              <a:rPr lang="en-US" dirty="0" smtClean="0"/>
              <a:t>Fall 2013 -- Lecture #20</a:t>
            </a:r>
            <a:endParaRPr lang="en-AU" dirty="0"/>
          </a:p>
        </p:txBody>
      </p:sp>
      <p:sp>
        <p:nvSpPr>
          <p:cNvPr id="337922" name="Rectangle 2"/>
          <p:cNvSpPr>
            <a:spLocks noGrp="1" noChangeArrowheads="1"/>
          </p:cNvSpPr>
          <p:nvPr>
            <p:ph type="title"/>
          </p:nvPr>
        </p:nvSpPr>
        <p:spPr/>
        <p:txBody>
          <a:bodyPr/>
          <a:lstStyle/>
          <a:p>
            <a:r>
              <a:rPr lang="en-US" dirty="0" smtClean="0"/>
              <a:t>1. Structural </a:t>
            </a:r>
            <a:r>
              <a:rPr lang="en-US" dirty="0"/>
              <a:t>Hazards</a:t>
            </a:r>
            <a:endParaRPr lang="en-AU" dirty="0"/>
          </a:p>
        </p:txBody>
      </p:sp>
      <p:sp>
        <p:nvSpPr>
          <p:cNvPr id="337923" name="Rectangle 3"/>
          <p:cNvSpPr>
            <a:spLocks noGrp="1" noChangeArrowheads="1"/>
          </p:cNvSpPr>
          <p:nvPr>
            <p:ph type="body" idx="1"/>
          </p:nvPr>
        </p:nvSpPr>
        <p:spPr/>
        <p:txBody>
          <a:bodyPr>
            <a:normAutofit lnSpcReduction="10000"/>
          </a:bodyPr>
          <a:lstStyle/>
          <a:p>
            <a:r>
              <a:rPr lang="en-US" dirty="0"/>
              <a:t>Conflict for use of a resource</a:t>
            </a:r>
          </a:p>
          <a:p>
            <a:r>
              <a:rPr lang="en-US" dirty="0"/>
              <a:t>In MIPS pipeline with a single memory</a:t>
            </a:r>
          </a:p>
          <a:p>
            <a:pPr lvl="1"/>
            <a:r>
              <a:rPr lang="en-US" dirty="0"/>
              <a:t>Load</a:t>
            </a:r>
            <a:r>
              <a:rPr lang="en-US" dirty="0" smtClean="0"/>
              <a:t>/Store </a:t>
            </a:r>
            <a:r>
              <a:rPr lang="en-US" dirty="0"/>
              <a:t>requires</a:t>
            </a:r>
            <a:r>
              <a:rPr lang="en-US" dirty="0" smtClean="0"/>
              <a:t> memory access for data</a:t>
            </a:r>
          </a:p>
          <a:p>
            <a:pPr lvl="1"/>
            <a:r>
              <a:rPr lang="en-US" dirty="0"/>
              <a:t>Instruction fetch would have to </a:t>
            </a:r>
            <a:r>
              <a:rPr lang="en-US" i="1" dirty="0">
                <a:solidFill>
                  <a:srgbClr val="FF0000"/>
                </a:solidFill>
              </a:rPr>
              <a:t>stall</a:t>
            </a:r>
            <a:r>
              <a:rPr lang="en-US" dirty="0">
                <a:solidFill>
                  <a:srgbClr val="FF0000"/>
                </a:solidFill>
              </a:rPr>
              <a:t> </a:t>
            </a:r>
            <a:r>
              <a:rPr lang="en-US" dirty="0"/>
              <a:t>for that cycle</a:t>
            </a:r>
            <a:endParaRPr lang="en-US" dirty="0" smtClean="0"/>
          </a:p>
          <a:p>
            <a:pPr lvl="2"/>
            <a:r>
              <a:rPr lang="en-US" dirty="0" smtClean="0"/>
              <a:t>Causes </a:t>
            </a:r>
            <a:r>
              <a:rPr lang="en-US" dirty="0"/>
              <a:t>a pipeline “</a:t>
            </a:r>
            <a:r>
              <a:rPr lang="en-US" i="1" dirty="0">
                <a:solidFill>
                  <a:srgbClr val="FF0000"/>
                </a:solidFill>
              </a:rPr>
              <a:t>bubble</a:t>
            </a:r>
            <a:r>
              <a:rPr lang="en-US" dirty="0"/>
              <a:t>”</a:t>
            </a:r>
          </a:p>
          <a:p>
            <a:r>
              <a:rPr lang="en-US" dirty="0"/>
              <a:t>Hence, pipelined </a:t>
            </a:r>
            <a:r>
              <a:rPr lang="en-US" dirty="0" err="1"/>
              <a:t>datapaths</a:t>
            </a:r>
            <a:r>
              <a:rPr lang="en-US" dirty="0"/>
              <a:t> require separate instruction/data memories</a:t>
            </a:r>
            <a:endParaRPr lang="en-US" dirty="0" smtClean="0"/>
          </a:p>
          <a:p>
            <a:pPr lvl="1"/>
            <a:r>
              <a:rPr lang="en-US" dirty="0" smtClean="0"/>
              <a:t>In reality, provide separate L1 instruction cache and L1 data cache</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dirty="0"/>
          </a:p>
        </p:txBody>
      </p:sp>
    </p:spTree>
    <p:extLst>
      <p:ext uri="{BB962C8B-B14F-4D97-AF65-F5344CB8AC3E}">
        <p14:creationId xmlns:p14="http://schemas.microsoft.com/office/powerpoint/2010/main" val="1021165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79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2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79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79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3299" name="Rectangle 3"/>
          <p:cNvSpPr>
            <a:spLocks noChangeArrowheads="1"/>
          </p:cNvSpPr>
          <p:nvPr/>
        </p:nvSpPr>
        <p:spPr bwMode="auto">
          <a:xfrm>
            <a:off x="1380599" y="5952190"/>
            <a:ext cx="6620401"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t>Read same memory twice in same clock cycle</a:t>
            </a:r>
          </a:p>
        </p:txBody>
      </p:sp>
      <p:grpSp>
        <p:nvGrpSpPr>
          <p:cNvPr id="2" name="Group 4"/>
          <p:cNvGrpSpPr>
            <a:grpSpLocks/>
          </p:cNvGrpSpPr>
          <p:nvPr/>
        </p:nvGrpSpPr>
        <p:grpSpPr bwMode="auto">
          <a:xfrm>
            <a:off x="4086225" y="1819747"/>
            <a:ext cx="1019175" cy="3089275"/>
            <a:chOff x="2470" y="1034"/>
            <a:chExt cx="642" cy="1946"/>
          </a:xfrm>
        </p:grpSpPr>
        <p:sp>
          <p:nvSpPr>
            <p:cNvPr id="2743301" name="Oval 5"/>
            <p:cNvSpPr>
              <a:spLocks noChangeArrowheads="1"/>
            </p:cNvSpPr>
            <p:nvPr/>
          </p:nvSpPr>
          <p:spPr bwMode="auto">
            <a:xfrm>
              <a:off x="2470" y="2481"/>
              <a:ext cx="623" cy="499"/>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2743302" name="Oval 6"/>
            <p:cNvSpPr>
              <a:spLocks noChangeArrowheads="1"/>
            </p:cNvSpPr>
            <p:nvPr/>
          </p:nvSpPr>
          <p:spPr bwMode="auto">
            <a:xfrm>
              <a:off x="2489" y="1034"/>
              <a:ext cx="623" cy="566"/>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508000" y="1052985"/>
            <a:ext cx="7797800" cy="5302250"/>
            <a:chOff x="216" y="551"/>
            <a:chExt cx="4912" cy="3340"/>
          </a:xfrm>
        </p:grpSpPr>
        <p:grpSp>
          <p:nvGrpSpPr>
            <p:cNvPr id="4" name="Group 8"/>
            <p:cNvGrpSpPr>
              <a:grpSpLocks/>
            </p:cNvGrpSpPr>
            <p:nvPr/>
          </p:nvGrpSpPr>
          <p:grpSpPr bwMode="auto">
            <a:xfrm>
              <a:off x="2624" y="1200"/>
              <a:ext cx="340" cy="289"/>
              <a:chOff x="2624" y="1200"/>
              <a:chExt cx="340" cy="289"/>
            </a:xfrm>
          </p:grpSpPr>
          <p:sp>
            <p:nvSpPr>
              <p:cNvPr id="2743305" name="Freeform 9"/>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06" name="Freeform 10"/>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5" name="Group 11"/>
            <p:cNvGrpSpPr>
              <a:grpSpLocks/>
            </p:cNvGrpSpPr>
            <p:nvPr/>
          </p:nvGrpSpPr>
          <p:grpSpPr bwMode="auto">
            <a:xfrm>
              <a:off x="2624" y="2592"/>
              <a:ext cx="340" cy="289"/>
              <a:chOff x="2624" y="2592"/>
              <a:chExt cx="340" cy="289"/>
            </a:xfrm>
          </p:grpSpPr>
          <p:sp>
            <p:nvSpPr>
              <p:cNvPr id="2743308" name="Freeform 12"/>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09" name="Freeform 13"/>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10" name="Rectangle 14"/>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43311" name="Line 15"/>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3312" name="Line 16"/>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3313" name="Rectangle 1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2743314" name="Rectangle 18"/>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43315" name="Rectangle 19"/>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43316" name="Rectangle 20"/>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2743317" name="Rectangle 21"/>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43318" name="Line 22"/>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19" name="Line 23"/>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0" name="Line 24"/>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1" name="Line 25"/>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2" name="Line 26"/>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3" name="Line 27"/>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4" name="Line 28"/>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5" name="Line 29"/>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6" name="Group 30"/>
            <p:cNvGrpSpPr>
              <a:grpSpLocks/>
            </p:cNvGrpSpPr>
            <p:nvPr/>
          </p:nvGrpSpPr>
          <p:grpSpPr bwMode="auto">
            <a:xfrm>
              <a:off x="2257" y="1152"/>
              <a:ext cx="225" cy="481"/>
              <a:chOff x="2257" y="1152"/>
              <a:chExt cx="225" cy="481"/>
            </a:xfrm>
          </p:grpSpPr>
          <p:sp>
            <p:nvSpPr>
              <p:cNvPr id="2743327" name="Freeform 31"/>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28" name="Rectangle 32"/>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7" name="Group 33"/>
            <p:cNvGrpSpPr>
              <a:grpSpLocks/>
            </p:cNvGrpSpPr>
            <p:nvPr/>
          </p:nvGrpSpPr>
          <p:grpSpPr bwMode="auto">
            <a:xfrm>
              <a:off x="1324" y="1248"/>
              <a:ext cx="359" cy="289"/>
              <a:chOff x="1324" y="1248"/>
              <a:chExt cx="359" cy="289"/>
            </a:xfrm>
          </p:grpSpPr>
          <p:sp>
            <p:nvSpPr>
              <p:cNvPr id="2743330" name="Rectangle 34"/>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8" name="Group 35"/>
              <p:cNvGrpSpPr>
                <a:grpSpLocks/>
              </p:cNvGrpSpPr>
              <p:nvPr/>
            </p:nvGrpSpPr>
            <p:grpSpPr bwMode="auto">
              <a:xfrm>
                <a:off x="1343" y="1248"/>
                <a:ext cx="340" cy="289"/>
                <a:chOff x="1343" y="1248"/>
                <a:chExt cx="340" cy="289"/>
              </a:xfrm>
            </p:grpSpPr>
            <p:sp>
              <p:nvSpPr>
                <p:cNvPr id="2743332" name="Freeform 36"/>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33" name="Freeform 37"/>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34" name="Rectangle 38"/>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39"/>
            <p:cNvGrpSpPr>
              <a:grpSpLocks/>
            </p:cNvGrpSpPr>
            <p:nvPr/>
          </p:nvGrpSpPr>
          <p:grpSpPr bwMode="auto">
            <a:xfrm>
              <a:off x="1803" y="1248"/>
              <a:ext cx="296" cy="289"/>
              <a:chOff x="1803" y="1248"/>
              <a:chExt cx="296" cy="289"/>
            </a:xfrm>
          </p:grpSpPr>
          <p:sp>
            <p:nvSpPr>
              <p:cNvPr id="2743336" name="Freeform 40"/>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37" name="Freeform 41"/>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38" name="Line 42"/>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39" name="Freeform 43"/>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0" name="Line 44"/>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1" name="Rectangle 45"/>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43342" name="Rectangle 46"/>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0" name="Group 47"/>
            <p:cNvGrpSpPr>
              <a:grpSpLocks/>
            </p:cNvGrpSpPr>
            <p:nvPr/>
          </p:nvGrpSpPr>
          <p:grpSpPr bwMode="auto">
            <a:xfrm>
              <a:off x="3120" y="1248"/>
              <a:ext cx="284" cy="289"/>
              <a:chOff x="3120" y="1248"/>
              <a:chExt cx="284" cy="289"/>
            </a:xfrm>
          </p:grpSpPr>
          <p:sp>
            <p:nvSpPr>
              <p:cNvPr id="2743344" name="Freeform 48"/>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5" name="Freeform 49"/>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46" name="Line 50"/>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7" name="Line 51"/>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8" name="Freeform 52"/>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9" name="Line 53"/>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50" name="Freeform 54"/>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1" name="Group 55"/>
            <p:cNvGrpSpPr>
              <a:grpSpLocks/>
            </p:cNvGrpSpPr>
            <p:nvPr/>
          </p:nvGrpSpPr>
          <p:grpSpPr bwMode="auto">
            <a:xfrm>
              <a:off x="1751" y="1600"/>
              <a:ext cx="2096" cy="513"/>
              <a:chOff x="1751" y="1600"/>
              <a:chExt cx="2096" cy="513"/>
            </a:xfrm>
          </p:grpSpPr>
          <p:grpSp>
            <p:nvGrpSpPr>
              <p:cNvPr id="12" name="Group 56"/>
              <p:cNvGrpSpPr>
                <a:grpSpLocks/>
              </p:cNvGrpSpPr>
              <p:nvPr/>
            </p:nvGrpSpPr>
            <p:grpSpPr bwMode="auto">
              <a:xfrm>
                <a:off x="2684" y="1600"/>
                <a:ext cx="225" cy="481"/>
                <a:chOff x="2684" y="1600"/>
                <a:chExt cx="225" cy="481"/>
              </a:xfrm>
            </p:grpSpPr>
            <p:sp>
              <p:nvSpPr>
                <p:cNvPr id="2743353" name="Freeform 57"/>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54" name="Rectangle 58"/>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3" name="Group 59"/>
              <p:cNvGrpSpPr>
                <a:grpSpLocks/>
              </p:cNvGrpSpPr>
              <p:nvPr/>
            </p:nvGrpSpPr>
            <p:grpSpPr bwMode="auto">
              <a:xfrm>
                <a:off x="1751" y="1696"/>
                <a:ext cx="359" cy="289"/>
                <a:chOff x="1751" y="1696"/>
                <a:chExt cx="359" cy="289"/>
              </a:xfrm>
            </p:grpSpPr>
            <p:sp>
              <p:nvSpPr>
                <p:cNvPr id="2743356" name="Rectangle 60"/>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4" name="Group 61"/>
                <p:cNvGrpSpPr>
                  <a:grpSpLocks/>
                </p:cNvGrpSpPr>
                <p:nvPr/>
              </p:nvGrpSpPr>
              <p:grpSpPr bwMode="auto">
                <a:xfrm>
                  <a:off x="1770" y="1696"/>
                  <a:ext cx="340" cy="289"/>
                  <a:chOff x="1770" y="1696"/>
                  <a:chExt cx="340" cy="289"/>
                </a:xfrm>
              </p:grpSpPr>
              <p:sp>
                <p:nvSpPr>
                  <p:cNvPr id="2743358" name="Freeform 62"/>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59" name="Freeform 63"/>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60" name="Rectangle 64"/>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65"/>
              <p:cNvGrpSpPr>
                <a:grpSpLocks/>
              </p:cNvGrpSpPr>
              <p:nvPr/>
            </p:nvGrpSpPr>
            <p:grpSpPr bwMode="auto">
              <a:xfrm>
                <a:off x="2230" y="1696"/>
                <a:ext cx="296" cy="289"/>
                <a:chOff x="2230" y="1696"/>
                <a:chExt cx="296" cy="289"/>
              </a:xfrm>
            </p:grpSpPr>
            <p:sp>
              <p:nvSpPr>
                <p:cNvPr id="2743362" name="Freeform 66"/>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63" name="Freeform 67"/>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64" name="Line 68"/>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65" name="Freeform 69"/>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66" name="Line 70"/>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67" name="Rectangle 71"/>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6" name="Group 72"/>
              <p:cNvGrpSpPr>
                <a:grpSpLocks/>
              </p:cNvGrpSpPr>
              <p:nvPr/>
            </p:nvGrpSpPr>
            <p:grpSpPr bwMode="auto">
              <a:xfrm>
                <a:off x="3079" y="1696"/>
                <a:ext cx="325" cy="289"/>
                <a:chOff x="3079" y="1696"/>
                <a:chExt cx="325" cy="289"/>
              </a:xfrm>
            </p:grpSpPr>
            <p:sp>
              <p:nvSpPr>
                <p:cNvPr id="2743369" name="Freeform 73"/>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0" name="Freeform 74"/>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71" name="Rectangle 75"/>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7" name="Group 76"/>
              <p:cNvGrpSpPr>
                <a:grpSpLocks/>
              </p:cNvGrpSpPr>
              <p:nvPr/>
            </p:nvGrpSpPr>
            <p:grpSpPr bwMode="auto">
              <a:xfrm>
                <a:off x="3547" y="1696"/>
                <a:ext cx="284" cy="289"/>
                <a:chOff x="3547" y="1696"/>
                <a:chExt cx="284" cy="289"/>
              </a:xfrm>
            </p:grpSpPr>
            <p:sp>
              <p:nvSpPr>
                <p:cNvPr id="2743373" name="Freeform 77"/>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4" name="Freeform 78"/>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75" name="Line 79"/>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6" name="Line 80"/>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7" name="Freeform 81"/>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8" name="Line 82"/>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9" name="Freeform 83"/>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84"/>
            <p:cNvGrpSpPr>
              <a:grpSpLocks/>
            </p:cNvGrpSpPr>
            <p:nvPr/>
          </p:nvGrpSpPr>
          <p:grpSpPr bwMode="auto">
            <a:xfrm>
              <a:off x="2178" y="2048"/>
              <a:ext cx="2096" cy="513"/>
              <a:chOff x="2178" y="2048"/>
              <a:chExt cx="2096" cy="513"/>
            </a:xfrm>
          </p:grpSpPr>
          <p:grpSp>
            <p:nvGrpSpPr>
              <p:cNvPr id="19" name="Group 85"/>
              <p:cNvGrpSpPr>
                <a:grpSpLocks/>
              </p:cNvGrpSpPr>
              <p:nvPr/>
            </p:nvGrpSpPr>
            <p:grpSpPr bwMode="auto">
              <a:xfrm>
                <a:off x="3111" y="2048"/>
                <a:ext cx="225" cy="481"/>
                <a:chOff x="3111" y="2048"/>
                <a:chExt cx="225" cy="481"/>
              </a:xfrm>
            </p:grpSpPr>
            <p:sp>
              <p:nvSpPr>
                <p:cNvPr id="2743382" name="Freeform 86"/>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83" name="Rectangle 87"/>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0" name="Group 88"/>
              <p:cNvGrpSpPr>
                <a:grpSpLocks/>
              </p:cNvGrpSpPr>
              <p:nvPr/>
            </p:nvGrpSpPr>
            <p:grpSpPr bwMode="auto">
              <a:xfrm>
                <a:off x="2178" y="2144"/>
                <a:ext cx="359" cy="289"/>
                <a:chOff x="2178" y="2144"/>
                <a:chExt cx="359" cy="289"/>
              </a:xfrm>
            </p:grpSpPr>
            <p:sp>
              <p:nvSpPr>
                <p:cNvPr id="2743385" name="Rectangle 89"/>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1" name="Group 90"/>
                <p:cNvGrpSpPr>
                  <a:grpSpLocks/>
                </p:cNvGrpSpPr>
                <p:nvPr/>
              </p:nvGrpSpPr>
              <p:grpSpPr bwMode="auto">
                <a:xfrm>
                  <a:off x="2197" y="2144"/>
                  <a:ext cx="340" cy="289"/>
                  <a:chOff x="2197" y="2144"/>
                  <a:chExt cx="340" cy="289"/>
                </a:xfrm>
              </p:grpSpPr>
              <p:sp>
                <p:nvSpPr>
                  <p:cNvPr id="2743387" name="Freeform 91"/>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88" name="Freeform 92"/>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89" name="Rectangle 93"/>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2657" y="2144"/>
                <a:ext cx="296" cy="289"/>
                <a:chOff x="2657" y="2144"/>
                <a:chExt cx="296" cy="289"/>
              </a:xfrm>
            </p:grpSpPr>
            <p:sp>
              <p:nvSpPr>
                <p:cNvPr id="2743391" name="Freeform 95"/>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2" name="Freeform 96"/>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93" name="Line 97"/>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94" name="Freeform 98"/>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5" name="Line 99"/>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96" name="Rectangle 100"/>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3" name="Group 101"/>
              <p:cNvGrpSpPr>
                <a:grpSpLocks/>
              </p:cNvGrpSpPr>
              <p:nvPr/>
            </p:nvGrpSpPr>
            <p:grpSpPr bwMode="auto">
              <a:xfrm>
                <a:off x="3506" y="2144"/>
                <a:ext cx="325" cy="289"/>
                <a:chOff x="3506" y="2144"/>
                <a:chExt cx="325" cy="289"/>
              </a:xfrm>
            </p:grpSpPr>
            <p:sp>
              <p:nvSpPr>
                <p:cNvPr id="2743398" name="Freeform 102"/>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9" name="Freeform 103"/>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00" name="Rectangle 104"/>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05"/>
              <p:cNvGrpSpPr>
                <a:grpSpLocks/>
              </p:cNvGrpSpPr>
              <p:nvPr/>
            </p:nvGrpSpPr>
            <p:grpSpPr bwMode="auto">
              <a:xfrm>
                <a:off x="3974" y="2144"/>
                <a:ext cx="284" cy="289"/>
                <a:chOff x="3974" y="2144"/>
                <a:chExt cx="284" cy="289"/>
              </a:xfrm>
            </p:grpSpPr>
            <p:sp>
              <p:nvSpPr>
                <p:cNvPr id="2743402" name="Freeform 106"/>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03" name="Freeform 107"/>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04" name="Line 108"/>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5" name="Line 109"/>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6" name="Freeform 110"/>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07" name="Line 111"/>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8" name="Freeform 112"/>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5" name="Group 113"/>
            <p:cNvGrpSpPr>
              <a:grpSpLocks/>
            </p:cNvGrpSpPr>
            <p:nvPr/>
          </p:nvGrpSpPr>
          <p:grpSpPr bwMode="auto">
            <a:xfrm>
              <a:off x="3538" y="2496"/>
              <a:ext cx="225" cy="481"/>
              <a:chOff x="3538" y="2496"/>
              <a:chExt cx="225" cy="481"/>
            </a:xfrm>
          </p:grpSpPr>
          <p:sp>
            <p:nvSpPr>
              <p:cNvPr id="2743410" name="Freeform 11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1" name="Rectangle 11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43412" name="Rectangle 116"/>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17"/>
            <p:cNvGrpSpPr>
              <a:grpSpLocks/>
            </p:cNvGrpSpPr>
            <p:nvPr/>
          </p:nvGrpSpPr>
          <p:grpSpPr bwMode="auto">
            <a:xfrm>
              <a:off x="3084" y="2592"/>
              <a:ext cx="296" cy="289"/>
              <a:chOff x="3084" y="2592"/>
              <a:chExt cx="296" cy="289"/>
            </a:xfrm>
          </p:grpSpPr>
          <p:sp>
            <p:nvSpPr>
              <p:cNvPr id="2743414" name="Freeform 11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5" name="Freeform 11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16" name="Line 120"/>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17" name="Freeform 121"/>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8" name="Line 122"/>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19" name="Rectangle 123"/>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 name="Group 124"/>
            <p:cNvGrpSpPr>
              <a:grpSpLocks/>
            </p:cNvGrpSpPr>
            <p:nvPr/>
          </p:nvGrpSpPr>
          <p:grpSpPr bwMode="auto">
            <a:xfrm>
              <a:off x="3933" y="2592"/>
              <a:ext cx="325" cy="289"/>
              <a:chOff x="3933" y="2592"/>
              <a:chExt cx="325" cy="289"/>
            </a:xfrm>
          </p:grpSpPr>
          <p:sp>
            <p:nvSpPr>
              <p:cNvPr id="2743421" name="Freeform 12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22" name="Freeform 12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23" name="Rectangle 127"/>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8" name="Group 128"/>
            <p:cNvGrpSpPr>
              <a:grpSpLocks/>
            </p:cNvGrpSpPr>
            <p:nvPr/>
          </p:nvGrpSpPr>
          <p:grpSpPr bwMode="auto">
            <a:xfrm>
              <a:off x="4401" y="2592"/>
              <a:ext cx="284" cy="289"/>
              <a:chOff x="4401" y="2592"/>
              <a:chExt cx="284" cy="289"/>
            </a:xfrm>
          </p:grpSpPr>
          <p:sp>
            <p:nvSpPr>
              <p:cNvPr id="2743425" name="Freeform 12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26" name="Freeform 13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27" name="Line 131"/>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28" name="Line 132"/>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29" name="Freeform 133"/>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30" name="Line 134"/>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31" name="Freeform 135"/>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9" name="Group 136"/>
            <p:cNvGrpSpPr>
              <a:grpSpLocks/>
            </p:cNvGrpSpPr>
            <p:nvPr/>
          </p:nvGrpSpPr>
          <p:grpSpPr bwMode="auto">
            <a:xfrm>
              <a:off x="3032" y="2944"/>
              <a:ext cx="2096" cy="513"/>
              <a:chOff x="3032" y="2944"/>
              <a:chExt cx="2096" cy="513"/>
            </a:xfrm>
          </p:grpSpPr>
          <p:grpSp>
            <p:nvGrpSpPr>
              <p:cNvPr id="30" name="Group 137"/>
              <p:cNvGrpSpPr>
                <a:grpSpLocks/>
              </p:cNvGrpSpPr>
              <p:nvPr/>
            </p:nvGrpSpPr>
            <p:grpSpPr bwMode="auto">
              <a:xfrm>
                <a:off x="3965" y="2944"/>
                <a:ext cx="225" cy="481"/>
                <a:chOff x="3965" y="2944"/>
                <a:chExt cx="225" cy="481"/>
              </a:xfrm>
            </p:grpSpPr>
            <p:sp>
              <p:nvSpPr>
                <p:cNvPr id="2743434" name="Freeform 138"/>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35" name="Rectangle 139"/>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1" name="Group 140"/>
              <p:cNvGrpSpPr>
                <a:grpSpLocks/>
              </p:cNvGrpSpPr>
              <p:nvPr/>
            </p:nvGrpSpPr>
            <p:grpSpPr bwMode="auto">
              <a:xfrm>
                <a:off x="3032" y="3040"/>
                <a:ext cx="359" cy="289"/>
                <a:chOff x="3032" y="3040"/>
                <a:chExt cx="359" cy="289"/>
              </a:xfrm>
            </p:grpSpPr>
            <p:sp>
              <p:nvSpPr>
                <p:cNvPr id="2743437" name="Rectangle 141"/>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43329" name="Group 142"/>
                <p:cNvGrpSpPr>
                  <a:grpSpLocks/>
                </p:cNvGrpSpPr>
                <p:nvPr/>
              </p:nvGrpSpPr>
              <p:grpSpPr bwMode="auto">
                <a:xfrm>
                  <a:off x="3051" y="3040"/>
                  <a:ext cx="340" cy="289"/>
                  <a:chOff x="3051" y="3040"/>
                  <a:chExt cx="340" cy="289"/>
                </a:xfrm>
              </p:grpSpPr>
              <p:sp>
                <p:nvSpPr>
                  <p:cNvPr id="2743439" name="Freeform 143"/>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0" name="Freeform 144"/>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441" name="Rectangle 145"/>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3331" name="Group 146"/>
              <p:cNvGrpSpPr>
                <a:grpSpLocks/>
              </p:cNvGrpSpPr>
              <p:nvPr/>
            </p:nvGrpSpPr>
            <p:grpSpPr bwMode="auto">
              <a:xfrm>
                <a:off x="3511" y="3040"/>
                <a:ext cx="296" cy="289"/>
                <a:chOff x="3511" y="3040"/>
                <a:chExt cx="296" cy="289"/>
              </a:xfrm>
            </p:grpSpPr>
            <p:sp>
              <p:nvSpPr>
                <p:cNvPr id="2743443" name="Freeform 147"/>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4" name="Freeform 148"/>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45" name="Line 149"/>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46" name="Freeform 150"/>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7" name="Line 151"/>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48" name="Rectangle 152"/>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43335" name="Group 153"/>
              <p:cNvGrpSpPr>
                <a:grpSpLocks/>
              </p:cNvGrpSpPr>
              <p:nvPr/>
            </p:nvGrpSpPr>
            <p:grpSpPr bwMode="auto">
              <a:xfrm>
                <a:off x="4360" y="3040"/>
                <a:ext cx="325" cy="289"/>
                <a:chOff x="4360" y="3040"/>
                <a:chExt cx="325" cy="289"/>
              </a:xfrm>
            </p:grpSpPr>
            <p:sp>
              <p:nvSpPr>
                <p:cNvPr id="2743450" name="Freeform 154"/>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1" name="Freeform 155"/>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52" name="Rectangle 156"/>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3343" name="Group 157"/>
              <p:cNvGrpSpPr>
                <a:grpSpLocks/>
              </p:cNvGrpSpPr>
              <p:nvPr/>
            </p:nvGrpSpPr>
            <p:grpSpPr bwMode="auto">
              <a:xfrm>
                <a:off x="4828" y="3040"/>
                <a:ext cx="284" cy="289"/>
                <a:chOff x="4828" y="3040"/>
                <a:chExt cx="284" cy="289"/>
              </a:xfrm>
            </p:grpSpPr>
            <p:sp>
              <p:nvSpPr>
                <p:cNvPr id="2743454" name="Freeform 158"/>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5" name="Freeform 159"/>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56" name="Line 160"/>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57" name="Line 161"/>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58" name="Freeform 162"/>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9" name="Line 163"/>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60" name="Freeform 164"/>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61" name="Rectangle 165"/>
            <p:cNvSpPr>
              <a:spLocks noChangeArrowheads="1"/>
            </p:cNvSpPr>
            <p:nvPr/>
          </p:nvSpPr>
          <p:spPr bwMode="auto">
            <a:xfrm>
              <a:off x="216" y="8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43462" name="Rectangle 166"/>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167" name="Title 166"/>
          <p:cNvSpPr>
            <a:spLocks noGrp="1"/>
          </p:cNvSpPr>
          <p:nvPr>
            <p:ph type="title"/>
          </p:nvPr>
        </p:nvSpPr>
        <p:spPr/>
        <p:txBody>
          <a:bodyPr/>
          <a:lstStyle/>
          <a:p>
            <a:r>
              <a:rPr lang="en-US" sz="3600" dirty="0" smtClean="0"/>
              <a:t>1. Structural Hazard #1: Single Memory</a:t>
            </a:r>
            <a:endParaRPr lang="en-US" sz="3600" dirty="0"/>
          </a:p>
        </p:txBody>
      </p:sp>
      <p:sp>
        <p:nvSpPr>
          <p:cNvPr id="168" name="Date Placeholder 167"/>
          <p:cNvSpPr>
            <a:spLocks noGrp="1"/>
          </p:cNvSpPr>
          <p:nvPr>
            <p:ph type="dt" sz="half" idx="10"/>
          </p:nvPr>
        </p:nvSpPr>
        <p:spPr/>
        <p:txBody>
          <a:bodyPr/>
          <a:lstStyle/>
          <a:p>
            <a:fld id="{0FF39F5A-DBF2-EC4F-A83D-46E06F76A300}" type="datetime1">
              <a:rPr lang="en-US" smtClean="0"/>
              <a:pPr/>
              <a:t>11/5/13</a:t>
            </a:fld>
            <a:endParaRPr lang="en-US" dirty="0"/>
          </a:p>
        </p:txBody>
      </p:sp>
      <p:sp>
        <p:nvSpPr>
          <p:cNvPr id="169" name="Slide Number Placeholder 168"/>
          <p:cNvSpPr>
            <a:spLocks noGrp="1"/>
          </p:cNvSpPr>
          <p:nvPr>
            <p:ph type="sldNum" sz="quarter" idx="12"/>
          </p:nvPr>
        </p:nvSpPr>
        <p:spPr/>
        <p:txBody>
          <a:bodyPr/>
          <a:lstStyle/>
          <a:p>
            <a:fld id="{3CC63E4C-4642-794D-A2FD-70F6B81535F5}" type="slidenum">
              <a:rPr lang="en-US" smtClean="0"/>
              <a:pPr/>
              <a:t>35</a:t>
            </a:fld>
            <a:endParaRPr lang="en-US" dirty="0"/>
          </a:p>
        </p:txBody>
      </p:sp>
      <p:sp>
        <p:nvSpPr>
          <p:cNvPr id="170" name="Footer Placeholder 169"/>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29414427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743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329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7394" name="Rectangle 2"/>
          <p:cNvSpPr>
            <a:spLocks noGrp="1" noChangeArrowheads="1"/>
          </p:cNvSpPr>
          <p:nvPr>
            <p:ph type="title"/>
          </p:nvPr>
        </p:nvSpPr>
        <p:spPr>
          <a:xfrm>
            <a:off x="337440" y="211138"/>
            <a:ext cx="8534400" cy="474662"/>
          </a:xfrm>
        </p:spPr>
        <p:txBody>
          <a:bodyPr>
            <a:normAutofit fontScale="90000"/>
          </a:bodyPr>
          <a:lstStyle/>
          <a:p>
            <a:r>
              <a:rPr lang="en-US" dirty="0" smtClean="0"/>
              <a:t>1. Structural </a:t>
            </a:r>
            <a:r>
              <a:rPr lang="en-US" dirty="0"/>
              <a:t>Hazard #2: Registers (1/2)</a:t>
            </a:r>
          </a:p>
        </p:txBody>
      </p:sp>
      <p:sp>
        <p:nvSpPr>
          <p:cNvPr id="2747395" name="Rectangle 3"/>
          <p:cNvSpPr>
            <a:spLocks noChangeArrowheads="1"/>
          </p:cNvSpPr>
          <p:nvPr/>
        </p:nvSpPr>
        <p:spPr bwMode="auto">
          <a:xfrm>
            <a:off x="914400" y="5939445"/>
            <a:ext cx="7382954"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t>Can we read and write to registers simultaneously?</a:t>
            </a:r>
          </a:p>
        </p:txBody>
      </p:sp>
      <p:grpSp>
        <p:nvGrpSpPr>
          <p:cNvPr id="2" name="Group 4"/>
          <p:cNvGrpSpPr>
            <a:grpSpLocks/>
          </p:cNvGrpSpPr>
          <p:nvPr/>
        </p:nvGrpSpPr>
        <p:grpSpPr bwMode="auto">
          <a:xfrm>
            <a:off x="4598988" y="1781918"/>
            <a:ext cx="1090612" cy="2986087"/>
            <a:chOff x="2897" y="1099"/>
            <a:chExt cx="687" cy="1881"/>
          </a:xfrm>
        </p:grpSpPr>
        <p:sp>
          <p:nvSpPr>
            <p:cNvPr id="2747397" name="Oval 5"/>
            <p:cNvSpPr>
              <a:spLocks noChangeArrowheads="1"/>
            </p:cNvSpPr>
            <p:nvPr/>
          </p:nvSpPr>
          <p:spPr bwMode="auto">
            <a:xfrm>
              <a:off x="2897" y="2481"/>
              <a:ext cx="623" cy="499"/>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2747398" name="Oval 6"/>
            <p:cNvSpPr>
              <a:spLocks noChangeArrowheads="1"/>
            </p:cNvSpPr>
            <p:nvPr/>
          </p:nvSpPr>
          <p:spPr bwMode="auto">
            <a:xfrm>
              <a:off x="2961" y="1099"/>
              <a:ext cx="623" cy="566"/>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342900" y="911968"/>
            <a:ext cx="7797800" cy="5056187"/>
            <a:chOff x="216" y="551"/>
            <a:chExt cx="4912" cy="3185"/>
          </a:xfrm>
        </p:grpSpPr>
        <p:grpSp>
          <p:nvGrpSpPr>
            <p:cNvPr id="4" name="Group 8"/>
            <p:cNvGrpSpPr>
              <a:grpSpLocks/>
            </p:cNvGrpSpPr>
            <p:nvPr/>
          </p:nvGrpSpPr>
          <p:grpSpPr bwMode="auto">
            <a:xfrm>
              <a:off x="2624" y="1200"/>
              <a:ext cx="340" cy="289"/>
              <a:chOff x="2624" y="1200"/>
              <a:chExt cx="340" cy="289"/>
            </a:xfrm>
          </p:grpSpPr>
          <p:sp>
            <p:nvSpPr>
              <p:cNvPr id="2747401" name="Freeform 9"/>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02" name="Freeform 10"/>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5" name="Group 11"/>
            <p:cNvGrpSpPr>
              <a:grpSpLocks/>
            </p:cNvGrpSpPr>
            <p:nvPr/>
          </p:nvGrpSpPr>
          <p:grpSpPr bwMode="auto">
            <a:xfrm>
              <a:off x="2624" y="2592"/>
              <a:ext cx="340" cy="289"/>
              <a:chOff x="2624" y="2592"/>
              <a:chExt cx="340" cy="289"/>
            </a:xfrm>
          </p:grpSpPr>
          <p:sp>
            <p:nvSpPr>
              <p:cNvPr id="2747404" name="Freeform 12"/>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05" name="Freeform 13"/>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06" name="Rectangle 14"/>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47407" name="Line 15"/>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7408" name="Line 16"/>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7409" name="Rectangle 17"/>
            <p:cNvSpPr>
              <a:spLocks noChangeArrowheads="1"/>
            </p:cNvSpPr>
            <p:nvPr/>
          </p:nvSpPr>
          <p:spPr bwMode="auto">
            <a:xfrm>
              <a:off x="579" y="1302"/>
              <a:ext cx="383"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sw</a:t>
              </a:r>
              <a:endParaRPr lang="en-US" sz="2800" b="1">
                <a:solidFill>
                  <a:schemeClr val="tx1"/>
                </a:solidFill>
                <a:latin typeface="Arial" pitchFamily="-65" charset="0"/>
              </a:endParaRPr>
            </a:p>
          </p:txBody>
        </p:sp>
        <p:sp>
          <p:nvSpPr>
            <p:cNvPr id="2747410" name="Rectangle 18"/>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47411" name="Rectangle 19"/>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47412" name="Rectangle 20"/>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2747413" name="Rectangle 21"/>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47414" name="Line 22"/>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5" name="Line 23"/>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6" name="Line 24"/>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7" name="Line 25"/>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8" name="Line 26"/>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9" name="Line 27"/>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20" name="Line 28"/>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21" name="Line 29"/>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6" name="Group 30"/>
            <p:cNvGrpSpPr>
              <a:grpSpLocks/>
            </p:cNvGrpSpPr>
            <p:nvPr/>
          </p:nvGrpSpPr>
          <p:grpSpPr bwMode="auto">
            <a:xfrm>
              <a:off x="2257" y="1152"/>
              <a:ext cx="225" cy="481"/>
              <a:chOff x="2257" y="1152"/>
              <a:chExt cx="225" cy="481"/>
            </a:xfrm>
          </p:grpSpPr>
          <p:sp>
            <p:nvSpPr>
              <p:cNvPr id="2747423" name="Freeform 31"/>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24" name="Rectangle 32"/>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7" name="Group 33"/>
            <p:cNvGrpSpPr>
              <a:grpSpLocks/>
            </p:cNvGrpSpPr>
            <p:nvPr/>
          </p:nvGrpSpPr>
          <p:grpSpPr bwMode="auto">
            <a:xfrm>
              <a:off x="1324" y="1248"/>
              <a:ext cx="359" cy="289"/>
              <a:chOff x="1324" y="1248"/>
              <a:chExt cx="359" cy="289"/>
            </a:xfrm>
          </p:grpSpPr>
          <p:sp>
            <p:nvSpPr>
              <p:cNvPr id="2747426" name="Rectangle 34"/>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8" name="Group 35"/>
              <p:cNvGrpSpPr>
                <a:grpSpLocks/>
              </p:cNvGrpSpPr>
              <p:nvPr/>
            </p:nvGrpSpPr>
            <p:grpSpPr bwMode="auto">
              <a:xfrm>
                <a:off x="1343" y="1248"/>
                <a:ext cx="340" cy="289"/>
                <a:chOff x="1343" y="1248"/>
                <a:chExt cx="340" cy="289"/>
              </a:xfrm>
            </p:grpSpPr>
            <p:sp>
              <p:nvSpPr>
                <p:cNvPr id="2747428" name="Freeform 36"/>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29" name="Freeform 37"/>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30" name="Rectangle 38"/>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39"/>
            <p:cNvGrpSpPr>
              <a:grpSpLocks/>
            </p:cNvGrpSpPr>
            <p:nvPr/>
          </p:nvGrpSpPr>
          <p:grpSpPr bwMode="auto">
            <a:xfrm>
              <a:off x="1803" y="1248"/>
              <a:ext cx="296" cy="289"/>
              <a:chOff x="1803" y="1248"/>
              <a:chExt cx="296" cy="289"/>
            </a:xfrm>
          </p:grpSpPr>
          <p:sp>
            <p:nvSpPr>
              <p:cNvPr id="2747432" name="Freeform 40"/>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33" name="Freeform 41"/>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34" name="Line 42"/>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35" name="Freeform 43"/>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36" name="Line 44"/>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37" name="Rectangle 45"/>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47438" name="Rectangle 46"/>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0" name="Group 47"/>
            <p:cNvGrpSpPr>
              <a:grpSpLocks/>
            </p:cNvGrpSpPr>
            <p:nvPr/>
          </p:nvGrpSpPr>
          <p:grpSpPr bwMode="auto">
            <a:xfrm>
              <a:off x="3120" y="1248"/>
              <a:ext cx="284" cy="289"/>
              <a:chOff x="3120" y="1248"/>
              <a:chExt cx="284" cy="289"/>
            </a:xfrm>
          </p:grpSpPr>
          <p:sp>
            <p:nvSpPr>
              <p:cNvPr id="2747440" name="Freeform 48"/>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41" name="Freeform 49"/>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42" name="Line 50"/>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3" name="Line 51"/>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4" name="Freeform 52"/>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45" name="Line 53"/>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6" name="Freeform 54"/>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1" name="Group 55"/>
            <p:cNvGrpSpPr>
              <a:grpSpLocks/>
            </p:cNvGrpSpPr>
            <p:nvPr/>
          </p:nvGrpSpPr>
          <p:grpSpPr bwMode="auto">
            <a:xfrm>
              <a:off x="1751" y="1600"/>
              <a:ext cx="2096" cy="513"/>
              <a:chOff x="1751" y="1600"/>
              <a:chExt cx="2096" cy="513"/>
            </a:xfrm>
          </p:grpSpPr>
          <p:grpSp>
            <p:nvGrpSpPr>
              <p:cNvPr id="12" name="Group 56"/>
              <p:cNvGrpSpPr>
                <a:grpSpLocks/>
              </p:cNvGrpSpPr>
              <p:nvPr/>
            </p:nvGrpSpPr>
            <p:grpSpPr bwMode="auto">
              <a:xfrm>
                <a:off x="2684" y="1600"/>
                <a:ext cx="225" cy="481"/>
                <a:chOff x="2684" y="1600"/>
                <a:chExt cx="225" cy="481"/>
              </a:xfrm>
            </p:grpSpPr>
            <p:sp>
              <p:nvSpPr>
                <p:cNvPr id="2747449" name="Freeform 57"/>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0" name="Rectangle 58"/>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3" name="Group 59"/>
              <p:cNvGrpSpPr>
                <a:grpSpLocks/>
              </p:cNvGrpSpPr>
              <p:nvPr/>
            </p:nvGrpSpPr>
            <p:grpSpPr bwMode="auto">
              <a:xfrm>
                <a:off x="1751" y="1696"/>
                <a:ext cx="359" cy="289"/>
                <a:chOff x="1751" y="1696"/>
                <a:chExt cx="359" cy="289"/>
              </a:xfrm>
            </p:grpSpPr>
            <p:sp>
              <p:nvSpPr>
                <p:cNvPr id="2747452" name="Rectangle 60"/>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4" name="Group 61"/>
                <p:cNvGrpSpPr>
                  <a:grpSpLocks/>
                </p:cNvGrpSpPr>
                <p:nvPr/>
              </p:nvGrpSpPr>
              <p:grpSpPr bwMode="auto">
                <a:xfrm>
                  <a:off x="1770" y="1696"/>
                  <a:ext cx="340" cy="289"/>
                  <a:chOff x="1770" y="1696"/>
                  <a:chExt cx="340" cy="289"/>
                </a:xfrm>
              </p:grpSpPr>
              <p:sp>
                <p:nvSpPr>
                  <p:cNvPr id="2747454" name="Freeform 62"/>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5" name="Freeform 63"/>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56" name="Rectangle 64"/>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65"/>
              <p:cNvGrpSpPr>
                <a:grpSpLocks/>
              </p:cNvGrpSpPr>
              <p:nvPr/>
            </p:nvGrpSpPr>
            <p:grpSpPr bwMode="auto">
              <a:xfrm>
                <a:off x="2230" y="1696"/>
                <a:ext cx="296" cy="289"/>
                <a:chOff x="2230" y="1696"/>
                <a:chExt cx="296" cy="289"/>
              </a:xfrm>
            </p:grpSpPr>
            <p:sp>
              <p:nvSpPr>
                <p:cNvPr id="2747458" name="Freeform 66"/>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9" name="Freeform 67"/>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60" name="Line 68"/>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61" name="Freeform 69"/>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62" name="Line 70"/>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63" name="Rectangle 71"/>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6" name="Group 72"/>
              <p:cNvGrpSpPr>
                <a:grpSpLocks/>
              </p:cNvGrpSpPr>
              <p:nvPr/>
            </p:nvGrpSpPr>
            <p:grpSpPr bwMode="auto">
              <a:xfrm>
                <a:off x="3079" y="1696"/>
                <a:ext cx="325" cy="289"/>
                <a:chOff x="3079" y="1696"/>
                <a:chExt cx="325" cy="289"/>
              </a:xfrm>
            </p:grpSpPr>
            <p:sp>
              <p:nvSpPr>
                <p:cNvPr id="2747465" name="Freeform 73"/>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66" name="Freeform 74"/>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67" name="Rectangle 75"/>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7" name="Group 76"/>
              <p:cNvGrpSpPr>
                <a:grpSpLocks/>
              </p:cNvGrpSpPr>
              <p:nvPr/>
            </p:nvGrpSpPr>
            <p:grpSpPr bwMode="auto">
              <a:xfrm>
                <a:off x="3547" y="1696"/>
                <a:ext cx="284" cy="289"/>
                <a:chOff x="3547" y="1696"/>
                <a:chExt cx="284" cy="289"/>
              </a:xfrm>
            </p:grpSpPr>
            <p:sp>
              <p:nvSpPr>
                <p:cNvPr id="2747469" name="Freeform 77"/>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0" name="Freeform 78"/>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71" name="Line 79"/>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2" name="Line 80"/>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3" name="Freeform 81"/>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4" name="Line 82"/>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5" name="Freeform 83"/>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84"/>
            <p:cNvGrpSpPr>
              <a:grpSpLocks/>
            </p:cNvGrpSpPr>
            <p:nvPr/>
          </p:nvGrpSpPr>
          <p:grpSpPr bwMode="auto">
            <a:xfrm>
              <a:off x="2178" y="2048"/>
              <a:ext cx="2096" cy="513"/>
              <a:chOff x="2178" y="2048"/>
              <a:chExt cx="2096" cy="513"/>
            </a:xfrm>
          </p:grpSpPr>
          <p:grpSp>
            <p:nvGrpSpPr>
              <p:cNvPr id="19" name="Group 85"/>
              <p:cNvGrpSpPr>
                <a:grpSpLocks/>
              </p:cNvGrpSpPr>
              <p:nvPr/>
            </p:nvGrpSpPr>
            <p:grpSpPr bwMode="auto">
              <a:xfrm>
                <a:off x="3111" y="2048"/>
                <a:ext cx="225" cy="481"/>
                <a:chOff x="3111" y="2048"/>
                <a:chExt cx="225" cy="481"/>
              </a:xfrm>
            </p:grpSpPr>
            <p:sp>
              <p:nvSpPr>
                <p:cNvPr id="2747478" name="Freeform 86"/>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9" name="Rectangle 87"/>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0" name="Group 88"/>
              <p:cNvGrpSpPr>
                <a:grpSpLocks/>
              </p:cNvGrpSpPr>
              <p:nvPr/>
            </p:nvGrpSpPr>
            <p:grpSpPr bwMode="auto">
              <a:xfrm>
                <a:off x="2178" y="2144"/>
                <a:ext cx="359" cy="289"/>
                <a:chOff x="2178" y="2144"/>
                <a:chExt cx="359" cy="289"/>
              </a:xfrm>
            </p:grpSpPr>
            <p:sp>
              <p:nvSpPr>
                <p:cNvPr id="2747481" name="Rectangle 89"/>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1" name="Group 90"/>
                <p:cNvGrpSpPr>
                  <a:grpSpLocks/>
                </p:cNvGrpSpPr>
                <p:nvPr/>
              </p:nvGrpSpPr>
              <p:grpSpPr bwMode="auto">
                <a:xfrm>
                  <a:off x="2197" y="2144"/>
                  <a:ext cx="340" cy="289"/>
                  <a:chOff x="2197" y="2144"/>
                  <a:chExt cx="340" cy="289"/>
                </a:xfrm>
              </p:grpSpPr>
              <p:sp>
                <p:nvSpPr>
                  <p:cNvPr id="2747483" name="Freeform 91"/>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84" name="Freeform 92"/>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85" name="Rectangle 93"/>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2657" y="2144"/>
                <a:ext cx="296" cy="289"/>
                <a:chOff x="2657" y="2144"/>
                <a:chExt cx="296" cy="289"/>
              </a:xfrm>
            </p:grpSpPr>
            <p:sp>
              <p:nvSpPr>
                <p:cNvPr id="2747487" name="Freeform 95"/>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88" name="Freeform 96"/>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89" name="Line 97"/>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90" name="Freeform 98"/>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1" name="Line 99"/>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92" name="Rectangle 100"/>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3" name="Group 101"/>
              <p:cNvGrpSpPr>
                <a:grpSpLocks/>
              </p:cNvGrpSpPr>
              <p:nvPr/>
            </p:nvGrpSpPr>
            <p:grpSpPr bwMode="auto">
              <a:xfrm>
                <a:off x="3506" y="2144"/>
                <a:ext cx="325" cy="289"/>
                <a:chOff x="3506" y="2144"/>
                <a:chExt cx="325" cy="289"/>
              </a:xfrm>
            </p:grpSpPr>
            <p:sp>
              <p:nvSpPr>
                <p:cNvPr id="2747494" name="Freeform 102"/>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5" name="Freeform 103"/>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96" name="Rectangle 104"/>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05"/>
              <p:cNvGrpSpPr>
                <a:grpSpLocks/>
              </p:cNvGrpSpPr>
              <p:nvPr/>
            </p:nvGrpSpPr>
            <p:grpSpPr bwMode="auto">
              <a:xfrm>
                <a:off x="3974" y="2144"/>
                <a:ext cx="284" cy="289"/>
                <a:chOff x="3974" y="2144"/>
                <a:chExt cx="284" cy="289"/>
              </a:xfrm>
            </p:grpSpPr>
            <p:sp>
              <p:nvSpPr>
                <p:cNvPr id="2747498" name="Freeform 106"/>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9" name="Freeform 107"/>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00" name="Line 108"/>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1" name="Line 109"/>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2" name="Freeform 110"/>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03" name="Line 111"/>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4" name="Freeform 112"/>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5" name="Group 113"/>
            <p:cNvGrpSpPr>
              <a:grpSpLocks/>
            </p:cNvGrpSpPr>
            <p:nvPr/>
          </p:nvGrpSpPr>
          <p:grpSpPr bwMode="auto">
            <a:xfrm>
              <a:off x="3538" y="2496"/>
              <a:ext cx="225" cy="481"/>
              <a:chOff x="3538" y="2496"/>
              <a:chExt cx="225" cy="481"/>
            </a:xfrm>
          </p:grpSpPr>
          <p:sp>
            <p:nvSpPr>
              <p:cNvPr id="2747506" name="Freeform 11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07" name="Rectangle 11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47508" name="Rectangle 116"/>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17"/>
            <p:cNvGrpSpPr>
              <a:grpSpLocks/>
            </p:cNvGrpSpPr>
            <p:nvPr/>
          </p:nvGrpSpPr>
          <p:grpSpPr bwMode="auto">
            <a:xfrm>
              <a:off x="3084" y="2592"/>
              <a:ext cx="296" cy="289"/>
              <a:chOff x="3084" y="2592"/>
              <a:chExt cx="296" cy="289"/>
            </a:xfrm>
          </p:grpSpPr>
          <p:sp>
            <p:nvSpPr>
              <p:cNvPr id="2747510" name="Freeform 11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1" name="Freeform 11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12" name="Line 120"/>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13" name="Freeform 121"/>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4" name="Line 122"/>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15" name="Rectangle 123"/>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 name="Group 124"/>
            <p:cNvGrpSpPr>
              <a:grpSpLocks/>
            </p:cNvGrpSpPr>
            <p:nvPr/>
          </p:nvGrpSpPr>
          <p:grpSpPr bwMode="auto">
            <a:xfrm>
              <a:off x="3933" y="2592"/>
              <a:ext cx="325" cy="289"/>
              <a:chOff x="3933" y="2592"/>
              <a:chExt cx="325" cy="289"/>
            </a:xfrm>
          </p:grpSpPr>
          <p:sp>
            <p:nvSpPr>
              <p:cNvPr id="2747517" name="Freeform 12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8" name="Freeform 12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19" name="Rectangle 127"/>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8" name="Group 128"/>
            <p:cNvGrpSpPr>
              <a:grpSpLocks/>
            </p:cNvGrpSpPr>
            <p:nvPr/>
          </p:nvGrpSpPr>
          <p:grpSpPr bwMode="auto">
            <a:xfrm>
              <a:off x="4401" y="2592"/>
              <a:ext cx="284" cy="289"/>
              <a:chOff x="4401" y="2592"/>
              <a:chExt cx="284" cy="289"/>
            </a:xfrm>
          </p:grpSpPr>
          <p:sp>
            <p:nvSpPr>
              <p:cNvPr id="2747521" name="Freeform 12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22" name="Freeform 13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23" name="Line 131"/>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4" name="Line 132"/>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5" name="Freeform 133"/>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26" name="Line 134"/>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7" name="Freeform 135"/>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9" name="Group 136"/>
            <p:cNvGrpSpPr>
              <a:grpSpLocks/>
            </p:cNvGrpSpPr>
            <p:nvPr/>
          </p:nvGrpSpPr>
          <p:grpSpPr bwMode="auto">
            <a:xfrm>
              <a:off x="3032" y="2944"/>
              <a:ext cx="2096" cy="513"/>
              <a:chOff x="3032" y="2944"/>
              <a:chExt cx="2096" cy="513"/>
            </a:xfrm>
          </p:grpSpPr>
          <p:grpSp>
            <p:nvGrpSpPr>
              <p:cNvPr id="30" name="Group 137"/>
              <p:cNvGrpSpPr>
                <a:grpSpLocks/>
              </p:cNvGrpSpPr>
              <p:nvPr/>
            </p:nvGrpSpPr>
            <p:grpSpPr bwMode="auto">
              <a:xfrm>
                <a:off x="3965" y="2944"/>
                <a:ext cx="225" cy="481"/>
                <a:chOff x="3965" y="2944"/>
                <a:chExt cx="225" cy="481"/>
              </a:xfrm>
            </p:grpSpPr>
            <p:sp>
              <p:nvSpPr>
                <p:cNvPr id="2747530" name="Freeform 138"/>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31" name="Rectangle 139"/>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1" name="Group 140"/>
              <p:cNvGrpSpPr>
                <a:grpSpLocks/>
              </p:cNvGrpSpPr>
              <p:nvPr/>
            </p:nvGrpSpPr>
            <p:grpSpPr bwMode="auto">
              <a:xfrm>
                <a:off x="3032" y="3040"/>
                <a:ext cx="359" cy="289"/>
                <a:chOff x="3032" y="3040"/>
                <a:chExt cx="359" cy="289"/>
              </a:xfrm>
            </p:grpSpPr>
            <p:sp>
              <p:nvSpPr>
                <p:cNvPr id="2747533" name="Rectangle 141"/>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47392" name="Group 142"/>
                <p:cNvGrpSpPr>
                  <a:grpSpLocks/>
                </p:cNvGrpSpPr>
                <p:nvPr/>
              </p:nvGrpSpPr>
              <p:grpSpPr bwMode="auto">
                <a:xfrm>
                  <a:off x="3051" y="3040"/>
                  <a:ext cx="340" cy="289"/>
                  <a:chOff x="3051" y="3040"/>
                  <a:chExt cx="340" cy="289"/>
                </a:xfrm>
              </p:grpSpPr>
              <p:sp>
                <p:nvSpPr>
                  <p:cNvPr id="2747535" name="Freeform 143"/>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36" name="Freeform 144"/>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537" name="Rectangle 145"/>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7393" name="Group 146"/>
              <p:cNvGrpSpPr>
                <a:grpSpLocks/>
              </p:cNvGrpSpPr>
              <p:nvPr/>
            </p:nvGrpSpPr>
            <p:grpSpPr bwMode="auto">
              <a:xfrm>
                <a:off x="3511" y="3040"/>
                <a:ext cx="296" cy="289"/>
                <a:chOff x="3511" y="3040"/>
                <a:chExt cx="296" cy="289"/>
              </a:xfrm>
            </p:grpSpPr>
            <p:sp>
              <p:nvSpPr>
                <p:cNvPr id="2747539" name="Freeform 147"/>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0" name="Freeform 148"/>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41" name="Line 149"/>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42" name="Freeform 150"/>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3" name="Line 151"/>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44" name="Rectangle 152"/>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47396" name="Group 153"/>
              <p:cNvGrpSpPr>
                <a:grpSpLocks/>
              </p:cNvGrpSpPr>
              <p:nvPr/>
            </p:nvGrpSpPr>
            <p:grpSpPr bwMode="auto">
              <a:xfrm>
                <a:off x="4360" y="3040"/>
                <a:ext cx="325" cy="289"/>
                <a:chOff x="4360" y="3040"/>
                <a:chExt cx="325" cy="289"/>
              </a:xfrm>
            </p:grpSpPr>
            <p:sp>
              <p:nvSpPr>
                <p:cNvPr id="2747546" name="Freeform 154"/>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7" name="Freeform 155"/>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48" name="Rectangle 156"/>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7399" name="Group 157"/>
              <p:cNvGrpSpPr>
                <a:grpSpLocks/>
              </p:cNvGrpSpPr>
              <p:nvPr/>
            </p:nvGrpSpPr>
            <p:grpSpPr bwMode="auto">
              <a:xfrm>
                <a:off x="4828" y="3040"/>
                <a:ext cx="284" cy="289"/>
                <a:chOff x="4828" y="3040"/>
                <a:chExt cx="284" cy="289"/>
              </a:xfrm>
            </p:grpSpPr>
            <p:sp>
              <p:nvSpPr>
                <p:cNvPr id="2747550" name="Freeform 158"/>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51" name="Freeform 159"/>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52" name="Line 160"/>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3" name="Line 161"/>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4" name="Freeform 162"/>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55" name="Line 163"/>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6" name="Freeform 164"/>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57" name="Rectangle 165"/>
            <p:cNvSpPr>
              <a:spLocks noChangeArrowheads="1"/>
            </p:cNvSpPr>
            <p:nvPr/>
          </p:nvSpPr>
          <p:spPr bwMode="auto">
            <a:xfrm>
              <a:off x="216" y="5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47558" name="Rectangle 166"/>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167" name="Date Placeholder 166"/>
          <p:cNvSpPr>
            <a:spLocks noGrp="1"/>
          </p:cNvSpPr>
          <p:nvPr>
            <p:ph type="dt" sz="half" idx="10"/>
          </p:nvPr>
        </p:nvSpPr>
        <p:spPr/>
        <p:txBody>
          <a:bodyPr/>
          <a:lstStyle/>
          <a:p>
            <a:fld id="{24D2E16F-BEC8-4947-A358-854CB8BFB1E1}" type="datetime1">
              <a:rPr lang="en-US" smtClean="0"/>
              <a:pPr/>
              <a:t>11/5/13</a:t>
            </a:fld>
            <a:endParaRPr lang="en-US" dirty="0"/>
          </a:p>
        </p:txBody>
      </p:sp>
      <p:sp>
        <p:nvSpPr>
          <p:cNvPr id="168" name="Slide Number Placeholder 167"/>
          <p:cNvSpPr>
            <a:spLocks noGrp="1"/>
          </p:cNvSpPr>
          <p:nvPr>
            <p:ph type="sldNum" sz="quarter" idx="12"/>
          </p:nvPr>
        </p:nvSpPr>
        <p:spPr/>
        <p:txBody>
          <a:bodyPr/>
          <a:lstStyle/>
          <a:p>
            <a:fld id="{3CC63E4C-4642-794D-A2FD-70F6B81535F5}" type="slidenum">
              <a:rPr lang="en-US" smtClean="0"/>
              <a:pPr/>
              <a:t>36</a:t>
            </a:fld>
            <a:endParaRPr lang="en-US" dirty="0"/>
          </a:p>
        </p:txBody>
      </p:sp>
      <p:sp>
        <p:nvSpPr>
          <p:cNvPr id="169" name="Footer Placeholder 168"/>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34942729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747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739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9442" name="Rectangle 2"/>
          <p:cNvSpPr>
            <a:spLocks noGrp="1" noChangeArrowheads="1"/>
          </p:cNvSpPr>
          <p:nvPr>
            <p:ph type="title"/>
          </p:nvPr>
        </p:nvSpPr>
        <p:spPr>
          <a:xfrm>
            <a:off x="307200" y="211138"/>
            <a:ext cx="8534400" cy="474662"/>
          </a:xfrm>
        </p:spPr>
        <p:txBody>
          <a:bodyPr>
            <a:normAutofit fontScale="90000"/>
          </a:bodyPr>
          <a:lstStyle/>
          <a:p>
            <a:r>
              <a:rPr lang="en-US" dirty="0" smtClean="0"/>
              <a:t>1. Structural </a:t>
            </a:r>
            <a:r>
              <a:rPr lang="en-US" dirty="0"/>
              <a:t>Hazard #2: Registers (2/2)</a:t>
            </a:r>
          </a:p>
        </p:txBody>
      </p:sp>
      <p:sp>
        <p:nvSpPr>
          <p:cNvPr id="2749443" name="Rectangle 3"/>
          <p:cNvSpPr>
            <a:spLocks noGrp="1" noChangeArrowheads="1"/>
          </p:cNvSpPr>
          <p:nvPr>
            <p:ph type="body" idx="1"/>
          </p:nvPr>
        </p:nvSpPr>
        <p:spPr>
          <a:xfrm>
            <a:off x="457200" y="1143000"/>
            <a:ext cx="8229600" cy="5162550"/>
          </a:xfrm>
        </p:spPr>
        <p:txBody>
          <a:bodyPr/>
          <a:lstStyle/>
          <a:p>
            <a:r>
              <a:rPr lang="en-US" dirty="0"/>
              <a:t>Two different solutions have been used:</a:t>
            </a:r>
          </a:p>
          <a:p>
            <a:pPr lvl="1">
              <a:buFontTx/>
              <a:buNone/>
            </a:pPr>
            <a:r>
              <a:rPr lang="en-US" dirty="0"/>
              <a:t>1) </a:t>
            </a:r>
            <a:r>
              <a:rPr lang="en-US" dirty="0" err="1"/>
              <a:t>RegFile</a:t>
            </a:r>
            <a:r>
              <a:rPr lang="en-US" dirty="0"/>
              <a:t> access is </a:t>
            </a:r>
            <a:r>
              <a:rPr lang="en-US" i="1" dirty="0"/>
              <a:t>VERY</a:t>
            </a:r>
            <a:r>
              <a:rPr lang="en-US" dirty="0"/>
              <a:t> fast: takes less than half the time of ALU stage</a:t>
            </a:r>
          </a:p>
          <a:p>
            <a:pPr lvl="2"/>
            <a:r>
              <a:rPr lang="en-US" dirty="0"/>
              <a:t>Write to Registers during first half of each clock cycle</a:t>
            </a:r>
          </a:p>
          <a:p>
            <a:pPr lvl="2"/>
            <a:r>
              <a:rPr lang="en-US" dirty="0"/>
              <a:t>Read from Registers during second half of each clock cycle</a:t>
            </a:r>
          </a:p>
          <a:p>
            <a:pPr lvl="1">
              <a:buFontTx/>
              <a:buNone/>
            </a:pPr>
            <a:r>
              <a:rPr lang="en-US" dirty="0"/>
              <a:t>2) Build </a:t>
            </a:r>
            <a:r>
              <a:rPr lang="en-US" dirty="0" err="1"/>
              <a:t>RegFile</a:t>
            </a:r>
            <a:r>
              <a:rPr lang="en-US" dirty="0"/>
              <a:t> with independent read and write ports</a:t>
            </a:r>
          </a:p>
          <a:p>
            <a:pPr>
              <a:buClr>
                <a:schemeClr val="tx1"/>
              </a:buClr>
            </a:pPr>
            <a:r>
              <a:rPr lang="en-US" dirty="0">
                <a:solidFill>
                  <a:srgbClr val="FF0000"/>
                </a:solidFill>
              </a:rPr>
              <a:t>Result: can perform Read and Write during same clock cycle</a:t>
            </a:r>
          </a:p>
        </p:txBody>
      </p:sp>
      <p:sp>
        <p:nvSpPr>
          <p:cNvPr id="4" name="Date Placeholder 3"/>
          <p:cNvSpPr>
            <a:spLocks noGrp="1"/>
          </p:cNvSpPr>
          <p:nvPr>
            <p:ph type="dt" sz="half" idx="10"/>
          </p:nvPr>
        </p:nvSpPr>
        <p:spPr/>
        <p:txBody>
          <a:bodyPr/>
          <a:lstStyle/>
          <a:p>
            <a:fld id="{B082833E-2F30-4948-BBAB-6EC732FD1047}" type="datetime1">
              <a:rPr lang="en-US" smtClean="0"/>
              <a:pPr/>
              <a:t>11/5/13</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37</a:t>
            </a:fld>
            <a:endParaRPr lang="en-US" dirty="0"/>
          </a:p>
        </p:txBody>
      </p:sp>
      <p:sp>
        <p:nvSpPr>
          <p:cNvPr id="6" name="Footer Placeholder 5"/>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9616975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9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49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494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494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494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49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944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4CD1034-1C5D-564B-A476-6E1F350A1E38}" type="datetime1">
              <a:rPr lang="en-US" smtClean="0"/>
              <a:pPr/>
              <a:t>11/5/13</a:t>
            </a:fld>
            <a:endParaRPr lang="en-US" dirty="0"/>
          </a:p>
        </p:txBody>
      </p:sp>
      <p:sp>
        <p:nvSpPr>
          <p:cNvPr id="5" name="Footer Placeholder 3"/>
          <p:cNvSpPr>
            <a:spLocks noGrp="1"/>
          </p:cNvSpPr>
          <p:nvPr>
            <p:ph type="ftr" sz="quarter" idx="10"/>
          </p:nvPr>
        </p:nvSpPr>
        <p:spPr>
          <a:xfrm>
            <a:off x="3640668" y="6356350"/>
            <a:ext cx="2133600" cy="365125"/>
          </a:xfrm>
        </p:spPr>
        <p:txBody>
          <a:bodyPr/>
          <a:lstStyle/>
          <a:p>
            <a:r>
              <a:rPr lang="en-US" dirty="0" smtClean="0"/>
              <a:t>Fall 2013 -- Lecture #20</a:t>
            </a:r>
            <a:endParaRPr lang="en-AU" dirty="0"/>
          </a:p>
        </p:txBody>
      </p:sp>
      <p:pic>
        <p:nvPicPr>
          <p:cNvPr id="339974" name="Picture 6" descr="data-hazard-bubble-no-forwarding"/>
          <p:cNvPicPr>
            <a:picLocks noChangeAspect="1" noChangeArrowheads="1"/>
          </p:cNvPicPr>
          <p:nvPr/>
        </p:nvPicPr>
        <p:blipFill>
          <a:blip r:embed="rId3"/>
          <a:srcRect/>
          <a:stretch>
            <a:fillRect/>
          </a:stretch>
        </p:blipFill>
        <p:spPr bwMode="auto">
          <a:xfrm>
            <a:off x="755650" y="3429000"/>
            <a:ext cx="7964488" cy="2778125"/>
          </a:xfrm>
          <a:prstGeom prst="rect">
            <a:avLst/>
          </a:prstGeom>
          <a:noFill/>
        </p:spPr>
      </p:pic>
      <p:sp>
        <p:nvSpPr>
          <p:cNvPr id="339970" name="Rectangle 2"/>
          <p:cNvSpPr>
            <a:spLocks noGrp="1" noChangeArrowheads="1"/>
          </p:cNvSpPr>
          <p:nvPr>
            <p:ph type="title"/>
          </p:nvPr>
        </p:nvSpPr>
        <p:spPr/>
        <p:txBody>
          <a:bodyPr/>
          <a:lstStyle/>
          <a:p>
            <a:r>
              <a:rPr lang="en-US" dirty="0" smtClean="0"/>
              <a:t>2. Data </a:t>
            </a:r>
            <a:r>
              <a:rPr lang="en-US" dirty="0"/>
              <a:t>Hazards</a:t>
            </a:r>
            <a:endParaRPr lang="en-AU" dirty="0"/>
          </a:p>
        </p:txBody>
      </p:sp>
      <p:sp>
        <p:nvSpPr>
          <p:cNvPr id="339971" name="Rectangle 3"/>
          <p:cNvSpPr>
            <a:spLocks noGrp="1" noChangeArrowheads="1"/>
          </p:cNvSpPr>
          <p:nvPr>
            <p:ph type="body" idx="1"/>
          </p:nvPr>
        </p:nvSpPr>
        <p:spPr>
          <a:xfrm>
            <a:off x="684213" y="1125538"/>
            <a:ext cx="8270875" cy="2227262"/>
          </a:xfrm>
        </p:spPr>
        <p:txBody>
          <a:bodyPr/>
          <a:lstStyle/>
          <a:p>
            <a:r>
              <a:rPr lang="en-US" dirty="0"/>
              <a:t>An instruction depends on completion of data access by a previous instruction</a:t>
            </a:r>
            <a:endParaRPr lang="en-US" dirty="0" smtClean="0"/>
          </a:p>
          <a:p>
            <a:pPr lvl="1">
              <a:buNone/>
            </a:pPr>
            <a:r>
              <a:rPr lang="en-US" dirty="0" smtClean="0">
                <a:latin typeface="Courier New"/>
                <a:cs typeface="Courier New"/>
              </a:rPr>
              <a:t>	add</a:t>
            </a:r>
            <a:r>
              <a:rPr lang="en-US" dirty="0">
                <a:latin typeface="Courier New"/>
                <a:cs typeface="Courier New"/>
              </a:rPr>
              <a:t>	</a:t>
            </a:r>
            <a:r>
              <a:rPr lang="en-US" dirty="0">
                <a:solidFill>
                  <a:srgbClr val="FF0000"/>
                </a:solidFill>
                <a:latin typeface="Courier New"/>
                <a:cs typeface="Courier New"/>
              </a:rPr>
              <a:t>$s0</a:t>
            </a:r>
            <a:r>
              <a:rPr lang="en-US" dirty="0">
                <a:latin typeface="Courier New"/>
                <a:cs typeface="Courier New"/>
              </a:rPr>
              <a:t>, $t0, $t1</a:t>
            </a:r>
            <a:br>
              <a:rPr lang="en-US" dirty="0">
                <a:latin typeface="Courier New"/>
                <a:cs typeface="Courier New"/>
              </a:rPr>
            </a:br>
            <a:r>
              <a:rPr lang="en-US" dirty="0">
                <a:latin typeface="Courier New"/>
                <a:cs typeface="Courier New"/>
              </a:rPr>
              <a:t>sub	$t2, </a:t>
            </a:r>
            <a:r>
              <a:rPr lang="en-US" dirty="0">
                <a:solidFill>
                  <a:srgbClr val="FF0000"/>
                </a:solidFill>
                <a:latin typeface="Courier New"/>
                <a:cs typeface="Courier New"/>
              </a:rPr>
              <a:t>$s0</a:t>
            </a:r>
            <a:r>
              <a:rPr lang="en-US" dirty="0">
                <a:latin typeface="Courier New"/>
                <a:cs typeface="Courier New"/>
              </a:rPr>
              <a:t>, $t3</a:t>
            </a:r>
          </a:p>
        </p:txBody>
      </p:sp>
      <p:sp>
        <p:nvSpPr>
          <p:cNvPr id="7" name="Slide Number Placeholder 6"/>
          <p:cNvSpPr>
            <a:spLocks noGrp="1"/>
          </p:cNvSpPr>
          <p:nvPr>
            <p:ph type="sldNum" sz="quarter" idx="12"/>
          </p:nvPr>
        </p:nvSpPr>
        <p:spPr/>
        <p:txBody>
          <a:bodyPr/>
          <a:lstStyle/>
          <a:p>
            <a:fld id="{3CC63E4C-4642-794D-A2FD-70F6B81535F5}" type="slidenum">
              <a:rPr lang="en-US" smtClean="0"/>
              <a:pPr/>
              <a:t>38</a:t>
            </a:fld>
            <a:endParaRPr lang="en-US" dirty="0"/>
          </a:p>
        </p:txBody>
      </p:sp>
    </p:spTree>
    <p:extLst>
      <p:ext uri="{BB962C8B-B14F-4D97-AF65-F5344CB8AC3E}">
        <p14:creationId xmlns:p14="http://schemas.microsoft.com/office/powerpoint/2010/main" val="226798042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7D0A85AF-78AE-4148-9492-D1C2C390D90A}" type="datetime1">
              <a:rPr lang="en-US" smtClean="0"/>
              <a:pPr/>
              <a:t>11/5/13</a:t>
            </a:fld>
            <a:endParaRPr lang="en-US" dirty="0"/>
          </a:p>
        </p:txBody>
      </p:sp>
      <p:sp>
        <p:nvSpPr>
          <p:cNvPr id="5" name="Footer Placeholder 3"/>
          <p:cNvSpPr>
            <a:spLocks noGrp="1"/>
          </p:cNvSpPr>
          <p:nvPr>
            <p:ph type="ftr" sz="quarter" idx="10"/>
          </p:nvPr>
        </p:nvSpPr>
        <p:spPr>
          <a:xfrm>
            <a:off x="3658064" y="6356350"/>
            <a:ext cx="2133600" cy="365125"/>
          </a:xfrm>
        </p:spPr>
        <p:txBody>
          <a:bodyPr/>
          <a:lstStyle/>
          <a:p>
            <a:r>
              <a:rPr lang="en-US" dirty="0" smtClean="0"/>
              <a:t>Fall 2013 -- Lecture #20</a:t>
            </a:r>
            <a:endParaRPr lang="en-AU" dirty="0"/>
          </a:p>
        </p:txBody>
      </p:sp>
      <p:pic>
        <p:nvPicPr>
          <p:cNvPr id="342022" name="Picture 6" descr="f04-29-P374493"/>
          <p:cNvPicPr>
            <a:picLocks noChangeAspect="1" noChangeArrowheads="1"/>
          </p:cNvPicPr>
          <p:nvPr/>
        </p:nvPicPr>
        <p:blipFill>
          <a:blip r:embed="rId3"/>
          <a:srcRect/>
          <a:stretch>
            <a:fillRect/>
          </a:stretch>
        </p:blipFill>
        <p:spPr bwMode="auto">
          <a:xfrm>
            <a:off x="1331913" y="3284538"/>
            <a:ext cx="6340475" cy="2184400"/>
          </a:xfrm>
          <a:prstGeom prst="rect">
            <a:avLst/>
          </a:prstGeom>
          <a:noFill/>
        </p:spPr>
      </p:pic>
      <p:sp>
        <p:nvSpPr>
          <p:cNvPr id="342018" name="Rectangle 2"/>
          <p:cNvSpPr>
            <a:spLocks noGrp="1" noChangeArrowheads="1"/>
          </p:cNvSpPr>
          <p:nvPr>
            <p:ph type="title"/>
          </p:nvPr>
        </p:nvSpPr>
        <p:spPr/>
        <p:txBody>
          <a:bodyPr/>
          <a:lstStyle/>
          <a:p>
            <a:r>
              <a:rPr lang="en-US"/>
              <a:t>Forwarding (aka Bypassing)</a:t>
            </a:r>
            <a:endParaRPr lang="en-AU"/>
          </a:p>
        </p:txBody>
      </p:sp>
      <p:sp>
        <p:nvSpPr>
          <p:cNvPr id="342019" name="Rectangle 3"/>
          <p:cNvSpPr>
            <a:spLocks noGrp="1" noChangeArrowheads="1"/>
          </p:cNvSpPr>
          <p:nvPr>
            <p:ph type="body" idx="1"/>
          </p:nvPr>
        </p:nvSpPr>
        <p:spPr>
          <a:xfrm>
            <a:off x="684213" y="1125538"/>
            <a:ext cx="8270875" cy="1766887"/>
          </a:xfrm>
        </p:spPr>
        <p:txBody>
          <a:bodyPr/>
          <a:lstStyle/>
          <a:p>
            <a:r>
              <a:rPr lang="en-US"/>
              <a:t>Use result when it is computed</a:t>
            </a:r>
          </a:p>
          <a:p>
            <a:pPr lvl="1"/>
            <a:r>
              <a:rPr lang="en-US"/>
              <a:t>Don’t wait for it to be stored in a register</a:t>
            </a:r>
          </a:p>
          <a:p>
            <a:pPr lvl="1"/>
            <a:r>
              <a:rPr lang="en-US"/>
              <a:t>Requires extra connections in the datapath</a:t>
            </a:r>
            <a:endParaRPr lang="en-AU"/>
          </a:p>
        </p:txBody>
      </p:sp>
      <p:sp>
        <p:nvSpPr>
          <p:cNvPr id="7" name="Slide Number Placeholder 6"/>
          <p:cNvSpPr>
            <a:spLocks noGrp="1"/>
          </p:cNvSpPr>
          <p:nvPr>
            <p:ph type="sldNum" sz="quarter" idx="12"/>
          </p:nvPr>
        </p:nvSpPr>
        <p:spPr/>
        <p:txBody>
          <a:bodyPr/>
          <a:lstStyle/>
          <a:p>
            <a:fld id="{3CC63E4C-4642-794D-A2FD-70F6B81535F5}" type="slidenum">
              <a:rPr lang="en-US" smtClean="0"/>
              <a:pPr/>
              <a:t>39</a:t>
            </a:fld>
            <a:endParaRPr lang="en-US" dirty="0"/>
          </a:p>
        </p:txBody>
      </p:sp>
    </p:spTree>
    <p:extLst>
      <p:ext uri="{BB962C8B-B14F-4D97-AF65-F5344CB8AC3E}">
        <p14:creationId xmlns:p14="http://schemas.microsoft.com/office/powerpoint/2010/main" val="20773342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Level Parallelism (ILP)</a:t>
            </a:r>
            <a:endParaRPr lang="en-US" dirty="0"/>
          </a:p>
        </p:txBody>
      </p:sp>
      <p:sp>
        <p:nvSpPr>
          <p:cNvPr id="3" name="Content Placeholder 2"/>
          <p:cNvSpPr>
            <a:spLocks noGrp="1"/>
          </p:cNvSpPr>
          <p:nvPr>
            <p:ph idx="1"/>
          </p:nvPr>
        </p:nvSpPr>
        <p:spPr/>
        <p:txBody>
          <a:bodyPr/>
          <a:lstStyle/>
          <a:p>
            <a:r>
              <a:rPr lang="en-US" dirty="0" smtClean="0"/>
              <a:t>Another parallelism form to go with Request Level Parallelism and Data Level Parallelism</a:t>
            </a:r>
          </a:p>
          <a:p>
            <a:pPr lvl="1"/>
            <a:r>
              <a:rPr lang="en-US" dirty="0" smtClean="0"/>
              <a:t>RLP – e.g., Warehouse Scale Computing</a:t>
            </a:r>
          </a:p>
          <a:p>
            <a:pPr lvl="1"/>
            <a:r>
              <a:rPr lang="en-US" dirty="0" smtClean="0"/>
              <a:t>DLP – e.g., SIMD, Map-Reduce</a:t>
            </a:r>
          </a:p>
          <a:p>
            <a:r>
              <a:rPr lang="en-US" i="1" dirty="0" smtClean="0"/>
              <a:t>ILP – e.g., Pipelined Instruction Execution</a:t>
            </a:r>
          </a:p>
          <a:p>
            <a:pPr lvl="1"/>
            <a:r>
              <a:rPr lang="en-US" dirty="0" smtClean="0"/>
              <a:t>5 stage pipeline =&gt; 5 instructions executing simultaneously, one at each pipeline stage</a:t>
            </a:r>
            <a:endParaRPr lang="en-US" dirty="0"/>
          </a:p>
        </p:txBody>
      </p:sp>
      <p:sp>
        <p:nvSpPr>
          <p:cNvPr id="4" name="Date Placeholder 3"/>
          <p:cNvSpPr>
            <a:spLocks noGrp="1"/>
          </p:cNvSpPr>
          <p:nvPr>
            <p:ph type="dt" sz="half" idx="10"/>
          </p:nvPr>
        </p:nvSpPr>
        <p:spPr/>
        <p:txBody>
          <a:bodyPr/>
          <a:lstStyle/>
          <a:p>
            <a:fld id="{72F74E21-31FC-CE45-ADCF-7299759BA851}" type="datetime1">
              <a:rPr lang="en-US" smtClean="0"/>
              <a:pPr/>
              <a:t>11/5/13</a:t>
            </a:fld>
            <a:endParaRPr lang="en-US" dirty="0"/>
          </a:p>
        </p:txBody>
      </p:sp>
      <p:sp>
        <p:nvSpPr>
          <p:cNvPr id="5" name="Footer Placeholder 4"/>
          <p:cNvSpPr>
            <a:spLocks noGrp="1"/>
          </p:cNvSpPr>
          <p:nvPr>
            <p:ph type="ftr" sz="quarter" idx="11"/>
          </p:nvPr>
        </p:nvSpPr>
        <p:spPr/>
        <p:txBody>
          <a:bodyPr/>
          <a:lstStyle/>
          <a:p>
            <a:r>
              <a:rPr lang="en-US" dirty="0" smtClean="0"/>
              <a:t>Fall 2013 --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dirty="0"/>
          </a:p>
        </p:txBody>
      </p:sp>
    </p:spTree>
    <p:extLst>
      <p:ext uri="{BB962C8B-B14F-4D97-AF65-F5344CB8AC3E}">
        <p14:creationId xmlns:p14="http://schemas.microsoft.com/office/powerpoint/2010/main" val="156200255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C53DB5-2FF4-1D40-BE00-9E1C896D54B0}" type="datetime1">
              <a:rPr lang="en-US" smtClean="0"/>
              <a:pPr/>
              <a:t>11/5/13</a:t>
            </a:fld>
            <a:endParaRPr lang="en-US" dirty="0"/>
          </a:p>
        </p:txBody>
      </p:sp>
      <p:sp>
        <p:nvSpPr>
          <p:cNvPr id="4" name="Footer Placeholder 2"/>
          <p:cNvSpPr>
            <a:spLocks noGrp="1"/>
          </p:cNvSpPr>
          <p:nvPr>
            <p:ph type="ftr" sz="quarter" idx="10"/>
          </p:nvPr>
        </p:nvSpPr>
        <p:spPr>
          <a:xfrm>
            <a:off x="3623272" y="6356350"/>
            <a:ext cx="2133600" cy="365125"/>
          </a:xfrm>
        </p:spPr>
        <p:txBody>
          <a:bodyPr/>
          <a:lstStyle/>
          <a:p>
            <a:r>
              <a:rPr lang="en-US" dirty="0" smtClean="0"/>
              <a:t>Fall 2013 -- Lecture #20</a:t>
            </a:r>
            <a:endParaRPr lang="en-AU" dirty="0"/>
          </a:p>
        </p:txBody>
      </p:sp>
      <p:pic>
        <p:nvPicPr>
          <p:cNvPr id="376838" name="Picture 6" descr="f04-41-P374493"/>
          <p:cNvPicPr>
            <a:picLocks noChangeAspect="1" noChangeArrowheads="1"/>
          </p:cNvPicPr>
          <p:nvPr/>
        </p:nvPicPr>
        <p:blipFill>
          <a:blip r:embed="rId3"/>
          <a:srcRect/>
          <a:stretch>
            <a:fillRect/>
          </a:stretch>
        </p:blipFill>
        <p:spPr bwMode="auto">
          <a:xfrm>
            <a:off x="44570" y="1654965"/>
            <a:ext cx="9056690" cy="4174335"/>
          </a:xfrm>
          <a:prstGeom prst="rect">
            <a:avLst/>
          </a:prstGeom>
          <a:noFill/>
        </p:spPr>
      </p:pic>
      <p:sp>
        <p:nvSpPr>
          <p:cNvPr id="376834" name="Rectangle 2"/>
          <p:cNvSpPr>
            <a:spLocks noGrp="1" noChangeArrowheads="1"/>
          </p:cNvSpPr>
          <p:nvPr>
            <p:ph type="title"/>
          </p:nvPr>
        </p:nvSpPr>
        <p:spPr/>
        <p:txBody>
          <a:bodyPr>
            <a:normAutofit fontScale="90000"/>
          </a:bodyPr>
          <a:lstStyle/>
          <a:p>
            <a:r>
              <a:rPr lang="en-US" dirty="0"/>
              <a:t>Corrected </a:t>
            </a:r>
            <a:r>
              <a:rPr lang="en-US" dirty="0" err="1"/>
              <a:t>Datapath</a:t>
            </a:r>
            <a:r>
              <a:rPr lang="en-US" dirty="0"/>
              <a:t> for</a:t>
            </a:r>
            <a:r>
              <a:rPr lang="en-US" dirty="0" smtClean="0"/>
              <a:t> Forwarding?</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dirty="0"/>
          </a:p>
        </p:txBody>
      </p:sp>
    </p:spTree>
    <p:extLst>
      <p:ext uri="{BB962C8B-B14F-4D97-AF65-F5344CB8AC3E}">
        <p14:creationId xmlns:p14="http://schemas.microsoft.com/office/powerpoint/2010/main" val="276874663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AU"/>
              <a:t>Chapter 4 — The Processor — </a:t>
            </a:r>
            <a:fld id="{25EE7F2D-7B26-9144-AD02-8A775DD61D2F}" type="slidenum">
              <a:rPr lang="en-AU"/>
              <a:pPr/>
              <a:t>41</a:t>
            </a:fld>
            <a:endParaRPr lang="en-AU"/>
          </a:p>
        </p:txBody>
      </p:sp>
      <p:pic>
        <p:nvPicPr>
          <p:cNvPr id="403462" name="Picture 6" descr="f04-54-P374493-bottom"/>
          <p:cNvPicPr>
            <a:picLocks noChangeAspect="1" noChangeArrowheads="1"/>
          </p:cNvPicPr>
          <p:nvPr/>
        </p:nvPicPr>
        <p:blipFill>
          <a:blip r:embed="rId3"/>
          <a:srcRect/>
          <a:stretch>
            <a:fillRect/>
          </a:stretch>
        </p:blipFill>
        <p:spPr bwMode="auto">
          <a:xfrm>
            <a:off x="1331913" y="1628775"/>
            <a:ext cx="6618287" cy="4410075"/>
          </a:xfrm>
          <a:prstGeom prst="rect">
            <a:avLst/>
          </a:prstGeom>
          <a:noFill/>
        </p:spPr>
      </p:pic>
      <p:sp>
        <p:nvSpPr>
          <p:cNvPr id="403458" name="Rectangle 2"/>
          <p:cNvSpPr>
            <a:spLocks noGrp="1" noChangeArrowheads="1"/>
          </p:cNvSpPr>
          <p:nvPr>
            <p:ph type="title"/>
          </p:nvPr>
        </p:nvSpPr>
        <p:spPr/>
        <p:txBody>
          <a:bodyPr/>
          <a:lstStyle/>
          <a:p>
            <a:r>
              <a:rPr lang="en-US"/>
              <a:t>Forwarding Paths</a:t>
            </a:r>
            <a:endParaRPr lang="en-AU"/>
          </a:p>
        </p:txBody>
      </p:sp>
    </p:spTree>
    <p:extLst>
      <p:ext uri="{BB962C8B-B14F-4D97-AF65-F5344CB8AC3E}">
        <p14:creationId xmlns:p14="http://schemas.microsoft.com/office/powerpoint/2010/main" val="151701790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FE29279-9010-D542-9575-0A1FDC9FF40D}" type="datetime1">
              <a:rPr lang="en-US" smtClean="0"/>
              <a:pPr/>
              <a:t>11/5/13</a:t>
            </a:fld>
            <a:endParaRPr lang="en-US" dirty="0"/>
          </a:p>
        </p:txBody>
      </p:sp>
      <p:sp>
        <p:nvSpPr>
          <p:cNvPr id="5" name="Footer Placeholder 3"/>
          <p:cNvSpPr>
            <a:spLocks noGrp="1"/>
          </p:cNvSpPr>
          <p:nvPr>
            <p:ph type="ftr" sz="quarter" idx="10"/>
          </p:nvPr>
        </p:nvSpPr>
        <p:spPr>
          <a:xfrm>
            <a:off x="3623272" y="6356350"/>
            <a:ext cx="2133600" cy="365125"/>
          </a:xfrm>
        </p:spPr>
        <p:txBody>
          <a:bodyPr/>
          <a:lstStyle/>
          <a:p>
            <a:r>
              <a:rPr lang="en-US" dirty="0" smtClean="0"/>
              <a:t>Fall 2013 -- Lecture #20</a:t>
            </a:r>
            <a:endParaRPr lang="en-AU" dirty="0"/>
          </a:p>
        </p:txBody>
      </p:sp>
      <p:pic>
        <p:nvPicPr>
          <p:cNvPr id="344070" name="Picture 6" descr="f04-30-P374493"/>
          <p:cNvPicPr>
            <a:picLocks noChangeAspect="1" noChangeArrowheads="1"/>
          </p:cNvPicPr>
          <p:nvPr/>
        </p:nvPicPr>
        <p:blipFill>
          <a:blip r:embed="rId3"/>
          <a:srcRect/>
          <a:stretch>
            <a:fillRect/>
          </a:stretch>
        </p:blipFill>
        <p:spPr bwMode="auto">
          <a:xfrm>
            <a:off x="1331913" y="3141663"/>
            <a:ext cx="6586537" cy="2598737"/>
          </a:xfrm>
          <a:prstGeom prst="rect">
            <a:avLst/>
          </a:prstGeom>
          <a:noFill/>
        </p:spPr>
      </p:pic>
      <p:sp>
        <p:nvSpPr>
          <p:cNvPr id="344066" name="Rectangle 2"/>
          <p:cNvSpPr>
            <a:spLocks noGrp="1" noChangeArrowheads="1"/>
          </p:cNvSpPr>
          <p:nvPr>
            <p:ph type="title"/>
          </p:nvPr>
        </p:nvSpPr>
        <p:spPr/>
        <p:txBody>
          <a:bodyPr/>
          <a:lstStyle/>
          <a:p>
            <a:r>
              <a:rPr lang="en-US"/>
              <a:t>Load-Use Data Hazard</a:t>
            </a:r>
            <a:endParaRPr lang="en-AU"/>
          </a:p>
        </p:txBody>
      </p:sp>
      <p:sp>
        <p:nvSpPr>
          <p:cNvPr id="344067" name="Rectangle 3"/>
          <p:cNvSpPr>
            <a:spLocks noGrp="1" noChangeArrowheads="1"/>
          </p:cNvSpPr>
          <p:nvPr>
            <p:ph type="body" idx="1"/>
          </p:nvPr>
        </p:nvSpPr>
        <p:spPr>
          <a:xfrm>
            <a:off x="684213" y="1125538"/>
            <a:ext cx="8270875" cy="1843087"/>
          </a:xfrm>
        </p:spPr>
        <p:txBody>
          <a:bodyPr/>
          <a:lstStyle/>
          <a:p>
            <a:r>
              <a:rPr lang="en-US"/>
              <a:t>Can’t always avoid stalls by forwarding</a:t>
            </a:r>
          </a:p>
          <a:p>
            <a:pPr lvl="1"/>
            <a:r>
              <a:rPr lang="en-US"/>
              <a:t>If value not computed when needed</a:t>
            </a:r>
          </a:p>
          <a:p>
            <a:pPr lvl="1"/>
            <a:r>
              <a:rPr lang="en-US"/>
              <a:t>Can’t forward backward in time!</a:t>
            </a:r>
            <a:endParaRPr lang="en-AU"/>
          </a:p>
        </p:txBody>
      </p:sp>
      <p:sp>
        <p:nvSpPr>
          <p:cNvPr id="7" name="Slide Number Placeholder 6"/>
          <p:cNvSpPr>
            <a:spLocks noGrp="1"/>
          </p:cNvSpPr>
          <p:nvPr>
            <p:ph type="sldNum" sz="quarter" idx="12"/>
          </p:nvPr>
        </p:nvSpPr>
        <p:spPr/>
        <p:txBody>
          <a:bodyPr/>
          <a:lstStyle/>
          <a:p>
            <a:fld id="{3CC63E4C-4642-794D-A2FD-70F6B81535F5}" type="slidenum">
              <a:rPr lang="en-US" smtClean="0"/>
              <a:pPr/>
              <a:t>42</a:t>
            </a:fld>
            <a:endParaRPr lang="en-US" dirty="0"/>
          </a:p>
        </p:txBody>
      </p:sp>
    </p:spTree>
    <p:extLst>
      <p:ext uri="{BB962C8B-B14F-4D97-AF65-F5344CB8AC3E}">
        <p14:creationId xmlns:p14="http://schemas.microsoft.com/office/powerpoint/2010/main" val="299738595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AU"/>
              <a:t>Chapter 4 — The Processor — </a:t>
            </a:r>
            <a:fld id="{8ACA92AA-FD71-0647-A8BD-5546C2A345A3}" type="slidenum">
              <a:rPr lang="en-AU"/>
              <a:pPr/>
              <a:t>43</a:t>
            </a:fld>
            <a:endParaRPr lang="en-AU"/>
          </a:p>
        </p:txBody>
      </p:sp>
      <p:pic>
        <p:nvPicPr>
          <p:cNvPr id="421895" name="Picture 7" descr="f04-59-P374493"/>
          <p:cNvPicPr>
            <a:picLocks noChangeAspect="1" noChangeArrowheads="1"/>
          </p:cNvPicPr>
          <p:nvPr/>
        </p:nvPicPr>
        <p:blipFill>
          <a:blip r:embed="rId3"/>
          <a:srcRect/>
          <a:stretch>
            <a:fillRect/>
          </a:stretch>
        </p:blipFill>
        <p:spPr bwMode="auto">
          <a:xfrm>
            <a:off x="900113" y="1366838"/>
            <a:ext cx="7524750" cy="4830762"/>
          </a:xfrm>
          <a:prstGeom prst="rect">
            <a:avLst/>
          </a:prstGeom>
          <a:noFill/>
        </p:spPr>
      </p:pic>
      <p:sp>
        <p:nvSpPr>
          <p:cNvPr id="421890" name="Rectangle 2"/>
          <p:cNvSpPr>
            <a:spLocks noGrp="1" noChangeArrowheads="1"/>
          </p:cNvSpPr>
          <p:nvPr>
            <p:ph type="title"/>
          </p:nvPr>
        </p:nvSpPr>
        <p:spPr/>
        <p:txBody>
          <a:bodyPr/>
          <a:lstStyle/>
          <a:p>
            <a:r>
              <a:rPr lang="en-US"/>
              <a:t>Stall/Bubble in the Pipeline</a:t>
            </a:r>
            <a:endParaRPr lang="en-AU"/>
          </a:p>
        </p:txBody>
      </p:sp>
      <p:sp>
        <p:nvSpPr>
          <p:cNvPr id="421894" name="AutoShape 6"/>
          <p:cNvSpPr>
            <a:spLocks/>
          </p:cNvSpPr>
          <p:nvPr/>
        </p:nvSpPr>
        <p:spPr bwMode="auto">
          <a:xfrm>
            <a:off x="7235825" y="3068638"/>
            <a:ext cx="1579563" cy="690562"/>
          </a:xfrm>
          <a:prstGeom prst="borderCallout1">
            <a:avLst>
              <a:gd name="adj1" fmla="val 16551"/>
              <a:gd name="adj2" fmla="val -4824"/>
              <a:gd name="adj3" fmla="val 73792"/>
              <a:gd name="adj4" fmla="val -63417"/>
            </a:avLst>
          </a:prstGeom>
          <a:solidFill>
            <a:schemeClr val="accent1"/>
          </a:solidFill>
          <a:ln w="9525">
            <a:solidFill>
              <a:schemeClr val="tx1"/>
            </a:solidFill>
            <a:miter lim="800000"/>
            <a:headEnd/>
            <a:tailEnd type="triangle" w="med" len="med"/>
          </a:ln>
          <a:effectLst/>
        </p:spPr>
        <p:txBody>
          <a:bodyPr>
            <a:prstTxWarp prst="textNoShape">
              <a:avLst/>
            </a:prstTxWarp>
          </a:bodyPr>
          <a:lstStyle/>
          <a:p>
            <a:r>
              <a:rPr lang="en-AU" sz="1800"/>
              <a:t>Stall inserted here</a:t>
            </a:r>
          </a:p>
        </p:txBody>
      </p:sp>
    </p:spTree>
    <p:extLst>
      <p:ext uri="{BB962C8B-B14F-4D97-AF65-F5344CB8AC3E}">
        <p14:creationId xmlns:p14="http://schemas.microsoft.com/office/powerpoint/2010/main" val="38718144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C428098-9813-2B41-9A9C-40626F17CC3B}" type="datetime1">
              <a:rPr lang="en-US" smtClean="0"/>
              <a:pPr/>
              <a:t>11/5/13</a:t>
            </a:fld>
            <a:endParaRPr lang="en-US" dirty="0"/>
          </a:p>
        </p:txBody>
      </p:sp>
      <p:sp>
        <p:nvSpPr>
          <p:cNvPr id="4" name="Footer Placeholder 3"/>
          <p:cNvSpPr>
            <a:spLocks noGrp="1"/>
          </p:cNvSpPr>
          <p:nvPr>
            <p:ph type="ftr" sz="quarter" idx="10"/>
          </p:nvPr>
        </p:nvSpPr>
        <p:spPr>
          <a:xfrm>
            <a:off x="3595770" y="6356350"/>
            <a:ext cx="2133600" cy="365125"/>
          </a:xfrm>
        </p:spPr>
        <p:txBody>
          <a:bodyPr/>
          <a:lstStyle/>
          <a:p>
            <a:r>
              <a:rPr lang="en-US" dirty="0" smtClean="0"/>
              <a:t>Fall 2013 -- Lecture #20</a:t>
            </a:r>
            <a:endParaRPr lang="en-AU" dirty="0"/>
          </a:p>
        </p:txBody>
      </p:sp>
      <p:sp>
        <p:nvSpPr>
          <p:cNvPr id="333826" name="Rectangle 2"/>
          <p:cNvSpPr>
            <a:spLocks noGrp="1" noChangeArrowheads="1"/>
          </p:cNvSpPr>
          <p:nvPr>
            <p:ph type="title"/>
          </p:nvPr>
        </p:nvSpPr>
        <p:spPr/>
        <p:txBody>
          <a:bodyPr/>
          <a:lstStyle/>
          <a:p>
            <a:r>
              <a:rPr lang="en-US"/>
              <a:t>Pipelining and ISA Design</a:t>
            </a:r>
            <a:endParaRPr lang="en-AU"/>
          </a:p>
        </p:txBody>
      </p:sp>
      <p:sp>
        <p:nvSpPr>
          <p:cNvPr id="333827" name="Rectangle 3"/>
          <p:cNvSpPr>
            <a:spLocks noGrp="1" noChangeArrowheads="1"/>
          </p:cNvSpPr>
          <p:nvPr>
            <p:ph type="body" idx="1"/>
          </p:nvPr>
        </p:nvSpPr>
        <p:spPr>
          <a:xfrm>
            <a:off x="457200" y="1600200"/>
            <a:ext cx="8229600" cy="4766733"/>
          </a:xfrm>
        </p:spPr>
        <p:txBody>
          <a:bodyPr>
            <a:normAutofit fontScale="85000" lnSpcReduction="10000"/>
          </a:bodyPr>
          <a:lstStyle/>
          <a:p>
            <a:pPr>
              <a:lnSpc>
                <a:spcPct val="90000"/>
              </a:lnSpc>
            </a:pPr>
            <a:r>
              <a:rPr lang="en-US" dirty="0"/>
              <a:t>MIPS</a:t>
            </a:r>
            <a:r>
              <a:rPr lang="en-US" dirty="0" smtClean="0"/>
              <a:t> Instruction Set designed </a:t>
            </a:r>
            <a:r>
              <a:rPr lang="en-US" dirty="0"/>
              <a:t>for pipelining</a:t>
            </a:r>
          </a:p>
          <a:p>
            <a:pPr>
              <a:lnSpc>
                <a:spcPct val="90000"/>
              </a:lnSpc>
            </a:pPr>
            <a:r>
              <a:rPr lang="en-US" dirty="0"/>
              <a:t>All instructions are 32-bits</a:t>
            </a:r>
          </a:p>
          <a:p>
            <a:pPr lvl="1">
              <a:lnSpc>
                <a:spcPct val="90000"/>
              </a:lnSpc>
            </a:pPr>
            <a:r>
              <a:rPr lang="en-US" dirty="0"/>
              <a:t>Easier to fetch and decode in one cycle</a:t>
            </a:r>
            <a:endParaRPr lang="en-US" dirty="0" smtClean="0"/>
          </a:p>
          <a:p>
            <a:pPr lvl="1">
              <a:lnSpc>
                <a:spcPct val="90000"/>
              </a:lnSpc>
            </a:pPr>
            <a:r>
              <a:rPr lang="en-US" dirty="0" smtClean="0"/>
              <a:t>x86</a:t>
            </a:r>
            <a:r>
              <a:rPr lang="en-US" dirty="0"/>
              <a:t>: 1- to 17-byte </a:t>
            </a:r>
            <a:r>
              <a:rPr lang="en-US" dirty="0" smtClean="0"/>
              <a:t>instructions</a:t>
            </a:r>
          </a:p>
          <a:p>
            <a:pPr lvl="1">
              <a:lnSpc>
                <a:spcPct val="90000"/>
              </a:lnSpc>
              <a:buNone/>
            </a:pPr>
            <a:r>
              <a:rPr lang="en-US" dirty="0" smtClean="0"/>
              <a:t>(x86 HW actually translates to internal RISC instructions!)</a:t>
            </a:r>
          </a:p>
          <a:p>
            <a:pPr>
              <a:lnSpc>
                <a:spcPct val="90000"/>
              </a:lnSpc>
            </a:pPr>
            <a:r>
              <a:rPr lang="en-US" dirty="0"/>
              <a:t>Few and regular instruction </a:t>
            </a:r>
            <a:r>
              <a:rPr lang="en-US" dirty="0" smtClean="0"/>
              <a:t>formats, 2 source register fields always in same place</a:t>
            </a:r>
          </a:p>
          <a:p>
            <a:pPr lvl="1">
              <a:lnSpc>
                <a:spcPct val="90000"/>
              </a:lnSpc>
            </a:pPr>
            <a:r>
              <a:rPr lang="en-US" dirty="0"/>
              <a:t>Can decode and read registers in one step</a:t>
            </a:r>
            <a:endParaRPr lang="en-US" dirty="0" smtClean="0"/>
          </a:p>
          <a:p>
            <a:pPr>
              <a:lnSpc>
                <a:spcPct val="90000"/>
              </a:lnSpc>
            </a:pPr>
            <a:r>
              <a:rPr lang="en-US" dirty="0" smtClean="0"/>
              <a:t>Memory operands only in Loads and Stores</a:t>
            </a:r>
          </a:p>
          <a:p>
            <a:pPr lvl="1">
              <a:lnSpc>
                <a:spcPct val="90000"/>
              </a:lnSpc>
            </a:pPr>
            <a:r>
              <a:rPr lang="en-US" dirty="0"/>
              <a:t>Can calculate address</a:t>
            </a:r>
            <a:r>
              <a:rPr lang="en-US" dirty="0" smtClean="0"/>
              <a:t> 3</a:t>
            </a:r>
            <a:r>
              <a:rPr lang="en-US" baseline="30000" dirty="0" smtClean="0"/>
              <a:t>rd</a:t>
            </a:r>
            <a:r>
              <a:rPr lang="en-US" dirty="0" smtClean="0"/>
              <a:t> </a:t>
            </a:r>
            <a:r>
              <a:rPr lang="en-US" dirty="0"/>
              <a:t>stage, access memory</a:t>
            </a:r>
            <a:r>
              <a:rPr lang="en-US" dirty="0" smtClean="0"/>
              <a:t> 4</a:t>
            </a:r>
            <a:r>
              <a:rPr lang="en-US" baseline="30000" dirty="0" smtClean="0"/>
              <a:t>th</a:t>
            </a:r>
            <a:r>
              <a:rPr lang="en-US" dirty="0" smtClean="0"/>
              <a:t> </a:t>
            </a:r>
            <a:r>
              <a:rPr lang="en-US" dirty="0"/>
              <a:t>stage</a:t>
            </a:r>
          </a:p>
          <a:p>
            <a:pPr>
              <a:lnSpc>
                <a:spcPct val="90000"/>
              </a:lnSpc>
            </a:pPr>
            <a:r>
              <a:rPr lang="en-US" dirty="0"/>
              <a:t>Alignment of memory operands</a:t>
            </a:r>
          </a:p>
          <a:p>
            <a:pPr lvl="1">
              <a:lnSpc>
                <a:spcPct val="90000"/>
              </a:lnSpc>
            </a:pPr>
            <a:r>
              <a:rPr lang="en-US" dirty="0"/>
              <a:t>Memory access takes only one cycle</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dirty="0"/>
          </a:p>
        </p:txBody>
      </p:sp>
    </p:spTree>
    <p:extLst>
      <p:ext uri="{BB962C8B-B14F-4D97-AF65-F5344CB8AC3E}">
        <p14:creationId xmlns:p14="http://schemas.microsoft.com/office/powerpoint/2010/main" val="364917951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77"/>
          <p:cNvGrpSpPr/>
          <p:nvPr/>
        </p:nvGrpSpPr>
        <p:grpSpPr>
          <a:xfrm>
            <a:off x="1128183" y="3931283"/>
            <a:ext cx="7711017" cy="2561422"/>
            <a:chOff x="1128183" y="4296578"/>
            <a:chExt cx="7711017" cy="2561422"/>
          </a:xfrm>
        </p:grpSpPr>
        <p:grpSp>
          <p:nvGrpSpPr>
            <p:cNvPr id="78" name="Group 66"/>
            <p:cNvGrpSpPr/>
            <p:nvPr/>
          </p:nvGrpSpPr>
          <p:grpSpPr>
            <a:xfrm>
              <a:off x="1128183" y="4296578"/>
              <a:ext cx="7711017" cy="2561422"/>
              <a:chOff x="1128183" y="4296578"/>
              <a:chExt cx="7711017" cy="2561422"/>
            </a:xfrm>
          </p:grpSpPr>
          <p:pic>
            <p:nvPicPr>
              <p:cNvPr id="7" name="Picture 6"/>
              <p:cNvPicPr>
                <a:picLocks noChangeAspect="1"/>
              </p:cNvPicPr>
              <p:nvPr/>
            </p:nvPicPr>
            <p:blipFill>
              <a:blip r:embed="rId2"/>
              <a:srcRect t="15612"/>
              <a:stretch>
                <a:fillRect/>
              </a:stretch>
            </p:blipFill>
            <p:spPr>
              <a:xfrm>
                <a:off x="1128183" y="4296578"/>
                <a:ext cx="5397500" cy="2561422"/>
              </a:xfrm>
              <a:prstGeom prst="rect">
                <a:avLst/>
              </a:prstGeom>
            </p:spPr>
          </p:pic>
          <p:sp>
            <p:nvSpPr>
              <p:cNvPr id="66" name="TextBox 65"/>
              <p:cNvSpPr txBox="1"/>
              <p:nvPr/>
            </p:nvSpPr>
            <p:spPr>
              <a:xfrm>
                <a:off x="6468534" y="4639733"/>
                <a:ext cx="2370666" cy="1323439"/>
              </a:xfrm>
              <a:prstGeom prst="rect">
                <a:avLst/>
              </a:prstGeom>
              <a:noFill/>
            </p:spPr>
            <p:txBody>
              <a:bodyPr wrap="square" rtlCol="0">
                <a:spAutoFit/>
              </a:bodyPr>
              <a:lstStyle/>
              <a:p>
                <a:r>
                  <a:rPr lang="en-US" sz="2000" dirty="0" smtClean="0"/>
                  <a:t>SPUR processor</a:t>
                </a:r>
              </a:p>
              <a:p>
                <a:r>
                  <a:rPr lang="en-US" sz="2000" dirty="0" smtClean="0"/>
                  <a:t>(A</a:t>
                </a:r>
                <a:r>
                  <a:rPr lang="en-US" sz="2000" baseline="30000" dirty="0" smtClean="0"/>
                  <a:t> </a:t>
                </a:r>
                <a:r>
                  <a:rPr lang="en-US" sz="2000" dirty="0" smtClean="0"/>
                  <a:t>project Dave Patterson and Randy worked on together)</a:t>
                </a:r>
                <a:endParaRPr lang="en-US" sz="2000" dirty="0"/>
              </a:p>
            </p:txBody>
          </p:sp>
        </p:grpSp>
        <p:sp>
          <p:nvSpPr>
            <p:cNvPr id="68" name="Rectangle 67"/>
            <p:cNvSpPr/>
            <p:nvPr/>
          </p:nvSpPr>
          <p:spPr>
            <a:xfrm>
              <a:off x="3928533" y="5401733"/>
              <a:ext cx="1998134" cy="355600"/>
            </a:xfrm>
            <a:prstGeom prst="rect">
              <a:avLst/>
            </a:prstGeom>
            <a:gradFill flip="none" rotWithShape="1">
              <a:gsLst>
                <a:gs pos="0">
                  <a:schemeClr val="accent1">
                    <a:tint val="100000"/>
                    <a:shade val="100000"/>
                    <a:satMod val="130000"/>
                    <a:alpha val="10000"/>
                  </a:schemeClr>
                </a:gs>
                <a:gs pos="100000">
                  <a:schemeClr val="accent1">
                    <a:tint val="50000"/>
                    <a:shade val="100000"/>
                    <a:satMod val="350000"/>
                    <a:alpha val="1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4656667" y="6248399"/>
              <a:ext cx="1303866" cy="304801"/>
            </a:xfrm>
            <a:prstGeom prst="rect">
              <a:avLst/>
            </a:prstGeom>
            <a:gradFill flip="none" rotWithShape="1">
              <a:gsLst>
                <a:gs pos="0">
                  <a:schemeClr val="accent1">
                    <a:tint val="100000"/>
                    <a:shade val="100000"/>
                    <a:satMod val="130000"/>
                    <a:alpha val="10000"/>
                  </a:schemeClr>
                </a:gs>
                <a:gs pos="100000">
                  <a:schemeClr val="accent1">
                    <a:tint val="50000"/>
                    <a:shade val="100000"/>
                    <a:satMod val="350000"/>
                    <a:alpha val="1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2387601" y="6248398"/>
              <a:ext cx="694266" cy="287869"/>
            </a:xfrm>
            <a:prstGeom prst="rect">
              <a:avLst/>
            </a:prstGeom>
            <a:gradFill flip="none" rotWithShape="1">
              <a:gsLst>
                <a:gs pos="0">
                  <a:schemeClr val="accent1">
                    <a:tint val="100000"/>
                    <a:shade val="100000"/>
                    <a:satMod val="130000"/>
                    <a:alpha val="10000"/>
                  </a:schemeClr>
                </a:gs>
                <a:gs pos="100000">
                  <a:schemeClr val="accent1">
                    <a:tint val="50000"/>
                    <a:shade val="100000"/>
                    <a:satMod val="350000"/>
                    <a:alpha val="1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2387602" y="4588930"/>
              <a:ext cx="694266" cy="287869"/>
            </a:xfrm>
            <a:prstGeom prst="rect">
              <a:avLst/>
            </a:prstGeom>
            <a:solidFill>
              <a:srgbClr val="C0504D">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2370669" y="5452529"/>
              <a:ext cx="694266" cy="287869"/>
            </a:xfrm>
            <a:prstGeom prst="rect">
              <a:avLst/>
            </a:prstGeom>
            <a:solidFill>
              <a:srgbClr val="C0504D">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3098803" y="4588928"/>
              <a:ext cx="694266" cy="287869"/>
            </a:xfrm>
            <a:prstGeom prst="rect">
              <a:avLst/>
            </a:prstGeom>
            <a:solidFill>
              <a:srgbClr val="008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3048004" y="5418660"/>
              <a:ext cx="694266" cy="287869"/>
            </a:xfrm>
            <a:prstGeom prst="rect">
              <a:avLst/>
            </a:prstGeom>
            <a:solidFill>
              <a:srgbClr val="008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3081872" y="6248392"/>
              <a:ext cx="694266" cy="287869"/>
            </a:xfrm>
            <a:prstGeom prst="rect">
              <a:avLst/>
            </a:prstGeom>
            <a:solidFill>
              <a:srgbClr val="008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3928540" y="4588924"/>
              <a:ext cx="694266" cy="287869"/>
            </a:xfrm>
            <a:prstGeom prst="rect">
              <a:avLst/>
            </a:prstGeom>
            <a:solidFill>
              <a:schemeClr val="accent6">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3945473" y="6265324"/>
              <a:ext cx="694266" cy="287869"/>
            </a:xfrm>
            <a:prstGeom prst="rect">
              <a:avLst/>
            </a:prstGeom>
            <a:solidFill>
              <a:schemeClr val="accent6">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smtClean="0"/>
              <a:t>Why Isn’t the Destination Register Always in the Same Field in MIPS ISA?</a:t>
            </a:r>
            <a:endParaRPr lang="en-US" dirty="0"/>
          </a:p>
        </p:txBody>
      </p:sp>
      <p:sp>
        <p:nvSpPr>
          <p:cNvPr id="3" name="Content Placeholder 2"/>
          <p:cNvSpPr>
            <a:spLocks noGrp="1"/>
          </p:cNvSpPr>
          <p:nvPr>
            <p:ph idx="1"/>
          </p:nvPr>
        </p:nvSpPr>
        <p:spPr>
          <a:xfrm>
            <a:off x="491067" y="2893308"/>
            <a:ext cx="8229600" cy="1176866"/>
          </a:xfrm>
        </p:spPr>
        <p:txBody>
          <a:bodyPr/>
          <a:lstStyle/>
          <a:p>
            <a:r>
              <a:rPr lang="en-US" dirty="0" smtClean="0"/>
              <a:t>Need to have 2 part immediate if 2 sources and 1 destination always in same place</a:t>
            </a:r>
            <a:endParaRPr lang="en-US" dirty="0"/>
          </a:p>
        </p:txBody>
      </p:sp>
      <p:sp>
        <p:nvSpPr>
          <p:cNvPr id="4" name="Date Placeholder 3"/>
          <p:cNvSpPr>
            <a:spLocks noGrp="1"/>
          </p:cNvSpPr>
          <p:nvPr>
            <p:ph type="dt" sz="half" idx="10"/>
          </p:nvPr>
        </p:nvSpPr>
        <p:spPr/>
        <p:txBody>
          <a:bodyPr/>
          <a:lstStyle/>
          <a:p>
            <a:fld id="{30AE1B3D-914B-F54A-AB83-AECF31F224CF}" type="datetime1">
              <a:rPr lang="en-US" smtClean="0"/>
              <a:pPr/>
              <a:t>11/5/13</a:t>
            </a:fld>
            <a:endParaRPr lang="en-US" dirty="0"/>
          </a:p>
        </p:txBody>
      </p:sp>
      <p:sp>
        <p:nvSpPr>
          <p:cNvPr id="5" name="Footer Placeholder 4"/>
          <p:cNvSpPr>
            <a:spLocks noGrp="1"/>
          </p:cNvSpPr>
          <p:nvPr>
            <p:ph type="ftr" sz="quarter" idx="11"/>
          </p:nvPr>
        </p:nvSpPr>
        <p:spPr/>
        <p:txBody>
          <a:bodyPr/>
          <a:lstStyle/>
          <a:p>
            <a:r>
              <a:rPr lang="en-US" dirty="0" smtClean="0"/>
              <a:t>Fall 2013 --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dirty="0"/>
          </a:p>
        </p:txBody>
      </p:sp>
      <p:grpSp>
        <p:nvGrpSpPr>
          <p:cNvPr id="8" name="Group 4"/>
          <p:cNvGrpSpPr>
            <a:grpSpLocks/>
          </p:cNvGrpSpPr>
          <p:nvPr/>
        </p:nvGrpSpPr>
        <p:grpSpPr bwMode="auto">
          <a:xfrm>
            <a:off x="1710268" y="1392645"/>
            <a:ext cx="5949950" cy="942975"/>
            <a:chOff x="1918" y="672"/>
            <a:chExt cx="3748" cy="594"/>
          </a:xfrm>
        </p:grpSpPr>
        <p:grpSp>
          <p:nvGrpSpPr>
            <p:cNvPr id="9" name="Group 5"/>
            <p:cNvGrpSpPr>
              <a:grpSpLocks/>
            </p:cNvGrpSpPr>
            <p:nvPr/>
          </p:nvGrpSpPr>
          <p:grpSpPr bwMode="auto">
            <a:xfrm>
              <a:off x="1918" y="672"/>
              <a:ext cx="3748" cy="402"/>
              <a:chOff x="1918" y="672"/>
              <a:chExt cx="3748" cy="402"/>
            </a:xfrm>
          </p:grpSpPr>
          <p:grpSp>
            <p:nvGrpSpPr>
              <p:cNvPr id="16" name="Group 6"/>
              <p:cNvGrpSpPr>
                <a:grpSpLocks/>
              </p:cNvGrpSpPr>
              <p:nvPr/>
            </p:nvGrpSpPr>
            <p:grpSpPr bwMode="auto">
              <a:xfrm>
                <a:off x="1979" y="864"/>
                <a:ext cx="3607" cy="210"/>
                <a:chOff x="1979" y="864"/>
                <a:chExt cx="3607" cy="210"/>
              </a:xfrm>
            </p:grpSpPr>
            <p:sp>
              <p:nvSpPr>
                <p:cNvPr id="24" name="Rectangle 7"/>
                <p:cNvSpPr>
                  <a:spLocks noChangeArrowheads="1"/>
                </p:cNvSpPr>
                <p:nvPr/>
              </p:nvSpPr>
              <p:spPr bwMode="auto">
                <a:xfrm>
                  <a:off x="1983" y="872"/>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25" name="Group 8"/>
                <p:cNvGrpSpPr>
                  <a:grpSpLocks/>
                </p:cNvGrpSpPr>
                <p:nvPr/>
              </p:nvGrpSpPr>
              <p:grpSpPr bwMode="auto">
                <a:xfrm>
                  <a:off x="1979" y="864"/>
                  <a:ext cx="3607" cy="210"/>
                  <a:chOff x="1979" y="864"/>
                  <a:chExt cx="3607" cy="210"/>
                </a:xfrm>
              </p:grpSpPr>
              <p:grpSp>
                <p:nvGrpSpPr>
                  <p:cNvPr id="26" name="Group 9"/>
                  <p:cNvGrpSpPr>
                    <a:grpSpLocks/>
                  </p:cNvGrpSpPr>
                  <p:nvPr/>
                </p:nvGrpSpPr>
                <p:grpSpPr bwMode="auto">
                  <a:xfrm>
                    <a:off x="1979" y="864"/>
                    <a:ext cx="624" cy="210"/>
                    <a:chOff x="1979" y="864"/>
                    <a:chExt cx="624" cy="210"/>
                  </a:xfrm>
                </p:grpSpPr>
                <p:sp>
                  <p:nvSpPr>
                    <p:cNvPr id="42" name="Rectangle 10"/>
                    <p:cNvSpPr>
                      <a:spLocks noChangeArrowheads="1"/>
                    </p:cNvSpPr>
                    <p:nvPr/>
                  </p:nvSpPr>
                  <p:spPr bwMode="auto">
                    <a:xfrm>
                      <a:off x="1979" y="868"/>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3" name="Rectangle 11"/>
                    <p:cNvSpPr>
                      <a:spLocks noChangeArrowheads="1"/>
                    </p:cNvSpPr>
                    <p:nvPr/>
                  </p:nvSpPr>
                  <p:spPr bwMode="auto">
                    <a:xfrm>
                      <a:off x="2161" y="864"/>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op</a:t>
                      </a:r>
                    </a:p>
                  </p:txBody>
                </p:sp>
              </p:grpSp>
              <p:grpSp>
                <p:nvGrpSpPr>
                  <p:cNvPr id="27" name="Group 12"/>
                  <p:cNvGrpSpPr>
                    <a:grpSpLocks/>
                  </p:cNvGrpSpPr>
                  <p:nvPr/>
                </p:nvGrpSpPr>
                <p:grpSpPr bwMode="auto">
                  <a:xfrm>
                    <a:off x="2611" y="864"/>
                    <a:ext cx="580" cy="210"/>
                    <a:chOff x="2611" y="864"/>
                    <a:chExt cx="580" cy="210"/>
                  </a:xfrm>
                </p:grpSpPr>
                <p:sp>
                  <p:nvSpPr>
                    <p:cNvPr id="40" name="Rectangle 13"/>
                    <p:cNvSpPr>
                      <a:spLocks noChangeArrowheads="1"/>
                    </p:cNvSpPr>
                    <p:nvPr/>
                  </p:nvSpPr>
                  <p:spPr bwMode="auto">
                    <a:xfrm>
                      <a:off x="2611" y="868"/>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 name="Rectangle 14"/>
                    <p:cNvSpPr>
                      <a:spLocks noChangeArrowheads="1"/>
                    </p:cNvSpPr>
                    <p:nvPr/>
                  </p:nvSpPr>
                  <p:spPr bwMode="auto">
                    <a:xfrm>
                      <a:off x="2776" y="864"/>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rs</a:t>
                      </a:r>
                    </a:p>
                  </p:txBody>
                </p:sp>
              </p:grpSp>
              <p:grpSp>
                <p:nvGrpSpPr>
                  <p:cNvPr id="28" name="Group 15"/>
                  <p:cNvGrpSpPr>
                    <a:grpSpLocks/>
                  </p:cNvGrpSpPr>
                  <p:nvPr/>
                </p:nvGrpSpPr>
                <p:grpSpPr bwMode="auto">
                  <a:xfrm>
                    <a:off x="3199" y="864"/>
                    <a:ext cx="579" cy="210"/>
                    <a:chOff x="3199" y="864"/>
                    <a:chExt cx="579" cy="210"/>
                  </a:xfrm>
                </p:grpSpPr>
                <p:sp>
                  <p:nvSpPr>
                    <p:cNvPr id="38" name="Rectangle 16"/>
                    <p:cNvSpPr>
                      <a:spLocks noChangeArrowheads="1"/>
                    </p:cNvSpPr>
                    <p:nvPr/>
                  </p:nvSpPr>
                  <p:spPr bwMode="auto">
                    <a:xfrm>
                      <a:off x="3199" y="868"/>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9" name="Rectangle 17"/>
                    <p:cNvSpPr>
                      <a:spLocks noChangeArrowheads="1"/>
                    </p:cNvSpPr>
                    <p:nvPr/>
                  </p:nvSpPr>
                  <p:spPr bwMode="auto">
                    <a:xfrm>
                      <a:off x="3363" y="864"/>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rt</a:t>
                      </a:r>
                    </a:p>
                  </p:txBody>
                </p:sp>
              </p:grpSp>
              <p:grpSp>
                <p:nvGrpSpPr>
                  <p:cNvPr id="29" name="Group 18"/>
                  <p:cNvGrpSpPr>
                    <a:grpSpLocks/>
                  </p:cNvGrpSpPr>
                  <p:nvPr/>
                </p:nvGrpSpPr>
                <p:grpSpPr bwMode="auto">
                  <a:xfrm>
                    <a:off x="3786" y="864"/>
                    <a:ext cx="579" cy="210"/>
                    <a:chOff x="3786" y="864"/>
                    <a:chExt cx="579" cy="210"/>
                  </a:xfrm>
                </p:grpSpPr>
                <p:sp>
                  <p:nvSpPr>
                    <p:cNvPr id="36" name="Rectangle 19"/>
                    <p:cNvSpPr>
                      <a:spLocks noChangeArrowheads="1"/>
                    </p:cNvSpPr>
                    <p:nvPr/>
                  </p:nvSpPr>
                  <p:spPr bwMode="auto">
                    <a:xfrm>
                      <a:off x="3786" y="868"/>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 name="Rectangle 20"/>
                    <p:cNvSpPr>
                      <a:spLocks noChangeArrowheads="1"/>
                    </p:cNvSpPr>
                    <p:nvPr/>
                  </p:nvSpPr>
                  <p:spPr bwMode="auto">
                    <a:xfrm>
                      <a:off x="3951" y="864"/>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rd</a:t>
                      </a:r>
                    </a:p>
                  </p:txBody>
                </p:sp>
              </p:grpSp>
              <p:grpSp>
                <p:nvGrpSpPr>
                  <p:cNvPr id="30" name="Group 21"/>
                  <p:cNvGrpSpPr>
                    <a:grpSpLocks/>
                  </p:cNvGrpSpPr>
                  <p:nvPr/>
                </p:nvGrpSpPr>
                <p:grpSpPr bwMode="auto">
                  <a:xfrm>
                    <a:off x="4373" y="864"/>
                    <a:ext cx="580" cy="210"/>
                    <a:chOff x="4373" y="864"/>
                    <a:chExt cx="580" cy="210"/>
                  </a:xfrm>
                </p:grpSpPr>
                <p:sp>
                  <p:nvSpPr>
                    <p:cNvPr id="34" name="Rectangle 22"/>
                    <p:cNvSpPr>
                      <a:spLocks noChangeArrowheads="1"/>
                    </p:cNvSpPr>
                    <p:nvPr/>
                  </p:nvSpPr>
                  <p:spPr bwMode="auto">
                    <a:xfrm>
                      <a:off x="4373" y="868"/>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 name="Rectangle 23"/>
                    <p:cNvSpPr>
                      <a:spLocks noChangeArrowheads="1"/>
                    </p:cNvSpPr>
                    <p:nvPr/>
                  </p:nvSpPr>
                  <p:spPr bwMode="auto">
                    <a:xfrm>
                      <a:off x="4448" y="864"/>
                      <a:ext cx="44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shamt</a:t>
                      </a:r>
                    </a:p>
                  </p:txBody>
                </p:sp>
              </p:grpSp>
              <p:grpSp>
                <p:nvGrpSpPr>
                  <p:cNvPr id="31" name="Group 30"/>
                  <p:cNvGrpSpPr>
                    <a:grpSpLocks/>
                  </p:cNvGrpSpPr>
                  <p:nvPr/>
                </p:nvGrpSpPr>
                <p:grpSpPr bwMode="auto">
                  <a:xfrm>
                    <a:off x="4961" y="864"/>
                    <a:ext cx="625" cy="210"/>
                    <a:chOff x="4961" y="864"/>
                    <a:chExt cx="625" cy="210"/>
                  </a:xfrm>
                </p:grpSpPr>
                <p:sp>
                  <p:nvSpPr>
                    <p:cNvPr id="32" name="Rectangle 25"/>
                    <p:cNvSpPr>
                      <a:spLocks noChangeArrowheads="1"/>
                    </p:cNvSpPr>
                    <p:nvPr/>
                  </p:nvSpPr>
                  <p:spPr bwMode="auto">
                    <a:xfrm>
                      <a:off x="4961" y="868"/>
                      <a:ext cx="625"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3" name="Rectangle 26"/>
                    <p:cNvSpPr>
                      <a:spLocks noChangeArrowheads="1"/>
                    </p:cNvSpPr>
                    <p:nvPr/>
                  </p:nvSpPr>
                  <p:spPr bwMode="auto">
                    <a:xfrm>
                      <a:off x="5143" y="864"/>
                      <a:ext cx="3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funct</a:t>
                      </a:r>
                    </a:p>
                  </p:txBody>
                </p:sp>
              </p:grpSp>
            </p:grpSp>
          </p:grpSp>
          <p:sp>
            <p:nvSpPr>
              <p:cNvPr id="17" name="Rectangle 27"/>
              <p:cNvSpPr>
                <a:spLocks noChangeArrowheads="1"/>
              </p:cNvSpPr>
              <p:nvPr/>
            </p:nvSpPr>
            <p:spPr bwMode="auto">
              <a:xfrm>
                <a:off x="5488" y="67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0</a:t>
                </a:r>
              </a:p>
            </p:txBody>
          </p:sp>
          <p:sp>
            <p:nvSpPr>
              <p:cNvPr id="18" name="Rectangle 28"/>
              <p:cNvSpPr>
                <a:spLocks noChangeArrowheads="1"/>
              </p:cNvSpPr>
              <p:nvPr/>
            </p:nvSpPr>
            <p:spPr bwMode="auto">
              <a:xfrm>
                <a:off x="4810" y="672"/>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a:t>
                </a:r>
              </a:p>
            </p:txBody>
          </p:sp>
          <p:sp>
            <p:nvSpPr>
              <p:cNvPr id="19" name="Rectangle 29"/>
              <p:cNvSpPr>
                <a:spLocks noChangeArrowheads="1"/>
              </p:cNvSpPr>
              <p:nvPr/>
            </p:nvSpPr>
            <p:spPr bwMode="auto">
              <a:xfrm>
                <a:off x="4177"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11</a:t>
                </a:r>
              </a:p>
            </p:txBody>
          </p:sp>
          <p:sp>
            <p:nvSpPr>
              <p:cNvPr id="20" name="Rectangle 30"/>
              <p:cNvSpPr>
                <a:spLocks noChangeArrowheads="1"/>
              </p:cNvSpPr>
              <p:nvPr/>
            </p:nvSpPr>
            <p:spPr bwMode="auto">
              <a:xfrm>
                <a:off x="3590"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a:t>
                </a:r>
              </a:p>
            </p:txBody>
          </p:sp>
          <p:sp>
            <p:nvSpPr>
              <p:cNvPr id="21" name="Rectangle 31"/>
              <p:cNvSpPr>
                <a:spLocks noChangeArrowheads="1"/>
              </p:cNvSpPr>
              <p:nvPr/>
            </p:nvSpPr>
            <p:spPr bwMode="auto">
              <a:xfrm>
                <a:off x="3002"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21</a:t>
                </a:r>
              </a:p>
            </p:txBody>
          </p:sp>
          <p:sp>
            <p:nvSpPr>
              <p:cNvPr id="22" name="Rectangle 32"/>
              <p:cNvSpPr>
                <a:spLocks noChangeArrowheads="1"/>
              </p:cNvSpPr>
              <p:nvPr/>
            </p:nvSpPr>
            <p:spPr bwMode="auto">
              <a:xfrm>
                <a:off x="2414"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26</a:t>
                </a:r>
              </a:p>
            </p:txBody>
          </p:sp>
          <p:sp>
            <p:nvSpPr>
              <p:cNvPr id="23" name="Rectangle 33"/>
              <p:cNvSpPr>
                <a:spLocks noChangeArrowheads="1"/>
              </p:cNvSpPr>
              <p:nvPr/>
            </p:nvSpPr>
            <p:spPr bwMode="auto">
              <a:xfrm>
                <a:off x="1918" y="672"/>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31</a:t>
                </a:r>
              </a:p>
            </p:txBody>
          </p:sp>
        </p:grpSp>
        <p:sp>
          <p:nvSpPr>
            <p:cNvPr id="10" name="Rectangle 34"/>
            <p:cNvSpPr>
              <a:spLocks noChangeArrowheads="1"/>
            </p:cNvSpPr>
            <p:nvPr/>
          </p:nvSpPr>
          <p:spPr bwMode="auto">
            <a:xfrm>
              <a:off x="2143"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 bits</a:t>
              </a:r>
            </a:p>
          </p:txBody>
        </p:sp>
        <p:sp>
          <p:nvSpPr>
            <p:cNvPr id="11" name="Rectangle 35"/>
            <p:cNvSpPr>
              <a:spLocks noChangeArrowheads="1"/>
            </p:cNvSpPr>
            <p:nvPr/>
          </p:nvSpPr>
          <p:spPr bwMode="auto">
            <a:xfrm>
              <a:off x="5126"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 bits</a:t>
              </a:r>
            </a:p>
          </p:txBody>
        </p:sp>
        <p:sp>
          <p:nvSpPr>
            <p:cNvPr id="12" name="Rectangle 36"/>
            <p:cNvSpPr>
              <a:spLocks noChangeArrowheads="1"/>
            </p:cNvSpPr>
            <p:nvPr/>
          </p:nvSpPr>
          <p:spPr bwMode="auto">
            <a:xfrm>
              <a:off x="4493"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13" name="Rectangle 37"/>
            <p:cNvSpPr>
              <a:spLocks noChangeArrowheads="1"/>
            </p:cNvSpPr>
            <p:nvPr/>
          </p:nvSpPr>
          <p:spPr bwMode="auto">
            <a:xfrm>
              <a:off x="3906"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14" name="Rectangle 38"/>
            <p:cNvSpPr>
              <a:spLocks noChangeArrowheads="1"/>
            </p:cNvSpPr>
            <p:nvPr/>
          </p:nvSpPr>
          <p:spPr bwMode="auto">
            <a:xfrm>
              <a:off x="3318"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15" name="Rectangle 39"/>
            <p:cNvSpPr>
              <a:spLocks noChangeArrowheads="1"/>
            </p:cNvSpPr>
            <p:nvPr/>
          </p:nvSpPr>
          <p:spPr bwMode="auto">
            <a:xfrm>
              <a:off x="2731" y="1056"/>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grpSp>
      <p:grpSp>
        <p:nvGrpSpPr>
          <p:cNvPr id="44" name="Group 62"/>
          <p:cNvGrpSpPr>
            <a:grpSpLocks/>
          </p:cNvGrpSpPr>
          <p:nvPr/>
        </p:nvGrpSpPr>
        <p:grpSpPr bwMode="auto">
          <a:xfrm>
            <a:off x="1744134" y="2100669"/>
            <a:ext cx="5949950" cy="942975"/>
            <a:chOff x="1918" y="1915"/>
            <a:chExt cx="3748" cy="594"/>
          </a:xfrm>
        </p:grpSpPr>
        <p:sp>
          <p:nvSpPr>
            <p:cNvPr id="45" name="Rectangle 63"/>
            <p:cNvSpPr>
              <a:spLocks noChangeArrowheads="1"/>
            </p:cNvSpPr>
            <p:nvPr/>
          </p:nvSpPr>
          <p:spPr bwMode="auto">
            <a:xfrm>
              <a:off x="1983" y="2115"/>
              <a:ext cx="3599"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46" name="Group 64"/>
            <p:cNvGrpSpPr>
              <a:grpSpLocks/>
            </p:cNvGrpSpPr>
            <p:nvPr/>
          </p:nvGrpSpPr>
          <p:grpSpPr bwMode="auto">
            <a:xfrm>
              <a:off x="1979" y="2107"/>
              <a:ext cx="624" cy="210"/>
              <a:chOff x="1979" y="2107"/>
              <a:chExt cx="624" cy="210"/>
            </a:xfrm>
          </p:grpSpPr>
          <p:sp>
            <p:nvSpPr>
              <p:cNvPr id="64" name="Rectangle 65"/>
              <p:cNvSpPr>
                <a:spLocks noChangeArrowheads="1"/>
              </p:cNvSpPr>
              <p:nvPr/>
            </p:nvSpPr>
            <p:spPr bwMode="auto">
              <a:xfrm>
                <a:off x="1979" y="2111"/>
                <a:ext cx="62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5" name="Rectangle 66"/>
              <p:cNvSpPr>
                <a:spLocks noChangeArrowheads="1"/>
              </p:cNvSpPr>
              <p:nvPr/>
            </p:nvSpPr>
            <p:spPr bwMode="auto">
              <a:xfrm>
                <a:off x="2161" y="2107"/>
                <a:ext cx="24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op</a:t>
                </a:r>
              </a:p>
            </p:txBody>
          </p:sp>
        </p:grpSp>
        <p:grpSp>
          <p:nvGrpSpPr>
            <p:cNvPr id="47" name="Group 67"/>
            <p:cNvGrpSpPr>
              <a:grpSpLocks/>
            </p:cNvGrpSpPr>
            <p:nvPr/>
          </p:nvGrpSpPr>
          <p:grpSpPr bwMode="auto">
            <a:xfrm>
              <a:off x="2611" y="2107"/>
              <a:ext cx="580" cy="210"/>
              <a:chOff x="2611" y="2107"/>
              <a:chExt cx="580" cy="210"/>
            </a:xfrm>
          </p:grpSpPr>
          <p:sp>
            <p:nvSpPr>
              <p:cNvPr id="62" name="Rectangle 68"/>
              <p:cNvSpPr>
                <a:spLocks noChangeArrowheads="1"/>
              </p:cNvSpPr>
              <p:nvPr/>
            </p:nvSpPr>
            <p:spPr bwMode="auto">
              <a:xfrm>
                <a:off x="2611" y="2111"/>
                <a:ext cx="58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3" name="Rectangle 69"/>
              <p:cNvSpPr>
                <a:spLocks noChangeArrowheads="1"/>
              </p:cNvSpPr>
              <p:nvPr/>
            </p:nvSpPr>
            <p:spPr bwMode="auto">
              <a:xfrm>
                <a:off x="2776" y="2107"/>
                <a:ext cx="22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dirty="0" err="1">
                    <a:latin typeface="Times" charset="0"/>
                  </a:rPr>
                  <a:t>rs</a:t>
                </a:r>
                <a:endParaRPr lang="en-US" sz="1600" b="1" dirty="0">
                  <a:latin typeface="Times" charset="0"/>
                </a:endParaRPr>
              </a:p>
            </p:txBody>
          </p:sp>
        </p:grpSp>
        <p:grpSp>
          <p:nvGrpSpPr>
            <p:cNvPr id="48" name="Group 70"/>
            <p:cNvGrpSpPr>
              <a:grpSpLocks/>
            </p:cNvGrpSpPr>
            <p:nvPr/>
          </p:nvGrpSpPr>
          <p:grpSpPr bwMode="auto">
            <a:xfrm>
              <a:off x="3199" y="2107"/>
              <a:ext cx="579" cy="210"/>
              <a:chOff x="3199" y="2107"/>
              <a:chExt cx="579" cy="210"/>
            </a:xfrm>
          </p:grpSpPr>
          <p:sp>
            <p:nvSpPr>
              <p:cNvPr id="60" name="Rectangle 71"/>
              <p:cNvSpPr>
                <a:spLocks noChangeArrowheads="1"/>
              </p:cNvSpPr>
              <p:nvPr/>
            </p:nvSpPr>
            <p:spPr bwMode="auto">
              <a:xfrm>
                <a:off x="3199" y="2111"/>
                <a:ext cx="579"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61" name="Rectangle 72"/>
              <p:cNvSpPr>
                <a:spLocks noChangeArrowheads="1"/>
              </p:cNvSpPr>
              <p:nvPr/>
            </p:nvSpPr>
            <p:spPr bwMode="auto">
              <a:xfrm>
                <a:off x="3363" y="2107"/>
                <a:ext cx="213"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rt</a:t>
                </a:r>
              </a:p>
            </p:txBody>
          </p:sp>
        </p:grpSp>
        <p:sp>
          <p:nvSpPr>
            <p:cNvPr id="49" name="Rectangle 73"/>
            <p:cNvSpPr>
              <a:spLocks noChangeArrowheads="1"/>
            </p:cNvSpPr>
            <p:nvPr/>
          </p:nvSpPr>
          <p:spPr bwMode="auto">
            <a:xfrm>
              <a:off x="3786" y="2111"/>
              <a:ext cx="180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50" name="Rectangle 74"/>
            <p:cNvSpPr>
              <a:spLocks noChangeArrowheads="1"/>
            </p:cNvSpPr>
            <p:nvPr/>
          </p:nvSpPr>
          <p:spPr bwMode="auto">
            <a:xfrm>
              <a:off x="4289" y="2107"/>
              <a:ext cx="69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charset="0"/>
                </a:rPr>
                <a:t>immediate</a:t>
              </a:r>
            </a:p>
          </p:txBody>
        </p:sp>
        <p:sp>
          <p:nvSpPr>
            <p:cNvPr id="51" name="Rectangle 75"/>
            <p:cNvSpPr>
              <a:spLocks noChangeArrowheads="1"/>
            </p:cNvSpPr>
            <p:nvPr/>
          </p:nvSpPr>
          <p:spPr bwMode="auto">
            <a:xfrm>
              <a:off x="5488" y="1915"/>
              <a:ext cx="17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0</a:t>
              </a:r>
            </a:p>
          </p:txBody>
        </p:sp>
        <p:sp>
          <p:nvSpPr>
            <p:cNvPr id="52" name="Rectangle 76"/>
            <p:cNvSpPr>
              <a:spLocks noChangeArrowheads="1"/>
            </p:cNvSpPr>
            <p:nvPr/>
          </p:nvSpPr>
          <p:spPr bwMode="auto">
            <a:xfrm>
              <a:off x="3590"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a:t>
              </a:r>
            </a:p>
          </p:txBody>
        </p:sp>
        <p:sp>
          <p:nvSpPr>
            <p:cNvPr id="53" name="Rectangle 77"/>
            <p:cNvSpPr>
              <a:spLocks noChangeArrowheads="1"/>
            </p:cNvSpPr>
            <p:nvPr/>
          </p:nvSpPr>
          <p:spPr bwMode="auto">
            <a:xfrm>
              <a:off x="3002"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21</a:t>
              </a:r>
            </a:p>
          </p:txBody>
        </p:sp>
        <p:sp>
          <p:nvSpPr>
            <p:cNvPr id="54" name="Rectangle 78"/>
            <p:cNvSpPr>
              <a:spLocks noChangeArrowheads="1"/>
            </p:cNvSpPr>
            <p:nvPr/>
          </p:nvSpPr>
          <p:spPr bwMode="auto">
            <a:xfrm>
              <a:off x="2414"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26</a:t>
              </a:r>
            </a:p>
          </p:txBody>
        </p:sp>
        <p:sp>
          <p:nvSpPr>
            <p:cNvPr id="55" name="Rectangle 79"/>
            <p:cNvSpPr>
              <a:spLocks noChangeArrowheads="1"/>
            </p:cNvSpPr>
            <p:nvPr/>
          </p:nvSpPr>
          <p:spPr bwMode="auto">
            <a:xfrm>
              <a:off x="1918" y="1915"/>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dirty="0">
                  <a:latin typeface="Times" charset="0"/>
                </a:rPr>
                <a:t>31</a:t>
              </a:r>
            </a:p>
          </p:txBody>
        </p:sp>
        <p:sp>
          <p:nvSpPr>
            <p:cNvPr id="56" name="Rectangle 80"/>
            <p:cNvSpPr>
              <a:spLocks noChangeArrowheads="1"/>
            </p:cNvSpPr>
            <p:nvPr/>
          </p:nvSpPr>
          <p:spPr bwMode="auto">
            <a:xfrm>
              <a:off x="2143" y="2299"/>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6 bits</a:t>
              </a:r>
            </a:p>
          </p:txBody>
        </p:sp>
        <p:sp>
          <p:nvSpPr>
            <p:cNvPr id="57" name="Rectangle 81"/>
            <p:cNvSpPr>
              <a:spLocks noChangeArrowheads="1"/>
            </p:cNvSpPr>
            <p:nvPr/>
          </p:nvSpPr>
          <p:spPr bwMode="auto">
            <a:xfrm>
              <a:off x="4448" y="2299"/>
              <a:ext cx="45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16 bits</a:t>
              </a:r>
            </a:p>
          </p:txBody>
        </p:sp>
        <p:sp>
          <p:nvSpPr>
            <p:cNvPr id="58" name="Rectangle 82"/>
            <p:cNvSpPr>
              <a:spLocks noChangeArrowheads="1"/>
            </p:cNvSpPr>
            <p:nvPr/>
          </p:nvSpPr>
          <p:spPr bwMode="auto">
            <a:xfrm>
              <a:off x="3318" y="2299"/>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sp>
          <p:nvSpPr>
            <p:cNvPr id="59" name="Rectangle 83"/>
            <p:cNvSpPr>
              <a:spLocks noChangeArrowheads="1"/>
            </p:cNvSpPr>
            <p:nvPr/>
          </p:nvSpPr>
          <p:spPr bwMode="auto">
            <a:xfrm>
              <a:off x="2731" y="2299"/>
              <a:ext cx="39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latin typeface="Times" charset="0"/>
                </a:rPr>
                <a:t>5 bits</a:t>
              </a:r>
            </a:p>
          </p:txBody>
        </p:sp>
      </p:grpSp>
    </p:spTree>
    <p:extLst>
      <p:ext uri="{BB962C8B-B14F-4D97-AF65-F5344CB8AC3E}">
        <p14:creationId xmlns:p14="http://schemas.microsoft.com/office/powerpoint/2010/main" val="1071152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EE432E7-DC4C-834D-A1AF-5FBD590D087B}" type="datetime1">
              <a:rPr lang="en-US" smtClean="0"/>
              <a:pPr/>
              <a:t>11/5/13</a:t>
            </a:fld>
            <a:endParaRPr lang="en-US" dirty="0"/>
          </a:p>
        </p:txBody>
      </p:sp>
      <p:sp>
        <p:nvSpPr>
          <p:cNvPr id="4" name="Footer Placeholder 3"/>
          <p:cNvSpPr>
            <a:spLocks noGrp="1"/>
          </p:cNvSpPr>
          <p:nvPr>
            <p:ph type="ftr" sz="quarter" idx="10"/>
          </p:nvPr>
        </p:nvSpPr>
        <p:spPr>
          <a:xfrm>
            <a:off x="3595770" y="6356350"/>
            <a:ext cx="2133600" cy="365125"/>
          </a:xfrm>
        </p:spPr>
        <p:txBody>
          <a:bodyPr/>
          <a:lstStyle/>
          <a:p>
            <a:r>
              <a:rPr lang="en-US" dirty="0" smtClean="0"/>
              <a:t>Fall 2013 -- Lecture #20</a:t>
            </a:r>
            <a:endParaRPr lang="en-AU" dirty="0"/>
          </a:p>
        </p:txBody>
      </p:sp>
      <p:sp>
        <p:nvSpPr>
          <p:cNvPr id="348162" name="Rectangle 2"/>
          <p:cNvSpPr>
            <a:spLocks noGrp="1" noChangeArrowheads="1"/>
          </p:cNvSpPr>
          <p:nvPr>
            <p:ph type="title"/>
          </p:nvPr>
        </p:nvSpPr>
        <p:spPr/>
        <p:txBody>
          <a:bodyPr/>
          <a:lstStyle/>
          <a:p>
            <a:r>
              <a:rPr lang="en-US" dirty="0" smtClean="0"/>
              <a:t>3. Control </a:t>
            </a:r>
            <a:r>
              <a:rPr lang="en-US" dirty="0"/>
              <a:t>Hazards</a:t>
            </a:r>
            <a:endParaRPr lang="en-AU" dirty="0"/>
          </a:p>
        </p:txBody>
      </p:sp>
      <p:sp>
        <p:nvSpPr>
          <p:cNvPr id="348163" name="Rectangle 3"/>
          <p:cNvSpPr>
            <a:spLocks noGrp="1" noChangeArrowheads="1"/>
          </p:cNvSpPr>
          <p:nvPr>
            <p:ph type="body" idx="1"/>
          </p:nvPr>
        </p:nvSpPr>
        <p:spPr>
          <a:xfrm>
            <a:off x="457200" y="1600200"/>
            <a:ext cx="8229600" cy="4817533"/>
          </a:xfrm>
        </p:spPr>
        <p:txBody>
          <a:bodyPr>
            <a:normAutofit/>
          </a:bodyPr>
          <a:lstStyle/>
          <a:p>
            <a:pPr>
              <a:lnSpc>
                <a:spcPct val="90000"/>
              </a:lnSpc>
            </a:pPr>
            <a:r>
              <a:rPr lang="en-US" dirty="0"/>
              <a:t>Branch determines flow of control</a:t>
            </a:r>
          </a:p>
          <a:p>
            <a:pPr lvl="1">
              <a:lnSpc>
                <a:spcPct val="90000"/>
              </a:lnSpc>
            </a:pPr>
            <a:r>
              <a:rPr lang="en-US" dirty="0"/>
              <a:t>Fetching next instruction depends on branch outcome</a:t>
            </a:r>
          </a:p>
          <a:p>
            <a:pPr lvl="1">
              <a:lnSpc>
                <a:spcPct val="90000"/>
              </a:lnSpc>
            </a:pPr>
            <a:r>
              <a:rPr lang="en-US" dirty="0"/>
              <a:t>Pipeline can’t always fetch correct instruction</a:t>
            </a:r>
          </a:p>
          <a:p>
            <a:pPr lvl="2">
              <a:lnSpc>
                <a:spcPct val="90000"/>
              </a:lnSpc>
            </a:pPr>
            <a:r>
              <a:rPr lang="en-US" dirty="0"/>
              <a:t>Still working on ID stage of branch</a:t>
            </a:r>
            <a:endParaRPr lang="en-US" dirty="0" smtClean="0"/>
          </a:p>
          <a:p>
            <a:pPr>
              <a:lnSpc>
                <a:spcPct val="90000"/>
              </a:lnSpc>
            </a:pPr>
            <a:r>
              <a:rPr lang="en-US" dirty="0" smtClean="0"/>
              <a:t>BEQ, BNE in MIPS pipeline </a:t>
            </a:r>
          </a:p>
          <a:p>
            <a:pPr>
              <a:lnSpc>
                <a:spcPct val="90000"/>
              </a:lnSpc>
            </a:pPr>
            <a:r>
              <a:rPr lang="en-US" dirty="0" smtClean="0"/>
              <a:t>Simple solution Option 1: </a:t>
            </a:r>
            <a:r>
              <a:rPr lang="en-US" i="1" dirty="0" smtClean="0">
                <a:solidFill>
                  <a:srgbClr val="FF0000"/>
                </a:solidFill>
              </a:rPr>
              <a:t>Stall </a:t>
            </a:r>
            <a:r>
              <a:rPr lang="en-US" dirty="0" smtClean="0"/>
              <a:t>on every branch until have new PC value</a:t>
            </a:r>
          </a:p>
          <a:p>
            <a:pPr lvl="1">
              <a:lnSpc>
                <a:spcPct val="90000"/>
              </a:lnSpc>
            </a:pPr>
            <a:r>
              <a:rPr lang="en-US" dirty="0" smtClean="0"/>
              <a:t>Would add 2 bubbles/clock cycles for every Branch! (~ 20% of instructions executed)</a:t>
            </a:r>
          </a:p>
          <a:p>
            <a:pPr>
              <a:lnSpc>
                <a:spcPct val="90000"/>
              </a:lnSpc>
            </a:pPr>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dirty="0"/>
          </a:p>
        </p:txBody>
      </p:sp>
    </p:spTree>
    <p:extLst>
      <p:ext uri="{BB962C8B-B14F-4D97-AF65-F5344CB8AC3E}">
        <p14:creationId xmlns:p14="http://schemas.microsoft.com/office/powerpoint/2010/main" val="15747390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1730" name="Rectangle 2"/>
          <p:cNvSpPr>
            <a:spLocks noGrp="1" noChangeArrowheads="1"/>
          </p:cNvSpPr>
          <p:nvPr>
            <p:ph type="title"/>
          </p:nvPr>
        </p:nvSpPr>
        <p:spPr/>
        <p:txBody>
          <a:bodyPr/>
          <a:lstStyle/>
          <a:p>
            <a:r>
              <a:rPr lang="en-US" dirty="0" smtClean="0"/>
              <a:t>Stall =&gt; 2 Bubbles/Clocks</a:t>
            </a:r>
            <a:endParaRPr lang="en-US" dirty="0"/>
          </a:p>
        </p:txBody>
      </p:sp>
      <p:sp>
        <p:nvSpPr>
          <p:cNvPr id="2761731" name="Rectangle 3"/>
          <p:cNvSpPr>
            <a:spLocks noChangeArrowheads="1"/>
          </p:cNvSpPr>
          <p:nvPr/>
        </p:nvSpPr>
        <p:spPr bwMode="auto">
          <a:xfrm>
            <a:off x="647832" y="6068719"/>
            <a:ext cx="7903680"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latin typeface="18 VAG Rounded Bold   07390"/>
              </a:rPr>
              <a:t>Where do we do the compare for the branch?</a:t>
            </a:r>
          </a:p>
        </p:txBody>
      </p:sp>
      <p:grpSp>
        <p:nvGrpSpPr>
          <p:cNvPr id="2" name="Group 4"/>
          <p:cNvGrpSpPr>
            <a:grpSpLocks/>
          </p:cNvGrpSpPr>
          <p:nvPr/>
        </p:nvGrpSpPr>
        <p:grpSpPr bwMode="auto">
          <a:xfrm>
            <a:off x="530225" y="1179513"/>
            <a:ext cx="7800975" cy="5056188"/>
            <a:chOff x="214" y="551"/>
            <a:chExt cx="4914" cy="3185"/>
          </a:xfrm>
        </p:grpSpPr>
        <p:grpSp>
          <p:nvGrpSpPr>
            <p:cNvPr id="3" name="Group 5"/>
            <p:cNvGrpSpPr>
              <a:grpSpLocks/>
            </p:cNvGrpSpPr>
            <p:nvPr/>
          </p:nvGrpSpPr>
          <p:grpSpPr bwMode="auto">
            <a:xfrm>
              <a:off x="2624" y="1200"/>
              <a:ext cx="340" cy="289"/>
              <a:chOff x="2624" y="1200"/>
              <a:chExt cx="340" cy="289"/>
            </a:xfrm>
          </p:grpSpPr>
          <p:sp>
            <p:nvSpPr>
              <p:cNvPr id="2761734"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5"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4" name="Group 8"/>
            <p:cNvGrpSpPr>
              <a:grpSpLocks/>
            </p:cNvGrpSpPr>
            <p:nvPr/>
          </p:nvGrpSpPr>
          <p:grpSpPr bwMode="auto">
            <a:xfrm>
              <a:off x="2624" y="2592"/>
              <a:ext cx="340" cy="289"/>
              <a:chOff x="2624" y="2592"/>
              <a:chExt cx="340" cy="289"/>
            </a:xfrm>
          </p:grpSpPr>
          <p:sp>
            <p:nvSpPr>
              <p:cNvPr id="2761737"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8"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39" name="Rectangle 11"/>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1740" name="Line 12"/>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1" name="Line 13"/>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2" name="Rectangle 14"/>
            <p:cNvSpPr>
              <a:spLocks noChangeArrowheads="1"/>
            </p:cNvSpPr>
            <p:nvPr/>
          </p:nvSpPr>
          <p:spPr bwMode="auto">
            <a:xfrm>
              <a:off x="579" y="1302"/>
              <a:ext cx="51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beq</a:t>
              </a:r>
              <a:endParaRPr lang="en-US" sz="2800" b="1">
                <a:solidFill>
                  <a:schemeClr val="tx1"/>
                </a:solidFill>
                <a:latin typeface="Arial" pitchFamily="-65" charset="0"/>
              </a:endParaRPr>
            </a:p>
          </p:txBody>
        </p:sp>
        <p:sp>
          <p:nvSpPr>
            <p:cNvPr id="2761743" name="Rectangle 15"/>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61744" name="Rectangle 16"/>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61745" name="Rectangle 17"/>
            <p:cNvSpPr>
              <a:spLocks noChangeArrowheads="1"/>
            </p:cNvSpPr>
            <p:nvPr/>
          </p:nvSpPr>
          <p:spPr bwMode="auto">
            <a:xfrm>
              <a:off x="560"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Arial" pitchFamily="-65" charset="0"/>
                </a:rPr>
                <a:t>Instr</a:t>
              </a:r>
              <a:r>
                <a:rPr lang="en-US" sz="2800" b="1" dirty="0">
                  <a:solidFill>
                    <a:schemeClr val="tx1"/>
                  </a:solidFill>
                  <a:latin typeface="Arial" pitchFamily="-65" charset="0"/>
                </a:rPr>
                <a:t> 3</a:t>
              </a:r>
            </a:p>
          </p:txBody>
        </p:sp>
        <p:sp>
          <p:nvSpPr>
            <p:cNvPr id="2761746" name="Rectangle 18"/>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61747" name="Line 19"/>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8" name="Line 20"/>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9" name="Line 21"/>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0" name="Line 22"/>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1" name="Line 23"/>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2" name="Line 24"/>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3" name="Line 25"/>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4" name="Line 26"/>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5" name="Group 27"/>
            <p:cNvGrpSpPr>
              <a:grpSpLocks/>
            </p:cNvGrpSpPr>
            <p:nvPr/>
          </p:nvGrpSpPr>
          <p:grpSpPr bwMode="auto">
            <a:xfrm>
              <a:off x="2257" y="1152"/>
              <a:ext cx="225" cy="481"/>
              <a:chOff x="2257" y="1152"/>
              <a:chExt cx="225" cy="481"/>
            </a:xfrm>
          </p:grpSpPr>
          <p:sp>
            <p:nvSpPr>
              <p:cNvPr id="2761756"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57"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6" name="Group 30"/>
            <p:cNvGrpSpPr>
              <a:grpSpLocks/>
            </p:cNvGrpSpPr>
            <p:nvPr/>
          </p:nvGrpSpPr>
          <p:grpSpPr bwMode="auto">
            <a:xfrm>
              <a:off x="1324" y="1248"/>
              <a:ext cx="359" cy="289"/>
              <a:chOff x="1324" y="1248"/>
              <a:chExt cx="359" cy="289"/>
            </a:xfrm>
          </p:grpSpPr>
          <p:sp>
            <p:nvSpPr>
              <p:cNvPr id="2761759"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7" name="Group 32"/>
              <p:cNvGrpSpPr>
                <a:grpSpLocks/>
              </p:cNvGrpSpPr>
              <p:nvPr/>
            </p:nvGrpSpPr>
            <p:grpSpPr bwMode="auto">
              <a:xfrm>
                <a:off x="1343" y="1248"/>
                <a:ext cx="340" cy="289"/>
                <a:chOff x="1343" y="1248"/>
                <a:chExt cx="340" cy="289"/>
              </a:xfrm>
            </p:grpSpPr>
            <p:sp>
              <p:nvSpPr>
                <p:cNvPr id="2761761"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2"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63" name="Rectangle 35"/>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36"/>
            <p:cNvGrpSpPr>
              <a:grpSpLocks/>
            </p:cNvGrpSpPr>
            <p:nvPr/>
          </p:nvGrpSpPr>
          <p:grpSpPr bwMode="auto">
            <a:xfrm>
              <a:off x="1803" y="1248"/>
              <a:ext cx="296" cy="289"/>
              <a:chOff x="1803" y="1248"/>
              <a:chExt cx="296" cy="289"/>
            </a:xfrm>
          </p:grpSpPr>
          <p:sp>
            <p:nvSpPr>
              <p:cNvPr id="2761765"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6"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67" name="Line 39"/>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68" name="Freeform 40"/>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9" name="Line 41"/>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0" name="Rectangle 42"/>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1771" name="Rectangle 43"/>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44"/>
            <p:cNvGrpSpPr>
              <a:grpSpLocks/>
            </p:cNvGrpSpPr>
            <p:nvPr/>
          </p:nvGrpSpPr>
          <p:grpSpPr bwMode="auto">
            <a:xfrm>
              <a:off x="3120" y="1248"/>
              <a:ext cx="284" cy="289"/>
              <a:chOff x="3120" y="1248"/>
              <a:chExt cx="284" cy="289"/>
            </a:xfrm>
          </p:grpSpPr>
          <p:sp>
            <p:nvSpPr>
              <p:cNvPr id="2761773"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4"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75" name="Line 47"/>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6" name="Line 48"/>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7" name="Freeform 49"/>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8" name="Line 50"/>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9" name="Freeform 51"/>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0" name="Group 52"/>
            <p:cNvGrpSpPr>
              <a:grpSpLocks/>
            </p:cNvGrpSpPr>
            <p:nvPr/>
          </p:nvGrpSpPr>
          <p:grpSpPr bwMode="auto">
            <a:xfrm>
              <a:off x="1751" y="1600"/>
              <a:ext cx="2096" cy="513"/>
              <a:chOff x="1751" y="1600"/>
              <a:chExt cx="2096" cy="513"/>
            </a:xfrm>
          </p:grpSpPr>
          <p:grpSp>
            <p:nvGrpSpPr>
              <p:cNvPr id="11" name="Group 53"/>
              <p:cNvGrpSpPr>
                <a:grpSpLocks/>
              </p:cNvGrpSpPr>
              <p:nvPr/>
            </p:nvGrpSpPr>
            <p:grpSpPr bwMode="auto">
              <a:xfrm>
                <a:off x="2684" y="1600"/>
                <a:ext cx="225" cy="481"/>
                <a:chOff x="2684" y="1600"/>
                <a:chExt cx="225" cy="481"/>
              </a:xfrm>
            </p:grpSpPr>
            <p:sp>
              <p:nvSpPr>
                <p:cNvPr id="2761782"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3"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2" name="Group 56"/>
              <p:cNvGrpSpPr>
                <a:grpSpLocks/>
              </p:cNvGrpSpPr>
              <p:nvPr/>
            </p:nvGrpSpPr>
            <p:grpSpPr bwMode="auto">
              <a:xfrm>
                <a:off x="1751" y="1696"/>
                <a:ext cx="359" cy="289"/>
                <a:chOff x="1751" y="1696"/>
                <a:chExt cx="359" cy="289"/>
              </a:xfrm>
            </p:grpSpPr>
            <p:sp>
              <p:nvSpPr>
                <p:cNvPr id="2761785"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3" name="Group 58"/>
                <p:cNvGrpSpPr>
                  <a:grpSpLocks/>
                </p:cNvGrpSpPr>
                <p:nvPr/>
              </p:nvGrpSpPr>
              <p:grpSpPr bwMode="auto">
                <a:xfrm>
                  <a:off x="1770" y="1696"/>
                  <a:ext cx="340" cy="289"/>
                  <a:chOff x="1770" y="1696"/>
                  <a:chExt cx="340" cy="289"/>
                </a:xfrm>
              </p:grpSpPr>
              <p:sp>
                <p:nvSpPr>
                  <p:cNvPr id="2761787"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8"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89"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4" name="Group 62"/>
              <p:cNvGrpSpPr>
                <a:grpSpLocks/>
              </p:cNvGrpSpPr>
              <p:nvPr/>
            </p:nvGrpSpPr>
            <p:grpSpPr bwMode="auto">
              <a:xfrm>
                <a:off x="2230" y="1696"/>
                <a:ext cx="296" cy="289"/>
                <a:chOff x="2230" y="1696"/>
                <a:chExt cx="296" cy="289"/>
              </a:xfrm>
            </p:grpSpPr>
            <p:sp>
              <p:nvSpPr>
                <p:cNvPr id="2761791"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2"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93"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4"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5"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6"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5" name="Group 69"/>
              <p:cNvGrpSpPr>
                <a:grpSpLocks/>
              </p:cNvGrpSpPr>
              <p:nvPr/>
            </p:nvGrpSpPr>
            <p:grpSpPr bwMode="auto">
              <a:xfrm>
                <a:off x="3079" y="1696"/>
                <a:ext cx="325" cy="289"/>
                <a:chOff x="3079" y="1696"/>
                <a:chExt cx="325" cy="289"/>
              </a:xfrm>
            </p:grpSpPr>
            <p:sp>
              <p:nvSpPr>
                <p:cNvPr id="2761798"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9"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0"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6" name="Group 73"/>
              <p:cNvGrpSpPr>
                <a:grpSpLocks/>
              </p:cNvGrpSpPr>
              <p:nvPr/>
            </p:nvGrpSpPr>
            <p:grpSpPr bwMode="auto">
              <a:xfrm>
                <a:off x="3547" y="1696"/>
                <a:ext cx="284" cy="289"/>
                <a:chOff x="3547" y="1696"/>
                <a:chExt cx="284" cy="289"/>
              </a:xfrm>
            </p:grpSpPr>
            <p:sp>
              <p:nvSpPr>
                <p:cNvPr id="2761802"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3"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4"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5"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6"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7"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8"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7" name="Group 81"/>
            <p:cNvGrpSpPr>
              <a:grpSpLocks/>
            </p:cNvGrpSpPr>
            <p:nvPr/>
          </p:nvGrpSpPr>
          <p:grpSpPr bwMode="auto">
            <a:xfrm>
              <a:off x="2178" y="2048"/>
              <a:ext cx="2096" cy="513"/>
              <a:chOff x="2178" y="2048"/>
              <a:chExt cx="2096" cy="513"/>
            </a:xfrm>
          </p:grpSpPr>
          <p:grpSp>
            <p:nvGrpSpPr>
              <p:cNvPr id="18" name="Group 82"/>
              <p:cNvGrpSpPr>
                <a:grpSpLocks/>
              </p:cNvGrpSpPr>
              <p:nvPr/>
            </p:nvGrpSpPr>
            <p:grpSpPr bwMode="auto">
              <a:xfrm>
                <a:off x="3111" y="2048"/>
                <a:ext cx="225" cy="481"/>
                <a:chOff x="3111" y="2048"/>
                <a:chExt cx="225" cy="481"/>
              </a:xfrm>
            </p:grpSpPr>
            <p:sp>
              <p:nvSpPr>
                <p:cNvPr id="2761811"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2"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9" name="Group 85"/>
              <p:cNvGrpSpPr>
                <a:grpSpLocks/>
              </p:cNvGrpSpPr>
              <p:nvPr/>
            </p:nvGrpSpPr>
            <p:grpSpPr bwMode="auto">
              <a:xfrm>
                <a:off x="2178" y="2144"/>
                <a:ext cx="359" cy="289"/>
                <a:chOff x="2178" y="2144"/>
                <a:chExt cx="359" cy="289"/>
              </a:xfrm>
            </p:grpSpPr>
            <p:sp>
              <p:nvSpPr>
                <p:cNvPr id="2761814"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0" name="Group 87"/>
                <p:cNvGrpSpPr>
                  <a:grpSpLocks/>
                </p:cNvGrpSpPr>
                <p:nvPr/>
              </p:nvGrpSpPr>
              <p:grpSpPr bwMode="auto">
                <a:xfrm>
                  <a:off x="2197" y="2144"/>
                  <a:ext cx="340" cy="289"/>
                  <a:chOff x="2197" y="2144"/>
                  <a:chExt cx="340" cy="289"/>
                </a:xfrm>
              </p:grpSpPr>
              <p:sp>
                <p:nvSpPr>
                  <p:cNvPr id="2761816"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7"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18"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1" name="Group 91"/>
              <p:cNvGrpSpPr>
                <a:grpSpLocks/>
              </p:cNvGrpSpPr>
              <p:nvPr/>
            </p:nvGrpSpPr>
            <p:grpSpPr bwMode="auto">
              <a:xfrm>
                <a:off x="2657" y="2144"/>
                <a:ext cx="296" cy="289"/>
                <a:chOff x="2657" y="2144"/>
                <a:chExt cx="296" cy="289"/>
              </a:xfrm>
            </p:grpSpPr>
            <p:sp>
              <p:nvSpPr>
                <p:cNvPr id="2761820"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1"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2"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3"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4"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5"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2" name="Group 98"/>
              <p:cNvGrpSpPr>
                <a:grpSpLocks/>
              </p:cNvGrpSpPr>
              <p:nvPr/>
            </p:nvGrpSpPr>
            <p:grpSpPr bwMode="auto">
              <a:xfrm>
                <a:off x="3506" y="2144"/>
                <a:ext cx="325" cy="289"/>
                <a:chOff x="3506" y="2144"/>
                <a:chExt cx="325" cy="289"/>
              </a:xfrm>
            </p:grpSpPr>
            <p:sp>
              <p:nvSpPr>
                <p:cNvPr id="2761827"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8"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9"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3" name="Group 102"/>
              <p:cNvGrpSpPr>
                <a:grpSpLocks/>
              </p:cNvGrpSpPr>
              <p:nvPr/>
            </p:nvGrpSpPr>
            <p:grpSpPr bwMode="auto">
              <a:xfrm>
                <a:off x="3974" y="2144"/>
                <a:ext cx="284" cy="289"/>
                <a:chOff x="3974" y="2144"/>
                <a:chExt cx="284" cy="289"/>
              </a:xfrm>
            </p:grpSpPr>
            <p:sp>
              <p:nvSpPr>
                <p:cNvPr id="2761831"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2"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33"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4"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5"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6"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7"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4" name="Group 110"/>
            <p:cNvGrpSpPr>
              <a:grpSpLocks/>
            </p:cNvGrpSpPr>
            <p:nvPr/>
          </p:nvGrpSpPr>
          <p:grpSpPr bwMode="auto">
            <a:xfrm>
              <a:off x="3538" y="2496"/>
              <a:ext cx="225" cy="481"/>
              <a:chOff x="3538" y="2496"/>
              <a:chExt cx="225" cy="481"/>
            </a:xfrm>
          </p:grpSpPr>
          <p:sp>
            <p:nvSpPr>
              <p:cNvPr id="2761839"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0"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61841" name="Rectangle 113"/>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5" name="Group 114"/>
            <p:cNvGrpSpPr>
              <a:grpSpLocks/>
            </p:cNvGrpSpPr>
            <p:nvPr/>
          </p:nvGrpSpPr>
          <p:grpSpPr bwMode="auto">
            <a:xfrm>
              <a:off x="3084" y="2592"/>
              <a:ext cx="296" cy="289"/>
              <a:chOff x="3084" y="2592"/>
              <a:chExt cx="296" cy="289"/>
            </a:xfrm>
          </p:grpSpPr>
          <p:sp>
            <p:nvSpPr>
              <p:cNvPr id="2761843"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4"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45" name="Line 117"/>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6" name="Freeform 118"/>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7" name="Line 119"/>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8" name="Rectangle 120"/>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21"/>
            <p:cNvGrpSpPr>
              <a:grpSpLocks/>
            </p:cNvGrpSpPr>
            <p:nvPr/>
          </p:nvGrpSpPr>
          <p:grpSpPr bwMode="auto">
            <a:xfrm>
              <a:off x="3933" y="2592"/>
              <a:ext cx="325" cy="289"/>
              <a:chOff x="3933" y="2592"/>
              <a:chExt cx="325" cy="289"/>
            </a:xfrm>
          </p:grpSpPr>
          <p:sp>
            <p:nvSpPr>
              <p:cNvPr id="2761850"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1"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2" name="Rectangle 124"/>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25"/>
            <p:cNvGrpSpPr>
              <a:grpSpLocks/>
            </p:cNvGrpSpPr>
            <p:nvPr/>
          </p:nvGrpSpPr>
          <p:grpSpPr bwMode="auto">
            <a:xfrm>
              <a:off x="4401" y="2592"/>
              <a:ext cx="284" cy="289"/>
              <a:chOff x="4401" y="2592"/>
              <a:chExt cx="284" cy="289"/>
            </a:xfrm>
          </p:grpSpPr>
          <p:sp>
            <p:nvSpPr>
              <p:cNvPr id="2761854"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5"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6" name="Line 128"/>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7" name="Line 12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8" name="Freeform 13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9" name="Line 131"/>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60" name="Freeform 132"/>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8" name="Group 133"/>
            <p:cNvGrpSpPr>
              <a:grpSpLocks/>
            </p:cNvGrpSpPr>
            <p:nvPr/>
          </p:nvGrpSpPr>
          <p:grpSpPr bwMode="auto">
            <a:xfrm>
              <a:off x="3032" y="2944"/>
              <a:ext cx="2096" cy="513"/>
              <a:chOff x="3032" y="2944"/>
              <a:chExt cx="2096" cy="513"/>
            </a:xfrm>
          </p:grpSpPr>
          <p:grpSp>
            <p:nvGrpSpPr>
              <p:cNvPr id="29" name="Group 134"/>
              <p:cNvGrpSpPr>
                <a:grpSpLocks/>
              </p:cNvGrpSpPr>
              <p:nvPr/>
            </p:nvGrpSpPr>
            <p:grpSpPr bwMode="auto">
              <a:xfrm>
                <a:off x="3965" y="2944"/>
                <a:ext cx="225" cy="481"/>
                <a:chOff x="3965" y="2944"/>
                <a:chExt cx="225" cy="481"/>
              </a:xfrm>
            </p:grpSpPr>
            <p:sp>
              <p:nvSpPr>
                <p:cNvPr id="2761863"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4"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0" name="Group 137"/>
              <p:cNvGrpSpPr>
                <a:grpSpLocks/>
              </p:cNvGrpSpPr>
              <p:nvPr/>
            </p:nvGrpSpPr>
            <p:grpSpPr bwMode="auto">
              <a:xfrm>
                <a:off x="3032" y="3040"/>
                <a:ext cx="359" cy="289"/>
                <a:chOff x="3032" y="3040"/>
                <a:chExt cx="359" cy="289"/>
              </a:xfrm>
            </p:grpSpPr>
            <p:sp>
              <p:nvSpPr>
                <p:cNvPr id="2761866"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1" name="Group 139"/>
                <p:cNvGrpSpPr>
                  <a:grpSpLocks/>
                </p:cNvGrpSpPr>
                <p:nvPr/>
              </p:nvGrpSpPr>
              <p:grpSpPr bwMode="auto">
                <a:xfrm>
                  <a:off x="3051" y="3040"/>
                  <a:ext cx="340" cy="289"/>
                  <a:chOff x="3051" y="3040"/>
                  <a:chExt cx="340" cy="289"/>
                </a:xfrm>
              </p:grpSpPr>
              <p:sp>
                <p:nvSpPr>
                  <p:cNvPr id="2761868"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9"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70"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28" name="Group 143"/>
              <p:cNvGrpSpPr>
                <a:grpSpLocks/>
              </p:cNvGrpSpPr>
              <p:nvPr/>
            </p:nvGrpSpPr>
            <p:grpSpPr bwMode="auto">
              <a:xfrm>
                <a:off x="3511" y="3040"/>
                <a:ext cx="296" cy="289"/>
                <a:chOff x="3511" y="3040"/>
                <a:chExt cx="296" cy="289"/>
              </a:xfrm>
            </p:grpSpPr>
            <p:sp>
              <p:nvSpPr>
                <p:cNvPr id="2761872"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3"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74"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5"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6"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7"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29" name="Group 150"/>
              <p:cNvGrpSpPr>
                <a:grpSpLocks/>
              </p:cNvGrpSpPr>
              <p:nvPr/>
            </p:nvGrpSpPr>
            <p:grpSpPr bwMode="auto">
              <a:xfrm>
                <a:off x="4360" y="3040"/>
                <a:ext cx="325" cy="289"/>
                <a:chOff x="4360" y="3040"/>
                <a:chExt cx="325" cy="289"/>
              </a:xfrm>
            </p:grpSpPr>
            <p:sp>
              <p:nvSpPr>
                <p:cNvPr id="2761879"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0"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1"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32" name="Group 154"/>
              <p:cNvGrpSpPr>
                <a:grpSpLocks/>
              </p:cNvGrpSpPr>
              <p:nvPr/>
            </p:nvGrpSpPr>
            <p:grpSpPr bwMode="auto">
              <a:xfrm>
                <a:off x="4828" y="3040"/>
                <a:ext cx="284" cy="289"/>
                <a:chOff x="4828" y="3040"/>
                <a:chExt cx="284" cy="289"/>
              </a:xfrm>
            </p:grpSpPr>
            <p:sp>
              <p:nvSpPr>
                <p:cNvPr id="2761883"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4"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5"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6"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7"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8"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9"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90" name="Rectangle 162"/>
            <p:cNvSpPr>
              <a:spLocks noChangeArrowheads="1"/>
            </p:cNvSpPr>
            <p:nvPr/>
          </p:nvSpPr>
          <p:spPr bwMode="auto">
            <a:xfrm>
              <a:off x="214" y="876"/>
              <a:ext cx="291" cy="2454"/>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0000"/>
                </a:lnSpc>
              </a:pPr>
              <a:r>
                <a:rPr lang="en-US" sz="2800" b="1" dirty="0">
                  <a:solidFill>
                    <a:schemeClr val="tx1"/>
                  </a:solidFill>
                  <a:latin typeface="Arial" pitchFamily="-65" charset="0"/>
                </a:rPr>
                <a:t>I</a:t>
              </a:r>
            </a:p>
            <a:p>
              <a:pPr algn="ctr">
                <a:lnSpc>
                  <a:spcPct val="80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0000"/>
                </a:lnSpc>
              </a:pPr>
              <a:endParaRPr lang="en-US" sz="2800" b="1" dirty="0">
                <a:solidFill>
                  <a:schemeClr val="tx1"/>
                </a:solidFill>
                <a:latin typeface="Arial" pitchFamily="-65" charset="0"/>
              </a:endParaRPr>
            </a:p>
            <a:p>
              <a:pPr algn="ctr">
                <a:lnSpc>
                  <a:spcPct val="80000"/>
                </a:lnSpc>
              </a:pPr>
              <a:r>
                <a:rPr lang="en-US" sz="2800" b="1" dirty="0">
                  <a:solidFill>
                    <a:schemeClr val="tx1"/>
                  </a:solidFill>
                  <a:latin typeface="Arial" pitchFamily="-65" charset="0"/>
                </a:rPr>
                <a:t>O</a:t>
              </a: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61891" name="Rectangle 163"/>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2761892" name="Line 164"/>
          <p:cNvSpPr>
            <a:spLocks noChangeShapeType="1"/>
          </p:cNvSpPr>
          <p:nvPr/>
        </p:nvSpPr>
        <p:spPr bwMode="auto">
          <a:xfrm>
            <a:off x="4229100" y="2590800"/>
            <a:ext cx="76200" cy="17526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sp>
        <p:nvSpPr>
          <p:cNvPr id="165" name="Date Placeholder 164"/>
          <p:cNvSpPr>
            <a:spLocks noGrp="1"/>
          </p:cNvSpPr>
          <p:nvPr>
            <p:ph type="dt" sz="half" idx="10"/>
          </p:nvPr>
        </p:nvSpPr>
        <p:spPr/>
        <p:txBody>
          <a:bodyPr/>
          <a:lstStyle/>
          <a:p>
            <a:fld id="{263E0308-1C97-FA48-ACD2-E541912C3B94}" type="datetime1">
              <a:rPr lang="en-US" smtClean="0"/>
              <a:pPr/>
              <a:t>11/5/13</a:t>
            </a:fld>
            <a:endParaRPr lang="en-US" dirty="0"/>
          </a:p>
        </p:txBody>
      </p:sp>
      <p:sp>
        <p:nvSpPr>
          <p:cNvPr id="166" name="Slide Number Placeholder 165"/>
          <p:cNvSpPr>
            <a:spLocks noGrp="1"/>
          </p:cNvSpPr>
          <p:nvPr>
            <p:ph type="sldNum" sz="quarter" idx="12"/>
          </p:nvPr>
        </p:nvSpPr>
        <p:spPr/>
        <p:txBody>
          <a:bodyPr/>
          <a:lstStyle/>
          <a:p>
            <a:fld id="{3CC63E4C-4642-794D-A2FD-70F6B81535F5}" type="slidenum">
              <a:rPr lang="en-US" smtClean="0"/>
              <a:pPr/>
              <a:t>47</a:t>
            </a:fld>
            <a:endParaRPr lang="en-US" dirty="0"/>
          </a:p>
        </p:txBody>
      </p:sp>
      <p:sp>
        <p:nvSpPr>
          <p:cNvPr id="167" name="Footer Placeholder 166"/>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10731130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1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761892"/>
                                        </p:tgtEl>
                                        <p:attrNameLst>
                                          <p:attrName>style.visibility</p:attrName>
                                        </p:attrNameLst>
                                      </p:cBhvr>
                                      <p:to>
                                        <p:strVal val="visible"/>
                                      </p:to>
                                    </p:set>
                                    <p:animEffect transition="in" filter="wipe(up)">
                                      <p:cBhvr>
                                        <p:cTn id="11" dur="500"/>
                                        <p:tgtEl>
                                          <p:spTgt spid="2761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1731" grpId="0" autoUpdateAnimBg="0"/>
      <p:bldP spid="276189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874" name="Rectangle 2"/>
          <p:cNvSpPr>
            <a:spLocks noGrp="1" noChangeArrowheads="1"/>
          </p:cNvSpPr>
          <p:nvPr>
            <p:ph type="title"/>
          </p:nvPr>
        </p:nvSpPr>
        <p:spPr/>
        <p:txBody>
          <a:bodyPr/>
          <a:lstStyle/>
          <a:p>
            <a:r>
              <a:rPr lang="en-US" dirty="0" smtClean="0"/>
              <a:t>3. Control Hazard: Branching</a:t>
            </a:r>
            <a:endParaRPr lang="en-US" dirty="0"/>
          </a:p>
        </p:txBody>
      </p:sp>
      <p:sp>
        <p:nvSpPr>
          <p:cNvPr id="2767875" name="Rectangle 3"/>
          <p:cNvSpPr>
            <a:spLocks noGrp="1" noChangeArrowheads="1"/>
          </p:cNvSpPr>
          <p:nvPr>
            <p:ph type="body" idx="1"/>
          </p:nvPr>
        </p:nvSpPr>
        <p:spPr/>
        <p:txBody>
          <a:bodyPr>
            <a:normAutofit lnSpcReduction="10000"/>
          </a:bodyPr>
          <a:lstStyle/>
          <a:p>
            <a:r>
              <a:rPr lang="en-US" dirty="0" smtClean="0"/>
              <a:t>Optimization #1:</a:t>
            </a:r>
          </a:p>
          <a:p>
            <a:pPr lvl="1"/>
            <a:r>
              <a:rPr lang="en-US" dirty="0" smtClean="0"/>
              <a:t>Insert </a:t>
            </a:r>
            <a:r>
              <a:rPr lang="en-US" dirty="0" smtClean="0">
                <a:solidFill>
                  <a:srgbClr val="FF0000"/>
                </a:solidFill>
              </a:rPr>
              <a:t>special branch comparator </a:t>
            </a:r>
            <a:r>
              <a:rPr lang="en-US" dirty="0" smtClean="0"/>
              <a:t>in Stage 2</a:t>
            </a:r>
          </a:p>
          <a:p>
            <a:pPr lvl="1"/>
            <a:r>
              <a:rPr lang="en-US" dirty="0" smtClean="0"/>
              <a:t>As soon as instruction is decoded (</a:t>
            </a:r>
            <a:r>
              <a:rPr lang="en-US" dirty="0" err="1" smtClean="0"/>
              <a:t>Opcode</a:t>
            </a:r>
            <a:r>
              <a:rPr lang="en-US" dirty="0" smtClean="0"/>
              <a:t> identifies it as a branch), immediately make a decision and set the new value of the PC</a:t>
            </a:r>
          </a:p>
          <a:p>
            <a:pPr lvl="1"/>
            <a:r>
              <a:rPr lang="en-US" dirty="0" smtClean="0"/>
              <a:t>Benefit: since branch is complete in Stage 2, only one unnecessary instruction is fetched, so only one no-op is needed</a:t>
            </a:r>
          </a:p>
          <a:p>
            <a:pPr lvl="1"/>
            <a:r>
              <a:rPr lang="en-US" dirty="0" smtClean="0"/>
              <a:t>Side Note: means that branches are idle in Stages 3, 4 and 5</a:t>
            </a:r>
            <a:endParaRPr lang="en-US" dirty="0"/>
          </a:p>
        </p:txBody>
      </p:sp>
      <p:sp>
        <p:nvSpPr>
          <p:cNvPr id="4" name="Date Placeholder 3"/>
          <p:cNvSpPr>
            <a:spLocks noGrp="1"/>
          </p:cNvSpPr>
          <p:nvPr>
            <p:ph type="dt" sz="half" idx="10"/>
          </p:nvPr>
        </p:nvSpPr>
        <p:spPr/>
        <p:txBody>
          <a:bodyPr/>
          <a:lstStyle/>
          <a:p>
            <a:fld id="{6CACA5F8-9AE1-8C45-9177-A765712D4B94}" type="datetime1">
              <a:rPr lang="en-US" smtClean="0"/>
              <a:pPr/>
              <a:t>11/5/13</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48</a:t>
            </a:fld>
            <a:endParaRPr lang="en-US" dirty="0"/>
          </a:p>
        </p:txBody>
      </p:sp>
      <p:sp>
        <p:nvSpPr>
          <p:cNvPr id="6" name="Footer Placeholder 5"/>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8114696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ACB300-A814-464B-AB4D-CC96DCC22042}" type="datetime1">
              <a:rPr lang="en-US" smtClean="0"/>
              <a:pPr/>
              <a:t>11/5/13</a:t>
            </a:fld>
            <a:endParaRPr lang="en-US" dirty="0"/>
          </a:p>
        </p:txBody>
      </p:sp>
      <p:sp>
        <p:nvSpPr>
          <p:cNvPr id="4" name="Footer Placeholder 2"/>
          <p:cNvSpPr>
            <a:spLocks noGrp="1"/>
          </p:cNvSpPr>
          <p:nvPr>
            <p:ph type="ftr" sz="quarter" idx="10"/>
          </p:nvPr>
        </p:nvSpPr>
        <p:spPr>
          <a:xfrm>
            <a:off x="3623272" y="6356350"/>
            <a:ext cx="2133600" cy="365125"/>
          </a:xfrm>
        </p:spPr>
        <p:txBody>
          <a:bodyPr/>
          <a:lstStyle/>
          <a:p>
            <a:r>
              <a:rPr lang="en-US" dirty="0" smtClean="0"/>
              <a:t>Fall 2013 -- Lecture #20</a:t>
            </a:r>
            <a:endParaRPr lang="en-AU" dirty="0"/>
          </a:p>
        </p:txBody>
      </p:sp>
      <p:pic>
        <p:nvPicPr>
          <p:cNvPr id="376838" name="Picture 6" descr="f04-41-P374493"/>
          <p:cNvPicPr>
            <a:picLocks noChangeAspect="1" noChangeArrowheads="1"/>
          </p:cNvPicPr>
          <p:nvPr/>
        </p:nvPicPr>
        <p:blipFill>
          <a:blip r:embed="rId3"/>
          <a:srcRect/>
          <a:stretch>
            <a:fillRect/>
          </a:stretch>
        </p:blipFill>
        <p:spPr bwMode="auto">
          <a:xfrm>
            <a:off x="44570" y="1654965"/>
            <a:ext cx="9056690" cy="4174335"/>
          </a:xfrm>
          <a:prstGeom prst="rect">
            <a:avLst/>
          </a:prstGeom>
          <a:noFill/>
        </p:spPr>
      </p:pic>
      <p:sp>
        <p:nvSpPr>
          <p:cNvPr id="376834" name="Rectangle 2"/>
          <p:cNvSpPr>
            <a:spLocks noGrp="1" noChangeArrowheads="1"/>
          </p:cNvSpPr>
          <p:nvPr>
            <p:ph type="title"/>
          </p:nvPr>
        </p:nvSpPr>
        <p:spPr/>
        <p:txBody>
          <a:bodyPr>
            <a:normAutofit/>
          </a:bodyPr>
          <a:lstStyle/>
          <a:p>
            <a:r>
              <a:rPr lang="en-US" dirty="0"/>
              <a:t>Corrected </a:t>
            </a:r>
            <a:r>
              <a:rPr lang="en-US" dirty="0" err="1"/>
              <a:t>Datapath</a:t>
            </a:r>
            <a:r>
              <a:rPr lang="en-US" dirty="0"/>
              <a:t> for</a:t>
            </a:r>
            <a:r>
              <a:rPr lang="en-US" dirty="0" smtClean="0"/>
              <a:t> BEQ/BNE?</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49</a:t>
            </a:fld>
            <a:endParaRPr lang="en-US" dirty="0"/>
          </a:p>
        </p:txBody>
      </p:sp>
    </p:spTree>
    <p:extLst>
      <p:ext uri="{BB962C8B-B14F-4D97-AF65-F5344CB8AC3E}">
        <p14:creationId xmlns:p14="http://schemas.microsoft.com/office/powerpoint/2010/main" val="6218372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Pipelined Execution</a:t>
            </a:r>
          </a:p>
          <a:p>
            <a:r>
              <a:rPr lang="en-US" dirty="0" smtClean="0"/>
              <a:t>Pipelined </a:t>
            </a:r>
            <a:r>
              <a:rPr lang="en-US" dirty="0" err="1" smtClean="0"/>
              <a:t>Datapath</a:t>
            </a:r>
            <a:endParaRPr lang="en-US" dirty="0" smtClean="0"/>
          </a:p>
          <a:p>
            <a:r>
              <a:rPr lang="en-US" dirty="0" smtClean="0"/>
              <a:t>Structural and Data Hazards</a:t>
            </a:r>
          </a:p>
          <a:p>
            <a:r>
              <a:rPr lang="en-US" dirty="0" smtClean="0"/>
              <a:t>Control Hazards</a:t>
            </a:r>
          </a:p>
        </p:txBody>
      </p:sp>
      <p:sp>
        <p:nvSpPr>
          <p:cNvPr id="7" name="Date Placeholder 6"/>
          <p:cNvSpPr>
            <a:spLocks noGrp="1"/>
          </p:cNvSpPr>
          <p:nvPr>
            <p:ph type="dt" sz="half" idx="10"/>
          </p:nvPr>
        </p:nvSpPr>
        <p:spPr/>
        <p:txBody>
          <a:bodyPr/>
          <a:lstStyle/>
          <a:p>
            <a:fld id="{D9B48A24-470E-9C4C-9A99-16D282D72E95}" type="datetime1">
              <a:rPr lang="en-US" smtClean="0"/>
              <a:pPr/>
              <a:t>11/5/13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5</a:t>
            </a:fld>
            <a:endParaRPr lang="en-US" dirty="0"/>
          </a:p>
        </p:txBody>
      </p:sp>
      <p:sp>
        <p:nvSpPr>
          <p:cNvPr id="9" name="Footer Placeholder 8"/>
          <p:cNvSpPr>
            <a:spLocks noGrp="1"/>
          </p:cNvSpPr>
          <p:nvPr>
            <p:ph type="ftr" sz="quarter" idx="11"/>
          </p:nvPr>
        </p:nvSpPr>
        <p:spPr/>
        <p:txBody>
          <a:bodyPr/>
          <a:lstStyle/>
          <a:p>
            <a:r>
              <a:rPr lang="en-US" dirty="0" smtClean="0"/>
              <a:t>Fall 2013 -- Lecture #20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9922" name="Rectangle 2"/>
          <p:cNvSpPr>
            <a:spLocks noGrp="1" noChangeArrowheads="1"/>
          </p:cNvSpPr>
          <p:nvPr>
            <p:ph type="title"/>
          </p:nvPr>
        </p:nvSpPr>
        <p:spPr/>
        <p:txBody>
          <a:bodyPr/>
          <a:lstStyle/>
          <a:p>
            <a:r>
              <a:rPr lang="en-US" dirty="0" smtClean="0"/>
              <a:t>One Clock Cycle Stall</a:t>
            </a:r>
            <a:endParaRPr lang="en-US" dirty="0"/>
          </a:p>
        </p:txBody>
      </p:sp>
      <p:sp>
        <p:nvSpPr>
          <p:cNvPr id="2769923" name="Rectangle 3"/>
          <p:cNvSpPr>
            <a:spLocks noChangeArrowheads="1"/>
          </p:cNvSpPr>
          <p:nvPr/>
        </p:nvSpPr>
        <p:spPr bwMode="auto">
          <a:xfrm>
            <a:off x="1066800" y="6035528"/>
            <a:ext cx="7725196"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latin typeface="18 VAG Rounded Bold   07390"/>
              </a:rPr>
              <a:t>Branch comparator moved to Decode stage.</a:t>
            </a:r>
          </a:p>
        </p:txBody>
      </p:sp>
      <p:grpSp>
        <p:nvGrpSpPr>
          <p:cNvPr id="2" name="Group 4"/>
          <p:cNvGrpSpPr>
            <a:grpSpLocks/>
          </p:cNvGrpSpPr>
          <p:nvPr/>
        </p:nvGrpSpPr>
        <p:grpSpPr bwMode="auto">
          <a:xfrm>
            <a:off x="597763" y="1116058"/>
            <a:ext cx="7800975" cy="5056188"/>
            <a:chOff x="214" y="551"/>
            <a:chExt cx="4914" cy="3185"/>
          </a:xfrm>
        </p:grpSpPr>
        <p:grpSp>
          <p:nvGrpSpPr>
            <p:cNvPr id="3" name="Group 5"/>
            <p:cNvGrpSpPr>
              <a:grpSpLocks/>
            </p:cNvGrpSpPr>
            <p:nvPr/>
          </p:nvGrpSpPr>
          <p:grpSpPr bwMode="auto">
            <a:xfrm>
              <a:off x="2624" y="1200"/>
              <a:ext cx="340" cy="289"/>
              <a:chOff x="2624" y="1200"/>
              <a:chExt cx="340" cy="289"/>
            </a:xfrm>
          </p:grpSpPr>
          <p:sp>
            <p:nvSpPr>
              <p:cNvPr id="2769926"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27"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4" name="Group 8"/>
            <p:cNvGrpSpPr>
              <a:grpSpLocks/>
            </p:cNvGrpSpPr>
            <p:nvPr/>
          </p:nvGrpSpPr>
          <p:grpSpPr bwMode="auto">
            <a:xfrm>
              <a:off x="2624" y="2592"/>
              <a:ext cx="340" cy="289"/>
              <a:chOff x="2624" y="2592"/>
              <a:chExt cx="340" cy="289"/>
            </a:xfrm>
          </p:grpSpPr>
          <p:sp>
            <p:nvSpPr>
              <p:cNvPr id="2769929"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30"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31" name="Rectangle 11"/>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9932" name="Line 12"/>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9933" name="Line 13"/>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9934" name="Rectangle 14"/>
            <p:cNvSpPr>
              <a:spLocks noChangeArrowheads="1"/>
            </p:cNvSpPr>
            <p:nvPr/>
          </p:nvSpPr>
          <p:spPr bwMode="auto">
            <a:xfrm>
              <a:off x="579" y="1302"/>
              <a:ext cx="51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beq</a:t>
              </a:r>
              <a:endParaRPr lang="en-US" sz="2800" b="1">
                <a:solidFill>
                  <a:schemeClr val="tx1"/>
                </a:solidFill>
                <a:latin typeface="Arial" pitchFamily="-65" charset="0"/>
              </a:endParaRPr>
            </a:p>
          </p:txBody>
        </p:sp>
        <p:sp>
          <p:nvSpPr>
            <p:cNvPr id="2769935" name="Rectangle 15"/>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69936" name="Rectangle 16"/>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69937" name="Rectangle 17"/>
            <p:cNvSpPr>
              <a:spLocks noChangeArrowheads="1"/>
            </p:cNvSpPr>
            <p:nvPr/>
          </p:nvSpPr>
          <p:spPr bwMode="auto">
            <a:xfrm>
              <a:off x="560"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a:solidFill>
                    <a:schemeClr val="tx1"/>
                  </a:solidFill>
                  <a:latin typeface="Arial" pitchFamily="-65" charset="0"/>
                </a:rPr>
                <a:t>Instr</a:t>
              </a:r>
              <a:r>
                <a:rPr lang="en-US" sz="2800" b="1" dirty="0">
                  <a:solidFill>
                    <a:schemeClr val="tx1"/>
                  </a:solidFill>
                  <a:latin typeface="Arial" pitchFamily="-65" charset="0"/>
                </a:rPr>
                <a:t> 3</a:t>
              </a:r>
            </a:p>
          </p:txBody>
        </p:sp>
        <p:sp>
          <p:nvSpPr>
            <p:cNvPr id="2769938" name="Rectangle 18"/>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69939" name="Line 19"/>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0" name="Line 20"/>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1" name="Line 21"/>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2" name="Line 22"/>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3" name="Line 23"/>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4" name="Line 24"/>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5" name="Line 25"/>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9946" name="Line 26"/>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5" name="Group 27"/>
            <p:cNvGrpSpPr>
              <a:grpSpLocks/>
            </p:cNvGrpSpPr>
            <p:nvPr/>
          </p:nvGrpSpPr>
          <p:grpSpPr bwMode="auto">
            <a:xfrm>
              <a:off x="2257" y="1152"/>
              <a:ext cx="225" cy="481"/>
              <a:chOff x="2257" y="1152"/>
              <a:chExt cx="225" cy="481"/>
            </a:xfrm>
          </p:grpSpPr>
          <p:sp>
            <p:nvSpPr>
              <p:cNvPr id="2769948"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49"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6" name="Group 30"/>
            <p:cNvGrpSpPr>
              <a:grpSpLocks/>
            </p:cNvGrpSpPr>
            <p:nvPr/>
          </p:nvGrpSpPr>
          <p:grpSpPr bwMode="auto">
            <a:xfrm>
              <a:off x="1324" y="1248"/>
              <a:ext cx="359" cy="289"/>
              <a:chOff x="1324" y="1248"/>
              <a:chExt cx="359" cy="289"/>
            </a:xfrm>
          </p:grpSpPr>
          <p:sp>
            <p:nvSpPr>
              <p:cNvPr id="2769951"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7" name="Group 32"/>
              <p:cNvGrpSpPr>
                <a:grpSpLocks/>
              </p:cNvGrpSpPr>
              <p:nvPr/>
            </p:nvGrpSpPr>
            <p:grpSpPr bwMode="auto">
              <a:xfrm>
                <a:off x="1343" y="1248"/>
                <a:ext cx="340" cy="289"/>
                <a:chOff x="1343" y="1248"/>
                <a:chExt cx="340" cy="289"/>
              </a:xfrm>
            </p:grpSpPr>
            <p:sp>
              <p:nvSpPr>
                <p:cNvPr id="2769953"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54"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9955" name="Rectangle 35"/>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36"/>
            <p:cNvGrpSpPr>
              <a:grpSpLocks/>
            </p:cNvGrpSpPr>
            <p:nvPr/>
          </p:nvGrpSpPr>
          <p:grpSpPr bwMode="auto">
            <a:xfrm>
              <a:off x="1803" y="1248"/>
              <a:ext cx="296" cy="289"/>
              <a:chOff x="1803" y="1248"/>
              <a:chExt cx="296" cy="289"/>
            </a:xfrm>
          </p:grpSpPr>
          <p:sp>
            <p:nvSpPr>
              <p:cNvPr id="2769957"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58"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59" name="Line 39"/>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0" name="Freeform 40"/>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61" name="Line 41"/>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2" name="Rectangle 42"/>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9963" name="Rectangle 43"/>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44"/>
            <p:cNvGrpSpPr>
              <a:grpSpLocks/>
            </p:cNvGrpSpPr>
            <p:nvPr/>
          </p:nvGrpSpPr>
          <p:grpSpPr bwMode="auto">
            <a:xfrm>
              <a:off x="3120" y="1248"/>
              <a:ext cx="284" cy="289"/>
              <a:chOff x="3120" y="1248"/>
              <a:chExt cx="284" cy="289"/>
            </a:xfrm>
          </p:grpSpPr>
          <p:sp>
            <p:nvSpPr>
              <p:cNvPr id="2769965"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66"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67" name="Line 47"/>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8" name="Line 48"/>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69" name="Freeform 49"/>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70" name="Line 50"/>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71" name="Freeform 51"/>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0" name="Group 52"/>
            <p:cNvGrpSpPr>
              <a:grpSpLocks/>
            </p:cNvGrpSpPr>
            <p:nvPr/>
          </p:nvGrpSpPr>
          <p:grpSpPr bwMode="auto">
            <a:xfrm>
              <a:off x="1751" y="1600"/>
              <a:ext cx="2096" cy="513"/>
              <a:chOff x="1751" y="1600"/>
              <a:chExt cx="2096" cy="513"/>
            </a:xfrm>
          </p:grpSpPr>
          <p:grpSp>
            <p:nvGrpSpPr>
              <p:cNvPr id="11" name="Group 53"/>
              <p:cNvGrpSpPr>
                <a:grpSpLocks/>
              </p:cNvGrpSpPr>
              <p:nvPr/>
            </p:nvGrpSpPr>
            <p:grpSpPr bwMode="auto">
              <a:xfrm>
                <a:off x="2684" y="1600"/>
                <a:ext cx="225" cy="481"/>
                <a:chOff x="2684" y="1600"/>
                <a:chExt cx="225" cy="481"/>
              </a:xfrm>
            </p:grpSpPr>
            <p:sp>
              <p:nvSpPr>
                <p:cNvPr id="2769974"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75"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2" name="Group 56"/>
              <p:cNvGrpSpPr>
                <a:grpSpLocks/>
              </p:cNvGrpSpPr>
              <p:nvPr/>
            </p:nvGrpSpPr>
            <p:grpSpPr bwMode="auto">
              <a:xfrm>
                <a:off x="1751" y="1696"/>
                <a:ext cx="359" cy="289"/>
                <a:chOff x="1751" y="1696"/>
                <a:chExt cx="359" cy="289"/>
              </a:xfrm>
            </p:grpSpPr>
            <p:sp>
              <p:nvSpPr>
                <p:cNvPr id="2769977"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3" name="Group 58"/>
                <p:cNvGrpSpPr>
                  <a:grpSpLocks/>
                </p:cNvGrpSpPr>
                <p:nvPr/>
              </p:nvGrpSpPr>
              <p:grpSpPr bwMode="auto">
                <a:xfrm>
                  <a:off x="1770" y="1696"/>
                  <a:ext cx="340" cy="289"/>
                  <a:chOff x="1770" y="1696"/>
                  <a:chExt cx="340" cy="289"/>
                </a:xfrm>
              </p:grpSpPr>
              <p:sp>
                <p:nvSpPr>
                  <p:cNvPr id="2769979"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80"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9981"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4" name="Group 62"/>
              <p:cNvGrpSpPr>
                <a:grpSpLocks/>
              </p:cNvGrpSpPr>
              <p:nvPr/>
            </p:nvGrpSpPr>
            <p:grpSpPr bwMode="auto">
              <a:xfrm>
                <a:off x="2230" y="1696"/>
                <a:ext cx="296" cy="289"/>
                <a:chOff x="2230" y="1696"/>
                <a:chExt cx="296" cy="289"/>
              </a:xfrm>
            </p:grpSpPr>
            <p:sp>
              <p:nvSpPr>
                <p:cNvPr id="2769983"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84"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85"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86"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87"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88"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5" name="Group 69"/>
              <p:cNvGrpSpPr>
                <a:grpSpLocks/>
              </p:cNvGrpSpPr>
              <p:nvPr/>
            </p:nvGrpSpPr>
            <p:grpSpPr bwMode="auto">
              <a:xfrm>
                <a:off x="3079" y="1696"/>
                <a:ext cx="325" cy="289"/>
                <a:chOff x="3079" y="1696"/>
                <a:chExt cx="325" cy="289"/>
              </a:xfrm>
            </p:grpSpPr>
            <p:sp>
              <p:nvSpPr>
                <p:cNvPr id="2769990"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91"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92"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6" name="Group 73"/>
              <p:cNvGrpSpPr>
                <a:grpSpLocks/>
              </p:cNvGrpSpPr>
              <p:nvPr/>
            </p:nvGrpSpPr>
            <p:grpSpPr bwMode="auto">
              <a:xfrm>
                <a:off x="3547" y="1696"/>
                <a:ext cx="284" cy="289"/>
                <a:chOff x="3547" y="1696"/>
                <a:chExt cx="284" cy="289"/>
              </a:xfrm>
            </p:grpSpPr>
            <p:sp>
              <p:nvSpPr>
                <p:cNvPr id="2769994"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95"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9996"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97"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9998"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9999"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00"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7" name="Group 81"/>
            <p:cNvGrpSpPr>
              <a:grpSpLocks/>
            </p:cNvGrpSpPr>
            <p:nvPr/>
          </p:nvGrpSpPr>
          <p:grpSpPr bwMode="auto">
            <a:xfrm>
              <a:off x="2178" y="2048"/>
              <a:ext cx="2096" cy="513"/>
              <a:chOff x="2178" y="2048"/>
              <a:chExt cx="2096" cy="513"/>
            </a:xfrm>
          </p:grpSpPr>
          <p:grpSp>
            <p:nvGrpSpPr>
              <p:cNvPr id="18" name="Group 82"/>
              <p:cNvGrpSpPr>
                <a:grpSpLocks/>
              </p:cNvGrpSpPr>
              <p:nvPr/>
            </p:nvGrpSpPr>
            <p:grpSpPr bwMode="auto">
              <a:xfrm>
                <a:off x="3111" y="2048"/>
                <a:ext cx="225" cy="481"/>
                <a:chOff x="3111" y="2048"/>
                <a:chExt cx="225" cy="481"/>
              </a:xfrm>
            </p:grpSpPr>
            <p:sp>
              <p:nvSpPr>
                <p:cNvPr id="2770003"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04"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9" name="Group 85"/>
              <p:cNvGrpSpPr>
                <a:grpSpLocks/>
              </p:cNvGrpSpPr>
              <p:nvPr/>
            </p:nvGrpSpPr>
            <p:grpSpPr bwMode="auto">
              <a:xfrm>
                <a:off x="2178" y="2144"/>
                <a:ext cx="359" cy="289"/>
                <a:chOff x="2178" y="2144"/>
                <a:chExt cx="359" cy="289"/>
              </a:xfrm>
            </p:grpSpPr>
            <p:sp>
              <p:nvSpPr>
                <p:cNvPr id="2770006"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0" name="Group 87"/>
                <p:cNvGrpSpPr>
                  <a:grpSpLocks/>
                </p:cNvGrpSpPr>
                <p:nvPr/>
              </p:nvGrpSpPr>
              <p:grpSpPr bwMode="auto">
                <a:xfrm>
                  <a:off x="2197" y="2144"/>
                  <a:ext cx="340" cy="289"/>
                  <a:chOff x="2197" y="2144"/>
                  <a:chExt cx="340" cy="289"/>
                </a:xfrm>
              </p:grpSpPr>
              <p:sp>
                <p:nvSpPr>
                  <p:cNvPr id="2770008"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09"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70010"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1" name="Group 91"/>
              <p:cNvGrpSpPr>
                <a:grpSpLocks/>
              </p:cNvGrpSpPr>
              <p:nvPr/>
            </p:nvGrpSpPr>
            <p:grpSpPr bwMode="auto">
              <a:xfrm>
                <a:off x="2657" y="2144"/>
                <a:ext cx="296" cy="289"/>
                <a:chOff x="2657" y="2144"/>
                <a:chExt cx="296" cy="289"/>
              </a:xfrm>
            </p:grpSpPr>
            <p:sp>
              <p:nvSpPr>
                <p:cNvPr id="2770012"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13"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14"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15"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16"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17"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2" name="Group 98"/>
              <p:cNvGrpSpPr>
                <a:grpSpLocks/>
              </p:cNvGrpSpPr>
              <p:nvPr/>
            </p:nvGrpSpPr>
            <p:grpSpPr bwMode="auto">
              <a:xfrm>
                <a:off x="3506" y="2144"/>
                <a:ext cx="325" cy="289"/>
                <a:chOff x="3506" y="2144"/>
                <a:chExt cx="325" cy="289"/>
              </a:xfrm>
            </p:grpSpPr>
            <p:sp>
              <p:nvSpPr>
                <p:cNvPr id="2770019"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20"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21"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3" name="Group 102"/>
              <p:cNvGrpSpPr>
                <a:grpSpLocks/>
              </p:cNvGrpSpPr>
              <p:nvPr/>
            </p:nvGrpSpPr>
            <p:grpSpPr bwMode="auto">
              <a:xfrm>
                <a:off x="3974" y="2144"/>
                <a:ext cx="284" cy="289"/>
                <a:chOff x="3974" y="2144"/>
                <a:chExt cx="284" cy="289"/>
              </a:xfrm>
            </p:grpSpPr>
            <p:sp>
              <p:nvSpPr>
                <p:cNvPr id="2770023"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24"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25"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26"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27"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28"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29"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4" name="Group 110"/>
            <p:cNvGrpSpPr>
              <a:grpSpLocks/>
            </p:cNvGrpSpPr>
            <p:nvPr/>
          </p:nvGrpSpPr>
          <p:grpSpPr bwMode="auto">
            <a:xfrm>
              <a:off x="3538" y="2496"/>
              <a:ext cx="225" cy="481"/>
              <a:chOff x="3538" y="2496"/>
              <a:chExt cx="225" cy="481"/>
            </a:xfrm>
          </p:grpSpPr>
          <p:sp>
            <p:nvSpPr>
              <p:cNvPr id="2770031"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32"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70033" name="Rectangle 113"/>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5" name="Group 114"/>
            <p:cNvGrpSpPr>
              <a:grpSpLocks/>
            </p:cNvGrpSpPr>
            <p:nvPr/>
          </p:nvGrpSpPr>
          <p:grpSpPr bwMode="auto">
            <a:xfrm>
              <a:off x="3084" y="2592"/>
              <a:ext cx="296" cy="289"/>
              <a:chOff x="3084" y="2592"/>
              <a:chExt cx="296" cy="289"/>
            </a:xfrm>
          </p:grpSpPr>
          <p:sp>
            <p:nvSpPr>
              <p:cNvPr id="2770035"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36"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37" name="Line 117"/>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38" name="Freeform 118"/>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39" name="Line 119"/>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40" name="Rectangle 120"/>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21"/>
            <p:cNvGrpSpPr>
              <a:grpSpLocks/>
            </p:cNvGrpSpPr>
            <p:nvPr/>
          </p:nvGrpSpPr>
          <p:grpSpPr bwMode="auto">
            <a:xfrm>
              <a:off x="3933" y="2592"/>
              <a:ext cx="325" cy="289"/>
              <a:chOff x="3933" y="2592"/>
              <a:chExt cx="325" cy="289"/>
            </a:xfrm>
          </p:grpSpPr>
          <p:sp>
            <p:nvSpPr>
              <p:cNvPr id="2770042"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43"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44" name="Rectangle 124"/>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25"/>
            <p:cNvGrpSpPr>
              <a:grpSpLocks/>
            </p:cNvGrpSpPr>
            <p:nvPr/>
          </p:nvGrpSpPr>
          <p:grpSpPr bwMode="auto">
            <a:xfrm>
              <a:off x="4401" y="2592"/>
              <a:ext cx="284" cy="289"/>
              <a:chOff x="4401" y="2592"/>
              <a:chExt cx="284" cy="289"/>
            </a:xfrm>
          </p:grpSpPr>
          <p:sp>
            <p:nvSpPr>
              <p:cNvPr id="2770046"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47"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48" name="Line 128"/>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49" name="Line 12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50" name="Freeform 13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51" name="Line 131"/>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52" name="Freeform 132"/>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8" name="Group 133"/>
            <p:cNvGrpSpPr>
              <a:grpSpLocks/>
            </p:cNvGrpSpPr>
            <p:nvPr/>
          </p:nvGrpSpPr>
          <p:grpSpPr bwMode="auto">
            <a:xfrm>
              <a:off x="3032" y="2944"/>
              <a:ext cx="2096" cy="513"/>
              <a:chOff x="3032" y="2944"/>
              <a:chExt cx="2096" cy="513"/>
            </a:xfrm>
          </p:grpSpPr>
          <p:grpSp>
            <p:nvGrpSpPr>
              <p:cNvPr id="29" name="Group 134"/>
              <p:cNvGrpSpPr>
                <a:grpSpLocks/>
              </p:cNvGrpSpPr>
              <p:nvPr/>
            </p:nvGrpSpPr>
            <p:grpSpPr bwMode="auto">
              <a:xfrm>
                <a:off x="3965" y="2944"/>
                <a:ext cx="225" cy="481"/>
                <a:chOff x="3965" y="2944"/>
                <a:chExt cx="225" cy="481"/>
              </a:xfrm>
            </p:grpSpPr>
            <p:sp>
              <p:nvSpPr>
                <p:cNvPr id="2770055"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56"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0" name="Group 137"/>
              <p:cNvGrpSpPr>
                <a:grpSpLocks/>
              </p:cNvGrpSpPr>
              <p:nvPr/>
            </p:nvGrpSpPr>
            <p:grpSpPr bwMode="auto">
              <a:xfrm>
                <a:off x="3032" y="3040"/>
                <a:ext cx="359" cy="289"/>
                <a:chOff x="3032" y="3040"/>
                <a:chExt cx="359" cy="289"/>
              </a:xfrm>
            </p:grpSpPr>
            <p:sp>
              <p:nvSpPr>
                <p:cNvPr id="2770058"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1" name="Group 139"/>
                <p:cNvGrpSpPr>
                  <a:grpSpLocks/>
                </p:cNvGrpSpPr>
                <p:nvPr/>
              </p:nvGrpSpPr>
              <p:grpSpPr bwMode="auto">
                <a:xfrm>
                  <a:off x="3051" y="3040"/>
                  <a:ext cx="340" cy="289"/>
                  <a:chOff x="3051" y="3040"/>
                  <a:chExt cx="340" cy="289"/>
                </a:xfrm>
              </p:grpSpPr>
              <p:sp>
                <p:nvSpPr>
                  <p:cNvPr id="2770060"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61"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70062"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9989" name="Group 143"/>
              <p:cNvGrpSpPr>
                <a:grpSpLocks/>
              </p:cNvGrpSpPr>
              <p:nvPr/>
            </p:nvGrpSpPr>
            <p:grpSpPr bwMode="auto">
              <a:xfrm>
                <a:off x="3511" y="3040"/>
                <a:ext cx="296" cy="289"/>
                <a:chOff x="3511" y="3040"/>
                <a:chExt cx="296" cy="289"/>
              </a:xfrm>
            </p:grpSpPr>
            <p:sp>
              <p:nvSpPr>
                <p:cNvPr id="2770064"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65"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66"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67"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68"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69"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9993" name="Group 150"/>
              <p:cNvGrpSpPr>
                <a:grpSpLocks/>
              </p:cNvGrpSpPr>
              <p:nvPr/>
            </p:nvGrpSpPr>
            <p:grpSpPr bwMode="auto">
              <a:xfrm>
                <a:off x="4360" y="3040"/>
                <a:ext cx="325" cy="289"/>
                <a:chOff x="4360" y="3040"/>
                <a:chExt cx="325" cy="289"/>
              </a:xfrm>
            </p:grpSpPr>
            <p:sp>
              <p:nvSpPr>
                <p:cNvPr id="2770071"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72"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73"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70001" name="Group 154"/>
              <p:cNvGrpSpPr>
                <a:grpSpLocks/>
              </p:cNvGrpSpPr>
              <p:nvPr/>
            </p:nvGrpSpPr>
            <p:grpSpPr bwMode="auto">
              <a:xfrm>
                <a:off x="4828" y="3040"/>
                <a:ext cx="284" cy="289"/>
                <a:chOff x="4828" y="3040"/>
                <a:chExt cx="284" cy="289"/>
              </a:xfrm>
            </p:grpSpPr>
            <p:sp>
              <p:nvSpPr>
                <p:cNvPr id="2770075"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76"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77"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78"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79"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70080"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70081"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70082" name="Rectangle 162"/>
            <p:cNvSpPr>
              <a:spLocks noChangeArrowheads="1"/>
            </p:cNvSpPr>
            <p:nvPr/>
          </p:nvSpPr>
          <p:spPr bwMode="auto">
            <a:xfrm>
              <a:off x="214" y="1076"/>
              <a:ext cx="291" cy="2454"/>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0000"/>
                </a:lnSpc>
              </a:pPr>
              <a:r>
                <a:rPr lang="en-US" sz="2800" b="1" dirty="0">
                  <a:solidFill>
                    <a:schemeClr val="tx1"/>
                  </a:solidFill>
                  <a:latin typeface="Arial" pitchFamily="-65" charset="0"/>
                </a:rPr>
                <a:t>I</a:t>
              </a:r>
            </a:p>
            <a:p>
              <a:pPr algn="ctr">
                <a:lnSpc>
                  <a:spcPct val="80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0000"/>
                </a:lnSpc>
              </a:pPr>
              <a:endParaRPr lang="en-US" sz="2800" b="1" dirty="0">
                <a:solidFill>
                  <a:schemeClr val="tx1"/>
                </a:solidFill>
                <a:latin typeface="Arial" pitchFamily="-65" charset="0"/>
              </a:endParaRPr>
            </a:p>
            <a:p>
              <a:pPr algn="ctr">
                <a:lnSpc>
                  <a:spcPct val="80000"/>
                </a:lnSpc>
              </a:pPr>
              <a:r>
                <a:rPr lang="en-US" sz="2800" b="1" dirty="0">
                  <a:solidFill>
                    <a:schemeClr val="tx1"/>
                  </a:solidFill>
                  <a:latin typeface="Arial" pitchFamily="-65" charset="0"/>
                </a:rPr>
                <a:t>O</a:t>
              </a: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0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70083" name="Rectangle 163"/>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2770084" name="Line 164"/>
          <p:cNvSpPr>
            <a:spLocks noChangeShapeType="1"/>
          </p:cNvSpPr>
          <p:nvPr/>
        </p:nvSpPr>
        <p:spPr bwMode="auto">
          <a:xfrm>
            <a:off x="3610838" y="2603545"/>
            <a:ext cx="76200" cy="1066800"/>
          </a:xfrm>
          <a:prstGeom prst="line">
            <a:avLst/>
          </a:prstGeom>
          <a:noFill/>
          <a:ln w="38100">
            <a:solidFill>
              <a:srgbClr val="EA157A"/>
            </a:solidFill>
            <a:round/>
            <a:headEnd/>
            <a:tailEnd type="triangle" w="med" len="med"/>
          </a:ln>
          <a:effectLst/>
        </p:spPr>
        <p:txBody>
          <a:bodyPr wrap="none" anchor="ctr">
            <a:prstTxWarp prst="textNoShape">
              <a:avLst/>
            </a:prstTxWarp>
          </a:bodyPr>
          <a:lstStyle/>
          <a:p>
            <a:endParaRPr lang="en-US"/>
          </a:p>
        </p:txBody>
      </p:sp>
      <p:sp>
        <p:nvSpPr>
          <p:cNvPr id="165" name="Date Placeholder 164"/>
          <p:cNvSpPr>
            <a:spLocks noGrp="1"/>
          </p:cNvSpPr>
          <p:nvPr>
            <p:ph type="dt" sz="half" idx="10"/>
          </p:nvPr>
        </p:nvSpPr>
        <p:spPr/>
        <p:txBody>
          <a:bodyPr/>
          <a:lstStyle/>
          <a:p>
            <a:fld id="{CBE18A34-521D-104C-9411-7FA880824A0F}" type="datetime1">
              <a:rPr lang="en-US" smtClean="0"/>
              <a:pPr/>
              <a:t>11/5/13</a:t>
            </a:fld>
            <a:endParaRPr lang="en-US" dirty="0"/>
          </a:p>
        </p:txBody>
      </p:sp>
      <p:sp>
        <p:nvSpPr>
          <p:cNvPr id="166" name="Slide Number Placeholder 165"/>
          <p:cNvSpPr>
            <a:spLocks noGrp="1"/>
          </p:cNvSpPr>
          <p:nvPr>
            <p:ph type="sldNum" sz="quarter" idx="12"/>
          </p:nvPr>
        </p:nvSpPr>
        <p:spPr/>
        <p:txBody>
          <a:bodyPr/>
          <a:lstStyle/>
          <a:p>
            <a:fld id="{3CC63E4C-4642-794D-A2FD-70F6B81535F5}" type="slidenum">
              <a:rPr lang="en-US" smtClean="0"/>
              <a:pPr/>
              <a:t>50</a:t>
            </a:fld>
            <a:endParaRPr lang="en-US" dirty="0"/>
          </a:p>
        </p:txBody>
      </p:sp>
      <p:sp>
        <p:nvSpPr>
          <p:cNvPr id="167" name="Footer Placeholder 166"/>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40881370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9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770084"/>
                                        </p:tgtEl>
                                        <p:attrNameLst>
                                          <p:attrName>style.visibility</p:attrName>
                                        </p:attrNameLst>
                                      </p:cBhvr>
                                      <p:to>
                                        <p:strVal val="visible"/>
                                      </p:to>
                                    </p:set>
                                    <p:animEffect transition="in" filter="wipe(up)">
                                      <p:cBhvr>
                                        <p:cTn id="11" dur="500"/>
                                        <p:tgtEl>
                                          <p:spTgt spid="2770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923" grpId="0" autoUpdateAnimBg="0"/>
      <p:bldP spid="277008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A6A6A6"/>
                </a:solidFill>
              </a:rPr>
              <a:t>Pipelined Execution</a:t>
            </a:r>
          </a:p>
          <a:p>
            <a:r>
              <a:rPr lang="en-US" dirty="0" smtClean="0">
                <a:solidFill>
                  <a:srgbClr val="A6A6A6"/>
                </a:solidFill>
              </a:rPr>
              <a:t>Pipelined </a:t>
            </a:r>
            <a:r>
              <a:rPr lang="en-US" dirty="0" err="1" smtClean="0">
                <a:solidFill>
                  <a:srgbClr val="A6A6A6"/>
                </a:solidFill>
              </a:rPr>
              <a:t>Datapath</a:t>
            </a:r>
            <a:endParaRPr lang="en-US" dirty="0" smtClean="0">
              <a:solidFill>
                <a:srgbClr val="A6A6A6"/>
              </a:solidFill>
            </a:endParaRPr>
          </a:p>
          <a:p>
            <a:r>
              <a:rPr lang="en-US" dirty="0" smtClean="0">
                <a:solidFill>
                  <a:srgbClr val="A6A6A6"/>
                </a:solidFill>
              </a:rPr>
              <a:t>Structural and Data Hazards</a:t>
            </a:r>
          </a:p>
          <a:p>
            <a:r>
              <a:rPr lang="en-US" dirty="0" smtClean="0"/>
              <a:t>Control Hazards</a:t>
            </a:r>
          </a:p>
        </p:txBody>
      </p:sp>
      <p:sp>
        <p:nvSpPr>
          <p:cNvPr id="7" name="Date Placeholder 6"/>
          <p:cNvSpPr>
            <a:spLocks noGrp="1"/>
          </p:cNvSpPr>
          <p:nvPr>
            <p:ph type="dt" sz="half" idx="10"/>
          </p:nvPr>
        </p:nvSpPr>
        <p:spPr/>
        <p:txBody>
          <a:bodyPr/>
          <a:lstStyle/>
          <a:p>
            <a:fld id="{D9B48A24-470E-9C4C-9A99-16D282D72E95}" type="datetime1">
              <a:rPr lang="en-US" smtClean="0"/>
              <a:pPr/>
              <a:t>11/5/13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51</a:t>
            </a:fld>
            <a:endParaRPr lang="en-US" dirty="0"/>
          </a:p>
        </p:txBody>
      </p:sp>
      <p:sp>
        <p:nvSpPr>
          <p:cNvPr id="9" name="Footer Placeholder 8"/>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105451527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Control Hazards</a:t>
            </a:r>
            <a:endParaRPr lang="en-US" dirty="0"/>
          </a:p>
        </p:txBody>
      </p:sp>
      <p:sp>
        <p:nvSpPr>
          <p:cNvPr id="3" name="Content Placeholder 2"/>
          <p:cNvSpPr>
            <a:spLocks noGrp="1"/>
          </p:cNvSpPr>
          <p:nvPr>
            <p:ph idx="1"/>
          </p:nvPr>
        </p:nvSpPr>
        <p:spPr/>
        <p:txBody>
          <a:bodyPr/>
          <a:lstStyle/>
          <a:p>
            <a:r>
              <a:rPr lang="en-US" dirty="0" smtClean="0"/>
              <a:t>Option 2: </a:t>
            </a:r>
            <a:r>
              <a:rPr lang="en-US" i="1" dirty="0" smtClean="0">
                <a:solidFill>
                  <a:srgbClr val="FF0000"/>
                </a:solidFill>
              </a:rPr>
              <a:t>Predict </a:t>
            </a:r>
            <a:r>
              <a:rPr lang="en-US" dirty="0" smtClean="0"/>
              <a:t>outcome of a branch, fix up if guess wrong </a:t>
            </a:r>
          </a:p>
          <a:p>
            <a:pPr lvl="1"/>
            <a:r>
              <a:rPr lang="en-US" dirty="0" smtClean="0"/>
              <a:t>Must cancel all instructions in pipeline that depended on guess that was wrong</a:t>
            </a:r>
          </a:p>
          <a:p>
            <a:r>
              <a:rPr lang="en-US" dirty="0" smtClean="0"/>
              <a:t>Simplest hardware if we predict that all branches are NOT taken</a:t>
            </a:r>
          </a:p>
          <a:p>
            <a:pPr lvl="1"/>
            <a:r>
              <a:rPr lang="en-US" dirty="0" smtClean="0"/>
              <a:t>Why?</a:t>
            </a:r>
          </a:p>
        </p:txBody>
      </p:sp>
      <p:sp>
        <p:nvSpPr>
          <p:cNvPr id="4" name="Date Placeholder 3"/>
          <p:cNvSpPr>
            <a:spLocks noGrp="1"/>
          </p:cNvSpPr>
          <p:nvPr>
            <p:ph type="dt" sz="half" idx="10"/>
          </p:nvPr>
        </p:nvSpPr>
        <p:spPr/>
        <p:txBody>
          <a:bodyPr/>
          <a:lstStyle/>
          <a:p>
            <a:fld id="{13B5809F-A60E-5F4F-A0F4-8436DAF78736}" type="datetime1">
              <a:rPr lang="en-US" smtClean="0"/>
              <a:pPr/>
              <a:t>11/5/13</a:t>
            </a:fld>
            <a:endParaRPr lang="en-US" dirty="0"/>
          </a:p>
        </p:txBody>
      </p:sp>
      <p:sp>
        <p:nvSpPr>
          <p:cNvPr id="5" name="Footer Placeholder 4"/>
          <p:cNvSpPr>
            <a:spLocks noGrp="1"/>
          </p:cNvSpPr>
          <p:nvPr>
            <p:ph type="ftr" sz="quarter" idx="11"/>
          </p:nvPr>
        </p:nvSpPr>
        <p:spPr/>
        <p:txBody>
          <a:bodyPr/>
          <a:lstStyle/>
          <a:p>
            <a:r>
              <a:rPr lang="en-US" dirty="0" smtClean="0"/>
              <a:t>Fall 2013 --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52</a:t>
            </a:fld>
            <a:endParaRPr lang="en-US" dirty="0"/>
          </a:p>
        </p:txBody>
      </p:sp>
    </p:spTree>
    <p:extLst>
      <p:ext uri="{BB962C8B-B14F-4D97-AF65-F5344CB8AC3E}">
        <p14:creationId xmlns:p14="http://schemas.microsoft.com/office/powerpoint/2010/main" val="257291159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6066" name="Rectangle 2"/>
          <p:cNvSpPr>
            <a:spLocks noGrp="1" noChangeArrowheads="1"/>
          </p:cNvSpPr>
          <p:nvPr>
            <p:ph type="title"/>
          </p:nvPr>
        </p:nvSpPr>
        <p:spPr/>
        <p:txBody>
          <a:bodyPr/>
          <a:lstStyle/>
          <a:p>
            <a:r>
              <a:rPr lang="en-US" dirty="0" smtClean="0"/>
              <a:t>3. Control Hazard: Branching</a:t>
            </a:r>
            <a:endParaRPr lang="en-US" dirty="0"/>
          </a:p>
        </p:txBody>
      </p:sp>
      <p:sp>
        <p:nvSpPr>
          <p:cNvPr id="2776067" name="Rectangle 3"/>
          <p:cNvSpPr>
            <a:spLocks noGrp="1" noChangeArrowheads="1"/>
          </p:cNvSpPr>
          <p:nvPr>
            <p:ph type="body" idx="1"/>
          </p:nvPr>
        </p:nvSpPr>
        <p:spPr/>
        <p:txBody>
          <a:bodyPr>
            <a:normAutofit fontScale="92500"/>
          </a:bodyPr>
          <a:lstStyle/>
          <a:p>
            <a:r>
              <a:rPr lang="en-US" dirty="0" smtClean="0"/>
              <a:t>Option #3: Redefine branches</a:t>
            </a:r>
          </a:p>
          <a:p>
            <a:pPr lvl="1"/>
            <a:r>
              <a:rPr lang="en-US" dirty="0" smtClean="0"/>
              <a:t>Old definition: if we take the branch, none of the instructions after the branch get executed by accident</a:t>
            </a:r>
          </a:p>
          <a:p>
            <a:pPr lvl="1"/>
            <a:r>
              <a:rPr lang="en-US" dirty="0" smtClean="0"/>
              <a:t>New definition: whether or not we take the branch, the single instruction immediately following the branch gets executed (the </a:t>
            </a:r>
            <a:r>
              <a:rPr lang="en-US" i="1" dirty="0" smtClean="0">
                <a:solidFill>
                  <a:srgbClr val="FF0000"/>
                </a:solidFill>
              </a:rPr>
              <a:t>branch-delay slot</a:t>
            </a:r>
            <a:r>
              <a:rPr lang="en-US" dirty="0" smtClean="0"/>
              <a:t>)</a:t>
            </a:r>
          </a:p>
          <a:p>
            <a:pPr>
              <a:buClr>
                <a:schemeClr val="tx1"/>
              </a:buClr>
            </a:pPr>
            <a:r>
              <a:rPr lang="en-US" i="1" dirty="0" smtClean="0">
                <a:solidFill>
                  <a:srgbClr val="FF0000"/>
                </a:solidFill>
              </a:rPr>
              <a:t>Delayed Branch </a:t>
            </a:r>
            <a:r>
              <a:rPr lang="en-US" dirty="0" smtClean="0"/>
              <a:t>means </a:t>
            </a:r>
            <a:r>
              <a:rPr lang="en-US" i="1" dirty="0" smtClean="0">
                <a:solidFill>
                  <a:srgbClr val="FF0000"/>
                </a:solidFill>
              </a:rPr>
              <a:t>we always execute inst after branch</a:t>
            </a:r>
          </a:p>
          <a:p>
            <a:pPr>
              <a:buClr>
                <a:schemeClr val="tx1"/>
              </a:buClr>
            </a:pPr>
            <a:r>
              <a:rPr lang="en-US" dirty="0" smtClean="0">
                <a:solidFill>
                  <a:srgbClr val="FF0000"/>
                </a:solidFill>
              </a:rPr>
              <a:t>This optimization is used with MIPS</a:t>
            </a:r>
            <a:endParaRPr lang="en-US" dirty="0">
              <a:solidFill>
                <a:srgbClr val="FF0000"/>
              </a:solidFill>
            </a:endParaRPr>
          </a:p>
        </p:txBody>
      </p:sp>
      <p:sp>
        <p:nvSpPr>
          <p:cNvPr id="4" name="Date Placeholder 3"/>
          <p:cNvSpPr>
            <a:spLocks noGrp="1"/>
          </p:cNvSpPr>
          <p:nvPr>
            <p:ph type="dt" sz="half" idx="10"/>
          </p:nvPr>
        </p:nvSpPr>
        <p:spPr/>
        <p:txBody>
          <a:bodyPr/>
          <a:lstStyle/>
          <a:p>
            <a:fld id="{C86A2DC0-06BE-9342-9930-D5F3DB773F7E}" type="datetime1">
              <a:rPr lang="en-US" smtClean="0"/>
              <a:pPr/>
              <a:t>11/5/13</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53</a:t>
            </a:fld>
            <a:endParaRPr lang="en-US" dirty="0"/>
          </a:p>
        </p:txBody>
      </p:sp>
      <p:sp>
        <p:nvSpPr>
          <p:cNvPr id="6" name="Footer Placeholder 5"/>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906197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8114" name="Rectangle 2"/>
          <p:cNvSpPr>
            <a:spLocks noGrp="1" noChangeArrowheads="1"/>
          </p:cNvSpPr>
          <p:nvPr>
            <p:ph type="title"/>
          </p:nvPr>
        </p:nvSpPr>
        <p:spPr/>
        <p:txBody>
          <a:bodyPr/>
          <a:lstStyle/>
          <a:p>
            <a:r>
              <a:rPr lang="en-US" dirty="0" smtClean="0"/>
              <a:t>3. Control Hazard: Branching</a:t>
            </a:r>
            <a:endParaRPr lang="en-US" dirty="0"/>
          </a:p>
        </p:txBody>
      </p:sp>
      <p:sp>
        <p:nvSpPr>
          <p:cNvPr id="2778115" name="Rectangle 3"/>
          <p:cNvSpPr>
            <a:spLocks noGrp="1" noChangeArrowheads="1"/>
          </p:cNvSpPr>
          <p:nvPr>
            <p:ph type="body" idx="1"/>
          </p:nvPr>
        </p:nvSpPr>
        <p:spPr/>
        <p:txBody>
          <a:bodyPr>
            <a:normAutofit lnSpcReduction="10000"/>
          </a:bodyPr>
          <a:lstStyle/>
          <a:p>
            <a:r>
              <a:rPr lang="en-US" dirty="0" smtClean="0"/>
              <a:t>Notes on </a:t>
            </a:r>
            <a:r>
              <a:rPr lang="en-US" dirty="0" smtClean="0">
                <a:solidFill>
                  <a:srgbClr val="FF0000"/>
                </a:solidFill>
              </a:rPr>
              <a:t>Branch-Delay Slot</a:t>
            </a:r>
          </a:p>
          <a:p>
            <a:pPr lvl="1"/>
            <a:r>
              <a:rPr lang="en-US" dirty="0" smtClean="0"/>
              <a:t>Worst-Case Scenario: put a no-op in the branch-delay slot</a:t>
            </a:r>
          </a:p>
          <a:p>
            <a:pPr lvl="1"/>
            <a:r>
              <a:rPr lang="en-US" dirty="0" smtClean="0"/>
              <a:t>Better Case: place some instruction preceding the branch in the branch-delay slot—as long as the changed doesn’t affect the logic of program</a:t>
            </a:r>
          </a:p>
          <a:p>
            <a:pPr lvl="2"/>
            <a:r>
              <a:rPr lang="en-US" dirty="0" smtClean="0"/>
              <a:t>Re-ordering instructions is  common way to speed up programs</a:t>
            </a:r>
          </a:p>
          <a:p>
            <a:pPr lvl="2"/>
            <a:r>
              <a:rPr lang="en-US" dirty="0" smtClean="0"/>
              <a:t>Compiler usually finds such an instruction 50% of time</a:t>
            </a:r>
          </a:p>
          <a:p>
            <a:pPr lvl="2"/>
            <a:r>
              <a:rPr lang="en-US" dirty="0" smtClean="0"/>
              <a:t>Jumps also have a delay slot …</a:t>
            </a:r>
            <a:endParaRPr lang="en-US" dirty="0"/>
          </a:p>
        </p:txBody>
      </p:sp>
      <p:sp>
        <p:nvSpPr>
          <p:cNvPr id="4" name="Date Placeholder 3"/>
          <p:cNvSpPr>
            <a:spLocks noGrp="1"/>
          </p:cNvSpPr>
          <p:nvPr>
            <p:ph type="dt" sz="half" idx="10"/>
          </p:nvPr>
        </p:nvSpPr>
        <p:spPr/>
        <p:txBody>
          <a:bodyPr/>
          <a:lstStyle/>
          <a:p>
            <a:fld id="{B47B70EC-51E6-8446-854C-2E95EF2EB02E}" type="datetime1">
              <a:rPr lang="en-US" smtClean="0"/>
              <a:pPr/>
              <a:t>11/5/13</a:t>
            </a:fld>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54</a:t>
            </a:fld>
            <a:endParaRPr lang="en-US" dirty="0"/>
          </a:p>
        </p:txBody>
      </p:sp>
      <p:sp>
        <p:nvSpPr>
          <p:cNvPr id="6" name="Footer Placeholder 5"/>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2632957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0162" name="Rectangle 2"/>
          <p:cNvSpPr>
            <a:spLocks noGrp="1" noChangeArrowheads="1"/>
          </p:cNvSpPr>
          <p:nvPr>
            <p:ph type="title"/>
          </p:nvPr>
        </p:nvSpPr>
        <p:spPr/>
        <p:txBody>
          <a:bodyPr/>
          <a:lstStyle/>
          <a:p>
            <a:r>
              <a:rPr lang="en-US" sz="3600" dirty="0" smtClean="0"/>
              <a:t>Example: </a:t>
            </a:r>
            <a:r>
              <a:rPr lang="en-US" sz="3600" dirty="0" err="1" smtClean="0"/>
              <a:t>Nondelayed</a:t>
            </a:r>
            <a:r>
              <a:rPr lang="en-US" sz="3600" dirty="0" smtClean="0"/>
              <a:t> vs. Delayed Branch</a:t>
            </a:r>
            <a:endParaRPr lang="en-US" sz="3600" dirty="0"/>
          </a:p>
        </p:txBody>
      </p:sp>
      <p:grpSp>
        <p:nvGrpSpPr>
          <p:cNvPr id="2" name="Group 3"/>
          <p:cNvGrpSpPr>
            <a:grpSpLocks/>
          </p:cNvGrpSpPr>
          <p:nvPr/>
        </p:nvGrpSpPr>
        <p:grpSpPr bwMode="auto">
          <a:xfrm>
            <a:off x="1072453" y="1677987"/>
            <a:ext cx="3630612" cy="3516313"/>
            <a:chOff x="507" y="854"/>
            <a:chExt cx="2287" cy="2215"/>
          </a:xfrm>
        </p:grpSpPr>
        <p:sp>
          <p:nvSpPr>
            <p:cNvPr id="2780164" name="Rectangle 4"/>
            <p:cNvSpPr>
              <a:spLocks noChangeArrowheads="1"/>
            </p:cNvSpPr>
            <p:nvPr/>
          </p:nvSpPr>
          <p:spPr bwMode="auto">
            <a:xfrm>
              <a:off x="507" y="1342"/>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chemeClr val="tx1"/>
                  </a:solidFill>
                  <a:latin typeface="Courier New"/>
                  <a:cs typeface="Courier New"/>
                </a:rPr>
                <a:t>add $</a:t>
              </a:r>
              <a:r>
                <a:rPr lang="en-US" sz="2800" dirty="0" smtClean="0">
                  <a:solidFill>
                    <a:schemeClr val="tx1"/>
                  </a:solidFill>
                  <a:latin typeface="Courier New"/>
                  <a:cs typeface="Courier New"/>
                </a:rPr>
                <a:t>1, $</a:t>
              </a:r>
              <a:r>
                <a:rPr lang="en-US" sz="2800" dirty="0">
                  <a:solidFill>
                    <a:schemeClr val="tx1"/>
                  </a:solidFill>
                  <a:latin typeface="Courier New"/>
                  <a:cs typeface="Courier New"/>
                </a:rPr>
                <a:t>2</a:t>
              </a:r>
              <a:r>
                <a:rPr lang="en-US" sz="2800" dirty="0" smtClean="0">
                  <a:solidFill>
                    <a:schemeClr val="tx1"/>
                  </a:solidFill>
                  <a:latin typeface="Courier New"/>
                  <a:cs typeface="Courier New"/>
                </a:rPr>
                <a:t>, $</a:t>
              </a:r>
              <a:r>
                <a:rPr lang="en-US" sz="2800" dirty="0">
                  <a:solidFill>
                    <a:schemeClr val="tx1"/>
                  </a:solidFill>
                  <a:latin typeface="Courier New"/>
                  <a:cs typeface="Courier New"/>
                </a:rPr>
                <a:t>3</a:t>
              </a:r>
            </a:p>
          </p:txBody>
        </p:sp>
        <p:sp>
          <p:nvSpPr>
            <p:cNvPr id="2780165" name="Rectangle 5"/>
            <p:cNvSpPr>
              <a:spLocks noChangeArrowheads="1"/>
            </p:cNvSpPr>
            <p:nvPr/>
          </p:nvSpPr>
          <p:spPr bwMode="auto">
            <a:xfrm>
              <a:off x="507" y="1798"/>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chemeClr val="tx1"/>
                  </a:solidFill>
                  <a:latin typeface="Courier New"/>
                  <a:cs typeface="Courier New"/>
                </a:rPr>
                <a:t>sub $4, $5</a:t>
              </a:r>
              <a:r>
                <a:rPr lang="en-US" sz="2800" dirty="0" smtClean="0">
                  <a:solidFill>
                    <a:schemeClr val="tx1"/>
                  </a:solidFill>
                  <a:latin typeface="Courier New"/>
                  <a:cs typeface="Courier New"/>
                </a:rPr>
                <a:t>, $</a:t>
              </a:r>
              <a:r>
                <a:rPr lang="en-US" sz="2800" dirty="0">
                  <a:solidFill>
                    <a:schemeClr val="tx1"/>
                  </a:solidFill>
                  <a:latin typeface="Courier New"/>
                  <a:cs typeface="Courier New"/>
                </a:rPr>
                <a:t>6</a:t>
              </a:r>
            </a:p>
          </p:txBody>
        </p:sp>
        <p:sp>
          <p:nvSpPr>
            <p:cNvPr id="2780166" name="Rectangle 6"/>
            <p:cNvSpPr>
              <a:spLocks noChangeArrowheads="1"/>
            </p:cNvSpPr>
            <p:nvPr/>
          </p:nvSpPr>
          <p:spPr bwMode="auto">
            <a:xfrm>
              <a:off x="507" y="2254"/>
              <a:ext cx="2265"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err="1">
                  <a:solidFill>
                    <a:schemeClr val="tx1"/>
                  </a:solidFill>
                  <a:latin typeface="Courier New"/>
                  <a:cs typeface="Courier New"/>
                </a:rPr>
                <a:t>beq</a:t>
              </a:r>
              <a:r>
                <a:rPr lang="en-US" sz="2800" dirty="0">
                  <a:solidFill>
                    <a:schemeClr val="tx1"/>
                  </a:solidFill>
                  <a:latin typeface="Courier New"/>
                  <a:cs typeface="Courier New"/>
                </a:rPr>
                <a:t> $1, $4, Exit</a:t>
              </a:r>
            </a:p>
          </p:txBody>
        </p:sp>
        <p:sp>
          <p:nvSpPr>
            <p:cNvPr id="2780167" name="Rectangle 7"/>
            <p:cNvSpPr>
              <a:spLocks noChangeArrowheads="1"/>
            </p:cNvSpPr>
            <p:nvPr/>
          </p:nvSpPr>
          <p:spPr bwMode="auto">
            <a:xfrm>
              <a:off x="507" y="854"/>
              <a:ext cx="2151"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rgbClr val="FF0000"/>
                  </a:solidFill>
                  <a:latin typeface="Courier New"/>
                  <a:cs typeface="Courier New"/>
                </a:rPr>
                <a:t>or </a:t>
              </a:r>
              <a:r>
                <a:rPr lang="en-US" sz="2800" dirty="0" smtClean="0">
                  <a:solidFill>
                    <a:srgbClr val="FF0000"/>
                  </a:solidFill>
                  <a:latin typeface="Courier New"/>
                  <a:cs typeface="Courier New"/>
                </a:rPr>
                <a:t> $</a:t>
              </a:r>
              <a:r>
                <a:rPr lang="en-US" sz="2800" dirty="0">
                  <a:solidFill>
                    <a:srgbClr val="FF0000"/>
                  </a:solidFill>
                  <a:latin typeface="Courier New"/>
                  <a:cs typeface="Courier New"/>
                </a:rPr>
                <a:t>8, $</a:t>
              </a:r>
              <a:r>
                <a:rPr lang="en-US" sz="2800" dirty="0" smtClean="0">
                  <a:solidFill>
                    <a:srgbClr val="FF0000"/>
                  </a:solidFill>
                  <a:latin typeface="Courier New"/>
                  <a:cs typeface="Courier New"/>
                </a:rPr>
                <a:t>9, $</a:t>
              </a:r>
              <a:r>
                <a:rPr lang="en-US" sz="2800" dirty="0">
                  <a:solidFill>
                    <a:srgbClr val="FF0000"/>
                  </a:solidFill>
                  <a:latin typeface="Courier New"/>
                  <a:cs typeface="Courier New"/>
                </a:rPr>
                <a:t>10</a:t>
              </a:r>
            </a:p>
          </p:txBody>
        </p:sp>
        <p:sp>
          <p:nvSpPr>
            <p:cNvPr id="2780168" name="Rectangle 8"/>
            <p:cNvSpPr>
              <a:spLocks noChangeArrowheads="1"/>
            </p:cNvSpPr>
            <p:nvPr/>
          </p:nvSpPr>
          <p:spPr bwMode="auto">
            <a:xfrm>
              <a:off x="507" y="2741"/>
              <a:ext cx="228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err="1">
                  <a:solidFill>
                    <a:schemeClr val="tx1"/>
                  </a:solidFill>
                  <a:latin typeface="Courier New"/>
                  <a:cs typeface="Courier New"/>
                </a:rPr>
                <a:t>xor</a:t>
              </a:r>
              <a:r>
                <a:rPr lang="en-US" sz="2800" dirty="0">
                  <a:solidFill>
                    <a:schemeClr val="tx1"/>
                  </a:solidFill>
                  <a:latin typeface="Courier New"/>
                  <a:cs typeface="Courier New"/>
                </a:rPr>
                <a:t> $10, $1</a:t>
              </a:r>
              <a:r>
                <a:rPr lang="en-US" sz="2800" dirty="0" smtClean="0">
                  <a:solidFill>
                    <a:schemeClr val="tx1"/>
                  </a:solidFill>
                  <a:latin typeface="Courier New"/>
                  <a:cs typeface="Courier New"/>
                </a:rPr>
                <a:t>, $</a:t>
              </a:r>
              <a:r>
                <a:rPr lang="en-US" sz="2800" dirty="0">
                  <a:solidFill>
                    <a:schemeClr val="tx1"/>
                  </a:solidFill>
                  <a:latin typeface="Courier New"/>
                  <a:cs typeface="Courier New"/>
                </a:rPr>
                <a:t>11</a:t>
              </a:r>
            </a:p>
          </p:txBody>
        </p:sp>
      </p:grpSp>
      <p:sp>
        <p:nvSpPr>
          <p:cNvPr id="2780169" name="Text Box 9"/>
          <p:cNvSpPr txBox="1">
            <a:spLocks noChangeArrowheads="1"/>
          </p:cNvSpPr>
          <p:nvPr/>
        </p:nvSpPr>
        <p:spPr bwMode="auto">
          <a:xfrm>
            <a:off x="942278" y="1206500"/>
            <a:ext cx="3288080" cy="523220"/>
          </a:xfrm>
          <a:prstGeom prst="rect">
            <a:avLst/>
          </a:prstGeom>
          <a:noFill/>
          <a:ln w="28575">
            <a:noFill/>
            <a:miter lim="800000"/>
            <a:headEnd/>
            <a:tailEnd/>
          </a:ln>
          <a:effectLst/>
        </p:spPr>
        <p:txBody>
          <a:bodyPr wrap="none" anchor="ctr">
            <a:prstTxWarp prst="textNoShape">
              <a:avLst/>
            </a:prstTxWarp>
            <a:spAutoFit/>
          </a:bodyPr>
          <a:lstStyle/>
          <a:p>
            <a:pPr algn="ctr"/>
            <a:r>
              <a:rPr lang="en-US" sz="2800" b="1" dirty="0" err="1">
                <a:latin typeface="18 VAG Rounded Bold   07390"/>
              </a:rPr>
              <a:t>Nondelayed</a:t>
            </a:r>
            <a:r>
              <a:rPr lang="en-US" sz="2800" b="1" dirty="0">
                <a:latin typeface="18 VAG Rounded Bold   07390"/>
              </a:rPr>
              <a:t> Branch</a:t>
            </a:r>
          </a:p>
        </p:txBody>
      </p:sp>
      <p:grpSp>
        <p:nvGrpSpPr>
          <p:cNvPr id="3" name="Group 10"/>
          <p:cNvGrpSpPr>
            <a:grpSpLocks/>
          </p:cNvGrpSpPr>
          <p:nvPr/>
        </p:nvGrpSpPr>
        <p:grpSpPr bwMode="auto">
          <a:xfrm>
            <a:off x="5472113" y="1725612"/>
            <a:ext cx="3630612" cy="3468688"/>
            <a:chOff x="3107" y="884"/>
            <a:chExt cx="2287" cy="2185"/>
          </a:xfrm>
        </p:grpSpPr>
        <p:sp>
          <p:nvSpPr>
            <p:cNvPr id="2780171" name="Rectangle 11"/>
            <p:cNvSpPr>
              <a:spLocks noChangeArrowheads="1"/>
            </p:cNvSpPr>
            <p:nvPr/>
          </p:nvSpPr>
          <p:spPr bwMode="auto">
            <a:xfrm>
              <a:off x="3107" y="884"/>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chemeClr val="tx1"/>
                  </a:solidFill>
                  <a:latin typeface="Courier New" pitchFamily="-65" charset="0"/>
                </a:rPr>
                <a:t>add $</a:t>
              </a:r>
              <a:r>
                <a:rPr lang="en-US" sz="2800" dirty="0" smtClean="0">
                  <a:solidFill>
                    <a:schemeClr val="tx1"/>
                  </a:solidFill>
                  <a:latin typeface="Courier New" pitchFamily="-65" charset="0"/>
                </a:rPr>
                <a:t>1, $</a:t>
              </a:r>
              <a:r>
                <a:rPr lang="en-US" sz="2800">
                  <a:solidFill>
                    <a:schemeClr val="tx1"/>
                  </a:solidFill>
                  <a:latin typeface="Courier New" pitchFamily="-65" charset="0"/>
                </a:rPr>
                <a:t>2</a:t>
              </a:r>
              <a:r>
                <a:rPr lang="en-US" sz="2800" smtClean="0">
                  <a:solidFill>
                    <a:schemeClr val="tx1"/>
                  </a:solidFill>
                  <a:latin typeface="Courier New" pitchFamily="-65" charset="0"/>
                </a:rPr>
                <a:t>, $</a:t>
              </a:r>
              <a:r>
                <a:rPr lang="en-US" sz="2800" dirty="0">
                  <a:solidFill>
                    <a:schemeClr val="tx1"/>
                  </a:solidFill>
                  <a:latin typeface="Courier New" pitchFamily="-65" charset="0"/>
                </a:rPr>
                <a:t>3</a:t>
              </a:r>
            </a:p>
          </p:txBody>
        </p:sp>
        <p:sp>
          <p:nvSpPr>
            <p:cNvPr id="2780172" name="Rectangle 12"/>
            <p:cNvSpPr>
              <a:spLocks noChangeArrowheads="1"/>
            </p:cNvSpPr>
            <p:nvPr/>
          </p:nvSpPr>
          <p:spPr bwMode="auto">
            <a:xfrm>
              <a:off x="3107" y="1340"/>
              <a:ext cx="2015"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a:solidFill>
                    <a:schemeClr val="tx1"/>
                  </a:solidFill>
                  <a:latin typeface="Courier New" pitchFamily="-65" charset="0"/>
                </a:rPr>
                <a:t>sub $4, $5</a:t>
              </a:r>
              <a:r>
                <a:rPr lang="en-US" sz="2800" dirty="0" smtClean="0">
                  <a:solidFill>
                    <a:schemeClr val="tx1"/>
                  </a:solidFill>
                  <a:latin typeface="Courier New" pitchFamily="-65" charset="0"/>
                </a:rPr>
                <a:t>, $</a:t>
              </a:r>
              <a:r>
                <a:rPr lang="en-US" sz="2800" dirty="0">
                  <a:solidFill>
                    <a:schemeClr val="tx1"/>
                  </a:solidFill>
                  <a:latin typeface="Courier New" pitchFamily="-65" charset="0"/>
                </a:rPr>
                <a:t>6</a:t>
              </a:r>
            </a:p>
          </p:txBody>
        </p:sp>
        <p:sp>
          <p:nvSpPr>
            <p:cNvPr id="2780173" name="Rectangle 13"/>
            <p:cNvSpPr>
              <a:spLocks noChangeArrowheads="1"/>
            </p:cNvSpPr>
            <p:nvPr/>
          </p:nvSpPr>
          <p:spPr bwMode="auto">
            <a:xfrm>
              <a:off x="3107" y="1796"/>
              <a:ext cx="228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err="1">
                  <a:solidFill>
                    <a:schemeClr val="tx1"/>
                  </a:solidFill>
                  <a:latin typeface="Courier New" pitchFamily="-65" charset="0"/>
                </a:rPr>
                <a:t>beq</a:t>
              </a:r>
              <a:r>
                <a:rPr lang="en-US" sz="2800" dirty="0">
                  <a:solidFill>
                    <a:schemeClr val="tx1"/>
                  </a:solidFill>
                  <a:latin typeface="Courier New" pitchFamily="-65" charset="0"/>
                </a:rPr>
                <a:t> $1, $4</a:t>
              </a:r>
              <a:r>
                <a:rPr lang="en-US" sz="2800" dirty="0" smtClean="0">
                  <a:solidFill>
                    <a:schemeClr val="tx1"/>
                  </a:solidFill>
                  <a:latin typeface="Courier New" pitchFamily="-65" charset="0"/>
                </a:rPr>
                <a:t>, Exit</a:t>
              </a:r>
              <a:endParaRPr lang="en-US" sz="2800" dirty="0">
                <a:solidFill>
                  <a:schemeClr val="tx1"/>
                </a:solidFill>
                <a:latin typeface="Courier New" pitchFamily="-65" charset="0"/>
              </a:endParaRPr>
            </a:p>
          </p:txBody>
        </p:sp>
        <p:sp>
          <p:nvSpPr>
            <p:cNvPr id="2780174" name="Rectangle 14"/>
            <p:cNvSpPr>
              <a:spLocks noChangeArrowheads="1"/>
            </p:cNvSpPr>
            <p:nvPr/>
          </p:nvSpPr>
          <p:spPr bwMode="auto">
            <a:xfrm>
              <a:off x="3107" y="2254"/>
              <a:ext cx="2151"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rgbClr val="FF0000"/>
                  </a:solidFill>
                  <a:latin typeface="Courier New" pitchFamily="-65" charset="0"/>
                </a:rPr>
                <a:t>or </a:t>
              </a:r>
              <a:r>
                <a:rPr lang="en-US" sz="2800" b="1" dirty="0" smtClean="0">
                  <a:solidFill>
                    <a:srgbClr val="FF0000"/>
                  </a:solidFill>
                  <a:latin typeface="Courier New" pitchFamily="-65" charset="0"/>
                </a:rPr>
                <a:t> $</a:t>
              </a:r>
              <a:r>
                <a:rPr lang="en-US" sz="2800" b="1" dirty="0">
                  <a:solidFill>
                    <a:srgbClr val="FF0000"/>
                  </a:solidFill>
                  <a:latin typeface="Courier New" pitchFamily="-65" charset="0"/>
                </a:rPr>
                <a:t>8, $</a:t>
              </a:r>
              <a:r>
                <a:rPr lang="en-US" sz="2800" b="1" dirty="0" smtClean="0">
                  <a:solidFill>
                    <a:srgbClr val="FF0000"/>
                  </a:solidFill>
                  <a:latin typeface="Courier New" pitchFamily="-65" charset="0"/>
                </a:rPr>
                <a:t>9, $</a:t>
              </a:r>
              <a:r>
                <a:rPr lang="en-US" sz="2800" b="1" dirty="0">
                  <a:solidFill>
                    <a:srgbClr val="FF0000"/>
                  </a:solidFill>
                  <a:latin typeface="Courier New" pitchFamily="-65" charset="0"/>
                </a:rPr>
                <a:t>10</a:t>
              </a:r>
            </a:p>
          </p:txBody>
        </p:sp>
        <p:sp>
          <p:nvSpPr>
            <p:cNvPr id="2780175" name="Rectangle 15"/>
            <p:cNvSpPr>
              <a:spLocks noChangeArrowheads="1"/>
            </p:cNvSpPr>
            <p:nvPr/>
          </p:nvSpPr>
          <p:spPr bwMode="auto">
            <a:xfrm>
              <a:off x="3107" y="2741"/>
              <a:ext cx="2287" cy="32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dirty="0" err="1">
                  <a:solidFill>
                    <a:schemeClr val="tx1"/>
                  </a:solidFill>
                  <a:latin typeface="Courier New" pitchFamily="-65" charset="0"/>
                </a:rPr>
                <a:t>xor</a:t>
              </a:r>
              <a:r>
                <a:rPr lang="en-US" sz="2800" dirty="0">
                  <a:solidFill>
                    <a:schemeClr val="tx1"/>
                  </a:solidFill>
                  <a:latin typeface="Courier New" pitchFamily="-65" charset="0"/>
                </a:rPr>
                <a:t> $10, $1</a:t>
              </a:r>
              <a:r>
                <a:rPr lang="en-US" sz="2800" dirty="0" smtClean="0">
                  <a:solidFill>
                    <a:schemeClr val="tx1"/>
                  </a:solidFill>
                  <a:latin typeface="Courier New" pitchFamily="-65" charset="0"/>
                </a:rPr>
                <a:t>, $</a:t>
              </a:r>
              <a:r>
                <a:rPr lang="en-US" sz="2800" dirty="0">
                  <a:solidFill>
                    <a:schemeClr val="tx1"/>
                  </a:solidFill>
                  <a:latin typeface="Courier New" pitchFamily="-65" charset="0"/>
                </a:rPr>
                <a:t>11</a:t>
              </a:r>
            </a:p>
          </p:txBody>
        </p:sp>
      </p:grpSp>
      <p:sp>
        <p:nvSpPr>
          <p:cNvPr id="2780176" name="Text Box 16"/>
          <p:cNvSpPr txBox="1">
            <a:spLocks noChangeArrowheads="1"/>
          </p:cNvSpPr>
          <p:nvPr/>
        </p:nvSpPr>
        <p:spPr bwMode="auto">
          <a:xfrm>
            <a:off x="5667375" y="1206500"/>
            <a:ext cx="2672526" cy="523220"/>
          </a:xfrm>
          <a:prstGeom prst="rect">
            <a:avLst/>
          </a:prstGeom>
          <a:noFill/>
          <a:ln w="28575">
            <a:noFill/>
            <a:miter lim="800000"/>
            <a:headEnd/>
            <a:tailEnd/>
          </a:ln>
          <a:effectLst/>
        </p:spPr>
        <p:txBody>
          <a:bodyPr wrap="none" anchor="ctr">
            <a:prstTxWarp prst="textNoShape">
              <a:avLst/>
            </a:prstTxWarp>
            <a:spAutoFit/>
          </a:bodyPr>
          <a:lstStyle/>
          <a:p>
            <a:pPr algn="ctr"/>
            <a:r>
              <a:rPr lang="en-US" sz="2800" b="1">
                <a:latin typeface="18 VAG Rounded Bold   07390"/>
              </a:rPr>
              <a:t>Delayed Branch</a:t>
            </a:r>
          </a:p>
        </p:txBody>
      </p:sp>
      <p:grpSp>
        <p:nvGrpSpPr>
          <p:cNvPr id="4" name="Group 17"/>
          <p:cNvGrpSpPr>
            <a:grpSpLocks/>
          </p:cNvGrpSpPr>
          <p:nvPr/>
        </p:nvGrpSpPr>
        <p:grpSpPr bwMode="auto">
          <a:xfrm>
            <a:off x="267590" y="1806605"/>
            <a:ext cx="1247775" cy="4749800"/>
            <a:chOff x="0" y="981"/>
            <a:chExt cx="786" cy="2992"/>
          </a:xfrm>
        </p:grpSpPr>
        <p:sp>
          <p:nvSpPr>
            <p:cNvPr id="2780178" name="Rectangle 18"/>
            <p:cNvSpPr>
              <a:spLocks noChangeArrowheads="1"/>
            </p:cNvSpPr>
            <p:nvPr/>
          </p:nvSpPr>
          <p:spPr bwMode="auto">
            <a:xfrm>
              <a:off x="0" y="364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Exit:</a:t>
              </a:r>
            </a:p>
          </p:txBody>
        </p:sp>
        <p:sp>
          <p:nvSpPr>
            <p:cNvPr id="2780179" name="Freeform 19"/>
            <p:cNvSpPr>
              <a:spLocks/>
            </p:cNvSpPr>
            <p:nvPr/>
          </p:nvSpPr>
          <p:spPr bwMode="auto">
            <a:xfrm>
              <a:off x="21" y="981"/>
              <a:ext cx="436" cy="2720"/>
            </a:xfrm>
            <a:custGeom>
              <a:avLst/>
              <a:gdLst/>
              <a:ahLst/>
              <a:cxnLst>
                <a:cxn ang="0">
                  <a:pos x="406" y="0"/>
                </a:cxn>
                <a:cxn ang="0">
                  <a:pos x="416" y="1163"/>
                </a:cxn>
                <a:cxn ang="0">
                  <a:pos x="427" y="1291"/>
                </a:cxn>
                <a:cxn ang="0">
                  <a:pos x="427" y="1398"/>
                </a:cxn>
                <a:cxn ang="0">
                  <a:pos x="416" y="1430"/>
                </a:cxn>
                <a:cxn ang="0">
                  <a:pos x="427" y="1526"/>
                </a:cxn>
                <a:cxn ang="0">
                  <a:pos x="384" y="1536"/>
                </a:cxn>
                <a:cxn ang="0">
                  <a:pos x="352" y="1547"/>
                </a:cxn>
                <a:cxn ang="0">
                  <a:pos x="310" y="1558"/>
                </a:cxn>
                <a:cxn ang="0">
                  <a:pos x="128" y="1686"/>
                </a:cxn>
                <a:cxn ang="0">
                  <a:pos x="43" y="1899"/>
                </a:cxn>
                <a:cxn ang="0">
                  <a:pos x="0" y="2155"/>
                </a:cxn>
                <a:cxn ang="0">
                  <a:pos x="11" y="2592"/>
                </a:cxn>
                <a:cxn ang="0">
                  <a:pos x="75" y="2624"/>
                </a:cxn>
                <a:cxn ang="0">
                  <a:pos x="235" y="2720"/>
                </a:cxn>
              </a:cxnLst>
              <a:rect l="0" t="0" r="r" b="b"/>
              <a:pathLst>
                <a:path w="436" h="2720">
                  <a:moveTo>
                    <a:pt x="406" y="0"/>
                  </a:moveTo>
                  <a:cubicBezTo>
                    <a:pt x="434" y="390"/>
                    <a:pt x="422" y="769"/>
                    <a:pt x="416" y="1163"/>
                  </a:cubicBezTo>
                  <a:cubicBezTo>
                    <a:pt x="419" y="1205"/>
                    <a:pt x="427" y="1248"/>
                    <a:pt x="427" y="1291"/>
                  </a:cubicBezTo>
                  <a:cubicBezTo>
                    <a:pt x="427" y="1413"/>
                    <a:pt x="402" y="1325"/>
                    <a:pt x="427" y="1398"/>
                  </a:cubicBezTo>
                  <a:cubicBezTo>
                    <a:pt x="423" y="1408"/>
                    <a:pt x="416" y="1418"/>
                    <a:pt x="416" y="1430"/>
                  </a:cubicBezTo>
                  <a:cubicBezTo>
                    <a:pt x="416" y="1462"/>
                    <a:pt x="436" y="1495"/>
                    <a:pt x="427" y="1526"/>
                  </a:cubicBezTo>
                  <a:cubicBezTo>
                    <a:pt x="422" y="1540"/>
                    <a:pt x="398" y="1532"/>
                    <a:pt x="384" y="1536"/>
                  </a:cubicBezTo>
                  <a:cubicBezTo>
                    <a:pt x="373" y="1539"/>
                    <a:pt x="362" y="1543"/>
                    <a:pt x="352" y="1547"/>
                  </a:cubicBezTo>
                  <a:cubicBezTo>
                    <a:pt x="338" y="1551"/>
                    <a:pt x="324" y="1554"/>
                    <a:pt x="310" y="1558"/>
                  </a:cubicBezTo>
                  <a:cubicBezTo>
                    <a:pt x="257" y="1590"/>
                    <a:pt x="163" y="1630"/>
                    <a:pt x="128" y="1686"/>
                  </a:cubicBezTo>
                  <a:cubicBezTo>
                    <a:pt x="88" y="1747"/>
                    <a:pt x="61" y="1828"/>
                    <a:pt x="43" y="1899"/>
                  </a:cubicBezTo>
                  <a:cubicBezTo>
                    <a:pt x="33" y="1989"/>
                    <a:pt x="20" y="2066"/>
                    <a:pt x="0" y="2155"/>
                  </a:cubicBezTo>
                  <a:cubicBezTo>
                    <a:pt x="3" y="2300"/>
                    <a:pt x="0" y="2446"/>
                    <a:pt x="11" y="2592"/>
                  </a:cubicBezTo>
                  <a:cubicBezTo>
                    <a:pt x="12" y="2617"/>
                    <a:pt x="64" y="2621"/>
                    <a:pt x="75" y="2624"/>
                  </a:cubicBezTo>
                  <a:cubicBezTo>
                    <a:pt x="142" y="2640"/>
                    <a:pt x="186" y="2671"/>
                    <a:pt x="235" y="2720"/>
                  </a:cubicBezTo>
                </a:path>
              </a:pathLst>
            </a:custGeom>
            <a:noFill/>
            <a:ln w="28575" cap="flat" cmpd="sng">
              <a:solidFill>
                <a:schemeClr val="accent1"/>
              </a:solidFill>
              <a:prstDash val="solid"/>
              <a:round/>
              <a:headEnd type="none" w="med" len="med"/>
              <a:tailEnd type="triangle" w="med" len="med"/>
            </a:ln>
            <a:effectLst/>
          </p:spPr>
          <p:txBody>
            <a:bodyPr wrap="none" anchor="ctr">
              <a:prstTxWarp prst="textNoShape">
                <a:avLst/>
              </a:prstTxWarp>
            </a:bodyPr>
            <a:lstStyle/>
            <a:p>
              <a:endParaRPr lang="en-US"/>
            </a:p>
          </p:txBody>
        </p:sp>
      </p:grpSp>
      <p:grpSp>
        <p:nvGrpSpPr>
          <p:cNvPr id="5" name="Group 20"/>
          <p:cNvGrpSpPr>
            <a:grpSpLocks/>
          </p:cNvGrpSpPr>
          <p:nvPr/>
        </p:nvGrpSpPr>
        <p:grpSpPr bwMode="auto">
          <a:xfrm>
            <a:off x="4716463" y="1792006"/>
            <a:ext cx="1247775" cy="4749800"/>
            <a:chOff x="2631" y="981"/>
            <a:chExt cx="786" cy="2992"/>
          </a:xfrm>
        </p:grpSpPr>
        <p:sp>
          <p:nvSpPr>
            <p:cNvPr id="2780181" name="Rectangle 21"/>
            <p:cNvSpPr>
              <a:spLocks noChangeArrowheads="1"/>
            </p:cNvSpPr>
            <p:nvPr/>
          </p:nvSpPr>
          <p:spPr bwMode="auto">
            <a:xfrm>
              <a:off x="2631" y="364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New" pitchFamily="-65" charset="0"/>
                </a:rPr>
                <a:t>Exit:</a:t>
              </a:r>
            </a:p>
          </p:txBody>
        </p:sp>
        <p:sp>
          <p:nvSpPr>
            <p:cNvPr id="2780182" name="Freeform 22"/>
            <p:cNvSpPr>
              <a:spLocks/>
            </p:cNvSpPr>
            <p:nvPr/>
          </p:nvSpPr>
          <p:spPr bwMode="auto">
            <a:xfrm>
              <a:off x="2640" y="981"/>
              <a:ext cx="436" cy="2720"/>
            </a:xfrm>
            <a:custGeom>
              <a:avLst/>
              <a:gdLst/>
              <a:ahLst/>
              <a:cxnLst>
                <a:cxn ang="0">
                  <a:pos x="406" y="0"/>
                </a:cxn>
                <a:cxn ang="0">
                  <a:pos x="416" y="1163"/>
                </a:cxn>
                <a:cxn ang="0">
                  <a:pos x="427" y="1291"/>
                </a:cxn>
                <a:cxn ang="0">
                  <a:pos x="427" y="1398"/>
                </a:cxn>
                <a:cxn ang="0">
                  <a:pos x="416" y="1430"/>
                </a:cxn>
                <a:cxn ang="0">
                  <a:pos x="427" y="1526"/>
                </a:cxn>
                <a:cxn ang="0">
                  <a:pos x="384" y="1536"/>
                </a:cxn>
                <a:cxn ang="0">
                  <a:pos x="352" y="1547"/>
                </a:cxn>
                <a:cxn ang="0">
                  <a:pos x="310" y="1558"/>
                </a:cxn>
                <a:cxn ang="0">
                  <a:pos x="128" y="1686"/>
                </a:cxn>
                <a:cxn ang="0">
                  <a:pos x="43" y="1899"/>
                </a:cxn>
                <a:cxn ang="0">
                  <a:pos x="0" y="2155"/>
                </a:cxn>
                <a:cxn ang="0">
                  <a:pos x="11" y="2592"/>
                </a:cxn>
                <a:cxn ang="0">
                  <a:pos x="75" y="2624"/>
                </a:cxn>
                <a:cxn ang="0">
                  <a:pos x="235" y="2720"/>
                </a:cxn>
              </a:cxnLst>
              <a:rect l="0" t="0" r="r" b="b"/>
              <a:pathLst>
                <a:path w="436" h="2720">
                  <a:moveTo>
                    <a:pt x="406" y="0"/>
                  </a:moveTo>
                  <a:cubicBezTo>
                    <a:pt x="434" y="390"/>
                    <a:pt x="422" y="769"/>
                    <a:pt x="416" y="1163"/>
                  </a:cubicBezTo>
                  <a:cubicBezTo>
                    <a:pt x="419" y="1205"/>
                    <a:pt x="427" y="1248"/>
                    <a:pt x="427" y="1291"/>
                  </a:cubicBezTo>
                  <a:cubicBezTo>
                    <a:pt x="427" y="1413"/>
                    <a:pt x="402" y="1325"/>
                    <a:pt x="427" y="1398"/>
                  </a:cubicBezTo>
                  <a:cubicBezTo>
                    <a:pt x="423" y="1408"/>
                    <a:pt x="416" y="1418"/>
                    <a:pt x="416" y="1430"/>
                  </a:cubicBezTo>
                  <a:cubicBezTo>
                    <a:pt x="416" y="1462"/>
                    <a:pt x="436" y="1495"/>
                    <a:pt x="427" y="1526"/>
                  </a:cubicBezTo>
                  <a:cubicBezTo>
                    <a:pt x="422" y="1540"/>
                    <a:pt x="398" y="1532"/>
                    <a:pt x="384" y="1536"/>
                  </a:cubicBezTo>
                  <a:cubicBezTo>
                    <a:pt x="373" y="1539"/>
                    <a:pt x="362" y="1543"/>
                    <a:pt x="352" y="1547"/>
                  </a:cubicBezTo>
                  <a:cubicBezTo>
                    <a:pt x="338" y="1551"/>
                    <a:pt x="324" y="1554"/>
                    <a:pt x="310" y="1558"/>
                  </a:cubicBezTo>
                  <a:cubicBezTo>
                    <a:pt x="257" y="1590"/>
                    <a:pt x="163" y="1630"/>
                    <a:pt x="128" y="1686"/>
                  </a:cubicBezTo>
                  <a:cubicBezTo>
                    <a:pt x="88" y="1747"/>
                    <a:pt x="61" y="1828"/>
                    <a:pt x="43" y="1899"/>
                  </a:cubicBezTo>
                  <a:cubicBezTo>
                    <a:pt x="33" y="1989"/>
                    <a:pt x="20" y="2066"/>
                    <a:pt x="0" y="2155"/>
                  </a:cubicBezTo>
                  <a:cubicBezTo>
                    <a:pt x="3" y="2300"/>
                    <a:pt x="0" y="2446"/>
                    <a:pt x="11" y="2592"/>
                  </a:cubicBezTo>
                  <a:cubicBezTo>
                    <a:pt x="12" y="2617"/>
                    <a:pt x="64" y="2621"/>
                    <a:pt x="75" y="2624"/>
                  </a:cubicBezTo>
                  <a:cubicBezTo>
                    <a:pt x="142" y="2640"/>
                    <a:pt x="186" y="2671"/>
                    <a:pt x="235" y="2720"/>
                  </a:cubicBezTo>
                </a:path>
              </a:pathLst>
            </a:custGeom>
            <a:noFill/>
            <a:ln w="28575" cap="flat" cmpd="sng">
              <a:solidFill>
                <a:schemeClr val="accent1"/>
              </a:solidFill>
              <a:prstDash val="solid"/>
              <a:round/>
              <a:headEnd type="none" w="med" len="med"/>
              <a:tailEnd type="triangle" w="med" len="med"/>
            </a:ln>
            <a:effectLst/>
          </p:spPr>
          <p:txBody>
            <a:bodyPr wrap="none" anchor="ctr">
              <a:prstTxWarp prst="textNoShape">
                <a:avLst/>
              </a:prstTxWarp>
            </a:bodyPr>
            <a:lstStyle/>
            <a:p>
              <a:endParaRPr lang="en-US"/>
            </a:p>
          </p:txBody>
        </p:sp>
      </p:grpSp>
      <p:sp>
        <p:nvSpPr>
          <p:cNvPr id="2780183" name="Line 23"/>
          <p:cNvSpPr>
            <a:spLocks noChangeShapeType="1"/>
          </p:cNvSpPr>
          <p:nvPr/>
        </p:nvSpPr>
        <p:spPr bwMode="auto">
          <a:xfrm>
            <a:off x="4522788" y="2193925"/>
            <a:ext cx="1082675" cy="1793875"/>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80184" name="Line 24"/>
          <p:cNvSpPr>
            <a:spLocks noChangeShapeType="1"/>
          </p:cNvSpPr>
          <p:nvPr/>
        </p:nvSpPr>
        <p:spPr bwMode="auto">
          <a:xfrm flipV="1">
            <a:off x="4930775" y="3627437"/>
            <a:ext cx="747713" cy="5095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5" name="Date Placeholder 24"/>
          <p:cNvSpPr>
            <a:spLocks noGrp="1"/>
          </p:cNvSpPr>
          <p:nvPr>
            <p:ph type="dt" sz="half" idx="10"/>
          </p:nvPr>
        </p:nvSpPr>
        <p:spPr/>
        <p:txBody>
          <a:bodyPr/>
          <a:lstStyle/>
          <a:p>
            <a:fld id="{5A814B56-7E31-604B-9299-D25B544FE50B}" type="datetime1">
              <a:rPr lang="en-US" smtClean="0"/>
              <a:pPr/>
              <a:t>11/5/13</a:t>
            </a:fld>
            <a:endParaRPr lang="en-US" dirty="0"/>
          </a:p>
        </p:txBody>
      </p:sp>
      <p:sp>
        <p:nvSpPr>
          <p:cNvPr id="26" name="Slide Number Placeholder 25"/>
          <p:cNvSpPr>
            <a:spLocks noGrp="1"/>
          </p:cNvSpPr>
          <p:nvPr>
            <p:ph type="sldNum" sz="quarter" idx="12"/>
          </p:nvPr>
        </p:nvSpPr>
        <p:spPr/>
        <p:txBody>
          <a:bodyPr/>
          <a:lstStyle/>
          <a:p>
            <a:fld id="{3CC63E4C-4642-794D-A2FD-70F6B81535F5}" type="slidenum">
              <a:rPr lang="en-US" smtClean="0"/>
              <a:pPr/>
              <a:t>55</a:t>
            </a:fld>
            <a:endParaRPr lang="en-US" dirty="0"/>
          </a:p>
        </p:txBody>
      </p:sp>
      <p:sp>
        <p:nvSpPr>
          <p:cNvPr id="27" name="Footer Placeholder 26"/>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9030311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80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7801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780183"/>
                                        </p:tgtEl>
                                        <p:attrNameLst>
                                          <p:attrName>style.visibility</p:attrName>
                                        </p:attrNameLst>
                                      </p:cBhvr>
                                      <p:to>
                                        <p:strVal val="visible"/>
                                      </p:to>
                                    </p:set>
                                    <p:animEffect transition="in" filter="wipe(up)">
                                      <p:cBhvr>
                                        <p:cTn id="28" dur="500"/>
                                        <p:tgtEl>
                                          <p:spTgt spid="27801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80184"/>
                                        </p:tgtEl>
                                        <p:attrNameLst>
                                          <p:attrName>style.visibility</p:attrName>
                                        </p:attrNameLst>
                                      </p:cBhvr>
                                      <p:to>
                                        <p:strVal val="visible"/>
                                      </p:to>
                                    </p:set>
                                    <p:animEffect transition="in" filter="wipe(left)">
                                      <p:cBhvr>
                                        <p:cTn id="33" dur="500"/>
                                        <p:tgtEl>
                                          <p:spTgt spid="278018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0169" grpId="0" autoUpdateAnimBg="0"/>
      <p:bldP spid="2780176" grpId="0" autoUpdateAnimBg="0"/>
      <p:bldP spid="2780183" grpId="0" animBg="1"/>
      <p:bldP spid="278018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Delayed Branch/Jump and MIPS ISA?</a:t>
            </a:r>
            <a:endParaRPr lang="en-US" dirty="0"/>
          </a:p>
        </p:txBody>
      </p:sp>
      <p:sp>
        <p:nvSpPr>
          <p:cNvPr id="3" name="Content Placeholder 2"/>
          <p:cNvSpPr>
            <a:spLocks noGrp="1"/>
          </p:cNvSpPr>
          <p:nvPr>
            <p:ph idx="1"/>
          </p:nvPr>
        </p:nvSpPr>
        <p:spPr/>
        <p:txBody>
          <a:bodyPr/>
          <a:lstStyle/>
          <a:p>
            <a:r>
              <a:rPr lang="en-US" dirty="0" smtClean="0"/>
              <a:t>Why does JAL put PC+8 in register 31?</a:t>
            </a:r>
          </a:p>
        </p:txBody>
      </p:sp>
      <p:sp>
        <p:nvSpPr>
          <p:cNvPr id="4" name="Date Placeholder 3"/>
          <p:cNvSpPr>
            <a:spLocks noGrp="1"/>
          </p:cNvSpPr>
          <p:nvPr>
            <p:ph type="dt" sz="half" idx="10"/>
          </p:nvPr>
        </p:nvSpPr>
        <p:spPr/>
        <p:txBody>
          <a:bodyPr/>
          <a:lstStyle/>
          <a:p>
            <a:fld id="{9B683B91-177B-F64E-8CA8-400947C867F9}" type="datetime1">
              <a:rPr lang="en-US" smtClean="0"/>
              <a:pPr/>
              <a:t>11/5/13</a:t>
            </a:fld>
            <a:endParaRPr lang="en-US" dirty="0"/>
          </a:p>
        </p:txBody>
      </p:sp>
      <p:sp>
        <p:nvSpPr>
          <p:cNvPr id="5" name="Footer Placeholder 4"/>
          <p:cNvSpPr>
            <a:spLocks noGrp="1"/>
          </p:cNvSpPr>
          <p:nvPr>
            <p:ph type="ftr" sz="quarter" idx="11"/>
          </p:nvPr>
        </p:nvSpPr>
        <p:spPr/>
        <p:txBody>
          <a:bodyPr/>
          <a:lstStyle/>
          <a:p>
            <a:r>
              <a:rPr lang="en-US" dirty="0" smtClean="0"/>
              <a:t>Fall 2013 --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56</a:t>
            </a:fld>
            <a:endParaRPr lang="en-US" dirty="0"/>
          </a:p>
        </p:txBody>
      </p:sp>
    </p:spTree>
    <p:extLst>
      <p:ext uri="{BB962C8B-B14F-4D97-AF65-F5344CB8AC3E}">
        <p14:creationId xmlns:p14="http://schemas.microsoft.com/office/powerpoint/2010/main" val="163329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Delayed Branch/Jump and MIPS ISA?</a:t>
            </a:r>
            <a:endParaRPr lang="en-US" dirty="0"/>
          </a:p>
        </p:txBody>
      </p:sp>
      <p:sp>
        <p:nvSpPr>
          <p:cNvPr id="3" name="Content Placeholder 2"/>
          <p:cNvSpPr>
            <a:spLocks noGrp="1"/>
          </p:cNvSpPr>
          <p:nvPr>
            <p:ph idx="1"/>
          </p:nvPr>
        </p:nvSpPr>
        <p:spPr/>
        <p:txBody>
          <a:bodyPr/>
          <a:lstStyle/>
          <a:p>
            <a:r>
              <a:rPr lang="en-US" dirty="0" smtClean="0"/>
              <a:t>Why does JAL put PC+8 in register 31?</a:t>
            </a:r>
          </a:p>
          <a:p>
            <a:r>
              <a:rPr lang="en-US" i="1" dirty="0" smtClean="0"/>
              <a:t>JAL executes following instruction (PC+4) so should return to PC+8</a:t>
            </a:r>
            <a:endParaRPr lang="en-US" i="1" dirty="0"/>
          </a:p>
        </p:txBody>
      </p:sp>
      <p:sp>
        <p:nvSpPr>
          <p:cNvPr id="4" name="Date Placeholder 3"/>
          <p:cNvSpPr>
            <a:spLocks noGrp="1"/>
          </p:cNvSpPr>
          <p:nvPr>
            <p:ph type="dt" sz="half" idx="10"/>
          </p:nvPr>
        </p:nvSpPr>
        <p:spPr/>
        <p:txBody>
          <a:bodyPr/>
          <a:lstStyle/>
          <a:p>
            <a:fld id="{51B2FCBD-F048-5A44-A3B6-5A9E94BC3671}" type="datetime1">
              <a:rPr lang="en-US" smtClean="0"/>
              <a:pPr/>
              <a:t>11/5/13</a:t>
            </a:fld>
            <a:endParaRPr lang="en-US" dirty="0"/>
          </a:p>
        </p:txBody>
      </p:sp>
      <p:sp>
        <p:nvSpPr>
          <p:cNvPr id="5" name="Footer Placeholder 4"/>
          <p:cNvSpPr>
            <a:spLocks noGrp="1"/>
          </p:cNvSpPr>
          <p:nvPr>
            <p:ph type="ftr" sz="quarter" idx="11"/>
          </p:nvPr>
        </p:nvSpPr>
        <p:spPr/>
        <p:txBody>
          <a:bodyPr/>
          <a:lstStyle/>
          <a:p>
            <a:r>
              <a:rPr lang="en-US" dirty="0" smtClean="0"/>
              <a:t>Fall 2013 -- Lecture #20</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57</a:t>
            </a:fld>
            <a:endParaRPr lang="en-US" dirty="0"/>
          </a:p>
        </p:txBody>
      </p:sp>
    </p:spTree>
    <p:extLst>
      <p:ext uri="{BB962C8B-B14F-4D97-AF65-F5344CB8AC3E}">
        <p14:creationId xmlns:p14="http://schemas.microsoft.com/office/powerpoint/2010/main" val="28309363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23"/>
          <p:cNvSpPr>
            <a:spLocks noGrp="1"/>
          </p:cNvSpPr>
          <p:nvPr>
            <p:ph type="dt" sz="half" idx="10"/>
          </p:nvPr>
        </p:nvSpPr>
        <p:spPr/>
        <p:txBody>
          <a:bodyPr/>
          <a:lstStyle/>
          <a:p>
            <a:fld id="{D0AA6616-2C1E-0247-AECD-37ADA80F2F66}" type="datetime1">
              <a:rPr lang="en-US" smtClean="0"/>
              <a:pPr/>
              <a:t>11/5/13</a:t>
            </a:fld>
            <a:endParaRPr lang="en-US" dirty="0"/>
          </a:p>
        </p:txBody>
      </p:sp>
      <p:sp>
        <p:nvSpPr>
          <p:cNvPr id="23" name="Footer Placeholder 3"/>
          <p:cNvSpPr>
            <a:spLocks noGrp="1"/>
          </p:cNvSpPr>
          <p:nvPr>
            <p:ph type="ftr" sz="quarter" idx="10"/>
          </p:nvPr>
        </p:nvSpPr>
        <p:spPr>
          <a:xfrm>
            <a:off x="3640668" y="6356350"/>
            <a:ext cx="2133600" cy="365125"/>
          </a:xfrm>
        </p:spPr>
        <p:txBody>
          <a:bodyPr/>
          <a:lstStyle/>
          <a:p>
            <a:r>
              <a:rPr lang="en-US" dirty="0" smtClean="0"/>
              <a:t>Fall 2013 -- Lecture #20</a:t>
            </a:r>
            <a:endParaRPr lang="en-AU" dirty="0"/>
          </a:p>
        </p:txBody>
      </p:sp>
      <p:sp>
        <p:nvSpPr>
          <p:cNvPr id="346114" name="Rectangle 2"/>
          <p:cNvSpPr>
            <a:spLocks noGrp="1" noChangeArrowheads="1"/>
          </p:cNvSpPr>
          <p:nvPr>
            <p:ph type="title"/>
          </p:nvPr>
        </p:nvSpPr>
        <p:spPr/>
        <p:txBody>
          <a:bodyPr/>
          <a:lstStyle/>
          <a:p>
            <a:r>
              <a:rPr lang="en-US" sz="4000"/>
              <a:t>Code Scheduling to Avoid Stalls</a:t>
            </a:r>
            <a:endParaRPr lang="en-AU" sz="4000"/>
          </a:p>
        </p:txBody>
      </p:sp>
      <p:sp>
        <p:nvSpPr>
          <p:cNvPr id="346115" name="Rectangle 3"/>
          <p:cNvSpPr>
            <a:spLocks noGrp="1" noChangeArrowheads="1"/>
          </p:cNvSpPr>
          <p:nvPr>
            <p:ph type="body" idx="1"/>
          </p:nvPr>
        </p:nvSpPr>
        <p:spPr>
          <a:xfrm>
            <a:off x="684213" y="1125538"/>
            <a:ext cx="8270875" cy="1843087"/>
          </a:xfrm>
        </p:spPr>
        <p:txBody>
          <a:bodyPr/>
          <a:lstStyle/>
          <a:p>
            <a:r>
              <a:rPr lang="en-US"/>
              <a:t>Reorder code to avoid use of load result in the next instruction</a:t>
            </a:r>
          </a:p>
          <a:p>
            <a:r>
              <a:rPr lang="en-US"/>
              <a:t>C code for </a:t>
            </a:r>
            <a:r>
              <a:rPr lang="en-US">
                <a:latin typeface="Lucida Console" charset="0"/>
              </a:rPr>
              <a:t>A = B + E; C = B + F;</a:t>
            </a:r>
            <a:endParaRPr lang="en-AU">
              <a:latin typeface="Lucida Console" charset="0"/>
            </a:endParaRPr>
          </a:p>
        </p:txBody>
      </p:sp>
      <p:sp>
        <p:nvSpPr>
          <p:cNvPr id="346116" name="Text Box 4"/>
          <p:cNvSpPr txBox="1">
            <a:spLocks noChangeArrowheads="1"/>
          </p:cNvSpPr>
          <p:nvPr/>
        </p:nvSpPr>
        <p:spPr bwMode="auto">
          <a:xfrm>
            <a:off x="2146300" y="3225800"/>
            <a:ext cx="2794000" cy="2587625"/>
          </a:xfrm>
          <a:prstGeom prst="rect">
            <a:avLst/>
          </a:prstGeom>
          <a:solidFill>
            <a:srgbClr val="F2F2F2"/>
          </a:solidFill>
          <a:ln w="9525">
            <a:noFill/>
            <a:miter lim="800000"/>
            <a:headEnd/>
            <a:tailEnd/>
          </a:ln>
          <a:effectLst/>
        </p:spPr>
        <p:txBody>
          <a:bodyPr wrap="none">
            <a:prstTxWarp prst="textNoShape">
              <a:avLst/>
            </a:prstTxWarp>
            <a:spAutoFit/>
          </a:bodyPr>
          <a:lstStyle/>
          <a:p>
            <a:pPr algn="l" defTabSz="628650">
              <a:spcBef>
                <a:spcPct val="20000"/>
              </a:spcBef>
            </a:pPr>
            <a:r>
              <a:rPr lang="en-US" sz="2000" dirty="0" err="1">
                <a:latin typeface="Lucida Console" charset="0"/>
              </a:rPr>
              <a:t>lw</a:t>
            </a:r>
            <a:r>
              <a:rPr lang="en-US" sz="2000" dirty="0">
                <a:latin typeface="Lucida Console" charset="0"/>
              </a:rPr>
              <a:t>	$t1, 0($t0)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$t2</a:t>
            </a:r>
            <a:r>
              <a:rPr lang="en-US" sz="2000" dirty="0">
                <a:latin typeface="Lucida Console" charset="0"/>
              </a:rPr>
              <a:t>, 4($t0)</a:t>
            </a:r>
          </a:p>
          <a:p>
            <a:pPr algn="l" defTabSz="628650">
              <a:spcBef>
                <a:spcPct val="20000"/>
              </a:spcBef>
            </a:pPr>
            <a:r>
              <a:rPr lang="en-US" sz="2000" dirty="0">
                <a:latin typeface="Lucida Console" charset="0"/>
              </a:rPr>
              <a:t>add	$t3, $t1, </a:t>
            </a:r>
            <a:r>
              <a:rPr lang="en-US" sz="2000" dirty="0">
                <a:solidFill>
                  <a:srgbClr val="FF0000"/>
                </a:solidFill>
                <a:latin typeface="Lucida Console" charset="0"/>
              </a:rPr>
              <a:t>$t2</a:t>
            </a:r>
          </a:p>
          <a:p>
            <a:pPr algn="l" defTabSz="628650">
              <a:spcBef>
                <a:spcPct val="20000"/>
              </a:spcBef>
            </a:pPr>
            <a:r>
              <a:rPr lang="en-US" sz="2000" dirty="0" err="1">
                <a:latin typeface="Lucida Console" charset="0"/>
              </a:rPr>
              <a:t>sw</a:t>
            </a:r>
            <a:r>
              <a:rPr lang="en-US" sz="2000" dirty="0">
                <a:latin typeface="Lucida Console" charset="0"/>
              </a:rPr>
              <a:t>	$t3, 12($t0)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$t4</a:t>
            </a:r>
            <a:r>
              <a:rPr lang="en-US" sz="2000" dirty="0">
                <a:latin typeface="Lucida Console" charset="0"/>
              </a:rPr>
              <a:t>, 8($t0)</a:t>
            </a:r>
          </a:p>
          <a:p>
            <a:pPr algn="l" defTabSz="628650">
              <a:spcBef>
                <a:spcPct val="20000"/>
              </a:spcBef>
            </a:pPr>
            <a:r>
              <a:rPr lang="en-US" sz="2000" dirty="0">
                <a:latin typeface="Lucida Console" charset="0"/>
              </a:rPr>
              <a:t>add	$t5, $t1, </a:t>
            </a:r>
            <a:r>
              <a:rPr lang="en-US" sz="2000" dirty="0">
                <a:solidFill>
                  <a:srgbClr val="FF0000"/>
                </a:solidFill>
                <a:latin typeface="Lucida Console" charset="0"/>
              </a:rPr>
              <a:t>$t4</a:t>
            </a:r>
          </a:p>
          <a:p>
            <a:pPr algn="l" defTabSz="628650">
              <a:spcBef>
                <a:spcPct val="20000"/>
              </a:spcBef>
            </a:pPr>
            <a:r>
              <a:rPr lang="en-US" sz="2000" dirty="0" err="1">
                <a:latin typeface="Lucida Console" charset="0"/>
              </a:rPr>
              <a:t>sw</a:t>
            </a:r>
            <a:r>
              <a:rPr lang="en-US" sz="2000" dirty="0">
                <a:latin typeface="Lucida Console" charset="0"/>
              </a:rPr>
              <a:t>	$t5, 16($t0)</a:t>
            </a:r>
            <a:endParaRPr lang="en-AU" sz="2000" dirty="0">
              <a:latin typeface="Lucida Console" charset="0"/>
            </a:endParaRPr>
          </a:p>
        </p:txBody>
      </p:sp>
      <p:sp>
        <p:nvSpPr>
          <p:cNvPr id="346117" name="AutoShape 5"/>
          <p:cNvSpPr>
            <a:spLocks/>
          </p:cNvSpPr>
          <p:nvPr/>
        </p:nvSpPr>
        <p:spPr bwMode="auto">
          <a:xfrm>
            <a:off x="777875" y="4078288"/>
            <a:ext cx="914400" cy="401637"/>
          </a:xfrm>
          <a:prstGeom prst="borderCallout1">
            <a:avLst>
              <a:gd name="adj1" fmla="val 28458"/>
              <a:gd name="adj2" fmla="val 108333"/>
              <a:gd name="adj3" fmla="val 25296"/>
              <a:gd name="adj4" fmla="val 147917"/>
            </a:avLst>
          </a:prstGeom>
          <a:solidFill>
            <a:srgbClr val="E6B9B8"/>
          </a:solidFill>
          <a:ln w="9525">
            <a:solidFill>
              <a:schemeClr val="tx1"/>
            </a:solidFill>
            <a:miter lim="800000"/>
            <a:headEnd/>
            <a:tailEnd type="triangle" w="med" len="med"/>
          </a:ln>
          <a:effectLst/>
        </p:spPr>
        <p:txBody>
          <a:bodyPr>
            <a:prstTxWarp prst="textNoShape">
              <a:avLst/>
            </a:prstTxWarp>
          </a:bodyPr>
          <a:lstStyle/>
          <a:p>
            <a:r>
              <a:rPr lang="en-US" sz="1800"/>
              <a:t>stall</a:t>
            </a:r>
            <a:endParaRPr lang="en-AU" sz="1800"/>
          </a:p>
        </p:txBody>
      </p:sp>
      <p:sp>
        <p:nvSpPr>
          <p:cNvPr id="346118" name="AutoShape 6"/>
          <p:cNvSpPr>
            <a:spLocks/>
          </p:cNvSpPr>
          <p:nvPr/>
        </p:nvSpPr>
        <p:spPr bwMode="auto">
          <a:xfrm>
            <a:off x="777875" y="5157788"/>
            <a:ext cx="914400" cy="401637"/>
          </a:xfrm>
          <a:prstGeom prst="borderCallout1">
            <a:avLst>
              <a:gd name="adj1" fmla="val 28458"/>
              <a:gd name="adj2" fmla="val 108333"/>
              <a:gd name="adj3" fmla="val 25296"/>
              <a:gd name="adj4" fmla="val 147917"/>
            </a:avLst>
          </a:prstGeom>
          <a:solidFill>
            <a:schemeClr val="accent2">
              <a:lumMod val="40000"/>
              <a:lumOff val="60000"/>
            </a:schemeClr>
          </a:solidFill>
          <a:ln w="9525">
            <a:solidFill>
              <a:schemeClr val="tx1"/>
            </a:solidFill>
            <a:miter lim="800000"/>
            <a:headEnd/>
            <a:tailEnd type="triangle" w="med" len="med"/>
          </a:ln>
          <a:effectLst/>
        </p:spPr>
        <p:txBody>
          <a:bodyPr>
            <a:prstTxWarp prst="textNoShape">
              <a:avLst/>
            </a:prstTxWarp>
          </a:bodyPr>
          <a:lstStyle/>
          <a:p>
            <a:r>
              <a:rPr lang="en-US" sz="1800"/>
              <a:t>stall</a:t>
            </a:r>
            <a:endParaRPr lang="en-AU" sz="1800"/>
          </a:p>
        </p:txBody>
      </p:sp>
      <p:sp>
        <p:nvSpPr>
          <p:cNvPr id="346119" name="Text Box 7"/>
          <p:cNvSpPr txBox="1">
            <a:spLocks noChangeArrowheads="1"/>
          </p:cNvSpPr>
          <p:nvPr/>
        </p:nvSpPr>
        <p:spPr bwMode="auto">
          <a:xfrm>
            <a:off x="5457825" y="3225800"/>
            <a:ext cx="2794000" cy="2587625"/>
          </a:xfrm>
          <a:prstGeom prst="rect">
            <a:avLst/>
          </a:prstGeom>
          <a:solidFill>
            <a:schemeClr val="bg1">
              <a:lumMod val="95000"/>
            </a:schemeClr>
          </a:solidFill>
          <a:ln w="9525">
            <a:noFill/>
            <a:miter lim="800000"/>
            <a:headEnd/>
            <a:tailEnd/>
          </a:ln>
          <a:effectLst/>
        </p:spPr>
        <p:txBody>
          <a:bodyPr wrap="none">
            <a:prstTxWarp prst="textNoShape">
              <a:avLst/>
            </a:prstTxWarp>
            <a:spAutoFit/>
          </a:bodyPr>
          <a:lstStyle/>
          <a:p>
            <a:pPr algn="l" defTabSz="628650">
              <a:spcBef>
                <a:spcPct val="20000"/>
              </a:spcBef>
            </a:pPr>
            <a:r>
              <a:rPr lang="en-US" sz="2000" dirty="0" err="1">
                <a:latin typeface="Lucida Console" charset="0"/>
              </a:rPr>
              <a:t>lw</a:t>
            </a:r>
            <a:r>
              <a:rPr lang="en-US" sz="2000" dirty="0">
                <a:latin typeface="Lucida Console" charset="0"/>
              </a:rPr>
              <a:t>	$t1, 0($t0)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$t2</a:t>
            </a:r>
            <a:r>
              <a:rPr lang="en-US" sz="2000" dirty="0">
                <a:latin typeface="Lucida Console" charset="0"/>
              </a:rPr>
              <a:t>, 4($t0)</a:t>
            </a:r>
          </a:p>
          <a:p>
            <a:pPr algn="l" defTabSz="628650">
              <a:spcBef>
                <a:spcPct val="20000"/>
              </a:spcBef>
            </a:pPr>
            <a:r>
              <a:rPr lang="en-US" sz="2000" dirty="0" err="1">
                <a:latin typeface="Lucida Console" charset="0"/>
              </a:rPr>
              <a:t>lw</a:t>
            </a:r>
            <a:r>
              <a:rPr lang="en-US" sz="2000" dirty="0">
                <a:latin typeface="Lucida Console" charset="0"/>
              </a:rPr>
              <a:t>	</a:t>
            </a:r>
            <a:r>
              <a:rPr lang="en-US" sz="2000" dirty="0">
                <a:solidFill>
                  <a:srgbClr val="FF0000"/>
                </a:solidFill>
                <a:latin typeface="Lucida Console" charset="0"/>
              </a:rPr>
              <a:t>$t4</a:t>
            </a:r>
            <a:r>
              <a:rPr lang="en-US" sz="2000" dirty="0">
                <a:latin typeface="Lucida Console" charset="0"/>
              </a:rPr>
              <a:t>, 8($t0)</a:t>
            </a:r>
          </a:p>
          <a:p>
            <a:pPr algn="l" defTabSz="628650">
              <a:spcBef>
                <a:spcPct val="20000"/>
              </a:spcBef>
            </a:pPr>
            <a:r>
              <a:rPr lang="en-US" sz="2000" dirty="0">
                <a:latin typeface="Lucida Console" charset="0"/>
              </a:rPr>
              <a:t>add	$t3, $t1, </a:t>
            </a:r>
            <a:r>
              <a:rPr lang="en-US" sz="2000" dirty="0">
                <a:solidFill>
                  <a:srgbClr val="FF0000"/>
                </a:solidFill>
                <a:latin typeface="Lucida Console" charset="0"/>
              </a:rPr>
              <a:t>$t2</a:t>
            </a:r>
          </a:p>
          <a:p>
            <a:pPr algn="l" defTabSz="628650">
              <a:spcBef>
                <a:spcPct val="20000"/>
              </a:spcBef>
            </a:pPr>
            <a:r>
              <a:rPr lang="en-US" sz="2000" dirty="0" err="1">
                <a:latin typeface="Lucida Console" charset="0"/>
              </a:rPr>
              <a:t>sw</a:t>
            </a:r>
            <a:r>
              <a:rPr lang="en-US" sz="2000" dirty="0">
                <a:latin typeface="Lucida Console" charset="0"/>
              </a:rPr>
              <a:t>	$t3, 12($t0)</a:t>
            </a:r>
          </a:p>
          <a:p>
            <a:pPr algn="l" defTabSz="628650">
              <a:spcBef>
                <a:spcPct val="20000"/>
              </a:spcBef>
            </a:pPr>
            <a:r>
              <a:rPr lang="en-US" sz="2000" dirty="0">
                <a:latin typeface="Lucida Console" charset="0"/>
              </a:rPr>
              <a:t>add	$t5, $t1, </a:t>
            </a:r>
            <a:r>
              <a:rPr lang="en-US" sz="2000" dirty="0">
                <a:solidFill>
                  <a:srgbClr val="FF0000"/>
                </a:solidFill>
                <a:latin typeface="Lucida Console" charset="0"/>
              </a:rPr>
              <a:t>$t4</a:t>
            </a:r>
          </a:p>
          <a:p>
            <a:pPr algn="l" defTabSz="628650">
              <a:spcBef>
                <a:spcPct val="20000"/>
              </a:spcBef>
            </a:pPr>
            <a:r>
              <a:rPr lang="en-US" sz="2000" dirty="0" err="1">
                <a:latin typeface="Lucida Console" charset="0"/>
              </a:rPr>
              <a:t>sw</a:t>
            </a:r>
            <a:r>
              <a:rPr lang="en-US" sz="2000" dirty="0">
                <a:latin typeface="Lucida Console" charset="0"/>
              </a:rPr>
              <a:t>	$t5, 16($t0)</a:t>
            </a:r>
            <a:endParaRPr lang="en-AU" sz="2000" dirty="0">
              <a:latin typeface="Lucida Console" charset="0"/>
            </a:endParaRPr>
          </a:p>
        </p:txBody>
      </p:sp>
      <p:sp>
        <p:nvSpPr>
          <p:cNvPr id="346120" name="Line 8"/>
          <p:cNvSpPr>
            <a:spLocks noChangeShapeType="1"/>
          </p:cNvSpPr>
          <p:nvPr/>
        </p:nvSpPr>
        <p:spPr bwMode="auto">
          <a:xfrm flipV="1">
            <a:off x="4572000" y="4221163"/>
            <a:ext cx="936625" cy="647700"/>
          </a:xfrm>
          <a:prstGeom prst="line">
            <a:avLst/>
          </a:prstGeom>
          <a:noFill/>
          <a:ln w="28575">
            <a:solidFill>
              <a:schemeClr val="hlink"/>
            </a:solidFill>
            <a:round/>
            <a:headEnd/>
            <a:tailEnd type="triangle" w="med" len="med"/>
          </a:ln>
          <a:effectLst/>
        </p:spPr>
        <p:txBody>
          <a:bodyPr>
            <a:prstTxWarp prst="textNoShape">
              <a:avLst/>
            </a:prstTxWarp>
          </a:bodyPr>
          <a:lstStyle/>
          <a:p>
            <a:endParaRPr lang="en-US"/>
          </a:p>
        </p:txBody>
      </p:sp>
      <p:sp>
        <p:nvSpPr>
          <p:cNvPr id="346121" name="Oval 9"/>
          <p:cNvSpPr>
            <a:spLocks noChangeArrowheads="1"/>
          </p:cNvSpPr>
          <p:nvPr/>
        </p:nvSpPr>
        <p:spPr bwMode="auto">
          <a:xfrm>
            <a:off x="2771775" y="3573463"/>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2" name="Oval 10"/>
          <p:cNvSpPr>
            <a:spLocks noChangeArrowheads="1"/>
          </p:cNvSpPr>
          <p:nvPr/>
        </p:nvSpPr>
        <p:spPr bwMode="auto">
          <a:xfrm>
            <a:off x="4284663" y="39338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3" name="Oval 11"/>
          <p:cNvSpPr>
            <a:spLocks noChangeArrowheads="1"/>
          </p:cNvSpPr>
          <p:nvPr/>
        </p:nvSpPr>
        <p:spPr bwMode="auto">
          <a:xfrm>
            <a:off x="2771775" y="4652963"/>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4" name="Oval 12"/>
          <p:cNvSpPr>
            <a:spLocks noChangeArrowheads="1"/>
          </p:cNvSpPr>
          <p:nvPr/>
        </p:nvSpPr>
        <p:spPr bwMode="auto">
          <a:xfrm>
            <a:off x="4284663" y="50133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5" name="Oval 13"/>
          <p:cNvSpPr>
            <a:spLocks noChangeArrowheads="1"/>
          </p:cNvSpPr>
          <p:nvPr/>
        </p:nvSpPr>
        <p:spPr bwMode="auto">
          <a:xfrm>
            <a:off x="6084888" y="3573463"/>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6" name="Oval 14"/>
          <p:cNvSpPr>
            <a:spLocks noChangeArrowheads="1"/>
          </p:cNvSpPr>
          <p:nvPr/>
        </p:nvSpPr>
        <p:spPr bwMode="auto">
          <a:xfrm>
            <a:off x="7596188" y="4292600"/>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7" name="Oval 15"/>
          <p:cNvSpPr>
            <a:spLocks noChangeArrowheads="1"/>
          </p:cNvSpPr>
          <p:nvPr/>
        </p:nvSpPr>
        <p:spPr bwMode="auto">
          <a:xfrm>
            <a:off x="7596188" y="50133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8" name="Oval 16"/>
          <p:cNvSpPr>
            <a:spLocks noChangeArrowheads="1"/>
          </p:cNvSpPr>
          <p:nvPr/>
        </p:nvSpPr>
        <p:spPr bwMode="auto">
          <a:xfrm>
            <a:off x="6084888" y="3933825"/>
            <a:ext cx="647700" cy="431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346129" name="Line 17"/>
          <p:cNvSpPr>
            <a:spLocks noChangeShapeType="1"/>
          </p:cNvSpPr>
          <p:nvPr/>
        </p:nvSpPr>
        <p:spPr bwMode="auto">
          <a:xfrm>
            <a:off x="3409950" y="3819525"/>
            <a:ext cx="879475" cy="29210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0" name="Line 18"/>
          <p:cNvSpPr>
            <a:spLocks noChangeShapeType="1"/>
          </p:cNvSpPr>
          <p:nvPr/>
        </p:nvSpPr>
        <p:spPr bwMode="auto">
          <a:xfrm>
            <a:off x="3400425" y="4918075"/>
            <a:ext cx="903288" cy="21590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1" name="Line 19"/>
          <p:cNvSpPr>
            <a:spLocks noChangeShapeType="1"/>
          </p:cNvSpPr>
          <p:nvPr/>
        </p:nvSpPr>
        <p:spPr bwMode="auto">
          <a:xfrm>
            <a:off x="6726238" y="3829050"/>
            <a:ext cx="895350" cy="608013"/>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2" name="Line 20"/>
          <p:cNvSpPr>
            <a:spLocks noChangeShapeType="1"/>
          </p:cNvSpPr>
          <p:nvPr/>
        </p:nvSpPr>
        <p:spPr bwMode="auto">
          <a:xfrm>
            <a:off x="6654800" y="4287838"/>
            <a:ext cx="966788" cy="846137"/>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346133" name="Text Box 21"/>
          <p:cNvSpPr txBox="1">
            <a:spLocks noChangeArrowheads="1"/>
          </p:cNvSpPr>
          <p:nvPr/>
        </p:nvSpPr>
        <p:spPr bwMode="auto">
          <a:xfrm>
            <a:off x="6300788" y="5876925"/>
            <a:ext cx="1146175" cy="376238"/>
          </a:xfrm>
          <a:prstGeom prst="rect">
            <a:avLst/>
          </a:prstGeom>
          <a:solidFill>
            <a:schemeClr val="accent1"/>
          </a:solidFill>
          <a:ln w="9525">
            <a:solidFill>
              <a:schemeClr val="tx1"/>
            </a:solidFill>
            <a:miter lim="800000"/>
            <a:headEnd/>
            <a:tailEnd/>
          </a:ln>
          <a:effectLst/>
        </p:spPr>
        <p:txBody>
          <a:bodyPr wrap="none">
            <a:prstTxWarp prst="textNoShape">
              <a:avLst/>
            </a:prstTxWarp>
            <a:spAutoFit/>
          </a:bodyPr>
          <a:lstStyle/>
          <a:p>
            <a:pPr algn="l"/>
            <a:r>
              <a:rPr lang="en-US" sz="1800"/>
              <a:t>11 cycles</a:t>
            </a:r>
            <a:endParaRPr lang="en-AU" sz="1800"/>
          </a:p>
        </p:txBody>
      </p:sp>
      <p:sp>
        <p:nvSpPr>
          <p:cNvPr id="346134" name="Text Box 22"/>
          <p:cNvSpPr txBox="1">
            <a:spLocks noChangeArrowheads="1"/>
          </p:cNvSpPr>
          <p:nvPr/>
        </p:nvSpPr>
        <p:spPr bwMode="auto">
          <a:xfrm>
            <a:off x="2987675" y="5876925"/>
            <a:ext cx="1146175" cy="376238"/>
          </a:xfrm>
          <a:prstGeom prst="rect">
            <a:avLst/>
          </a:prstGeom>
          <a:solidFill>
            <a:schemeClr val="accent1"/>
          </a:solidFill>
          <a:ln w="9525">
            <a:solidFill>
              <a:schemeClr val="tx1"/>
            </a:solidFill>
            <a:miter lim="800000"/>
            <a:headEnd/>
            <a:tailEnd/>
          </a:ln>
          <a:effectLst/>
        </p:spPr>
        <p:txBody>
          <a:bodyPr wrap="none">
            <a:prstTxWarp prst="textNoShape">
              <a:avLst/>
            </a:prstTxWarp>
            <a:spAutoFit/>
          </a:bodyPr>
          <a:lstStyle/>
          <a:p>
            <a:pPr algn="l"/>
            <a:r>
              <a:rPr lang="en-US" sz="1800"/>
              <a:t>13 cycles</a:t>
            </a:r>
            <a:endParaRPr lang="en-AU" sz="1800"/>
          </a:p>
        </p:txBody>
      </p:sp>
      <p:sp>
        <p:nvSpPr>
          <p:cNvPr id="25" name="Slide Number Placeholder 24"/>
          <p:cNvSpPr>
            <a:spLocks noGrp="1"/>
          </p:cNvSpPr>
          <p:nvPr>
            <p:ph type="sldNum" sz="quarter" idx="12"/>
          </p:nvPr>
        </p:nvSpPr>
        <p:spPr/>
        <p:txBody>
          <a:bodyPr/>
          <a:lstStyle/>
          <a:p>
            <a:fld id="{3CC63E4C-4642-794D-A2FD-70F6B81535F5}" type="slidenum">
              <a:rPr lang="en-US" smtClean="0"/>
              <a:pPr/>
              <a:t>58</a:t>
            </a:fld>
            <a:endParaRPr lang="en-US" dirty="0"/>
          </a:p>
        </p:txBody>
      </p:sp>
    </p:spTree>
    <p:extLst>
      <p:ext uri="{BB962C8B-B14F-4D97-AF65-F5344CB8AC3E}">
        <p14:creationId xmlns:p14="http://schemas.microsoft.com/office/powerpoint/2010/main" val="320622025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1491" name="Rectangle 3"/>
          <p:cNvSpPr>
            <a:spLocks noChangeArrowheads="1"/>
          </p:cNvSpPr>
          <p:nvPr/>
        </p:nvSpPr>
        <p:spPr bwMode="auto">
          <a:xfrm>
            <a:off x="0" y="1992489"/>
            <a:ext cx="7467600" cy="1556323"/>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buFont typeface="+mj-lt"/>
              <a:buAutoNum type="romanUcPeriod"/>
              <a:tabLst>
                <a:tab pos="738188" algn="l"/>
              </a:tabLst>
            </a:pPr>
            <a:r>
              <a:rPr lang="en-US" sz="2400" b="1" dirty="0">
                <a:solidFill>
                  <a:schemeClr val="tx1"/>
                </a:solidFill>
                <a:latin typeface="18 VAG Rounded Bold   07390"/>
              </a:rPr>
              <a:t>Thanks to pipelining, I have </a:t>
            </a:r>
            <a:r>
              <a:rPr lang="en-US" sz="2400" b="1" dirty="0">
                <a:solidFill>
                  <a:srgbClr val="FF0000"/>
                </a:solidFill>
                <a:latin typeface="18 VAG Rounded Bold   07390"/>
              </a:rPr>
              <a:t>reduced the time </a:t>
            </a:r>
            <a:r>
              <a:rPr lang="en-US" sz="2400" b="1" dirty="0">
                <a:solidFill>
                  <a:schemeClr val="tx1"/>
                </a:solidFill>
                <a:latin typeface="18 VAG Rounded Bold   07390"/>
              </a:rPr>
              <a:t>it took me to wash my one shirt.</a:t>
            </a:r>
          </a:p>
          <a:p>
            <a:pPr marL="609600" indent="-609600">
              <a:lnSpc>
                <a:spcPct val="85000"/>
              </a:lnSpc>
              <a:spcBef>
                <a:spcPct val="65000"/>
              </a:spcBef>
              <a:buSzPct val="100000"/>
              <a:buFont typeface="+mj-lt"/>
              <a:buAutoNum type="romanUcPeriod"/>
              <a:tabLst>
                <a:tab pos="738188" algn="l"/>
              </a:tabLst>
            </a:pPr>
            <a:r>
              <a:rPr lang="en-US" sz="2400" b="1" dirty="0">
                <a:solidFill>
                  <a:schemeClr val="tx1"/>
                </a:solidFill>
                <a:latin typeface="18 VAG Rounded Bold   07390"/>
              </a:rPr>
              <a:t>Longer pipelines are </a:t>
            </a:r>
            <a:r>
              <a:rPr lang="en-US" sz="2400" b="1" dirty="0">
                <a:solidFill>
                  <a:srgbClr val="FF0000"/>
                </a:solidFill>
                <a:latin typeface="18 VAG Rounded Bold   07390"/>
              </a:rPr>
              <a:t>always a win</a:t>
            </a:r>
            <a:r>
              <a:rPr lang="en-US" sz="2400" b="1" dirty="0">
                <a:solidFill>
                  <a:schemeClr val="accent2"/>
                </a:solidFill>
                <a:latin typeface="18 VAG Rounded Bold   07390"/>
              </a:rPr>
              <a:t> </a:t>
            </a:r>
            <a:r>
              <a:rPr lang="en-US" sz="2400" b="1" dirty="0">
                <a:solidFill>
                  <a:schemeClr val="tx1"/>
                </a:solidFill>
                <a:latin typeface="18 VAG Rounded Bold   07390"/>
              </a:rPr>
              <a:t>(since less work per stage &amp; a faster clock).</a:t>
            </a:r>
          </a:p>
        </p:txBody>
      </p:sp>
      <p:sp>
        <p:nvSpPr>
          <p:cNvPr id="5" name="Title 4"/>
          <p:cNvSpPr>
            <a:spLocks noGrp="1"/>
          </p:cNvSpPr>
          <p:nvPr>
            <p:ph type="title"/>
          </p:nvPr>
        </p:nvSpPr>
        <p:spPr/>
        <p:txBody>
          <a:bodyPr/>
          <a:lstStyle/>
          <a:p>
            <a:r>
              <a:rPr lang="en-US" dirty="0" smtClean="0"/>
              <a:t>Peer Instruction</a:t>
            </a:r>
            <a:endParaRPr lang="en-US" dirty="0"/>
          </a:p>
        </p:txBody>
      </p:sp>
      <p:graphicFrame>
        <p:nvGraphicFramePr>
          <p:cNvPr id="7" name="Table 6"/>
          <p:cNvGraphicFramePr>
            <a:graphicFrameLocks noGrp="1"/>
          </p:cNvGraphicFramePr>
          <p:nvPr/>
        </p:nvGraphicFramePr>
        <p:xfrm>
          <a:off x="762001" y="4243494"/>
          <a:ext cx="8043332" cy="2072639"/>
        </p:xfrm>
        <a:graphic>
          <a:graphicData uri="http://schemas.openxmlformats.org/drawingml/2006/table">
            <a:tbl>
              <a:tblPr firstRow="1" bandRow="1">
                <a:tableStyleId>{2D5ABB26-0587-4C30-8999-92F81FD0307C}</a:tableStyleId>
              </a:tblPr>
              <a:tblGrid>
                <a:gridCol w="8043332"/>
              </a:tblGrid>
              <a:tr h="370840">
                <a:tc>
                  <a:txBody>
                    <a:bodyPr/>
                    <a:lstStyle/>
                    <a:p>
                      <a:r>
                        <a:rPr lang="en-US" sz="2800" b="1" dirty="0" err="1" smtClean="0">
                          <a:solidFill>
                            <a:schemeClr val="accent6"/>
                          </a:solidFill>
                        </a:rPr>
                        <a:t>A)(orange</a:t>
                      </a:r>
                      <a:r>
                        <a:rPr lang="en-US" sz="2800" b="1" dirty="0" smtClean="0">
                          <a:solidFill>
                            <a:schemeClr val="accent6"/>
                          </a:solidFill>
                        </a:rPr>
                        <a:t>)   	I is True</a:t>
                      </a:r>
                      <a:r>
                        <a:rPr lang="en-US" sz="2800" b="1" baseline="0" dirty="0" smtClean="0">
                          <a:solidFill>
                            <a:schemeClr val="accent6"/>
                          </a:solidFill>
                        </a:rPr>
                        <a:t> and II is True</a:t>
                      </a:r>
                      <a:endParaRPr lang="en-US" sz="2800" dirty="0">
                        <a:solidFill>
                          <a:schemeClr val="accent6"/>
                        </a:solidFill>
                      </a:endParaRPr>
                    </a:p>
                  </a:txBody>
                  <a:tcPr>
                    <a:solidFill>
                      <a:schemeClr val="bg1"/>
                    </a:solidFill>
                  </a:tcPr>
                </a:tc>
              </a:tr>
              <a:tr h="370840">
                <a:tc>
                  <a:txBody>
                    <a:bodyPr/>
                    <a:lstStyle/>
                    <a:p>
                      <a:r>
                        <a:rPr lang="en-US" sz="2800" b="1" dirty="0" err="1" smtClean="0">
                          <a:solidFill>
                            <a:srgbClr val="008000"/>
                          </a:solidFill>
                        </a:rPr>
                        <a:t>B)(green</a:t>
                      </a:r>
                      <a:r>
                        <a:rPr lang="en-US" sz="2800" b="1" dirty="0" smtClean="0">
                          <a:solidFill>
                            <a:srgbClr val="008000"/>
                          </a:solidFill>
                        </a:rPr>
                        <a:t>) 	I is False and II is True</a:t>
                      </a:r>
                      <a:endParaRPr lang="en-US" sz="2800" dirty="0">
                        <a:solidFill>
                          <a:srgbClr val="008000"/>
                        </a:solidFill>
                      </a:endParaRPr>
                    </a:p>
                  </a:txBody>
                  <a:tcPr>
                    <a:solidFill>
                      <a:schemeClr val="bg1"/>
                    </a:solidFill>
                  </a:tcPr>
                </a:tc>
              </a:tr>
              <a:tr h="370840">
                <a:tc>
                  <a:txBody>
                    <a:bodyPr/>
                    <a:lstStyle/>
                    <a:p>
                      <a:r>
                        <a:rPr lang="en-US" sz="2800" b="1" dirty="0" err="1" smtClean="0">
                          <a:solidFill>
                            <a:srgbClr val="FF6FCF"/>
                          </a:solidFill>
                        </a:rPr>
                        <a:t>C)(pink</a:t>
                      </a:r>
                      <a:r>
                        <a:rPr lang="en-US" sz="2800" b="1" dirty="0" smtClean="0">
                          <a:solidFill>
                            <a:srgbClr val="FF6FCF"/>
                          </a:solidFill>
                        </a:rPr>
                        <a:t>) 		I is True and II is False</a:t>
                      </a:r>
                      <a:endParaRPr lang="en-US" sz="2800" dirty="0">
                        <a:solidFill>
                          <a:srgbClr val="FF6FCF"/>
                        </a:solidFill>
                      </a:endParaRPr>
                    </a:p>
                  </a:txBody>
                  <a:tcPr>
                    <a:solidFill>
                      <a:schemeClr val="bg1"/>
                    </a:solidFill>
                  </a:tcPr>
                </a:tc>
              </a:tr>
              <a:tr h="370840">
                <a:tc>
                  <a:txBody>
                    <a:bodyPr/>
                    <a:lstStyle/>
                    <a:p>
                      <a:r>
                        <a:rPr lang="en-US" sz="2800" b="1" dirty="0" err="1" smtClean="0">
                          <a:ln>
                            <a:solidFill>
                              <a:schemeClr val="tx1"/>
                            </a:solidFill>
                          </a:ln>
                          <a:solidFill>
                            <a:srgbClr val="FFFF00"/>
                          </a:solidFill>
                        </a:rPr>
                        <a:t>D)(yellow</a:t>
                      </a:r>
                      <a:r>
                        <a:rPr lang="en-US" sz="2800" b="1" dirty="0" smtClean="0">
                          <a:ln>
                            <a:solidFill>
                              <a:schemeClr val="tx1"/>
                            </a:solidFill>
                          </a:ln>
                          <a:solidFill>
                            <a:srgbClr val="FFFF00"/>
                          </a:solidFill>
                        </a:rPr>
                        <a:t>) 	I is False and II is False </a:t>
                      </a:r>
                      <a:endParaRPr lang="en-US" sz="2800" dirty="0"/>
                    </a:p>
                  </a:txBody>
                  <a:tcPr>
                    <a:solidFill>
                      <a:schemeClr val="bg1"/>
                    </a:solidFill>
                  </a:tcPr>
                </a:tc>
              </a:tr>
            </a:tbl>
          </a:graphicData>
        </a:graphic>
      </p:graphicFrame>
      <p:sp>
        <p:nvSpPr>
          <p:cNvPr id="6" name="Date Placeholder 5"/>
          <p:cNvSpPr>
            <a:spLocks noGrp="1"/>
          </p:cNvSpPr>
          <p:nvPr>
            <p:ph type="dt" sz="half" idx="10"/>
          </p:nvPr>
        </p:nvSpPr>
        <p:spPr/>
        <p:txBody>
          <a:bodyPr/>
          <a:lstStyle/>
          <a:p>
            <a:fld id="{2EFB542F-AE15-F94D-8B73-B48288897E2A}" type="datetime1">
              <a:rPr lang="en-US" smtClean="0"/>
              <a:pPr/>
              <a:t>11/5/13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59</a:t>
            </a:fld>
            <a:endParaRPr lang="en-US" dirty="0"/>
          </a:p>
        </p:txBody>
      </p:sp>
      <p:sp>
        <p:nvSpPr>
          <p:cNvPr id="9" name="Footer Placeholder 8"/>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2085699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Pipelined Execution</a:t>
            </a:r>
          </a:p>
          <a:p>
            <a:r>
              <a:rPr lang="en-US" dirty="0" smtClean="0">
                <a:solidFill>
                  <a:srgbClr val="A6A6A6"/>
                </a:solidFill>
              </a:rPr>
              <a:t>Pipelined </a:t>
            </a:r>
            <a:r>
              <a:rPr lang="en-US" dirty="0" err="1" smtClean="0">
                <a:solidFill>
                  <a:srgbClr val="A6A6A6"/>
                </a:solidFill>
              </a:rPr>
              <a:t>Datapath</a:t>
            </a:r>
            <a:endParaRPr lang="en-US" dirty="0" smtClean="0">
              <a:solidFill>
                <a:srgbClr val="A6A6A6"/>
              </a:solidFill>
            </a:endParaRPr>
          </a:p>
          <a:p>
            <a:r>
              <a:rPr lang="en-US" dirty="0" smtClean="0">
                <a:solidFill>
                  <a:srgbClr val="A6A6A6"/>
                </a:solidFill>
              </a:rPr>
              <a:t>Structural and Data Hazards</a:t>
            </a:r>
          </a:p>
          <a:p>
            <a:r>
              <a:rPr lang="en-US" dirty="0" smtClean="0">
                <a:solidFill>
                  <a:srgbClr val="A6A6A6"/>
                </a:solidFill>
              </a:rPr>
              <a:t>Control Hazards</a:t>
            </a:r>
          </a:p>
        </p:txBody>
      </p:sp>
      <p:sp>
        <p:nvSpPr>
          <p:cNvPr id="7" name="Date Placeholder 6"/>
          <p:cNvSpPr>
            <a:spLocks noGrp="1"/>
          </p:cNvSpPr>
          <p:nvPr>
            <p:ph type="dt" sz="half" idx="10"/>
          </p:nvPr>
        </p:nvSpPr>
        <p:spPr/>
        <p:txBody>
          <a:bodyPr/>
          <a:lstStyle/>
          <a:p>
            <a:fld id="{D9B48A24-470E-9C4C-9A99-16D282D72E95}" type="datetime1">
              <a:rPr lang="en-US" smtClean="0"/>
              <a:pPr/>
              <a:t>11/5/13</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6</a:t>
            </a:fld>
            <a:endParaRPr lang="en-US" dirty="0"/>
          </a:p>
        </p:txBody>
      </p:sp>
      <p:sp>
        <p:nvSpPr>
          <p:cNvPr id="9" name="Footer Placeholder 8"/>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384461483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ChangeArrowheads="1"/>
          </p:cNvSpPr>
          <p:nvPr/>
        </p:nvSpPr>
        <p:spPr bwMode="auto">
          <a:xfrm>
            <a:off x="-4704" y="4600222"/>
            <a:ext cx="7467600" cy="1556323"/>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buFont typeface="+mj-lt"/>
              <a:buAutoNum type="arabicParenR"/>
              <a:tabLst>
                <a:tab pos="738188" algn="l"/>
              </a:tabLst>
            </a:pPr>
            <a:r>
              <a:rPr lang="en-US" sz="2400" b="1" dirty="0">
                <a:solidFill>
                  <a:schemeClr val="tx1"/>
                </a:solidFill>
                <a:latin typeface="18 VAG Rounded Bold   07390"/>
              </a:rPr>
              <a:t>Thanks to pipelining, I have </a:t>
            </a:r>
            <a:r>
              <a:rPr lang="en-US" sz="2400" b="1" u="sng" dirty="0">
                <a:solidFill>
                  <a:schemeClr val="accent2"/>
                </a:solidFill>
                <a:latin typeface="18 VAG Rounded Bold   07390"/>
              </a:rPr>
              <a:t>reduced the time</a:t>
            </a:r>
            <a:r>
              <a:rPr lang="en-US" sz="2400" b="1" dirty="0">
                <a:solidFill>
                  <a:schemeClr val="accent2"/>
                </a:solidFill>
                <a:latin typeface="18 VAG Rounded Bold   07390"/>
              </a:rPr>
              <a:t> </a:t>
            </a:r>
            <a:r>
              <a:rPr lang="en-US" sz="2400" b="1" dirty="0">
                <a:solidFill>
                  <a:schemeClr val="tx1"/>
                </a:solidFill>
                <a:latin typeface="18 VAG Rounded Bold   07390"/>
              </a:rPr>
              <a:t>it took me to wash my one shirt.</a:t>
            </a:r>
          </a:p>
          <a:p>
            <a:pPr marL="609600" indent="-609600">
              <a:lnSpc>
                <a:spcPct val="85000"/>
              </a:lnSpc>
              <a:spcBef>
                <a:spcPct val="65000"/>
              </a:spcBef>
              <a:buSzPct val="100000"/>
              <a:buFont typeface="+mj-lt"/>
              <a:buAutoNum type="arabicParenR"/>
              <a:tabLst>
                <a:tab pos="738188" algn="l"/>
              </a:tabLst>
            </a:pPr>
            <a:r>
              <a:rPr lang="en-US" sz="2400" b="1" dirty="0">
                <a:solidFill>
                  <a:schemeClr val="tx1"/>
                </a:solidFill>
                <a:latin typeface="18 VAG Rounded Bold   07390"/>
              </a:rPr>
              <a:t>Longer pipelines are </a:t>
            </a:r>
            <a:r>
              <a:rPr lang="en-US" sz="2400" b="1" u="sng" dirty="0">
                <a:solidFill>
                  <a:schemeClr val="accent2"/>
                </a:solidFill>
                <a:latin typeface="18 VAG Rounded Bold   07390"/>
              </a:rPr>
              <a:t>always a win</a:t>
            </a:r>
            <a:r>
              <a:rPr lang="en-US" sz="2400" b="1" dirty="0">
                <a:solidFill>
                  <a:schemeClr val="accent2"/>
                </a:solidFill>
                <a:latin typeface="18 VAG Rounded Bold   07390"/>
              </a:rPr>
              <a:t> </a:t>
            </a:r>
            <a:r>
              <a:rPr lang="en-US" sz="2400" b="1" dirty="0">
                <a:solidFill>
                  <a:schemeClr val="tx1"/>
                </a:solidFill>
                <a:latin typeface="18 VAG Rounded Bold   07390"/>
              </a:rPr>
              <a:t>(since less work per stage &amp; a faster clock).</a:t>
            </a:r>
          </a:p>
        </p:txBody>
      </p:sp>
      <p:sp>
        <p:nvSpPr>
          <p:cNvPr id="2753541" name="Text Box 5"/>
          <p:cNvSpPr txBox="1">
            <a:spLocks noChangeArrowheads="1"/>
          </p:cNvSpPr>
          <p:nvPr/>
        </p:nvSpPr>
        <p:spPr bwMode="auto">
          <a:xfrm>
            <a:off x="990600" y="5149850"/>
            <a:ext cx="3862388" cy="1098550"/>
          </a:xfrm>
          <a:prstGeom prst="rect">
            <a:avLst/>
          </a:prstGeom>
          <a:noFill/>
          <a:ln w="127000">
            <a:noFill/>
            <a:miter lim="800000"/>
            <a:headEnd/>
            <a:tailEnd/>
          </a:ln>
          <a:effectLst/>
        </p:spPr>
        <p:txBody>
          <a:bodyPr wrap="none">
            <a:prstTxWarp prst="textNoShape">
              <a:avLst/>
            </a:prstTxWarp>
            <a:spAutoFit/>
          </a:bodyPr>
          <a:lstStyle/>
          <a:p>
            <a:r>
              <a:rPr lang="en-US" sz="6600" b="1"/>
              <a:t>F A L S E</a:t>
            </a:r>
          </a:p>
        </p:txBody>
      </p:sp>
      <p:sp>
        <p:nvSpPr>
          <p:cNvPr id="2753542" name="Text Box 6"/>
          <p:cNvSpPr txBox="1">
            <a:spLocks noChangeArrowheads="1"/>
          </p:cNvSpPr>
          <p:nvPr/>
        </p:nvSpPr>
        <p:spPr bwMode="auto">
          <a:xfrm>
            <a:off x="990600" y="4267200"/>
            <a:ext cx="3862388" cy="1098550"/>
          </a:xfrm>
          <a:prstGeom prst="rect">
            <a:avLst/>
          </a:prstGeom>
          <a:noFill/>
          <a:ln w="127000">
            <a:noFill/>
            <a:miter lim="800000"/>
            <a:headEnd/>
            <a:tailEnd/>
          </a:ln>
          <a:effectLst/>
        </p:spPr>
        <p:txBody>
          <a:bodyPr wrap="none">
            <a:prstTxWarp prst="textNoShape">
              <a:avLst/>
            </a:prstTxWarp>
            <a:spAutoFit/>
          </a:bodyPr>
          <a:lstStyle/>
          <a:p>
            <a:r>
              <a:rPr lang="en-US" sz="6600" b="1"/>
              <a:t>F A L S E</a:t>
            </a:r>
          </a:p>
        </p:txBody>
      </p:sp>
      <p:sp>
        <p:nvSpPr>
          <p:cNvPr id="2753543" name="Text Box 7"/>
          <p:cNvSpPr txBox="1">
            <a:spLocks noChangeArrowheads="1"/>
          </p:cNvSpPr>
          <p:nvPr/>
        </p:nvSpPr>
        <p:spPr bwMode="auto">
          <a:xfrm>
            <a:off x="757238" y="2374851"/>
            <a:ext cx="7929562" cy="451406"/>
          </a:xfrm>
          <a:prstGeom prst="rect">
            <a:avLst/>
          </a:prstGeom>
          <a:noFill/>
          <a:ln w="12700">
            <a:noFill/>
            <a:miter lim="800000"/>
            <a:headEnd/>
            <a:tailEnd/>
          </a:ln>
          <a:effectLst/>
        </p:spPr>
        <p:txBody>
          <a:bodyPr>
            <a:prstTxWarp prst="textNoShape">
              <a:avLst/>
            </a:prstTxWarp>
            <a:spAutoFit/>
          </a:bodyPr>
          <a:lstStyle/>
          <a:p>
            <a:pPr marL="514350" indent="-514350">
              <a:lnSpc>
                <a:spcPct val="80000"/>
              </a:lnSpc>
              <a:buFont typeface="+mj-lt"/>
              <a:buAutoNum type="arabicParenR"/>
            </a:pPr>
            <a:r>
              <a:rPr lang="en-US" sz="2800" b="1" u="sng" dirty="0">
                <a:solidFill>
                  <a:srgbClr val="FF0000"/>
                </a:solidFill>
                <a:latin typeface="18 VAG Rounded Bold   07390"/>
              </a:rPr>
              <a:t>Throughput</a:t>
            </a:r>
            <a:r>
              <a:rPr lang="en-US" sz="2800" b="1" dirty="0">
                <a:solidFill>
                  <a:srgbClr val="FF0000"/>
                </a:solidFill>
                <a:latin typeface="18 VAG Rounded Bold   07390"/>
              </a:rPr>
              <a:t> better, not</a:t>
            </a:r>
            <a:r>
              <a:rPr lang="en-US" sz="2800" b="1" dirty="0" smtClean="0">
                <a:solidFill>
                  <a:srgbClr val="FF0000"/>
                </a:solidFill>
                <a:latin typeface="18 VAG Rounded Bold   07390"/>
              </a:rPr>
              <a:t> latency!</a:t>
            </a:r>
            <a:endParaRPr lang="en-US" sz="2800" b="1" dirty="0">
              <a:solidFill>
                <a:srgbClr val="FF0000"/>
              </a:solidFill>
              <a:latin typeface="18 VAG Rounded Bold   07390"/>
            </a:endParaRPr>
          </a:p>
        </p:txBody>
      </p:sp>
      <p:sp>
        <p:nvSpPr>
          <p:cNvPr id="2753544" name="Rectangle 8"/>
          <p:cNvSpPr>
            <a:spLocks noChangeArrowheads="1"/>
          </p:cNvSpPr>
          <p:nvPr/>
        </p:nvSpPr>
        <p:spPr bwMode="auto">
          <a:xfrm>
            <a:off x="762000" y="2990801"/>
            <a:ext cx="7870825" cy="819199"/>
          </a:xfrm>
          <a:prstGeom prst="rect">
            <a:avLst/>
          </a:prstGeom>
          <a:noFill/>
          <a:ln w="12700">
            <a:noFill/>
            <a:miter lim="800000"/>
            <a:headEnd/>
            <a:tailEnd/>
          </a:ln>
          <a:effectLst/>
        </p:spPr>
        <p:txBody>
          <a:bodyPr>
            <a:prstTxWarp prst="textNoShape">
              <a:avLst/>
            </a:prstTxWarp>
            <a:spAutoFit/>
          </a:bodyPr>
          <a:lstStyle/>
          <a:p>
            <a:pPr marL="514350" indent="-514350">
              <a:lnSpc>
                <a:spcPct val="90000"/>
              </a:lnSpc>
              <a:buFont typeface="+mj-lt"/>
              <a:buAutoNum type="arabicParenR" startAt="2"/>
            </a:pPr>
            <a:r>
              <a:rPr lang="en-US" sz="2600" b="1" dirty="0">
                <a:solidFill>
                  <a:srgbClr val="FF0000"/>
                </a:solidFill>
                <a:latin typeface="18 VAG Rounded Bold   07390"/>
              </a:rPr>
              <a:t>“…longer pipelines do usually mean faster </a:t>
            </a:r>
            <a:r>
              <a:rPr lang="en-US" sz="2600" b="1" dirty="0" smtClean="0">
                <a:solidFill>
                  <a:srgbClr val="FF0000"/>
                </a:solidFill>
                <a:latin typeface="18 VAG Rounded Bold   07390"/>
              </a:rPr>
              <a:t>clock rate, </a:t>
            </a:r>
            <a:r>
              <a:rPr lang="en-US" sz="2600" b="1" dirty="0">
                <a:solidFill>
                  <a:srgbClr val="FF0000"/>
                </a:solidFill>
                <a:latin typeface="18 VAG Rounded Bold   07390"/>
              </a:rPr>
              <a:t>but</a:t>
            </a:r>
            <a:r>
              <a:rPr lang="en-US" sz="2600" b="1" dirty="0" smtClean="0">
                <a:solidFill>
                  <a:srgbClr val="FF0000"/>
                </a:solidFill>
                <a:latin typeface="18 VAG Rounded Bold   07390"/>
              </a:rPr>
              <a:t> hazards can cause </a:t>
            </a:r>
            <a:r>
              <a:rPr lang="en-US" sz="2600" b="1" dirty="0">
                <a:solidFill>
                  <a:srgbClr val="FF0000"/>
                </a:solidFill>
                <a:latin typeface="18 VAG Rounded Bold   07390"/>
              </a:rPr>
              <a:t>problems!”</a:t>
            </a:r>
            <a:endParaRPr lang="en-US" sz="2800" b="1" dirty="0">
              <a:solidFill>
                <a:srgbClr val="FF0000"/>
              </a:solidFill>
              <a:latin typeface="18 VAG Rounded Bold   07390"/>
            </a:endParaRPr>
          </a:p>
        </p:txBody>
      </p:sp>
      <p:sp>
        <p:nvSpPr>
          <p:cNvPr id="2753546" name="AutoShape 10"/>
          <p:cNvSpPr>
            <a:spLocks noChangeArrowheads="1"/>
          </p:cNvSpPr>
          <p:nvPr/>
        </p:nvSpPr>
        <p:spPr bwMode="auto">
          <a:xfrm>
            <a:off x="7505700" y="4841875"/>
            <a:ext cx="1409700" cy="339725"/>
          </a:xfrm>
          <a:prstGeom prst="roundRect">
            <a:avLst>
              <a:gd name="adj" fmla="val 16667"/>
            </a:avLst>
          </a:prstGeom>
          <a:noFill/>
          <a:ln w="63500">
            <a:solidFill>
              <a:schemeClr val="tx1"/>
            </a:solidFill>
            <a:round/>
            <a:headEnd/>
            <a:tailEnd/>
          </a:ln>
          <a:effectLst/>
        </p:spPr>
        <p:txBody>
          <a:bodyPr wrap="none" anchor="ctr">
            <a:prstTxWarp prst="textNoShape">
              <a:avLst/>
            </a:prstTxWarp>
          </a:bodyPr>
          <a:lstStyle/>
          <a:p>
            <a:endParaRPr lang="en-US"/>
          </a:p>
        </p:txBody>
      </p:sp>
      <p:sp>
        <p:nvSpPr>
          <p:cNvPr id="12" name="Title 11"/>
          <p:cNvSpPr>
            <a:spLocks noGrp="1"/>
          </p:cNvSpPr>
          <p:nvPr>
            <p:ph type="title"/>
          </p:nvPr>
        </p:nvSpPr>
        <p:spPr/>
        <p:txBody>
          <a:bodyPr/>
          <a:lstStyle/>
          <a:p>
            <a:r>
              <a:rPr lang="en-US" dirty="0" smtClean="0"/>
              <a:t>Peer Instruction Answer</a:t>
            </a:r>
            <a:endParaRPr lang="en-US" dirty="0"/>
          </a:p>
        </p:txBody>
      </p:sp>
      <p:sp>
        <p:nvSpPr>
          <p:cNvPr id="13" name="Rectangle 4"/>
          <p:cNvSpPr>
            <a:spLocks noChangeArrowheads="1"/>
          </p:cNvSpPr>
          <p:nvPr/>
        </p:nvSpPr>
        <p:spPr bwMode="auto">
          <a:xfrm>
            <a:off x="7556500" y="4495800"/>
            <a:ext cx="1371600" cy="1703387"/>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nSpc>
                <a:spcPct val="85000"/>
              </a:lnSpc>
              <a:buSzPct val="100000"/>
              <a:buFont typeface="Times" pitchFamily="-65" charset="0"/>
              <a:buNone/>
            </a:pPr>
            <a:r>
              <a:rPr lang="en-US" sz="2400" b="1">
                <a:solidFill>
                  <a:schemeClr val="tx1"/>
                </a:solidFill>
                <a:latin typeface="Courier New" pitchFamily="-65" charset="0"/>
              </a:rPr>
              <a:t>   12</a:t>
            </a:r>
          </a:p>
          <a:p>
            <a:pPr marL="203200" indent="-203200">
              <a:lnSpc>
                <a:spcPct val="85000"/>
              </a:lnSpc>
              <a:buSzPct val="100000"/>
              <a:buFont typeface="Times" pitchFamily="-65" charset="0"/>
              <a:buNone/>
            </a:pPr>
            <a:r>
              <a:rPr lang="en-US" sz="2400" b="1">
                <a:solidFill>
                  <a:schemeClr val="tx1"/>
                </a:solidFill>
                <a:latin typeface="Courier New" pitchFamily="-65" charset="0"/>
              </a:rPr>
              <a:t>a) </a:t>
            </a:r>
            <a:r>
              <a:rPr lang="en-US" sz="2400" b="1">
                <a:latin typeface="Courier New" pitchFamily="-65" charset="0"/>
              </a:rPr>
              <a:t>FF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b) </a:t>
            </a:r>
            <a:r>
              <a:rPr lang="en-US" sz="2400" b="1">
                <a:latin typeface="Courier New" pitchFamily="-65" charset="0"/>
              </a:rPr>
              <a:t>F</a:t>
            </a:r>
            <a:r>
              <a:rPr lang="en-US" sz="2400" b="1">
                <a:solidFill>
                  <a:srgbClr val="EA157A"/>
                </a:solidFill>
                <a:latin typeface="Courier New" pitchFamily="-65" charset="0"/>
              </a:rPr>
              <a:t>T</a:t>
            </a:r>
          </a:p>
          <a:p>
            <a:pPr marL="203200" indent="-203200">
              <a:lnSpc>
                <a:spcPct val="85000"/>
              </a:lnSpc>
              <a:buSzPct val="100000"/>
              <a:buFont typeface="Times" pitchFamily="-65" charset="0"/>
              <a:buNone/>
            </a:pPr>
            <a:r>
              <a:rPr lang="en-US" sz="2400" b="1">
                <a:solidFill>
                  <a:schemeClr val="tx1"/>
                </a:solidFill>
                <a:latin typeface="Courier New" pitchFamily="-65" charset="0"/>
              </a:rPr>
              <a:t>c) </a:t>
            </a:r>
            <a:r>
              <a:rPr lang="en-US" sz="2400" b="1">
                <a:solidFill>
                  <a:srgbClr val="EA157A"/>
                </a:solidFill>
                <a:latin typeface="Courier New" pitchFamily="-65" charset="0"/>
              </a:rPr>
              <a:t>T</a:t>
            </a:r>
            <a:r>
              <a:rPr lang="en-US" sz="2400" b="1">
                <a:latin typeface="Courier New" pitchFamily="-65" charset="0"/>
              </a:rPr>
              <a:t>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d) </a:t>
            </a:r>
            <a:r>
              <a:rPr lang="en-US" sz="2400" b="1">
                <a:solidFill>
                  <a:srgbClr val="EA157A"/>
                </a:solidFill>
                <a:latin typeface="Courier New" pitchFamily="-65" charset="0"/>
              </a:rPr>
              <a:t>TT</a:t>
            </a:r>
          </a:p>
        </p:txBody>
      </p:sp>
      <p:sp>
        <p:nvSpPr>
          <p:cNvPr id="10" name="Date Placeholder 9"/>
          <p:cNvSpPr>
            <a:spLocks noGrp="1"/>
          </p:cNvSpPr>
          <p:nvPr>
            <p:ph type="dt" sz="half" idx="10"/>
          </p:nvPr>
        </p:nvSpPr>
        <p:spPr/>
        <p:txBody>
          <a:bodyPr/>
          <a:lstStyle/>
          <a:p>
            <a:fld id="{B687A1AB-F98C-254E-B639-CC744B5724C6}" type="datetime1">
              <a:rPr lang="en-US" smtClean="0"/>
              <a:pPr/>
              <a:t>11/5/13</a:t>
            </a:fld>
            <a:endParaRPr lang="en-US" dirty="0"/>
          </a:p>
        </p:txBody>
      </p:sp>
      <p:sp>
        <p:nvSpPr>
          <p:cNvPr id="11" name="Slide Number Placeholder 10"/>
          <p:cNvSpPr>
            <a:spLocks noGrp="1"/>
          </p:cNvSpPr>
          <p:nvPr>
            <p:ph type="sldNum" sz="quarter" idx="12"/>
          </p:nvPr>
        </p:nvSpPr>
        <p:spPr/>
        <p:txBody>
          <a:bodyPr/>
          <a:lstStyle/>
          <a:p>
            <a:fld id="{3CC63E4C-4642-794D-A2FD-70F6B81535F5}" type="slidenum">
              <a:rPr lang="en-US" smtClean="0"/>
              <a:pPr/>
              <a:t>60</a:t>
            </a:fld>
            <a:endParaRPr lang="en-US" dirty="0"/>
          </a:p>
        </p:txBody>
      </p:sp>
      <p:sp>
        <p:nvSpPr>
          <p:cNvPr id="15" name="Footer Placeholder 14"/>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7456082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dirty="0" smtClean="0"/>
              <a:t>And, in Conclusion, …</a:t>
            </a:r>
            <a:endParaRPr lang="en-AU" dirty="0"/>
          </a:p>
        </p:txBody>
      </p:sp>
      <p:sp>
        <p:nvSpPr>
          <p:cNvPr id="358403" name="Rectangle 3"/>
          <p:cNvSpPr>
            <a:spLocks noGrp="1" noChangeArrowheads="1"/>
          </p:cNvSpPr>
          <p:nvPr>
            <p:ph idx="1"/>
          </p:nvPr>
        </p:nvSpPr>
        <p:spPr/>
        <p:txBody>
          <a:bodyPr>
            <a:normAutofit fontScale="85000" lnSpcReduction="20000"/>
          </a:bodyPr>
          <a:lstStyle/>
          <a:p>
            <a:r>
              <a:rPr lang="en-US" dirty="0"/>
              <a:t>Pipelining improves performance by increasing instruction </a:t>
            </a:r>
            <a:r>
              <a:rPr lang="en-US" dirty="0" smtClean="0"/>
              <a:t>throughput: exploits ILP</a:t>
            </a:r>
          </a:p>
          <a:p>
            <a:pPr lvl="1"/>
            <a:r>
              <a:rPr lang="en-US" dirty="0"/>
              <a:t>Executes multiple instructions in parallel</a:t>
            </a:r>
          </a:p>
          <a:p>
            <a:pPr lvl="1"/>
            <a:r>
              <a:rPr lang="en-US" dirty="0"/>
              <a:t>Each instruction has the same </a:t>
            </a:r>
            <a:r>
              <a:rPr lang="en-US" dirty="0" smtClean="0"/>
              <a:t>latency</a:t>
            </a:r>
          </a:p>
          <a:p>
            <a:pPr lvl="1"/>
            <a:r>
              <a:rPr lang="en-US" dirty="0"/>
              <a:t>Key enabler is placing registers between pipeline </a:t>
            </a:r>
            <a:r>
              <a:rPr lang="en-US" dirty="0" smtClean="0"/>
              <a:t>stages</a:t>
            </a:r>
            <a:endParaRPr lang="en-US" dirty="0"/>
          </a:p>
          <a:p>
            <a:r>
              <a:rPr lang="en-US" dirty="0"/>
              <a:t>Subject to hazards</a:t>
            </a:r>
          </a:p>
          <a:p>
            <a:pPr lvl="1"/>
            <a:r>
              <a:rPr lang="en-US" dirty="0"/>
              <a:t>Structure, data, </a:t>
            </a:r>
            <a:r>
              <a:rPr lang="en-US" dirty="0" smtClean="0"/>
              <a:t>control</a:t>
            </a:r>
          </a:p>
          <a:p>
            <a:r>
              <a:rPr lang="en-AU" dirty="0" smtClean="0"/>
              <a:t>Stalls reduce performance</a:t>
            </a:r>
          </a:p>
          <a:p>
            <a:pPr lvl="1"/>
            <a:r>
              <a:rPr lang="en-AU" dirty="0" smtClean="0"/>
              <a:t>But are required to get correct results</a:t>
            </a:r>
          </a:p>
          <a:p>
            <a:r>
              <a:rPr lang="en-AU" dirty="0" smtClean="0"/>
              <a:t>Compiler can arrange code to avoid hazards and stalls</a:t>
            </a:r>
          </a:p>
          <a:p>
            <a:pPr lvl="1"/>
            <a:r>
              <a:rPr lang="en-AU" dirty="0" smtClean="0"/>
              <a:t>Requires knowledge of the pipeline structure</a:t>
            </a:r>
          </a:p>
        </p:txBody>
      </p:sp>
      <p:sp>
        <p:nvSpPr>
          <p:cNvPr id="6" name="Date Placeholder 5"/>
          <p:cNvSpPr>
            <a:spLocks noGrp="1"/>
          </p:cNvSpPr>
          <p:nvPr>
            <p:ph type="dt" sz="half" idx="10"/>
          </p:nvPr>
        </p:nvSpPr>
        <p:spPr/>
        <p:txBody>
          <a:bodyPr/>
          <a:lstStyle/>
          <a:p>
            <a:fld id="{F9B04ACF-536A-094F-8BF7-FA22CFA3AA27}" type="datetime1">
              <a:rPr lang="en-US" smtClean="0"/>
              <a:pPr/>
              <a:t>11/5/13</a:t>
            </a:fld>
            <a:endParaRPr lang="en-US" dirty="0"/>
          </a:p>
        </p:txBody>
      </p:sp>
      <p:sp>
        <p:nvSpPr>
          <p:cNvPr id="5" name="Footer Placeholder 3"/>
          <p:cNvSpPr>
            <a:spLocks noGrp="1"/>
          </p:cNvSpPr>
          <p:nvPr>
            <p:ph type="ftr" sz="quarter" idx="11"/>
          </p:nvPr>
        </p:nvSpPr>
        <p:spPr/>
        <p:txBody>
          <a:bodyPr/>
          <a:lstStyle/>
          <a:p>
            <a:r>
              <a:rPr lang="en-US" dirty="0" smtClean="0"/>
              <a:t>Fall 2013 -- Lecture #20</a:t>
            </a:r>
            <a:endParaRPr lang="en-AU"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61</a:t>
            </a:fld>
            <a:endParaRPr lang="en-US" dirty="0"/>
          </a:p>
        </p:txBody>
      </p:sp>
    </p:spTree>
    <p:extLst>
      <p:ext uri="{BB962C8B-B14F-4D97-AF65-F5344CB8AC3E}">
        <p14:creationId xmlns:p14="http://schemas.microsoft.com/office/powerpoint/2010/main" val="36554388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p:txBody>
          <a:bodyPr/>
          <a:lstStyle/>
          <a:p>
            <a:r>
              <a:rPr lang="en-US" dirty="0" smtClean="0"/>
              <a:t>Review: Single-Cycle Processor</a:t>
            </a:r>
          </a:p>
        </p:txBody>
      </p:sp>
      <p:sp>
        <p:nvSpPr>
          <p:cNvPr id="70659" name="Content Placeholder 22"/>
          <p:cNvSpPr>
            <a:spLocks noGrp="1"/>
          </p:cNvSpPr>
          <p:nvPr>
            <p:ph idx="1"/>
          </p:nvPr>
        </p:nvSpPr>
        <p:spPr>
          <a:xfrm>
            <a:off x="457200" y="1600200"/>
            <a:ext cx="8229600" cy="4868863"/>
          </a:xfrm>
        </p:spPr>
        <p:txBody>
          <a:bodyPr>
            <a:normAutofit fontScale="85000" lnSpcReduction="10000"/>
          </a:bodyPr>
          <a:lstStyle/>
          <a:p>
            <a:pPr>
              <a:defRPr/>
            </a:pPr>
            <a:r>
              <a:rPr lang="en-US" dirty="0" smtClean="0"/>
              <a:t>Five steps to design a processor:</a:t>
            </a:r>
          </a:p>
          <a:p>
            <a:pPr lvl="1">
              <a:buFont typeface="Arial" charset="0"/>
              <a:buNone/>
              <a:defRPr/>
            </a:pPr>
            <a:r>
              <a:rPr lang="en-US" dirty="0" smtClean="0"/>
              <a:t>1. Analyze instruction set </a:t>
            </a:r>
            <a:r>
              <a:rPr lang="en-US" dirty="0" err="1" smtClean="0">
                <a:sym typeface="Wingdings" charset="2"/>
              </a:rPr>
              <a:t></a:t>
            </a:r>
            <a:r>
              <a:rPr lang="en-US" dirty="0" smtClean="0"/>
              <a:t> </a:t>
            </a:r>
            <a:br>
              <a:rPr lang="en-US" dirty="0" smtClean="0"/>
            </a:br>
            <a:r>
              <a:rPr lang="en-US" dirty="0" err="1" smtClean="0"/>
              <a:t>datapath</a:t>
            </a:r>
            <a:r>
              <a:rPr lang="en-US" dirty="0" smtClean="0"/>
              <a:t> requirements</a:t>
            </a:r>
          </a:p>
          <a:p>
            <a:pPr lvl="1">
              <a:buFont typeface="Arial" charset="0"/>
              <a:buNone/>
              <a:defRPr/>
            </a:pPr>
            <a:r>
              <a:rPr lang="en-US" dirty="0" smtClean="0"/>
              <a:t>2. Select set of </a:t>
            </a:r>
            <a:r>
              <a:rPr lang="en-US" dirty="0" err="1" smtClean="0"/>
              <a:t>datapath</a:t>
            </a:r>
            <a:r>
              <a:rPr lang="en-US" dirty="0" smtClean="0"/>
              <a:t> </a:t>
            </a:r>
            <a:br>
              <a:rPr lang="en-US" dirty="0" smtClean="0"/>
            </a:br>
            <a:r>
              <a:rPr lang="en-US" dirty="0" smtClean="0"/>
              <a:t>components &amp; establish </a:t>
            </a:r>
            <a:br>
              <a:rPr lang="en-US" dirty="0" smtClean="0"/>
            </a:br>
            <a:r>
              <a:rPr lang="en-US" dirty="0" smtClean="0"/>
              <a:t>clock methodology</a:t>
            </a:r>
          </a:p>
          <a:p>
            <a:pPr lvl="1">
              <a:buFont typeface="Arial" charset="0"/>
              <a:buNone/>
              <a:defRPr/>
            </a:pPr>
            <a:r>
              <a:rPr lang="en-US" dirty="0" smtClean="0"/>
              <a:t>3. </a:t>
            </a:r>
            <a:r>
              <a:rPr lang="en-US" dirty="0" smtClean="0">
                <a:solidFill>
                  <a:srgbClr val="FF0000"/>
                </a:solidFill>
              </a:rPr>
              <a:t>Assemble </a:t>
            </a:r>
            <a:r>
              <a:rPr lang="en-US" dirty="0" err="1" smtClean="0">
                <a:solidFill>
                  <a:srgbClr val="FF0000"/>
                </a:solidFill>
              </a:rPr>
              <a:t>datapath</a:t>
            </a:r>
            <a:r>
              <a:rPr lang="en-US" dirty="0" smtClean="0">
                <a:solidFill>
                  <a:srgbClr val="FF0000"/>
                </a:solidFill>
              </a:rPr>
              <a:t> meeting </a:t>
            </a:r>
            <a:br>
              <a:rPr lang="en-US" dirty="0" smtClean="0">
                <a:solidFill>
                  <a:srgbClr val="FF0000"/>
                </a:solidFill>
              </a:rPr>
            </a:br>
            <a:r>
              <a:rPr lang="en-US" dirty="0" smtClean="0">
                <a:solidFill>
                  <a:srgbClr val="FF0000"/>
                </a:solidFill>
              </a:rPr>
              <a:t>the requirements</a:t>
            </a:r>
            <a:r>
              <a:rPr lang="en-US" dirty="0" smtClean="0"/>
              <a:t>: re-examine for pipelining</a:t>
            </a:r>
            <a:endParaRPr lang="en-US" dirty="0" smtClean="0">
              <a:solidFill>
                <a:srgbClr val="FF0000"/>
              </a:solidFill>
            </a:endParaRPr>
          </a:p>
          <a:p>
            <a:pPr lvl="1">
              <a:buFont typeface="Arial" charset="0"/>
              <a:buNone/>
              <a:defRPr/>
            </a:pPr>
            <a:r>
              <a:rPr lang="en-US" dirty="0" smtClean="0"/>
              <a:t>4. Analyze implementation of each instruction to determine setting of control points that effects the register transfer.</a:t>
            </a:r>
          </a:p>
          <a:p>
            <a:pPr lvl="1">
              <a:buFont typeface="Arial" charset="0"/>
              <a:buNone/>
              <a:defRPr/>
            </a:pPr>
            <a:r>
              <a:rPr lang="en-US" dirty="0" smtClean="0"/>
              <a:t>5. </a:t>
            </a:r>
            <a:r>
              <a:rPr lang="en-US" dirty="0" smtClean="0">
                <a:solidFill>
                  <a:srgbClr val="FF0000"/>
                </a:solidFill>
              </a:rPr>
              <a:t>Assemble the control logic</a:t>
            </a:r>
          </a:p>
          <a:p>
            <a:pPr lvl="2">
              <a:defRPr/>
            </a:pPr>
            <a:r>
              <a:rPr lang="en-US" dirty="0" smtClean="0">
                <a:solidFill>
                  <a:srgbClr val="FF0000"/>
                </a:solidFill>
              </a:rPr>
              <a:t>Formulate Logic Equations</a:t>
            </a:r>
          </a:p>
          <a:p>
            <a:pPr lvl="2">
              <a:defRPr/>
            </a:pPr>
            <a:r>
              <a:rPr lang="en-US" dirty="0" smtClean="0">
                <a:solidFill>
                  <a:srgbClr val="FF0000"/>
                </a:solidFill>
              </a:rPr>
              <a:t>Design Circuits</a:t>
            </a:r>
          </a:p>
          <a:p>
            <a:pPr>
              <a:defRPr/>
            </a:pPr>
            <a:endParaRPr lang="en-US" dirty="0" smtClean="0"/>
          </a:p>
          <a:p>
            <a:pPr>
              <a:defRPr/>
            </a:pPr>
            <a:endParaRPr lang="en-US" dirty="0" smtClean="0"/>
          </a:p>
        </p:txBody>
      </p:sp>
      <p:sp>
        <p:nvSpPr>
          <p:cNvPr id="16" name="Date Placeholder 15"/>
          <p:cNvSpPr>
            <a:spLocks noGrp="1"/>
          </p:cNvSpPr>
          <p:nvPr>
            <p:ph type="dt" sz="quarter" idx="10"/>
          </p:nvPr>
        </p:nvSpPr>
        <p:spPr/>
        <p:txBody>
          <a:bodyPr/>
          <a:lstStyle/>
          <a:p>
            <a:pPr>
              <a:defRPr/>
            </a:pPr>
            <a:fld id="{8BEF378D-29D7-D141-BB4D-B55B03DE6A31}" type="datetime1">
              <a:rPr lang="en-US" smtClean="0"/>
              <a:pPr>
                <a:defRPr/>
              </a:pPr>
              <a:t>11/5/13</a:t>
            </a:fld>
            <a:endParaRPr lang="en-US"/>
          </a:p>
        </p:txBody>
      </p:sp>
      <p:sp>
        <p:nvSpPr>
          <p:cNvPr id="18" name="Footer Placeholder 17"/>
          <p:cNvSpPr>
            <a:spLocks noGrp="1"/>
          </p:cNvSpPr>
          <p:nvPr>
            <p:ph type="ftr" sz="quarter" idx="11"/>
          </p:nvPr>
        </p:nvSpPr>
        <p:spPr/>
        <p:txBody>
          <a:bodyPr/>
          <a:lstStyle/>
          <a:p>
            <a:pPr>
              <a:defRPr/>
            </a:pPr>
            <a:r>
              <a:rPr lang="en-US" dirty="0" smtClean="0"/>
              <a:t>Fall 2013 -- Lecture #20</a:t>
            </a:r>
            <a:endParaRPr lang="en-US" dirty="0"/>
          </a:p>
        </p:txBody>
      </p:sp>
      <p:sp>
        <p:nvSpPr>
          <p:cNvPr id="17" name="Slide Number Placeholder 16"/>
          <p:cNvSpPr>
            <a:spLocks noGrp="1"/>
          </p:cNvSpPr>
          <p:nvPr>
            <p:ph type="sldNum" sz="quarter" idx="12"/>
          </p:nvPr>
        </p:nvSpPr>
        <p:spPr/>
        <p:txBody>
          <a:bodyPr/>
          <a:lstStyle/>
          <a:p>
            <a:pPr>
              <a:defRPr/>
            </a:pPr>
            <a:fld id="{378FBE9D-D084-2649-A7C8-62A92913B788}" type="slidenum">
              <a:rPr lang="en-US" smtClean="0"/>
              <a:pPr>
                <a:defRPr/>
              </a:pPr>
              <a:t>7</a:t>
            </a:fld>
            <a:endParaRPr lang="en-US"/>
          </a:p>
        </p:txBody>
      </p:sp>
      <p:grpSp>
        <p:nvGrpSpPr>
          <p:cNvPr id="2" name="Group 28"/>
          <p:cNvGrpSpPr>
            <a:grpSpLocks/>
          </p:cNvGrpSpPr>
          <p:nvPr/>
        </p:nvGrpSpPr>
        <p:grpSpPr bwMode="auto">
          <a:xfrm>
            <a:off x="5359400" y="2062163"/>
            <a:ext cx="3556000" cy="1951037"/>
            <a:chOff x="5444062" y="4398949"/>
            <a:chExt cx="3556000" cy="1951037"/>
          </a:xfrm>
        </p:grpSpPr>
        <p:sp>
          <p:nvSpPr>
            <p:cNvPr id="70664" name="Rectangle 4" descr="10%"/>
            <p:cNvSpPr>
              <a:spLocks noChangeArrowheads="1"/>
            </p:cNvSpPr>
            <p:nvPr/>
          </p:nvSpPr>
          <p:spPr bwMode="auto">
            <a:xfrm>
              <a:off x="5579000" y="4754549"/>
              <a:ext cx="1123950" cy="649287"/>
            </a:xfrm>
            <a:prstGeom prst="rect">
              <a:avLst/>
            </a:prstGeom>
            <a:solidFill>
              <a:schemeClr val="accent1">
                <a:lumMod val="20000"/>
                <a:lumOff val="80000"/>
              </a:schemeClr>
            </a:solidFill>
            <a:ln w="25400">
              <a:solidFill>
                <a:schemeClr val="accent1"/>
              </a:solidFill>
              <a:miter lim="800000"/>
              <a:headEnd/>
              <a:tailEnd/>
            </a:ln>
          </p:spPr>
          <p:txBody>
            <a:bodyPr wrap="none" anchor="ctr">
              <a:prstTxWarp prst="textNoShape">
                <a:avLst/>
              </a:prstTxWarp>
            </a:bodyPr>
            <a:lstStyle/>
            <a:p>
              <a:pPr algn="ctr">
                <a:defRPr/>
              </a:pPr>
              <a:endParaRPr lang="en-US" sz="2000">
                <a:solidFill>
                  <a:schemeClr val="tx2">
                    <a:lumMod val="20000"/>
                    <a:lumOff val="80000"/>
                  </a:schemeClr>
                </a:solidFill>
                <a:latin typeface="+mn-lt"/>
              </a:endParaRPr>
            </a:p>
          </p:txBody>
        </p:sp>
        <p:sp>
          <p:nvSpPr>
            <p:cNvPr id="70665" name="Rectangle 5"/>
            <p:cNvSpPr>
              <a:spLocks noChangeArrowheads="1"/>
            </p:cNvSpPr>
            <p:nvPr/>
          </p:nvSpPr>
          <p:spPr bwMode="auto">
            <a:xfrm>
              <a:off x="5659962" y="4860911"/>
              <a:ext cx="812800" cy="336550"/>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Control</a:t>
              </a:r>
            </a:p>
          </p:txBody>
        </p:sp>
        <p:sp>
          <p:nvSpPr>
            <p:cNvPr id="70666" name="Rectangle 6" descr="10%"/>
            <p:cNvSpPr>
              <a:spLocks noChangeArrowheads="1"/>
            </p:cNvSpPr>
            <p:nvPr/>
          </p:nvSpPr>
          <p:spPr bwMode="auto">
            <a:xfrm>
              <a:off x="5579000" y="5564174"/>
              <a:ext cx="1123950" cy="650875"/>
            </a:xfrm>
            <a:prstGeom prst="rect">
              <a:avLst/>
            </a:prstGeom>
            <a:solidFill>
              <a:schemeClr val="accent2">
                <a:lumMod val="60000"/>
                <a:lumOff val="40000"/>
              </a:schemeClr>
            </a:solidFill>
            <a:ln w="25400">
              <a:solidFill>
                <a:schemeClr val="accent2"/>
              </a:solidFill>
              <a:miter lim="800000"/>
              <a:headEnd/>
              <a:tailEnd/>
            </a:ln>
          </p:spPr>
          <p:txBody>
            <a:bodyPr wrap="none" anchor="ctr">
              <a:prstTxWarp prst="textNoShape">
                <a:avLst/>
              </a:prstTxWarp>
            </a:bodyPr>
            <a:lstStyle/>
            <a:p>
              <a:pPr algn="ctr">
                <a:defRPr/>
              </a:pPr>
              <a:endParaRPr lang="en-US" sz="2000">
                <a:solidFill>
                  <a:schemeClr val="accent2"/>
                </a:solidFill>
                <a:latin typeface="+mn-lt"/>
              </a:endParaRPr>
            </a:p>
          </p:txBody>
        </p:sp>
        <p:sp>
          <p:nvSpPr>
            <p:cNvPr id="70667" name="Rectangle 7"/>
            <p:cNvSpPr>
              <a:spLocks noChangeArrowheads="1"/>
            </p:cNvSpPr>
            <p:nvPr/>
          </p:nvSpPr>
          <p:spPr bwMode="auto">
            <a:xfrm>
              <a:off x="5679012" y="5729274"/>
              <a:ext cx="993775"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solidFill>
                    <a:schemeClr val="accent2"/>
                  </a:solidFill>
                  <a:latin typeface="+mn-lt"/>
                </a:rPr>
                <a:t>Datapath</a:t>
              </a:r>
              <a:endParaRPr lang="en-US" sz="1600" b="1">
                <a:latin typeface="+mn-lt"/>
              </a:endParaRPr>
            </a:p>
          </p:txBody>
        </p:sp>
        <p:sp>
          <p:nvSpPr>
            <p:cNvPr id="70668" name="Rectangle 8"/>
            <p:cNvSpPr>
              <a:spLocks noChangeArrowheads="1"/>
            </p:cNvSpPr>
            <p:nvPr/>
          </p:nvSpPr>
          <p:spPr bwMode="auto">
            <a:xfrm>
              <a:off x="6998225" y="4416411"/>
              <a:ext cx="920750" cy="193357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69" name="Rectangle 9"/>
            <p:cNvSpPr>
              <a:spLocks noChangeArrowheads="1"/>
            </p:cNvSpPr>
            <p:nvPr/>
          </p:nvSpPr>
          <p:spPr bwMode="auto">
            <a:xfrm>
              <a:off x="7050612" y="5165711"/>
              <a:ext cx="925513"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Memory</a:t>
              </a:r>
            </a:p>
          </p:txBody>
        </p:sp>
        <p:sp>
          <p:nvSpPr>
            <p:cNvPr id="70670" name="Rectangle 10"/>
            <p:cNvSpPr>
              <a:spLocks noChangeArrowheads="1"/>
            </p:cNvSpPr>
            <p:nvPr/>
          </p:nvSpPr>
          <p:spPr bwMode="auto">
            <a:xfrm>
              <a:off x="5444062" y="4416411"/>
              <a:ext cx="1393825" cy="1933575"/>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71" name="Rectangle 11"/>
            <p:cNvSpPr>
              <a:spLocks noChangeArrowheads="1"/>
            </p:cNvSpPr>
            <p:nvPr/>
          </p:nvSpPr>
          <p:spPr bwMode="auto">
            <a:xfrm>
              <a:off x="5679012" y="4398949"/>
              <a:ext cx="1027113" cy="333375"/>
            </a:xfrm>
            <a:prstGeom prst="rect">
              <a:avLst/>
            </a:prstGeom>
            <a:noFill/>
            <a:ln w="12700">
              <a:noFill/>
              <a:miter lim="800000"/>
              <a:headEnd/>
              <a:tailEnd/>
            </a:ln>
          </p:spPr>
          <p:txBody>
            <a:bodyPr wrap="none" lIns="90488" tIns="44450" rIns="90488" bIns="44450">
              <a:prstTxWarp prst="textNoShape">
                <a:avLst/>
              </a:prstTxWarp>
              <a:spAutoFit/>
            </a:bodyPr>
            <a:lstStyle/>
            <a:p>
              <a:pPr>
                <a:defRPr/>
              </a:pPr>
              <a:r>
                <a:rPr lang="en-US" sz="1600" b="1">
                  <a:latin typeface="+mn-lt"/>
                </a:rPr>
                <a:t>Processor</a:t>
              </a:r>
            </a:p>
          </p:txBody>
        </p:sp>
        <p:sp>
          <p:nvSpPr>
            <p:cNvPr id="70672" name="Rectangle 12"/>
            <p:cNvSpPr>
              <a:spLocks noChangeArrowheads="1"/>
            </p:cNvSpPr>
            <p:nvPr/>
          </p:nvSpPr>
          <p:spPr bwMode="auto">
            <a:xfrm>
              <a:off x="8079312" y="4416411"/>
              <a:ext cx="920750" cy="785813"/>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73" name="Rectangle 13"/>
            <p:cNvSpPr>
              <a:spLocks noChangeArrowheads="1"/>
            </p:cNvSpPr>
            <p:nvPr/>
          </p:nvSpPr>
          <p:spPr bwMode="auto">
            <a:xfrm>
              <a:off x="8214250" y="4668824"/>
              <a:ext cx="638175" cy="336550"/>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1600" b="1">
                  <a:latin typeface="+mn-lt"/>
                </a:rPr>
                <a:t>Input</a:t>
              </a:r>
            </a:p>
          </p:txBody>
        </p:sp>
        <p:sp>
          <p:nvSpPr>
            <p:cNvPr id="70674" name="Rectangle 14"/>
            <p:cNvSpPr>
              <a:spLocks noChangeArrowheads="1"/>
            </p:cNvSpPr>
            <p:nvPr/>
          </p:nvSpPr>
          <p:spPr bwMode="auto">
            <a:xfrm>
              <a:off x="8079312" y="5564174"/>
              <a:ext cx="920750" cy="785812"/>
            </a:xfrm>
            <a:prstGeom prst="rect">
              <a:avLst/>
            </a:prstGeom>
            <a:noFill/>
            <a:ln w="25400">
              <a:solidFill>
                <a:schemeClr val="tx1"/>
              </a:solidFill>
              <a:miter lim="800000"/>
              <a:headEnd/>
              <a:tailEnd/>
            </a:ln>
          </p:spPr>
          <p:txBody>
            <a:bodyPr wrap="none" anchor="ctr">
              <a:prstTxWarp prst="textNoShape">
                <a:avLst/>
              </a:prstTxWarp>
            </a:bodyPr>
            <a:lstStyle/>
            <a:p>
              <a:pPr>
                <a:defRPr/>
              </a:pPr>
              <a:endParaRPr lang="en-US">
                <a:latin typeface="+mn-lt"/>
              </a:endParaRPr>
            </a:p>
          </p:txBody>
        </p:sp>
        <p:sp>
          <p:nvSpPr>
            <p:cNvPr id="70675" name="Rectangle 15"/>
            <p:cNvSpPr>
              <a:spLocks noChangeArrowheads="1"/>
            </p:cNvSpPr>
            <p:nvPr/>
          </p:nvSpPr>
          <p:spPr bwMode="auto">
            <a:xfrm>
              <a:off x="8126937" y="5816586"/>
              <a:ext cx="812800" cy="333375"/>
            </a:xfrm>
            <a:prstGeom prst="rect">
              <a:avLst/>
            </a:prstGeom>
            <a:noFill/>
            <a:ln w="12700">
              <a:noFill/>
              <a:miter lim="800000"/>
              <a:headEnd/>
              <a:tailEnd/>
            </a:ln>
          </p:spPr>
          <p:txBody>
            <a:bodyPr wrap="none" lIns="90488" tIns="44450" rIns="90488" bIns="44450">
              <a:prstTxWarp prst="textNoShape">
                <a:avLst/>
              </a:prstTxWarp>
              <a:spAutoFit/>
            </a:bodyPr>
            <a:lstStyle/>
            <a:p>
              <a:pPr algn="ctr">
                <a:defRPr/>
              </a:pPr>
              <a:r>
                <a:rPr lang="en-US" sz="1600" b="1">
                  <a:latin typeface="+mn-lt"/>
                </a:rPr>
                <a:t>Output</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4626" name="Rectangle 2"/>
          <p:cNvSpPr>
            <a:spLocks noGrp="1" noChangeArrowheads="1"/>
          </p:cNvSpPr>
          <p:nvPr>
            <p:ph type="title"/>
          </p:nvPr>
        </p:nvSpPr>
        <p:spPr/>
        <p:txBody>
          <a:bodyPr/>
          <a:lstStyle/>
          <a:p>
            <a:r>
              <a:rPr lang="en-US" dirty="0" smtClean="0"/>
              <a:t>Pipeline Analogy: Doing Laundry</a:t>
            </a:r>
            <a:endParaRPr lang="en-US" dirty="0"/>
          </a:p>
        </p:txBody>
      </p:sp>
      <p:sp>
        <p:nvSpPr>
          <p:cNvPr id="2714627" name="Rectangle 3"/>
          <p:cNvSpPr>
            <a:spLocks noGrp="1" noChangeArrowheads="1"/>
          </p:cNvSpPr>
          <p:nvPr>
            <p:ph type="body" idx="1"/>
          </p:nvPr>
        </p:nvSpPr>
        <p:spPr>
          <a:xfrm>
            <a:off x="457200" y="1143000"/>
            <a:ext cx="6019800" cy="5213350"/>
          </a:xfrm>
        </p:spPr>
        <p:txBody>
          <a:bodyPr>
            <a:normAutofit lnSpcReduction="10000"/>
          </a:bodyPr>
          <a:lstStyle/>
          <a:p>
            <a:r>
              <a:rPr lang="en-US" dirty="0" smtClean="0"/>
              <a:t>Ann, Brian, Cathy, Dave </a:t>
            </a:r>
            <a:br>
              <a:rPr lang="en-US" dirty="0" smtClean="0"/>
            </a:br>
            <a:r>
              <a:rPr lang="en-US" dirty="0" smtClean="0"/>
              <a:t>each have one load of clothes to wash, dry, fold, and put away</a:t>
            </a:r>
          </a:p>
          <a:p>
            <a:pPr lvl="1"/>
            <a:r>
              <a:rPr lang="en-US" sz="2800" dirty="0" smtClean="0"/>
              <a:t>Washer takes 30 minutes</a:t>
            </a:r>
          </a:p>
          <a:p>
            <a:pPr lvl="1"/>
            <a:endParaRPr lang="en-US" sz="2800" dirty="0" smtClean="0"/>
          </a:p>
          <a:p>
            <a:pPr lvl="1"/>
            <a:r>
              <a:rPr lang="en-US" sz="2800" dirty="0" smtClean="0"/>
              <a:t>Dryer takes 30 minutes</a:t>
            </a:r>
          </a:p>
          <a:p>
            <a:pPr lvl="1"/>
            <a:endParaRPr lang="en-US" sz="2800" dirty="0" smtClean="0"/>
          </a:p>
          <a:p>
            <a:pPr lvl="1"/>
            <a:r>
              <a:rPr lang="en-US" sz="2800" dirty="0" smtClean="0"/>
              <a:t>“Folder” takes 30 minutes</a:t>
            </a:r>
          </a:p>
          <a:p>
            <a:pPr lvl="1"/>
            <a:endParaRPr lang="en-US" sz="2400" dirty="0" smtClean="0"/>
          </a:p>
          <a:p>
            <a:pPr lvl="1"/>
            <a:r>
              <a:rPr lang="en-US" sz="2400" dirty="0" smtClean="0"/>
              <a:t>“Stasher” takes 30 minutes to put clothes into drawers</a:t>
            </a:r>
          </a:p>
          <a:p>
            <a:endParaRPr lang="en-US" sz="3200" dirty="0" smtClean="0"/>
          </a:p>
          <a:p>
            <a:endParaRPr lang="en-US" sz="3200" dirty="0" smtClean="0"/>
          </a:p>
          <a:p>
            <a:endParaRPr lang="en-US" sz="3200" dirty="0" smtClean="0"/>
          </a:p>
          <a:p>
            <a:endParaRPr lang="en-US" dirty="0"/>
          </a:p>
        </p:txBody>
      </p:sp>
      <p:grpSp>
        <p:nvGrpSpPr>
          <p:cNvPr id="2" name="Group 4"/>
          <p:cNvGrpSpPr>
            <a:grpSpLocks/>
          </p:cNvGrpSpPr>
          <p:nvPr/>
        </p:nvGrpSpPr>
        <p:grpSpPr bwMode="auto">
          <a:xfrm>
            <a:off x="7118350" y="3817937"/>
            <a:ext cx="598488" cy="800100"/>
            <a:chOff x="4048" y="2448"/>
            <a:chExt cx="424" cy="504"/>
          </a:xfrm>
        </p:grpSpPr>
        <p:grpSp>
          <p:nvGrpSpPr>
            <p:cNvPr id="3" name="Group 5"/>
            <p:cNvGrpSpPr>
              <a:grpSpLocks/>
            </p:cNvGrpSpPr>
            <p:nvPr/>
          </p:nvGrpSpPr>
          <p:grpSpPr bwMode="auto">
            <a:xfrm>
              <a:off x="4048" y="2448"/>
              <a:ext cx="424" cy="504"/>
              <a:chOff x="4048" y="2448"/>
              <a:chExt cx="424" cy="504"/>
            </a:xfrm>
          </p:grpSpPr>
          <p:sp>
            <p:nvSpPr>
              <p:cNvPr id="2714630" name="AutoShape 6"/>
              <p:cNvSpPr>
                <a:spLocks noChangeArrowheads="1"/>
              </p:cNvSpPr>
              <p:nvPr/>
            </p:nvSpPr>
            <p:spPr bwMode="auto">
              <a:xfrm>
                <a:off x="4048" y="2528"/>
                <a:ext cx="424" cy="424"/>
              </a:xfrm>
              <a:prstGeom prst="cube">
                <a:avLst>
                  <a:gd name="adj" fmla="val 24995"/>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714631" name="AutoShape 7"/>
              <p:cNvSpPr>
                <a:spLocks noChangeArrowheads="1"/>
              </p:cNvSpPr>
              <p:nvPr/>
            </p:nvSpPr>
            <p:spPr bwMode="auto">
              <a:xfrm>
                <a:off x="4144" y="2448"/>
                <a:ext cx="328" cy="88"/>
              </a:xfrm>
              <a:prstGeom prst="cube">
                <a:avLst>
                  <a:gd name="adj" fmla="val 24995"/>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2714632" name="Oval 8"/>
            <p:cNvSpPr>
              <a:spLocks noChangeArrowheads="1"/>
            </p:cNvSpPr>
            <p:nvPr/>
          </p:nvSpPr>
          <p:spPr bwMode="auto">
            <a:xfrm>
              <a:off x="4176" y="2488"/>
              <a:ext cx="56" cy="32"/>
            </a:xfrm>
            <a:prstGeom prst="ellipse">
              <a:avLst/>
            </a:prstGeom>
            <a:solidFill>
              <a:schemeClr val="bg1"/>
            </a:solidFill>
            <a:ln w="12700">
              <a:solidFill>
                <a:schemeClr val="tx1"/>
              </a:solidFill>
              <a:round/>
              <a:headEnd/>
              <a:tailEnd/>
            </a:ln>
            <a:effectLst/>
          </p:spPr>
          <p:txBody>
            <a:bodyPr wrap="none" anchor="ctr">
              <a:prstTxWarp prst="textNoShape">
                <a:avLst/>
              </a:prstTxWarp>
            </a:bodyPr>
            <a:lstStyle/>
            <a:p>
              <a:endParaRPr lang="en-US"/>
            </a:p>
          </p:txBody>
        </p:sp>
        <p:sp>
          <p:nvSpPr>
            <p:cNvPr id="2714633" name="AutoShape 9"/>
            <p:cNvSpPr>
              <a:spLocks noChangeArrowheads="1"/>
            </p:cNvSpPr>
            <p:nvPr/>
          </p:nvSpPr>
          <p:spPr bwMode="auto">
            <a:xfrm>
              <a:off x="4100" y="2724"/>
              <a:ext cx="224" cy="96"/>
            </a:xfrm>
            <a:prstGeom prst="octagon">
              <a:avLst>
                <a:gd name="adj" fmla="val 29282"/>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4" name="Group 10"/>
          <p:cNvGrpSpPr>
            <a:grpSpLocks/>
          </p:cNvGrpSpPr>
          <p:nvPr/>
        </p:nvGrpSpPr>
        <p:grpSpPr bwMode="auto">
          <a:xfrm>
            <a:off x="7112000" y="4846637"/>
            <a:ext cx="587375" cy="649288"/>
            <a:chOff x="4043" y="3096"/>
            <a:chExt cx="417" cy="409"/>
          </a:xfrm>
        </p:grpSpPr>
        <p:grpSp>
          <p:nvGrpSpPr>
            <p:cNvPr id="5" name="Group 11"/>
            <p:cNvGrpSpPr>
              <a:grpSpLocks/>
            </p:cNvGrpSpPr>
            <p:nvPr/>
          </p:nvGrpSpPr>
          <p:grpSpPr bwMode="auto">
            <a:xfrm>
              <a:off x="4045" y="3289"/>
              <a:ext cx="415" cy="216"/>
              <a:chOff x="4045" y="3289"/>
              <a:chExt cx="415" cy="216"/>
            </a:xfrm>
          </p:grpSpPr>
          <p:sp>
            <p:nvSpPr>
              <p:cNvPr id="2714636" name="Freeform 12"/>
              <p:cNvSpPr>
                <a:spLocks/>
              </p:cNvSpPr>
              <p:nvPr/>
            </p:nvSpPr>
            <p:spPr bwMode="auto">
              <a:xfrm>
                <a:off x="4247" y="3290"/>
                <a:ext cx="96" cy="215"/>
              </a:xfrm>
              <a:custGeom>
                <a:avLst/>
                <a:gdLst/>
                <a:ahLst/>
                <a:cxnLst>
                  <a:cxn ang="0">
                    <a:pos x="69" y="0"/>
                  </a:cxn>
                  <a:cxn ang="0">
                    <a:pos x="95" y="0"/>
                  </a:cxn>
                  <a:cxn ang="0">
                    <a:pos x="26" y="214"/>
                  </a:cxn>
                  <a:cxn ang="0">
                    <a:pos x="0" y="214"/>
                  </a:cxn>
                  <a:cxn ang="0">
                    <a:pos x="69" y="0"/>
                  </a:cxn>
                </a:cxnLst>
                <a:rect l="0" t="0" r="r" b="b"/>
                <a:pathLst>
                  <a:path w="96" h="215">
                    <a:moveTo>
                      <a:pt x="69" y="0"/>
                    </a:moveTo>
                    <a:lnTo>
                      <a:pt x="95" y="0"/>
                    </a:lnTo>
                    <a:lnTo>
                      <a:pt x="26" y="214"/>
                    </a:lnTo>
                    <a:lnTo>
                      <a:pt x="0" y="214"/>
                    </a:lnTo>
                    <a:lnTo>
                      <a:pt x="69" y="0"/>
                    </a:lnTo>
                  </a:path>
                </a:pathLst>
              </a:custGeom>
              <a:solidFill>
                <a:srgbClr val="FDA4B5"/>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4637" name="Rectangle 13"/>
              <p:cNvSpPr>
                <a:spLocks noChangeArrowheads="1"/>
              </p:cNvSpPr>
              <p:nvPr/>
            </p:nvSpPr>
            <p:spPr bwMode="auto">
              <a:xfrm>
                <a:off x="4242" y="3289"/>
                <a:ext cx="218" cy="12"/>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sp>
            <p:nvSpPr>
              <p:cNvPr id="2714638" name="Rectangle 14"/>
              <p:cNvSpPr>
                <a:spLocks noChangeArrowheads="1"/>
              </p:cNvSpPr>
              <p:nvPr/>
            </p:nvSpPr>
            <p:spPr bwMode="auto">
              <a:xfrm>
                <a:off x="4241" y="3380"/>
                <a:ext cx="218" cy="13"/>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sp>
            <p:nvSpPr>
              <p:cNvPr id="2714639" name="Rectangle 15"/>
              <p:cNvSpPr>
                <a:spLocks noChangeArrowheads="1"/>
              </p:cNvSpPr>
              <p:nvPr/>
            </p:nvSpPr>
            <p:spPr bwMode="auto">
              <a:xfrm>
                <a:off x="4045" y="3380"/>
                <a:ext cx="116" cy="13"/>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grpSp>
        <p:grpSp>
          <p:nvGrpSpPr>
            <p:cNvPr id="6" name="Group 16"/>
            <p:cNvGrpSpPr>
              <a:grpSpLocks/>
            </p:cNvGrpSpPr>
            <p:nvPr/>
          </p:nvGrpSpPr>
          <p:grpSpPr bwMode="auto">
            <a:xfrm>
              <a:off x="4043" y="3096"/>
              <a:ext cx="217" cy="409"/>
              <a:chOff x="4043" y="3096"/>
              <a:chExt cx="217" cy="409"/>
            </a:xfrm>
          </p:grpSpPr>
          <p:sp>
            <p:nvSpPr>
              <p:cNvPr id="2714641" name="Oval 17"/>
              <p:cNvSpPr>
                <a:spLocks noChangeArrowheads="1"/>
              </p:cNvSpPr>
              <p:nvPr/>
            </p:nvSpPr>
            <p:spPr bwMode="auto">
              <a:xfrm>
                <a:off x="4127" y="3096"/>
                <a:ext cx="55" cy="55"/>
              </a:xfrm>
              <a:prstGeom prst="ellipse">
                <a:avLst/>
              </a:prstGeom>
              <a:solidFill>
                <a:srgbClr val="FDA4B5"/>
              </a:solidFill>
              <a:ln w="12700">
                <a:solidFill>
                  <a:srgbClr val="000000"/>
                </a:solidFill>
                <a:round/>
                <a:headEnd/>
                <a:tailEnd/>
              </a:ln>
              <a:effectLst/>
            </p:spPr>
            <p:txBody>
              <a:bodyPr wrap="none" anchor="ctr">
                <a:prstTxWarp prst="textNoShape">
                  <a:avLst/>
                </a:prstTxWarp>
              </a:bodyPr>
              <a:lstStyle/>
              <a:p>
                <a:endParaRPr lang="en-US"/>
              </a:p>
            </p:txBody>
          </p:sp>
          <p:sp>
            <p:nvSpPr>
              <p:cNvPr id="2714642" name="Freeform 18"/>
              <p:cNvSpPr>
                <a:spLocks/>
              </p:cNvSpPr>
              <p:nvPr/>
            </p:nvSpPr>
            <p:spPr bwMode="auto">
              <a:xfrm>
                <a:off x="4043" y="3173"/>
                <a:ext cx="217" cy="332"/>
              </a:xfrm>
              <a:custGeom>
                <a:avLst/>
                <a:gdLst/>
                <a:ahLst/>
                <a:cxnLst>
                  <a:cxn ang="0">
                    <a:pos x="2" y="153"/>
                  </a:cxn>
                  <a:cxn ang="0">
                    <a:pos x="1" y="157"/>
                  </a:cxn>
                  <a:cxn ang="0">
                    <a:pos x="0" y="163"/>
                  </a:cxn>
                  <a:cxn ang="0">
                    <a:pos x="0" y="168"/>
                  </a:cxn>
                  <a:cxn ang="0">
                    <a:pos x="2" y="174"/>
                  </a:cxn>
                  <a:cxn ang="0">
                    <a:pos x="5" y="179"/>
                  </a:cxn>
                  <a:cxn ang="0">
                    <a:pos x="9" y="183"/>
                  </a:cxn>
                  <a:cxn ang="0">
                    <a:pos x="14" y="186"/>
                  </a:cxn>
                  <a:cxn ang="0">
                    <a:pos x="17" y="186"/>
                  </a:cxn>
                  <a:cxn ang="0">
                    <a:pos x="23" y="186"/>
                  </a:cxn>
                  <a:cxn ang="0">
                    <a:pos x="141" y="331"/>
                  </a:cxn>
                  <a:cxn ang="0">
                    <a:pos x="178" y="159"/>
                  </a:cxn>
                  <a:cxn ang="0">
                    <a:pos x="177" y="155"/>
                  </a:cxn>
                  <a:cxn ang="0">
                    <a:pos x="176" y="152"/>
                  </a:cxn>
                  <a:cxn ang="0">
                    <a:pos x="173" y="149"/>
                  </a:cxn>
                  <a:cxn ang="0">
                    <a:pos x="170" y="147"/>
                  </a:cxn>
                  <a:cxn ang="0">
                    <a:pos x="166" y="145"/>
                  </a:cxn>
                  <a:cxn ang="0">
                    <a:pos x="161" y="145"/>
                  </a:cxn>
                  <a:cxn ang="0">
                    <a:pos x="157" y="145"/>
                  </a:cxn>
                  <a:cxn ang="0">
                    <a:pos x="153" y="145"/>
                  </a:cxn>
                  <a:cxn ang="0">
                    <a:pos x="104" y="84"/>
                  </a:cxn>
                  <a:cxn ang="0">
                    <a:pos x="201" y="104"/>
                  </a:cxn>
                  <a:cxn ang="0">
                    <a:pos x="204" y="103"/>
                  </a:cxn>
                  <a:cxn ang="0">
                    <a:pos x="207" y="103"/>
                  </a:cxn>
                  <a:cxn ang="0">
                    <a:pos x="211" y="100"/>
                  </a:cxn>
                  <a:cxn ang="0">
                    <a:pos x="214" y="97"/>
                  </a:cxn>
                  <a:cxn ang="0">
                    <a:pos x="215" y="93"/>
                  </a:cxn>
                  <a:cxn ang="0">
                    <a:pos x="216" y="88"/>
                  </a:cxn>
                  <a:cxn ang="0">
                    <a:pos x="215" y="83"/>
                  </a:cxn>
                  <a:cxn ang="0">
                    <a:pos x="213" y="79"/>
                  </a:cxn>
                  <a:cxn ang="0">
                    <a:pos x="210" y="76"/>
                  </a:cxn>
                  <a:cxn ang="0">
                    <a:pos x="206" y="73"/>
                  </a:cxn>
                  <a:cxn ang="0">
                    <a:pos x="203" y="72"/>
                  </a:cxn>
                  <a:cxn ang="0">
                    <a:pos x="137" y="72"/>
                  </a:cxn>
                  <a:cxn ang="0">
                    <a:pos x="125" y="47"/>
                  </a:cxn>
                  <a:cxn ang="0">
                    <a:pos x="126" y="41"/>
                  </a:cxn>
                  <a:cxn ang="0">
                    <a:pos x="127" y="34"/>
                  </a:cxn>
                  <a:cxn ang="0">
                    <a:pos x="127" y="27"/>
                  </a:cxn>
                  <a:cxn ang="0">
                    <a:pos x="125" y="21"/>
                  </a:cxn>
                  <a:cxn ang="0">
                    <a:pos x="123" y="17"/>
                  </a:cxn>
                  <a:cxn ang="0">
                    <a:pos x="120" y="12"/>
                  </a:cxn>
                  <a:cxn ang="0">
                    <a:pos x="115" y="8"/>
                  </a:cxn>
                  <a:cxn ang="0">
                    <a:pos x="110" y="4"/>
                  </a:cxn>
                  <a:cxn ang="0">
                    <a:pos x="104" y="1"/>
                  </a:cxn>
                  <a:cxn ang="0">
                    <a:pos x="97" y="0"/>
                  </a:cxn>
                  <a:cxn ang="0">
                    <a:pos x="91" y="0"/>
                  </a:cxn>
                  <a:cxn ang="0">
                    <a:pos x="84" y="1"/>
                  </a:cxn>
                  <a:cxn ang="0">
                    <a:pos x="77" y="3"/>
                  </a:cxn>
                  <a:cxn ang="0">
                    <a:pos x="70" y="7"/>
                  </a:cxn>
                  <a:cxn ang="0">
                    <a:pos x="66" y="13"/>
                  </a:cxn>
                  <a:cxn ang="0">
                    <a:pos x="62" y="19"/>
                  </a:cxn>
                  <a:cxn ang="0">
                    <a:pos x="59" y="25"/>
                  </a:cxn>
                </a:cxnLst>
                <a:rect l="0" t="0" r="r" b="b"/>
                <a:pathLst>
                  <a:path w="217" h="332">
                    <a:moveTo>
                      <a:pt x="59" y="25"/>
                    </a:moveTo>
                    <a:lnTo>
                      <a:pt x="2" y="153"/>
                    </a:lnTo>
                    <a:lnTo>
                      <a:pt x="1" y="155"/>
                    </a:lnTo>
                    <a:lnTo>
                      <a:pt x="1" y="157"/>
                    </a:lnTo>
                    <a:lnTo>
                      <a:pt x="0" y="159"/>
                    </a:lnTo>
                    <a:lnTo>
                      <a:pt x="0" y="163"/>
                    </a:lnTo>
                    <a:lnTo>
                      <a:pt x="0" y="165"/>
                    </a:lnTo>
                    <a:lnTo>
                      <a:pt x="0" y="168"/>
                    </a:lnTo>
                    <a:lnTo>
                      <a:pt x="1" y="171"/>
                    </a:lnTo>
                    <a:lnTo>
                      <a:pt x="2" y="174"/>
                    </a:lnTo>
                    <a:lnTo>
                      <a:pt x="3" y="176"/>
                    </a:lnTo>
                    <a:lnTo>
                      <a:pt x="5" y="179"/>
                    </a:lnTo>
                    <a:lnTo>
                      <a:pt x="7" y="181"/>
                    </a:lnTo>
                    <a:lnTo>
                      <a:pt x="9" y="183"/>
                    </a:lnTo>
                    <a:lnTo>
                      <a:pt x="12" y="184"/>
                    </a:lnTo>
                    <a:lnTo>
                      <a:pt x="14" y="186"/>
                    </a:lnTo>
                    <a:lnTo>
                      <a:pt x="15" y="186"/>
                    </a:lnTo>
                    <a:lnTo>
                      <a:pt x="17" y="186"/>
                    </a:lnTo>
                    <a:lnTo>
                      <a:pt x="20" y="186"/>
                    </a:lnTo>
                    <a:lnTo>
                      <a:pt x="23" y="186"/>
                    </a:lnTo>
                    <a:lnTo>
                      <a:pt x="141" y="186"/>
                    </a:lnTo>
                    <a:lnTo>
                      <a:pt x="141" y="331"/>
                    </a:lnTo>
                    <a:lnTo>
                      <a:pt x="178" y="331"/>
                    </a:lnTo>
                    <a:lnTo>
                      <a:pt x="178" y="159"/>
                    </a:lnTo>
                    <a:lnTo>
                      <a:pt x="178" y="157"/>
                    </a:lnTo>
                    <a:lnTo>
                      <a:pt x="177" y="155"/>
                    </a:lnTo>
                    <a:lnTo>
                      <a:pt x="176" y="153"/>
                    </a:lnTo>
                    <a:lnTo>
                      <a:pt x="176" y="152"/>
                    </a:lnTo>
                    <a:lnTo>
                      <a:pt x="175" y="151"/>
                    </a:lnTo>
                    <a:lnTo>
                      <a:pt x="173" y="149"/>
                    </a:lnTo>
                    <a:lnTo>
                      <a:pt x="172" y="148"/>
                    </a:lnTo>
                    <a:lnTo>
                      <a:pt x="170" y="147"/>
                    </a:lnTo>
                    <a:lnTo>
                      <a:pt x="168" y="146"/>
                    </a:lnTo>
                    <a:lnTo>
                      <a:pt x="166" y="145"/>
                    </a:lnTo>
                    <a:lnTo>
                      <a:pt x="164" y="145"/>
                    </a:lnTo>
                    <a:lnTo>
                      <a:pt x="161" y="145"/>
                    </a:lnTo>
                    <a:lnTo>
                      <a:pt x="159" y="145"/>
                    </a:lnTo>
                    <a:lnTo>
                      <a:pt x="157" y="145"/>
                    </a:lnTo>
                    <a:lnTo>
                      <a:pt x="155" y="145"/>
                    </a:lnTo>
                    <a:lnTo>
                      <a:pt x="153" y="145"/>
                    </a:lnTo>
                    <a:lnTo>
                      <a:pt x="85" y="141"/>
                    </a:lnTo>
                    <a:lnTo>
                      <a:pt x="104" y="84"/>
                    </a:lnTo>
                    <a:lnTo>
                      <a:pt x="118" y="104"/>
                    </a:lnTo>
                    <a:lnTo>
                      <a:pt x="201" y="104"/>
                    </a:lnTo>
                    <a:lnTo>
                      <a:pt x="203" y="103"/>
                    </a:lnTo>
                    <a:lnTo>
                      <a:pt x="204" y="103"/>
                    </a:lnTo>
                    <a:lnTo>
                      <a:pt x="206" y="103"/>
                    </a:lnTo>
                    <a:lnTo>
                      <a:pt x="207" y="103"/>
                    </a:lnTo>
                    <a:lnTo>
                      <a:pt x="209" y="101"/>
                    </a:lnTo>
                    <a:lnTo>
                      <a:pt x="211" y="100"/>
                    </a:lnTo>
                    <a:lnTo>
                      <a:pt x="212" y="98"/>
                    </a:lnTo>
                    <a:lnTo>
                      <a:pt x="214" y="97"/>
                    </a:lnTo>
                    <a:lnTo>
                      <a:pt x="215" y="95"/>
                    </a:lnTo>
                    <a:lnTo>
                      <a:pt x="215" y="93"/>
                    </a:lnTo>
                    <a:lnTo>
                      <a:pt x="216" y="91"/>
                    </a:lnTo>
                    <a:lnTo>
                      <a:pt x="216" y="88"/>
                    </a:lnTo>
                    <a:lnTo>
                      <a:pt x="216" y="85"/>
                    </a:lnTo>
                    <a:lnTo>
                      <a:pt x="215" y="83"/>
                    </a:lnTo>
                    <a:lnTo>
                      <a:pt x="214" y="81"/>
                    </a:lnTo>
                    <a:lnTo>
                      <a:pt x="213" y="79"/>
                    </a:lnTo>
                    <a:lnTo>
                      <a:pt x="211" y="77"/>
                    </a:lnTo>
                    <a:lnTo>
                      <a:pt x="210" y="76"/>
                    </a:lnTo>
                    <a:lnTo>
                      <a:pt x="208" y="74"/>
                    </a:lnTo>
                    <a:lnTo>
                      <a:pt x="206" y="73"/>
                    </a:lnTo>
                    <a:lnTo>
                      <a:pt x="205" y="72"/>
                    </a:lnTo>
                    <a:lnTo>
                      <a:pt x="203" y="72"/>
                    </a:lnTo>
                    <a:lnTo>
                      <a:pt x="201" y="72"/>
                    </a:lnTo>
                    <a:lnTo>
                      <a:pt x="137" y="72"/>
                    </a:lnTo>
                    <a:lnTo>
                      <a:pt x="123" y="49"/>
                    </a:lnTo>
                    <a:lnTo>
                      <a:pt x="125" y="47"/>
                    </a:lnTo>
                    <a:lnTo>
                      <a:pt x="126" y="44"/>
                    </a:lnTo>
                    <a:lnTo>
                      <a:pt x="126" y="41"/>
                    </a:lnTo>
                    <a:lnTo>
                      <a:pt x="127" y="38"/>
                    </a:lnTo>
                    <a:lnTo>
                      <a:pt x="127" y="34"/>
                    </a:lnTo>
                    <a:lnTo>
                      <a:pt x="127" y="31"/>
                    </a:lnTo>
                    <a:lnTo>
                      <a:pt x="127" y="27"/>
                    </a:lnTo>
                    <a:lnTo>
                      <a:pt x="126" y="24"/>
                    </a:lnTo>
                    <a:lnTo>
                      <a:pt x="125" y="21"/>
                    </a:lnTo>
                    <a:lnTo>
                      <a:pt x="124" y="20"/>
                    </a:lnTo>
                    <a:lnTo>
                      <a:pt x="123" y="17"/>
                    </a:lnTo>
                    <a:lnTo>
                      <a:pt x="122" y="15"/>
                    </a:lnTo>
                    <a:lnTo>
                      <a:pt x="120" y="12"/>
                    </a:lnTo>
                    <a:lnTo>
                      <a:pt x="118" y="10"/>
                    </a:lnTo>
                    <a:lnTo>
                      <a:pt x="115" y="8"/>
                    </a:lnTo>
                    <a:lnTo>
                      <a:pt x="113" y="6"/>
                    </a:lnTo>
                    <a:lnTo>
                      <a:pt x="110" y="4"/>
                    </a:lnTo>
                    <a:lnTo>
                      <a:pt x="107" y="3"/>
                    </a:lnTo>
                    <a:lnTo>
                      <a:pt x="104" y="1"/>
                    </a:lnTo>
                    <a:lnTo>
                      <a:pt x="100" y="1"/>
                    </a:lnTo>
                    <a:lnTo>
                      <a:pt x="97" y="0"/>
                    </a:lnTo>
                    <a:lnTo>
                      <a:pt x="95" y="0"/>
                    </a:lnTo>
                    <a:lnTo>
                      <a:pt x="91" y="0"/>
                    </a:lnTo>
                    <a:lnTo>
                      <a:pt x="88" y="0"/>
                    </a:lnTo>
                    <a:lnTo>
                      <a:pt x="84" y="1"/>
                    </a:lnTo>
                    <a:lnTo>
                      <a:pt x="81" y="2"/>
                    </a:lnTo>
                    <a:lnTo>
                      <a:pt x="77" y="3"/>
                    </a:lnTo>
                    <a:lnTo>
                      <a:pt x="74" y="5"/>
                    </a:lnTo>
                    <a:lnTo>
                      <a:pt x="70" y="7"/>
                    </a:lnTo>
                    <a:lnTo>
                      <a:pt x="68" y="10"/>
                    </a:lnTo>
                    <a:lnTo>
                      <a:pt x="66" y="13"/>
                    </a:lnTo>
                    <a:lnTo>
                      <a:pt x="64" y="15"/>
                    </a:lnTo>
                    <a:lnTo>
                      <a:pt x="62" y="19"/>
                    </a:lnTo>
                    <a:lnTo>
                      <a:pt x="60" y="21"/>
                    </a:lnTo>
                    <a:lnTo>
                      <a:pt x="59" y="25"/>
                    </a:lnTo>
                  </a:path>
                </a:pathLst>
              </a:custGeom>
              <a:solidFill>
                <a:srgbClr val="FDA4B5"/>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grpSp>
      <p:grpSp>
        <p:nvGrpSpPr>
          <p:cNvPr id="7" name="Group 19"/>
          <p:cNvGrpSpPr>
            <a:grpSpLocks/>
          </p:cNvGrpSpPr>
          <p:nvPr/>
        </p:nvGrpSpPr>
        <p:grpSpPr bwMode="auto">
          <a:xfrm>
            <a:off x="7129463" y="2649537"/>
            <a:ext cx="598487" cy="800100"/>
            <a:chOff x="4056" y="1712"/>
            <a:chExt cx="424" cy="504"/>
          </a:xfrm>
        </p:grpSpPr>
        <p:grpSp>
          <p:nvGrpSpPr>
            <p:cNvPr id="8" name="Group 20"/>
            <p:cNvGrpSpPr>
              <a:grpSpLocks/>
            </p:cNvGrpSpPr>
            <p:nvPr/>
          </p:nvGrpSpPr>
          <p:grpSpPr bwMode="auto">
            <a:xfrm>
              <a:off x="4056" y="1712"/>
              <a:ext cx="424" cy="504"/>
              <a:chOff x="4056" y="1712"/>
              <a:chExt cx="424" cy="504"/>
            </a:xfrm>
          </p:grpSpPr>
          <p:grpSp>
            <p:nvGrpSpPr>
              <p:cNvPr id="9" name="Group 21"/>
              <p:cNvGrpSpPr>
                <a:grpSpLocks/>
              </p:cNvGrpSpPr>
              <p:nvPr/>
            </p:nvGrpSpPr>
            <p:grpSpPr bwMode="auto">
              <a:xfrm>
                <a:off x="4056" y="1712"/>
                <a:ext cx="424" cy="504"/>
                <a:chOff x="4056" y="1712"/>
                <a:chExt cx="424" cy="504"/>
              </a:xfrm>
            </p:grpSpPr>
            <p:sp>
              <p:nvSpPr>
                <p:cNvPr id="2714646" name="AutoShape 22"/>
                <p:cNvSpPr>
                  <a:spLocks noChangeArrowheads="1"/>
                </p:cNvSpPr>
                <p:nvPr/>
              </p:nvSpPr>
              <p:spPr bwMode="auto">
                <a:xfrm>
                  <a:off x="4056" y="1792"/>
                  <a:ext cx="424" cy="424"/>
                </a:xfrm>
                <a:prstGeom prst="cube">
                  <a:avLst>
                    <a:gd name="adj" fmla="val 24995"/>
                  </a:avLst>
                </a:prstGeom>
                <a:solidFill>
                  <a:srgbClr val="DC008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714647" name="AutoShape 23"/>
                <p:cNvSpPr>
                  <a:spLocks noChangeArrowheads="1"/>
                </p:cNvSpPr>
                <p:nvPr/>
              </p:nvSpPr>
              <p:spPr bwMode="auto">
                <a:xfrm>
                  <a:off x="4152" y="1712"/>
                  <a:ext cx="328" cy="88"/>
                </a:xfrm>
                <a:prstGeom prst="cube">
                  <a:avLst>
                    <a:gd name="adj" fmla="val 24995"/>
                  </a:avLst>
                </a:prstGeom>
                <a:solidFill>
                  <a:srgbClr val="DC0081"/>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2714648" name="AutoShape 24"/>
              <p:cNvSpPr>
                <a:spLocks noChangeArrowheads="1"/>
              </p:cNvSpPr>
              <p:nvPr/>
            </p:nvSpPr>
            <p:spPr bwMode="auto">
              <a:xfrm>
                <a:off x="4140" y="1828"/>
                <a:ext cx="224" cy="32"/>
              </a:xfrm>
              <a:prstGeom prst="parallelogram">
                <a:avLst>
                  <a:gd name="adj" fmla="val 17496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4649" name="Oval 25"/>
            <p:cNvSpPr>
              <a:spLocks noChangeArrowheads="1"/>
            </p:cNvSpPr>
            <p:nvPr/>
          </p:nvSpPr>
          <p:spPr bwMode="auto">
            <a:xfrm>
              <a:off x="4384" y="1752"/>
              <a:ext cx="56" cy="32"/>
            </a:xfrm>
            <a:prstGeom prst="ellipse">
              <a:avLst/>
            </a:prstGeom>
            <a:solidFill>
              <a:srgbClr val="DC0081"/>
            </a:solidFill>
            <a:ln w="12700">
              <a:solidFill>
                <a:schemeClr val="tx1"/>
              </a:solidFill>
              <a:round/>
              <a:headEnd/>
              <a:tailEnd/>
            </a:ln>
            <a:effectLst/>
          </p:spPr>
          <p:txBody>
            <a:bodyPr wrap="none" anchor="ctr">
              <a:prstTxWarp prst="textNoShape">
                <a:avLst/>
              </a:prstTxWarp>
            </a:bodyPr>
            <a:lstStyle/>
            <a:p>
              <a:endParaRPr lang="en-US"/>
            </a:p>
          </p:txBody>
        </p:sp>
      </p:grpSp>
      <p:grpSp>
        <p:nvGrpSpPr>
          <p:cNvPr id="10" name="Group 26"/>
          <p:cNvGrpSpPr>
            <a:grpSpLocks/>
          </p:cNvGrpSpPr>
          <p:nvPr/>
        </p:nvGrpSpPr>
        <p:grpSpPr bwMode="auto">
          <a:xfrm>
            <a:off x="6632575" y="1528762"/>
            <a:ext cx="1978025" cy="528638"/>
            <a:chOff x="3292" y="768"/>
            <a:chExt cx="1246" cy="333"/>
          </a:xfrm>
        </p:grpSpPr>
        <p:sp>
          <p:nvSpPr>
            <p:cNvPr id="2714651" name="Freeform 27"/>
            <p:cNvSpPr>
              <a:spLocks/>
            </p:cNvSpPr>
            <p:nvPr/>
          </p:nvSpPr>
          <p:spPr bwMode="auto">
            <a:xfrm>
              <a:off x="329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2" name="Rectangle 28"/>
            <p:cNvSpPr>
              <a:spLocks noChangeArrowheads="1"/>
            </p:cNvSpPr>
            <p:nvPr/>
          </p:nvSpPr>
          <p:spPr bwMode="auto">
            <a:xfrm>
              <a:off x="332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A</a:t>
              </a:r>
            </a:p>
          </p:txBody>
        </p:sp>
        <p:sp>
          <p:nvSpPr>
            <p:cNvPr id="2714653" name="Freeform 29"/>
            <p:cNvSpPr>
              <a:spLocks/>
            </p:cNvSpPr>
            <p:nvPr/>
          </p:nvSpPr>
          <p:spPr bwMode="auto">
            <a:xfrm>
              <a:off x="361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4" name="Rectangle 30"/>
            <p:cNvSpPr>
              <a:spLocks noChangeArrowheads="1"/>
            </p:cNvSpPr>
            <p:nvPr/>
          </p:nvSpPr>
          <p:spPr bwMode="auto">
            <a:xfrm>
              <a:off x="364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B</a:t>
              </a:r>
            </a:p>
          </p:txBody>
        </p:sp>
        <p:sp>
          <p:nvSpPr>
            <p:cNvPr id="2714655" name="Freeform 31"/>
            <p:cNvSpPr>
              <a:spLocks/>
            </p:cNvSpPr>
            <p:nvPr/>
          </p:nvSpPr>
          <p:spPr bwMode="auto">
            <a:xfrm>
              <a:off x="393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6" name="Rectangle 32"/>
            <p:cNvSpPr>
              <a:spLocks noChangeArrowheads="1"/>
            </p:cNvSpPr>
            <p:nvPr/>
          </p:nvSpPr>
          <p:spPr bwMode="auto">
            <a:xfrm>
              <a:off x="396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C</a:t>
              </a:r>
            </a:p>
          </p:txBody>
        </p:sp>
        <p:sp>
          <p:nvSpPr>
            <p:cNvPr id="2714657" name="Freeform 33"/>
            <p:cNvSpPr>
              <a:spLocks/>
            </p:cNvSpPr>
            <p:nvPr/>
          </p:nvSpPr>
          <p:spPr bwMode="auto">
            <a:xfrm>
              <a:off x="4245"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8" name="Rectangle 34"/>
            <p:cNvSpPr>
              <a:spLocks noChangeArrowheads="1"/>
            </p:cNvSpPr>
            <p:nvPr/>
          </p:nvSpPr>
          <p:spPr bwMode="auto">
            <a:xfrm>
              <a:off x="4277"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D</a:t>
              </a:r>
            </a:p>
          </p:txBody>
        </p:sp>
      </p:grpSp>
      <p:sp>
        <p:nvSpPr>
          <p:cNvPr id="2714659" name="Freeform 35"/>
          <p:cNvSpPr>
            <a:spLocks/>
          </p:cNvSpPr>
          <p:nvPr/>
        </p:nvSpPr>
        <p:spPr bwMode="auto">
          <a:xfrm>
            <a:off x="7158038" y="5640387"/>
            <a:ext cx="465137" cy="760413"/>
          </a:xfrm>
          <a:custGeom>
            <a:avLst/>
            <a:gdLst/>
            <a:ahLst/>
            <a:cxnLst>
              <a:cxn ang="0">
                <a:pos x="328" y="433"/>
              </a:cxn>
              <a:cxn ang="0">
                <a:pos x="303" y="433"/>
              </a:cxn>
              <a:cxn ang="0">
                <a:pos x="260" y="377"/>
              </a:cxn>
              <a:cxn ang="0">
                <a:pos x="200" y="278"/>
              </a:cxn>
              <a:cxn ang="0">
                <a:pos x="184" y="233"/>
              </a:cxn>
              <a:cxn ang="0">
                <a:pos x="188" y="202"/>
              </a:cxn>
              <a:cxn ang="0">
                <a:pos x="202" y="196"/>
              </a:cxn>
              <a:cxn ang="0">
                <a:pos x="225" y="212"/>
              </a:cxn>
              <a:cxn ang="0">
                <a:pos x="256" y="231"/>
              </a:cxn>
              <a:cxn ang="0">
                <a:pos x="270" y="231"/>
              </a:cxn>
              <a:cxn ang="0">
                <a:pos x="272" y="220"/>
              </a:cxn>
              <a:cxn ang="0">
                <a:pos x="258" y="202"/>
              </a:cxn>
              <a:cxn ang="0">
                <a:pos x="223" y="177"/>
              </a:cxn>
              <a:cxn ang="0">
                <a:pos x="208" y="142"/>
              </a:cxn>
              <a:cxn ang="0">
                <a:pos x="202" y="113"/>
              </a:cxn>
              <a:cxn ang="0">
                <a:pos x="186" y="93"/>
              </a:cxn>
              <a:cxn ang="0">
                <a:pos x="179" y="78"/>
              </a:cxn>
              <a:cxn ang="0">
                <a:pos x="188" y="60"/>
              </a:cxn>
              <a:cxn ang="0">
                <a:pos x="196" y="39"/>
              </a:cxn>
              <a:cxn ang="0">
                <a:pos x="190" y="14"/>
              </a:cxn>
              <a:cxn ang="0">
                <a:pos x="173" y="2"/>
              </a:cxn>
              <a:cxn ang="0">
                <a:pos x="149" y="4"/>
              </a:cxn>
              <a:cxn ang="0">
                <a:pos x="138" y="21"/>
              </a:cxn>
              <a:cxn ang="0">
                <a:pos x="138" y="37"/>
              </a:cxn>
              <a:cxn ang="0">
                <a:pos x="144" y="58"/>
              </a:cxn>
              <a:cxn ang="0">
                <a:pos x="144" y="76"/>
              </a:cxn>
              <a:cxn ang="0">
                <a:pos x="128" y="93"/>
              </a:cxn>
              <a:cxn ang="0">
                <a:pos x="107" y="105"/>
              </a:cxn>
              <a:cxn ang="0">
                <a:pos x="91" y="124"/>
              </a:cxn>
              <a:cxn ang="0">
                <a:pos x="76" y="163"/>
              </a:cxn>
              <a:cxn ang="0">
                <a:pos x="68" y="200"/>
              </a:cxn>
              <a:cxn ang="0">
                <a:pos x="66" y="239"/>
              </a:cxn>
              <a:cxn ang="0">
                <a:pos x="68" y="260"/>
              </a:cxn>
              <a:cxn ang="0">
                <a:pos x="80" y="266"/>
              </a:cxn>
              <a:cxn ang="0">
                <a:pos x="87" y="260"/>
              </a:cxn>
              <a:cxn ang="0">
                <a:pos x="87" y="218"/>
              </a:cxn>
              <a:cxn ang="0">
                <a:pos x="91" y="192"/>
              </a:cxn>
              <a:cxn ang="0">
                <a:pos x="105" y="179"/>
              </a:cxn>
              <a:cxn ang="0">
                <a:pos x="116" y="187"/>
              </a:cxn>
              <a:cxn ang="0">
                <a:pos x="111" y="231"/>
              </a:cxn>
              <a:cxn ang="0">
                <a:pos x="101" y="274"/>
              </a:cxn>
              <a:cxn ang="0">
                <a:pos x="87" y="323"/>
              </a:cxn>
              <a:cxn ang="0">
                <a:pos x="54" y="371"/>
              </a:cxn>
              <a:cxn ang="0">
                <a:pos x="12" y="420"/>
              </a:cxn>
              <a:cxn ang="0">
                <a:pos x="0" y="447"/>
              </a:cxn>
              <a:cxn ang="0">
                <a:pos x="31" y="478"/>
              </a:cxn>
              <a:cxn ang="0">
                <a:pos x="54" y="474"/>
              </a:cxn>
              <a:cxn ang="0">
                <a:pos x="37" y="453"/>
              </a:cxn>
              <a:cxn ang="0">
                <a:pos x="50" y="426"/>
              </a:cxn>
              <a:cxn ang="0">
                <a:pos x="101" y="367"/>
              </a:cxn>
              <a:cxn ang="0">
                <a:pos x="138" y="323"/>
              </a:cxn>
              <a:cxn ang="0">
                <a:pos x="157" y="313"/>
              </a:cxn>
              <a:cxn ang="0">
                <a:pos x="179" y="328"/>
              </a:cxn>
              <a:cxn ang="0">
                <a:pos x="233" y="400"/>
              </a:cxn>
              <a:cxn ang="0">
                <a:pos x="276" y="462"/>
              </a:cxn>
              <a:cxn ang="0">
                <a:pos x="293" y="466"/>
              </a:cxn>
              <a:cxn ang="0">
                <a:pos x="316" y="449"/>
              </a:cxn>
            </a:cxnLst>
            <a:rect l="0" t="0" r="r" b="b"/>
            <a:pathLst>
              <a:path w="329" h="479">
                <a:moveTo>
                  <a:pt x="326" y="441"/>
                </a:moveTo>
                <a:lnTo>
                  <a:pt x="328" y="433"/>
                </a:lnTo>
                <a:lnTo>
                  <a:pt x="316" y="435"/>
                </a:lnTo>
                <a:lnTo>
                  <a:pt x="303" y="433"/>
                </a:lnTo>
                <a:lnTo>
                  <a:pt x="287" y="420"/>
                </a:lnTo>
                <a:lnTo>
                  <a:pt x="260" y="377"/>
                </a:lnTo>
                <a:lnTo>
                  <a:pt x="221" y="313"/>
                </a:lnTo>
                <a:lnTo>
                  <a:pt x="200" y="278"/>
                </a:lnTo>
                <a:lnTo>
                  <a:pt x="186" y="249"/>
                </a:lnTo>
                <a:lnTo>
                  <a:pt x="184" y="233"/>
                </a:lnTo>
                <a:lnTo>
                  <a:pt x="184" y="214"/>
                </a:lnTo>
                <a:lnTo>
                  <a:pt x="188" y="202"/>
                </a:lnTo>
                <a:lnTo>
                  <a:pt x="196" y="196"/>
                </a:lnTo>
                <a:lnTo>
                  <a:pt x="202" y="196"/>
                </a:lnTo>
                <a:lnTo>
                  <a:pt x="210" y="200"/>
                </a:lnTo>
                <a:lnTo>
                  <a:pt x="225" y="212"/>
                </a:lnTo>
                <a:lnTo>
                  <a:pt x="243" y="225"/>
                </a:lnTo>
                <a:lnTo>
                  <a:pt x="256" y="231"/>
                </a:lnTo>
                <a:lnTo>
                  <a:pt x="264" y="233"/>
                </a:lnTo>
                <a:lnTo>
                  <a:pt x="270" y="231"/>
                </a:lnTo>
                <a:lnTo>
                  <a:pt x="274" y="225"/>
                </a:lnTo>
                <a:lnTo>
                  <a:pt x="272" y="220"/>
                </a:lnTo>
                <a:lnTo>
                  <a:pt x="270" y="214"/>
                </a:lnTo>
                <a:lnTo>
                  <a:pt x="258" y="202"/>
                </a:lnTo>
                <a:lnTo>
                  <a:pt x="235" y="187"/>
                </a:lnTo>
                <a:lnTo>
                  <a:pt x="223" y="177"/>
                </a:lnTo>
                <a:lnTo>
                  <a:pt x="215" y="163"/>
                </a:lnTo>
                <a:lnTo>
                  <a:pt x="208" y="142"/>
                </a:lnTo>
                <a:lnTo>
                  <a:pt x="206" y="122"/>
                </a:lnTo>
                <a:lnTo>
                  <a:pt x="202" y="113"/>
                </a:lnTo>
                <a:lnTo>
                  <a:pt x="196" y="103"/>
                </a:lnTo>
                <a:lnTo>
                  <a:pt x="186" y="93"/>
                </a:lnTo>
                <a:lnTo>
                  <a:pt x="179" y="87"/>
                </a:lnTo>
                <a:lnTo>
                  <a:pt x="179" y="78"/>
                </a:lnTo>
                <a:lnTo>
                  <a:pt x="184" y="66"/>
                </a:lnTo>
                <a:lnTo>
                  <a:pt x="188" y="60"/>
                </a:lnTo>
                <a:lnTo>
                  <a:pt x="192" y="52"/>
                </a:lnTo>
                <a:lnTo>
                  <a:pt x="196" y="39"/>
                </a:lnTo>
                <a:lnTo>
                  <a:pt x="192" y="25"/>
                </a:lnTo>
                <a:lnTo>
                  <a:pt x="190" y="14"/>
                </a:lnTo>
                <a:lnTo>
                  <a:pt x="184" y="6"/>
                </a:lnTo>
                <a:lnTo>
                  <a:pt x="173" y="2"/>
                </a:lnTo>
                <a:lnTo>
                  <a:pt x="159" y="0"/>
                </a:lnTo>
                <a:lnTo>
                  <a:pt x="149" y="4"/>
                </a:lnTo>
                <a:lnTo>
                  <a:pt x="142" y="10"/>
                </a:lnTo>
                <a:lnTo>
                  <a:pt x="138" y="21"/>
                </a:lnTo>
                <a:lnTo>
                  <a:pt x="136" y="29"/>
                </a:lnTo>
                <a:lnTo>
                  <a:pt x="138" y="37"/>
                </a:lnTo>
                <a:lnTo>
                  <a:pt x="142" y="49"/>
                </a:lnTo>
                <a:lnTo>
                  <a:pt x="144" y="58"/>
                </a:lnTo>
                <a:lnTo>
                  <a:pt x="146" y="66"/>
                </a:lnTo>
                <a:lnTo>
                  <a:pt x="144" y="76"/>
                </a:lnTo>
                <a:lnTo>
                  <a:pt x="138" y="84"/>
                </a:lnTo>
                <a:lnTo>
                  <a:pt x="128" y="93"/>
                </a:lnTo>
                <a:lnTo>
                  <a:pt x="116" y="99"/>
                </a:lnTo>
                <a:lnTo>
                  <a:pt x="107" y="105"/>
                </a:lnTo>
                <a:lnTo>
                  <a:pt x="99" y="113"/>
                </a:lnTo>
                <a:lnTo>
                  <a:pt x="91" y="124"/>
                </a:lnTo>
                <a:lnTo>
                  <a:pt x="83" y="142"/>
                </a:lnTo>
                <a:lnTo>
                  <a:pt x="76" y="163"/>
                </a:lnTo>
                <a:lnTo>
                  <a:pt x="70" y="179"/>
                </a:lnTo>
                <a:lnTo>
                  <a:pt x="68" y="200"/>
                </a:lnTo>
                <a:lnTo>
                  <a:pt x="66" y="225"/>
                </a:lnTo>
                <a:lnTo>
                  <a:pt x="66" y="239"/>
                </a:lnTo>
                <a:lnTo>
                  <a:pt x="66" y="251"/>
                </a:lnTo>
                <a:lnTo>
                  <a:pt x="68" y="260"/>
                </a:lnTo>
                <a:lnTo>
                  <a:pt x="72" y="264"/>
                </a:lnTo>
                <a:lnTo>
                  <a:pt x="80" y="266"/>
                </a:lnTo>
                <a:lnTo>
                  <a:pt x="85" y="264"/>
                </a:lnTo>
                <a:lnTo>
                  <a:pt x="87" y="260"/>
                </a:lnTo>
                <a:lnTo>
                  <a:pt x="87" y="243"/>
                </a:lnTo>
                <a:lnTo>
                  <a:pt x="87" y="218"/>
                </a:lnTo>
                <a:lnTo>
                  <a:pt x="89" y="202"/>
                </a:lnTo>
                <a:lnTo>
                  <a:pt x="91" y="192"/>
                </a:lnTo>
                <a:lnTo>
                  <a:pt x="97" y="181"/>
                </a:lnTo>
                <a:lnTo>
                  <a:pt x="105" y="179"/>
                </a:lnTo>
                <a:lnTo>
                  <a:pt x="113" y="181"/>
                </a:lnTo>
                <a:lnTo>
                  <a:pt x="116" y="187"/>
                </a:lnTo>
                <a:lnTo>
                  <a:pt x="113" y="206"/>
                </a:lnTo>
                <a:lnTo>
                  <a:pt x="111" y="231"/>
                </a:lnTo>
                <a:lnTo>
                  <a:pt x="107" y="253"/>
                </a:lnTo>
                <a:lnTo>
                  <a:pt x="101" y="274"/>
                </a:lnTo>
                <a:lnTo>
                  <a:pt x="95" y="301"/>
                </a:lnTo>
                <a:lnTo>
                  <a:pt x="87" y="323"/>
                </a:lnTo>
                <a:lnTo>
                  <a:pt x="68" y="352"/>
                </a:lnTo>
                <a:lnTo>
                  <a:pt x="54" y="371"/>
                </a:lnTo>
                <a:lnTo>
                  <a:pt x="29" y="400"/>
                </a:lnTo>
                <a:lnTo>
                  <a:pt x="12" y="420"/>
                </a:lnTo>
                <a:lnTo>
                  <a:pt x="0" y="439"/>
                </a:lnTo>
                <a:lnTo>
                  <a:pt x="0" y="447"/>
                </a:lnTo>
                <a:lnTo>
                  <a:pt x="12" y="462"/>
                </a:lnTo>
                <a:lnTo>
                  <a:pt x="31" y="478"/>
                </a:lnTo>
                <a:lnTo>
                  <a:pt x="50" y="478"/>
                </a:lnTo>
                <a:lnTo>
                  <a:pt x="54" y="474"/>
                </a:lnTo>
                <a:lnTo>
                  <a:pt x="45" y="464"/>
                </a:lnTo>
                <a:lnTo>
                  <a:pt x="37" y="453"/>
                </a:lnTo>
                <a:lnTo>
                  <a:pt x="37" y="445"/>
                </a:lnTo>
                <a:lnTo>
                  <a:pt x="50" y="426"/>
                </a:lnTo>
                <a:lnTo>
                  <a:pt x="70" y="406"/>
                </a:lnTo>
                <a:lnTo>
                  <a:pt x="101" y="367"/>
                </a:lnTo>
                <a:lnTo>
                  <a:pt x="128" y="334"/>
                </a:lnTo>
                <a:lnTo>
                  <a:pt x="138" y="323"/>
                </a:lnTo>
                <a:lnTo>
                  <a:pt x="144" y="315"/>
                </a:lnTo>
                <a:lnTo>
                  <a:pt x="157" y="313"/>
                </a:lnTo>
                <a:lnTo>
                  <a:pt x="167" y="319"/>
                </a:lnTo>
                <a:lnTo>
                  <a:pt x="179" y="328"/>
                </a:lnTo>
                <a:lnTo>
                  <a:pt x="204" y="361"/>
                </a:lnTo>
                <a:lnTo>
                  <a:pt x="233" y="400"/>
                </a:lnTo>
                <a:lnTo>
                  <a:pt x="260" y="439"/>
                </a:lnTo>
                <a:lnTo>
                  <a:pt x="276" y="462"/>
                </a:lnTo>
                <a:lnTo>
                  <a:pt x="283" y="466"/>
                </a:lnTo>
                <a:lnTo>
                  <a:pt x="293" y="466"/>
                </a:lnTo>
                <a:lnTo>
                  <a:pt x="303" y="457"/>
                </a:lnTo>
                <a:lnTo>
                  <a:pt x="316" y="449"/>
                </a:lnTo>
                <a:lnTo>
                  <a:pt x="326" y="441"/>
                </a:lnTo>
              </a:path>
            </a:pathLst>
          </a:custGeom>
          <a:solidFill>
            <a:srgbClr val="CECECE"/>
          </a:solidFill>
          <a:ln w="127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sp>
        <p:nvSpPr>
          <p:cNvPr id="36" name="Date Placeholder 35"/>
          <p:cNvSpPr>
            <a:spLocks noGrp="1"/>
          </p:cNvSpPr>
          <p:nvPr>
            <p:ph type="dt" sz="half" idx="10"/>
          </p:nvPr>
        </p:nvSpPr>
        <p:spPr/>
        <p:txBody>
          <a:bodyPr/>
          <a:lstStyle/>
          <a:p>
            <a:fld id="{4C631378-3562-0245-8441-C5BB2A15B6FD}" type="datetime1">
              <a:rPr lang="en-US" smtClean="0"/>
              <a:pPr/>
              <a:t>11/5/13</a:t>
            </a:fld>
            <a:endParaRPr lang="en-US" dirty="0"/>
          </a:p>
        </p:txBody>
      </p:sp>
      <p:sp>
        <p:nvSpPr>
          <p:cNvPr id="37" name="Slide Number Placeholder 36"/>
          <p:cNvSpPr>
            <a:spLocks noGrp="1"/>
          </p:cNvSpPr>
          <p:nvPr>
            <p:ph type="sldNum" sz="quarter" idx="12"/>
          </p:nvPr>
        </p:nvSpPr>
        <p:spPr/>
        <p:txBody>
          <a:bodyPr/>
          <a:lstStyle/>
          <a:p>
            <a:fld id="{3CC63E4C-4642-794D-A2FD-70F6B81535F5}" type="slidenum">
              <a:rPr lang="en-US" smtClean="0"/>
              <a:pPr/>
              <a:t>8</a:t>
            </a:fld>
            <a:endParaRPr lang="en-US" dirty="0"/>
          </a:p>
        </p:txBody>
      </p:sp>
      <p:sp>
        <p:nvSpPr>
          <p:cNvPr id="38" name="Footer Placeholder 37"/>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36312383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6674" name="Rectangle 2"/>
          <p:cNvSpPr>
            <a:spLocks noGrp="1" noChangeArrowheads="1"/>
          </p:cNvSpPr>
          <p:nvPr>
            <p:ph type="title"/>
          </p:nvPr>
        </p:nvSpPr>
        <p:spPr/>
        <p:txBody>
          <a:bodyPr>
            <a:normAutofit/>
          </a:bodyPr>
          <a:lstStyle/>
          <a:p>
            <a:r>
              <a:rPr lang="en-US" dirty="0" smtClean="0"/>
              <a:t>Sequential Laundry</a:t>
            </a:r>
            <a:endParaRPr lang="en-US" dirty="0"/>
          </a:p>
        </p:txBody>
      </p:sp>
      <p:sp>
        <p:nvSpPr>
          <p:cNvPr id="2716675" name="Rectangle 3"/>
          <p:cNvSpPr>
            <a:spLocks noGrp="1" noChangeArrowheads="1"/>
          </p:cNvSpPr>
          <p:nvPr>
            <p:ph type="body" idx="1"/>
          </p:nvPr>
        </p:nvSpPr>
        <p:spPr>
          <a:xfrm>
            <a:off x="1447800" y="1143000"/>
            <a:ext cx="7239000" cy="52133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Sequential laundry takes </a:t>
            </a:r>
            <a:br>
              <a:rPr lang="en-US" dirty="0" smtClean="0"/>
            </a:br>
            <a:r>
              <a:rPr lang="en-US" dirty="0" smtClean="0"/>
              <a:t>8 hours for 4 loads</a:t>
            </a:r>
            <a:endParaRPr lang="en-US" dirty="0"/>
          </a:p>
        </p:txBody>
      </p:sp>
      <p:grpSp>
        <p:nvGrpSpPr>
          <p:cNvPr id="2" name="Group 4"/>
          <p:cNvGrpSpPr>
            <a:grpSpLocks/>
          </p:cNvGrpSpPr>
          <p:nvPr/>
        </p:nvGrpSpPr>
        <p:grpSpPr bwMode="auto">
          <a:xfrm>
            <a:off x="573088" y="2054225"/>
            <a:ext cx="966787" cy="3740150"/>
            <a:chOff x="361" y="1170"/>
            <a:chExt cx="609" cy="2356"/>
          </a:xfrm>
        </p:grpSpPr>
        <p:sp>
          <p:nvSpPr>
            <p:cNvPr id="2716677" name="Rectangle 5"/>
            <p:cNvSpPr>
              <a:spLocks noChangeArrowheads="1"/>
            </p:cNvSpPr>
            <p:nvPr/>
          </p:nvSpPr>
          <p:spPr bwMode="auto">
            <a:xfrm>
              <a:off x="361" y="1170"/>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16678" name="Freeform 6"/>
            <p:cNvSpPr>
              <a:spLocks/>
            </p:cNvSpPr>
            <p:nvPr/>
          </p:nvSpPr>
          <p:spPr bwMode="auto">
            <a:xfrm>
              <a:off x="711" y="1867"/>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79" name="Rectangle 7"/>
            <p:cNvSpPr>
              <a:spLocks noChangeArrowheads="1"/>
            </p:cNvSpPr>
            <p:nvPr/>
          </p:nvSpPr>
          <p:spPr bwMode="auto">
            <a:xfrm>
              <a:off x="703" y="1829"/>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716680" name="Freeform 8"/>
            <p:cNvSpPr>
              <a:spLocks/>
            </p:cNvSpPr>
            <p:nvPr/>
          </p:nvSpPr>
          <p:spPr bwMode="auto">
            <a:xfrm>
              <a:off x="711" y="2217"/>
              <a:ext cx="219" cy="222"/>
            </a:xfrm>
            <a:custGeom>
              <a:avLst/>
              <a:gdLst/>
              <a:ahLst/>
              <a:cxnLst>
                <a:cxn ang="0">
                  <a:pos x="69" y="11"/>
                </a:cxn>
                <a:cxn ang="0">
                  <a:pos x="117" y="12"/>
                </a:cxn>
                <a:cxn ang="0">
                  <a:pos x="167" y="0"/>
                </a:cxn>
                <a:cxn ang="0">
                  <a:pos x="228" y="0"/>
                </a:cxn>
                <a:cxn ang="0">
                  <a:pos x="161" y="63"/>
                </a:cxn>
                <a:cxn ang="0">
                  <a:pos x="179" y="67"/>
                </a:cxn>
                <a:cxn ang="0">
                  <a:pos x="196" y="74"/>
                </a:cxn>
                <a:cxn ang="0">
                  <a:pos x="213" y="83"/>
                </a:cxn>
                <a:cxn ang="0">
                  <a:pos x="226" y="95"/>
                </a:cxn>
                <a:cxn ang="0">
                  <a:pos x="236" y="108"/>
                </a:cxn>
                <a:cxn ang="0">
                  <a:pos x="243" y="124"/>
                </a:cxn>
                <a:cxn ang="0">
                  <a:pos x="245" y="141"/>
                </a:cxn>
                <a:cxn ang="0">
                  <a:pos x="242" y="158"/>
                </a:cxn>
                <a:cxn ang="0">
                  <a:pos x="237" y="171"/>
                </a:cxn>
                <a:cxn ang="0">
                  <a:pos x="226" y="186"/>
                </a:cxn>
                <a:cxn ang="0">
                  <a:pos x="209" y="201"/>
                </a:cxn>
                <a:cxn ang="0">
                  <a:pos x="192" y="210"/>
                </a:cxn>
                <a:cxn ang="0">
                  <a:pos x="176" y="216"/>
                </a:cxn>
                <a:cxn ang="0">
                  <a:pos x="161" y="219"/>
                </a:cxn>
                <a:cxn ang="0">
                  <a:pos x="141" y="221"/>
                </a:cxn>
                <a:cxn ang="0">
                  <a:pos x="91" y="220"/>
                </a:cxn>
                <a:cxn ang="0">
                  <a:pos x="67" y="216"/>
                </a:cxn>
                <a:cxn ang="0">
                  <a:pos x="42" y="204"/>
                </a:cxn>
                <a:cxn ang="0">
                  <a:pos x="22" y="190"/>
                </a:cxn>
                <a:cxn ang="0">
                  <a:pos x="10" y="174"/>
                </a:cxn>
                <a:cxn ang="0">
                  <a:pos x="3" y="158"/>
                </a:cxn>
                <a:cxn ang="0">
                  <a:pos x="0" y="144"/>
                </a:cxn>
                <a:cxn ang="0">
                  <a:pos x="2" y="127"/>
                </a:cxn>
                <a:cxn ang="0">
                  <a:pos x="10" y="106"/>
                </a:cxn>
                <a:cxn ang="0">
                  <a:pos x="26" y="89"/>
                </a:cxn>
                <a:cxn ang="0">
                  <a:pos x="47" y="74"/>
                </a:cxn>
                <a:cxn ang="0">
                  <a:pos x="76" y="65"/>
                </a:cxn>
                <a:cxn ang="0">
                  <a:pos x="30" y="3"/>
                </a:cxn>
              </a:cxnLst>
              <a:rect l="0" t="0" r="r" b="b"/>
              <a:pathLst>
                <a:path w="246" h="222">
                  <a:moveTo>
                    <a:pt x="30" y="3"/>
                  </a:moveTo>
                  <a:lnTo>
                    <a:pt x="69" y="11"/>
                  </a:lnTo>
                  <a:lnTo>
                    <a:pt x="69" y="0"/>
                  </a:lnTo>
                  <a:lnTo>
                    <a:pt x="117" y="12"/>
                  </a:lnTo>
                  <a:lnTo>
                    <a:pt x="117" y="0"/>
                  </a:lnTo>
                  <a:lnTo>
                    <a:pt x="167" y="0"/>
                  </a:lnTo>
                  <a:lnTo>
                    <a:pt x="167" y="11"/>
                  </a:lnTo>
                  <a:lnTo>
                    <a:pt x="228" y="0"/>
                  </a:lnTo>
                  <a:lnTo>
                    <a:pt x="153" y="62"/>
                  </a:lnTo>
                  <a:lnTo>
                    <a:pt x="161" y="63"/>
                  </a:lnTo>
                  <a:lnTo>
                    <a:pt x="169" y="65"/>
                  </a:lnTo>
                  <a:lnTo>
                    <a:pt x="179" y="67"/>
                  </a:lnTo>
                  <a:lnTo>
                    <a:pt x="187" y="70"/>
                  </a:lnTo>
                  <a:lnTo>
                    <a:pt x="196" y="74"/>
                  </a:lnTo>
                  <a:lnTo>
                    <a:pt x="205" y="78"/>
                  </a:lnTo>
                  <a:lnTo>
                    <a:pt x="213" y="83"/>
                  </a:lnTo>
                  <a:lnTo>
                    <a:pt x="220" y="89"/>
                  </a:lnTo>
                  <a:lnTo>
                    <a:pt x="226" y="95"/>
                  </a:lnTo>
                  <a:lnTo>
                    <a:pt x="231" y="101"/>
                  </a:lnTo>
                  <a:lnTo>
                    <a:pt x="236" y="108"/>
                  </a:lnTo>
                  <a:lnTo>
                    <a:pt x="240" y="117"/>
                  </a:lnTo>
                  <a:lnTo>
                    <a:pt x="243" y="124"/>
                  </a:lnTo>
                  <a:lnTo>
                    <a:pt x="244" y="131"/>
                  </a:lnTo>
                  <a:lnTo>
                    <a:pt x="245" y="141"/>
                  </a:lnTo>
                  <a:lnTo>
                    <a:pt x="244" y="150"/>
                  </a:lnTo>
                  <a:lnTo>
                    <a:pt x="242" y="158"/>
                  </a:lnTo>
                  <a:lnTo>
                    <a:pt x="240" y="165"/>
                  </a:lnTo>
                  <a:lnTo>
                    <a:pt x="237" y="171"/>
                  </a:lnTo>
                  <a:lnTo>
                    <a:pt x="232" y="178"/>
                  </a:lnTo>
                  <a:lnTo>
                    <a:pt x="226" y="186"/>
                  </a:lnTo>
                  <a:lnTo>
                    <a:pt x="218" y="194"/>
                  </a:lnTo>
                  <a:lnTo>
                    <a:pt x="209" y="201"/>
                  </a:lnTo>
                  <a:lnTo>
                    <a:pt x="200" y="206"/>
                  </a:lnTo>
                  <a:lnTo>
                    <a:pt x="192" y="210"/>
                  </a:lnTo>
                  <a:lnTo>
                    <a:pt x="184" y="213"/>
                  </a:lnTo>
                  <a:lnTo>
                    <a:pt x="176" y="216"/>
                  </a:lnTo>
                  <a:lnTo>
                    <a:pt x="167" y="218"/>
                  </a:lnTo>
                  <a:lnTo>
                    <a:pt x="161" y="219"/>
                  </a:lnTo>
                  <a:lnTo>
                    <a:pt x="150" y="220"/>
                  </a:lnTo>
                  <a:lnTo>
                    <a:pt x="141" y="221"/>
                  </a:lnTo>
                  <a:lnTo>
                    <a:pt x="99" y="221"/>
                  </a:lnTo>
                  <a:lnTo>
                    <a:pt x="91" y="220"/>
                  </a:lnTo>
                  <a:lnTo>
                    <a:pt x="81" y="219"/>
                  </a:lnTo>
                  <a:lnTo>
                    <a:pt x="67" y="216"/>
                  </a:lnTo>
                  <a:lnTo>
                    <a:pt x="55" y="210"/>
                  </a:lnTo>
                  <a:lnTo>
                    <a:pt x="42" y="204"/>
                  </a:lnTo>
                  <a:lnTo>
                    <a:pt x="31" y="197"/>
                  </a:lnTo>
                  <a:lnTo>
                    <a:pt x="22" y="190"/>
                  </a:lnTo>
                  <a:lnTo>
                    <a:pt x="16" y="183"/>
                  </a:lnTo>
                  <a:lnTo>
                    <a:pt x="10" y="174"/>
                  </a:lnTo>
                  <a:lnTo>
                    <a:pt x="5" y="165"/>
                  </a:lnTo>
                  <a:lnTo>
                    <a:pt x="3" y="158"/>
                  </a:lnTo>
                  <a:lnTo>
                    <a:pt x="1" y="151"/>
                  </a:lnTo>
                  <a:lnTo>
                    <a:pt x="0" y="144"/>
                  </a:lnTo>
                  <a:lnTo>
                    <a:pt x="1" y="138"/>
                  </a:lnTo>
                  <a:lnTo>
                    <a:pt x="2" y="127"/>
                  </a:lnTo>
                  <a:lnTo>
                    <a:pt x="5" y="117"/>
                  </a:lnTo>
                  <a:lnTo>
                    <a:pt x="10" y="106"/>
                  </a:lnTo>
                  <a:lnTo>
                    <a:pt x="18" y="97"/>
                  </a:lnTo>
                  <a:lnTo>
                    <a:pt x="26" y="89"/>
                  </a:lnTo>
                  <a:lnTo>
                    <a:pt x="37" y="80"/>
                  </a:lnTo>
                  <a:lnTo>
                    <a:pt x="47" y="74"/>
                  </a:lnTo>
                  <a:lnTo>
                    <a:pt x="61" y="68"/>
                  </a:lnTo>
                  <a:lnTo>
                    <a:pt x="76" y="65"/>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1" name="Rectangle 9"/>
            <p:cNvSpPr>
              <a:spLocks noChangeArrowheads="1"/>
            </p:cNvSpPr>
            <p:nvPr/>
          </p:nvSpPr>
          <p:spPr bwMode="auto">
            <a:xfrm>
              <a:off x="702" y="2176"/>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sp>
          <p:nvSpPr>
            <p:cNvPr id="2716682" name="Freeform 10"/>
            <p:cNvSpPr>
              <a:spLocks/>
            </p:cNvSpPr>
            <p:nvPr/>
          </p:nvSpPr>
          <p:spPr bwMode="auto">
            <a:xfrm>
              <a:off x="711" y="2521"/>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3" name="Rectangle 11"/>
            <p:cNvSpPr>
              <a:spLocks noChangeArrowheads="1"/>
            </p:cNvSpPr>
            <p:nvPr/>
          </p:nvSpPr>
          <p:spPr bwMode="auto">
            <a:xfrm>
              <a:off x="702" y="2479"/>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sp>
          <p:nvSpPr>
            <p:cNvPr id="2716684" name="Freeform 12"/>
            <p:cNvSpPr>
              <a:spLocks/>
            </p:cNvSpPr>
            <p:nvPr/>
          </p:nvSpPr>
          <p:spPr bwMode="auto">
            <a:xfrm>
              <a:off x="725" y="1482"/>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5" name="Rectangle 13"/>
            <p:cNvSpPr>
              <a:spLocks noChangeArrowheads="1"/>
            </p:cNvSpPr>
            <p:nvPr/>
          </p:nvSpPr>
          <p:spPr bwMode="auto">
            <a:xfrm>
              <a:off x="717" y="1440"/>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sp>
          <p:nvSpPr>
            <p:cNvPr id="2716686" name="Line 14"/>
            <p:cNvSpPr>
              <a:spLocks noChangeShapeType="1"/>
            </p:cNvSpPr>
            <p:nvPr/>
          </p:nvSpPr>
          <p:spPr bwMode="auto">
            <a:xfrm flipH="1">
              <a:off x="614" y="1379"/>
              <a:ext cx="17" cy="136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3" name="Group 15"/>
          <p:cNvGrpSpPr>
            <a:grpSpLocks/>
          </p:cNvGrpSpPr>
          <p:nvPr/>
        </p:nvGrpSpPr>
        <p:grpSpPr bwMode="auto">
          <a:xfrm>
            <a:off x="1638300" y="2511425"/>
            <a:ext cx="1444625" cy="517525"/>
            <a:chOff x="1032" y="1458"/>
            <a:chExt cx="910" cy="326"/>
          </a:xfrm>
        </p:grpSpPr>
        <p:grpSp>
          <p:nvGrpSpPr>
            <p:cNvPr id="4" name="Group 16"/>
            <p:cNvGrpSpPr>
              <a:grpSpLocks/>
            </p:cNvGrpSpPr>
            <p:nvPr/>
          </p:nvGrpSpPr>
          <p:grpSpPr bwMode="auto">
            <a:xfrm>
              <a:off x="1032" y="1458"/>
              <a:ext cx="194" cy="326"/>
              <a:chOff x="1161" y="1458"/>
              <a:chExt cx="218" cy="326"/>
            </a:xfrm>
          </p:grpSpPr>
          <p:sp>
            <p:nvSpPr>
              <p:cNvPr id="2716689" name="AutoShape 17"/>
              <p:cNvSpPr>
                <a:spLocks noChangeArrowheads="1"/>
              </p:cNvSpPr>
              <p:nvPr/>
            </p:nvSpPr>
            <p:spPr bwMode="auto">
              <a:xfrm>
                <a:off x="1161" y="1510"/>
                <a:ext cx="218" cy="274"/>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690" name="AutoShape 18"/>
              <p:cNvSpPr>
                <a:spLocks noChangeArrowheads="1"/>
              </p:cNvSpPr>
              <p:nvPr/>
            </p:nvSpPr>
            <p:spPr bwMode="auto">
              <a:xfrm>
                <a:off x="1214" y="1458"/>
                <a:ext cx="165" cy="4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691" name="AutoShape 19"/>
              <p:cNvSpPr>
                <a:spLocks noChangeArrowheads="1"/>
              </p:cNvSpPr>
              <p:nvPr/>
            </p:nvSpPr>
            <p:spPr bwMode="auto">
              <a:xfrm>
                <a:off x="1205" y="1532"/>
                <a:ext cx="114" cy="18"/>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5" name="Group 20"/>
            <p:cNvGrpSpPr>
              <a:grpSpLocks/>
            </p:cNvGrpSpPr>
            <p:nvPr/>
          </p:nvGrpSpPr>
          <p:grpSpPr bwMode="auto">
            <a:xfrm>
              <a:off x="1516" y="1500"/>
              <a:ext cx="189" cy="269"/>
              <a:chOff x="1705" y="1500"/>
              <a:chExt cx="213" cy="269"/>
            </a:xfrm>
          </p:grpSpPr>
          <p:sp>
            <p:nvSpPr>
              <p:cNvPr id="2716693" name="Freeform 21"/>
              <p:cNvSpPr>
                <a:spLocks/>
              </p:cNvSpPr>
              <p:nvPr/>
            </p:nvSpPr>
            <p:spPr bwMode="auto">
              <a:xfrm>
                <a:off x="1843" y="1625"/>
                <a:ext cx="64" cy="144"/>
              </a:xfrm>
              <a:custGeom>
                <a:avLst/>
                <a:gdLst/>
                <a:ahLst/>
                <a:cxnLst>
                  <a:cxn ang="0">
                    <a:pos x="46" y="0"/>
                  </a:cxn>
                  <a:cxn ang="0">
                    <a:pos x="63" y="0"/>
                  </a:cxn>
                  <a:cxn ang="0">
                    <a:pos x="17" y="143"/>
                  </a:cxn>
                  <a:cxn ang="0">
                    <a:pos x="0" y="143"/>
                  </a:cxn>
                  <a:cxn ang="0">
                    <a:pos x="46" y="0"/>
                  </a:cxn>
                </a:cxnLst>
                <a:rect l="0" t="0" r="r" b="b"/>
                <a:pathLst>
                  <a:path w="64" h="144">
                    <a:moveTo>
                      <a:pt x="46" y="0"/>
                    </a:moveTo>
                    <a:lnTo>
                      <a:pt x="63" y="0"/>
                    </a:lnTo>
                    <a:lnTo>
                      <a:pt x="17" y="143"/>
                    </a:lnTo>
                    <a:lnTo>
                      <a:pt x="0" y="143"/>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694" name="Rectangle 22"/>
              <p:cNvSpPr>
                <a:spLocks noChangeArrowheads="1"/>
              </p:cNvSpPr>
              <p:nvPr/>
            </p:nvSpPr>
            <p:spPr bwMode="auto">
              <a:xfrm>
                <a:off x="1838" y="1625"/>
                <a:ext cx="80"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5" name="Rectangle 23"/>
              <p:cNvSpPr>
                <a:spLocks noChangeArrowheads="1"/>
              </p:cNvSpPr>
              <p:nvPr/>
            </p:nvSpPr>
            <p:spPr bwMode="auto">
              <a:xfrm>
                <a:off x="1846" y="1683"/>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6" name="Rectangle 24"/>
              <p:cNvSpPr>
                <a:spLocks noChangeArrowheads="1"/>
              </p:cNvSpPr>
              <p:nvPr/>
            </p:nvSpPr>
            <p:spPr bwMode="auto">
              <a:xfrm>
                <a:off x="1707" y="1683"/>
                <a:ext cx="79" cy="10"/>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7" name="Oval 25"/>
              <p:cNvSpPr>
                <a:spLocks noChangeArrowheads="1"/>
              </p:cNvSpPr>
              <p:nvPr/>
            </p:nvSpPr>
            <p:spPr bwMode="auto">
              <a:xfrm>
                <a:off x="1769" y="1500"/>
                <a:ext cx="24"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698" name="Freeform 26"/>
              <p:cNvSpPr>
                <a:spLocks/>
              </p:cNvSpPr>
              <p:nvPr/>
            </p:nvSpPr>
            <p:spPr bwMode="auto">
              <a:xfrm>
                <a:off x="1705" y="1547"/>
                <a:ext cx="146" cy="222"/>
              </a:xfrm>
              <a:custGeom>
                <a:avLst/>
                <a:gdLst/>
                <a:ahLst/>
                <a:cxnLst>
                  <a:cxn ang="0">
                    <a:pos x="1" y="102"/>
                  </a:cxn>
                  <a:cxn ang="0">
                    <a:pos x="1" y="105"/>
                  </a:cxn>
                  <a:cxn ang="0">
                    <a:pos x="0" y="109"/>
                  </a:cxn>
                  <a:cxn ang="0">
                    <a:pos x="0" y="112"/>
                  </a:cxn>
                  <a:cxn ang="0">
                    <a:pos x="1" y="116"/>
                  </a:cxn>
                  <a:cxn ang="0">
                    <a:pos x="3" y="119"/>
                  </a:cxn>
                  <a:cxn ang="0">
                    <a:pos x="6" y="122"/>
                  </a:cxn>
                  <a:cxn ang="0">
                    <a:pos x="9" y="124"/>
                  </a:cxn>
                  <a:cxn ang="0">
                    <a:pos x="12" y="125"/>
                  </a:cxn>
                  <a:cxn ang="0">
                    <a:pos x="16" y="125"/>
                  </a:cxn>
                  <a:cxn ang="0">
                    <a:pos x="95" y="221"/>
                  </a:cxn>
                  <a:cxn ang="0">
                    <a:pos x="120" y="106"/>
                  </a:cxn>
                  <a:cxn ang="0">
                    <a:pos x="119" y="104"/>
                  </a:cxn>
                  <a:cxn ang="0">
                    <a:pos x="118" y="102"/>
                  </a:cxn>
                  <a:cxn ang="0">
                    <a:pos x="116" y="100"/>
                  </a:cxn>
                  <a:cxn ang="0">
                    <a:pos x="114" y="98"/>
                  </a:cxn>
                  <a:cxn ang="0">
                    <a:pos x="111" y="97"/>
                  </a:cxn>
                  <a:cxn ang="0">
                    <a:pos x="108" y="96"/>
                  </a:cxn>
                  <a:cxn ang="0">
                    <a:pos x="106" y="96"/>
                  </a:cxn>
                  <a:cxn ang="0">
                    <a:pos x="103" y="96"/>
                  </a:cxn>
                  <a:cxn ang="0">
                    <a:pos x="70" y="56"/>
                  </a:cxn>
                  <a:cxn ang="0">
                    <a:pos x="135" y="70"/>
                  </a:cxn>
                  <a:cxn ang="0">
                    <a:pos x="137" y="69"/>
                  </a:cxn>
                  <a:cxn ang="0">
                    <a:pos x="139" y="68"/>
                  </a:cxn>
                  <a:cxn ang="0">
                    <a:pos x="142" y="66"/>
                  </a:cxn>
                  <a:cxn ang="0">
                    <a:pos x="144" y="65"/>
                  </a:cxn>
                  <a:cxn ang="0">
                    <a:pos x="144" y="62"/>
                  </a:cxn>
                  <a:cxn ang="0">
                    <a:pos x="145" y="59"/>
                  </a:cxn>
                  <a:cxn ang="0">
                    <a:pos x="144" y="55"/>
                  </a:cxn>
                  <a:cxn ang="0">
                    <a:pos x="143" y="53"/>
                  </a:cxn>
                  <a:cxn ang="0">
                    <a:pos x="141" y="51"/>
                  </a:cxn>
                  <a:cxn ang="0">
                    <a:pos x="139" y="49"/>
                  </a:cxn>
                  <a:cxn ang="0">
                    <a:pos x="136" y="48"/>
                  </a:cxn>
                  <a:cxn ang="0">
                    <a:pos x="92" y="48"/>
                  </a:cxn>
                  <a:cxn ang="0">
                    <a:pos x="84" y="31"/>
                  </a:cxn>
                  <a:cxn ang="0">
                    <a:pos x="85" y="27"/>
                  </a:cxn>
                  <a:cxn ang="0">
                    <a:pos x="85" y="23"/>
                  </a:cxn>
                  <a:cxn ang="0">
                    <a:pos x="85" y="18"/>
                  </a:cxn>
                  <a:cxn ang="0">
                    <a:pos x="84" y="14"/>
                  </a:cxn>
                  <a:cxn ang="0">
                    <a:pos x="83" y="11"/>
                  </a:cxn>
                  <a:cxn ang="0">
                    <a:pos x="80" y="8"/>
                  </a:cxn>
                  <a:cxn ang="0">
                    <a:pos x="77" y="5"/>
                  </a:cxn>
                  <a:cxn ang="0">
                    <a:pos x="74" y="3"/>
                  </a:cxn>
                  <a:cxn ang="0">
                    <a:pos x="70" y="1"/>
                  </a:cxn>
                  <a:cxn ang="0">
                    <a:pos x="65" y="0"/>
                  </a:cxn>
                  <a:cxn ang="0">
                    <a:pos x="61" y="0"/>
                  </a:cxn>
                  <a:cxn ang="0">
                    <a:pos x="56" y="1"/>
                  </a:cxn>
                  <a:cxn ang="0">
                    <a:pos x="52" y="2"/>
                  </a:cxn>
                  <a:cxn ang="0">
                    <a:pos x="47" y="5"/>
                  </a:cxn>
                  <a:cxn ang="0">
                    <a:pos x="44" y="8"/>
                  </a:cxn>
                  <a:cxn ang="0">
                    <a:pos x="41" y="12"/>
                  </a:cxn>
                  <a:cxn ang="0">
                    <a:pos x="39" y="17"/>
                  </a:cxn>
                </a:cxnLst>
                <a:rect l="0" t="0" r="r" b="b"/>
                <a:pathLst>
                  <a:path w="146" h="222">
                    <a:moveTo>
                      <a:pt x="39" y="17"/>
                    </a:moveTo>
                    <a:lnTo>
                      <a:pt x="1" y="102"/>
                    </a:lnTo>
                    <a:lnTo>
                      <a:pt x="1" y="104"/>
                    </a:lnTo>
                    <a:lnTo>
                      <a:pt x="1" y="105"/>
                    </a:lnTo>
                    <a:lnTo>
                      <a:pt x="0" y="106"/>
                    </a:lnTo>
                    <a:lnTo>
                      <a:pt x="0" y="109"/>
                    </a:lnTo>
                    <a:lnTo>
                      <a:pt x="0" y="110"/>
                    </a:lnTo>
                    <a:lnTo>
                      <a:pt x="0" y="112"/>
                    </a:lnTo>
                    <a:lnTo>
                      <a:pt x="1" y="114"/>
                    </a:lnTo>
                    <a:lnTo>
                      <a:pt x="1" y="116"/>
                    </a:lnTo>
                    <a:lnTo>
                      <a:pt x="2" y="117"/>
                    </a:lnTo>
                    <a:lnTo>
                      <a:pt x="3" y="119"/>
                    </a:lnTo>
                    <a:lnTo>
                      <a:pt x="5" y="121"/>
                    </a:lnTo>
                    <a:lnTo>
                      <a:pt x="6" y="122"/>
                    </a:lnTo>
                    <a:lnTo>
                      <a:pt x="8" y="123"/>
                    </a:lnTo>
                    <a:lnTo>
                      <a:pt x="9" y="124"/>
                    </a:lnTo>
                    <a:lnTo>
                      <a:pt x="10" y="124"/>
                    </a:lnTo>
                    <a:lnTo>
                      <a:pt x="12" y="125"/>
                    </a:lnTo>
                    <a:lnTo>
                      <a:pt x="14" y="125"/>
                    </a:lnTo>
                    <a:lnTo>
                      <a:pt x="16" y="125"/>
                    </a:lnTo>
                    <a:lnTo>
                      <a:pt x="95" y="125"/>
                    </a:lnTo>
                    <a:lnTo>
                      <a:pt x="95" y="221"/>
                    </a:lnTo>
                    <a:lnTo>
                      <a:pt x="120" y="221"/>
                    </a:lnTo>
                    <a:lnTo>
                      <a:pt x="120" y="106"/>
                    </a:lnTo>
                    <a:lnTo>
                      <a:pt x="120" y="105"/>
                    </a:lnTo>
                    <a:lnTo>
                      <a:pt x="119" y="104"/>
                    </a:lnTo>
                    <a:lnTo>
                      <a:pt x="118" y="102"/>
                    </a:lnTo>
                    <a:lnTo>
                      <a:pt x="118" y="102"/>
                    </a:lnTo>
                    <a:lnTo>
                      <a:pt x="117" y="101"/>
                    </a:lnTo>
                    <a:lnTo>
                      <a:pt x="116" y="100"/>
                    </a:lnTo>
                    <a:lnTo>
                      <a:pt x="115" y="99"/>
                    </a:lnTo>
                    <a:lnTo>
                      <a:pt x="114" y="98"/>
                    </a:lnTo>
                    <a:lnTo>
                      <a:pt x="113" y="98"/>
                    </a:lnTo>
                    <a:lnTo>
                      <a:pt x="111" y="97"/>
                    </a:lnTo>
                    <a:lnTo>
                      <a:pt x="110" y="97"/>
                    </a:lnTo>
                    <a:lnTo>
                      <a:pt x="108" y="96"/>
                    </a:lnTo>
                    <a:lnTo>
                      <a:pt x="107" y="96"/>
                    </a:lnTo>
                    <a:lnTo>
                      <a:pt x="106" y="96"/>
                    </a:lnTo>
                    <a:lnTo>
                      <a:pt x="104" y="96"/>
                    </a:lnTo>
                    <a:lnTo>
                      <a:pt x="103" y="96"/>
                    </a:lnTo>
                    <a:lnTo>
                      <a:pt x="57" y="94"/>
                    </a:lnTo>
                    <a:lnTo>
                      <a:pt x="70" y="56"/>
                    </a:lnTo>
                    <a:lnTo>
                      <a:pt x="79" y="70"/>
                    </a:lnTo>
                    <a:lnTo>
                      <a:pt x="135" y="70"/>
                    </a:lnTo>
                    <a:lnTo>
                      <a:pt x="136" y="69"/>
                    </a:lnTo>
                    <a:lnTo>
                      <a:pt x="137" y="69"/>
                    </a:lnTo>
                    <a:lnTo>
                      <a:pt x="139" y="68"/>
                    </a:lnTo>
                    <a:lnTo>
                      <a:pt x="139" y="68"/>
                    </a:lnTo>
                    <a:lnTo>
                      <a:pt x="140" y="67"/>
                    </a:lnTo>
                    <a:lnTo>
                      <a:pt x="142" y="66"/>
                    </a:lnTo>
                    <a:lnTo>
                      <a:pt x="142" y="65"/>
                    </a:lnTo>
                    <a:lnTo>
                      <a:pt x="144" y="65"/>
                    </a:lnTo>
                    <a:lnTo>
                      <a:pt x="144" y="63"/>
                    </a:lnTo>
                    <a:lnTo>
                      <a:pt x="144" y="62"/>
                    </a:lnTo>
                    <a:lnTo>
                      <a:pt x="145" y="61"/>
                    </a:lnTo>
                    <a:lnTo>
                      <a:pt x="145" y="59"/>
                    </a:lnTo>
                    <a:lnTo>
                      <a:pt x="145" y="57"/>
                    </a:lnTo>
                    <a:lnTo>
                      <a:pt x="144" y="55"/>
                    </a:lnTo>
                    <a:lnTo>
                      <a:pt x="144" y="54"/>
                    </a:lnTo>
                    <a:lnTo>
                      <a:pt x="143" y="53"/>
                    </a:lnTo>
                    <a:lnTo>
                      <a:pt x="142" y="52"/>
                    </a:lnTo>
                    <a:lnTo>
                      <a:pt x="141" y="51"/>
                    </a:lnTo>
                    <a:lnTo>
                      <a:pt x="140" y="50"/>
                    </a:lnTo>
                    <a:lnTo>
                      <a:pt x="139" y="49"/>
                    </a:lnTo>
                    <a:lnTo>
                      <a:pt x="138" y="48"/>
                    </a:lnTo>
                    <a:lnTo>
                      <a:pt x="136" y="48"/>
                    </a:lnTo>
                    <a:lnTo>
                      <a:pt x="135" y="48"/>
                    </a:lnTo>
                    <a:lnTo>
                      <a:pt x="92" y="48"/>
                    </a:lnTo>
                    <a:lnTo>
                      <a:pt x="83" y="33"/>
                    </a:lnTo>
                    <a:lnTo>
                      <a:pt x="84" y="31"/>
                    </a:lnTo>
                    <a:lnTo>
                      <a:pt x="85" y="29"/>
                    </a:lnTo>
                    <a:lnTo>
                      <a:pt x="85" y="27"/>
                    </a:lnTo>
                    <a:lnTo>
                      <a:pt x="85" y="25"/>
                    </a:lnTo>
                    <a:lnTo>
                      <a:pt x="85" y="23"/>
                    </a:lnTo>
                    <a:lnTo>
                      <a:pt x="85" y="21"/>
                    </a:lnTo>
                    <a:lnTo>
                      <a:pt x="85" y="18"/>
                    </a:lnTo>
                    <a:lnTo>
                      <a:pt x="85" y="16"/>
                    </a:lnTo>
                    <a:lnTo>
                      <a:pt x="84" y="14"/>
                    </a:lnTo>
                    <a:lnTo>
                      <a:pt x="84" y="13"/>
                    </a:lnTo>
                    <a:lnTo>
                      <a:pt x="83" y="11"/>
                    </a:lnTo>
                    <a:lnTo>
                      <a:pt x="82" y="10"/>
                    </a:lnTo>
                    <a:lnTo>
                      <a:pt x="80" y="8"/>
                    </a:lnTo>
                    <a:lnTo>
                      <a:pt x="79" y="7"/>
                    </a:lnTo>
                    <a:lnTo>
                      <a:pt x="77" y="5"/>
                    </a:lnTo>
                    <a:lnTo>
                      <a:pt x="76" y="4"/>
                    </a:lnTo>
                    <a:lnTo>
                      <a:pt x="74" y="3"/>
                    </a:lnTo>
                    <a:lnTo>
                      <a:pt x="72" y="2"/>
                    </a:lnTo>
                    <a:lnTo>
                      <a:pt x="70" y="1"/>
                    </a:lnTo>
                    <a:lnTo>
                      <a:pt x="67" y="1"/>
                    </a:lnTo>
                    <a:lnTo>
                      <a:pt x="65" y="0"/>
                    </a:lnTo>
                    <a:lnTo>
                      <a:pt x="63" y="0"/>
                    </a:lnTo>
                    <a:lnTo>
                      <a:pt x="61" y="0"/>
                    </a:lnTo>
                    <a:lnTo>
                      <a:pt x="59" y="0"/>
                    </a:lnTo>
                    <a:lnTo>
                      <a:pt x="56" y="1"/>
                    </a:lnTo>
                    <a:lnTo>
                      <a:pt x="54" y="1"/>
                    </a:lnTo>
                    <a:lnTo>
                      <a:pt x="52" y="2"/>
                    </a:lnTo>
                    <a:lnTo>
                      <a:pt x="50" y="3"/>
                    </a:lnTo>
                    <a:lnTo>
                      <a:pt x="47" y="5"/>
                    </a:lnTo>
                    <a:lnTo>
                      <a:pt x="46" y="7"/>
                    </a:lnTo>
                    <a:lnTo>
                      <a:pt x="44" y="8"/>
                    </a:lnTo>
                    <a:lnTo>
                      <a:pt x="43"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699" name="Freeform 27"/>
            <p:cNvSpPr>
              <a:spLocks/>
            </p:cNvSpPr>
            <p:nvPr/>
          </p:nvSpPr>
          <p:spPr bwMode="auto">
            <a:xfrm>
              <a:off x="1756" y="1468"/>
              <a:ext cx="186" cy="306"/>
            </a:xfrm>
            <a:custGeom>
              <a:avLst/>
              <a:gdLst/>
              <a:ahLst/>
              <a:cxnLst>
                <a:cxn ang="0">
                  <a:pos x="208" y="276"/>
                </a:cxn>
                <a:cxn ang="0">
                  <a:pos x="192" y="276"/>
                </a:cxn>
                <a:cxn ang="0">
                  <a:pos x="165" y="241"/>
                </a:cxn>
                <a:cxn ang="0">
                  <a:pos x="127" y="177"/>
                </a:cxn>
                <a:cxn ang="0">
                  <a:pos x="116" y="149"/>
                </a:cxn>
                <a:cxn ang="0">
                  <a:pos x="119" y="129"/>
                </a:cxn>
                <a:cxn ang="0">
                  <a:pos x="128" y="125"/>
                </a:cxn>
                <a:cxn ang="0">
                  <a:pos x="143" y="135"/>
                </a:cxn>
                <a:cxn ang="0">
                  <a:pos x="162" y="147"/>
                </a:cxn>
                <a:cxn ang="0">
                  <a:pos x="171" y="147"/>
                </a:cxn>
                <a:cxn ang="0">
                  <a:pos x="173" y="141"/>
                </a:cxn>
                <a:cxn ang="0">
                  <a:pos x="164" y="129"/>
                </a:cxn>
                <a:cxn ang="0">
                  <a:pos x="141" y="113"/>
                </a:cxn>
                <a:cxn ang="0">
                  <a:pos x="132" y="91"/>
                </a:cxn>
                <a:cxn ang="0">
                  <a:pos x="128" y="72"/>
                </a:cxn>
                <a:cxn ang="0">
                  <a:pos x="118" y="59"/>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59"/>
                </a:cxn>
                <a:cxn ang="0">
                  <a:pos x="68" y="67"/>
                </a:cxn>
                <a:cxn ang="0">
                  <a:pos x="58" y="79"/>
                </a:cxn>
                <a:cxn ang="0">
                  <a:pos x="48" y="104"/>
                </a:cxn>
                <a:cxn ang="0">
                  <a:pos x="43" y="128"/>
                </a:cxn>
                <a:cxn ang="0">
                  <a:pos x="42" y="153"/>
                </a:cxn>
                <a:cxn ang="0">
                  <a:pos x="43" y="166"/>
                </a:cxn>
                <a:cxn ang="0">
                  <a:pos x="51" y="170"/>
                </a:cxn>
                <a:cxn ang="0">
                  <a:pos x="55" y="166"/>
                </a:cxn>
                <a:cxn ang="0">
                  <a:pos x="55" y="139"/>
                </a:cxn>
                <a:cxn ang="0">
                  <a:pos x="58" y="122"/>
                </a:cxn>
                <a:cxn ang="0">
                  <a:pos x="67" y="114"/>
                </a:cxn>
                <a:cxn ang="0">
                  <a:pos x="73" y="120"/>
                </a:cxn>
                <a:cxn ang="0">
                  <a:pos x="71" y="147"/>
                </a:cxn>
                <a:cxn ang="0">
                  <a:pos x="64" y="175"/>
                </a:cxn>
                <a:cxn ang="0">
                  <a:pos x="55" y="206"/>
                </a:cxn>
                <a:cxn ang="0">
                  <a:pos x="34" y="237"/>
                </a:cxn>
                <a:cxn ang="0">
                  <a:pos x="8" y="268"/>
                </a:cxn>
                <a:cxn ang="0">
                  <a:pos x="0" y="285"/>
                </a:cxn>
                <a:cxn ang="0">
                  <a:pos x="20" y="305"/>
                </a:cxn>
                <a:cxn ang="0">
                  <a:pos x="34" y="302"/>
                </a:cxn>
                <a:cxn ang="0">
                  <a:pos x="24" y="289"/>
                </a:cxn>
                <a:cxn ang="0">
                  <a:pos x="31" y="272"/>
                </a:cxn>
                <a:cxn ang="0">
                  <a:pos x="64" y="234"/>
                </a:cxn>
                <a:cxn ang="0">
                  <a:pos x="88" y="206"/>
                </a:cxn>
                <a:cxn ang="0">
                  <a:pos x="99" y="200"/>
                </a:cxn>
                <a:cxn ang="0">
                  <a:pos x="114" y="209"/>
                </a:cxn>
                <a:cxn ang="0">
                  <a:pos x="148" y="255"/>
                </a:cxn>
                <a:cxn ang="0">
                  <a:pos x="175" y="294"/>
                </a:cxn>
                <a:cxn ang="0">
                  <a:pos x="186" y="297"/>
                </a:cxn>
                <a:cxn ang="0">
                  <a:pos x="200" y="287"/>
                </a:cxn>
              </a:cxnLst>
              <a:rect l="0" t="0" r="r" b="b"/>
              <a:pathLst>
                <a:path w="209" h="306">
                  <a:moveTo>
                    <a:pt x="207" y="281"/>
                  </a:moveTo>
                  <a:lnTo>
                    <a:pt x="208" y="276"/>
                  </a:lnTo>
                  <a:lnTo>
                    <a:pt x="200" y="277"/>
                  </a:lnTo>
                  <a:lnTo>
                    <a:pt x="192" y="276"/>
                  </a:lnTo>
                  <a:lnTo>
                    <a:pt x="182" y="268"/>
                  </a:lnTo>
                  <a:lnTo>
                    <a:pt x="165" y="241"/>
                  </a:lnTo>
                  <a:lnTo>
                    <a:pt x="140" y="200"/>
                  </a:lnTo>
                  <a:lnTo>
                    <a:pt x="127" y="177"/>
                  </a:lnTo>
                  <a:lnTo>
                    <a:pt x="118" y="159"/>
                  </a:lnTo>
                  <a:lnTo>
                    <a:pt x="116" y="149"/>
                  </a:lnTo>
                  <a:lnTo>
                    <a:pt x="116" y="137"/>
                  </a:lnTo>
                  <a:lnTo>
                    <a:pt x="119" y="129"/>
                  </a:lnTo>
                  <a:lnTo>
                    <a:pt x="124" y="125"/>
                  </a:lnTo>
                  <a:lnTo>
                    <a:pt x="128" y="125"/>
                  </a:lnTo>
                  <a:lnTo>
                    <a:pt x="133" y="128"/>
                  </a:lnTo>
                  <a:lnTo>
                    <a:pt x="143" y="135"/>
                  </a:lnTo>
                  <a:lnTo>
                    <a:pt x="154" y="143"/>
                  </a:lnTo>
                  <a:lnTo>
                    <a:pt x="162" y="147"/>
                  </a:lnTo>
                  <a:lnTo>
                    <a:pt x="167" y="149"/>
                  </a:lnTo>
                  <a:lnTo>
                    <a:pt x="171" y="147"/>
                  </a:lnTo>
                  <a:lnTo>
                    <a:pt x="174" y="143"/>
                  </a:lnTo>
                  <a:lnTo>
                    <a:pt x="173" y="141"/>
                  </a:lnTo>
                  <a:lnTo>
                    <a:pt x="171" y="137"/>
                  </a:lnTo>
                  <a:lnTo>
                    <a:pt x="164" y="129"/>
                  </a:lnTo>
                  <a:lnTo>
                    <a:pt x="149" y="120"/>
                  </a:lnTo>
                  <a:lnTo>
                    <a:pt x="141" y="113"/>
                  </a:lnTo>
                  <a:lnTo>
                    <a:pt x="136" y="104"/>
                  </a:lnTo>
                  <a:lnTo>
                    <a:pt x="132" y="91"/>
                  </a:lnTo>
                  <a:lnTo>
                    <a:pt x="131" y="78"/>
                  </a:lnTo>
                  <a:lnTo>
                    <a:pt x="128" y="72"/>
                  </a:lnTo>
                  <a:lnTo>
                    <a:pt x="124" y="66"/>
                  </a:lnTo>
                  <a:lnTo>
                    <a:pt x="118" y="59"/>
                  </a:lnTo>
                  <a:lnTo>
                    <a:pt x="114" y="55"/>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8"/>
                  </a:lnTo>
                  <a:lnTo>
                    <a:pt x="88" y="24"/>
                  </a:lnTo>
                  <a:lnTo>
                    <a:pt x="90" y="32"/>
                  </a:lnTo>
                  <a:lnTo>
                    <a:pt x="92" y="37"/>
                  </a:lnTo>
                  <a:lnTo>
                    <a:pt x="93" y="42"/>
                  </a:lnTo>
                  <a:lnTo>
                    <a:pt x="92" y="49"/>
                  </a:lnTo>
                  <a:lnTo>
                    <a:pt x="88" y="54"/>
                  </a:lnTo>
                  <a:lnTo>
                    <a:pt x="81" y="59"/>
                  </a:lnTo>
                  <a:lnTo>
                    <a:pt x="73" y="63"/>
                  </a:lnTo>
                  <a:lnTo>
                    <a:pt x="68" y="67"/>
                  </a:lnTo>
                  <a:lnTo>
                    <a:pt x="63" y="72"/>
                  </a:lnTo>
                  <a:lnTo>
                    <a:pt x="58" y="79"/>
                  </a:lnTo>
                  <a:lnTo>
                    <a:pt x="52" y="91"/>
                  </a:lnTo>
                  <a:lnTo>
                    <a:pt x="48" y="104"/>
                  </a:lnTo>
                  <a:lnTo>
                    <a:pt x="44" y="114"/>
                  </a:lnTo>
                  <a:lnTo>
                    <a:pt x="43" y="128"/>
                  </a:lnTo>
                  <a:lnTo>
                    <a:pt x="42" y="143"/>
                  </a:lnTo>
                  <a:lnTo>
                    <a:pt x="42" y="153"/>
                  </a:lnTo>
                  <a:lnTo>
                    <a:pt x="42" y="160"/>
                  </a:lnTo>
                  <a:lnTo>
                    <a:pt x="43" y="166"/>
                  </a:lnTo>
                  <a:lnTo>
                    <a:pt x="46" y="168"/>
                  </a:lnTo>
                  <a:lnTo>
                    <a:pt x="51" y="170"/>
                  </a:lnTo>
                  <a:lnTo>
                    <a:pt x="54" y="168"/>
                  </a:lnTo>
                  <a:lnTo>
                    <a:pt x="55" y="166"/>
                  </a:lnTo>
                  <a:lnTo>
                    <a:pt x="55" y="155"/>
                  </a:lnTo>
                  <a:lnTo>
                    <a:pt x="55" y="139"/>
                  </a:lnTo>
                  <a:lnTo>
                    <a:pt x="56" y="129"/>
                  </a:lnTo>
                  <a:lnTo>
                    <a:pt x="58" y="122"/>
                  </a:lnTo>
                  <a:lnTo>
                    <a:pt x="61" y="116"/>
                  </a:lnTo>
                  <a:lnTo>
                    <a:pt x="67" y="114"/>
                  </a:lnTo>
                  <a:lnTo>
                    <a:pt x="72" y="116"/>
                  </a:lnTo>
                  <a:lnTo>
                    <a:pt x="73" y="120"/>
                  </a:lnTo>
                  <a:lnTo>
                    <a:pt x="72" y="131"/>
                  </a:lnTo>
                  <a:lnTo>
                    <a:pt x="71" y="147"/>
                  </a:lnTo>
                  <a:lnTo>
                    <a:pt x="68" y="162"/>
                  </a:lnTo>
                  <a:lnTo>
                    <a:pt x="64" y="175"/>
                  </a:lnTo>
                  <a:lnTo>
                    <a:pt x="60" y="192"/>
                  </a:lnTo>
                  <a:lnTo>
                    <a:pt x="55" y="206"/>
                  </a:lnTo>
                  <a:lnTo>
                    <a:pt x="43" y="225"/>
                  </a:lnTo>
                  <a:lnTo>
                    <a:pt x="34" y="237"/>
                  </a:lnTo>
                  <a:lnTo>
                    <a:pt x="18" y="255"/>
                  </a:lnTo>
                  <a:lnTo>
                    <a:pt x="8" y="268"/>
                  </a:lnTo>
                  <a:lnTo>
                    <a:pt x="0" y="280"/>
                  </a:lnTo>
                  <a:lnTo>
                    <a:pt x="0" y="285"/>
                  </a:lnTo>
                  <a:lnTo>
                    <a:pt x="8" y="294"/>
                  </a:lnTo>
                  <a:lnTo>
                    <a:pt x="20" y="305"/>
                  </a:lnTo>
                  <a:lnTo>
                    <a:pt x="31" y="305"/>
                  </a:lnTo>
                  <a:lnTo>
                    <a:pt x="34" y="302"/>
                  </a:lnTo>
                  <a:lnTo>
                    <a:pt x="29" y="296"/>
                  </a:lnTo>
                  <a:lnTo>
                    <a:pt x="24" y="289"/>
                  </a:lnTo>
                  <a:lnTo>
                    <a:pt x="24" y="284"/>
                  </a:lnTo>
                  <a:lnTo>
                    <a:pt x="31" y="272"/>
                  </a:lnTo>
                  <a:lnTo>
                    <a:pt x="44" y="259"/>
                  </a:lnTo>
                  <a:lnTo>
                    <a:pt x="64" y="234"/>
                  </a:lnTo>
                  <a:lnTo>
                    <a:pt x="81" y="213"/>
                  </a:lnTo>
                  <a:lnTo>
                    <a:pt x="88" y="206"/>
                  </a:lnTo>
                  <a:lnTo>
                    <a:pt x="92" y="201"/>
                  </a:lnTo>
                  <a:lnTo>
                    <a:pt x="99" y="200"/>
                  </a:lnTo>
                  <a:lnTo>
                    <a:pt x="106" y="204"/>
                  </a:lnTo>
                  <a:lnTo>
                    <a:pt x="114" y="209"/>
                  </a:lnTo>
                  <a:lnTo>
                    <a:pt x="130" y="230"/>
                  </a:lnTo>
                  <a:lnTo>
                    <a:pt x="148" y="255"/>
                  </a:lnTo>
                  <a:lnTo>
                    <a:pt x="165" y="280"/>
                  </a:lnTo>
                  <a:lnTo>
                    <a:pt x="175" y="294"/>
                  </a:lnTo>
                  <a:lnTo>
                    <a:pt x="179" y="297"/>
                  </a:lnTo>
                  <a:lnTo>
                    <a:pt x="186" y="297"/>
                  </a:lnTo>
                  <a:lnTo>
                    <a:pt x="192" y="292"/>
                  </a:lnTo>
                  <a:lnTo>
                    <a:pt x="200" y="287"/>
                  </a:lnTo>
                  <a:lnTo>
                    <a:pt x="207" y="281"/>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6" name="Group 28"/>
            <p:cNvGrpSpPr>
              <a:grpSpLocks/>
            </p:cNvGrpSpPr>
            <p:nvPr/>
          </p:nvGrpSpPr>
          <p:grpSpPr bwMode="auto">
            <a:xfrm>
              <a:off x="1232" y="1458"/>
              <a:ext cx="241" cy="326"/>
              <a:chOff x="1386" y="1458"/>
              <a:chExt cx="271" cy="326"/>
            </a:xfrm>
          </p:grpSpPr>
          <p:grpSp>
            <p:nvGrpSpPr>
              <p:cNvPr id="7" name="Group 29"/>
              <p:cNvGrpSpPr>
                <a:grpSpLocks/>
              </p:cNvGrpSpPr>
              <p:nvPr/>
            </p:nvGrpSpPr>
            <p:grpSpPr bwMode="auto">
              <a:xfrm>
                <a:off x="1386" y="1458"/>
                <a:ext cx="271" cy="326"/>
                <a:chOff x="1386" y="1458"/>
                <a:chExt cx="271" cy="326"/>
              </a:xfrm>
            </p:grpSpPr>
            <p:sp>
              <p:nvSpPr>
                <p:cNvPr id="2716702" name="AutoShape 30"/>
                <p:cNvSpPr>
                  <a:spLocks noChangeArrowheads="1"/>
                </p:cNvSpPr>
                <p:nvPr/>
              </p:nvSpPr>
              <p:spPr bwMode="auto">
                <a:xfrm>
                  <a:off x="1386" y="1510"/>
                  <a:ext cx="271" cy="274"/>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03" name="AutoShape 31"/>
                <p:cNvSpPr>
                  <a:spLocks noChangeArrowheads="1"/>
                </p:cNvSpPr>
                <p:nvPr/>
              </p:nvSpPr>
              <p:spPr bwMode="auto">
                <a:xfrm>
                  <a:off x="1450" y="1458"/>
                  <a:ext cx="207" cy="4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04" name="Oval 32"/>
              <p:cNvSpPr>
                <a:spLocks noChangeArrowheads="1"/>
              </p:cNvSpPr>
              <p:nvPr/>
            </p:nvSpPr>
            <p:spPr bwMode="auto">
              <a:xfrm>
                <a:off x="1472" y="1486"/>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05" name="AutoShape 33"/>
              <p:cNvSpPr>
                <a:spLocks noChangeArrowheads="1"/>
              </p:cNvSpPr>
              <p:nvPr/>
            </p:nvSpPr>
            <p:spPr bwMode="auto">
              <a:xfrm>
                <a:off x="1418" y="1640"/>
                <a:ext cx="145" cy="59"/>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8" name="Group 34"/>
          <p:cNvGrpSpPr>
            <a:grpSpLocks/>
          </p:cNvGrpSpPr>
          <p:nvPr/>
        </p:nvGrpSpPr>
        <p:grpSpPr bwMode="auto">
          <a:xfrm>
            <a:off x="3321050" y="3046413"/>
            <a:ext cx="1441450" cy="517525"/>
            <a:chOff x="2353" y="1795"/>
            <a:chExt cx="1022" cy="326"/>
          </a:xfrm>
        </p:grpSpPr>
        <p:grpSp>
          <p:nvGrpSpPr>
            <p:cNvPr id="9" name="Group 35"/>
            <p:cNvGrpSpPr>
              <a:grpSpLocks/>
            </p:cNvGrpSpPr>
            <p:nvPr/>
          </p:nvGrpSpPr>
          <p:grpSpPr bwMode="auto">
            <a:xfrm>
              <a:off x="2353" y="1795"/>
              <a:ext cx="217" cy="326"/>
              <a:chOff x="2353" y="1795"/>
              <a:chExt cx="217" cy="326"/>
            </a:xfrm>
          </p:grpSpPr>
          <p:sp>
            <p:nvSpPr>
              <p:cNvPr id="2716708" name="AutoShape 36"/>
              <p:cNvSpPr>
                <a:spLocks noChangeArrowheads="1"/>
              </p:cNvSpPr>
              <p:nvPr/>
            </p:nvSpPr>
            <p:spPr bwMode="auto">
              <a:xfrm>
                <a:off x="2353" y="1849"/>
                <a:ext cx="217" cy="272"/>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09" name="AutoShape 37"/>
              <p:cNvSpPr>
                <a:spLocks noChangeArrowheads="1"/>
              </p:cNvSpPr>
              <p:nvPr/>
            </p:nvSpPr>
            <p:spPr bwMode="auto">
              <a:xfrm>
                <a:off x="2404" y="1795"/>
                <a:ext cx="166" cy="4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10" name="AutoShape 38"/>
              <p:cNvSpPr>
                <a:spLocks noChangeArrowheads="1"/>
              </p:cNvSpPr>
              <p:nvPr/>
            </p:nvSpPr>
            <p:spPr bwMode="auto">
              <a:xfrm>
                <a:off x="2396" y="1869"/>
                <a:ext cx="111" cy="18"/>
              </a:xfrm>
              <a:prstGeom prst="parallelogram">
                <a:avLst>
                  <a:gd name="adj" fmla="val 15413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0" name="Group 39"/>
            <p:cNvGrpSpPr>
              <a:grpSpLocks/>
            </p:cNvGrpSpPr>
            <p:nvPr/>
          </p:nvGrpSpPr>
          <p:grpSpPr bwMode="auto">
            <a:xfrm>
              <a:off x="2897" y="1838"/>
              <a:ext cx="211" cy="270"/>
              <a:chOff x="2897" y="1838"/>
              <a:chExt cx="211" cy="270"/>
            </a:xfrm>
          </p:grpSpPr>
          <p:sp>
            <p:nvSpPr>
              <p:cNvPr id="2716712" name="Freeform 40"/>
              <p:cNvSpPr>
                <a:spLocks/>
              </p:cNvSpPr>
              <p:nvPr/>
            </p:nvSpPr>
            <p:spPr bwMode="auto">
              <a:xfrm>
                <a:off x="3033" y="1963"/>
                <a:ext cx="64" cy="145"/>
              </a:xfrm>
              <a:custGeom>
                <a:avLst/>
                <a:gdLst/>
                <a:ahLst/>
                <a:cxnLst>
                  <a:cxn ang="0">
                    <a:pos x="46" y="0"/>
                  </a:cxn>
                  <a:cxn ang="0">
                    <a:pos x="63" y="0"/>
                  </a:cxn>
                  <a:cxn ang="0">
                    <a:pos x="17" y="144"/>
                  </a:cxn>
                  <a:cxn ang="0">
                    <a:pos x="0" y="144"/>
                  </a:cxn>
                  <a:cxn ang="0">
                    <a:pos x="46" y="0"/>
                  </a:cxn>
                </a:cxnLst>
                <a:rect l="0" t="0" r="r" b="b"/>
                <a:pathLst>
                  <a:path w="64" h="145">
                    <a:moveTo>
                      <a:pt x="46" y="0"/>
                    </a:moveTo>
                    <a:lnTo>
                      <a:pt x="63" y="0"/>
                    </a:lnTo>
                    <a:lnTo>
                      <a:pt x="17" y="144"/>
                    </a:lnTo>
                    <a:lnTo>
                      <a:pt x="0" y="144"/>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13" name="Rectangle 41"/>
              <p:cNvSpPr>
                <a:spLocks noChangeArrowheads="1"/>
              </p:cNvSpPr>
              <p:nvPr/>
            </p:nvSpPr>
            <p:spPr bwMode="auto">
              <a:xfrm>
                <a:off x="3028" y="1963"/>
                <a:ext cx="80"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4" name="Rectangle 42"/>
              <p:cNvSpPr>
                <a:spLocks noChangeArrowheads="1"/>
              </p:cNvSpPr>
              <p:nvPr/>
            </p:nvSpPr>
            <p:spPr bwMode="auto">
              <a:xfrm>
                <a:off x="3036" y="2022"/>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5" name="Rectangle 43"/>
              <p:cNvSpPr>
                <a:spLocks noChangeArrowheads="1"/>
              </p:cNvSpPr>
              <p:nvPr/>
            </p:nvSpPr>
            <p:spPr bwMode="auto">
              <a:xfrm>
                <a:off x="2898" y="2022"/>
                <a:ext cx="78"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6" name="Oval 44"/>
              <p:cNvSpPr>
                <a:spLocks noChangeArrowheads="1"/>
              </p:cNvSpPr>
              <p:nvPr/>
            </p:nvSpPr>
            <p:spPr bwMode="auto">
              <a:xfrm>
                <a:off x="2959" y="1838"/>
                <a:ext cx="24"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17" name="Freeform 45"/>
              <p:cNvSpPr>
                <a:spLocks/>
              </p:cNvSpPr>
              <p:nvPr/>
            </p:nvSpPr>
            <p:spPr bwMode="auto">
              <a:xfrm>
                <a:off x="2897" y="1884"/>
                <a:ext cx="144" cy="224"/>
              </a:xfrm>
              <a:custGeom>
                <a:avLst/>
                <a:gdLst/>
                <a:ahLst/>
                <a:cxnLst>
                  <a:cxn ang="0">
                    <a:pos x="1" y="103"/>
                  </a:cxn>
                  <a:cxn ang="0">
                    <a:pos x="1" y="106"/>
                  </a:cxn>
                  <a:cxn ang="0">
                    <a:pos x="0" y="110"/>
                  </a:cxn>
                  <a:cxn ang="0">
                    <a:pos x="0" y="113"/>
                  </a:cxn>
                  <a:cxn ang="0">
                    <a:pos x="1" y="117"/>
                  </a:cxn>
                  <a:cxn ang="0">
                    <a:pos x="3" y="120"/>
                  </a:cxn>
                  <a:cxn ang="0">
                    <a:pos x="6" y="123"/>
                  </a:cxn>
                  <a:cxn ang="0">
                    <a:pos x="9" y="125"/>
                  </a:cxn>
                  <a:cxn ang="0">
                    <a:pos x="11" y="126"/>
                  </a:cxn>
                  <a:cxn ang="0">
                    <a:pos x="15" y="126"/>
                  </a:cxn>
                  <a:cxn ang="0">
                    <a:pos x="93" y="223"/>
                  </a:cxn>
                  <a:cxn ang="0">
                    <a:pos x="118" y="107"/>
                  </a:cxn>
                  <a:cxn ang="0">
                    <a:pos x="117" y="105"/>
                  </a:cxn>
                  <a:cxn ang="0">
                    <a:pos x="116" y="103"/>
                  </a:cxn>
                  <a:cxn ang="0">
                    <a:pos x="114" y="101"/>
                  </a:cxn>
                  <a:cxn ang="0">
                    <a:pos x="112" y="99"/>
                  </a:cxn>
                  <a:cxn ang="0">
                    <a:pos x="110" y="98"/>
                  </a:cxn>
                  <a:cxn ang="0">
                    <a:pos x="107" y="97"/>
                  </a:cxn>
                  <a:cxn ang="0">
                    <a:pos x="104" y="97"/>
                  </a:cxn>
                  <a:cxn ang="0">
                    <a:pos x="102" y="97"/>
                  </a:cxn>
                  <a:cxn ang="0">
                    <a:pos x="69" y="57"/>
                  </a:cxn>
                  <a:cxn ang="0">
                    <a:pos x="133" y="70"/>
                  </a:cxn>
                  <a:cxn ang="0">
                    <a:pos x="135" y="70"/>
                  </a:cxn>
                  <a:cxn ang="0">
                    <a:pos x="137" y="69"/>
                  </a:cxn>
                  <a:cxn ang="0">
                    <a:pos x="140" y="67"/>
                  </a:cxn>
                  <a:cxn ang="0">
                    <a:pos x="142" y="65"/>
                  </a:cxn>
                  <a:cxn ang="0">
                    <a:pos x="142" y="62"/>
                  </a:cxn>
                  <a:cxn ang="0">
                    <a:pos x="143" y="59"/>
                  </a:cxn>
                  <a:cxn ang="0">
                    <a:pos x="142" y="56"/>
                  </a:cxn>
                  <a:cxn ang="0">
                    <a:pos x="141" y="53"/>
                  </a:cxn>
                  <a:cxn ang="0">
                    <a:pos x="139" y="51"/>
                  </a:cxn>
                  <a:cxn ang="0">
                    <a:pos x="137" y="49"/>
                  </a:cxn>
                  <a:cxn ang="0">
                    <a:pos x="134" y="49"/>
                  </a:cxn>
                  <a:cxn ang="0">
                    <a:pos x="91" y="49"/>
                  </a:cxn>
                  <a:cxn ang="0">
                    <a:pos x="83" y="32"/>
                  </a:cxn>
                  <a:cxn ang="0">
                    <a:pos x="84" y="28"/>
                  </a:cxn>
                  <a:cxn ang="0">
                    <a:pos x="84" y="23"/>
                  </a:cxn>
                  <a:cxn ang="0">
                    <a:pos x="84" y="18"/>
                  </a:cxn>
                  <a:cxn ang="0">
                    <a:pos x="83" y="14"/>
                  </a:cxn>
                  <a:cxn ang="0">
                    <a:pos x="82" y="11"/>
                  </a:cxn>
                  <a:cxn ang="0">
                    <a:pos x="79" y="8"/>
                  </a:cxn>
                  <a:cxn ang="0">
                    <a:pos x="76" y="5"/>
                  </a:cxn>
                  <a:cxn ang="0">
                    <a:pos x="73" y="3"/>
                  </a:cxn>
                  <a:cxn ang="0">
                    <a:pos x="69" y="1"/>
                  </a:cxn>
                  <a:cxn ang="0">
                    <a:pos x="64" y="0"/>
                  </a:cxn>
                  <a:cxn ang="0">
                    <a:pos x="60" y="0"/>
                  </a:cxn>
                  <a:cxn ang="0">
                    <a:pos x="56" y="1"/>
                  </a:cxn>
                  <a:cxn ang="0">
                    <a:pos x="51" y="2"/>
                  </a:cxn>
                  <a:cxn ang="0">
                    <a:pos x="47" y="5"/>
                  </a:cxn>
                  <a:cxn ang="0">
                    <a:pos x="43" y="9"/>
                  </a:cxn>
                  <a:cxn ang="0">
                    <a:pos x="41" y="12"/>
                  </a:cxn>
                  <a:cxn ang="0">
                    <a:pos x="39" y="17"/>
                  </a:cxn>
                </a:cxnLst>
                <a:rect l="0" t="0" r="r" b="b"/>
                <a:pathLst>
                  <a:path w="144" h="224">
                    <a:moveTo>
                      <a:pt x="39" y="17"/>
                    </a:moveTo>
                    <a:lnTo>
                      <a:pt x="1" y="103"/>
                    </a:lnTo>
                    <a:lnTo>
                      <a:pt x="1" y="105"/>
                    </a:lnTo>
                    <a:lnTo>
                      <a:pt x="1" y="106"/>
                    </a:lnTo>
                    <a:lnTo>
                      <a:pt x="0" y="107"/>
                    </a:lnTo>
                    <a:lnTo>
                      <a:pt x="0" y="110"/>
                    </a:lnTo>
                    <a:lnTo>
                      <a:pt x="0" y="111"/>
                    </a:lnTo>
                    <a:lnTo>
                      <a:pt x="0" y="113"/>
                    </a:lnTo>
                    <a:lnTo>
                      <a:pt x="1" y="115"/>
                    </a:lnTo>
                    <a:lnTo>
                      <a:pt x="1" y="117"/>
                    </a:lnTo>
                    <a:lnTo>
                      <a:pt x="2" y="118"/>
                    </a:lnTo>
                    <a:lnTo>
                      <a:pt x="3" y="120"/>
                    </a:lnTo>
                    <a:lnTo>
                      <a:pt x="4" y="122"/>
                    </a:lnTo>
                    <a:lnTo>
                      <a:pt x="6" y="123"/>
                    </a:lnTo>
                    <a:lnTo>
                      <a:pt x="8" y="124"/>
                    </a:lnTo>
                    <a:lnTo>
                      <a:pt x="9" y="125"/>
                    </a:lnTo>
                    <a:lnTo>
                      <a:pt x="10" y="125"/>
                    </a:lnTo>
                    <a:lnTo>
                      <a:pt x="11" y="126"/>
                    </a:lnTo>
                    <a:lnTo>
                      <a:pt x="13" y="126"/>
                    </a:lnTo>
                    <a:lnTo>
                      <a:pt x="15" y="126"/>
                    </a:lnTo>
                    <a:lnTo>
                      <a:pt x="93" y="126"/>
                    </a:lnTo>
                    <a:lnTo>
                      <a:pt x="93" y="223"/>
                    </a:lnTo>
                    <a:lnTo>
                      <a:pt x="118" y="223"/>
                    </a:lnTo>
                    <a:lnTo>
                      <a:pt x="118" y="107"/>
                    </a:lnTo>
                    <a:lnTo>
                      <a:pt x="118" y="106"/>
                    </a:lnTo>
                    <a:lnTo>
                      <a:pt x="117" y="105"/>
                    </a:lnTo>
                    <a:lnTo>
                      <a:pt x="117" y="103"/>
                    </a:lnTo>
                    <a:lnTo>
                      <a:pt x="116" y="103"/>
                    </a:lnTo>
                    <a:lnTo>
                      <a:pt x="116" y="102"/>
                    </a:lnTo>
                    <a:lnTo>
                      <a:pt x="114" y="101"/>
                    </a:lnTo>
                    <a:lnTo>
                      <a:pt x="114" y="100"/>
                    </a:lnTo>
                    <a:lnTo>
                      <a:pt x="112" y="99"/>
                    </a:lnTo>
                    <a:lnTo>
                      <a:pt x="111" y="99"/>
                    </a:lnTo>
                    <a:lnTo>
                      <a:pt x="110" y="98"/>
                    </a:lnTo>
                    <a:lnTo>
                      <a:pt x="109" y="98"/>
                    </a:lnTo>
                    <a:lnTo>
                      <a:pt x="107" y="97"/>
                    </a:lnTo>
                    <a:lnTo>
                      <a:pt x="105" y="97"/>
                    </a:lnTo>
                    <a:lnTo>
                      <a:pt x="104" y="97"/>
                    </a:lnTo>
                    <a:lnTo>
                      <a:pt x="103" y="97"/>
                    </a:lnTo>
                    <a:lnTo>
                      <a:pt x="102" y="97"/>
                    </a:lnTo>
                    <a:lnTo>
                      <a:pt x="56" y="95"/>
                    </a:lnTo>
                    <a:lnTo>
                      <a:pt x="69" y="57"/>
                    </a:lnTo>
                    <a:lnTo>
                      <a:pt x="78" y="70"/>
                    </a:lnTo>
                    <a:lnTo>
                      <a:pt x="133" y="70"/>
                    </a:lnTo>
                    <a:lnTo>
                      <a:pt x="134" y="70"/>
                    </a:lnTo>
                    <a:lnTo>
                      <a:pt x="135" y="70"/>
                    </a:lnTo>
                    <a:lnTo>
                      <a:pt x="137" y="69"/>
                    </a:lnTo>
                    <a:lnTo>
                      <a:pt x="137" y="69"/>
                    </a:lnTo>
                    <a:lnTo>
                      <a:pt x="139" y="68"/>
                    </a:lnTo>
                    <a:lnTo>
                      <a:pt x="140" y="67"/>
                    </a:lnTo>
                    <a:lnTo>
                      <a:pt x="140" y="66"/>
                    </a:lnTo>
                    <a:lnTo>
                      <a:pt x="142" y="65"/>
                    </a:lnTo>
                    <a:lnTo>
                      <a:pt x="142" y="64"/>
                    </a:lnTo>
                    <a:lnTo>
                      <a:pt x="142" y="62"/>
                    </a:lnTo>
                    <a:lnTo>
                      <a:pt x="143" y="61"/>
                    </a:lnTo>
                    <a:lnTo>
                      <a:pt x="143" y="59"/>
                    </a:lnTo>
                    <a:lnTo>
                      <a:pt x="143" y="57"/>
                    </a:lnTo>
                    <a:lnTo>
                      <a:pt x="142" y="56"/>
                    </a:lnTo>
                    <a:lnTo>
                      <a:pt x="142" y="55"/>
                    </a:lnTo>
                    <a:lnTo>
                      <a:pt x="141" y="53"/>
                    </a:lnTo>
                    <a:lnTo>
                      <a:pt x="140" y="52"/>
                    </a:lnTo>
                    <a:lnTo>
                      <a:pt x="139" y="51"/>
                    </a:lnTo>
                    <a:lnTo>
                      <a:pt x="138" y="50"/>
                    </a:lnTo>
                    <a:lnTo>
                      <a:pt x="137" y="49"/>
                    </a:lnTo>
                    <a:lnTo>
                      <a:pt x="136" y="49"/>
                    </a:lnTo>
                    <a:lnTo>
                      <a:pt x="134" y="49"/>
                    </a:lnTo>
                    <a:lnTo>
                      <a:pt x="133" y="49"/>
                    </a:lnTo>
                    <a:lnTo>
                      <a:pt x="91" y="49"/>
                    </a:lnTo>
                    <a:lnTo>
                      <a:pt x="82" y="33"/>
                    </a:lnTo>
                    <a:lnTo>
                      <a:pt x="83" y="32"/>
                    </a:lnTo>
                    <a:lnTo>
                      <a:pt x="84" y="30"/>
                    </a:lnTo>
                    <a:lnTo>
                      <a:pt x="84" y="28"/>
                    </a:lnTo>
                    <a:lnTo>
                      <a:pt x="84" y="26"/>
                    </a:lnTo>
                    <a:lnTo>
                      <a:pt x="84" y="23"/>
                    </a:lnTo>
                    <a:lnTo>
                      <a:pt x="84" y="21"/>
                    </a:lnTo>
                    <a:lnTo>
                      <a:pt x="84" y="18"/>
                    </a:lnTo>
                    <a:lnTo>
                      <a:pt x="84" y="16"/>
                    </a:lnTo>
                    <a:lnTo>
                      <a:pt x="83" y="14"/>
                    </a:lnTo>
                    <a:lnTo>
                      <a:pt x="82" y="13"/>
                    </a:lnTo>
                    <a:lnTo>
                      <a:pt x="82" y="11"/>
                    </a:lnTo>
                    <a:lnTo>
                      <a:pt x="80" y="10"/>
                    </a:lnTo>
                    <a:lnTo>
                      <a:pt x="79" y="8"/>
                    </a:lnTo>
                    <a:lnTo>
                      <a:pt x="78" y="7"/>
                    </a:lnTo>
                    <a:lnTo>
                      <a:pt x="76" y="5"/>
                    </a:lnTo>
                    <a:lnTo>
                      <a:pt x="75" y="4"/>
                    </a:lnTo>
                    <a:lnTo>
                      <a:pt x="73" y="3"/>
                    </a:lnTo>
                    <a:lnTo>
                      <a:pt x="71" y="2"/>
                    </a:lnTo>
                    <a:lnTo>
                      <a:pt x="69" y="1"/>
                    </a:lnTo>
                    <a:lnTo>
                      <a:pt x="66" y="1"/>
                    </a:lnTo>
                    <a:lnTo>
                      <a:pt x="64" y="0"/>
                    </a:lnTo>
                    <a:lnTo>
                      <a:pt x="63" y="0"/>
                    </a:lnTo>
                    <a:lnTo>
                      <a:pt x="60" y="0"/>
                    </a:lnTo>
                    <a:lnTo>
                      <a:pt x="58" y="0"/>
                    </a:lnTo>
                    <a:lnTo>
                      <a:pt x="56" y="1"/>
                    </a:lnTo>
                    <a:lnTo>
                      <a:pt x="54" y="1"/>
                    </a:lnTo>
                    <a:lnTo>
                      <a:pt x="51" y="2"/>
                    </a:lnTo>
                    <a:lnTo>
                      <a:pt x="49" y="3"/>
                    </a:lnTo>
                    <a:lnTo>
                      <a:pt x="47" y="5"/>
                    </a:lnTo>
                    <a:lnTo>
                      <a:pt x="45" y="7"/>
                    </a:lnTo>
                    <a:lnTo>
                      <a:pt x="43" y="9"/>
                    </a:lnTo>
                    <a:lnTo>
                      <a:pt x="42"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18" name="Freeform 46"/>
            <p:cNvSpPr>
              <a:spLocks/>
            </p:cNvSpPr>
            <p:nvPr/>
          </p:nvSpPr>
          <p:spPr bwMode="auto">
            <a:xfrm>
              <a:off x="3166" y="1805"/>
              <a:ext cx="209" cy="308"/>
            </a:xfrm>
            <a:custGeom>
              <a:avLst/>
              <a:gdLst/>
              <a:ahLst/>
              <a:cxnLst>
                <a:cxn ang="0">
                  <a:pos x="208" y="278"/>
                </a:cxn>
                <a:cxn ang="0">
                  <a:pos x="192" y="278"/>
                </a:cxn>
                <a:cxn ang="0">
                  <a:pos x="165" y="242"/>
                </a:cxn>
                <a:cxn ang="0">
                  <a:pos x="127" y="179"/>
                </a:cxn>
                <a:cxn ang="0">
                  <a:pos x="116" y="150"/>
                </a:cxn>
                <a:cxn ang="0">
                  <a:pos x="119" y="130"/>
                </a:cxn>
                <a:cxn ang="0">
                  <a:pos x="128" y="126"/>
                </a:cxn>
                <a:cxn ang="0">
                  <a:pos x="143" y="136"/>
                </a:cxn>
                <a:cxn ang="0">
                  <a:pos x="162" y="148"/>
                </a:cxn>
                <a:cxn ang="0">
                  <a:pos x="171" y="148"/>
                </a:cxn>
                <a:cxn ang="0">
                  <a:pos x="173" y="142"/>
                </a:cxn>
                <a:cxn ang="0">
                  <a:pos x="164" y="130"/>
                </a:cxn>
                <a:cxn ang="0">
                  <a:pos x="141" y="114"/>
                </a:cxn>
                <a:cxn ang="0">
                  <a:pos x="132" y="91"/>
                </a:cxn>
                <a:cxn ang="0">
                  <a:pos x="128" y="73"/>
                </a:cxn>
                <a:cxn ang="0">
                  <a:pos x="118" y="60"/>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60"/>
                </a:cxn>
                <a:cxn ang="0">
                  <a:pos x="68" y="67"/>
                </a:cxn>
                <a:cxn ang="0">
                  <a:pos x="58" y="79"/>
                </a:cxn>
                <a:cxn ang="0">
                  <a:pos x="48" y="105"/>
                </a:cxn>
                <a:cxn ang="0">
                  <a:pos x="43" y="128"/>
                </a:cxn>
                <a:cxn ang="0">
                  <a:pos x="42" y="154"/>
                </a:cxn>
                <a:cxn ang="0">
                  <a:pos x="43" y="167"/>
                </a:cxn>
                <a:cxn ang="0">
                  <a:pos x="51" y="171"/>
                </a:cxn>
                <a:cxn ang="0">
                  <a:pos x="55" y="167"/>
                </a:cxn>
                <a:cxn ang="0">
                  <a:pos x="55" y="140"/>
                </a:cxn>
                <a:cxn ang="0">
                  <a:pos x="58" y="123"/>
                </a:cxn>
                <a:cxn ang="0">
                  <a:pos x="67" y="115"/>
                </a:cxn>
                <a:cxn ang="0">
                  <a:pos x="73" y="120"/>
                </a:cxn>
                <a:cxn ang="0">
                  <a:pos x="71" y="148"/>
                </a:cxn>
                <a:cxn ang="0">
                  <a:pos x="64" y="176"/>
                </a:cxn>
                <a:cxn ang="0">
                  <a:pos x="55" y="208"/>
                </a:cxn>
                <a:cxn ang="0">
                  <a:pos x="34" y="238"/>
                </a:cxn>
                <a:cxn ang="0">
                  <a:pos x="8" y="270"/>
                </a:cxn>
                <a:cxn ang="0">
                  <a:pos x="0" y="287"/>
                </a:cxn>
                <a:cxn ang="0">
                  <a:pos x="20" y="307"/>
                </a:cxn>
                <a:cxn ang="0">
                  <a:pos x="34" y="304"/>
                </a:cxn>
                <a:cxn ang="0">
                  <a:pos x="24" y="291"/>
                </a:cxn>
                <a:cxn ang="0">
                  <a:pos x="31" y="274"/>
                </a:cxn>
                <a:cxn ang="0">
                  <a:pos x="64" y="236"/>
                </a:cxn>
                <a:cxn ang="0">
                  <a:pos x="88" y="208"/>
                </a:cxn>
                <a:cxn ang="0">
                  <a:pos x="99" y="201"/>
                </a:cxn>
                <a:cxn ang="0">
                  <a:pos x="114" y="210"/>
                </a:cxn>
                <a:cxn ang="0">
                  <a:pos x="148" y="257"/>
                </a:cxn>
                <a:cxn ang="0">
                  <a:pos x="175" y="296"/>
                </a:cxn>
                <a:cxn ang="0">
                  <a:pos x="186" y="299"/>
                </a:cxn>
                <a:cxn ang="0">
                  <a:pos x="200" y="288"/>
                </a:cxn>
              </a:cxnLst>
              <a:rect l="0" t="0" r="r" b="b"/>
              <a:pathLst>
                <a:path w="209" h="308">
                  <a:moveTo>
                    <a:pt x="207" y="283"/>
                  </a:moveTo>
                  <a:lnTo>
                    <a:pt x="208" y="278"/>
                  </a:lnTo>
                  <a:lnTo>
                    <a:pt x="200" y="279"/>
                  </a:lnTo>
                  <a:lnTo>
                    <a:pt x="192" y="278"/>
                  </a:lnTo>
                  <a:lnTo>
                    <a:pt x="182" y="270"/>
                  </a:lnTo>
                  <a:lnTo>
                    <a:pt x="165" y="242"/>
                  </a:lnTo>
                  <a:lnTo>
                    <a:pt x="140" y="201"/>
                  </a:lnTo>
                  <a:lnTo>
                    <a:pt x="127" y="179"/>
                  </a:lnTo>
                  <a:lnTo>
                    <a:pt x="118" y="160"/>
                  </a:lnTo>
                  <a:lnTo>
                    <a:pt x="116" y="150"/>
                  </a:lnTo>
                  <a:lnTo>
                    <a:pt x="116" y="138"/>
                  </a:lnTo>
                  <a:lnTo>
                    <a:pt x="119" y="130"/>
                  </a:lnTo>
                  <a:lnTo>
                    <a:pt x="124" y="126"/>
                  </a:lnTo>
                  <a:lnTo>
                    <a:pt x="128" y="126"/>
                  </a:lnTo>
                  <a:lnTo>
                    <a:pt x="133" y="128"/>
                  </a:lnTo>
                  <a:lnTo>
                    <a:pt x="143" y="136"/>
                  </a:lnTo>
                  <a:lnTo>
                    <a:pt x="154" y="144"/>
                  </a:lnTo>
                  <a:lnTo>
                    <a:pt x="162" y="148"/>
                  </a:lnTo>
                  <a:lnTo>
                    <a:pt x="167" y="150"/>
                  </a:lnTo>
                  <a:lnTo>
                    <a:pt x="171" y="148"/>
                  </a:lnTo>
                  <a:lnTo>
                    <a:pt x="174" y="144"/>
                  </a:lnTo>
                  <a:lnTo>
                    <a:pt x="173" y="142"/>
                  </a:lnTo>
                  <a:lnTo>
                    <a:pt x="171" y="138"/>
                  </a:lnTo>
                  <a:lnTo>
                    <a:pt x="164" y="130"/>
                  </a:lnTo>
                  <a:lnTo>
                    <a:pt x="149" y="120"/>
                  </a:lnTo>
                  <a:lnTo>
                    <a:pt x="141" y="114"/>
                  </a:lnTo>
                  <a:lnTo>
                    <a:pt x="136" y="105"/>
                  </a:lnTo>
                  <a:lnTo>
                    <a:pt x="132" y="91"/>
                  </a:lnTo>
                  <a:lnTo>
                    <a:pt x="131" y="78"/>
                  </a:lnTo>
                  <a:lnTo>
                    <a:pt x="128" y="73"/>
                  </a:lnTo>
                  <a:lnTo>
                    <a:pt x="124" y="66"/>
                  </a:lnTo>
                  <a:lnTo>
                    <a:pt x="118" y="60"/>
                  </a:lnTo>
                  <a:lnTo>
                    <a:pt x="114" y="56"/>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9"/>
                  </a:lnTo>
                  <a:lnTo>
                    <a:pt x="88" y="24"/>
                  </a:lnTo>
                  <a:lnTo>
                    <a:pt x="90" y="32"/>
                  </a:lnTo>
                  <a:lnTo>
                    <a:pt x="92" y="37"/>
                  </a:lnTo>
                  <a:lnTo>
                    <a:pt x="93" y="42"/>
                  </a:lnTo>
                  <a:lnTo>
                    <a:pt x="92" y="49"/>
                  </a:lnTo>
                  <a:lnTo>
                    <a:pt x="88" y="54"/>
                  </a:lnTo>
                  <a:lnTo>
                    <a:pt x="81" y="60"/>
                  </a:lnTo>
                  <a:lnTo>
                    <a:pt x="73" y="64"/>
                  </a:lnTo>
                  <a:lnTo>
                    <a:pt x="68" y="67"/>
                  </a:lnTo>
                  <a:lnTo>
                    <a:pt x="63" y="73"/>
                  </a:lnTo>
                  <a:lnTo>
                    <a:pt x="58" y="79"/>
                  </a:lnTo>
                  <a:lnTo>
                    <a:pt x="52" y="91"/>
                  </a:lnTo>
                  <a:lnTo>
                    <a:pt x="48" y="105"/>
                  </a:lnTo>
                  <a:lnTo>
                    <a:pt x="44" y="115"/>
                  </a:lnTo>
                  <a:lnTo>
                    <a:pt x="43" y="128"/>
                  </a:lnTo>
                  <a:lnTo>
                    <a:pt x="42" y="144"/>
                  </a:lnTo>
                  <a:lnTo>
                    <a:pt x="42" y="154"/>
                  </a:lnTo>
                  <a:lnTo>
                    <a:pt x="42" y="161"/>
                  </a:lnTo>
                  <a:lnTo>
                    <a:pt x="43" y="167"/>
                  </a:lnTo>
                  <a:lnTo>
                    <a:pt x="46" y="169"/>
                  </a:lnTo>
                  <a:lnTo>
                    <a:pt x="51" y="171"/>
                  </a:lnTo>
                  <a:lnTo>
                    <a:pt x="54" y="169"/>
                  </a:lnTo>
                  <a:lnTo>
                    <a:pt x="55" y="167"/>
                  </a:lnTo>
                  <a:lnTo>
                    <a:pt x="55" y="156"/>
                  </a:lnTo>
                  <a:lnTo>
                    <a:pt x="55" y="140"/>
                  </a:lnTo>
                  <a:lnTo>
                    <a:pt x="56" y="130"/>
                  </a:lnTo>
                  <a:lnTo>
                    <a:pt x="58" y="123"/>
                  </a:lnTo>
                  <a:lnTo>
                    <a:pt x="61" y="116"/>
                  </a:lnTo>
                  <a:lnTo>
                    <a:pt x="67" y="115"/>
                  </a:lnTo>
                  <a:lnTo>
                    <a:pt x="72" y="116"/>
                  </a:lnTo>
                  <a:lnTo>
                    <a:pt x="73" y="120"/>
                  </a:lnTo>
                  <a:lnTo>
                    <a:pt x="72" y="132"/>
                  </a:lnTo>
                  <a:lnTo>
                    <a:pt x="71" y="148"/>
                  </a:lnTo>
                  <a:lnTo>
                    <a:pt x="68" y="163"/>
                  </a:lnTo>
                  <a:lnTo>
                    <a:pt x="64" y="176"/>
                  </a:lnTo>
                  <a:lnTo>
                    <a:pt x="60" y="193"/>
                  </a:lnTo>
                  <a:lnTo>
                    <a:pt x="55" y="208"/>
                  </a:lnTo>
                  <a:lnTo>
                    <a:pt x="43" y="226"/>
                  </a:lnTo>
                  <a:lnTo>
                    <a:pt x="34" y="238"/>
                  </a:lnTo>
                  <a:lnTo>
                    <a:pt x="18" y="257"/>
                  </a:lnTo>
                  <a:lnTo>
                    <a:pt x="8" y="270"/>
                  </a:lnTo>
                  <a:lnTo>
                    <a:pt x="0" y="282"/>
                  </a:lnTo>
                  <a:lnTo>
                    <a:pt x="0" y="287"/>
                  </a:lnTo>
                  <a:lnTo>
                    <a:pt x="8" y="296"/>
                  </a:lnTo>
                  <a:lnTo>
                    <a:pt x="20" y="307"/>
                  </a:lnTo>
                  <a:lnTo>
                    <a:pt x="31" y="307"/>
                  </a:lnTo>
                  <a:lnTo>
                    <a:pt x="34" y="304"/>
                  </a:lnTo>
                  <a:lnTo>
                    <a:pt x="29" y="298"/>
                  </a:lnTo>
                  <a:lnTo>
                    <a:pt x="24" y="291"/>
                  </a:lnTo>
                  <a:lnTo>
                    <a:pt x="24" y="286"/>
                  </a:lnTo>
                  <a:lnTo>
                    <a:pt x="31" y="274"/>
                  </a:lnTo>
                  <a:lnTo>
                    <a:pt x="44" y="261"/>
                  </a:lnTo>
                  <a:lnTo>
                    <a:pt x="64" y="236"/>
                  </a:lnTo>
                  <a:lnTo>
                    <a:pt x="81" y="214"/>
                  </a:lnTo>
                  <a:lnTo>
                    <a:pt x="88" y="208"/>
                  </a:lnTo>
                  <a:lnTo>
                    <a:pt x="92" y="202"/>
                  </a:lnTo>
                  <a:lnTo>
                    <a:pt x="99" y="201"/>
                  </a:lnTo>
                  <a:lnTo>
                    <a:pt x="106" y="205"/>
                  </a:lnTo>
                  <a:lnTo>
                    <a:pt x="114" y="210"/>
                  </a:lnTo>
                  <a:lnTo>
                    <a:pt x="130" y="232"/>
                  </a:lnTo>
                  <a:lnTo>
                    <a:pt x="148" y="257"/>
                  </a:lnTo>
                  <a:lnTo>
                    <a:pt x="165" y="282"/>
                  </a:lnTo>
                  <a:lnTo>
                    <a:pt x="175" y="296"/>
                  </a:lnTo>
                  <a:lnTo>
                    <a:pt x="179" y="299"/>
                  </a:lnTo>
                  <a:lnTo>
                    <a:pt x="186" y="299"/>
                  </a:lnTo>
                  <a:lnTo>
                    <a:pt x="192" y="294"/>
                  </a:lnTo>
                  <a:lnTo>
                    <a:pt x="200" y="288"/>
                  </a:lnTo>
                  <a:lnTo>
                    <a:pt x="207" y="283"/>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1" name="Group 47"/>
            <p:cNvGrpSpPr>
              <a:grpSpLocks/>
            </p:cNvGrpSpPr>
            <p:nvPr/>
          </p:nvGrpSpPr>
          <p:grpSpPr bwMode="auto">
            <a:xfrm>
              <a:off x="2576" y="1795"/>
              <a:ext cx="273" cy="326"/>
              <a:chOff x="2576" y="1795"/>
              <a:chExt cx="273" cy="326"/>
            </a:xfrm>
          </p:grpSpPr>
          <p:grpSp>
            <p:nvGrpSpPr>
              <p:cNvPr id="12" name="Group 48"/>
              <p:cNvGrpSpPr>
                <a:grpSpLocks/>
              </p:cNvGrpSpPr>
              <p:nvPr/>
            </p:nvGrpSpPr>
            <p:grpSpPr bwMode="auto">
              <a:xfrm>
                <a:off x="2576" y="1795"/>
                <a:ext cx="273" cy="326"/>
                <a:chOff x="2576" y="1795"/>
                <a:chExt cx="273" cy="326"/>
              </a:xfrm>
            </p:grpSpPr>
            <p:sp>
              <p:nvSpPr>
                <p:cNvPr id="2716721" name="AutoShape 49"/>
                <p:cNvSpPr>
                  <a:spLocks noChangeArrowheads="1"/>
                </p:cNvSpPr>
                <p:nvPr/>
              </p:nvSpPr>
              <p:spPr bwMode="auto">
                <a:xfrm>
                  <a:off x="2576" y="1849"/>
                  <a:ext cx="273" cy="272"/>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2" name="AutoShape 50"/>
                <p:cNvSpPr>
                  <a:spLocks noChangeArrowheads="1"/>
                </p:cNvSpPr>
                <p:nvPr/>
              </p:nvSpPr>
              <p:spPr bwMode="auto">
                <a:xfrm>
                  <a:off x="2642" y="1795"/>
                  <a:ext cx="207" cy="4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23" name="Oval 51"/>
              <p:cNvSpPr>
                <a:spLocks noChangeArrowheads="1"/>
              </p:cNvSpPr>
              <p:nvPr/>
            </p:nvSpPr>
            <p:spPr bwMode="auto">
              <a:xfrm>
                <a:off x="2662" y="1823"/>
                <a:ext cx="27"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24" name="AutoShape 52"/>
              <p:cNvSpPr>
                <a:spLocks noChangeArrowheads="1"/>
              </p:cNvSpPr>
              <p:nvPr/>
            </p:nvSpPr>
            <p:spPr bwMode="auto">
              <a:xfrm>
                <a:off x="2608" y="1976"/>
                <a:ext cx="145" cy="60"/>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3" name="Group 53"/>
          <p:cNvGrpSpPr>
            <a:grpSpLocks/>
          </p:cNvGrpSpPr>
          <p:nvPr/>
        </p:nvGrpSpPr>
        <p:grpSpPr bwMode="auto">
          <a:xfrm>
            <a:off x="4999038" y="3492500"/>
            <a:ext cx="1446212" cy="517525"/>
            <a:chOff x="3543" y="2076"/>
            <a:chExt cx="1024" cy="326"/>
          </a:xfrm>
        </p:grpSpPr>
        <p:grpSp>
          <p:nvGrpSpPr>
            <p:cNvPr id="14" name="Group 54"/>
            <p:cNvGrpSpPr>
              <a:grpSpLocks/>
            </p:cNvGrpSpPr>
            <p:nvPr/>
          </p:nvGrpSpPr>
          <p:grpSpPr bwMode="auto">
            <a:xfrm>
              <a:off x="3543" y="2076"/>
              <a:ext cx="216" cy="326"/>
              <a:chOff x="3543" y="2076"/>
              <a:chExt cx="216" cy="326"/>
            </a:xfrm>
          </p:grpSpPr>
          <p:sp>
            <p:nvSpPr>
              <p:cNvPr id="2716727" name="AutoShape 55"/>
              <p:cNvSpPr>
                <a:spLocks noChangeArrowheads="1"/>
              </p:cNvSpPr>
              <p:nvPr/>
            </p:nvSpPr>
            <p:spPr bwMode="auto">
              <a:xfrm>
                <a:off x="3543" y="2129"/>
                <a:ext cx="216" cy="273"/>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8" name="AutoShape 56"/>
              <p:cNvSpPr>
                <a:spLocks noChangeArrowheads="1"/>
              </p:cNvSpPr>
              <p:nvPr/>
            </p:nvSpPr>
            <p:spPr bwMode="auto">
              <a:xfrm>
                <a:off x="3594" y="2076"/>
                <a:ext cx="165" cy="48"/>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9" name="AutoShape 57"/>
              <p:cNvSpPr>
                <a:spLocks noChangeArrowheads="1"/>
              </p:cNvSpPr>
              <p:nvPr/>
            </p:nvSpPr>
            <p:spPr bwMode="auto">
              <a:xfrm>
                <a:off x="3585" y="2150"/>
                <a:ext cx="114" cy="17"/>
              </a:xfrm>
              <a:prstGeom prst="parallelogram">
                <a:avLst>
                  <a:gd name="adj" fmla="val 167616"/>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58"/>
            <p:cNvGrpSpPr>
              <a:grpSpLocks/>
            </p:cNvGrpSpPr>
            <p:nvPr/>
          </p:nvGrpSpPr>
          <p:grpSpPr bwMode="auto">
            <a:xfrm>
              <a:off x="4088" y="2120"/>
              <a:ext cx="210" cy="268"/>
              <a:chOff x="4088" y="2120"/>
              <a:chExt cx="210" cy="268"/>
            </a:xfrm>
          </p:grpSpPr>
          <p:sp>
            <p:nvSpPr>
              <p:cNvPr id="2716731" name="Freeform 59"/>
              <p:cNvSpPr>
                <a:spLocks/>
              </p:cNvSpPr>
              <p:nvPr/>
            </p:nvSpPr>
            <p:spPr bwMode="auto">
              <a:xfrm>
                <a:off x="4223" y="2243"/>
                <a:ext cx="64" cy="145"/>
              </a:xfrm>
              <a:custGeom>
                <a:avLst/>
                <a:gdLst/>
                <a:ahLst/>
                <a:cxnLst>
                  <a:cxn ang="0">
                    <a:pos x="46" y="0"/>
                  </a:cxn>
                  <a:cxn ang="0">
                    <a:pos x="63" y="0"/>
                  </a:cxn>
                  <a:cxn ang="0">
                    <a:pos x="17" y="144"/>
                  </a:cxn>
                  <a:cxn ang="0">
                    <a:pos x="0" y="144"/>
                  </a:cxn>
                  <a:cxn ang="0">
                    <a:pos x="46" y="0"/>
                  </a:cxn>
                </a:cxnLst>
                <a:rect l="0" t="0" r="r" b="b"/>
                <a:pathLst>
                  <a:path w="64" h="145">
                    <a:moveTo>
                      <a:pt x="46" y="0"/>
                    </a:moveTo>
                    <a:lnTo>
                      <a:pt x="63" y="0"/>
                    </a:lnTo>
                    <a:lnTo>
                      <a:pt x="17" y="144"/>
                    </a:lnTo>
                    <a:lnTo>
                      <a:pt x="0" y="144"/>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32" name="Rectangle 60"/>
              <p:cNvSpPr>
                <a:spLocks noChangeArrowheads="1"/>
              </p:cNvSpPr>
              <p:nvPr/>
            </p:nvSpPr>
            <p:spPr bwMode="auto">
              <a:xfrm>
                <a:off x="4218" y="2243"/>
                <a:ext cx="80"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3" name="Rectangle 61"/>
              <p:cNvSpPr>
                <a:spLocks noChangeArrowheads="1"/>
              </p:cNvSpPr>
              <p:nvPr/>
            </p:nvSpPr>
            <p:spPr bwMode="auto">
              <a:xfrm>
                <a:off x="4226" y="2302"/>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4" name="Rectangle 62"/>
              <p:cNvSpPr>
                <a:spLocks noChangeArrowheads="1"/>
              </p:cNvSpPr>
              <p:nvPr/>
            </p:nvSpPr>
            <p:spPr bwMode="auto">
              <a:xfrm>
                <a:off x="4090" y="2302"/>
                <a:ext cx="76"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5" name="Oval 63"/>
              <p:cNvSpPr>
                <a:spLocks noChangeArrowheads="1"/>
              </p:cNvSpPr>
              <p:nvPr/>
            </p:nvSpPr>
            <p:spPr bwMode="auto">
              <a:xfrm>
                <a:off x="4149" y="2120"/>
                <a:ext cx="24"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36" name="Freeform 64"/>
              <p:cNvSpPr>
                <a:spLocks/>
              </p:cNvSpPr>
              <p:nvPr/>
            </p:nvSpPr>
            <p:spPr bwMode="auto">
              <a:xfrm>
                <a:off x="4088" y="2166"/>
                <a:ext cx="145" cy="222"/>
              </a:xfrm>
              <a:custGeom>
                <a:avLst/>
                <a:gdLst/>
                <a:ahLst/>
                <a:cxnLst>
                  <a:cxn ang="0">
                    <a:pos x="1" y="102"/>
                  </a:cxn>
                  <a:cxn ang="0">
                    <a:pos x="1" y="105"/>
                  </a:cxn>
                  <a:cxn ang="0">
                    <a:pos x="0" y="109"/>
                  </a:cxn>
                  <a:cxn ang="0">
                    <a:pos x="0" y="112"/>
                  </a:cxn>
                  <a:cxn ang="0">
                    <a:pos x="1" y="116"/>
                  </a:cxn>
                  <a:cxn ang="0">
                    <a:pos x="3" y="119"/>
                  </a:cxn>
                  <a:cxn ang="0">
                    <a:pos x="6" y="122"/>
                  </a:cxn>
                  <a:cxn ang="0">
                    <a:pos x="9" y="124"/>
                  </a:cxn>
                  <a:cxn ang="0">
                    <a:pos x="12" y="125"/>
                  </a:cxn>
                  <a:cxn ang="0">
                    <a:pos x="15" y="125"/>
                  </a:cxn>
                  <a:cxn ang="0">
                    <a:pos x="94" y="221"/>
                  </a:cxn>
                  <a:cxn ang="0">
                    <a:pos x="119" y="106"/>
                  </a:cxn>
                  <a:cxn ang="0">
                    <a:pos x="118" y="104"/>
                  </a:cxn>
                  <a:cxn ang="0">
                    <a:pos x="117" y="102"/>
                  </a:cxn>
                  <a:cxn ang="0">
                    <a:pos x="115" y="100"/>
                  </a:cxn>
                  <a:cxn ang="0">
                    <a:pos x="113" y="98"/>
                  </a:cxn>
                  <a:cxn ang="0">
                    <a:pos x="111" y="97"/>
                  </a:cxn>
                  <a:cxn ang="0">
                    <a:pos x="107" y="96"/>
                  </a:cxn>
                  <a:cxn ang="0">
                    <a:pos x="105" y="96"/>
                  </a:cxn>
                  <a:cxn ang="0">
                    <a:pos x="102" y="96"/>
                  </a:cxn>
                  <a:cxn ang="0">
                    <a:pos x="69" y="56"/>
                  </a:cxn>
                  <a:cxn ang="0">
                    <a:pos x="134" y="70"/>
                  </a:cxn>
                  <a:cxn ang="0">
                    <a:pos x="136" y="69"/>
                  </a:cxn>
                  <a:cxn ang="0">
                    <a:pos x="138" y="68"/>
                  </a:cxn>
                  <a:cxn ang="0">
                    <a:pos x="141" y="66"/>
                  </a:cxn>
                  <a:cxn ang="0">
                    <a:pos x="143" y="65"/>
                  </a:cxn>
                  <a:cxn ang="0">
                    <a:pos x="143" y="62"/>
                  </a:cxn>
                  <a:cxn ang="0">
                    <a:pos x="144" y="59"/>
                  </a:cxn>
                  <a:cxn ang="0">
                    <a:pos x="143" y="55"/>
                  </a:cxn>
                  <a:cxn ang="0">
                    <a:pos x="142" y="53"/>
                  </a:cxn>
                  <a:cxn ang="0">
                    <a:pos x="140" y="51"/>
                  </a:cxn>
                  <a:cxn ang="0">
                    <a:pos x="138" y="49"/>
                  </a:cxn>
                  <a:cxn ang="0">
                    <a:pos x="135" y="48"/>
                  </a:cxn>
                  <a:cxn ang="0">
                    <a:pos x="91" y="48"/>
                  </a:cxn>
                  <a:cxn ang="0">
                    <a:pos x="84" y="31"/>
                  </a:cxn>
                  <a:cxn ang="0">
                    <a:pos x="84" y="27"/>
                  </a:cxn>
                  <a:cxn ang="0">
                    <a:pos x="85" y="23"/>
                  </a:cxn>
                  <a:cxn ang="0">
                    <a:pos x="85" y="18"/>
                  </a:cxn>
                  <a:cxn ang="0">
                    <a:pos x="84" y="14"/>
                  </a:cxn>
                  <a:cxn ang="0">
                    <a:pos x="82" y="11"/>
                  </a:cxn>
                  <a:cxn ang="0">
                    <a:pos x="80" y="8"/>
                  </a:cxn>
                  <a:cxn ang="0">
                    <a:pos x="77" y="5"/>
                  </a:cxn>
                  <a:cxn ang="0">
                    <a:pos x="73" y="3"/>
                  </a:cxn>
                  <a:cxn ang="0">
                    <a:pos x="69" y="1"/>
                  </a:cxn>
                  <a:cxn ang="0">
                    <a:pos x="65" y="0"/>
                  </a:cxn>
                  <a:cxn ang="0">
                    <a:pos x="60" y="0"/>
                  </a:cxn>
                  <a:cxn ang="0">
                    <a:pos x="56" y="1"/>
                  </a:cxn>
                  <a:cxn ang="0">
                    <a:pos x="51" y="2"/>
                  </a:cxn>
                  <a:cxn ang="0">
                    <a:pos x="47" y="5"/>
                  </a:cxn>
                  <a:cxn ang="0">
                    <a:pos x="44" y="8"/>
                  </a:cxn>
                  <a:cxn ang="0">
                    <a:pos x="41" y="12"/>
                  </a:cxn>
                  <a:cxn ang="0">
                    <a:pos x="39" y="17"/>
                  </a:cxn>
                </a:cxnLst>
                <a:rect l="0" t="0" r="r" b="b"/>
                <a:pathLst>
                  <a:path w="145" h="222">
                    <a:moveTo>
                      <a:pt x="39" y="17"/>
                    </a:moveTo>
                    <a:lnTo>
                      <a:pt x="1" y="102"/>
                    </a:lnTo>
                    <a:lnTo>
                      <a:pt x="1" y="104"/>
                    </a:lnTo>
                    <a:lnTo>
                      <a:pt x="1" y="105"/>
                    </a:lnTo>
                    <a:lnTo>
                      <a:pt x="0" y="106"/>
                    </a:lnTo>
                    <a:lnTo>
                      <a:pt x="0" y="109"/>
                    </a:lnTo>
                    <a:lnTo>
                      <a:pt x="0" y="110"/>
                    </a:lnTo>
                    <a:lnTo>
                      <a:pt x="0" y="112"/>
                    </a:lnTo>
                    <a:lnTo>
                      <a:pt x="1" y="114"/>
                    </a:lnTo>
                    <a:lnTo>
                      <a:pt x="1" y="116"/>
                    </a:lnTo>
                    <a:lnTo>
                      <a:pt x="2" y="117"/>
                    </a:lnTo>
                    <a:lnTo>
                      <a:pt x="3" y="119"/>
                    </a:lnTo>
                    <a:lnTo>
                      <a:pt x="5" y="121"/>
                    </a:lnTo>
                    <a:lnTo>
                      <a:pt x="6" y="122"/>
                    </a:lnTo>
                    <a:lnTo>
                      <a:pt x="8" y="123"/>
                    </a:lnTo>
                    <a:lnTo>
                      <a:pt x="9" y="124"/>
                    </a:lnTo>
                    <a:lnTo>
                      <a:pt x="10" y="124"/>
                    </a:lnTo>
                    <a:lnTo>
                      <a:pt x="12" y="125"/>
                    </a:lnTo>
                    <a:lnTo>
                      <a:pt x="14" y="125"/>
                    </a:lnTo>
                    <a:lnTo>
                      <a:pt x="15" y="125"/>
                    </a:lnTo>
                    <a:lnTo>
                      <a:pt x="94" y="125"/>
                    </a:lnTo>
                    <a:lnTo>
                      <a:pt x="94" y="221"/>
                    </a:lnTo>
                    <a:lnTo>
                      <a:pt x="119" y="221"/>
                    </a:lnTo>
                    <a:lnTo>
                      <a:pt x="119" y="106"/>
                    </a:lnTo>
                    <a:lnTo>
                      <a:pt x="119" y="105"/>
                    </a:lnTo>
                    <a:lnTo>
                      <a:pt x="118" y="104"/>
                    </a:lnTo>
                    <a:lnTo>
                      <a:pt x="118" y="102"/>
                    </a:lnTo>
                    <a:lnTo>
                      <a:pt x="117" y="102"/>
                    </a:lnTo>
                    <a:lnTo>
                      <a:pt x="116" y="101"/>
                    </a:lnTo>
                    <a:lnTo>
                      <a:pt x="115" y="100"/>
                    </a:lnTo>
                    <a:lnTo>
                      <a:pt x="114" y="99"/>
                    </a:lnTo>
                    <a:lnTo>
                      <a:pt x="113" y="98"/>
                    </a:lnTo>
                    <a:lnTo>
                      <a:pt x="112" y="98"/>
                    </a:lnTo>
                    <a:lnTo>
                      <a:pt x="111" y="97"/>
                    </a:lnTo>
                    <a:lnTo>
                      <a:pt x="109" y="97"/>
                    </a:lnTo>
                    <a:lnTo>
                      <a:pt x="107" y="96"/>
                    </a:lnTo>
                    <a:lnTo>
                      <a:pt x="106" y="96"/>
                    </a:lnTo>
                    <a:lnTo>
                      <a:pt x="105" y="96"/>
                    </a:lnTo>
                    <a:lnTo>
                      <a:pt x="104" y="96"/>
                    </a:lnTo>
                    <a:lnTo>
                      <a:pt x="102" y="96"/>
                    </a:lnTo>
                    <a:lnTo>
                      <a:pt x="57" y="94"/>
                    </a:lnTo>
                    <a:lnTo>
                      <a:pt x="69" y="56"/>
                    </a:lnTo>
                    <a:lnTo>
                      <a:pt x="78" y="70"/>
                    </a:lnTo>
                    <a:lnTo>
                      <a:pt x="134" y="70"/>
                    </a:lnTo>
                    <a:lnTo>
                      <a:pt x="135" y="69"/>
                    </a:lnTo>
                    <a:lnTo>
                      <a:pt x="136" y="69"/>
                    </a:lnTo>
                    <a:lnTo>
                      <a:pt x="138" y="68"/>
                    </a:lnTo>
                    <a:lnTo>
                      <a:pt x="138" y="68"/>
                    </a:lnTo>
                    <a:lnTo>
                      <a:pt x="140" y="67"/>
                    </a:lnTo>
                    <a:lnTo>
                      <a:pt x="141" y="66"/>
                    </a:lnTo>
                    <a:lnTo>
                      <a:pt x="141" y="65"/>
                    </a:lnTo>
                    <a:lnTo>
                      <a:pt x="143" y="65"/>
                    </a:lnTo>
                    <a:lnTo>
                      <a:pt x="143" y="63"/>
                    </a:lnTo>
                    <a:lnTo>
                      <a:pt x="143" y="62"/>
                    </a:lnTo>
                    <a:lnTo>
                      <a:pt x="144" y="61"/>
                    </a:lnTo>
                    <a:lnTo>
                      <a:pt x="144" y="59"/>
                    </a:lnTo>
                    <a:lnTo>
                      <a:pt x="144" y="57"/>
                    </a:lnTo>
                    <a:lnTo>
                      <a:pt x="143" y="55"/>
                    </a:lnTo>
                    <a:lnTo>
                      <a:pt x="143" y="54"/>
                    </a:lnTo>
                    <a:lnTo>
                      <a:pt x="142" y="53"/>
                    </a:lnTo>
                    <a:lnTo>
                      <a:pt x="141" y="52"/>
                    </a:lnTo>
                    <a:lnTo>
                      <a:pt x="140" y="51"/>
                    </a:lnTo>
                    <a:lnTo>
                      <a:pt x="139" y="50"/>
                    </a:lnTo>
                    <a:lnTo>
                      <a:pt x="138" y="49"/>
                    </a:lnTo>
                    <a:lnTo>
                      <a:pt x="137" y="48"/>
                    </a:lnTo>
                    <a:lnTo>
                      <a:pt x="135" y="48"/>
                    </a:lnTo>
                    <a:lnTo>
                      <a:pt x="134" y="48"/>
                    </a:lnTo>
                    <a:lnTo>
                      <a:pt x="91" y="48"/>
                    </a:lnTo>
                    <a:lnTo>
                      <a:pt x="82" y="33"/>
                    </a:lnTo>
                    <a:lnTo>
                      <a:pt x="84" y="31"/>
                    </a:lnTo>
                    <a:lnTo>
                      <a:pt x="84" y="29"/>
                    </a:lnTo>
                    <a:lnTo>
                      <a:pt x="84" y="27"/>
                    </a:lnTo>
                    <a:lnTo>
                      <a:pt x="85" y="25"/>
                    </a:lnTo>
                    <a:lnTo>
                      <a:pt x="85" y="23"/>
                    </a:lnTo>
                    <a:lnTo>
                      <a:pt x="85" y="21"/>
                    </a:lnTo>
                    <a:lnTo>
                      <a:pt x="85" y="18"/>
                    </a:lnTo>
                    <a:lnTo>
                      <a:pt x="84" y="16"/>
                    </a:lnTo>
                    <a:lnTo>
                      <a:pt x="84" y="14"/>
                    </a:lnTo>
                    <a:lnTo>
                      <a:pt x="83" y="13"/>
                    </a:lnTo>
                    <a:lnTo>
                      <a:pt x="82" y="11"/>
                    </a:lnTo>
                    <a:lnTo>
                      <a:pt x="81" y="10"/>
                    </a:lnTo>
                    <a:lnTo>
                      <a:pt x="80" y="8"/>
                    </a:lnTo>
                    <a:lnTo>
                      <a:pt x="78" y="7"/>
                    </a:lnTo>
                    <a:lnTo>
                      <a:pt x="77" y="5"/>
                    </a:lnTo>
                    <a:lnTo>
                      <a:pt x="75" y="4"/>
                    </a:lnTo>
                    <a:lnTo>
                      <a:pt x="73" y="3"/>
                    </a:lnTo>
                    <a:lnTo>
                      <a:pt x="71" y="2"/>
                    </a:lnTo>
                    <a:lnTo>
                      <a:pt x="69" y="1"/>
                    </a:lnTo>
                    <a:lnTo>
                      <a:pt x="67" y="1"/>
                    </a:lnTo>
                    <a:lnTo>
                      <a:pt x="65" y="0"/>
                    </a:lnTo>
                    <a:lnTo>
                      <a:pt x="63" y="0"/>
                    </a:lnTo>
                    <a:lnTo>
                      <a:pt x="60" y="0"/>
                    </a:lnTo>
                    <a:lnTo>
                      <a:pt x="59" y="0"/>
                    </a:lnTo>
                    <a:lnTo>
                      <a:pt x="56" y="1"/>
                    </a:lnTo>
                    <a:lnTo>
                      <a:pt x="54" y="1"/>
                    </a:lnTo>
                    <a:lnTo>
                      <a:pt x="51" y="2"/>
                    </a:lnTo>
                    <a:lnTo>
                      <a:pt x="50" y="3"/>
                    </a:lnTo>
                    <a:lnTo>
                      <a:pt x="47" y="5"/>
                    </a:lnTo>
                    <a:lnTo>
                      <a:pt x="46" y="7"/>
                    </a:lnTo>
                    <a:lnTo>
                      <a:pt x="44" y="8"/>
                    </a:lnTo>
                    <a:lnTo>
                      <a:pt x="42"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37" name="Freeform 65"/>
            <p:cNvSpPr>
              <a:spLocks/>
            </p:cNvSpPr>
            <p:nvPr/>
          </p:nvSpPr>
          <p:spPr bwMode="auto">
            <a:xfrm>
              <a:off x="4356" y="2085"/>
              <a:ext cx="211" cy="307"/>
            </a:xfrm>
            <a:custGeom>
              <a:avLst/>
              <a:gdLst/>
              <a:ahLst/>
              <a:cxnLst>
                <a:cxn ang="0">
                  <a:pos x="210" y="277"/>
                </a:cxn>
                <a:cxn ang="0">
                  <a:pos x="194" y="277"/>
                </a:cxn>
                <a:cxn ang="0">
                  <a:pos x="166" y="241"/>
                </a:cxn>
                <a:cxn ang="0">
                  <a:pos x="128" y="178"/>
                </a:cxn>
                <a:cxn ang="0">
                  <a:pos x="118" y="149"/>
                </a:cxn>
                <a:cxn ang="0">
                  <a:pos x="120" y="129"/>
                </a:cxn>
                <a:cxn ang="0">
                  <a:pos x="129" y="125"/>
                </a:cxn>
                <a:cxn ang="0">
                  <a:pos x="144" y="136"/>
                </a:cxn>
                <a:cxn ang="0">
                  <a:pos x="164" y="148"/>
                </a:cxn>
                <a:cxn ang="0">
                  <a:pos x="173" y="148"/>
                </a:cxn>
                <a:cxn ang="0">
                  <a:pos x="174" y="141"/>
                </a:cxn>
                <a:cxn ang="0">
                  <a:pos x="165" y="129"/>
                </a:cxn>
                <a:cxn ang="0">
                  <a:pos x="143" y="113"/>
                </a:cxn>
                <a:cxn ang="0">
                  <a:pos x="133" y="91"/>
                </a:cxn>
                <a:cxn ang="0">
                  <a:pos x="129" y="73"/>
                </a:cxn>
                <a:cxn ang="0">
                  <a:pos x="119" y="59"/>
                </a:cxn>
                <a:cxn ang="0">
                  <a:pos x="115" y="50"/>
                </a:cxn>
                <a:cxn ang="0">
                  <a:pos x="120" y="38"/>
                </a:cxn>
                <a:cxn ang="0">
                  <a:pos x="125" y="25"/>
                </a:cxn>
                <a:cxn ang="0">
                  <a:pos x="122" y="9"/>
                </a:cxn>
                <a:cxn ang="0">
                  <a:pos x="111" y="1"/>
                </a:cxn>
                <a:cxn ang="0">
                  <a:pos x="95" y="3"/>
                </a:cxn>
                <a:cxn ang="0">
                  <a:pos x="88" y="13"/>
                </a:cxn>
                <a:cxn ang="0">
                  <a:pos x="88" y="24"/>
                </a:cxn>
                <a:cxn ang="0">
                  <a:pos x="92" y="37"/>
                </a:cxn>
                <a:cxn ang="0">
                  <a:pos x="92" y="49"/>
                </a:cxn>
                <a:cxn ang="0">
                  <a:pos x="82" y="59"/>
                </a:cxn>
                <a:cxn ang="0">
                  <a:pos x="69" y="67"/>
                </a:cxn>
                <a:cxn ang="0">
                  <a:pos x="58" y="79"/>
                </a:cxn>
                <a:cxn ang="0">
                  <a:pos x="49" y="104"/>
                </a:cxn>
                <a:cxn ang="0">
                  <a:pos x="44" y="128"/>
                </a:cxn>
                <a:cxn ang="0">
                  <a:pos x="42" y="153"/>
                </a:cxn>
                <a:cxn ang="0">
                  <a:pos x="44" y="166"/>
                </a:cxn>
                <a:cxn ang="0">
                  <a:pos x="52" y="170"/>
                </a:cxn>
                <a:cxn ang="0">
                  <a:pos x="55" y="166"/>
                </a:cxn>
                <a:cxn ang="0">
                  <a:pos x="55" y="140"/>
                </a:cxn>
                <a:cxn ang="0">
                  <a:pos x="58" y="123"/>
                </a:cxn>
                <a:cxn ang="0">
                  <a:pos x="67" y="115"/>
                </a:cxn>
                <a:cxn ang="0">
                  <a:pos x="74" y="120"/>
                </a:cxn>
                <a:cxn ang="0">
                  <a:pos x="71" y="148"/>
                </a:cxn>
                <a:cxn ang="0">
                  <a:pos x="65" y="175"/>
                </a:cxn>
                <a:cxn ang="0">
                  <a:pos x="55" y="207"/>
                </a:cxn>
                <a:cxn ang="0">
                  <a:pos x="34" y="237"/>
                </a:cxn>
                <a:cxn ang="0">
                  <a:pos x="8" y="269"/>
                </a:cxn>
                <a:cxn ang="0">
                  <a:pos x="0" y="286"/>
                </a:cxn>
                <a:cxn ang="0">
                  <a:pos x="20" y="306"/>
                </a:cxn>
                <a:cxn ang="0">
                  <a:pos x="34" y="303"/>
                </a:cxn>
                <a:cxn ang="0">
                  <a:pos x="24" y="290"/>
                </a:cxn>
                <a:cxn ang="0">
                  <a:pos x="32" y="273"/>
                </a:cxn>
                <a:cxn ang="0">
                  <a:pos x="65" y="235"/>
                </a:cxn>
                <a:cxn ang="0">
                  <a:pos x="88" y="207"/>
                </a:cxn>
                <a:cxn ang="0">
                  <a:pos x="100" y="200"/>
                </a:cxn>
                <a:cxn ang="0">
                  <a:pos x="115" y="210"/>
                </a:cxn>
                <a:cxn ang="0">
                  <a:pos x="149" y="256"/>
                </a:cxn>
                <a:cxn ang="0">
                  <a:pos x="177" y="295"/>
                </a:cxn>
                <a:cxn ang="0">
                  <a:pos x="188" y="298"/>
                </a:cxn>
                <a:cxn ang="0">
                  <a:pos x="202" y="288"/>
                </a:cxn>
              </a:cxnLst>
              <a:rect l="0" t="0" r="r" b="b"/>
              <a:pathLst>
                <a:path w="211" h="307">
                  <a:moveTo>
                    <a:pt x="209" y="282"/>
                  </a:moveTo>
                  <a:lnTo>
                    <a:pt x="210" y="277"/>
                  </a:lnTo>
                  <a:lnTo>
                    <a:pt x="202" y="278"/>
                  </a:lnTo>
                  <a:lnTo>
                    <a:pt x="194" y="277"/>
                  </a:lnTo>
                  <a:lnTo>
                    <a:pt x="184" y="269"/>
                  </a:lnTo>
                  <a:lnTo>
                    <a:pt x="166" y="241"/>
                  </a:lnTo>
                  <a:lnTo>
                    <a:pt x="141" y="200"/>
                  </a:lnTo>
                  <a:lnTo>
                    <a:pt x="128" y="178"/>
                  </a:lnTo>
                  <a:lnTo>
                    <a:pt x="119" y="160"/>
                  </a:lnTo>
                  <a:lnTo>
                    <a:pt x="118" y="149"/>
                  </a:lnTo>
                  <a:lnTo>
                    <a:pt x="118" y="137"/>
                  </a:lnTo>
                  <a:lnTo>
                    <a:pt x="120" y="129"/>
                  </a:lnTo>
                  <a:lnTo>
                    <a:pt x="125" y="125"/>
                  </a:lnTo>
                  <a:lnTo>
                    <a:pt x="129" y="125"/>
                  </a:lnTo>
                  <a:lnTo>
                    <a:pt x="135" y="128"/>
                  </a:lnTo>
                  <a:lnTo>
                    <a:pt x="144" y="136"/>
                  </a:lnTo>
                  <a:lnTo>
                    <a:pt x="156" y="144"/>
                  </a:lnTo>
                  <a:lnTo>
                    <a:pt x="164" y="148"/>
                  </a:lnTo>
                  <a:lnTo>
                    <a:pt x="169" y="149"/>
                  </a:lnTo>
                  <a:lnTo>
                    <a:pt x="173" y="148"/>
                  </a:lnTo>
                  <a:lnTo>
                    <a:pt x="176" y="144"/>
                  </a:lnTo>
                  <a:lnTo>
                    <a:pt x="174" y="141"/>
                  </a:lnTo>
                  <a:lnTo>
                    <a:pt x="173" y="137"/>
                  </a:lnTo>
                  <a:lnTo>
                    <a:pt x="165" y="129"/>
                  </a:lnTo>
                  <a:lnTo>
                    <a:pt x="151" y="120"/>
                  </a:lnTo>
                  <a:lnTo>
                    <a:pt x="143" y="113"/>
                  </a:lnTo>
                  <a:lnTo>
                    <a:pt x="137" y="104"/>
                  </a:lnTo>
                  <a:lnTo>
                    <a:pt x="133" y="91"/>
                  </a:lnTo>
                  <a:lnTo>
                    <a:pt x="132" y="78"/>
                  </a:lnTo>
                  <a:lnTo>
                    <a:pt x="129" y="73"/>
                  </a:lnTo>
                  <a:lnTo>
                    <a:pt x="125" y="66"/>
                  </a:lnTo>
                  <a:lnTo>
                    <a:pt x="119" y="59"/>
                  </a:lnTo>
                  <a:lnTo>
                    <a:pt x="115" y="55"/>
                  </a:lnTo>
                  <a:lnTo>
                    <a:pt x="115" y="50"/>
                  </a:lnTo>
                  <a:lnTo>
                    <a:pt x="118" y="42"/>
                  </a:lnTo>
                  <a:lnTo>
                    <a:pt x="120" y="38"/>
                  </a:lnTo>
                  <a:lnTo>
                    <a:pt x="123" y="33"/>
                  </a:lnTo>
                  <a:lnTo>
                    <a:pt x="125" y="25"/>
                  </a:lnTo>
                  <a:lnTo>
                    <a:pt x="123" y="16"/>
                  </a:lnTo>
                  <a:lnTo>
                    <a:pt x="122" y="9"/>
                  </a:lnTo>
                  <a:lnTo>
                    <a:pt x="118" y="4"/>
                  </a:lnTo>
                  <a:lnTo>
                    <a:pt x="111" y="1"/>
                  </a:lnTo>
                  <a:lnTo>
                    <a:pt x="102" y="0"/>
                  </a:lnTo>
                  <a:lnTo>
                    <a:pt x="95" y="3"/>
                  </a:lnTo>
                  <a:lnTo>
                    <a:pt x="91" y="7"/>
                  </a:lnTo>
                  <a:lnTo>
                    <a:pt x="88" y="13"/>
                  </a:lnTo>
                  <a:lnTo>
                    <a:pt x="87" y="18"/>
                  </a:lnTo>
                  <a:lnTo>
                    <a:pt x="88" y="24"/>
                  </a:lnTo>
                  <a:lnTo>
                    <a:pt x="91" y="32"/>
                  </a:lnTo>
                  <a:lnTo>
                    <a:pt x="92" y="37"/>
                  </a:lnTo>
                  <a:lnTo>
                    <a:pt x="94" y="42"/>
                  </a:lnTo>
                  <a:lnTo>
                    <a:pt x="92" y="49"/>
                  </a:lnTo>
                  <a:lnTo>
                    <a:pt x="88" y="54"/>
                  </a:lnTo>
                  <a:lnTo>
                    <a:pt x="82" y="59"/>
                  </a:lnTo>
                  <a:lnTo>
                    <a:pt x="74" y="63"/>
                  </a:lnTo>
                  <a:lnTo>
                    <a:pt x="69" y="67"/>
                  </a:lnTo>
                  <a:lnTo>
                    <a:pt x="63" y="73"/>
                  </a:lnTo>
                  <a:lnTo>
                    <a:pt x="58" y="79"/>
                  </a:lnTo>
                  <a:lnTo>
                    <a:pt x="53" y="91"/>
                  </a:lnTo>
                  <a:lnTo>
                    <a:pt x="49" y="104"/>
                  </a:lnTo>
                  <a:lnTo>
                    <a:pt x="45" y="115"/>
                  </a:lnTo>
                  <a:lnTo>
                    <a:pt x="44" y="128"/>
                  </a:lnTo>
                  <a:lnTo>
                    <a:pt x="42" y="144"/>
                  </a:lnTo>
                  <a:lnTo>
                    <a:pt x="42" y="153"/>
                  </a:lnTo>
                  <a:lnTo>
                    <a:pt x="42" y="161"/>
                  </a:lnTo>
                  <a:lnTo>
                    <a:pt x="44" y="166"/>
                  </a:lnTo>
                  <a:lnTo>
                    <a:pt x="46" y="169"/>
                  </a:lnTo>
                  <a:lnTo>
                    <a:pt x="52" y="170"/>
                  </a:lnTo>
                  <a:lnTo>
                    <a:pt x="54" y="169"/>
                  </a:lnTo>
                  <a:lnTo>
                    <a:pt x="55" y="166"/>
                  </a:lnTo>
                  <a:lnTo>
                    <a:pt x="55" y="156"/>
                  </a:lnTo>
                  <a:lnTo>
                    <a:pt x="55" y="140"/>
                  </a:lnTo>
                  <a:lnTo>
                    <a:pt x="57" y="129"/>
                  </a:lnTo>
                  <a:lnTo>
                    <a:pt x="58" y="123"/>
                  </a:lnTo>
                  <a:lnTo>
                    <a:pt x="62" y="116"/>
                  </a:lnTo>
                  <a:lnTo>
                    <a:pt x="67" y="115"/>
                  </a:lnTo>
                  <a:lnTo>
                    <a:pt x="73" y="116"/>
                  </a:lnTo>
                  <a:lnTo>
                    <a:pt x="74" y="120"/>
                  </a:lnTo>
                  <a:lnTo>
                    <a:pt x="73" y="132"/>
                  </a:lnTo>
                  <a:lnTo>
                    <a:pt x="71" y="148"/>
                  </a:lnTo>
                  <a:lnTo>
                    <a:pt x="69" y="162"/>
                  </a:lnTo>
                  <a:lnTo>
                    <a:pt x="65" y="175"/>
                  </a:lnTo>
                  <a:lnTo>
                    <a:pt x="61" y="193"/>
                  </a:lnTo>
                  <a:lnTo>
                    <a:pt x="55" y="207"/>
                  </a:lnTo>
                  <a:lnTo>
                    <a:pt x="44" y="226"/>
                  </a:lnTo>
                  <a:lnTo>
                    <a:pt x="34" y="237"/>
                  </a:lnTo>
                  <a:lnTo>
                    <a:pt x="18" y="256"/>
                  </a:lnTo>
                  <a:lnTo>
                    <a:pt x="8" y="269"/>
                  </a:lnTo>
                  <a:lnTo>
                    <a:pt x="0" y="281"/>
                  </a:lnTo>
                  <a:lnTo>
                    <a:pt x="0" y="286"/>
                  </a:lnTo>
                  <a:lnTo>
                    <a:pt x="8" y="295"/>
                  </a:lnTo>
                  <a:lnTo>
                    <a:pt x="20" y="306"/>
                  </a:lnTo>
                  <a:lnTo>
                    <a:pt x="32" y="306"/>
                  </a:lnTo>
                  <a:lnTo>
                    <a:pt x="34" y="303"/>
                  </a:lnTo>
                  <a:lnTo>
                    <a:pt x="29" y="297"/>
                  </a:lnTo>
                  <a:lnTo>
                    <a:pt x="24" y="290"/>
                  </a:lnTo>
                  <a:lnTo>
                    <a:pt x="24" y="285"/>
                  </a:lnTo>
                  <a:lnTo>
                    <a:pt x="32" y="273"/>
                  </a:lnTo>
                  <a:lnTo>
                    <a:pt x="45" y="260"/>
                  </a:lnTo>
                  <a:lnTo>
                    <a:pt x="65" y="235"/>
                  </a:lnTo>
                  <a:lnTo>
                    <a:pt x="82" y="214"/>
                  </a:lnTo>
                  <a:lnTo>
                    <a:pt x="88" y="207"/>
                  </a:lnTo>
                  <a:lnTo>
                    <a:pt x="92" y="202"/>
                  </a:lnTo>
                  <a:lnTo>
                    <a:pt x="100" y="200"/>
                  </a:lnTo>
                  <a:lnTo>
                    <a:pt x="107" y="204"/>
                  </a:lnTo>
                  <a:lnTo>
                    <a:pt x="115" y="210"/>
                  </a:lnTo>
                  <a:lnTo>
                    <a:pt x="131" y="231"/>
                  </a:lnTo>
                  <a:lnTo>
                    <a:pt x="149" y="256"/>
                  </a:lnTo>
                  <a:lnTo>
                    <a:pt x="166" y="281"/>
                  </a:lnTo>
                  <a:lnTo>
                    <a:pt x="177" y="295"/>
                  </a:lnTo>
                  <a:lnTo>
                    <a:pt x="181" y="298"/>
                  </a:lnTo>
                  <a:lnTo>
                    <a:pt x="188" y="298"/>
                  </a:lnTo>
                  <a:lnTo>
                    <a:pt x="194" y="293"/>
                  </a:lnTo>
                  <a:lnTo>
                    <a:pt x="202" y="288"/>
                  </a:lnTo>
                  <a:lnTo>
                    <a:pt x="209" y="282"/>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6" name="Group 66"/>
            <p:cNvGrpSpPr>
              <a:grpSpLocks/>
            </p:cNvGrpSpPr>
            <p:nvPr/>
          </p:nvGrpSpPr>
          <p:grpSpPr bwMode="auto">
            <a:xfrm>
              <a:off x="3767" y="2076"/>
              <a:ext cx="273" cy="326"/>
              <a:chOff x="3767" y="2076"/>
              <a:chExt cx="273" cy="326"/>
            </a:xfrm>
          </p:grpSpPr>
          <p:grpSp>
            <p:nvGrpSpPr>
              <p:cNvPr id="17" name="Group 67"/>
              <p:cNvGrpSpPr>
                <a:grpSpLocks/>
              </p:cNvGrpSpPr>
              <p:nvPr/>
            </p:nvGrpSpPr>
            <p:grpSpPr bwMode="auto">
              <a:xfrm>
                <a:off x="3767" y="2076"/>
                <a:ext cx="273" cy="326"/>
                <a:chOff x="3767" y="2076"/>
                <a:chExt cx="273" cy="326"/>
              </a:xfrm>
            </p:grpSpPr>
            <p:sp>
              <p:nvSpPr>
                <p:cNvPr id="2716740" name="AutoShape 68"/>
                <p:cNvSpPr>
                  <a:spLocks noChangeArrowheads="1"/>
                </p:cNvSpPr>
                <p:nvPr/>
              </p:nvSpPr>
              <p:spPr bwMode="auto">
                <a:xfrm>
                  <a:off x="3767" y="2129"/>
                  <a:ext cx="273" cy="273"/>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1" name="AutoShape 69"/>
                <p:cNvSpPr>
                  <a:spLocks noChangeArrowheads="1"/>
                </p:cNvSpPr>
                <p:nvPr/>
              </p:nvSpPr>
              <p:spPr bwMode="auto">
                <a:xfrm>
                  <a:off x="3832" y="2076"/>
                  <a:ext cx="208" cy="48"/>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42" name="Oval 70"/>
              <p:cNvSpPr>
                <a:spLocks noChangeArrowheads="1"/>
              </p:cNvSpPr>
              <p:nvPr/>
            </p:nvSpPr>
            <p:spPr bwMode="auto">
              <a:xfrm>
                <a:off x="3852" y="2103"/>
                <a:ext cx="29"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43" name="AutoShape 71"/>
              <p:cNvSpPr>
                <a:spLocks noChangeArrowheads="1"/>
              </p:cNvSpPr>
              <p:nvPr/>
            </p:nvSpPr>
            <p:spPr bwMode="auto">
              <a:xfrm>
                <a:off x="3800" y="2257"/>
                <a:ext cx="143" cy="60"/>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8" name="Group 72"/>
          <p:cNvGrpSpPr>
            <a:grpSpLocks/>
          </p:cNvGrpSpPr>
          <p:nvPr/>
        </p:nvGrpSpPr>
        <p:grpSpPr bwMode="auto">
          <a:xfrm>
            <a:off x="6678613" y="3892550"/>
            <a:ext cx="1443037" cy="517525"/>
            <a:chOff x="4733" y="2328"/>
            <a:chExt cx="1022" cy="326"/>
          </a:xfrm>
        </p:grpSpPr>
        <p:grpSp>
          <p:nvGrpSpPr>
            <p:cNvPr id="19" name="Group 73"/>
            <p:cNvGrpSpPr>
              <a:grpSpLocks/>
            </p:cNvGrpSpPr>
            <p:nvPr/>
          </p:nvGrpSpPr>
          <p:grpSpPr bwMode="auto">
            <a:xfrm>
              <a:off x="4733" y="2328"/>
              <a:ext cx="217" cy="326"/>
              <a:chOff x="4733" y="2328"/>
              <a:chExt cx="217" cy="326"/>
            </a:xfrm>
          </p:grpSpPr>
          <p:sp>
            <p:nvSpPr>
              <p:cNvPr id="2716746" name="AutoShape 74"/>
              <p:cNvSpPr>
                <a:spLocks noChangeArrowheads="1"/>
              </p:cNvSpPr>
              <p:nvPr/>
            </p:nvSpPr>
            <p:spPr bwMode="auto">
              <a:xfrm>
                <a:off x="4733" y="2381"/>
                <a:ext cx="217" cy="273"/>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7" name="AutoShape 75"/>
              <p:cNvSpPr>
                <a:spLocks noChangeArrowheads="1"/>
              </p:cNvSpPr>
              <p:nvPr/>
            </p:nvSpPr>
            <p:spPr bwMode="auto">
              <a:xfrm>
                <a:off x="4786" y="2328"/>
                <a:ext cx="164" cy="48"/>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8" name="AutoShape 76"/>
              <p:cNvSpPr>
                <a:spLocks noChangeArrowheads="1"/>
              </p:cNvSpPr>
              <p:nvPr/>
            </p:nvSpPr>
            <p:spPr bwMode="auto">
              <a:xfrm>
                <a:off x="4776" y="2402"/>
                <a:ext cx="114" cy="17"/>
              </a:xfrm>
              <a:prstGeom prst="parallelogram">
                <a:avLst>
                  <a:gd name="adj" fmla="val 167616"/>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20" name="Group 77"/>
            <p:cNvGrpSpPr>
              <a:grpSpLocks/>
            </p:cNvGrpSpPr>
            <p:nvPr/>
          </p:nvGrpSpPr>
          <p:grpSpPr bwMode="auto">
            <a:xfrm>
              <a:off x="5277" y="2372"/>
              <a:ext cx="211" cy="268"/>
              <a:chOff x="5277" y="2372"/>
              <a:chExt cx="211" cy="268"/>
            </a:xfrm>
          </p:grpSpPr>
          <p:sp>
            <p:nvSpPr>
              <p:cNvPr id="2716750" name="Freeform 78"/>
              <p:cNvSpPr>
                <a:spLocks/>
              </p:cNvSpPr>
              <p:nvPr/>
            </p:nvSpPr>
            <p:spPr bwMode="auto">
              <a:xfrm>
                <a:off x="5414" y="2493"/>
                <a:ext cx="63" cy="147"/>
              </a:xfrm>
              <a:custGeom>
                <a:avLst/>
                <a:gdLst/>
                <a:ahLst/>
                <a:cxnLst>
                  <a:cxn ang="0">
                    <a:pos x="45" y="0"/>
                  </a:cxn>
                  <a:cxn ang="0">
                    <a:pos x="62" y="0"/>
                  </a:cxn>
                  <a:cxn ang="0">
                    <a:pos x="17" y="146"/>
                  </a:cxn>
                  <a:cxn ang="0">
                    <a:pos x="0" y="146"/>
                  </a:cxn>
                  <a:cxn ang="0">
                    <a:pos x="45" y="0"/>
                  </a:cxn>
                </a:cxnLst>
                <a:rect l="0" t="0" r="r" b="b"/>
                <a:pathLst>
                  <a:path w="63" h="147">
                    <a:moveTo>
                      <a:pt x="45" y="0"/>
                    </a:moveTo>
                    <a:lnTo>
                      <a:pt x="62" y="0"/>
                    </a:lnTo>
                    <a:lnTo>
                      <a:pt x="17" y="146"/>
                    </a:lnTo>
                    <a:lnTo>
                      <a:pt x="0" y="146"/>
                    </a:lnTo>
                    <a:lnTo>
                      <a:pt x="45"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51" name="Rectangle 79"/>
              <p:cNvSpPr>
                <a:spLocks noChangeArrowheads="1"/>
              </p:cNvSpPr>
              <p:nvPr/>
            </p:nvSpPr>
            <p:spPr bwMode="auto">
              <a:xfrm>
                <a:off x="5410" y="2493"/>
                <a:ext cx="78"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2" name="Rectangle 80"/>
              <p:cNvSpPr>
                <a:spLocks noChangeArrowheads="1"/>
              </p:cNvSpPr>
              <p:nvPr/>
            </p:nvSpPr>
            <p:spPr bwMode="auto">
              <a:xfrm>
                <a:off x="5416" y="2555"/>
                <a:ext cx="60"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3" name="Rectangle 81"/>
              <p:cNvSpPr>
                <a:spLocks noChangeArrowheads="1"/>
              </p:cNvSpPr>
              <p:nvPr/>
            </p:nvSpPr>
            <p:spPr bwMode="auto">
              <a:xfrm>
                <a:off x="5278" y="2555"/>
                <a:ext cx="78"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4" name="Oval 82"/>
              <p:cNvSpPr>
                <a:spLocks noChangeArrowheads="1"/>
              </p:cNvSpPr>
              <p:nvPr/>
            </p:nvSpPr>
            <p:spPr bwMode="auto">
              <a:xfrm>
                <a:off x="5340" y="2372"/>
                <a:ext cx="25"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55" name="Freeform 83"/>
              <p:cNvSpPr>
                <a:spLocks/>
              </p:cNvSpPr>
              <p:nvPr/>
            </p:nvSpPr>
            <p:spPr bwMode="auto">
              <a:xfrm>
                <a:off x="5277" y="2416"/>
                <a:ext cx="146" cy="224"/>
              </a:xfrm>
              <a:custGeom>
                <a:avLst/>
                <a:gdLst/>
                <a:ahLst/>
                <a:cxnLst>
                  <a:cxn ang="0">
                    <a:pos x="1" y="103"/>
                  </a:cxn>
                  <a:cxn ang="0">
                    <a:pos x="1" y="106"/>
                  </a:cxn>
                  <a:cxn ang="0">
                    <a:pos x="0" y="110"/>
                  </a:cxn>
                  <a:cxn ang="0">
                    <a:pos x="0" y="113"/>
                  </a:cxn>
                  <a:cxn ang="0">
                    <a:pos x="1" y="117"/>
                  </a:cxn>
                  <a:cxn ang="0">
                    <a:pos x="3" y="120"/>
                  </a:cxn>
                  <a:cxn ang="0">
                    <a:pos x="6" y="123"/>
                  </a:cxn>
                  <a:cxn ang="0">
                    <a:pos x="9" y="125"/>
                  </a:cxn>
                  <a:cxn ang="0">
                    <a:pos x="12" y="126"/>
                  </a:cxn>
                  <a:cxn ang="0">
                    <a:pos x="16" y="126"/>
                  </a:cxn>
                  <a:cxn ang="0">
                    <a:pos x="95" y="223"/>
                  </a:cxn>
                  <a:cxn ang="0">
                    <a:pos x="120" y="107"/>
                  </a:cxn>
                  <a:cxn ang="0">
                    <a:pos x="119" y="105"/>
                  </a:cxn>
                  <a:cxn ang="0">
                    <a:pos x="118" y="103"/>
                  </a:cxn>
                  <a:cxn ang="0">
                    <a:pos x="116" y="101"/>
                  </a:cxn>
                  <a:cxn ang="0">
                    <a:pos x="114" y="99"/>
                  </a:cxn>
                  <a:cxn ang="0">
                    <a:pos x="111" y="98"/>
                  </a:cxn>
                  <a:cxn ang="0">
                    <a:pos x="108" y="97"/>
                  </a:cxn>
                  <a:cxn ang="0">
                    <a:pos x="106" y="97"/>
                  </a:cxn>
                  <a:cxn ang="0">
                    <a:pos x="103" y="97"/>
                  </a:cxn>
                  <a:cxn ang="0">
                    <a:pos x="70" y="57"/>
                  </a:cxn>
                  <a:cxn ang="0">
                    <a:pos x="135" y="70"/>
                  </a:cxn>
                  <a:cxn ang="0">
                    <a:pos x="137" y="70"/>
                  </a:cxn>
                  <a:cxn ang="0">
                    <a:pos x="139" y="69"/>
                  </a:cxn>
                  <a:cxn ang="0">
                    <a:pos x="142" y="67"/>
                  </a:cxn>
                  <a:cxn ang="0">
                    <a:pos x="144" y="65"/>
                  </a:cxn>
                  <a:cxn ang="0">
                    <a:pos x="144" y="62"/>
                  </a:cxn>
                  <a:cxn ang="0">
                    <a:pos x="145" y="59"/>
                  </a:cxn>
                  <a:cxn ang="0">
                    <a:pos x="144" y="56"/>
                  </a:cxn>
                  <a:cxn ang="0">
                    <a:pos x="143" y="53"/>
                  </a:cxn>
                  <a:cxn ang="0">
                    <a:pos x="141" y="51"/>
                  </a:cxn>
                  <a:cxn ang="0">
                    <a:pos x="139" y="49"/>
                  </a:cxn>
                  <a:cxn ang="0">
                    <a:pos x="136" y="49"/>
                  </a:cxn>
                  <a:cxn ang="0">
                    <a:pos x="92" y="49"/>
                  </a:cxn>
                  <a:cxn ang="0">
                    <a:pos x="84" y="32"/>
                  </a:cxn>
                  <a:cxn ang="0">
                    <a:pos x="85" y="28"/>
                  </a:cxn>
                  <a:cxn ang="0">
                    <a:pos x="85" y="23"/>
                  </a:cxn>
                  <a:cxn ang="0">
                    <a:pos x="85" y="18"/>
                  </a:cxn>
                  <a:cxn ang="0">
                    <a:pos x="84" y="14"/>
                  </a:cxn>
                  <a:cxn ang="0">
                    <a:pos x="83" y="11"/>
                  </a:cxn>
                  <a:cxn ang="0">
                    <a:pos x="80" y="8"/>
                  </a:cxn>
                  <a:cxn ang="0">
                    <a:pos x="77" y="5"/>
                  </a:cxn>
                  <a:cxn ang="0">
                    <a:pos x="74" y="3"/>
                  </a:cxn>
                  <a:cxn ang="0">
                    <a:pos x="70" y="1"/>
                  </a:cxn>
                  <a:cxn ang="0">
                    <a:pos x="65" y="0"/>
                  </a:cxn>
                  <a:cxn ang="0">
                    <a:pos x="61" y="0"/>
                  </a:cxn>
                  <a:cxn ang="0">
                    <a:pos x="56" y="1"/>
                  </a:cxn>
                  <a:cxn ang="0">
                    <a:pos x="52" y="2"/>
                  </a:cxn>
                  <a:cxn ang="0">
                    <a:pos x="47" y="5"/>
                  </a:cxn>
                  <a:cxn ang="0">
                    <a:pos x="44" y="9"/>
                  </a:cxn>
                  <a:cxn ang="0">
                    <a:pos x="41" y="12"/>
                  </a:cxn>
                  <a:cxn ang="0">
                    <a:pos x="39" y="17"/>
                  </a:cxn>
                </a:cxnLst>
                <a:rect l="0" t="0" r="r" b="b"/>
                <a:pathLst>
                  <a:path w="146" h="224">
                    <a:moveTo>
                      <a:pt x="39" y="17"/>
                    </a:moveTo>
                    <a:lnTo>
                      <a:pt x="1" y="103"/>
                    </a:lnTo>
                    <a:lnTo>
                      <a:pt x="1" y="105"/>
                    </a:lnTo>
                    <a:lnTo>
                      <a:pt x="1" y="106"/>
                    </a:lnTo>
                    <a:lnTo>
                      <a:pt x="0" y="107"/>
                    </a:lnTo>
                    <a:lnTo>
                      <a:pt x="0" y="110"/>
                    </a:lnTo>
                    <a:lnTo>
                      <a:pt x="0" y="111"/>
                    </a:lnTo>
                    <a:lnTo>
                      <a:pt x="0" y="113"/>
                    </a:lnTo>
                    <a:lnTo>
                      <a:pt x="1" y="115"/>
                    </a:lnTo>
                    <a:lnTo>
                      <a:pt x="1" y="117"/>
                    </a:lnTo>
                    <a:lnTo>
                      <a:pt x="2" y="118"/>
                    </a:lnTo>
                    <a:lnTo>
                      <a:pt x="3" y="120"/>
                    </a:lnTo>
                    <a:lnTo>
                      <a:pt x="5" y="122"/>
                    </a:lnTo>
                    <a:lnTo>
                      <a:pt x="6" y="123"/>
                    </a:lnTo>
                    <a:lnTo>
                      <a:pt x="8" y="124"/>
                    </a:lnTo>
                    <a:lnTo>
                      <a:pt x="9" y="125"/>
                    </a:lnTo>
                    <a:lnTo>
                      <a:pt x="10" y="125"/>
                    </a:lnTo>
                    <a:lnTo>
                      <a:pt x="12" y="126"/>
                    </a:lnTo>
                    <a:lnTo>
                      <a:pt x="14" y="126"/>
                    </a:lnTo>
                    <a:lnTo>
                      <a:pt x="16" y="126"/>
                    </a:lnTo>
                    <a:lnTo>
                      <a:pt x="95" y="126"/>
                    </a:lnTo>
                    <a:lnTo>
                      <a:pt x="95" y="223"/>
                    </a:lnTo>
                    <a:lnTo>
                      <a:pt x="120" y="223"/>
                    </a:lnTo>
                    <a:lnTo>
                      <a:pt x="120" y="107"/>
                    </a:lnTo>
                    <a:lnTo>
                      <a:pt x="120" y="106"/>
                    </a:lnTo>
                    <a:lnTo>
                      <a:pt x="119" y="105"/>
                    </a:lnTo>
                    <a:lnTo>
                      <a:pt x="118" y="103"/>
                    </a:lnTo>
                    <a:lnTo>
                      <a:pt x="118" y="103"/>
                    </a:lnTo>
                    <a:lnTo>
                      <a:pt x="117" y="102"/>
                    </a:lnTo>
                    <a:lnTo>
                      <a:pt x="116" y="101"/>
                    </a:lnTo>
                    <a:lnTo>
                      <a:pt x="115" y="100"/>
                    </a:lnTo>
                    <a:lnTo>
                      <a:pt x="114" y="99"/>
                    </a:lnTo>
                    <a:lnTo>
                      <a:pt x="113" y="99"/>
                    </a:lnTo>
                    <a:lnTo>
                      <a:pt x="111" y="98"/>
                    </a:lnTo>
                    <a:lnTo>
                      <a:pt x="110" y="98"/>
                    </a:lnTo>
                    <a:lnTo>
                      <a:pt x="108" y="97"/>
                    </a:lnTo>
                    <a:lnTo>
                      <a:pt x="107" y="97"/>
                    </a:lnTo>
                    <a:lnTo>
                      <a:pt x="106" y="97"/>
                    </a:lnTo>
                    <a:lnTo>
                      <a:pt x="104" y="97"/>
                    </a:lnTo>
                    <a:lnTo>
                      <a:pt x="103" y="97"/>
                    </a:lnTo>
                    <a:lnTo>
                      <a:pt x="57" y="95"/>
                    </a:lnTo>
                    <a:lnTo>
                      <a:pt x="70" y="57"/>
                    </a:lnTo>
                    <a:lnTo>
                      <a:pt x="79" y="70"/>
                    </a:lnTo>
                    <a:lnTo>
                      <a:pt x="135" y="70"/>
                    </a:lnTo>
                    <a:lnTo>
                      <a:pt x="136" y="70"/>
                    </a:lnTo>
                    <a:lnTo>
                      <a:pt x="137" y="70"/>
                    </a:lnTo>
                    <a:lnTo>
                      <a:pt x="139" y="69"/>
                    </a:lnTo>
                    <a:lnTo>
                      <a:pt x="139" y="69"/>
                    </a:lnTo>
                    <a:lnTo>
                      <a:pt x="140" y="68"/>
                    </a:lnTo>
                    <a:lnTo>
                      <a:pt x="142" y="67"/>
                    </a:lnTo>
                    <a:lnTo>
                      <a:pt x="142" y="66"/>
                    </a:lnTo>
                    <a:lnTo>
                      <a:pt x="144" y="65"/>
                    </a:lnTo>
                    <a:lnTo>
                      <a:pt x="144" y="64"/>
                    </a:lnTo>
                    <a:lnTo>
                      <a:pt x="144" y="62"/>
                    </a:lnTo>
                    <a:lnTo>
                      <a:pt x="145" y="61"/>
                    </a:lnTo>
                    <a:lnTo>
                      <a:pt x="145" y="59"/>
                    </a:lnTo>
                    <a:lnTo>
                      <a:pt x="145" y="57"/>
                    </a:lnTo>
                    <a:lnTo>
                      <a:pt x="144" y="56"/>
                    </a:lnTo>
                    <a:lnTo>
                      <a:pt x="144" y="55"/>
                    </a:lnTo>
                    <a:lnTo>
                      <a:pt x="143" y="53"/>
                    </a:lnTo>
                    <a:lnTo>
                      <a:pt x="142" y="52"/>
                    </a:lnTo>
                    <a:lnTo>
                      <a:pt x="141" y="51"/>
                    </a:lnTo>
                    <a:lnTo>
                      <a:pt x="140" y="50"/>
                    </a:lnTo>
                    <a:lnTo>
                      <a:pt x="139" y="49"/>
                    </a:lnTo>
                    <a:lnTo>
                      <a:pt x="138" y="49"/>
                    </a:lnTo>
                    <a:lnTo>
                      <a:pt x="136" y="49"/>
                    </a:lnTo>
                    <a:lnTo>
                      <a:pt x="135" y="49"/>
                    </a:lnTo>
                    <a:lnTo>
                      <a:pt x="92" y="49"/>
                    </a:lnTo>
                    <a:lnTo>
                      <a:pt x="83" y="33"/>
                    </a:lnTo>
                    <a:lnTo>
                      <a:pt x="84" y="32"/>
                    </a:lnTo>
                    <a:lnTo>
                      <a:pt x="85" y="30"/>
                    </a:lnTo>
                    <a:lnTo>
                      <a:pt x="85" y="28"/>
                    </a:lnTo>
                    <a:lnTo>
                      <a:pt x="85" y="26"/>
                    </a:lnTo>
                    <a:lnTo>
                      <a:pt x="85" y="23"/>
                    </a:lnTo>
                    <a:lnTo>
                      <a:pt x="85" y="21"/>
                    </a:lnTo>
                    <a:lnTo>
                      <a:pt x="85" y="18"/>
                    </a:lnTo>
                    <a:lnTo>
                      <a:pt x="85" y="16"/>
                    </a:lnTo>
                    <a:lnTo>
                      <a:pt x="84" y="14"/>
                    </a:lnTo>
                    <a:lnTo>
                      <a:pt x="84" y="13"/>
                    </a:lnTo>
                    <a:lnTo>
                      <a:pt x="83" y="11"/>
                    </a:lnTo>
                    <a:lnTo>
                      <a:pt x="82" y="10"/>
                    </a:lnTo>
                    <a:lnTo>
                      <a:pt x="80" y="8"/>
                    </a:lnTo>
                    <a:lnTo>
                      <a:pt x="79" y="7"/>
                    </a:lnTo>
                    <a:lnTo>
                      <a:pt x="77" y="5"/>
                    </a:lnTo>
                    <a:lnTo>
                      <a:pt x="76" y="4"/>
                    </a:lnTo>
                    <a:lnTo>
                      <a:pt x="74" y="3"/>
                    </a:lnTo>
                    <a:lnTo>
                      <a:pt x="72" y="2"/>
                    </a:lnTo>
                    <a:lnTo>
                      <a:pt x="70" y="1"/>
                    </a:lnTo>
                    <a:lnTo>
                      <a:pt x="67" y="1"/>
                    </a:lnTo>
                    <a:lnTo>
                      <a:pt x="65" y="0"/>
                    </a:lnTo>
                    <a:lnTo>
                      <a:pt x="63" y="0"/>
                    </a:lnTo>
                    <a:lnTo>
                      <a:pt x="61" y="0"/>
                    </a:lnTo>
                    <a:lnTo>
                      <a:pt x="59" y="0"/>
                    </a:lnTo>
                    <a:lnTo>
                      <a:pt x="56" y="1"/>
                    </a:lnTo>
                    <a:lnTo>
                      <a:pt x="54" y="1"/>
                    </a:lnTo>
                    <a:lnTo>
                      <a:pt x="52" y="2"/>
                    </a:lnTo>
                    <a:lnTo>
                      <a:pt x="50" y="3"/>
                    </a:lnTo>
                    <a:lnTo>
                      <a:pt x="47" y="5"/>
                    </a:lnTo>
                    <a:lnTo>
                      <a:pt x="46" y="7"/>
                    </a:lnTo>
                    <a:lnTo>
                      <a:pt x="44" y="9"/>
                    </a:lnTo>
                    <a:lnTo>
                      <a:pt x="43"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56" name="Freeform 84"/>
            <p:cNvSpPr>
              <a:spLocks/>
            </p:cNvSpPr>
            <p:nvPr/>
          </p:nvSpPr>
          <p:spPr bwMode="auto">
            <a:xfrm>
              <a:off x="5546" y="2337"/>
              <a:ext cx="209" cy="307"/>
            </a:xfrm>
            <a:custGeom>
              <a:avLst/>
              <a:gdLst/>
              <a:ahLst/>
              <a:cxnLst>
                <a:cxn ang="0">
                  <a:pos x="208" y="277"/>
                </a:cxn>
                <a:cxn ang="0">
                  <a:pos x="192" y="277"/>
                </a:cxn>
                <a:cxn ang="0">
                  <a:pos x="165" y="241"/>
                </a:cxn>
                <a:cxn ang="0">
                  <a:pos x="127" y="178"/>
                </a:cxn>
                <a:cxn ang="0">
                  <a:pos x="116" y="149"/>
                </a:cxn>
                <a:cxn ang="0">
                  <a:pos x="119" y="129"/>
                </a:cxn>
                <a:cxn ang="0">
                  <a:pos x="128" y="125"/>
                </a:cxn>
                <a:cxn ang="0">
                  <a:pos x="143" y="136"/>
                </a:cxn>
                <a:cxn ang="0">
                  <a:pos x="162" y="148"/>
                </a:cxn>
                <a:cxn ang="0">
                  <a:pos x="171" y="148"/>
                </a:cxn>
                <a:cxn ang="0">
                  <a:pos x="173" y="141"/>
                </a:cxn>
                <a:cxn ang="0">
                  <a:pos x="164" y="129"/>
                </a:cxn>
                <a:cxn ang="0">
                  <a:pos x="141" y="113"/>
                </a:cxn>
                <a:cxn ang="0">
                  <a:pos x="132" y="91"/>
                </a:cxn>
                <a:cxn ang="0">
                  <a:pos x="128" y="73"/>
                </a:cxn>
                <a:cxn ang="0">
                  <a:pos x="118" y="59"/>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59"/>
                </a:cxn>
                <a:cxn ang="0">
                  <a:pos x="68" y="67"/>
                </a:cxn>
                <a:cxn ang="0">
                  <a:pos x="58" y="79"/>
                </a:cxn>
                <a:cxn ang="0">
                  <a:pos x="48" y="104"/>
                </a:cxn>
                <a:cxn ang="0">
                  <a:pos x="43" y="128"/>
                </a:cxn>
                <a:cxn ang="0">
                  <a:pos x="42" y="153"/>
                </a:cxn>
                <a:cxn ang="0">
                  <a:pos x="43" y="166"/>
                </a:cxn>
                <a:cxn ang="0">
                  <a:pos x="51" y="170"/>
                </a:cxn>
                <a:cxn ang="0">
                  <a:pos x="55" y="166"/>
                </a:cxn>
                <a:cxn ang="0">
                  <a:pos x="55" y="140"/>
                </a:cxn>
                <a:cxn ang="0">
                  <a:pos x="58" y="123"/>
                </a:cxn>
                <a:cxn ang="0">
                  <a:pos x="67" y="115"/>
                </a:cxn>
                <a:cxn ang="0">
                  <a:pos x="73" y="120"/>
                </a:cxn>
                <a:cxn ang="0">
                  <a:pos x="71" y="148"/>
                </a:cxn>
                <a:cxn ang="0">
                  <a:pos x="64" y="175"/>
                </a:cxn>
                <a:cxn ang="0">
                  <a:pos x="55" y="207"/>
                </a:cxn>
                <a:cxn ang="0">
                  <a:pos x="34" y="237"/>
                </a:cxn>
                <a:cxn ang="0">
                  <a:pos x="8" y="269"/>
                </a:cxn>
                <a:cxn ang="0">
                  <a:pos x="0" y="286"/>
                </a:cxn>
                <a:cxn ang="0">
                  <a:pos x="20" y="306"/>
                </a:cxn>
                <a:cxn ang="0">
                  <a:pos x="34" y="303"/>
                </a:cxn>
                <a:cxn ang="0">
                  <a:pos x="24" y="290"/>
                </a:cxn>
                <a:cxn ang="0">
                  <a:pos x="31" y="273"/>
                </a:cxn>
                <a:cxn ang="0">
                  <a:pos x="64" y="235"/>
                </a:cxn>
                <a:cxn ang="0">
                  <a:pos x="88" y="207"/>
                </a:cxn>
                <a:cxn ang="0">
                  <a:pos x="99" y="200"/>
                </a:cxn>
                <a:cxn ang="0">
                  <a:pos x="114" y="210"/>
                </a:cxn>
                <a:cxn ang="0">
                  <a:pos x="148" y="256"/>
                </a:cxn>
                <a:cxn ang="0">
                  <a:pos x="175" y="295"/>
                </a:cxn>
                <a:cxn ang="0">
                  <a:pos x="186" y="298"/>
                </a:cxn>
                <a:cxn ang="0">
                  <a:pos x="200" y="288"/>
                </a:cxn>
              </a:cxnLst>
              <a:rect l="0" t="0" r="r" b="b"/>
              <a:pathLst>
                <a:path w="209" h="307">
                  <a:moveTo>
                    <a:pt x="207" y="282"/>
                  </a:moveTo>
                  <a:lnTo>
                    <a:pt x="208" y="277"/>
                  </a:lnTo>
                  <a:lnTo>
                    <a:pt x="200" y="278"/>
                  </a:lnTo>
                  <a:lnTo>
                    <a:pt x="192" y="277"/>
                  </a:lnTo>
                  <a:lnTo>
                    <a:pt x="182" y="269"/>
                  </a:lnTo>
                  <a:lnTo>
                    <a:pt x="165" y="241"/>
                  </a:lnTo>
                  <a:lnTo>
                    <a:pt x="140" y="200"/>
                  </a:lnTo>
                  <a:lnTo>
                    <a:pt x="127" y="178"/>
                  </a:lnTo>
                  <a:lnTo>
                    <a:pt x="118" y="160"/>
                  </a:lnTo>
                  <a:lnTo>
                    <a:pt x="116" y="149"/>
                  </a:lnTo>
                  <a:lnTo>
                    <a:pt x="116" y="137"/>
                  </a:lnTo>
                  <a:lnTo>
                    <a:pt x="119" y="129"/>
                  </a:lnTo>
                  <a:lnTo>
                    <a:pt x="124" y="125"/>
                  </a:lnTo>
                  <a:lnTo>
                    <a:pt x="128" y="125"/>
                  </a:lnTo>
                  <a:lnTo>
                    <a:pt x="133" y="128"/>
                  </a:lnTo>
                  <a:lnTo>
                    <a:pt x="143" y="136"/>
                  </a:lnTo>
                  <a:lnTo>
                    <a:pt x="154" y="144"/>
                  </a:lnTo>
                  <a:lnTo>
                    <a:pt x="162" y="148"/>
                  </a:lnTo>
                  <a:lnTo>
                    <a:pt x="167" y="149"/>
                  </a:lnTo>
                  <a:lnTo>
                    <a:pt x="171" y="148"/>
                  </a:lnTo>
                  <a:lnTo>
                    <a:pt x="174" y="144"/>
                  </a:lnTo>
                  <a:lnTo>
                    <a:pt x="173" y="141"/>
                  </a:lnTo>
                  <a:lnTo>
                    <a:pt x="171" y="137"/>
                  </a:lnTo>
                  <a:lnTo>
                    <a:pt x="164" y="129"/>
                  </a:lnTo>
                  <a:lnTo>
                    <a:pt x="149" y="120"/>
                  </a:lnTo>
                  <a:lnTo>
                    <a:pt x="141" y="113"/>
                  </a:lnTo>
                  <a:lnTo>
                    <a:pt x="136" y="104"/>
                  </a:lnTo>
                  <a:lnTo>
                    <a:pt x="132" y="91"/>
                  </a:lnTo>
                  <a:lnTo>
                    <a:pt x="131" y="78"/>
                  </a:lnTo>
                  <a:lnTo>
                    <a:pt x="128" y="73"/>
                  </a:lnTo>
                  <a:lnTo>
                    <a:pt x="124" y="66"/>
                  </a:lnTo>
                  <a:lnTo>
                    <a:pt x="118" y="59"/>
                  </a:lnTo>
                  <a:lnTo>
                    <a:pt x="114" y="55"/>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8"/>
                  </a:lnTo>
                  <a:lnTo>
                    <a:pt x="88" y="24"/>
                  </a:lnTo>
                  <a:lnTo>
                    <a:pt x="90" y="32"/>
                  </a:lnTo>
                  <a:lnTo>
                    <a:pt x="92" y="37"/>
                  </a:lnTo>
                  <a:lnTo>
                    <a:pt x="93" y="42"/>
                  </a:lnTo>
                  <a:lnTo>
                    <a:pt x="92" y="49"/>
                  </a:lnTo>
                  <a:lnTo>
                    <a:pt x="88" y="54"/>
                  </a:lnTo>
                  <a:lnTo>
                    <a:pt x="81" y="59"/>
                  </a:lnTo>
                  <a:lnTo>
                    <a:pt x="73" y="63"/>
                  </a:lnTo>
                  <a:lnTo>
                    <a:pt x="68" y="67"/>
                  </a:lnTo>
                  <a:lnTo>
                    <a:pt x="63" y="73"/>
                  </a:lnTo>
                  <a:lnTo>
                    <a:pt x="58" y="79"/>
                  </a:lnTo>
                  <a:lnTo>
                    <a:pt x="52" y="91"/>
                  </a:lnTo>
                  <a:lnTo>
                    <a:pt x="48" y="104"/>
                  </a:lnTo>
                  <a:lnTo>
                    <a:pt x="44" y="115"/>
                  </a:lnTo>
                  <a:lnTo>
                    <a:pt x="43" y="128"/>
                  </a:lnTo>
                  <a:lnTo>
                    <a:pt x="42" y="144"/>
                  </a:lnTo>
                  <a:lnTo>
                    <a:pt x="42" y="153"/>
                  </a:lnTo>
                  <a:lnTo>
                    <a:pt x="42" y="161"/>
                  </a:lnTo>
                  <a:lnTo>
                    <a:pt x="43" y="166"/>
                  </a:lnTo>
                  <a:lnTo>
                    <a:pt x="46" y="169"/>
                  </a:lnTo>
                  <a:lnTo>
                    <a:pt x="51" y="170"/>
                  </a:lnTo>
                  <a:lnTo>
                    <a:pt x="54" y="169"/>
                  </a:lnTo>
                  <a:lnTo>
                    <a:pt x="55" y="166"/>
                  </a:lnTo>
                  <a:lnTo>
                    <a:pt x="55" y="156"/>
                  </a:lnTo>
                  <a:lnTo>
                    <a:pt x="55" y="140"/>
                  </a:lnTo>
                  <a:lnTo>
                    <a:pt x="56" y="129"/>
                  </a:lnTo>
                  <a:lnTo>
                    <a:pt x="58" y="123"/>
                  </a:lnTo>
                  <a:lnTo>
                    <a:pt x="61" y="116"/>
                  </a:lnTo>
                  <a:lnTo>
                    <a:pt x="67" y="115"/>
                  </a:lnTo>
                  <a:lnTo>
                    <a:pt x="72" y="116"/>
                  </a:lnTo>
                  <a:lnTo>
                    <a:pt x="73" y="120"/>
                  </a:lnTo>
                  <a:lnTo>
                    <a:pt x="72" y="132"/>
                  </a:lnTo>
                  <a:lnTo>
                    <a:pt x="71" y="148"/>
                  </a:lnTo>
                  <a:lnTo>
                    <a:pt x="68" y="162"/>
                  </a:lnTo>
                  <a:lnTo>
                    <a:pt x="64" y="175"/>
                  </a:lnTo>
                  <a:lnTo>
                    <a:pt x="60" y="193"/>
                  </a:lnTo>
                  <a:lnTo>
                    <a:pt x="55" y="207"/>
                  </a:lnTo>
                  <a:lnTo>
                    <a:pt x="43" y="226"/>
                  </a:lnTo>
                  <a:lnTo>
                    <a:pt x="34" y="237"/>
                  </a:lnTo>
                  <a:lnTo>
                    <a:pt x="18" y="256"/>
                  </a:lnTo>
                  <a:lnTo>
                    <a:pt x="8" y="269"/>
                  </a:lnTo>
                  <a:lnTo>
                    <a:pt x="0" y="281"/>
                  </a:lnTo>
                  <a:lnTo>
                    <a:pt x="0" y="286"/>
                  </a:lnTo>
                  <a:lnTo>
                    <a:pt x="8" y="295"/>
                  </a:lnTo>
                  <a:lnTo>
                    <a:pt x="20" y="306"/>
                  </a:lnTo>
                  <a:lnTo>
                    <a:pt x="31" y="306"/>
                  </a:lnTo>
                  <a:lnTo>
                    <a:pt x="34" y="303"/>
                  </a:lnTo>
                  <a:lnTo>
                    <a:pt x="29" y="297"/>
                  </a:lnTo>
                  <a:lnTo>
                    <a:pt x="24" y="290"/>
                  </a:lnTo>
                  <a:lnTo>
                    <a:pt x="24" y="285"/>
                  </a:lnTo>
                  <a:lnTo>
                    <a:pt x="31" y="273"/>
                  </a:lnTo>
                  <a:lnTo>
                    <a:pt x="44" y="260"/>
                  </a:lnTo>
                  <a:lnTo>
                    <a:pt x="64" y="235"/>
                  </a:lnTo>
                  <a:lnTo>
                    <a:pt x="81" y="214"/>
                  </a:lnTo>
                  <a:lnTo>
                    <a:pt x="88" y="207"/>
                  </a:lnTo>
                  <a:lnTo>
                    <a:pt x="92" y="202"/>
                  </a:lnTo>
                  <a:lnTo>
                    <a:pt x="99" y="200"/>
                  </a:lnTo>
                  <a:lnTo>
                    <a:pt x="106" y="204"/>
                  </a:lnTo>
                  <a:lnTo>
                    <a:pt x="114" y="210"/>
                  </a:lnTo>
                  <a:lnTo>
                    <a:pt x="130" y="231"/>
                  </a:lnTo>
                  <a:lnTo>
                    <a:pt x="148" y="256"/>
                  </a:lnTo>
                  <a:lnTo>
                    <a:pt x="165" y="281"/>
                  </a:lnTo>
                  <a:lnTo>
                    <a:pt x="175" y="295"/>
                  </a:lnTo>
                  <a:lnTo>
                    <a:pt x="179" y="298"/>
                  </a:lnTo>
                  <a:lnTo>
                    <a:pt x="186" y="298"/>
                  </a:lnTo>
                  <a:lnTo>
                    <a:pt x="192" y="293"/>
                  </a:lnTo>
                  <a:lnTo>
                    <a:pt x="200" y="288"/>
                  </a:lnTo>
                  <a:lnTo>
                    <a:pt x="207" y="282"/>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1" name="Group 85"/>
            <p:cNvGrpSpPr>
              <a:grpSpLocks/>
            </p:cNvGrpSpPr>
            <p:nvPr/>
          </p:nvGrpSpPr>
          <p:grpSpPr bwMode="auto">
            <a:xfrm>
              <a:off x="4956" y="2328"/>
              <a:ext cx="273" cy="326"/>
              <a:chOff x="4956" y="2328"/>
              <a:chExt cx="273" cy="326"/>
            </a:xfrm>
          </p:grpSpPr>
          <p:grpSp>
            <p:nvGrpSpPr>
              <p:cNvPr id="22" name="Group 86"/>
              <p:cNvGrpSpPr>
                <a:grpSpLocks/>
              </p:cNvGrpSpPr>
              <p:nvPr/>
            </p:nvGrpSpPr>
            <p:grpSpPr bwMode="auto">
              <a:xfrm>
                <a:off x="4956" y="2328"/>
                <a:ext cx="273" cy="326"/>
                <a:chOff x="4956" y="2328"/>
                <a:chExt cx="273" cy="326"/>
              </a:xfrm>
            </p:grpSpPr>
            <p:sp>
              <p:nvSpPr>
                <p:cNvPr id="2716759" name="AutoShape 87"/>
                <p:cNvSpPr>
                  <a:spLocks noChangeArrowheads="1"/>
                </p:cNvSpPr>
                <p:nvPr/>
              </p:nvSpPr>
              <p:spPr bwMode="auto">
                <a:xfrm>
                  <a:off x="4956" y="2381"/>
                  <a:ext cx="273" cy="273"/>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60" name="AutoShape 88"/>
                <p:cNvSpPr>
                  <a:spLocks noChangeArrowheads="1"/>
                </p:cNvSpPr>
                <p:nvPr/>
              </p:nvSpPr>
              <p:spPr bwMode="auto">
                <a:xfrm>
                  <a:off x="5022" y="2328"/>
                  <a:ext cx="207" cy="48"/>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61" name="Oval 89"/>
              <p:cNvSpPr>
                <a:spLocks noChangeArrowheads="1"/>
              </p:cNvSpPr>
              <p:nvPr/>
            </p:nvSpPr>
            <p:spPr bwMode="auto">
              <a:xfrm>
                <a:off x="5042" y="2355"/>
                <a:ext cx="29"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62" name="AutoShape 90"/>
              <p:cNvSpPr>
                <a:spLocks noChangeArrowheads="1"/>
              </p:cNvSpPr>
              <p:nvPr/>
            </p:nvSpPr>
            <p:spPr bwMode="auto">
              <a:xfrm>
                <a:off x="4988" y="2509"/>
                <a:ext cx="146" cy="58"/>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3" name="Group 91"/>
          <p:cNvGrpSpPr>
            <a:grpSpLocks/>
          </p:cNvGrpSpPr>
          <p:nvPr/>
        </p:nvGrpSpPr>
        <p:grpSpPr bwMode="auto">
          <a:xfrm>
            <a:off x="1255713" y="1217613"/>
            <a:ext cx="7423150" cy="1506537"/>
            <a:chOff x="791" y="643"/>
            <a:chExt cx="4676" cy="949"/>
          </a:xfrm>
        </p:grpSpPr>
        <p:sp>
          <p:nvSpPr>
            <p:cNvPr id="2716764" name="Rectangle 92"/>
            <p:cNvSpPr>
              <a:spLocks noChangeArrowheads="1"/>
            </p:cNvSpPr>
            <p:nvPr/>
          </p:nvSpPr>
          <p:spPr bwMode="auto">
            <a:xfrm>
              <a:off x="202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5" name="Rectangle 93"/>
            <p:cNvSpPr>
              <a:spLocks noChangeArrowheads="1"/>
            </p:cNvSpPr>
            <p:nvPr/>
          </p:nvSpPr>
          <p:spPr bwMode="auto">
            <a:xfrm>
              <a:off x="2300" y="1306"/>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sp>
          <p:nvSpPr>
            <p:cNvPr id="2716766" name="Line 94"/>
            <p:cNvSpPr>
              <a:spLocks noChangeShapeType="1"/>
            </p:cNvSpPr>
            <p:nvPr/>
          </p:nvSpPr>
          <p:spPr bwMode="auto">
            <a:xfrm>
              <a:off x="990"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67" name="Rectangle 95"/>
            <p:cNvSpPr>
              <a:spLocks noChangeArrowheads="1"/>
            </p:cNvSpPr>
            <p:nvPr/>
          </p:nvSpPr>
          <p:spPr bwMode="auto">
            <a:xfrm>
              <a:off x="967"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8" name="Rectangle 96"/>
            <p:cNvSpPr>
              <a:spLocks noChangeArrowheads="1"/>
            </p:cNvSpPr>
            <p:nvPr/>
          </p:nvSpPr>
          <p:spPr bwMode="auto">
            <a:xfrm>
              <a:off x="120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9" name="Line 97"/>
            <p:cNvSpPr>
              <a:spLocks noChangeShapeType="1"/>
            </p:cNvSpPr>
            <p:nvPr/>
          </p:nvSpPr>
          <p:spPr bwMode="auto">
            <a:xfrm>
              <a:off x="1255" y="1165"/>
              <a:ext cx="24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0" name="Line 98"/>
            <p:cNvSpPr>
              <a:spLocks noChangeShapeType="1"/>
            </p:cNvSpPr>
            <p:nvPr/>
          </p:nvSpPr>
          <p:spPr bwMode="auto">
            <a:xfrm>
              <a:off x="1244"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1" name="Rectangle 99"/>
            <p:cNvSpPr>
              <a:spLocks noChangeArrowheads="1"/>
            </p:cNvSpPr>
            <p:nvPr/>
          </p:nvSpPr>
          <p:spPr bwMode="auto">
            <a:xfrm>
              <a:off x="1749"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2" name="Rectangle 100"/>
            <p:cNvSpPr>
              <a:spLocks noChangeArrowheads="1"/>
            </p:cNvSpPr>
            <p:nvPr/>
          </p:nvSpPr>
          <p:spPr bwMode="auto">
            <a:xfrm>
              <a:off x="1480"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3" name="Line 101"/>
            <p:cNvSpPr>
              <a:spLocks noChangeShapeType="1"/>
            </p:cNvSpPr>
            <p:nvPr/>
          </p:nvSpPr>
          <p:spPr bwMode="auto">
            <a:xfrm>
              <a:off x="1508"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4" name="Line 102"/>
            <p:cNvSpPr>
              <a:spLocks noChangeShapeType="1"/>
            </p:cNvSpPr>
            <p:nvPr/>
          </p:nvSpPr>
          <p:spPr bwMode="auto">
            <a:xfrm>
              <a:off x="2036"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5" name="Line 103"/>
            <p:cNvSpPr>
              <a:spLocks noChangeShapeType="1"/>
            </p:cNvSpPr>
            <p:nvPr/>
          </p:nvSpPr>
          <p:spPr bwMode="auto">
            <a:xfrm>
              <a:off x="1522" y="1165"/>
              <a:ext cx="233"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76" name="Line 104"/>
            <p:cNvSpPr>
              <a:spLocks noChangeShapeType="1"/>
            </p:cNvSpPr>
            <p:nvPr/>
          </p:nvSpPr>
          <p:spPr bwMode="auto">
            <a:xfrm>
              <a:off x="1784" y="1165"/>
              <a:ext cx="235"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77" name="Line 105"/>
            <p:cNvSpPr>
              <a:spLocks noChangeShapeType="1"/>
            </p:cNvSpPr>
            <p:nvPr/>
          </p:nvSpPr>
          <p:spPr bwMode="auto">
            <a:xfrm>
              <a:off x="2048"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78" name="Rectangle 106"/>
            <p:cNvSpPr>
              <a:spLocks noChangeArrowheads="1"/>
            </p:cNvSpPr>
            <p:nvPr/>
          </p:nvSpPr>
          <p:spPr bwMode="auto">
            <a:xfrm>
              <a:off x="2263"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9" name="Line 107"/>
            <p:cNvSpPr>
              <a:spLocks noChangeShapeType="1"/>
            </p:cNvSpPr>
            <p:nvPr/>
          </p:nvSpPr>
          <p:spPr bwMode="auto">
            <a:xfrm>
              <a:off x="2314" y="1165"/>
              <a:ext cx="24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0" name="Line 108"/>
            <p:cNvSpPr>
              <a:spLocks noChangeShapeType="1"/>
            </p:cNvSpPr>
            <p:nvPr/>
          </p:nvSpPr>
          <p:spPr bwMode="auto">
            <a:xfrm>
              <a:off x="2301"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1" name="Rectangle 109"/>
            <p:cNvSpPr>
              <a:spLocks noChangeArrowheads="1"/>
            </p:cNvSpPr>
            <p:nvPr/>
          </p:nvSpPr>
          <p:spPr bwMode="auto">
            <a:xfrm>
              <a:off x="2808"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2" name="Rectangle 110"/>
            <p:cNvSpPr>
              <a:spLocks noChangeArrowheads="1"/>
            </p:cNvSpPr>
            <p:nvPr/>
          </p:nvSpPr>
          <p:spPr bwMode="auto">
            <a:xfrm>
              <a:off x="2538"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3" name="Line 111"/>
            <p:cNvSpPr>
              <a:spLocks noChangeShapeType="1"/>
            </p:cNvSpPr>
            <p:nvPr/>
          </p:nvSpPr>
          <p:spPr bwMode="auto">
            <a:xfrm>
              <a:off x="2565"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4" name="Line 112"/>
            <p:cNvSpPr>
              <a:spLocks noChangeShapeType="1"/>
            </p:cNvSpPr>
            <p:nvPr/>
          </p:nvSpPr>
          <p:spPr bwMode="auto">
            <a:xfrm>
              <a:off x="3095"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5" name="Line 113"/>
            <p:cNvSpPr>
              <a:spLocks noChangeShapeType="1"/>
            </p:cNvSpPr>
            <p:nvPr/>
          </p:nvSpPr>
          <p:spPr bwMode="auto">
            <a:xfrm>
              <a:off x="2580" y="1165"/>
              <a:ext cx="231"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86" name="Line 114"/>
            <p:cNvSpPr>
              <a:spLocks noChangeShapeType="1"/>
            </p:cNvSpPr>
            <p:nvPr/>
          </p:nvSpPr>
          <p:spPr bwMode="auto">
            <a:xfrm>
              <a:off x="2843" y="1165"/>
              <a:ext cx="233"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87" name="Line 115"/>
            <p:cNvSpPr>
              <a:spLocks noChangeShapeType="1"/>
            </p:cNvSpPr>
            <p:nvPr/>
          </p:nvSpPr>
          <p:spPr bwMode="auto">
            <a:xfrm>
              <a:off x="3106" y="1165"/>
              <a:ext cx="235"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88" name="Rectangle 116"/>
            <p:cNvSpPr>
              <a:spLocks noChangeArrowheads="1"/>
            </p:cNvSpPr>
            <p:nvPr/>
          </p:nvSpPr>
          <p:spPr bwMode="auto">
            <a:xfrm>
              <a:off x="3082"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9" name="Rectangle 117"/>
            <p:cNvSpPr>
              <a:spLocks noChangeArrowheads="1"/>
            </p:cNvSpPr>
            <p:nvPr/>
          </p:nvSpPr>
          <p:spPr bwMode="auto">
            <a:xfrm>
              <a:off x="3321"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0" name="Line 118"/>
            <p:cNvSpPr>
              <a:spLocks noChangeShapeType="1"/>
            </p:cNvSpPr>
            <p:nvPr/>
          </p:nvSpPr>
          <p:spPr bwMode="auto">
            <a:xfrm>
              <a:off x="3372" y="1165"/>
              <a:ext cx="24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1" name="Line 119"/>
            <p:cNvSpPr>
              <a:spLocks noChangeShapeType="1"/>
            </p:cNvSpPr>
            <p:nvPr/>
          </p:nvSpPr>
          <p:spPr bwMode="auto">
            <a:xfrm>
              <a:off x="3359"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2" name="Rectangle 120"/>
            <p:cNvSpPr>
              <a:spLocks noChangeArrowheads="1"/>
            </p:cNvSpPr>
            <p:nvPr/>
          </p:nvSpPr>
          <p:spPr bwMode="auto">
            <a:xfrm>
              <a:off x="3865"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3" name="Rectangle 121"/>
            <p:cNvSpPr>
              <a:spLocks noChangeArrowheads="1"/>
            </p:cNvSpPr>
            <p:nvPr/>
          </p:nvSpPr>
          <p:spPr bwMode="auto">
            <a:xfrm>
              <a:off x="359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4" name="Line 122"/>
            <p:cNvSpPr>
              <a:spLocks noChangeShapeType="1"/>
            </p:cNvSpPr>
            <p:nvPr/>
          </p:nvSpPr>
          <p:spPr bwMode="auto">
            <a:xfrm>
              <a:off x="3624"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5" name="Line 123"/>
            <p:cNvSpPr>
              <a:spLocks noChangeShapeType="1"/>
            </p:cNvSpPr>
            <p:nvPr/>
          </p:nvSpPr>
          <p:spPr bwMode="auto">
            <a:xfrm>
              <a:off x="4153"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6" name="Line 124"/>
            <p:cNvSpPr>
              <a:spLocks noChangeShapeType="1"/>
            </p:cNvSpPr>
            <p:nvPr/>
          </p:nvSpPr>
          <p:spPr bwMode="auto">
            <a:xfrm>
              <a:off x="3638" y="1165"/>
              <a:ext cx="23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97" name="Line 125"/>
            <p:cNvSpPr>
              <a:spLocks noChangeShapeType="1"/>
            </p:cNvSpPr>
            <p:nvPr/>
          </p:nvSpPr>
          <p:spPr bwMode="auto">
            <a:xfrm>
              <a:off x="3900" y="1165"/>
              <a:ext cx="234"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98" name="Line 126"/>
            <p:cNvSpPr>
              <a:spLocks noChangeShapeType="1"/>
            </p:cNvSpPr>
            <p:nvPr/>
          </p:nvSpPr>
          <p:spPr bwMode="auto">
            <a:xfrm>
              <a:off x="4164"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99" name="Rectangle 127"/>
            <p:cNvSpPr>
              <a:spLocks noChangeArrowheads="1"/>
            </p:cNvSpPr>
            <p:nvPr/>
          </p:nvSpPr>
          <p:spPr bwMode="auto">
            <a:xfrm>
              <a:off x="4142"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0" name="Rectangle 128"/>
            <p:cNvSpPr>
              <a:spLocks noChangeArrowheads="1"/>
            </p:cNvSpPr>
            <p:nvPr/>
          </p:nvSpPr>
          <p:spPr bwMode="auto">
            <a:xfrm>
              <a:off x="4379"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1" name="Line 129"/>
            <p:cNvSpPr>
              <a:spLocks noChangeShapeType="1"/>
            </p:cNvSpPr>
            <p:nvPr/>
          </p:nvSpPr>
          <p:spPr bwMode="auto">
            <a:xfrm>
              <a:off x="4429" y="1165"/>
              <a:ext cx="24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2" name="Line 130"/>
            <p:cNvSpPr>
              <a:spLocks noChangeShapeType="1"/>
            </p:cNvSpPr>
            <p:nvPr/>
          </p:nvSpPr>
          <p:spPr bwMode="auto">
            <a:xfrm>
              <a:off x="4419"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3" name="Rectangle 131"/>
            <p:cNvSpPr>
              <a:spLocks noChangeArrowheads="1"/>
            </p:cNvSpPr>
            <p:nvPr/>
          </p:nvSpPr>
          <p:spPr bwMode="auto">
            <a:xfrm>
              <a:off x="4923"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4" name="Rectangle 132"/>
            <p:cNvSpPr>
              <a:spLocks noChangeArrowheads="1"/>
            </p:cNvSpPr>
            <p:nvPr/>
          </p:nvSpPr>
          <p:spPr bwMode="auto">
            <a:xfrm>
              <a:off x="4654"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5" name="Line 133"/>
            <p:cNvSpPr>
              <a:spLocks noChangeShapeType="1"/>
            </p:cNvSpPr>
            <p:nvPr/>
          </p:nvSpPr>
          <p:spPr bwMode="auto">
            <a:xfrm>
              <a:off x="4682"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6" name="Line 134"/>
            <p:cNvSpPr>
              <a:spLocks noChangeShapeType="1"/>
            </p:cNvSpPr>
            <p:nvPr/>
          </p:nvSpPr>
          <p:spPr bwMode="auto">
            <a:xfrm>
              <a:off x="5211"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7" name="Line 135"/>
            <p:cNvSpPr>
              <a:spLocks noChangeShapeType="1"/>
            </p:cNvSpPr>
            <p:nvPr/>
          </p:nvSpPr>
          <p:spPr bwMode="auto">
            <a:xfrm>
              <a:off x="4695" y="1165"/>
              <a:ext cx="233"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808" name="Line 136"/>
            <p:cNvSpPr>
              <a:spLocks noChangeShapeType="1"/>
            </p:cNvSpPr>
            <p:nvPr/>
          </p:nvSpPr>
          <p:spPr bwMode="auto">
            <a:xfrm>
              <a:off x="4958" y="1165"/>
              <a:ext cx="235"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809" name="Rectangle 137"/>
            <p:cNvSpPr>
              <a:spLocks noChangeArrowheads="1"/>
            </p:cNvSpPr>
            <p:nvPr/>
          </p:nvSpPr>
          <p:spPr bwMode="auto">
            <a:xfrm>
              <a:off x="791" y="655"/>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6 PM</a:t>
              </a:r>
            </a:p>
          </p:txBody>
        </p:sp>
        <p:sp>
          <p:nvSpPr>
            <p:cNvPr id="2716810" name="Line 138"/>
            <p:cNvSpPr>
              <a:spLocks noChangeShapeType="1"/>
            </p:cNvSpPr>
            <p:nvPr/>
          </p:nvSpPr>
          <p:spPr bwMode="auto">
            <a:xfrm>
              <a:off x="983" y="881"/>
              <a:ext cx="0" cy="167"/>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11" name="Rectangle 139"/>
            <p:cNvSpPr>
              <a:spLocks noChangeArrowheads="1"/>
            </p:cNvSpPr>
            <p:nvPr/>
          </p:nvSpPr>
          <p:spPr bwMode="auto">
            <a:xfrm>
              <a:off x="1428" y="666"/>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7</a:t>
              </a:r>
            </a:p>
          </p:txBody>
        </p:sp>
        <p:sp>
          <p:nvSpPr>
            <p:cNvPr id="2716812" name="Rectangle 140"/>
            <p:cNvSpPr>
              <a:spLocks noChangeArrowheads="1"/>
            </p:cNvSpPr>
            <p:nvPr/>
          </p:nvSpPr>
          <p:spPr bwMode="auto">
            <a:xfrm>
              <a:off x="1940" y="661"/>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716813" name="Rectangle 141"/>
            <p:cNvSpPr>
              <a:spLocks noChangeArrowheads="1"/>
            </p:cNvSpPr>
            <p:nvPr/>
          </p:nvSpPr>
          <p:spPr bwMode="auto">
            <a:xfrm>
              <a:off x="2474" y="67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9</a:t>
              </a:r>
            </a:p>
          </p:txBody>
        </p:sp>
        <p:sp>
          <p:nvSpPr>
            <p:cNvPr id="2716814" name="Rectangle 142"/>
            <p:cNvSpPr>
              <a:spLocks noChangeArrowheads="1"/>
            </p:cNvSpPr>
            <p:nvPr/>
          </p:nvSpPr>
          <p:spPr bwMode="auto">
            <a:xfrm>
              <a:off x="2957" y="66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716815" name="Rectangle 143"/>
            <p:cNvSpPr>
              <a:spLocks noChangeArrowheads="1"/>
            </p:cNvSpPr>
            <p:nvPr/>
          </p:nvSpPr>
          <p:spPr bwMode="auto">
            <a:xfrm>
              <a:off x="3514" y="666"/>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716816" name="Rectangle 144"/>
            <p:cNvSpPr>
              <a:spLocks noChangeArrowheads="1"/>
            </p:cNvSpPr>
            <p:nvPr/>
          </p:nvSpPr>
          <p:spPr bwMode="auto">
            <a:xfrm>
              <a:off x="3970" y="649"/>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716817" name="Rectangle 145"/>
            <p:cNvSpPr>
              <a:spLocks noChangeArrowheads="1"/>
            </p:cNvSpPr>
            <p:nvPr/>
          </p:nvSpPr>
          <p:spPr bwMode="auto">
            <a:xfrm>
              <a:off x="4580" y="660"/>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716818" name="Line 146"/>
            <p:cNvSpPr>
              <a:spLocks noChangeShapeType="1"/>
            </p:cNvSpPr>
            <p:nvPr/>
          </p:nvSpPr>
          <p:spPr bwMode="auto">
            <a:xfrm>
              <a:off x="990" y="978"/>
              <a:ext cx="420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6819" name="Rectangle 147"/>
            <p:cNvSpPr>
              <a:spLocks noChangeArrowheads="1"/>
            </p:cNvSpPr>
            <p:nvPr/>
          </p:nvSpPr>
          <p:spPr bwMode="auto">
            <a:xfrm>
              <a:off x="4894" y="643"/>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716820" name="Line 148"/>
            <p:cNvSpPr>
              <a:spLocks noChangeShapeType="1"/>
            </p:cNvSpPr>
            <p:nvPr/>
          </p:nvSpPr>
          <p:spPr bwMode="auto">
            <a:xfrm>
              <a:off x="1772"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1" name="Line 149"/>
            <p:cNvSpPr>
              <a:spLocks noChangeShapeType="1"/>
            </p:cNvSpPr>
            <p:nvPr/>
          </p:nvSpPr>
          <p:spPr bwMode="auto">
            <a:xfrm>
              <a:off x="3888"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2" name="Line 150"/>
            <p:cNvSpPr>
              <a:spLocks noChangeShapeType="1"/>
            </p:cNvSpPr>
            <p:nvPr/>
          </p:nvSpPr>
          <p:spPr bwMode="auto">
            <a:xfrm>
              <a:off x="2830"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3" name="Line 151"/>
            <p:cNvSpPr>
              <a:spLocks noChangeShapeType="1"/>
            </p:cNvSpPr>
            <p:nvPr/>
          </p:nvSpPr>
          <p:spPr bwMode="auto">
            <a:xfrm>
              <a:off x="4946"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152" name="Date Placeholder 151"/>
          <p:cNvSpPr>
            <a:spLocks noGrp="1"/>
          </p:cNvSpPr>
          <p:nvPr>
            <p:ph type="dt" sz="half" idx="10"/>
          </p:nvPr>
        </p:nvSpPr>
        <p:spPr/>
        <p:txBody>
          <a:bodyPr/>
          <a:lstStyle/>
          <a:p>
            <a:fld id="{1B7700FD-0007-F543-AEE5-ACA23CF18BF5}" type="datetime1">
              <a:rPr lang="en-US" smtClean="0"/>
              <a:pPr/>
              <a:t>11/5/13</a:t>
            </a:fld>
            <a:endParaRPr lang="en-US" dirty="0"/>
          </a:p>
        </p:txBody>
      </p:sp>
      <p:sp>
        <p:nvSpPr>
          <p:cNvPr id="153" name="Slide Number Placeholder 152"/>
          <p:cNvSpPr>
            <a:spLocks noGrp="1"/>
          </p:cNvSpPr>
          <p:nvPr>
            <p:ph type="sldNum" sz="quarter" idx="12"/>
          </p:nvPr>
        </p:nvSpPr>
        <p:spPr/>
        <p:txBody>
          <a:bodyPr/>
          <a:lstStyle/>
          <a:p>
            <a:fld id="{3CC63E4C-4642-794D-A2FD-70F6B81535F5}" type="slidenum">
              <a:rPr lang="en-US" smtClean="0"/>
              <a:pPr/>
              <a:t>9</a:t>
            </a:fld>
            <a:endParaRPr lang="en-US" dirty="0"/>
          </a:p>
        </p:txBody>
      </p:sp>
      <p:sp>
        <p:nvSpPr>
          <p:cNvPr id="154" name="Footer Placeholder 153"/>
          <p:cNvSpPr>
            <a:spLocks noGrp="1"/>
          </p:cNvSpPr>
          <p:nvPr>
            <p:ph type="ftr" sz="quarter" idx="11"/>
          </p:nvPr>
        </p:nvSpPr>
        <p:spPr/>
        <p:txBody>
          <a:bodyPr/>
          <a:lstStyle/>
          <a:p>
            <a:r>
              <a:rPr lang="en-US" dirty="0" smtClean="0"/>
              <a:t>Fall 2013 -- Lecture #20</a:t>
            </a:r>
            <a:endParaRPr lang="en-US" dirty="0"/>
          </a:p>
        </p:txBody>
      </p:sp>
    </p:spTree>
    <p:extLst>
      <p:ext uri="{BB962C8B-B14F-4D97-AF65-F5344CB8AC3E}">
        <p14:creationId xmlns:p14="http://schemas.microsoft.com/office/powerpoint/2010/main" val="39790727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716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6675"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26529</TotalTime>
  <Words>3896</Words>
  <Application>Microsoft Macintosh PowerPoint</Application>
  <PresentationFormat>On-screen Show (4:3)</PresentationFormat>
  <Paragraphs>1224</Paragraphs>
  <Slides>61</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Office Theme</vt:lpstr>
      <vt:lpstr>Image</vt:lpstr>
      <vt:lpstr>CS 61C:  Great Ideas in Computer Architecture  Control and Pipelining</vt:lpstr>
      <vt:lpstr>You Are Here!</vt:lpstr>
      <vt:lpstr>Levels of Representation/Interpretation</vt:lpstr>
      <vt:lpstr>Instruction Level Parallelism (ILP)</vt:lpstr>
      <vt:lpstr>Agenda</vt:lpstr>
      <vt:lpstr>Agenda</vt:lpstr>
      <vt:lpstr>Review: Single-Cycle Processor</vt:lpstr>
      <vt:lpstr>Pipeline Analogy: Doing Laundry</vt:lpstr>
      <vt:lpstr>Sequential Laundry</vt:lpstr>
      <vt:lpstr>Pipelined Laundry</vt:lpstr>
      <vt:lpstr>Pipelining Lessons (1/2)</vt:lpstr>
      <vt:lpstr>Pipelining Lessons (2/2)</vt:lpstr>
      <vt:lpstr>Agenda</vt:lpstr>
      <vt:lpstr>Review: RISC Design Principles</vt:lpstr>
      <vt:lpstr>Review: Single Cycle Datapath</vt:lpstr>
      <vt:lpstr>Steps in Executing MIPS</vt:lpstr>
      <vt:lpstr>Redrawn Single-Cycle Datapath</vt:lpstr>
      <vt:lpstr>Pipelined Datapath</vt:lpstr>
      <vt:lpstr>More Detailed Pipeline</vt:lpstr>
      <vt:lpstr>IF for Load, Store, …</vt:lpstr>
      <vt:lpstr>ID for Load, Store, …</vt:lpstr>
      <vt:lpstr>EX for Load</vt:lpstr>
      <vt:lpstr>MEM for Load</vt:lpstr>
      <vt:lpstr>WB for Load</vt:lpstr>
      <vt:lpstr>Corrected Datapath for Load</vt:lpstr>
      <vt:lpstr>Pipelined Execution Representation</vt:lpstr>
      <vt:lpstr>Graphical Pipeline Diagrams</vt:lpstr>
      <vt:lpstr>Graphical Pipeline Representation</vt:lpstr>
      <vt:lpstr>Pipeline Performance</vt:lpstr>
      <vt:lpstr>Pipeline Performance</vt:lpstr>
      <vt:lpstr>Pipeline Speedup</vt:lpstr>
      <vt:lpstr>Agenda</vt:lpstr>
      <vt:lpstr>Hazards</vt:lpstr>
      <vt:lpstr>1. Structural Hazards</vt:lpstr>
      <vt:lpstr>1. Structural Hazard #1: Single Memory</vt:lpstr>
      <vt:lpstr>1. Structural Hazard #2: Registers (1/2)</vt:lpstr>
      <vt:lpstr>1. Structural Hazard #2: Registers (2/2)</vt:lpstr>
      <vt:lpstr>2. Data Hazards</vt:lpstr>
      <vt:lpstr>Forwarding (aka Bypassing)</vt:lpstr>
      <vt:lpstr>Corrected Datapath for Forwarding?</vt:lpstr>
      <vt:lpstr>Forwarding Paths</vt:lpstr>
      <vt:lpstr>Load-Use Data Hazard</vt:lpstr>
      <vt:lpstr>Stall/Bubble in the Pipeline</vt:lpstr>
      <vt:lpstr>Pipelining and ISA Design</vt:lpstr>
      <vt:lpstr>Why Isn’t the Destination Register Always in the Same Field in MIPS ISA?</vt:lpstr>
      <vt:lpstr>3. Control Hazards</vt:lpstr>
      <vt:lpstr>Stall =&gt; 2 Bubbles/Clocks</vt:lpstr>
      <vt:lpstr>3. Control Hazard: Branching</vt:lpstr>
      <vt:lpstr>Corrected Datapath for BEQ/BNE?</vt:lpstr>
      <vt:lpstr>One Clock Cycle Stall</vt:lpstr>
      <vt:lpstr>Agenda</vt:lpstr>
      <vt:lpstr>3. Control Hazards</vt:lpstr>
      <vt:lpstr>3. Control Hazard: Branching</vt:lpstr>
      <vt:lpstr>3. Control Hazard: Branching</vt:lpstr>
      <vt:lpstr>Example: Nondelayed vs. Delayed Branch</vt:lpstr>
      <vt:lpstr>Delayed Branch/Jump and MIPS ISA?</vt:lpstr>
      <vt:lpstr>Delayed Branch/Jump and MIPS ISA?</vt:lpstr>
      <vt:lpstr>Code Scheduling to Avoid Stalls</vt:lpstr>
      <vt:lpstr>Peer Instruction</vt:lpstr>
      <vt:lpstr>Peer Instruction Answer</vt:lpstr>
      <vt:lpstr>And, in Conclusion, …</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Randy Katz</cp:lastModifiedBy>
  <cp:revision>255</cp:revision>
  <cp:lastPrinted>2012-03-22T06:07:22Z</cp:lastPrinted>
  <dcterms:created xsi:type="dcterms:W3CDTF">2012-03-22T12:53:07Z</dcterms:created>
  <dcterms:modified xsi:type="dcterms:W3CDTF">2013-11-06T04:06:42Z</dcterms:modified>
</cp:coreProperties>
</file>