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notesSlides/notesSlide18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24"/>
  </p:notesMasterIdLst>
  <p:handoutMasterIdLst>
    <p:handoutMasterId r:id="rId25"/>
  </p:handoutMasterIdLst>
  <p:sldIdLst>
    <p:sldId id="933" r:id="rId2"/>
    <p:sldId id="959" r:id="rId3"/>
    <p:sldId id="960" r:id="rId4"/>
    <p:sldId id="961" r:id="rId5"/>
    <p:sldId id="962" r:id="rId6"/>
    <p:sldId id="963" r:id="rId7"/>
    <p:sldId id="964" r:id="rId8"/>
    <p:sldId id="965" r:id="rId9"/>
    <p:sldId id="966" r:id="rId10"/>
    <p:sldId id="967" r:id="rId11"/>
    <p:sldId id="969" r:id="rId12"/>
    <p:sldId id="970" r:id="rId13"/>
    <p:sldId id="971" r:id="rId14"/>
    <p:sldId id="972" r:id="rId15"/>
    <p:sldId id="973" r:id="rId16"/>
    <p:sldId id="974" r:id="rId17"/>
    <p:sldId id="975" r:id="rId18"/>
    <p:sldId id="976" r:id="rId19"/>
    <p:sldId id="977" r:id="rId20"/>
    <p:sldId id="978" r:id="rId21"/>
    <p:sldId id="979" r:id="rId22"/>
    <p:sldId id="981" r:id="rId23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  <p:showPr showNarration="1" useTimings="0">
    <p:present/>
    <p:sldAll/>
    <p:penClr>
      <a:schemeClr val="tx1"/>
    </p:penClr>
  </p:showPr>
  <p:clrMru>
    <a:srgbClr val="5771A0"/>
    <a:srgbClr val="800080"/>
    <a:srgbClr val="66FF33"/>
    <a:srgbClr val="FF0000"/>
    <a:srgbClr val="3333CC"/>
    <a:srgbClr val="FF8DA0"/>
    <a:srgbClr val="008000"/>
    <a:srgbClr val="810A52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showOutlineIcons="0" horzBarState="maximized">
    <p:restoredLeft sz="15620"/>
    <p:restoredTop sz="81191" autoAdjust="0"/>
  </p:normalViewPr>
  <p:slideViewPr>
    <p:cSldViewPr>
      <p:cViewPr varScale="1">
        <p:scale>
          <a:sx n="233" d="100"/>
          <a:sy n="233" d="100"/>
        </p:scale>
        <p:origin x="-4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esProps" Target="presProp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viewProps" Target="viewProps.xml"/><Relationship Id="rId26" Type="http://schemas.openxmlformats.org/officeDocument/2006/relationships/printerSettings" Target="printerSettings/printerSettings1.bin"/><Relationship Id="rId30" Type="http://schemas.openxmlformats.org/officeDocument/2006/relationships/tableStyles" Target="tableStyles.xml"/><Relationship Id="rId11" Type="http://schemas.openxmlformats.org/officeDocument/2006/relationships/slide" Target="slides/slide10.xml"/><Relationship Id="rId29" Type="http://schemas.openxmlformats.org/officeDocument/2006/relationships/theme" Target="theme/theme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68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68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73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93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14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14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34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553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55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5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75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963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96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16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37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577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57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89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89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8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3511550" y="2441575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78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6389688"/>
            <a:ext cx="5532437" cy="252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70" tIns="44135" rIns="88270" bIns="44135">
            <a:prstTxWarp prst="textNoShape">
              <a:avLst/>
            </a:prstTxWarp>
          </a:bodyPr>
          <a:lstStyle/>
          <a:p>
            <a:pPr marL="228600" indent="-228600"/>
            <a:r>
              <a:rPr lang="en-US" dirty="0"/>
              <a:t>Answer: [correct</a:t>
            </a:r>
            <a:r>
              <a:rPr lang="en-US" dirty="0" smtClean="0"/>
              <a:t>=0, </a:t>
            </a:r>
            <a:r>
              <a:rPr lang="en-US" dirty="0"/>
              <a:t>FFF]</a:t>
            </a:r>
          </a:p>
          <a:p>
            <a:pPr marL="228600" indent="-228600"/>
            <a:r>
              <a:rPr lang="en-US" dirty="0"/>
              <a:t>A: False! That won’t work because it’ll be clobbered on the next recursive call</a:t>
            </a:r>
          </a:p>
          <a:p>
            <a:pPr marL="228600" indent="-228600"/>
            <a:r>
              <a:rPr lang="en-US" dirty="0"/>
              <a:t>B: False! Not really because we could rewrite this iteratively in MIPS</a:t>
            </a:r>
          </a:p>
          <a:p>
            <a:pPr marL="228600" indent="-228600"/>
            <a:r>
              <a:rPr lang="en-US" dirty="0"/>
              <a:t>C: False! Not really because we could rewrite this iteratively in MIPS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8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98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09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09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30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505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50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71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71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91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91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120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12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32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8E3342FC-85AC-0141-B4E7-B626C59294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767D12C-1D62-DB44-B351-8710E9C41D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EB5093A4-CC93-424A-94EB-96D0AD625C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01C1680E-D985-8A48-BA9E-A9F7CF2082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F08356AB-6050-C54D-8146-0D0927CCFB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44601BE-1874-5548-A792-BFB77CD508A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50361CD5-B477-9E43-A365-B6CBAABDE15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CD69752C-0324-1C40-9504-CBF4C9360C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4F050E0-6EC7-2D45-8299-7B7E99CE3E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9956C743-C58C-B546-AEA2-8065E3DEDFB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22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3012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58E6A8A-592E-AF43-B50A-9BAEEB4055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tx1"/>
                </a:solidFill>
                <a:latin typeface="Corbel" charset="0"/>
              </a:rPr>
              <a:t>CS61C </a:t>
            </a:r>
            <a:r>
              <a:rPr lang="en-US" sz="1000" b="1" dirty="0" smtClean="0">
                <a:solidFill>
                  <a:schemeClr val="accent3"/>
                </a:solidFill>
                <a:latin typeface="Corbel" charset="0"/>
              </a:rPr>
              <a:t>L11 </a:t>
            </a:r>
            <a:r>
              <a:rPr lang="en-US" sz="1000" b="1" dirty="0">
                <a:solidFill>
                  <a:schemeClr val="accent3"/>
                </a:solidFill>
                <a:latin typeface="Corbel" charset="0"/>
              </a:rPr>
              <a:t>Introduction to MIPS :</a:t>
            </a:r>
            <a:r>
              <a:rPr lang="en-US" sz="1000" b="1" dirty="0" smtClean="0">
                <a:solidFill>
                  <a:schemeClr val="accent3"/>
                </a:solidFill>
                <a:latin typeface="Corbel" charset="0"/>
              </a:rPr>
              <a:t> Procedures I </a:t>
            </a:r>
            <a:r>
              <a:rPr lang="en-US" sz="1000" b="1" dirty="0" smtClean="0">
                <a:solidFill>
                  <a:schemeClr val="tx1"/>
                </a:solidFill>
                <a:latin typeface="Corbel" charset="0"/>
              </a:rPr>
              <a:t>(</a:t>
            </a:r>
            <a:fld id="{0382F9D6-1C8F-9447-89CA-9F506CE985D4}" type="slidenum">
              <a:rPr lang="en-US" sz="1000" b="1">
                <a:solidFill>
                  <a:schemeClr val="tx1"/>
                </a:solidFill>
                <a:latin typeface="Corbel" charset="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Corbel" charset="0"/>
              </a:rPr>
              <a:t>)</a:t>
            </a: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>
            <a:off x="7550150" y="6651625"/>
            <a:ext cx="159702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Corbel" charset="0"/>
              </a:rPr>
              <a:t>Garcia, Spring 2008 © UCB</a:t>
            </a:r>
          </a:p>
        </p:txBody>
      </p:sp>
      <p:pic>
        <p:nvPicPr>
          <p:cNvPr id="1034" name="Picture 14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457200" y="11414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 spc="-100">
          <a:solidFill>
            <a:srgbClr val="C1EEFF"/>
          </a:solidFill>
          <a:latin typeface="+mn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-65" charset="2"/>
        <a:buChar char=""/>
        <a:defRPr sz="3000" b="1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-65" charset="2"/>
        <a:buChar char=""/>
        <a:defRPr sz="2600" b="1" kern="1200">
          <a:solidFill>
            <a:schemeClr val="accent3">
              <a:lumMod val="40000"/>
              <a:lumOff val="60000"/>
            </a:schemeClr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-65" charset="2"/>
        <a:buChar char=""/>
        <a:defRPr sz="2400" b="1" kern="1200">
          <a:solidFill>
            <a:srgbClr val="94F0E4"/>
          </a:solidFill>
          <a:latin typeface="+mn-lt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-65" charset="2"/>
        <a:buChar char=""/>
        <a:defRPr sz="2200" b="1" kern="1200">
          <a:solidFill>
            <a:srgbClr val="F273AF"/>
          </a:solidFill>
          <a:latin typeface="+mn-lt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-65" charset="2"/>
        <a:buChar char=""/>
        <a:defRPr sz="2000" b="1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76200"/>
            <a:ext cx="7162800" cy="2771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tx2"/>
                </a:solidFill>
                <a:latin typeface="Corbel" pitchFamily="-65" charset="0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Corbel" pitchFamily="-65" charset="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Corbel" pitchFamily="-65" charset="0"/>
              </a:rPr>
            </a:br>
            <a:r>
              <a:rPr lang="en-US" sz="3200" b="1" dirty="0">
                <a:solidFill>
                  <a:schemeClr val="tx2"/>
                </a:solidFill>
                <a:latin typeface="Corbel" pitchFamily="-65" charset="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Corbel" pitchFamily="-65" charset="0"/>
              </a:rPr>
            </a:br>
            <a:r>
              <a:rPr lang="en-US" sz="3200" b="1" dirty="0">
                <a:solidFill>
                  <a:schemeClr val="tx2"/>
                </a:solidFill>
                <a:latin typeface="Corbel" pitchFamily="-65" charset="0"/>
              </a:rPr>
              <a:t> </a:t>
            </a:r>
            <a:r>
              <a:rPr lang="en-US" sz="3200" b="1" dirty="0">
                <a:latin typeface="Corbel" pitchFamily="-65" charset="0"/>
              </a:rPr>
              <a:t>Lecture</a:t>
            </a:r>
            <a:r>
              <a:rPr lang="en-US" sz="3200" b="1" dirty="0" smtClean="0">
                <a:latin typeface="Corbel" pitchFamily="-65" charset="0"/>
              </a:rPr>
              <a:t> </a:t>
            </a:r>
            <a:r>
              <a:rPr lang="en-US" sz="3200" b="1" dirty="0" smtClean="0">
                <a:latin typeface="Corbel" pitchFamily="-65" charset="0"/>
              </a:rPr>
              <a:t>11 </a:t>
            </a:r>
            <a:r>
              <a:rPr lang="en-US" sz="3200" b="1" dirty="0">
                <a:latin typeface="Corbel" pitchFamily="-65" charset="0"/>
              </a:rPr>
              <a:t>– Introduction to MIPS</a:t>
            </a:r>
            <a:br>
              <a:rPr lang="en-US" sz="3200" b="1" dirty="0">
                <a:latin typeface="Corbel" pitchFamily="-65" charset="0"/>
              </a:rPr>
            </a:br>
            <a:r>
              <a:rPr lang="en-US" sz="3200" b="1" dirty="0" smtClean="0">
                <a:latin typeface="Corbel" pitchFamily="-65" charset="0"/>
              </a:rPr>
              <a:t> Procedures I</a:t>
            </a:r>
            <a:r>
              <a:rPr lang="en-US" sz="3200" b="1" dirty="0" smtClean="0">
                <a:solidFill>
                  <a:schemeClr val="tx2"/>
                </a:solidFill>
                <a:latin typeface="Corbel" pitchFamily="-65" charset="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Corbel" pitchFamily="-65" charset="0"/>
              </a:rPr>
            </a:br>
            <a:r>
              <a:rPr lang="en-US" sz="3200" b="1" dirty="0">
                <a:solidFill>
                  <a:schemeClr val="tx2"/>
                </a:solidFill>
                <a:latin typeface="Corbel" pitchFamily="-65" charset="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Corbel" pitchFamily="-65" charset="0"/>
              </a:rPr>
            </a:br>
            <a:r>
              <a:rPr lang="en-US" sz="3200" b="1" dirty="0">
                <a:solidFill>
                  <a:schemeClr val="tx2"/>
                </a:solidFill>
                <a:latin typeface="Corbel" pitchFamily="-65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Corbel" pitchFamily="-65" charset="0"/>
              </a:rPr>
              <a:t>2008-02-</a:t>
            </a:r>
            <a:r>
              <a:rPr lang="en-US" sz="3200" b="1" dirty="0" smtClean="0">
                <a:solidFill>
                  <a:schemeClr val="tx1"/>
                </a:solidFill>
                <a:latin typeface="Corbel" pitchFamily="-65" charset="0"/>
              </a:rPr>
              <a:t>15</a:t>
            </a:r>
            <a:endParaRPr lang="en-US" sz="3200" b="1" dirty="0">
              <a:solidFill>
                <a:schemeClr val="tx1"/>
              </a:solidFill>
              <a:latin typeface="Corbel" pitchFamily="-65" charset="0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59436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  <a:ea typeface="+mj-ea"/>
                <a:cs typeface="+mj-cs"/>
              </a:rPr>
              <a:t>Bandwidth on demand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600" y="3962400"/>
            <a:ext cx="5181600" cy="22098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solidFill>
                  <a:schemeClr val="accent3"/>
                </a:solidFill>
                <a:ea typeface="ＭＳ Ｐゴシック" pitchFamily="-65" charset="-128"/>
                <a:cs typeface="ＭＳ Ｐゴシック" pitchFamily="-65" charset="-128"/>
              </a:rPr>
              <a:t>Internet2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, a non-profit advanced US networking consortium, is designing a “dynamic circuit network”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which will provide huge quantities of bandwidth on demand. Key idea: rather than each router determining the best connection per packet, the route will be determined once per stream.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+mn-lt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609600" y="6248400"/>
            <a:ext cx="594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18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www.technologyreview.com/Infotech/20277/</a:t>
            </a:r>
            <a:endParaRPr lang="en-US" sz="18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121402" y="6248400"/>
            <a:ext cx="3022598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rcRect t="12211"/>
          <a:stretch>
            <a:fillRect/>
          </a:stretch>
        </p:blipFill>
        <p:spPr>
          <a:xfrm>
            <a:off x="6400800" y="3429000"/>
            <a:ext cx="2495550" cy="2739199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(6/6)</a:t>
            </a:r>
          </a:p>
        </p:txBody>
      </p:sp>
      <p:sp>
        <p:nvSpPr>
          <p:cNvPr id="197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116388"/>
          </a:xfrm>
        </p:spPr>
        <p:txBody>
          <a:bodyPr/>
          <a:lstStyle/>
          <a:p>
            <a:r>
              <a:rPr lang="en-US" dirty="0"/>
              <a:t>Syntax for </a:t>
            </a:r>
            <a:r>
              <a:rPr lang="en-US" dirty="0" err="1">
                <a:latin typeface="Courier New" pitchFamily="-65" charset="0"/>
              </a:rPr>
              <a:t>jr</a:t>
            </a:r>
            <a:r>
              <a:rPr lang="en-US" dirty="0"/>
              <a:t> (jump register):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jr</a:t>
            </a: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 register</a:t>
            </a:r>
            <a:endParaRPr lang="en-US" dirty="0"/>
          </a:p>
          <a:p>
            <a:r>
              <a:rPr lang="en-US" dirty="0"/>
              <a:t>Instead of providing a label to jump to, the </a:t>
            </a:r>
            <a:r>
              <a:rPr lang="en-US" dirty="0" err="1">
                <a:latin typeface="Courier New" pitchFamily="-65" charset="0"/>
              </a:rPr>
              <a:t>jr</a:t>
            </a:r>
            <a:r>
              <a:rPr lang="en-US" dirty="0"/>
              <a:t> instruction provides a register which contains an address to jump to.</a:t>
            </a:r>
          </a:p>
          <a:p>
            <a:r>
              <a:rPr lang="en-US" dirty="0"/>
              <a:t>Very useful for function calls: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dirty="0"/>
              <a:t> stores return address in register </a:t>
            </a:r>
            <a:r>
              <a:rPr lang="en-US" dirty="0">
                <a:latin typeface="Courier" pitchFamily="-65" charset="0"/>
              </a:rPr>
              <a:t>(</a:t>
            </a:r>
            <a:r>
              <a:rPr lang="en-US" dirty="0">
                <a:solidFill>
                  <a:schemeClr val="accent2"/>
                </a:solidFill>
                <a:latin typeface="Courier" pitchFamily="-65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Courier" pitchFamily="-65" charset="0"/>
              </a:rPr>
              <a:t>ra</a:t>
            </a:r>
            <a:r>
              <a:rPr lang="en-US" dirty="0"/>
              <a:t>)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jr</a:t>
            </a: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 $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ra</a:t>
            </a:r>
            <a:r>
              <a:rPr lang="en-US" dirty="0"/>
              <a:t> jumps back to that address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211138"/>
            <a:ext cx="6143625" cy="474662"/>
          </a:xfrm>
        </p:spPr>
        <p:txBody>
          <a:bodyPr/>
          <a:lstStyle/>
          <a:p>
            <a:r>
              <a:rPr lang="en-US" dirty="0"/>
              <a:t>Nested Procedures (1/2)</a:t>
            </a:r>
          </a:p>
        </p:txBody>
      </p:sp>
      <p:sp>
        <p:nvSpPr>
          <p:cNvPr id="197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01967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dirty="0" smtClean="0">
                <a:latin typeface="Courier New" pitchFamily="-65" charset="0"/>
              </a:rPr>
              <a:t>	</a:t>
            </a:r>
            <a:r>
              <a:rPr lang="en-US" dirty="0" err="1" smtClean="0">
                <a:solidFill>
                  <a:schemeClr val="accent2"/>
                </a:solidFill>
                <a:latin typeface="Courier New" pitchFamily="-65" charset="0"/>
              </a:rPr>
              <a:t>int</a:t>
            </a:r>
            <a:r>
              <a:rPr lang="en-US" dirty="0" smtClean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sumSquare(int</a:t>
            </a: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x</a:t>
            </a: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y</a:t>
            </a: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) {</a:t>
            </a:r>
            <a:br>
              <a:rPr lang="en-US" dirty="0">
                <a:solidFill>
                  <a:schemeClr val="accent2"/>
                </a:solidFill>
                <a:latin typeface="Courier New" pitchFamily="-65" charset="0"/>
              </a:rPr>
            </a:b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	return </a:t>
            </a:r>
            <a:r>
              <a:rPr lang="en-US" sz="2800" dirty="0" err="1">
                <a:solidFill>
                  <a:schemeClr val="accent2"/>
                </a:solidFill>
                <a:latin typeface="Courier New" pitchFamily="-65" charset="0"/>
              </a:rPr>
              <a:t>mult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(x,x</a:t>
            </a: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)+ 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y</a:t>
            </a: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;</a:t>
            </a:r>
            <a:br>
              <a:rPr lang="en-US" dirty="0">
                <a:solidFill>
                  <a:schemeClr val="accent2"/>
                </a:solidFill>
                <a:latin typeface="Courier New" pitchFamily="-65" charset="0"/>
              </a:rPr>
            </a:b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}</a:t>
            </a:r>
          </a:p>
          <a:p>
            <a:r>
              <a:rPr lang="en-US" dirty="0"/>
              <a:t>Something called </a:t>
            </a:r>
            <a:r>
              <a:rPr lang="en-US" dirty="0" err="1">
                <a:latin typeface="Courier New" pitchFamily="-65" charset="0"/>
              </a:rPr>
              <a:t>sumSquare</a:t>
            </a:r>
            <a:r>
              <a:rPr lang="en-US" dirty="0"/>
              <a:t>, now </a:t>
            </a:r>
            <a:r>
              <a:rPr lang="en-US" dirty="0" err="1">
                <a:latin typeface="Courier New" pitchFamily="-65" charset="0"/>
              </a:rPr>
              <a:t>sumSquare</a:t>
            </a:r>
            <a:r>
              <a:rPr lang="en-US" dirty="0"/>
              <a:t> is calling </a:t>
            </a:r>
            <a:r>
              <a:rPr lang="en-US" sz="2800" dirty="0" err="1">
                <a:latin typeface="Courier New" pitchFamily="-65" charset="0"/>
              </a:rPr>
              <a:t>mult</a:t>
            </a:r>
            <a:r>
              <a:rPr lang="en-US" dirty="0"/>
              <a:t>.</a:t>
            </a:r>
          </a:p>
          <a:p>
            <a:r>
              <a:rPr lang="en-US" dirty="0"/>
              <a:t>So there’s a value in </a:t>
            </a:r>
            <a:r>
              <a:rPr lang="en-US" dirty="0">
                <a:latin typeface="Courier" pitchFamily="-65" charset="0"/>
              </a:rPr>
              <a:t>$</a:t>
            </a:r>
            <a:r>
              <a:rPr lang="en-US" dirty="0" err="1">
                <a:latin typeface="Courier" pitchFamily="-65" charset="0"/>
              </a:rPr>
              <a:t>ra</a:t>
            </a:r>
            <a:r>
              <a:rPr lang="en-US" dirty="0"/>
              <a:t> that </a:t>
            </a:r>
            <a:r>
              <a:rPr lang="en-US" dirty="0" err="1">
                <a:latin typeface="Courier New" pitchFamily="-65" charset="0"/>
              </a:rPr>
              <a:t>sumSquare</a:t>
            </a:r>
            <a:r>
              <a:rPr lang="en-US" dirty="0"/>
              <a:t> wants to jump back to, but this will be overwritten by the call to </a:t>
            </a:r>
            <a:r>
              <a:rPr lang="en-US" sz="2800" dirty="0" err="1">
                <a:latin typeface="Courier New" pitchFamily="-65" charset="0"/>
              </a:rPr>
              <a:t>mult</a:t>
            </a:r>
            <a:r>
              <a:rPr lang="en-US" dirty="0"/>
              <a:t>.</a:t>
            </a:r>
          </a:p>
          <a:p>
            <a:r>
              <a:rPr lang="en-US" dirty="0"/>
              <a:t>Need to save </a:t>
            </a:r>
            <a:r>
              <a:rPr lang="en-US" dirty="0" err="1">
                <a:latin typeface="Courier New" pitchFamily="-65" charset="0"/>
              </a:rPr>
              <a:t>sumSquare</a:t>
            </a:r>
            <a:r>
              <a:rPr lang="en-US" dirty="0"/>
              <a:t> return address before call to </a:t>
            </a:r>
            <a:r>
              <a:rPr lang="en-US" sz="2800" dirty="0" err="1">
                <a:latin typeface="Courier New" pitchFamily="-65" charset="0"/>
              </a:rPr>
              <a:t>mult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211138"/>
            <a:ext cx="5686425" cy="474662"/>
          </a:xfrm>
        </p:spPr>
        <p:txBody>
          <a:bodyPr/>
          <a:lstStyle/>
          <a:p>
            <a:r>
              <a:rPr lang="en-US" dirty="0"/>
              <a:t>Nested Procedures (2/2)</a:t>
            </a:r>
          </a:p>
        </p:txBody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887913"/>
          </a:xfrm>
        </p:spPr>
        <p:txBody>
          <a:bodyPr/>
          <a:lstStyle/>
          <a:p>
            <a:r>
              <a:rPr lang="en-US" dirty="0"/>
              <a:t>In general, may need to save some other info in addition to </a:t>
            </a:r>
            <a:r>
              <a:rPr lang="en-US" dirty="0">
                <a:solidFill>
                  <a:schemeClr val="accent2"/>
                </a:solidFill>
                <a:latin typeface="Courier" pitchFamily="-65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Courier" pitchFamily="-65" charset="0"/>
              </a:rPr>
              <a:t>ra</a:t>
            </a:r>
            <a:r>
              <a:rPr lang="en-US" dirty="0"/>
              <a:t>.</a:t>
            </a:r>
          </a:p>
          <a:p>
            <a:r>
              <a:rPr lang="en-US" dirty="0"/>
              <a:t>When a C program is run, there are 3 important memory areas allocated: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Static</a:t>
            </a:r>
            <a:r>
              <a:rPr lang="en-US" dirty="0"/>
              <a:t>: Variables declared once per program, cease to exist only after execution completes. E.g., C </a:t>
            </a:r>
            <a:r>
              <a:rPr lang="en-US" dirty="0" err="1"/>
              <a:t>globals</a:t>
            </a:r>
            <a:endParaRPr lang="en-US" dirty="0"/>
          </a:p>
          <a:p>
            <a:pPr lvl="1"/>
            <a:r>
              <a:rPr lang="en-US" dirty="0">
                <a:solidFill>
                  <a:schemeClr val="accent4"/>
                </a:solidFill>
              </a:rPr>
              <a:t>Heap</a:t>
            </a:r>
            <a:r>
              <a:rPr lang="en-US" dirty="0"/>
              <a:t>: Variables declared </a:t>
            </a:r>
            <a:r>
              <a:rPr lang="en-US" dirty="0" smtClean="0"/>
              <a:t>dynamically via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Stack</a:t>
            </a:r>
            <a:r>
              <a:rPr lang="en-US" dirty="0"/>
              <a:t>: Space to be used by procedure during execution; this is where we can save register values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858000" cy="474662"/>
          </a:xfrm>
        </p:spPr>
        <p:txBody>
          <a:bodyPr/>
          <a:lstStyle/>
          <a:p>
            <a:r>
              <a:rPr lang="en-US" dirty="0"/>
              <a:t>C memory Allocation review</a:t>
            </a:r>
          </a:p>
        </p:txBody>
      </p:sp>
      <p:sp>
        <p:nvSpPr>
          <p:cNvPr id="1980419" name="Text Box 3"/>
          <p:cNvSpPr txBox="1">
            <a:spLocks noChangeArrowheads="1"/>
          </p:cNvSpPr>
          <p:nvPr/>
        </p:nvSpPr>
        <p:spPr bwMode="auto">
          <a:xfrm>
            <a:off x="1266825" y="6202362"/>
            <a:ext cx="4095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Corbel"/>
                <a:cs typeface="Corbel"/>
              </a:rPr>
              <a:t>0</a:t>
            </a:r>
          </a:p>
        </p:txBody>
      </p:sp>
      <p:sp>
        <p:nvSpPr>
          <p:cNvPr id="1980420" name="Text Box 4"/>
          <p:cNvSpPr txBox="1">
            <a:spLocks noChangeArrowheads="1"/>
          </p:cNvSpPr>
          <p:nvPr/>
        </p:nvSpPr>
        <p:spPr bwMode="auto">
          <a:xfrm>
            <a:off x="1295400" y="990600"/>
            <a:ext cx="51378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latin typeface="Symbol" charset="2"/>
                <a:cs typeface="Symbol" charset="2"/>
              </a:rPr>
              <a:t>¥</a:t>
            </a:r>
          </a:p>
        </p:txBody>
      </p:sp>
      <p:sp>
        <p:nvSpPr>
          <p:cNvPr id="1980421" name="Text Box 5"/>
          <p:cNvSpPr txBox="1">
            <a:spLocks noChangeArrowheads="1"/>
          </p:cNvSpPr>
          <p:nvPr/>
        </p:nvSpPr>
        <p:spPr bwMode="auto">
          <a:xfrm>
            <a:off x="0" y="1143000"/>
            <a:ext cx="143510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Corbel"/>
                <a:cs typeface="Corbel"/>
              </a:rPr>
              <a:t>Address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76400" y="5516562"/>
            <a:ext cx="3560763" cy="1066800"/>
            <a:chOff x="1056" y="3312"/>
            <a:chExt cx="2243" cy="672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056" y="3312"/>
              <a:ext cx="1008" cy="672"/>
              <a:chOff x="1056" y="2976"/>
              <a:chExt cx="1008" cy="672"/>
            </a:xfrm>
          </p:grpSpPr>
          <p:sp>
            <p:nvSpPr>
              <p:cNvPr id="1980424" name="Text Box 8"/>
              <p:cNvSpPr txBox="1">
                <a:spLocks noChangeArrowheads="1"/>
              </p:cNvSpPr>
              <p:nvPr/>
            </p:nvSpPr>
            <p:spPr bwMode="auto">
              <a:xfrm>
                <a:off x="1190" y="3143"/>
                <a:ext cx="687" cy="36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 b="1">
                    <a:solidFill>
                      <a:schemeClr val="tx1"/>
                    </a:solidFill>
                    <a:latin typeface="Corbel"/>
                    <a:cs typeface="Corbel"/>
                  </a:rPr>
                  <a:t>Code</a:t>
                </a:r>
              </a:p>
            </p:txBody>
          </p:sp>
          <p:sp>
            <p:nvSpPr>
              <p:cNvPr id="1980425" name="Rectangle 9"/>
              <p:cNvSpPr>
                <a:spLocks noChangeArrowheads="1"/>
              </p:cNvSpPr>
              <p:nvPr/>
            </p:nvSpPr>
            <p:spPr bwMode="auto">
              <a:xfrm>
                <a:off x="1056" y="2976"/>
                <a:ext cx="1008" cy="6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orbel"/>
                  <a:cs typeface="Corbel"/>
                </a:endParaRPr>
              </a:p>
            </p:txBody>
          </p:sp>
        </p:grpSp>
        <p:sp>
          <p:nvSpPr>
            <p:cNvPr id="1980426" name="Text Box 10"/>
            <p:cNvSpPr txBox="1">
              <a:spLocks noChangeArrowheads="1"/>
            </p:cNvSpPr>
            <p:nvPr/>
          </p:nvSpPr>
          <p:spPr bwMode="auto">
            <a:xfrm>
              <a:off x="2208" y="3437"/>
              <a:ext cx="1091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 dirty="0">
                  <a:solidFill>
                    <a:schemeClr val="accent2"/>
                  </a:solidFill>
                  <a:latin typeface="Corbel"/>
                  <a:cs typeface="Corbel"/>
                </a:rPr>
                <a:t>Program</a:t>
              </a:r>
              <a:endParaRPr lang="en-US" sz="3200" b="1" dirty="0">
                <a:latin typeface="Corbel"/>
                <a:cs typeface="Corbel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76400" y="4419601"/>
            <a:ext cx="6784977" cy="1096963"/>
            <a:chOff x="1056" y="2621"/>
            <a:chExt cx="4274" cy="691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056" y="2640"/>
              <a:ext cx="1008" cy="672"/>
              <a:chOff x="1056" y="2976"/>
              <a:chExt cx="1008" cy="672"/>
            </a:xfrm>
          </p:grpSpPr>
          <p:sp>
            <p:nvSpPr>
              <p:cNvPr id="1980429" name="Text Box 13"/>
              <p:cNvSpPr txBox="1">
                <a:spLocks noChangeArrowheads="1"/>
              </p:cNvSpPr>
              <p:nvPr/>
            </p:nvSpPr>
            <p:spPr bwMode="auto">
              <a:xfrm>
                <a:off x="1190" y="3143"/>
                <a:ext cx="773" cy="36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 b="1">
                    <a:solidFill>
                      <a:schemeClr val="tx1"/>
                    </a:solidFill>
                    <a:latin typeface="Corbel"/>
                    <a:cs typeface="Corbel"/>
                  </a:rPr>
                  <a:t>Static</a:t>
                </a:r>
              </a:p>
            </p:txBody>
          </p:sp>
          <p:sp>
            <p:nvSpPr>
              <p:cNvPr id="1980430" name="Rectangle 14"/>
              <p:cNvSpPr>
                <a:spLocks noChangeArrowheads="1"/>
              </p:cNvSpPr>
              <p:nvPr/>
            </p:nvSpPr>
            <p:spPr bwMode="auto">
              <a:xfrm>
                <a:off x="1056" y="2976"/>
                <a:ext cx="1008" cy="6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orbel"/>
                  <a:cs typeface="Corbel"/>
                </a:endParaRPr>
              </a:p>
            </p:txBody>
          </p:sp>
        </p:grpSp>
        <p:sp>
          <p:nvSpPr>
            <p:cNvPr id="1980431" name="Text Box 15"/>
            <p:cNvSpPr txBox="1">
              <a:spLocks noChangeArrowheads="1"/>
            </p:cNvSpPr>
            <p:nvPr/>
          </p:nvSpPr>
          <p:spPr bwMode="auto">
            <a:xfrm>
              <a:off x="2160" y="2621"/>
              <a:ext cx="3170" cy="6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Corbel"/>
                  <a:cs typeface="Corbel"/>
                </a:rPr>
                <a:t>Variables </a:t>
              </a:r>
              <a:r>
                <a:rPr lang="en-US" sz="3200" b="1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Corbel"/>
                  <a:cs typeface="Corbel"/>
                </a:rPr>
                <a:t>declared once </a:t>
              </a:r>
              <a:r>
                <a:rPr lang="en-US" sz="3200" b="1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Corbel"/>
                  <a:cs typeface="Corbel"/>
                </a:rPr>
                <a:t>per</a:t>
              </a:r>
              <a:r>
                <a:rPr lang="en-US" sz="3200" b="1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Corbel"/>
                  <a:cs typeface="Corbel"/>
                </a:rPr>
                <a:t> </a:t>
              </a:r>
              <a:br>
                <a:rPr lang="en-US" sz="3200" b="1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Corbel"/>
                  <a:cs typeface="Corbel"/>
                </a:rPr>
              </a:br>
              <a:r>
                <a:rPr lang="en-US" sz="3200" b="1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Corbel"/>
                  <a:cs typeface="Corbel"/>
                </a:rPr>
                <a:t>program; e.g., </a:t>
              </a:r>
              <a:r>
                <a:rPr lang="en-US" sz="3200" b="1" dirty="0" err="1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Corbel"/>
                  <a:cs typeface="Corbel"/>
                </a:rPr>
                <a:t>globals</a:t>
              </a:r>
              <a:endParaRPr lang="en-US" sz="32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rbel"/>
                <a:cs typeface="Corbel"/>
              </a:endParaRP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1676400" y="3001962"/>
            <a:ext cx="6319838" cy="1447800"/>
            <a:chOff x="1056" y="1728"/>
            <a:chExt cx="3981" cy="912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1056" y="1728"/>
              <a:ext cx="1008" cy="912"/>
              <a:chOff x="1056" y="1728"/>
              <a:chExt cx="1008" cy="912"/>
            </a:xfrm>
          </p:grpSpPr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1056" y="1968"/>
                <a:ext cx="1008" cy="672"/>
                <a:chOff x="1056" y="2976"/>
                <a:chExt cx="1008" cy="672"/>
              </a:xfrm>
            </p:grpSpPr>
            <p:sp>
              <p:nvSpPr>
                <p:cNvPr id="198043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190" y="3143"/>
                  <a:ext cx="705" cy="36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3200" b="1">
                      <a:solidFill>
                        <a:schemeClr val="tx1"/>
                      </a:solidFill>
                      <a:latin typeface="Corbel"/>
                      <a:cs typeface="Corbel"/>
                    </a:rPr>
                    <a:t>Heap</a:t>
                  </a:r>
                </a:p>
              </p:txBody>
            </p:sp>
            <p:sp>
              <p:nvSpPr>
                <p:cNvPr id="1980436" name="Rectangle 20"/>
                <p:cNvSpPr>
                  <a:spLocks noChangeArrowheads="1"/>
                </p:cNvSpPr>
                <p:nvPr/>
              </p:nvSpPr>
              <p:spPr bwMode="auto">
                <a:xfrm>
                  <a:off x="1056" y="2976"/>
                  <a:ext cx="1008" cy="67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orbel"/>
                    <a:cs typeface="Corbel"/>
                  </a:endParaRPr>
                </a:p>
              </p:txBody>
            </p:sp>
          </p:grpSp>
          <p:sp>
            <p:nvSpPr>
              <p:cNvPr id="1980437" name="Line 21"/>
              <p:cNvSpPr>
                <a:spLocks noChangeShapeType="1"/>
              </p:cNvSpPr>
              <p:nvPr/>
            </p:nvSpPr>
            <p:spPr bwMode="auto">
              <a:xfrm flipV="1">
                <a:off x="1536" y="1728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orbel"/>
                  <a:cs typeface="Corbel"/>
                </a:endParaRPr>
              </a:p>
            </p:txBody>
          </p:sp>
        </p:grpSp>
        <p:sp>
          <p:nvSpPr>
            <p:cNvPr id="1980438" name="Text Box 22"/>
            <p:cNvSpPr txBox="1">
              <a:spLocks noChangeArrowheads="1"/>
            </p:cNvSpPr>
            <p:nvPr/>
          </p:nvSpPr>
          <p:spPr bwMode="auto">
            <a:xfrm>
              <a:off x="2208" y="1901"/>
              <a:ext cx="2829" cy="6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 dirty="0">
                  <a:solidFill>
                    <a:schemeClr val="accent6"/>
                  </a:solidFill>
                  <a:latin typeface="Corbel"/>
                  <a:cs typeface="Corbel"/>
                </a:rPr>
                <a:t>Explicitly created space, </a:t>
              </a:r>
              <a:r>
                <a:rPr lang="en-US" sz="3200" b="1" dirty="0" smtClean="0">
                  <a:solidFill>
                    <a:schemeClr val="accent6"/>
                  </a:solidFill>
                  <a:latin typeface="Corbel"/>
                  <a:cs typeface="Corbel"/>
                </a:rPr>
                <a:t/>
              </a:r>
              <a:br>
                <a:rPr lang="en-US" sz="3200" b="1" dirty="0" smtClean="0">
                  <a:solidFill>
                    <a:schemeClr val="accent6"/>
                  </a:solidFill>
                  <a:latin typeface="Corbel"/>
                  <a:cs typeface="Corbel"/>
                </a:rPr>
              </a:br>
              <a:r>
                <a:rPr lang="en-US" sz="3200" b="1" dirty="0" smtClean="0">
                  <a:solidFill>
                    <a:schemeClr val="accent6"/>
                  </a:solidFill>
                  <a:latin typeface="Corbel"/>
                  <a:cs typeface="Corbel"/>
                </a:rPr>
                <a:t>i.e., </a:t>
              </a:r>
              <a:r>
                <a:rPr lang="en-US" sz="3200" b="1" dirty="0" err="1">
                  <a:solidFill>
                    <a:schemeClr val="accent6"/>
                  </a:solidFill>
                  <a:latin typeface="Courier New"/>
                  <a:cs typeface="Courier New"/>
                </a:rPr>
                <a:t>malloc</a:t>
              </a:r>
              <a:r>
                <a:rPr lang="en-US" sz="3200" b="1" dirty="0">
                  <a:solidFill>
                    <a:schemeClr val="accent6"/>
                  </a:solidFill>
                  <a:latin typeface="Courier New"/>
                  <a:cs typeface="Courier New"/>
                </a:rPr>
                <a:t>(</a:t>
              </a:r>
              <a:r>
                <a:rPr lang="en-US" sz="3200" b="1" dirty="0" smtClean="0">
                  <a:solidFill>
                    <a:schemeClr val="accent6"/>
                  </a:solidFill>
                  <a:latin typeface="Courier New"/>
                  <a:cs typeface="Courier New"/>
                </a:rPr>
                <a:t>)</a:t>
              </a:r>
              <a:endParaRPr lang="en-US" sz="3200" b="1" dirty="0">
                <a:solidFill>
                  <a:schemeClr val="accent6"/>
                </a:solidFill>
                <a:latin typeface="Courier New"/>
                <a:cs typeface="Courier New"/>
              </a:endParaRPr>
            </a:p>
          </p:txBody>
        </p: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1676400" y="1465262"/>
            <a:ext cx="6076950" cy="1447800"/>
            <a:chOff x="1056" y="576"/>
            <a:chExt cx="3828" cy="912"/>
          </a:xfrm>
        </p:grpSpPr>
        <p:grpSp>
          <p:nvGrpSpPr>
            <p:cNvPr id="10" name="Group 24"/>
            <p:cNvGrpSpPr>
              <a:grpSpLocks/>
            </p:cNvGrpSpPr>
            <p:nvPr/>
          </p:nvGrpSpPr>
          <p:grpSpPr bwMode="auto">
            <a:xfrm>
              <a:off x="1056" y="576"/>
              <a:ext cx="1008" cy="912"/>
              <a:chOff x="1056" y="576"/>
              <a:chExt cx="1008" cy="912"/>
            </a:xfrm>
          </p:grpSpPr>
          <p:grpSp>
            <p:nvGrpSpPr>
              <p:cNvPr id="11" name="Group 25"/>
              <p:cNvGrpSpPr>
                <a:grpSpLocks/>
              </p:cNvGrpSpPr>
              <p:nvPr/>
            </p:nvGrpSpPr>
            <p:grpSpPr bwMode="auto">
              <a:xfrm>
                <a:off x="1056" y="576"/>
                <a:ext cx="1008" cy="672"/>
                <a:chOff x="1056" y="2976"/>
                <a:chExt cx="1008" cy="672"/>
              </a:xfrm>
            </p:grpSpPr>
            <p:sp>
              <p:nvSpPr>
                <p:cNvPr id="198044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190" y="3143"/>
                  <a:ext cx="746" cy="36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3200" b="1">
                      <a:solidFill>
                        <a:schemeClr val="tx1"/>
                      </a:solidFill>
                      <a:latin typeface="Corbel"/>
                      <a:cs typeface="Corbel"/>
                    </a:rPr>
                    <a:t>Stack</a:t>
                  </a:r>
                </a:p>
              </p:txBody>
            </p:sp>
            <p:sp>
              <p:nvSpPr>
                <p:cNvPr id="1980443" name="Rectangle 27"/>
                <p:cNvSpPr>
                  <a:spLocks noChangeArrowheads="1"/>
                </p:cNvSpPr>
                <p:nvPr/>
              </p:nvSpPr>
              <p:spPr bwMode="auto">
                <a:xfrm>
                  <a:off x="1056" y="2976"/>
                  <a:ext cx="1008" cy="67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orbel"/>
                    <a:cs typeface="Corbel"/>
                  </a:endParaRPr>
                </a:p>
              </p:txBody>
            </p:sp>
          </p:grpSp>
          <p:sp>
            <p:nvSpPr>
              <p:cNvPr id="1980444" name="Line 28"/>
              <p:cNvSpPr>
                <a:spLocks noChangeShapeType="1"/>
              </p:cNvSpPr>
              <p:nvPr/>
            </p:nvSpPr>
            <p:spPr bwMode="auto">
              <a:xfrm flipV="1">
                <a:off x="1536" y="1248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orbel"/>
                  <a:cs typeface="Corbel"/>
                </a:endParaRPr>
              </a:p>
            </p:txBody>
          </p:sp>
        </p:grpSp>
        <p:sp>
          <p:nvSpPr>
            <p:cNvPr id="1980445" name="Text Box 29"/>
            <p:cNvSpPr txBox="1">
              <a:spLocks noChangeArrowheads="1"/>
            </p:cNvSpPr>
            <p:nvPr/>
          </p:nvSpPr>
          <p:spPr bwMode="auto">
            <a:xfrm>
              <a:off x="2256" y="576"/>
              <a:ext cx="2628" cy="6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latin typeface="Corbel"/>
                  <a:cs typeface="Corbel"/>
                </a:rPr>
                <a:t>Space for saved </a:t>
              </a:r>
              <a:br>
                <a:rPr lang="en-US" sz="3200" b="1">
                  <a:latin typeface="Corbel"/>
                  <a:cs typeface="Corbel"/>
                </a:rPr>
              </a:br>
              <a:r>
                <a:rPr lang="en-US" sz="3200" b="1">
                  <a:latin typeface="Corbel"/>
                  <a:cs typeface="Corbel"/>
                </a:rPr>
                <a:t>procedure information</a:t>
              </a:r>
            </a:p>
          </p:txBody>
        </p:sp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209550" y="2197101"/>
            <a:ext cx="1390650" cy="1384300"/>
            <a:chOff x="132" y="1037"/>
            <a:chExt cx="876" cy="872"/>
          </a:xfrm>
        </p:grpSpPr>
        <p:sp>
          <p:nvSpPr>
            <p:cNvPr id="1980447" name="Text Box 31"/>
            <p:cNvSpPr txBox="1">
              <a:spLocks noChangeArrowheads="1"/>
            </p:cNvSpPr>
            <p:nvPr/>
          </p:nvSpPr>
          <p:spPr bwMode="auto">
            <a:xfrm>
              <a:off x="132" y="1037"/>
              <a:ext cx="828" cy="8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 dirty="0">
                  <a:latin typeface="Courier New"/>
                  <a:cs typeface="Courier New"/>
                </a:rPr>
                <a:t>$sp </a:t>
              </a:r>
            </a:p>
            <a:p>
              <a:pPr algn="ctr"/>
              <a:r>
                <a:rPr lang="en-US" sz="2800" b="1" dirty="0">
                  <a:latin typeface="Corbel"/>
                  <a:cs typeface="Corbel"/>
                </a:rPr>
                <a:t>stack</a:t>
              </a:r>
            </a:p>
            <a:p>
              <a:pPr algn="ctr"/>
              <a:r>
                <a:rPr lang="en-US" sz="2800" b="1" dirty="0">
                  <a:latin typeface="Corbel"/>
                  <a:cs typeface="Corbel"/>
                </a:rPr>
                <a:t>pointer</a:t>
              </a:r>
            </a:p>
            <a:p>
              <a:pPr algn="ctr"/>
              <a:endParaRPr lang="en-US" sz="2800" b="1" dirty="0">
                <a:latin typeface="Corbel"/>
                <a:cs typeface="Corbel"/>
              </a:endParaRPr>
            </a:p>
          </p:txBody>
        </p:sp>
        <p:sp>
          <p:nvSpPr>
            <p:cNvPr id="1980448" name="Line 32"/>
            <p:cNvSpPr>
              <a:spLocks noChangeShapeType="1"/>
            </p:cNvSpPr>
            <p:nvPr/>
          </p:nvSpPr>
          <p:spPr bwMode="auto">
            <a:xfrm>
              <a:off x="768" y="1237"/>
              <a:ext cx="24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rbel"/>
                <a:cs typeface="Corbel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105400" cy="474662"/>
          </a:xfrm>
        </p:spPr>
        <p:txBody>
          <a:bodyPr/>
          <a:lstStyle/>
          <a:p>
            <a:r>
              <a:rPr lang="en-US" dirty="0"/>
              <a:t>Using the Stack (1/2)</a:t>
            </a:r>
          </a:p>
        </p:txBody>
      </p:sp>
      <p:sp>
        <p:nvSpPr>
          <p:cNvPr id="198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503738"/>
          </a:xfrm>
        </p:spPr>
        <p:txBody>
          <a:bodyPr/>
          <a:lstStyle/>
          <a:p>
            <a:r>
              <a:rPr lang="en-US" dirty="0"/>
              <a:t>So we have a register </a:t>
            </a:r>
            <a:r>
              <a:rPr lang="en-US" dirty="0">
                <a:solidFill>
                  <a:schemeClr val="accent2"/>
                </a:solidFill>
                <a:latin typeface="Courier" pitchFamily="-65" charset="0"/>
              </a:rPr>
              <a:t>$sp</a:t>
            </a:r>
            <a:r>
              <a:rPr lang="en-US" dirty="0"/>
              <a:t> which always points to the last used space in the stack.</a:t>
            </a:r>
          </a:p>
          <a:p>
            <a:r>
              <a:rPr lang="en-US" dirty="0"/>
              <a:t>To use stack, we decrement this pointer by the amount of space we need and then fill it with info.</a:t>
            </a:r>
          </a:p>
          <a:p>
            <a:r>
              <a:rPr lang="en-US" dirty="0"/>
              <a:t>So, how do we compile this?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int</a:t>
            </a:r>
            <a:r>
              <a:rPr lang="en-US" dirty="0">
                <a:latin typeface="Courier New" pitchFamily="-65" charset="0"/>
              </a:rPr>
              <a:t> </a:t>
            </a:r>
            <a:r>
              <a:rPr lang="en-US" dirty="0" err="1">
                <a:latin typeface="Courier New" pitchFamily="-65" charset="0"/>
              </a:rPr>
              <a:t>sumSquare(int</a:t>
            </a:r>
            <a:r>
              <a:rPr lang="en-US" dirty="0">
                <a:latin typeface="Courier New" pitchFamily="-65" charset="0"/>
              </a:rPr>
              <a:t> </a:t>
            </a:r>
            <a:r>
              <a:rPr lang="en-US" dirty="0" err="1">
                <a:latin typeface="Courier New" pitchFamily="-65" charset="0"/>
              </a:rPr>
              <a:t>x</a:t>
            </a:r>
            <a:r>
              <a:rPr lang="en-US" dirty="0">
                <a:latin typeface="Courier New" pitchFamily="-65" charset="0"/>
              </a:rPr>
              <a:t>, </a:t>
            </a:r>
            <a:r>
              <a:rPr lang="en-US" dirty="0" err="1">
                <a:latin typeface="Courier New" pitchFamily="-65" charset="0"/>
              </a:rPr>
              <a:t>int</a:t>
            </a:r>
            <a:r>
              <a:rPr lang="en-US" dirty="0">
                <a:latin typeface="Courier New" pitchFamily="-65" charset="0"/>
              </a:rPr>
              <a:t> </a:t>
            </a:r>
            <a:r>
              <a:rPr lang="en-US" dirty="0" err="1">
                <a:latin typeface="Courier New" pitchFamily="-65" charset="0"/>
              </a:rPr>
              <a:t>y</a:t>
            </a:r>
            <a:r>
              <a:rPr lang="en-US" dirty="0">
                <a:latin typeface="Courier New" pitchFamily="-65" charset="0"/>
              </a:rPr>
              <a:t>) {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	return </a:t>
            </a:r>
            <a:r>
              <a:rPr lang="en-US" sz="2400" dirty="0" err="1">
                <a:latin typeface="Courier New" pitchFamily="-65" charset="0"/>
              </a:rPr>
              <a:t>mult</a:t>
            </a:r>
            <a:r>
              <a:rPr lang="en-US" dirty="0" err="1">
                <a:latin typeface="Courier New" pitchFamily="-65" charset="0"/>
              </a:rPr>
              <a:t>(x,x</a:t>
            </a:r>
            <a:r>
              <a:rPr lang="en-US" dirty="0">
                <a:latin typeface="Courier New" pitchFamily="-65" charset="0"/>
              </a:rPr>
              <a:t>)+ </a:t>
            </a:r>
            <a:r>
              <a:rPr lang="en-US" dirty="0" err="1">
                <a:latin typeface="Courier New" pitchFamily="-65" charset="0"/>
              </a:rPr>
              <a:t>y</a:t>
            </a:r>
            <a:r>
              <a:rPr lang="en-US" dirty="0">
                <a:latin typeface="Courier New" pitchFamily="-65" charset="0"/>
              </a:rPr>
              <a:t>;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}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105400" cy="474662"/>
          </a:xfrm>
        </p:spPr>
        <p:txBody>
          <a:bodyPr/>
          <a:lstStyle/>
          <a:p>
            <a:r>
              <a:rPr lang="en-US" dirty="0"/>
              <a:t>Using the Stack (2/2)</a:t>
            </a:r>
          </a:p>
        </p:txBody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1976437"/>
          </a:xfrm>
        </p:spPr>
        <p:txBody>
          <a:bodyPr/>
          <a:lstStyle/>
          <a:p>
            <a:pPr marL="0" indent="0"/>
            <a:r>
              <a:rPr lang="en-US" dirty="0" smtClean="0"/>
              <a:t> Hand</a:t>
            </a:r>
            <a:r>
              <a:rPr lang="en-US" dirty="0"/>
              <a:t>-compile</a:t>
            </a:r>
            <a:endParaRPr lang="en-US" dirty="0">
              <a:latin typeface="Courier New" pitchFamily="-65" charset="0"/>
            </a:endParaRPr>
          </a:p>
          <a:p>
            <a:pPr marL="0" indent="0">
              <a:buFont typeface="Times" pitchFamily="-65" charset="0"/>
              <a:buNone/>
            </a:pPr>
            <a:r>
              <a:rPr lang="en-US" sz="2800" dirty="0" err="1">
                <a:solidFill>
                  <a:srgbClr val="FFFF00"/>
                </a:solidFill>
                <a:latin typeface="Courier New" pitchFamily="-65" charset="0"/>
              </a:rPr>
              <a:t>sumSquare</a:t>
            </a:r>
            <a:r>
              <a:rPr lang="en-US" sz="2800" dirty="0">
                <a:solidFill>
                  <a:srgbClr val="FFFF00"/>
                </a:solidFill>
                <a:latin typeface="Courier New" pitchFamily="-65" charset="0"/>
              </a:rPr>
              <a:t>:   </a:t>
            </a:r>
            <a:r>
              <a:rPr lang="en-US" sz="2800" dirty="0">
                <a:latin typeface="Courier New" pitchFamily="-65" charset="0"/>
              </a:rPr>
              <a:t/>
            </a:r>
            <a:br>
              <a:rPr lang="en-US" sz="2800" dirty="0">
                <a:latin typeface="Courier New" pitchFamily="-65" charset="0"/>
              </a:rPr>
            </a:br>
            <a:r>
              <a:rPr lang="en-US" sz="2800" dirty="0">
                <a:latin typeface="Courier New" pitchFamily="-65" charset="0"/>
              </a:rPr>
              <a:t> 	  </a:t>
            </a:r>
            <a:r>
              <a:rPr lang="en-US" sz="2800" dirty="0" err="1">
                <a:latin typeface="Courier New" pitchFamily="-65" charset="0"/>
              </a:rPr>
              <a:t>addi</a:t>
            </a:r>
            <a:r>
              <a:rPr lang="en-US" sz="2800" dirty="0">
                <a:latin typeface="Courier New" pitchFamily="-65" charset="0"/>
              </a:rPr>
              <a:t> $sp,$sp,-8 </a:t>
            </a:r>
            <a:r>
              <a:rPr lang="en-US" sz="2800" i="1" dirty="0">
                <a:solidFill>
                  <a:schemeClr val="bg2"/>
                </a:solidFill>
                <a:latin typeface="Courier New" pitchFamily="-65" charset="0"/>
              </a:rPr>
              <a:t># space on stack</a:t>
            </a:r>
            <a:r>
              <a:rPr lang="en-US" sz="2800" dirty="0">
                <a:solidFill>
                  <a:schemeClr val="bg2"/>
                </a:solidFill>
                <a:latin typeface="Courier New" pitchFamily="-65" charset="0"/>
              </a:rPr>
              <a:t/>
            </a:r>
            <a:br>
              <a:rPr lang="en-US" sz="2800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800" dirty="0">
                <a:latin typeface="Courier New" pitchFamily="-65" charset="0"/>
              </a:rPr>
              <a:t> 	  </a:t>
            </a:r>
            <a:r>
              <a:rPr lang="en-US" sz="2800" dirty="0" err="1">
                <a:latin typeface="Courier New" pitchFamily="-65" charset="0"/>
              </a:rPr>
              <a:t>sw</a:t>
            </a:r>
            <a:r>
              <a:rPr lang="en-US" sz="2800" dirty="0">
                <a:latin typeface="Courier New" pitchFamily="-65" charset="0"/>
              </a:rPr>
              <a:t> $</a:t>
            </a:r>
            <a:r>
              <a:rPr lang="en-US" sz="2800" dirty="0" err="1">
                <a:latin typeface="Courier New" pitchFamily="-65" charset="0"/>
              </a:rPr>
              <a:t>ra</a:t>
            </a:r>
            <a:r>
              <a:rPr lang="en-US" sz="2800" dirty="0">
                <a:latin typeface="Courier New" pitchFamily="-65" charset="0"/>
              </a:rPr>
              <a:t>, 4($sp)	 </a:t>
            </a:r>
            <a:r>
              <a:rPr lang="en-US" sz="2800" i="1" dirty="0">
                <a:solidFill>
                  <a:schemeClr val="bg2"/>
                </a:solidFill>
                <a:latin typeface="Courier New" pitchFamily="-65" charset="0"/>
              </a:rPr>
              <a:t># save ret </a:t>
            </a:r>
            <a:r>
              <a:rPr lang="en-US" sz="2800" i="1" dirty="0" err="1">
                <a:solidFill>
                  <a:schemeClr val="bg2"/>
                </a:solidFill>
                <a:latin typeface="Courier New" pitchFamily="-65" charset="0"/>
              </a:rPr>
              <a:t>addr</a:t>
            </a:r>
            <a:r>
              <a:rPr lang="en-US" sz="2800" i="1" dirty="0">
                <a:latin typeface="Courier New" pitchFamily="-65" charset="0"/>
              </a:rPr>
              <a:t/>
            </a:r>
            <a:br>
              <a:rPr lang="en-US" sz="2800" i="1" dirty="0">
                <a:latin typeface="Courier New" pitchFamily="-65" charset="0"/>
              </a:rPr>
            </a:br>
            <a:r>
              <a:rPr lang="en-US" sz="2800" dirty="0">
                <a:latin typeface="Courier New" pitchFamily="-65" charset="0"/>
              </a:rPr>
              <a:t> 	  </a:t>
            </a:r>
            <a:r>
              <a:rPr lang="en-US" sz="2800" dirty="0" err="1">
                <a:latin typeface="Courier New" pitchFamily="-65" charset="0"/>
              </a:rPr>
              <a:t>sw</a:t>
            </a:r>
            <a:r>
              <a:rPr lang="en-US" sz="2800" dirty="0">
                <a:latin typeface="Courier New" pitchFamily="-65" charset="0"/>
              </a:rPr>
              <a:t> $a1, 0($sp)	 </a:t>
            </a:r>
            <a:r>
              <a:rPr lang="en-US" sz="2800" i="1" dirty="0">
                <a:solidFill>
                  <a:schemeClr val="bg2"/>
                </a:solidFill>
                <a:latin typeface="Courier New" pitchFamily="-65" charset="0"/>
              </a:rPr>
              <a:t># save </a:t>
            </a:r>
            <a:r>
              <a:rPr lang="en-US" sz="2800" i="1" dirty="0" err="1">
                <a:solidFill>
                  <a:schemeClr val="bg2"/>
                </a:solidFill>
                <a:latin typeface="Courier New" pitchFamily="-65" charset="0"/>
              </a:rPr>
              <a:t>y</a:t>
            </a:r>
            <a:endParaRPr lang="en-US" sz="2800" dirty="0">
              <a:latin typeface="Courier New" pitchFamily="-65" charset="0"/>
            </a:endParaRPr>
          </a:p>
        </p:txBody>
      </p:sp>
      <p:sp>
        <p:nvSpPr>
          <p:cNvPr id="1984516" name="Rectangle 4"/>
          <p:cNvSpPr>
            <a:spLocks noChangeArrowheads="1"/>
          </p:cNvSpPr>
          <p:nvPr/>
        </p:nvSpPr>
        <p:spPr bwMode="auto">
          <a:xfrm>
            <a:off x="457200" y="3651250"/>
            <a:ext cx="8305800" cy="692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800" b="1" i="1" dirty="0">
                <a:solidFill>
                  <a:schemeClr val="tx1"/>
                </a:solidFill>
                <a:latin typeface="Courier New" pitchFamily="-65" charset="0"/>
              </a:rPr>
              <a:t>	 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add</a:t>
            </a:r>
            <a:r>
              <a:rPr lang="en-US" sz="2800" b="1" i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$a1,$a0,$zero</a:t>
            </a:r>
            <a:r>
              <a:rPr lang="en-US" sz="2800" b="1" i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mult(x,x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)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	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-65" charset="0"/>
              </a:rPr>
              <a:t>jal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-65" charset="0"/>
              </a:rPr>
              <a:t>mult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		  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call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mult</a:t>
            </a:r>
            <a:endParaRPr lang="en-US" sz="2800" b="1" dirty="0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1984517" name="Rectangle 5"/>
          <p:cNvSpPr>
            <a:spLocks noChangeArrowheads="1"/>
          </p:cNvSpPr>
          <p:nvPr/>
        </p:nvSpPr>
        <p:spPr bwMode="auto">
          <a:xfrm>
            <a:off x="457200" y="4544958"/>
            <a:ext cx="8686800" cy="2008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	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-65" charset="0"/>
              </a:rPr>
              <a:t>lw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$a1, 0($sp)	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restore </a:t>
            </a:r>
            <a:r>
              <a:rPr lang="en-US" sz="2800" b="1" i="1" dirty="0" err="1" smtClean="0">
                <a:solidFill>
                  <a:schemeClr val="bg2"/>
                </a:solidFill>
                <a:latin typeface="Courier New" pitchFamily="-65" charset="0"/>
              </a:rPr>
              <a:t>y</a:t>
            </a:r>
            <a:r>
              <a:rPr lang="en-US" sz="2800" b="1" i="1" dirty="0" smtClean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i="1" dirty="0" smtClean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800" b="1" i="1" dirty="0" smtClean="0">
                <a:solidFill>
                  <a:schemeClr val="tx1"/>
                </a:solidFill>
                <a:latin typeface="Courier New" pitchFamily="-65" charset="0"/>
              </a:rPr>
              <a:t>	 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add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$v0,$v0,$a1</a:t>
            </a:r>
            <a:r>
              <a:rPr lang="en-US" sz="2800" b="1" i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mult()+y</a:t>
            </a:r>
            <a:r>
              <a:rPr lang="en-US" sz="2800" b="1" i="1" dirty="0">
                <a:solidFill>
                  <a:schemeClr val="tx1"/>
                </a:solidFill>
                <a:latin typeface="Courier New" pitchFamily="-65" charset="0"/>
              </a:rPr>
              <a:t>	 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	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-65" charset="0"/>
              </a:rPr>
              <a:t>lw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$</a:t>
            </a:r>
            <a:r>
              <a:rPr lang="en-US" sz="2800" b="1" dirty="0" err="1">
                <a:solidFill>
                  <a:schemeClr val="tx1"/>
                </a:solidFill>
                <a:latin typeface="Courier New" pitchFamily="-65" charset="0"/>
              </a:rPr>
              <a:t>ra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, 4($sp)	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get ret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addr</a:t>
            </a:r>
            <a:r>
              <a:rPr lang="en-US" sz="2800" b="1" i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i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800" b="1" i="1" dirty="0">
                <a:solidFill>
                  <a:schemeClr val="tx1"/>
                </a:solidFill>
                <a:latin typeface="Courier New" pitchFamily="-65" charset="0"/>
              </a:rPr>
              <a:t>	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-65" charset="0"/>
              </a:rPr>
              <a:t>addi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 $sp,$sp,8 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800" b="1" i="1" dirty="0" smtClean="0">
                <a:solidFill>
                  <a:schemeClr val="bg2"/>
                </a:solidFill>
                <a:latin typeface="Courier New" pitchFamily="-65" charset="0"/>
              </a:rPr>
              <a:t>restore stack</a:t>
            </a:r>
            <a:r>
              <a:rPr lang="en-US" sz="2800" b="1" i="1" dirty="0" smtClean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i="1" dirty="0" smtClean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800" b="1" i="1" dirty="0" smtClean="0">
                <a:solidFill>
                  <a:schemeClr val="tx1"/>
                </a:solidFill>
                <a:latin typeface="Courier New" pitchFamily="-65" charset="0"/>
              </a:rPr>
              <a:t>	  </a:t>
            </a:r>
            <a:r>
              <a:rPr lang="en-US" sz="2800" b="1" dirty="0" err="1" smtClean="0">
                <a:solidFill>
                  <a:schemeClr val="tx1"/>
                </a:solidFill>
                <a:latin typeface="Courier New" pitchFamily="-65" charset="0"/>
              </a:rPr>
              <a:t>jr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$</a:t>
            </a:r>
            <a:r>
              <a:rPr lang="en-US" sz="2800" b="1" dirty="0" err="1">
                <a:solidFill>
                  <a:schemeClr val="tx1"/>
                </a:solidFill>
                <a:latin typeface="Courier New" pitchFamily="-65" charset="0"/>
              </a:rPr>
              <a:t>ra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800" b="1" dirty="0" err="1">
                <a:solidFill>
                  <a:srgbClr val="FFFF00"/>
                </a:solidFill>
                <a:latin typeface="Courier New" pitchFamily="-65" charset="0"/>
              </a:rPr>
              <a:t>mult</a:t>
            </a:r>
            <a:r>
              <a:rPr lang="en-US" sz="2800" b="1" dirty="0">
                <a:solidFill>
                  <a:srgbClr val="FFFF00"/>
                </a:solidFill>
                <a:latin typeface="Courier New" pitchFamily="-65" charset="0"/>
              </a:rPr>
              <a:t>: </a:t>
            </a:r>
            <a:r>
              <a:rPr lang="en-US" sz="2800" b="1" dirty="0">
                <a:solidFill>
                  <a:schemeClr val="tx1"/>
                </a:solidFill>
                <a:latin typeface="Courier New" pitchFamily="-65" charset="0"/>
              </a:rPr>
              <a:t>...</a:t>
            </a:r>
          </a:p>
        </p:txBody>
      </p:sp>
      <p:sp>
        <p:nvSpPr>
          <p:cNvPr id="1984518" name="Rectangle 6"/>
          <p:cNvSpPr>
            <a:spLocks noChangeArrowheads="1"/>
          </p:cNvSpPr>
          <p:nvPr/>
        </p:nvSpPr>
        <p:spPr bwMode="auto">
          <a:xfrm>
            <a:off x="2971800" y="1219200"/>
            <a:ext cx="59451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1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sumSquare(int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x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y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) {</a:t>
            </a:r>
            <a:b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	return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mult(x,x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)+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y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; }</a:t>
            </a:r>
            <a:endParaRPr lang="en-US" sz="2800" b="1" dirty="0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1984519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12618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Corbel"/>
                <a:cs typeface="Corbel"/>
              </a:rPr>
              <a:t>“push”</a:t>
            </a:r>
          </a:p>
        </p:txBody>
      </p:sp>
      <p:sp>
        <p:nvSpPr>
          <p:cNvPr id="1984520" name="Text Box 8"/>
          <p:cNvSpPr txBox="1">
            <a:spLocks noChangeArrowheads="1"/>
          </p:cNvSpPr>
          <p:nvPr/>
        </p:nvSpPr>
        <p:spPr bwMode="auto">
          <a:xfrm>
            <a:off x="304800" y="4953000"/>
            <a:ext cx="11079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Corbel"/>
                <a:cs typeface="Corbel"/>
              </a:rPr>
              <a:t>“pop”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Steps for Making a Procedure Call</a:t>
            </a:r>
            <a:endParaRPr lang="en-US" dirty="0"/>
          </a:p>
        </p:txBody>
      </p:sp>
      <p:sp>
        <p:nvSpPr>
          <p:cNvPr id="198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82613" indent="-514350">
              <a:buFont typeface="+mj-lt"/>
              <a:buAutoNum type="arabicPeriod"/>
            </a:pPr>
            <a:r>
              <a:rPr lang="en-US" dirty="0" smtClean="0"/>
              <a:t>Save necessary values onto stack.</a:t>
            </a:r>
          </a:p>
          <a:p>
            <a:pPr marL="582613" indent="-514350">
              <a:buFont typeface="+mj-lt"/>
              <a:buAutoNum type="arabicPeriod"/>
            </a:pPr>
            <a:r>
              <a:rPr lang="en-US" dirty="0" smtClean="0"/>
              <a:t>Assign </a:t>
            </a:r>
            <a:r>
              <a:rPr lang="en-US" dirty="0" err="1" smtClean="0"/>
              <a:t>argument(s</a:t>
            </a:r>
            <a:r>
              <a:rPr lang="en-US" dirty="0" smtClean="0"/>
              <a:t>), if any.</a:t>
            </a:r>
          </a:p>
          <a:p>
            <a:pPr marL="582613" indent="-514350">
              <a:buFont typeface="+mj-lt"/>
              <a:buAutoNum type="arabicPeriod"/>
            </a:pP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/>
              <a:t> call</a:t>
            </a:r>
          </a:p>
          <a:p>
            <a:pPr marL="582613" indent="-514350">
              <a:buFont typeface="+mj-lt"/>
              <a:buAutoNum type="arabicPeriod"/>
            </a:pPr>
            <a:r>
              <a:rPr lang="en-US" dirty="0" smtClean="0"/>
              <a:t>Restore values from stack.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5562600" cy="474662"/>
          </a:xfrm>
        </p:spPr>
        <p:txBody>
          <a:bodyPr/>
          <a:lstStyle/>
          <a:p>
            <a:r>
              <a:rPr lang="en-US" dirty="0"/>
              <a:t>Rules for Procedures</a:t>
            </a:r>
          </a:p>
        </p:txBody>
      </p:sp>
      <p:sp>
        <p:nvSpPr>
          <p:cNvPr id="198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241800"/>
          </a:xfrm>
        </p:spPr>
        <p:txBody>
          <a:bodyPr/>
          <a:lstStyle/>
          <a:p>
            <a:r>
              <a:rPr lang="en-US" dirty="0"/>
              <a:t>Called with a 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instruction,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returns </a:t>
            </a:r>
            <a:r>
              <a:rPr lang="en-US" dirty="0"/>
              <a:t>with a  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jr</a:t>
            </a: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 $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ra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Accepts up to 4 arguments </a:t>
            </a:r>
            <a:r>
              <a:rPr lang="en-US" dirty="0" smtClean="0"/>
              <a:t>in</a:t>
            </a:r>
            <a:br>
              <a:rPr lang="en-US" dirty="0" smtClean="0"/>
            </a:br>
            <a:r>
              <a:rPr lang="en-US" dirty="0" smtClean="0">
                <a:solidFill>
                  <a:schemeClr val="accent2"/>
                </a:solidFill>
                <a:latin typeface="Courier New" pitchFamily="-65" charset="0"/>
              </a:rPr>
              <a:t>$</a:t>
            </a: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a0</a:t>
            </a:r>
            <a:r>
              <a:rPr lang="en-US" dirty="0"/>
              <a:t>, </a:t>
            </a: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$a1</a:t>
            </a:r>
            <a:r>
              <a:rPr lang="en-US" dirty="0"/>
              <a:t>, </a:t>
            </a: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$a2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$a3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Return value is always in </a:t>
            </a: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$v0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and if necessary in </a:t>
            </a: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$v1</a:t>
            </a:r>
            <a:r>
              <a:rPr lang="en-US" dirty="0"/>
              <a:t>)</a:t>
            </a:r>
          </a:p>
          <a:p>
            <a:r>
              <a:rPr lang="en-US" dirty="0"/>
              <a:t>Must follow </a:t>
            </a:r>
            <a:r>
              <a:rPr lang="en-US" dirty="0">
                <a:solidFill>
                  <a:schemeClr val="accent1"/>
                </a:solidFill>
              </a:rPr>
              <a:t>register conventions </a:t>
            </a:r>
          </a:p>
          <a:p>
            <a:pPr>
              <a:buFont typeface="Times" pitchFamily="-65" charset="0"/>
              <a:buNone/>
            </a:pPr>
            <a:r>
              <a:rPr lang="en-US" dirty="0"/>
              <a:t>		So what are they?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01000" cy="474663"/>
          </a:xfrm>
        </p:spPr>
        <p:txBody>
          <a:bodyPr/>
          <a:lstStyle/>
          <a:p>
            <a:r>
              <a:rPr lang="en-US" dirty="0"/>
              <a:t>Basic Structure of a Function</a:t>
            </a:r>
          </a:p>
        </p:txBody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479925"/>
          </a:xfrm>
        </p:spPr>
        <p:txBody>
          <a:bodyPr/>
          <a:lstStyle/>
          <a:p>
            <a:pPr marL="0" indent="0">
              <a:buFont typeface="Times" pitchFamily="-65" charset="0"/>
              <a:buNone/>
              <a:tabLst>
                <a:tab pos="742950" algn="l"/>
              </a:tabLst>
            </a:pPr>
            <a:endParaRPr lang="en-US" dirty="0">
              <a:latin typeface="Courier New" pitchFamily="-65" charset="0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dirty="0" err="1">
                <a:latin typeface="Courier New" pitchFamily="-65" charset="0"/>
              </a:rPr>
              <a:t>entry_label</a:t>
            </a:r>
            <a:r>
              <a:rPr lang="en-US" sz="2400" dirty="0">
                <a:latin typeface="Courier New" pitchFamily="-65" charset="0"/>
              </a:rPr>
              <a:t>:</a:t>
            </a:r>
            <a:r>
              <a:rPr lang="en-US" sz="2400" dirty="0"/>
              <a:t> </a:t>
            </a:r>
            <a:r>
              <a:rPr lang="en-US" sz="2400" dirty="0">
                <a:latin typeface="Courier New" pitchFamily="-65" charset="0"/>
              </a:rPr>
              <a:t/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 err="1">
                <a:solidFill>
                  <a:schemeClr val="accent1"/>
                </a:solidFill>
                <a:latin typeface="Courier New" pitchFamily="-65" charset="0"/>
              </a:rPr>
              <a:t>addi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 $</a:t>
            </a:r>
            <a:r>
              <a:rPr lang="en-US" sz="2400" dirty="0" err="1">
                <a:solidFill>
                  <a:schemeClr val="accent1"/>
                </a:solidFill>
                <a:latin typeface="Courier New" pitchFamily="-65" charset="0"/>
              </a:rPr>
              <a:t>sp,$sp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, </a:t>
            </a:r>
            <a:r>
              <a:rPr lang="en-US" sz="2400" dirty="0">
                <a:latin typeface="Courier New" pitchFamily="-65" charset="0"/>
              </a:rPr>
              <a:t>-</a:t>
            </a:r>
            <a:r>
              <a:rPr lang="en-US" sz="2400" dirty="0" err="1">
                <a:latin typeface="Courier New" pitchFamily="-65" charset="0"/>
              </a:rPr>
              <a:t>framesize</a:t>
            </a:r>
            <a:r>
              <a:rPr lang="en-US" sz="2400" dirty="0">
                <a:latin typeface="Courier New" pitchFamily="-65" charset="0"/>
              </a:rPr>
              <a:t/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 err="1">
                <a:solidFill>
                  <a:schemeClr val="accent1"/>
                </a:solidFill>
                <a:latin typeface="Courier New" pitchFamily="-65" charset="0"/>
              </a:rPr>
              <a:t>sw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 $</a:t>
            </a:r>
            <a:r>
              <a:rPr lang="en-US" sz="2400" dirty="0" err="1">
                <a:solidFill>
                  <a:schemeClr val="accent1"/>
                </a:solidFill>
                <a:latin typeface="Courier New" pitchFamily="-65" charset="0"/>
              </a:rPr>
              <a:t>ra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, </a:t>
            </a:r>
            <a:r>
              <a:rPr lang="en-US" sz="2400" dirty="0">
                <a:latin typeface="Courier New" pitchFamily="-65" charset="0"/>
              </a:rPr>
              <a:t>framesize-4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($sp)  </a:t>
            </a:r>
            <a:r>
              <a:rPr lang="en-US" sz="2400" i="1" dirty="0">
                <a:solidFill>
                  <a:schemeClr val="bg2"/>
                </a:solidFill>
                <a:latin typeface="Courier New" pitchFamily="-65" charset="0"/>
              </a:rPr>
              <a:t># save $</a:t>
            </a:r>
            <a:r>
              <a:rPr lang="en-US" sz="2400" i="1" dirty="0" err="1">
                <a:solidFill>
                  <a:schemeClr val="bg2"/>
                </a:solidFill>
                <a:latin typeface="Courier New" pitchFamily="-65" charset="0"/>
              </a:rPr>
              <a:t>ra</a:t>
            </a:r>
            <a:r>
              <a:rPr lang="en-US" sz="2400" i="1" dirty="0">
                <a:latin typeface="Courier New" pitchFamily="-65" charset="0"/>
              </a:rPr>
              <a:t/>
            </a:r>
            <a:br>
              <a:rPr lang="en-US" sz="2400" i="1" dirty="0"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save other </a:t>
            </a:r>
            <a:r>
              <a:rPr lang="en-US" sz="2400" dirty="0" err="1">
                <a:latin typeface="Courier New" pitchFamily="-65" charset="0"/>
              </a:rPr>
              <a:t>regs</a:t>
            </a:r>
            <a:r>
              <a:rPr lang="en-US" sz="2400" dirty="0">
                <a:latin typeface="Courier New" pitchFamily="-65" charset="0"/>
              </a:rPr>
              <a:t> if need be</a:t>
            </a:r>
            <a:r>
              <a:rPr lang="en-US" sz="2400" i="1" dirty="0">
                <a:latin typeface="Courier New" pitchFamily="-65" charset="0"/>
              </a:rPr>
              <a:t>		 </a:t>
            </a:r>
            <a:r>
              <a:rPr lang="en-US" sz="2400" i="1" dirty="0" smtClean="0">
                <a:latin typeface="Courier New" pitchFamily="-65" charset="0"/>
              </a:rPr>
              <a:t> </a:t>
            </a: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i="1" dirty="0" smtClean="0">
              <a:latin typeface="Courier New" pitchFamily="-65" charset="0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-65" charset="0"/>
              </a:rPr>
              <a:t>.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.. </a:t>
            </a:r>
            <a:r>
              <a:rPr lang="en-US" sz="2400" dirty="0">
                <a:latin typeface="Courier New" pitchFamily="-65" charset="0"/>
              </a:rPr>
              <a:t>  </a:t>
            </a:r>
            <a:endParaRPr lang="en-US" sz="2400" dirty="0" smtClean="0">
              <a:latin typeface="Courier New" pitchFamily="-65" charset="0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dirty="0" smtClean="0">
              <a:latin typeface="Courier New" pitchFamily="-65" charset="0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dirty="0" smtClean="0">
              <a:latin typeface="Courier New" pitchFamily="-65" charset="0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dirty="0">
                <a:latin typeface="Courier New" pitchFamily="-65" charset="0"/>
              </a:rPr>
              <a:t>restore other </a:t>
            </a:r>
            <a:r>
              <a:rPr lang="en-US" sz="2400" dirty="0" err="1">
                <a:latin typeface="Courier New" pitchFamily="-65" charset="0"/>
              </a:rPr>
              <a:t>regs</a:t>
            </a:r>
            <a:r>
              <a:rPr lang="en-US" sz="2400" dirty="0">
                <a:latin typeface="Courier New" pitchFamily="-65" charset="0"/>
              </a:rPr>
              <a:t> if need be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 err="1">
                <a:solidFill>
                  <a:schemeClr val="accent1"/>
                </a:solidFill>
                <a:latin typeface="Courier New" pitchFamily="-65" charset="0"/>
              </a:rPr>
              <a:t>lw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 $</a:t>
            </a:r>
            <a:r>
              <a:rPr lang="en-US" sz="2400" dirty="0" err="1">
                <a:solidFill>
                  <a:schemeClr val="accent1"/>
                </a:solidFill>
                <a:latin typeface="Courier New" pitchFamily="-65" charset="0"/>
              </a:rPr>
              <a:t>ra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, </a:t>
            </a:r>
            <a:r>
              <a:rPr lang="en-US" sz="2400" dirty="0">
                <a:latin typeface="Courier New" pitchFamily="-65" charset="0"/>
              </a:rPr>
              <a:t>framesize-4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($sp)  </a:t>
            </a:r>
            <a:r>
              <a:rPr lang="en-US" sz="2400" i="1" dirty="0">
                <a:solidFill>
                  <a:schemeClr val="bg2"/>
                </a:solidFill>
                <a:latin typeface="Courier New" pitchFamily="-65" charset="0"/>
              </a:rPr>
              <a:t># restore $</a:t>
            </a:r>
            <a:r>
              <a:rPr lang="en-US" sz="2400" i="1" dirty="0" err="1">
                <a:solidFill>
                  <a:schemeClr val="bg2"/>
                </a:solidFill>
                <a:latin typeface="Courier New" pitchFamily="-65" charset="0"/>
              </a:rPr>
              <a:t>ra</a:t>
            </a:r>
            <a:r>
              <a:rPr lang="en-US" sz="2400" i="1" dirty="0">
                <a:latin typeface="Courier New" pitchFamily="-65" charset="0"/>
              </a:rPr>
              <a:t/>
            </a:r>
            <a:br>
              <a:rPr lang="en-US" sz="2400" i="1" dirty="0">
                <a:latin typeface="Courier New" pitchFamily="-65" charset="0"/>
              </a:rPr>
            </a:br>
            <a:r>
              <a:rPr lang="en-US" sz="2400" dirty="0" err="1">
                <a:solidFill>
                  <a:schemeClr val="accent1"/>
                </a:solidFill>
                <a:latin typeface="Courier New" pitchFamily="-65" charset="0"/>
              </a:rPr>
              <a:t>addi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 $</a:t>
            </a:r>
            <a:r>
              <a:rPr lang="en-US" sz="2400" dirty="0" err="1">
                <a:solidFill>
                  <a:schemeClr val="accent1"/>
                </a:solidFill>
                <a:latin typeface="Courier New" pitchFamily="-65" charset="0"/>
              </a:rPr>
              <a:t>sp,$sp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,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framesize</a:t>
            </a:r>
            <a:r>
              <a:rPr lang="en-US" sz="2400" dirty="0">
                <a:latin typeface="Courier New" pitchFamily="-65" charset="0"/>
              </a:rPr>
              <a:t> 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 err="1">
                <a:solidFill>
                  <a:schemeClr val="accent1"/>
                </a:solidFill>
                <a:latin typeface="Courier New" pitchFamily="-65" charset="0"/>
              </a:rPr>
              <a:t>jr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 $</a:t>
            </a:r>
            <a:r>
              <a:rPr lang="en-US" sz="2400" dirty="0" err="1">
                <a:solidFill>
                  <a:schemeClr val="accent1"/>
                </a:solidFill>
                <a:latin typeface="Courier New" pitchFamily="-65" charset="0"/>
              </a:rPr>
              <a:t>ra</a:t>
            </a:r>
            <a:endParaRPr lang="en-US" sz="2400" dirty="0">
              <a:solidFill>
                <a:schemeClr val="accent1"/>
              </a:solidFill>
              <a:latin typeface="Courier New" pitchFamily="-65" charset="0"/>
            </a:endParaRPr>
          </a:p>
        </p:txBody>
      </p:sp>
      <p:sp>
        <p:nvSpPr>
          <p:cNvPr id="1990660" name="Text Box 4"/>
          <p:cNvSpPr txBox="1">
            <a:spLocks noChangeArrowheads="1"/>
          </p:cNvSpPr>
          <p:nvPr/>
        </p:nvSpPr>
        <p:spPr bwMode="auto">
          <a:xfrm>
            <a:off x="152400" y="4191000"/>
            <a:ext cx="157637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rbel"/>
                <a:cs typeface="Corbel"/>
              </a:rPr>
              <a:t>Epilogue</a:t>
            </a:r>
          </a:p>
        </p:txBody>
      </p:sp>
      <p:sp>
        <p:nvSpPr>
          <p:cNvPr id="1990661" name="Text Box 5"/>
          <p:cNvSpPr txBox="1">
            <a:spLocks noChangeArrowheads="1"/>
          </p:cNvSpPr>
          <p:nvPr/>
        </p:nvSpPr>
        <p:spPr bwMode="auto">
          <a:xfrm>
            <a:off x="152400" y="1219200"/>
            <a:ext cx="163178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rbel"/>
                <a:cs typeface="Corbel"/>
              </a:rPr>
              <a:t>Prologue</a:t>
            </a:r>
          </a:p>
        </p:txBody>
      </p:sp>
      <p:sp>
        <p:nvSpPr>
          <p:cNvPr id="1990662" name="Text Box 6"/>
          <p:cNvSpPr txBox="1">
            <a:spLocks noChangeArrowheads="1"/>
          </p:cNvSpPr>
          <p:nvPr/>
        </p:nvSpPr>
        <p:spPr bwMode="auto">
          <a:xfrm>
            <a:off x="457200" y="3352800"/>
            <a:ext cx="535918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rbel"/>
                <a:cs typeface="Corbel"/>
              </a:rPr>
              <a:t>Body            </a:t>
            </a: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rbel"/>
                <a:cs typeface="Corbel"/>
              </a:rPr>
              <a:t>(call other functions…)</a:t>
            </a:r>
          </a:p>
        </p:txBody>
      </p:sp>
      <p:sp>
        <p:nvSpPr>
          <p:cNvPr id="1990663" name="Rectangle 7"/>
          <p:cNvSpPr>
            <a:spLocks noChangeArrowheads="1"/>
          </p:cNvSpPr>
          <p:nvPr/>
        </p:nvSpPr>
        <p:spPr bwMode="auto">
          <a:xfrm>
            <a:off x="7391400" y="2895600"/>
            <a:ext cx="7620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4" name="Rectangle 8"/>
          <p:cNvSpPr>
            <a:spLocks noChangeArrowheads="1"/>
          </p:cNvSpPr>
          <p:nvPr/>
        </p:nvSpPr>
        <p:spPr bwMode="auto">
          <a:xfrm>
            <a:off x="7391400" y="2895600"/>
            <a:ext cx="7620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5" name="Text Box 9"/>
          <p:cNvSpPr txBox="1">
            <a:spLocks noChangeArrowheads="1"/>
          </p:cNvSpPr>
          <p:nvPr/>
        </p:nvSpPr>
        <p:spPr bwMode="auto">
          <a:xfrm>
            <a:off x="7543800" y="2775903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latin typeface="Corbel"/>
                <a:cs typeface="Corbel"/>
              </a:rPr>
              <a:t>ra</a:t>
            </a:r>
            <a:endParaRPr lang="en-US" sz="2000" dirty="0">
              <a:latin typeface="Corbel"/>
              <a:cs typeface="Corbel"/>
            </a:endParaRPr>
          </a:p>
        </p:txBody>
      </p:sp>
      <p:sp>
        <p:nvSpPr>
          <p:cNvPr id="1990666" name="Line 10"/>
          <p:cNvSpPr>
            <a:spLocks noChangeShapeType="1"/>
          </p:cNvSpPr>
          <p:nvPr/>
        </p:nvSpPr>
        <p:spPr bwMode="auto">
          <a:xfrm>
            <a:off x="8305800" y="28956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7" name="Text Box 11"/>
          <p:cNvSpPr txBox="1">
            <a:spLocks noChangeArrowheads="1"/>
          </p:cNvSpPr>
          <p:nvPr/>
        </p:nvSpPr>
        <p:spPr bwMode="auto">
          <a:xfrm>
            <a:off x="7239000" y="4098925"/>
            <a:ext cx="1101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1"/>
                </a:solidFill>
                <a:latin typeface="Corbel"/>
                <a:cs typeface="Corbel"/>
              </a:rPr>
              <a:t>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267200" cy="474662"/>
          </a:xfrm>
        </p:spPr>
        <p:txBody>
          <a:bodyPr/>
          <a:lstStyle/>
          <a:p>
            <a:r>
              <a:rPr lang="en-US" dirty="0"/>
              <a:t>MIPS Registers</a:t>
            </a:r>
          </a:p>
        </p:txBody>
      </p:sp>
      <p:sp>
        <p:nvSpPr>
          <p:cNvPr id="199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645025"/>
          </a:xfrm>
        </p:spPr>
        <p:txBody>
          <a:bodyPr/>
          <a:lstStyle/>
          <a:p>
            <a:pPr>
              <a:lnSpc>
                <a:spcPct val="85000"/>
              </a:lnSpc>
              <a:buFont typeface="Times" pitchFamily="-65" charset="0"/>
              <a:buNone/>
            </a:pP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 	The </a:t>
            </a:r>
            <a:r>
              <a:rPr lang="en-US" sz="2400" dirty="0">
                <a:solidFill>
                  <a:schemeClr val="accent2"/>
                </a:solidFill>
              </a:rPr>
              <a:t>constant 0		$0		$zero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/>
              <a:t>Reserved for </a:t>
            </a:r>
            <a:r>
              <a:rPr lang="en-US" sz="2400" dirty="0" smtClean="0"/>
              <a:t>Assembler	$</a:t>
            </a:r>
            <a:r>
              <a:rPr lang="en-US" sz="2400" dirty="0"/>
              <a:t>1		$at</a:t>
            </a:r>
            <a:br>
              <a:rPr lang="en-US" sz="2400" dirty="0"/>
            </a:br>
            <a:r>
              <a:rPr lang="en-US" sz="2400" dirty="0">
                <a:solidFill>
                  <a:schemeClr val="accent2"/>
                </a:solidFill>
              </a:rPr>
              <a:t>Return Values		$2-$3		$v0-$v1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Arguments	</a:t>
            </a:r>
            <a:r>
              <a:rPr lang="en-US" sz="2400" dirty="0" smtClean="0">
                <a:solidFill>
                  <a:schemeClr val="accent2"/>
                </a:solidFill>
              </a:rPr>
              <a:t>	$</a:t>
            </a:r>
            <a:r>
              <a:rPr lang="en-US" sz="2400" dirty="0">
                <a:solidFill>
                  <a:schemeClr val="accent2"/>
                </a:solidFill>
              </a:rPr>
              <a:t>4-$7		$a0-$a3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Temporary	</a:t>
            </a:r>
            <a:r>
              <a:rPr lang="en-US" sz="2400" dirty="0" smtClean="0">
                <a:solidFill>
                  <a:schemeClr val="accent2"/>
                </a:solidFill>
              </a:rPr>
              <a:t>	$</a:t>
            </a:r>
            <a:r>
              <a:rPr lang="en-US" sz="2400" dirty="0">
                <a:solidFill>
                  <a:schemeClr val="accent2"/>
                </a:solidFill>
              </a:rPr>
              <a:t>8-$</a:t>
            </a:r>
            <a:r>
              <a:rPr lang="en-US" sz="2400" dirty="0" smtClean="0">
                <a:solidFill>
                  <a:schemeClr val="accent2"/>
                </a:solidFill>
              </a:rPr>
              <a:t>15		$</a:t>
            </a:r>
            <a:r>
              <a:rPr lang="en-US" sz="2400" dirty="0">
                <a:solidFill>
                  <a:schemeClr val="accent2"/>
                </a:solidFill>
              </a:rPr>
              <a:t>t0-$t7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Saved			$16-$23	$s0-$s7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1"/>
                </a:solidFill>
              </a:rPr>
              <a:t>More Temporary		$24-$25	$t8-$t9</a:t>
            </a:r>
            <a:r>
              <a:rPr lang="en-US" sz="2400" dirty="0">
                <a:solidFill>
                  <a:schemeClr val="accent2"/>
                </a:solidFill>
              </a:rPr>
              <a:t/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/>
              <a:t>Used by Kernel		$26-27</a:t>
            </a:r>
            <a:r>
              <a:rPr lang="en-US" sz="2400" dirty="0" smtClean="0"/>
              <a:t>		$</a:t>
            </a:r>
            <a:r>
              <a:rPr lang="en-US" sz="2400" dirty="0"/>
              <a:t>k0-$k1</a:t>
            </a:r>
            <a:br>
              <a:rPr lang="en-US" sz="2400" dirty="0"/>
            </a:br>
            <a:r>
              <a:rPr lang="en-US" sz="2400" dirty="0"/>
              <a:t>Global Pointer		$28		$</a:t>
            </a:r>
            <a:r>
              <a:rPr lang="en-US" sz="2400" dirty="0" err="1"/>
              <a:t>gp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accent2"/>
                </a:solidFill>
              </a:rPr>
              <a:t>Stack Pointer		$29		$sp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/>
              <a:t>Frame Pointer		$30		$</a:t>
            </a:r>
            <a:r>
              <a:rPr lang="en-US" sz="2400" dirty="0" err="1"/>
              <a:t>fp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accent2"/>
                </a:solidFill>
              </a:rPr>
              <a:t>Return Address		$31		$</a:t>
            </a:r>
            <a:r>
              <a:rPr lang="en-US" sz="2400" dirty="0" err="1">
                <a:solidFill>
                  <a:schemeClr val="accent2"/>
                </a:solidFill>
              </a:rPr>
              <a:t>ra</a:t>
            </a:r>
            <a:endParaRPr lang="en-US" sz="2400" dirty="0">
              <a:solidFill>
                <a:schemeClr val="accent2"/>
              </a:solidFill>
            </a:endParaRPr>
          </a:p>
          <a:p>
            <a:pPr algn="ctr">
              <a:lnSpc>
                <a:spcPct val="85000"/>
              </a:lnSpc>
              <a:buFont typeface="Times" pitchFamily="-65" charset="0"/>
              <a:buNone/>
            </a:pPr>
            <a:r>
              <a:rPr lang="en-US" sz="2400" dirty="0"/>
              <a:t>(From COD 3</a:t>
            </a:r>
            <a:r>
              <a:rPr lang="en-US" sz="2400" baseline="30000" dirty="0"/>
              <a:t>rd</a:t>
            </a:r>
            <a:r>
              <a:rPr lang="en-US" sz="2400" dirty="0"/>
              <a:t> Ed. green insert)</a:t>
            </a:r>
            <a:br>
              <a:rPr lang="en-US" sz="2400" dirty="0"/>
            </a:br>
            <a:r>
              <a:rPr lang="en-US" sz="2400" dirty="0"/>
              <a:t>Use </a:t>
            </a:r>
            <a:r>
              <a:rPr lang="en-US" sz="2400" u="sng" dirty="0"/>
              <a:t>names</a:t>
            </a:r>
            <a:r>
              <a:rPr lang="en-US" sz="2400" dirty="0"/>
              <a:t> for registers -- code is clearer!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211138"/>
            <a:ext cx="2138362" cy="474662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195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384800"/>
          </a:xfrm>
        </p:spPr>
        <p:txBody>
          <a:bodyPr/>
          <a:lstStyle/>
          <a:p>
            <a:r>
              <a:rPr lang="en-US" dirty="0"/>
              <a:t>In order to help the </a:t>
            </a:r>
            <a:r>
              <a:rPr lang="en-US" dirty="0">
                <a:solidFill>
                  <a:schemeClr val="accent1"/>
                </a:solidFill>
              </a:rPr>
              <a:t>conditional branches</a:t>
            </a:r>
            <a:r>
              <a:rPr lang="en-US" dirty="0"/>
              <a:t> make decisions concerning inequalities, we introduce a single instruction: “Set on Less Than</a:t>
            </a:r>
            <a:r>
              <a:rPr lang="en-US" dirty="0" smtClean="0"/>
              <a:t>” called 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slti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sltu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sltiu</a:t>
            </a:r>
            <a:endParaRPr lang="en-US" dirty="0">
              <a:solidFill>
                <a:schemeClr val="accent2"/>
              </a:solidFill>
              <a:latin typeface="Courier New" pitchFamily="-65" charset="0"/>
            </a:endParaRPr>
          </a:p>
          <a:p>
            <a:r>
              <a:rPr lang="en-US" dirty="0"/>
              <a:t>One can store and load (signed and unsigned) </a:t>
            </a:r>
            <a:r>
              <a:rPr lang="en-US" dirty="0">
                <a:solidFill>
                  <a:schemeClr val="accent1"/>
                </a:solidFill>
              </a:rPr>
              <a:t>bytes </a:t>
            </a:r>
            <a:r>
              <a:rPr lang="en-US" dirty="0"/>
              <a:t>as well as words</a:t>
            </a:r>
          </a:p>
          <a:p>
            <a:r>
              <a:rPr lang="en-US" dirty="0"/>
              <a:t>Unsigned add/sub </a:t>
            </a:r>
            <a:r>
              <a:rPr lang="en-US" dirty="0">
                <a:solidFill>
                  <a:schemeClr val="accent1"/>
                </a:solidFill>
              </a:rPr>
              <a:t>don’t cause overflow </a:t>
            </a:r>
          </a:p>
          <a:p>
            <a:r>
              <a:rPr lang="en-US" dirty="0"/>
              <a:t>New MIPS Instructions:</a:t>
            </a:r>
            <a:br>
              <a:rPr lang="en-US" dirty="0"/>
            </a:br>
            <a:r>
              <a:rPr lang="en-US" dirty="0">
                <a:latin typeface="Courier New" pitchFamily="-65" charset="0"/>
              </a:rPr>
              <a:t> </a:t>
            </a:r>
            <a:r>
              <a:rPr lang="en-US" dirty="0" smtClean="0">
                <a:latin typeface="Courier New" pitchFamily="-65" charset="0"/>
              </a:rPr>
              <a:t> </a:t>
            </a:r>
            <a:r>
              <a:rPr lang="en-US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sll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, </a:t>
            </a:r>
            <a:r>
              <a:rPr lang="en-US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srl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, lb, </a:t>
            </a:r>
            <a:r>
              <a:rPr lang="en-US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sb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/>
            </a:r>
            <a:b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</a:b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	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slt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,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slti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,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sltu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,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sltiu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/>
            </a:r>
            <a:b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</a:b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	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addu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,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addiu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,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subu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Courier New" pitchFamily="-65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029200" cy="474662"/>
          </a:xfrm>
        </p:spPr>
        <p:txBody>
          <a:bodyPr/>
          <a:lstStyle/>
          <a:p>
            <a:r>
              <a:rPr lang="en-US" dirty="0"/>
              <a:t>Other Registers</a:t>
            </a:r>
          </a:p>
        </p:txBody>
      </p:sp>
      <p:sp>
        <p:nvSpPr>
          <p:cNvPr id="199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289425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  <a:latin typeface="Courier New" pitchFamily="-65" charset="0"/>
              </a:rPr>
              <a:t>$at</a:t>
            </a:r>
            <a:r>
              <a:rPr lang="en-US"/>
              <a:t>: may be used by the assembler at any time; unsafe to use</a:t>
            </a:r>
          </a:p>
          <a:p>
            <a:r>
              <a:rPr lang="en-US">
                <a:solidFill>
                  <a:schemeClr val="accent1"/>
                </a:solidFill>
                <a:latin typeface="Courier New" pitchFamily="-65" charset="0"/>
              </a:rPr>
              <a:t>$k0-$k1</a:t>
            </a:r>
            <a:r>
              <a:rPr lang="en-US"/>
              <a:t>: may be used by the OS at any time; unsafe to use</a:t>
            </a:r>
          </a:p>
          <a:p>
            <a:r>
              <a:rPr lang="en-US">
                <a:solidFill>
                  <a:schemeClr val="accent1"/>
                </a:solidFill>
                <a:latin typeface="Courier New" pitchFamily="-65" charset="0"/>
              </a:rPr>
              <a:t>$gp</a:t>
            </a:r>
            <a:r>
              <a:rPr lang="en-US"/>
              <a:t>, </a:t>
            </a:r>
            <a:r>
              <a:rPr lang="en-US">
                <a:solidFill>
                  <a:schemeClr val="accent1"/>
                </a:solidFill>
                <a:latin typeface="Courier New" pitchFamily="-65" charset="0"/>
              </a:rPr>
              <a:t>$fp</a:t>
            </a:r>
            <a:r>
              <a:rPr lang="en-US"/>
              <a:t>: don’t worry about them</a:t>
            </a:r>
          </a:p>
          <a:p>
            <a:r>
              <a:rPr lang="en-US"/>
              <a:t>Note: Feel free to read up on </a:t>
            </a:r>
            <a:r>
              <a:rPr lang="en-US">
                <a:solidFill>
                  <a:schemeClr val="accent1"/>
                </a:solidFill>
                <a:latin typeface="Courier New" pitchFamily="-65" charset="0"/>
              </a:rPr>
              <a:t>$gp</a:t>
            </a:r>
            <a:r>
              <a:rPr lang="en-US"/>
              <a:t> and </a:t>
            </a:r>
            <a:r>
              <a:rPr lang="en-US">
                <a:solidFill>
                  <a:schemeClr val="accent1"/>
                </a:solidFill>
                <a:latin typeface="Courier New" pitchFamily="-65" charset="0"/>
              </a:rPr>
              <a:t>$fp</a:t>
            </a:r>
            <a:r>
              <a:rPr lang="en-US"/>
              <a:t> in Appendix A, but you can write perfectly good MIPS code without them.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800600" cy="474663"/>
          </a:xfrm>
        </p:spPr>
        <p:txBody>
          <a:bodyPr/>
          <a:lstStyle/>
          <a:p>
            <a:r>
              <a:rPr lang="en-US" dirty="0"/>
              <a:t>Peer Instruction</a:t>
            </a:r>
          </a:p>
        </p:txBody>
      </p:sp>
      <p:sp>
        <p:nvSpPr>
          <p:cNvPr id="199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0"/>
            <a:ext cx="7162800" cy="2914650"/>
          </a:xfrm>
          <a:noFill/>
        </p:spPr>
        <p:txBody>
          <a:bodyPr/>
          <a:lstStyle/>
          <a:p>
            <a:pPr marL="803275" lvl="1" indent="-688975">
              <a:lnSpc>
                <a:spcPct val="75000"/>
              </a:lnSpc>
              <a:buFontTx/>
              <a:buNone/>
              <a:tabLst>
                <a:tab pos="738188" algn="l"/>
              </a:tabLst>
            </a:pPr>
            <a:r>
              <a:rPr lang="en-US" sz="2600" dirty="0"/>
              <a:t>When translating this to MIPS…</a:t>
            </a:r>
          </a:p>
          <a:p>
            <a:pPr marL="803275" lvl="1" indent="-688975">
              <a:lnSpc>
                <a:spcPct val="75000"/>
              </a:lnSpc>
              <a:buFont typeface="Times" pitchFamily="-65" charset="0"/>
              <a:buAutoNum type="alphaUcPeriod"/>
              <a:tabLst>
                <a:tab pos="738188" algn="l"/>
              </a:tabLst>
            </a:pPr>
            <a:r>
              <a:rPr lang="en-US" sz="2600" dirty="0">
                <a:solidFill>
                  <a:schemeClr val="accent2"/>
                </a:solidFill>
              </a:rPr>
              <a:t>We COULD copy </a:t>
            </a:r>
            <a:r>
              <a:rPr lang="en-US" sz="2600" dirty="0">
                <a:solidFill>
                  <a:schemeClr val="accent2"/>
                </a:solidFill>
                <a:latin typeface="Courier New" pitchFamily="-65" charset="0"/>
              </a:rPr>
              <a:t>$a0</a:t>
            </a:r>
            <a:r>
              <a:rPr lang="en-US" sz="2600" dirty="0">
                <a:solidFill>
                  <a:schemeClr val="accent2"/>
                </a:solidFill>
              </a:rPr>
              <a:t> to </a:t>
            </a:r>
            <a:r>
              <a:rPr lang="en-US" sz="2600" dirty="0">
                <a:solidFill>
                  <a:schemeClr val="accent2"/>
                </a:solidFill>
                <a:latin typeface="Courier New" pitchFamily="-65" charset="0"/>
              </a:rPr>
              <a:t>$a1</a:t>
            </a:r>
            <a:r>
              <a:rPr lang="en-US" sz="2600" dirty="0"/>
              <a:t> (&amp; then not store </a:t>
            </a:r>
            <a:r>
              <a:rPr lang="en-US" sz="2600" dirty="0">
                <a:latin typeface="Courier New" pitchFamily="-65" charset="0"/>
              </a:rPr>
              <a:t>$a0</a:t>
            </a:r>
            <a:r>
              <a:rPr lang="en-US" sz="2600" dirty="0"/>
              <a:t> or </a:t>
            </a:r>
            <a:r>
              <a:rPr lang="en-US" sz="2600" dirty="0">
                <a:latin typeface="Courier New" pitchFamily="-65" charset="0"/>
              </a:rPr>
              <a:t>$a1</a:t>
            </a:r>
            <a:r>
              <a:rPr lang="en-US" sz="2600" dirty="0"/>
              <a:t> on the stack) to store </a:t>
            </a:r>
            <a:r>
              <a:rPr lang="en-US" sz="2600" dirty="0" err="1">
                <a:latin typeface="Courier New" pitchFamily="-65" charset="0"/>
              </a:rPr>
              <a:t>n</a:t>
            </a:r>
            <a:r>
              <a:rPr lang="en-US" sz="2600" dirty="0"/>
              <a:t> across recursive calls. </a:t>
            </a:r>
          </a:p>
          <a:p>
            <a:pPr marL="803275" lvl="1" indent="-688975">
              <a:lnSpc>
                <a:spcPct val="75000"/>
              </a:lnSpc>
              <a:buFont typeface="Times" pitchFamily="-65" charset="0"/>
              <a:buAutoNum type="alphaUcPeriod"/>
              <a:tabLst>
                <a:tab pos="738188" algn="l"/>
              </a:tabLst>
            </a:pPr>
            <a:r>
              <a:rPr lang="en-US" sz="2600" dirty="0">
                <a:solidFill>
                  <a:schemeClr val="accent2"/>
                </a:solidFill>
              </a:rPr>
              <a:t>We MUST save </a:t>
            </a:r>
            <a:r>
              <a:rPr lang="en-US" sz="2600" dirty="0">
                <a:solidFill>
                  <a:schemeClr val="accent2"/>
                </a:solidFill>
                <a:latin typeface="Courier New" pitchFamily="-65" charset="0"/>
              </a:rPr>
              <a:t>$a0</a:t>
            </a:r>
            <a:r>
              <a:rPr lang="en-US" sz="2600" dirty="0">
                <a:solidFill>
                  <a:schemeClr val="accent2"/>
                </a:solidFill>
              </a:rPr>
              <a:t> on the stack</a:t>
            </a:r>
            <a:r>
              <a:rPr lang="en-US" sz="2600" dirty="0"/>
              <a:t> since it gets changed.</a:t>
            </a:r>
          </a:p>
          <a:p>
            <a:pPr marL="803275" lvl="1" indent="-688975">
              <a:lnSpc>
                <a:spcPct val="75000"/>
              </a:lnSpc>
              <a:buFont typeface="Times" pitchFamily="-65" charset="0"/>
              <a:buAutoNum type="alphaUcPeriod"/>
              <a:tabLst>
                <a:tab pos="738188" algn="l"/>
              </a:tabLst>
            </a:pPr>
            <a:r>
              <a:rPr lang="en-US" sz="2600" dirty="0">
                <a:solidFill>
                  <a:schemeClr val="accent2"/>
                </a:solidFill>
              </a:rPr>
              <a:t>We MUST save </a:t>
            </a:r>
            <a:r>
              <a:rPr lang="en-US" sz="2600" dirty="0">
                <a:solidFill>
                  <a:schemeClr val="accent2"/>
                </a:solidFill>
                <a:latin typeface="Courier New" pitchFamily="-65" charset="0"/>
              </a:rPr>
              <a:t>$</a:t>
            </a:r>
            <a:r>
              <a:rPr lang="en-US" sz="2600" dirty="0" err="1">
                <a:solidFill>
                  <a:schemeClr val="accent2"/>
                </a:solidFill>
                <a:latin typeface="Courier New" pitchFamily="-65" charset="0"/>
              </a:rPr>
              <a:t>ra</a:t>
            </a:r>
            <a:r>
              <a:rPr lang="en-US" sz="2600" dirty="0">
                <a:solidFill>
                  <a:schemeClr val="accent2"/>
                </a:solidFill>
              </a:rPr>
              <a:t> on the stack</a:t>
            </a:r>
            <a:r>
              <a:rPr lang="en-US" sz="2600" dirty="0"/>
              <a:t> since we need to know where to return to…</a:t>
            </a:r>
          </a:p>
        </p:txBody>
      </p:sp>
      <p:sp>
        <p:nvSpPr>
          <p:cNvPr id="1996804" name="Rectangle 4"/>
          <p:cNvSpPr>
            <a:spLocks noChangeArrowheads="1"/>
          </p:cNvSpPr>
          <p:nvPr/>
        </p:nvSpPr>
        <p:spPr bwMode="auto">
          <a:xfrm>
            <a:off x="7556500" y="3706813"/>
            <a:ext cx="1371600" cy="2895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ABC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0: </a:t>
            </a:r>
            <a:r>
              <a:rPr lang="en-US" sz="2400" b="1">
                <a:latin typeface="Courier New" pitchFamily="-65" charset="0"/>
              </a:rPr>
              <a:t>FFF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1: </a:t>
            </a:r>
            <a:r>
              <a:rPr lang="en-US" sz="2400" b="1">
                <a:latin typeface="Courier New" pitchFamily="-65" charset="0"/>
              </a:rPr>
              <a:t>FF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2: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3: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4: T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5: T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6: TT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7: TTT</a:t>
            </a:r>
          </a:p>
        </p:txBody>
      </p:sp>
      <p:sp>
        <p:nvSpPr>
          <p:cNvPr id="1996805" name="Text Box 5"/>
          <p:cNvSpPr txBox="1">
            <a:spLocks noChangeArrowheads="1"/>
          </p:cNvSpPr>
          <p:nvPr/>
        </p:nvSpPr>
        <p:spPr bwMode="auto">
          <a:xfrm>
            <a:off x="228600" y="2895600"/>
            <a:ext cx="8305800" cy="774700"/>
          </a:xfrm>
          <a:prstGeom prst="rect">
            <a:avLst/>
          </a:prstGeom>
          <a:noFill/>
          <a:ln w="127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200" b="1">
                <a:solidFill>
                  <a:srgbClr val="FFFF00"/>
                </a:solidFill>
                <a:latin typeface="Courier New" pitchFamily="-65" charset="0"/>
              </a:rPr>
              <a:t>int fact(int n){</a:t>
            </a:r>
          </a:p>
          <a:p>
            <a:r>
              <a:rPr lang="en-US" sz="2200" b="1">
                <a:solidFill>
                  <a:srgbClr val="FFFF00"/>
                </a:solidFill>
                <a:latin typeface="Courier New" pitchFamily="-65" charset="0"/>
              </a:rPr>
              <a:t> if(n == 0) return 1; else return(n*fact(n-1));}</a:t>
            </a:r>
            <a:endParaRPr lang="en-US" sz="2000" b="1">
              <a:solidFill>
                <a:srgbClr val="FFFF00"/>
              </a:solidFill>
              <a:latin typeface="Courier New" pitchFamily="-6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477000" cy="474662"/>
          </a:xfrm>
        </p:spPr>
        <p:txBody>
          <a:bodyPr/>
          <a:lstStyle/>
          <a:p>
            <a:r>
              <a:rPr lang="en-US" dirty="0"/>
              <a:t>“And in Conclusion…”</a:t>
            </a:r>
          </a:p>
        </p:txBody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172075"/>
          </a:xfrm>
        </p:spPr>
        <p:txBody>
          <a:bodyPr/>
          <a:lstStyle/>
          <a:p>
            <a:r>
              <a:rPr lang="en-US" sz="2800" dirty="0"/>
              <a:t>Functions called with </a:t>
            </a:r>
            <a:r>
              <a:rPr lang="en-US" sz="2800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sz="2800" dirty="0"/>
              <a:t>, return with </a:t>
            </a:r>
            <a:r>
              <a:rPr lang="en-US" sz="2800" dirty="0" err="1">
                <a:solidFill>
                  <a:schemeClr val="accent2"/>
                </a:solidFill>
                <a:latin typeface="Courier New" pitchFamily="-65" charset="0"/>
              </a:rPr>
              <a:t>jr</a:t>
            </a:r>
            <a:r>
              <a:rPr lang="en-US" sz="2800" dirty="0">
                <a:solidFill>
                  <a:schemeClr val="accent2"/>
                </a:solidFill>
                <a:latin typeface="Courier New" pitchFamily="-65" charset="0"/>
              </a:rPr>
              <a:t> $</a:t>
            </a:r>
            <a:r>
              <a:rPr lang="en-US" sz="2800" dirty="0" err="1">
                <a:solidFill>
                  <a:schemeClr val="accent2"/>
                </a:solidFill>
                <a:latin typeface="Courier New" pitchFamily="-65" charset="0"/>
              </a:rPr>
              <a:t>ra</a:t>
            </a:r>
            <a:r>
              <a:rPr lang="en-US" sz="2800" dirty="0"/>
              <a:t>.</a:t>
            </a:r>
          </a:p>
          <a:p>
            <a:r>
              <a:rPr lang="en-US" sz="2800" dirty="0"/>
              <a:t>The stack is your friend: Use it to save anything you need.  Just</a:t>
            </a:r>
            <a:r>
              <a:rPr lang="en-US" sz="2800" dirty="0" smtClean="0"/>
              <a:t> leave </a:t>
            </a:r>
            <a:r>
              <a:rPr lang="en-US" sz="2800" dirty="0"/>
              <a:t>it the way you found </a:t>
            </a:r>
            <a:r>
              <a:rPr lang="en-US" sz="2800" dirty="0" smtClean="0"/>
              <a:t>it!</a:t>
            </a:r>
          </a:p>
          <a:p>
            <a:r>
              <a:rPr lang="en-US" sz="2800" dirty="0"/>
              <a:t>Instructions we know so </a:t>
            </a:r>
            <a:r>
              <a:rPr lang="en-US" sz="2800" dirty="0" smtClean="0"/>
              <a:t>far…</a:t>
            </a:r>
          </a:p>
          <a:p>
            <a:pPr lvl="1">
              <a:buFontTx/>
              <a:buNone/>
            </a:pPr>
            <a:r>
              <a:rPr lang="en-US" sz="2400" dirty="0" smtClean="0"/>
              <a:t>Arithmetic: </a:t>
            </a:r>
            <a:r>
              <a:rPr lang="en-US" sz="2400" dirty="0" smtClean="0">
                <a:solidFill>
                  <a:schemeClr val="accent2"/>
                </a:solidFill>
                <a:latin typeface="Courier New" pitchFamily="-65" charset="0"/>
              </a:rPr>
              <a:t>add, </a:t>
            </a:r>
            <a:r>
              <a:rPr lang="en-US" sz="2400" dirty="0" err="1" smtClean="0">
                <a:solidFill>
                  <a:schemeClr val="accent2"/>
                </a:solidFill>
                <a:latin typeface="Courier New" pitchFamily="-65" charset="0"/>
              </a:rPr>
              <a:t>addi</a:t>
            </a:r>
            <a:r>
              <a:rPr lang="en-US" sz="2400" dirty="0" smtClean="0">
                <a:solidFill>
                  <a:schemeClr val="accent2"/>
                </a:solidFill>
                <a:latin typeface="Courier New" pitchFamily="-65" charset="0"/>
              </a:rPr>
              <a:t>, sub, </a:t>
            </a:r>
            <a:r>
              <a:rPr lang="en-US" sz="2400" dirty="0" err="1" smtClean="0">
                <a:solidFill>
                  <a:schemeClr val="accent2"/>
                </a:solidFill>
                <a:latin typeface="Courier New" pitchFamily="-65" charset="0"/>
              </a:rPr>
              <a:t>addu</a:t>
            </a:r>
            <a:r>
              <a:rPr lang="en-US" sz="2400" dirty="0" smtClean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dirty="0" err="1" smtClean="0">
                <a:solidFill>
                  <a:schemeClr val="accent2"/>
                </a:solidFill>
                <a:latin typeface="Courier New" pitchFamily="-65" charset="0"/>
              </a:rPr>
              <a:t>addiu</a:t>
            </a:r>
            <a:r>
              <a:rPr lang="en-US" sz="2400" dirty="0" smtClean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dirty="0" err="1" smtClean="0">
                <a:solidFill>
                  <a:schemeClr val="accent2"/>
                </a:solidFill>
                <a:latin typeface="Courier New" pitchFamily="-65" charset="0"/>
              </a:rPr>
              <a:t>subu</a:t>
            </a:r>
            <a:endParaRPr lang="en-US" sz="2400" dirty="0" smtClean="0">
              <a:solidFill>
                <a:schemeClr val="accent2"/>
              </a:solidFill>
              <a:latin typeface="Courier New" pitchFamily="-65" charset="0"/>
            </a:endParaRPr>
          </a:p>
          <a:p>
            <a:pPr lvl="1">
              <a:buFontTx/>
              <a:buNone/>
            </a:pPr>
            <a:r>
              <a:rPr lang="en-US" sz="2400" dirty="0" smtClean="0"/>
              <a:t>Memory:	    </a:t>
            </a:r>
            <a:r>
              <a:rPr lang="en-US" sz="2400" dirty="0" err="1" smtClean="0">
                <a:solidFill>
                  <a:schemeClr val="accent2"/>
                </a:solidFill>
                <a:latin typeface="Courier New" pitchFamily="-65" charset="0"/>
              </a:rPr>
              <a:t>lw</a:t>
            </a:r>
            <a:r>
              <a:rPr lang="en-US" sz="2400" dirty="0" smtClean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dirty="0" err="1" smtClean="0">
                <a:solidFill>
                  <a:schemeClr val="accent2"/>
                </a:solidFill>
                <a:latin typeface="Courier New" pitchFamily="-65" charset="0"/>
              </a:rPr>
              <a:t>sw</a:t>
            </a:r>
            <a:r>
              <a:rPr lang="en-US" sz="2400" dirty="0" smtClean="0">
                <a:solidFill>
                  <a:schemeClr val="accent2"/>
                </a:solidFill>
                <a:latin typeface="Courier New" pitchFamily="-65" charset="0"/>
              </a:rPr>
              <a:t>, lb, </a:t>
            </a:r>
            <a:r>
              <a:rPr lang="en-US" sz="2400" dirty="0" err="1" smtClean="0">
                <a:solidFill>
                  <a:schemeClr val="accent2"/>
                </a:solidFill>
                <a:latin typeface="Courier New" pitchFamily="-65" charset="0"/>
              </a:rPr>
              <a:t>sb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lvl="1">
              <a:buFontTx/>
              <a:buNone/>
            </a:pPr>
            <a:r>
              <a:rPr lang="en-US" sz="2400" dirty="0" smtClean="0"/>
              <a:t>Decision</a:t>
            </a:r>
            <a:r>
              <a:rPr lang="en-US" sz="2400" dirty="0"/>
              <a:t>:   </a:t>
            </a:r>
            <a:r>
              <a:rPr lang="en-US" sz="2400" dirty="0" err="1">
                <a:solidFill>
                  <a:schemeClr val="accent2"/>
                </a:solidFill>
                <a:latin typeface="Courier New" pitchFamily="-65" charset="0"/>
              </a:rPr>
              <a:t>beq</a:t>
            </a:r>
            <a:r>
              <a:rPr lang="en-US" sz="2400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dirty="0" err="1">
                <a:solidFill>
                  <a:schemeClr val="accent2"/>
                </a:solidFill>
                <a:latin typeface="Courier New" pitchFamily="-65" charset="0"/>
              </a:rPr>
              <a:t>bne</a:t>
            </a:r>
            <a:r>
              <a:rPr lang="en-US" sz="2400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dirty="0" err="1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sz="2400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dirty="0" err="1">
                <a:solidFill>
                  <a:schemeClr val="accent2"/>
                </a:solidFill>
                <a:latin typeface="Courier New" pitchFamily="-65" charset="0"/>
              </a:rPr>
              <a:t>slti</a:t>
            </a:r>
            <a:r>
              <a:rPr lang="en-US" sz="2400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sltu</a:t>
            </a:r>
            <a:r>
              <a:rPr lang="en-US" sz="2400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dirty="0" err="1">
                <a:solidFill>
                  <a:schemeClr val="accent2"/>
                </a:solidFill>
                <a:latin typeface="Courier New" pitchFamily="-65" charset="0"/>
              </a:rPr>
              <a:t>sltiu</a:t>
            </a:r>
            <a:endParaRPr lang="en-US" sz="2400" dirty="0">
              <a:solidFill>
                <a:schemeClr val="accent2"/>
              </a:solidFill>
            </a:endParaRPr>
          </a:p>
          <a:p>
            <a:pPr lvl="1">
              <a:buFontTx/>
              <a:buNone/>
            </a:pPr>
            <a:r>
              <a:rPr lang="en-US" sz="2400" dirty="0"/>
              <a:t>Unconditional Branches (Jumps)</a:t>
            </a:r>
            <a:r>
              <a:rPr lang="en-US" sz="2400" dirty="0" smtClean="0"/>
              <a:t>:  </a:t>
            </a:r>
            <a:r>
              <a:rPr lang="en-US" sz="2400" dirty="0" err="1" smtClean="0">
                <a:solidFill>
                  <a:schemeClr val="accent2"/>
                </a:solidFill>
                <a:latin typeface="Courier New" pitchFamily="-65" charset="0"/>
              </a:rPr>
              <a:t>j</a:t>
            </a:r>
            <a:r>
              <a:rPr lang="en-US" sz="2400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sz="2400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dirty="0" err="1">
                <a:solidFill>
                  <a:schemeClr val="accent2"/>
                </a:solidFill>
                <a:latin typeface="Courier New" pitchFamily="-65" charset="0"/>
              </a:rPr>
              <a:t>jr</a:t>
            </a:r>
            <a:endParaRPr lang="en-US" sz="2400" dirty="0">
              <a:solidFill>
                <a:schemeClr val="accent2"/>
              </a:solidFill>
            </a:endParaRPr>
          </a:p>
          <a:p>
            <a:r>
              <a:rPr lang="en-US" sz="2800" dirty="0"/>
              <a:t>Registers we know so </a:t>
            </a:r>
            <a:r>
              <a:rPr lang="en-US" sz="2800" dirty="0" smtClean="0"/>
              <a:t>far</a:t>
            </a:r>
          </a:p>
          <a:p>
            <a:pPr lvl="1"/>
            <a:r>
              <a:rPr lang="en-US" sz="2400" dirty="0" smtClean="0"/>
              <a:t>All </a:t>
            </a:r>
            <a:r>
              <a:rPr lang="en-US" sz="2400" dirty="0"/>
              <a:t>of them!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429000" cy="474662"/>
          </a:xfrm>
        </p:spPr>
        <p:txBody>
          <a:bodyPr/>
          <a:lstStyle/>
          <a:p>
            <a:r>
              <a:rPr lang="en-US" dirty="0"/>
              <a:t>C functions</a:t>
            </a:r>
          </a:p>
        </p:txBody>
      </p:sp>
      <p:sp>
        <p:nvSpPr>
          <p:cNvPr id="195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122863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000" dirty="0">
                <a:latin typeface="Courier New" pitchFamily="-65" charset="0"/>
              </a:rPr>
              <a:t>main() {</a:t>
            </a:r>
            <a:br>
              <a:rPr lang="en-US" sz="2000" dirty="0">
                <a:latin typeface="Courier New" pitchFamily="-65" charset="0"/>
              </a:rPr>
            </a:br>
            <a:r>
              <a:rPr lang="en-US" sz="2000" dirty="0" err="1">
                <a:latin typeface="Courier New" pitchFamily="-65" charset="0"/>
              </a:rPr>
              <a:t>int</a:t>
            </a:r>
            <a:r>
              <a:rPr lang="en-US" sz="2000" dirty="0">
                <a:latin typeface="Courier New" pitchFamily="-65" charset="0"/>
              </a:rPr>
              <a:t> </a:t>
            </a:r>
            <a:r>
              <a:rPr lang="en-US" sz="2000" dirty="0" err="1">
                <a:latin typeface="Courier New" pitchFamily="-65" charset="0"/>
              </a:rPr>
              <a:t>i,j,k,m</a:t>
            </a:r>
            <a:r>
              <a:rPr lang="en-US" sz="2000" dirty="0">
                <a:latin typeface="Courier New" pitchFamily="-65" charset="0"/>
              </a:rPr>
              <a:t>;</a:t>
            </a:r>
            <a:br>
              <a:rPr lang="en-US" sz="2000" dirty="0">
                <a:latin typeface="Courier New" pitchFamily="-65" charset="0"/>
              </a:rPr>
            </a:br>
            <a:r>
              <a:rPr lang="en-US" sz="2000" dirty="0">
                <a:latin typeface="Courier New" pitchFamily="-65" charset="0"/>
              </a:rPr>
              <a:t>...</a:t>
            </a:r>
            <a:br>
              <a:rPr lang="en-US" sz="2000" dirty="0">
                <a:latin typeface="Courier New" pitchFamily="-65" charset="0"/>
              </a:rPr>
            </a:br>
            <a:r>
              <a:rPr lang="en-US" sz="2000" dirty="0" err="1">
                <a:latin typeface="Courier New" pitchFamily="-65" charset="0"/>
              </a:rPr>
              <a:t>i</a:t>
            </a:r>
            <a:r>
              <a:rPr lang="en-US" sz="2000" dirty="0">
                <a:latin typeface="Courier New" pitchFamily="-65" charset="0"/>
              </a:rPr>
              <a:t> = </a:t>
            </a:r>
            <a:r>
              <a:rPr lang="en-US" sz="2000" dirty="0" err="1">
                <a:latin typeface="Courier New" pitchFamily="-65" charset="0"/>
              </a:rPr>
              <a:t>mult(j,k</a:t>
            </a:r>
            <a:r>
              <a:rPr lang="en-US" sz="2000" dirty="0">
                <a:latin typeface="Courier New" pitchFamily="-65" charset="0"/>
              </a:rPr>
              <a:t>); ... </a:t>
            </a:r>
            <a:br>
              <a:rPr lang="en-US" sz="2000" dirty="0">
                <a:latin typeface="Courier New" pitchFamily="-65" charset="0"/>
              </a:rPr>
            </a:br>
            <a:r>
              <a:rPr lang="en-US" sz="2000" dirty="0" err="1">
                <a:latin typeface="Courier New" pitchFamily="-65" charset="0"/>
              </a:rPr>
              <a:t>m</a:t>
            </a:r>
            <a:r>
              <a:rPr lang="en-US" sz="2000" dirty="0">
                <a:latin typeface="Courier New" pitchFamily="-65" charset="0"/>
              </a:rPr>
              <a:t> = </a:t>
            </a:r>
            <a:r>
              <a:rPr lang="en-US" sz="2000" dirty="0" err="1">
                <a:latin typeface="Courier New" pitchFamily="-65" charset="0"/>
              </a:rPr>
              <a:t>mult(i,i</a:t>
            </a:r>
            <a:r>
              <a:rPr lang="en-US" sz="2000" dirty="0">
                <a:latin typeface="Courier New" pitchFamily="-65" charset="0"/>
              </a:rPr>
              <a:t>); ...</a:t>
            </a:r>
          </a:p>
          <a:p>
            <a:pPr>
              <a:buFont typeface="Times" pitchFamily="-65" charset="0"/>
              <a:buNone/>
            </a:pPr>
            <a:r>
              <a:rPr lang="en-US" sz="2000" dirty="0" smtClean="0">
                <a:latin typeface="Courier New" pitchFamily="-65" charset="0"/>
              </a:rPr>
              <a:t>}</a:t>
            </a:r>
          </a:p>
          <a:p>
            <a:pPr>
              <a:buFont typeface="Times" pitchFamily="-65" charset="0"/>
              <a:buNone/>
            </a:pPr>
            <a:endParaRPr lang="en-US" sz="2000" dirty="0" smtClean="0">
              <a:latin typeface="Courier New" pitchFamily="-65" charset="0"/>
            </a:endParaRPr>
          </a:p>
          <a:p>
            <a:pPr>
              <a:buFont typeface="Times" pitchFamily="-65" charset="0"/>
              <a:buNone/>
            </a:pPr>
            <a:r>
              <a:rPr lang="en-US" sz="2000" dirty="0">
                <a:solidFill>
                  <a:schemeClr val="bg2"/>
                </a:solidFill>
                <a:latin typeface="Courier New" pitchFamily="-65" charset="0"/>
              </a:rPr>
              <a:t>/* really dumb </a:t>
            </a:r>
            <a:r>
              <a:rPr lang="en-US" sz="2000" dirty="0" err="1">
                <a:solidFill>
                  <a:schemeClr val="bg2"/>
                </a:solidFill>
                <a:latin typeface="Courier New" pitchFamily="-65" charset="0"/>
              </a:rPr>
              <a:t>mult</a:t>
            </a:r>
            <a:r>
              <a:rPr lang="en-US" sz="2000" dirty="0">
                <a:solidFill>
                  <a:schemeClr val="bg2"/>
                </a:solidFill>
                <a:latin typeface="Courier New" pitchFamily="-65" charset="0"/>
              </a:rPr>
              <a:t> function */</a:t>
            </a:r>
            <a:endParaRPr lang="en-US" sz="2000" dirty="0">
              <a:latin typeface="Courier New" pitchFamily="-65" charset="0"/>
            </a:endParaRPr>
          </a:p>
          <a:p>
            <a:pPr>
              <a:buFont typeface="Times" pitchFamily="-65" charset="0"/>
              <a:buNone/>
            </a:pPr>
            <a:r>
              <a:rPr lang="en-US" sz="2000" dirty="0" err="1">
                <a:latin typeface="Courier New" pitchFamily="-65" charset="0"/>
              </a:rPr>
              <a:t>int</a:t>
            </a:r>
            <a:r>
              <a:rPr lang="en-US" sz="2000" dirty="0">
                <a:latin typeface="Courier New" pitchFamily="-65" charset="0"/>
              </a:rPr>
              <a:t> </a:t>
            </a:r>
            <a:r>
              <a:rPr lang="en-US" sz="2000" dirty="0" err="1">
                <a:latin typeface="Courier New" pitchFamily="-65" charset="0"/>
              </a:rPr>
              <a:t>mult</a:t>
            </a:r>
            <a:r>
              <a:rPr lang="en-US" sz="2000" dirty="0">
                <a:latin typeface="Courier New" pitchFamily="-65" charset="0"/>
              </a:rPr>
              <a:t> (</a:t>
            </a:r>
            <a:r>
              <a:rPr lang="en-US" sz="2000" dirty="0" err="1">
                <a:latin typeface="Courier New" pitchFamily="-65" charset="0"/>
              </a:rPr>
              <a:t>int</a:t>
            </a:r>
            <a:r>
              <a:rPr lang="en-US" sz="2000" dirty="0">
                <a:latin typeface="Courier New" pitchFamily="-65" charset="0"/>
              </a:rPr>
              <a:t> </a:t>
            </a:r>
            <a:r>
              <a:rPr lang="en-US" sz="2000" dirty="0" err="1">
                <a:latin typeface="Courier New" pitchFamily="-65" charset="0"/>
              </a:rPr>
              <a:t>mcand</a:t>
            </a:r>
            <a:r>
              <a:rPr lang="en-US" sz="2000" dirty="0">
                <a:latin typeface="Courier New" pitchFamily="-65" charset="0"/>
              </a:rPr>
              <a:t>, </a:t>
            </a:r>
            <a:r>
              <a:rPr lang="en-US" sz="2000" dirty="0" err="1">
                <a:latin typeface="Courier New" pitchFamily="-65" charset="0"/>
              </a:rPr>
              <a:t>int</a:t>
            </a:r>
            <a:r>
              <a:rPr lang="en-US" sz="2000" dirty="0">
                <a:latin typeface="Courier New" pitchFamily="-65" charset="0"/>
              </a:rPr>
              <a:t> </a:t>
            </a:r>
            <a:r>
              <a:rPr lang="en-US" sz="2000" dirty="0" err="1">
                <a:latin typeface="Courier New" pitchFamily="-65" charset="0"/>
              </a:rPr>
              <a:t>mlier</a:t>
            </a:r>
            <a:r>
              <a:rPr lang="en-US" sz="2000" dirty="0">
                <a:latin typeface="Courier New" pitchFamily="-65" charset="0"/>
              </a:rPr>
              <a:t>){</a:t>
            </a:r>
            <a:br>
              <a:rPr lang="en-US" sz="2000" dirty="0">
                <a:latin typeface="Courier New" pitchFamily="-65" charset="0"/>
              </a:rPr>
            </a:br>
            <a:r>
              <a:rPr lang="en-US" sz="2000" dirty="0" err="1">
                <a:latin typeface="Courier New" pitchFamily="-65" charset="0"/>
              </a:rPr>
              <a:t>int</a:t>
            </a:r>
            <a:r>
              <a:rPr lang="en-US" sz="2000" dirty="0">
                <a:latin typeface="Courier New" pitchFamily="-65" charset="0"/>
              </a:rPr>
              <a:t> </a:t>
            </a:r>
            <a:r>
              <a:rPr lang="en-US" sz="2000" dirty="0" smtClean="0">
                <a:latin typeface="Courier New" pitchFamily="-65" charset="0"/>
              </a:rPr>
              <a:t>product = 0;</a:t>
            </a:r>
            <a:br>
              <a:rPr lang="en-US" sz="2000" dirty="0" smtClean="0">
                <a:latin typeface="Courier New" pitchFamily="-65" charset="0"/>
              </a:rPr>
            </a:br>
            <a:r>
              <a:rPr lang="en-US" sz="2000" dirty="0">
                <a:latin typeface="Courier New" pitchFamily="-65" charset="0"/>
              </a:rPr>
              <a:t>while (</a:t>
            </a:r>
            <a:r>
              <a:rPr lang="en-US" sz="2000" dirty="0" err="1">
                <a:latin typeface="Courier New" pitchFamily="-65" charset="0"/>
              </a:rPr>
              <a:t>mlier</a:t>
            </a:r>
            <a:r>
              <a:rPr lang="en-US" sz="2000" dirty="0">
                <a:latin typeface="Courier New" pitchFamily="-65" charset="0"/>
              </a:rPr>
              <a:t> &gt; 0)  {</a:t>
            </a:r>
            <a:br>
              <a:rPr lang="en-US" sz="2000" dirty="0">
                <a:latin typeface="Courier New" pitchFamily="-65" charset="0"/>
              </a:rPr>
            </a:br>
            <a:r>
              <a:rPr lang="en-US" sz="2000" dirty="0">
                <a:latin typeface="Courier New" pitchFamily="-65" charset="0"/>
              </a:rPr>
              <a:t> product = product + </a:t>
            </a:r>
            <a:r>
              <a:rPr lang="en-US" sz="2000" dirty="0" err="1">
                <a:latin typeface="Courier New" pitchFamily="-65" charset="0"/>
              </a:rPr>
              <a:t>mcand</a:t>
            </a:r>
            <a:r>
              <a:rPr lang="en-US" sz="2000" dirty="0">
                <a:latin typeface="Courier New" pitchFamily="-65" charset="0"/>
              </a:rPr>
              <a:t>;</a:t>
            </a:r>
            <a:br>
              <a:rPr lang="en-US" sz="2000" dirty="0">
                <a:latin typeface="Courier New" pitchFamily="-65" charset="0"/>
              </a:rPr>
            </a:br>
            <a:r>
              <a:rPr lang="en-US" sz="2000" dirty="0">
                <a:latin typeface="Courier New" pitchFamily="-65" charset="0"/>
              </a:rPr>
              <a:t> </a:t>
            </a:r>
            <a:r>
              <a:rPr lang="en-US" sz="2000" dirty="0" err="1">
                <a:latin typeface="Courier New" pitchFamily="-65" charset="0"/>
              </a:rPr>
              <a:t>mlier</a:t>
            </a:r>
            <a:r>
              <a:rPr lang="en-US" sz="2000" dirty="0">
                <a:latin typeface="Courier New" pitchFamily="-65" charset="0"/>
              </a:rPr>
              <a:t> = </a:t>
            </a:r>
            <a:r>
              <a:rPr lang="en-US" sz="2000" dirty="0" err="1">
                <a:latin typeface="Courier New" pitchFamily="-65" charset="0"/>
              </a:rPr>
              <a:t>mlier</a:t>
            </a:r>
            <a:r>
              <a:rPr lang="en-US" sz="2000" dirty="0">
                <a:latin typeface="Courier New" pitchFamily="-65" charset="0"/>
              </a:rPr>
              <a:t> -1; }</a:t>
            </a:r>
            <a:br>
              <a:rPr lang="en-US" sz="2000" dirty="0">
                <a:latin typeface="Courier New" pitchFamily="-65" charset="0"/>
              </a:rPr>
            </a:br>
            <a:r>
              <a:rPr lang="en-US" sz="2000" dirty="0">
                <a:latin typeface="Courier New" pitchFamily="-65" charset="0"/>
              </a:rPr>
              <a:t>return product</a:t>
            </a:r>
            <a:r>
              <a:rPr lang="en-US" sz="2000" dirty="0" smtClean="0">
                <a:latin typeface="Courier New" pitchFamily="-65" charset="0"/>
              </a:rPr>
              <a:t>;</a:t>
            </a:r>
            <a:br>
              <a:rPr lang="en-US" sz="2000" dirty="0" smtClean="0">
                <a:latin typeface="Courier New" pitchFamily="-65" charset="0"/>
              </a:rPr>
            </a:br>
            <a:r>
              <a:rPr lang="en-US" sz="2000" dirty="0" smtClean="0">
                <a:latin typeface="Courier New" pitchFamily="-65" charset="0"/>
              </a:rPr>
              <a:t>}</a:t>
            </a:r>
            <a:endParaRPr lang="en-US" sz="2400" dirty="0">
              <a:latin typeface="Courier New" pitchFamily="-65" charset="0"/>
            </a:endParaRPr>
          </a:p>
        </p:txBody>
      </p:sp>
      <p:sp>
        <p:nvSpPr>
          <p:cNvPr id="1957892" name="Text Box 4"/>
          <p:cNvSpPr txBox="1">
            <a:spLocks noChangeArrowheads="1"/>
          </p:cNvSpPr>
          <p:nvPr/>
        </p:nvSpPr>
        <p:spPr bwMode="auto">
          <a:xfrm>
            <a:off x="4876800" y="1371600"/>
            <a:ext cx="3816244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Corbel"/>
                <a:cs typeface="Corbel"/>
              </a:rPr>
              <a:t>What information must</a:t>
            </a:r>
            <a:br>
              <a:rPr lang="en-US" sz="2800" b="1" dirty="0">
                <a:latin typeface="Corbel"/>
                <a:cs typeface="Corbel"/>
              </a:rPr>
            </a:br>
            <a:r>
              <a:rPr lang="en-US" sz="2800" b="1" dirty="0">
                <a:latin typeface="Corbel"/>
                <a:cs typeface="Corbel"/>
              </a:rPr>
              <a:t>compiler/programmer </a:t>
            </a:r>
            <a:br>
              <a:rPr lang="en-US" sz="2800" b="1" dirty="0">
                <a:latin typeface="Corbel"/>
                <a:cs typeface="Corbel"/>
              </a:rPr>
            </a:br>
            <a:r>
              <a:rPr lang="en-US" sz="2800" b="1" dirty="0">
                <a:latin typeface="Corbel"/>
                <a:cs typeface="Corbel"/>
              </a:rPr>
              <a:t>keep track of?</a:t>
            </a:r>
            <a:endParaRPr lang="en-US" sz="2000" dirty="0">
              <a:latin typeface="Corbel"/>
              <a:cs typeface="Corbel"/>
            </a:endParaRPr>
          </a:p>
        </p:txBody>
      </p:sp>
      <p:sp>
        <p:nvSpPr>
          <p:cNvPr id="1957893" name="Text Box 5"/>
          <p:cNvSpPr txBox="1">
            <a:spLocks noChangeArrowheads="1"/>
          </p:cNvSpPr>
          <p:nvPr/>
        </p:nvSpPr>
        <p:spPr bwMode="auto">
          <a:xfrm>
            <a:off x="5105400" y="4648200"/>
            <a:ext cx="3555706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Corbel"/>
                <a:cs typeface="Corbel"/>
              </a:rPr>
              <a:t>What instructions can </a:t>
            </a:r>
          </a:p>
          <a:p>
            <a:r>
              <a:rPr lang="en-US" sz="2800" b="1" dirty="0">
                <a:latin typeface="Corbel"/>
                <a:cs typeface="Corbel"/>
              </a:rPr>
              <a:t>accomplish this?</a:t>
            </a:r>
            <a:endParaRPr lang="en-US" sz="2000" dirty="0">
              <a:latin typeface="Corbel"/>
              <a:cs typeface="Corbe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924800" cy="474662"/>
          </a:xfrm>
        </p:spPr>
        <p:txBody>
          <a:bodyPr/>
          <a:lstStyle/>
          <a:p>
            <a:r>
              <a:rPr lang="en-US" dirty="0"/>
              <a:t>Function Call Bookkeeping</a:t>
            </a:r>
          </a:p>
        </p:txBody>
      </p:sp>
      <p:sp>
        <p:nvSpPr>
          <p:cNvPr id="19599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295400"/>
            <a:ext cx="8229600" cy="4881563"/>
          </a:xfrm>
        </p:spPr>
        <p:txBody>
          <a:bodyPr/>
          <a:lstStyle/>
          <a:p>
            <a:r>
              <a:rPr lang="en-US" sz="3600" dirty="0"/>
              <a:t>Registers play a major role in keeping track of information for function calls.</a:t>
            </a:r>
          </a:p>
          <a:p>
            <a:r>
              <a:rPr lang="en-US" sz="3600" dirty="0">
                <a:solidFill>
                  <a:schemeClr val="accent1"/>
                </a:solidFill>
              </a:rPr>
              <a:t>Register conventions</a:t>
            </a:r>
            <a:r>
              <a:rPr lang="en-US" sz="3600" dirty="0"/>
              <a:t>:</a:t>
            </a:r>
            <a:endParaRPr lang="en-US" sz="3200" dirty="0"/>
          </a:p>
          <a:p>
            <a:pPr lvl="1"/>
            <a:r>
              <a:rPr lang="en-US" sz="2800" dirty="0"/>
              <a:t>Return address	</a:t>
            </a:r>
            <a:r>
              <a:rPr lang="en-US" sz="2800" dirty="0">
                <a:latin typeface="Courier New" pitchFamily="-65" charset="0"/>
              </a:rPr>
              <a:t>$</a:t>
            </a:r>
            <a:r>
              <a:rPr lang="en-US" sz="2800" dirty="0" err="1">
                <a:latin typeface="Courier New" pitchFamily="-65" charset="0"/>
              </a:rPr>
              <a:t>ra</a:t>
            </a:r>
            <a:endParaRPr lang="en-US" sz="2800" dirty="0"/>
          </a:p>
          <a:p>
            <a:pPr lvl="1"/>
            <a:r>
              <a:rPr lang="en-US" sz="2800" dirty="0"/>
              <a:t>Arguments		</a:t>
            </a:r>
            <a:r>
              <a:rPr lang="en-US" sz="2800" dirty="0">
                <a:latin typeface="Courier New" pitchFamily="-65" charset="0"/>
              </a:rPr>
              <a:t>$a0, $a1, $a2, $a3</a:t>
            </a:r>
            <a:endParaRPr lang="en-US" sz="2800" dirty="0"/>
          </a:p>
          <a:p>
            <a:pPr lvl="1"/>
            <a:r>
              <a:rPr lang="en-US" sz="2800" dirty="0"/>
              <a:t>Return value</a:t>
            </a:r>
            <a:r>
              <a:rPr lang="en-US" sz="2800" dirty="0" smtClean="0"/>
              <a:t>		</a:t>
            </a:r>
            <a:r>
              <a:rPr lang="en-US" sz="2800" dirty="0" smtClean="0">
                <a:latin typeface="Courier New" pitchFamily="-65" charset="0"/>
              </a:rPr>
              <a:t>$</a:t>
            </a:r>
            <a:r>
              <a:rPr lang="en-US" sz="2800" dirty="0">
                <a:latin typeface="Courier New" pitchFamily="-65" charset="0"/>
              </a:rPr>
              <a:t>v0, $v1</a:t>
            </a:r>
            <a:endParaRPr lang="en-US" sz="2800" dirty="0"/>
          </a:p>
          <a:p>
            <a:pPr lvl="1"/>
            <a:r>
              <a:rPr lang="en-US" sz="2800" dirty="0"/>
              <a:t>Local variables	</a:t>
            </a:r>
            <a:r>
              <a:rPr lang="en-US" sz="2800" dirty="0">
                <a:latin typeface="Courier New" pitchFamily="-65" charset="0"/>
              </a:rPr>
              <a:t>$s0, $s1, … , $s7</a:t>
            </a:r>
            <a:endParaRPr lang="en-US" sz="2800" dirty="0"/>
          </a:p>
          <a:p>
            <a:r>
              <a:rPr lang="en-US" sz="3200" dirty="0"/>
              <a:t>The stack is also used; more later.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153400" cy="474662"/>
          </a:xfrm>
        </p:spPr>
        <p:txBody>
          <a:bodyPr/>
          <a:lstStyle/>
          <a:p>
            <a:r>
              <a:rPr lang="en-US" dirty="0"/>
              <a:t>Instruction Support for Functions (1/6)</a:t>
            </a:r>
          </a:p>
        </p:txBody>
      </p:sp>
      <p:sp>
        <p:nvSpPr>
          <p:cNvPr id="196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3242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... </a:t>
            </a:r>
            <a:r>
              <a:rPr lang="en-US" sz="2400" dirty="0" err="1">
                <a:latin typeface="Courier New" pitchFamily="-65" charset="0"/>
              </a:rPr>
              <a:t>sum(a,b</a:t>
            </a:r>
            <a:r>
              <a:rPr lang="en-US" sz="2400" dirty="0">
                <a:latin typeface="Courier New" pitchFamily="-65" charset="0"/>
              </a:rPr>
              <a:t>);... </a:t>
            </a:r>
            <a:r>
              <a:rPr lang="en-US" sz="2400" dirty="0">
                <a:solidFill>
                  <a:schemeClr val="bg2"/>
                </a:solidFill>
                <a:latin typeface="Courier New" pitchFamily="-65" charset="0"/>
              </a:rPr>
              <a:t>/* a,b:$s0,$s1 */</a:t>
            </a:r>
            <a:br>
              <a:rPr lang="en-US" sz="2400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}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 err="1">
                <a:latin typeface="Courier New" pitchFamily="-65" charset="0"/>
              </a:rPr>
              <a:t>int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sum(int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x</a:t>
            </a:r>
            <a:r>
              <a:rPr lang="en-US" sz="2400" dirty="0">
                <a:latin typeface="Courier New" pitchFamily="-65" charset="0"/>
              </a:rPr>
              <a:t>, </a:t>
            </a:r>
            <a:r>
              <a:rPr lang="en-US" sz="2400" dirty="0" err="1">
                <a:latin typeface="Courier New" pitchFamily="-65" charset="0"/>
              </a:rPr>
              <a:t>int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y</a:t>
            </a:r>
            <a:r>
              <a:rPr lang="en-US" sz="2400" dirty="0">
                <a:latin typeface="Courier New" pitchFamily="-65" charset="0"/>
              </a:rPr>
              <a:t>) {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	return </a:t>
            </a:r>
            <a:r>
              <a:rPr lang="en-US" sz="2400" dirty="0" err="1">
                <a:latin typeface="Courier New" pitchFamily="-65" charset="0"/>
              </a:rPr>
              <a:t>x+y</a:t>
            </a:r>
            <a:r>
              <a:rPr lang="en-US" sz="2400" dirty="0">
                <a:latin typeface="Courier New" pitchFamily="-65" charset="0"/>
              </a:rPr>
              <a:t>;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address (shown in decimal)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1000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>
                <a:solidFill>
                  <a:schemeClr val="bg2"/>
                </a:solidFill>
                <a:latin typeface="Courier New" pitchFamily="-65" charset="0"/>
              </a:rPr>
              <a:t/>
            </a:r>
            <a:br>
              <a:rPr lang="en-US" sz="2400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dirty="0"/>
              <a:t>1004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>
                <a:solidFill>
                  <a:schemeClr val="bg2"/>
                </a:solidFill>
                <a:latin typeface="Courier New" pitchFamily="-65" charset="0"/>
              </a:rPr>
              <a:t/>
            </a:r>
            <a:br>
              <a:rPr lang="en-US" sz="2400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dirty="0"/>
              <a:t>1008</a:t>
            </a:r>
            <a:r>
              <a:rPr lang="en-US" sz="2400" dirty="0">
                <a:latin typeface="Courier New" pitchFamily="-65" charset="0"/>
              </a:rPr>
              <a:t> 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/>
              <a:t>1012</a:t>
            </a:r>
            <a:r>
              <a:rPr lang="en-US" sz="2400" dirty="0">
                <a:latin typeface="Courier New" pitchFamily="-65" charset="0"/>
              </a:rPr>
              <a:t> 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/>
              <a:t>1016</a:t>
            </a:r>
            <a:r>
              <a:rPr lang="en-US" sz="2400" dirty="0">
                <a:latin typeface="Courier New" pitchFamily="-65" charset="0"/>
              </a:rPr>
              <a:t> </a:t>
            </a:r>
          </a:p>
          <a:p>
            <a:pPr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/>
              <a:t>2000</a:t>
            </a:r>
            <a:r>
              <a:rPr lang="en-US" sz="2400" dirty="0">
                <a:latin typeface="Courier New" pitchFamily="-65" charset="0"/>
              </a:rPr>
              <a:t> 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/>
              <a:t>2004</a:t>
            </a:r>
            <a:endParaRPr lang="en-US" sz="2400" dirty="0">
              <a:latin typeface="Courier New" pitchFamily="-65" charset="0"/>
            </a:endParaRPr>
          </a:p>
        </p:txBody>
      </p:sp>
      <p:sp>
        <p:nvSpPr>
          <p:cNvPr id="1961988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1989" name="Text Box 5"/>
          <p:cNvSpPr txBox="1">
            <a:spLocks noChangeArrowheads="1"/>
          </p:cNvSpPr>
          <p:nvPr/>
        </p:nvSpPr>
        <p:spPr bwMode="auto">
          <a:xfrm>
            <a:off x="0" y="1905000"/>
            <a:ext cx="47783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/>
              <a:t>C</a:t>
            </a:r>
          </a:p>
        </p:txBody>
      </p:sp>
      <p:sp>
        <p:nvSpPr>
          <p:cNvPr id="1961990" name="Text Box 6"/>
          <p:cNvSpPr txBox="1">
            <a:spLocks noChangeArrowheads="1"/>
          </p:cNvSpPr>
          <p:nvPr/>
        </p:nvSpPr>
        <p:spPr bwMode="auto">
          <a:xfrm>
            <a:off x="0" y="3581400"/>
            <a:ext cx="523701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Corbel"/>
                <a:cs typeface="Corbel"/>
              </a:rPr>
              <a:t>M</a:t>
            </a:r>
            <a:br>
              <a:rPr lang="en-US" sz="3200" b="1" dirty="0">
                <a:latin typeface="Corbel"/>
                <a:cs typeface="Corbel"/>
              </a:rPr>
            </a:br>
            <a:r>
              <a:rPr lang="en-US" sz="3200" b="1" dirty="0">
                <a:latin typeface="Corbel"/>
                <a:cs typeface="Corbel"/>
              </a:rPr>
              <a:t>I</a:t>
            </a:r>
            <a:br>
              <a:rPr lang="en-US" sz="3200" b="1" dirty="0">
                <a:latin typeface="Corbel"/>
                <a:cs typeface="Corbel"/>
              </a:rPr>
            </a:br>
            <a:r>
              <a:rPr lang="en-US" sz="3200" b="1" dirty="0">
                <a:latin typeface="Corbel"/>
                <a:cs typeface="Corbel"/>
              </a:rPr>
              <a:t>P</a:t>
            </a:r>
            <a:br>
              <a:rPr lang="en-US" sz="3200" b="1" dirty="0">
                <a:latin typeface="Corbel"/>
                <a:cs typeface="Corbel"/>
              </a:rPr>
            </a:br>
            <a:r>
              <a:rPr lang="en-US" sz="3200" b="1" dirty="0">
                <a:latin typeface="Corbel"/>
                <a:cs typeface="Corbel"/>
              </a:rPr>
              <a:t>S</a:t>
            </a:r>
          </a:p>
        </p:txBody>
      </p:sp>
      <p:sp>
        <p:nvSpPr>
          <p:cNvPr id="1961991" name="Rectangle 7"/>
          <p:cNvSpPr>
            <a:spLocks noChangeArrowheads="1"/>
          </p:cNvSpPr>
          <p:nvPr/>
        </p:nvSpPr>
        <p:spPr bwMode="auto">
          <a:xfrm>
            <a:off x="3581400" y="3581400"/>
            <a:ext cx="5257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Corbel"/>
                <a:cs typeface="Corbel"/>
              </a:rPr>
              <a:t>In MIPS, all instructions are 4 bytes, and stored in memory just like data. So here we show the addresses of where the programs are stored.</a:t>
            </a:r>
          </a:p>
        </p:txBody>
      </p:sp>
      <p:sp>
        <p:nvSpPr>
          <p:cNvPr id="1961992" name="AutoShape 8"/>
          <p:cNvSpPr>
            <a:spLocks noChangeArrowheads="1"/>
          </p:cNvSpPr>
          <p:nvPr/>
        </p:nvSpPr>
        <p:spPr bwMode="auto">
          <a:xfrm>
            <a:off x="1676400" y="3505200"/>
            <a:ext cx="1600200" cy="2667000"/>
          </a:xfrm>
          <a:prstGeom prst="leftArrow">
            <a:avLst>
              <a:gd name="adj1" fmla="val 48574"/>
              <a:gd name="adj2" fmla="val 5300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(2/6)</a:t>
            </a:r>
          </a:p>
        </p:txBody>
      </p:sp>
      <p:sp>
        <p:nvSpPr>
          <p:cNvPr id="196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3242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... </a:t>
            </a:r>
            <a:r>
              <a:rPr lang="en-US" sz="2400" dirty="0" err="1">
                <a:latin typeface="Courier New" pitchFamily="-65" charset="0"/>
              </a:rPr>
              <a:t>sum(a,b</a:t>
            </a:r>
            <a:r>
              <a:rPr lang="en-US" sz="2400" dirty="0">
                <a:latin typeface="Courier New" pitchFamily="-65" charset="0"/>
              </a:rPr>
              <a:t>);... </a:t>
            </a:r>
            <a:r>
              <a:rPr lang="en-US" sz="2400" dirty="0">
                <a:solidFill>
                  <a:schemeClr val="bg2"/>
                </a:solidFill>
                <a:latin typeface="Courier New" pitchFamily="-65" charset="0"/>
              </a:rPr>
              <a:t>/* a,b:$s0,$s1 */</a:t>
            </a:r>
            <a:br>
              <a:rPr lang="en-US" sz="2400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}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 err="1">
                <a:latin typeface="Courier New" pitchFamily="-65" charset="0"/>
              </a:rPr>
              <a:t>int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sum(int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x</a:t>
            </a:r>
            <a:r>
              <a:rPr lang="en-US" sz="2400" dirty="0">
                <a:latin typeface="Courier New" pitchFamily="-65" charset="0"/>
              </a:rPr>
              <a:t>, </a:t>
            </a:r>
            <a:r>
              <a:rPr lang="en-US" sz="2400" dirty="0" err="1">
                <a:latin typeface="Courier New" pitchFamily="-65" charset="0"/>
              </a:rPr>
              <a:t>int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y</a:t>
            </a:r>
            <a:r>
              <a:rPr lang="en-US" sz="2400" dirty="0">
                <a:latin typeface="Courier New" pitchFamily="-65" charset="0"/>
              </a:rPr>
              <a:t>) {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	return </a:t>
            </a:r>
            <a:r>
              <a:rPr lang="en-US" sz="2400" dirty="0" err="1">
                <a:latin typeface="Courier New" pitchFamily="-65" charset="0"/>
              </a:rPr>
              <a:t>x+y</a:t>
            </a:r>
            <a:r>
              <a:rPr lang="en-US" sz="2400" dirty="0">
                <a:latin typeface="Courier New" pitchFamily="-65" charset="0"/>
              </a:rPr>
              <a:t>;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/>
              <a:t> </a:t>
            </a:r>
            <a:r>
              <a:rPr lang="en-US" sz="2400" dirty="0" smtClean="0"/>
              <a:t>address (shown in decimal)</a:t>
            </a:r>
            <a:br>
              <a:rPr lang="en-US" sz="2400" dirty="0" smtClean="0"/>
            </a:br>
            <a:r>
              <a:rPr lang="en-US" sz="2400" dirty="0"/>
              <a:t>1000</a:t>
            </a:r>
            <a:r>
              <a:rPr lang="en-US" sz="2400" dirty="0">
                <a:latin typeface="Courier New" pitchFamily="-65" charset="0"/>
              </a:rPr>
              <a:t> add  $a0,$s0,$zero  </a:t>
            </a:r>
            <a:r>
              <a:rPr lang="en-US" sz="2400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400" i="1" dirty="0" err="1">
                <a:solidFill>
                  <a:schemeClr val="bg2"/>
                </a:solidFill>
                <a:latin typeface="Courier New" pitchFamily="-65" charset="0"/>
              </a:rPr>
              <a:t>x</a:t>
            </a:r>
            <a:r>
              <a:rPr lang="en-US" sz="2400" i="1" dirty="0">
                <a:solidFill>
                  <a:schemeClr val="bg2"/>
                </a:solidFill>
                <a:latin typeface="Courier New" pitchFamily="-65" charset="0"/>
              </a:rPr>
              <a:t> = a</a:t>
            </a:r>
            <a:r>
              <a:rPr lang="en-US" sz="2400" dirty="0">
                <a:solidFill>
                  <a:schemeClr val="bg2"/>
                </a:solidFill>
                <a:latin typeface="Courier New" pitchFamily="-65" charset="0"/>
              </a:rPr>
              <a:t/>
            </a:r>
            <a:br>
              <a:rPr lang="en-US" sz="2400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dirty="0"/>
              <a:t>1004</a:t>
            </a:r>
            <a:r>
              <a:rPr lang="en-US" sz="2400" dirty="0">
                <a:latin typeface="Courier New" pitchFamily="-65" charset="0"/>
              </a:rPr>
              <a:t> add  $a1,$s1,$zero  </a:t>
            </a:r>
            <a:r>
              <a:rPr lang="en-US" sz="2400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400" i="1" dirty="0" err="1">
                <a:solidFill>
                  <a:schemeClr val="bg2"/>
                </a:solidFill>
                <a:latin typeface="Courier New" pitchFamily="-65" charset="0"/>
              </a:rPr>
              <a:t>y</a:t>
            </a:r>
            <a:r>
              <a:rPr lang="en-US" sz="2400" i="1" dirty="0">
                <a:solidFill>
                  <a:schemeClr val="bg2"/>
                </a:solidFill>
                <a:latin typeface="Courier New" pitchFamily="-65" charset="0"/>
              </a:rPr>
              <a:t> = </a:t>
            </a:r>
            <a:r>
              <a:rPr lang="en-US" sz="2400" i="1" dirty="0" err="1">
                <a:solidFill>
                  <a:schemeClr val="bg2"/>
                </a:solidFill>
                <a:latin typeface="Courier New" pitchFamily="-65" charset="0"/>
              </a:rPr>
              <a:t>b</a:t>
            </a:r>
            <a:r>
              <a:rPr lang="en-US" sz="2400" dirty="0">
                <a:solidFill>
                  <a:schemeClr val="bg2"/>
                </a:solidFill>
                <a:latin typeface="Courier New" pitchFamily="-65" charset="0"/>
              </a:rPr>
              <a:t> </a:t>
            </a:r>
            <a:br>
              <a:rPr lang="en-US" sz="2400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dirty="0"/>
              <a:t>1008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addi</a:t>
            </a:r>
            <a:r>
              <a:rPr lang="en-US" sz="2400" dirty="0">
                <a:latin typeface="Courier New" pitchFamily="-65" charset="0"/>
              </a:rPr>
              <a:t> $ra,$zero,1016 </a:t>
            </a:r>
            <a:r>
              <a:rPr lang="en-US" sz="2400" i="1" dirty="0">
                <a:solidFill>
                  <a:schemeClr val="bg2"/>
                </a:solidFill>
                <a:latin typeface="Courier New" pitchFamily="-65" charset="0"/>
              </a:rPr>
              <a:t>#$</a:t>
            </a:r>
            <a:r>
              <a:rPr lang="en-US" sz="2400" i="1" dirty="0" err="1">
                <a:solidFill>
                  <a:schemeClr val="bg2"/>
                </a:solidFill>
                <a:latin typeface="Courier New" pitchFamily="-65" charset="0"/>
              </a:rPr>
              <a:t>ra</a:t>
            </a:r>
            <a:r>
              <a:rPr lang="en-US" sz="2400" i="1" dirty="0">
                <a:solidFill>
                  <a:schemeClr val="bg2"/>
                </a:solidFill>
                <a:latin typeface="Courier New" pitchFamily="-65" charset="0"/>
              </a:rPr>
              <a:t>=1016</a:t>
            </a:r>
            <a:r>
              <a:rPr lang="en-US" sz="2400" dirty="0">
                <a:latin typeface="Courier New" pitchFamily="-65" charset="0"/>
              </a:rPr>
              <a:t/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/>
              <a:t>1012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j</a:t>
            </a:r>
            <a:r>
              <a:rPr lang="en-US" sz="2400" dirty="0">
                <a:latin typeface="Courier New" pitchFamily="-65" charset="0"/>
              </a:rPr>
              <a:t>    sum 	</a:t>
            </a:r>
            <a:r>
              <a:rPr lang="en-US" sz="2400" dirty="0" smtClean="0">
                <a:latin typeface="Courier New" pitchFamily="-65" charset="0"/>
              </a:rPr>
              <a:t>	  </a:t>
            </a:r>
            <a:r>
              <a:rPr lang="en-US" sz="2400" i="1" dirty="0" smtClean="0">
                <a:solidFill>
                  <a:schemeClr val="bg2"/>
                </a:solidFill>
                <a:latin typeface="Courier New" pitchFamily="-65" charset="0"/>
              </a:rPr>
              <a:t>#</a:t>
            </a:r>
            <a:r>
              <a:rPr lang="en-US" sz="2400" i="1" dirty="0">
                <a:solidFill>
                  <a:schemeClr val="bg2"/>
                </a:solidFill>
                <a:latin typeface="Courier New" pitchFamily="-65" charset="0"/>
              </a:rPr>
              <a:t>jump to sum</a:t>
            </a:r>
            <a:r>
              <a:rPr lang="en-US" sz="2400" dirty="0">
                <a:latin typeface="Courier New" pitchFamily="-65" charset="0"/>
              </a:rPr>
              <a:t/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/>
              <a:t>1016</a:t>
            </a:r>
            <a:r>
              <a:rPr lang="en-US" sz="2400" dirty="0">
                <a:latin typeface="Courier New" pitchFamily="-65" charset="0"/>
              </a:rPr>
              <a:t> ...</a:t>
            </a:r>
          </a:p>
          <a:p>
            <a:pPr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/>
              <a:t>2000</a:t>
            </a:r>
            <a:r>
              <a:rPr lang="en-US" sz="2400" dirty="0">
                <a:latin typeface="Courier New" pitchFamily="-65" charset="0"/>
              </a:rPr>
              <a:t> sum: add $v0,$a0,$a1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/>
              <a:t>2004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Courier New" pitchFamily="-65" charset="0"/>
              </a:rPr>
              <a:t>jr</a:t>
            </a:r>
            <a:r>
              <a:rPr lang="en-US" sz="2400" dirty="0">
                <a:solidFill>
                  <a:schemeClr val="accent2"/>
                </a:solidFill>
                <a:latin typeface="Courier New" pitchFamily="-65" charset="0"/>
              </a:rPr>
              <a:t>   $</a:t>
            </a:r>
            <a:r>
              <a:rPr lang="en-US" sz="2400" dirty="0" err="1">
                <a:solidFill>
                  <a:schemeClr val="accent2"/>
                </a:solidFill>
                <a:latin typeface="Courier New" pitchFamily="-65" charset="0"/>
              </a:rPr>
              <a:t>ra</a:t>
            </a:r>
            <a:r>
              <a:rPr lang="en-US" sz="2400" dirty="0" smtClean="0">
                <a:latin typeface="Courier New" pitchFamily="-65" charset="0"/>
              </a:rPr>
              <a:t>	           </a:t>
            </a:r>
            <a:r>
              <a:rPr lang="en-US" sz="24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# </a:t>
            </a:r>
            <a:r>
              <a:rPr lang="en-US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new instruction</a:t>
            </a:r>
            <a:endParaRPr lang="en-US" sz="2400" dirty="0">
              <a:solidFill>
                <a:schemeClr val="accent3">
                  <a:lumMod val="40000"/>
                  <a:lumOff val="60000"/>
                </a:schemeClr>
              </a:solidFill>
              <a:latin typeface="Courier New" pitchFamily="-65" charset="0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905000"/>
            <a:ext cx="47783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/>
              <a:t>C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0" y="3581400"/>
            <a:ext cx="523701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Corbel"/>
                <a:cs typeface="Corbel"/>
              </a:rPr>
              <a:t>M</a:t>
            </a:r>
            <a:br>
              <a:rPr lang="en-US" sz="3200" b="1" dirty="0">
                <a:latin typeface="Corbel"/>
                <a:cs typeface="Corbel"/>
              </a:rPr>
            </a:br>
            <a:r>
              <a:rPr lang="en-US" sz="3200" b="1" dirty="0">
                <a:latin typeface="Corbel"/>
                <a:cs typeface="Corbel"/>
              </a:rPr>
              <a:t>I</a:t>
            </a:r>
            <a:br>
              <a:rPr lang="en-US" sz="3200" b="1" dirty="0">
                <a:latin typeface="Corbel"/>
                <a:cs typeface="Corbel"/>
              </a:rPr>
            </a:br>
            <a:r>
              <a:rPr lang="en-US" sz="3200" b="1" dirty="0">
                <a:latin typeface="Corbel"/>
                <a:cs typeface="Corbel"/>
              </a:rPr>
              <a:t>P</a:t>
            </a:r>
            <a:br>
              <a:rPr lang="en-US" sz="3200" b="1" dirty="0">
                <a:latin typeface="Corbel"/>
                <a:cs typeface="Corbel"/>
              </a:rPr>
            </a:br>
            <a:r>
              <a:rPr lang="en-US" sz="3200" b="1" dirty="0">
                <a:latin typeface="Corbel"/>
                <a:cs typeface="Corbel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382000" cy="474662"/>
          </a:xfrm>
        </p:spPr>
        <p:txBody>
          <a:bodyPr/>
          <a:lstStyle/>
          <a:p>
            <a:r>
              <a:rPr lang="en-US" dirty="0"/>
              <a:t>Instruction Support for Functions (3/6)</a:t>
            </a:r>
          </a:p>
        </p:txBody>
      </p:sp>
      <p:sp>
        <p:nvSpPr>
          <p:cNvPr id="196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86400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... </a:t>
            </a:r>
            <a:r>
              <a:rPr lang="en-US" sz="2400" dirty="0" err="1">
                <a:latin typeface="Courier New" pitchFamily="-65" charset="0"/>
              </a:rPr>
              <a:t>sum(a,b</a:t>
            </a:r>
            <a:r>
              <a:rPr lang="en-US" sz="2400" dirty="0">
                <a:latin typeface="Courier New" pitchFamily="-65" charset="0"/>
              </a:rPr>
              <a:t>);... </a:t>
            </a:r>
            <a:r>
              <a:rPr lang="en-US" sz="2400" dirty="0">
                <a:solidFill>
                  <a:schemeClr val="bg2"/>
                </a:solidFill>
                <a:latin typeface="Courier New" pitchFamily="-65" charset="0"/>
              </a:rPr>
              <a:t>/* a,b:$s0,$s1 */</a:t>
            </a:r>
            <a:br>
              <a:rPr lang="en-US" sz="2400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}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 err="1">
                <a:latin typeface="Courier New" pitchFamily="-65" charset="0"/>
              </a:rPr>
              <a:t>int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sum(int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x</a:t>
            </a:r>
            <a:r>
              <a:rPr lang="en-US" sz="2400" dirty="0">
                <a:latin typeface="Courier New" pitchFamily="-65" charset="0"/>
              </a:rPr>
              <a:t>, </a:t>
            </a:r>
            <a:r>
              <a:rPr lang="en-US" sz="2400" dirty="0" err="1">
                <a:latin typeface="Courier New" pitchFamily="-65" charset="0"/>
              </a:rPr>
              <a:t>int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y</a:t>
            </a:r>
            <a:r>
              <a:rPr lang="en-US" sz="2400" dirty="0">
                <a:latin typeface="Courier New" pitchFamily="-65" charset="0"/>
              </a:rPr>
              <a:t>) {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	return </a:t>
            </a:r>
            <a:r>
              <a:rPr lang="en-US" sz="2400" dirty="0" err="1">
                <a:latin typeface="Courier New" pitchFamily="-65" charset="0"/>
              </a:rPr>
              <a:t>x+y</a:t>
            </a:r>
            <a:r>
              <a:rPr lang="en-US" sz="2400" dirty="0">
                <a:latin typeface="Courier New" pitchFamily="-65" charset="0"/>
              </a:rPr>
              <a:t>;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/>
              <a:t> </a:t>
            </a:r>
            <a:endParaRPr lang="en-US" sz="2000" dirty="0"/>
          </a:p>
          <a:p>
            <a:pPr>
              <a:buFont typeface="Times" pitchFamily="-65" charset="0"/>
              <a:buNone/>
            </a:pPr>
            <a:endParaRPr lang="en-US" sz="2000" dirty="0"/>
          </a:p>
          <a:p>
            <a:pPr>
              <a:buFont typeface="Times" pitchFamily="-65" charset="0"/>
              <a:buNone/>
            </a:pPr>
            <a:endParaRPr lang="en-US" sz="2000" dirty="0"/>
          </a:p>
          <a:p>
            <a:pPr>
              <a:buFont typeface="Times" pitchFamily="-65" charset="0"/>
              <a:buNone/>
            </a:pPr>
            <a:endParaRPr lang="en-US" sz="2400" dirty="0"/>
          </a:p>
          <a:p>
            <a:pPr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	</a:t>
            </a:r>
          </a:p>
          <a:p>
            <a:pPr>
              <a:buFont typeface="Times" pitchFamily="-65" charset="0"/>
              <a:buNone/>
            </a:pPr>
            <a:endParaRPr lang="en-US" sz="2400" dirty="0" smtClean="0">
              <a:latin typeface="Courier New" pitchFamily="-65" charset="0"/>
            </a:endParaRPr>
          </a:p>
          <a:p>
            <a:pPr>
              <a:buFont typeface="Times" pitchFamily="-65" charset="0"/>
              <a:buNone/>
            </a:pPr>
            <a:r>
              <a:rPr lang="en-US" sz="2400" dirty="0" smtClean="0"/>
              <a:t>	2000</a:t>
            </a:r>
            <a:r>
              <a:rPr lang="en-US" sz="2400" dirty="0" smtClean="0">
                <a:latin typeface="Courier New" pitchFamily="-65" charset="0"/>
              </a:rPr>
              <a:t> </a:t>
            </a:r>
            <a:r>
              <a:rPr lang="en-US" sz="2400" dirty="0">
                <a:latin typeface="Courier New" pitchFamily="-65" charset="0"/>
              </a:rPr>
              <a:t>sum: add $v0,$a0,$a1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/>
              <a:t>2004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jr</a:t>
            </a:r>
            <a:r>
              <a:rPr lang="en-US" sz="2400" dirty="0">
                <a:latin typeface="Courier New" pitchFamily="-65" charset="0"/>
              </a:rPr>
              <a:t>   $</a:t>
            </a:r>
            <a:r>
              <a:rPr lang="en-US" sz="2400" dirty="0" err="1">
                <a:latin typeface="Courier New" pitchFamily="-65" charset="0"/>
              </a:rPr>
              <a:t>ra</a:t>
            </a:r>
            <a:r>
              <a:rPr lang="en-US" sz="2400" dirty="0" smtClean="0">
                <a:latin typeface="Courier New" pitchFamily="-65" charset="0"/>
              </a:rPr>
              <a:t>	   </a:t>
            </a:r>
            <a:r>
              <a:rPr lang="en-US" sz="24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# </a:t>
            </a:r>
            <a:r>
              <a:rPr lang="en-US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new instruction</a:t>
            </a:r>
            <a:endParaRPr lang="en-US" sz="2400" dirty="0">
              <a:solidFill>
                <a:schemeClr val="accent3">
                  <a:lumMod val="40000"/>
                  <a:lumOff val="60000"/>
                </a:schemeClr>
              </a:solidFill>
              <a:latin typeface="Courier New" pitchFamily="-65" charset="0"/>
            </a:endParaRPr>
          </a:p>
        </p:txBody>
      </p:sp>
      <p:sp>
        <p:nvSpPr>
          <p:cNvPr id="1966087" name="Rectangle 7"/>
          <p:cNvSpPr>
            <a:spLocks noChangeArrowheads="1"/>
          </p:cNvSpPr>
          <p:nvPr/>
        </p:nvSpPr>
        <p:spPr bwMode="auto">
          <a:xfrm>
            <a:off x="762000" y="3124200"/>
            <a:ext cx="7848600" cy="1462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Question: Why use</a:t>
            </a:r>
            <a:r>
              <a:rPr lang="en-US" sz="2400" b="1" dirty="0" smtClean="0">
                <a:solidFill>
                  <a:schemeClr val="tx1"/>
                </a:solidFill>
                <a:latin typeface="Corbel"/>
                <a:cs typeface="Corbel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jr</a:t>
            </a:r>
            <a:r>
              <a:rPr lang="en-US" sz="2400" b="1" dirty="0" smtClean="0">
                <a:solidFill>
                  <a:schemeClr val="tx1"/>
                </a:solidFill>
                <a:latin typeface="Corbel"/>
                <a:cs typeface="Corbel"/>
              </a:rPr>
              <a:t> here</a:t>
            </a: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? Why not</a:t>
            </a:r>
            <a:r>
              <a:rPr lang="en-US" sz="2400" b="1" dirty="0" smtClean="0">
                <a:solidFill>
                  <a:schemeClr val="tx1"/>
                </a:solidFill>
                <a:latin typeface="Corbel"/>
                <a:cs typeface="Corbel"/>
              </a:rPr>
              <a:t> use </a:t>
            </a:r>
            <a:r>
              <a:rPr lang="en-US" sz="2400" b="1" dirty="0" err="1">
                <a:solidFill>
                  <a:schemeClr val="accent2"/>
                </a:solidFill>
                <a:latin typeface="Courier New"/>
                <a:cs typeface="Courier New"/>
              </a:rPr>
              <a:t>j</a:t>
            </a: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?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Answer: </a:t>
            </a:r>
            <a:r>
              <a:rPr lang="en-US" sz="24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sum</a:t>
            </a:r>
            <a:r>
              <a:rPr lang="en-US" sz="2400" b="1" dirty="0" smtClean="0">
                <a:solidFill>
                  <a:schemeClr val="tx1"/>
                </a:solidFill>
                <a:latin typeface="Corbel"/>
                <a:cs typeface="Corbel"/>
              </a:rPr>
              <a:t> might </a:t>
            </a: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be called by many places, so we can’t return to a fixed place. The calling proc to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cs typeface="Courier New"/>
              </a:rPr>
              <a:t>sum</a:t>
            </a: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 must be able to say “return here” somehow.</a:t>
            </a:r>
          </a:p>
        </p:txBody>
      </p:sp>
      <p:sp>
        <p:nvSpPr>
          <p:cNvPr id="1966088" name="Oval 8"/>
          <p:cNvSpPr>
            <a:spLocks noChangeArrowheads="1"/>
          </p:cNvSpPr>
          <p:nvPr/>
        </p:nvSpPr>
        <p:spPr bwMode="auto">
          <a:xfrm>
            <a:off x="1595120" y="5664200"/>
            <a:ext cx="843280" cy="533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800" b="1">
              <a:solidFill>
                <a:schemeClr val="accent2"/>
              </a:solidFill>
            </a:endParaRPr>
          </a:p>
        </p:txBody>
      </p:sp>
      <p:sp>
        <p:nvSpPr>
          <p:cNvPr id="1966089" name="AutoShape 9"/>
          <p:cNvSpPr>
            <a:spLocks noChangeArrowheads="1"/>
          </p:cNvSpPr>
          <p:nvPr/>
        </p:nvSpPr>
        <p:spPr bwMode="auto">
          <a:xfrm flipV="1">
            <a:off x="457200" y="4953000"/>
            <a:ext cx="386080" cy="1320800"/>
          </a:xfrm>
          <a:custGeom>
            <a:avLst/>
            <a:gdLst>
              <a:gd name="G0" fmla="+- 12427 0 0"/>
              <a:gd name="G1" fmla="+- 3021 0 0"/>
              <a:gd name="G2" fmla="+- 12158 0 3021"/>
              <a:gd name="G3" fmla="+- G2 0 3021"/>
              <a:gd name="G4" fmla="*/ G3 32768 32059"/>
              <a:gd name="G5" fmla="*/ G4 1 2"/>
              <a:gd name="G6" fmla="+- 21600 0 12427"/>
              <a:gd name="G7" fmla="*/ G6 3021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126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021"/>
                </a:lnTo>
                <a:cubicBezTo>
                  <a:pt x="5564" y="3021"/>
                  <a:pt x="0" y="7112"/>
                  <a:pt x="0" y="12158"/>
                </a:cubicBezTo>
                <a:lnTo>
                  <a:pt x="0" y="21600"/>
                </a:lnTo>
                <a:lnTo>
                  <a:pt x="6251" y="21600"/>
                </a:lnTo>
                <a:lnTo>
                  <a:pt x="6251" y="12158"/>
                </a:lnTo>
                <a:cubicBezTo>
                  <a:pt x="6251" y="10490"/>
                  <a:pt x="9016" y="9137"/>
                  <a:pt x="12427" y="9137"/>
                </a:cubicBezTo>
                <a:lnTo>
                  <a:pt x="12427" y="12158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1905000"/>
            <a:ext cx="47783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/>
              <a:t>C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0" y="3581400"/>
            <a:ext cx="523701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Corbel"/>
                <a:cs typeface="Corbel"/>
              </a:rPr>
              <a:t>M</a:t>
            </a:r>
            <a:br>
              <a:rPr lang="en-US" sz="3200" b="1" dirty="0">
                <a:latin typeface="Corbel"/>
                <a:cs typeface="Corbel"/>
              </a:rPr>
            </a:br>
            <a:r>
              <a:rPr lang="en-US" sz="3200" b="1" dirty="0">
                <a:latin typeface="Corbel"/>
                <a:cs typeface="Corbel"/>
              </a:rPr>
              <a:t>I</a:t>
            </a:r>
            <a:br>
              <a:rPr lang="en-US" sz="3200" b="1" dirty="0">
                <a:latin typeface="Corbel"/>
                <a:cs typeface="Corbel"/>
              </a:rPr>
            </a:br>
            <a:r>
              <a:rPr lang="en-US" sz="3200" b="1" dirty="0">
                <a:latin typeface="Corbel"/>
                <a:cs typeface="Corbel"/>
              </a:rPr>
              <a:t>P</a:t>
            </a:r>
            <a:br>
              <a:rPr lang="en-US" sz="3200" b="1" dirty="0">
                <a:latin typeface="Corbel"/>
                <a:cs typeface="Corbel"/>
              </a:rPr>
            </a:br>
            <a:r>
              <a:rPr lang="en-US" sz="3200" b="1" dirty="0">
                <a:latin typeface="Corbel"/>
                <a:cs typeface="Corbel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08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(4/6)</a:t>
            </a:r>
          </a:p>
        </p:txBody>
      </p:sp>
      <p:sp>
        <p:nvSpPr>
          <p:cNvPr id="196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86800" cy="5053013"/>
          </a:xfrm>
        </p:spPr>
        <p:txBody>
          <a:bodyPr/>
          <a:lstStyle/>
          <a:p>
            <a:r>
              <a:rPr lang="en-US" sz="2800" dirty="0"/>
              <a:t>Single instruction to jump and save return address: jump and link (</a:t>
            </a:r>
            <a:r>
              <a:rPr lang="en-US" sz="2800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sz="2800" dirty="0"/>
              <a:t>)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Before</a:t>
            </a:r>
            <a:r>
              <a:rPr lang="en-US" sz="2800" dirty="0" smtClean="0"/>
              <a:t>:</a:t>
            </a:r>
            <a:r>
              <a:rPr lang="en-US" sz="2800" dirty="0" smtClean="0">
                <a:latin typeface="Courier New" pitchFamily="-65" charset="0"/>
              </a:rPr>
              <a:t/>
            </a:r>
            <a:br>
              <a:rPr lang="en-US" sz="2800" dirty="0" smtClean="0">
                <a:latin typeface="Courier New" pitchFamily="-65" charset="0"/>
              </a:rPr>
            </a:br>
            <a:r>
              <a:rPr lang="en-US" sz="2800" dirty="0" smtClean="0">
                <a:latin typeface="Courier New" pitchFamily="-65" charset="0"/>
              </a:rPr>
              <a:t>  </a:t>
            </a:r>
            <a:r>
              <a:rPr lang="en-US" sz="2800" dirty="0" smtClean="0"/>
              <a:t>1008</a:t>
            </a:r>
            <a:r>
              <a:rPr lang="en-US" sz="2800" dirty="0" smtClean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addi</a:t>
            </a:r>
            <a:r>
              <a:rPr lang="en-US" sz="2800" dirty="0">
                <a:latin typeface="Courier New" pitchFamily="-65" charset="0"/>
              </a:rPr>
              <a:t> $ra,$zero,1016 </a:t>
            </a:r>
            <a:r>
              <a:rPr lang="en-US" sz="2800" i="1" dirty="0">
                <a:solidFill>
                  <a:schemeClr val="bg2"/>
                </a:solidFill>
                <a:latin typeface="Courier New" pitchFamily="-65" charset="0"/>
              </a:rPr>
              <a:t>#$</a:t>
            </a:r>
            <a:r>
              <a:rPr lang="en-US" sz="2800" i="1" dirty="0" err="1">
                <a:solidFill>
                  <a:schemeClr val="bg2"/>
                </a:solidFill>
                <a:latin typeface="Courier New" pitchFamily="-65" charset="0"/>
              </a:rPr>
              <a:t>ra</a:t>
            </a:r>
            <a:r>
              <a:rPr lang="en-US" sz="2800" i="1" dirty="0">
                <a:solidFill>
                  <a:schemeClr val="bg2"/>
                </a:solidFill>
                <a:latin typeface="Courier New" pitchFamily="-65" charset="0"/>
              </a:rPr>
              <a:t>=1016</a:t>
            </a:r>
            <a:r>
              <a:rPr lang="en-US" sz="2800" dirty="0" smtClean="0">
                <a:latin typeface="Courier New" pitchFamily="-65" charset="0"/>
              </a:rPr>
              <a:t/>
            </a:r>
            <a:br>
              <a:rPr lang="en-US" sz="2800" dirty="0" smtClean="0">
                <a:latin typeface="Courier New" pitchFamily="-65" charset="0"/>
              </a:rPr>
            </a:br>
            <a:r>
              <a:rPr lang="en-US" sz="2800" dirty="0" smtClean="0">
                <a:latin typeface="Courier New" pitchFamily="-65" charset="0"/>
              </a:rPr>
              <a:t>  </a:t>
            </a:r>
            <a:r>
              <a:rPr lang="en-US" sz="2800" dirty="0" smtClean="0"/>
              <a:t>1012</a:t>
            </a:r>
            <a:r>
              <a:rPr lang="en-US" sz="2800" dirty="0" smtClean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j</a:t>
            </a:r>
            <a:r>
              <a:rPr lang="en-US" sz="2800" dirty="0">
                <a:latin typeface="Courier New" pitchFamily="-65" charset="0"/>
              </a:rPr>
              <a:t> sum 			  </a:t>
            </a:r>
            <a:r>
              <a:rPr lang="en-US" sz="2800" dirty="0" smtClean="0">
                <a:latin typeface="Courier New" pitchFamily="-65" charset="0"/>
              </a:rPr>
              <a:t> </a:t>
            </a:r>
            <a:r>
              <a:rPr lang="en-US" sz="2800" i="1" dirty="0" smtClean="0">
                <a:solidFill>
                  <a:schemeClr val="bg2"/>
                </a:solidFill>
                <a:latin typeface="Courier New" pitchFamily="-65" charset="0"/>
              </a:rPr>
              <a:t>#</a:t>
            </a:r>
            <a:r>
              <a:rPr lang="en-US" sz="2800" i="1" dirty="0" err="1">
                <a:solidFill>
                  <a:schemeClr val="bg2"/>
                </a:solidFill>
                <a:latin typeface="Courier New" pitchFamily="-65" charset="0"/>
              </a:rPr>
              <a:t>goto</a:t>
            </a:r>
            <a:r>
              <a:rPr lang="en-US" sz="2800" i="1" dirty="0">
                <a:solidFill>
                  <a:schemeClr val="bg2"/>
                </a:solidFill>
                <a:latin typeface="Courier New" pitchFamily="-65" charset="0"/>
              </a:rPr>
              <a:t> sum</a:t>
            </a:r>
            <a:endParaRPr lang="en-US" sz="2800" dirty="0">
              <a:latin typeface="Courier New" pitchFamily="-65" charset="0"/>
            </a:endParaRPr>
          </a:p>
          <a:p>
            <a:r>
              <a:rPr lang="en-US" sz="2800" dirty="0">
                <a:solidFill>
                  <a:schemeClr val="accent1"/>
                </a:solidFill>
              </a:rPr>
              <a:t>After</a:t>
            </a:r>
            <a:r>
              <a:rPr lang="en-US" sz="2800" dirty="0" smtClean="0"/>
              <a:t>:</a:t>
            </a:r>
            <a:r>
              <a:rPr lang="en-US" sz="2800" dirty="0" smtClean="0">
                <a:latin typeface="Courier New" pitchFamily="-65" charset="0"/>
              </a:rPr>
              <a:t/>
            </a:r>
            <a:br>
              <a:rPr lang="en-US" sz="2800" dirty="0" smtClean="0">
                <a:latin typeface="Courier New" pitchFamily="-65" charset="0"/>
              </a:rPr>
            </a:br>
            <a:r>
              <a:rPr lang="en-US" sz="2800" dirty="0" smtClean="0">
                <a:latin typeface="Courier New" pitchFamily="-65" charset="0"/>
              </a:rPr>
              <a:t>  </a:t>
            </a:r>
            <a:r>
              <a:rPr lang="en-US" sz="2800" dirty="0" smtClean="0"/>
              <a:t>1008</a:t>
            </a:r>
            <a:r>
              <a:rPr lang="en-US" sz="2800" dirty="0" smtClean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jal</a:t>
            </a:r>
            <a:r>
              <a:rPr lang="en-US" sz="2800" dirty="0">
                <a:latin typeface="Courier New" pitchFamily="-65" charset="0"/>
              </a:rPr>
              <a:t> sum  </a:t>
            </a:r>
            <a:r>
              <a:rPr lang="en-US" sz="2800" i="1" dirty="0">
                <a:solidFill>
                  <a:schemeClr val="bg2"/>
                </a:solidFill>
                <a:latin typeface="Courier New" pitchFamily="-65" charset="0"/>
              </a:rPr>
              <a:t># $</a:t>
            </a:r>
            <a:r>
              <a:rPr lang="en-US" sz="2800" i="1" dirty="0" err="1">
                <a:solidFill>
                  <a:schemeClr val="bg2"/>
                </a:solidFill>
                <a:latin typeface="Courier New" pitchFamily="-65" charset="0"/>
              </a:rPr>
              <a:t>ra</a:t>
            </a:r>
            <a:r>
              <a:rPr lang="en-US" sz="2800" i="1" dirty="0">
                <a:solidFill>
                  <a:schemeClr val="bg2"/>
                </a:solidFill>
                <a:latin typeface="Courier New" pitchFamily="-65" charset="0"/>
              </a:rPr>
              <a:t>=1012,goto sum</a:t>
            </a:r>
            <a:endParaRPr lang="en-US" sz="2800" dirty="0">
              <a:solidFill>
                <a:schemeClr val="bg2"/>
              </a:solidFill>
              <a:latin typeface="Courier New" pitchFamily="-65" charset="0"/>
            </a:endParaRPr>
          </a:p>
          <a:p>
            <a:r>
              <a:rPr lang="en-US" sz="2800" dirty="0"/>
              <a:t>Why have a </a:t>
            </a:r>
            <a:r>
              <a:rPr lang="en-US" sz="2800" dirty="0" err="1">
                <a:latin typeface="Courier New" pitchFamily="-65" charset="0"/>
              </a:rPr>
              <a:t>jal</a:t>
            </a:r>
            <a:r>
              <a:rPr lang="en-US" sz="2800" dirty="0"/>
              <a:t>?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Make </a:t>
            </a:r>
            <a:r>
              <a:rPr lang="en-US" sz="2400" dirty="0"/>
              <a:t>the common case fast: function calls</a:t>
            </a:r>
            <a:r>
              <a:rPr lang="en-US" sz="2400" dirty="0" smtClean="0"/>
              <a:t> very </a:t>
            </a:r>
            <a:r>
              <a:rPr lang="en-US" sz="2400" dirty="0"/>
              <a:t>common. 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Don’t </a:t>
            </a:r>
            <a:r>
              <a:rPr lang="en-US" sz="2400" dirty="0"/>
              <a:t>have to know where</a:t>
            </a:r>
            <a:r>
              <a:rPr lang="en-US" sz="2400" dirty="0" smtClean="0"/>
              <a:t> code </a:t>
            </a:r>
            <a:r>
              <a:rPr lang="en-US" sz="2400" dirty="0"/>
              <a:t>is</a:t>
            </a:r>
            <a:r>
              <a:rPr lang="en-US" sz="2400" dirty="0" smtClean="0"/>
              <a:t> in memory </a:t>
            </a:r>
            <a:r>
              <a:rPr lang="en-US" sz="2400" dirty="0"/>
              <a:t>with </a:t>
            </a:r>
            <a:r>
              <a:rPr lang="en-US" sz="2400" dirty="0" err="1" smtClean="0">
                <a:latin typeface="Courier New" pitchFamily="-65" charset="0"/>
              </a:rPr>
              <a:t>jal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(5/6)</a:t>
            </a:r>
          </a:p>
        </p:txBody>
      </p:sp>
      <p:sp>
        <p:nvSpPr>
          <p:cNvPr id="197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160838"/>
          </a:xfrm>
        </p:spPr>
        <p:txBody>
          <a:bodyPr/>
          <a:lstStyle/>
          <a:p>
            <a:r>
              <a:rPr lang="en-US" dirty="0"/>
              <a:t>Syntax for </a:t>
            </a:r>
            <a:r>
              <a:rPr lang="en-US" dirty="0" err="1">
                <a:latin typeface="Courier New" pitchFamily="-65" charset="0"/>
              </a:rPr>
              <a:t>jal</a:t>
            </a:r>
            <a:r>
              <a:rPr lang="en-US" dirty="0"/>
              <a:t> (jump and link) is same as for </a:t>
            </a:r>
            <a:r>
              <a:rPr lang="en-US" dirty="0" err="1">
                <a:latin typeface="Courier New" pitchFamily="-65" charset="0"/>
              </a:rPr>
              <a:t>j</a:t>
            </a:r>
            <a:r>
              <a:rPr lang="en-US" dirty="0"/>
              <a:t> (jump):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	label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>
                <a:latin typeface="Courier New" pitchFamily="-65" charset="0"/>
              </a:rPr>
              <a:t>jal</a:t>
            </a:r>
            <a:r>
              <a:rPr lang="en-US" dirty="0"/>
              <a:t> should really be called </a:t>
            </a:r>
            <a:r>
              <a:rPr lang="en-US" dirty="0" err="1">
                <a:latin typeface="Courier New" pitchFamily="-65" charset="0"/>
              </a:rPr>
              <a:t>laj</a:t>
            </a:r>
            <a:r>
              <a:rPr lang="en-US" dirty="0"/>
              <a:t> for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/>
              <a:t>link and jump”:</a:t>
            </a:r>
          </a:p>
          <a:p>
            <a:pPr lvl="1"/>
            <a:r>
              <a:rPr lang="en-US" dirty="0"/>
              <a:t>Step 1 (link): Save address of </a:t>
            </a:r>
            <a:r>
              <a:rPr lang="en-US" i="1" dirty="0"/>
              <a:t>next</a:t>
            </a:r>
            <a:r>
              <a:rPr lang="en-US" dirty="0"/>
              <a:t> instruction into </a:t>
            </a:r>
            <a:r>
              <a:rPr lang="en-US" dirty="0">
                <a:latin typeface="Courier" pitchFamily="-65" charset="0"/>
              </a:rPr>
              <a:t>$</a:t>
            </a:r>
            <a:r>
              <a:rPr lang="en-US" dirty="0" err="1" smtClean="0">
                <a:latin typeface="Courier" pitchFamily="-65" charset="0"/>
              </a:rPr>
              <a:t>ra</a:t>
            </a:r>
            <a:endParaRPr lang="en-US" dirty="0" smtClean="0">
              <a:latin typeface="Courier" pitchFamily="-65" charset="0"/>
            </a:endParaRPr>
          </a:p>
          <a:p>
            <a:pPr lvl="2"/>
            <a:r>
              <a:rPr lang="en-US" dirty="0" smtClean="0"/>
              <a:t>Why </a:t>
            </a:r>
            <a:r>
              <a:rPr lang="en-US" dirty="0"/>
              <a:t>next instruction? Why not current one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Step 2 (jump): Jump to the given label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25556</TotalTime>
  <Pages>47</Pages>
  <Words>2267</Words>
  <Application>Microsoft PowerPoint 4.0</Application>
  <PresentationFormat>Letter Paper (8.5x11 in)</PresentationFormat>
  <Paragraphs>175</Paragraphs>
  <Slides>22</Slides>
  <Notes>21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Metro</vt:lpstr>
      <vt:lpstr>Bandwidth on demand</vt:lpstr>
      <vt:lpstr>Review</vt:lpstr>
      <vt:lpstr>C functions</vt:lpstr>
      <vt:lpstr>Function Call Bookkeeping</vt:lpstr>
      <vt:lpstr>Instruction Support for Functions (1/6)</vt:lpstr>
      <vt:lpstr>Instruction Support for Functions (2/6)</vt:lpstr>
      <vt:lpstr>Instruction Support for Functions (3/6)</vt:lpstr>
      <vt:lpstr>Instruction Support for Functions (4/6)</vt:lpstr>
      <vt:lpstr>Instruction Support for Functions (5/6)</vt:lpstr>
      <vt:lpstr>Instruction Support for Functions (6/6)</vt:lpstr>
      <vt:lpstr>Nested Procedures (1/2)</vt:lpstr>
      <vt:lpstr>Nested Procedures (2/2)</vt:lpstr>
      <vt:lpstr>C memory Allocation review</vt:lpstr>
      <vt:lpstr>Using the Stack (1/2)</vt:lpstr>
      <vt:lpstr>Using the Stack (2/2)</vt:lpstr>
      <vt:lpstr>Steps for Making a Procedure Call</vt:lpstr>
      <vt:lpstr>Rules for Procedures</vt:lpstr>
      <vt:lpstr>Basic Structure of a Function</vt:lpstr>
      <vt:lpstr>MIPS Registers</vt:lpstr>
      <vt:lpstr>Other Registers</vt:lpstr>
      <vt:lpstr>Peer Instruction</vt:lpstr>
      <vt:lpstr>“And in Conclusion…”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1789</cp:revision>
  <cp:lastPrinted>2008-02-15T01:48:41Z</cp:lastPrinted>
  <dcterms:created xsi:type="dcterms:W3CDTF">2008-02-14T17:57:02Z</dcterms:created>
  <dcterms:modified xsi:type="dcterms:W3CDTF">2008-02-15T01:49:18Z</dcterms:modified>
</cp:coreProperties>
</file>