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1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notesSlides/notesSlide18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30"/>
  </p:notesMasterIdLst>
  <p:handoutMasterIdLst>
    <p:handoutMasterId r:id="rId31"/>
  </p:handoutMasterIdLst>
  <p:sldIdLst>
    <p:sldId id="933" r:id="rId2"/>
    <p:sldId id="1007" r:id="rId3"/>
    <p:sldId id="1009" r:id="rId4"/>
    <p:sldId id="1010" r:id="rId5"/>
    <p:sldId id="1011" r:id="rId6"/>
    <p:sldId id="1012" r:id="rId7"/>
    <p:sldId id="1013" r:id="rId8"/>
    <p:sldId id="1014" r:id="rId9"/>
    <p:sldId id="1015" r:id="rId10"/>
    <p:sldId id="1016" r:id="rId11"/>
    <p:sldId id="1017" r:id="rId12"/>
    <p:sldId id="1018" r:id="rId13"/>
    <p:sldId id="1019" r:id="rId14"/>
    <p:sldId id="1020" r:id="rId15"/>
    <p:sldId id="1021" r:id="rId16"/>
    <p:sldId id="1022" r:id="rId17"/>
    <p:sldId id="1023" r:id="rId18"/>
    <p:sldId id="1024" r:id="rId19"/>
    <p:sldId id="1025" r:id="rId20"/>
    <p:sldId id="1026" r:id="rId21"/>
    <p:sldId id="1027" r:id="rId22"/>
    <p:sldId id="1028" r:id="rId23"/>
    <p:sldId id="1029" r:id="rId24"/>
    <p:sldId id="1030" r:id="rId25"/>
    <p:sldId id="1031" r:id="rId26"/>
    <p:sldId id="1032" r:id="rId27"/>
    <p:sldId id="1033" r:id="rId28"/>
    <p:sldId id="1034" r:id="rId29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showOutlineIcons="0" snapVertSplitter="1" vertBarState="minimized" horzBarState="maximized">
    <p:restoredLeft sz="15620"/>
    <p:restoredTop sz="81191" autoAdjust="0"/>
  </p:normalViewPr>
  <p:slideViewPr>
    <p:cSldViewPr>
      <p:cViewPr varScale="1">
        <p:scale>
          <a:sx n="232" d="100"/>
          <a:sy n="232" d="100"/>
        </p:scale>
        <p:origin x="-1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handoutMaster" Target="handoutMasters/handout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04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0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251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25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456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4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661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66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865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186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070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07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275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27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48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8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68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88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88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408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2342" tIns="45361" rIns="92342" bIns="4536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4083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9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09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50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50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0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70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91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r>
              <a:rPr lang="en-US"/>
              <a:t>1 PERSON VOTE: Pink: 40%, Reed: 30%, Yellow: 20%, Blue: 20%</a:t>
            </a:r>
          </a:p>
          <a:p>
            <a:r>
              <a:rPr lang="en-US"/>
              <a:t>Afterwards: Pink 90%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11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1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52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5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6130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3782" tIns="46069" rIns="93782" bIns="46069">
            <a:prstTxWarp prst="textNoShape">
              <a:avLst/>
            </a:prstTxWarp>
          </a:bodyPr>
          <a:lstStyle/>
          <a:p>
            <a:r>
              <a:rPr lang="en-US"/>
              <a:t>credential:</a:t>
            </a:r>
          </a:p>
          <a:p>
            <a:r>
              <a:rPr lang="en-US"/>
              <a:t>bring a computer</a:t>
            </a:r>
          </a:p>
          <a:p>
            <a:r>
              <a:rPr lang="en-US"/>
              <a:t>die photo</a:t>
            </a:r>
          </a:p>
          <a:p>
            <a:r>
              <a:rPr lang="en-US"/>
              <a:t>wafer</a:t>
            </a:r>
          </a:p>
          <a:p>
            <a:endParaRPr lang="en-US"/>
          </a:p>
          <a:p>
            <a:r>
              <a:rPr lang="en-US"/>
              <a:t>:</a:t>
            </a:r>
          </a:p>
          <a:p>
            <a:r>
              <a:rPr lang="en-US"/>
              <a:t>This can be an hidden slide.  I just want to use this to do my own planning.</a:t>
            </a:r>
          </a:p>
          <a:p>
            <a:r>
              <a:rPr lang="en-US"/>
              <a:t>I have rearranged Culler’s lecture slides slightly and add more slides.  This covers everything he covers in his first lecture (and more) but may </a:t>
            </a:r>
          </a:p>
          <a:p>
            <a:r>
              <a:rPr lang="en-US"/>
              <a:t>We will save the fun part, “ Levels of Organization,” at the end (so student can stay awake): I will show the internal stricture of the SS10/20.</a:t>
            </a:r>
          </a:p>
          <a:p>
            <a:endParaRPr lang="en-US"/>
          </a:p>
          <a:p>
            <a:r>
              <a:rPr lang="en-US"/>
              <a:t>Notes to Patterson: You may want to edit the slides in your section or add extra slides to taylor your needs. </a:t>
            </a:r>
          </a:p>
        </p:txBody>
      </p:sp>
      <p:sp>
        <p:nvSpPr>
          <p:cNvPr id="2096131" name="Rectangle 3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81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8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0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0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2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2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432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4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637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6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Corbel" charset="0"/>
              </a:rPr>
              <a:t>CS61C 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L12</a:t>
            </a:r>
            <a:r>
              <a:rPr lang="en-US" sz="1000" b="1" dirty="0" smtClean="0">
                <a:solidFill>
                  <a:schemeClr val="accent3"/>
                </a:solidFill>
                <a:latin typeface="Corbel" charset="0"/>
              </a:rPr>
              <a:t> MIPS Instruction Representation</a:t>
            </a:r>
            <a:r>
              <a:rPr lang="en-US" sz="1000" b="1" baseline="0" dirty="0" smtClean="0">
                <a:solidFill>
                  <a:schemeClr val="accent3"/>
                </a:solidFill>
                <a:latin typeface="Corbel" charset="0"/>
              </a:rPr>
              <a:t> I </a:t>
            </a:r>
            <a:r>
              <a:rPr lang="en-US" sz="1000" b="1" dirty="0" smtClean="0">
                <a:solidFill>
                  <a:schemeClr val="tx1"/>
                </a:solidFill>
                <a:latin typeface="Corbel" charset="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Corbel" charset="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Corbel" charset="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550150" y="6651625"/>
            <a:ext cx="159702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Corbel" charset="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 spc="-100">
          <a:solidFill>
            <a:srgbClr val="C1EEFF"/>
          </a:solidFill>
          <a:latin typeface="+mn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+mn-lt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rgbClr val="94F0E4"/>
          </a:solidFill>
          <a:latin typeface="+mn-lt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+mn-lt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/>
          <p:nvPr/>
        </p:nvSpPr>
        <p:spPr>
          <a:xfrm>
            <a:off x="7192192" y="3996041"/>
            <a:ext cx="914400" cy="914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Corbel" pitchFamily="-65" charset="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>
                <a:solidFill>
                  <a:schemeClr val="tx2"/>
                </a:solidFill>
                <a:latin typeface="Corbel" pitchFamily="-65" charset="0"/>
              </a:rPr>
              <a:t> </a:t>
            </a:r>
            <a:r>
              <a:rPr lang="en-US" sz="3200" b="1" dirty="0">
                <a:latin typeface="Corbel" pitchFamily="-65" charset="0"/>
              </a:rPr>
              <a:t>Lecture</a:t>
            </a:r>
            <a:r>
              <a:rPr lang="en-US" sz="3200" b="1" dirty="0" smtClean="0">
                <a:latin typeface="Corbel" pitchFamily="-65" charset="0"/>
              </a:rPr>
              <a:t> </a:t>
            </a:r>
            <a:r>
              <a:rPr lang="en-US" sz="3200" b="1" dirty="0" smtClean="0">
                <a:latin typeface="Corbel" pitchFamily="-65" charset="0"/>
              </a:rPr>
              <a:t>13</a:t>
            </a:r>
            <a:br>
              <a:rPr lang="en-US" sz="3200" b="1" dirty="0" smtClean="0">
                <a:latin typeface="Corbel" pitchFamily="-65" charset="0"/>
              </a:rPr>
            </a:br>
            <a:r>
              <a:rPr lang="en-US" sz="3200" b="1" dirty="0" smtClean="0">
                <a:latin typeface="Corbel" pitchFamily="-65" charset="0"/>
              </a:rPr>
              <a:t>MIPS Instruction Representation I</a:t>
            </a:r>
            <a: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</a:br>
            <a:r>
              <a:rPr lang="en-US" sz="3200" b="1" dirty="0" smtClean="0">
                <a:solidFill>
                  <a:schemeClr val="tx2"/>
                </a:solidFill>
                <a:latin typeface="Corbel" pitchFamily="-65" charset="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Corbel" pitchFamily="-65" charset="0"/>
              </a:rPr>
              <a:t>2008-02</a:t>
            </a:r>
            <a:r>
              <a:rPr lang="en-US" sz="3200" b="1" dirty="0" smtClean="0">
                <a:solidFill>
                  <a:schemeClr val="tx1"/>
                </a:solidFill>
                <a:latin typeface="Corbel" pitchFamily="-65" charset="0"/>
              </a:rPr>
              <a:t>-</a:t>
            </a:r>
            <a:r>
              <a:rPr lang="en-US" sz="3200" b="1" dirty="0" smtClean="0">
                <a:solidFill>
                  <a:schemeClr val="tx1"/>
                </a:solidFill>
                <a:latin typeface="Corbel" pitchFamily="-65" charset="0"/>
              </a:rPr>
              <a:t>22</a:t>
            </a:r>
            <a:endParaRPr lang="en-US" sz="3200" b="1" dirty="0">
              <a:solidFill>
                <a:schemeClr val="tx1"/>
              </a:solidFill>
              <a:latin typeface="Corbel" pitchFamily="-65" charset="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After </a:t>
            </a:r>
            <a:r>
              <a:rPr lang="en-US" sz="3200" dirty="0" err="1" smtClean="0">
                <a:solidFill>
                  <a:srgbClr val="FFFF00"/>
                </a:solidFill>
                <a:ea typeface="+mj-ea"/>
                <a:cs typeface="+mj-cs"/>
              </a:rPr>
              <a:t>moore’s</a:t>
            </a: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 law?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5715000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The National Science Foundation (NSF) requested $20 million to start the “Science and Engineering 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Beyond Moore’s Law” effort, to fund academic research in carbon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nanotubes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, quantum computing, massively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multicore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computers, etc. (that could improve and replace current transistor technology). That’s great for Cal – leaders in these!    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+mn-lt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0960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18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www.pcworld.com/article/id,142561-page,1/article.html</a:t>
            </a:r>
            <a:endParaRPr lang="en-US" sz="18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400800" y="5477682"/>
            <a:ext cx="2494196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5" name="Picture 14" descr="nsf4c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29400" y="3429000"/>
            <a:ext cx="2035896" cy="2035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 Formats</a:t>
            </a:r>
            <a:endParaRPr lang="en-US"/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</a:t>
            </a:r>
            <a:r>
              <a:rPr lang="en-US" dirty="0" smtClean="0"/>
              <a:t>: used for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dirty="0" smtClean="0"/>
              <a:t> (since offset counts as an immediate), and branches (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beq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bne</a:t>
            </a:r>
            <a:r>
              <a:rPr lang="en-US" dirty="0" smtClean="0"/>
              <a:t>), </a:t>
            </a:r>
          </a:p>
          <a:p>
            <a:pPr lvl="1"/>
            <a:r>
              <a:rPr lang="en-US" dirty="0" smtClean="0"/>
              <a:t>(but not the shift instructions; later)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J-format</a:t>
            </a:r>
            <a:r>
              <a:rPr lang="en-US" dirty="0" smtClean="0"/>
              <a:t>: used for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jal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R-format</a:t>
            </a:r>
            <a:r>
              <a:rPr lang="en-US" dirty="0" smtClean="0"/>
              <a:t>: used for all other instructions</a:t>
            </a:r>
          </a:p>
          <a:p>
            <a:r>
              <a:rPr lang="en-US" dirty="0" smtClean="0"/>
              <a:t>It will soon become clear why the instructions have been partitioned in this way.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(1/5)</a:t>
            </a:r>
            <a:endParaRPr lang="en-US"/>
          </a:p>
        </p:txBody>
      </p:sp>
      <p:sp>
        <p:nvSpPr>
          <p:cNvPr id="210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“</a:t>
            </a:r>
            <a:r>
              <a:rPr lang="en-US" dirty="0" smtClean="0">
                <a:solidFill>
                  <a:schemeClr val="accent1"/>
                </a:solidFill>
              </a:rPr>
              <a:t>fields</a:t>
            </a:r>
            <a:r>
              <a:rPr lang="en-US" dirty="0" smtClean="0"/>
              <a:t>” of the following number of bits each: 6 + 5 + 5 + 5 + 5 + 6 = 32</a:t>
            </a:r>
          </a:p>
          <a:p>
            <a:endParaRPr lang="en-US" dirty="0" smtClean="0"/>
          </a:p>
          <a:p>
            <a:r>
              <a:rPr lang="en-US" dirty="0" smtClean="0">
                <a:cs typeface="Corbel"/>
              </a:rPr>
              <a:t>For simplicity, each field has a name</a:t>
            </a:r>
            <a:r>
              <a:rPr lang="en-US" dirty="0" smtClean="0">
                <a:cs typeface="Corbel"/>
              </a:rPr>
              <a:t>:</a:t>
            </a:r>
          </a:p>
          <a:p>
            <a:endParaRPr lang="en-US" dirty="0" smtClean="0">
              <a:cs typeface="Corbel"/>
            </a:endParaRPr>
          </a:p>
          <a:p>
            <a:r>
              <a:rPr lang="en-US" sz="2800" dirty="0" smtClean="0">
                <a:solidFill>
                  <a:schemeClr val="accent2"/>
                </a:solidFill>
                <a:cs typeface="Corbel"/>
              </a:rPr>
              <a:t>Important</a:t>
            </a:r>
            <a:r>
              <a:rPr lang="en-US" sz="2800" dirty="0" smtClean="0">
                <a:cs typeface="Corbel"/>
              </a:rPr>
              <a:t>: On these slides and in book, each field is viewed as a 5- or 6-bit unsigned integer, not as part of a 32-bit integer</a:t>
            </a:r>
            <a:r>
              <a:rPr lang="en-US" sz="2800" dirty="0" smtClean="0">
                <a:cs typeface="Corbel"/>
              </a:rPr>
              <a:t>.</a:t>
            </a:r>
          </a:p>
          <a:p>
            <a:pPr lvl="1"/>
            <a:r>
              <a:rPr lang="en-US" sz="2400" dirty="0" smtClean="0">
                <a:ea typeface="ＭＳ Ｐゴシック" pitchFamily="-65" charset="-128"/>
                <a:cs typeface="Corbel"/>
              </a:rPr>
              <a:t>Consequence</a:t>
            </a:r>
            <a:r>
              <a:rPr lang="en-US" sz="2400" dirty="0" smtClean="0">
                <a:ea typeface="ＭＳ Ｐゴシック" pitchFamily="-65" charset="-128"/>
                <a:cs typeface="Corbel"/>
              </a:rPr>
              <a:t>: 5-bit fields can represent any number 0-31, while 6-bit fields can represent any number 0-63</a:t>
            </a:r>
            <a:r>
              <a:rPr lang="en-US" sz="2400" dirty="0" smtClean="0">
                <a:ea typeface="ＭＳ Ｐゴシック" pitchFamily="-65" charset="-128"/>
                <a:cs typeface="Corbel"/>
              </a:rPr>
              <a:t>.</a:t>
            </a:r>
            <a:endParaRPr lang="en-US" dirty="0" smtClean="0">
              <a:cs typeface="Corbel"/>
            </a:endParaRPr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300287"/>
            <a:ext cx="8153400" cy="519113"/>
            <a:chOff x="288" y="1152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71" y="1152"/>
              <a:ext cx="4378" cy="327"/>
              <a:chOff x="671" y="1152"/>
              <a:chExt cx="4378" cy="327"/>
            </a:xfrm>
          </p:grpSpPr>
          <p:sp>
            <p:nvSpPr>
              <p:cNvPr id="2109446" name="Text Box 6"/>
              <p:cNvSpPr txBox="1">
                <a:spLocks noChangeArrowheads="1"/>
              </p:cNvSpPr>
              <p:nvPr/>
            </p:nvSpPr>
            <p:spPr bwMode="auto">
              <a:xfrm>
                <a:off x="671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47" name="Text Box 7"/>
              <p:cNvSpPr txBox="1">
                <a:spLocks noChangeArrowheads="1"/>
              </p:cNvSpPr>
              <p:nvPr/>
            </p:nvSpPr>
            <p:spPr bwMode="auto">
              <a:xfrm>
                <a:off x="1536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8" name="Text Box 8"/>
              <p:cNvSpPr txBox="1">
                <a:spLocks noChangeArrowheads="1"/>
              </p:cNvSpPr>
              <p:nvPr/>
            </p:nvSpPr>
            <p:spPr bwMode="auto">
              <a:xfrm>
                <a:off x="2335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49" name="Text Box 9"/>
              <p:cNvSpPr txBox="1">
                <a:spLocks noChangeArrowheads="1"/>
              </p:cNvSpPr>
              <p:nvPr/>
            </p:nvSpPr>
            <p:spPr bwMode="auto">
              <a:xfrm>
                <a:off x="3134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09450" name="Text Box 10"/>
              <p:cNvSpPr txBox="1">
                <a:spLocks noChangeArrowheads="1"/>
              </p:cNvSpPr>
              <p:nvPr/>
            </p:nvSpPr>
            <p:spPr bwMode="auto">
              <a:xfrm>
                <a:off x="4799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09451" name="Text Box 11"/>
              <p:cNvSpPr txBox="1">
                <a:spLocks noChangeArrowheads="1"/>
              </p:cNvSpPr>
              <p:nvPr/>
            </p:nvSpPr>
            <p:spPr bwMode="auto">
              <a:xfrm>
                <a:off x="3933" y="1152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</p:grpSp>
        <p:sp>
          <p:nvSpPr>
            <p:cNvPr id="2109452" name="Rectangle 12"/>
            <p:cNvSpPr>
              <a:spLocks noChangeArrowheads="1"/>
            </p:cNvSpPr>
            <p:nvPr/>
          </p:nvSpPr>
          <p:spPr bwMode="auto">
            <a:xfrm>
              <a:off x="288" y="1152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3" name="Line 13"/>
            <p:cNvSpPr>
              <a:spLocks noChangeShapeType="1"/>
            </p:cNvSpPr>
            <p:nvPr/>
          </p:nvSpPr>
          <p:spPr bwMode="auto">
            <a:xfrm>
              <a:off x="12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4" name="Line 14"/>
            <p:cNvSpPr>
              <a:spLocks noChangeShapeType="1"/>
            </p:cNvSpPr>
            <p:nvPr/>
          </p:nvSpPr>
          <p:spPr bwMode="auto">
            <a:xfrm>
              <a:off x="20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5" name="Line 15"/>
            <p:cNvSpPr>
              <a:spLocks noChangeShapeType="1"/>
            </p:cNvSpPr>
            <p:nvPr/>
          </p:nvSpPr>
          <p:spPr bwMode="auto">
            <a:xfrm>
              <a:off x="2832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6" name="Line 16"/>
            <p:cNvSpPr>
              <a:spLocks noChangeShapeType="1"/>
            </p:cNvSpPr>
            <p:nvPr/>
          </p:nvSpPr>
          <p:spPr bwMode="auto">
            <a:xfrm>
              <a:off x="3648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57" name="Line 17"/>
            <p:cNvSpPr>
              <a:spLocks noChangeShapeType="1"/>
            </p:cNvSpPr>
            <p:nvPr/>
          </p:nvSpPr>
          <p:spPr bwMode="auto">
            <a:xfrm>
              <a:off x="4464" y="1152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57200" y="3290887"/>
            <a:ext cx="8153400" cy="519113"/>
            <a:chOff x="240" y="2496"/>
            <a:chExt cx="5136" cy="327"/>
          </a:xfrm>
        </p:grpSpPr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287" y="2496"/>
              <a:ext cx="4983" cy="327"/>
              <a:chOff x="287" y="2496"/>
              <a:chExt cx="4983" cy="327"/>
            </a:xfrm>
          </p:grpSpPr>
          <p:sp>
            <p:nvSpPr>
              <p:cNvPr id="2109460" name="Text Box 20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09461" name="Text Box 21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09462" name="Text Box 22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09463" name="Text Box 23"/>
              <p:cNvSpPr txBox="1">
                <a:spLocks noChangeArrowheads="1"/>
              </p:cNvSpPr>
              <p:nvPr/>
            </p:nvSpPr>
            <p:spPr bwMode="auto">
              <a:xfrm>
                <a:off x="3019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rd</a:t>
                </a:r>
                <a:endParaRPr lang="en-US" sz="2000"/>
              </a:p>
            </p:txBody>
          </p:sp>
          <p:sp>
            <p:nvSpPr>
              <p:cNvPr id="2109464" name="Text Box 24"/>
              <p:cNvSpPr txBox="1">
                <a:spLocks noChangeArrowheads="1"/>
              </p:cNvSpPr>
              <p:nvPr/>
            </p:nvSpPr>
            <p:spPr bwMode="auto">
              <a:xfrm>
                <a:off x="4482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funct</a:t>
                </a:r>
                <a:endParaRPr lang="en-US" sz="2000"/>
              </a:p>
            </p:txBody>
          </p:sp>
          <p:sp>
            <p:nvSpPr>
              <p:cNvPr id="2109465" name="Text Box 25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shamt</a:t>
                </a:r>
                <a:endParaRPr lang="en-US" sz="2000"/>
              </a:p>
            </p:txBody>
          </p:sp>
        </p:grpSp>
        <p:sp>
          <p:nvSpPr>
            <p:cNvPr id="2109466" name="Rectangle 26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7" name="Line 27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8" name="Line 28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69" name="Line 29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0" name="Line 30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09471" name="Line 31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R-Format Instructions (2/5)</a:t>
            </a:r>
            <a:endParaRPr lang="en-US"/>
          </a:p>
        </p:txBody>
      </p:sp>
      <p:sp>
        <p:nvSpPr>
          <p:cNvPr id="211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these field integer values tell us?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opcode</a:t>
            </a:r>
            <a:r>
              <a:rPr lang="en-US" dirty="0" smtClean="0"/>
              <a:t>: partially specifies what instruction it is </a:t>
            </a:r>
          </a:p>
          <a:p>
            <a:pPr lvl="2"/>
            <a:r>
              <a:rPr lang="en-US" dirty="0" smtClean="0"/>
              <a:t>Note: This number is equal to 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0</a:t>
            </a:r>
            <a:r>
              <a:rPr lang="en-US" dirty="0" smtClean="0"/>
              <a:t> for all R-Format instructions.</a:t>
            </a:r>
          </a:p>
          <a:p>
            <a:pPr lvl="1"/>
            <a:r>
              <a:rPr lang="en-US" dirty="0" err="1" smtClean="0">
                <a:solidFill>
                  <a:schemeClr val="accent1"/>
                </a:solidFill>
                <a:latin typeface="Courier New"/>
                <a:cs typeface="Courier New"/>
              </a:rPr>
              <a:t>funct</a:t>
            </a:r>
            <a:r>
              <a:rPr lang="en-US" dirty="0" smtClean="0"/>
              <a:t>: combined with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, this number exactly specifies the instruction</a:t>
            </a:r>
          </a:p>
          <a:p>
            <a:r>
              <a:rPr lang="en-US" dirty="0" smtClean="0"/>
              <a:t>Question: Why aren’t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funct</a:t>
            </a:r>
            <a:r>
              <a:rPr lang="en-US" dirty="0" smtClean="0"/>
              <a:t> a single 12-bit field?</a:t>
            </a:r>
          </a:p>
          <a:p>
            <a:pPr lvl="1"/>
            <a:r>
              <a:rPr lang="en-US" dirty="0" smtClean="0"/>
              <a:t>We’ll answer this later.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838575"/>
          </a:xfrm>
        </p:spPr>
        <p:txBody>
          <a:bodyPr/>
          <a:lstStyle/>
          <a:p>
            <a:r>
              <a:rPr lang="en-US" dirty="0"/>
              <a:t>More fields: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/>
              <a:t>ource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first operand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dirty="0"/>
              <a:t>arget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containing second operand (note that name is misleading)</a:t>
            </a:r>
          </a:p>
          <a:p>
            <a:pPr lvl="1"/>
            <a:r>
              <a:rPr lang="en-US" u="sng" dirty="0">
                <a:solidFill>
                  <a:schemeClr val="accent2"/>
                </a:solidFill>
                <a:latin typeface="Courier New" pitchFamily="-65" charset="0"/>
              </a:rPr>
              <a:t>rd</a:t>
            </a:r>
            <a:r>
              <a:rPr lang="en-US" dirty="0"/>
              <a:t> (</a:t>
            </a:r>
            <a:r>
              <a:rPr lang="en-US" dirty="0">
                <a:solidFill>
                  <a:schemeClr val="accent2"/>
                </a:solidFill>
              </a:rPr>
              <a:t>D</a:t>
            </a:r>
            <a:r>
              <a:rPr lang="en-US" dirty="0"/>
              <a:t>estination </a:t>
            </a:r>
            <a:r>
              <a:rPr lang="en-US" dirty="0">
                <a:solidFill>
                  <a:schemeClr val="accent2"/>
                </a:solidFill>
              </a:rPr>
              <a:t>R</a:t>
            </a:r>
            <a:r>
              <a:rPr lang="en-US" dirty="0"/>
              <a:t>egister): </a:t>
            </a:r>
            <a:r>
              <a:rPr lang="en-US" i="1" dirty="0">
                <a:solidFill>
                  <a:schemeClr val="accent2"/>
                </a:solidFill>
              </a:rPr>
              <a:t>generally</a:t>
            </a:r>
            <a:r>
              <a:rPr lang="en-US" dirty="0"/>
              <a:t> used to specify register which will receive result of computation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(3/5)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514975"/>
          </a:xfrm>
        </p:spPr>
        <p:txBody>
          <a:bodyPr/>
          <a:lstStyle/>
          <a:p>
            <a:r>
              <a:rPr lang="en-US" dirty="0"/>
              <a:t>Notes about register fields:</a:t>
            </a:r>
          </a:p>
          <a:p>
            <a:pPr lvl="1"/>
            <a:r>
              <a:rPr lang="en-US" dirty="0"/>
              <a:t>Each register field is exactly 5 bits, which means that it can specify any unsigned integer in the range 0-31.  Each of these fields specifies one of the 32 registers by number.</a:t>
            </a:r>
          </a:p>
          <a:p>
            <a:pPr lvl="1"/>
            <a:r>
              <a:rPr lang="en-US" dirty="0"/>
              <a:t>The word “generally” was used because there are exceptions that we’ll see later. E.g.,</a:t>
            </a:r>
          </a:p>
          <a:p>
            <a:pPr lvl="2"/>
            <a:r>
              <a:rPr lang="en-US" dirty="0" err="1">
                <a:latin typeface="Courier New" pitchFamily="-65" charset="0"/>
              </a:rPr>
              <a:t>mult</a:t>
            </a:r>
            <a:r>
              <a:rPr lang="en-US" dirty="0"/>
              <a:t> and </a:t>
            </a:r>
            <a:r>
              <a:rPr lang="en-US" dirty="0">
                <a:latin typeface="Courier New" pitchFamily="-65" charset="0"/>
              </a:rPr>
              <a:t>div</a:t>
            </a:r>
            <a:r>
              <a:rPr lang="en-US" dirty="0"/>
              <a:t> have nothing important in the </a:t>
            </a:r>
            <a:r>
              <a:rPr lang="en-US" dirty="0">
                <a:latin typeface="Courier New" pitchFamily="-65" charset="0"/>
              </a:rPr>
              <a:t>rd</a:t>
            </a:r>
            <a:r>
              <a:rPr lang="en-US" dirty="0"/>
              <a:t> field since the </a:t>
            </a:r>
            <a:r>
              <a:rPr lang="en-US" dirty="0" err="1"/>
              <a:t>dest</a:t>
            </a:r>
            <a:r>
              <a:rPr lang="en-US" dirty="0"/>
              <a:t> registers are </a:t>
            </a:r>
            <a:r>
              <a:rPr lang="en-US" dirty="0">
                <a:latin typeface="Courier New" pitchFamily="-65" charset="0"/>
              </a:rPr>
              <a:t>hi</a:t>
            </a:r>
            <a:r>
              <a:rPr lang="en-US" dirty="0"/>
              <a:t> and </a:t>
            </a:r>
            <a:r>
              <a:rPr lang="en-US" dirty="0">
                <a:latin typeface="Courier New" pitchFamily="-65" charset="0"/>
              </a:rPr>
              <a:t>lo</a:t>
            </a:r>
          </a:p>
          <a:p>
            <a:pPr lvl="2"/>
            <a:r>
              <a:rPr lang="en-US" dirty="0" err="1">
                <a:latin typeface="Courier New" pitchFamily="-65" charset="0"/>
              </a:rPr>
              <a:t>mfhi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mflo</a:t>
            </a:r>
            <a:r>
              <a:rPr lang="en-US" dirty="0"/>
              <a:t> have nothing important in the </a:t>
            </a: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and </a:t>
            </a: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fields since the source is determined by the instruction (</a:t>
            </a:r>
            <a:r>
              <a:rPr lang="en-US" dirty="0" err="1"/>
              <a:t>p</a:t>
            </a:r>
            <a:r>
              <a:rPr lang="en-US" dirty="0"/>
              <a:t>. 264 P&amp;H)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(4/5)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51450"/>
          </a:xfrm>
        </p:spPr>
        <p:txBody>
          <a:bodyPr/>
          <a:lstStyle/>
          <a:p>
            <a:r>
              <a:rPr lang="en-US" dirty="0"/>
              <a:t>Final field:</a:t>
            </a:r>
          </a:p>
          <a:p>
            <a:pPr lvl="1"/>
            <a:r>
              <a:rPr lang="en-US" u="sng" dirty="0" err="1">
                <a:solidFill>
                  <a:schemeClr val="accent2"/>
                </a:solidFill>
                <a:latin typeface="Courier New" pitchFamily="-65" charset="0"/>
              </a:rPr>
              <a:t>shamt</a:t>
            </a:r>
            <a:r>
              <a:rPr lang="en-US" dirty="0"/>
              <a:t>: This field contains the amount a shift instruction will shift by.  Shifting a 32-bit word by more than 31 is useless, so this field is only 5 bits (so it can represent the numbers 0-31).</a:t>
            </a:r>
          </a:p>
          <a:p>
            <a:pPr lvl="1"/>
            <a:r>
              <a:rPr lang="en-US" dirty="0"/>
              <a:t>This field is set to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 in all but the shift instructions.</a:t>
            </a:r>
          </a:p>
          <a:p>
            <a:r>
              <a:rPr lang="en-US" dirty="0"/>
              <a:t>For a detailed description of field usage for each instruction, see green insert in COD 3/e</a:t>
            </a:r>
          </a:p>
          <a:p>
            <a:pPr lvl="1"/>
            <a:r>
              <a:rPr lang="en-US" dirty="0"/>
              <a:t>(You can bring with you to all exams)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Instructions (5/5)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695825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add   $8,$9,$10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0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funct</a:t>
            </a:r>
            <a:r>
              <a:rPr lang="en-US" dirty="0"/>
              <a:t> = 32 (look up in table in book)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rd</a:t>
            </a:r>
            <a:r>
              <a:rPr lang="en-US" dirty="0"/>
              <a:t> = 8 (destination)</a:t>
            </a:r>
            <a:r>
              <a:rPr lang="en-US" dirty="0">
                <a:latin typeface="Courier New" pitchFamily="-65" charset="0"/>
              </a:rPr>
              <a:t> 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9 (first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10 (second </a:t>
            </a:r>
            <a:r>
              <a:rPr lang="en-US" i="1" dirty="0">
                <a:solidFill>
                  <a:schemeClr val="accent2"/>
                </a:solidFill>
              </a:rPr>
              <a:t>operand</a:t>
            </a:r>
            <a:r>
              <a:rPr lang="en-US" dirty="0"/>
              <a:t>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shamt</a:t>
            </a:r>
            <a:r>
              <a:rPr lang="en-US" dirty="0"/>
              <a:t> = 0 (not a shift)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(1/2)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153400" cy="502920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add   $8,$9,$</a:t>
            </a:r>
            <a:r>
              <a:rPr lang="en-US" dirty="0" smtClean="0">
                <a:latin typeface="Courier New" pitchFamily="-65" charset="0"/>
              </a:rPr>
              <a:t>10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number per field representation</a:t>
            </a:r>
            <a:r>
              <a:rPr lang="en-US" sz="2400" dirty="0" smtClean="0">
                <a:ea typeface="ＭＳ Ｐゴシック" pitchFamily="-65" charset="-128"/>
              </a:rPr>
              <a:t>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Binary </a:t>
            </a:r>
            <a:r>
              <a:rPr lang="en-US" sz="2400" dirty="0" smtClean="0">
                <a:ea typeface="ＭＳ Ｐゴシック" pitchFamily="-65" charset="-128"/>
              </a:rPr>
              <a:t>number per field representation</a:t>
            </a:r>
            <a:r>
              <a:rPr lang="en-US" sz="2400" dirty="0" smtClean="0">
                <a:ea typeface="ＭＳ Ｐゴシック" pitchFamily="-65" charset="-128"/>
              </a:rPr>
              <a:t>:</a:t>
            </a: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ea typeface="ＭＳ Ｐゴシック" pitchFamily="-65" charset="-128"/>
            </a:endParaRP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hex </a:t>
            </a:r>
            <a:r>
              <a:rPr lang="en-US" sz="2400" dirty="0" smtClean="0">
                <a:ea typeface="ＭＳ Ｐゴシック" pitchFamily="-65" charset="-128"/>
              </a:rPr>
              <a:t>representation: 	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012A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4020</a:t>
            </a:r>
            <a:r>
              <a:rPr lang="en-US" sz="2400" baseline="-25000" dirty="0" smtClean="0">
                <a:ea typeface="ＭＳ Ｐゴシック" pitchFamily="-65" charset="-128"/>
              </a:rPr>
              <a:t>hex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decimal representation:        </a:t>
            </a:r>
            <a:r>
              <a:rPr lang="en-US" sz="2400" dirty="0" smtClean="0">
                <a:latin typeface="Courier New"/>
                <a:ea typeface="ＭＳ Ｐゴシック" pitchFamily="-65" charset="-128"/>
                <a:cs typeface="Courier New"/>
              </a:rPr>
              <a:t>19,546,144</a:t>
            </a:r>
            <a:r>
              <a:rPr lang="en-US" sz="2400" baseline="-25000" dirty="0" smtClean="0">
                <a:ea typeface="ＭＳ Ｐゴシック" pitchFamily="-65" charset="-128"/>
              </a:rPr>
              <a:t>ten</a:t>
            </a:r>
          </a:p>
          <a:p>
            <a:pPr lvl="1">
              <a:buNone/>
            </a:pPr>
            <a:r>
              <a:rPr lang="en-US" sz="2400" dirty="0" smtClean="0">
                <a:ea typeface="ＭＳ Ｐゴシック" pitchFamily="-65" charset="-128"/>
              </a:rPr>
              <a:t>Called a </a:t>
            </a:r>
            <a:r>
              <a:rPr lang="en-US" sz="2400" u="sng" dirty="0" smtClean="0">
                <a:solidFill>
                  <a:schemeClr val="accent2"/>
                </a:solidFill>
                <a:ea typeface="ＭＳ Ｐゴシック" pitchFamily="-65" charset="-128"/>
              </a:rPr>
              <a:t>Machine Language Instruction</a:t>
            </a:r>
            <a:endParaRPr lang="en-US" sz="2400" dirty="0" smtClean="0">
              <a:solidFill>
                <a:schemeClr val="accent2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None/>
            </a:pPr>
            <a:endParaRPr lang="en-US" sz="2400" dirty="0" smtClean="0">
              <a:solidFill>
                <a:srgbClr val="0D407F"/>
              </a:solidFill>
              <a:ea typeface="ＭＳ Ｐゴシック" pitchFamily="-65" charset="-128"/>
            </a:endParaRPr>
          </a:p>
          <a:p>
            <a:pPr lvl="1">
              <a:buFontTx/>
              <a:buNone/>
            </a:pP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04800" y="2819400"/>
            <a:ext cx="8153400" cy="519113"/>
            <a:chOff x="240" y="2496"/>
            <a:chExt cx="5136" cy="327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623" y="2496"/>
              <a:ext cx="4446" cy="327"/>
              <a:chOff x="623" y="2496"/>
              <a:chExt cx="4446" cy="327"/>
            </a:xfrm>
          </p:grpSpPr>
          <p:sp>
            <p:nvSpPr>
              <p:cNvPr id="2121734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21735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21736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</a:t>
                </a:r>
                <a:endParaRPr lang="en-US" sz="2000"/>
              </a:p>
            </p:txBody>
          </p:sp>
          <p:sp>
            <p:nvSpPr>
              <p:cNvPr id="2121737" name="Text Box 9"/>
              <p:cNvSpPr txBox="1">
                <a:spLocks noChangeArrowheads="1"/>
              </p:cNvSpPr>
              <p:nvPr/>
            </p:nvSpPr>
            <p:spPr bwMode="auto">
              <a:xfrm>
                <a:off x="3086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21738" name="Text Box 10"/>
              <p:cNvSpPr txBox="1">
                <a:spLocks noChangeArrowheads="1"/>
              </p:cNvSpPr>
              <p:nvPr/>
            </p:nvSpPr>
            <p:spPr bwMode="auto">
              <a:xfrm>
                <a:off x="4684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32</a:t>
                </a:r>
                <a:endParaRPr lang="en-US" sz="2000"/>
              </a:p>
            </p:txBody>
          </p:sp>
          <p:sp>
            <p:nvSpPr>
              <p:cNvPr id="2121739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</a:t>
                </a:r>
                <a:endParaRPr lang="en-US" sz="2000"/>
              </a:p>
            </p:txBody>
          </p:sp>
        </p:grpSp>
        <p:sp>
          <p:nvSpPr>
            <p:cNvPr id="2121740" name="Rectangle 12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1" name="Line 13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2" name="Line 14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3" name="Line 15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4" name="Line 16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45" name="Line 17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304800" y="4083050"/>
            <a:ext cx="8153400" cy="519113"/>
            <a:chOff x="240" y="2496"/>
            <a:chExt cx="5136" cy="327"/>
          </a:xfrm>
        </p:grpSpPr>
        <p:grpSp>
          <p:nvGrpSpPr>
            <p:cNvPr id="5" name="Group 24"/>
            <p:cNvGrpSpPr>
              <a:grpSpLocks/>
            </p:cNvGrpSpPr>
            <p:nvPr/>
          </p:nvGrpSpPr>
          <p:grpSpPr bwMode="auto">
            <a:xfrm>
              <a:off x="287" y="2496"/>
              <a:ext cx="5051" cy="327"/>
              <a:chOff x="287" y="2496"/>
              <a:chExt cx="5051" cy="327"/>
            </a:xfrm>
          </p:grpSpPr>
          <p:sp>
            <p:nvSpPr>
              <p:cNvPr id="2121753" name="Text Box 25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000000</a:t>
                </a:r>
                <a:endParaRPr lang="en-US" sz="2000"/>
              </a:p>
            </p:txBody>
          </p:sp>
          <p:sp>
            <p:nvSpPr>
              <p:cNvPr id="2121754" name="Text Box 26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21755" name="Text Box 27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01010</a:t>
                </a:r>
                <a:endParaRPr lang="en-US" sz="2000"/>
              </a:p>
            </p:txBody>
          </p:sp>
          <p:sp>
            <p:nvSpPr>
              <p:cNvPr id="2121756" name="Text Box 28"/>
              <p:cNvSpPr txBox="1">
                <a:spLocks noChangeArrowheads="1"/>
              </p:cNvSpPr>
              <p:nvPr/>
            </p:nvSpPr>
            <p:spPr bwMode="auto">
              <a:xfrm>
                <a:off x="2817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01000</a:t>
                </a:r>
                <a:endParaRPr lang="en-US" sz="2000"/>
              </a:p>
            </p:txBody>
          </p:sp>
          <p:sp>
            <p:nvSpPr>
              <p:cNvPr id="2121757" name="Text Box 29"/>
              <p:cNvSpPr txBox="1">
                <a:spLocks noChangeArrowheads="1"/>
              </p:cNvSpPr>
              <p:nvPr/>
            </p:nvSpPr>
            <p:spPr bwMode="auto">
              <a:xfrm>
                <a:off x="4415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100000</a:t>
                </a:r>
                <a:endParaRPr lang="en-US" sz="2000"/>
              </a:p>
            </p:txBody>
          </p:sp>
          <p:sp>
            <p:nvSpPr>
              <p:cNvPr id="2121758" name="Text Box 30"/>
              <p:cNvSpPr txBox="1">
                <a:spLocks noChangeArrowheads="1"/>
              </p:cNvSpPr>
              <p:nvPr/>
            </p:nvSpPr>
            <p:spPr bwMode="auto">
              <a:xfrm>
                <a:off x="3616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00000</a:t>
                </a:r>
                <a:endParaRPr lang="en-US" sz="2000"/>
              </a:p>
            </p:txBody>
          </p:sp>
        </p:grpSp>
        <p:sp>
          <p:nvSpPr>
            <p:cNvPr id="2121759" name="Rectangle 31"/>
            <p:cNvSpPr>
              <a:spLocks noChangeArrowheads="1"/>
            </p:cNvSpPr>
            <p:nvPr/>
          </p:nvSpPr>
          <p:spPr bwMode="auto">
            <a:xfrm>
              <a:off x="240" y="249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0" name="Line 32"/>
            <p:cNvSpPr>
              <a:spLocks noChangeShapeType="1"/>
            </p:cNvSpPr>
            <p:nvPr/>
          </p:nvSpPr>
          <p:spPr bwMode="auto">
            <a:xfrm>
              <a:off x="12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1" name="Line 33"/>
            <p:cNvSpPr>
              <a:spLocks noChangeShapeType="1"/>
            </p:cNvSpPr>
            <p:nvPr/>
          </p:nvSpPr>
          <p:spPr bwMode="auto">
            <a:xfrm>
              <a:off x="20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2" name="Line 34"/>
            <p:cNvSpPr>
              <a:spLocks noChangeShapeType="1"/>
            </p:cNvSpPr>
            <p:nvPr/>
          </p:nvSpPr>
          <p:spPr bwMode="auto">
            <a:xfrm>
              <a:off x="2784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3" name="Line 35"/>
            <p:cNvSpPr>
              <a:spLocks noChangeShapeType="1"/>
            </p:cNvSpPr>
            <p:nvPr/>
          </p:nvSpPr>
          <p:spPr bwMode="auto">
            <a:xfrm>
              <a:off x="3600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4" name="Line 36"/>
            <p:cNvSpPr>
              <a:spLocks noChangeShapeType="1"/>
            </p:cNvSpPr>
            <p:nvPr/>
          </p:nvSpPr>
          <p:spPr bwMode="auto">
            <a:xfrm>
              <a:off x="4416" y="249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04800" y="4006852"/>
            <a:ext cx="8594725" cy="795338"/>
            <a:chOff x="192" y="2400"/>
            <a:chExt cx="5414" cy="501"/>
          </a:xfrm>
        </p:grpSpPr>
        <p:sp>
          <p:nvSpPr>
            <p:cNvPr id="2121766" name="Rectangle 38"/>
            <p:cNvSpPr>
              <a:spLocks noChangeArrowheads="1"/>
            </p:cNvSpPr>
            <p:nvPr/>
          </p:nvSpPr>
          <p:spPr bwMode="auto">
            <a:xfrm>
              <a:off x="192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7" name="Rectangle 39"/>
            <p:cNvSpPr>
              <a:spLocks noChangeArrowheads="1"/>
            </p:cNvSpPr>
            <p:nvPr/>
          </p:nvSpPr>
          <p:spPr bwMode="auto">
            <a:xfrm>
              <a:off x="86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8" name="Rectangle 40"/>
            <p:cNvSpPr>
              <a:spLocks noChangeArrowheads="1"/>
            </p:cNvSpPr>
            <p:nvPr/>
          </p:nvSpPr>
          <p:spPr bwMode="auto">
            <a:xfrm>
              <a:off x="1536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69" name="Rectangle 41"/>
            <p:cNvSpPr>
              <a:spLocks noChangeArrowheads="1"/>
            </p:cNvSpPr>
            <p:nvPr/>
          </p:nvSpPr>
          <p:spPr bwMode="auto">
            <a:xfrm>
              <a:off x="216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0" name="Rectangle 42"/>
            <p:cNvSpPr>
              <a:spLocks noChangeArrowheads="1"/>
            </p:cNvSpPr>
            <p:nvPr/>
          </p:nvSpPr>
          <p:spPr bwMode="auto">
            <a:xfrm>
              <a:off x="2784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1" name="Rectangle 43"/>
            <p:cNvSpPr>
              <a:spLocks noChangeArrowheads="1"/>
            </p:cNvSpPr>
            <p:nvPr/>
          </p:nvSpPr>
          <p:spPr bwMode="auto">
            <a:xfrm>
              <a:off x="3408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2" name="Rectangle 44"/>
            <p:cNvSpPr>
              <a:spLocks noChangeArrowheads="1"/>
            </p:cNvSpPr>
            <p:nvPr/>
          </p:nvSpPr>
          <p:spPr bwMode="auto">
            <a:xfrm>
              <a:off x="4080" y="2400"/>
              <a:ext cx="576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3" name="Rectangle 45"/>
            <p:cNvSpPr>
              <a:spLocks noChangeArrowheads="1"/>
            </p:cNvSpPr>
            <p:nvPr/>
          </p:nvSpPr>
          <p:spPr bwMode="auto">
            <a:xfrm>
              <a:off x="4704" y="2400"/>
              <a:ext cx="624" cy="432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1774" name="Text Box 46"/>
            <p:cNvSpPr txBox="1">
              <a:spLocks noChangeArrowheads="1"/>
            </p:cNvSpPr>
            <p:nvPr/>
          </p:nvSpPr>
          <p:spPr bwMode="auto">
            <a:xfrm>
              <a:off x="5280" y="2688"/>
              <a:ext cx="326" cy="2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 b="1" baseline="-25000" dirty="0">
                  <a:latin typeface="Corbel"/>
                  <a:cs typeface="Corbel"/>
                </a:rPr>
                <a:t>hex</a:t>
              </a:r>
              <a:endParaRPr lang="en-US" sz="2400" baseline="-25000" dirty="0">
                <a:latin typeface="Corbel"/>
                <a:cs typeface="Corbel"/>
              </a:endParaRPr>
            </a:p>
          </p:txBody>
        </p:sp>
      </p:grpSp>
      <p:sp>
        <p:nvSpPr>
          <p:cNvPr id="47" name="Title 4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R-Format Example (2/2)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/>
          </a:p>
        </p:txBody>
      </p:sp>
      <p:sp>
        <p:nvSpPr>
          <p:cNvPr id="212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to look at Appendix A (also on SPIM website), for MIPS assembly language details, including “assembly directives”, etc.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administrivia</a:t>
            </a:r>
            <a:r>
              <a:rPr lang="en-US" dirty="0" smtClean="0"/>
              <a:t>, TAs?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I-Format Instructions (1/4)</a:t>
            </a:r>
            <a:endParaRPr lang="en-US"/>
          </a:p>
        </p:txBody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What about instructions with immediates?</a:t>
            </a:r>
          </a:p>
          <a:p>
            <a:pPr lvl="1"/>
            <a:r>
              <a:rPr lang="en-US" smtClean="0"/>
              <a:t>5-bit field only represents numbers up to the value 31: immediates may be much larger than this</a:t>
            </a:r>
          </a:p>
          <a:p>
            <a:pPr lvl="1"/>
            <a:r>
              <a:rPr lang="en-US" smtClean="0"/>
              <a:t>Ideally, MIPS would have only one instruction format (for simplicity): unfortunately, we need to compromise</a:t>
            </a:r>
          </a:p>
          <a:p>
            <a:r>
              <a:rPr lang="en-US" smtClean="0"/>
              <a:t>Define new instruction format that is partially consistent with R-format:</a:t>
            </a:r>
          </a:p>
          <a:p>
            <a:pPr lvl="1"/>
            <a:r>
              <a:rPr lang="en-US" smtClean="0"/>
              <a:t>First notice that, if instruction has immediate, then it uses at most 2 registers.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418138"/>
          </a:xfrm>
        </p:spPr>
        <p:txBody>
          <a:bodyPr/>
          <a:lstStyle/>
          <a:p>
            <a:pPr>
              <a:lnSpc>
                <a:spcPct val="65000"/>
              </a:lnSpc>
            </a:pPr>
            <a:r>
              <a:rPr lang="en-US" sz="2800" dirty="0">
                <a:solidFill>
                  <a:schemeClr val="accent1"/>
                </a:solidFill>
              </a:rPr>
              <a:t>Register Conventions</a:t>
            </a:r>
            <a:r>
              <a:rPr lang="en-US" sz="2800" dirty="0"/>
              <a:t>: Each register has a purpose and limits to its usage.  Learn these and follow them, even if you’re writing all the code yourself.</a:t>
            </a:r>
          </a:p>
          <a:p>
            <a:pPr>
              <a:lnSpc>
                <a:spcPct val="85000"/>
              </a:lnSpc>
            </a:pPr>
            <a:r>
              <a:rPr lang="en-US" sz="2800" dirty="0"/>
              <a:t>Logical and Shift Instructions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Operate on bits individually, unlike arithmetic, which operate on entire word.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to isolate fields, either by masking or by shifting back and forth.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>
                <a:solidFill>
                  <a:schemeClr val="accent1"/>
                </a:solidFill>
              </a:rPr>
              <a:t>shift left logical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/>
              <a:t> multiplication by powers of 2</a:t>
            </a:r>
          </a:p>
          <a:p>
            <a:pPr lvl="1">
              <a:lnSpc>
                <a:spcPct val="75000"/>
              </a:lnSpc>
            </a:pPr>
            <a:r>
              <a:rPr lang="en-US" sz="2400" dirty="0"/>
              <a:t>Use </a:t>
            </a:r>
            <a:r>
              <a:rPr lang="en-US" sz="2400" u="sng" dirty="0"/>
              <a:t>shift right arithmetic</a:t>
            </a:r>
            <a:r>
              <a:rPr lang="en-US" sz="2400" i="1" dirty="0"/>
              <a:t>,</a:t>
            </a:r>
            <a:r>
              <a:rPr lang="en-US" sz="2400" dirty="0"/>
              <a:t> </a:t>
            </a:r>
            <a:r>
              <a:rPr lang="en-US" sz="2400" dirty="0" err="1">
                <a:solidFill>
                  <a:schemeClr val="accent2"/>
                </a:solidFill>
                <a:latin typeface="Courier New" pitchFamily="-112" charset="0"/>
              </a:rPr>
              <a:t>sra</a:t>
            </a:r>
            <a:r>
              <a:rPr lang="en-US" sz="2400" dirty="0" err="1">
                <a:latin typeface="Courier New" pitchFamily="-112" charset="0"/>
              </a:rPr>
              <a:t>,</a:t>
            </a:r>
            <a:r>
              <a:rPr lang="en-US" sz="2400" dirty="0" err="1"/>
              <a:t>for</a:t>
            </a:r>
            <a:r>
              <a:rPr lang="en-US" sz="2400" dirty="0">
                <a:latin typeface="Courier New" pitchFamily="-112" charset="0"/>
              </a:rPr>
              <a:t> </a:t>
            </a:r>
            <a:r>
              <a:rPr lang="en-US" sz="2400" dirty="0"/>
              <a:t>division by powers of 2.</a:t>
            </a:r>
          </a:p>
          <a:p>
            <a:pPr>
              <a:lnSpc>
                <a:spcPct val="65000"/>
              </a:lnSpc>
            </a:pPr>
            <a:r>
              <a:rPr lang="en-US" sz="2800" dirty="0"/>
              <a:t>New Instructions:</a:t>
            </a:r>
            <a:br>
              <a:rPr lang="en-US" sz="2800" dirty="0"/>
            </a:br>
            <a:r>
              <a:rPr lang="en-US" sz="2800" dirty="0">
                <a:solidFill>
                  <a:schemeClr val="accent2"/>
                </a:solidFill>
                <a:latin typeface="Courier New" pitchFamily="-112" charset="0"/>
              </a:rPr>
              <a:t>and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Courier New" pitchFamily="-112" charset="0"/>
              </a:rPr>
              <a:t>andi</a:t>
            </a:r>
            <a:r>
              <a:rPr lang="en-US" sz="2800" dirty="0">
                <a:solidFill>
                  <a:schemeClr val="accent2"/>
                </a:solidFill>
                <a:latin typeface="Courier New" pitchFamily="-112" charset="0"/>
              </a:rPr>
              <a:t>, or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Courier New" pitchFamily="-112" charset="0"/>
              </a:rPr>
              <a:t>ori</a:t>
            </a:r>
            <a:r>
              <a:rPr lang="en-US" sz="2800" dirty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>
                <a:solidFill>
                  <a:schemeClr val="accent2"/>
                </a:solidFill>
                <a:latin typeface="Courier New" pitchFamily="-112" charset="0"/>
              </a:rPr>
              <a:t>sll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Courier New" pitchFamily="-112" charset="0"/>
              </a:rPr>
              <a:t>srl</a:t>
            </a:r>
            <a:r>
              <a:rPr lang="en-US" sz="2800" dirty="0" smtClean="0">
                <a:solidFill>
                  <a:schemeClr val="accent2"/>
                </a:solidFill>
                <a:latin typeface="Courier New" pitchFamily="-112" charset="0"/>
              </a:rPr>
              <a:t>, </a:t>
            </a:r>
            <a:r>
              <a:rPr lang="en-US" sz="2800" dirty="0" err="1" smtClean="0">
                <a:solidFill>
                  <a:schemeClr val="accent2"/>
                </a:solidFill>
                <a:latin typeface="Courier New" pitchFamily="-112" charset="0"/>
              </a:rPr>
              <a:t>sra</a:t>
            </a:r>
            <a:endParaRPr lang="en-US" sz="2800" dirty="0">
              <a:solidFill>
                <a:schemeClr val="accent2"/>
              </a:solidFill>
              <a:latin typeface="Courier New" pitchFamily="-11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781050"/>
          </a:xfrm>
        </p:spPr>
        <p:txBody>
          <a:bodyPr/>
          <a:lstStyle/>
          <a:p>
            <a:r>
              <a:rPr lang="en-US" dirty="0"/>
              <a:t>Define “fields” of the following number of bits each: 6 + 5 + 5 + 16 = 32 </a:t>
            </a:r>
            <a:r>
              <a:rPr lang="en-US" dirty="0" smtClean="0"/>
              <a:t>bits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Again</a:t>
            </a:r>
            <a:r>
              <a:rPr lang="en-US" dirty="0" smtClean="0"/>
              <a:t>, each field has a name</a:t>
            </a:r>
            <a:r>
              <a:rPr lang="en-US" dirty="0" smtClean="0"/>
              <a:t>: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Key </a:t>
            </a:r>
            <a:r>
              <a:rPr lang="en-US" dirty="0" smtClean="0">
                <a:solidFill>
                  <a:schemeClr val="accent2"/>
                </a:solidFill>
              </a:rPr>
              <a:t>Concept</a:t>
            </a:r>
            <a:r>
              <a:rPr lang="en-US" dirty="0" smtClean="0"/>
              <a:t>: Only one field is inconsistent with R-format.  Most importantly, </a:t>
            </a:r>
            <a:r>
              <a:rPr lang="en-US" dirty="0" err="1" smtClean="0">
                <a:latin typeface="Courier New" pitchFamily="-65" charset="0"/>
              </a:rPr>
              <a:t>opcode</a:t>
            </a:r>
            <a:r>
              <a:rPr lang="en-US" dirty="0" smtClean="0"/>
              <a:t> is still in same location.</a:t>
            </a: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224088"/>
            <a:ext cx="8153400" cy="976312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27878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6</a:t>
                </a:r>
                <a:endParaRPr lang="en-US" sz="2000"/>
              </a:p>
            </p:txBody>
          </p:sp>
          <p:sp>
            <p:nvSpPr>
              <p:cNvPr id="2127879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0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5</a:t>
                </a:r>
                <a:endParaRPr lang="en-US" sz="2000"/>
              </a:p>
            </p:txBody>
          </p:sp>
          <p:sp>
            <p:nvSpPr>
              <p:cNvPr id="2127881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2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83" name="Text Box 11"/>
              <p:cNvSpPr txBox="1">
                <a:spLocks noChangeArrowheads="1"/>
              </p:cNvSpPr>
              <p:nvPr/>
            </p:nvSpPr>
            <p:spPr bwMode="auto">
              <a:xfrm>
                <a:off x="3818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16</a:t>
                </a:r>
                <a:endParaRPr lang="en-US" sz="2000"/>
              </a:p>
            </p:txBody>
          </p:sp>
        </p:grpSp>
        <p:sp>
          <p:nvSpPr>
            <p:cNvPr id="2127884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5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6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7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888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89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0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891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33528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27894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27895" name="Text Box 23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27896" name="Text Box 24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27897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8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27899" name="Text Box 27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27900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1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2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3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27904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5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6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27907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(2/4)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5000625"/>
          </a:xfrm>
        </p:spPr>
        <p:txBody>
          <a:bodyPr/>
          <a:lstStyle/>
          <a:p>
            <a:r>
              <a:rPr lang="en-US" sz="2800" dirty="0"/>
              <a:t>What do these fields mean?</a:t>
            </a:r>
          </a:p>
          <a:p>
            <a:pPr lvl="1"/>
            <a:r>
              <a:rPr lang="en-US" sz="2400" dirty="0" err="1">
                <a:solidFill>
                  <a:schemeClr val="accent1"/>
                </a:solidFill>
                <a:latin typeface="Courier New" pitchFamily="-65" charset="0"/>
              </a:rPr>
              <a:t>opcode</a:t>
            </a:r>
            <a:r>
              <a:rPr lang="en-US" sz="2400" dirty="0"/>
              <a:t>: same as before except that, since there’s no </a:t>
            </a:r>
            <a:r>
              <a:rPr lang="en-US" sz="2400" dirty="0" err="1">
                <a:latin typeface="Courier New" pitchFamily="-65" charset="0"/>
              </a:rPr>
              <a:t>funct</a:t>
            </a:r>
            <a:r>
              <a:rPr lang="en-US" sz="2400" dirty="0"/>
              <a:t> field, </a:t>
            </a:r>
            <a:r>
              <a:rPr lang="en-US" sz="2400" dirty="0" err="1">
                <a:latin typeface="Courier New" pitchFamily="-65" charset="0"/>
              </a:rPr>
              <a:t>opcode</a:t>
            </a:r>
            <a:r>
              <a:rPr lang="en-US" sz="2400" dirty="0"/>
              <a:t> uniquely specifies an instruction in I-format</a:t>
            </a:r>
          </a:p>
          <a:p>
            <a:pPr lvl="1"/>
            <a:r>
              <a:rPr lang="en-US" sz="2400" dirty="0"/>
              <a:t>This also answers question of why R-format has two 6-bit fields to identify instruction instead of a single 12-bit field: in order to be consistent as possible with other formats while leaving as much space as possible for immediate field.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rs</a:t>
            </a:r>
            <a:r>
              <a:rPr lang="en-US" sz="2400" dirty="0"/>
              <a:t>: specifies a register operand (if there is one)</a:t>
            </a:r>
          </a:p>
          <a:p>
            <a:pPr lvl="1"/>
            <a:r>
              <a:rPr lang="en-US" sz="2400" u="sng" dirty="0" err="1">
                <a:solidFill>
                  <a:schemeClr val="accent2"/>
                </a:solidFill>
                <a:latin typeface="Courier New" pitchFamily="-65" charset="0"/>
              </a:rPr>
              <a:t>rt</a:t>
            </a:r>
            <a:r>
              <a:rPr lang="en-US" sz="2400" dirty="0"/>
              <a:t>: specifies register which will receive result of computation (this is why it’s called the </a:t>
            </a:r>
            <a:r>
              <a:rPr lang="en-US" sz="2400" i="1" dirty="0">
                <a:solidFill>
                  <a:schemeClr val="accent2"/>
                </a:solidFill>
              </a:rPr>
              <a:t>target</a:t>
            </a:r>
            <a:r>
              <a:rPr lang="en-US" sz="2400" dirty="0"/>
              <a:t> register “</a:t>
            </a:r>
            <a:r>
              <a:rPr lang="en-US" sz="2400" dirty="0" err="1">
                <a:latin typeface="Courier New"/>
                <a:cs typeface="Courier New"/>
              </a:rPr>
              <a:t>rt</a:t>
            </a:r>
            <a:r>
              <a:rPr lang="en-US" sz="2400" dirty="0"/>
              <a:t>”) or other operand for some instructions.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(3/4)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100638"/>
          </a:xfrm>
        </p:spPr>
        <p:txBody>
          <a:bodyPr/>
          <a:lstStyle/>
          <a:p>
            <a:r>
              <a:rPr lang="en-US" dirty="0"/>
              <a:t>The Immediate Field:</a:t>
            </a:r>
          </a:p>
          <a:p>
            <a:pPr lvl="1"/>
            <a:r>
              <a:rPr lang="en-US" dirty="0" err="1">
                <a:latin typeface="Courier New" pitchFamily="-65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slti</a:t>
            </a:r>
            <a:r>
              <a:rPr lang="en-US" dirty="0"/>
              <a:t>, </a:t>
            </a:r>
            <a:r>
              <a:rPr lang="en-US" dirty="0" err="1">
                <a:latin typeface="Courier New" pitchFamily="-65" charset="0"/>
              </a:rPr>
              <a:t>sltiu</a:t>
            </a:r>
            <a:r>
              <a:rPr lang="en-US" dirty="0"/>
              <a:t>, the immediate is </a:t>
            </a:r>
            <a:r>
              <a:rPr lang="en-US" dirty="0">
                <a:solidFill>
                  <a:schemeClr val="accent2"/>
                </a:solidFill>
              </a:rPr>
              <a:t>sign-extended</a:t>
            </a:r>
            <a:r>
              <a:rPr lang="en-US" dirty="0"/>
              <a:t> to 32 bits.  Thus, it’s treated as a signed integer.</a:t>
            </a:r>
          </a:p>
          <a:p>
            <a:pPr lvl="1"/>
            <a:r>
              <a:rPr lang="en-US" dirty="0"/>
              <a:t>16 bits </a:t>
            </a:r>
            <a:r>
              <a:rPr lang="en-US" dirty="0" err="1">
                <a:sym typeface="Wingdings" pitchFamily="-65" charset="2"/>
              </a:rPr>
              <a:t></a:t>
            </a:r>
            <a:r>
              <a:rPr lang="en-US" dirty="0">
                <a:sym typeface="Wingdings" pitchFamily="-65" charset="2"/>
              </a:rPr>
              <a:t> can be used to represent immediate up to 2</a:t>
            </a:r>
            <a:r>
              <a:rPr lang="en-US" baseline="30000" dirty="0">
                <a:sym typeface="Wingdings" pitchFamily="-65" charset="2"/>
              </a:rPr>
              <a:t>16</a:t>
            </a:r>
            <a:r>
              <a:rPr lang="en-US" dirty="0">
                <a:sym typeface="Wingdings" pitchFamily="-65" charset="2"/>
              </a:rPr>
              <a:t> different values</a:t>
            </a: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dirty="0" err="1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>
                <a:sym typeface="Wingdings" pitchFamily="-65" charset="2"/>
              </a:rPr>
              <a:t> or </a:t>
            </a:r>
            <a:r>
              <a:rPr lang="en-US" dirty="0" err="1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a vast majority of </a:t>
            </a:r>
            <a:r>
              <a:rPr lang="en-US" dirty="0"/>
              <a:t>values that will be used in the </a:t>
            </a:r>
            <a:r>
              <a:rPr lang="en-US" dirty="0" err="1">
                <a:latin typeface="Courier New" pitchFamily="-65" charset="0"/>
              </a:rPr>
              <a:t>slti</a:t>
            </a:r>
            <a:r>
              <a:rPr lang="en-US" dirty="0"/>
              <a:t> instruction.</a:t>
            </a:r>
          </a:p>
          <a:p>
            <a:pPr lvl="1"/>
            <a:r>
              <a:rPr lang="en-US" dirty="0"/>
              <a:t>We’ll see what to do when the number is too big in our next lecture…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Instructions (4/4)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3625850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addi</a:t>
            </a:r>
            <a:r>
              <a:rPr lang="en-US" dirty="0">
                <a:latin typeface="Courier New" pitchFamily="-65" charset="0"/>
              </a:rPr>
              <a:t>   $21,$22,-50</a:t>
            </a: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opcode</a:t>
            </a:r>
            <a:r>
              <a:rPr lang="en-US" dirty="0"/>
              <a:t> = 8 (look up in table in book)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rs</a:t>
            </a:r>
            <a:r>
              <a:rPr lang="en-US" dirty="0"/>
              <a:t> = 22 (register containing operand)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rt</a:t>
            </a:r>
            <a:r>
              <a:rPr lang="en-US" dirty="0"/>
              <a:t> = 21 (target register)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immediate</a:t>
            </a:r>
            <a:r>
              <a:rPr lang="en-US" dirty="0"/>
              <a:t> = -50 (by default, this is decimal)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(1/2)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950913"/>
          </a:xfrm>
        </p:spPr>
        <p:txBody>
          <a:bodyPr/>
          <a:lstStyle/>
          <a:p>
            <a:r>
              <a:rPr lang="en-US" dirty="0"/>
              <a:t>MIPS Instruction:</a:t>
            </a:r>
          </a:p>
          <a:p>
            <a:pPr lvl="1">
              <a:buFontTx/>
              <a:buNone/>
            </a:pPr>
            <a:r>
              <a:rPr lang="en-US" dirty="0" err="1">
                <a:latin typeface="Courier New" pitchFamily="-65" charset="0"/>
              </a:rPr>
              <a:t>addi</a:t>
            </a:r>
            <a:r>
              <a:rPr lang="en-US" dirty="0">
                <a:latin typeface="Courier New" pitchFamily="-65" charset="0"/>
              </a:rPr>
              <a:t>   $21,$22,-50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2766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3607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8</a:t>
                </a:r>
                <a:endParaRPr lang="en-US" sz="2000"/>
              </a:p>
            </p:txBody>
          </p:sp>
          <p:sp>
            <p:nvSpPr>
              <p:cNvPr id="2136071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22</a:t>
                </a:r>
                <a:endParaRPr lang="en-US" sz="2000"/>
              </a:p>
            </p:txBody>
          </p:sp>
          <p:sp>
            <p:nvSpPr>
              <p:cNvPr id="2136072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21</a:t>
                </a:r>
                <a:endParaRPr lang="en-US" sz="2000"/>
              </a:p>
            </p:txBody>
          </p:sp>
          <p:sp>
            <p:nvSpPr>
              <p:cNvPr id="213607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75" name="Text Box 11"/>
              <p:cNvSpPr txBox="1">
                <a:spLocks noChangeArrowheads="1"/>
              </p:cNvSpPr>
              <p:nvPr/>
            </p:nvSpPr>
            <p:spPr bwMode="auto">
              <a:xfrm>
                <a:off x="3750" y="2496"/>
                <a:ext cx="519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-50</a:t>
                </a:r>
                <a:endParaRPr lang="en-US" sz="2000"/>
              </a:p>
            </p:txBody>
          </p:sp>
        </p:grpSp>
        <p:sp>
          <p:nvSpPr>
            <p:cNvPr id="213607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7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8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8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609600" y="4343400"/>
            <a:ext cx="8153400" cy="976313"/>
            <a:chOff x="432" y="3120"/>
            <a:chExt cx="5136" cy="615"/>
          </a:xfrm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36086" name="Text Box 22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001000</a:t>
                </a:r>
                <a:endParaRPr lang="en-US" sz="2000"/>
              </a:p>
            </p:txBody>
          </p:sp>
          <p:sp>
            <p:nvSpPr>
              <p:cNvPr id="2136087" name="Text Box 23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10110</a:t>
                </a:r>
                <a:endParaRPr lang="en-US" sz="2000"/>
              </a:p>
            </p:txBody>
          </p:sp>
          <p:sp>
            <p:nvSpPr>
              <p:cNvPr id="2136088" name="Text Box 24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10101</a:t>
                </a:r>
                <a:endParaRPr lang="en-US" sz="2000"/>
              </a:p>
            </p:txBody>
          </p:sp>
          <p:sp>
            <p:nvSpPr>
              <p:cNvPr id="2136089" name="Text Box 25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0" name="Text Box 26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6091" name="Text Box 27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1111111111001110</a:t>
                </a:r>
                <a:endParaRPr lang="en-US" sz="2000"/>
              </a:p>
            </p:txBody>
          </p:sp>
        </p:grpSp>
        <p:sp>
          <p:nvSpPr>
            <p:cNvPr id="2136092" name="Rectangle 28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3" name="Line 29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4" name="Line 30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5" name="Line 31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6096" name="Text Box 32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7" name="Text Box 33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8" name="Text Box 34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6099" name="Text Box 35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36100" name="Rectangle 36"/>
          <p:cNvSpPr>
            <a:spLocks noChangeArrowheads="1"/>
          </p:cNvSpPr>
          <p:nvPr/>
        </p:nvSpPr>
        <p:spPr bwMode="auto">
          <a:xfrm>
            <a:off x="685800" y="27432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ea typeface="ＭＳ Ｐゴシック" pitchFamily="-65" charset="-128"/>
                <a:cs typeface="Corbel"/>
              </a:rPr>
              <a:t>Decimal/field representation:</a:t>
            </a:r>
          </a:p>
        </p:txBody>
      </p:sp>
      <p:sp>
        <p:nvSpPr>
          <p:cNvPr id="2136101" name="Rectangle 37"/>
          <p:cNvSpPr>
            <a:spLocks noChangeArrowheads="1"/>
          </p:cNvSpPr>
          <p:nvPr/>
        </p:nvSpPr>
        <p:spPr bwMode="auto">
          <a:xfrm>
            <a:off x="685800" y="38528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ea typeface="ＭＳ Ｐゴシック" pitchFamily="-65" charset="-128"/>
                <a:cs typeface="Corbel"/>
              </a:rPr>
              <a:t>Binary/field representation:</a:t>
            </a:r>
          </a:p>
        </p:txBody>
      </p:sp>
      <p:sp>
        <p:nvSpPr>
          <p:cNvPr id="2136102" name="Rectangle 38"/>
          <p:cNvSpPr>
            <a:spLocks noChangeArrowheads="1"/>
          </p:cNvSpPr>
          <p:nvPr/>
        </p:nvSpPr>
        <p:spPr bwMode="auto">
          <a:xfrm>
            <a:off x="685800" y="49530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ea typeface="ＭＳ Ｐゴシック" pitchFamily="-65" charset="-128"/>
                <a:cs typeface="Corbel"/>
              </a:rPr>
              <a:t>hexadecimal representation: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22D5 </a:t>
            </a:r>
            <a:r>
              <a:rPr lang="en-US" sz="2800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FFCE</a:t>
            </a:r>
            <a:r>
              <a:rPr lang="en-US" sz="2800" b="1" baseline="-25000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ea typeface="ＭＳ Ｐゴシック" pitchFamily="-65" charset="-128"/>
                <a:cs typeface="Corbel"/>
              </a:rPr>
              <a:t>hex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Corbel"/>
              <a:ea typeface="ＭＳ Ｐゴシック" pitchFamily="-65" charset="-128"/>
              <a:cs typeface="Corbel"/>
            </a:endParaRPr>
          </a:p>
        </p:txBody>
      </p:sp>
      <p:sp>
        <p:nvSpPr>
          <p:cNvPr id="2136103" name="Rectangle 39"/>
          <p:cNvSpPr>
            <a:spLocks noChangeArrowheads="1"/>
          </p:cNvSpPr>
          <p:nvPr/>
        </p:nvSpPr>
        <p:spPr bwMode="auto">
          <a:xfrm>
            <a:off x="685800" y="5410200"/>
            <a:ext cx="84582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ea typeface="ＭＳ Ｐゴシック" pitchFamily="-65" charset="-128"/>
                <a:cs typeface="Corbel"/>
              </a:rPr>
              <a:t>decimal representation: 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ea typeface="ＭＳ Ｐゴシック" pitchFamily="-65" charset="-128"/>
                <a:cs typeface="Corbel"/>
              </a:rPr>
              <a:t>	      </a:t>
            </a:r>
            <a:r>
              <a:rPr lang="en-US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ea typeface="ＭＳ Ｐゴシック" pitchFamily="-65" charset="-128"/>
                <a:cs typeface="Courier New"/>
              </a:rPr>
              <a:t>584,449,998</a:t>
            </a:r>
            <a:r>
              <a:rPr lang="en-US" sz="2800" b="1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rbel"/>
                <a:ea typeface="ＭＳ Ｐゴシック" pitchFamily="-65" charset="-128"/>
                <a:cs typeface="Corbel"/>
              </a:rPr>
              <a:t>ten</a:t>
            </a:r>
            <a:endParaRPr lang="en-US" sz="2800" b="1" baseline="-25000" dirty="0">
              <a:solidFill>
                <a:schemeClr val="accent3">
                  <a:lumMod val="40000"/>
                  <a:lumOff val="60000"/>
                </a:schemeClr>
              </a:solidFill>
              <a:latin typeface="Corbel"/>
              <a:ea typeface="ＭＳ Ｐゴシック" pitchFamily="-65" charset="-128"/>
              <a:cs typeface="Corbel"/>
            </a:endParaRPr>
          </a:p>
        </p:txBody>
      </p:sp>
      <p:sp>
        <p:nvSpPr>
          <p:cNvPr id="40" name="Title 3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Example (2/2)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897562"/>
          </a:xfrm>
        </p:spPr>
        <p:txBody>
          <a:bodyPr/>
          <a:lstStyle/>
          <a:p>
            <a:pPr>
              <a:lnSpc>
                <a:spcPct val="65000"/>
              </a:lnSpc>
              <a:buFont typeface="Times" pitchFamily="-65" charset="0"/>
              <a:buNone/>
            </a:pPr>
            <a:r>
              <a:rPr lang="en-US" sz="2400" dirty="0" smtClean="0"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Which instruction has same representation as 35</a:t>
            </a:r>
            <a:r>
              <a:rPr lang="en-US" sz="2400" baseline="-25000" dirty="0">
                <a:ea typeface="Times New Roman" pitchFamily="-65" charset="0"/>
                <a:cs typeface="Times New Roman" pitchFamily="-65" charset="0"/>
              </a:rPr>
              <a:t>ten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?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1.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2.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$s0,$s0,$s0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3.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0($0)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4.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35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5.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 err="1"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 $0, $0, $0</a:t>
            </a: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6.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Trick question!</a:t>
            </a:r>
            <a: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br>
              <a:rPr lang="en-US" sz="2400" dirty="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Instructions  are not numbers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 dirty="0">
                <a:ea typeface="Times New Roman" pitchFamily="-65" charset="0"/>
                <a:cs typeface="Times New Roman" pitchFamily="-65" charset="0"/>
              </a:rPr>
            </a:br>
            <a:r>
              <a:rPr lang="en-US" sz="2400" dirty="0">
                <a:ea typeface="Times New Roman" pitchFamily="-65" charset="0"/>
                <a:cs typeface="Times New Roman" pitchFamily="-65" charset="0"/>
              </a:rPr>
              <a:t>0: $0, .. 8: $t0, 9:$t1, ..15: $t7, 16: $s0, 17: $s1, .. 23: $s7 </a:t>
            </a:r>
            <a:endParaRPr lang="en-US" sz="2000" dirty="0">
              <a:ea typeface="Times New Roman" pitchFamily="-65" charset="0"/>
              <a:cs typeface="Times New Roman" pitchFamily="-65" charset="0"/>
            </a:endParaRPr>
          </a:p>
          <a:p>
            <a:pPr lvl="1">
              <a:lnSpc>
                <a:spcPct val="75000"/>
              </a:lnSpc>
              <a:buFontTx/>
              <a:buNone/>
            </a:pPr>
            <a:r>
              <a:rPr lang="en-US" sz="2000" dirty="0" err="1">
                <a:ea typeface="Times New Roman" pitchFamily="-65" charset="0"/>
                <a:cs typeface="Times New Roman" pitchFamily="-65" charset="0"/>
              </a:rPr>
              <a:t>Opcodes</a:t>
            </a:r>
            <a:r>
              <a:rPr lang="en-US" sz="2000" dirty="0">
                <a:ea typeface="Times New Roman" pitchFamily="-65" charset="0"/>
                <a:cs typeface="Times New Roman" pitchFamily="-65" charset="0"/>
              </a:rPr>
              <a:t> and function fields (if necessary)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dirty="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32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0,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funct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8</a:t>
            </a:r>
          </a:p>
          <a:p>
            <a:pPr lvl="1">
              <a:lnSpc>
                <a:spcPct val="70000"/>
              </a:lnSpc>
              <a:buFontTx/>
              <a:buNone/>
            </a:pPr>
            <a:r>
              <a:rPr lang="en-US" dirty="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dirty="0" err="1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dirty="0" err="1">
                <a:ea typeface="Times New Roman" pitchFamily="-65" charset="0"/>
                <a:cs typeface="Times New Roman" pitchFamily="-65" charset="0"/>
              </a:rPr>
              <a:t>opcode</a:t>
            </a:r>
            <a:r>
              <a:rPr lang="en-US" dirty="0">
                <a:ea typeface="Times New Roman" pitchFamily="-65" charset="0"/>
                <a:cs typeface="Times New Roman" pitchFamily="-65" charset="0"/>
              </a:rPr>
              <a:t> = 35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633788" y="2401888"/>
            <a:ext cx="5510212" cy="601662"/>
            <a:chOff x="2160" y="1104"/>
            <a:chExt cx="3471" cy="379"/>
          </a:xfrm>
        </p:grpSpPr>
        <p:sp>
          <p:nvSpPr>
            <p:cNvPr id="2138117" name="Text Box 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8" name="Text Box 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19" name="Text Box 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21" name="Text Box 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22" name="Text Box 1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23" name="Text Box 1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24" name="Text Box 1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5" name="Text Box 1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26" name="Text Box 14"/>
              <p:cNvSpPr txBox="1">
                <a:spLocks noChangeArrowheads="1"/>
              </p:cNvSpPr>
              <p:nvPr/>
            </p:nvSpPr>
            <p:spPr bwMode="auto">
              <a:xfrm>
                <a:off x="3492" y="2583"/>
                <a:ext cx="1039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offset</a:t>
                </a:r>
                <a:endParaRPr lang="en-US" sz="2000"/>
              </a:p>
            </p:txBody>
          </p:sp>
        </p:grpSp>
        <p:sp>
          <p:nvSpPr>
            <p:cNvPr id="213812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8" name="Line 1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29" name="Line 1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0" name="Line 1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1" name="Text Box 1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32" name="Text Box 2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3633788" y="1563688"/>
            <a:ext cx="5510212" cy="417512"/>
            <a:chOff x="2160" y="841"/>
            <a:chExt cx="3471" cy="263"/>
          </a:xfrm>
        </p:grpSpPr>
        <p:sp>
          <p:nvSpPr>
            <p:cNvPr id="2138134" name="Text Box 2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35" name="Text Box 2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36" name="Text Box 2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37" name="Line 2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8" name="Line 2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39" name="Text Box 2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40" name="Text Box 2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41" name="Text Box 2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42" name="Rectangle 3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3" name="Line 3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4" name="Line 3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45" name="Line 3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633788" y="2859088"/>
            <a:ext cx="5510212" cy="601662"/>
            <a:chOff x="2160" y="1104"/>
            <a:chExt cx="3471" cy="379"/>
          </a:xfrm>
        </p:grpSpPr>
        <p:sp>
          <p:nvSpPr>
            <p:cNvPr id="2138147" name="Text Box 35"/>
            <p:cNvSpPr txBox="1">
              <a:spLocks noChangeArrowheads="1"/>
            </p:cNvSpPr>
            <p:nvPr/>
          </p:nvSpPr>
          <p:spPr bwMode="auto">
            <a:xfrm>
              <a:off x="2901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8" name="Text Box 36"/>
            <p:cNvSpPr txBox="1">
              <a:spLocks noChangeArrowheads="1"/>
            </p:cNvSpPr>
            <p:nvPr/>
          </p:nvSpPr>
          <p:spPr bwMode="auto">
            <a:xfrm>
              <a:off x="3370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38149" name="Text Box 37"/>
            <p:cNvSpPr txBox="1">
              <a:spLocks noChangeArrowheads="1"/>
            </p:cNvSpPr>
            <p:nvPr/>
          </p:nvSpPr>
          <p:spPr bwMode="auto">
            <a:xfrm>
              <a:off x="3765" y="1156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grpSp>
          <p:nvGrpSpPr>
            <p:cNvPr id="6" name="Group 38"/>
            <p:cNvGrpSpPr>
              <a:grpSpLocks/>
            </p:cNvGrpSpPr>
            <p:nvPr/>
          </p:nvGrpSpPr>
          <p:grpSpPr bwMode="auto">
            <a:xfrm>
              <a:off x="2160" y="1104"/>
              <a:ext cx="3154" cy="275"/>
              <a:chOff x="230" y="2546"/>
              <a:chExt cx="4733" cy="412"/>
            </a:xfrm>
          </p:grpSpPr>
          <p:sp>
            <p:nvSpPr>
              <p:cNvPr id="2138151" name="Text Box 39"/>
              <p:cNvSpPr txBox="1">
                <a:spLocks noChangeArrowheads="1"/>
              </p:cNvSpPr>
              <p:nvPr/>
            </p:nvSpPr>
            <p:spPr bwMode="auto">
              <a:xfrm>
                <a:off x="230" y="2583"/>
                <a:ext cx="1038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38152" name="Text Box 40"/>
              <p:cNvSpPr txBox="1">
                <a:spLocks noChangeArrowheads="1"/>
              </p:cNvSpPr>
              <p:nvPr/>
            </p:nvSpPr>
            <p:spPr bwMode="auto">
              <a:xfrm>
                <a:off x="13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38153" name="Text Box 41"/>
              <p:cNvSpPr txBox="1">
                <a:spLocks noChangeArrowheads="1"/>
              </p:cNvSpPr>
              <p:nvPr/>
            </p:nvSpPr>
            <p:spPr bwMode="auto">
              <a:xfrm>
                <a:off x="2183" y="2583"/>
                <a:ext cx="462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38154" name="Text Box 42"/>
              <p:cNvSpPr txBox="1">
                <a:spLocks noChangeArrowheads="1"/>
              </p:cNvSpPr>
              <p:nvPr/>
            </p:nvSpPr>
            <p:spPr bwMode="auto">
              <a:xfrm>
                <a:off x="3123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5" name="Text Box 43"/>
              <p:cNvSpPr txBox="1">
                <a:spLocks noChangeArrowheads="1"/>
              </p:cNvSpPr>
              <p:nvPr/>
            </p:nvSpPr>
            <p:spPr bwMode="auto">
              <a:xfrm>
                <a:off x="4789" y="2546"/>
                <a:ext cx="174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38156" name="Text Box 44"/>
              <p:cNvSpPr txBox="1">
                <a:spLocks noChangeArrowheads="1"/>
              </p:cNvSpPr>
              <p:nvPr/>
            </p:nvSpPr>
            <p:spPr bwMode="auto">
              <a:xfrm>
                <a:off x="3276" y="2583"/>
                <a:ext cx="1471" cy="3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chemeClr val="tx1"/>
                    </a:solidFill>
                    <a:latin typeface="Courier New" pitchFamily="-65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38157" name="Rectangle 45"/>
            <p:cNvSpPr>
              <a:spLocks noChangeArrowheads="1"/>
            </p:cNvSpPr>
            <p:nvPr/>
          </p:nvSpPr>
          <p:spPr bwMode="auto">
            <a:xfrm>
              <a:off x="2208" y="1152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8" name="Line 46"/>
            <p:cNvSpPr>
              <a:spLocks noChangeShapeType="1"/>
            </p:cNvSpPr>
            <p:nvPr/>
          </p:nvSpPr>
          <p:spPr bwMode="auto">
            <a:xfrm>
              <a:off x="2848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59" name="Line 47"/>
            <p:cNvSpPr>
              <a:spLocks noChangeShapeType="1"/>
            </p:cNvSpPr>
            <p:nvPr/>
          </p:nvSpPr>
          <p:spPr bwMode="auto">
            <a:xfrm>
              <a:off x="3392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0" name="Line 48"/>
            <p:cNvSpPr>
              <a:spLocks noChangeShapeType="1"/>
            </p:cNvSpPr>
            <p:nvPr/>
          </p:nvSpPr>
          <p:spPr bwMode="auto">
            <a:xfrm>
              <a:off x="3904" y="1152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1" name="Text Box 49"/>
            <p:cNvSpPr txBox="1">
              <a:spLocks noChangeArrowheads="1"/>
            </p:cNvSpPr>
            <p:nvPr/>
          </p:nvSpPr>
          <p:spPr bwMode="auto">
            <a:xfrm>
              <a:off x="2253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38162" name="Text Box 50"/>
            <p:cNvSpPr txBox="1">
              <a:spLocks noChangeArrowheads="1"/>
            </p:cNvSpPr>
            <p:nvPr/>
          </p:nvSpPr>
          <p:spPr bwMode="auto">
            <a:xfrm>
              <a:off x="3372" y="111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51"/>
          <p:cNvGrpSpPr>
            <a:grpSpLocks/>
          </p:cNvGrpSpPr>
          <p:nvPr/>
        </p:nvGrpSpPr>
        <p:grpSpPr bwMode="auto">
          <a:xfrm>
            <a:off x="3633788" y="2020888"/>
            <a:ext cx="5510212" cy="417512"/>
            <a:chOff x="2160" y="841"/>
            <a:chExt cx="3471" cy="263"/>
          </a:xfrm>
        </p:grpSpPr>
        <p:sp>
          <p:nvSpPr>
            <p:cNvPr id="2138164" name="Text Box 52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65" name="Text Box 53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66" name="Text Box 54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67" name="Line 55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8" name="Line 56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69" name="Text Box 57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70" name="Text Box 58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71" name="Text Box 59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72" name="Rectangle 60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3" name="Line 61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4" name="Line 62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75" name="Line 63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64"/>
          <p:cNvGrpSpPr>
            <a:grpSpLocks/>
          </p:cNvGrpSpPr>
          <p:nvPr/>
        </p:nvGrpSpPr>
        <p:grpSpPr bwMode="auto">
          <a:xfrm>
            <a:off x="3633788" y="3316288"/>
            <a:ext cx="5510212" cy="417512"/>
            <a:chOff x="2160" y="841"/>
            <a:chExt cx="3471" cy="263"/>
          </a:xfrm>
        </p:grpSpPr>
        <p:sp>
          <p:nvSpPr>
            <p:cNvPr id="2138177" name="Text Box 65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rd</a:t>
              </a:r>
              <a:endParaRPr lang="en-US" sz="2000"/>
            </a:p>
          </p:txBody>
        </p:sp>
        <p:sp>
          <p:nvSpPr>
            <p:cNvPr id="2138178" name="Text Box 66"/>
            <p:cNvSpPr txBox="1">
              <a:spLocks noChangeArrowheads="1"/>
            </p:cNvSpPr>
            <p:nvPr/>
          </p:nvSpPr>
          <p:spPr bwMode="auto">
            <a:xfrm>
              <a:off x="5010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funct</a:t>
              </a:r>
              <a:endParaRPr lang="en-US" sz="2000"/>
            </a:p>
          </p:txBody>
        </p:sp>
        <p:sp>
          <p:nvSpPr>
            <p:cNvPr id="2138179" name="Text Box 67"/>
            <p:cNvSpPr txBox="1">
              <a:spLocks noChangeArrowheads="1"/>
            </p:cNvSpPr>
            <p:nvPr/>
          </p:nvSpPr>
          <p:spPr bwMode="auto">
            <a:xfrm>
              <a:off x="4442" y="854"/>
              <a:ext cx="5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shamt</a:t>
              </a:r>
              <a:endParaRPr lang="en-US" sz="2000"/>
            </a:p>
          </p:txBody>
        </p:sp>
        <p:sp>
          <p:nvSpPr>
            <p:cNvPr id="2138180" name="Line 68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1" name="Line 69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2" name="Text Box 70"/>
            <p:cNvSpPr txBox="1">
              <a:spLocks noChangeArrowheads="1"/>
            </p:cNvSpPr>
            <p:nvPr/>
          </p:nvSpPr>
          <p:spPr bwMode="auto">
            <a:xfrm>
              <a:off x="2160" y="841"/>
              <a:ext cx="69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opcode</a:t>
              </a:r>
              <a:endParaRPr lang="en-US" sz="2000"/>
            </a:p>
          </p:txBody>
        </p:sp>
        <p:sp>
          <p:nvSpPr>
            <p:cNvPr id="2138183" name="Text Box 71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rs</a:t>
              </a:r>
              <a:endParaRPr lang="en-US" sz="2000"/>
            </a:p>
          </p:txBody>
        </p:sp>
        <p:sp>
          <p:nvSpPr>
            <p:cNvPr id="2138184" name="Text Box 72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rt</a:t>
              </a:r>
              <a:endParaRPr lang="en-US" sz="2000"/>
            </a:p>
          </p:txBody>
        </p:sp>
        <p:sp>
          <p:nvSpPr>
            <p:cNvPr id="2138185" name="Rectangle 73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6" name="Line 74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7" name="Line 75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38188" name="Line 76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7" name="Title 7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02188" cy="474663"/>
          </a:xfrm>
        </p:spPr>
        <p:txBody>
          <a:bodyPr/>
          <a:lstStyle/>
          <a:p>
            <a:r>
              <a:rPr lang="en-US"/>
              <a:t>Peer Instruction Answer</a:t>
            </a:r>
          </a:p>
        </p:txBody>
      </p:sp>
      <p:sp>
        <p:nvSpPr>
          <p:cNvPr id="214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7848600" cy="598011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>
                <a:ea typeface="Times New Roman" pitchFamily="-65" charset="0"/>
                <a:cs typeface="Times New Roman" pitchFamily="-65" charset="0"/>
              </a:rPr>
              <a:t>Which instruction bit pattern = number 35?</a:t>
            </a:r>
          </a:p>
          <a:p>
            <a:pPr marL="508000" lvl="1">
              <a:spcBef>
                <a:spcPct val="60000"/>
              </a:spcBef>
              <a:buFontTx/>
              <a:buNone/>
            </a:pPr>
            <a:r>
              <a:rPr lang="en-US" sz="2000">
                <a:ea typeface="Times New Roman" pitchFamily="-65" charset="0"/>
                <a:cs typeface="Times New Roman" pitchFamily="-65" charset="0"/>
              </a:rPr>
              <a:t>1.</a:t>
            </a:r>
            <a:r>
              <a:rPr lang="en-US" sz="200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000">
                <a:ea typeface="Times New Roman" pitchFamily="-65" charset="0"/>
                <a:cs typeface="Times New Roman" pitchFamily="-65" charset="0"/>
              </a:rPr>
              <a:t>add $0, $0, $0</a:t>
            </a:r>
          </a:p>
          <a:p>
            <a:pPr marL="508000" lvl="1">
              <a:spcBef>
                <a:spcPct val="60000"/>
              </a:spcBef>
              <a:buFontTx/>
              <a:buNone/>
            </a:pPr>
            <a:r>
              <a:rPr lang="en-US" sz="2000">
                <a:ea typeface="Times New Roman" pitchFamily="-65" charset="0"/>
                <a:cs typeface="Times New Roman" pitchFamily="-65" charset="0"/>
              </a:rPr>
              <a:t>2.</a:t>
            </a:r>
            <a:r>
              <a:rPr lang="en-US" sz="200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000">
                <a:ea typeface="Times New Roman" pitchFamily="-65" charset="0"/>
                <a:cs typeface="Times New Roman" pitchFamily="-65" charset="0"/>
              </a:rPr>
              <a:t>subu $s0,$s0,$s0</a:t>
            </a:r>
          </a:p>
          <a:p>
            <a:pPr marL="508000" lvl="1">
              <a:spcBef>
                <a:spcPct val="60000"/>
              </a:spcBef>
              <a:buFontTx/>
              <a:buNone/>
            </a:pPr>
            <a:r>
              <a:rPr lang="en-US" sz="2000">
                <a:ea typeface="Times New Roman" pitchFamily="-65" charset="0"/>
                <a:cs typeface="Times New Roman" pitchFamily="-65" charset="0"/>
              </a:rPr>
              <a:t>3.</a:t>
            </a:r>
            <a:r>
              <a:rPr lang="en-US" sz="200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000">
                <a:ea typeface="Times New Roman" pitchFamily="-65" charset="0"/>
                <a:cs typeface="Times New Roman" pitchFamily="-65" charset="0"/>
              </a:rPr>
              <a:t>lw $0, 0($0)</a:t>
            </a:r>
          </a:p>
          <a:p>
            <a:pPr marL="508000" lvl="1">
              <a:spcBef>
                <a:spcPct val="60000"/>
              </a:spcBef>
              <a:buFontTx/>
              <a:buNone/>
            </a:pPr>
            <a:r>
              <a:rPr lang="en-US" sz="2000">
                <a:ea typeface="Times New Roman" pitchFamily="-65" charset="0"/>
                <a:cs typeface="Times New Roman" pitchFamily="-65" charset="0"/>
              </a:rPr>
              <a:t>4.</a:t>
            </a:r>
            <a:r>
              <a:rPr lang="en-US" sz="200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</a:t>
            </a:r>
            <a:r>
              <a:rPr lang="en-US" sz="2000">
                <a:ea typeface="Times New Roman" pitchFamily="-65" charset="0"/>
                <a:cs typeface="Times New Roman" pitchFamily="-65" charset="0"/>
              </a:rPr>
              <a:t>addi $0, $0, 35</a:t>
            </a:r>
          </a:p>
          <a:p>
            <a:pPr marL="508000" lvl="1">
              <a:spcBef>
                <a:spcPct val="60000"/>
              </a:spcBef>
              <a:buFontTx/>
              <a:buNone/>
            </a:pPr>
            <a:r>
              <a:rPr lang="en-US" sz="2000">
                <a:ea typeface="Times New Roman" pitchFamily="-65" charset="0"/>
                <a:cs typeface="Times New Roman" pitchFamily="-65" charset="0"/>
              </a:rPr>
              <a:t>5.</a:t>
            </a:r>
            <a:r>
              <a:rPr lang="en-US" sz="200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000">
                <a:ea typeface="Times New Roman" pitchFamily="-65" charset="0"/>
                <a:cs typeface="Times New Roman" pitchFamily="-65" charset="0"/>
              </a:rPr>
              <a:t>subu $0, $0, $0</a:t>
            </a:r>
          </a:p>
          <a:p>
            <a:pPr marL="508000" lvl="1">
              <a:spcBef>
                <a:spcPct val="60000"/>
              </a:spcBef>
              <a:buFontTx/>
              <a:buNone/>
            </a:pPr>
            <a:r>
              <a:rPr lang="en-US" sz="2000">
                <a:ea typeface="Times New Roman" pitchFamily="-65" charset="0"/>
                <a:cs typeface="Times New Roman" pitchFamily="-65" charset="0"/>
              </a:rPr>
              <a:t>6.</a:t>
            </a:r>
            <a:r>
              <a:rPr lang="en-US" sz="200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  </a:t>
            </a:r>
            <a:r>
              <a:rPr lang="en-US" sz="2000">
                <a:ea typeface="Times New Roman" pitchFamily="-65" charset="0"/>
                <a:cs typeface="Times New Roman" pitchFamily="-65" charset="0"/>
              </a:rPr>
              <a:t>Trick question!</a:t>
            </a:r>
            <a:r>
              <a:rPr lang="en-US" sz="200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br>
              <a:rPr lang="en-US" sz="2000">
                <a:latin typeface="Times New Roman" pitchFamily="-65" charset="0"/>
                <a:ea typeface="Times New Roman" pitchFamily="-65" charset="0"/>
                <a:cs typeface="Times New Roman" pitchFamily="-65" charset="0"/>
              </a:rPr>
            </a:br>
            <a:r>
              <a:rPr lang="en-US" sz="2000">
                <a:ea typeface="Times New Roman" pitchFamily="-65" charset="0"/>
                <a:cs typeface="Times New Roman" pitchFamily="-65" charset="0"/>
              </a:rPr>
              <a:t>Instructions  != numbers</a:t>
            </a:r>
          </a:p>
          <a:p>
            <a:pPr marL="508000" lvl="1">
              <a:buFontTx/>
              <a:buNone/>
            </a:pPr>
            <a:r>
              <a:rPr lang="en-US" sz="2000">
                <a:ea typeface="Times New Roman" pitchFamily="-65" charset="0"/>
                <a:cs typeface="Times New Roman" pitchFamily="-65" charset="0"/>
              </a:rPr>
              <a:t>Registers numbers and names: </a:t>
            </a:r>
            <a:br>
              <a:rPr lang="en-US" sz="2000">
                <a:ea typeface="Times New Roman" pitchFamily="-65" charset="0"/>
                <a:cs typeface="Times New Roman" pitchFamily="-65" charset="0"/>
              </a:rPr>
            </a:br>
            <a:r>
              <a:rPr lang="en-US" sz="2400">
                <a:ea typeface="Times New Roman" pitchFamily="-65" charset="0"/>
                <a:cs typeface="Times New Roman" pitchFamily="-65" charset="0"/>
              </a:rPr>
              <a:t>0: $0, …, 8: $t0, 9:$t1, …,16: $s0, 17: $s1, …,</a:t>
            </a:r>
            <a:r>
              <a:rPr lang="en-US" sz="2000">
                <a:ea typeface="Times New Roman" pitchFamily="-65" charset="0"/>
                <a:cs typeface="Times New Roman" pitchFamily="-65" charset="0"/>
              </a:rPr>
              <a:t> </a:t>
            </a:r>
          </a:p>
          <a:p>
            <a:pPr marL="508000" lvl="1">
              <a:buFontTx/>
              <a:buNone/>
            </a:pPr>
            <a:r>
              <a:rPr lang="en-US" sz="2000">
                <a:ea typeface="Times New Roman" pitchFamily="-65" charset="0"/>
                <a:cs typeface="Times New Roman" pitchFamily="-65" charset="0"/>
              </a:rPr>
              <a:t>Opcodes and function fields</a:t>
            </a:r>
          </a:p>
          <a:p>
            <a:pPr marL="508000" lvl="1">
              <a:lnSpc>
                <a:spcPct val="70000"/>
              </a:lnSpc>
              <a:buFontTx/>
              <a:buNone/>
            </a:pPr>
            <a:r>
              <a:rPr lang="en-US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sz="240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</a:t>
            </a:r>
            <a:r>
              <a:rPr lang="en-US" sz="2400">
                <a:ea typeface="Times New Roman" pitchFamily="-65" charset="0"/>
                <a:cs typeface="Times New Roman" pitchFamily="-65" charset="0"/>
              </a:rPr>
              <a:t>: opcode = 0, function field = 32</a:t>
            </a:r>
          </a:p>
          <a:p>
            <a:pPr marL="508000" lvl="1">
              <a:lnSpc>
                <a:spcPct val="70000"/>
              </a:lnSpc>
              <a:buFontTx/>
              <a:buNone/>
            </a:pPr>
            <a:r>
              <a:rPr lang="en-US" sz="240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sz="240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subu</a:t>
            </a:r>
            <a:r>
              <a:rPr lang="en-US" sz="2400">
                <a:ea typeface="Times New Roman" pitchFamily="-65" charset="0"/>
                <a:cs typeface="Times New Roman" pitchFamily="-65" charset="0"/>
              </a:rPr>
              <a:t>: opcode = 0, function field = 35</a:t>
            </a:r>
          </a:p>
          <a:p>
            <a:pPr marL="508000" lvl="1">
              <a:lnSpc>
                <a:spcPct val="70000"/>
              </a:lnSpc>
              <a:buFontTx/>
              <a:buNone/>
            </a:pPr>
            <a:r>
              <a:rPr lang="en-US" sz="240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sz="240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addi</a:t>
            </a:r>
            <a:r>
              <a:rPr lang="en-US" sz="2400">
                <a:ea typeface="Times New Roman" pitchFamily="-65" charset="0"/>
                <a:cs typeface="Times New Roman" pitchFamily="-65" charset="0"/>
              </a:rPr>
              <a:t>: opcode = 8</a:t>
            </a:r>
          </a:p>
          <a:p>
            <a:pPr marL="508000" lvl="1">
              <a:lnSpc>
                <a:spcPct val="70000"/>
              </a:lnSpc>
              <a:buFontTx/>
              <a:buNone/>
            </a:pPr>
            <a:r>
              <a:rPr lang="en-US" sz="2400">
                <a:ea typeface="Times New Roman" pitchFamily="-65" charset="0"/>
                <a:cs typeface="Times New Roman" pitchFamily="-65" charset="0"/>
              </a:rPr>
              <a:t>		</a:t>
            </a:r>
            <a:r>
              <a:rPr lang="en-US" sz="2400">
                <a:latin typeface="Courier New" pitchFamily="-65" charset="0"/>
                <a:ea typeface="Times New Roman" pitchFamily="-65" charset="0"/>
                <a:cs typeface="Times New Roman" pitchFamily="-65" charset="0"/>
              </a:rPr>
              <a:t>lw</a:t>
            </a:r>
            <a:r>
              <a:rPr lang="en-US" sz="2400">
                <a:ea typeface="Times New Roman" pitchFamily="-65" charset="0"/>
                <a:cs typeface="Times New Roman" pitchFamily="-65" charset="0"/>
              </a:rPr>
              <a:t>: opcode = 35</a:t>
            </a:r>
            <a:endParaRPr lang="en-US"/>
          </a:p>
        </p:txBody>
      </p:sp>
      <p:sp>
        <p:nvSpPr>
          <p:cNvPr id="2140164" name="Text Box 4"/>
          <p:cNvSpPr txBox="1">
            <a:spLocks noChangeArrowheads="1"/>
          </p:cNvSpPr>
          <p:nvPr/>
        </p:nvSpPr>
        <p:spPr bwMode="auto">
          <a:xfrm>
            <a:off x="4605338" y="206375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40165" name="Text Box 5"/>
          <p:cNvSpPr txBox="1">
            <a:spLocks noChangeArrowheads="1"/>
          </p:cNvSpPr>
          <p:nvPr/>
        </p:nvSpPr>
        <p:spPr bwMode="auto">
          <a:xfrm>
            <a:off x="5349875" y="206375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40166" name="Text Box 6"/>
          <p:cNvSpPr txBox="1">
            <a:spLocks noChangeArrowheads="1"/>
          </p:cNvSpPr>
          <p:nvPr/>
        </p:nvSpPr>
        <p:spPr bwMode="auto">
          <a:xfrm>
            <a:off x="5976938" y="206375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05200" y="1981200"/>
            <a:ext cx="5434013" cy="436563"/>
            <a:chOff x="2208" y="1248"/>
            <a:chExt cx="3423" cy="275"/>
          </a:xfrm>
        </p:grpSpPr>
        <p:sp>
          <p:nvSpPr>
            <p:cNvPr id="2140168" name="Text Box 8"/>
            <p:cNvSpPr txBox="1">
              <a:spLocks noChangeArrowheads="1"/>
            </p:cNvSpPr>
            <p:nvPr/>
          </p:nvSpPr>
          <p:spPr bwMode="auto">
            <a:xfrm>
              <a:off x="2352" y="1273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2140169" name="Text Box 9"/>
            <p:cNvSpPr txBox="1">
              <a:spLocks noChangeArrowheads="1"/>
            </p:cNvSpPr>
            <p:nvPr/>
          </p:nvSpPr>
          <p:spPr bwMode="auto">
            <a:xfrm>
              <a:off x="2976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170" name="Text Box 10"/>
            <p:cNvSpPr txBox="1">
              <a:spLocks noChangeArrowheads="1"/>
            </p:cNvSpPr>
            <p:nvPr/>
          </p:nvSpPr>
          <p:spPr bwMode="auto">
            <a:xfrm>
              <a:off x="3509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171" name="Text Box 11"/>
            <p:cNvSpPr txBox="1">
              <a:spLocks noChangeArrowheads="1"/>
            </p:cNvSpPr>
            <p:nvPr/>
          </p:nvSpPr>
          <p:spPr bwMode="auto">
            <a:xfrm>
              <a:off x="408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2140172" name="Text Box 12"/>
            <p:cNvSpPr txBox="1">
              <a:spLocks noChangeArrowheads="1"/>
            </p:cNvSpPr>
            <p:nvPr/>
          </p:nvSpPr>
          <p:spPr bwMode="auto">
            <a:xfrm>
              <a:off x="5198" y="1248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2140173" name="Text Box 13"/>
            <p:cNvSpPr txBox="1">
              <a:spLocks noChangeArrowheads="1"/>
            </p:cNvSpPr>
            <p:nvPr/>
          </p:nvSpPr>
          <p:spPr bwMode="auto">
            <a:xfrm>
              <a:off x="5232" y="1273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174" name="Rectangle 14"/>
            <p:cNvSpPr>
              <a:spLocks noChangeArrowheads="1"/>
            </p:cNvSpPr>
            <p:nvPr/>
          </p:nvSpPr>
          <p:spPr bwMode="auto">
            <a:xfrm>
              <a:off x="2208" y="1296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175" name="Line 15"/>
            <p:cNvSpPr>
              <a:spLocks noChangeShapeType="1"/>
            </p:cNvSpPr>
            <p:nvPr/>
          </p:nvSpPr>
          <p:spPr bwMode="auto">
            <a:xfrm>
              <a:off x="2848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176" name="Line 16"/>
            <p:cNvSpPr>
              <a:spLocks noChangeShapeType="1"/>
            </p:cNvSpPr>
            <p:nvPr/>
          </p:nvSpPr>
          <p:spPr bwMode="auto">
            <a:xfrm>
              <a:off x="3392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177" name="Line 17"/>
            <p:cNvSpPr>
              <a:spLocks noChangeShapeType="1"/>
            </p:cNvSpPr>
            <p:nvPr/>
          </p:nvSpPr>
          <p:spPr bwMode="auto">
            <a:xfrm>
              <a:off x="3904" y="1296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178" name="Text Box 18"/>
            <p:cNvSpPr txBox="1">
              <a:spLocks noChangeArrowheads="1"/>
            </p:cNvSpPr>
            <p:nvPr/>
          </p:nvSpPr>
          <p:spPr bwMode="auto">
            <a:xfrm>
              <a:off x="2253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40179" name="Text Box 19"/>
            <p:cNvSpPr txBox="1">
              <a:spLocks noChangeArrowheads="1"/>
            </p:cNvSpPr>
            <p:nvPr/>
          </p:nvSpPr>
          <p:spPr bwMode="auto">
            <a:xfrm>
              <a:off x="3372" y="1262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505200" y="1143000"/>
            <a:ext cx="5434013" cy="417513"/>
            <a:chOff x="2208" y="841"/>
            <a:chExt cx="3423" cy="263"/>
          </a:xfrm>
        </p:grpSpPr>
        <p:sp>
          <p:nvSpPr>
            <p:cNvPr id="2140181" name="Text Box 21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182" name="Text Box 22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32</a:t>
              </a:r>
              <a:endParaRPr lang="en-US" sz="2000"/>
            </a:p>
          </p:txBody>
        </p:sp>
        <p:sp>
          <p:nvSpPr>
            <p:cNvPr id="2140183" name="Text Box 23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184" name="Line 24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185" name="Line 25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186" name="Text Box 26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187" name="Text Box 27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188" name="Text Box 28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189" name="Rectangle 29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190" name="Line 30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191" name="Line 31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192" name="Line 32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40193" name="Text Box 33"/>
          <p:cNvSpPr txBox="1">
            <a:spLocks noChangeArrowheads="1"/>
          </p:cNvSpPr>
          <p:nvPr/>
        </p:nvSpPr>
        <p:spPr bwMode="auto">
          <a:xfrm>
            <a:off x="4605338" y="252095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40194" name="Text Box 34"/>
          <p:cNvSpPr txBox="1">
            <a:spLocks noChangeArrowheads="1"/>
          </p:cNvSpPr>
          <p:nvPr/>
        </p:nvSpPr>
        <p:spPr bwMode="auto">
          <a:xfrm>
            <a:off x="5349875" y="252095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40195" name="Text Box 35"/>
          <p:cNvSpPr txBox="1">
            <a:spLocks noChangeArrowheads="1"/>
          </p:cNvSpPr>
          <p:nvPr/>
        </p:nvSpPr>
        <p:spPr bwMode="auto">
          <a:xfrm>
            <a:off x="5976938" y="2520950"/>
            <a:ext cx="184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 sz="2800" b="1">
              <a:solidFill>
                <a:schemeClr val="tx1"/>
              </a:solidFill>
            </a:endParaRPr>
          </a:p>
        </p:txBody>
      </p: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3505200" y="2438400"/>
            <a:ext cx="5434013" cy="436563"/>
            <a:chOff x="2208" y="1536"/>
            <a:chExt cx="3423" cy="275"/>
          </a:xfrm>
        </p:grpSpPr>
        <p:sp>
          <p:nvSpPr>
            <p:cNvPr id="2140197" name="Text Box 37"/>
            <p:cNvSpPr txBox="1">
              <a:spLocks noChangeArrowheads="1"/>
            </p:cNvSpPr>
            <p:nvPr/>
          </p:nvSpPr>
          <p:spPr bwMode="auto">
            <a:xfrm>
              <a:off x="2400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8</a:t>
              </a:r>
              <a:endParaRPr lang="en-US" sz="2000"/>
            </a:p>
          </p:txBody>
        </p:sp>
        <p:sp>
          <p:nvSpPr>
            <p:cNvPr id="2140198" name="Text Box 38"/>
            <p:cNvSpPr txBox="1">
              <a:spLocks noChangeArrowheads="1"/>
            </p:cNvSpPr>
            <p:nvPr/>
          </p:nvSpPr>
          <p:spPr bwMode="auto">
            <a:xfrm>
              <a:off x="2976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199" name="Text Box 39"/>
            <p:cNvSpPr txBox="1">
              <a:spLocks noChangeArrowheads="1"/>
            </p:cNvSpPr>
            <p:nvPr/>
          </p:nvSpPr>
          <p:spPr bwMode="auto">
            <a:xfrm>
              <a:off x="3509" y="156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200" name="Text Box 40"/>
            <p:cNvSpPr txBox="1">
              <a:spLocks noChangeArrowheads="1"/>
            </p:cNvSpPr>
            <p:nvPr/>
          </p:nvSpPr>
          <p:spPr bwMode="auto">
            <a:xfrm>
              <a:off x="408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2140201" name="Text Box 41"/>
            <p:cNvSpPr txBox="1">
              <a:spLocks noChangeArrowheads="1"/>
            </p:cNvSpPr>
            <p:nvPr/>
          </p:nvSpPr>
          <p:spPr bwMode="auto">
            <a:xfrm>
              <a:off x="5198" y="1536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2000"/>
            </a:p>
          </p:txBody>
        </p:sp>
        <p:sp>
          <p:nvSpPr>
            <p:cNvPr id="2140202" name="Text Box 42"/>
            <p:cNvSpPr txBox="1">
              <a:spLocks noChangeArrowheads="1"/>
            </p:cNvSpPr>
            <p:nvPr/>
          </p:nvSpPr>
          <p:spPr bwMode="auto">
            <a:xfrm>
              <a:off x="5184" y="1561"/>
              <a:ext cx="32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2140203" name="Rectangle 43"/>
            <p:cNvSpPr>
              <a:spLocks noChangeArrowheads="1"/>
            </p:cNvSpPr>
            <p:nvPr/>
          </p:nvSpPr>
          <p:spPr bwMode="auto">
            <a:xfrm>
              <a:off x="2208" y="158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04" name="Line 44"/>
            <p:cNvSpPr>
              <a:spLocks noChangeShapeType="1"/>
            </p:cNvSpPr>
            <p:nvPr/>
          </p:nvSpPr>
          <p:spPr bwMode="auto">
            <a:xfrm>
              <a:off x="2848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05" name="Line 45"/>
            <p:cNvSpPr>
              <a:spLocks noChangeShapeType="1"/>
            </p:cNvSpPr>
            <p:nvPr/>
          </p:nvSpPr>
          <p:spPr bwMode="auto">
            <a:xfrm>
              <a:off x="3392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06" name="Line 46"/>
            <p:cNvSpPr>
              <a:spLocks noChangeShapeType="1"/>
            </p:cNvSpPr>
            <p:nvPr/>
          </p:nvSpPr>
          <p:spPr bwMode="auto">
            <a:xfrm>
              <a:off x="3904" y="158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07" name="Text Box 47"/>
            <p:cNvSpPr txBox="1">
              <a:spLocks noChangeArrowheads="1"/>
            </p:cNvSpPr>
            <p:nvPr/>
          </p:nvSpPr>
          <p:spPr bwMode="auto">
            <a:xfrm>
              <a:off x="2253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  <p:sp>
          <p:nvSpPr>
            <p:cNvPr id="2140208" name="Text Box 48"/>
            <p:cNvSpPr txBox="1">
              <a:spLocks noChangeArrowheads="1"/>
            </p:cNvSpPr>
            <p:nvPr/>
          </p:nvSpPr>
          <p:spPr bwMode="auto">
            <a:xfrm>
              <a:off x="3372" y="1550"/>
              <a:ext cx="1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000" b="1">
                <a:solidFill>
                  <a:schemeClr val="tx1"/>
                </a:solidFill>
              </a:endParaRP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3505200" y="1600200"/>
            <a:ext cx="5434013" cy="417513"/>
            <a:chOff x="2208" y="841"/>
            <a:chExt cx="3423" cy="263"/>
          </a:xfrm>
        </p:grpSpPr>
        <p:sp>
          <p:nvSpPr>
            <p:cNvPr id="2140210" name="Text Box 50"/>
            <p:cNvSpPr txBox="1">
              <a:spLocks noChangeArrowheads="1"/>
            </p:cNvSpPr>
            <p:nvPr/>
          </p:nvSpPr>
          <p:spPr bwMode="auto">
            <a:xfrm>
              <a:off x="4062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2140211" name="Text Box 51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2140212" name="Text Box 52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213" name="Line 53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14" name="Line 54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15" name="Text Box 55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216" name="Text Box 56"/>
            <p:cNvSpPr txBox="1">
              <a:spLocks noChangeArrowheads="1"/>
            </p:cNvSpPr>
            <p:nvPr/>
          </p:nvSpPr>
          <p:spPr bwMode="auto">
            <a:xfrm>
              <a:off x="2928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2140217" name="Text Box 57"/>
            <p:cNvSpPr txBox="1">
              <a:spLocks noChangeArrowheads="1"/>
            </p:cNvSpPr>
            <p:nvPr/>
          </p:nvSpPr>
          <p:spPr bwMode="auto">
            <a:xfrm>
              <a:off x="3461" y="841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16</a:t>
              </a:r>
              <a:endParaRPr lang="en-US" sz="2000"/>
            </a:p>
          </p:txBody>
        </p:sp>
        <p:sp>
          <p:nvSpPr>
            <p:cNvPr id="2140218" name="Rectangle 58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19" name="Line 59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20" name="Line 60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21" name="Line 61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62"/>
          <p:cNvGrpSpPr>
            <a:grpSpLocks/>
          </p:cNvGrpSpPr>
          <p:nvPr/>
        </p:nvGrpSpPr>
        <p:grpSpPr bwMode="auto">
          <a:xfrm>
            <a:off x="3505200" y="2895600"/>
            <a:ext cx="5434013" cy="417513"/>
            <a:chOff x="2208" y="841"/>
            <a:chExt cx="3423" cy="263"/>
          </a:xfrm>
        </p:grpSpPr>
        <p:sp>
          <p:nvSpPr>
            <p:cNvPr id="2140223" name="Text Box 63"/>
            <p:cNvSpPr txBox="1">
              <a:spLocks noChangeArrowheads="1"/>
            </p:cNvSpPr>
            <p:nvPr/>
          </p:nvSpPr>
          <p:spPr bwMode="auto">
            <a:xfrm>
              <a:off x="4110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224" name="Text Box 64"/>
            <p:cNvSpPr txBox="1">
              <a:spLocks noChangeArrowheads="1"/>
            </p:cNvSpPr>
            <p:nvPr/>
          </p:nvSpPr>
          <p:spPr bwMode="auto">
            <a:xfrm>
              <a:off x="5154" y="854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35</a:t>
              </a:r>
              <a:endParaRPr lang="en-US" sz="2000"/>
            </a:p>
          </p:txBody>
        </p:sp>
        <p:sp>
          <p:nvSpPr>
            <p:cNvPr id="2140225" name="Text Box 65"/>
            <p:cNvSpPr txBox="1">
              <a:spLocks noChangeArrowheads="1"/>
            </p:cNvSpPr>
            <p:nvPr/>
          </p:nvSpPr>
          <p:spPr bwMode="auto">
            <a:xfrm>
              <a:off x="4634" y="854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226" name="Line 66"/>
            <p:cNvSpPr>
              <a:spLocks noChangeShapeType="1"/>
            </p:cNvSpPr>
            <p:nvPr/>
          </p:nvSpPr>
          <p:spPr bwMode="auto">
            <a:xfrm>
              <a:off x="4416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27" name="Line 67"/>
            <p:cNvSpPr>
              <a:spLocks noChangeShapeType="1"/>
            </p:cNvSpPr>
            <p:nvPr/>
          </p:nvSpPr>
          <p:spPr bwMode="auto">
            <a:xfrm>
              <a:off x="5040" y="864"/>
              <a:ext cx="0" cy="18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28" name="Text Box 68"/>
            <p:cNvSpPr txBox="1">
              <a:spLocks noChangeArrowheads="1"/>
            </p:cNvSpPr>
            <p:nvPr/>
          </p:nvSpPr>
          <p:spPr bwMode="auto">
            <a:xfrm>
              <a:off x="2400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229" name="Text Box 69"/>
            <p:cNvSpPr txBox="1">
              <a:spLocks noChangeArrowheads="1"/>
            </p:cNvSpPr>
            <p:nvPr/>
          </p:nvSpPr>
          <p:spPr bwMode="auto">
            <a:xfrm>
              <a:off x="2976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230" name="Text Box 70"/>
            <p:cNvSpPr txBox="1">
              <a:spLocks noChangeArrowheads="1"/>
            </p:cNvSpPr>
            <p:nvPr/>
          </p:nvSpPr>
          <p:spPr bwMode="auto">
            <a:xfrm>
              <a:off x="3509" y="841"/>
              <a:ext cx="212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solidFill>
                    <a:schemeClr val="tx1"/>
                  </a:solidFill>
                  <a:latin typeface="Courier New" pitchFamily="-65" charset="0"/>
                </a:rPr>
                <a:t>0</a:t>
              </a:r>
              <a:endParaRPr lang="en-US" sz="2000"/>
            </a:p>
          </p:txBody>
        </p:sp>
        <p:sp>
          <p:nvSpPr>
            <p:cNvPr id="2140231" name="Rectangle 71"/>
            <p:cNvSpPr>
              <a:spLocks noChangeArrowheads="1"/>
            </p:cNvSpPr>
            <p:nvPr/>
          </p:nvSpPr>
          <p:spPr bwMode="auto">
            <a:xfrm>
              <a:off x="2208" y="864"/>
              <a:ext cx="3423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32" name="Line 72"/>
            <p:cNvSpPr>
              <a:spLocks noChangeShapeType="1"/>
            </p:cNvSpPr>
            <p:nvPr/>
          </p:nvSpPr>
          <p:spPr bwMode="auto">
            <a:xfrm>
              <a:off x="2848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33" name="Line 73"/>
            <p:cNvSpPr>
              <a:spLocks noChangeShapeType="1"/>
            </p:cNvSpPr>
            <p:nvPr/>
          </p:nvSpPr>
          <p:spPr bwMode="auto">
            <a:xfrm>
              <a:off x="3392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0234" name="Line 74"/>
            <p:cNvSpPr>
              <a:spLocks noChangeShapeType="1"/>
            </p:cNvSpPr>
            <p:nvPr/>
          </p:nvSpPr>
          <p:spPr bwMode="auto">
            <a:xfrm>
              <a:off x="3904" y="864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40235" name="AutoShape 75"/>
          <p:cNvSpPr>
            <a:spLocks noChangeArrowheads="1"/>
          </p:cNvSpPr>
          <p:nvPr/>
        </p:nvSpPr>
        <p:spPr bwMode="auto">
          <a:xfrm>
            <a:off x="152400" y="2863850"/>
            <a:ext cx="8915400" cy="4572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40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40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conclusion…</a:t>
            </a:r>
            <a:endParaRPr lang="en-US"/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Simplifying MIPS: Define instructions to be same size as data word (one word) so that they can use the same memory (compiler can use </a:t>
            </a:r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Computer actually stores programs as a series of these 32-bit numbers.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MIPS Machine Language Instruction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210175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422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4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422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422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4222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422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4223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422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422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4223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4223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422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3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4224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  <p:sp>
            <p:nvSpPr>
              <p:cNvPr id="214224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I</a:t>
                </a:r>
              </a:p>
            </p:txBody>
          </p:sp>
        </p:grpSp>
        <p:sp>
          <p:nvSpPr>
            <p:cNvPr id="214224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24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4260" name="Picture 4" descr="altair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7581" y="152400"/>
            <a:ext cx="4668838" cy="6477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9" name="Rectangle 3"/>
          <p:cNvSpPr>
            <a:spLocks noChangeArrowheads="1"/>
          </p:cNvSpPr>
          <p:nvPr/>
        </p:nvSpPr>
        <p:spPr bwMode="auto">
          <a:xfrm>
            <a:off x="596900" y="1054100"/>
            <a:ext cx="7429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0" name="Rectangle 4"/>
          <p:cNvSpPr>
            <a:spLocks noChangeArrowheads="1"/>
          </p:cNvSpPr>
          <p:nvPr/>
        </p:nvSpPr>
        <p:spPr bwMode="auto">
          <a:xfrm>
            <a:off x="857250" y="118745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tx1"/>
                </a:solidFill>
              </a:rPr>
              <a:t>High Level Language Program (e.g., C)</a:t>
            </a:r>
          </a:p>
        </p:txBody>
      </p:sp>
      <p:sp>
        <p:nvSpPr>
          <p:cNvPr id="2093061" name="Rectangle 5"/>
          <p:cNvSpPr>
            <a:spLocks noChangeArrowheads="1"/>
          </p:cNvSpPr>
          <p:nvPr/>
        </p:nvSpPr>
        <p:spPr bwMode="auto">
          <a:xfrm>
            <a:off x="857250" y="2133600"/>
            <a:ext cx="280035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chemeClr val="accent2"/>
                </a:solidFill>
              </a:rPr>
              <a:t>Assembly  Language Program (e.g.,MIPS)</a:t>
            </a:r>
            <a:endParaRPr lang="en-US" sz="1800" b="1">
              <a:solidFill>
                <a:schemeClr val="tx1"/>
              </a:solidFill>
            </a:endParaRPr>
          </a:p>
        </p:txBody>
      </p:sp>
      <p:sp>
        <p:nvSpPr>
          <p:cNvPr id="2093062" name="Rectangle 6"/>
          <p:cNvSpPr>
            <a:spLocks noChangeArrowheads="1"/>
          </p:cNvSpPr>
          <p:nvPr/>
        </p:nvSpPr>
        <p:spPr bwMode="auto">
          <a:xfrm>
            <a:off x="908050" y="304800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5000"/>
              </a:lnSpc>
              <a:spcBef>
                <a:spcPct val="41000"/>
              </a:spcBef>
            </a:pPr>
            <a:r>
              <a:rPr lang="en-US" sz="1800" b="1">
                <a:solidFill>
                  <a:srgbClr val="FFFF00"/>
                </a:solidFill>
              </a:rPr>
              <a:t>Machine  Language Program (MIPS)</a:t>
            </a:r>
          </a:p>
        </p:txBody>
      </p:sp>
      <p:sp>
        <p:nvSpPr>
          <p:cNvPr id="2093063" name="Rectangle 7"/>
          <p:cNvSpPr>
            <a:spLocks noChangeArrowheads="1"/>
          </p:cNvSpPr>
          <p:nvPr/>
        </p:nvSpPr>
        <p:spPr bwMode="auto">
          <a:xfrm>
            <a:off x="304800" y="441960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>
                <a:solidFill>
                  <a:schemeClr val="hlink"/>
                </a:solidFill>
              </a:rPr>
              <a:t>Hardware Architecture Description (e.g.,</a:t>
            </a:r>
            <a:r>
              <a:rPr lang="en-US" sz="1800">
                <a:solidFill>
                  <a:schemeClr val="hlink"/>
                </a:solidFill>
              </a:rPr>
              <a:t> </a:t>
            </a:r>
            <a:r>
              <a:rPr lang="en-US" sz="1800" b="1">
                <a:solidFill>
                  <a:schemeClr val="hlink"/>
                </a:solidFill>
              </a:rPr>
              <a:t>block diagrams)</a:t>
            </a:r>
            <a:r>
              <a:rPr lang="en-US" sz="18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093064" name="Line 8"/>
          <p:cNvSpPr>
            <a:spLocks noChangeShapeType="1"/>
          </p:cNvSpPr>
          <p:nvPr/>
        </p:nvSpPr>
        <p:spPr bwMode="auto">
          <a:xfrm>
            <a:off x="2057400" y="173355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5" name="Rectangle 9"/>
          <p:cNvSpPr>
            <a:spLocks noChangeArrowheads="1"/>
          </p:cNvSpPr>
          <p:nvPr/>
        </p:nvSpPr>
        <p:spPr bwMode="auto">
          <a:xfrm>
            <a:off x="2197100" y="182880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093066" name="Rectangle 10"/>
          <p:cNvSpPr>
            <a:spLocks noChangeArrowheads="1"/>
          </p:cNvSpPr>
          <p:nvPr/>
        </p:nvSpPr>
        <p:spPr bwMode="auto">
          <a:xfrm>
            <a:off x="2222500" y="274320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093067" name="Line 11"/>
          <p:cNvSpPr>
            <a:spLocks noChangeShapeType="1"/>
          </p:cNvSpPr>
          <p:nvPr/>
        </p:nvSpPr>
        <p:spPr bwMode="auto">
          <a:xfrm>
            <a:off x="2108200" y="356870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68" name="Rectangle 12"/>
          <p:cNvSpPr>
            <a:spLocks noChangeArrowheads="1"/>
          </p:cNvSpPr>
          <p:nvPr/>
        </p:nvSpPr>
        <p:spPr bwMode="auto">
          <a:xfrm>
            <a:off x="381000" y="381000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093069" name="Rectangle 13"/>
          <p:cNvSpPr>
            <a:spLocks noChangeArrowheads="1"/>
          </p:cNvSpPr>
          <p:nvPr/>
        </p:nvSpPr>
        <p:spPr bwMode="auto">
          <a:xfrm>
            <a:off x="3733800" y="1219200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78000"/>
              </a:lnSpc>
              <a:spcBef>
                <a:spcPct val="42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	temp 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= 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v[k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err="1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 err="1">
                <a:solidFill>
                  <a:schemeClr val="tx1"/>
                </a:solidFill>
                <a:latin typeface="Courier New"/>
                <a:cs typeface="Courier New"/>
              </a:rPr>
              <a:t>[k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] = v[k+1]</a:t>
            </a: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b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</a:br>
            <a:r>
              <a:rPr lang="en-US" sz="1800" b="1" dirty="0" smtClean="0">
                <a:solidFill>
                  <a:schemeClr val="tx1"/>
                </a:solidFill>
                <a:latin typeface="Courier New"/>
                <a:cs typeface="Courier New"/>
              </a:rPr>
              <a:t>v</a:t>
            </a:r>
            <a:r>
              <a:rPr lang="en-US" sz="1800" b="1" dirty="0">
                <a:solidFill>
                  <a:schemeClr val="tx1"/>
                </a:solidFill>
                <a:latin typeface="Courier New"/>
                <a:cs typeface="Courier New"/>
              </a:rPr>
              <a:t>[k+1] = temp;</a:t>
            </a:r>
            <a:endParaRPr lang="en-US" sz="12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209307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114800" y="1981200"/>
            <a:ext cx="2667000" cy="1000125"/>
          </a:xfrm>
          <a:noFill/>
          <a:ln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0(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lw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4(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$t1, 0(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)</a:t>
            </a:r>
          </a:p>
          <a:p>
            <a:pPr marL="342900" indent="-342900">
              <a:spcBef>
                <a:spcPct val="0"/>
              </a:spcBef>
              <a:buFont typeface="Times" pitchFamily="-65" charset="0"/>
              <a:buNone/>
              <a:tabLst>
                <a:tab pos="1066800" algn="l"/>
              </a:tabLst>
            </a:pPr>
            <a:r>
              <a:rPr lang="en-US" sz="1800" dirty="0" err="1">
                <a:solidFill>
                  <a:schemeClr val="accent2"/>
                </a:solidFill>
                <a:latin typeface="Courier New"/>
                <a:cs typeface="Courier New"/>
              </a:rPr>
              <a:t>sw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	  $t0, 4(</a:t>
            </a:r>
            <a:r>
              <a:rPr lang="en-US" sz="1800" dirty="0" smtClean="0">
                <a:solidFill>
                  <a:schemeClr val="accent2"/>
                </a:solidFill>
                <a:latin typeface="Courier New"/>
                <a:cs typeface="Courier New"/>
              </a:rPr>
              <a:t>$s2)</a:t>
            </a:r>
            <a:endParaRPr lang="en-US" sz="1800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2093071" name="Rectangle 15"/>
          <p:cNvSpPr>
            <a:spLocks noChangeArrowheads="1"/>
          </p:cNvSpPr>
          <p:nvPr/>
        </p:nvSpPr>
        <p:spPr bwMode="auto">
          <a:xfrm>
            <a:off x="5270500" y="405130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2" name="Rectangle 16"/>
          <p:cNvSpPr>
            <a:spLocks noChangeArrowheads="1"/>
          </p:cNvSpPr>
          <p:nvPr/>
        </p:nvSpPr>
        <p:spPr bwMode="auto">
          <a:xfrm>
            <a:off x="4038600" y="304800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0000 1001 1100 0110 1010 1111 0101 1000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1010 1111 0101 1000 0000 1001 1100 0110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1100 0110 1010 1111 0101 1000 0000 1001 </a:t>
            </a:r>
          </a:p>
          <a:p>
            <a:r>
              <a:rPr lang="en-US" sz="1400" dirty="0">
                <a:solidFill>
                  <a:srgbClr val="FFFF00"/>
                </a:solidFill>
                <a:latin typeface="Courier New" pitchFamily="-65" charset="0"/>
              </a:rPr>
              <a:t>0101 1000 0000 1001 1100 0110 1010 1111</a:t>
            </a:r>
            <a:r>
              <a:rPr lang="en-US" sz="1400" dirty="0">
                <a:solidFill>
                  <a:srgbClr val="FFFF00"/>
                </a:solidFill>
                <a:latin typeface="Courier" pitchFamily="-65" charset="0"/>
              </a:rPr>
              <a:t> </a:t>
            </a:r>
          </a:p>
        </p:txBody>
      </p:sp>
      <p:sp>
        <p:nvSpPr>
          <p:cNvPr id="2093073" name="Rectangle 17"/>
          <p:cNvSpPr>
            <a:spLocks noChangeArrowheads="1"/>
          </p:cNvSpPr>
          <p:nvPr/>
        </p:nvSpPr>
        <p:spPr bwMode="auto">
          <a:xfrm>
            <a:off x="844550" y="356870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4" name="Line 18"/>
          <p:cNvSpPr>
            <a:spLocks noChangeShapeType="1"/>
          </p:cNvSpPr>
          <p:nvPr/>
        </p:nvSpPr>
        <p:spPr bwMode="auto">
          <a:xfrm>
            <a:off x="2085975" y="2674938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5" name="Rectangle 19"/>
          <p:cNvSpPr>
            <a:spLocks noChangeArrowheads="1"/>
          </p:cNvSpPr>
          <p:nvPr/>
        </p:nvSpPr>
        <p:spPr bwMode="auto">
          <a:xfrm>
            <a:off x="381000" y="5822950"/>
            <a:ext cx="37338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/>
              <a:t>Logic Circuit Description (Circuit Schematic Diagrams)</a:t>
            </a:r>
          </a:p>
        </p:txBody>
      </p:sp>
      <p:sp>
        <p:nvSpPr>
          <p:cNvPr id="2093076" name="Line 20"/>
          <p:cNvSpPr>
            <a:spLocks noChangeShapeType="1"/>
          </p:cNvSpPr>
          <p:nvPr/>
        </p:nvSpPr>
        <p:spPr bwMode="auto">
          <a:xfrm>
            <a:off x="2286000" y="497681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3077" name="Rectangle 21"/>
          <p:cNvSpPr>
            <a:spLocks noChangeArrowheads="1"/>
          </p:cNvSpPr>
          <p:nvPr/>
        </p:nvSpPr>
        <p:spPr bwMode="auto">
          <a:xfrm>
            <a:off x="381000" y="512127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cxnSp>
        <p:nvCxnSpPr>
          <p:cNvPr id="2093078" name="AutoShape 22"/>
          <p:cNvCxnSpPr>
            <a:cxnSpLocks noChangeShapeType="1"/>
            <a:stCxn id="2093081" idx="1"/>
            <a:endCxn id="2093081" idx="1"/>
          </p:cNvCxnSpPr>
          <p:nvPr/>
        </p:nvCxnSpPr>
        <p:spPr bwMode="auto">
          <a:xfrm rot="16200000" flipH="1">
            <a:off x="6019800" y="5311775"/>
            <a:ext cx="1588" cy="1588"/>
          </a:xfrm>
          <a:prstGeom prst="bentConnector3">
            <a:avLst>
              <a:gd name="adj1" fmla="val 14400000"/>
            </a:avLst>
          </a:prstGeom>
          <a:noFill/>
          <a:ln w="12700">
            <a:noFill/>
            <a:miter lim="800000"/>
            <a:headEnd/>
            <a:tailEnd type="triangle" w="med" len="med"/>
          </a:ln>
          <a:effectLst/>
        </p:spPr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105400" y="4038600"/>
            <a:ext cx="1730375" cy="1447800"/>
            <a:chOff x="3216" y="2544"/>
            <a:chExt cx="1090" cy="912"/>
          </a:xfrm>
        </p:grpSpPr>
        <p:sp>
          <p:nvSpPr>
            <p:cNvPr id="2093080" name="Rectangle 24"/>
            <p:cNvSpPr>
              <a:spLocks noChangeArrowheads="1"/>
            </p:cNvSpPr>
            <p:nvPr/>
          </p:nvSpPr>
          <p:spPr bwMode="auto">
            <a:xfrm>
              <a:off x="3312" y="2688"/>
              <a:ext cx="994" cy="200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Register File</a:t>
              </a:r>
              <a:endParaRPr lang="en-US" sz="2000"/>
            </a:p>
          </p:txBody>
        </p:sp>
        <p:sp>
          <p:nvSpPr>
            <p:cNvPr id="2093081" name="AutoShape 25"/>
            <p:cNvSpPr>
              <a:spLocks noChangeArrowheads="1"/>
            </p:cNvSpPr>
            <p:nvPr/>
          </p:nvSpPr>
          <p:spPr bwMode="auto">
            <a:xfrm>
              <a:off x="3504" y="3024"/>
              <a:ext cx="576" cy="32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ALU</a:t>
              </a:r>
              <a:endParaRPr lang="en-US" sz="1600"/>
            </a:p>
          </p:txBody>
        </p:sp>
        <p:sp>
          <p:nvSpPr>
            <p:cNvPr id="2093082" name="Line 26"/>
            <p:cNvSpPr>
              <a:spLocks noChangeShapeType="1"/>
            </p:cNvSpPr>
            <p:nvPr/>
          </p:nvSpPr>
          <p:spPr bwMode="auto">
            <a:xfrm>
              <a:off x="3600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3" name="Line 27"/>
            <p:cNvSpPr>
              <a:spLocks noChangeShapeType="1"/>
            </p:cNvSpPr>
            <p:nvPr/>
          </p:nvSpPr>
          <p:spPr bwMode="auto">
            <a:xfrm>
              <a:off x="3888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4" name="Line 28"/>
            <p:cNvSpPr>
              <a:spLocks noChangeShapeType="1"/>
            </p:cNvSpPr>
            <p:nvPr/>
          </p:nvSpPr>
          <p:spPr bwMode="auto">
            <a:xfrm>
              <a:off x="3792" y="3360"/>
              <a:ext cx="0" cy="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5" name="Line 29"/>
            <p:cNvSpPr>
              <a:spLocks noChangeShapeType="1"/>
            </p:cNvSpPr>
            <p:nvPr/>
          </p:nvSpPr>
          <p:spPr bwMode="auto">
            <a:xfrm flipH="1">
              <a:off x="3216" y="3456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6" name="Line 30"/>
            <p:cNvSpPr>
              <a:spLocks noChangeShapeType="1"/>
            </p:cNvSpPr>
            <p:nvPr/>
          </p:nvSpPr>
          <p:spPr bwMode="auto">
            <a:xfrm flipV="1">
              <a:off x="3216" y="2544"/>
              <a:ext cx="0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7" name="Line 31"/>
            <p:cNvSpPr>
              <a:spLocks noChangeShapeType="1"/>
            </p:cNvSpPr>
            <p:nvPr/>
          </p:nvSpPr>
          <p:spPr bwMode="auto">
            <a:xfrm>
              <a:off x="3216" y="2544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93088" name="Line 32"/>
            <p:cNvSpPr>
              <a:spLocks noChangeShapeType="1"/>
            </p:cNvSpPr>
            <p:nvPr/>
          </p:nvSpPr>
          <p:spPr bwMode="auto">
            <a:xfrm>
              <a:off x="3696" y="2544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495800" y="5562600"/>
            <a:ext cx="2057400" cy="1143000"/>
            <a:chOff x="4176" y="3072"/>
            <a:chExt cx="1296" cy="720"/>
          </a:xfrm>
        </p:grpSpPr>
        <p:sp>
          <p:nvSpPr>
            <p:cNvPr id="2093090" name="Rectangle 34"/>
            <p:cNvSpPr>
              <a:spLocks noChangeArrowheads="1"/>
            </p:cNvSpPr>
            <p:nvPr/>
          </p:nvSpPr>
          <p:spPr bwMode="auto">
            <a:xfrm>
              <a:off x="4176" y="3072"/>
              <a:ext cx="1296" cy="720"/>
            </a:xfrm>
            <a:prstGeom prst="rect">
              <a:avLst/>
            </a:prstGeom>
            <a:solidFill>
              <a:srgbClr val="66FF33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093091" name="Picture 35" descr="gates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76" y="3072"/>
              <a:ext cx="1296" cy="699"/>
            </a:xfrm>
            <a:prstGeom prst="rect">
              <a:avLst/>
            </a:prstGeom>
            <a:noFill/>
          </p:spPr>
        </p:pic>
      </p:grpSp>
      <p:sp>
        <p:nvSpPr>
          <p:cNvPr id="36" name="Title 35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sz="3600" dirty="0" smtClean="0"/>
              <a:t>61C Levels of Representation (abstractions)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069" grpId="0" autoUpdateAnimBg="0"/>
      <p:bldP spid="2093070" grpId="0" autoUpdateAnimBg="0"/>
      <p:bldP spid="209307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– Instruction Representation</a:t>
            </a:r>
            <a:endParaRPr lang="en-US" dirty="0"/>
          </a:p>
        </p:txBody>
      </p:sp>
      <p:sp>
        <p:nvSpPr>
          <p:cNvPr id="209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Big idea: stored program</a:t>
            </a:r>
          </a:p>
          <a:p>
            <a:pPr lvl="1"/>
            <a:r>
              <a:rPr lang="en-US" smtClean="0"/>
              <a:t> consequences of stored program</a:t>
            </a:r>
          </a:p>
          <a:p>
            <a:r>
              <a:rPr lang="en-US" smtClean="0"/>
              <a:t>Instructions as numbers</a:t>
            </a:r>
          </a:p>
          <a:p>
            <a:r>
              <a:rPr lang="en-US" smtClean="0"/>
              <a:t>Instruction encoding </a:t>
            </a:r>
          </a:p>
          <a:p>
            <a:r>
              <a:rPr lang="en-US" smtClean="0"/>
              <a:t>MIPS instruction format for Add instructions</a:t>
            </a:r>
          </a:p>
          <a:p>
            <a:r>
              <a:rPr lang="en-US" smtClean="0"/>
              <a:t>MIPS instruction format for Immediate, Data transfer instructions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Big Idea: Stored-Program Concept</a:t>
            </a:r>
            <a:endParaRPr lang="en-US"/>
          </a:p>
        </p:txBody>
      </p:sp>
      <p:sp>
        <p:nvSpPr>
          <p:cNvPr id="209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Computers built on 2 key principles:</a:t>
            </a:r>
          </a:p>
          <a:p>
            <a:pPr lvl="1"/>
            <a:r>
              <a:rPr lang="en-US" dirty="0" smtClean="0"/>
              <a:t>Instructions are represented as bit patterns - can think of these as numbers.</a:t>
            </a:r>
          </a:p>
          <a:p>
            <a:pPr lvl="1"/>
            <a:r>
              <a:rPr lang="en-US" dirty="0" smtClean="0"/>
              <a:t>Therefore, entire programs can be stored in memory to be read or written just like data.</a:t>
            </a:r>
          </a:p>
          <a:p>
            <a:r>
              <a:rPr lang="en-US" dirty="0" smtClean="0"/>
              <a:t>Simplifies SW/HW of computer systems: </a:t>
            </a:r>
          </a:p>
          <a:p>
            <a:pPr lvl="1"/>
            <a:r>
              <a:rPr lang="en-US" dirty="0" smtClean="0"/>
              <a:t>Memory technology for data also used for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dirty="0" smtClean="0"/>
              <a:t>Consequence #1: Everything Addressed</a:t>
            </a:r>
            <a:endParaRPr lang="en-US" dirty="0"/>
          </a:p>
        </p:txBody>
      </p:sp>
      <p:sp>
        <p:nvSpPr>
          <p:cNvPr id="209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sz="2800" dirty="0" smtClean="0"/>
              <a:t>Since all instructions and data are stored in memory, everything has a memory address: instructions, data words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both branches and jumps use these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C pointers are just memory addresses: they can point to anything in memory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Unconstrained use of addresses can lead to nasty bugs; up to you in C; limits in Java</a:t>
            </a:r>
          </a:p>
          <a:p>
            <a:pPr>
              <a:spcAft>
                <a:spcPts val="0"/>
              </a:spcAft>
            </a:pPr>
            <a:r>
              <a:rPr lang="en-US" sz="2800" dirty="0" smtClean="0"/>
              <a:t>One register keeps address of instruction being executed: </a:t>
            </a:r>
            <a:r>
              <a:rPr lang="en-US" sz="2800" dirty="0" smtClean="0">
                <a:solidFill>
                  <a:schemeClr val="accent2"/>
                </a:solidFill>
              </a:rPr>
              <a:t>“Program Counter” (PC)</a:t>
            </a:r>
          </a:p>
          <a:p>
            <a:pPr lvl="1">
              <a:spcAft>
                <a:spcPts val="0"/>
              </a:spcAft>
            </a:pPr>
            <a:r>
              <a:rPr lang="en-US" sz="2400" dirty="0" smtClean="0"/>
              <a:t>Basically a pointer to memory: Intel calls it Instruction Address Pointer, a better name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 #2: Binary Compatibility</a:t>
            </a:r>
            <a:endParaRPr lang="en-US"/>
          </a:p>
        </p:txBody>
      </p:sp>
      <p:sp>
        <p:nvSpPr>
          <p:cNvPr id="210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Programs are distributed in binary form</a:t>
            </a:r>
          </a:p>
          <a:p>
            <a:pPr lvl="1"/>
            <a:r>
              <a:rPr lang="en-US" sz="2400" dirty="0" smtClean="0"/>
              <a:t>Programs bound to specific instruction set</a:t>
            </a:r>
          </a:p>
          <a:p>
            <a:pPr lvl="1"/>
            <a:r>
              <a:rPr lang="en-US" sz="2400" dirty="0" smtClean="0"/>
              <a:t>Different version for </a:t>
            </a:r>
            <a:r>
              <a:rPr lang="en-US" sz="2400" dirty="0" smtClean="0">
                <a:solidFill>
                  <a:schemeClr val="accent2"/>
                </a:solidFill>
              </a:rPr>
              <a:t>Macintoshes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chemeClr val="accent1"/>
                </a:solidFill>
              </a:rPr>
              <a:t>PC</a:t>
            </a:r>
            <a:r>
              <a:rPr lang="en-US" sz="2400" dirty="0" smtClean="0"/>
              <a:t>s</a:t>
            </a:r>
          </a:p>
          <a:p>
            <a:r>
              <a:rPr lang="en-US" sz="2800" dirty="0" smtClean="0"/>
              <a:t>New machines want to run old programs (“binaries”) as well as programs compiled to new instructions</a:t>
            </a:r>
          </a:p>
          <a:p>
            <a:r>
              <a:rPr lang="en-US" sz="2800" dirty="0" smtClean="0"/>
              <a:t>Leads to “backward compatible” instruction set evolving over time</a:t>
            </a:r>
          </a:p>
          <a:p>
            <a:r>
              <a:rPr lang="en-US" sz="2800" dirty="0" smtClean="0"/>
              <a:t>Selection of Intel 8086 in 1981 for 1st IBM PC is major reason latest PCs still use 80x86 instruction set (Pentium 4); could still run program from 1981 PC today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(1/2)</a:t>
            </a:r>
            <a:endParaRPr lang="en-US"/>
          </a:p>
        </p:txBody>
      </p:sp>
      <p:sp>
        <p:nvSpPr>
          <p:cNvPr id="210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 all data we work with is in words (32-bit blocks):</a:t>
            </a:r>
          </a:p>
          <a:p>
            <a:pPr lvl="1"/>
            <a:r>
              <a:rPr lang="en-US" dirty="0" smtClean="0"/>
              <a:t>Each register is a word.</a:t>
            </a:r>
          </a:p>
          <a:p>
            <a:pPr lvl="1"/>
            <a:r>
              <a:rPr lang="en-US" dirty="0" err="1" smtClean="0"/>
              <a:t>lw</a:t>
            </a:r>
            <a:r>
              <a:rPr lang="en-US" dirty="0" smtClean="0"/>
              <a:t> and </a:t>
            </a:r>
            <a:r>
              <a:rPr lang="en-US" dirty="0" err="1" smtClean="0"/>
              <a:t>sw</a:t>
            </a:r>
            <a:r>
              <a:rPr lang="en-US" dirty="0" smtClean="0"/>
              <a:t> both access memory one word at a time.</a:t>
            </a:r>
          </a:p>
          <a:p>
            <a:r>
              <a:rPr lang="en-US" dirty="0" smtClean="0"/>
              <a:t>So how do we represent instructions?</a:t>
            </a:r>
          </a:p>
          <a:p>
            <a:pPr lvl="1"/>
            <a:r>
              <a:rPr lang="en-US" dirty="0" smtClean="0"/>
              <a:t>Remember: Computer only understands 1s and 0s, so “</a:t>
            </a:r>
            <a:r>
              <a:rPr lang="en-US" dirty="0" smtClean="0">
                <a:solidFill>
                  <a:schemeClr val="accent2"/>
                </a:solidFill>
                <a:latin typeface="Courier New"/>
                <a:cs typeface="Courier New"/>
              </a:rPr>
              <a:t>add $t0,$0,$0</a:t>
            </a:r>
            <a:r>
              <a:rPr lang="en-US" dirty="0" smtClean="0"/>
              <a:t>” is meaningless.</a:t>
            </a:r>
          </a:p>
          <a:p>
            <a:pPr lvl="1"/>
            <a:r>
              <a:rPr lang="en-US" dirty="0" smtClean="0"/>
              <a:t>MIPS wants simplicity: since data is in words, make instructions be words too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as Numbers (2/2)</a:t>
            </a:r>
            <a:endParaRPr lang="en-US"/>
          </a:p>
        </p:txBody>
      </p:sp>
      <p:sp>
        <p:nvSpPr>
          <p:cNvPr id="210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word is 32 bits, so divide instruction word into “</a:t>
            </a:r>
            <a:r>
              <a:rPr lang="en-US" dirty="0" smtClean="0">
                <a:solidFill>
                  <a:schemeClr val="accent2"/>
                </a:solidFill>
              </a:rPr>
              <a:t>fields</a:t>
            </a:r>
            <a:r>
              <a:rPr lang="en-US" dirty="0" smtClean="0"/>
              <a:t>”.</a:t>
            </a:r>
          </a:p>
          <a:p>
            <a:r>
              <a:rPr lang="en-US" dirty="0" smtClean="0"/>
              <a:t>Each field tells processor something about instruction.</a:t>
            </a:r>
          </a:p>
          <a:p>
            <a:r>
              <a:rPr lang="en-US" dirty="0" smtClean="0"/>
              <a:t>We could define different fields for each instruction, but MIPS is based on simplicity, so define 3 basic types of instruction formats:</a:t>
            </a:r>
          </a:p>
          <a:p>
            <a:pPr lvl="1"/>
            <a:r>
              <a:rPr lang="en-US" dirty="0" smtClean="0"/>
              <a:t>R-format</a:t>
            </a:r>
          </a:p>
          <a:p>
            <a:pPr lvl="1"/>
            <a:r>
              <a:rPr lang="en-US" dirty="0" smtClean="0"/>
              <a:t>I-format</a:t>
            </a:r>
          </a:p>
          <a:p>
            <a:pPr lvl="1"/>
            <a:r>
              <a:rPr lang="en-US" dirty="0" smtClean="0"/>
              <a:t>J-format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26054</TotalTime>
  <Pages>47</Pages>
  <Words>2639</Words>
  <Application>Microsoft PowerPoint 4.0</Application>
  <PresentationFormat>Letter Paper (8.5x11 in)</PresentationFormat>
  <Paragraphs>328</Paragraphs>
  <Slides>28</Slides>
  <Notes>27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Metro</vt:lpstr>
      <vt:lpstr>After moore’s law?</vt:lpstr>
      <vt:lpstr>Review</vt:lpstr>
      <vt:lpstr>61C Levels of Representation (abstractions)</vt:lpstr>
      <vt:lpstr>Overview – Instruction Representation</vt:lpstr>
      <vt:lpstr>Big Idea: Stored-Program Concept</vt:lpstr>
      <vt:lpstr>Consequence #1: Everything Addressed</vt:lpstr>
      <vt:lpstr>Consequence #2: Binary Compatibility</vt:lpstr>
      <vt:lpstr>Instructions as Numbers (1/2)</vt:lpstr>
      <vt:lpstr>Instructions as Numbers (2/2)</vt:lpstr>
      <vt:lpstr>Instruction Formats</vt:lpstr>
      <vt:lpstr>R-Format Instructions (1/5)</vt:lpstr>
      <vt:lpstr>R-Format Instructions (2/5)</vt:lpstr>
      <vt:lpstr>R-Format Instructions (3/5)</vt:lpstr>
      <vt:lpstr>R-Format Instructions (4/5)</vt:lpstr>
      <vt:lpstr>R-Format Instructions (5/5)</vt:lpstr>
      <vt:lpstr>R-Format Example (1/2)</vt:lpstr>
      <vt:lpstr>R-Format Example (2/2)</vt:lpstr>
      <vt:lpstr>Administrivia</vt:lpstr>
      <vt:lpstr>I-Format Instructions (1/4)</vt:lpstr>
      <vt:lpstr>I-Format Instructions (2/4)</vt:lpstr>
      <vt:lpstr>I-Format Instructions (3/4)</vt:lpstr>
      <vt:lpstr>I-Format Instructions (4/4)</vt:lpstr>
      <vt:lpstr>I-Format Example (1/2)</vt:lpstr>
      <vt:lpstr>I-Format Example (2/2)</vt:lpstr>
      <vt:lpstr>Peer Instruction</vt:lpstr>
      <vt:lpstr>Peer Instruction Answer</vt:lpstr>
      <vt:lpstr>In conclusion…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1842</cp:revision>
  <cp:lastPrinted>2008-02-20T00:47:50Z</cp:lastPrinted>
  <dcterms:created xsi:type="dcterms:W3CDTF">2008-02-19T18:45:17Z</dcterms:created>
  <dcterms:modified xsi:type="dcterms:W3CDTF">2008-02-20T00:48:15Z</dcterms:modified>
</cp:coreProperties>
</file>