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r:id="rId1"/>
  </p:sldMasterIdLst>
  <p:notesMasterIdLst>
    <p:notesMasterId r:id="rId26"/>
  </p:notesMasterIdLst>
  <p:handoutMasterIdLst>
    <p:handoutMasterId r:id="rId27"/>
  </p:handoutMasterIdLst>
  <p:sldIdLst>
    <p:sldId id="933" r:id="rId2"/>
    <p:sldId id="1033" r:id="rId3"/>
    <p:sldId id="1036" r:id="rId4"/>
    <p:sldId id="1037" r:id="rId5"/>
    <p:sldId id="1038" r:id="rId6"/>
    <p:sldId id="1039" r:id="rId7"/>
    <p:sldId id="1040" r:id="rId8"/>
    <p:sldId id="1041" r:id="rId9"/>
    <p:sldId id="1042" r:id="rId10"/>
    <p:sldId id="1043" r:id="rId11"/>
    <p:sldId id="1044" r:id="rId12"/>
    <p:sldId id="1045" r:id="rId13"/>
    <p:sldId id="1046" r:id="rId14"/>
    <p:sldId id="1047" r:id="rId15"/>
    <p:sldId id="1048" r:id="rId16"/>
    <p:sldId id="1049" r:id="rId17"/>
    <p:sldId id="1050" r:id="rId18"/>
    <p:sldId id="1051" r:id="rId19"/>
    <p:sldId id="1052" r:id="rId20"/>
    <p:sldId id="1053" r:id="rId21"/>
    <p:sldId id="1054" r:id="rId22"/>
    <p:sldId id="1055" r:id="rId23"/>
    <p:sldId id="1056" r:id="rId24"/>
    <p:sldId id="1057" r:id="rId25"/>
  </p:sldIdLst>
  <p:sldSz cx="9144000" cy="6858000" type="letter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5pPr>
    <a:lvl6pPr marL="22860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6pPr>
    <a:lvl7pPr marL="27432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7pPr>
    <a:lvl8pPr marL="32004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8pPr>
    <a:lvl9pPr marL="3657600" algn="l" defTabSz="457200" rtl="0" eaLnBrk="1" latinLnBrk="0" hangingPunct="1">
      <a:defRPr sz="25600" kern="1200">
        <a:solidFill>
          <a:schemeClr val="accent1"/>
        </a:solidFill>
        <a:latin typeface="Helvetica" pitchFamily="-65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bw" frameSlides="1"/>
  <p:showPr showNarration="1" useTimings="0">
    <p:present/>
    <p:sldAll/>
    <p:penClr>
      <a:schemeClr val="tx1"/>
    </p:penClr>
  </p:showPr>
  <p:clrMru>
    <a:srgbClr val="94F0E4"/>
    <a:srgbClr val="5771A0"/>
    <a:srgbClr val="800080"/>
    <a:srgbClr val="66FF33"/>
    <a:srgbClr val="FF0000"/>
    <a:srgbClr val="3333CC"/>
    <a:srgbClr val="FF8DA0"/>
    <a:srgbClr val="008000"/>
    <a:srgbClr val="810A52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 snapVertSplitter="1" vertBarState="minimized" horzBarState="maximized">
    <p:restoredLeft sz="15620"/>
    <p:restoredTop sz="81191" autoAdjust="0"/>
  </p:normalViewPr>
  <p:slideViewPr>
    <p:cSldViewPr>
      <p:cViewPr varScale="1">
        <p:scale>
          <a:sx n="250" d="100"/>
          <a:sy n="250" d="100"/>
        </p:scale>
        <p:origin x="-184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782" y="-90"/>
      </p:cViewPr>
      <p:guideLst>
        <p:guide orient="horz" pos="2931"/>
        <p:guide pos="2212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theme" Target="theme/theme1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handoutMaster" Target="handoutMasters/handoutMaster1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printerSettings" Target="printerSettings/printerSettings1.bin"/><Relationship Id="rId26" Type="http://schemas.openxmlformats.org/officeDocument/2006/relationships/notesMaster" Target="notesMasters/notesMaster1.xml"/><Relationship Id="rId30" Type="http://schemas.openxmlformats.org/officeDocument/2006/relationships/viewProps" Target="viewProps.xml"/><Relationship Id="rId11" Type="http://schemas.openxmlformats.org/officeDocument/2006/relationships/slide" Target="slides/slide10.xml"/><Relationship Id="rId29" Type="http://schemas.openxmlformats.org/officeDocument/2006/relationships/presProps" Target="presProp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596900"/>
            <a:ext cx="4637087" cy="34782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28638" y="4424363"/>
            <a:ext cx="6049962" cy="41862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2282" tIns="45329" rIns="92282" bIns="4532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We want this to be in font 11 and justify.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just" rtl="0" eaLnBrk="0" fontAlgn="base" hangingPunct="0">
      <a:lnSpc>
        <a:spcPct val="90000"/>
      </a:lnSpc>
      <a:spcBef>
        <a:spcPct val="40000"/>
      </a:spcBef>
      <a:spcAft>
        <a:spcPct val="0"/>
      </a:spcAft>
      <a:defRPr sz="11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37931725" indent="-3747452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3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432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7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3511550" y="2441575"/>
            <a:ext cx="0" cy="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77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35038" y="6389688"/>
            <a:ext cx="5532437" cy="252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8265" tIns="44133" rIns="88265" bIns="44133">
            <a:prstTxWarp prst="textNoShape">
              <a:avLst/>
            </a:prstTxWarp>
          </a:bodyPr>
          <a:lstStyle/>
          <a:p>
            <a:pPr marL="228600" indent="-228600"/>
            <a:r>
              <a:rPr lang="en-US"/>
              <a:t>Answer: </a:t>
            </a:r>
          </a:p>
          <a:p>
            <a:pPr marL="228600" indent="-228600"/>
            <a:r>
              <a:rPr lang="en-US"/>
              <a:t>A: False</a:t>
            </a:r>
          </a:p>
          <a:p>
            <a:pPr marL="228600" indent="-228600"/>
            <a:r>
              <a:rPr lang="en-US"/>
              <a:t>B: True (it’s all relative)</a:t>
            </a:r>
          </a:p>
          <a:p>
            <a:pPr marL="228600" indent="-228600"/>
            <a:r>
              <a:rPr lang="en-US"/>
              <a:t>C: True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00150" y="598488"/>
            <a:ext cx="4635500" cy="34766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79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8638" y="4421188"/>
            <a:ext cx="6051550" cy="418941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3315" tIns="46656" rIns="93315" bIns="46656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8E3342FC-85AC-0141-B4E7-B626C592947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3767D12C-1D62-DB44-B351-8710E9C41DB2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EB5093A4-CC93-424A-94EB-96D0AD625C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5727700" cy="4746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143000"/>
            <a:ext cx="7848600" cy="2138363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01C1680E-D985-8A48-BA9E-A9F7CF2082B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/>
          <p:cNvSpPr>
            <a:spLocks/>
          </p:cNvSpPr>
          <p:nvPr/>
        </p:nvSpPr>
        <p:spPr bwMode="auto">
          <a:xfrm>
            <a:off x="4829175" y="1073150"/>
            <a:ext cx="4321175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reeform 4"/>
          <p:cNvSpPr>
            <a:spLocks/>
          </p:cNvSpPr>
          <p:nvPr/>
        </p:nvSpPr>
        <p:spPr bwMode="auto">
          <a:xfrm>
            <a:off x="374650" y="0"/>
            <a:ext cx="5513388" cy="6615113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 rot="5236414">
            <a:off x="4461669" y="1483519"/>
            <a:ext cx="4114800" cy="118903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6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Freeform 13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366713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366713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63538" y="401638"/>
            <a:ext cx="8504237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0" name="Rectangle 19"/>
          <p:cNvSpPr/>
          <p:nvPr/>
        </p:nvSpPr>
        <p:spPr>
          <a:xfrm flipH="1">
            <a:off x="371475" y="681038"/>
            <a:ext cx="2698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411163" y="681038"/>
            <a:ext cx="2698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447675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Rectangle 22"/>
          <p:cNvSpPr/>
          <p:nvPr/>
        </p:nvSpPr>
        <p:spPr>
          <a:xfrm flipH="1">
            <a:off x="476250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500063" y="681038"/>
            <a:ext cx="36512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bIns="0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F08356AB-6050-C54D-8146-0D0927CCFB8F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344601BE-1874-5548-A792-BFB77CD508AE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01638"/>
            <a:ext cx="8867775" cy="887412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7313" y="681038"/>
            <a:ext cx="460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7625" y="681038"/>
            <a:ext cx="26988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8575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 flipH="1">
            <a:off x="149225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 flipH="1">
            <a:off x="188913" y="681038"/>
            <a:ext cx="2857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 flipH="1">
            <a:off x="227013" y="681038"/>
            <a:ext cx="9525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H="1">
            <a:off x="255588" y="681038"/>
            <a:ext cx="7937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79400" y="681038"/>
            <a:ext cx="36513" cy="365125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7" name="Date Placeholder 6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1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1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50361CD5-B477-9E43-A365-B6CBAABDE154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CD69752C-0324-1C40-9504-CBF4C9360C20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4F050E0-6EC7-2D45-8299-7B7E99CE3E4C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9956C743-C58C-B546-AEA2-8065E3DEDFB6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300" y="0"/>
            <a:ext cx="8777288" cy="1878013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363538" y="1884363"/>
            <a:ext cx="8782050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7" name="Group 20"/>
          <p:cNvGrpSpPr>
            <a:grpSpLocks/>
          </p:cNvGrpSpPr>
          <p:nvPr/>
        </p:nvGrpSpPr>
        <p:grpSpPr bwMode="auto">
          <a:xfrm rot="5400000">
            <a:off x="8515351" y="1219200"/>
            <a:ext cx="131762" cy="128587"/>
            <a:chOff x="6668087" y="1297746"/>
            <a:chExt cx="161840" cy="156602"/>
          </a:xfrm>
        </p:grpSpPr>
        <p:cxnSp>
          <p:nvCxnSpPr>
            <p:cNvPr id="8" name="Straight Connector 7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25"/>
          <p:cNvGrpSpPr>
            <a:grpSpLocks/>
          </p:cNvGrpSpPr>
          <p:nvPr/>
        </p:nvGrpSpPr>
        <p:grpSpPr bwMode="auto">
          <a:xfrm rot="5400000">
            <a:off x="8667751" y="1371600"/>
            <a:ext cx="131762" cy="128587"/>
            <a:chOff x="6668087" y="1297746"/>
            <a:chExt cx="161840" cy="156602"/>
          </a:xfrm>
        </p:grpSpPr>
        <p:cxnSp>
          <p:nvCxnSpPr>
            <p:cNvPr id="12" name="Straight Connector 11"/>
            <p:cNvCxnSpPr/>
            <p:nvPr/>
          </p:nvCxnSpPr>
          <p:spPr>
            <a:xfrm rot="16200000">
              <a:off x="6659693" y="1302242"/>
              <a:ext cx="88935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V="1">
              <a:off x="6681299" y="1395381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 flipH="1">
              <a:off x="6740613" y="1301266"/>
              <a:ext cx="88935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 29"/>
          <p:cNvGrpSpPr>
            <a:grpSpLocks/>
          </p:cNvGrpSpPr>
          <p:nvPr/>
        </p:nvGrpSpPr>
        <p:grpSpPr bwMode="auto">
          <a:xfrm rot="5400000">
            <a:off x="8320087" y="1474788"/>
            <a:ext cx="131763" cy="128588"/>
            <a:chOff x="6668087" y="1297746"/>
            <a:chExt cx="161840" cy="156602"/>
          </a:xfrm>
        </p:grpSpPr>
        <p:cxnSp>
          <p:nvCxnSpPr>
            <p:cNvPr id="16" name="Straight Connector 15"/>
            <p:cNvCxnSpPr/>
            <p:nvPr/>
          </p:nvCxnSpPr>
          <p:spPr>
            <a:xfrm rot="16200000">
              <a:off x="6659692" y="1302240"/>
              <a:ext cx="88934" cy="7994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V="1">
              <a:off x="6681298" y="1395380"/>
              <a:ext cx="125668" cy="0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 flipH="1">
              <a:off x="6740612" y="1301265"/>
              <a:ext cx="88934" cy="81895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563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2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563"/>
            <a:ext cx="5562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Helvetica" charset="0"/>
              </a:defRPr>
            </a:lvl1pPr>
          </a:lstStyle>
          <a:p>
            <a:pPr>
              <a:defRPr/>
            </a:pPr>
            <a:r>
              <a:rPr lang="en-US"/>
              <a:t>
              </a:t>
            </a:r>
          </a:p>
        </p:txBody>
      </p:sp>
      <p:sp>
        <p:nvSpPr>
          <p:cNvPr id="2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563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" pitchFamily="-65" charset="0"/>
              </a:defRPr>
            </a:lvl1pPr>
          </a:lstStyle>
          <a:p>
            <a:pPr>
              <a:defRPr/>
            </a:pPr>
            <a:fld id="{458E6A8A-592E-AF43-B50A-9BAEEB4055EB}" type="slidenum">
              <a:rPr/>
              <a:pPr>
                <a:defRPr/>
              </a:pPr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4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031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143000"/>
            <a:ext cx="8229600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" name="Rectangle 10"/>
          <p:cNvSpPr>
            <a:spLocks noChangeArrowheads="1"/>
          </p:cNvSpPr>
          <p:nvPr userDrawn="1"/>
        </p:nvSpPr>
        <p:spPr bwMode="auto">
          <a:xfrm>
            <a:off x="914400" y="6654800"/>
            <a:ext cx="4953000" cy="203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sz="1000" b="1" dirty="0">
                <a:solidFill>
                  <a:schemeClr val="tx1"/>
                </a:solidFill>
                <a:latin typeface="18 VAG Rounded Black   09390"/>
              </a:rPr>
              <a:t>CS61C </a:t>
            </a:r>
            <a:r>
              <a:rPr lang="en-US" sz="1000" b="1" dirty="0" smtClean="0">
                <a:solidFill>
                  <a:schemeClr val="accent3"/>
                </a:solidFill>
                <a:latin typeface="18 VAG Rounded Black   09390"/>
              </a:rPr>
              <a:t>L14 MIPS Instruction Representation</a:t>
            </a:r>
            <a:r>
              <a:rPr lang="en-US" sz="1000" b="1" baseline="0" dirty="0" smtClean="0">
                <a:solidFill>
                  <a:schemeClr val="accent3"/>
                </a:solidFill>
                <a:latin typeface="18 VAG Rounded Black   09390"/>
              </a:rPr>
              <a:t> II </a:t>
            </a:r>
            <a:r>
              <a:rPr lang="en-US" sz="1000" b="1" dirty="0" smtClean="0">
                <a:solidFill>
                  <a:schemeClr val="tx1"/>
                </a:solidFill>
                <a:latin typeface="18 VAG Rounded Black   09390"/>
              </a:rPr>
              <a:t>(</a:t>
            </a:r>
            <a:fld id="{0382F9D6-1C8F-9447-89CA-9F506CE985D4}" type="slidenum">
              <a:rPr lang="en-US" sz="1000" b="1">
                <a:solidFill>
                  <a:schemeClr val="tx1"/>
                </a:solidFill>
                <a:latin typeface="18 VAG Rounded Black   09390"/>
              </a:rPr>
              <a:pPr>
                <a:defRPr/>
              </a:pPr>
              <a:t>‹#›</a:t>
            </a:fld>
            <a:r>
              <a:rPr lang="en-US" sz="1000" b="1" dirty="0">
                <a:solidFill>
                  <a:schemeClr val="tx1"/>
                </a:solidFill>
                <a:latin typeface="18 VAG Rounded Black   09390"/>
              </a:rPr>
              <a:t>)</a:t>
            </a:r>
          </a:p>
        </p:txBody>
      </p:sp>
      <p:sp>
        <p:nvSpPr>
          <p:cNvPr id="19" name="Rectangle 11"/>
          <p:cNvSpPr>
            <a:spLocks noChangeArrowheads="1"/>
          </p:cNvSpPr>
          <p:nvPr userDrawn="1"/>
        </p:nvSpPr>
        <p:spPr bwMode="auto">
          <a:xfrm>
            <a:off x="7454404" y="6651625"/>
            <a:ext cx="1692771" cy="20518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63500" tIns="25400" rIns="63500" bIns="25400">
            <a:prstTxWarp prst="textNoShape">
              <a:avLst/>
            </a:prstTxWarp>
            <a:spAutoFit/>
          </a:bodyPr>
          <a:lstStyle/>
          <a:p>
            <a:pPr algn="r">
              <a:defRPr/>
            </a:pPr>
            <a:r>
              <a:rPr lang="en-US" sz="1000" b="1">
                <a:solidFill>
                  <a:schemeClr val="tx1"/>
                </a:solidFill>
                <a:latin typeface="18 VAG Rounded Black   09390"/>
              </a:rPr>
              <a:t>Garcia, Spring 2008 © UCB</a:t>
            </a:r>
          </a:p>
        </p:txBody>
      </p:sp>
      <p:pic>
        <p:nvPicPr>
          <p:cNvPr id="1034" name="Picture 14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6192838"/>
            <a:ext cx="850900" cy="665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Straight Connector 12"/>
          <p:cNvCxnSpPr/>
          <p:nvPr userDrawn="1"/>
        </p:nvCxnSpPr>
        <p:spPr>
          <a:xfrm>
            <a:off x="457200" y="1141412"/>
            <a:ext cx="8229600" cy="1588"/>
          </a:xfrm>
          <a:prstGeom prst="line">
            <a:avLst/>
          </a:prstGeom>
          <a:ln>
            <a:solidFill>
              <a:schemeClr val="tx2"/>
            </a:solidFill>
          </a:ln>
          <a:effectLst>
            <a:glow rad="101600">
              <a:schemeClr val="tx2">
                <a:alpha val="75000"/>
              </a:schemeClr>
            </a:glow>
          </a:effec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r:id="rId1"/>
    <p:sldLayoutId r:id="rId2"/>
    <p:sldLayoutId r:id="rId3"/>
    <p:sldLayoutId r:id="rId4"/>
    <p:sldLayoutId r:id="rId5"/>
    <p:sldLayoutId r:id="rId6"/>
    <p:sldLayoutId r:id="rId7"/>
    <p:sldLayoutId r:id="rId8"/>
    <p:sldLayoutId r:id="rId9"/>
    <p:sldLayoutId r:id="rId10"/>
    <p:sldLayoutId r:id="rId11"/>
    <p:sldLayoutId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kern="1200" spc="-100">
          <a:solidFill>
            <a:srgbClr val="C1EEFF"/>
          </a:solidFill>
          <a:latin typeface="18 VAG Rounded Bold   07390"/>
          <a:ea typeface="ＭＳ Ｐゴシック" charset="-128"/>
          <a:cs typeface="AppleGaramond Bd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4000" b="1">
          <a:solidFill>
            <a:srgbClr val="C1EEFF"/>
          </a:solidFill>
          <a:latin typeface="Corbel" charset="0"/>
          <a:ea typeface="ＭＳ Ｐゴシック" charset="-128"/>
          <a:cs typeface="ＭＳ Ｐゴシック" charset="-128"/>
        </a:defRPr>
      </a:lvl9pPr>
    </p:titleStyle>
    <p:bodyStyle>
      <a:lvl1pPr marL="411163" indent="-342900" algn="l" rtl="0" eaLnBrk="0" fontAlgn="base" hangingPunct="0">
        <a:spcBef>
          <a:spcPts val="700"/>
        </a:spcBef>
        <a:spcAft>
          <a:spcPct val="0"/>
        </a:spcAft>
        <a:buClr>
          <a:schemeClr val="tx2"/>
        </a:buClr>
        <a:buSzPct val="95000"/>
        <a:buFont typeface="Wingdings" pitchFamily="-65" charset="2"/>
        <a:buChar char=""/>
        <a:defRPr sz="3000" b="1" kern="1200">
          <a:solidFill>
            <a:schemeClr val="tx1"/>
          </a:solidFill>
          <a:latin typeface="18 VAG Rounded Bold   07390"/>
          <a:ea typeface="ＭＳ Ｐゴシック" charset="-128"/>
          <a:cs typeface="ＭＳ Ｐゴシック" charset="-128"/>
        </a:defRPr>
      </a:lvl1pPr>
      <a:lvl2pPr marL="739775" indent="-285750" algn="l" rtl="0" eaLnBrk="0" fontAlgn="base" hangingPunct="0">
        <a:spcBef>
          <a:spcPct val="20000"/>
        </a:spcBef>
        <a:spcAft>
          <a:spcPct val="0"/>
        </a:spcAft>
        <a:buSzPct val="90000"/>
        <a:buFont typeface="Wingdings" pitchFamily="-65" charset="2"/>
        <a:buChar char=""/>
        <a:defRPr sz="2600" b="1" kern="1200">
          <a:solidFill>
            <a:schemeClr val="accent3">
              <a:lumMod val="40000"/>
              <a:lumOff val="60000"/>
            </a:schemeClr>
          </a:solidFill>
          <a:latin typeface="18 VAG Rounded Bold   07390"/>
          <a:ea typeface="ＭＳ Ｐゴシック" charset="-128"/>
          <a:cs typeface="+mn-cs"/>
        </a:defRPr>
      </a:lvl2pPr>
      <a:lvl3pPr marL="995363" indent="-228600" algn="l" rtl="0" eaLnBrk="0" fontAlgn="base" hangingPunct="0">
        <a:spcBef>
          <a:spcPct val="20000"/>
        </a:spcBef>
        <a:spcAft>
          <a:spcPct val="0"/>
        </a:spcAft>
        <a:buFont typeface="Wingdings 2" pitchFamily="-65" charset="2"/>
        <a:buChar char=""/>
        <a:defRPr sz="2400" b="1" kern="1200">
          <a:solidFill>
            <a:srgbClr val="94F0E4"/>
          </a:solidFill>
          <a:latin typeface="18 VAG Rounded Bold   07390"/>
          <a:ea typeface="ＭＳ Ｐゴシック" charset="-128"/>
          <a:cs typeface="+mn-cs"/>
        </a:defRPr>
      </a:lvl3pPr>
      <a:lvl4pPr marL="126047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3" pitchFamily="-65" charset="2"/>
        <a:buChar char=""/>
        <a:defRPr sz="2200" b="1" kern="1200">
          <a:solidFill>
            <a:srgbClr val="F273AF"/>
          </a:solidFill>
          <a:latin typeface="18 VAG Rounded Bold   07390"/>
          <a:ea typeface="ＭＳ Ｐゴシック" charset="-128"/>
          <a:cs typeface="+mn-cs"/>
        </a:defRPr>
      </a:lvl4pPr>
      <a:lvl5pPr marL="1481138" indent="-2095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Wingdings 2" pitchFamily="-65" charset="2"/>
        <a:buChar char=""/>
        <a:defRPr sz="2000" b="1" kern="1200">
          <a:solidFill>
            <a:schemeClr val="tx1"/>
          </a:solidFill>
          <a:latin typeface="18 VAG Rounded Bold   07390"/>
          <a:ea typeface="ＭＳ Ｐゴシック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3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16002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ChangeArrowheads="1"/>
          </p:cNvSpPr>
          <p:nvPr/>
        </p:nvSpPr>
        <p:spPr bwMode="auto">
          <a:xfrm>
            <a:off x="1981200" y="76200"/>
            <a:ext cx="7162800" cy="277183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63500" tIns="25400" rIns="63500" bIns="25400" anchor="ctr">
            <a:prstTxWarp prst="textNoShape">
              <a:avLst/>
            </a:prstTxWarp>
            <a:spAutoFit/>
          </a:bodyPr>
          <a:lstStyle/>
          <a:p>
            <a:pPr algn="ctr">
              <a:lnSpc>
                <a:spcPct val="77000"/>
              </a:lnSpc>
            </a:pPr>
            <a:r>
              <a:rPr lang="en-US" sz="2800" b="1" dirty="0">
                <a:solidFill>
                  <a:schemeClr val="bg2"/>
                </a:solidFill>
                <a:latin typeface="Courier New" pitchFamily="-65" charset="0"/>
              </a:rPr>
              <a:t>inst.eecs.berkeley.edu/~cs61c</a:t>
            </a:r>
            <a:r>
              <a:rPr lang="en-US" sz="3200" b="1" dirty="0">
                <a:solidFill>
                  <a:schemeClr val="bg2"/>
                </a:solidFill>
              </a:rPr>
              <a:t> </a:t>
            </a:r>
            <a:r>
              <a:rPr lang="en-US" sz="3200" b="1" dirty="0">
                <a:solidFill>
                  <a:schemeClr val="accent2"/>
                </a:solidFill>
              </a:rPr>
              <a:t/>
            </a:r>
            <a:br>
              <a:rPr lang="en-US" sz="3200" b="1" dirty="0">
                <a:solidFill>
                  <a:schemeClr val="accent2"/>
                </a:solidFill>
              </a:rPr>
            </a:br>
            <a:r>
              <a:rPr lang="en-US" sz="3600" b="1" dirty="0">
                <a:solidFill>
                  <a:schemeClr val="tx2"/>
                </a:solidFill>
                <a:latin typeface="18 VAG Rounded Bold   07390"/>
                <a:cs typeface=""/>
              </a:rPr>
              <a:t>UCB CS61C : Machine Structures</a:t>
            </a: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latin typeface="18 VAG Rounded Bold   07390"/>
                <a:cs typeface=""/>
              </a:rPr>
              <a:t>Lecture</a:t>
            </a:r>
            <a:r>
              <a:rPr lang="en-US" sz="3200" b="1" dirty="0" smtClean="0">
                <a:latin typeface="18 VAG Rounded Bold   07390"/>
                <a:cs typeface=""/>
              </a:rPr>
              <a:t> 14</a:t>
            </a:r>
            <a:br>
              <a:rPr lang="en-US" sz="3200" b="1" dirty="0" smtClean="0">
                <a:latin typeface="18 VAG Rounded Bold   07390"/>
                <a:cs typeface=""/>
              </a:rPr>
            </a:br>
            <a:r>
              <a:rPr lang="en-US" sz="3200" b="1" dirty="0" smtClean="0">
                <a:latin typeface="18 VAG Rounded Bold   07390"/>
                <a:cs typeface=""/>
              </a:rPr>
              <a:t>MIPS Instruction Representation II</a:t>
            </a: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/>
            </a:r>
            <a:b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</a:br>
            <a:r>
              <a:rPr lang="en-US" sz="3200" b="1" dirty="0" smtClean="0">
                <a:solidFill>
                  <a:schemeClr val="tx2"/>
                </a:solidFill>
                <a:latin typeface="18 VAG Rounded Bold   07390"/>
                <a:cs typeface=""/>
              </a:rPr>
              <a:t> </a:t>
            </a:r>
            <a:r>
              <a:rPr lang="en-US" sz="3200" b="1" dirty="0">
                <a:solidFill>
                  <a:schemeClr val="tx1"/>
                </a:solidFill>
                <a:latin typeface="18 VAG Rounded Bold   07390"/>
                <a:cs typeface=""/>
              </a:rPr>
              <a:t>2008-02</a:t>
            </a:r>
            <a:r>
              <a:rPr lang="en-US" sz="3200" b="1" dirty="0" smtClean="0">
                <a:solidFill>
                  <a:schemeClr val="tx1"/>
                </a:solidFill>
                <a:latin typeface="18 VAG Rounded Bold   07390"/>
                <a:cs typeface=""/>
              </a:rPr>
              <a:t>-25</a:t>
            </a:r>
            <a:endParaRPr lang="en-US" sz="3200" b="1" dirty="0">
              <a:solidFill>
                <a:schemeClr val="tx1"/>
              </a:solidFill>
              <a:latin typeface="18 VAG Rounded Bold   07390"/>
              <a:cs typeface=""/>
            </a:endParaRPr>
          </a:p>
        </p:txBody>
      </p:sp>
      <p:sp>
        <p:nvSpPr>
          <p:cNvPr id="48" name="Title 47"/>
          <p:cNvSpPr>
            <a:spLocks noGrp="1"/>
          </p:cNvSpPr>
          <p:nvPr>
            <p:ph type="ctrTitle"/>
          </p:nvPr>
        </p:nvSpPr>
        <p:spPr>
          <a:xfrm>
            <a:off x="609600" y="3200400"/>
            <a:ext cx="82296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solidFill>
                  <a:srgbClr val="FFFF00"/>
                </a:solidFill>
                <a:ea typeface="+mj-ea"/>
                <a:cs typeface="+mj-cs"/>
              </a:rPr>
              <a:t>Extend </a:t>
            </a:r>
            <a:r>
              <a:rPr lang="en-US" sz="3200" dirty="0" err="1" smtClean="0">
                <a:solidFill>
                  <a:srgbClr val="FFFF00"/>
                </a:solidFill>
                <a:ea typeface="+mj-ea"/>
                <a:cs typeface="+mj-cs"/>
              </a:rPr>
              <a:t>moore’s</a:t>
            </a:r>
            <a:r>
              <a:rPr lang="en-US" sz="3200" dirty="0" smtClean="0">
                <a:solidFill>
                  <a:srgbClr val="FFFF00"/>
                </a:solidFill>
                <a:ea typeface="+mj-ea"/>
                <a:cs typeface="+mj-cs"/>
              </a:rPr>
              <a:t> law?</a:t>
            </a:r>
            <a:endParaRPr lang="en-US" sz="3200" dirty="0">
              <a:solidFill>
                <a:srgbClr val="FFFF00"/>
              </a:solidFill>
              <a:ea typeface="+mj-ea"/>
              <a:cs typeface="+mj-cs"/>
            </a:endParaRPr>
          </a:p>
        </p:txBody>
      </p:sp>
      <p:sp>
        <p:nvSpPr>
          <p:cNvPr id="15365" name="Subtitle 48"/>
          <p:cNvSpPr>
            <a:spLocks noGrp="1"/>
          </p:cNvSpPr>
          <p:nvPr>
            <p:ph type="subTitle" idx="1"/>
          </p:nvPr>
        </p:nvSpPr>
        <p:spPr>
          <a:xfrm>
            <a:off x="609600" y="3886200"/>
            <a:ext cx="4648200" cy="2209800"/>
          </a:xfrm>
        </p:spPr>
        <p:txBody>
          <a:bodyPr anchor="t"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IBM wants to use “self-assembling” nanotechnology to improve their insulators, using 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airgaps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 instead of insulating material at the 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nanoscale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. No more photolithography, which could save $50 million on the cost of </a:t>
            </a:r>
            <a:r>
              <a:rPr lang="en-US" dirty="0" err="1" smtClean="0">
                <a:ea typeface="ＭＳ Ｐゴシック" pitchFamily="-65" charset="-128"/>
                <a:cs typeface="ＭＳ Ｐゴシック" pitchFamily="-65" charset="-128"/>
              </a:rPr>
              <a:t>fab</a:t>
            </a:r>
            <a:r>
              <a:rPr lang="en-US" dirty="0" smtClean="0">
                <a:ea typeface="ＭＳ Ｐゴシック" pitchFamily="-65" charset="-128"/>
                <a:cs typeface="ＭＳ Ｐゴシック" pitchFamily="-65" charset="-128"/>
              </a:rPr>
              <a:t>…</a:t>
            </a:r>
            <a:endParaRPr lang="en-US" dirty="0" smtClean="0">
              <a:solidFill>
                <a:schemeClr val="accent3">
                  <a:lumMod val="40000"/>
                  <a:lumOff val="60000"/>
                </a:schemeClr>
              </a:solidFill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04800" y="2438400"/>
            <a:ext cx="1752600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chemeClr val="bg2"/>
                </a:solidFill>
                <a:latin typeface="18 VAG Rounded Bold   07390"/>
              </a:rPr>
              <a:t>Lecturer SOE Dan Garcia</a:t>
            </a:r>
          </a:p>
          <a:p>
            <a:pPr algn="ctr">
              <a:defRPr/>
            </a:pPr>
            <a:endParaRPr lang="en-US" sz="2000" b="1" dirty="0">
              <a:solidFill>
                <a:schemeClr val="bg2"/>
              </a:solidFill>
              <a:latin typeface="18 VAG Rounded Bold   07390"/>
            </a:endParaRPr>
          </a:p>
        </p:txBody>
      </p:sp>
      <p:sp>
        <p:nvSpPr>
          <p:cNvPr id="15367" name="Subtitle 48"/>
          <p:cNvSpPr txBox="1">
            <a:spLocks/>
          </p:cNvSpPr>
          <p:nvPr/>
        </p:nvSpPr>
        <p:spPr bwMode="auto">
          <a:xfrm>
            <a:off x="609600" y="6096000"/>
            <a:ext cx="8077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0584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buClr>
                <a:schemeClr val="tx2"/>
              </a:buClr>
              <a:buSzPct val="95000"/>
            </a:pPr>
            <a:r>
              <a:rPr lang="en-US" sz="2000" b="1" dirty="0" smtClean="0">
                <a:latin typeface="Courier New" pitchFamily="-65" charset="0"/>
                <a:ea typeface="Courier New" pitchFamily="-65" charset="0"/>
                <a:cs typeface="Courier New" pitchFamily="-65" charset="0"/>
              </a:rPr>
              <a:t>www.nytimes.com/2008/02/24/business/24proto.html</a:t>
            </a:r>
            <a:endParaRPr lang="en-US" sz="2000" b="1" dirty="0">
              <a:latin typeface="Courier New" pitchFamily="-65" charset="0"/>
              <a:ea typeface="Courier New" pitchFamily="-65" charset="0"/>
              <a:cs typeface="Courier New" pitchFamily="-65" charset="0"/>
            </a:endParaRPr>
          </a:p>
        </p:txBody>
      </p:sp>
      <p:sp>
        <p:nvSpPr>
          <p:cNvPr id="54" name="Oval 53"/>
          <p:cNvSpPr/>
          <p:nvPr/>
        </p:nvSpPr>
        <p:spPr>
          <a:xfrm>
            <a:off x="5257800" y="5638800"/>
            <a:ext cx="3657600" cy="471948"/>
          </a:xfrm>
          <a:prstGeom prst="ellipse">
            <a:avLst/>
          </a:prstGeom>
          <a:solidFill>
            <a:schemeClr val="bg1">
              <a:alpha val="17000"/>
            </a:schemeClr>
          </a:solidFill>
          <a:ln>
            <a:noFill/>
          </a:ln>
          <a:effectLst>
            <a:softEdge rad="13970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pic>
        <p:nvPicPr>
          <p:cNvPr id="11" name="Picture 10" descr="24proto.xlarg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3352800"/>
            <a:ext cx="3657600" cy="2133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2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4357688"/>
          </a:xfrm>
        </p:spPr>
        <p:txBody>
          <a:bodyPr/>
          <a:lstStyle/>
          <a:p>
            <a:r>
              <a:rPr lang="en-US" dirty="0"/>
              <a:t>Note: Instructions are words, so they’re word aligned (byte address is always a multiple of 4, which means it ends with </a:t>
            </a:r>
            <a:r>
              <a:rPr lang="en-US" dirty="0">
                <a:latin typeface="Courier New" pitchFamily="24" charset="0"/>
              </a:rPr>
              <a:t>00</a:t>
            </a:r>
            <a:r>
              <a:rPr lang="en-US" dirty="0"/>
              <a:t> in binary).</a:t>
            </a:r>
          </a:p>
          <a:p>
            <a:pPr lvl="1"/>
            <a:r>
              <a:rPr lang="en-US" dirty="0"/>
              <a:t>So the number of bytes to add to the PC will always be a multiple of 4.</a:t>
            </a:r>
          </a:p>
          <a:p>
            <a:pPr lvl="1"/>
            <a:r>
              <a:rPr lang="en-US" dirty="0"/>
              <a:t>So specify the </a:t>
            </a:r>
            <a:r>
              <a:rPr lang="en-US" dirty="0">
                <a:latin typeface="Courier New" pitchFamily="24" charset="0"/>
              </a:rPr>
              <a:t>immediate</a:t>
            </a:r>
            <a:r>
              <a:rPr lang="en-US" dirty="0"/>
              <a:t> in words.</a:t>
            </a:r>
          </a:p>
          <a:p>
            <a:r>
              <a:rPr lang="en-US" dirty="0"/>
              <a:t>Now, we can branch ± 2</a:t>
            </a:r>
            <a:r>
              <a:rPr lang="en-US" baseline="30000" dirty="0"/>
              <a:t>15</a:t>
            </a:r>
            <a:r>
              <a:rPr lang="en-US" dirty="0"/>
              <a:t> </a:t>
            </a:r>
            <a:r>
              <a:rPr lang="en-US" u="sng" dirty="0">
                <a:solidFill>
                  <a:schemeClr val="accent2"/>
                </a:solidFill>
              </a:rPr>
              <a:t>words</a:t>
            </a:r>
            <a:r>
              <a:rPr lang="en-US" dirty="0"/>
              <a:t> from the PC (or ± 2</a:t>
            </a:r>
            <a:r>
              <a:rPr lang="en-US" baseline="30000" dirty="0"/>
              <a:t>17</a:t>
            </a:r>
            <a:r>
              <a:rPr lang="en-US" dirty="0"/>
              <a:t> bytes), so we can handle loops 4 times as large.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914400"/>
          </a:xfrm>
        </p:spPr>
        <p:txBody>
          <a:bodyPr/>
          <a:lstStyle/>
          <a:p>
            <a:r>
              <a:rPr lang="en-US" dirty="0" smtClean="0"/>
              <a:t>Branches: PC-Relative Addressing (4/5)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37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930900"/>
          </a:xfrm>
        </p:spPr>
        <p:txBody>
          <a:bodyPr/>
          <a:lstStyle/>
          <a:p>
            <a:r>
              <a:rPr lang="en-US" dirty="0"/>
              <a:t>Branch Calculation:</a:t>
            </a:r>
          </a:p>
          <a:p>
            <a:pPr lvl="1"/>
            <a:r>
              <a:rPr lang="en-US" dirty="0"/>
              <a:t>If we </a:t>
            </a:r>
            <a:r>
              <a:rPr lang="en-US" dirty="0">
                <a:solidFill>
                  <a:srgbClr val="EA157A"/>
                </a:solidFill>
              </a:rPr>
              <a:t>don’t </a:t>
            </a:r>
            <a:r>
              <a:rPr lang="en-US" dirty="0"/>
              <a:t>take the branch:</a:t>
            </a:r>
          </a:p>
          <a:p>
            <a:pPr lvl="1">
              <a:buFontTx/>
              <a:buNone/>
            </a:pP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94F0E4"/>
                </a:solidFill>
              </a:rPr>
              <a:t>PC </a:t>
            </a:r>
            <a:r>
              <a:rPr lang="en-US" dirty="0">
                <a:solidFill>
                  <a:srgbClr val="94F0E4"/>
                </a:solidFill>
              </a:rPr>
              <a:t>= PC + </a:t>
            </a:r>
            <a:r>
              <a:rPr lang="en-US" dirty="0" smtClean="0">
                <a:solidFill>
                  <a:srgbClr val="94F0E4"/>
                </a:solidFill>
              </a:rPr>
              <a:t>4 </a:t>
            </a:r>
            <a:r>
              <a:rPr lang="en-US" dirty="0">
                <a:solidFill>
                  <a:srgbClr val="94F0E4"/>
                </a:solidFill>
              </a:rPr>
              <a:t>=</a:t>
            </a:r>
            <a:r>
              <a:rPr lang="en-US" dirty="0" smtClean="0">
                <a:solidFill>
                  <a:srgbClr val="94F0E4"/>
                </a:solidFill>
              </a:rPr>
              <a:t> byte </a:t>
            </a:r>
            <a:r>
              <a:rPr lang="en-US" dirty="0">
                <a:solidFill>
                  <a:srgbClr val="94F0E4"/>
                </a:solidFill>
              </a:rPr>
              <a:t>address of next </a:t>
            </a:r>
            <a:r>
              <a:rPr lang="en-US" dirty="0" smtClean="0">
                <a:solidFill>
                  <a:srgbClr val="94F0E4"/>
                </a:solidFill>
              </a:rPr>
              <a:t>instruction</a:t>
            </a:r>
          </a:p>
          <a:p>
            <a:pPr lvl="1"/>
            <a:r>
              <a:rPr lang="en-US" dirty="0"/>
              <a:t>If we </a:t>
            </a:r>
            <a:r>
              <a:rPr lang="en-US" dirty="0">
                <a:solidFill>
                  <a:srgbClr val="EA157A"/>
                </a:solidFill>
              </a:rPr>
              <a:t>do</a:t>
            </a:r>
            <a:r>
              <a:rPr lang="en-US" dirty="0"/>
              <a:t> take the branch:</a:t>
            </a:r>
          </a:p>
          <a:p>
            <a:pPr lvl="1">
              <a:buFontTx/>
              <a:buNone/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94F0E4"/>
                </a:solidFill>
              </a:rPr>
              <a:t>PC </a:t>
            </a:r>
            <a:r>
              <a:rPr lang="en-US" dirty="0">
                <a:solidFill>
                  <a:srgbClr val="94F0E4"/>
                </a:solidFill>
              </a:rPr>
              <a:t>= (PC + 4) + (</a:t>
            </a:r>
            <a:r>
              <a:rPr lang="en-US" dirty="0">
                <a:solidFill>
                  <a:srgbClr val="94F0E4"/>
                </a:solidFill>
                <a:latin typeface="Courier New" pitchFamily="24" charset="0"/>
              </a:rPr>
              <a:t>immediate</a:t>
            </a:r>
            <a:r>
              <a:rPr lang="en-US" dirty="0">
                <a:solidFill>
                  <a:srgbClr val="94F0E4"/>
                </a:solidFill>
              </a:rPr>
              <a:t> * 4)</a:t>
            </a:r>
          </a:p>
          <a:p>
            <a:pPr lvl="1"/>
            <a:r>
              <a:rPr lang="en-US" dirty="0"/>
              <a:t>Observations</a:t>
            </a:r>
          </a:p>
          <a:p>
            <a:pPr lvl="2"/>
            <a:r>
              <a:rPr lang="en-US" dirty="0">
                <a:latin typeface="Courier New" pitchFamily="24" charset="0"/>
              </a:rPr>
              <a:t>Immediate</a:t>
            </a:r>
            <a:r>
              <a:rPr lang="en-US" dirty="0"/>
              <a:t> field specifies the number of words to jump, which is simply the number of instructions to jump.</a:t>
            </a:r>
          </a:p>
          <a:p>
            <a:pPr lvl="2"/>
            <a:r>
              <a:rPr lang="en-US" dirty="0">
                <a:latin typeface="Courier New" pitchFamily="24" charset="0"/>
              </a:rPr>
              <a:t>Immediate</a:t>
            </a:r>
            <a:r>
              <a:rPr lang="en-US" dirty="0"/>
              <a:t> field can be positive or negative.</a:t>
            </a:r>
          </a:p>
          <a:p>
            <a:pPr lvl="2"/>
            <a:r>
              <a:rPr lang="en-US" dirty="0"/>
              <a:t>Due to hardware, add </a:t>
            </a:r>
            <a:r>
              <a:rPr lang="en-US" dirty="0">
                <a:latin typeface="Courier New" pitchFamily="24" charset="0"/>
              </a:rPr>
              <a:t>immediate</a:t>
            </a:r>
            <a:r>
              <a:rPr lang="en-US" dirty="0"/>
              <a:t> to (PC+4), not to PC; will be clearer why later in course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914400"/>
          </a:xfrm>
        </p:spPr>
        <p:txBody>
          <a:bodyPr/>
          <a:lstStyle/>
          <a:p>
            <a:r>
              <a:rPr lang="en-US" dirty="0" smtClean="0"/>
              <a:t>Branches: PC-Relative Addressing (5/5)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4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5227637"/>
          </a:xfrm>
        </p:spPr>
        <p:txBody>
          <a:bodyPr/>
          <a:lstStyle/>
          <a:p>
            <a:pPr>
              <a:tabLst>
                <a:tab pos="1771650" algn="l"/>
                <a:tab pos="2571750" algn="l"/>
                <a:tab pos="3257550" algn="l"/>
              </a:tabLst>
            </a:pPr>
            <a:r>
              <a:rPr lang="en-US" dirty="0"/>
              <a:t>MIPS Code:</a:t>
            </a:r>
          </a:p>
          <a:p>
            <a:pPr lvl="1">
              <a:buFontTx/>
              <a:buNone/>
              <a:tabLst>
                <a:tab pos="1771650" algn="l"/>
                <a:tab pos="2571750" algn="l"/>
                <a:tab pos="3257550" algn="l"/>
              </a:tabLst>
            </a:pPr>
            <a:r>
              <a:rPr lang="en-US" dirty="0" smtClean="0">
                <a:latin typeface="Courier New" pitchFamily="24" charset="0"/>
              </a:rPr>
              <a:t>	Loop</a:t>
            </a:r>
            <a:r>
              <a:rPr lang="en-US" dirty="0">
                <a:latin typeface="Courier New" pitchFamily="24" charset="0"/>
              </a:rPr>
              <a:t>:	</a:t>
            </a:r>
            <a:r>
              <a:rPr lang="en-US" dirty="0" err="1">
                <a:latin typeface="Courier New" pitchFamily="24" charset="0"/>
              </a:rPr>
              <a:t>beq</a:t>
            </a:r>
            <a:r>
              <a:rPr lang="en-US" dirty="0">
                <a:latin typeface="Courier New" pitchFamily="24" charset="0"/>
              </a:rPr>
              <a:t>   $9,$0,</a:t>
            </a:r>
            <a:r>
              <a:rPr lang="en-US" u="sng" dirty="0" smtClean="0">
                <a:solidFill>
                  <a:schemeClr val="accent2"/>
                </a:solidFill>
                <a:latin typeface="Courier New" pitchFamily="24" charset="0"/>
              </a:rPr>
              <a:t>End</a:t>
            </a:r>
            <a:br>
              <a:rPr lang="en-US" u="sng" dirty="0" smtClean="0">
                <a:solidFill>
                  <a:schemeClr val="accent2"/>
                </a:solidFill>
                <a:latin typeface="Courier New" pitchFamily="24" charset="0"/>
              </a:rPr>
            </a:br>
            <a:r>
              <a:rPr lang="en-US" u="sng" dirty="0" smtClean="0">
                <a:solidFill>
                  <a:schemeClr val="accent2"/>
                </a:solidFill>
                <a:latin typeface="Courier New" pitchFamily="24" charset="0"/>
              </a:rPr>
              <a:t>      </a:t>
            </a:r>
            <a:r>
              <a:rPr lang="en-US" dirty="0" err="1" smtClean="0">
                <a:latin typeface="Courier New" pitchFamily="24" charset="0"/>
              </a:rPr>
              <a:t>addu</a:t>
            </a:r>
            <a:r>
              <a:rPr lang="en-US" dirty="0" smtClean="0">
                <a:latin typeface="Courier New" pitchFamily="24" charset="0"/>
              </a:rPr>
              <a:t>  </a:t>
            </a:r>
            <a:r>
              <a:rPr lang="en-US" dirty="0">
                <a:latin typeface="Courier New" pitchFamily="24" charset="0"/>
              </a:rPr>
              <a:t>$8,$8,$</a:t>
            </a:r>
            <a:r>
              <a:rPr lang="en-US" dirty="0" smtClean="0">
                <a:latin typeface="Courier New" pitchFamily="24" charset="0"/>
              </a:rPr>
              <a:t>10</a:t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latin typeface="Courier New" pitchFamily="24" charset="0"/>
              </a:rPr>
              <a:t>      </a:t>
            </a:r>
            <a:r>
              <a:rPr lang="en-US" dirty="0" err="1" smtClean="0">
                <a:latin typeface="Courier New" pitchFamily="24" charset="0"/>
              </a:rPr>
              <a:t>addiu</a:t>
            </a:r>
            <a:r>
              <a:rPr lang="en-US" dirty="0" smtClean="0">
                <a:latin typeface="Courier New" pitchFamily="24" charset="0"/>
              </a:rPr>
              <a:t> </a:t>
            </a:r>
            <a:r>
              <a:rPr lang="en-US" dirty="0">
                <a:latin typeface="Courier New" pitchFamily="24" charset="0"/>
              </a:rPr>
              <a:t>$9,$9,-</a:t>
            </a:r>
            <a:r>
              <a:rPr lang="en-US" dirty="0" smtClean="0">
                <a:latin typeface="Courier New" pitchFamily="24" charset="0"/>
              </a:rPr>
              <a:t>1</a:t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latin typeface="Courier New" pitchFamily="24" charset="0"/>
              </a:rPr>
              <a:t>      </a:t>
            </a:r>
            <a:r>
              <a:rPr lang="en-US" dirty="0" err="1" smtClean="0">
                <a:latin typeface="Courier New" pitchFamily="24" charset="0"/>
              </a:rPr>
              <a:t>j</a:t>
            </a:r>
            <a:r>
              <a:rPr lang="en-US" dirty="0" smtClean="0">
                <a:latin typeface="Courier New" pitchFamily="24" charset="0"/>
              </a:rPr>
              <a:t>     Loop</a:t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latin typeface="Courier New" pitchFamily="24" charset="0"/>
              </a:rPr>
              <a:t>End</a:t>
            </a:r>
            <a:r>
              <a:rPr lang="en-US" dirty="0">
                <a:latin typeface="Courier New" pitchFamily="24" charset="0"/>
              </a:rPr>
              <a:t>:</a:t>
            </a:r>
            <a:endParaRPr lang="en-US" dirty="0"/>
          </a:p>
          <a:p>
            <a:pPr>
              <a:tabLst>
                <a:tab pos="1771650" algn="l"/>
                <a:tab pos="2571750" algn="l"/>
                <a:tab pos="3257550" algn="l"/>
              </a:tabLst>
            </a:pPr>
            <a:r>
              <a:rPr lang="en-US" dirty="0" err="1">
                <a:latin typeface="Courier New" pitchFamily="24" charset="0"/>
              </a:rPr>
              <a:t>beq</a:t>
            </a:r>
            <a:r>
              <a:rPr lang="en-US" dirty="0"/>
              <a:t> branch is I-Format:</a:t>
            </a:r>
          </a:p>
          <a:p>
            <a:pPr lvl="1">
              <a:buFontTx/>
              <a:buNone/>
              <a:tabLst>
                <a:tab pos="1771650" algn="l"/>
                <a:tab pos="2571750" algn="l"/>
                <a:tab pos="3257550" algn="l"/>
              </a:tabLst>
            </a:pPr>
            <a:r>
              <a:rPr lang="en-US" dirty="0" err="1">
                <a:latin typeface="Courier New" pitchFamily="24" charset="0"/>
              </a:rPr>
              <a:t>opcode</a:t>
            </a:r>
            <a:r>
              <a:rPr lang="en-US" dirty="0"/>
              <a:t> = 4 (look up in table)</a:t>
            </a:r>
          </a:p>
          <a:p>
            <a:pPr lvl="1">
              <a:buFontTx/>
              <a:buNone/>
              <a:tabLst>
                <a:tab pos="1771650" algn="l"/>
                <a:tab pos="2571750" algn="l"/>
                <a:tab pos="3257550" algn="l"/>
              </a:tabLst>
            </a:pPr>
            <a:r>
              <a:rPr lang="en-US" dirty="0" err="1">
                <a:latin typeface="Courier New" pitchFamily="24" charset="0"/>
              </a:rPr>
              <a:t>rs</a:t>
            </a:r>
            <a:r>
              <a:rPr lang="en-US" dirty="0"/>
              <a:t> = 9 (first operand)</a:t>
            </a:r>
          </a:p>
          <a:p>
            <a:pPr lvl="1">
              <a:buFontTx/>
              <a:buNone/>
              <a:tabLst>
                <a:tab pos="1771650" algn="l"/>
                <a:tab pos="2571750" algn="l"/>
                <a:tab pos="3257550" algn="l"/>
              </a:tabLst>
            </a:pPr>
            <a:r>
              <a:rPr lang="en-US" dirty="0" err="1">
                <a:latin typeface="Courier New" pitchFamily="24" charset="0"/>
              </a:rPr>
              <a:t>rt</a:t>
            </a:r>
            <a:r>
              <a:rPr lang="en-US" dirty="0"/>
              <a:t> = 0 (second operand)</a:t>
            </a:r>
          </a:p>
          <a:p>
            <a:pPr lvl="1">
              <a:buFontTx/>
              <a:buNone/>
              <a:tabLst>
                <a:tab pos="1771650" algn="l"/>
                <a:tab pos="2571750" algn="l"/>
                <a:tab pos="3257550" algn="l"/>
              </a:tabLst>
            </a:pPr>
            <a:r>
              <a:rPr lang="en-US" dirty="0">
                <a:latin typeface="Courier New" pitchFamily="24" charset="0"/>
              </a:rPr>
              <a:t>immediate</a:t>
            </a:r>
            <a:r>
              <a:rPr lang="en-US" dirty="0"/>
              <a:t> = ???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Example (1/3)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5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4884737"/>
          </a:xfrm>
        </p:spPr>
        <p:txBody>
          <a:bodyPr/>
          <a:lstStyle/>
          <a:p>
            <a:r>
              <a:rPr lang="en-US" dirty="0"/>
              <a:t>MIPS Code:</a:t>
            </a:r>
          </a:p>
          <a:p>
            <a:pPr lvl="1">
              <a:buFontTx/>
              <a:buNone/>
            </a:pPr>
            <a:r>
              <a:rPr lang="en-US" dirty="0" smtClean="0">
                <a:latin typeface="Courier New" pitchFamily="24" charset="0"/>
              </a:rPr>
              <a:t>	Loop:	</a:t>
            </a:r>
            <a:r>
              <a:rPr lang="en-US" dirty="0" err="1" smtClean="0">
                <a:latin typeface="Courier New" pitchFamily="24" charset="0"/>
              </a:rPr>
              <a:t>beq</a:t>
            </a:r>
            <a:r>
              <a:rPr lang="en-US" dirty="0" smtClean="0">
                <a:latin typeface="Courier New" pitchFamily="24" charset="0"/>
              </a:rPr>
              <a:t>   $9,$0,</a:t>
            </a:r>
            <a:r>
              <a:rPr lang="en-US" u="sng" dirty="0" smtClean="0">
                <a:solidFill>
                  <a:schemeClr val="accent2"/>
                </a:solidFill>
                <a:latin typeface="Courier New" pitchFamily="24" charset="0"/>
              </a:rPr>
              <a:t>End</a:t>
            </a:r>
            <a:br>
              <a:rPr lang="en-US" u="sng" dirty="0" smtClean="0">
                <a:solidFill>
                  <a:schemeClr val="accent2"/>
                </a:solidFill>
                <a:latin typeface="Courier New" pitchFamily="24" charset="0"/>
              </a:rPr>
            </a:br>
            <a:r>
              <a:rPr lang="en-US" u="sng" dirty="0" smtClean="0">
                <a:solidFill>
                  <a:schemeClr val="accent2"/>
                </a:solidFill>
                <a:latin typeface="Courier New" pitchFamily="24" charset="0"/>
              </a:rPr>
              <a:t>      </a:t>
            </a:r>
            <a:r>
              <a:rPr lang="en-US" dirty="0" err="1" smtClean="0">
                <a:latin typeface="Courier New" pitchFamily="24" charset="0"/>
              </a:rPr>
              <a:t>addu</a:t>
            </a:r>
            <a:r>
              <a:rPr lang="en-US" dirty="0" smtClean="0">
                <a:latin typeface="Courier New" pitchFamily="24" charset="0"/>
              </a:rPr>
              <a:t>  $8,$8,$10</a:t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latin typeface="Courier New" pitchFamily="24" charset="0"/>
              </a:rPr>
              <a:t>      </a:t>
            </a:r>
            <a:r>
              <a:rPr lang="en-US" dirty="0" err="1" smtClean="0">
                <a:latin typeface="Courier New" pitchFamily="24" charset="0"/>
              </a:rPr>
              <a:t>addiu</a:t>
            </a:r>
            <a:r>
              <a:rPr lang="en-US" dirty="0" smtClean="0">
                <a:latin typeface="Courier New" pitchFamily="24" charset="0"/>
              </a:rPr>
              <a:t> $9,$9,-1</a:t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latin typeface="Courier New" pitchFamily="24" charset="0"/>
              </a:rPr>
              <a:t>      </a:t>
            </a:r>
            <a:r>
              <a:rPr lang="en-US" dirty="0" err="1" smtClean="0">
                <a:latin typeface="Courier New" pitchFamily="24" charset="0"/>
              </a:rPr>
              <a:t>j</a:t>
            </a:r>
            <a:r>
              <a:rPr lang="en-US" dirty="0" smtClean="0">
                <a:latin typeface="Courier New" pitchFamily="24" charset="0"/>
              </a:rPr>
              <a:t>     Loop</a:t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latin typeface="Courier New" pitchFamily="24" charset="0"/>
              </a:rPr>
              <a:t>End:</a:t>
            </a:r>
            <a:endParaRPr lang="en-US" dirty="0" smtClean="0"/>
          </a:p>
          <a:p>
            <a:r>
              <a:rPr lang="en-US" dirty="0" smtClean="0">
                <a:latin typeface="Courier New" pitchFamily="24" charset="0"/>
              </a:rPr>
              <a:t>immediate</a:t>
            </a:r>
            <a:r>
              <a:rPr lang="en-US" dirty="0" smtClean="0"/>
              <a:t> </a:t>
            </a:r>
            <a:r>
              <a:rPr lang="en-US" dirty="0"/>
              <a:t>Field:</a:t>
            </a:r>
          </a:p>
          <a:p>
            <a:pPr lvl="1"/>
            <a:r>
              <a:rPr lang="en-US" dirty="0"/>
              <a:t>Number of </a:t>
            </a:r>
            <a:r>
              <a:rPr lang="en-US" dirty="0">
                <a:solidFill>
                  <a:schemeClr val="accent2"/>
                </a:solidFill>
              </a:rPr>
              <a:t>instructions</a:t>
            </a:r>
            <a:r>
              <a:rPr lang="en-US" dirty="0"/>
              <a:t> to add to (or subtract from) the PC, starting at the instruction </a:t>
            </a:r>
            <a:r>
              <a:rPr lang="en-US" i="1" dirty="0">
                <a:solidFill>
                  <a:schemeClr val="accent2"/>
                </a:solidFill>
              </a:rPr>
              <a:t>following</a:t>
            </a:r>
            <a:r>
              <a:rPr lang="en-US" dirty="0"/>
              <a:t> the branch.</a:t>
            </a:r>
          </a:p>
          <a:p>
            <a:pPr lvl="1"/>
            <a:r>
              <a:rPr lang="en-US" dirty="0"/>
              <a:t>In </a:t>
            </a:r>
            <a:r>
              <a:rPr lang="en-US" dirty="0" err="1">
                <a:latin typeface="Courier New" pitchFamily="24" charset="0"/>
              </a:rPr>
              <a:t>beq</a:t>
            </a:r>
            <a:r>
              <a:rPr lang="en-US" dirty="0"/>
              <a:t> case, </a:t>
            </a:r>
            <a:r>
              <a:rPr lang="en-US" dirty="0">
                <a:latin typeface="Courier New" pitchFamily="24" charset="0"/>
              </a:rPr>
              <a:t>immediate</a:t>
            </a:r>
            <a:r>
              <a:rPr lang="en-US" dirty="0"/>
              <a:t> = 3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Example (2/3)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6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2405063"/>
          </a:xfrm>
        </p:spPr>
        <p:txBody>
          <a:bodyPr/>
          <a:lstStyle/>
          <a:p>
            <a:r>
              <a:rPr lang="en-US" dirty="0"/>
              <a:t>MIPS Code:</a:t>
            </a:r>
          </a:p>
          <a:p>
            <a:pPr lvl="1">
              <a:buFontTx/>
              <a:buNone/>
            </a:pPr>
            <a:r>
              <a:rPr lang="en-US" dirty="0" smtClean="0">
                <a:latin typeface="Courier New" pitchFamily="24" charset="0"/>
              </a:rPr>
              <a:t>	Loop:	</a:t>
            </a:r>
            <a:r>
              <a:rPr lang="en-US" dirty="0" err="1" smtClean="0">
                <a:latin typeface="Courier New" pitchFamily="24" charset="0"/>
              </a:rPr>
              <a:t>beq</a:t>
            </a:r>
            <a:r>
              <a:rPr lang="en-US" dirty="0" smtClean="0">
                <a:latin typeface="Courier New" pitchFamily="24" charset="0"/>
              </a:rPr>
              <a:t>   $9,$0,</a:t>
            </a:r>
            <a:r>
              <a:rPr lang="en-US" u="sng" dirty="0" smtClean="0">
                <a:solidFill>
                  <a:schemeClr val="accent2"/>
                </a:solidFill>
                <a:latin typeface="Courier New" pitchFamily="24" charset="0"/>
              </a:rPr>
              <a:t>End</a:t>
            </a:r>
            <a:br>
              <a:rPr lang="en-US" u="sng" dirty="0" smtClean="0">
                <a:solidFill>
                  <a:schemeClr val="accent2"/>
                </a:solidFill>
                <a:latin typeface="Courier New" pitchFamily="24" charset="0"/>
              </a:rPr>
            </a:br>
            <a:r>
              <a:rPr lang="en-US" u="sng" dirty="0" smtClean="0">
                <a:solidFill>
                  <a:schemeClr val="accent2"/>
                </a:solidFill>
                <a:latin typeface="Courier New" pitchFamily="24" charset="0"/>
              </a:rPr>
              <a:t>      </a:t>
            </a:r>
            <a:r>
              <a:rPr lang="en-US" dirty="0" err="1" smtClean="0">
                <a:latin typeface="Courier New" pitchFamily="24" charset="0"/>
              </a:rPr>
              <a:t>addu</a:t>
            </a:r>
            <a:r>
              <a:rPr lang="en-US" dirty="0" smtClean="0">
                <a:latin typeface="Courier New" pitchFamily="24" charset="0"/>
              </a:rPr>
              <a:t>  $8,$8,$10</a:t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latin typeface="Courier New" pitchFamily="24" charset="0"/>
              </a:rPr>
              <a:t>      </a:t>
            </a:r>
            <a:r>
              <a:rPr lang="en-US" dirty="0" err="1" smtClean="0">
                <a:latin typeface="Courier New" pitchFamily="24" charset="0"/>
              </a:rPr>
              <a:t>addiu</a:t>
            </a:r>
            <a:r>
              <a:rPr lang="en-US" dirty="0" smtClean="0">
                <a:latin typeface="Courier New" pitchFamily="24" charset="0"/>
              </a:rPr>
              <a:t> $9,$9,-1</a:t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latin typeface="Courier New" pitchFamily="24" charset="0"/>
              </a:rPr>
              <a:t>      </a:t>
            </a:r>
            <a:r>
              <a:rPr lang="en-US" dirty="0" err="1" smtClean="0">
                <a:latin typeface="Courier New" pitchFamily="24" charset="0"/>
              </a:rPr>
              <a:t>j</a:t>
            </a:r>
            <a:r>
              <a:rPr lang="en-US" dirty="0" smtClean="0">
                <a:latin typeface="Courier New" pitchFamily="24" charset="0"/>
              </a:rPr>
              <a:t>     Loop</a:t>
            </a:r>
            <a:br>
              <a:rPr lang="en-US" dirty="0" smtClean="0">
                <a:latin typeface="Courier New" pitchFamily="24" charset="0"/>
              </a:rPr>
            </a:br>
            <a:r>
              <a:rPr lang="en-US" dirty="0" smtClean="0">
                <a:latin typeface="Courier New" pitchFamily="24" charset="0"/>
              </a:rPr>
              <a:t>End: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4572000"/>
            <a:ext cx="8153400" cy="976313"/>
            <a:chOff x="432" y="3120"/>
            <a:chExt cx="5136" cy="61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835" y="3120"/>
              <a:ext cx="4311" cy="327"/>
              <a:chOff x="623" y="2496"/>
              <a:chExt cx="4311" cy="327"/>
            </a:xfrm>
          </p:grpSpPr>
          <p:sp>
            <p:nvSpPr>
              <p:cNvPr id="2166790" name="Text Box 6"/>
              <p:cNvSpPr txBox="1">
                <a:spLocks noChangeArrowheads="1"/>
              </p:cNvSpPr>
              <p:nvPr/>
            </p:nvSpPr>
            <p:spPr bwMode="auto">
              <a:xfrm>
                <a:off x="623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4</a:t>
                </a:r>
                <a:endParaRPr lang="en-US" sz="2000"/>
              </a:p>
            </p:txBody>
          </p:sp>
          <p:sp>
            <p:nvSpPr>
              <p:cNvPr id="2166791" name="Text Box 7"/>
              <p:cNvSpPr txBox="1">
                <a:spLocks noChangeArrowheads="1"/>
              </p:cNvSpPr>
              <p:nvPr/>
            </p:nvSpPr>
            <p:spPr bwMode="auto">
              <a:xfrm>
                <a:off x="1488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9</a:t>
                </a:r>
                <a:endParaRPr lang="en-US" sz="2000"/>
              </a:p>
            </p:txBody>
          </p:sp>
          <p:sp>
            <p:nvSpPr>
              <p:cNvPr id="2166792" name="Text Box 8"/>
              <p:cNvSpPr txBox="1">
                <a:spLocks noChangeArrowheads="1"/>
              </p:cNvSpPr>
              <p:nvPr/>
            </p:nvSpPr>
            <p:spPr bwMode="auto">
              <a:xfrm>
                <a:off x="2287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0</a:t>
                </a:r>
                <a:endParaRPr lang="en-US" sz="2000"/>
              </a:p>
            </p:txBody>
          </p:sp>
          <p:sp>
            <p:nvSpPr>
              <p:cNvPr id="2166793" name="Text Box 9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66794" name="Text Box 10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66795" name="Text Box 11"/>
              <p:cNvSpPr txBox="1">
                <a:spLocks noChangeArrowheads="1"/>
              </p:cNvSpPr>
              <p:nvPr/>
            </p:nvSpPr>
            <p:spPr bwMode="auto">
              <a:xfrm>
                <a:off x="3885" y="2496"/>
                <a:ext cx="250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3</a:t>
                </a:r>
                <a:endParaRPr lang="en-US" sz="2000"/>
              </a:p>
            </p:txBody>
          </p:sp>
        </p:grpSp>
        <p:sp>
          <p:nvSpPr>
            <p:cNvPr id="2166796" name="Rectangle 12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797" name="Line 13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798" name="Line 14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799" name="Line 15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800" name="Text Box 16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66801" name="Text Box 17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66802" name="Text Box 18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66803" name="Text Box 19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  <p:sp>
        <p:nvSpPr>
          <p:cNvPr id="2166804" name="Rectangle 20"/>
          <p:cNvSpPr>
            <a:spLocks noChangeArrowheads="1"/>
          </p:cNvSpPr>
          <p:nvPr/>
        </p:nvSpPr>
        <p:spPr bwMode="auto">
          <a:xfrm>
            <a:off x="533400" y="4038600"/>
            <a:ext cx="784860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800" b="1" dirty="0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Bold   07390"/>
                <a:ea typeface="ＭＳ Ｐゴシック" pitchFamily="24" charset="-128"/>
                <a:cs typeface="B VAG Rounded Bold"/>
              </a:rPr>
              <a:t>decimal representation:</a:t>
            </a:r>
          </a:p>
        </p:txBody>
      </p:sp>
      <p:sp>
        <p:nvSpPr>
          <p:cNvPr id="2166805" name="Rectangle 21"/>
          <p:cNvSpPr>
            <a:spLocks noChangeArrowheads="1"/>
          </p:cNvSpPr>
          <p:nvPr/>
        </p:nvSpPr>
        <p:spPr bwMode="auto">
          <a:xfrm>
            <a:off x="533400" y="5148263"/>
            <a:ext cx="7848600" cy="42832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63500" tIns="25400" rIns="63500" bIns="25400">
            <a:prstTxWarp prst="textNoShape">
              <a:avLst/>
            </a:prstTxWarp>
            <a:spAutoFit/>
          </a:bodyPr>
          <a:lstStyle/>
          <a:p>
            <a:pPr marL="685800" lvl="1" indent="-190500">
              <a:lnSpc>
                <a:spcPct val="85000"/>
              </a:lnSpc>
              <a:spcBef>
                <a:spcPct val="40000"/>
              </a:spcBef>
              <a:buSzPct val="100000"/>
            </a:pPr>
            <a:r>
              <a:rPr lang="en-US" sz="2800" b="1">
                <a:solidFill>
                  <a:schemeClr val="accent3">
                    <a:lumMod val="40000"/>
                    <a:lumOff val="60000"/>
                  </a:schemeClr>
                </a:solidFill>
                <a:latin typeface="18 VAG Rounded Bold   07390"/>
                <a:ea typeface="ＭＳ Ｐゴシック" pitchFamily="24" charset="-128"/>
                <a:cs typeface="B VAG Rounded Bold"/>
              </a:rPr>
              <a:t>binary representation:</a:t>
            </a:r>
          </a:p>
        </p:txBody>
      </p:sp>
      <p:grpSp>
        <p:nvGrpSpPr>
          <p:cNvPr id="4" name="Group 22"/>
          <p:cNvGrpSpPr>
            <a:grpSpLocks/>
          </p:cNvGrpSpPr>
          <p:nvPr/>
        </p:nvGrpSpPr>
        <p:grpSpPr bwMode="auto">
          <a:xfrm>
            <a:off x="533400" y="5638800"/>
            <a:ext cx="8153400" cy="976313"/>
            <a:chOff x="432" y="3120"/>
            <a:chExt cx="5136" cy="615"/>
          </a:xfrm>
        </p:grpSpPr>
        <p:grpSp>
          <p:nvGrpSpPr>
            <p:cNvPr id="5" name="Group 23"/>
            <p:cNvGrpSpPr>
              <a:grpSpLocks/>
            </p:cNvGrpSpPr>
            <p:nvPr/>
          </p:nvGrpSpPr>
          <p:grpSpPr bwMode="auto">
            <a:xfrm>
              <a:off x="499" y="3120"/>
              <a:ext cx="4857" cy="327"/>
              <a:chOff x="287" y="2496"/>
              <a:chExt cx="4857" cy="327"/>
            </a:xfrm>
          </p:grpSpPr>
          <p:sp>
            <p:nvSpPr>
              <p:cNvPr id="2166808" name="Text Box 24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000100</a:t>
                </a:r>
                <a:endParaRPr lang="en-US" sz="2000"/>
              </a:p>
            </p:txBody>
          </p:sp>
          <p:sp>
            <p:nvSpPr>
              <p:cNvPr id="2166809" name="Text Box 25"/>
              <p:cNvSpPr txBox="1">
                <a:spLocks noChangeArrowheads="1"/>
              </p:cNvSpPr>
              <p:nvPr/>
            </p:nvSpPr>
            <p:spPr bwMode="auto">
              <a:xfrm>
                <a:off x="1219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01001</a:t>
                </a:r>
                <a:endParaRPr lang="en-US" sz="2000"/>
              </a:p>
            </p:txBody>
          </p:sp>
          <p:sp>
            <p:nvSpPr>
              <p:cNvPr id="2166810" name="Text Box 26"/>
              <p:cNvSpPr txBox="1">
                <a:spLocks noChangeArrowheads="1"/>
              </p:cNvSpPr>
              <p:nvPr/>
            </p:nvSpPr>
            <p:spPr bwMode="auto">
              <a:xfrm>
                <a:off x="2018" y="2496"/>
                <a:ext cx="78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00000</a:t>
                </a:r>
                <a:endParaRPr lang="en-US" sz="2000"/>
              </a:p>
            </p:txBody>
          </p:sp>
          <p:sp>
            <p:nvSpPr>
              <p:cNvPr id="2166811" name="Text Box 27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66812" name="Text Box 28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66813" name="Text Box 29"/>
              <p:cNvSpPr txBox="1">
                <a:spLocks noChangeArrowheads="1"/>
              </p:cNvSpPr>
              <p:nvPr/>
            </p:nvSpPr>
            <p:spPr bwMode="auto">
              <a:xfrm>
                <a:off x="2877" y="2496"/>
                <a:ext cx="2267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0000000000000011</a:t>
                </a:r>
                <a:endParaRPr lang="en-US" sz="2000"/>
              </a:p>
            </p:txBody>
          </p:sp>
        </p:grpSp>
        <p:sp>
          <p:nvSpPr>
            <p:cNvPr id="2166814" name="Rectangle 30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815" name="Line 31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816" name="Line 32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817" name="Line 33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66818" name="Text Box 34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66819" name="Text Box 35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66820" name="Text Box 36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66821" name="Text Box 37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  <p:sp>
        <p:nvSpPr>
          <p:cNvPr id="38" name="Title 3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Branch Example (3/3)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78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Questions on PC-addressing</a:t>
            </a:r>
            <a:endParaRPr lang="en-US"/>
          </a:p>
        </p:txBody>
      </p:sp>
      <p:sp>
        <p:nvSpPr>
          <p:cNvPr id="2167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Does the value in branch field change if we move the code?</a:t>
            </a:r>
          </a:p>
          <a:p>
            <a:r>
              <a:rPr lang="en-US" dirty="0" smtClean="0"/>
              <a:t>What do we do if destination is &gt; 2</a:t>
            </a:r>
            <a:r>
              <a:rPr lang="en-US" baseline="30000" dirty="0" smtClean="0"/>
              <a:t>15</a:t>
            </a:r>
            <a:r>
              <a:rPr lang="en-US" dirty="0" smtClean="0"/>
              <a:t> instructions away from branch?</a:t>
            </a:r>
          </a:p>
          <a:p>
            <a:r>
              <a:rPr lang="en-US" dirty="0" smtClean="0"/>
              <a:t>Why do we need different addressing modes (different ways of forming a memory address)? Why not just one?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8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Administrivia</a:t>
            </a:r>
            <a:endParaRPr lang="en-US"/>
          </a:p>
        </p:txBody>
      </p:sp>
      <p:sp>
        <p:nvSpPr>
          <p:cNvPr id="216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HW4 due Thu 2008-02-28</a:t>
            </a:r>
          </a:p>
          <a:p>
            <a:r>
              <a:rPr lang="en-US" dirty="0" smtClean="0"/>
              <a:t>Project 2 out soon – due next </a:t>
            </a:r>
            <a:r>
              <a:rPr lang="en-US" dirty="0" err="1" smtClean="0"/>
              <a:t>friday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69897" name="Group 41"/>
          <p:cNvGraphicFramePr>
            <a:graphicFrameLocks noGrp="1"/>
          </p:cNvGraphicFramePr>
          <p:nvPr>
            <p:ph type="tbl" idx="1"/>
          </p:nvPr>
        </p:nvGraphicFramePr>
        <p:xfrm>
          <a:off x="304800" y="1189038"/>
          <a:ext cx="8632825" cy="5135562"/>
        </p:xfrm>
        <a:graphic>
          <a:graphicData uri="http://schemas.openxmlformats.org/drawingml/2006/table">
            <a:tbl>
              <a:tblPr/>
              <a:tblGrid>
                <a:gridCol w="1676400"/>
                <a:gridCol w="2057400"/>
                <a:gridCol w="1676400"/>
                <a:gridCol w="1447800"/>
                <a:gridCol w="1774825"/>
              </a:tblGrid>
              <a:tr h="411162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  <a:t>Week #</a:t>
                      </a:r>
                    </a:p>
                  </a:txBody>
                  <a:tcPr anchor="b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18 VAG Rounded Black   09390"/>
                        </a:rPr>
                        <a:t>Mon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  <a:t>Wed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  <a:t>Thu Lab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  <a:t>Fri</a:t>
                      </a:r>
                    </a:p>
                  </a:txBody>
                  <a:tcPr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12395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  <a:t>#6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18 VAG Rounded Black   0939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  <a:t>This</a:t>
                      </a:r>
                      <a:b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</a:b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  <a:t>week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18 VAG Rounded Black   09390"/>
                        </a:rPr>
                        <a:t/>
                      </a:r>
                      <a:br>
                        <a:rPr kumimoji="0" 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18 VAG Rounded Black   09390"/>
                        </a:rPr>
                      </a:b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18 VAG Rounded Black   0939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18 VAG Rounded Black   09390"/>
                        </a:rPr>
                        <a:t>MIPS Inst Format II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18 VAG Rounded Black   0939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  <a:t/>
                      </a:r>
                      <a:b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</a:b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  <a:t>Floating </a:t>
                      </a:r>
                      <a:b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</a:b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  <a:t>Pt I</a:t>
                      </a: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18 VAG Rounded Black   0939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  <a:t/>
                      </a:r>
                      <a:b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</a:b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  <a:t>Floating</a:t>
                      </a:r>
                      <a:b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</a:b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  <a:t>Pt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  <a:t/>
                      </a:r>
                      <a:b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</a:b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  <a:t> Floating </a:t>
                      </a:r>
                      <a:b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</a:b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  <a:t>Pt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  <a:t>II</a:t>
                      </a:r>
                      <a:b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</a:b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18 VAG Rounded Black   09390"/>
                        </a:rPr>
                        <a:t>(TA Keaton)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18 VAG Rounded Black   0939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09163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  <a:t>#7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18 VAG Rounded Black   0939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  <a:t>Next week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18 VAG Rounded Black   0939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18 VAG Rounded Black   09390"/>
                        </a:rPr>
                        <a:t/>
                      </a:r>
                      <a:b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18 VAG Rounded Black   09390"/>
                        </a:rPr>
                      </a:b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18 VAG Rounded Black   09390"/>
                        </a:rPr>
                        <a:t> MIPS Inst</a:t>
                      </a:r>
                      <a:b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18 VAG Rounded Black   09390"/>
                        </a:rPr>
                      </a:b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18 VAG Rounded Black   09390"/>
                        </a:rPr>
                        <a:t>Format III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18 VAG Rounded Black   09390"/>
                        </a:rPr>
                        <a:t/>
                      </a:r>
                      <a:b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18 VAG Rounded Black   09390"/>
                        </a:rPr>
                      </a:b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18 VAG Rounded Black   0939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  <a:t/>
                      </a:r>
                      <a:b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</a:b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  <a:t>Running Program</a:t>
                      </a:r>
                      <a:b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</a:b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  <a:t>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  <a:t/>
                      </a:r>
                      <a:b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</a:b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  <a:t>Running Program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  <a:t/>
                      </a:r>
                      <a:b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</a:b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  <a:t> Running Program</a:t>
                      </a:r>
                      <a:b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</a:b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  <a:t>II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154210">
                <a:tc>
                  <a:txBody>
                    <a:bodyPr/>
                    <a:lstStyle/>
                    <a:p>
                      <a:pPr marL="0" marR="0" lvl="0" indent="0" algn="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  <a:t>#8</a:t>
                      </a: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18 VAG Rounded Black   09390"/>
                        </a:rPr>
                        <a:t>Midterm week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18 VAG Rounded Black   09390"/>
                      </a:endParaRPr>
                    </a:p>
                    <a:p>
                      <a:pPr marL="0" marR="0" lvl="0" indent="0" algn="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18 VAG Rounded Black   0939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18 VAG Rounded Black   0939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accent1"/>
                          </a:solidFill>
                          <a:effectLst/>
                          <a:latin typeface="18 VAG Rounded Black   09390"/>
                        </a:rPr>
                        <a:t>SDS I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18 VAG Rounded Black   09390"/>
                        </a:rPr>
                        <a:t>Midterm</a:t>
                      </a:r>
                      <a:b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18 VAG Rounded Black   09390"/>
                        </a:rPr>
                      </a:b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/>
                          <a:latin typeface="18 VAG Rounded Black   09390"/>
                        </a:rPr>
                        <a:t>Tonight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18 VAG Rounded Black   0939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7FD13B"/>
                        </a:solidFill>
                        <a:effectLst/>
                        <a:latin typeface="18 VAG Rounded Black   0939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FD13B"/>
                          </a:solidFill>
                          <a:effectLst/>
                          <a:latin typeface="18 VAG Rounded Black   09390"/>
                        </a:rPr>
                        <a:t>SDS II</a:t>
                      </a:r>
                      <a:b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FD13B"/>
                          </a:solidFill>
                          <a:effectLst/>
                          <a:latin typeface="18 VAG Rounded Black   09390"/>
                        </a:rPr>
                      </a:b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D13B"/>
                          </a:solidFill>
                          <a:effectLst/>
                          <a:latin typeface="18 VAG Rounded Black   09390"/>
                        </a:rPr>
                        <a:t>(Scott Beamer)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7FD13B"/>
                        </a:solidFill>
                        <a:effectLst/>
                        <a:latin typeface="18 VAG Rounded Black   0939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7FD13B"/>
                        </a:solidFill>
                        <a:effectLst/>
                        <a:latin typeface="18 VAG Rounded Black   0939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rgbClr val="7FD13B"/>
                          </a:solidFill>
                          <a:effectLst/>
                          <a:latin typeface="18 VAG Rounded Black   09390"/>
                        </a:rPr>
                        <a:t>SDS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7FD13B"/>
                        </a:solidFill>
                        <a:effectLst/>
                        <a:latin typeface="18 VAG Rounded Black   0939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65000"/>
                        </a:spcBef>
                        <a:spcAft>
                          <a:spcPct val="0"/>
                        </a:spcAft>
                        <a:buClrTx/>
                        <a:buSzPct val="100000"/>
                        <a:buFont typeface="Times" pitchFamily="24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FD13B"/>
                          </a:solidFill>
                          <a:effectLst/>
                          <a:latin typeface="18 VAG Rounded Black   09390"/>
                        </a:rPr>
                        <a:t>SDS III</a:t>
                      </a:r>
                      <a:b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FD13B"/>
                          </a:solidFill>
                          <a:effectLst/>
                          <a:latin typeface="18 VAG Rounded Black   09390"/>
                        </a:rPr>
                      </a:b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7FD13B"/>
                          </a:solidFill>
                          <a:effectLst/>
                          <a:latin typeface="18 VAG Rounded Black   0939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FD13B"/>
                          </a:solidFill>
                          <a:effectLst/>
                          <a:latin typeface="18 VAG Rounded Black   09390"/>
                        </a:rPr>
                        <a:t>(Scott Beamer)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7FD13B"/>
                        </a:solidFill>
                        <a:effectLst/>
                        <a:latin typeface="18 VAG Rounded Black   0939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Calendar</a:t>
            </a:r>
            <a:endParaRPr lang="en-US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4654550"/>
          </a:xfrm>
        </p:spPr>
        <p:txBody>
          <a:bodyPr/>
          <a:lstStyle/>
          <a:p>
            <a:r>
              <a:rPr lang="en-US" dirty="0" smtClean="0"/>
              <a:t>For branches, we assumed that we won’t want to branch too far, so we can specify </a:t>
            </a:r>
            <a:r>
              <a:rPr lang="en-US" i="1" dirty="0" smtClean="0">
                <a:solidFill>
                  <a:schemeClr val="accent2"/>
                </a:solidFill>
              </a:rPr>
              <a:t>change</a:t>
            </a:r>
            <a:r>
              <a:rPr lang="en-US" dirty="0" smtClean="0"/>
              <a:t> in PC.</a:t>
            </a:r>
          </a:p>
          <a:p>
            <a:r>
              <a:rPr lang="en-US" dirty="0" smtClean="0"/>
              <a:t>For general jumps (</a:t>
            </a:r>
            <a:r>
              <a:rPr lang="en-US" dirty="0" err="1" smtClean="0">
                <a:latin typeface="Courier New" pitchFamily="24" charset="0"/>
              </a:rPr>
              <a:t>j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 pitchFamily="24" charset="0"/>
              </a:rPr>
              <a:t>jal</a:t>
            </a:r>
            <a:r>
              <a:rPr lang="en-US" dirty="0" smtClean="0"/>
              <a:t>), we may jump to </a:t>
            </a:r>
            <a:r>
              <a:rPr lang="en-US" i="1" dirty="0" smtClean="0">
                <a:solidFill>
                  <a:schemeClr val="accent2"/>
                </a:solidFill>
              </a:rPr>
              <a:t>anywhere</a:t>
            </a:r>
            <a:r>
              <a:rPr lang="en-US" dirty="0" smtClean="0"/>
              <a:t> in memory.</a:t>
            </a:r>
          </a:p>
          <a:p>
            <a:r>
              <a:rPr lang="en-US" dirty="0" smtClean="0"/>
              <a:t>Ideally, we could specify a 32-bit memory address to jump to.</a:t>
            </a:r>
          </a:p>
          <a:p>
            <a:r>
              <a:rPr lang="en-US" dirty="0" smtClean="0"/>
              <a:t>Unfortunately, we can’t fit both a 6-bit </a:t>
            </a:r>
            <a:r>
              <a:rPr lang="en-US" dirty="0" err="1" smtClean="0"/>
              <a:t>opcode</a:t>
            </a:r>
            <a:r>
              <a:rPr lang="en-US" dirty="0" smtClean="0"/>
              <a:t> and a 32-bit address into a single 32-bit word, so we compromise.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J-Format Instructions (1/5)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J-Format Instructions (2/5)</a:t>
            </a:r>
            <a:endParaRPr lang="en-US" dirty="0"/>
          </a:p>
        </p:txBody>
      </p:sp>
      <p:sp>
        <p:nvSpPr>
          <p:cNvPr id="2171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Define two “fields” of these bit widths:</a:t>
            </a:r>
          </a:p>
          <a:p>
            <a:endParaRPr lang="en-US" dirty="0" smtClean="0"/>
          </a:p>
          <a:p>
            <a:r>
              <a:rPr lang="en-US" dirty="0" smtClean="0"/>
              <a:t>As usual, each field has a name:</a:t>
            </a:r>
          </a:p>
          <a:p>
            <a:endParaRPr lang="en-US" dirty="0" smtClean="0"/>
          </a:p>
          <a:p>
            <a:r>
              <a:rPr lang="en-US" dirty="0" smtClean="0"/>
              <a:t>Key Concepts</a:t>
            </a:r>
          </a:p>
          <a:p>
            <a:pPr lvl="1"/>
            <a:r>
              <a:rPr lang="en-US" dirty="0" smtClean="0"/>
              <a:t>Keep </a:t>
            </a:r>
            <a:r>
              <a:rPr lang="en-US" dirty="0" err="1" smtClean="0">
                <a:latin typeface="Courier New"/>
                <a:cs typeface="Courier New"/>
              </a:rPr>
              <a:t>opcode</a:t>
            </a:r>
            <a:r>
              <a:rPr lang="en-US" dirty="0" smtClean="0"/>
              <a:t> field identical to R-format and I-format for consistency.</a:t>
            </a:r>
          </a:p>
          <a:p>
            <a:pPr lvl="1"/>
            <a:r>
              <a:rPr lang="en-US" dirty="0" smtClean="0"/>
              <a:t>Collapse all other fields to make room for large target address.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533400" y="1752600"/>
            <a:ext cx="8153400" cy="519113"/>
            <a:chOff x="336" y="1488"/>
            <a:chExt cx="5136" cy="327"/>
          </a:xfrm>
        </p:grpSpPr>
        <p:sp>
          <p:nvSpPr>
            <p:cNvPr id="2171909" name="Text Box 5"/>
            <p:cNvSpPr txBox="1">
              <a:spLocks noChangeArrowheads="1"/>
            </p:cNvSpPr>
            <p:nvPr/>
          </p:nvSpPr>
          <p:spPr bwMode="auto">
            <a:xfrm>
              <a:off x="384" y="1488"/>
              <a:ext cx="923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 New" pitchFamily="24" charset="0"/>
                </a:rPr>
                <a:t>6 bits</a:t>
              </a:r>
              <a:endParaRPr lang="en-US" sz="2000"/>
            </a:p>
          </p:txBody>
        </p:sp>
        <p:sp>
          <p:nvSpPr>
            <p:cNvPr id="2171910" name="Text Box 6"/>
            <p:cNvSpPr txBox="1">
              <a:spLocks noChangeArrowheads="1"/>
            </p:cNvSpPr>
            <p:nvPr/>
          </p:nvSpPr>
          <p:spPr bwMode="auto">
            <a:xfrm>
              <a:off x="2828" y="1488"/>
              <a:ext cx="1057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 New" pitchFamily="24" charset="0"/>
                </a:rPr>
                <a:t>26 bits</a:t>
              </a:r>
              <a:endParaRPr lang="en-US" sz="2000"/>
            </a:p>
          </p:txBody>
        </p:sp>
        <p:sp>
          <p:nvSpPr>
            <p:cNvPr id="2171911" name="Line 7"/>
            <p:cNvSpPr>
              <a:spLocks noChangeShapeType="1"/>
            </p:cNvSpPr>
            <p:nvPr/>
          </p:nvSpPr>
          <p:spPr bwMode="auto">
            <a:xfrm>
              <a:off x="1296" y="148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912" name="Rectangle 8"/>
            <p:cNvSpPr>
              <a:spLocks noChangeArrowheads="1"/>
            </p:cNvSpPr>
            <p:nvPr/>
          </p:nvSpPr>
          <p:spPr bwMode="auto">
            <a:xfrm>
              <a:off x="336" y="1488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533400" y="2819400"/>
            <a:ext cx="8153400" cy="519113"/>
            <a:chOff x="336" y="1488"/>
            <a:chExt cx="5136" cy="327"/>
          </a:xfrm>
        </p:grpSpPr>
        <p:sp>
          <p:nvSpPr>
            <p:cNvPr id="2171914" name="Text Box 10"/>
            <p:cNvSpPr txBox="1">
              <a:spLocks noChangeArrowheads="1"/>
            </p:cNvSpPr>
            <p:nvPr/>
          </p:nvSpPr>
          <p:spPr bwMode="auto">
            <a:xfrm>
              <a:off x="384" y="1488"/>
              <a:ext cx="923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 New" pitchFamily="24" charset="0"/>
                </a:rPr>
                <a:t>opcode</a:t>
              </a:r>
              <a:endParaRPr lang="en-US" sz="2000"/>
            </a:p>
          </p:txBody>
        </p:sp>
        <p:sp>
          <p:nvSpPr>
            <p:cNvPr id="2171915" name="Text Box 11"/>
            <p:cNvSpPr txBox="1">
              <a:spLocks noChangeArrowheads="1"/>
            </p:cNvSpPr>
            <p:nvPr/>
          </p:nvSpPr>
          <p:spPr bwMode="auto">
            <a:xfrm>
              <a:off x="2357" y="1488"/>
              <a:ext cx="1998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2800" b="1">
                  <a:solidFill>
                    <a:schemeClr val="tx1"/>
                  </a:solidFill>
                  <a:latin typeface="Courier New" pitchFamily="24" charset="0"/>
                </a:rPr>
                <a:t>target address</a:t>
              </a:r>
              <a:endParaRPr lang="en-US" sz="2000"/>
            </a:p>
          </p:txBody>
        </p:sp>
        <p:sp>
          <p:nvSpPr>
            <p:cNvPr id="2171916" name="Line 12"/>
            <p:cNvSpPr>
              <a:spLocks noChangeShapeType="1"/>
            </p:cNvSpPr>
            <p:nvPr/>
          </p:nvSpPr>
          <p:spPr bwMode="auto">
            <a:xfrm>
              <a:off x="1296" y="1488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1917" name="Rectangle 13"/>
            <p:cNvSpPr>
              <a:spLocks noChangeArrowheads="1"/>
            </p:cNvSpPr>
            <p:nvPr/>
          </p:nvSpPr>
          <p:spPr bwMode="auto">
            <a:xfrm>
              <a:off x="336" y="1488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2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214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Simplifying MIPS: Define instructions to be same size as data word (one word) so that they can use the same memory (compiler can use </a:t>
            </a:r>
            <a:r>
              <a:rPr lang="en-US" dirty="0" err="1" smtClean="0">
                <a:latin typeface="Courier New"/>
                <a:cs typeface="Courier New"/>
              </a:rPr>
              <a:t>lw</a:t>
            </a:r>
            <a:r>
              <a:rPr lang="en-US" dirty="0" smtClean="0"/>
              <a:t> and </a:t>
            </a:r>
            <a:r>
              <a:rPr lang="en-US" dirty="0" err="1" smtClean="0">
                <a:latin typeface="Courier New"/>
                <a:cs typeface="Courier New"/>
              </a:rPr>
              <a:t>sw</a:t>
            </a:r>
            <a:r>
              <a:rPr lang="en-US" dirty="0" smtClean="0"/>
              <a:t>).</a:t>
            </a:r>
          </a:p>
          <a:p>
            <a:r>
              <a:rPr lang="en-US" dirty="0" smtClean="0"/>
              <a:t>Computer actually stores programs as a series of these 32-bit numbers.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MIPS Machine Language Instruction</a:t>
            </a:r>
            <a:r>
              <a:rPr lang="en-US" dirty="0" smtClean="0"/>
              <a:t>: </a:t>
            </a:r>
            <a:br>
              <a:rPr lang="en-US" dirty="0" smtClean="0"/>
            </a:br>
            <a:r>
              <a:rPr lang="en-US" dirty="0" smtClean="0"/>
              <a:t>32 bits representing a single instruction</a:t>
            </a:r>
            <a:endParaRPr lang="en-US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5210175"/>
            <a:ext cx="8610600" cy="1495425"/>
            <a:chOff x="144" y="1161"/>
            <a:chExt cx="5424" cy="942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32" y="1488"/>
              <a:ext cx="5136" cy="615"/>
              <a:chOff x="432" y="3120"/>
              <a:chExt cx="5136" cy="615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499" y="3120"/>
                <a:ext cx="4647" cy="327"/>
                <a:chOff x="287" y="2496"/>
                <a:chExt cx="4647" cy="327"/>
              </a:xfrm>
            </p:grpSpPr>
            <p:sp>
              <p:nvSpPr>
                <p:cNvPr id="2142215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87" y="2496"/>
                  <a:ext cx="923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opcode</a:t>
                  </a:r>
                  <a:endParaRPr lang="en-US" sz="2000"/>
                </a:p>
              </p:txBody>
            </p:sp>
            <p:sp>
              <p:nvSpPr>
                <p:cNvPr id="214221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421" y="2496"/>
                  <a:ext cx="385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rs</a:t>
                  </a:r>
                  <a:endParaRPr lang="en-US" sz="2000"/>
                </a:p>
              </p:txBody>
            </p:sp>
            <p:sp>
              <p:nvSpPr>
                <p:cNvPr id="214221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220" y="2496"/>
                  <a:ext cx="385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rt</a:t>
                  </a:r>
                  <a:endParaRPr lang="en-US" sz="2000"/>
                </a:p>
              </p:txBody>
            </p:sp>
            <p:sp>
              <p:nvSpPr>
                <p:cNvPr id="214221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153" y="2546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214221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818" y="2546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214222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47" y="2496"/>
                  <a:ext cx="1326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-65" charset="0"/>
                    </a:rPr>
                    <a:t>immediate</a:t>
                  </a:r>
                  <a:endParaRPr lang="en-US" sz="2000"/>
                </a:p>
              </p:txBody>
            </p:sp>
          </p:grpSp>
          <p:sp>
            <p:nvSpPr>
              <p:cNvPr id="2142221" name="Rectangle 13"/>
              <p:cNvSpPr>
                <a:spLocks noChangeArrowheads="1"/>
              </p:cNvSpPr>
              <p:nvPr/>
            </p:nvSpPr>
            <p:spPr bwMode="auto">
              <a:xfrm>
                <a:off x="432" y="3120"/>
                <a:ext cx="5136" cy="28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2222" name="Line 14"/>
              <p:cNvSpPr>
                <a:spLocks noChangeShapeType="1"/>
              </p:cNvSpPr>
              <p:nvPr/>
            </p:nvSpPr>
            <p:spPr bwMode="auto">
              <a:xfrm>
                <a:off x="1392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2223" name="Line 15"/>
              <p:cNvSpPr>
                <a:spLocks noChangeShapeType="1"/>
              </p:cNvSpPr>
              <p:nvPr/>
            </p:nvSpPr>
            <p:spPr bwMode="auto">
              <a:xfrm>
                <a:off x="2208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2224" name="Line 16"/>
              <p:cNvSpPr>
                <a:spLocks noChangeShapeType="1"/>
              </p:cNvSpPr>
              <p:nvPr/>
            </p:nvSpPr>
            <p:spPr bwMode="auto">
              <a:xfrm>
                <a:off x="2976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2225" name="Text Box 17"/>
              <p:cNvSpPr txBox="1">
                <a:spLocks noChangeArrowheads="1"/>
              </p:cNvSpPr>
              <p:nvPr/>
            </p:nvSpPr>
            <p:spPr bwMode="auto">
              <a:xfrm>
                <a:off x="528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42226" name="Text Box 18"/>
              <p:cNvSpPr txBox="1">
                <a:spLocks noChangeArrowheads="1"/>
              </p:cNvSpPr>
              <p:nvPr/>
            </p:nvSpPr>
            <p:spPr bwMode="auto">
              <a:xfrm>
                <a:off x="1440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42227" name="Text Box 19"/>
              <p:cNvSpPr txBox="1">
                <a:spLocks noChangeArrowheads="1"/>
              </p:cNvSpPr>
              <p:nvPr/>
            </p:nvSpPr>
            <p:spPr bwMode="auto">
              <a:xfrm>
                <a:off x="2208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42228" name="Text Box 20"/>
              <p:cNvSpPr txBox="1">
                <a:spLocks noChangeArrowheads="1"/>
              </p:cNvSpPr>
              <p:nvPr/>
            </p:nvSpPr>
            <p:spPr bwMode="auto">
              <a:xfrm>
                <a:off x="3840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144" y="1161"/>
              <a:ext cx="5424" cy="654"/>
              <a:chOff x="144" y="2409"/>
              <a:chExt cx="5424" cy="654"/>
            </a:xfrm>
          </p:grpSpPr>
          <p:grpSp>
            <p:nvGrpSpPr>
              <p:cNvPr id="6" name="Group 22"/>
              <p:cNvGrpSpPr>
                <a:grpSpLocks/>
              </p:cNvGrpSpPr>
              <p:nvPr/>
            </p:nvGrpSpPr>
            <p:grpSpPr bwMode="auto">
              <a:xfrm>
                <a:off x="432" y="2448"/>
                <a:ext cx="5136" cy="327"/>
                <a:chOff x="240" y="2496"/>
                <a:chExt cx="5136" cy="327"/>
              </a:xfrm>
            </p:grpSpPr>
            <p:grpSp>
              <p:nvGrpSpPr>
                <p:cNvPr id="7" name="Group 23"/>
                <p:cNvGrpSpPr>
                  <a:grpSpLocks/>
                </p:cNvGrpSpPr>
                <p:nvPr/>
              </p:nvGrpSpPr>
              <p:grpSpPr bwMode="auto">
                <a:xfrm>
                  <a:off x="287" y="2496"/>
                  <a:ext cx="4983" cy="327"/>
                  <a:chOff x="287" y="2496"/>
                  <a:chExt cx="4983" cy="327"/>
                </a:xfrm>
              </p:grpSpPr>
              <p:sp>
                <p:nvSpPr>
                  <p:cNvPr id="2142232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7" y="2496"/>
                    <a:ext cx="923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opcode</a:t>
                    </a:r>
                    <a:endParaRPr lang="en-US" sz="2000"/>
                  </a:p>
                </p:txBody>
              </p:sp>
              <p:sp>
                <p:nvSpPr>
                  <p:cNvPr id="2142233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21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rs</a:t>
                    </a:r>
                    <a:endParaRPr lang="en-US" sz="2000"/>
                  </a:p>
                </p:txBody>
              </p:sp>
              <p:sp>
                <p:nvSpPr>
                  <p:cNvPr id="2142234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20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rt</a:t>
                    </a:r>
                    <a:endParaRPr lang="en-US" sz="2000"/>
                  </a:p>
                </p:txBody>
              </p:sp>
              <p:sp>
                <p:nvSpPr>
                  <p:cNvPr id="2142235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19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rd</a:t>
                    </a:r>
                    <a:endParaRPr lang="en-US" sz="2000"/>
                  </a:p>
                </p:txBody>
              </p:sp>
              <p:sp>
                <p:nvSpPr>
                  <p:cNvPr id="2142236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82" y="2496"/>
                    <a:ext cx="788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funct</a:t>
                    </a:r>
                    <a:endParaRPr lang="en-US" sz="2000"/>
                  </a:p>
                </p:txBody>
              </p:sp>
              <p:sp>
                <p:nvSpPr>
                  <p:cNvPr id="2142237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16" y="2496"/>
                    <a:ext cx="788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-65" charset="0"/>
                      </a:rPr>
                      <a:t>shamt</a:t>
                    </a:r>
                    <a:endParaRPr lang="en-US" sz="2000"/>
                  </a:p>
                </p:txBody>
              </p:sp>
            </p:grpSp>
            <p:sp>
              <p:nvSpPr>
                <p:cNvPr id="2142238" name="Rectangle 30"/>
                <p:cNvSpPr>
                  <a:spLocks noChangeArrowheads="1"/>
                </p:cNvSpPr>
                <p:nvPr/>
              </p:nvSpPr>
              <p:spPr bwMode="auto">
                <a:xfrm>
                  <a:off x="240" y="2496"/>
                  <a:ext cx="5136" cy="288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2239" name="Line 31"/>
                <p:cNvSpPr>
                  <a:spLocks noChangeShapeType="1"/>
                </p:cNvSpPr>
                <p:nvPr/>
              </p:nvSpPr>
              <p:spPr bwMode="auto">
                <a:xfrm>
                  <a:off x="1200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2240" name="Line 32"/>
                <p:cNvSpPr>
                  <a:spLocks noChangeShapeType="1"/>
                </p:cNvSpPr>
                <p:nvPr/>
              </p:nvSpPr>
              <p:spPr bwMode="auto">
                <a:xfrm>
                  <a:off x="2016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2241" name="Line 33"/>
                <p:cNvSpPr>
                  <a:spLocks noChangeShapeType="1"/>
                </p:cNvSpPr>
                <p:nvPr/>
              </p:nvSpPr>
              <p:spPr bwMode="auto">
                <a:xfrm>
                  <a:off x="2784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2242" name="Line 34"/>
                <p:cNvSpPr>
                  <a:spLocks noChangeShapeType="1"/>
                </p:cNvSpPr>
                <p:nvPr/>
              </p:nvSpPr>
              <p:spPr bwMode="auto">
                <a:xfrm>
                  <a:off x="3600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42243" name="Line 35"/>
                <p:cNvSpPr>
                  <a:spLocks noChangeShapeType="1"/>
                </p:cNvSpPr>
                <p:nvPr/>
              </p:nvSpPr>
              <p:spPr bwMode="auto">
                <a:xfrm>
                  <a:off x="4416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42244" name="Text Box 36"/>
              <p:cNvSpPr txBox="1">
                <a:spLocks noChangeArrowheads="1"/>
              </p:cNvSpPr>
              <p:nvPr/>
            </p:nvSpPr>
            <p:spPr bwMode="auto">
              <a:xfrm>
                <a:off x="144" y="2409"/>
                <a:ext cx="27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</a:rPr>
                  <a:t>R</a:t>
                </a:r>
                <a:endParaRPr lang="en-US" sz="2000"/>
              </a:p>
            </p:txBody>
          </p:sp>
          <p:sp>
            <p:nvSpPr>
              <p:cNvPr id="2142245" name="Text Box 37"/>
              <p:cNvSpPr txBox="1">
                <a:spLocks noChangeArrowheads="1"/>
              </p:cNvSpPr>
              <p:nvPr/>
            </p:nvSpPr>
            <p:spPr bwMode="auto">
              <a:xfrm>
                <a:off x="192" y="2736"/>
                <a:ext cx="17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>
                    <a:solidFill>
                      <a:schemeClr val="tx1"/>
                    </a:solidFill>
                  </a:rPr>
                  <a:t>I</a:t>
                </a:r>
              </a:p>
            </p:txBody>
          </p:sp>
        </p:grpSp>
        <p:sp>
          <p:nvSpPr>
            <p:cNvPr id="2142247" name="Line 39"/>
            <p:cNvSpPr>
              <a:spLocks noChangeShapeType="1"/>
            </p:cNvSpPr>
            <p:nvPr/>
          </p:nvSpPr>
          <p:spPr bwMode="auto">
            <a:xfrm>
              <a:off x="1392" y="1776"/>
              <a:ext cx="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42248" name="Text Box 40"/>
            <p:cNvSpPr txBox="1">
              <a:spLocks noChangeArrowheads="1"/>
            </p:cNvSpPr>
            <p:nvPr/>
          </p:nvSpPr>
          <p:spPr bwMode="auto">
            <a:xfrm>
              <a:off x="144" y="1769"/>
              <a:ext cx="11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2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J-Format Instructions (3/5)</a:t>
            </a:r>
            <a:endParaRPr lang="en-US"/>
          </a:p>
        </p:txBody>
      </p:sp>
      <p:sp>
        <p:nvSpPr>
          <p:cNvPr id="2172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now, we can specify 26 bits of the 32-bit bit address.</a:t>
            </a:r>
          </a:p>
          <a:p>
            <a:r>
              <a:rPr lang="en-US" dirty="0" smtClean="0"/>
              <a:t>Optimization:</a:t>
            </a:r>
          </a:p>
          <a:p>
            <a:pPr lvl="1"/>
            <a:r>
              <a:rPr lang="en-US" dirty="0" smtClean="0"/>
              <a:t>Note that, just like with branches, jumps will only jump to word aligned addresses, so last two bits are always </a:t>
            </a:r>
            <a:r>
              <a:rPr lang="en-US" dirty="0" smtClean="0">
                <a:latin typeface="Courier New"/>
                <a:cs typeface="Courier New"/>
              </a:rPr>
              <a:t>00</a:t>
            </a:r>
            <a:r>
              <a:rPr lang="en-US" dirty="0" smtClean="0"/>
              <a:t> (in binary).</a:t>
            </a:r>
          </a:p>
          <a:p>
            <a:pPr lvl="1"/>
            <a:r>
              <a:rPr lang="en-US" dirty="0" smtClean="0"/>
              <a:t>So let’s just take this for granted and not even specify them.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39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077200" cy="5341938"/>
          </a:xfrm>
        </p:spPr>
        <p:txBody>
          <a:bodyPr/>
          <a:lstStyle/>
          <a:p>
            <a:r>
              <a:rPr lang="en-US" dirty="0"/>
              <a:t>Now specify 28 bits of a 32-bit address</a:t>
            </a:r>
          </a:p>
          <a:p>
            <a:r>
              <a:rPr lang="en-US" dirty="0"/>
              <a:t>Where do we get the other 4 bits?</a:t>
            </a:r>
          </a:p>
          <a:p>
            <a:pPr lvl="1"/>
            <a:r>
              <a:rPr lang="en-US" dirty="0"/>
              <a:t>By definition, take the 4 highest order bits from the PC.</a:t>
            </a:r>
          </a:p>
          <a:p>
            <a:pPr lvl="1"/>
            <a:r>
              <a:rPr lang="en-US" dirty="0"/>
              <a:t>Technically, this means that we cannot jump to </a:t>
            </a:r>
            <a:r>
              <a:rPr lang="en-US" i="1" dirty="0">
                <a:solidFill>
                  <a:schemeClr val="accent2"/>
                </a:solidFill>
              </a:rPr>
              <a:t>anywhere</a:t>
            </a:r>
            <a:r>
              <a:rPr lang="en-US" dirty="0"/>
              <a:t> in memory, but it’s adequate 99.9999…% of the time, since programs aren’t that long </a:t>
            </a:r>
          </a:p>
          <a:p>
            <a:pPr lvl="2"/>
            <a:r>
              <a:rPr lang="en-US" dirty="0"/>
              <a:t>only if straddle a 256 MB boundary</a:t>
            </a:r>
          </a:p>
          <a:p>
            <a:pPr lvl="1"/>
            <a:r>
              <a:rPr lang="en-US" dirty="0"/>
              <a:t>If we absolutely need to specify a 32-bit address, we can always put it in a register and use the </a:t>
            </a:r>
            <a:r>
              <a:rPr lang="en-US" dirty="0" err="1">
                <a:latin typeface="Courier New" pitchFamily="24" charset="0"/>
              </a:rPr>
              <a:t>jr</a:t>
            </a:r>
            <a:r>
              <a:rPr lang="en-US" dirty="0"/>
              <a:t> instruction.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J-Format Instructions (4/5)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4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4479925"/>
          </a:xfrm>
        </p:spPr>
        <p:txBody>
          <a:bodyPr/>
          <a:lstStyle/>
          <a:p>
            <a:r>
              <a:rPr lang="en-US" dirty="0"/>
              <a:t>Summary:</a:t>
            </a:r>
          </a:p>
          <a:p>
            <a:pPr lvl="1"/>
            <a:r>
              <a:rPr lang="en-US" dirty="0"/>
              <a:t>New PC = { PC[31..28], target address, 00 }</a:t>
            </a:r>
          </a:p>
          <a:p>
            <a:r>
              <a:rPr lang="en-US" dirty="0"/>
              <a:t>Understand where each part came from!</a:t>
            </a:r>
          </a:p>
          <a:p>
            <a:r>
              <a:rPr lang="en-US" dirty="0"/>
              <a:t>Note: { , , } means concatenation </a:t>
            </a:r>
            <a:br>
              <a:rPr lang="en-US" dirty="0"/>
            </a:br>
            <a:r>
              <a:rPr lang="en-US" dirty="0"/>
              <a:t>{ 4 bits , 26 bits , 2 bits } = 32 bit address</a:t>
            </a:r>
          </a:p>
          <a:p>
            <a:pPr lvl="1"/>
            <a:r>
              <a:rPr lang="en-US" dirty="0"/>
              <a:t>{ 1010, 11111111111111111111111111, 00 } = 10101111111111111111111111111100</a:t>
            </a:r>
          </a:p>
          <a:p>
            <a:pPr lvl="1"/>
            <a:r>
              <a:rPr lang="en-US" dirty="0"/>
              <a:t>Note: Book uses ||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J-Format Instructions (5/5)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6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505200"/>
            <a:ext cx="7620000" cy="2481262"/>
          </a:xfrm>
          <a:noFill/>
        </p:spPr>
        <p:txBody>
          <a:bodyPr/>
          <a:lstStyle/>
          <a:p>
            <a:pPr marL="609600" indent="-609600">
              <a:lnSpc>
                <a:spcPct val="80000"/>
              </a:lnSpc>
              <a:spcAft>
                <a:spcPts val="600"/>
              </a:spcAft>
              <a:buFont typeface="Times" pitchFamily="24" charset="0"/>
              <a:buNone/>
            </a:pPr>
            <a:r>
              <a:rPr lang="en-US" sz="2400" dirty="0">
                <a:ea typeface="Courier New" pitchFamily="24" charset="0"/>
                <a:cs typeface="Courier New" pitchFamily="24" charset="0"/>
              </a:rPr>
              <a:t>	(for A,B) When combining two C files into one executable, recall we can compile them independently &amp; then merge them together</a:t>
            </a:r>
            <a:r>
              <a:rPr lang="en-US" sz="2400" dirty="0" smtClean="0">
                <a:ea typeface="Courier New" pitchFamily="24" charset="0"/>
                <a:cs typeface="Courier New" pitchFamily="24" charset="0"/>
              </a:rPr>
              <a:t>.</a:t>
            </a:r>
          </a:p>
          <a:p>
            <a:pPr marL="609600" indent="-609600">
              <a:lnSpc>
                <a:spcPct val="80000"/>
              </a:lnSpc>
              <a:spcAft>
                <a:spcPts val="600"/>
              </a:spcAft>
              <a:buFont typeface="Times" pitchFamily="24" charset="0"/>
              <a:buNone/>
            </a:pPr>
            <a:endParaRPr lang="en-US" sz="2400" dirty="0" smtClean="0">
              <a:ea typeface="Courier New" pitchFamily="24" charset="0"/>
              <a:cs typeface="Courier New" pitchFamily="24" charset="0"/>
            </a:endParaRPr>
          </a:p>
          <a:p>
            <a:pPr marL="609600" indent="-609600">
              <a:lnSpc>
                <a:spcPct val="20000"/>
              </a:lnSpc>
              <a:spcAft>
                <a:spcPts val="600"/>
              </a:spcAft>
              <a:buFont typeface="Times" pitchFamily="24" charset="0"/>
              <a:buAutoNum type="alphaUcPeriod"/>
            </a:pPr>
            <a:r>
              <a:rPr lang="en-US" sz="2400" dirty="0">
                <a:ea typeface="Courier New" pitchFamily="24" charset="0"/>
                <a:cs typeface="Courier New" pitchFamily="24" charset="0"/>
              </a:rPr>
              <a:t> </a:t>
            </a:r>
            <a:r>
              <a:rPr lang="en-US" sz="2400" dirty="0">
                <a:solidFill>
                  <a:schemeClr val="accent2"/>
                </a:solidFill>
                <a:ea typeface="Courier New" pitchFamily="24" charset="0"/>
                <a:cs typeface="Courier New" pitchFamily="24" charset="0"/>
              </a:rPr>
              <a:t>Jump </a:t>
            </a:r>
            <a:r>
              <a:rPr lang="en-US" sz="2400" dirty="0" err="1">
                <a:ea typeface="Courier New" pitchFamily="24" charset="0"/>
                <a:cs typeface="Courier New" pitchFamily="24" charset="0"/>
              </a:rPr>
              <a:t>insts</a:t>
            </a:r>
            <a:r>
              <a:rPr lang="en-US" sz="2400" dirty="0">
                <a:ea typeface="Courier New" pitchFamily="24" charset="0"/>
                <a:cs typeface="Courier New" pitchFamily="24" charset="0"/>
              </a:rPr>
              <a:t> don’t require any changes.</a:t>
            </a:r>
          </a:p>
          <a:p>
            <a:pPr marL="609600" indent="-609600">
              <a:lnSpc>
                <a:spcPct val="30000"/>
              </a:lnSpc>
              <a:spcAft>
                <a:spcPts val="600"/>
              </a:spcAft>
              <a:buFont typeface="Times" pitchFamily="24" charset="0"/>
              <a:buAutoNum type="alphaUcPeriod"/>
            </a:pPr>
            <a:r>
              <a:rPr lang="en-US" sz="2400" dirty="0">
                <a:ea typeface="Courier New" pitchFamily="24" charset="0"/>
                <a:cs typeface="Courier New" pitchFamily="24" charset="0"/>
              </a:rPr>
              <a:t> </a:t>
            </a:r>
            <a:r>
              <a:rPr lang="en-US" sz="2400" dirty="0">
                <a:solidFill>
                  <a:srgbClr val="EA157A"/>
                </a:solidFill>
                <a:ea typeface="Courier New" pitchFamily="24" charset="0"/>
                <a:cs typeface="Courier New" pitchFamily="24" charset="0"/>
              </a:rPr>
              <a:t>Branch </a:t>
            </a:r>
            <a:r>
              <a:rPr lang="en-US" sz="2400" dirty="0" err="1">
                <a:ea typeface="Courier New" pitchFamily="24" charset="0"/>
                <a:cs typeface="Courier New" pitchFamily="24" charset="0"/>
              </a:rPr>
              <a:t>insts</a:t>
            </a:r>
            <a:r>
              <a:rPr lang="en-US" sz="2400" dirty="0">
                <a:ea typeface="Courier New" pitchFamily="24" charset="0"/>
                <a:cs typeface="Courier New" pitchFamily="24" charset="0"/>
              </a:rPr>
              <a:t> don’t require any changes.</a:t>
            </a:r>
          </a:p>
          <a:p>
            <a:pPr marL="609600" indent="-609600">
              <a:lnSpc>
                <a:spcPct val="90000"/>
              </a:lnSpc>
              <a:spcAft>
                <a:spcPts val="600"/>
              </a:spcAft>
              <a:buFont typeface="Times" pitchFamily="24" charset="0"/>
              <a:buAutoNum type="alphaUcPeriod"/>
            </a:pPr>
            <a:r>
              <a:rPr lang="en-US" sz="2400" dirty="0">
                <a:ea typeface="Courier New" pitchFamily="24" charset="0"/>
                <a:cs typeface="Courier New" pitchFamily="24" charset="0"/>
              </a:rPr>
              <a:t>You now have all the tools to be able to “decompile” a stream of 1s and 0s into C!</a:t>
            </a:r>
          </a:p>
        </p:txBody>
      </p:sp>
      <p:sp>
        <p:nvSpPr>
          <p:cNvPr id="2176004" name="Rectangle 4"/>
          <p:cNvSpPr>
            <a:spLocks noChangeArrowheads="1"/>
          </p:cNvSpPr>
          <p:nvPr/>
        </p:nvSpPr>
        <p:spPr bwMode="auto">
          <a:xfrm>
            <a:off x="7772400" y="3581400"/>
            <a:ext cx="1371600" cy="28956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0487" tIns="44450" rIns="90487" bIns="44450">
            <a:prstTxWarp prst="textNoShape">
              <a:avLst/>
            </a:prstTxWarp>
          </a:bodyPr>
          <a:lstStyle/>
          <a:p>
            <a:pPr marL="203200" indent="-203200">
              <a:lnSpc>
                <a:spcPct val="85000"/>
              </a:lnSpc>
              <a:buSzPct val="100000"/>
              <a:buFont typeface="Times" pitchFamily="24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24" charset="0"/>
              </a:rPr>
              <a:t>   ABC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24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24" charset="0"/>
              </a:rPr>
              <a:t>0: </a:t>
            </a:r>
            <a:r>
              <a:rPr lang="en-US" sz="2400" b="1">
                <a:latin typeface="Courier New" pitchFamily="24" charset="0"/>
              </a:rPr>
              <a:t>FFF</a:t>
            </a:r>
            <a:endParaRPr lang="en-US" sz="2400" b="1">
              <a:solidFill>
                <a:schemeClr val="tx1"/>
              </a:solidFill>
              <a:latin typeface="Courier New" pitchFamily="24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24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24" charset="0"/>
              </a:rPr>
              <a:t>1: </a:t>
            </a:r>
            <a:r>
              <a:rPr lang="en-US" sz="2400" b="1">
                <a:latin typeface="Courier New" pitchFamily="24" charset="0"/>
              </a:rPr>
              <a:t>FF</a:t>
            </a:r>
            <a:r>
              <a:rPr lang="en-US" sz="2400" b="1">
                <a:solidFill>
                  <a:schemeClr val="tx1"/>
                </a:solidFill>
                <a:latin typeface="Courier New" pitchFamily="24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24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24" charset="0"/>
              </a:rPr>
              <a:t>2: </a:t>
            </a:r>
            <a:r>
              <a:rPr lang="en-US" sz="2400" b="1">
                <a:latin typeface="Courier New" pitchFamily="24" charset="0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 New" pitchFamily="24" charset="0"/>
              </a:rPr>
              <a:t>T</a:t>
            </a:r>
            <a:r>
              <a:rPr lang="en-US" sz="2400" b="1">
                <a:latin typeface="Courier New" pitchFamily="24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24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24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24" charset="0"/>
              </a:rPr>
              <a:t>3: </a:t>
            </a:r>
            <a:r>
              <a:rPr lang="en-US" sz="2400" b="1">
                <a:latin typeface="Courier New" pitchFamily="24" charset="0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 New" pitchFamily="24" charset="0"/>
              </a:rPr>
              <a:t>TT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24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24" charset="0"/>
              </a:rPr>
              <a:t>4: T</a:t>
            </a:r>
            <a:r>
              <a:rPr lang="en-US" sz="2400" b="1">
                <a:latin typeface="Courier New" pitchFamily="24" charset="0"/>
              </a:rPr>
              <a:t>FF</a:t>
            </a:r>
            <a:endParaRPr lang="en-US" sz="2400" b="1">
              <a:solidFill>
                <a:schemeClr val="tx1"/>
              </a:solidFill>
              <a:latin typeface="Courier New" pitchFamily="24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24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24" charset="0"/>
              </a:rPr>
              <a:t>5: T</a:t>
            </a:r>
            <a:r>
              <a:rPr lang="en-US" sz="2400" b="1">
                <a:latin typeface="Courier New" pitchFamily="24" charset="0"/>
              </a:rPr>
              <a:t>F</a:t>
            </a:r>
            <a:r>
              <a:rPr lang="en-US" sz="2400" b="1">
                <a:solidFill>
                  <a:schemeClr val="tx1"/>
                </a:solidFill>
                <a:latin typeface="Courier New" pitchFamily="24" charset="0"/>
              </a:rPr>
              <a:t>T</a:t>
            </a:r>
          </a:p>
          <a:p>
            <a:pPr marL="203200" indent="-203200">
              <a:lnSpc>
                <a:spcPct val="85000"/>
              </a:lnSpc>
              <a:buSzPct val="100000"/>
              <a:buFont typeface="Times" pitchFamily="24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24" charset="0"/>
              </a:rPr>
              <a:t>6: TT</a:t>
            </a:r>
            <a:r>
              <a:rPr lang="en-US" sz="2400" b="1">
                <a:latin typeface="Courier New" pitchFamily="24" charset="0"/>
              </a:rPr>
              <a:t>F</a:t>
            </a:r>
            <a:endParaRPr lang="en-US" sz="2400" b="1">
              <a:solidFill>
                <a:schemeClr val="tx1"/>
              </a:solidFill>
              <a:latin typeface="Courier New" pitchFamily="24" charset="0"/>
            </a:endParaRPr>
          </a:p>
          <a:p>
            <a:pPr marL="203200" indent="-203200">
              <a:lnSpc>
                <a:spcPct val="85000"/>
              </a:lnSpc>
              <a:buSzPct val="100000"/>
              <a:buFont typeface="Times" pitchFamily="24" charset="0"/>
              <a:buNone/>
            </a:pPr>
            <a:r>
              <a:rPr lang="en-US" sz="2400" b="1">
                <a:solidFill>
                  <a:schemeClr val="tx1"/>
                </a:solidFill>
                <a:latin typeface="Courier New" pitchFamily="24" charset="0"/>
              </a:rPr>
              <a:t>7: TTT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Peer Instruction Question</a:t>
            </a:r>
            <a:endParaRPr lang="en-US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8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077200" cy="4435475"/>
          </a:xfrm>
        </p:spPr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MIPS Machine Language Instruction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32 bits representing a single instruction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dirty="0"/>
              <a:t>Branches use PC-relative addressing, Jumps use absolute addressing.</a:t>
            </a:r>
          </a:p>
          <a:p>
            <a:pPr>
              <a:lnSpc>
                <a:spcPct val="85000"/>
              </a:lnSpc>
            </a:pPr>
            <a:r>
              <a:rPr lang="en-US" dirty="0"/>
              <a:t>Disassembly is simple and starts by decoding </a:t>
            </a:r>
            <a:r>
              <a:rPr lang="en-US" dirty="0" err="1">
                <a:latin typeface="Courier New" pitchFamily="24" charset="0"/>
              </a:rPr>
              <a:t>opcode</a:t>
            </a:r>
            <a:r>
              <a:rPr lang="en-US" dirty="0"/>
              <a:t> field. (more in a week)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228600" y="2300287"/>
            <a:ext cx="8610600" cy="1509713"/>
            <a:chOff x="144" y="1161"/>
            <a:chExt cx="5424" cy="951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32" y="1488"/>
              <a:ext cx="5136" cy="615"/>
              <a:chOff x="432" y="3120"/>
              <a:chExt cx="5136" cy="615"/>
            </a:xfrm>
          </p:grpSpPr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499" y="3120"/>
                <a:ext cx="4647" cy="327"/>
                <a:chOff x="287" y="2496"/>
                <a:chExt cx="4647" cy="327"/>
              </a:xfrm>
            </p:grpSpPr>
            <p:sp>
              <p:nvSpPr>
                <p:cNvPr id="2178055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287" y="2496"/>
                  <a:ext cx="923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24" charset="0"/>
                    </a:rPr>
                    <a:t>opcode</a:t>
                  </a:r>
                  <a:endParaRPr lang="en-US" sz="2000"/>
                </a:p>
              </p:txBody>
            </p:sp>
            <p:sp>
              <p:nvSpPr>
                <p:cNvPr id="2178056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1421" y="2496"/>
                  <a:ext cx="385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24" charset="0"/>
                    </a:rPr>
                    <a:t>rs</a:t>
                  </a:r>
                  <a:endParaRPr lang="en-US" sz="2000"/>
                </a:p>
              </p:txBody>
            </p:sp>
            <p:sp>
              <p:nvSpPr>
                <p:cNvPr id="2178057" name="Text Box 9"/>
                <p:cNvSpPr txBox="1">
                  <a:spLocks noChangeArrowheads="1"/>
                </p:cNvSpPr>
                <p:nvPr/>
              </p:nvSpPr>
              <p:spPr bwMode="auto">
                <a:xfrm>
                  <a:off x="2220" y="2496"/>
                  <a:ext cx="385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24" charset="0"/>
                    </a:rPr>
                    <a:t>rt</a:t>
                  </a:r>
                  <a:endParaRPr lang="en-US" sz="2000"/>
                </a:p>
              </p:txBody>
            </p:sp>
            <p:sp>
              <p:nvSpPr>
                <p:cNvPr id="2178058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3153" y="2546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2178059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4818" y="2546"/>
                  <a:ext cx="116" cy="250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endParaRPr lang="en-US" sz="2000"/>
                </a:p>
              </p:txBody>
            </p:sp>
            <p:sp>
              <p:nvSpPr>
                <p:cNvPr id="2178060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347" y="2496"/>
                  <a:ext cx="1326" cy="327"/>
                </a:xfrm>
                <a:prstGeom prst="rect">
                  <a:avLst/>
                </a:prstGeom>
                <a:noFill/>
                <a:ln w="12700">
                  <a:noFill/>
                  <a:miter lim="800000"/>
                  <a:headEnd/>
                  <a:tailEnd/>
                </a:ln>
                <a:effectLst/>
              </p:spPr>
              <p:txBody>
                <a:bodyPr wrap="none">
                  <a:prstTxWarp prst="textNoShape">
                    <a:avLst/>
                  </a:prstTxWarp>
                  <a:spAutoFit/>
                </a:bodyPr>
                <a:lstStyle/>
                <a:p>
                  <a:pPr algn="ctr"/>
                  <a:r>
                    <a:rPr lang="en-US" sz="2800" b="1">
                      <a:solidFill>
                        <a:schemeClr val="tx1"/>
                      </a:solidFill>
                      <a:latin typeface="Courier New" pitchFamily="24" charset="0"/>
                    </a:rPr>
                    <a:t>immediate</a:t>
                  </a:r>
                  <a:endParaRPr lang="en-US" sz="2000"/>
                </a:p>
              </p:txBody>
            </p:sp>
          </p:grpSp>
          <p:sp>
            <p:nvSpPr>
              <p:cNvPr id="2178061" name="Rectangle 13"/>
              <p:cNvSpPr>
                <a:spLocks noChangeArrowheads="1"/>
              </p:cNvSpPr>
              <p:nvPr/>
            </p:nvSpPr>
            <p:spPr bwMode="auto">
              <a:xfrm>
                <a:off x="432" y="3120"/>
                <a:ext cx="5136" cy="288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  <a:miter lim="800000"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8062" name="Line 14"/>
              <p:cNvSpPr>
                <a:spLocks noChangeShapeType="1"/>
              </p:cNvSpPr>
              <p:nvPr/>
            </p:nvSpPr>
            <p:spPr bwMode="auto">
              <a:xfrm>
                <a:off x="1392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8063" name="Line 15"/>
              <p:cNvSpPr>
                <a:spLocks noChangeShapeType="1"/>
              </p:cNvSpPr>
              <p:nvPr/>
            </p:nvSpPr>
            <p:spPr bwMode="auto">
              <a:xfrm>
                <a:off x="2208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8064" name="Line 16"/>
              <p:cNvSpPr>
                <a:spLocks noChangeShapeType="1"/>
              </p:cNvSpPr>
              <p:nvPr/>
            </p:nvSpPr>
            <p:spPr bwMode="auto">
              <a:xfrm>
                <a:off x="2976" y="3120"/>
                <a:ext cx="0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8065" name="Text Box 17"/>
              <p:cNvSpPr txBox="1">
                <a:spLocks noChangeArrowheads="1"/>
              </p:cNvSpPr>
              <p:nvPr/>
            </p:nvSpPr>
            <p:spPr bwMode="auto">
              <a:xfrm>
                <a:off x="528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78066" name="Text Box 18"/>
              <p:cNvSpPr txBox="1">
                <a:spLocks noChangeArrowheads="1"/>
              </p:cNvSpPr>
              <p:nvPr/>
            </p:nvSpPr>
            <p:spPr bwMode="auto">
              <a:xfrm>
                <a:off x="1440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78067" name="Text Box 19"/>
              <p:cNvSpPr txBox="1">
                <a:spLocks noChangeArrowheads="1"/>
              </p:cNvSpPr>
              <p:nvPr/>
            </p:nvSpPr>
            <p:spPr bwMode="auto">
              <a:xfrm>
                <a:off x="2208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2178068" name="Text Box 20"/>
              <p:cNvSpPr txBox="1">
                <a:spLocks noChangeArrowheads="1"/>
              </p:cNvSpPr>
              <p:nvPr/>
            </p:nvSpPr>
            <p:spPr bwMode="auto">
              <a:xfrm>
                <a:off x="3840" y="3408"/>
                <a:ext cx="11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endParaRPr lang="en-US" sz="2800" b="1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5" name="Group 21"/>
            <p:cNvGrpSpPr>
              <a:grpSpLocks/>
            </p:cNvGrpSpPr>
            <p:nvPr/>
          </p:nvGrpSpPr>
          <p:grpSpPr bwMode="auto">
            <a:xfrm>
              <a:off x="144" y="1161"/>
              <a:ext cx="5424" cy="654"/>
              <a:chOff x="144" y="2409"/>
              <a:chExt cx="5424" cy="654"/>
            </a:xfrm>
          </p:grpSpPr>
          <p:grpSp>
            <p:nvGrpSpPr>
              <p:cNvPr id="6" name="Group 22"/>
              <p:cNvGrpSpPr>
                <a:grpSpLocks/>
              </p:cNvGrpSpPr>
              <p:nvPr/>
            </p:nvGrpSpPr>
            <p:grpSpPr bwMode="auto">
              <a:xfrm>
                <a:off x="432" y="2448"/>
                <a:ext cx="5136" cy="327"/>
                <a:chOff x="240" y="2496"/>
                <a:chExt cx="5136" cy="327"/>
              </a:xfrm>
            </p:grpSpPr>
            <p:grpSp>
              <p:nvGrpSpPr>
                <p:cNvPr id="7" name="Group 23"/>
                <p:cNvGrpSpPr>
                  <a:grpSpLocks/>
                </p:cNvGrpSpPr>
                <p:nvPr/>
              </p:nvGrpSpPr>
              <p:grpSpPr bwMode="auto">
                <a:xfrm>
                  <a:off x="287" y="2496"/>
                  <a:ext cx="4983" cy="327"/>
                  <a:chOff x="287" y="2496"/>
                  <a:chExt cx="4983" cy="327"/>
                </a:xfrm>
              </p:grpSpPr>
              <p:sp>
                <p:nvSpPr>
                  <p:cNvPr id="2178072" name="Text Box 24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87" y="2496"/>
                    <a:ext cx="923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24" charset="0"/>
                      </a:rPr>
                      <a:t>opcode</a:t>
                    </a:r>
                    <a:endParaRPr lang="en-US" sz="2000"/>
                  </a:p>
                </p:txBody>
              </p:sp>
              <p:sp>
                <p:nvSpPr>
                  <p:cNvPr id="2178073" name="Text Box 25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1421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24" charset="0"/>
                      </a:rPr>
                      <a:t>rs</a:t>
                    </a:r>
                    <a:endParaRPr lang="en-US" sz="2000"/>
                  </a:p>
                </p:txBody>
              </p:sp>
              <p:sp>
                <p:nvSpPr>
                  <p:cNvPr id="2178074" name="Text Box 26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220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24" charset="0"/>
                      </a:rPr>
                      <a:t>rt</a:t>
                    </a:r>
                    <a:endParaRPr lang="en-US" sz="2000"/>
                  </a:p>
                </p:txBody>
              </p:sp>
              <p:sp>
                <p:nvSpPr>
                  <p:cNvPr id="2178075" name="Text Box 27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019" y="2496"/>
                    <a:ext cx="385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24" charset="0"/>
                      </a:rPr>
                      <a:t>rd</a:t>
                    </a:r>
                    <a:endParaRPr lang="en-US" sz="2000"/>
                  </a:p>
                </p:txBody>
              </p:sp>
              <p:sp>
                <p:nvSpPr>
                  <p:cNvPr id="2178076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4482" y="2496"/>
                    <a:ext cx="788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24" charset="0"/>
                      </a:rPr>
                      <a:t>funct</a:t>
                    </a:r>
                    <a:endParaRPr lang="en-US" sz="2000"/>
                  </a:p>
                </p:txBody>
              </p:sp>
              <p:sp>
                <p:nvSpPr>
                  <p:cNvPr id="2178077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16" y="2496"/>
                    <a:ext cx="788" cy="327"/>
                  </a:xfrm>
                  <a:prstGeom prst="rect">
                    <a:avLst/>
                  </a:prstGeom>
                  <a:noFill/>
                  <a:ln w="12700">
                    <a:noFill/>
                    <a:miter lim="800000"/>
                    <a:headEnd/>
                    <a:tailEnd/>
                  </a:ln>
                  <a:effectLst/>
                </p:spPr>
                <p:txBody>
                  <a:bodyPr wrap="none">
                    <a:prstTxWarp prst="textNoShape">
                      <a:avLst/>
                    </a:prstTxWarp>
                    <a:spAutoFit/>
                  </a:bodyPr>
                  <a:lstStyle/>
                  <a:p>
                    <a:pPr algn="ctr"/>
                    <a:r>
                      <a:rPr lang="en-US" sz="2800" b="1">
                        <a:solidFill>
                          <a:schemeClr val="tx1"/>
                        </a:solidFill>
                        <a:latin typeface="Courier New" pitchFamily="24" charset="0"/>
                      </a:rPr>
                      <a:t>shamt</a:t>
                    </a:r>
                    <a:endParaRPr lang="en-US" sz="2000"/>
                  </a:p>
                </p:txBody>
              </p:sp>
            </p:grpSp>
            <p:sp>
              <p:nvSpPr>
                <p:cNvPr id="2178078" name="Rectangle 30"/>
                <p:cNvSpPr>
                  <a:spLocks noChangeArrowheads="1"/>
                </p:cNvSpPr>
                <p:nvPr/>
              </p:nvSpPr>
              <p:spPr bwMode="auto">
                <a:xfrm>
                  <a:off x="240" y="2496"/>
                  <a:ext cx="5136" cy="288"/>
                </a:xfrm>
                <a:prstGeom prst="rect">
                  <a:avLst/>
                </a:prstGeom>
                <a:noFill/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8079" name="Line 31"/>
                <p:cNvSpPr>
                  <a:spLocks noChangeShapeType="1"/>
                </p:cNvSpPr>
                <p:nvPr/>
              </p:nvSpPr>
              <p:spPr bwMode="auto">
                <a:xfrm>
                  <a:off x="1200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8080" name="Line 32"/>
                <p:cNvSpPr>
                  <a:spLocks noChangeShapeType="1"/>
                </p:cNvSpPr>
                <p:nvPr/>
              </p:nvSpPr>
              <p:spPr bwMode="auto">
                <a:xfrm>
                  <a:off x="2016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8081" name="Line 33"/>
                <p:cNvSpPr>
                  <a:spLocks noChangeShapeType="1"/>
                </p:cNvSpPr>
                <p:nvPr/>
              </p:nvSpPr>
              <p:spPr bwMode="auto">
                <a:xfrm>
                  <a:off x="2784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8082" name="Line 34"/>
                <p:cNvSpPr>
                  <a:spLocks noChangeShapeType="1"/>
                </p:cNvSpPr>
                <p:nvPr/>
              </p:nvSpPr>
              <p:spPr bwMode="auto">
                <a:xfrm>
                  <a:off x="3600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8083" name="Line 35"/>
                <p:cNvSpPr>
                  <a:spLocks noChangeShapeType="1"/>
                </p:cNvSpPr>
                <p:nvPr/>
              </p:nvSpPr>
              <p:spPr bwMode="auto">
                <a:xfrm>
                  <a:off x="4416" y="2496"/>
                  <a:ext cx="0" cy="288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  <a:headEnd/>
                  <a:tailEnd/>
                </a:ln>
                <a:effectLst/>
              </p:spPr>
              <p:txBody>
                <a:bodyPr wrap="none" anchor="ctr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78084" name="Text Box 36"/>
              <p:cNvSpPr txBox="1">
                <a:spLocks noChangeArrowheads="1"/>
              </p:cNvSpPr>
              <p:nvPr/>
            </p:nvSpPr>
            <p:spPr bwMode="auto">
              <a:xfrm>
                <a:off x="144" y="2409"/>
                <a:ext cx="254" cy="33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>
                    <a:solidFill>
                      <a:schemeClr val="tx1"/>
                    </a:solidFill>
                    <a:latin typeface="18 VAG Rounded Bold   07390"/>
                  </a:rPr>
                  <a:t>R</a:t>
                </a:r>
                <a:endParaRPr lang="en-US" sz="2000" dirty="0">
                  <a:latin typeface="18 VAG Rounded Bold   07390"/>
                </a:endParaRPr>
              </a:p>
            </p:txBody>
          </p:sp>
          <p:sp>
            <p:nvSpPr>
              <p:cNvPr id="2178085" name="Text Box 37"/>
              <p:cNvSpPr txBox="1">
                <a:spLocks noChangeArrowheads="1"/>
              </p:cNvSpPr>
              <p:nvPr/>
            </p:nvSpPr>
            <p:spPr bwMode="auto">
              <a:xfrm>
                <a:off x="192" y="2736"/>
                <a:ext cx="178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r>
                  <a:rPr lang="en-US" sz="2800" b="1" dirty="0">
                    <a:solidFill>
                      <a:schemeClr val="tx1"/>
                    </a:solidFill>
                    <a:latin typeface="18 VAG Rounded Bold   07390"/>
                  </a:rPr>
                  <a:t>I</a:t>
                </a:r>
              </a:p>
            </p:txBody>
          </p:sp>
        </p:grpSp>
        <p:sp>
          <p:nvSpPr>
            <p:cNvPr id="2178086" name="Rectangle 38"/>
            <p:cNvSpPr>
              <a:spLocks noChangeArrowheads="1"/>
            </p:cNvSpPr>
            <p:nvPr/>
          </p:nvSpPr>
          <p:spPr bwMode="auto">
            <a:xfrm>
              <a:off x="432" y="1776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8087" name="Line 39"/>
            <p:cNvSpPr>
              <a:spLocks noChangeShapeType="1"/>
            </p:cNvSpPr>
            <p:nvPr/>
          </p:nvSpPr>
          <p:spPr bwMode="auto">
            <a:xfrm>
              <a:off x="1392" y="1776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78088" name="Text Box 40"/>
            <p:cNvSpPr txBox="1">
              <a:spLocks noChangeArrowheads="1"/>
            </p:cNvSpPr>
            <p:nvPr/>
          </p:nvSpPr>
          <p:spPr bwMode="auto">
            <a:xfrm>
              <a:off x="144" y="1769"/>
              <a:ext cx="22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 dirty="0">
                  <a:solidFill>
                    <a:schemeClr val="tx1"/>
                  </a:solidFill>
                  <a:latin typeface="18 VAG Rounded Bold   07390"/>
                </a:rPr>
                <a:t>J</a:t>
              </a:r>
            </a:p>
          </p:txBody>
        </p:sp>
        <p:sp>
          <p:nvSpPr>
            <p:cNvPr id="2178089" name="Text Box 41"/>
            <p:cNvSpPr txBox="1">
              <a:spLocks noChangeArrowheads="1"/>
            </p:cNvSpPr>
            <p:nvPr/>
          </p:nvSpPr>
          <p:spPr bwMode="auto">
            <a:xfrm>
              <a:off x="2256" y="1776"/>
              <a:ext cx="1998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24" charset="0"/>
                </a:rPr>
                <a:t>target address</a:t>
              </a:r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78090" name="Text Box 42"/>
            <p:cNvSpPr txBox="1">
              <a:spLocks noChangeArrowheads="1"/>
            </p:cNvSpPr>
            <p:nvPr/>
          </p:nvSpPr>
          <p:spPr bwMode="auto">
            <a:xfrm>
              <a:off x="480" y="1785"/>
              <a:ext cx="923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r>
                <a:rPr lang="en-US" sz="2800" b="1">
                  <a:solidFill>
                    <a:schemeClr val="tx1"/>
                  </a:solidFill>
                  <a:latin typeface="Courier New" pitchFamily="24" charset="0"/>
                </a:rPr>
                <a:t>opcode</a:t>
              </a:r>
              <a:endParaRPr lang="en-US" sz="2800" b="1">
                <a:solidFill>
                  <a:schemeClr val="tx1"/>
                </a:solidFill>
              </a:endParaRPr>
            </a:p>
          </p:txBody>
        </p:sp>
      </p:grpSp>
      <p:sp>
        <p:nvSpPr>
          <p:cNvPr id="43" name="Title 4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conclusion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5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475288"/>
          </a:xfrm>
        </p:spPr>
        <p:txBody>
          <a:bodyPr/>
          <a:lstStyle/>
          <a:p>
            <a:r>
              <a:rPr lang="en-US" dirty="0"/>
              <a:t>Problem 0: Unsigned # sign-extended?</a:t>
            </a:r>
          </a:p>
          <a:p>
            <a:pPr lvl="1"/>
            <a:r>
              <a:rPr lang="en-US" dirty="0" err="1">
                <a:latin typeface="Courier New" pitchFamily="24" charset="0"/>
              </a:rPr>
              <a:t>addiu</a:t>
            </a:r>
            <a:r>
              <a:rPr lang="en-US" dirty="0"/>
              <a:t>, </a:t>
            </a:r>
            <a:r>
              <a:rPr lang="en-US" dirty="0" err="1">
                <a:latin typeface="Courier New" pitchFamily="24" charset="0"/>
              </a:rPr>
              <a:t>sltiu</a:t>
            </a:r>
            <a:r>
              <a:rPr lang="en-US" dirty="0"/>
              <a:t>, </a:t>
            </a:r>
            <a:r>
              <a:rPr lang="en-US" dirty="0">
                <a:solidFill>
                  <a:schemeClr val="accent2"/>
                </a:solidFill>
              </a:rPr>
              <a:t>sign-extends</a:t>
            </a:r>
            <a:r>
              <a:rPr lang="en-US" dirty="0"/>
              <a:t> </a:t>
            </a:r>
            <a:r>
              <a:rPr lang="en-US" dirty="0" err="1"/>
              <a:t>immediates</a:t>
            </a:r>
            <a:r>
              <a:rPr lang="en-US" dirty="0"/>
              <a:t> to 32 bits. Thus, # is a “signed” integer.</a:t>
            </a:r>
          </a:p>
          <a:p>
            <a:r>
              <a:rPr lang="en-US" dirty="0"/>
              <a:t>Rationale</a:t>
            </a:r>
          </a:p>
          <a:p>
            <a:pPr lvl="1"/>
            <a:r>
              <a:rPr lang="en-US" dirty="0" err="1">
                <a:latin typeface="Courier New" pitchFamily="24" charset="0"/>
              </a:rPr>
              <a:t>addiu</a:t>
            </a:r>
            <a:r>
              <a:rPr lang="en-US" dirty="0"/>
              <a:t> so that can add </a:t>
            </a:r>
            <a:r>
              <a:rPr lang="en-US" dirty="0" err="1"/>
              <a:t>w</a:t>
            </a:r>
            <a:r>
              <a:rPr lang="en-US" dirty="0"/>
              <a:t>/out overflow</a:t>
            </a:r>
          </a:p>
          <a:p>
            <a:pPr lvl="2"/>
            <a:r>
              <a:rPr lang="en-US" dirty="0"/>
              <a:t>See K&amp;R pp. 230, 305</a:t>
            </a:r>
          </a:p>
          <a:p>
            <a:pPr lvl="1"/>
            <a:r>
              <a:rPr lang="en-US" dirty="0" err="1">
                <a:latin typeface="Courier New" pitchFamily="24" charset="0"/>
              </a:rPr>
              <a:t>sltiu</a:t>
            </a:r>
            <a:r>
              <a:rPr lang="en-US" dirty="0"/>
              <a:t> suffers so that we can have</a:t>
            </a:r>
            <a:r>
              <a:rPr lang="en-US" dirty="0" smtClean="0"/>
              <a:t> easy HW</a:t>
            </a:r>
            <a:endParaRPr lang="en-US" dirty="0"/>
          </a:p>
          <a:p>
            <a:pPr lvl="2"/>
            <a:r>
              <a:rPr lang="en-US" dirty="0"/>
              <a:t>Does this mean we’ll get wrong answers?</a:t>
            </a:r>
          </a:p>
          <a:p>
            <a:pPr lvl="2"/>
            <a:r>
              <a:rPr lang="en-US" dirty="0"/>
              <a:t>Nope, it means assembler has to handle any unsigned immediate 2</a:t>
            </a:r>
            <a:r>
              <a:rPr lang="en-US" baseline="30000" dirty="0"/>
              <a:t>15</a:t>
            </a:r>
            <a:r>
              <a:rPr lang="en-US" dirty="0"/>
              <a:t> ≤ </a:t>
            </a:r>
            <a:r>
              <a:rPr lang="en-US" dirty="0" err="1"/>
              <a:t>n</a:t>
            </a:r>
            <a:r>
              <a:rPr lang="en-US" dirty="0"/>
              <a:t> &lt; 2</a:t>
            </a:r>
            <a:r>
              <a:rPr lang="en-US" baseline="30000" dirty="0"/>
              <a:t>16</a:t>
            </a:r>
            <a:r>
              <a:rPr lang="en-US" dirty="0"/>
              <a:t> (I.e., with a </a:t>
            </a:r>
            <a:r>
              <a:rPr lang="en-US" dirty="0">
                <a:latin typeface="Courier New"/>
                <a:cs typeface="Courier New"/>
              </a:rPr>
              <a:t>1</a:t>
            </a:r>
            <a:r>
              <a:rPr lang="en-US" dirty="0"/>
              <a:t> in the 15th bit and </a:t>
            </a:r>
            <a:r>
              <a:rPr lang="en-US" dirty="0">
                <a:latin typeface="Courier New"/>
                <a:cs typeface="Courier New"/>
              </a:rPr>
              <a:t>0</a:t>
            </a:r>
            <a:r>
              <a:rPr lang="en-US" dirty="0"/>
              <a:t>s in the upper 2 bytes) as it does for numbers that are too large. </a:t>
            </a:r>
            <a:r>
              <a:rPr lang="en-US" sz="3200" dirty="0" err="1">
                <a:latin typeface="Symbol" pitchFamily="24" charset="2"/>
              </a:rPr>
              <a:t></a:t>
            </a:r>
            <a:endParaRPr lang="en-US" sz="3200" dirty="0">
              <a:solidFill>
                <a:srgbClr val="000550"/>
              </a:solidFill>
              <a:latin typeface="Symbol" pitchFamily="24" charset="2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I-Format Problems (0/3)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6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3111500"/>
          </a:xfrm>
        </p:spPr>
        <p:txBody>
          <a:bodyPr/>
          <a:lstStyle/>
          <a:p>
            <a:r>
              <a:rPr lang="en-US" dirty="0"/>
              <a:t>Problem: </a:t>
            </a:r>
          </a:p>
          <a:p>
            <a:pPr lvl="1"/>
            <a:r>
              <a:rPr lang="en-US" dirty="0"/>
              <a:t>Chances are that </a:t>
            </a:r>
            <a:r>
              <a:rPr lang="en-US" dirty="0" err="1">
                <a:latin typeface="Courier New" pitchFamily="24" charset="0"/>
              </a:rPr>
              <a:t>addi</a:t>
            </a:r>
            <a:r>
              <a:rPr lang="en-US" dirty="0"/>
              <a:t>, </a:t>
            </a:r>
            <a:r>
              <a:rPr lang="en-US" dirty="0" err="1">
                <a:latin typeface="Courier New" pitchFamily="24" charset="0"/>
              </a:rPr>
              <a:t>lw</a:t>
            </a:r>
            <a:r>
              <a:rPr lang="en-US" dirty="0"/>
              <a:t>, </a:t>
            </a:r>
            <a:r>
              <a:rPr lang="en-US" dirty="0" err="1">
                <a:latin typeface="Courier New" pitchFamily="24" charset="0"/>
              </a:rPr>
              <a:t>sw</a:t>
            </a:r>
            <a:r>
              <a:rPr lang="en-US" dirty="0"/>
              <a:t> and </a:t>
            </a:r>
            <a:r>
              <a:rPr lang="en-US" dirty="0" err="1">
                <a:latin typeface="Courier New" pitchFamily="24" charset="0"/>
              </a:rPr>
              <a:t>slti</a:t>
            </a:r>
            <a:r>
              <a:rPr lang="en-US" dirty="0"/>
              <a:t> will use </a:t>
            </a:r>
            <a:r>
              <a:rPr lang="en-US" dirty="0" err="1"/>
              <a:t>immediates</a:t>
            </a:r>
            <a:r>
              <a:rPr lang="en-US" dirty="0"/>
              <a:t> small enough to fit in the immediate field.</a:t>
            </a:r>
          </a:p>
          <a:p>
            <a:pPr lvl="1"/>
            <a:r>
              <a:rPr lang="en-US" dirty="0"/>
              <a:t>…but what if it’s too big?</a:t>
            </a:r>
          </a:p>
          <a:p>
            <a:pPr lvl="1"/>
            <a:r>
              <a:rPr lang="en-US" dirty="0"/>
              <a:t>We need a way to deal with a 32-bit immediate in any I-format instruction.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I-Format Problem (1/3)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5399088"/>
          </a:xfrm>
        </p:spPr>
        <p:txBody>
          <a:bodyPr/>
          <a:lstStyle/>
          <a:p>
            <a:r>
              <a:rPr lang="en-US" dirty="0"/>
              <a:t>Solution to Problem:</a:t>
            </a:r>
          </a:p>
          <a:p>
            <a:pPr lvl="1"/>
            <a:r>
              <a:rPr lang="en-US" dirty="0"/>
              <a:t>Handle it in software + new instruction</a:t>
            </a:r>
          </a:p>
          <a:p>
            <a:pPr lvl="1"/>
            <a:r>
              <a:rPr lang="en-US" dirty="0"/>
              <a:t>Don’t change the current instructions: instead, add a new instruction to help out</a:t>
            </a:r>
          </a:p>
          <a:p>
            <a:r>
              <a:rPr lang="en-US" dirty="0"/>
              <a:t>New instruction:</a:t>
            </a:r>
          </a:p>
          <a:p>
            <a:pPr lvl="1">
              <a:buFontTx/>
              <a:buNone/>
            </a:pPr>
            <a:r>
              <a:rPr lang="en-US" dirty="0"/>
              <a:t>		</a:t>
            </a:r>
            <a:r>
              <a:rPr lang="en-US" dirty="0" err="1">
                <a:latin typeface="Courier New" pitchFamily="24" charset="0"/>
              </a:rPr>
              <a:t>lui</a:t>
            </a:r>
            <a:r>
              <a:rPr lang="en-US" dirty="0">
                <a:latin typeface="Courier New" pitchFamily="24" charset="0"/>
              </a:rPr>
              <a:t>   register, immediate</a:t>
            </a:r>
            <a:endParaRPr lang="en-US" dirty="0"/>
          </a:p>
          <a:p>
            <a:pPr lvl="1"/>
            <a:r>
              <a:rPr lang="en-US" dirty="0"/>
              <a:t>stands for </a:t>
            </a:r>
            <a:r>
              <a:rPr lang="en-US" dirty="0">
                <a:solidFill>
                  <a:schemeClr val="accent2"/>
                </a:solidFill>
              </a:rPr>
              <a:t>L</a:t>
            </a:r>
            <a:r>
              <a:rPr lang="en-US" dirty="0"/>
              <a:t>oad </a:t>
            </a:r>
            <a:r>
              <a:rPr lang="en-US" dirty="0">
                <a:solidFill>
                  <a:schemeClr val="accent2"/>
                </a:solidFill>
              </a:rPr>
              <a:t>U</a:t>
            </a:r>
            <a:r>
              <a:rPr lang="en-US" dirty="0"/>
              <a:t>pper </a:t>
            </a:r>
            <a:r>
              <a:rPr lang="en-US" dirty="0">
                <a:solidFill>
                  <a:schemeClr val="accent2"/>
                </a:solidFill>
              </a:rPr>
              <a:t>I</a:t>
            </a:r>
            <a:r>
              <a:rPr lang="en-US" dirty="0"/>
              <a:t>mmediate</a:t>
            </a:r>
          </a:p>
          <a:p>
            <a:pPr lvl="1"/>
            <a:r>
              <a:rPr lang="en-US" dirty="0"/>
              <a:t>takes 16-bit immediate and puts these bits in the upper half (high order half) of the</a:t>
            </a:r>
            <a:r>
              <a:rPr lang="en-US" dirty="0" smtClean="0"/>
              <a:t> register</a:t>
            </a:r>
            <a:endParaRPr lang="en-US" dirty="0"/>
          </a:p>
          <a:p>
            <a:pPr lvl="1"/>
            <a:r>
              <a:rPr lang="en-US" dirty="0"/>
              <a:t>sets lower half to</a:t>
            </a:r>
            <a:r>
              <a:rPr lang="en-US" dirty="0" smtClean="0"/>
              <a:t> </a:t>
            </a:r>
            <a:r>
              <a:rPr lang="en-US" dirty="0" smtClean="0">
                <a:latin typeface="Courier New"/>
                <a:cs typeface="Courier New"/>
              </a:rPr>
              <a:t>0</a:t>
            </a:r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I-Format Problem (2/3)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382000" cy="5276850"/>
          </a:xfrm>
        </p:spPr>
        <p:txBody>
          <a:bodyPr/>
          <a:lstStyle/>
          <a:p>
            <a:r>
              <a:rPr lang="en-US" dirty="0"/>
              <a:t>Solution to Problem (continued):</a:t>
            </a:r>
          </a:p>
          <a:p>
            <a:pPr lvl="1"/>
            <a:r>
              <a:rPr lang="en-US" dirty="0"/>
              <a:t>So how does </a:t>
            </a:r>
            <a:r>
              <a:rPr lang="en-US" dirty="0" err="1">
                <a:latin typeface="Courier New" pitchFamily="24" charset="0"/>
              </a:rPr>
              <a:t>lui</a:t>
            </a:r>
            <a:r>
              <a:rPr lang="en-US" dirty="0"/>
              <a:t> help us?</a:t>
            </a:r>
          </a:p>
          <a:p>
            <a:pPr lvl="1"/>
            <a:r>
              <a:rPr lang="en-US" dirty="0"/>
              <a:t>Example:</a:t>
            </a:r>
          </a:p>
          <a:p>
            <a:pPr lvl="2">
              <a:buFont typeface="Wingdings" pitchFamily="24" charset="2"/>
              <a:buNone/>
            </a:pPr>
            <a:r>
              <a:rPr lang="en-US" dirty="0" smtClean="0"/>
              <a:t>	        </a:t>
            </a:r>
            <a:r>
              <a:rPr lang="en-US" dirty="0" err="1" smtClean="0">
                <a:latin typeface="Courier New" pitchFamily="24" charset="0"/>
              </a:rPr>
              <a:t>addiu</a:t>
            </a:r>
            <a:r>
              <a:rPr lang="en-US" dirty="0" smtClean="0">
                <a:latin typeface="Courier New" pitchFamily="24" charset="0"/>
              </a:rPr>
              <a:t> $</a:t>
            </a:r>
            <a:r>
              <a:rPr lang="en-US" dirty="0">
                <a:latin typeface="Courier New" pitchFamily="24" charset="0"/>
              </a:rPr>
              <a:t>t0,$t0, 0xABABCDCD</a:t>
            </a:r>
            <a:endParaRPr lang="en-US" dirty="0" smtClean="0"/>
          </a:p>
          <a:p>
            <a:pPr lvl="1">
              <a:buFont typeface="Wingdings" pitchFamily="24" charset="2"/>
              <a:buNone/>
            </a:pPr>
            <a:r>
              <a:rPr lang="en-US" dirty="0" smtClean="0"/>
              <a:t>…becomes</a:t>
            </a:r>
          </a:p>
          <a:p>
            <a:pPr lvl="1">
              <a:buFont typeface="Wingdings" pitchFamily="24" charset="2"/>
              <a:buNone/>
            </a:pPr>
            <a:r>
              <a:rPr lang="en-US" dirty="0" smtClean="0">
                <a:latin typeface="Courier New" pitchFamily="24" charset="0"/>
              </a:rPr>
              <a:t>      </a:t>
            </a:r>
            <a:r>
              <a:rPr lang="en-US" dirty="0" err="1" smtClean="0">
                <a:solidFill>
                  <a:srgbClr val="94F0E4"/>
                </a:solidFill>
                <a:latin typeface="Courier New" pitchFamily="24" charset="0"/>
              </a:rPr>
              <a:t>lui</a:t>
            </a:r>
            <a:r>
              <a:rPr lang="en-US" dirty="0" smtClean="0">
                <a:solidFill>
                  <a:srgbClr val="94F0E4"/>
                </a:solidFill>
                <a:latin typeface="Courier New" pitchFamily="24" charset="0"/>
              </a:rPr>
              <a:t> $at 0xABAB</a:t>
            </a:r>
            <a:br>
              <a:rPr lang="en-US" dirty="0" smtClean="0">
                <a:solidFill>
                  <a:srgbClr val="94F0E4"/>
                </a:solidFill>
                <a:latin typeface="Courier New" pitchFamily="24" charset="0"/>
              </a:rPr>
            </a:br>
            <a:r>
              <a:rPr lang="en-US" dirty="0" smtClean="0">
                <a:solidFill>
                  <a:srgbClr val="94F0E4"/>
                </a:solidFill>
                <a:latin typeface="Courier New" pitchFamily="24" charset="0"/>
              </a:rPr>
              <a:t>     </a:t>
            </a:r>
            <a:r>
              <a:rPr lang="en-US" dirty="0" err="1" smtClean="0">
                <a:solidFill>
                  <a:srgbClr val="94F0E4"/>
                </a:solidFill>
                <a:latin typeface="Courier New" pitchFamily="24" charset="0"/>
              </a:rPr>
              <a:t>ori</a:t>
            </a:r>
            <a:r>
              <a:rPr lang="en-US" dirty="0" smtClean="0">
                <a:solidFill>
                  <a:srgbClr val="94F0E4"/>
                </a:solidFill>
                <a:latin typeface="Courier New" pitchFamily="24" charset="0"/>
              </a:rPr>
              <a:t> $at, $at, 0xCDCD</a:t>
            </a:r>
            <a:br>
              <a:rPr lang="en-US" dirty="0" smtClean="0">
                <a:solidFill>
                  <a:srgbClr val="94F0E4"/>
                </a:solidFill>
                <a:latin typeface="Courier New" pitchFamily="24" charset="0"/>
              </a:rPr>
            </a:br>
            <a:r>
              <a:rPr lang="en-US" dirty="0" smtClean="0">
                <a:solidFill>
                  <a:srgbClr val="94F0E4"/>
                </a:solidFill>
                <a:latin typeface="Courier New" pitchFamily="24" charset="0"/>
              </a:rPr>
              <a:t>     </a:t>
            </a:r>
            <a:r>
              <a:rPr lang="en-US" dirty="0" err="1" smtClean="0">
                <a:solidFill>
                  <a:srgbClr val="94F0E4"/>
                </a:solidFill>
                <a:latin typeface="Courier New" pitchFamily="24" charset="0"/>
              </a:rPr>
              <a:t>addu</a:t>
            </a:r>
            <a:r>
              <a:rPr lang="en-US" dirty="0" smtClean="0">
                <a:solidFill>
                  <a:srgbClr val="94F0E4"/>
                </a:solidFill>
                <a:latin typeface="Courier New" pitchFamily="24" charset="0"/>
              </a:rPr>
              <a:t> $t0,$t0,$at</a:t>
            </a:r>
          </a:p>
          <a:p>
            <a:pPr lvl="1"/>
            <a:r>
              <a:rPr lang="en-US" dirty="0"/>
              <a:t>Now each I-format instruction has only a 16-bit immediate.</a:t>
            </a:r>
          </a:p>
          <a:p>
            <a:pPr lvl="1"/>
            <a:r>
              <a:rPr lang="en-US" dirty="0"/>
              <a:t>Wouldn’t it be nice if the assembler would this for us automatically?  (later)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I-Format Problems (3/3)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Branches: PC-Relative Addressing (1/5)</a:t>
            </a:r>
            <a:endParaRPr lang="en-US" dirty="0"/>
          </a:p>
        </p:txBody>
      </p:sp>
      <p:sp>
        <p:nvSpPr>
          <p:cNvPr id="2159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 I-Format</a:t>
            </a:r>
          </a:p>
          <a:p>
            <a:endParaRPr lang="en-US" dirty="0" smtClean="0"/>
          </a:p>
          <a:p>
            <a:r>
              <a:rPr lang="en-US" dirty="0" err="1" smtClean="0">
                <a:latin typeface="Courier New"/>
                <a:cs typeface="Courier New"/>
              </a:rPr>
              <a:t>opcode</a:t>
            </a:r>
            <a:r>
              <a:rPr lang="en-US" dirty="0" smtClean="0"/>
              <a:t> specifies </a:t>
            </a:r>
            <a:r>
              <a:rPr lang="en-US" dirty="0" err="1" smtClean="0">
                <a:latin typeface="Courier New"/>
                <a:cs typeface="Courier New"/>
              </a:rPr>
              <a:t>beq</a:t>
            </a:r>
            <a:r>
              <a:rPr lang="en-US" dirty="0" smtClean="0"/>
              <a:t> versus </a:t>
            </a:r>
            <a:r>
              <a:rPr lang="en-US" dirty="0" err="1" smtClean="0">
                <a:latin typeface="Courier New"/>
                <a:cs typeface="Courier New"/>
              </a:rPr>
              <a:t>bne</a:t>
            </a:r>
            <a:endParaRPr lang="en-US" dirty="0" smtClean="0">
              <a:latin typeface="Courier New"/>
              <a:cs typeface="Courier New"/>
            </a:endParaRPr>
          </a:p>
          <a:p>
            <a:r>
              <a:rPr lang="en-US" dirty="0" err="1" smtClean="0">
                <a:latin typeface="Courier New"/>
                <a:cs typeface="Courier New"/>
              </a:rPr>
              <a:t>rs</a:t>
            </a:r>
            <a:r>
              <a:rPr lang="en-US" dirty="0" smtClean="0">
                <a:latin typeface="18 VAG Rounded Bol"/>
                <a:cs typeface="18 VAG Rounded Bol"/>
              </a:rPr>
              <a:t> </a:t>
            </a:r>
            <a:r>
              <a:rPr lang="en-US" dirty="0" smtClean="0"/>
              <a:t>and </a:t>
            </a:r>
            <a:r>
              <a:rPr lang="en-US" dirty="0" err="1" smtClean="0">
                <a:latin typeface="Courier New"/>
                <a:cs typeface="Courier New"/>
              </a:rPr>
              <a:t>rt</a:t>
            </a:r>
            <a:r>
              <a:rPr lang="en-US" dirty="0" smtClean="0"/>
              <a:t> specify registers to compare</a:t>
            </a:r>
          </a:p>
          <a:p>
            <a:r>
              <a:rPr lang="en-US" dirty="0" smtClean="0"/>
              <a:t>What can immediate specify?</a:t>
            </a:r>
          </a:p>
          <a:p>
            <a:pPr lvl="1"/>
            <a:r>
              <a:rPr lang="en-US" dirty="0" smtClean="0">
                <a:latin typeface="Courier New"/>
                <a:cs typeface="Courier New"/>
              </a:rPr>
              <a:t>immediate</a:t>
            </a:r>
            <a:r>
              <a:rPr lang="en-US" dirty="0" smtClean="0"/>
              <a:t> is only 16 bits</a:t>
            </a:r>
          </a:p>
          <a:p>
            <a:pPr lvl="1"/>
            <a:r>
              <a:rPr lang="en-US" dirty="0" smtClean="0"/>
              <a:t>PC (Program Counter) has byte address of current instruction being executed; </a:t>
            </a:r>
            <a:br>
              <a:rPr lang="en-US" dirty="0" smtClean="0"/>
            </a:br>
            <a:r>
              <a:rPr lang="en-US" dirty="0" smtClean="0"/>
              <a:t>32-bit pointer to memory </a:t>
            </a:r>
          </a:p>
          <a:p>
            <a:pPr lvl="1"/>
            <a:r>
              <a:rPr lang="en-US" dirty="0" smtClean="0"/>
              <a:t>So </a:t>
            </a:r>
            <a:r>
              <a:rPr lang="en-US" dirty="0" smtClean="0">
                <a:latin typeface="Courier New"/>
                <a:cs typeface="Courier New"/>
              </a:rPr>
              <a:t>immediate</a:t>
            </a:r>
            <a:r>
              <a:rPr lang="en-US" dirty="0" smtClean="0"/>
              <a:t> cannot specify entire address to branch to.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1766887"/>
            <a:ext cx="8153400" cy="976313"/>
            <a:chOff x="432" y="3120"/>
            <a:chExt cx="5136" cy="615"/>
          </a:xfrm>
        </p:grpSpPr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499" y="3120"/>
              <a:ext cx="4647" cy="327"/>
              <a:chOff x="287" y="2496"/>
              <a:chExt cx="4647" cy="327"/>
            </a:xfrm>
          </p:grpSpPr>
          <p:sp>
            <p:nvSpPr>
              <p:cNvPr id="2159622" name="Text Box 6"/>
              <p:cNvSpPr txBox="1">
                <a:spLocks noChangeArrowheads="1"/>
              </p:cNvSpPr>
              <p:nvPr/>
            </p:nvSpPr>
            <p:spPr bwMode="auto">
              <a:xfrm>
                <a:off x="287" y="2496"/>
                <a:ext cx="923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opcode</a:t>
                </a:r>
                <a:endParaRPr lang="en-US" sz="2000"/>
              </a:p>
            </p:txBody>
          </p:sp>
          <p:sp>
            <p:nvSpPr>
              <p:cNvPr id="2159623" name="Text Box 7"/>
              <p:cNvSpPr txBox="1">
                <a:spLocks noChangeArrowheads="1"/>
              </p:cNvSpPr>
              <p:nvPr/>
            </p:nvSpPr>
            <p:spPr bwMode="auto">
              <a:xfrm>
                <a:off x="1421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rs</a:t>
                </a:r>
                <a:endParaRPr lang="en-US" sz="2000"/>
              </a:p>
            </p:txBody>
          </p:sp>
          <p:sp>
            <p:nvSpPr>
              <p:cNvPr id="2159624" name="Text Box 8"/>
              <p:cNvSpPr txBox="1">
                <a:spLocks noChangeArrowheads="1"/>
              </p:cNvSpPr>
              <p:nvPr/>
            </p:nvSpPr>
            <p:spPr bwMode="auto">
              <a:xfrm>
                <a:off x="2220" y="2496"/>
                <a:ext cx="385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rt</a:t>
                </a:r>
                <a:endParaRPr lang="en-US" sz="2000"/>
              </a:p>
            </p:txBody>
          </p:sp>
          <p:sp>
            <p:nvSpPr>
              <p:cNvPr id="2159625" name="Text Box 9"/>
              <p:cNvSpPr txBox="1">
                <a:spLocks noChangeArrowheads="1"/>
              </p:cNvSpPr>
              <p:nvPr/>
            </p:nvSpPr>
            <p:spPr bwMode="auto">
              <a:xfrm>
                <a:off x="3153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59626" name="Text Box 10"/>
              <p:cNvSpPr txBox="1">
                <a:spLocks noChangeArrowheads="1"/>
              </p:cNvSpPr>
              <p:nvPr/>
            </p:nvSpPr>
            <p:spPr bwMode="auto">
              <a:xfrm>
                <a:off x="4818" y="2546"/>
                <a:ext cx="116" cy="250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endParaRPr lang="en-US" sz="2000"/>
              </a:p>
            </p:txBody>
          </p:sp>
          <p:sp>
            <p:nvSpPr>
              <p:cNvPr id="2159627" name="Text Box 11"/>
              <p:cNvSpPr txBox="1">
                <a:spLocks noChangeArrowheads="1"/>
              </p:cNvSpPr>
              <p:nvPr/>
            </p:nvSpPr>
            <p:spPr bwMode="auto">
              <a:xfrm>
                <a:off x="3347" y="2496"/>
                <a:ext cx="1326" cy="327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prstTxWarp prst="textNoShape">
                  <a:avLst/>
                </a:prstTxWarp>
                <a:spAutoFit/>
              </a:bodyPr>
              <a:lstStyle/>
              <a:p>
                <a:pPr algn="ctr"/>
                <a:r>
                  <a:rPr lang="en-US" sz="2800" b="1">
                    <a:solidFill>
                      <a:schemeClr val="tx1"/>
                    </a:solidFill>
                    <a:latin typeface="Courier New" pitchFamily="24" charset="0"/>
                  </a:rPr>
                  <a:t>immediate</a:t>
                </a:r>
                <a:endParaRPr lang="en-US" sz="2000"/>
              </a:p>
            </p:txBody>
          </p:sp>
        </p:grpSp>
        <p:sp>
          <p:nvSpPr>
            <p:cNvPr id="2159628" name="Rectangle 12"/>
            <p:cNvSpPr>
              <a:spLocks noChangeArrowheads="1"/>
            </p:cNvSpPr>
            <p:nvPr/>
          </p:nvSpPr>
          <p:spPr bwMode="auto">
            <a:xfrm>
              <a:off x="432" y="3120"/>
              <a:ext cx="5136" cy="288"/>
            </a:xfrm>
            <a:prstGeom prst="rect">
              <a:avLst/>
            </a:prstGeom>
            <a:noFill/>
            <a:ln w="381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9629" name="Line 13"/>
            <p:cNvSpPr>
              <a:spLocks noChangeShapeType="1"/>
            </p:cNvSpPr>
            <p:nvPr/>
          </p:nvSpPr>
          <p:spPr bwMode="auto">
            <a:xfrm>
              <a:off x="1392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9630" name="Line 14"/>
            <p:cNvSpPr>
              <a:spLocks noChangeShapeType="1"/>
            </p:cNvSpPr>
            <p:nvPr/>
          </p:nvSpPr>
          <p:spPr bwMode="auto">
            <a:xfrm>
              <a:off x="2208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9631" name="Line 15"/>
            <p:cNvSpPr>
              <a:spLocks noChangeShapeType="1"/>
            </p:cNvSpPr>
            <p:nvPr/>
          </p:nvSpPr>
          <p:spPr bwMode="auto">
            <a:xfrm>
              <a:off x="2976" y="3120"/>
              <a:ext cx="0" cy="28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59632" name="Text Box 16"/>
            <p:cNvSpPr txBox="1">
              <a:spLocks noChangeArrowheads="1"/>
            </p:cNvSpPr>
            <p:nvPr/>
          </p:nvSpPr>
          <p:spPr bwMode="auto">
            <a:xfrm>
              <a:off x="52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59633" name="Text Box 17"/>
            <p:cNvSpPr txBox="1">
              <a:spLocks noChangeArrowheads="1"/>
            </p:cNvSpPr>
            <p:nvPr/>
          </p:nvSpPr>
          <p:spPr bwMode="auto">
            <a:xfrm>
              <a:off x="14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59634" name="Text Box 18"/>
            <p:cNvSpPr txBox="1">
              <a:spLocks noChangeArrowheads="1"/>
            </p:cNvSpPr>
            <p:nvPr/>
          </p:nvSpPr>
          <p:spPr bwMode="auto">
            <a:xfrm>
              <a:off x="2208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  <p:sp>
          <p:nvSpPr>
            <p:cNvPr id="2159635" name="Text Box 19"/>
            <p:cNvSpPr txBox="1">
              <a:spLocks noChangeArrowheads="1"/>
            </p:cNvSpPr>
            <p:nvPr/>
          </p:nvSpPr>
          <p:spPr bwMode="auto">
            <a:xfrm>
              <a:off x="3840" y="3408"/>
              <a:ext cx="116" cy="32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endParaRPr lang="en-US" sz="2800" b="1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153400" cy="4524375"/>
          </a:xfrm>
        </p:spPr>
        <p:txBody>
          <a:bodyPr/>
          <a:lstStyle/>
          <a:p>
            <a:r>
              <a:rPr lang="en-US" dirty="0"/>
              <a:t>How do we typically use branches?</a:t>
            </a:r>
          </a:p>
          <a:p>
            <a:pPr lvl="1"/>
            <a:r>
              <a:rPr lang="en-US" dirty="0"/>
              <a:t>Answer: </a:t>
            </a:r>
            <a:r>
              <a:rPr lang="en-US" dirty="0">
                <a:latin typeface="Courier New" pitchFamily="24" charset="0"/>
              </a:rPr>
              <a:t>if-else</a:t>
            </a:r>
            <a:r>
              <a:rPr lang="en-US" dirty="0"/>
              <a:t>, </a:t>
            </a:r>
            <a:r>
              <a:rPr lang="en-US" dirty="0">
                <a:latin typeface="Courier New" pitchFamily="24" charset="0"/>
              </a:rPr>
              <a:t>while</a:t>
            </a:r>
            <a:r>
              <a:rPr lang="en-US" dirty="0"/>
              <a:t>, </a:t>
            </a:r>
            <a:r>
              <a:rPr lang="en-US" dirty="0">
                <a:latin typeface="Courier New" pitchFamily="24" charset="0"/>
              </a:rPr>
              <a:t>for</a:t>
            </a:r>
            <a:endParaRPr lang="en-US" dirty="0"/>
          </a:p>
          <a:p>
            <a:pPr lvl="1"/>
            <a:r>
              <a:rPr lang="en-US" dirty="0"/>
              <a:t>Loops are generally small: usually up to 50 instructions</a:t>
            </a:r>
          </a:p>
          <a:p>
            <a:pPr lvl="1"/>
            <a:r>
              <a:rPr lang="en-US" dirty="0"/>
              <a:t>Function calls and unconditional jumps are done using jump instructions (</a:t>
            </a:r>
            <a:r>
              <a:rPr lang="en-US" dirty="0" err="1">
                <a:latin typeface="Courier New" pitchFamily="24" charset="0"/>
              </a:rPr>
              <a:t>j</a:t>
            </a:r>
            <a:r>
              <a:rPr lang="en-US" dirty="0"/>
              <a:t> and </a:t>
            </a:r>
            <a:r>
              <a:rPr lang="en-US" dirty="0" err="1">
                <a:latin typeface="Courier New" pitchFamily="24" charset="0"/>
              </a:rPr>
              <a:t>jal</a:t>
            </a:r>
            <a:r>
              <a:rPr lang="en-US" dirty="0"/>
              <a:t>), not the branches.</a:t>
            </a:r>
          </a:p>
          <a:p>
            <a:r>
              <a:rPr lang="en-US" dirty="0"/>
              <a:t>Conclusion: may want to branch to anywhere in memory, but a branch often changes </a:t>
            </a:r>
            <a:r>
              <a:rPr lang="en-US" dirty="0">
                <a:solidFill>
                  <a:schemeClr val="accent2"/>
                </a:solidFill>
              </a:rPr>
              <a:t>PC</a:t>
            </a:r>
            <a:r>
              <a:rPr lang="en-US" dirty="0"/>
              <a:t> by a small amount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458200" cy="914400"/>
          </a:xfrm>
        </p:spPr>
        <p:txBody>
          <a:bodyPr/>
          <a:lstStyle/>
          <a:p>
            <a:r>
              <a:rPr lang="en-US" dirty="0" smtClean="0"/>
              <a:t>Branches: PC-Relative Addressing (2/5)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1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7848600" cy="4289425"/>
          </a:xfrm>
        </p:spPr>
        <p:txBody>
          <a:bodyPr/>
          <a:lstStyle/>
          <a:p>
            <a:r>
              <a:rPr lang="en-US" dirty="0"/>
              <a:t>Solution to branches in a 32-bit instruction: </a:t>
            </a:r>
            <a:r>
              <a:rPr lang="en-US" dirty="0">
                <a:solidFill>
                  <a:schemeClr val="accent2"/>
                </a:solidFill>
              </a:rPr>
              <a:t>PC-Relative Addressing</a:t>
            </a:r>
          </a:p>
          <a:p>
            <a:r>
              <a:rPr lang="en-US" dirty="0"/>
              <a:t>Let the 16-bit</a:t>
            </a:r>
            <a:r>
              <a:rPr lang="en-US" dirty="0" smtClean="0"/>
              <a:t> immediate field </a:t>
            </a:r>
            <a:r>
              <a:rPr lang="en-US" dirty="0"/>
              <a:t>be a signed two’s complement integer to be </a:t>
            </a:r>
            <a:r>
              <a:rPr lang="en-US" i="1" dirty="0">
                <a:solidFill>
                  <a:schemeClr val="accent2"/>
                </a:solidFill>
              </a:rPr>
              <a:t>added</a:t>
            </a:r>
            <a:r>
              <a:rPr lang="en-US" dirty="0"/>
              <a:t> to the PC if we take the branch.</a:t>
            </a:r>
          </a:p>
          <a:p>
            <a:r>
              <a:rPr lang="en-US" dirty="0"/>
              <a:t>Now we can branch ± 2</a:t>
            </a:r>
            <a:r>
              <a:rPr lang="en-US" baseline="30000" dirty="0"/>
              <a:t>15</a:t>
            </a:r>
            <a:r>
              <a:rPr lang="en-US" dirty="0"/>
              <a:t> bytes from the PC, which should be enough to cover almost any loop.</a:t>
            </a:r>
          </a:p>
          <a:p>
            <a:r>
              <a:rPr lang="en-US" dirty="0"/>
              <a:t>Any ideas to further optimize this?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28600"/>
            <a:ext cx="8382000" cy="914400"/>
          </a:xfrm>
        </p:spPr>
        <p:txBody>
          <a:bodyPr/>
          <a:lstStyle/>
          <a:p>
            <a:r>
              <a:rPr lang="en-US" dirty="0" smtClean="0"/>
              <a:t>Branches: PC-Relative Addressing (3/5)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ヒラギノ丸ゴ Pro W4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26865</TotalTime>
  <Pages>47</Pages>
  <Words>1924</Words>
  <Application>Microsoft PowerPoint 4.0</Application>
  <PresentationFormat>Letter Paper (8.5x11 in)</PresentationFormat>
  <Paragraphs>229</Paragraphs>
  <Slides>24</Slides>
  <Notes>3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Metro</vt:lpstr>
      <vt:lpstr>Extend moore’s law?</vt:lpstr>
      <vt:lpstr>Review</vt:lpstr>
      <vt:lpstr>I-Format Problems (0/3)</vt:lpstr>
      <vt:lpstr>I-Format Problem (1/3)</vt:lpstr>
      <vt:lpstr>I-Format Problem (2/3)</vt:lpstr>
      <vt:lpstr>I-Format Problems (3/3)</vt:lpstr>
      <vt:lpstr>Branches: PC-Relative Addressing (1/5)</vt:lpstr>
      <vt:lpstr>Branches: PC-Relative Addressing (2/5)</vt:lpstr>
      <vt:lpstr>Branches: PC-Relative Addressing (3/5)</vt:lpstr>
      <vt:lpstr>Branches: PC-Relative Addressing (4/5)</vt:lpstr>
      <vt:lpstr>Branches: PC-Relative Addressing (5/5)</vt:lpstr>
      <vt:lpstr>Branch Example (1/3)</vt:lpstr>
      <vt:lpstr>Branch Example (2/3)</vt:lpstr>
      <vt:lpstr>Branch Example (3/3)</vt:lpstr>
      <vt:lpstr>Questions on PC-addressing</vt:lpstr>
      <vt:lpstr>Administrivia</vt:lpstr>
      <vt:lpstr>Upcoming Calendar</vt:lpstr>
      <vt:lpstr>J-Format Instructions (1/5)</vt:lpstr>
      <vt:lpstr>J-Format Instructions (2/5)</vt:lpstr>
      <vt:lpstr>J-Format Instructions (3/5)</vt:lpstr>
      <vt:lpstr>J-Format Instructions (4/5)</vt:lpstr>
      <vt:lpstr>J-Format Instructions (5/5)</vt:lpstr>
      <vt:lpstr>Peer Instruction Question</vt:lpstr>
      <vt:lpstr>In 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CS61C - Lecture 13</dc:title>
  <dc:subject/>
  <dc:creator>John Wawrzynek</dc:creator>
  <cp:keywords/>
  <dc:description/>
  <cp:lastModifiedBy>Dan Garcia</cp:lastModifiedBy>
  <cp:revision>1904</cp:revision>
  <cp:lastPrinted>2008-02-26T20:55:12Z</cp:lastPrinted>
  <dcterms:created xsi:type="dcterms:W3CDTF">2008-02-26T20:44:20Z</dcterms:created>
  <dcterms:modified xsi:type="dcterms:W3CDTF">2008-02-26T20:55:23Z</dcterms:modified>
</cp:coreProperties>
</file>