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Lst>
  <p:notesMasterIdLst>
    <p:notesMasterId r:id="rId39"/>
  </p:notesMasterIdLst>
  <p:handoutMasterIdLst>
    <p:handoutMasterId r:id="rId40"/>
  </p:handoutMasterIdLst>
  <p:sldIdLst>
    <p:sldId id="933" r:id="rId2"/>
    <p:sldId id="1053" r:id="rId3"/>
    <p:sldId id="1056" r:id="rId4"/>
    <p:sldId id="1057" r:id="rId5"/>
    <p:sldId id="1058" r:id="rId6"/>
    <p:sldId id="1059" r:id="rId7"/>
    <p:sldId id="1060" r:id="rId8"/>
    <p:sldId id="1061" r:id="rId9"/>
    <p:sldId id="1062" r:id="rId10"/>
    <p:sldId id="1063" r:id="rId11"/>
    <p:sldId id="1064" r:id="rId12"/>
    <p:sldId id="1065" r:id="rId13"/>
    <p:sldId id="1066" r:id="rId14"/>
    <p:sldId id="1067" r:id="rId15"/>
    <p:sldId id="1068" r:id="rId16"/>
    <p:sldId id="1069" r:id="rId17"/>
    <p:sldId id="1070" r:id="rId18"/>
    <p:sldId id="1071" r:id="rId19"/>
    <p:sldId id="1072" r:id="rId20"/>
    <p:sldId id="1073" r:id="rId21"/>
    <p:sldId id="1074" r:id="rId22"/>
    <p:sldId id="1075" r:id="rId23"/>
    <p:sldId id="1076" r:id="rId24"/>
    <p:sldId id="1077" r:id="rId25"/>
    <p:sldId id="1078" r:id="rId26"/>
    <p:sldId id="1091" r:id="rId27"/>
    <p:sldId id="1092" r:id="rId28"/>
    <p:sldId id="1080" r:id="rId29"/>
    <p:sldId id="1081" r:id="rId30"/>
    <p:sldId id="1079" r:id="rId31"/>
    <p:sldId id="1082" r:id="rId32"/>
    <p:sldId id="1083" r:id="rId33"/>
    <p:sldId id="1084" r:id="rId34"/>
    <p:sldId id="1085" r:id="rId35"/>
    <p:sldId id="1086" r:id="rId36"/>
    <p:sldId id="1087" r:id="rId37"/>
    <p:sldId id="1088" r:id="rId38"/>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frameSlides="1"/>
  <p:showPr showNarration="1" useTimings="0">
    <p:present/>
    <p:sldAll/>
    <p:penClr>
      <a:schemeClr val="tx1"/>
    </p:penClr>
  </p:showPr>
  <p:clrMru>
    <a:srgbClr val="32415C"/>
    <a:srgbClr val="FB0A10"/>
    <a:srgbClr val="94F0E4"/>
    <a:srgbClr val="5771A0"/>
    <a:srgbClr val="800080"/>
    <a:srgbClr val="66FF33"/>
    <a:srgbClr val="FF0000"/>
    <a:srgbClr val="3333CC"/>
    <a:srgbClr val="FF8DA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horzBarState="maximized">
    <p:restoredLeft sz="15620"/>
    <p:restoredTop sz="81191" autoAdjust="0"/>
  </p:normalViewPr>
  <p:slideViewPr>
    <p:cSldViewPr>
      <p:cViewPr varScale="1">
        <p:scale>
          <a:sx n="223" d="100"/>
          <a:sy n="223" d="100"/>
        </p:scale>
        <p:origin x="-440" y="-104"/>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ableStyles" Target="tableStyle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esProps" Target="presProp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theme" Target="theme/theme1.xml"/><Relationship Id="rId41"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70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4707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42"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9843"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1890"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1891"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3938" name="Rectangle 2"/>
          <p:cNvSpPr>
            <a:spLocks noChangeArrowheads="1" noTextEdit="1"/>
          </p:cNvSpPr>
          <p:nvPr>
            <p:ph type="sldImg"/>
          </p:nvPr>
        </p:nvSpPr>
        <p:spPr bwMode="auto">
          <a:xfrm>
            <a:off x="1201738" y="598488"/>
            <a:ext cx="4635500" cy="3476625"/>
          </a:xfrm>
          <a:prstGeom prst="rect">
            <a:avLst/>
          </a:prstGeom>
          <a:solidFill>
            <a:srgbClr val="FFFFFF"/>
          </a:solidFill>
          <a:ln>
            <a:solidFill>
              <a:srgbClr val="000000"/>
            </a:solidFill>
            <a:miter lim="800000"/>
            <a:headEnd/>
            <a:tailEnd/>
          </a:ln>
        </p:spPr>
      </p:sp>
      <p:sp>
        <p:nvSpPr>
          <p:cNvPr id="2983939" name="Rectangle 3"/>
          <p:cNvSpPr>
            <a:spLocks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1425" tIns="45712" rIns="91425" bIns="45712">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5986"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5987"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8034"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8035"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082" name="Rectangle 2"/>
          <p:cNvSpPr>
            <a:spLocks noChangeArrowheads="1"/>
          </p:cNvSpPr>
          <p:nvPr>
            <p:ph type="body" idx="1"/>
          </p:nvPr>
        </p:nvSpPr>
        <p:spPr bwMode="auto">
          <a:xfrm>
            <a:off x="1282700" y="4421188"/>
            <a:ext cx="4384675" cy="4191000"/>
          </a:xfrm>
          <a:prstGeom prst="rect">
            <a:avLst/>
          </a:prstGeom>
          <a:noFill/>
          <a:ln w="12700">
            <a:miter lim="800000"/>
            <a:headEnd/>
            <a:tailEnd/>
          </a:ln>
        </p:spPr>
        <p:txBody>
          <a:bodyPr lIns="92252" tIns="46127" rIns="92252" bIns="46127">
            <a:prstTxWarp prst="textNoShape">
              <a:avLst/>
            </a:prstTxWarp>
          </a:bodyPr>
          <a:lstStyle/>
          <a:p>
            <a:pPr defTabSz="877888"/>
            <a:r>
              <a:rPr lang="en-US"/>
              <a:t>Let’s look at the simplest cache one can build.  A direct mapped cache that only has 4 bytes.</a:t>
            </a:r>
          </a:p>
          <a:p>
            <a:pPr defTabSz="877888"/>
            <a:r>
              <a:rPr lang="en-US"/>
              <a:t>In this direct mapped cache with only 4 bytes, location 0 of the cache can be occupied by data form memory location 0, 4, 8, C, ... and so on.</a:t>
            </a:r>
          </a:p>
          <a:p>
            <a:pPr defTabSz="877888"/>
            <a:r>
              <a:rPr lang="en-US"/>
              <a:t>While location 1 of the cache can be occupied by data from memory location 1, 5, 9, ... etc.</a:t>
            </a:r>
          </a:p>
          <a:p>
            <a:pPr defTabSz="877888"/>
            <a:r>
              <a:rPr lang="en-US"/>
              <a:t>So in general, the cache location where a memory location can map to  is uniquely determined by the 2 least significant bits of the address (Cache Index).</a:t>
            </a:r>
          </a:p>
          <a:p>
            <a:pPr defTabSz="877888"/>
            <a:r>
              <a:rPr lang="en-US"/>
              <a:t>For example here, any memory location whose two least significant bits of the address are 0s can  go to cache location zero.</a:t>
            </a:r>
          </a:p>
          <a:p>
            <a:pPr defTabSz="877888"/>
            <a:r>
              <a:rPr lang="en-US"/>
              <a:t>With so many memory locations to chose from, which one should we place in the cache?</a:t>
            </a:r>
          </a:p>
          <a:p>
            <a:pPr defTabSz="877888"/>
            <a:r>
              <a:rPr lang="en-US"/>
              <a:t>Of course, the one we have read or write  most recently because by the principle of temporal locality, the one we just touch is most  likely to be the one we will need again soon.</a:t>
            </a:r>
          </a:p>
          <a:p>
            <a:pPr defTabSz="877888"/>
            <a:r>
              <a:rPr lang="en-US"/>
              <a:t>Of all the possible memory locations that can be placed in cache Location 0, how can we tell which one is in the cache?</a:t>
            </a:r>
          </a:p>
          <a:p>
            <a:pPr defTabSz="877888"/>
            <a:endParaRPr lang="en-US"/>
          </a:p>
          <a:p>
            <a:pPr defTabSz="877888"/>
            <a:r>
              <a:rPr lang="en-US"/>
              <a:t>+2 = 22 min. (Y:02)</a:t>
            </a:r>
          </a:p>
        </p:txBody>
      </p:sp>
      <p:sp>
        <p:nvSpPr>
          <p:cNvPr id="2990083" name="Rectangle 3"/>
          <p:cNvSpPr>
            <a:spLocks noChangeArrowheads="1" noTextEdit="1"/>
          </p:cNvSpPr>
          <p:nvPr>
            <p:ph type="sldImg"/>
          </p:nvPr>
        </p:nvSpPr>
        <p:spPr bwMode="auto">
          <a:xfrm>
            <a:off x="1185863" y="696913"/>
            <a:ext cx="4654550" cy="3490912"/>
          </a:xfrm>
          <a:prstGeom prst="rect">
            <a:avLst/>
          </a:prstGeom>
          <a:noFill/>
          <a:ln w="12700" cap="flat">
            <a:solidFill>
              <a:schemeClr val="tx1"/>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2130"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2131"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4178"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4179"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6226" name="Rectangle 2"/>
          <p:cNvSpPr>
            <a:spLocks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96227" name="Rectangle 3"/>
          <p:cNvSpPr>
            <a:spLocks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8274"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8275"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3458"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63459"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0322"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0323"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2370"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2371"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4418"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4419"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6466"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6467"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8514"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8515"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2066" name="Rectangle 2"/>
          <p:cNvSpPr>
            <a:spLocks noChangeArrowheads="1" noTextEdit="1"/>
          </p:cNvSpPr>
          <p:nvPr>
            <p:ph type="sldImg"/>
          </p:nvPr>
        </p:nvSpPr>
        <p:spPr bwMode="auto">
          <a:xfrm>
            <a:off x="3511550" y="2441575"/>
            <a:ext cx="0" cy="0"/>
          </a:xfrm>
          <a:prstGeom prst="rect">
            <a:avLst/>
          </a:prstGeom>
          <a:solidFill>
            <a:srgbClr val="FFFFFF"/>
          </a:solidFill>
          <a:ln>
            <a:solidFill>
              <a:srgbClr val="000000"/>
            </a:solidFill>
            <a:miter lim="800000"/>
            <a:headEnd/>
            <a:tailEnd/>
          </a:ln>
        </p:spPr>
      </p:sp>
      <p:sp>
        <p:nvSpPr>
          <p:cNvPr id="3032067" name="Rectangle 3"/>
          <p:cNvSpPr>
            <a:spLocks noChangeArrowheads="1"/>
          </p:cNvSpPr>
          <p:nvPr>
            <p:ph type="body" idx="1"/>
          </p:nvPr>
        </p:nvSpPr>
        <p:spPr bwMode="auto">
          <a:xfrm>
            <a:off x="935038" y="6389688"/>
            <a:ext cx="5532437" cy="252412"/>
          </a:xfrm>
          <a:prstGeom prst="rect">
            <a:avLst/>
          </a:prstGeom>
          <a:solidFill>
            <a:srgbClr val="FFFFFF"/>
          </a:solidFill>
          <a:ln>
            <a:solidFill>
              <a:srgbClr val="000000"/>
            </a:solidFill>
            <a:miter lim="800000"/>
            <a:headEnd/>
            <a:tailEnd/>
          </a:ln>
        </p:spPr>
        <p:txBody>
          <a:bodyPr lIns="88271" tIns="44136" rIns="88271" bIns="44136">
            <a:prstTxWarp prst="textNoShape">
              <a:avLst/>
            </a:prstTxWarp>
          </a:bodyPr>
          <a:lstStyle/>
          <a:p>
            <a:pPr marL="228600" indent="-228600"/>
            <a:r>
              <a:rPr lang="en-US"/>
              <a:t>Answer: [correct=5, TFF] Individual (6, 3, 6, 3, 34, 37, 7, 4)% &amp; Team (9, 4, 4, 4, 39, 34, 0, 7)%</a:t>
            </a:r>
          </a:p>
          <a:p>
            <a:pPr marL="228600" indent="-228600"/>
            <a:r>
              <a:rPr lang="en-US"/>
              <a:t>A: T [18/82 &amp; 25/75] (The game breaks up very quickly into separate, independent games -- big win to solve separated &amp; put together)</a:t>
            </a:r>
          </a:p>
          <a:p>
            <a:pPr marL="228600" indent="-228600"/>
            <a:r>
              <a:rPr lang="en-US"/>
              <a:t>B: F [80/20 &amp; 86/14] (The game tree grows exponentially! A better static evaluator can make all the difference!)</a:t>
            </a:r>
          </a:p>
          <a:p>
            <a:pPr marL="228600" indent="-228600"/>
            <a:r>
              <a:rPr lang="en-US"/>
              <a:t>C: F [53/57 &amp; 52/48] (If you're just looking for the best move, just keep theBestMove around [ala memoizing max])</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4114" name="Rectangle 2"/>
          <p:cNvSpPr>
            <a:spLocks noChangeArrowheads="1" noTextEdit="1"/>
          </p:cNvSpPr>
          <p:nvPr>
            <p:ph type="sldImg"/>
          </p:nvPr>
        </p:nvSpPr>
        <p:spPr bwMode="auto">
          <a:xfrm>
            <a:off x="3511550" y="2441575"/>
            <a:ext cx="0" cy="0"/>
          </a:xfrm>
          <a:prstGeom prst="rect">
            <a:avLst/>
          </a:prstGeom>
          <a:solidFill>
            <a:srgbClr val="FFFFFF"/>
          </a:solidFill>
          <a:ln>
            <a:solidFill>
              <a:srgbClr val="000000"/>
            </a:solidFill>
            <a:miter lim="800000"/>
            <a:headEnd/>
            <a:tailEnd/>
          </a:ln>
        </p:spPr>
      </p:sp>
      <p:sp>
        <p:nvSpPr>
          <p:cNvPr id="3034115" name="Rectangle 3"/>
          <p:cNvSpPr>
            <a:spLocks noChangeArrowheads="1"/>
          </p:cNvSpPr>
          <p:nvPr>
            <p:ph type="body" idx="1"/>
          </p:nvPr>
        </p:nvSpPr>
        <p:spPr bwMode="auto">
          <a:xfrm>
            <a:off x="935038" y="6389688"/>
            <a:ext cx="5532437" cy="252412"/>
          </a:xfrm>
          <a:prstGeom prst="rect">
            <a:avLst/>
          </a:prstGeom>
          <a:solidFill>
            <a:srgbClr val="FFFFFF"/>
          </a:solidFill>
          <a:ln>
            <a:solidFill>
              <a:srgbClr val="000000"/>
            </a:solidFill>
            <a:miter lim="800000"/>
            <a:headEnd/>
            <a:tailEnd/>
          </a:ln>
        </p:spPr>
        <p:txBody>
          <a:bodyPr lIns="88271" tIns="44136" rIns="88271" bIns="44136">
            <a:prstTxWarp prst="textNoShape">
              <a:avLst/>
            </a:prstTxWarp>
          </a:bodyPr>
          <a:lstStyle/>
          <a:p>
            <a:pPr marL="228600" indent="-228600"/>
            <a:r>
              <a:rPr lang="en-US"/>
              <a:t>Answer: [correct=5, TFF] Individual (6, 3, 6, 3, 34, 37, 7, 4)% &amp; Team (9, 4, 4, 4, 39, 34, 0, 7)%</a:t>
            </a:r>
          </a:p>
          <a:p>
            <a:pPr marL="228600" indent="-228600"/>
            <a:r>
              <a:rPr lang="en-US"/>
              <a:t>A: T [18/82 &amp; 25/75] (The game breaks up very quickly into separate, independent games -- big win to solve separated &amp; put together)</a:t>
            </a:r>
          </a:p>
          <a:p>
            <a:pPr marL="228600" indent="-228600"/>
            <a:r>
              <a:rPr lang="en-US"/>
              <a:t>B: F [80/20 &amp; 86/14] (The game tree grows exponentially! A better static evaluator can make all the difference!)</a:t>
            </a:r>
          </a:p>
          <a:p>
            <a:pPr marL="228600" indent="-228600"/>
            <a:r>
              <a:rPr lang="en-US"/>
              <a:t>C: F [53/57 &amp; 52/48] (If you're just looking for the best move, just keep theBestMove around [ala memoizing max])</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2610"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2611"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0018"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30019"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0562"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0563"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5506" name="Rectangle 2"/>
          <p:cNvSpPr>
            <a:spLocks noChangeArrowheads="1"/>
          </p:cNvSpPr>
          <p:nvPr>
            <p:ph type="body" idx="1"/>
          </p:nvPr>
        </p:nvSpPr>
        <p:spPr bwMode="auto">
          <a:xfrm>
            <a:off x="528638" y="4422775"/>
            <a:ext cx="6051550" cy="4189413"/>
          </a:xfrm>
          <a:prstGeom prst="rect">
            <a:avLst/>
          </a:prstGeom>
          <a:noFill/>
          <a:ln w="12700">
            <a:miter lim="800000"/>
            <a:headEnd/>
            <a:tailEnd/>
          </a:ln>
        </p:spPr>
        <p:txBody>
          <a:bodyPr lIns="92333" tIns="45356" rIns="92333" bIns="45356">
            <a:prstTxWarp prst="textNoShape">
              <a:avLst/>
            </a:prstTxWarp>
          </a:bodyPr>
          <a:lstStyle/>
          <a:p>
            <a:r>
              <a:rPr lang="en-US"/>
              <a:t>As I said earlier, block size is a tradeoff. In general, larger block size will reduce the miss rate because it take advantage of spatial locality.</a:t>
            </a:r>
          </a:p>
          <a:p>
            <a:r>
              <a:rPr lang="en-US"/>
              <a:t>But remember, miss rate NOT  the only cache performance metrics.  You also have to worry about miss penalty.</a:t>
            </a:r>
          </a:p>
          <a:p>
            <a:r>
              <a:rPr lang="en-US"/>
              <a:t>As you increase the block size, your miss penalty will go up because as the block gets larger, it will take you longer to fill up the block.</a:t>
            </a:r>
          </a:p>
          <a:p>
            <a:r>
              <a:rPr lang="en-US"/>
              <a:t>Even if you look at miss rate by itself, which you should NOT, bigger block size does not always win.  As you increase the block size, assuming keeping cache size constant, your miss rate will drop off rapidly at the beginning due to spatial locality.</a:t>
            </a:r>
          </a:p>
          <a:p>
            <a:r>
              <a:rPr lang="en-US"/>
              <a:t>However, once you pass certain point, your miss rate actually goes up.</a:t>
            </a:r>
          </a:p>
          <a:p>
            <a:r>
              <a:rPr lang="en-US"/>
              <a:t>As a result of these two curves, the Average Access Time (point to equation), which is really the more important performance metric than the miss rate, will go down initially because the miss rate is dropping much faster than the increase in miss penalty.</a:t>
            </a:r>
          </a:p>
          <a:p>
            <a:r>
              <a:rPr lang="en-US"/>
              <a:t>But eventually, as you keep on increasing the block size, the average access time can go up rapidly because not only is the miss penalty is increasing, the miss rate is increasing as well.</a:t>
            </a:r>
          </a:p>
          <a:p>
            <a:r>
              <a:rPr lang="en-US"/>
              <a:t>Let me show you why your miss rate may go up as you increase the block size by another extreme example.</a:t>
            </a:r>
          </a:p>
          <a:p>
            <a:endParaRPr lang="en-US"/>
          </a:p>
          <a:p>
            <a:r>
              <a:rPr lang="en-US"/>
              <a:t>+3 = 33 min. (Y:13)</a:t>
            </a:r>
          </a:p>
        </p:txBody>
      </p:sp>
      <p:sp>
        <p:nvSpPr>
          <p:cNvPr id="2965507" name="Rectangle 3"/>
          <p:cNvSpPr>
            <a:spLocks noChangeArrowheads="1" noTextEdit="1"/>
          </p:cNvSpPr>
          <p:nvPr>
            <p:ph type="sldImg"/>
          </p:nvPr>
        </p:nvSpPr>
        <p:spPr bwMode="auto">
          <a:xfrm>
            <a:off x="1206500" y="600075"/>
            <a:ext cx="4630738" cy="3473450"/>
          </a:xfrm>
          <a:prstGeom prst="rect">
            <a:avLst/>
          </a:prstGeom>
          <a:noFill/>
          <a:ln w="12700">
            <a:miter lim="800000"/>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5682"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5683"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7730"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7731"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9778"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9779"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1826"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1827"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3874"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3875"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5922" name="Rectangle 2"/>
          <p:cNvSpPr>
            <a:spLocks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025923" name="Rectangle 3"/>
          <p:cNvSpPr>
            <a:spLocks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7970"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7971"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7554" name="Rectangle 1026"/>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67555" name="Rectangle 1027"/>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602"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69603"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1650"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1651"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3698"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3699"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5746"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5747"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7794"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7795"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01C1680E-D985-8A48-BA9E-A9F7CF2082B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44601BE-1874-5548-A792-BFB77CD508AE}" type="slidenum">
              <a:rPr/>
              <a:pPr>
                <a:defRPr/>
              </a:pPr>
              <a:t>‹#›</a:t>
            </a:fld>
            <a:endParaRPr/>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914400" y="6654800"/>
            <a:ext cx="4953000" cy="203200"/>
          </a:xfrm>
          <a:prstGeom prst="rect">
            <a:avLst/>
          </a:prstGeom>
          <a:noFill/>
          <a:ln w="12700">
            <a:noFill/>
            <a:miter lim="800000"/>
            <a:headEnd/>
            <a:tailEnd/>
          </a:ln>
          <a:effectLst/>
        </p:spPr>
        <p:txBody>
          <a:bodyPr lIns="63500" tIns="25400" rIns="63500" bIns="25400">
            <a:prstTxWarp prst="textNoShape">
              <a:avLst/>
            </a:prstTxWarp>
            <a:spAutoFit/>
          </a:bodyPr>
          <a:lstStyle/>
          <a:p>
            <a:pPr>
              <a:defRPr/>
            </a:pPr>
            <a:r>
              <a:rPr lang="en-US" sz="1000" b="1" dirty="0">
                <a:solidFill>
                  <a:schemeClr val="tx1"/>
                </a:solidFill>
                <a:latin typeface="18 VAG Rounded Black   09390"/>
              </a:rPr>
              <a:t>CS61C</a:t>
            </a:r>
            <a:r>
              <a:rPr lang="en-US" sz="1000" b="1" dirty="0" smtClean="0">
                <a:solidFill>
                  <a:schemeClr val="tx1"/>
                </a:solidFill>
                <a:latin typeface="18 VAG Rounded Black   09390"/>
              </a:rPr>
              <a:t> </a:t>
            </a:r>
            <a:r>
              <a:rPr lang="en-US" sz="1000" b="1" dirty="0" smtClean="0">
                <a:solidFill>
                  <a:srgbClr val="FFFF00"/>
                </a:solidFill>
                <a:latin typeface="18 VAG Rounded Black   09390"/>
              </a:rPr>
              <a:t>L32 </a:t>
            </a:r>
            <a:r>
              <a:rPr lang="en-US" sz="1000" b="1" dirty="0" smtClean="0">
                <a:solidFill>
                  <a:srgbClr val="FFFF00"/>
                </a:solidFill>
                <a:latin typeface="18 VAG Rounded Black   09390"/>
              </a:rPr>
              <a:t>Caches </a:t>
            </a:r>
            <a:r>
              <a:rPr lang="en-US" sz="1000" b="1" dirty="0" smtClean="0">
                <a:solidFill>
                  <a:srgbClr val="FFFF00"/>
                </a:solidFill>
                <a:latin typeface="18 VAG Rounded Black   09390"/>
              </a:rPr>
              <a:t>III </a:t>
            </a:r>
            <a:r>
              <a:rPr lang="en-US" sz="1000" b="1" dirty="0" smtClean="0">
                <a:solidFill>
                  <a:schemeClr val="tx1"/>
                </a:solidFill>
                <a:latin typeface="18 VAG Rounded Black   09390"/>
              </a:rPr>
              <a:t>(</a:t>
            </a:r>
            <a:fld id="{0382F9D6-1C8F-9447-89CA-9F506CE985D4}" type="slidenum">
              <a:rPr lang="en-US" sz="1000" b="1">
                <a:solidFill>
                  <a:schemeClr val="tx1"/>
                </a:solidFill>
                <a:latin typeface="18 VAG Rounded Black   09390"/>
              </a:rPr>
              <a:pPr>
                <a:defRPr/>
              </a:pPr>
              <a:t>‹#›</a:t>
            </a:fld>
            <a:r>
              <a:rPr lang="en-US" sz="1000" b="1" dirty="0">
                <a:solidFill>
                  <a:schemeClr val="tx1"/>
                </a:solidFill>
                <a:latin typeface="18 VAG Rounded Black   09390"/>
              </a:rPr>
              <a:t>)</a:t>
            </a:r>
          </a:p>
        </p:txBody>
      </p:sp>
      <p:sp>
        <p:nvSpPr>
          <p:cNvPr id="19" name="Rectangle 11"/>
          <p:cNvSpPr>
            <a:spLocks noChangeArrowheads="1"/>
          </p:cNvSpPr>
          <p:nvPr userDrawn="1"/>
        </p:nvSpPr>
        <p:spPr bwMode="auto">
          <a:xfrm>
            <a:off x="7454404" y="6651625"/>
            <a:ext cx="169277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a:solidFill>
                  <a:schemeClr val="tx1"/>
                </a:solidFill>
                <a:latin typeface="18 VAG Rounded Black   09390"/>
              </a:rPr>
              <a:t>Garcia, Spring 2008 © UCB</a:t>
            </a:r>
          </a:p>
        </p:txBody>
      </p:sp>
      <p:pic>
        <p:nvPicPr>
          <p:cNvPr id="1034" name="Picture 14"/>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0" y="6192838"/>
            <a:ext cx="850900" cy="665162"/>
          </a:xfrm>
          <a:prstGeom prst="rect">
            <a:avLst/>
          </a:prstGeom>
          <a:noFill/>
          <a:ln w="9525">
            <a:noFill/>
            <a:miter lim="800000"/>
            <a:headEnd/>
            <a:tailEnd/>
          </a:ln>
        </p:spPr>
      </p:pic>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0"/>
            <a:ext cx="7162800" cy="2013474"/>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sz="2800" b="1" dirty="0">
                <a:solidFill>
                  <a:schemeClr val="bg2"/>
                </a:solidFill>
                <a:latin typeface="Courier New" pitchFamily="-65" charset="0"/>
              </a:rPr>
              <a:t>inst.eecs.berkeley.edu/~cs61c</a:t>
            </a:r>
            <a:r>
              <a:rPr lang="en-US" sz="3200" b="1" dirty="0">
                <a:solidFill>
                  <a:schemeClr val="bg2"/>
                </a:solidFill>
              </a:rPr>
              <a:t> </a:t>
            </a:r>
            <a:r>
              <a:rPr lang="en-US" sz="3200" b="1" dirty="0">
                <a:solidFill>
                  <a:schemeClr val="accent2"/>
                </a:solidFill>
              </a:rPr>
              <a:t/>
            </a:r>
            <a:br>
              <a:rPr lang="en-US" sz="3200" b="1" dirty="0">
                <a:solidFill>
                  <a:schemeClr val="accent2"/>
                </a:solidFill>
              </a:rPr>
            </a:br>
            <a:r>
              <a:rPr lang="en-US" sz="3600" b="1" dirty="0">
                <a:solidFill>
                  <a:schemeClr val="tx2"/>
                </a:solidFill>
                <a:latin typeface="18 VAG Rounded Bold   07390"/>
                <a:cs typeface=""/>
              </a:rPr>
              <a:t>UCB CS61C : Machine Structures</a:t>
            </a: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t>
            </a:r>
            <a:r>
              <a:rPr lang="en-US" sz="3200" b="1" dirty="0">
                <a:latin typeface="18 VAG Rounded Bold   07390"/>
                <a:cs typeface=""/>
              </a:rPr>
              <a:t>Lecture</a:t>
            </a:r>
            <a:r>
              <a:rPr lang="en-US" sz="3200" b="1" dirty="0" smtClean="0">
                <a:latin typeface="18 VAG Rounded Bold   07390"/>
                <a:cs typeface=""/>
              </a:rPr>
              <a:t> </a:t>
            </a:r>
            <a:r>
              <a:rPr lang="en-US" sz="3200" b="1" dirty="0" smtClean="0">
                <a:latin typeface="18 VAG Rounded Bold   07390"/>
                <a:cs typeface=""/>
              </a:rPr>
              <a:t>32 </a:t>
            </a:r>
            <a:r>
              <a:rPr lang="en-US" sz="3200" b="1" dirty="0" smtClean="0">
                <a:latin typeface="18 VAG Rounded Bold   07390"/>
                <a:cs typeface=""/>
              </a:rPr>
              <a:t>– Caches </a:t>
            </a:r>
            <a:r>
              <a:rPr lang="en-US" sz="3200" b="1" dirty="0" smtClean="0">
                <a:latin typeface="18 VAG Rounded Bold   07390"/>
                <a:cs typeface=""/>
              </a:rPr>
              <a:t>III</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solidFill>
                  <a:schemeClr val="tx2"/>
                </a:solidFill>
                <a:latin typeface="18 VAG Rounded Bold   07390"/>
                <a:cs typeface=""/>
              </a:rPr>
              <a:t> </a:t>
            </a:r>
            <a:r>
              <a:rPr lang="en-US" sz="3200" b="1" dirty="0">
                <a:solidFill>
                  <a:schemeClr val="tx1"/>
                </a:solidFill>
                <a:latin typeface="18 VAG Rounded Bold   07390"/>
                <a:cs typeface=""/>
              </a:rPr>
              <a:t>2008</a:t>
            </a:r>
            <a:r>
              <a:rPr lang="en-US" sz="3200" b="1" dirty="0" smtClean="0">
                <a:solidFill>
                  <a:schemeClr val="tx1"/>
                </a:solidFill>
                <a:latin typeface="18 VAG Rounded Bold   07390"/>
                <a:cs typeface=""/>
              </a:rPr>
              <a:t>-04-</a:t>
            </a:r>
            <a:r>
              <a:rPr lang="en-US" sz="3200" b="1" dirty="0" smtClean="0">
                <a:solidFill>
                  <a:schemeClr val="tx1"/>
                </a:solidFill>
                <a:latin typeface="18 VAG Rounded Bold   07390"/>
                <a:cs typeface=""/>
              </a:rPr>
              <a:t>16</a:t>
            </a:r>
            <a:endParaRPr lang="en-US" sz="3200" b="1" dirty="0">
              <a:solidFill>
                <a:schemeClr val="tx1"/>
              </a:solidFill>
              <a:latin typeface="18 VAG Rounded Bold   07390"/>
              <a:cs typeface=""/>
            </a:endParaRPr>
          </a:p>
        </p:txBody>
      </p:sp>
      <p:sp>
        <p:nvSpPr>
          <p:cNvPr id="48" name="Title 47"/>
          <p:cNvSpPr>
            <a:spLocks noGrp="1"/>
          </p:cNvSpPr>
          <p:nvPr>
            <p:ph type="ctrTitle"/>
          </p:nvPr>
        </p:nvSpPr>
        <p:spPr>
          <a:xfrm>
            <a:off x="609600" y="3200400"/>
            <a:ext cx="8229600" cy="685800"/>
          </a:xfrm>
        </p:spPr>
        <p:txBody>
          <a:bodyPr/>
          <a:lstStyle/>
          <a:p>
            <a:pPr eaLnBrk="1" fontAlgn="auto" hangingPunct="1">
              <a:spcAft>
                <a:spcPts val="0"/>
              </a:spcAft>
              <a:defRPr/>
            </a:pPr>
            <a:r>
              <a:rPr lang="en-US" sz="3200" dirty="0" smtClean="0">
                <a:solidFill>
                  <a:srgbClr val="FFFF00"/>
                </a:solidFill>
              </a:rPr>
              <a:t>Quantum logic gates!</a:t>
            </a:r>
            <a:endParaRPr lang="en-US" sz="3200" dirty="0">
              <a:solidFill>
                <a:srgbClr val="FFFF00"/>
              </a:solidFill>
              <a:ea typeface="+mj-ea"/>
              <a:cs typeface="+mj-cs"/>
            </a:endParaRPr>
          </a:p>
        </p:txBody>
      </p:sp>
      <p:sp>
        <p:nvSpPr>
          <p:cNvPr id="15365" name="Subtitle 48"/>
          <p:cNvSpPr>
            <a:spLocks noGrp="1"/>
          </p:cNvSpPr>
          <p:nvPr>
            <p:ph type="subTitle" idx="1"/>
          </p:nvPr>
        </p:nvSpPr>
        <p:spPr>
          <a:xfrm>
            <a:off x="609599" y="3886200"/>
            <a:ext cx="6553201" cy="2209800"/>
          </a:xfrm>
        </p:spPr>
        <p:txBody>
          <a:bodyPr anchor="t"/>
          <a:lstStyle/>
          <a:p>
            <a:pPr eaLnBrk="1" hangingPunct="1">
              <a:spcBef>
                <a:spcPct val="0"/>
              </a:spcBef>
            </a:pPr>
            <a:r>
              <a:rPr lang="en-US" sz="2400" dirty="0" err="1" smtClean="0">
                <a:ea typeface="ＭＳ Ｐゴシック" pitchFamily="-65" charset="-128"/>
                <a:cs typeface="ＭＳ Ｐゴシック" pitchFamily="-65" charset="-128"/>
              </a:rPr>
              <a:t>Prem</a:t>
            </a:r>
            <a:r>
              <a:rPr lang="en-US" sz="2400" dirty="0" smtClean="0">
                <a:ea typeface="ＭＳ Ｐゴシック" pitchFamily="-65" charset="-128"/>
                <a:cs typeface="ＭＳ Ｐゴシック" pitchFamily="-65" charset="-128"/>
              </a:rPr>
              <a:t> Kumar of Northwestern has created a quantum inverte</a:t>
            </a:r>
            <a:r>
              <a:rPr lang="en-US" sz="2400" dirty="0" smtClean="0">
                <a:ea typeface="ＭＳ Ｐゴシック" pitchFamily="-65" charset="-128"/>
                <a:cs typeface="ＭＳ Ｐゴシック" pitchFamily="-65" charset="-128"/>
              </a:rPr>
              <a:t>r (bit flipper) within an optical fiber. Most quantum demos so far have been small-scale and isolated, but this lays the foundation for networks of quantum computers</a:t>
            </a:r>
            <a:endParaRPr lang="en-US" sz="2400" dirty="0" smtClean="0">
              <a:ea typeface="ＭＳ Ｐゴシック" pitchFamily="-65" charset="-128"/>
              <a:cs typeface="ＭＳ Ｐゴシック" pitchFamily="-65" charset="-128"/>
            </a:endParaRPr>
          </a:p>
        </p:txBody>
      </p:sp>
      <p:sp>
        <p:nvSpPr>
          <p:cNvPr id="51" name="TextBox 50"/>
          <p:cNvSpPr txBox="1"/>
          <p:nvPr/>
        </p:nvSpPr>
        <p:spPr>
          <a:xfrm>
            <a:off x="304800" y="2438400"/>
            <a:ext cx="1752600" cy="708025"/>
          </a:xfrm>
          <a:prstGeom prst="rect">
            <a:avLst/>
          </a:prstGeom>
          <a:noFill/>
        </p:spPr>
        <p:txBody>
          <a:bodyPr>
            <a:spAutoFit/>
          </a:bodyPr>
          <a:lstStyle/>
          <a:p>
            <a:pPr algn="ctr">
              <a:defRPr/>
            </a:pPr>
            <a:r>
              <a:rPr lang="en-US" sz="2000" b="1" dirty="0">
                <a:solidFill>
                  <a:schemeClr val="bg2"/>
                </a:solidFill>
                <a:latin typeface="18 VAG Rounded Bold   07390"/>
              </a:rPr>
              <a:t>Lecturer SOE Dan Garcia</a:t>
            </a:r>
          </a:p>
          <a:p>
            <a:pPr algn="ctr">
              <a:defRPr/>
            </a:pPr>
            <a:endParaRPr lang="en-US" sz="2000" b="1" dirty="0">
              <a:solidFill>
                <a:schemeClr val="bg2"/>
              </a:solidFill>
              <a:latin typeface="18 VAG Rounded Bold   07390"/>
            </a:endParaRPr>
          </a:p>
        </p:txBody>
      </p:sp>
      <p:sp>
        <p:nvSpPr>
          <p:cNvPr id="15367" name="Subtitle 48"/>
          <p:cNvSpPr txBox="1">
            <a:spLocks/>
          </p:cNvSpPr>
          <p:nvPr/>
        </p:nvSpPr>
        <p:spPr bwMode="auto">
          <a:xfrm>
            <a:off x="609600" y="6172200"/>
            <a:ext cx="8077200" cy="533400"/>
          </a:xfrm>
          <a:prstGeom prst="rect">
            <a:avLst/>
          </a:prstGeom>
          <a:noFill/>
          <a:ln w="9525">
            <a:noFill/>
            <a:miter lim="800000"/>
            <a:headEnd/>
            <a:tailEnd/>
          </a:ln>
        </p:spPr>
        <p:txBody>
          <a:bodyPr lIns="100584">
            <a:prstTxWarp prst="textNoShape">
              <a:avLst/>
            </a:prstTxWarp>
          </a:bodyPr>
          <a:lstStyle/>
          <a:p>
            <a:pPr algn="ctr" eaLnBrk="1" hangingPunct="1">
              <a:lnSpc>
                <a:spcPct val="90000"/>
              </a:lnSpc>
              <a:buClr>
                <a:schemeClr val="tx2"/>
              </a:buClr>
              <a:buSzPct val="95000"/>
            </a:pPr>
            <a:r>
              <a:rPr lang="en-US" sz="2400" b="1" dirty="0" smtClean="0">
                <a:latin typeface="Courier New" pitchFamily="-65" charset="0"/>
                <a:ea typeface="Courier New" pitchFamily="-65" charset="0"/>
                <a:cs typeface="Courier New" pitchFamily="-65" charset="0"/>
              </a:rPr>
              <a:t>www.technologyreview.com/Infotech/20565/</a:t>
            </a:r>
            <a:endParaRPr lang="en-US" sz="2400" b="1" dirty="0">
              <a:latin typeface="Courier New" pitchFamily="-65" charset="0"/>
              <a:ea typeface="Courier New" pitchFamily="-65" charset="0"/>
              <a:cs typeface="Courier New" pitchFamily="-65" charset="0"/>
            </a:endParaRPr>
          </a:p>
        </p:txBody>
      </p:sp>
      <p:sp>
        <p:nvSpPr>
          <p:cNvPr id="54" name="Oval 53"/>
          <p:cNvSpPr/>
          <p:nvPr/>
        </p:nvSpPr>
        <p:spPr>
          <a:xfrm>
            <a:off x="7010400" y="5700252"/>
            <a:ext cx="20574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13"/>
          <p:cNvSpPr txBox="1"/>
          <p:nvPr/>
        </p:nvSpPr>
        <p:spPr>
          <a:xfrm>
            <a:off x="2819400" y="2667000"/>
            <a:ext cx="5486400"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600" dirty="0" smtClean="0">
                <a:latin typeface="18 VAG Rounded Bold   07390"/>
                <a:cs typeface="B VAG Rounded Bold"/>
              </a:rPr>
              <a:t>Hi to</a:t>
            </a:r>
            <a:r>
              <a:rPr lang="en-US" sz="1600" dirty="0" smtClean="0">
                <a:latin typeface="18 VAG Rounded Bold   07390"/>
                <a:cs typeface="B VAG Rounded Bold"/>
              </a:rPr>
              <a:t> Chin Han from U Penn!</a:t>
            </a:r>
            <a:endParaRPr lang="en-US" sz="1600" dirty="0">
              <a:latin typeface="18 VAG Rounded Bold   07390"/>
              <a:cs typeface="B VAG Rounded Bold"/>
            </a:endParaRPr>
          </a:p>
        </p:txBody>
      </p:sp>
      <p:pic>
        <p:nvPicPr>
          <p:cNvPr id="11" name="Picture 10" descr="quantum_x220.jpg"/>
          <p:cNvPicPr>
            <a:picLocks noChangeAspect="1"/>
          </p:cNvPicPr>
          <p:nvPr/>
        </p:nvPicPr>
        <p:blipFill>
          <a:blip r:embed="rId3"/>
          <a:stretch>
            <a:fillRect/>
          </a:stretch>
        </p:blipFill>
        <p:spPr>
          <a:xfrm>
            <a:off x="7147768" y="3352800"/>
            <a:ext cx="1767632" cy="23622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6770" name="Rectangle 2"/>
          <p:cNvSpPr>
            <a:spLocks noGrp="1" noChangeArrowheads="1"/>
          </p:cNvSpPr>
          <p:nvPr>
            <p:ph type="title"/>
          </p:nvPr>
        </p:nvSpPr>
        <p:spPr/>
        <p:txBody>
          <a:bodyPr/>
          <a:lstStyle/>
          <a:p>
            <a:r>
              <a:rPr lang="en-US" smtClean="0"/>
              <a:t>Types of Cache Misses (2/2)</a:t>
            </a:r>
            <a:endParaRPr lang="en-US"/>
          </a:p>
        </p:txBody>
      </p:sp>
      <p:sp>
        <p:nvSpPr>
          <p:cNvPr id="2976771" name="Rectangle 3"/>
          <p:cNvSpPr>
            <a:spLocks noGrp="1" noChangeArrowheads="1"/>
          </p:cNvSpPr>
          <p:nvPr>
            <p:ph type="body" idx="1"/>
          </p:nvPr>
        </p:nvSpPr>
        <p:spPr/>
        <p:txBody>
          <a:bodyPr/>
          <a:lstStyle/>
          <a:p>
            <a:r>
              <a:rPr lang="en-US" dirty="0" smtClean="0"/>
              <a:t>2</a:t>
            </a:r>
            <a:r>
              <a:rPr lang="en-US" baseline="30000" dirty="0" smtClean="0"/>
              <a:t>nd</a:t>
            </a:r>
            <a:r>
              <a:rPr lang="en-US" dirty="0" smtClean="0"/>
              <a:t> C: </a:t>
            </a:r>
            <a:r>
              <a:rPr lang="en-US" dirty="0" smtClean="0">
                <a:solidFill>
                  <a:schemeClr val="accent1"/>
                </a:solidFill>
              </a:rPr>
              <a:t>Conflict Misses</a:t>
            </a:r>
          </a:p>
          <a:p>
            <a:pPr lvl="1"/>
            <a:r>
              <a:rPr lang="en-US" dirty="0" smtClean="0"/>
              <a:t>miss that occurs because two distinct memory addresses map to the same cache location</a:t>
            </a:r>
          </a:p>
          <a:p>
            <a:pPr lvl="1"/>
            <a:r>
              <a:rPr lang="en-US" dirty="0" smtClean="0"/>
              <a:t>two blocks (which happen to map to the same location) can keep overwriting each other</a:t>
            </a:r>
          </a:p>
          <a:p>
            <a:pPr lvl="1"/>
            <a:r>
              <a:rPr lang="en-US" dirty="0" smtClean="0"/>
              <a:t>big problem in direct-mapped caches</a:t>
            </a:r>
          </a:p>
          <a:p>
            <a:pPr lvl="1"/>
            <a:r>
              <a:rPr lang="en-US" dirty="0" smtClean="0"/>
              <a:t>how do we lessen the effect of these?</a:t>
            </a:r>
          </a:p>
          <a:p>
            <a:r>
              <a:rPr lang="en-US" dirty="0" smtClean="0"/>
              <a:t>Dealing with Conflict Misses</a:t>
            </a:r>
          </a:p>
          <a:p>
            <a:pPr lvl="1"/>
            <a:r>
              <a:rPr lang="en-US" dirty="0" smtClean="0"/>
              <a:t>Solution 1: Make the cache size bigger</a:t>
            </a:r>
          </a:p>
          <a:p>
            <a:pPr lvl="2"/>
            <a:r>
              <a:rPr lang="en-US" dirty="0" smtClean="0"/>
              <a:t>Fails at some point </a:t>
            </a:r>
          </a:p>
          <a:p>
            <a:pPr lvl="1"/>
            <a:r>
              <a:rPr lang="en-US" dirty="0" smtClean="0"/>
              <a:t>Solution 2: Multiple distinct blocks can fit in the same cache Index?</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8818" name="Rectangle 2"/>
          <p:cNvSpPr>
            <a:spLocks noGrp="1" noChangeArrowheads="1"/>
          </p:cNvSpPr>
          <p:nvPr>
            <p:ph type="title"/>
          </p:nvPr>
        </p:nvSpPr>
        <p:spPr/>
        <p:txBody>
          <a:bodyPr/>
          <a:lstStyle/>
          <a:p>
            <a:r>
              <a:rPr lang="en-US" smtClean="0"/>
              <a:t>Fully Associative Cache (1/3)</a:t>
            </a:r>
            <a:endParaRPr lang="en-US"/>
          </a:p>
        </p:txBody>
      </p:sp>
      <p:sp>
        <p:nvSpPr>
          <p:cNvPr id="2978819" name="Rectangle 3"/>
          <p:cNvSpPr>
            <a:spLocks noGrp="1" noChangeArrowheads="1"/>
          </p:cNvSpPr>
          <p:nvPr>
            <p:ph type="body" idx="1"/>
          </p:nvPr>
        </p:nvSpPr>
        <p:spPr/>
        <p:txBody>
          <a:bodyPr/>
          <a:lstStyle/>
          <a:p>
            <a:r>
              <a:rPr lang="en-US" smtClean="0"/>
              <a:t>Memory address fields:</a:t>
            </a:r>
          </a:p>
          <a:p>
            <a:pPr lvl="1"/>
            <a:r>
              <a:rPr lang="en-US" smtClean="0"/>
              <a:t>Tag: same as before</a:t>
            </a:r>
          </a:p>
          <a:p>
            <a:pPr lvl="1"/>
            <a:r>
              <a:rPr lang="en-US" smtClean="0"/>
              <a:t>Offset: same as before</a:t>
            </a:r>
          </a:p>
          <a:p>
            <a:pPr lvl="1"/>
            <a:r>
              <a:rPr lang="en-US" smtClean="0"/>
              <a:t>Index: non-existant</a:t>
            </a:r>
          </a:p>
          <a:p>
            <a:r>
              <a:rPr lang="en-US" smtClean="0"/>
              <a:t>What does this mean?</a:t>
            </a:r>
          </a:p>
          <a:p>
            <a:pPr lvl="1"/>
            <a:r>
              <a:rPr lang="en-US" smtClean="0"/>
              <a:t>no “rows”: any block can go anywhere in the cache</a:t>
            </a:r>
          </a:p>
          <a:p>
            <a:pPr lvl="1"/>
            <a:r>
              <a:rPr lang="en-US" smtClean="0"/>
              <a:t>must compare with all tags in entire cache to see if data is there</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0866" name="Rectangle 2"/>
          <p:cNvSpPr>
            <a:spLocks noGrp="1" noChangeArrowheads="1"/>
          </p:cNvSpPr>
          <p:nvPr>
            <p:ph type="title"/>
          </p:nvPr>
        </p:nvSpPr>
        <p:spPr/>
        <p:txBody>
          <a:bodyPr/>
          <a:lstStyle/>
          <a:p>
            <a:r>
              <a:rPr lang="en-US" smtClean="0"/>
              <a:t>Fully Associative Cache (2/3)</a:t>
            </a:r>
            <a:endParaRPr lang="en-US"/>
          </a:p>
        </p:txBody>
      </p:sp>
      <p:sp>
        <p:nvSpPr>
          <p:cNvPr id="2980867" name="Rectangle 3"/>
          <p:cNvSpPr>
            <a:spLocks noGrp="1" noChangeArrowheads="1"/>
          </p:cNvSpPr>
          <p:nvPr>
            <p:ph type="body" idx="1"/>
          </p:nvPr>
        </p:nvSpPr>
        <p:spPr/>
        <p:txBody>
          <a:bodyPr/>
          <a:lstStyle/>
          <a:p>
            <a:r>
              <a:rPr lang="en-US" smtClean="0"/>
              <a:t>Fully Associative Cache (e.g., 32 B block)</a:t>
            </a:r>
          </a:p>
          <a:p>
            <a:pPr lvl="1"/>
            <a:r>
              <a:rPr lang="en-US" smtClean="0"/>
              <a:t>compare tags in parallel</a:t>
            </a:r>
            <a:endParaRPr lang="en-US"/>
          </a:p>
        </p:txBody>
      </p:sp>
      <p:grpSp>
        <p:nvGrpSpPr>
          <p:cNvPr id="2" name="Group 4"/>
          <p:cNvGrpSpPr>
            <a:grpSpLocks/>
          </p:cNvGrpSpPr>
          <p:nvPr/>
        </p:nvGrpSpPr>
        <p:grpSpPr bwMode="auto">
          <a:xfrm>
            <a:off x="468313" y="2157413"/>
            <a:ext cx="7899400" cy="3511550"/>
            <a:chOff x="295" y="1359"/>
            <a:chExt cx="4976" cy="2212"/>
          </a:xfrm>
        </p:grpSpPr>
        <p:sp>
          <p:nvSpPr>
            <p:cNvPr id="2980869" name="Rectangle 5"/>
            <p:cNvSpPr>
              <a:spLocks noChangeArrowheads="1"/>
            </p:cNvSpPr>
            <p:nvPr/>
          </p:nvSpPr>
          <p:spPr bwMode="auto">
            <a:xfrm>
              <a:off x="3830" y="1587"/>
              <a:ext cx="1190"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Byte Offset</a:t>
              </a:r>
            </a:p>
          </p:txBody>
        </p:sp>
        <p:sp>
          <p:nvSpPr>
            <p:cNvPr id="2980870" name="Rectangle 6"/>
            <p:cNvSpPr>
              <a:spLocks noChangeArrowheads="1"/>
            </p:cNvSpPr>
            <p:nvPr/>
          </p:nvSpPr>
          <p:spPr bwMode="auto">
            <a:xfrm>
              <a:off x="3511" y="2435"/>
              <a:ext cx="1760"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71" name="Line 7"/>
            <p:cNvSpPr>
              <a:spLocks noChangeShapeType="1"/>
            </p:cNvSpPr>
            <p:nvPr/>
          </p:nvSpPr>
          <p:spPr bwMode="auto">
            <a:xfrm>
              <a:off x="3511" y="2619"/>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2" name="Line 8"/>
            <p:cNvSpPr>
              <a:spLocks noChangeShapeType="1"/>
            </p:cNvSpPr>
            <p:nvPr/>
          </p:nvSpPr>
          <p:spPr bwMode="auto">
            <a:xfrm>
              <a:off x="3511" y="2811"/>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3" name="Line 9"/>
            <p:cNvSpPr>
              <a:spLocks noChangeShapeType="1"/>
            </p:cNvSpPr>
            <p:nvPr/>
          </p:nvSpPr>
          <p:spPr bwMode="auto">
            <a:xfrm>
              <a:off x="3511" y="3003"/>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4" name="Line 10"/>
            <p:cNvSpPr>
              <a:spLocks noChangeShapeType="1"/>
            </p:cNvSpPr>
            <p:nvPr/>
          </p:nvSpPr>
          <p:spPr bwMode="auto">
            <a:xfrm>
              <a:off x="3511" y="3195"/>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5" name="Rectangle 11"/>
            <p:cNvSpPr>
              <a:spLocks noChangeArrowheads="1"/>
            </p:cNvSpPr>
            <p:nvPr/>
          </p:nvSpPr>
          <p:spPr bwMode="auto">
            <a:xfrm>
              <a:off x="4358"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76" name="Rectangle 12"/>
            <p:cNvSpPr>
              <a:spLocks noChangeArrowheads="1"/>
            </p:cNvSpPr>
            <p:nvPr/>
          </p:nvSpPr>
          <p:spPr bwMode="auto">
            <a:xfrm>
              <a:off x="3782" y="2055"/>
              <a:ext cx="1284"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 Cache Data</a:t>
              </a:r>
            </a:p>
          </p:txBody>
        </p:sp>
        <p:sp>
          <p:nvSpPr>
            <p:cNvPr id="2980877" name="Rectangle 13"/>
            <p:cNvSpPr>
              <a:spLocks noChangeArrowheads="1"/>
            </p:cNvSpPr>
            <p:nvPr/>
          </p:nvSpPr>
          <p:spPr bwMode="auto">
            <a:xfrm>
              <a:off x="4766" y="2343"/>
              <a:ext cx="48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0</a:t>
              </a:r>
            </a:p>
          </p:txBody>
        </p:sp>
        <p:sp>
          <p:nvSpPr>
            <p:cNvPr id="2980878" name="Rectangle 14"/>
            <p:cNvSpPr>
              <a:spLocks noChangeArrowheads="1"/>
            </p:cNvSpPr>
            <p:nvPr/>
          </p:nvSpPr>
          <p:spPr bwMode="auto">
            <a:xfrm>
              <a:off x="295" y="1667"/>
              <a:ext cx="4688" cy="26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79" name="Rectangle 15"/>
            <p:cNvSpPr>
              <a:spLocks noChangeArrowheads="1"/>
            </p:cNvSpPr>
            <p:nvPr/>
          </p:nvSpPr>
          <p:spPr bwMode="auto">
            <a:xfrm>
              <a:off x="4826" y="138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0</a:t>
              </a:r>
            </a:p>
          </p:txBody>
        </p:sp>
        <p:sp>
          <p:nvSpPr>
            <p:cNvPr id="2980880" name="Rectangle 16"/>
            <p:cNvSpPr>
              <a:spLocks noChangeArrowheads="1"/>
            </p:cNvSpPr>
            <p:nvPr/>
          </p:nvSpPr>
          <p:spPr bwMode="auto">
            <a:xfrm>
              <a:off x="3878" y="135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4</a:t>
              </a:r>
            </a:p>
          </p:txBody>
        </p:sp>
        <p:sp>
          <p:nvSpPr>
            <p:cNvPr id="2980881" name="Rectangle 17"/>
            <p:cNvSpPr>
              <a:spLocks noChangeArrowheads="1"/>
            </p:cNvSpPr>
            <p:nvPr/>
          </p:nvSpPr>
          <p:spPr bwMode="auto">
            <a:xfrm>
              <a:off x="302" y="1383"/>
              <a:ext cx="338"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31</a:t>
              </a:r>
            </a:p>
          </p:txBody>
        </p:sp>
        <p:sp>
          <p:nvSpPr>
            <p:cNvPr id="2980882" name="Rectangle 18"/>
            <p:cNvSpPr>
              <a:spLocks noChangeArrowheads="1"/>
            </p:cNvSpPr>
            <p:nvPr/>
          </p:nvSpPr>
          <p:spPr bwMode="auto">
            <a:xfrm>
              <a:off x="1399" y="2435"/>
              <a:ext cx="1856"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83" name="Line 19"/>
            <p:cNvSpPr>
              <a:spLocks noChangeShapeType="1"/>
            </p:cNvSpPr>
            <p:nvPr/>
          </p:nvSpPr>
          <p:spPr bwMode="auto">
            <a:xfrm flipH="1">
              <a:off x="1383" y="2619"/>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4" name="Line 20"/>
            <p:cNvSpPr>
              <a:spLocks noChangeShapeType="1"/>
            </p:cNvSpPr>
            <p:nvPr/>
          </p:nvSpPr>
          <p:spPr bwMode="auto">
            <a:xfrm flipH="1">
              <a:off x="1383" y="2811"/>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5" name="Line 21"/>
            <p:cNvSpPr>
              <a:spLocks noChangeShapeType="1"/>
            </p:cNvSpPr>
            <p:nvPr/>
          </p:nvSpPr>
          <p:spPr bwMode="auto">
            <a:xfrm flipH="1">
              <a:off x="1383" y="3003"/>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6" name="Line 22"/>
            <p:cNvSpPr>
              <a:spLocks noChangeShapeType="1"/>
            </p:cNvSpPr>
            <p:nvPr/>
          </p:nvSpPr>
          <p:spPr bwMode="auto">
            <a:xfrm flipH="1">
              <a:off x="1383" y="3195"/>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7" name="Rectangle 23"/>
            <p:cNvSpPr>
              <a:spLocks noChangeArrowheads="1"/>
            </p:cNvSpPr>
            <p:nvPr/>
          </p:nvSpPr>
          <p:spPr bwMode="auto">
            <a:xfrm>
              <a:off x="2150"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88" name="Rectangle 24"/>
            <p:cNvSpPr>
              <a:spLocks noChangeArrowheads="1"/>
            </p:cNvSpPr>
            <p:nvPr/>
          </p:nvSpPr>
          <p:spPr bwMode="auto">
            <a:xfrm>
              <a:off x="1094" y="1599"/>
              <a:ext cx="244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Tag (27 bits long)</a:t>
              </a:r>
            </a:p>
          </p:txBody>
        </p:sp>
        <p:sp>
          <p:nvSpPr>
            <p:cNvPr id="2980889" name="Rectangle 25"/>
            <p:cNvSpPr>
              <a:spLocks noChangeArrowheads="1"/>
            </p:cNvSpPr>
            <p:nvPr/>
          </p:nvSpPr>
          <p:spPr bwMode="auto">
            <a:xfrm>
              <a:off x="3319" y="2435"/>
              <a:ext cx="128"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90" name="Rectangle 26"/>
            <p:cNvSpPr>
              <a:spLocks noChangeArrowheads="1"/>
            </p:cNvSpPr>
            <p:nvPr/>
          </p:nvSpPr>
          <p:spPr bwMode="auto">
            <a:xfrm>
              <a:off x="3050" y="2091"/>
              <a:ext cx="63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Valid</a:t>
              </a:r>
            </a:p>
          </p:txBody>
        </p:sp>
        <p:sp>
          <p:nvSpPr>
            <p:cNvPr id="2980891" name="Line 27"/>
            <p:cNvSpPr>
              <a:spLocks noChangeShapeType="1"/>
            </p:cNvSpPr>
            <p:nvPr/>
          </p:nvSpPr>
          <p:spPr bwMode="auto">
            <a:xfrm flipH="1">
              <a:off x="3303" y="2619"/>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2" name="Line 28"/>
            <p:cNvSpPr>
              <a:spLocks noChangeShapeType="1"/>
            </p:cNvSpPr>
            <p:nvPr/>
          </p:nvSpPr>
          <p:spPr bwMode="auto">
            <a:xfrm flipH="1">
              <a:off x="3303" y="2811"/>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3" name="Line 29"/>
            <p:cNvSpPr>
              <a:spLocks noChangeShapeType="1"/>
            </p:cNvSpPr>
            <p:nvPr/>
          </p:nvSpPr>
          <p:spPr bwMode="auto">
            <a:xfrm flipH="1">
              <a:off x="3303" y="3003"/>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4" name="Line 30"/>
            <p:cNvSpPr>
              <a:spLocks noChangeShapeType="1"/>
            </p:cNvSpPr>
            <p:nvPr/>
          </p:nvSpPr>
          <p:spPr bwMode="auto">
            <a:xfrm flipH="1">
              <a:off x="3303" y="3195"/>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5" name="Rectangle 31"/>
            <p:cNvSpPr>
              <a:spLocks noChangeArrowheads="1"/>
            </p:cNvSpPr>
            <p:nvPr/>
          </p:nvSpPr>
          <p:spPr bwMode="auto">
            <a:xfrm>
              <a:off x="3302"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96" name="Line 32"/>
            <p:cNvSpPr>
              <a:spLocks noChangeShapeType="1"/>
            </p:cNvSpPr>
            <p:nvPr/>
          </p:nvSpPr>
          <p:spPr bwMode="auto">
            <a:xfrm>
              <a:off x="4799"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7" name="Rectangle 33"/>
            <p:cNvSpPr>
              <a:spLocks noChangeArrowheads="1"/>
            </p:cNvSpPr>
            <p:nvPr/>
          </p:nvSpPr>
          <p:spPr bwMode="auto">
            <a:xfrm>
              <a:off x="4310" y="2355"/>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1</a:t>
              </a:r>
            </a:p>
          </p:txBody>
        </p:sp>
        <p:sp>
          <p:nvSpPr>
            <p:cNvPr id="2980898" name="Line 34"/>
            <p:cNvSpPr>
              <a:spLocks noChangeShapeType="1"/>
            </p:cNvSpPr>
            <p:nvPr/>
          </p:nvSpPr>
          <p:spPr bwMode="auto">
            <a:xfrm>
              <a:off x="4319"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9" name="Rectangle 35"/>
            <p:cNvSpPr>
              <a:spLocks noChangeArrowheads="1"/>
            </p:cNvSpPr>
            <p:nvPr/>
          </p:nvSpPr>
          <p:spPr bwMode="auto">
            <a:xfrm>
              <a:off x="3506" y="2355"/>
              <a:ext cx="54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31</a:t>
              </a:r>
            </a:p>
          </p:txBody>
        </p:sp>
        <p:sp>
          <p:nvSpPr>
            <p:cNvPr id="2980900" name="Line 36"/>
            <p:cNvSpPr>
              <a:spLocks noChangeShapeType="1"/>
            </p:cNvSpPr>
            <p:nvPr/>
          </p:nvSpPr>
          <p:spPr bwMode="auto">
            <a:xfrm>
              <a:off x="3983"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1" name="Rectangle 37"/>
            <p:cNvSpPr>
              <a:spLocks noChangeArrowheads="1"/>
            </p:cNvSpPr>
            <p:nvPr/>
          </p:nvSpPr>
          <p:spPr bwMode="auto">
            <a:xfrm rot="16200000">
              <a:off x="4082" y="2343"/>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902" name="Line 38"/>
            <p:cNvSpPr>
              <a:spLocks noChangeShapeType="1"/>
            </p:cNvSpPr>
            <p:nvPr/>
          </p:nvSpPr>
          <p:spPr bwMode="auto">
            <a:xfrm>
              <a:off x="4799"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3" name="Line 39"/>
            <p:cNvSpPr>
              <a:spLocks noChangeShapeType="1"/>
            </p:cNvSpPr>
            <p:nvPr/>
          </p:nvSpPr>
          <p:spPr bwMode="auto">
            <a:xfrm>
              <a:off x="4319"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4" name="Line 40"/>
            <p:cNvSpPr>
              <a:spLocks noChangeShapeType="1"/>
            </p:cNvSpPr>
            <p:nvPr/>
          </p:nvSpPr>
          <p:spPr bwMode="auto">
            <a:xfrm>
              <a:off x="3983"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5" name="Rectangle 41"/>
            <p:cNvSpPr>
              <a:spLocks noChangeArrowheads="1"/>
            </p:cNvSpPr>
            <p:nvPr/>
          </p:nvSpPr>
          <p:spPr bwMode="auto">
            <a:xfrm rot="16200000">
              <a:off x="3850" y="2840"/>
              <a:ext cx="383" cy="56"/>
            </a:xfrm>
            <a:prstGeom prst="rect">
              <a:avLst/>
            </a:prstGeom>
            <a:noFill/>
            <a:ln w="12700">
              <a:noFill/>
              <a:miter lim="800000"/>
              <a:headEnd/>
              <a:tailEnd/>
            </a:ln>
            <a:effectLst/>
          </p:spPr>
          <p:txBody>
            <a:bodyPr vert="eaVert" wrap="none" lIns="90488" tIns="44450" rIns="90488" bIns="44450">
              <a:prstTxWarp prst="textNoShape">
                <a:avLst/>
              </a:prstTxWarp>
              <a:spAutoFit/>
            </a:bodyPr>
            <a:lstStyle/>
            <a:p>
              <a:endParaRPr lang="en-US" sz="2800" b="1">
                <a:solidFill>
                  <a:schemeClr val="tx1"/>
                </a:solidFill>
                <a:latin typeface="Times" pitchFamily="-65" charset="0"/>
              </a:endParaRPr>
            </a:p>
          </p:txBody>
        </p:sp>
        <p:sp>
          <p:nvSpPr>
            <p:cNvPr id="2980906" name="Rectangle 42"/>
            <p:cNvSpPr>
              <a:spLocks noChangeArrowheads="1"/>
            </p:cNvSpPr>
            <p:nvPr/>
          </p:nvSpPr>
          <p:spPr bwMode="auto">
            <a:xfrm>
              <a:off x="1754" y="2127"/>
              <a:ext cx="119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 Cache Tag</a:t>
              </a:r>
            </a:p>
          </p:txBody>
        </p:sp>
        <p:sp>
          <p:nvSpPr>
            <p:cNvPr id="2980907" name="Line 43"/>
            <p:cNvSpPr>
              <a:spLocks noChangeShapeType="1"/>
            </p:cNvSpPr>
            <p:nvPr/>
          </p:nvSpPr>
          <p:spPr bwMode="auto">
            <a:xfrm>
              <a:off x="3851" y="1655"/>
              <a:ext cx="0" cy="27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grpSp>
      <p:grpSp>
        <p:nvGrpSpPr>
          <p:cNvPr id="3" name="Group 44"/>
          <p:cNvGrpSpPr>
            <a:grpSpLocks/>
          </p:cNvGrpSpPr>
          <p:nvPr/>
        </p:nvGrpSpPr>
        <p:grpSpPr bwMode="auto">
          <a:xfrm>
            <a:off x="608013" y="3048002"/>
            <a:ext cx="1612900" cy="2638425"/>
            <a:chOff x="383" y="1920"/>
            <a:chExt cx="1016" cy="1662"/>
          </a:xfrm>
        </p:grpSpPr>
        <p:sp>
          <p:nvSpPr>
            <p:cNvPr id="2980909" name="Line 45"/>
            <p:cNvSpPr>
              <a:spLocks noChangeShapeType="1"/>
            </p:cNvSpPr>
            <p:nvPr/>
          </p:nvSpPr>
          <p:spPr bwMode="auto">
            <a:xfrm flipH="1">
              <a:off x="383" y="1920"/>
              <a:ext cx="1" cy="155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0" name="Oval 46"/>
            <p:cNvSpPr>
              <a:spLocks noChangeArrowheads="1"/>
            </p:cNvSpPr>
            <p:nvPr/>
          </p:nvSpPr>
          <p:spPr bwMode="auto">
            <a:xfrm>
              <a:off x="967" y="2435"/>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1" name="Rectangle 47"/>
            <p:cNvSpPr>
              <a:spLocks noChangeArrowheads="1"/>
            </p:cNvSpPr>
            <p:nvPr/>
          </p:nvSpPr>
          <p:spPr bwMode="auto">
            <a:xfrm>
              <a:off x="945" y="2367"/>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a:t>
              </a:r>
            </a:p>
          </p:txBody>
        </p:sp>
        <p:sp>
          <p:nvSpPr>
            <p:cNvPr id="2980912" name="Line 48"/>
            <p:cNvSpPr>
              <a:spLocks noChangeShapeType="1"/>
            </p:cNvSpPr>
            <p:nvPr/>
          </p:nvSpPr>
          <p:spPr bwMode="auto">
            <a:xfrm flipH="1">
              <a:off x="1143" y="2523"/>
              <a:ext cx="25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3" name="Oval 49"/>
            <p:cNvSpPr>
              <a:spLocks noChangeArrowheads="1"/>
            </p:cNvSpPr>
            <p:nvPr/>
          </p:nvSpPr>
          <p:spPr bwMode="auto">
            <a:xfrm>
              <a:off x="967" y="2819"/>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4" name="Rectangle 50"/>
            <p:cNvSpPr>
              <a:spLocks noChangeArrowheads="1"/>
            </p:cNvSpPr>
            <p:nvPr/>
          </p:nvSpPr>
          <p:spPr bwMode="auto">
            <a:xfrm>
              <a:off x="950" y="2751"/>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15" name="Line 51"/>
            <p:cNvSpPr>
              <a:spLocks noChangeShapeType="1"/>
            </p:cNvSpPr>
            <p:nvPr/>
          </p:nvSpPr>
          <p:spPr bwMode="auto">
            <a:xfrm flipH="1">
              <a:off x="1143" y="2907"/>
              <a:ext cx="25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6" name="Oval 52"/>
            <p:cNvSpPr>
              <a:spLocks noChangeArrowheads="1"/>
            </p:cNvSpPr>
            <p:nvPr/>
          </p:nvSpPr>
          <p:spPr bwMode="auto">
            <a:xfrm>
              <a:off x="727" y="2627"/>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7" name="Rectangle 53"/>
            <p:cNvSpPr>
              <a:spLocks noChangeArrowheads="1"/>
            </p:cNvSpPr>
            <p:nvPr/>
          </p:nvSpPr>
          <p:spPr bwMode="auto">
            <a:xfrm>
              <a:off x="710" y="2559"/>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18" name="Line 54"/>
            <p:cNvSpPr>
              <a:spLocks noChangeShapeType="1"/>
            </p:cNvSpPr>
            <p:nvPr/>
          </p:nvSpPr>
          <p:spPr bwMode="auto">
            <a:xfrm flipH="1">
              <a:off x="903" y="2715"/>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9" name="Oval 55"/>
            <p:cNvSpPr>
              <a:spLocks noChangeArrowheads="1"/>
            </p:cNvSpPr>
            <p:nvPr/>
          </p:nvSpPr>
          <p:spPr bwMode="auto">
            <a:xfrm>
              <a:off x="727" y="3011"/>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20" name="Line 56"/>
            <p:cNvSpPr>
              <a:spLocks noChangeShapeType="1"/>
            </p:cNvSpPr>
            <p:nvPr/>
          </p:nvSpPr>
          <p:spPr bwMode="auto">
            <a:xfrm flipH="1">
              <a:off x="903" y="3099"/>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1" name="Rectangle 57"/>
            <p:cNvSpPr>
              <a:spLocks noChangeArrowheads="1"/>
            </p:cNvSpPr>
            <p:nvPr/>
          </p:nvSpPr>
          <p:spPr bwMode="auto">
            <a:xfrm>
              <a:off x="710" y="2955"/>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22" name="Line 58"/>
            <p:cNvSpPr>
              <a:spLocks noChangeShapeType="1"/>
            </p:cNvSpPr>
            <p:nvPr/>
          </p:nvSpPr>
          <p:spPr bwMode="auto">
            <a:xfrm>
              <a:off x="391" y="3099"/>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3" name="Line 59"/>
            <p:cNvSpPr>
              <a:spLocks noChangeShapeType="1"/>
            </p:cNvSpPr>
            <p:nvPr/>
          </p:nvSpPr>
          <p:spPr bwMode="auto">
            <a:xfrm>
              <a:off x="391" y="2715"/>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4" name="Line 60"/>
            <p:cNvSpPr>
              <a:spLocks noChangeShapeType="1"/>
            </p:cNvSpPr>
            <p:nvPr/>
          </p:nvSpPr>
          <p:spPr bwMode="auto">
            <a:xfrm>
              <a:off x="391" y="2907"/>
              <a:ext cx="56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5" name="Line 61"/>
            <p:cNvSpPr>
              <a:spLocks noChangeShapeType="1"/>
            </p:cNvSpPr>
            <p:nvPr/>
          </p:nvSpPr>
          <p:spPr bwMode="auto">
            <a:xfrm>
              <a:off x="391" y="2523"/>
              <a:ext cx="548"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6" name="Oval 62"/>
            <p:cNvSpPr>
              <a:spLocks noChangeArrowheads="1"/>
            </p:cNvSpPr>
            <p:nvPr/>
          </p:nvSpPr>
          <p:spPr bwMode="auto">
            <a:xfrm>
              <a:off x="727" y="3395"/>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27" name="Line 63"/>
            <p:cNvSpPr>
              <a:spLocks noChangeShapeType="1"/>
            </p:cNvSpPr>
            <p:nvPr/>
          </p:nvSpPr>
          <p:spPr bwMode="auto">
            <a:xfrm flipH="1">
              <a:off x="903" y="3483"/>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8" name="Rectangle 64"/>
            <p:cNvSpPr>
              <a:spLocks noChangeArrowheads="1"/>
            </p:cNvSpPr>
            <p:nvPr/>
          </p:nvSpPr>
          <p:spPr bwMode="auto">
            <a:xfrm>
              <a:off x="700" y="3332"/>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a:t>
              </a:r>
            </a:p>
          </p:txBody>
        </p:sp>
        <p:sp>
          <p:nvSpPr>
            <p:cNvPr id="2980929" name="Line 65"/>
            <p:cNvSpPr>
              <a:spLocks noChangeShapeType="1"/>
            </p:cNvSpPr>
            <p:nvPr/>
          </p:nvSpPr>
          <p:spPr bwMode="auto">
            <a:xfrm>
              <a:off x="391" y="3483"/>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30" name="Rectangle 66"/>
            <p:cNvSpPr>
              <a:spLocks noChangeArrowheads="1"/>
            </p:cNvSpPr>
            <p:nvPr/>
          </p:nvSpPr>
          <p:spPr bwMode="auto">
            <a:xfrm>
              <a:off x="735" y="3121"/>
              <a:ext cx="170" cy="252"/>
            </a:xfrm>
            <a:prstGeom prst="rect">
              <a:avLst/>
            </a:prstGeom>
            <a:noFill/>
            <a:ln w="12700">
              <a:noFill/>
              <a:miter lim="800000"/>
              <a:headEnd/>
              <a:tailEnd/>
            </a:ln>
            <a:effectLst/>
          </p:spPr>
          <p:txBody>
            <a:bodyPr wrap="none">
              <a:prstTxWarp prst="textNoShape">
                <a:avLst/>
              </a:prstTxWarp>
              <a:spAutoFit/>
            </a:bodyPr>
            <a:lstStyle/>
            <a:p>
              <a:r>
                <a:rPr lang="en-US" sz="2000" b="1" dirty="0">
                  <a:solidFill>
                    <a:schemeClr val="tx1"/>
                  </a:solidFill>
                  <a:latin typeface="Times" pitchFamily="-65"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2914" name="Rectangle 2"/>
          <p:cNvSpPr>
            <a:spLocks noGrp="1" noChangeArrowheads="1"/>
          </p:cNvSpPr>
          <p:nvPr>
            <p:ph type="title"/>
          </p:nvPr>
        </p:nvSpPr>
        <p:spPr/>
        <p:txBody>
          <a:bodyPr/>
          <a:lstStyle/>
          <a:p>
            <a:r>
              <a:rPr lang="en-US" smtClean="0"/>
              <a:t>Fully Associative Cache (3/3)</a:t>
            </a:r>
            <a:endParaRPr lang="en-US"/>
          </a:p>
        </p:txBody>
      </p:sp>
      <p:sp>
        <p:nvSpPr>
          <p:cNvPr id="2982915" name="Rectangle 3"/>
          <p:cNvSpPr>
            <a:spLocks noGrp="1" noChangeArrowheads="1"/>
          </p:cNvSpPr>
          <p:nvPr>
            <p:ph type="body" idx="1"/>
          </p:nvPr>
        </p:nvSpPr>
        <p:spPr/>
        <p:txBody>
          <a:bodyPr/>
          <a:lstStyle/>
          <a:p>
            <a:r>
              <a:rPr lang="en-US" smtClean="0"/>
              <a:t>Benefit of Fully Assoc Cache</a:t>
            </a:r>
          </a:p>
          <a:p>
            <a:pPr lvl="1"/>
            <a:r>
              <a:rPr lang="en-US" smtClean="0"/>
              <a:t>No Conflict Misses (since data can go anywhere)</a:t>
            </a:r>
          </a:p>
          <a:p>
            <a:r>
              <a:rPr lang="en-US" smtClean="0"/>
              <a:t>Drawbacks of Fully Assoc Cache</a:t>
            </a:r>
          </a:p>
          <a:p>
            <a:pPr lvl="1"/>
            <a:r>
              <a:rPr lang="en-US" smtClean="0"/>
              <a:t>Need hardware comparator for every single entry: if we have a 64KB of data in cache with 4B entries, we need 16K comparators: infeasible</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4962" name="Rectangle 2"/>
          <p:cNvSpPr>
            <a:spLocks noGrp="1" noChangeArrowheads="1"/>
          </p:cNvSpPr>
          <p:nvPr>
            <p:ph type="title"/>
          </p:nvPr>
        </p:nvSpPr>
        <p:spPr/>
        <p:txBody>
          <a:bodyPr/>
          <a:lstStyle/>
          <a:p>
            <a:r>
              <a:rPr lang="en-US" dirty="0" smtClean="0"/>
              <a:t>Final Type of Cache Miss</a:t>
            </a:r>
            <a:endParaRPr lang="en-US" dirty="0"/>
          </a:p>
        </p:txBody>
      </p:sp>
      <p:sp>
        <p:nvSpPr>
          <p:cNvPr id="2984963" name="Rectangle 3"/>
          <p:cNvSpPr>
            <a:spLocks noGrp="1" noChangeArrowheads="1"/>
          </p:cNvSpPr>
          <p:nvPr>
            <p:ph type="body" idx="1"/>
          </p:nvPr>
        </p:nvSpPr>
        <p:spPr/>
        <p:txBody>
          <a:bodyPr/>
          <a:lstStyle/>
          <a:p>
            <a:r>
              <a:rPr lang="en-US" dirty="0" smtClean="0"/>
              <a:t>3</a:t>
            </a:r>
            <a:r>
              <a:rPr lang="en-US" baseline="30000" dirty="0" smtClean="0"/>
              <a:t>rd</a:t>
            </a:r>
            <a:r>
              <a:rPr lang="en-US" dirty="0" smtClean="0"/>
              <a:t> C: </a:t>
            </a:r>
            <a:r>
              <a:rPr lang="en-US" dirty="0" smtClean="0">
                <a:solidFill>
                  <a:schemeClr val="accent1"/>
                </a:solidFill>
              </a:rPr>
              <a:t>Capacity Misses</a:t>
            </a:r>
          </a:p>
          <a:p>
            <a:pPr lvl="1"/>
            <a:r>
              <a:rPr lang="en-US" dirty="0" smtClean="0"/>
              <a:t>miss that occurs because the cache has a limited size</a:t>
            </a:r>
          </a:p>
          <a:p>
            <a:pPr lvl="1"/>
            <a:r>
              <a:rPr lang="en-US" dirty="0" smtClean="0"/>
              <a:t>miss that would not occur if we increase the size of the cache</a:t>
            </a:r>
          </a:p>
          <a:p>
            <a:pPr lvl="1"/>
            <a:r>
              <a:rPr lang="en-US" dirty="0" smtClean="0"/>
              <a:t>sketchy definition, so just get the general idea</a:t>
            </a:r>
          </a:p>
          <a:p>
            <a:r>
              <a:rPr lang="en-US" dirty="0" smtClean="0"/>
              <a:t>This is the primary type of miss for Fully Associative caches.</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7010" name="Rectangle 2"/>
          <p:cNvSpPr>
            <a:spLocks noGrp="1" noChangeArrowheads="1"/>
          </p:cNvSpPr>
          <p:nvPr>
            <p:ph type="title"/>
          </p:nvPr>
        </p:nvSpPr>
        <p:spPr/>
        <p:txBody>
          <a:bodyPr/>
          <a:lstStyle/>
          <a:p>
            <a:r>
              <a:rPr lang="en-US" smtClean="0"/>
              <a:t>N-Way Set Associative Cache (1/3)</a:t>
            </a:r>
            <a:endParaRPr lang="en-US"/>
          </a:p>
        </p:txBody>
      </p:sp>
      <p:sp>
        <p:nvSpPr>
          <p:cNvPr id="2987011" name="Rectangle 3"/>
          <p:cNvSpPr>
            <a:spLocks noGrp="1" noChangeArrowheads="1"/>
          </p:cNvSpPr>
          <p:nvPr>
            <p:ph type="body" idx="1"/>
          </p:nvPr>
        </p:nvSpPr>
        <p:spPr/>
        <p:txBody>
          <a:bodyPr/>
          <a:lstStyle/>
          <a:p>
            <a:r>
              <a:rPr lang="en-US" dirty="0" smtClean="0"/>
              <a:t>Memory address fields:</a:t>
            </a:r>
          </a:p>
          <a:p>
            <a:pPr lvl="1"/>
            <a:r>
              <a:rPr lang="en-US" dirty="0" smtClean="0">
                <a:solidFill>
                  <a:schemeClr val="accent2"/>
                </a:solidFill>
              </a:rPr>
              <a:t>Tag</a:t>
            </a:r>
            <a:r>
              <a:rPr lang="en-US" dirty="0" smtClean="0"/>
              <a:t>: same as before</a:t>
            </a:r>
          </a:p>
          <a:p>
            <a:pPr lvl="1"/>
            <a:r>
              <a:rPr lang="en-US" dirty="0" smtClean="0">
                <a:solidFill>
                  <a:schemeClr val="accent4"/>
                </a:solidFill>
              </a:rPr>
              <a:t>Offset</a:t>
            </a:r>
            <a:r>
              <a:rPr lang="en-US" dirty="0" smtClean="0"/>
              <a:t>: same as before</a:t>
            </a:r>
          </a:p>
          <a:p>
            <a:pPr lvl="1"/>
            <a:r>
              <a:rPr lang="en-US" dirty="0" smtClean="0">
                <a:solidFill>
                  <a:schemeClr val="accent1"/>
                </a:solidFill>
              </a:rPr>
              <a:t>Index</a:t>
            </a:r>
            <a:r>
              <a:rPr lang="en-US" dirty="0" smtClean="0"/>
              <a:t>: points us to the correct “row” (called a set in this case)</a:t>
            </a:r>
          </a:p>
          <a:p>
            <a:r>
              <a:rPr lang="en-US" dirty="0" smtClean="0"/>
              <a:t>So what’s the difference?</a:t>
            </a:r>
          </a:p>
          <a:p>
            <a:pPr lvl="1"/>
            <a:r>
              <a:rPr lang="en-US" dirty="0" smtClean="0"/>
              <a:t>each set contains multiple blocks</a:t>
            </a:r>
          </a:p>
          <a:p>
            <a:pPr lvl="1"/>
            <a:r>
              <a:rPr lang="en-US" dirty="0" smtClean="0"/>
              <a:t>once we’ve found correct set, must compare with all tags in that set to find our data</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9058" name="Rectangle 2"/>
          <p:cNvSpPr>
            <a:spLocks noGrp="1" noChangeArrowheads="1"/>
          </p:cNvSpPr>
          <p:nvPr>
            <p:ph type="title"/>
          </p:nvPr>
        </p:nvSpPr>
        <p:spPr/>
        <p:txBody>
          <a:bodyPr/>
          <a:lstStyle/>
          <a:p>
            <a:r>
              <a:rPr lang="en-US" smtClean="0"/>
              <a:t>Associative Cache Example</a:t>
            </a:r>
            <a:endParaRPr lang="en-US"/>
          </a:p>
        </p:txBody>
      </p:sp>
      <p:sp>
        <p:nvSpPr>
          <p:cNvPr id="2989059" name="Rectangle 3"/>
          <p:cNvSpPr>
            <a:spLocks noGrp="1" noChangeArrowheads="1"/>
          </p:cNvSpPr>
          <p:nvPr>
            <p:ph type="body" idx="1"/>
          </p:nvPr>
        </p:nvSpPr>
        <p:spPr>
          <a:xfrm>
            <a:off x="4114800" y="990600"/>
            <a:ext cx="4572000" cy="53657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Here’s a simple 2-way set associative cache.</a:t>
            </a:r>
            <a:endParaRPr lang="en-US" dirty="0"/>
          </a:p>
        </p:txBody>
      </p:sp>
      <p:grpSp>
        <p:nvGrpSpPr>
          <p:cNvPr id="2" name="Group 4"/>
          <p:cNvGrpSpPr>
            <a:grpSpLocks/>
          </p:cNvGrpSpPr>
          <p:nvPr/>
        </p:nvGrpSpPr>
        <p:grpSpPr bwMode="auto">
          <a:xfrm>
            <a:off x="0" y="869950"/>
            <a:ext cx="2959100" cy="5902325"/>
            <a:chOff x="0" y="548"/>
            <a:chExt cx="1864" cy="3718"/>
          </a:xfrm>
        </p:grpSpPr>
        <p:sp>
          <p:nvSpPr>
            <p:cNvPr id="2989061" name="Rectangle 5"/>
            <p:cNvSpPr>
              <a:spLocks noChangeArrowheads="1"/>
            </p:cNvSpPr>
            <p:nvPr/>
          </p:nvSpPr>
          <p:spPr bwMode="auto">
            <a:xfrm>
              <a:off x="827" y="760"/>
              <a:ext cx="935"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dirty="0">
                  <a:solidFill>
                    <a:schemeClr val="tx1"/>
                  </a:solidFill>
                  <a:latin typeface="Times" pitchFamily="-65" charset="0"/>
                </a:rPr>
                <a:t>Memory</a:t>
              </a:r>
            </a:p>
          </p:txBody>
        </p:sp>
        <p:sp>
          <p:nvSpPr>
            <p:cNvPr id="2989062" name="Rectangle 6"/>
            <p:cNvSpPr>
              <a:spLocks noChangeArrowheads="1"/>
            </p:cNvSpPr>
            <p:nvPr/>
          </p:nvSpPr>
          <p:spPr bwMode="auto">
            <a:xfrm>
              <a:off x="0" y="548"/>
              <a:ext cx="866" cy="51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Times" pitchFamily="-65" charset="0"/>
                </a:rPr>
                <a:t>Memory </a:t>
              </a:r>
              <a:br>
                <a:rPr lang="en-US" sz="2400" b="1" dirty="0">
                  <a:solidFill>
                    <a:schemeClr val="tx1"/>
                  </a:solidFill>
                  <a:latin typeface="Times" pitchFamily="-65" charset="0"/>
                </a:rPr>
              </a:br>
              <a:r>
                <a:rPr lang="en-US" sz="2400" b="1" dirty="0">
                  <a:solidFill>
                    <a:schemeClr val="tx1"/>
                  </a:solidFill>
                  <a:latin typeface="Times" pitchFamily="-65" charset="0"/>
                </a:rPr>
                <a:t>Address</a:t>
              </a:r>
            </a:p>
          </p:txBody>
        </p:sp>
        <p:sp>
          <p:nvSpPr>
            <p:cNvPr id="2989063" name="Rectangle 7"/>
            <p:cNvSpPr>
              <a:spLocks noChangeArrowheads="1"/>
            </p:cNvSpPr>
            <p:nvPr/>
          </p:nvSpPr>
          <p:spPr bwMode="auto">
            <a:xfrm>
              <a:off x="584" y="1127"/>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64" name="Line 8"/>
            <p:cNvSpPr>
              <a:spLocks noChangeShapeType="1"/>
            </p:cNvSpPr>
            <p:nvPr/>
          </p:nvSpPr>
          <p:spPr bwMode="auto">
            <a:xfrm>
              <a:off x="584" y="131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5" name="Line 9"/>
            <p:cNvSpPr>
              <a:spLocks noChangeShapeType="1"/>
            </p:cNvSpPr>
            <p:nvPr/>
          </p:nvSpPr>
          <p:spPr bwMode="auto">
            <a:xfrm>
              <a:off x="584" y="1503"/>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6" name="Line 10"/>
            <p:cNvSpPr>
              <a:spLocks noChangeShapeType="1"/>
            </p:cNvSpPr>
            <p:nvPr/>
          </p:nvSpPr>
          <p:spPr bwMode="auto">
            <a:xfrm>
              <a:off x="584" y="1695"/>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7" name="Rectangle 11"/>
            <p:cNvSpPr>
              <a:spLocks noChangeArrowheads="1"/>
            </p:cNvSpPr>
            <p:nvPr/>
          </p:nvSpPr>
          <p:spPr bwMode="auto">
            <a:xfrm>
              <a:off x="584" y="1895"/>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68" name="Line 12"/>
            <p:cNvSpPr>
              <a:spLocks noChangeShapeType="1"/>
            </p:cNvSpPr>
            <p:nvPr/>
          </p:nvSpPr>
          <p:spPr bwMode="auto">
            <a:xfrm>
              <a:off x="584" y="207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9" name="Line 13"/>
            <p:cNvSpPr>
              <a:spLocks noChangeShapeType="1"/>
            </p:cNvSpPr>
            <p:nvPr/>
          </p:nvSpPr>
          <p:spPr bwMode="auto">
            <a:xfrm>
              <a:off x="584" y="227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0" name="Line 14"/>
            <p:cNvSpPr>
              <a:spLocks noChangeShapeType="1"/>
            </p:cNvSpPr>
            <p:nvPr/>
          </p:nvSpPr>
          <p:spPr bwMode="auto">
            <a:xfrm>
              <a:off x="584" y="2463"/>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1" name="Rectangle 15"/>
            <p:cNvSpPr>
              <a:spLocks noChangeArrowheads="1"/>
            </p:cNvSpPr>
            <p:nvPr/>
          </p:nvSpPr>
          <p:spPr bwMode="auto">
            <a:xfrm>
              <a:off x="584" y="2663"/>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72" name="Line 16"/>
            <p:cNvSpPr>
              <a:spLocks noChangeShapeType="1"/>
            </p:cNvSpPr>
            <p:nvPr/>
          </p:nvSpPr>
          <p:spPr bwMode="auto">
            <a:xfrm>
              <a:off x="584" y="2847"/>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3" name="Line 17"/>
            <p:cNvSpPr>
              <a:spLocks noChangeShapeType="1"/>
            </p:cNvSpPr>
            <p:nvPr/>
          </p:nvSpPr>
          <p:spPr bwMode="auto">
            <a:xfrm>
              <a:off x="584" y="303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4" name="Line 18"/>
            <p:cNvSpPr>
              <a:spLocks noChangeShapeType="1"/>
            </p:cNvSpPr>
            <p:nvPr/>
          </p:nvSpPr>
          <p:spPr bwMode="auto">
            <a:xfrm>
              <a:off x="584" y="323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5" name="Rectangle 19"/>
            <p:cNvSpPr>
              <a:spLocks noChangeArrowheads="1"/>
            </p:cNvSpPr>
            <p:nvPr/>
          </p:nvSpPr>
          <p:spPr bwMode="auto">
            <a:xfrm>
              <a:off x="584" y="3431"/>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76" name="Line 20"/>
            <p:cNvSpPr>
              <a:spLocks noChangeShapeType="1"/>
            </p:cNvSpPr>
            <p:nvPr/>
          </p:nvSpPr>
          <p:spPr bwMode="auto">
            <a:xfrm>
              <a:off x="584" y="3615"/>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7" name="Line 21"/>
            <p:cNvSpPr>
              <a:spLocks noChangeShapeType="1"/>
            </p:cNvSpPr>
            <p:nvPr/>
          </p:nvSpPr>
          <p:spPr bwMode="auto">
            <a:xfrm>
              <a:off x="584" y="3807"/>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8" name="Line 22"/>
            <p:cNvSpPr>
              <a:spLocks noChangeShapeType="1"/>
            </p:cNvSpPr>
            <p:nvPr/>
          </p:nvSpPr>
          <p:spPr bwMode="auto">
            <a:xfrm>
              <a:off x="584" y="399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9" name="Rectangle 23"/>
            <p:cNvSpPr>
              <a:spLocks noChangeArrowheads="1"/>
            </p:cNvSpPr>
            <p:nvPr/>
          </p:nvSpPr>
          <p:spPr bwMode="auto">
            <a:xfrm>
              <a:off x="341" y="1055"/>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080" name="Rectangle 24"/>
            <p:cNvSpPr>
              <a:spLocks noChangeArrowheads="1"/>
            </p:cNvSpPr>
            <p:nvPr/>
          </p:nvSpPr>
          <p:spPr bwMode="auto">
            <a:xfrm>
              <a:off x="353" y="1247"/>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081" name="Rectangle 25"/>
            <p:cNvSpPr>
              <a:spLocks noChangeArrowheads="1"/>
            </p:cNvSpPr>
            <p:nvPr/>
          </p:nvSpPr>
          <p:spPr bwMode="auto">
            <a:xfrm>
              <a:off x="353" y="143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2</a:t>
              </a:r>
            </a:p>
          </p:txBody>
        </p:sp>
        <p:sp>
          <p:nvSpPr>
            <p:cNvPr id="2989082" name="Rectangle 26"/>
            <p:cNvSpPr>
              <a:spLocks noChangeArrowheads="1"/>
            </p:cNvSpPr>
            <p:nvPr/>
          </p:nvSpPr>
          <p:spPr bwMode="auto">
            <a:xfrm>
              <a:off x="353" y="1631"/>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3</a:t>
              </a:r>
            </a:p>
          </p:txBody>
        </p:sp>
        <p:sp>
          <p:nvSpPr>
            <p:cNvPr id="2989083" name="Rectangle 27"/>
            <p:cNvSpPr>
              <a:spLocks noChangeArrowheads="1"/>
            </p:cNvSpPr>
            <p:nvPr/>
          </p:nvSpPr>
          <p:spPr bwMode="auto">
            <a:xfrm>
              <a:off x="353" y="182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4</a:t>
              </a:r>
            </a:p>
          </p:txBody>
        </p:sp>
        <p:sp>
          <p:nvSpPr>
            <p:cNvPr id="2989084" name="Rectangle 28"/>
            <p:cNvSpPr>
              <a:spLocks noChangeArrowheads="1"/>
            </p:cNvSpPr>
            <p:nvPr/>
          </p:nvSpPr>
          <p:spPr bwMode="auto">
            <a:xfrm>
              <a:off x="353" y="2015"/>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5</a:t>
              </a:r>
            </a:p>
          </p:txBody>
        </p:sp>
        <p:sp>
          <p:nvSpPr>
            <p:cNvPr id="2989085" name="Rectangle 29"/>
            <p:cNvSpPr>
              <a:spLocks noChangeArrowheads="1"/>
            </p:cNvSpPr>
            <p:nvPr/>
          </p:nvSpPr>
          <p:spPr bwMode="auto">
            <a:xfrm>
              <a:off x="353" y="2207"/>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6</a:t>
              </a:r>
            </a:p>
          </p:txBody>
        </p:sp>
        <p:sp>
          <p:nvSpPr>
            <p:cNvPr id="2989086" name="Rectangle 30"/>
            <p:cNvSpPr>
              <a:spLocks noChangeArrowheads="1"/>
            </p:cNvSpPr>
            <p:nvPr/>
          </p:nvSpPr>
          <p:spPr bwMode="auto">
            <a:xfrm>
              <a:off x="353" y="239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7</a:t>
              </a:r>
            </a:p>
          </p:txBody>
        </p:sp>
        <p:sp>
          <p:nvSpPr>
            <p:cNvPr id="2989087" name="Rectangle 31"/>
            <p:cNvSpPr>
              <a:spLocks noChangeArrowheads="1"/>
            </p:cNvSpPr>
            <p:nvPr/>
          </p:nvSpPr>
          <p:spPr bwMode="auto">
            <a:xfrm>
              <a:off x="353" y="2591"/>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8</a:t>
              </a:r>
            </a:p>
          </p:txBody>
        </p:sp>
        <p:sp>
          <p:nvSpPr>
            <p:cNvPr id="2989088" name="Rectangle 32"/>
            <p:cNvSpPr>
              <a:spLocks noChangeArrowheads="1"/>
            </p:cNvSpPr>
            <p:nvPr/>
          </p:nvSpPr>
          <p:spPr bwMode="auto">
            <a:xfrm>
              <a:off x="353" y="278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9</a:t>
              </a:r>
            </a:p>
          </p:txBody>
        </p:sp>
        <p:sp>
          <p:nvSpPr>
            <p:cNvPr id="2989089" name="Rectangle 33"/>
            <p:cNvSpPr>
              <a:spLocks noChangeArrowheads="1"/>
            </p:cNvSpPr>
            <p:nvPr/>
          </p:nvSpPr>
          <p:spPr bwMode="auto">
            <a:xfrm>
              <a:off x="353" y="2975"/>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a:t>
              </a:r>
            </a:p>
          </p:txBody>
        </p:sp>
        <p:sp>
          <p:nvSpPr>
            <p:cNvPr id="2989090" name="Rectangle 34"/>
            <p:cNvSpPr>
              <a:spLocks noChangeArrowheads="1"/>
            </p:cNvSpPr>
            <p:nvPr/>
          </p:nvSpPr>
          <p:spPr bwMode="auto">
            <a:xfrm>
              <a:off x="353" y="3167"/>
              <a:ext cx="26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a:t>
              </a:r>
            </a:p>
          </p:txBody>
        </p:sp>
        <p:sp>
          <p:nvSpPr>
            <p:cNvPr id="2989091" name="Rectangle 35"/>
            <p:cNvSpPr>
              <a:spLocks noChangeArrowheads="1"/>
            </p:cNvSpPr>
            <p:nvPr/>
          </p:nvSpPr>
          <p:spPr bwMode="auto">
            <a:xfrm>
              <a:off x="353" y="3359"/>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t>
              </a:r>
            </a:p>
          </p:txBody>
        </p:sp>
        <p:sp>
          <p:nvSpPr>
            <p:cNvPr id="2989092" name="Rectangle 36"/>
            <p:cNvSpPr>
              <a:spLocks noChangeArrowheads="1"/>
            </p:cNvSpPr>
            <p:nvPr/>
          </p:nvSpPr>
          <p:spPr bwMode="auto">
            <a:xfrm>
              <a:off x="353" y="3551"/>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D</a:t>
              </a:r>
            </a:p>
          </p:txBody>
        </p:sp>
        <p:sp>
          <p:nvSpPr>
            <p:cNvPr id="2989093" name="Rectangle 37"/>
            <p:cNvSpPr>
              <a:spLocks noChangeArrowheads="1"/>
            </p:cNvSpPr>
            <p:nvPr/>
          </p:nvSpPr>
          <p:spPr bwMode="auto">
            <a:xfrm>
              <a:off x="353" y="3743"/>
              <a:ext cx="26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E</a:t>
              </a:r>
            </a:p>
          </p:txBody>
        </p:sp>
        <p:sp>
          <p:nvSpPr>
            <p:cNvPr id="2989094" name="Rectangle 38"/>
            <p:cNvSpPr>
              <a:spLocks noChangeArrowheads="1"/>
            </p:cNvSpPr>
            <p:nvPr/>
          </p:nvSpPr>
          <p:spPr bwMode="auto">
            <a:xfrm>
              <a:off x="350" y="3941"/>
              <a:ext cx="25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F</a:t>
              </a:r>
            </a:p>
          </p:txBody>
        </p:sp>
        <p:sp>
          <p:nvSpPr>
            <p:cNvPr id="2989095" name="Rectangle 39"/>
            <p:cNvSpPr>
              <a:spLocks noChangeArrowheads="1"/>
            </p:cNvSpPr>
            <p:nvPr/>
          </p:nvSpPr>
          <p:spPr bwMode="auto">
            <a:xfrm>
              <a:off x="588" y="1128"/>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6" name="Rectangle 40"/>
            <p:cNvSpPr>
              <a:spLocks noChangeArrowheads="1"/>
            </p:cNvSpPr>
            <p:nvPr/>
          </p:nvSpPr>
          <p:spPr bwMode="auto">
            <a:xfrm>
              <a:off x="588" y="1896"/>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7" name="Rectangle 41"/>
            <p:cNvSpPr>
              <a:spLocks noChangeArrowheads="1"/>
            </p:cNvSpPr>
            <p:nvPr/>
          </p:nvSpPr>
          <p:spPr bwMode="auto">
            <a:xfrm>
              <a:off x="588" y="2664"/>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8" name="Rectangle 42"/>
            <p:cNvSpPr>
              <a:spLocks noChangeArrowheads="1"/>
            </p:cNvSpPr>
            <p:nvPr/>
          </p:nvSpPr>
          <p:spPr bwMode="auto">
            <a:xfrm>
              <a:off x="588" y="3432"/>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9" name="Rectangle 43"/>
            <p:cNvSpPr>
              <a:spLocks noChangeArrowheads="1"/>
            </p:cNvSpPr>
            <p:nvPr/>
          </p:nvSpPr>
          <p:spPr bwMode="auto">
            <a:xfrm>
              <a:off x="588" y="1308"/>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0" name="Rectangle 44"/>
            <p:cNvSpPr>
              <a:spLocks noChangeArrowheads="1"/>
            </p:cNvSpPr>
            <p:nvPr/>
          </p:nvSpPr>
          <p:spPr bwMode="auto">
            <a:xfrm>
              <a:off x="588" y="2076"/>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1" name="Rectangle 45"/>
            <p:cNvSpPr>
              <a:spLocks noChangeArrowheads="1"/>
            </p:cNvSpPr>
            <p:nvPr/>
          </p:nvSpPr>
          <p:spPr bwMode="auto">
            <a:xfrm>
              <a:off x="588" y="2844"/>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2" name="Rectangle 46"/>
            <p:cNvSpPr>
              <a:spLocks noChangeArrowheads="1"/>
            </p:cNvSpPr>
            <p:nvPr/>
          </p:nvSpPr>
          <p:spPr bwMode="auto">
            <a:xfrm>
              <a:off x="588" y="3612"/>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grpSp>
      <p:grpSp>
        <p:nvGrpSpPr>
          <p:cNvPr id="3" name="Group 47"/>
          <p:cNvGrpSpPr>
            <a:grpSpLocks/>
          </p:cNvGrpSpPr>
          <p:nvPr/>
        </p:nvGrpSpPr>
        <p:grpSpPr bwMode="auto">
          <a:xfrm>
            <a:off x="4075113" y="717550"/>
            <a:ext cx="2922587" cy="2249488"/>
            <a:chOff x="2567" y="452"/>
            <a:chExt cx="1841" cy="1417"/>
          </a:xfrm>
        </p:grpSpPr>
        <p:sp>
          <p:nvSpPr>
            <p:cNvPr id="2989104" name="Rectangle 48"/>
            <p:cNvSpPr>
              <a:spLocks noChangeArrowheads="1"/>
            </p:cNvSpPr>
            <p:nvPr/>
          </p:nvSpPr>
          <p:spPr bwMode="auto">
            <a:xfrm>
              <a:off x="3128" y="1016"/>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105" name="Line 49"/>
            <p:cNvSpPr>
              <a:spLocks noChangeShapeType="1"/>
            </p:cNvSpPr>
            <p:nvPr/>
          </p:nvSpPr>
          <p:spPr bwMode="auto">
            <a:xfrm>
              <a:off x="3128" y="1200"/>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6" name="Line 50"/>
            <p:cNvSpPr>
              <a:spLocks noChangeShapeType="1"/>
            </p:cNvSpPr>
            <p:nvPr/>
          </p:nvSpPr>
          <p:spPr bwMode="auto">
            <a:xfrm>
              <a:off x="3128" y="1392"/>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7" name="Line 51"/>
            <p:cNvSpPr>
              <a:spLocks noChangeShapeType="1"/>
            </p:cNvSpPr>
            <p:nvPr/>
          </p:nvSpPr>
          <p:spPr bwMode="auto">
            <a:xfrm>
              <a:off x="3128" y="1584"/>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8" name="Rectangle 52"/>
            <p:cNvSpPr>
              <a:spLocks noChangeArrowheads="1"/>
            </p:cNvSpPr>
            <p:nvPr/>
          </p:nvSpPr>
          <p:spPr bwMode="auto">
            <a:xfrm>
              <a:off x="2567" y="452"/>
              <a:ext cx="767" cy="594"/>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a:t>
              </a:r>
            </a:p>
            <a:p>
              <a:r>
                <a:rPr lang="en-US" sz="2800" b="1">
                  <a:solidFill>
                    <a:schemeClr val="tx1"/>
                  </a:solidFill>
                  <a:latin typeface="Times" pitchFamily="-65" charset="0"/>
                </a:rPr>
                <a:t>Index</a:t>
              </a:r>
            </a:p>
          </p:txBody>
        </p:sp>
        <p:sp>
          <p:nvSpPr>
            <p:cNvPr id="2989109" name="Rectangle 53"/>
            <p:cNvSpPr>
              <a:spLocks noChangeArrowheads="1"/>
            </p:cNvSpPr>
            <p:nvPr/>
          </p:nvSpPr>
          <p:spPr bwMode="auto">
            <a:xfrm>
              <a:off x="2903" y="968"/>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110" name="Rectangle 54"/>
            <p:cNvSpPr>
              <a:spLocks noChangeArrowheads="1"/>
            </p:cNvSpPr>
            <p:nvPr/>
          </p:nvSpPr>
          <p:spPr bwMode="auto">
            <a:xfrm>
              <a:off x="2903" y="1160"/>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111" name="Rectangle 55"/>
            <p:cNvSpPr>
              <a:spLocks noChangeArrowheads="1"/>
            </p:cNvSpPr>
            <p:nvPr/>
          </p:nvSpPr>
          <p:spPr bwMode="auto">
            <a:xfrm>
              <a:off x="2903" y="1352"/>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112" name="Rectangle 56"/>
            <p:cNvSpPr>
              <a:spLocks noChangeArrowheads="1"/>
            </p:cNvSpPr>
            <p:nvPr/>
          </p:nvSpPr>
          <p:spPr bwMode="auto">
            <a:xfrm>
              <a:off x="2903" y="1544"/>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113" name="Rectangle 57"/>
            <p:cNvSpPr>
              <a:spLocks noChangeArrowheads="1"/>
            </p:cNvSpPr>
            <p:nvPr/>
          </p:nvSpPr>
          <p:spPr bwMode="auto">
            <a:xfrm>
              <a:off x="3132" y="1020"/>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4" name="Rectangle 58"/>
            <p:cNvSpPr>
              <a:spLocks noChangeArrowheads="1"/>
            </p:cNvSpPr>
            <p:nvPr/>
          </p:nvSpPr>
          <p:spPr bwMode="auto">
            <a:xfrm>
              <a:off x="3132" y="1200"/>
              <a:ext cx="1272" cy="180"/>
            </a:xfrm>
            <a:prstGeom prst="rect">
              <a:avLst/>
            </a:prstGeom>
            <a:solidFill>
              <a:srgbClr val="FB0A1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5" name="Rectangle 59"/>
            <p:cNvSpPr>
              <a:spLocks noChangeArrowheads="1"/>
            </p:cNvSpPr>
            <p:nvPr/>
          </p:nvSpPr>
          <p:spPr bwMode="auto">
            <a:xfrm>
              <a:off x="3132" y="1380"/>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6" name="Rectangle 60"/>
            <p:cNvSpPr>
              <a:spLocks noChangeArrowheads="1"/>
            </p:cNvSpPr>
            <p:nvPr/>
          </p:nvSpPr>
          <p:spPr bwMode="auto">
            <a:xfrm>
              <a:off x="3132" y="1584"/>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grpSp>
      <p:sp>
        <p:nvSpPr>
          <p:cNvPr id="2989117" name="Rectangle 61"/>
          <p:cNvSpPr>
            <a:spLocks noChangeArrowheads="1"/>
          </p:cNvSpPr>
          <p:nvPr/>
        </p:nvSpPr>
        <p:spPr bwMode="auto">
          <a:xfrm>
            <a:off x="931863" y="2376488"/>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8" name="Rectangle 62"/>
          <p:cNvSpPr>
            <a:spLocks noChangeArrowheads="1"/>
          </p:cNvSpPr>
          <p:nvPr/>
        </p:nvSpPr>
        <p:spPr bwMode="auto">
          <a:xfrm>
            <a:off x="931863" y="3600450"/>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9" name="Rectangle 63"/>
          <p:cNvSpPr>
            <a:spLocks noChangeArrowheads="1"/>
          </p:cNvSpPr>
          <p:nvPr/>
        </p:nvSpPr>
        <p:spPr bwMode="auto">
          <a:xfrm>
            <a:off x="931863" y="4816475"/>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0" name="Rectangle 64"/>
          <p:cNvSpPr>
            <a:spLocks noChangeArrowheads="1"/>
          </p:cNvSpPr>
          <p:nvPr/>
        </p:nvSpPr>
        <p:spPr bwMode="auto">
          <a:xfrm>
            <a:off x="931863" y="6032500"/>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1" name="Rectangle 65"/>
          <p:cNvSpPr>
            <a:spLocks noChangeArrowheads="1"/>
          </p:cNvSpPr>
          <p:nvPr/>
        </p:nvSpPr>
        <p:spPr bwMode="auto">
          <a:xfrm>
            <a:off x="931863" y="268605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2" name="Rectangle 66"/>
          <p:cNvSpPr>
            <a:spLocks noChangeArrowheads="1"/>
          </p:cNvSpPr>
          <p:nvPr/>
        </p:nvSpPr>
        <p:spPr bwMode="auto">
          <a:xfrm>
            <a:off x="931863" y="393065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3" name="Rectangle 67"/>
          <p:cNvSpPr>
            <a:spLocks noChangeArrowheads="1"/>
          </p:cNvSpPr>
          <p:nvPr/>
        </p:nvSpPr>
        <p:spPr bwMode="auto">
          <a:xfrm>
            <a:off x="931863" y="5127625"/>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4" name="Rectangle 68"/>
          <p:cNvSpPr>
            <a:spLocks noChangeArrowheads="1"/>
          </p:cNvSpPr>
          <p:nvPr/>
        </p:nvSpPr>
        <p:spPr bwMode="auto">
          <a:xfrm>
            <a:off x="931863" y="632460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5" name="Line 69"/>
          <p:cNvSpPr>
            <a:spLocks noChangeShapeType="1"/>
          </p:cNvSpPr>
          <p:nvPr/>
        </p:nvSpPr>
        <p:spPr bwMode="auto">
          <a:xfrm flipV="1">
            <a:off x="2971800" y="1752600"/>
            <a:ext cx="1600200" cy="1524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26" name="Line 70"/>
          <p:cNvSpPr>
            <a:spLocks noChangeShapeType="1"/>
          </p:cNvSpPr>
          <p:nvPr/>
        </p:nvSpPr>
        <p:spPr bwMode="auto">
          <a:xfrm flipV="1">
            <a:off x="2971800" y="1828800"/>
            <a:ext cx="1600200" cy="6858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27" name="Line 71"/>
          <p:cNvSpPr>
            <a:spLocks noChangeShapeType="1"/>
          </p:cNvSpPr>
          <p:nvPr/>
        </p:nvSpPr>
        <p:spPr bwMode="auto">
          <a:xfrm flipV="1">
            <a:off x="2971800" y="1905000"/>
            <a:ext cx="1600200" cy="12192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
        <p:nvSpPr>
          <p:cNvPr id="2989128" name="Line 72"/>
          <p:cNvSpPr>
            <a:spLocks noChangeShapeType="1"/>
          </p:cNvSpPr>
          <p:nvPr/>
        </p:nvSpPr>
        <p:spPr bwMode="auto">
          <a:xfrm flipV="1">
            <a:off x="2971800" y="1981200"/>
            <a:ext cx="1600200" cy="17526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
        <p:nvSpPr>
          <p:cNvPr id="2989129" name="Line 73"/>
          <p:cNvSpPr>
            <a:spLocks noChangeShapeType="1"/>
          </p:cNvSpPr>
          <p:nvPr/>
        </p:nvSpPr>
        <p:spPr bwMode="auto">
          <a:xfrm flipV="1">
            <a:off x="2971800" y="2286000"/>
            <a:ext cx="1600200" cy="38862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0" name="Line 74"/>
          <p:cNvSpPr>
            <a:spLocks noChangeShapeType="1"/>
          </p:cNvSpPr>
          <p:nvPr/>
        </p:nvSpPr>
        <p:spPr bwMode="auto">
          <a:xfrm flipV="1">
            <a:off x="2971800" y="2209800"/>
            <a:ext cx="1524000" cy="33528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1" name="Line 75"/>
          <p:cNvSpPr>
            <a:spLocks noChangeShapeType="1"/>
          </p:cNvSpPr>
          <p:nvPr/>
        </p:nvSpPr>
        <p:spPr bwMode="auto">
          <a:xfrm flipV="1">
            <a:off x="2971800" y="2133600"/>
            <a:ext cx="1600200" cy="28194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2" name="Line 76"/>
          <p:cNvSpPr>
            <a:spLocks noChangeShapeType="1"/>
          </p:cNvSpPr>
          <p:nvPr/>
        </p:nvSpPr>
        <p:spPr bwMode="auto">
          <a:xfrm flipV="1">
            <a:off x="2971800" y="1981200"/>
            <a:ext cx="1524000" cy="23622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1106" name="Rectangle 2"/>
          <p:cNvSpPr>
            <a:spLocks noGrp="1" noChangeArrowheads="1"/>
          </p:cNvSpPr>
          <p:nvPr>
            <p:ph type="title"/>
          </p:nvPr>
        </p:nvSpPr>
        <p:spPr/>
        <p:txBody>
          <a:bodyPr/>
          <a:lstStyle/>
          <a:p>
            <a:r>
              <a:rPr lang="en-US" smtClean="0"/>
              <a:t>N-Way Set Associative Cache (2/3)</a:t>
            </a:r>
            <a:endParaRPr lang="en-US"/>
          </a:p>
        </p:txBody>
      </p:sp>
      <p:sp>
        <p:nvSpPr>
          <p:cNvPr id="2991107" name="Rectangle 3"/>
          <p:cNvSpPr>
            <a:spLocks noGrp="1" noChangeArrowheads="1"/>
          </p:cNvSpPr>
          <p:nvPr>
            <p:ph type="body" idx="1"/>
          </p:nvPr>
        </p:nvSpPr>
        <p:spPr/>
        <p:txBody>
          <a:bodyPr/>
          <a:lstStyle/>
          <a:p>
            <a:r>
              <a:rPr lang="en-US" dirty="0" smtClean="0"/>
              <a:t>Basic Idea</a:t>
            </a:r>
          </a:p>
          <a:p>
            <a:pPr lvl="1"/>
            <a:r>
              <a:rPr lang="en-US" dirty="0" smtClean="0"/>
              <a:t>cache is direct-mapped </a:t>
            </a:r>
            <a:r>
              <a:rPr lang="en-US" dirty="0" err="1" smtClean="0"/>
              <a:t>w</a:t>
            </a:r>
            <a:r>
              <a:rPr lang="en-US" dirty="0" smtClean="0"/>
              <a:t>/respect to sets</a:t>
            </a:r>
          </a:p>
          <a:p>
            <a:pPr lvl="1"/>
            <a:r>
              <a:rPr lang="en-US" dirty="0" smtClean="0"/>
              <a:t>each set is fully associative with N blocks in it</a:t>
            </a:r>
          </a:p>
          <a:p>
            <a:r>
              <a:rPr lang="en-US" dirty="0" smtClean="0"/>
              <a:t>Given memory address:</a:t>
            </a:r>
          </a:p>
          <a:p>
            <a:pPr lvl="1"/>
            <a:r>
              <a:rPr lang="en-US" dirty="0" smtClean="0"/>
              <a:t>Find correct set using Index value.</a:t>
            </a:r>
          </a:p>
          <a:p>
            <a:pPr lvl="1"/>
            <a:r>
              <a:rPr lang="en-US" dirty="0" smtClean="0"/>
              <a:t>Compare Tag with all Tag values in the determined set.</a:t>
            </a:r>
          </a:p>
          <a:p>
            <a:pPr lvl="1"/>
            <a:r>
              <a:rPr lang="en-US" dirty="0" smtClean="0"/>
              <a:t>If a match occurs, hit!, otherwise a miss.</a:t>
            </a:r>
          </a:p>
          <a:p>
            <a:pPr lvl="1"/>
            <a:r>
              <a:rPr lang="en-US" dirty="0" smtClean="0"/>
              <a:t>Finally, use the offset field as usual to find the desired data within the block.</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3154" name="Rectangle 2"/>
          <p:cNvSpPr>
            <a:spLocks noGrp="1" noChangeArrowheads="1"/>
          </p:cNvSpPr>
          <p:nvPr>
            <p:ph type="title"/>
          </p:nvPr>
        </p:nvSpPr>
        <p:spPr/>
        <p:txBody>
          <a:bodyPr/>
          <a:lstStyle/>
          <a:p>
            <a:r>
              <a:rPr lang="en-US" smtClean="0"/>
              <a:t>N-Way Set Associative Cache (3/3)</a:t>
            </a:r>
            <a:endParaRPr lang="en-US"/>
          </a:p>
        </p:txBody>
      </p:sp>
      <p:sp>
        <p:nvSpPr>
          <p:cNvPr id="2993155" name="Rectangle 3"/>
          <p:cNvSpPr>
            <a:spLocks noGrp="1" noChangeArrowheads="1"/>
          </p:cNvSpPr>
          <p:nvPr>
            <p:ph type="body" idx="1"/>
          </p:nvPr>
        </p:nvSpPr>
        <p:spPr/>
        <p:txBody>
          <a:bodyPr/>
          <a:lstStyle/>
          <a:p>
            <a:r>
              <a:rPr lang="en-US" dirty="0" smtClean="0"/>
              <a:t>What’s so great about this?</a:t>
            </a:r>
          </a:p>
          <a:p>
            <a:pPr lvl="1"/>
            <a:r>
              <a:rPr lang="en-US" dirty="0" smtClean="0"/>
              <a:t>even a 2-way set assoc cache avoids a lot of conflict misses</a:t>
            </a:r>
          </a:p>
          <a:p>
            <a:pPr lvl="1"/>
            <a:r>
              <a:rPr lang="en-US" dirty="0" smtClean="0"/>
              <a:t>hardware cost isn’t that bad: only need N comparators</a:t>
            </a:r>
          </a:p>
          <a:p>
            <a:r>
              <a:rPr lang="en-US" dirty="0" smtClean="0"/>
              <a:t>In fact, for a cache with M blocks,</a:t>
            </a:r>
          </a:p>
          <a:p>
            <a:pPr lvl="1"/>
            <a:r>
              <a:rPr lang="en-US" dirty="0" smtClean="0"/>
              <a:t>it’s </a:t>
            </a:r>
            <a:r>
              <a:rPr lang="en-US" dirty="0" smtClean="0">
                <a:solidFill>
                  <a:schemeClr val="accent1"/>
                </a:solidFill>
              </a:rPr>
              <a:t>Direct-Mapped </a:t>
            </a:r>
            <a:r>
              <a:rPr lang="en-US" dirty="0" smtClean="0"/>
              <a:t>if it’s 1-way set assoc</a:t>
            </a:r>
          </a:p>
          <a:p>
            <a:pPr lvl="1"/>
            <a:r>
              <a:rPr lang="en-US" dirty="0" smtClean="0"/>
              <a:t>it’s </a:t>
            </a:r>
            <a:r>
              <a:rPr lang="en-US" dirty="0" smtClean="0">
                <a:solidFill>
                  <a:schemeClr val="accent2"/>
                </a:solidFill>
              </a:rPr>
              <a:t>Fully Assoc </a:t>
            </a:r>
            <a:r>
              <a:rPr lang="en-US" dirty="0" smtClean="0"/>
              <a:t>if it’s M-way set assoc</a:t>
            </a:r>
          </a:p>
          <a:p>
            <a:pPr lvl="1"/>
            <a:r>
              <a:rPr lang="en-US" dirty="0" smtClean="0"/>
              <a:t>so these two are just special cases of the more general set associative design</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3" descr="setassociative_cache_organization"/>
          <p:cNvPicPr>
            <a:picLocks noGrp="1" noChangeAspect="1" noChangeArrowheads="1"/>
          </p:cNvPicPr>
          <p:nvPr>
            <p:ph idx="1"/>
          </p:nvPr>
        </p:nvPicPr>
        <p:blipFill>
          <a:blip r:embed="rId3"/>
          <a:srcRect l="3762" t="3099" r="5295" b="5283"/>
          <a:stretch>
            <a:fillRect/>
          </a:stretch>
        </p:blipFill>
        <p:spPr bwMode="auto">
          <a:xfrm>
            <a:off x="1503843" y="1187450"/>
            <a:ext cx="6136314" cy="5213350"/>
          </a:xfrm>
          <a:prstGeom prst="rect">
            <a:avLst/>
          </a:prstGeom>
          <a:noFill/>
        </p:spPr>
      </p:pic>
      <p:sp>
        <p:nvSpPr>
          <p:cNvPr id="2995202" name="Rectangle 2"/>
          <p:cNvSpPr>
            <a:spLocks noGrp="1" noChangeArrowheads="1"/>
          </p:cNvSpPr>
          <p:nvPr>
            <p:ph type="title"/>
          </p:nvPr>
        </p:nvSpPr>
        <p:spPr/>
        <p:txBody>
          <a:bodyPr/>
          <a:lstStyle/>
          <a:p>
            <a:r>
              <a:rPr lang="en-US" smtClean="0"/>
              <a:t>4-Way Set Associative Cache Circuit</a:t>
            </a:r>
            <a:endParaRPr lang="en-US"/>
          </a:p>
        </p:txBody>
      </p:sp>
      <p:sp>
        <p:nvSpPr>
          <p:cNvPr id="2995204" name="Text Box 4"/>
          <p:cNvSpPr txBox="1">
            <a:spLocks noChangeArrowheads="1"/>
          </p:cNvSpPr>
          <p:nvPr/>
        </p:nvSpPr>
        <p:spPr bwMode="auto">
          <a:xfrm>
            <a:off x="3276600" y="1720850"/>
            <a:ext cx="418604" cy="338554"/>
          </a:xfrm>
          <a:prstGeom prst="rect">
            <a:avLst/>
          </a:prstGeom>
          <a:noFill/>
          <a:ln w="12700">
            <a:noFill/>
            <a:miter lim="800000"/>
            <a:headEnd/>
            <a:tailEnd/>
          </a:ln>
          <a:effectLst/>
        </p:spPr>
        <p:txBody>
          <a:bodyPr wrap="none">
            <a:prstTxWarp prst="textNoShape">
              <a:avLst/>
            </a:prstTxWarp>
            <a:spAutoFit/>
          </a:bodyPr>
          <a:lstStyle/>
          <a:p>
            <a:r>
              <a:rPr lang="en-US" sz="1600" dirty="0">
                <a:solidFill>
                  <a:schemeClr val="bg1"/>
                </a:solidFill>
              </a:rPr>
              <a:t>tag</a:t>
            </a:r>
          </a:p>
        </p:txBody>
      </p:sp>
      <p:sp>
        <p:nvSpPr>
          <p:cNvPr id="2995205" name="Text Box 5"/>
          <p:cNvSpPr txBox="1">
            <a:spLocks noChangeArrowheads="1"/>
          </p:cNvSpPr>
          <p:nvPr/>
        </p:nvSpPr>
        <p:spPr bwMode="auto">
          <a:xfrm>
            <a:off x="4114800" y="1949450"/>
            <a:ext cx="595035" cy="338554"/>
          </a:xfrm>
          <a:prstGeom prst="rect">
            <a:avLst/>
          </a:prstGeom>
          <a:noFill/>
          <a:ln w="12700">
            <a:noFill/>
            <a:miter lim="800000"/>
            <a:headEnd/>
            <a:tailEnd/>
          </a:ln>
          <a:effectLst/>
        </p:spPr>
        <p:txBody>
          <a:bodyPr wrap="none">
            <a:prstTxWarp prst="textNoShape">
              <a:avLst/>
            </a:prstTxWarp>
            <a:spAutoFit/>
          </a:bodyPr>
          <a:lstStyle/>
          <a:p>
            <a:r>
              <a:rPr lang="en-US" sz="1600" dirty="0">
                <a:solidFill>
                  <a:schemeClr val="bg1"/>
                </a:solidFill>
              </a:rPr>
              <a:t>index</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6051" name="Rectangle 3"/>
          <p:cNvSpPr>
            <a:spLocks noGrp="1" noChangeArrowheads="1"/>
          </p:cNvSpPr>
          <p:nvPr>
            <p:ph type="body" idx="1"/>
          </p:nvPr>
        </p:nvSpPr>
        <p:spPr>
          <a:xfrm>
            <a:off x="457200" y="1143000"/>
            <a:ext cx="8296275" cy="2597150"/>
          </a:xfrm>
        </p:spPr>
        <p:txBody>
          <a:bodyPr/>
          <a:lstStyle/>
          <a:p>
            <a:r>
              <a:rPr lang="en-US" dirty="0"/>
              <a:t>Mechanism for transparent movement of data among levels of a storage hierarchy</a:t>
            </a:r>
          </a:p>
          <a:p>
            <a:pPr lvl="1">
              <a:lnSpc>
                <a:spcPct val="45000"/>
              </a:lnSpc>
            </a:pPr>
            <a:r>
              <a:rPr lang="en-US" dirty="0"/>
              <a:t>set of address/value bindings</a:t>
            </a:r>
          </a:p>
          <a:p>
            <a:pPr lvl="1">
              <a:lnSpc>
                <a:spcPct val="45000"/>
              </a:lnSpc>
            </a:pPr>
            <a:r>
              <a:rPr lang="en-US" dirty="0"/>
              <a:t>address </a:t>
            </a:r>
            <a:r>
              <a:rPr lang="en-US" sz="3200" dirty="0" err="1">
                <a:solidFill>
                  <a:schemeClr val="accent3">
                    <a:lumMod val="20000"/>
                    <a:lumOff val="80000"/>
                  </a:schemeClr>
                </a:solidFill>
                <a:latin typeface="Symbol" pitchFamily="-65" charset="2"/>
              </a:rPr>
              <a:t></a:t>
            </a:r>
            <a:r>
              <a:rPr lang="en-US" dirty="0">
                <a:solidFill>
                  <a:schemeClr val="accent3">
                    <a:lumMod val="20000"/>
                    <a:lumOff val="80000"/>
                  </a:schemeClr>
                </a:solidFill>
              </a:rPr>
              <a:t> </a:t>
            </a:r>
            <a:r>
              <a:rPr lang="en-US" dirty="0"/>
              <a:t>index to set of candidates</a:t>
            </a:r>
          </a:p>
          <a:p>
            <a:pPr lvl="1">
              <a:lnSpc>
                <a:spcPct val="45000"/>
              </a:lnSpc>
            </a:pPr>
            <a:r>
              <a:rPr lang="en-US" dirty="0"/>
              <a:t>compare desired address with tag</a:t>
            </a:r>
          </a:p>
          <a:p>
            <a:pPr lvl="1">
              <a:lnSpc>
                <a:spcPct val="45000"/>
              </a:lnSpc>
            </a:pPr>
            <a:r>
              <a:rPr lang="en-US" dirty="0"/>
              <a:t>service hit or miss</a:t>
            </a:r>
          </a:p>
          <a:p>
            <a:pPr lvl="2">
              <a:lnSpc>
                <a:spcPct val="45000"/>
              </a:lnSpc>
            </a:pPr>
            <a:r>
              <a:rPr lang="en-US" dirty="0"/>
              <a:t>load new block and binding on miss</a:t>
            </a:r>
          </a:p>
        </p:txBody>
      </p:sp>
      <p:grpSp>
        <p:nvGrpSpPr>
          <p:cNvPr id="2" name="Group 4"/>
          <p:cNvGrpSpPr>
            <a:grpSpLocks/>
          </p:cNvGrpSpPr>
          <p:nvPr/>
        </p:nvGrpSpPr>
        <p:grpSpPr bwMode="auto">
          <a:xfrm>
            <a:off x="276225" y="3581400"/>
            <a:ext cx="8581962" cy="2832100"/>
            <a:chOff x="192" y="691"/>
            <a:chExt cx="5400" cy="2154"/>
          </a:xfrm>
        </p:grpSpPr>
        <p:sp>
          <p:nvSpPr>
            <p:cNvPr id="2946053" name="Rectangle 5"/>
            <p:cNvSpPr>
              <a:spLocks noChangeArrowheads="1"/>
            </p:cNvSpPr>
            <p:nvPr/>
          </p:nvSpPr>
          <p:spPr bwMode="auto">
            <a:xfrm>
              <a:off x="720" y="172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4" name="Rectangle 6"/>
            <p:cNvSpPr>
              <a:spLocks noChangeArrowheads="1"/>
            </p:cNvSpPr>
            <p:nvPr/>
          </p:nvSpPr>
          <p:spPr bwMode="auto">
            <a:xfrm>
              <a:off x="576" y="172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5" name="Rectangle 7"/>
            <p:cNvSpPr>
              <a:spLocks noChangeArrowheads="1"/>
            </p:cNvSpPr>
            <p:nvPr/>
          </p:nvSpPr>
          <p:spPr bwMode="auto">
            <a:xfrm>
              <a:off x="1344"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6" name="Rectangle 8"/>
            <p:cNvSpPr>
              <a:spLocks noChangeArrowheads="1"/>
            </p:cNvSpPr>
            <p:nvPr/>
          </p:nvSpPr>
          <p:spPr bwMode="auto">
            <a:xfrm>
              <a:off x="2400"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7" name="Rectangle 9"/>
            <p:cNvSpPr>
              <a:spLocks noChangeArrowheads="1"/>
            </p:cNvSpPr>
            <p:nvPr/>
          </p:nvSpPr>
          <p:spPr bwMode="auto">
            <a:xfrm>
              <a:off x="3456"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8" name="Rectangle 10"/>
            <p:cNvSpPr>
              <a:spLocks noChangeArrowheads="1"/>
            </p:cNvSpPr>
            <p:nvPr/>
          </p:nvSpPr>
          <p:spPr bwMode="auto">
            <a:xfrm>
              <a:off x="4512"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9" name="Rectangle 11"/>
            <p:cNvSpPr>
              <a:spLocks noChangeArrowheads="1"/>
            </p:cNvSpPr>
            <p:nvPr/>
          </p:nvSpPr>
          <p:spPr bwMode="auto">
            <a:xfrm>
              <a:off x="720" y="191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0" name="Rectangle 12"/>
            <p:cNvSpPr>
              <a:spLocks noChangeArrowheads="1"/>
            </p:cNvSpPr>
            <p:nvPr/>
          </p:nvSpPr>
          <p:spPr bwMode="auto">
            <a:xfrm>
              <a:off x="576" y="191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1" name="Rectangle 13"/>
            <p:cNvSpPr>
              <a:spLocks noChangeArrowheads="1"/>
            </p:cNvSpPr>
            <p:nvPr/>
          </p:nvSpPr>
          <p:spPr bwMode="auto">
            <a:xfrm>
              <a:off x="1344"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2" name="Rectangle 14"/>
            <p:cNvSpPr>
              <a:spLocks noChangeArrowheads="1"/>
            </p:cNvSpPr>
            <p:nvPr/>
          </p:nvSpPr>
          <p:spPr bwMode="auto">
            <a:xfrm>
              <a:off x="2400"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3" name="Rectangle 15"/>
            <p:cNvSpPr>
              <a:spLocks noChangeArrowheads="1"/>
            </p:cNvSpPr>
            <p:nvPr/>
          </p:nvSpPr>
          <p:spPr bwMode="auto">
            <a:xfrm>
              <a:off x="3456"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4" name="Rectangle 16"/>
            <p:cNvSpPr>
              <a:spLocks noChangeArrowheads="1"/>
            </p:cNvSpPr>
            <p:nvPr/>
          </p:nvSpPr>
          <p:spPr bwMode="auto">
            <a:xfrm>
              <a:off x="4512"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5" name="Rectangle 17"/>
            <p:cNvSpPr>
              <a:spLocks noChangeArrowheads="1"/>
            </p:cNvSpPr>
            <p:nvPr/>
          </p:nvSpPr>
          <p:spPr bwMode="auto">
            <a:xfrm>
              <a:off x="720" y="210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6" name="Rectangle 18"/>
            <p:cNvSpPr>
              <a:spLocks noChangeArrowheads="1"/>
            </p:cNvSpPr>
            <p:nvPr/>
          </p:nvSpPr>
          <p:spPr bwMode="auto">
            <a:xfrm>
              <a:off x="576" y="210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7" name="Rectangle 19"/>
            <p:cNvSpPr>
              <a:spLocks noChangeArrowheads="1"/>
            </p:cNvSpPr>
            <p:nvPr/>
          </p:nvSpPr>
          <p:spPr bwMode="auto">
            <a:xfrm>
              <a:off x="1344"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8" name="Rectangle 20"/>
            <p:cNvSpPr>
              <a:spLocks noChangeArrowheads="1"/>
            </p:cNvSpPr>
            <p:nvPr/>
          </p:nvSpPr>
          <p:spPr bwMode="auto">
            <a:xfrm>
              <a:off x="2400"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9" name="Rectangle 21"/>
            <p:cNvSpPr>
              <a:spLocks noChangeArrowheads="1"/>
            </p:cNvSpPr>
            <p:nvPr/>
          </p:nvSpPr>
          <p:spPr bwMode="auto">
            <a:xfrm>
              <a:off x="3456"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0" name="Rectangle 22"/>
            <p:cNvSpPr>
              <a:spLocks noChangeArrowheads="1"/>
            </p:cNvSpPr>
            <p:nvPr/>
          </p:nvSpPr>
          <p:spPr bwMode="auto">
            <a:xfrm>
              <a:off x="4512"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1" name="Rectangle 23"/>
            <p:cNvSpPr>
              <a:spLocks noChangeArrowheads="1"/>
            </p:cNvSpPr>
            <p:nvPr/>
          </p:nvSpPr>
          <p:spPr bwMode="auto">
            <a:xfrm>
              <a:off x="720" y="229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2" name="Rectangle 24"/>
            <p:cNvSpPr>
              <a:spLocks noChangeArrowheads="1"/>
            </p:cNvSpPr>
            <p:nvPr/>
          </p:nvSpPr>
          <p:spPr bwMode="auto">
            <a:xfrm>
              <a:off x="576" y="229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3" name="Rectangle 25"/>
            <p:cNvSpPr>
              <a:spLocks noChangeArrowheads="1"/>
            </p:cNvSpPr>
            <p:nvPr/>
          </p:nvSpPr>
          <p:spPr bwMode="auto">
            <a:xfrm>
              <a:off x="1344"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4" name="Rectangle 26"/>
            <p:cNvSpPr>
              <a:spLocks noChangeArrowheads="1"/>
            </p:cNvSpPr>
            <p:nvPr/>
          </p:nvSpPr>
          <p:spPr bwMode="auto">
            <a:xfrm>
              <a:off x="2400"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5" name="Rectangle 27"/>
            <p:cNvSpPr>
              <a:spLocks noChangeArrowheads="1"/>
            </p:cNvSpPr>
            <p:nvPr/>
          </p:nvSpPr>
          <p:spPr bwMode="auto">
            <a:xfrm>
              <a:off x="3456"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6" name="Rectangle 28"/>
            <p:cNvSpPr>
              <a:spLocks noChangeArrowheads="1"/>
            </p:cNvSpPr>
            <p:nvPr/>
          </p:nvSpPr>
          <p:spPr bwMode="auto">
            <a:xfrm>
              <a:off x="4512"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7" name="Rectangle 29"/>
            <p:cNvSpPr>
              <a:spLocks noChangeArrowheads="1"/>
            </p:cNvSpPr>
            <p:nvPr/>
          </p:nvSpPr>
          <p:spPr bwMode="auto">
            <a:xfrm>
              <a:off x="720" y="249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8" name="Rectangle 30"/>
            <p:cNvSpPr>
              <a:spLocks noChangeArrowheads="1"/>
            </p:cNvSpPr>
            <p:nvPr/>
          </p:nvSpPr>
          <p:spPr bwMode="auto">
            <a:xfrm>
              <a:off x="576" y="249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9" name="Rectangle 31"/>
            <p:cNvSpPr>
              <a:spLocks noChangeArrowheads="1"/>
            </p:cNvSpPr>
            <p:nvPr/>
          </p:nvSpPr>
          <p:spPr bwMode="auto">
            <a:xfrm>
              <a:off x="1344"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80" name="Rectangle 32"/>
            <p:cNvSpPr>
              <a:spLocks noChangeArrowheads="1"/>
            </p:cNvSpPr>
            <p:nvPr/>
          </p:nvSpPr>
          <p:spPr bwMode="auto">
            <a:xfrm>
              <a:off x="2400"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81" name="Rectangle 33"/>
            <p:cNvSpPr>
              <a:spLocks noChangeArrowheads="1"/>
            </p:cNvSpPr>
            <p:nvPr/>
          </p:nvSpPr>
          <p:spPr bwMode="auto">
            <a:xfrm>
              <a:off x="3456"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82" name="Rectangle 34"/>
            <p:cNvSpPr>
              <a:spLocks noChangeArrowheads="1"/>
            </p:cNvSpPr>
            <p:nvPr/>
          </p:nvSpPr>
          <p:spPr bwMode="auto">
            <a:xfrm>
              <a:off x="4512"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grpSp>
          <p:nvGrpSpPr>
            <p:cNvPr id="3" name="Group 35"/>
            <p:cNvGrpSpPr>
              <a:grpSpLocks/>
            </p:cNvGrpSpPr>
            <p:nvPr/>
          </p:nvGrpSpPr>
          <p:grpSpPr bwMode="auto">
            <a:xfrm>
              <a:off x="336" y="1168"/>
              <a:ext cx="5114" cy="635"/>
              <a:chOff x="336" y="880"/>
              <a:chExt cx="5114" cy="635"/>
            </a:xfrm>
          </p:grpSpPr>
          <p:sp>
            <p:nvSpPr>
              <p:cNvPr id="2946084" name="Text Box 36"/>
              <p:cNvSpPr txBox="1">
                <a:spLocks noChangeArrowheads="1"/>
              </p:cNvSpPr>
              <p:nvPr/>
            </p:nvSpPr>
            <p:spPr bwMode="auto">
              <a:xfrm>
                <a:off x="336" y="880"/>
                <a:ext cx="638"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46085" name="Text Box 37"/>
              <p:cNvSpPr txBox="1">
                <a:spLocks noChangeArrowheads="1"/>
              </p:cNvSpPr>
              <p:nvPr/>
            </p:nvSpPr>
            <p:spPr bwMode="auto">
              <a:xfrm>
                <a:off x="816" y="1120"/>
                <a:ext cx="489"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sp>
            <p:nvSpPr>
              <p:cNvPr id="2946086" name="Text Box 38"/>
              <p:cNvSpPr txBox="1">
                <a:spLocks noChangeArrowheads="1"/>
              </p:cNvSpPr>
              <p:nvPr/>
            </p:nvSpPr>
            <p:spPr bwMode="auto">
              <a:xfrm>
                <a:off x="1536" y="1091"/>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rgbClr val="FF0000"/>
                    </a:solidFill>
                    <a:latin typeface="Courier New" pitchFamily="-65" charset="0"/>
                  </a:rPr>
                  <a:t>0xc-f</a:t>
                </a:r>
                <a:endParaRPr lang="en-US" sz="2800" b="1" dirty="0">
                  <a:solidFill>
                    <a:srgbClr val="FF0000"/>
                  </a:solidFill>
                  <a:latin typeface="Times" pitchFamily="-65" charset="0"/>
                </a:endParaRPr>
              </a:p>
            </p:txBody>
          </p:sp>
          <p:sp>
            <p:nvSpPr>
              <p:cNvPr id="2946087" name="Text Box 39"/>
              <p:cNvSpPr txBox="1">
                <a:spLocks noChangeArrowheads="1"/>
              </p:cNvSpPr>
              <p:nvPr/>
            </p:nvSpPr>
            <p:spPr bwMode="auto">
              <a:xfrm>
                <a:off x="2592"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2946088" name="Text Box 40"/>
              <p:cNvSpPr txBox="1">
                <a:spLocks noChangeArrowheads="1"/>
              </p:cNvSpPr>
              <p:nvPr/>
            </p:nvSpPr>
            <p:spPr bwMode="auto">
              <a:xfrm>
                <a:off x="3648"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2946089" name="Text Box 41"/>
              <p:cNvSpPr txBox="1">
                <a:spLocks noChangeArrowheads="1"/>
              </p:cNvSpPr>
              <p:nvPr/>
            </p:nvSpPr>
            <p:spPr bwMode="auto">
              <a:xfrm>
                <a:off x="4656"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u="sng" dirty="0">
                  <a:solidFill>
                    <a:schemeClr val="tx1"/>
                  </a:solidFill>
                  <a:latin typeface="Times" pitchFamily="-65" charset="0"/>
                </a:endParaRPr>
              </a:p>
            </p:txBody>
          </p:sp>
        </p:grpSp>
        <p:sp>
          <p:nvSpPr>
            <p:cNvPr id="2946090" name="Text Box 42"/>
            <p:cNvSpPr txBox="1">
              <a:spLocks noChangeArrowheads="1"/>
            </p:cNvSpPr>
            <p:nvPr/>
          </p:nvSpPr>
          <p:spPr bwMode="auto">
            <a:xfrm>
              <a:off x="192" y="1665"/>
              <a:ext cx="250" cy="395"/>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tx1"/>
                  </a:solidFill>
                  <a:latin typeface="Courier New" pitchFamily="-65" charset="0"/>
                </a:rPr>
                <a:t>0</a:t>
              </a:r>
              <a:endParaRPr lang="en-US" sz="2800" dirty="0">
                <a:solidFill>
                  <a:schemeClr val="tx1"/>
                </a:solidFill>
                <a:latin typeface="Times" pitchFamily="-65" charset="0"/>
              </a:endParaRPr>
            </a:p>
          </p:txBody>
        </p:sp>
        <p:sp>
          <p:nvSpPr>
            <p:cNvPr id="2946091" name="Text Box 43"/>
            <p:cNvSpPr txBox="1">
              <a:spLocks noChangeArrowheads="1"/>
            </p:cNvSpPr>
            <p:nvPr/>
          </p:nvSpPr>
          <p:spPr bwMode="auto">
            <a:xfrm>
              <a:off x="192" y="1857"/>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rgbClr val="FF0000"/>
                  </a:solidFill>
                  <a:latin typeface="Courier New" pitchFamily="-65" charset="0"/>
                </a:rPr>
                <a:t>1</a:t>
              </a:r>
              <a:endParaRPr lang="en-US" sz="2800">
                <a:solidFill>
                  <a:schemeClr val="tx1"/>
                </a:solidFill>
                <a:latin typeface="Times" pitchFamily="-65" charset="0"/>
              </a:endParaRPr>
            </a:p>
          </p:txBody>
        </p:sp>
        <p:sp>
          <p:nvSpPr>
            <p:cNvPr id="2946092" name="Text Box 44"/>
            <p:cNvSpPr txBox="1">
              <a:spLocks noChangeArrowheads="1"/>
            </p:cNvSpPr>
            <p:nvPr/>
          </p:nvSpPr>
          <p:spPr bwMode="auto">
            <a:xfrm>
              <a:off x="192" y="2049"/>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46093" name="Text Box 45"/>
            <p:cNvSpPr txBox="1">
              <a:spLocks noChangeArrowheads="1"/>
            </p:cNvSpPr>
            <p:nvPr/>
          </p:nvSpPr>
          <p:spPr bwMode="auto">
            <a:xfrm>
              <a:off x="192" y="2241"/>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46094" name="Text Box 46"/>
            <p:cNvSpPr txBox="1">
              <a:spLocks noChangeArrowheads="1"/>
            </p:cNvSpPr>
            <p:nvPr/>
          </p:nvSpPr>
          <p:spPr bwMode="auto">
            <a:xfrm>
              <a:off x="192" y="2416"/>
              <a:ext cx="116" cy="395"/>
            </a:xfrm>
            <a:prstGeom prst="rect">
              <a:avLst/>
            </a:prstGeom>
            <a:noFill/>
            <a:ln w="9525">
              <a:noFill/>
              <a:miter lim="800000"/>
              <a:headEnd/>
              <a:tailEnd/>
            </a:ln>
            <a:effectLst/>
          </p:spPr>
          <p:txBody>
            <a:bodyPr wrap="none">
              <a:prstTxWarp prst="textNoShape">
                <a:avLst/>
              </a:prstTxWarp>
              <a:spAutoFit/>
            </a:bodyPr>
            <a:lstStyle/>
            <a:p>
              <a:endParaRPr lang="en-US" sz="2800">
                <a:solidFill>
                  <a:schemeClr val="tx1"/>
                </a:solidFill>
                <a:latin typeface="Times" pitchFamily="-65" charset="0"/>
              </a:endParaRPr>
            </a:p>
          </p:txBody>
        </p:sp>
        <p:sp>
          <p:nvSpPr>
            <p:cNvPr id="2946095" name="Text Box 47"/>
            <p:cNvSpPr txBox="1">
              <a:spLocks noChangeArrowheads="1"/>
            </p:cNvSpPr>
            <p:nvPr/>
          </p:nvSpPr>
          <p:spPr bwMode="auto">
            <a:xfrm>
              <a:off x="192" y="2497"/>
              <a:ext cx="260" cy="34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2946096" name="Text Box 48"/>
            <p:cNvSpPr txBox="1">
              <a:spLocks noChangeArrowheads="1"/>
            </p:cNvSpPr>
            <p:nvPr/>
          </p:nvSpPr>
          <p:spPr bwMode="auto">
            <a:xfrm>
              <a:off x="546" y="1855"/>
              <a:ext cx="182" cy="281"/>
            </a:xfrm>
            <a:prstGeom prst="rect">
              <a:avLst/>
            </a:prstGeom>
            <a:noFill/>
            <a:ln w="12700">
              <a:noFill/>
              <a:miter lim="800000"/>
              <a:headEnd/>
              <a:tailEnd/>
            </a:ln>
            <a:effectLst/>
          </p:spPr>
          <p:txBody>
            <a:bodyPr wrap="none">
              <a:prstTxWarp prst="textNoShape">
                <a:avLst/>
              </a:prstTxWarp>
              <a:spAutoFit/>
            </a:bodyPr>
            <a:lstStyle/>
            <a:p>
              <a:r>
                <a:rPr lang="en-US" sz="1800" b="1" dirty="0">
                  <a:solidFill>
                    <a:srgbClr val="FF0000"/>
                  </a:solidFill>
                </a:rPr>
                <a:t>1</a:t>
              </a:r>
              <a:endParaRPr lang="en-US" sz="1800" b="1" dirty="0">
                <a:solidFill>
                  <a:schemeClr val="tx1"/>
                </a:solidFill>
              </a:endParaRPr>
            </a:p>
          </p:txBody>
        </p:sp>
        <p:sp>
          <p:nvSpPr>
            <p:cNvPr id="2946097" name="Text Box 49"/>
            <p:cNvSpPr txBox="1">
              <a:spLocks noChangeArrowheads="1"/>
            </p:cNvSpPr>
            <p:nvPr/>
          </p:nvSpPr>
          <p:spPr bwMode="auto">
            <a:xfrm>
              <a:off x="926" y="1836"/>
              <a:ext cx="190" cy="304"/>
            </a:xfrm>
            <a:prstGeom prst="rect">
              <a:avLst/>
            </a:prstGeom>
            <a:noFill/>
            <a:ln w="12700">
              <a:noFill/>
              <a:miter lim="800000"/>
              <a:headEnd/>
              <a:tailEnd/>
            </a:ln>
            <a:effectLst/>
          </p:spPr>
          <p:txBody>
            <a:bodyPr wrap="none">
              <a:prstTxWarp prst="textNoShape">
                <a:avLst/>
              </a:prstTxWarp>
              <a:spAutoFit/>
            </a:bodyPr>
            <a:lstStyle/>
            <a:p>
              <a:r>
                <a:rPr lang="en-US" sz="2000" b="1" dirty="0">
                  <a:solidFill>
                    <a:srgbClr val="FF0000"/>
                  </a:solidFill>
                </a:rPr>
                <a:t>0</a:t>
              </a:r>
              <a:endParaRPr lang="en-US" sz="2000" b="1" dirty="0">
                <a:solidFill>
                  <a:schemeClr val="tx1"/>
                </a:solidFill>
              </a:endParaRPr>
            </a:p>
          </p:txBody>
        </p:sp>
        <p:sp>
          <p:nvSpPr>
            <p:cNvPr id="2946098" name="Text Box 50"/>
            <p:cNvSpPr txBox="1">
              <a:spLocks noChangeArrowheads="1"/>
            </p:cNvSpPr>
            <p:nvPr/>
          </p:nvSpPr>
          <p:spPr bwMode="auto">
            <a:xfrm>
              <a:off x="1742"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rgbClr val="FFFF00"/>
                  </a:solidFill>
                </a:rPr>
                <a:t>d</a:t>
              </a:r>
              <a:endParaRPr lang="en-US" sz="2000" b="1" dirty="0">
                <a:solidFill>
                  <a:srgbClr val="FFFF00"/>
                </a:solidFill>
              </a:endParaRPr>
            </a:p>
          </p:txBody>
        </p:sp>
        <p:sp>
          <p:nvSpPr>
            <p:cNvPr id="2946099" name="Text Box 51"/>
            <p:cNvSpPr txBox="1">
              <a:spLocks noChangeArrowheads="1"/>
            </p:cNvSpPr>
            <p:nvPr/>
          </p:nvSpPr>
          <p:spPr bwMode="auto">
            <a:xfrm>
              <a:off x="2810"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chemeClr val="tx1"/>
                  </a:solidFill>
                </a:rPr>
                <a:t>c</a:t>
              </a:r>
              <a:endParaRPr lang="en-US" sz="2000" b="1" dirty="0">
                <a:solidFill>
                  <a:schemeClr val="tx1"/>
                </a:solidFill>
              </a:endParaRPr>
            </a:p>
          </p:txBody>
        </p:sp>
        <p:sp>
          <p:nvSpPr>
            <p:cNvPr id="2946100" name="Text Box 52"/>
            <p:cNvSpPr txBox="1">
              <a:spLocks noChangeArrowheads="1"/>
            </p:cNvSpPr>
            <p:nvPr/>
          </p:nvSpPr>
          <p:spPr bwMode="auto">
            <a:xfrm>
              <a:off x="3890"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chemeClr val="tx1"/>
                  </a:solidFill>
                </a:rPr>
                <a:t>b</a:t>
              </a:r>
              <a:endParaRPr lang="en-US" sz="2000" b="1" dirty="0">
                <a:solidFill>
                  <a:schemeClr val="tx1"/>
                </a:solidFill>
              </a:endParaRPr>
            </a:p>
          </p:txBody>
        </p:sp>
        <p:sp>
          <p:nvSpPr>
            <p:cNvPr id="2946101" name="Text Box 53"/>
            <p:cNvSpPr txBox="1">
              <a:spLocks noChangeArrowheads="1"/>
            </p:cNvSpPr>
            <p:nvPr/>
          </p:nvSpPr>
          <p:spPr bwMode="auto">
            <a:xfrm>
              <a:off x="4922"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smtClean="0">
                  <a:solidFill>
                    <a:schemeClr val="tx1"/>
                  </a:solidFill>
                </a:rPr>
                <a:t>a</a:t>
              </a:r>
              <a:endParaRPr lang="en-US" sz="2000" b="1" dirty="0">
                <a:solidFill>
                  <a:schemeClr val="tx1"/>
                </a:solidFill>
              </a:endParaRPr>
            </a:p>
          </p:txBody>
        </p:sp>
        <p:sp>
          <p:nvSpPr>
            <p:cNvPr id="2946102" name="Rectangle 54"/>
            <p:cNvSpPr>
              <a:spLocks noChangeArrowheads="1"/>
            </p:cNvSpPr>
            <p:nvPr/>
          </p:nvSpPr>
          <p:spPr bwMode="auto">
            <a:xfrm>
              <a:off x="372" y="966"/>
              <a:ext cx="5220" cy="298"/>
            </a:xfrm>
            <a:prstGeom prst="rect">
              <a:avLst/>
            </a:prstGeom>
            <a:noFill/>
            <a:ln w="12700">
              <a:noFill/>
              <a:miter lim="800000"/>
              <a:headEnd/>
              <a:tailEnd/>
            </a:ln>
            <a:effectLst/>
          </p:spPr>
          <p:txBody>
            <a:bodyPr lIns="63500" tIns="25400" rIns="63500" bIns="25400">
              <a:prstTxWarp prst="textNoShape">
                <a:avLst/>
              </a:prstTxWarp>
              <a:spAutoFit/>
            </a:bodyPr>
            <a:lstStyle/>
            <a:p>
              <a:pPr marL="285750" indent="-285750">
                <a:lnSpc>
                  <a:spcPct val="75000"/>
                </a:lnSpc>
                <a:spcBef>
                  <a:spcPct val="65000"/>
                </a:spcBef>
                <a:buSzPct val="100000"/>
                <a:buFont typeface="Times" pitchFamily="-65" charset="0"/>
                <a:buNone/>
              </a:pPr>
              <a:r>
                <a:rPr lang="en-US" sz="2800" b="1" dirty="0">
                  <a:solidFill>
                    <a:schemeClr val="accent2"/>
                  </a:solidFill>
                  <a:latin typeface="Courier New" pitchFamily="-65" charset="0"/>
                </a:rPr>
                <a:t>000000000000000000</a:t>
              </a:r>
              <a:r>
                <a:rPr lang="en-US" sz="2800" b="1" dirty="0">
                  <a:solidFill>
                    <a:schemeClr val="tx1"/>
                  </a:solidFill>
                  <a:latin typeface="Courier New" pitchFamily="-65" charset="0"/>
                </a:rPr>
                <a:t> </a:t>
              </a:r>
              <a:r>
                <a:rPr lang="en-US" sz="2800" b="1" dirty="0">
                  <a:latin typeface="Courier New" pitchFamily="-65" charset="0"/>
                </a:rPr>
                <a:t>0000000001 </a:t>
              </a:r>
              <a:r>
                <a:rPr lang="en-US" sz="2800" b="1" dirty="0">
                  <a:solidFill>
                    <a:schemeClr val="accent4"/>
                  </a:solidFill>
                  <a:latin typeface="Courier New" pitchFamily="-65" charset="0"/>
                </a:rPr>
                <a:t>1100</a:t>
              </a:r>
              <a:endParaRPr lang="en-US" sz="3200" b="1" dirty="0">
                <a:solidFill>
                  <a:schemeClr val="accent4"/>
                </a:solidFill>
              </a:endParaRPr>
            </a:p>
          </p:txBody>
        </p:sp>
        <p:sp>
          <p:nvSpPr>
            <p:cNvPr id="2946103" name="Line 55"/>
            <p:cNvSpPr>
              <a:spLocks noChangeShapeType="1"/>
            </p:cNvSpPr>
            <p:nvPr/>
          </p:nvSpPr>
          <p:spPr bwMode="auto">
            <a:xfrm flipH="1">
              <a:off x="2416" y="1329"/>
              <a:ext cx="2254" cy="522"/>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6104" name="Line 56"/>
            <p:cNvSpPr>
              <a:spLocks noChangeShapeType="1"/>
            </p:cNvSpPr>
            <p:nvPr/>
          </p:nvSpPr>
          <p:spPr bwMode="auto">
            <a:xfrm flipH="1">
              <a:off x="1140" y="1329"/>
              <a:ext cx="460" cy="645"/>
            </a:xfrm>
            <a:prstGeom prst="line">
              <a:avLst/>
            </a:prstGeom>
            <a:noFill/>
            <a:ln w="38100">
              <a:solidFill>
                <a:srgbClr val="FF0000"/>
              </a:solidFill>
              <a:round/>
              <a:headEnd type="triangle" w="med" len="med"/>
              <a:tailEnd type="triangle" w="med" len="med"/>
            </a:ln>
            <a:effectLst/>
          </p:spPr>
          <p:txBody>
            <a:bodyPr wrap="none" anchor="ctr">
              <a:prstTxWarp prst="textNoShape">
                <a:avLst/>
              </a:prstTxWarp>
            </a:bodyPr>
            <a:lstStyle/>
            <a:p>
              <a:endParaRPr lang="en-US"/>
            </a:p>
          </p:txBody>
        </p:sp>
        <p:cxnSp>
          <p:nvCxnSpPr>
            <p:cNvPr id="2946105" name="AutoShape 57"/>
            <p:cNvCxnSpPr>
              <a:cxnSpLocks noChangeShapeType="1"/>
              <a:endCxn id="2946091" idx="1"/>
            </p:cNvCxnSpPr>
            <p:nvPr/>
          </p:nvCxnSpPr>
          <p:spPr bwMode="auto">
            <a:xfrm rot="10800000" flipV="1">
              <a:off x="192" y="1329"/>
              <a:ext cx="3422" cy="726"/>
            </a:xfrm>
            <a:prstGeom prst="curvedConnector3">
              <a:avLst>
                <a:gd name="adj1" fmla="val 104203"/>
              </a:avLst>
            </a:prstGeom>
            <a:noFill/>
            <a:ln w="38100">
              <a:solidFill>
                <a:schemeClr val="accent1"/>
              </a:solidFill>
              <a:round/>
              <a:headEnd/>
              <a:tailEnd type="triangle" w="med" len="med"/>
            </a:ln>
            <a:effectLst/>
          </p:spPr>
        </p:cxnSp>
        <p:sp>
          <p:nvSpPr>
            <p:cNvPr id="2946106" name="Oval 58"/>
            <p:cNvSpPr>
              <a:spLocks noChangeArrowheads="1"/>
            </p:cNvSpPr>
            <p:nvPr/>
          </p:nvSpPr>
          <p:spPr bwMode="auto">
            <a:xfrm>
              <a:off x="1265" y="1838"/>
              <a:ext cx="1232" cy="336"/>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2946107" name="Text Box 59"/>
            <p:cNvSpPr txBox="1">
              <a:spLocks noChangeArrowheads="1"/>
            </p:cNvSpPr>
            <p:nvPr/>
          </p:nvSpPr>
          <p:spPr bwMode="auto">
            <a:xfrm>
              <a:off x="374" y="691"/>
              <a:ext cx="4554" cy="304"/>
            </a:xfrm>
            <a:prstGeom prst="rect">
              <a:avLst/>
            </a:prstGeom>
            <a:noFill/>
            <a:ln w="12700">
              <a:noFill/>
              <a:miter lim="800000"/>
              <a:headEnd/>
              <a:tailEnd/>
            </a:ln>
            <a:effectLst/>
          </p:spPr>
          <p:txBody>
            <a:bodyPr wrap="none">
              <a:prstTxWarp prst="textNoShape">
                <a:avLst/>
              </a:prstTxWarp>
              <a:spAutoFit/>
            </a:bodyPr>
            <a:lstStyle/>
            <a:p>
              <a:r>
                <a:rPr lang="en-US" sz="2000" b="1" dirty="0">
                  <a:solidFill>
                    <a:schemeClr val="tx1"/>
                  </a:solidFill>
                  <a:latin typeface="18 VAG Rounded Bold   07390"/>
                </a:rPr>
                <a:t>address:</a:t>
              </a:r>
              <a:r>
                <a:rPr lang="en-US" sz="2000" b="1" dirty="0">
                  <a:latin typeface="18 VAG Rounded Bold   07390"/>
                </a:rPr>
                <a:t>            </a:t>
              </a:r>
              <a:r>
                <a:rPr lang="en-US" sz="2000" b="1" dirty="0">
                  <a:solidFill>
                    <a:schemeClr val="accent2"/>
                  </a:solidFill>
                  <a:latin typeface="18 VAG Rounded Bold   07390"/>
                </a:rPr>
                <a:t>tag</a:t>
              </a:r>
              <a:r>
                <a:rPr lang="en-US" sz="2000" b="1" dirty="0">
                  <a:solidFill>
                    <a:schemeClr val="hlink"/>
                  </a:solidFill>
                  <a:latin typeface="18 VAG Rounded Bold   07390"/>
                </a:rPr>
                <a:t> </a:t>
              </a:r>
              <a:r>
                <a:rPr lang="en-US" sz="2000" b="1" dirty="0">
                  <a:latin typeface="18 VAG Rounded Bold   07390"/>
                </a:rPr>
                <a:t>                               index                 </a:t>
              </a:r>
              <a:r>
                <a:rPr lang="en-US" sz="2000" b="1" dirty="0" smtClean="0">
                  <a:latin typeface="18 VAG Rounded Bold   07390"/>
                </a:rPr>
                <a:t>     </a:t>
              </a:r>
              <a:r>
                <a:rPr lang="en-US" sz="2000" b="1" dirty="0" smtClean="0">
                  <a:solidFill>
                    <a:schemeClr val="accent4"/>
                  </a:solidFill>
                  <a:latin typeface="18 VAG Rounded Bold   07390"/>
                </a:rPr>
                <a:t>offset</a:t>
              </a:r>
              <a:r>
                <a:rPr lang="en-US" sz="2000" dirty="0" smtClean="0">
                  <a:solidFill>
                    <a:schemeClr val="accent4"/>
                  </a:solidFill>
                  <a:latin typeface="18 VAG Rounded Bold   07390"/>
                </a:rPr>
                <a:t>  </a:t>
              </a:r>
              <a:endParaRPr lang="en-US" sz="2000" dirty="0">
                <a:solidFill>
                  <a:schemeClr val="accent4"/>
                </a:solidFill>
                <a:latin typeface="18 VAG Rounded Bold   07390"/>
              </a:endParaRPr>
            </a:p>
          </p:txBody>
        </p:sp>
      </p:grpSp>
      <p:sp>
        <p:nvSpPr>
          <p:cNvPr id="60" name="Title 59"/>
          <p:cNvSpPr>
            <a:spLocks noGrp="1"/>
          </p:cNvSpPr>
          <p:nvPr>
            <p:ph type="title"/>
          </p:nvPr>
        </p:nvSpPr>
        <p:spPr/>
        <p:txBody>
          <a:bodyPr/>
          <a:lstStyle/>
          <a:p>
            <a:r>
              <a:rPr lang="en-US" dirty="0" smtClean="0"/>
              <a:t>Review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7250" name="Rectangle 2"/>
          <p:cNvSpPr>
            <a:spLocks noGrp="1" noChangeArrowheads="1"/>
          </p:cNvSpPr>
          <p:nvPr>
            <p:ph type="title"/>
          </p:nvPr>
        </p:nvSpPr>
        <p:spPr/>
        <p:txBody>
          <a:bodyPr/>
          <a:lstStyle/>
          <a:p>
            <a:r>
              <a:rPr lang="en-US" smtClean="0"/>
              <a:t>Block Replacement Policy</a:t>
            </a:r>
            <a:endParaRPr lang="en-US"/>
          </a:p>
        </p:txBody>
      </p:sp>
      <p:sp>
        <p:nvSpPr>
          <p:cNvPr id="2997251" name="Rectangle 3"/>
          <p:cNvSpPr>
            <a:spLocks noGrp="1" noChangeArrowheads="1"/>
          </p:cNvSpPr>
          <p:nvPr>
            <p:ph type="body" idx="1"/>
          </p:nvPr>
        </p:nvSpPr>
        <p:spPr/>
        <p:txBody>
          <a:bodyPr/>
          <a:lstStyle/>
          <a:p>
            <a:r>
              <a:rPr lang="en-US" sz="2400" dirty="0" smtClean="0"/>
              <a:t>Direct-Mapped Cache</a:t>
            </a:r>
          </a:p>
          <a:p>
            <a:pPr lvl="1"/>
            <a:r>
              <a:rPr lang="en-US" sz="2000" dirty="0" smtClean="0"/>
              <a:t>index completely specifies position which position a block can go in on a miss</a:t>
            </a:r>
          </a:p>
          <a:p>
            <a:r>
              <a:rPr lang="en-US" sz="2400" dirty="0" smtClean="0"/>
              <a:t>N-Way Set Assoc</a:t>
            </a:r>
          </a:p>
          <a:p>
            <a:pPr lvl="1"/>
            <a:r>
              <a:rPr lang="en-US" sz="2000" dirty="0" smtClean="0"/>
              <a:t>index specifies a set, but block can occupy any position within the set on a miss</a:t>
            </a:r>
          </a:p>
          <a:p>
            <a:r>
              <a:rPr lang="en-US" sz="2400" dirty="0" smtClean="0"/>
              <a:t>Fully Associative</a:t>
            </a:r>
          </a:p>
          <a:p>
            <a:pPr lvl="1"/>
            <a:r>
              <a:rPr lang="en-US" sz="2000" dirty="0" smtClean="0"/>
              <a:t>block can be written into any position</a:t>
            </a:r>
          </a:p>
          <a:p>
            <a:r>
              <a:rPr lang="en-US" sz="2400" dirty="0" smtClean="0">
                <a:solidFill>
                  <a:schemeClr val="accent1"/>
                </a:solidFill>
              </a:rPr>
              <a:t>Question: if we have the choice, where should we write an incoming block?</a:t>
            </a:r>
          </a:p>
          <a:p>
            <a:pPr lvl="1"/>
            <a:r>
              <a:rPr lang="en-US" sz="2000" dirty="0" smtClean="0"/>
              <a:t>If there are any locations with valid bit off (empty), then usually write the new block into the first one.</a:t>
            </a:r>
          </a:p>
          <a:p>
            <a:pPr lvl="1"/>
            <a:r>
              <a:rPr lang="en-US" sz="2000" dirty="0" smtClean="0"/>
              <a:t>If all possible locations already have a valid block, we must pick a </a:t>
            </a:r>
            <a:r>
              <a:rPr lang="en-US" sz="2000" dirty="0" smtClean="0">
                <a:solidFill>
                  <a:schemeClr val="accent2"/>
                </a:solidFill>
              </a:rPr>
              <a:t>replacement policy</a:t>
            </a:r>
            <a:r>
              <a:rPr lang="en-US" sz="2000" dirty="0" smtClean="0"/>
              <a:t>: rule by which we determine which block gets “cached out” on a miss.</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9298" name="Rectangle 2"/>
          <p:cNvSpPr>
            <a:spLocks noGrp="1" noChangeArrowheads="1"/>
          </p:cNvSpPr>
          <p:nvPr>
            <p:ph type="title"/>
          </p:nvPr>
        </p:nvSpPr>
        <p:spPr/>
        <p:txBody>
          <a:bodyPr/>
          <a:lstStyle/>
          <a:p>
            <a:r>
              <a:rPr lang="en-US" smtClean="0"/>
              <a:t>Block Replacement Policy: LRU</a:t>
            </a:r>
            <a:endParaRPr lang="en-US"/>
          </a:p>
        </p:txBody>
      </p:sp>
      <p:sp>
        <p:nvSpPr>
          <p:cNvPr id="2999299" name="Rectangle 3"/>
          <p:cNvSpPr>
            <a:spLocks noGrp="1" noChangeArrowheads="1"/>
          </p:cNvSpPr>
          <p:nvPr>
            <p:ph type="body" idx="1"/>
          </p:nvPr>
        </p:nvSpPr>
        <p:spPr/>
        <p:txBody>
          <a:bodyPr/>
          <a:lstStyle/>
          <a:p>
            <a:r>
              <a:rPr lang="en-US" dirty="0" smtClean="0"/>
              <a:t>LRU (Least Recently Used)</a:t>
            </a:r>
          </a:p>
          <a:p>
            <a:pPr lvl="1"/>
            <a:r>
              <a:rPr lang="en-US" dirty="0" smtClean="0"/>
              <a:t>Idea: cache out block which has been accessed (read or write) least recently</a:t>
            </a:r>
          </a:p>
          <a:p>
            <a:pPr lvl="1"/>
            <a:r>
              <a:rPr lang="en-US" dirty="0" smtClean="0"/>
              <a:t>Pro: </a:t>
            </a:r>
            <a:r>
              <a:rPr lang="en-US" dirty="0" smtClean="0">
                <a:solidFill>
                  <a:schemeClr val="accent2"/>
                </a:solidFill>
              </a:rPr>
              <a:t>temporal locality </a:t>
            </a:r>
            <a:r>
              <a:rPr lang="en-US" dirty="0" err="1" smtClean="0"/>
              <a:t></a:t>
            </a:r>
            <a:r>
              <a:rPr lang="en-US" dirty="0" smtClean="0"/>
              <a:t> recent past use implies likely future use: in fact, this is a very effective policy</a:t>
            </a:r>
          </a:p>
          <a:p>
            <a:pPr lvl="1"/>
            <a:r>
              <a:rPr lang="en-US" dirty="0" smtClean="0"/>
              <a:t>Con: with 2-way set assoc, easy to keep track (one LRU bit); with 4-way or greater, requires complicated hardware and much time to keep track of this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1346" name="Rectangle 2"/>
          <p:cNvSpPr>
            <a:spLocks noGrp="1" noChangeArrowheads="1"/>
          </p:cNvSpPr>
          <p:nvPr>
            <p:ph type="title"/>
          </p:nvPr>
        </p:nvSpPr>
        <p:spPr/>
        <p:txBody>
          <a:bodyPr/>
          <a:lstStyle/>
          <a:p>
            <a:r>
              <a:rPr lang="en-US" smtClean="0"/>
              <a:t>Block Replacement Example</a:t>
            </a:r>
            <a:endParaRPr lang="en-US"/>
          </a:p>
        </p:txBody>
      </p:sp>
      <p:sp>
        <p:nvSpPr>
          <p:cNvPr id="3001347" name="Rectangle 3"/>
          <p:cNvSpPr>
            <a:spLocks noGrp="1" noChangeArrowheads="1"/>
          </p:cNvSpPr>
          <p:nvPr>
            <p:ph type="body" idx="1"/>
          </p:nvPr>
        </p:nvSpPr>
        <p:spPr/>
        <p:txBody>
          <a:bodyPr/>
          <a:lstStyle/>
          <a:p>
            <a:r>
              <a:rPr lang="en-US" dirty="0" smtClean="0"/>
              <a:t>We have a 2-way set associative cache with a four word total capacity and one word blocks.  We perform the following word accesses (ignore bytes for this problem):</a:t>
            </a:r>
          </a:p>
          <a:p>
            <a:pPr>
              <a:buNone/>
            </a:pPr>
            <a:r>
              <a:rPr lang="en-US" dirty="0" smtClean="0"/>
              <a:t>		</a:t>
            </a:r>
            <a:r>
              <a:rPr lang="en-US" dirty="0" smtClean="0">
                <a:solidFill>
                  <a:schemeClr val="accent1"/>
                </a:solidFill>
              </a:rPr>
              <a:t>0, 2, 0, 1, 4, 0, 2, 3, 5, 4</a:t>
            </a:r>
          </a:p>
          <a:p>
            <a:r>
              <a:rPr lang="en-US" dirty="0" smtClean="0"/>
              <a:t>How many hits and how many misses will there be for the LRU block replacement policy?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 name="Rectangle 108"/>
          <p:cNvSpPr/>
          <p:nvPr/>
        </p:nvSpPr>
        <p:spPr>
          <a:xfrm>
            <a:off x="6858000" y="838200"/>
            <a:ext cx="1981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3394" name="Rectangle 2"/>
          <p:cNvSpPr>
            <a:spLocks noGrp="1" noChangeArrowheads="1"/>
          </p:cNvSpPr>
          <p:nvPr>
            <p:ph type="title"/>
          </p:nvPr>
        </p:nvSpPr>
        <p:spPr/>
        <p:txBody>
          <a:bodyPr/>
          <a:lstStyle/>
          <a:p>
            <a:r>
              <a:rPr lang="en-US" sz="3600" dirty="0" smtClean="0"/>
              <a:t>Block Replacement Example: LRU</a:t>
            </a:r>
            <a:endParaRPr lang="en-US" sz="3600" dirty="0"/>
          </a:p>
        </p:txBody>
      </p:sp>
      <p:sp>
        <p:nvSpPr>
          <p:cNvPr id="3003395" name="Rectangle 3"/>
          <p:cNvSpPr>
            <a:spLocks noGrp="1" noChangeArrowheads="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solidFill>
                  <a:schemeClr val="accent2"/>
                </a:solidFill>
              </a:rPr>
              <a:t>Addresses 0, 2, 0, 1, 4, 0, ...</a:t>
            </a:r>
            <a:endParaRPr lang="en-US" dirty="0">
              <a:solidFill>
                <a:schemeClr val="accent2"/>
              </a:solidFill>
            </a:endParaRPr>
          </a:p>
        </p:txBody>
      </p:sp>
      <p:sp>
        <p:nvSpPr>
          <p:cNvPr id="3003396" name="Text Box 4"/>
          <p:cNvSpPr txBox="1">
            <a:spLocks noChangeArrowheads="1"/>
          </p:cNvSpPr>
          <p:nvPr/>
        </p:nvSpPr>
        <p:spPr bwMode="auto">
          <a:xfrm>
            <a:off x="7848600" y="685800"/>
            <a:ext cx="382588" cy="519113"/>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397" name="Text Box 5"/>
          <p:cNvSpPr txBox="1">
            <a:spLocks noChangeArrowheads="1"/>
          </p:cNvSpPr>
          <p:nvPr/>
        </p:nvSpPr>
        <p:spPr bwMode="auto">
          <a:xfrm>
            <a:off x="8153400" y="609600"/>
            <a:ext cx="508000"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398" name="Text Box 6"/>
          <p:cNvSpPr txBox="1">
            <a:spLocks noChangeArrowheads="1"/>
          </p:cNvSpPr>
          <p:nvPr/>
        </p:nvSpPr>
        <p:spPr bwMode="auto">
          <a:xfrm>
            <a:off x="8458200" y="1716088"/>
            <a:ext cx="382588" cy="519112"/>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399" name="Text Box 7"/>
          <p:cNvSpPr txBox="1">
            <a:spLocks noChangeArrowheads="1"/>
          </p:cNvSpPr>
          <p:nvPr/>
        </p:nvSpPr>
        <p:spPr bwMode="auto">
          <a:xfrm>
            <a:off x="7848600" y="4114800"/>
            <a:ext cx="382588" cy="519113"/>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00" name="Text Box 8"/>
          <p:cNvSpPr txBox="1">
            <a:spLocks noChangeArrowheads="1"/>
          </p:cNvSpPr>
          <p:nvPr/>
        </p:nvSpPr>
        <p:spPr bwMode="auto">
          <a:xfrm>
            <a:off x="8153400" y="4038600"/>
            <a:ext cx="609600" cy="396875"/>
          </a:xfrm>
          <a:prstGeom prst="rect">
            <a:avLst/>
          </a:prstGeom>
          <a:noFill/>
          <a:ln w="12700">
            <a:noFill/>
            <a:miter lim="800000"/>
            <a:headEnd/>
            <a:tailEnd/>
          </a:ln>
          <a:effectLst/>
        </p:spPr>
        <p:txBody>
          <a:bodyPr>
            <a:prstTxWarp prst="textNoShape">
              <a:avLst/>
            </a:prstTxWarp>
            <a:spAutoFit/>
          </a:bodyPr>
          <a:lstStyle/>
          <a:p>
            <a:r>
              <a:rPr lang="en-US" sz="2000" b="1">
                <a:solidFill>
                  <a:schemeClr val="hlink"/>
                </a:solidFill>
              </a:rPr>
              <a:t>lru</a:t>
            </a:r>
          </a:p>
        </p:txBody>
      </p:sp>
      <p:sp>
        <p:nvSpPr>
          <p:cNvPr id="3003401" name="Text Box 9"/>
          <p:cNvSpPr txBox="1">
            <a:spLocks noChangeArrowheads="1"/>
          </p:cNvSpPr>
          <p:nvPr/>
        </p:nvSpPr>
        <p:spPr bwMode="auto">
          <a:xfrm>
            <a:off x="7467600" y="304800"/>
            <a:ext cx="763588"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loc 0</a:t>
            </a:r>
          </a:p>
        </p:txBody>
      </p:sp>
      <p:sp>
        <p:nvSpPr>
          <p:cNvPr id="3003402" name="Text Box 10"/>
          <p:cNvSpPr txBox="1">
            <a:spLocks noChangeArrowheads="1"/>
          </p:cNvSpPr>
          <p:nvPr/>
        </p:nvSpPr>
        <p:spPr bwMode="auto">
          <a:xfrm>
            <a:off x="8153400" y="304800"/>
            <a:ext cx="763588"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loc 1</a:t>
            </a:r>
          </a:p>
        </p:txBody>
      </p:sp>
      <p:grpSp>
        <p:nvGrpSpPr>
          <p:cNvPr id="2" name="Group 11"/>
          <p:cNvGrpSpPr>
            <a:grpSpLocks/>
          </p:cNvGrpSpPr>
          <p:nvPr/>
        </p:nvGrpSpPr>
        <p:grpSpPr bwMode="auto">
          <a:xfrm>
            <a:off x="6858000" y="685800"/>
            <a:ext cx="2057400" cy="914400"/>
            <a:chOff x="4320" y="432"/>
            <a:chExt cx="1296" cy="576"/>
          </a:xfrm>
        </p:grpSpPr>
        <p:grpSp>
          <p:nvGrpSpPr>
            <p:cNvPr id="3" name="Group 12"/>
            <p:cNvGrpSpPr>
              <a:grpSpLocks/>
            </p:cNvGrpSpPr>
            <p:nvPr/>
          </p:nvGrpSpPr>
          <p:grpSpPr bwMode="auto">
            <a:xfrm>
              <a:off x="4752" y="432"/>
              <a:ext cx="864" cy="576"/>
              <a:chOff x="4752" y="576"/>
              <a:chExt cx="864" cy="576"/>
            </a:xfrm>
          </p:grpSpPr>
          <p:sp>
            <p:nvSpPr>
              <p:cNvPr id="3003405" name="Rectangle 13"/>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06" name="Rectangle 14"/>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7" name="Rectangle 15"/>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8" name="Rectangle 16"/>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9" name="Rectangle 17"/>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10" name="Text Box 18"/>
            <p:cNvSpPr txBox="1">
              <a:spLocks noChangeArrowheads="1"/>
            </p:cNvSpPr>
            <p:nvPr/>
          </p:nvSpPr>
          <p:spPr bwMode="auto">
            <a:xfrm>
              <a:off x="4320" y="43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11" name="Text Box 19"/>
            <p:cNvSpPr txBox="1">
              <a:spLocks noChangeArrowheads="1"/>
            </p:cNvSpPr>
            <p:nvPr/>
          </p:nvSpPr>
          <p:spPr bwMode="auto">
            <a:xfrm>
              <a:off x="4320" y="72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grpSp>
        <p:nvGrpSpPr>
          <p:cNvPr id="4" name="Group 20"/>
          <p:cNvGrpSpPr>
            <a:grpSpLocks/>
          </p:cNvGrpSpPr>
          <p:nvPr/>
        </p:nvGrpSpPr>
        <p:grpSpPr bwMode="auto">
          <a:xfrm>
            <a:off x="6858000" y="3581400"/>
            <a:ext cx="2057400" cy="990600"/>
            <a:chOff x="4320" y="2256"/>
            <a:chExt cx="1296" cy="624"/>
          </a:xfrm>
        </p:grpSpPr>
        <p:grpSp>
          <p:nvGrpSpPr>
            <p:cNvPr id="5" name="Group 21"/>
            <p:cNvGrpSpPr>
              <a:grpSpLocks/>
            </p:cNvGrpSpPr>
            <p:nvPr/>
          </p:nvGrpSpPr>
          <p:grpSpPr bwMode="auto">
            <a:xfrm>
              <a:off x="4752" y="2304"/>
              <a:ext cx="864" cy="576"/>
              <a:chOff x="4752" y="576"/>
              <a:chExt cx="864" cy="576"/>
            </a:xfrm>
          </p:grpSpPr>
          <p:sp>
            <p:nvSpPr>
              <p:cNvPr id="3003414" name="Rectangle 22"/>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15" name="Rectangle 23"/>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6" name="Rectangle 24"/>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7" name="Rectangle 25"/>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8" name="Rectangle 26"/>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19" name="Text Box 27"/>
            <p:cNvSpPr txBox="1">
              <a:spLocks noChangeArrowheads="1"/>
            </p:cNvSpPr>
            <p:nvPr/>
          </p:nvSpPr>
          <p:spPr bwMode="auto">
            <a:xfrm>
              <a:off x="4944" y="2304"/>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20" name="Text Box 28"/>
            <p:cNvSpPr txBox="1">
              <a:spLocks noChangeArrowheads="1"/>
            </p:cNvSpPr>
            <p:nvPr/>
          </p:nvSpPr>
          <p:spPr bwMode="auto">
            <a:xfrm>
              <a:off x="5328" y="2304"/>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421" name="Text Box 29"/>
            <p:cNvSpPr txBox="1">
              <a:spLocks noChangeArrowheads="1"/>
            </p:cNvSpPr>
            <p:nvPr/>
          </p:nvSpPr>
          <p:spPr bwMode="auto">
            <a:xfrm>
              <a:off x="5136" y="2256"/>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22" name="Text Box 30"/>
            <p:cNvSpPr txBox="1">
              <a:spLocks noChangeArrowheads="1"/>
            </p:cNvSpPr>
            <p:nvPr/>
          </p:nvSpPr>
          <p:spPr bwMode="auto">
            <a:xfrm>
              <a:off x="4320" y="2304"/>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23" name="Text Box 31"/>
            <p:cNvSpPr txBox="1">
              <a:spLocks noChangeArrowheads="1"/>
            </p:cNvSpPr>
            <p:nvPr/>
          </p:nvSpPr>
          <p:spPr bwMode="auto">
            <a:xfrm>
              <a:off x="4320" y="259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24" name="Text Box 32"/>
          <p:cNvSpPr txBox="1">
            <a:spLocks noChangeArrowheads="1"/>
          </p:cNvSpPr>
          <p:nvPr/>
        </p:nvSpPr>
        <p:spPr bwMode="auto">
          <a:xfrm>
            <a:off x="1371600" y="10668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miss, bring into set 0 (loc 0)</a:t>
            </a:r>
            <a:endParaRPr lang="en-US" sz="2200">
              <a:solidFill>
                <a:schemeClr val="tx1"/>
              </a:solidFill>
            </a:endParaRPr>
          </a:p>
        </p:txBody>
      </p:sp>
      <p:sp>
        <p:nvSpPr>
          <p:cNvPr id="3003425" name="Text Box 33"/>
          <p:cNvSpPr txBox="1">
            <a:spLocks noChangeArrowheads="1"/>
          </p:cNvSpPr>
          <p:nvPr/>
        </p:nvSpPr>
        <p:spPr bwMode="auto">
          <a:xfrm>
            <a:off x="1371600" y="19050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2: miss, bring into set 0 (loc 1)</a:t>
            </a:r>
          </a:p>
        </p:txBody>
      </p:sp>
      <p:sp>
        <p:nvSpPr>
          <p:cNvPr id="3003426" name="Text Box 34"/>
          <p:cNvSpPr txBox="1">
            <a:spLocks noChangeArrowheads="1"/>
          </p:cNvSpPr>
          <p:nvPr/>
        </p:nvSpPr>
        <p:spPr bwMode="auto">
          <a:xfrm>
            <a:off x="5562600" y="2819400"/>
            <a:ext cx="113188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a:t>
            </a:r>
            <a:r>
              <a:rPr lang="en-US" sz="2800" b="1" u="sng"/>
              <a:t>hit</a:t>
            </a:r>
          </a:p>
        </p:txBody>
      </p:sp>
      <p:sp>
        <p:nvSpPr>
          <p:cNvPr id="3003427" name="Text Box 35"/>
          <p:cNvSpPr txBox="1">
            <a:spLocks noChangeArrowheads="1"/>
          </p:cNvSpPr>
          <p:nvPr/>
        </p:nvSpPr>
        <p:spPr bwMode="auto">
          <a:xfrm>
            <a:off x="1143000" y="38100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1: miss, bring into set 1 (loc 0)</a:t>
            </a:r>
          </a:p>
        </p:txBody>
      </p:sp>
      <p:sp>
        <p:nvSpPr>
          <p:cNvPr id="3003428" name="Text Box 36"/>
          <p:cNvSpPr txBox="1">
            <a:spLocks noChangeArrowheads="1"/>
          </p:cNvSpPr>
          <p:nvPr/>
        </p:nvSpPr>
        <p:spPr bwMode="auto">
          <a:xfrm>
            <a:off x="152400" y="4724400"/>
            <a:ext cx="674211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4: miss, bring into set 0 </a:t>
            </a:r>
            <a:r>
              <a:rPr lang="en-US" sz="2400" b="1">
                <a:solidFill>
                  <a:schemeClr val="tx1"/>
                </a:solidFill>
              </a:rPr>
              <a:t>(loc 1, replace 2)</a:t>
            </a:r>
            <a:endParaRPr lang="en-US" sz="2800" b="1">
              <a:solidFill>
                <a:schemeClr val="tx1"/>
              </a:solidFill>
            </a:endParaRPr>
          </a:p>
        </p:txBody>
      </p:sp>
      <p:sp>
        <p:nvSpPr>
          <p:cNvPr id="3003429" name="Text Box 37"/>
          <p:cNvSpPr txBox="1">
            <a:spLocks noChangeArrowheads="1"/>
          </p:cNvSpPr>
          <p:nvPr/>
        </p:nvSpPr>
        <p:spPr bwMode="auto">
          <a:xfrm>
            <a:off x="5562600" y="5867400"/>
            <a:ext cx="113188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a:t>
            </a:r>
            <a:r>
              <a:rPr lang="en-US" sz="2800" b="1" u="sng"/>
              <a:t>hit</a:t>
            </a:r>
          </a:p>
        </p:txBody>
      </p:sp>
      <p:grpSp>
        <p:nvGrpSpPr>
          <p:cNvPr id="6" name="Group 38"/>
          <p:cNvGrpSpPr>
            <a:grpSpLocks/>
          </p:cNvGrpSpPr>
          <p:nvPr/>
        </p:nvGrpSpPr>
        <p:grpSpPr bwMode="auto">
          <a:xfrm>
            <a:off x="6858000" y="1600200"/>
            <a:ext cx="2057400" cy="990600"/>
            <a:chOff x="4320" y="1008"/>
            <a:chExt cx="1296" cy="624"/>
          </a:xfrm>
        </p:grpSpPr>
        <p:grpSp>
          <p:nvGrpSpPr>
            <p:cNvPr id="7" name="Group 39"/>
            <p:cNvGrpSpPr>
              <a:grpSpLocks/>
            </p:cNvGrpSpPr>
            <p:nvPr/>
          </p:nvGrpSpPr>
          <p:grpSpPr bwMode="auto">
            <a:xfrm>
              <a:off x="4320" y="1056"/>
              <a:ext cx="1296" cy="576"/>
              <a:chOff x="4320" y="1056"/>
              <a:chExt cx="1296" cy="576"/>
            </a:xfrm>
          </p:grpSpPr>
          <p:grpSp>
            <p:nvGrpSpPr>
              <p:cNvPr id="8" name="Group 40"/>
              <p:cNvGrpSpPr>
                <a:grpSpLocks/>
              </p:cNvGrpSpPr>
              <p:nvPr/>
            </p:nvGrpSpPr>
            <p:grpSpPr bwMode="auto">
              <a:xfrm>
                <a:off x="4752" y="1056"/>
                <a:ext cx="864" cy="576"/>
                <a:chOff x="4752" y="576"/>
                <a:chExt cx="864" cy="576"/>
              </a:xfrm>
            </p:grpSpPr>
            <p:sp>
              <p:nvSpPr>
                <p:cNvPr id="3003433" name="Rectangle 41"/>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34" name="Rectangle 42"/>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5" name="Rectangle 43"/>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6" name="Rectangle 44"/>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7" name="Rectangle 45"/>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38" name="Text Box 46"/>
              <p:cNvSpPr txBox="1">
                <a:spLocks noChangeArrowheads="1"/>
              </p:cNvSpPr>
              <p:nvPr/>
            </p:nvSpPr>
            <p:spPr bwMode="auto">
              <a:xfrm>
                <a:off x="4944" y="1081"/>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39" name="Text Box 47"/>
              <p:cNvSpPr txBox="1">
                <a:spLocks noChangeArrowheads="1"/>
              </p:cNvSpPr>
              <p:nvPr/>
            </p:nvSpPr>
            <p:spPr bwMode="auto">
              <a:xfrm>
                <a:off x="4320" y="1056"/>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40" name="Text Box 48"/>
              <p:cNvSpPr txBox="1">
                <a:spLocks noChangeArrowheads="1"/>
              </p:cNvSpPr>
              <p:nvPr/>
            </p:nvSpPr>
            <p:spPr bwMode="auto">
              <a:xfrm>
                <a:off x="4320" y="1344"/>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41" name="Rectangle 49"/>
            <p:cNvSpPr>
              <a:spLocks noChangeArrowheads="1"/>
            </p:cNvSpPr>
            <p:nvPr/>
          </p:nvSpPr>
          <p:spPr bwMode="auto">
            <a:xfrm>
              <a:off x="5138" y="100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9" name="Group 50"/>
          <p:cNvGrpSpPr>
            <a:grpSpLocks/>
          </p:cNvGrpSpPr>
          <p:nvPr/>
        </p:nvGrpSpPr>
        <p:grpSpPr bwMode="auto">
          <a:xfrm>
            <a:off x="7467600" y="1600200"/>
            <a:ext cx="1087438" cy="396875"/>
            <a:chOff x="4704" y="1008"/>
            <a:chExt cx="685" cy="250"/>
          </a:xfrm>
        </p:grpSpPr>
        <p:sp>
          <p:nvSpPr>
            <p:cNvPr id="3003443" name="Text Box 51"/>
            <p:cNvSpPr txBox="1">
              <a:spLocks noChangeArrowheads="1"/>
            </p:cNvSpPr>
            <p:nvPr/>
          </p:nvSpPr>
          <p:spPr bwMode="auto">
            <a:xfrm>
              <a:off x="4704" y="100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44" name="Rectangle 52"/>
            <p:cNvSpPr>
              <a:spLocks noChangeArrowheads="1"/>
            </p:cNvSpPr>
            <p:nvPr/>
          </p:nvSpPr>
          <p:spPr bwMode="auto">
            <a:xfrm>
              <a:off x="5198" y="1068"/>
              <a:ext cx="191" cy="131"/>
            </a:xfrm>
            <a:prstGeom prst="rect">
              <a:avLst/>
            </a:prstGeom>
            <a:solidFill>
              <a:schemeClr val="bg1"/>
            </a:solidFill>
            <a:ln w="3175">
              <a:solidFill>
                <a:schemeClr val="bg1"/>
              </a:solidFill>
              <a:miter lim="800000"/>
              <a:headEnd/>
              <a:tailEnd/>
            </a:ln>
            <a:effectLst/>
          </p:spPr>
          <p:txBody>
            <a:bodyPr anchor="ctr">
              <a:prstTxWarp prst="textNoShape">
                <a:avLst/>
              </a:prstTxWarp>
              <a:spAutoFit/>
            </a:bodyPr>
            <a:lstStyle/>
            <a:p>
              <a:endParaRPr lang="en-US"/>
            </a:p>
          </p:txBody>
        </p:sp>
      </p:grpSp>
      <p:grpSp>
        <p:nvGrpSpPr>
          <p:cNvPr id="10" name="Group 53"/>
          <p:cNvGrpSpPr>
            <a:grpSpLocks/>
          </p:cNvGrpSpPr>
          <p:nvPr/>
        </p:nvGrpSpPr>
        <p:grpSpPr bwMode="auto">
          <a:xfrm>
            <a:off x="6858000" y="2600325"/>
            <a:ext cx="2057400" cy="981075"/>
            <a:chOff x="4320" y="1638"/>
            <a:chExt cx="1296" cy="618"/>
          </a:xfrm>
        </p:grpSpPr>
        <p:grpSp>
          <p:nvGrpSpPr>
            <p:cNvPr id="11" name="Group 54"/>
            <p:cNvGrpSpPr>
              <a:grpSpLocks/>
            </p:cNvGrpSpPr>
            <p:nvPr/>
          </p:nvGrpSpPr>
          <p:grpSpPr bwMode="auto">
            <a:xfrm>
              <a:off x="4320" y="1680"/>
              <a:ext cx="1296" cy="576"/>
              <a:chOff x="4320" y="1680"/>
              <a:chExt cx="1296" cy="576"/>
            </a:xfrm>
          </p:grpSpPr>
          <p:grpSp>
            <p:nvGrpSpPr>
              <p:cNvPr id="12" name="Group 55"/>
              <p:cNvGrpSpPr>
                <a:grpSpLocks/>
              </p:cNvGrpSpPr>
              <p:nvPr/>
            </p:nvGrpSpPr>
            <p:grpSpPr bwMode="auto">
              <a:xfrm>
                <a:off x="4752" y="1680"/>
                <a:ext cx="864" cy="576"/>
                <a:chOff x="4752" y="576"/>
                <a:chExt cx="864" cy="576"/>
              </a:xfrm>
            </p:grpSpPr>
            <p:sp>
              <p:nvSpPr>
                <p:cNvPr id="3003448" name="Rectangle 56"/>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49" name="Rectangle 57"/>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0" name="Rectangle 58"/>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1" name="Rectangle 59"/>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2" name="Rectangle 60"/>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53" name="Text Box 61"/>
              <p:cNvSpPr txBox="1">
                <a:spLocks noChangeArrowheads="1"/>
              </p:cNvSpPr>
              <p:nvPr/>
            </p:nvSpPr>
            <p:spPr bwMode="auto">
              <a:xfrm>
                <a:off x="4944" y="1680"/>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54" name="Text Box 62"/>
              <p:cNvSpPr txBox="1">
                <a:spLocks noChangeArrowheads="1"/>
              </p:cNvSpPr>
              <p:nvPr/>
            </p:nvSpPr>
            <p:spPr bwMode="auto">
              <a:xfrm>
                <a:off x="5328" y="1680"/>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455" name="Text Box 63"/>
              <p:cNvSpPr txBox="1">
                <a:spLocks noChangeArrowheads="1"/>
              </p:cNvSpPr>
              <p:nvPr/>
            </p:nvSpPr>
            <p:spPr bwMode="auto">
              <a:xfrm>
                <a:off x="4320" y="168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56" name="Text Box 64"/>
              <p:cNvSpPr txBox="1">
                <a:spLocks noChangeArrowheads="1"/>
              </p:cNvSpPr>
              <p:nvPr/>
            </p:nvSpPr>
            <p:spPr bwMode="auto">
              <a:xfrm>
                <a:off x="4320" y="1968"/>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57" name="Rectangle 65"/>
            <p:cNvSpPr>
              <a:spLocks noChangeArrowheads="1"/>
            </p:cNvSpPr>
            <p:nvPr/>
          </p:nvSpPr>
          <p:spPr bwMode="auto">
            <a:xfrm>
              <a:off x="4704" y="163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13" name="Group 66"/>
          <p:cNvGrpSpPr>
            <a:grpSpLocks/>
          </p:cNvGrpSpPr>
          <p:nvPr/>
        </p:nvGrpSpPr>
        <p:grpSpPr bwMode="auto">
          <a:xfrm>
            <a:off x="7562850" y="2590800"/>
            <a:ext cx="1098550" cy="396875"/>
            <a:chOff x="4764" y="1632"/>
            <a:chExt cx="692" cy="250"/>
          </a:xfrm>
        </p:grpSpPr>
        <p:sp>
          <p:nvSpPr>
            <p:cNvPr id="3003459" name="Text Box 67"/>
            <p:cNvSpPr txBox="1">
              <a:spLocks noChangeArrowheads="1"/>
            </p:cNvSpPr>
            <p:nvPr/>
          </p:nvSpPr>
          <p:spPr bwMode="auto">
            <a:xfrm>
              <a:off x="5136" y="1632"/>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60" name="Rectangle 68"/>
            <p:cNvSpPr>
              <a:spLocks noChangeArrowheads="1"/>
            </p:cNvSpPr>
            <p:nvPr/>
          </p:nvSpPr>
          <p:spPr bwMode="auto">
            <a:xfrm>
              <a:off x="4764" y="1693"/>
              <a:ext cx="221" cy="131"/>
            </a:xfrm>
            <a:prstGeom prst="rect">
              <a:avLst/>
            </a:prstGeom>
            <a:solidFill>
              <a:schemeClr val="bg1"/>
            </a:solidFill>
            <a:ln w="3175">
              <a:solidFill>
                <a:schemeClr val="bg1"/>
              </a:solidFill>
              <a:miter lim="800000"/>
              <a:headEnd/>
              <a:tailEnd/>
            </a:ln>
            <a:effectLst/>
          </p:spPr>
          <p:txBody>
            <a:bodyPr anchor="ctr">
              <a:prstTxWarp prst="textNoShape">
                <a:avLst/>
              </a:prstTxWarp>
              <a:spAutoFit/>
            </a:bodyPr>
            <a:lstStyle/>
            <a:p>
              <a:endParaRPr lang="en-US"/>
            </a:p>
          </p:txBody>
        </p:sp>
      </p:grpSp>
      <p:grpSp>
        <p:nvGrpSpPr>
          <p:cNvPr id="14" name="Group 69"/>
          <p:cNvGrpSpPr>
            <a:grpSpLocks/>
          </p:cNvGrpSpPr>
          <p:nvPr/>
        </p:nvGrpSpPr>
        <p:grpSpPr bwMode="auto">
          <a:xfrm>
            <a:off x="6858000" y="4572000"/>
            <a:ext cx="2057400" cy="1052513"/>
            <a:chOff x="4320" y="2880"/>
            <a:chExt cx="1296" cy="663"/>
          </a:xfrm>
        </p:grpSpPr>
        <p:grpSp>
          <p:nvGrpSpPr>
            <p:cNvPr id="15" name="Group 70"/>
            <p:cNvGrpSpPr>
              <a:grpSpLocks/>
            </p:cNvGrpSpPr>
            <p:nvPr/>
          </p:nvGrpSpPr>
          <p:grpSpPr bwMode="auto">
            <a:xfrm>
              <a:off x="4320" y="2880"/>
              <a:ext cx="1296" cy="663"/>
              <a:chOff x="4320" y="2880"/>
              <a:chExt cx="1296" cy="663"/>
            </a:xfrm>
          </p:grpSpPr>
          <p:grpSp>
            <p:nvGrpSpPr>
              <p:cNvPr id="16" name="Group 71"/>
              <p:cNvGrpSpPr>
                <a:grpSpLocks/>
              </p:cNvGrpSpPr>
              <p:nvPr/>
            </p:nvGrpSpPr>
            <p:grpSpPr bwMode="auto">
              <a:xfrm>
                <a:off x="4320" y="2928"/>
                <a:ext cx="1296" cy="615"/>
                <a:chOff x="1344" y="3552"/>
                <a:chExt cx="1296" cy="615"/>
              </a:xfrm>
            </p:grpSpPr>
            <p:grpSp>
              <p:nvGrpSpPr>
                <p:cNvPr id="17" name="Group 72"/>
                <p:cNvGrpSpPr>
                  <a:grpSpLocks/>
                </p:cNvGrpSpPr>
                <p:nvPr/>
              </p:nvGrpSpPr>
              <p:grpSpPr bwMode="auto">
                <a:xfrm>
                  <a:off x="1776" y="3552"/>
                  <a:ext cx="864" cy="576"/>
                  <a:chOff x="4752" y="576"/>
                  <a:chExt cx="864" cy="576"/>
                </a:xfrm>
              </p:grpSpPr>
              <p:sp>
                <p:nvSpPr>
                  <p:cNvPr id="3003465" name="Rectangle 73"/>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66" name="Rectangle 74"/>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7" name="Rectangle 75"/>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8" name="Rectangle 76"/>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9" name="Rectangle 77"/>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70" name="Text Box 78"/>
                <p:cNvSpPr txBox="1">
                  <a:spLocks noChangeArrowheads="1"/>
                </p:cNvSpPr>
                <p:nvPr/>
              </p:nvSpPr>
              <p:spPr bwMode="auto">
                <a:xfrm>
                  <a:off x="1344" y="355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71" name="Text Box 79"/>
                <p:cNvSpPr txBox="1">
                  <a:spLocks noChangeArrowheads="1"/>
                </p:cNvSpPr>
                <p:nvPr/>
              </p:nvSpPr>
              <p:spPr bwMode="auto">
                <a:xfrm>
                  <a:off x="1344" y="384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sp>
              <p:nvSpPr>
                <p:cNvPr id="3003472" name="Text Box 80"/>
                <p:cNvSpPr txBox="1">
                  <a:spLocks noChangeArrowheads="1"/>
                </p:cNvSpPr>
                <p:nvPr/>
              </p:nvSpPr>
              <p:spPr bwMode="auto">
                <a:xfrm>
                  <a:off x="1920"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73" name="Text Box 81"/>
                <p:cNvSpPr txBox="1">
                  <a:spLocks noChangeArrowheads="1"/>
                </p:cNvSpPr>
                <p:nvPr/>
              </p:nvSpPr>
              <p:spPr bwMode="auto">
                <a:xfrm>
                  <a:off x="1920" y="3840"/>
                  <a:ext cx="241" cy="327"/>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74" name="Text Box 82"/>
                <p:cNvSpPr txBox="1">
                  <a:spLocks noChangeArrowheads="1"/>
                </p:cNvSpPr>
                <p:nvPr/>
              </p:nvSpPr>
              <p:spPr bwMode="auto">
                <a:xfrm>
                  <a:off x="2160" y="3792"/>
                  <a:ext cx="320" cy="231"/>
                </a:xfrm>
                <a:prstGeom prst="rect">
                  <a:avLst/>
                </a:prstGeom>
                <a:noFill/>
                <a:ln w="12700">
                  <a:noFill/>
                  <a:miter lim="800000"/>
                  <a:headEnd/>
                  <a:tailEnd/>
                </a:ln>
                <a:effectLst/>
              </p:spPr>
              <p:txBody>
                <a:bodyPr>
                  <a:prstTxWarp prst="textNoShape">
                    <a:avLst/>
                  </a:prstTxWarp>
                  <a:spAutoFit/>
                </a:bodyPr>
                <a:lstStyle/>
                <a:p>
                  <a:r>
                    <a:rPr lang="en-US" sz="1800" b="1">
                      <a:solidFill>
                        <a:schemeClr val="hlink"/>
                      </a:solidFill>
                    </a:rPr>
                    <a:t>lru</a:t>
                  </a:r>
                  <a:endParaRPr lang="en-US" sz="2000" b="1">
                    <a:solidFill>
                      <a:schemeClr val="hlink"/>
                    </a:solidFill>
                  </a:endParaRPr>
                </a:p>
              </p:txBody>
            </p:sp>
          </p:grpSp>
          <p:sp>
            <p:nvSpPr>
              <p:cNvPr id="3003475" name="Rectangle 83"/>
              <p:cNvSpPr>
                <a:spLocks noChangeArrowheads="1"/>
              </p:cNvSpPr>
              <p:nvPr/>
            </p:nvSpPr>
            <p:spPr bwMode="auto">
              <a:xfrm>
                <a:off x="5136" y="2880"/>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sp>
          <p:nvSpPr>
            <p:cNvPr id="3003476" name="Rectangle 84"/>
            <p:cNvSpPr>
              <a:spLocks noChangeArrowheads="1"/>
            </p:cNvSpPr>
            <p:nvPr/>
          </p:nvSpPr>
          <p:spPr bwMode="auto">
            <a:xfrm>
              <a:off x="5328" y="2930"/>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p>
          </p:txBody>
        </p:sp>
      </p:grpSp>
      <p:grpSp>
        <p:nvGrpSpPr>
          <p:cNvPr id="18" name="Group 85"/>
          <p:cNvGrpSpPr>
            <a:grpSpLocks/>
          </p:cNvGrpSpPr>
          <p:nvPr/>
        </p:nvGrpSpPr>
        <p:grpSpPr bwMode="auto">
          <a:xfrm>
            <a:off x="8456613" y="4648200"/>
            <a:ext cx="382587" cy="519113"/>
            <a:chOff x="5567" y="2928"/>
            <a:chExt cx="241" cy="327"/>
          </a:xfrm>
        </p:grpSpPr>
        <p:sp>
          <p:nvSpPr>
            <p:cNvPr id="3003478" name="Rectangle 86"/>
            <p:cNvSpPr>
              <a:spLocks noChangeArrowheads="1"/>
            </p:cNvSpPr>
            <p:nvPr/>
          </p:nvSpPr>
          <p:spPr bwMode="auto">
            <a:xfrm>
              <a:off x="5629" y="3003"/>
              <a:ext cx="115" cy="168"/>
            </a:xfrm>
            <a:prstGeom prst="rect">
              <a:avLst/>
            </a:prstGeom>
            <a:solidFill>
              <a:schemeClr val="bg1"/>
            </a:solidFill>
            <a:ln w="12700">
              <a:noFill/>
              <a:miter lim="800000"/>
              <a:headEnd/>
              <a:tailEnd/>
            </a:ln>
            <a:effectLst/>
          </p:spPr>
          <p:txBody>
            <a:bodyPr anchor="ctr">
              <a:prstTxWarp prst="textNoShape">
                <a:avLst/>
              </a:prstTxWarp>
              <a:spAutoFit/>
            </a:bodyPr>
            <a:lstStyle/>
            <a:p>
              <a:endParaRPr lang="en-US"/>
            </a:p>
          </p:txBody>
        </p:sp>
        <p:sp>
          <p:nvSpPr>
            <p:cNvPr id="3003479" name="Text Box 87"/>
            <p:cNvSpPr txBox="1">
              <a:spLocks noChangeArrowheads="1"/>
            </p:cNvSpPr>
            <p:nvPr/>
          </p:nvSpPr>
          <p:spPr bwMode="auto">
            <a:xfrm>
              <a:off x="5567" y="2928"/>
              <a:ext cx="241" cy="327"/>
            </a:xfrm>
            <a:prstGeom prst="rect">
              <a:avLst/>
            </a:prstGeom>
            <a:noFill/>
            <a:ln w="12700">
              <a:noFill/>
              <a:miter lim="800000"/>
              <a:headEnd/>
              <a:tailEnd/>
            </a:ln>
            <a:effectLst/>
          </p:spPr>
          <p:txBody>
            <a:bodyPr wrap="none">
              <a:prstTxWarp prst="textNoShape">
                <a:avLst/>
              </a:prstTxWarp>
              <a:spAutoFit/>
            </a:bodyPr>
            <a:lstStyle/>
            <a:p>
              <a:r>
                <a:rPr lang="en-US" sz="2800" b="1"/>
                <a:t>4</a:t>
              </a:r>
              <a:endParaRPr lang="en-US" sz="2000" b="1"/>
            </a:p>
          </p:txBody>
        </p:sp>
      </p:grpSp>
      <p:grpSp>
        <p:nvGrpSpPr>
          <p:cNvPr id="19" name="Group 88"/>
          <p:cNvGrpSpPr>
            <a:grpSpLocks/>
          </p:cNvGrpSpPr>
          <p:nvPr/>
        </p:nvGrpSpPr>
        <p:grpSpPr bwMode="auto">
          <a:xfrm>
            <a:off x="7467600" y="4576763"/>
            <a:ext cx="1084263" cy="396875"/>
            <a:chOff x="4704" y="2880"/>
            <a:chExt cx="683" cy="250"/>
          </a:xfrm>
        </p:grpSpPr>
        <p:sp>
          <p:nvSpPr>
            <p:cNvPr id="3003481" name="Text Box 89"/>
            <p:cNvSpPr txBox="1">
              <a:spLocks noChangeArrowheads="1"/>
            </p:cNvSpPr>
            <p:nvPr/>
          </p:nvSpPr>
          <p:spPr bwMode="auto">
            <a:xfrm>
              <a:off x="4704" y="2880"/>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82" name="Rectangle 90"/>
            <p:cNvSpPr>
              <a:spLocks noChangeArrowheads="1"/>
            </p:cNvSpPr>
            <p:nvPr/>
          </p:nvSpPr>
          <p:spPr bwMode="auto">
            <a:xfrm>
              <a:off x="5199" y="2945"/>
              <a:ext cx="188" cy="133"/>
            </a:xfrm>
            <a:prstGeom prst="rect">
              <a:avLst/>
            </a:prstGeom>
            <a:solidFill>
              <a:schemeClr val="bg1"/>
            </a:solidFill>
            <a:ln w="12700">
              <a:solidFill>
                <a:schemeClr val="bg1"/>
              </a:solidFill>
              <a:miter lim="800000"/>
              <a:headEnd/>
              <a:tailEnd/>
            </a:ln>
            <a:effectLst/>
          </p:spPr>
          <p:txBody>
            <a:bodyPr anchor="ctr">
              <a:prstTxWarp prst="textNoShape">
                <a:avLst/>
              </a:prstTxWarp>
              <a:spAutoFit/>
            </a:bodyPr>
            <a:lstStyle/>
            <a:p>
              <a:endParaRPr lang="en-US"/>
            </a:p>
          </p:txBody>
        </p:sp>
      </p:grpSp>
      <p:grpSp>
        <p:nvGrpSpPr>
          <p:cNvPr id="20" name="Group 91"/>
          <p:cNvGrpSpPr>
            <a:grpSpLocks/>
          </p:cNvGrpSpPr>
          <p:nvPr/>
        </p:nvGrpSpPr>
        <p:grpSpPr bwMode="auto">
          <a:xfrm>
            <a:off x="6858000" y="5561013"/>
            <a:ext cx="2057400" cy="1054100"/>
            <a:chOff x="4320" y="3503"/>
            <a:chExt cx="1296" cy="664"/>
          </a:xfrm>
        </p:grpSpPr>
        <p:grpSp>
          <p:nvGrpSpPr>
            <p:cNvPr id="21" name="Group 92"/>
            <p:cNvGrpSpPr>
              <a:grpSpLocks/>
            </p:cNvGrpSpPr>
            <p:nvPr/>
          </p:nvGrpSpPr>
          <p:grpSpPr bwMode="auto">
            <a:xfrm>
              <a:off x="4320" y="3552"/>
              <a:ext cx="1296" cy="615"/>
              <a:chOff x="1872" y="3552"/>
              <a:chExt cx="1296" cy="615"/>
            </a:xfrm>
          </p:grpSpPr>
          <p:grpSp>
            <p:nvGrpSpPr>
              <p:cNvPr id="22" name="Group 93"/>
              <p:cNvGrpSpPr>
                <a:grpSpLocks/>
              </p:cNvGrpSpPr>
              <p:nvPr/>
            </p:nvGrpSpPr>
            <p:grpSpPr bwMode="auto">
              <a:xfrm>
                <a:off x="2304" y="3552"/>
                <a:ext cx="864" cy="576"/>
                <a:chOff x="4752" y="576"/>
                <a:chExt cx="864" cy="576"/>
              </a:xfrm>
            </p:grpSpPr>
            <p:sp>
              <p:nvSpPr>
                <p:cNvPr id="3003486" name="Rectangle 94"/>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87" name="Rectangle 95"/>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88" name="Rectangle 96"/>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89" name="Rectangle 97"/>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90" name="Rectangle 98"/>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91" name="Text Box 99"/>
              <p:cNvSpPr txBox="1">
                <a:spLocks noChangeArrowheads="1"/>
              </p:cNvSpPr>
              <p:nvPr/>
            </p:nvSpPr>
            <p:spPr bwMode="auto">
              <a:xfrm>
                <a:off x="1872" y="355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92" name="Text Box 100"/>
              <p:cNvSpPr txBox="1">
                <a:spLocks noChangeArrowheads="1"/>
              </p:cNvSpPr>
              <p:nvPr/>
            </p:nvSpPr>
            <p:spPr bwMode="auto">
              <a:xfrm>
                <a:off x="1872" y="384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sp>
            <p:nvSpPr>
              <p:cNvPr id="3003493" name="Text Box 101"/>
              <p:cNvSpPr txBox="1">
                <a:spLocks noChangeArrowheads="1"/>
              </p:cNvSpPr>
              <p:nvPr/>
            </p:nvSpPr>
            <p:spPr bwMode="auto">
              <a:xfrm>
                <a:off x="2448"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94" name="Text Box 102"/>
              <p:cNvSpPr txBox="1">
                <a:spLocks noChangeArrowheads="1"/>
              </p:cNvSpPr>
              <p:nvPr/>
            </p:nvSpPr>
            <p:spPr bwMode="auto">
              <a:xfrm>
                <a:off x="2880"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4</a:t>
                </a:r>
                <a:endParaRPr lang="en-US" sz="2000" b="1"/>
              </a:p>
            </p:txBody>
          </p:sp>
          <p:sp>
            <p:nvSpPr>
              <p:cNvPr id="3003495" name="Text Box 103"/>
              <p:cNvSpPr txBox="1">
                <a:spLocks noChangeArrowheads="1"/>
              </p:cNvSpPr>
              <p:nvPr/>
            </p:nvSpPr>
            <p:spPr bwMode="auto">
              <a:xfrm>
                <a:off x="2448" y="3840"/>
                <a:ext cx="241" cy="327"/>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96" name="Text Box 104"/>
              <p:cNvSpPr txBox="1">
                <a:spLocks noChangeArrowheads="1"/>
              </p:cNvSpPr>
              <p:nvPr/>
            </p:nvSpPr>
            <p:spPr bwMode="auto">
              <a:xfrm>
                <a:off x="2688" y="3792"/>
                <a:ext cx="320" cy="231"/>
              </a:xfrm>
              <a:prstGeom prst="rect">
                <a:avLst/>
              </a:prstGeom>
              <a:noFill/>
              <a:ln w="12700">
                <a:noFill/>
                <a:miter lim="800000"/>
                <a:headEnd/>
                <a:tailEnd/>
              </a:ln>
              <a:effectLst/>
            </p:spPr>
            <p:txBody>
              <a:bodyPr>
                <a:prstTxWarp prst="textNoShape">
                  <a:avLst/>
                </a:prstTxWarp>
                <a:spAutoFit/>
              </a:bodyPr>
              <a:lstStyle/>
              <a:p>
                <a:r>
                  <a:rPr lang="en-US" sz="1800" b="1">
                    <a:solidFill>
                      <a:schemeClr val="hlink"/>
                    </a:solidFill>
                  </a:rPr>
                  <a:t>lru</a:t>
                </a:r>
                <a:endParaRPr lang="en-US" sz="2000" b="1">
                  <a:solidFill>
                    <a:schemeClr val="hlink"/>
                  </a:solidFill>
                </a:endParaRPr>
              </a:p>
            </p:txBody>
          </p:sp>
        </p:grpSp>
        <p:sp>
          <p:nvSpPr>
            <p:cNvPr id="3003497" name="Rectangle 105"/>
            <p:cNvSpPr>
              <a:spLocks noChangeArrowheads="1"/>
            </p:cNvSpPr>
            <p:nvPr/>
          </p:nvSpPr>
          <p:spPr bwMode="auto">
            <a:xfrm>
              <a:off x="4704" y="3503"/>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23" name="Group 106"/>
          <p:cNvGrpSpPr>
            <a:grpSpLocks/>
          </p:cNvGrpSpPr>
          <p:nvPr/>
        </p:nvGrpSpPr>
        <p:grpSpPr bwMode="auto">
          <a:xfrm>
            <a:off x="7562850" y="5562600"/>
            <a:ext cx="1098550" cy="396875"/>
            <a:chOff x="4764" y="3504"/>
            <a:chExt cx="692" cy="250"/>
          </a:xfrm>
        </p:grpSpPr>
        <p:sp>
          <p:nvSpPr>
            <p:cNvPr id="3003499" name="Text Box 107"/>
            <p:cNvSpPr txBox="1">
              <a:spLocks noChangeArrowheads="1"/>
            </p:cNvSpPr>
            <p:nvPr/>
          </p:nvSpPr>
          <p:spPr bwMode="auto">
            <a:xfrm>
              <a:off x="5136" y="3504"/>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500" name="Rectangle 108"/>
            <p:cNvSpPr>
              <a:spLocks noChangeArrowheads="1"/>
            </p:cNvSpPr>
            <p:nvPr/>
          </p:nvSpPr>
          <p:spPr bwMode="auto">
            <a:xfrm>
              <a:off x="4764" y="3578"/>
              <a:ext cx="194" cy="118"/>
            </a:xfrm>
            <a:prstGeom prst="rect">
              <a:avLst/>
            </a:prstGeom>
            <a:solidFill>
              <a:srgbClr val="32415C"/>
            </a:solidFill>
            <a:ln w="12700">
              <a:noFill/>
              <a:miter lim="800000"/>
              <a:headEnd/>
              <a:tailEnd/>
            </a:ln>
            <a:effectLst/>
          </p:spPr>
          <p:txBody>
            <a:bodyPr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03424"/>
                                        </p:tgtEl>
                                        <p:attrNameLst>
                                          <p:attrName>style.visibility</p:attrName>
                                        </p:attrNameLst>
                                      </p:cBhvr>
                                      <p:to>
                                        <p:strVal val="visible"/>
                                      </p:to>
                                    </p:set>
                                    <p:anim calcmode="lin" valueType="num">
                                      <p:cBhvr additive="base">
                                        <p:cTn id="7" dur="500" fill="hold"/>
                                        <p:tgtEl>
                                          <p:spTgt spid="3003424"/>
                                        </p:tgtEl>
                                        <p:attrNameLst>
                                          <p:attrName>ppt_x</p:attrName>
                                        </p:attrNameLst>
                                      </p:cBhvr>
                                      <p:tavLst>
                                        <p:tav tm="0">
                                          <p:val>
                                            <p:strVal val="0-#ppt_w/2"/>
                                          </p:val>
                                        </p:tav>
                                        <p:tav tm="100000">
                                          <p:val>
                                            <p:strVal val="#ppt_x"/>
                                          </p:val>
                                        </p:tav>
                                      </p:tavLst>
                                    </p:anim>
                                    <p:anim calcmode="lin" valueType="num">
                                      <p:cBhvr additive="base">
                                        <p:cTn id="8" dur="500" fill="hold"/>
                                        <p:tgtEl>
                                          <p:spTgt spid="30034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033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033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03425"/>
                                        </p:tgtEl>
                                        <p:attrNameLst>
                                          <p:attrName>style.visibility</p:attrName>
                                        </p:attrNameLst>
                                      </p:cBhvr>
                                      <p:to>
                                        <p:strVal val="visible"/>
                                      </p:to>
                                    </p:set>
                                    <p:anim calcmode="lin" valueType="num">
                                      <p:cBhvr additive="base">
                                        <p:cTn id="25" dur="500" fill="hold"/>
                                        <p:tgtEl>
                                          <p:spTgt spid="3003425"/>
                                        </p:tgtEl>
                                        <p:attrNameLst>
                                          <p:attrName>ppt_x</p:attrName>
                                        </p:attrNameLst>
                                      </p:cBhvr>
                                      <p:tavLst>
                                        <p:tav tm="0">
                                          <p:val>
                                            <p:strVal val="0-#ppt_w/2"/>
                                          </p:val>
                                        </p:tav>
                                        <p:tav tm="100000">
                                          <p:val>
                                            <p:strVal val="#ppt_x"/>
                                          </p:val>
                                        </p:tav>
                                      </p:tavLst>
                                    </p:anim>
                                    <p:anim calcmode="lin" valueType="num">
                                      <p:cBhvr additive="base">
                                        <p:cTn id="26" dur="500" fill="hold"/>
                                        <p:tgtEl>
                                          <p:spTgt spid="30034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033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03426"/>
                                        </p:tgtEl>
                                        <p:attrNameLst>
                                          <p:attrName>style.visibility</p:attrName>
                                        </p:attrNameLst>
                                      </p:cBhvr>
                                      <p:to>
                                        <p:strVal val="visible"/>
                                      </p:to>
                                    </p:set>
                                    <p:anim calcmode="lin" valueType="num">
                                      <p:cBhvr additive="base">
                                        <p:cTn id="43" dur="500" fill="hold"/>
                                        <p:tgtEl>
                                          <p:spTgt spid="3003426"/>
                                        </p:tgtEl>
                                        <p:attrNameLst>
                                          <p:attrName>ppt_x</p:attrName>
                                        </p:attrNameLst>
                                      </p:cBhvr>
                                      <p:tavLst>
                                        <p:tav tm="0">
                                          <p:val>
                                            <p:strVal val="0-#ppt_w/2"/>
                                          </p:val>
                                        </p:tav>
                                        <p:tav tm="100000">
                                          <p:val>
                                            <p:strVal val="#ppt_x"/>
                                          </p:val>
                                        </p:tav>
                                      </p:tavLst>
                                    </p:anim>
                                    <p:anim calcmode="lin" valueType="num">
                                      <p:cBhvr additive="base">
                                        <p:cTn id="44" dur="500" fill="hold"/>
                                        <p:tgtEl>
                                          <p:spTgt spid="30034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003427"/>
                                        </p:tgtEl>
                                        <p:attrNameLst>
                                          <p:attrName>style.visibility</p:attrName>
                                        </p:attrNameLst>
                                      </p:cBhvr>
                                      <p:to>
                                        <p:strVal val="visible"/>
                                      </p:to>
                                    </p:set>
                                    <p:anim calcmode="lin" valueType="num">
                                      <p:cBhvr additive="base">
                                        <p:cTn id="57" dur="500" fill="hold"/>
                                        <p:tgtEl>
                                          <p:spTgt spid="3003427"/>
                                        </p:tgtEl>
                                        <p:attrNameLst>
                                          <p:attrName>ppt_x</p:attrName>
                                        </p:attrNameLst>
                                      </p:cBhvr>
                                      <p:tavLst>
                                        <p:tav tm="0">
                                          <p:val>
                                            <p:strVal val="0-#ppt_w/2"/>
                                          </p:val>
                                        </p:tav>
                                        <p:tav tm="100000">
                                          <p:val>
                                            <p:strVal val="#ppt_x"/>
                                          </p:val>
                                        </p:tav>
                                      </p:tavLst>
                                    </p:anim>
                                    <p:anim calcmode="lin" valueType="num">
                                      <p:cBhvr additive="base">
                                        <p:cTn id="58" dur="500" fill="hold"/>
                                        <p:tgtEl>
                                          <p:spTgt spid="300342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00339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00340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003428"/>
                                        </p:tgtEl>
                                        <p:attrNameLst>
                                          <p:attrName>style.visibility</p:attrName>
                                        </p:attrNameLst>
                                      </p:cBhvr>
                                      <p:to>
                                        <p:strVal val="visible"/>
                                      </p:to>
                                    </p:set>
                                    <p:anim calcmode="lin" valueType="num">
                                      <p:cBhvr additive="base">
                                        <p:cTn id="75" dur="500" fill="hold"/>
                                        <p:tgtEl>
                                          <p:spTgt spid="3003428"/>
                                        </p:tgtEl>
                                        <p:attrNameLst>
                                          <p:attrName>ppt_x</p:attrName>
                                        </p:attrNameLst>
                                      </p:cBhvr>
                                      <p:tavLst>
                                        <p:tav tm="0">
                                          <p:val>
                                            <p:strVal val="0-#ppt_w/2"/>
                                          </p:val>
                                        </p:tav>
                                        <p:tav tm="100000">
                                          <p:val>
                                            <p:strVal val="#ppt_x"/>
                                          </p:val>
                                        </p:tav>
                                      </p:tavLst>
                                    </p:anim>
                                    <p:anim calcmode="lin" valueType="num">
                                      <p:cBhvr additive="base">
                                        <p:cTn id="76" dur="500" fill="hold"/>
                                        <p:tgtEl>
                                          <p:spTgt spid="300342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499"/>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499"/>
                                          </p:stCondLst>
                                        </p:cTn>
                                        <p:tgtEl>
                                          <p:spTgt spid="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499"/>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3003429"/>
                                        </p:tgtEl>
                                        <p:attrNameLst>
                                          <p:attrName>style.visibility</p:attrName>
                                        </p:attrNameLst>
                                      </p:cBhvr>
                                      <p:to>
                                        <p:strVal val="visible"/>
                                      </p:to>
                                    </p:set>
                                    <p:anim calcmode="lin" valueType="num">
                                      <p:cBhvr additive="base">
                                        <p:cTn id="93" dur="500" fill="hold"/>
                                        <p:tgtEl>
                                          <p:spTgt spid="3003429"/>
                                        </p:tgtEl>
                                        <p:attrNameLst>
                                          <p:attrName>ppt_x</p:attrName>
                                        </p:attrNameLst>
                                      </p:cBhvr>
                                      <p:tavLst>
                                        <p:tav tm="0">
                                          <p:val>
                                            <p:strVal val="0-#ppt_w/2"/>
                                          </p:val>
                                        </p:tav>
                                        <p:tav tm="100000">
                                          <p:val>
                                            <p:strVal val="#ppt_x"/>
                                          </p:val>
                                        </p:tav>
                                      </p:tavLst>
                                    </p:anim>
                                    <p:anim calcmode="lin" valueType="num">
                                      <p:cBhvr additive="base">
                                        <p:cTn id="94" dur="500" fill="hold"/>
                                        <p:tgtEl>
                                          <p:spTgt spid="3003429"/>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3396" grpId="0" autoUpdateAnimBg="0"/>
      <p:bldP spid="3003397" grpId="0" autoUpdateAnimBg="0"/>
      <p:bldP spid="3003398" grpId="0" autoUpdateAnimBg="0"/>
      <p:bldP spid="3003399" grpId="0" autoUpdateAnimBg="0"/>
      <p:bldP spid="3003400" grpId="0" autoUpdateAnimBg="0"/>
      <p:bldP spid="3003424" grpId="0" autoUpdateAnimBg="0"/>
      <p:bldP spid="3003425" grpId="0" autoUpdateAnimBg="0"/>
      <p:bldP spid="3003426" grpId="0" autoUpdateAnimBg="0"/>
      <p:bldP spid="3003427" grpId="0" autoUpdateAnimBg="0"/>
      <p:bldP spid="3003428" grpId="0" autoUpdateAnimBg="0"/>
      <p:bldP spid="3003429" grpId="0"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5442" name="Rectangle 2"/>
          <p:cNvSpPr>
            <a:spLocks noGrp="1" noChangeArrowheads="1"/>
          </p:cNvSpPr>
          <p:nvPr>
            <p:ph type="title"/>
          </p:nvPr>
        </p:nvSpPr>
        <p:spPr/>
        <p:txBody>
          <a:bodyPr/>
          <a:lstStyle/>
          <a:p>
            <a:r>
              <a:rPr lang="en-US" smtClean="0"/>
              <a:t>Big Idea</a:t>
            </a:r>
            <a:endParaRPr lang="en-US"/>
          </a:p>
        </p:txBody>
      </p:sp>
      <p:sp>
        <p:nvSpPr>
          <p:cNvPr id="3005443" name="Rectangle 3"/>
          <p:cNvSpPr>
            <a:spLocks noGrp="1" noChangeArrowheads="1"/>
          </p:cNvSpPr>
          <p:nvPr>
            <p:ph type="body" idx="1"/>
          </p:nvPr>
        </p:nvSpPr>
        <p:spPr/>
        <p:txBody>
          <a:bodyPr/>
          <a:lstStyle/>
          <a:p>
            <a:r>
              <a:rPr lang="en-US" dirty="0" smtClean="0"/>
              <a:t>How to choose between </a:t>
            </a:r>
            <a:r>
              <a:rPr lang="en-US" dirty="0" err="1" smtClean="0"/>
              <a:t>associativity</a:t>
            </a:r>
            <a:r>
              <a:rPr lang="en-US" dirty="0" smtClean="0"/>
              <a:t>, block size, replacement &amp; write policy?</a:t>
            </a:r>
          </a:p>
          <a:p>
            <a:r>
              <a:rPr lang="en-US" dirty="0" smtClean="0"/>
              <a:t>Design against a performance model</a:t>
            </a:r>
          </a:p>
          <a:p>
            <a:pPr lvl="1"/>
            <a:r>
              <a:rPr lang="en-US" dirty="0" smtClean="0"/>
              <a:t>Minimize: </a:t>
            </a:r>
            <a:r>
              <a:rPr lang="en-US" dirty="0" smtClean="0">
                <a:solidFill>
                  <a:schemeClr val="accent2"/>
                </a:solidFill>
              </a:rPr>
              <a:t>Average Memory Access Time </a:t>
            </a:r>
          </a:p>
          <a:p>
            <a:pPr lvl="1">
              <a:buNone/>
            </a:pPr>
            <a:r>
              <a:rPr lang="en-US" dirty="0" smtClean="0"/>
              <a:t>     </a:t>
            </a:r>
            <a:r>
              <a:rPr lang="en-US" dirty="0" smtClean="0">
                <a:solidFill>
                  <a:schemeClr val="accent2"/>
                </a:solidFill>
              </a:rPr>
              <a:t>= Hit Time </a:t>
            </a:r>
            <a:br>
              <a:rPr lang="en-US" dirty="0" smtClean="0">
                <a:solidFill>
                  <a:schemeClr val="accent2"/>
                </a:solidFill>
              </a:rPr>
            </a:br>
            <a:r>
              <a:rPr lang="en-US" dirty="0" smtClean="0">
                <a:solidFill>
                  <a:schemeClr val="accent2"/>
                </a:solidFill>
              </a:rPr>
              <a:t>      +  Miss Penalty </a:t>
            </a:r>
            <a:r>
              <a:rPr lang="en-US" dirty="0" err="1" smtClean="0">
                <a:solidFill>
                  <a:schemeClr val="accent2"/>
                </a:solidFill>
              </a:rPr>
              <a:t>x</a:t>
            </a:r>
            <a:r>
              <a:rPr lang="en-US" dirty="0" smtClean="0">
                <a:solidFill>
                  <a:schemeClr val="accent2"/>
                </a:solidFill>
              </a:rPr>
              <a:t> Miss Rate</a:t>
            </a:r>
          </a:p>
          <a:p>
            <a:pPr lvl="1"/>
            <a:r>
              <a:rPr lang="en-US" dirty="0" smtClean="0"/>
              <a:t>influenced by technology &amp; program behavior</a:t>
            </a:r>
          </a:p>
          <a:p>
            <a:r>
              <a:rPr lang="en-US" dirty="0" smtClean="0"/>
              <a:t>Create the illusion of a memory that is large, cheap, and fast - on average</a:t>
            </a:r>
          </a:p>
          <a:p>
            <a:r>
              <a:rPr lang="en-US" dirty="0" smtClean="0"/>
              <a:t>How can we improve miss penalty?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7490" name="Rectangle 2"/>
          <p:cNvSpPr>
            <a:spLocks noGrp="1" noChangeArrowheads="1"/>
          </p:cNvSpPr>
          <p:nvPr>
            <p:ph type="title"/>
          </p:nvPr>
        </p:nvSpPr>
        <p:spPr/>
        <p:txBody>
          <a:bodyPr/>
          <a:lstStyle/>
          <a:p>
            <a:r>
              <a:rPr lang="en-US" smtClean="0"/>
              <a:t>Improving Miss Penalty</a:t>
            </a:r>
            <a:endParaRPr lang="en-US"/>
          </a:p>
        </p:txBody>
      </p:sp>
      <p:sp>
        <p:nvSpPr>
          <p:cNvPr id="3007491" name="Rectangle 3"/>
          <p:cNvSpPr>
            <a:spLocks noGrp="1" noChangeArrowheads="1"/>
          </p:cNvSpPr>
          <p:nvPr>
            <p:ph type="body" idx="1"/>
          </p:nvPr>
        </p:nvSpPr>
        <p:spPr/>
        <p:txBody>
          <a:bodyPr/>
          <a:lstStyle/>
          <a:p>
            <a:r>
              <a:rPr lang="en-US" dirty="0" smtClean="0"/>
              <a:t>When caches first became popular, Miss Penalty ~ 10 processor clock cycles</a:t>
            </a:r>
          </a:p>
          <a:p>
            <a:r>
              <a:rPr lang="en-US" dirty="0" smtClean="0"/>
              <a:t>Today 2400 MHz Processor (0.4 ns per clock cycle) and 80 ns to go to DRAM </a:t>
            </a:r>
            <a:br>
              <a:rPr lang="en-US" dirty="0" smtClean="0"/>
            </a:br>
            <a:r>
              <a:rPr lang="en-US" dirty="0" err="1" smtClean="0"/>
              <a:t></a:t>
            </a:r>
            <a:r>
              <a:rPr lang="en-US" dirty="0" smtClean="0"/>
              <a:t> 200 processor clock cycles!</a:t>
            </a:r>
            <a:endParaRPr lang="en-US" dirty="0"/>
          </a:p>
        </p:txBody>
      </p:sp>
      <p:sp>
        <p:nvSpPr>
          <p:cNvPr id="3007492" name="Text Box 4"/>
          <p:cNvSpPr txBox="1">
            <a:spLocks noChangeArrowheads="1"/>
          </p:cNvSpPr>
          <p:nvPr/>
        </p:nvSpPr>
        <p:spPr bwMode="auto">
          <a:xfrm>
            <a:off x="1821299" y="4106863"/>
            <a:ext cx="617101" cy="400110"/>
          </a:xfrm>
          <a:prstGeom prst="rect">
            <a:avLst/>
          </a:prstGeom>
          <a:noFill/>
          <a:ln w="12700">
            <a:noFill/>
            <a:miter lim="800000"/>
            <a:headEnd/>
            <a:tailEnd/>
          </a:ln>
          <a:effectLst/>
        </p:spPr>
        <p:txBody>
          <a:bodyPr wrap="none">
            <a:prstTxWarp prst="textNoShape">
              <a:avLst/>
            </a:prstTxWarp>
            <a:spAutoFit/>
          </a:bodyPr>
          <a:lstStyle/>
          <a:p>
            <a:pPr algn="ctr"/>
            <a:r>
              <a:rPr lang="en-US" sz="2000" dirty="0"/>
              <a:t>Proc</a:t>
            </a:r>
          </a:p>
        </p:txBody>
      </p:sp>
      <p:sp>
        <p:nvSpPr>
          <p:cNvPr id="3007493" name="Rectangle 5"/>
          <p:cNvSpPr>
            <a:spLocks noChangeArrowheads="1"/>
          </p:cNvSpPr>
          <p:nvPr/>
        </p:nvSpPr>
        <p:spPr bwMode="auto">
          <a:xfrm>
            <a:off x="1819275" y="4057650"/>
            <a:ext cx="666750" cy="542925"/>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007494" name="Rectangle 6"/>
          <p:cNvSpPr>
            <a:spLocks noChangeArrowheads="1"/>
          </p:cNvSpPr>
          <p:nvPr/>
        </p:nvSpPr>
        <p:spPr bwMode="auto">
          <a:xfrm>
            <a:off x="3200400" y="3514725"/>
            <a:ext cx="2952750" cy="1695450"/>
          </a:xfrm>
          <a:prstGeom prst="rect">
            <a:avLst/>
          </a:prstGeom>
          <a:solidFill>
            <a:schemeClr val="bg2"/>
          </a:solidFill>
          <a:ln w="12700">
            <a:solidFill>
              <a:schemeClr val="tx1"/>
            </a:solidFill>
            <a:miter lim="800000"/>
            <a:headEnd/>
            <a:tailEnd/>
          </a:ln>
          <a:effectLst/>
        </p:spPr>
        <p:txBody>
          <a:bodyPr wrap="none" anchor="ctr">
            <a:prstTxWarp prst="textNoShape">
              <a:avLst/>
            </a:prstTxWarp>
          </a:bodyPr>
          <a:lstStyle/>
          <a:p>
            <a:pPr algn="ctr"/>
            <a:endParaRPr lang="en-US" sz="2000"/>
          </a:p>
        </p:txBody>
      </p:sp>
      <p:sp>
        <p:nvSpPr>
          <p:cNvPr id="3007495" name="Line 7"/>
          <p:cNvSpPr>
            <a:spLocks noChangeShapeType="1"/>
          </p:cNvSpPr>
          <p:nvPr/>
        </p:nvSpPr>
        <p:spPr bwMode="auto">
          <a:xfrm>
            <a:off x="2447925" y="4333875"/>
            <a:ext cx="742950" cy="9525"/>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nvGrpSpPr>
          <p:cNvPr id="2" name="Group 8"/>
          <p:cNvGrpSpPr>
            <a:grpSpLocks/>
          </p:cNvGrpSpPr>
          <p:nvPr/>
        </p:nvGrpSpPr>
        <p:grpSpPr bwMode="auto">
          <a:xfrm>
            <a:off x="4219575" y="3790950"/>
            <a:ext cx="1676400" cy="1133475"/>
            <a:chOff x="3984" y="3222"/>
            <a:chExt cx="1056" cy="714"/>
          </a:xfrm>
        </p:grpSpPr>
        <p:sp>
          <p:nvSpPr>
            <p:cNvPr id="3007497" name="Rectangle 9"/>
            <p:cNvSpPr>
              <a:spLocks noChangeArrowheads="1"/>
            </p:cNvSpPr>
            <p:nvPr/>
          </p:nvSpPr>
          <p:spPr bwMode="auto">
            <a:xfrm>
              <a:off x="3984" y="3300"/>
              <a:ext cx="390" cy="480"/>
            </a:xfrm>
            <a:prstGeom prst="rect">
              <a:avLst/>
            </a:prstGeom>
            <a:noFill/>
            <a:ln w="28575">
              <a:solidFill>
                <a:schemeClr val="hlink"/>
              </a:solidFill>
              <a:miter lim="800000"/>
              <a:headEnd/>
              <a:tailEnd/>
            </a:ln>
            <a:effectLst/>
          </p:spPr>
          <p:txBody>
            <a:bodyPr wrap="none" anchor="ctr">
              <a:prstTxWarp prst="textNoShape">
                <a:avLst/>
              </a:prstTxWarp>
            </a:bodyPr>
            <a:lstStyle/>
            <a:p>
              <a:endParaRPr lang="en-US"/>
            </a:p>
          </p:txBody>
        </p:sp>
        <p:sp>
          <p:nvSpPr>
            <p:cNvPr id="3007498" name="Text Box 10"/>
            <p:cNvSpPr txBox="1">
              <a:spLocks noChangeArrowheads="1"/>
            </p:cNvSpPr>
            <p:nvPr/>
          </p:nvSpPr>
          <p:spPr bwMode="auto">
            <a:xfrm>
              <a:off x="4077" y="3458"/>
              <a:ext cx="263" cy="250"/>
            </a:xfrm>
            <a:prstGeom prst="rect">
              <a:avLst/>
            </a:prstGeom>
            <a:noFill/>
            <a:ln w="28575">
              <a:noFill/>
              <a:miter lim="800000"/>
              <a:headEnd/>
              <a:tailEnd/>
            </a:ln>
            <a:effectLst/>
          </p:spPr>
          <p:txBody>
            <a:bodyPr wrap="none">
              <a:prstTxWarp prst="textNoShape">
                <a:avLst/>
              </a:prstTxWarp>
              <a:spAutoFit/>
            </a:bodyPr>
            <a:lstStyle/>
            <a:p>
              <a:r>
                <a:rPr lang="en-US" sz="2000"/>
                <a:t>$</a:t>
              </a:r>
              <a:r>
                <a:rPr lang="en-US" sz="2000" baseline="-25000"/>
                <a:t>2</a:t>
              </a:r>
              <a:endParaRPr lang="en-US" sz="2000"/>
            </a:p>
          </p:txBody>
        </p:sp>
        <p:sp>
          <p:nvSpPr>
            <p:cNvPr id="3007499" name="Line 11"/>
            <p:cNvSpPr>
              <a:spLocks noChangeShapeType="1"/>
            </p:cNvSpPr>
            <p:nvPr/>
          </p:nvSpPr>
          <p:spPr bwMode="auto">
            <a:xfrm>
              <a:off x="3984" y="3390"/>
              <a:ext cx="384" cy="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0" name="Line 12"/>
            <p:cNvSpPr>
              <a:spLocks noChangeShapeType="1"/>
            </p:cNvSpPr>
            <p:nvPr/>
          </p:nvSpPr>
          <p:spPr bwMode="auto">
            <a:xfrm>
              <a:off x="3984" y="3720"/>
              <a:ext cx="384" cy="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1" name="Line 13"/>
            <p:cNvSpPr>
              <a:spLocks noChangeShapeType="1"/>
            </p:cNvSpPr>
            <p:nvPr/>
          </p:nvSpPr>
          <p:spPr bwMode="auto">
            <a:xfrm>
              <a:off x="4075" y="3310"/>
              <a:ext cx="0" cy="47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2" name="Rectangle 14"/>
            <p:cNvSpPr>
              <a:spLocks noChangeArrowheads="1"/>
            </p:cNvSpPr>
            <p:nvPr/>
          </p:nvSpPr>
          <p:spPr bwMode="auto">
            <a:xfrm>
              <a:off x="4554" y="3222"/>
              <a:ext cx="486" cy="714"/>
            </a:xfrm>
            <a:prstGeom prst="rect">
              <a:avLst/>
            </a:prstGeom>
            <a:noFill/>
            <a:ln w="28575">
              <a:solidFill>
                <a:schemeClr val="hlink"/>
              </a:solidFill>
              <a:miter lim="800000"/>
              <a:headEnd/>
              <a:tailEnd/>
            </a:ln>
            <a:effectLst/>
          </p:spPr>
          <p:txBody>
            <a:bodyPr wrap="none" anchor="ctr">
              <a:prstTxWarp prst="textNoShape">
                <a:avLst/>
              </a:prstTxWarp>
            </a:bodyPr>
            <a:lstStyle/>
            <a:p>
              <a:endParaRPr lang="en-US"/>
            </a:p>
          </p:txBody>
        </p:sp>
        <p:sp>
          <p:nvSpPr>
            <p:cNvPr id="3007503" name="Text Box 15"/>
            <p:cNvSpPr txBox="1">
              <a:spLocks noChangeArrowheads="1"/>
            </p:cNvSpPr>
            <p:nvPr/>
          </p:nvSpPr>
          <p:spPr bwMode="auto">
            <a:xfrm>
              <a:off x="4614" y="3277"/>
              <a:ext cx="308" cy="529"/>
            </a:xfrm>
            <a:prstGeom prst="rect">
              <a:avLst/>
            </a:prstGeom>
            <a:noFill/>
            <a:ln w="28575">
              <a:noFill/>
              <a:miter lim="800000"/>
              <a:headEnd/>
              <a:tailEnd/>
            </a:ln>
            <a:effectLst/>
          </p:spPr>
          <p:txBody>
            <a:bodyPr vert="eaVert" wrap="none">
              <a:prstTxWarp prst="textNoShape">
                <a:avLst/>
              </a:prstTxWarp>
              <a:spAutoFit/>
            </a:bodyPr>
            <a:lstStyle/>
            <a:p>
              <a:r>
                <a:rPr lang="en-US" sz="2000"/>
                <a:t>DRAM</a:t>
              </a:r>
            </a:p>
          </p:txBody>
        </p:sp>
        <p:sp>
          <p:nvSpPr>
            <p:cNvPr id="3007504" name="Line 16"/>
            <p:cNvSpPr>
              <a:spLocks noChangeShapeType="1"/>
            </p:cNvSpPr>
            <p:nvPr/>
          </p:nvSpPr>
          <p:spPr bwMode="auto">
            <a:xfrm>
              <a:off x="4374" y="3546"/>
              <a:ext cx="180" cy="0"/>
            </a:xfrm>
            <a:prstGeom prst="line">
              <a:avLst/>
            </a:prstGeom>
            <a:noFill/>
            <a:ln w="28575">
              <a:solidFill>
                <a:schemeClr val="hlink"/>
              </a:solidFill>
              <a:round/>
              <a:headEnd type="triangle" w="med" len="med"/>
              <a:tailEnd type="triangle" w="med" len="med"/>
            </a:ln>
            <a:effectLst/>
          </p:spPr>
          <p:txBody>
            <a:bodyPr wrap="none" anchor="ctr">
              <a:prstTxWarp prst="textNoShape">
                <a:avLst/>
              </a:prstTxWarp>
            </a:bodyPr>
            <a:lstStyle/>
            <a:p>
              <a:endParaRPr lang="en-US"/>
            </a:p>
          </p:txBody>
        </p:sp>
      </p:grpSp>
      <p:grpSp>
        <p:nvGrpSpPr>
          <p:cNvPr id="3" name="Group 17"/>
          <p:cNvGrpSpPr>
            <a:grpSpLocks/>
          </p:cNvGrpSpPr>
          <p:nvPr/>
        </p:nvGrpSpPr>
        <p:grpSpPr bwMode="auto">
          <a:xfrm>
            <a:off x="3343275" y="3648075"/>
            <a:ext cx="2667000" cy="1352550"/>
            <a:chOff x="2040" y="3156"/>
            <a:chExt cx="1680" cy="852"/>
          </a:xfrm>
        </p:grpSpPr>
        <p:sp>
          <p:nvSpPr>
            <p:cNvPr id="3007506" name="Rectangle 18"/>
            <p:cNvSpPr>
              <a:spLocks noChangeArrowheads="1"/>
            </p:cNvSpPr>
            <p:nvPr/>
          </p:nvSpPr>
          <p:spPr bwMode="auto">
            <a:xfrm>
              <a:off x="2040" y="3420"/>
              <a:ext cx="360" cy="288"/>
            </a:xfrm>
            <a:prstGeom prst="rect">
              <a:avLst/>
            </a:prstGeom>
            <a:noFill/>
            <a:ln w="12700">
              <a:solidFill>
                <a:schemeClr val="folHlink"/>
              </a:solidFill>
              <a:miter lim="800000"/>
              <a:headEnd/>
              <a:tailEnd/>
            </a:ln>
            <a:effectLst/>
          </p:spPr>
          <p:txBody>
            <a:bodyPr wrap="none" anchor="ctr">
              <a:prstTxWarp prst="textNoShape">
                <a:avLst/>
              </a:prstTxWarp>
            </a:bodyPr>
            <a:lstStyle/>
            <a:p>
              <a:endParaRPr lang="en-US"/>
            </a:p>
          </p:txBody>
        </p:sp>
        <p:sp>
          <p:nvSpPr>
            <p:cNvPr id="3007507" name="Text Box 19"/>
            <p:cNvSpPr txBox="1">
              <a:spLocks noChangeArrowheads="1"/>
            </p:cNvSpPr>
            <p:nvPr/>
          </p:nvSpPr>
          <p:spPr bwMode="auto">
            <a:xfrm>
              <a:off x="2120" y="3439"/>
              <a:ext cx="205" cy="250"/>
            </a:xfrm>
            <a:prstGeom prst="rect">
              <a:avLst/>
            </a:prstGeom>
            <a:noFill/>
            <a:ln w="12700">
              <a:noFill/>
              <a:miter lim="800000"/>
              <a:headEnd/>
              <a:tailEnd/>
            </a:ln>
            <a:effectLst/>
          </p:spPr>
          <p:txBody>
            <a:bodyPr wrap="none">
              <a:prstTxWarp prst="textNoShape">
                <a:avLst/>
              </a:prstTxWarp>
              <a:spAutoFit/>
            </a:bodyPr>
            <a:lstStyle/>
            <a:p>
              <a:r>
                <a:rPr lang="en-US" sz="2000"/>
                <a:t>$</a:t>
              </a:r>
            </a:p>
          </p:txBody>
        </p:sp>
        <p:sp>
          <p:nvSpPr>
            <p:cNvPr id="3007508" name="Line 20"/>
            <p:cNvSpPr>
              <a:spLocks noChangeShapeType="1"/>
            </p:cNvSpPr>
            <p:nvPr/>
          </p:nvSpPr>
          <p:spPr bwMode="auto">
            <a:xfrm>
              <a:off x="2040" y="3474"/>
              <a:ext cx="354" cy="0"/>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09" name="Line 21"/>
            <p:cNvSpPr>
              <a:spLocks noChangeShapeType="1"/>
            </p:cNvSpPr>
            <p:nvPr/>
          </p:nvSpPr>
          <p:spPr bwMode="auto">
            <a:xfrm>
              <a:off x="2040" y="3672"/>
              <a:ext cx="354" cy="0"/>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10" name="Line 22"/>
            <p:cNvSpPr>
              <a:spLocks noChangeShapeType="1"/>
            </p:cNvSpPr>
            <p:nvPr/>
          </p:nvSpPr>
          <p:spPr bwMode="auto">
            <a:xfrm>
              <a:off x="2124" y="3426"/>
              <a:ext cx="0" cy="282"/>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11" name="Rectangle 23"/>
            <p:cNvSpPr>
              <a:spLocks noChangeArrowheads="1"/>
            </p:cNvSpPr>
            <p:nvPr/>
          </p:nvSpPr>
          <p:spPr bwMode="auto">
            <a:xfrm>
              <a:off x="2556" y="3156"/>
              <a:ext cx="1164" cy="852"/>
            </a:xfrm>
            <a:prstGeom prst="rect">
              <a:avLst/>
            </a:prstGeom>
            <a:noFill/>
            <a:ln w="28575">
              <a:solidFill>
                <a:schemeClr val="folHlink"/>
              </a:solidFill>
              <a:miter lim="800000"/>
              <a:headEnd/>
              <a:tailEnd/>
            </a:ln>
            <a:effectLst/>
          </p:spPr>
          <p:txBody>
            <a:bodyPr wrap="none" anchor="ctr">
              <a:prstTxWarp prst="textNoShape">
                <a:avLst/>
              </a:prstTxWarp>
            </a:bodyPr>
            <a:lstStyle/>
            <a:p>
              <a:endParaRPr lang="en-US"/>
            </a:p>
          </p:txBody>
        </p:sp>
        <p:sp>
          <p:nvSpPr>
            <p:cNvPr id="3007512" name="Line 24"/>
            <p:cNvSpPr>
              <a:spLocks noChangeShapeType="1"/>
            </p:cNvSpPr>
            <p:nvPr/>
          </p:nvSpPr>
          <p:spPr bwMode="auto">
            <a:xfrm>
              <a:off x="2394" y="3564"/>
              <a:ext cx="180" cy="0"/>
            </a:xfrm>
            <a:prstGeom prst="line">
              <a:avLst/>
            </a:prstGeom>
            <a:noFill/>
            <a:ln w="12700">
              <a:solidFill>
                <a:schemeClr val="folHlink"/>
              </a:solidFill>
              <a:round/>
              <a:headEnd type="triangle" w="med" len="med"/>
              <a:tailEnd type="triangle" w="med" len="med"/>
            </a:ln>
            <a:effectLst/>
          </p:spPr>
          <p:txBody>
            <a:bodyPr wrap="none" anchor="ctr">
              <a:prstTxWarp prst="textNoShape">
                <a:avLst/>
              </a:prstTxWarp>
            </a:bodyPr>
            <a:lstStyle/>
            <a:p>
              <a:endParaRPr lang="en-US"/>
            </a:p>
          </p:txBody>
        </p:sp>
      </p:grpSp>
      <p:sp>
        <p:nvSpPr>
          <p:cNvPr id="3007513" name="Text Box 25"/>
          <p:cNvSpPr txBox="1">
            <a:spLocks noChangeArrowheads="1"/>
          </p:cNvSpPr>
          <p:nvPr/>
        </p:nvSpPr>
        <p:spPr bwMode="auto">
          <a:xfrm>
            <a:off x="3213100" y="3516313"/>
            <a:ext cx="776288" cy="396875"/>
          </a:xfrm>
          <a:prstGeom prst="rect">
            <a:avLst/>
          </a:prstGeom>
          <a:noFill/>
          <a:ln w="12700">
            <a:noFill/>
            <a:miter lim="800000"/>
            <a:headEnd/>
            <a:tailEnd/>
          </a:ln>
          <a:effectLst/>
        </p:spPr>
        <p:txBody>
          <a:bodyPr wrap="none">
            <a:prstTxWarp prst="textNoShape">
              <a:avLst/>
            </a:prstTxWarp>
            <a:spAutoFit/>
          </a:bodyPr>
          <a:lstStyle/>
          <a:p>
            <a:r>
              <a:rPr lang="en-US" sz="2000"/>
              <a:t>MEM</a:t>
            </a:r>
          </a:p>
        </p:txBody>
      </p:sp>
      <p:sp>
        <p:nvSpPr>
          <p:cNvPr id="3007514" name="Text Box 26"/>
          <p:cNvSpPr txBox="1">
            <a:spLocks noChangeArrowheads="1"/>
          </p:cNvSpPr>
          <p:nvPr/>
        </p:nvSpPr>
        <p:spPr bwMode="auto">
          <a:xfrm>
            <a:off x="676275" y="5429250"/>
            <a:ext cx="8162925" cy="94615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800" b="1" dirty="0">
                <a:solidFill>
                  <a:schemeClr val="tx1"/>
                </a:solidFill>
                <a:latin typeface="18 VAG Rounded Bold   07390"/>
              </a:rPr>
              <a:t>Solution: another cache between memory and the processor cache: </a:t>
            </a:r>
            <a:r>
              <a:rPr lang="en-US" sz="2800" b="1" u="sng" dirty="0">
                <a:solidFill>
                  <a:schemeClr val="accent2"/>
                </a:solidFill>
                <a:latin typeface="18 VAG Rounded Bold   07390"/>
              </a:rPr>
              <a:t>Second Level (L2) Cache</a:t>
            </a:r>
            <a:endParaRPr lang="en-US" sz="2800" u="sng" dirty="0">
              <a:solidFill>
                <a:schemeClr val="accent2"/>
              </a:solidFill>
              <a:latin typeface="18 VAG Rounded Bold   0739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007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7514" grpId="0"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42" name="Rectangle 2"/>
          <p:cNvSpPr>
            <a:spLocks noGrp="1" noChangeArrowheads="1"/>
          </p:cNvSpPr>
          <p:nvPr>
            <p:ph type="title"/>
          </p:nvPr>
        </p:nvSpPr>
        <p:spPr/>
        <p:txBody>
          <a:bodyPr/>
          <a:lstStyle/>
          <a:p>
            <a:r>
              <a:rPr lang="en-US" dirty="0" smtClean="0"/>
              <a:t>Peer Instruction</a:t>
            </a:r>
            <a:endParaRPr lang="en-US" dirty="0"/>
          </a:p>
        </p:txBody>
      </p:sp>
      <p:sp>
        <p:nvSpPr>
          <p:cNvPr id="3031043" name="Rectangle 3"/>
          <p:cNvSpPr>
            <a:spLocks noGrp="1" noChangeArrowheads="1"/>
          </p:cNvSpPr>
          <p:nvPr>
            <p:ph type="body" idx="1"/>
          </p:nvPr>
        </p:nvSpPr>
        <p:spPr>
          <a:xfrm>
            <a:off x="457200" y="3657600"/>
            <a:ext cx="7086600" cy="2698750"/>
          </a:xfrm>
        </p:spPr>
        <p:txBody>
          <a:bodyPr/>
          <a:lstStyle/>
          <a:p>
            <a:pPr marL="582613" indent="-514350">
              <a:buFont typeface="+mj-lt"/>
              <a:buAutoNum type="arabicPeriod"/>
            </a:pPr>
            <a:r>
              <a:rPr lang="en-US" sz="2400" dirty="0" smtClean="0"/>
              <a:t>In the last 10 years, the gap between the access time of </a:t>
            </a:r>
            <a:r>
              <a:rPr lang="en-US" sz="2400" dirty="0" err="1" smtClean="0"/>
              <a:t>DRAMs</a:t>
            </a:r>
            <a:r>
              <a:rPr lang="en-US" sz="2400" dirty="0" smtClean="0"/>
              <a:t> &amp; the cycle time of processors has decreased. (I.e., is closing)</a:t>
            </a:r>
          </a:p>
          <a:p>
            <a:pPr marL="582613" indent="-514350">
              <a:buFont typeface="+mj-lt"/>
              <a:buAutoNum type="arabicPeriod"/>
            </a:pPr>
            <a:r>
              <a:rPr lang="en-US" sz="2400" dirty="0" smtClean="0"/>
              <a:t>A 2-way set-associative cache can be outperformed by a direct-mapped cache.</a:t>
            </a:r>
          </a:p>
          <a:p>
            <a:pPr marL="582613" indent="-514350">
              <a:buFont typeface="+mj-lt"/>
              <a:buAutoNum type="arabicPeriod"/>
            </a:pPr>
            <a:r>
              <a:rPr lang="en-US" sz="2400" dirty="0" smtClean="0"/>
              <a:t>Larger block size </a:t>
            </a:r>
            <a:r>
              <a:rPr lang="en-US" sz="2400" dirty="0" err="1" smtClean="0"/>
              <a:t></a:t>
            </a:r>
            <a:r>
              <a:rPr lang="en-US" sz="2400" dirty="0" smtClean="0"/>
              <a:t> lower miss rate</a:t>
            </a:r>
            <a:endParaRPr lang="en-US" sz="2400" dirty="0"/>
          </a:p>
        </p:txBody>
      </p:sp>
      <p:sp>
        <p:nvSpPr>
          <p:cNvPr id="3031044" name="Rectangle 4"/>
          <p:cNvSpPr>
            <a:spLocks noChangeArrowheads="1"/>
          </p:cNvSpPr>
          <p:nvPr/>
        </p:nvSpPr>
        <p:spPr bwMode="auto">
          <a:xfrm>
            <a:off x="7556500" y="3706813"/>
            <a:ext cx="1371600" cy="2895600"/>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New" pitchFamily="-65" charset="0"/>
              </a:rPr>
              <a:t>   ABC</a:t>
            </a:r>
          </a:p>
          <a:p>
            <a:pPr marL="203200" indent="-203200">
              <a:lnSpc>
                <a:spcPct val="85000"/>
              </a:lnSpc>
              <a:buSzPct val="100000"/>
              <a:buFont typeface="Times" pitchFamily="-65" charset="0"/>
              <a:buNone/>
            </a:pPr>
            <a:r>
              <a:rPr lang="en-US" sz="2400" b="1">
                <a:solidFill>
                  <a:schemeClr val="tx1"/>
                </a:solidFill>
                <a:latin typeface="Courier New" pitchFamily="-65" charset="0"/>
              </a:rPr>
              <a:t>0: </a:t>
            </a:r>
            <a:r>
              <a:rPr lang="en-US" sz="2400" b="1">
                <a:latin typeface="Courier New" pitchFamily="-65" charset="0"/>
              </a:rPr>
              <a:t>FFF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1: </a:t>
            </a:r>
            <a:r>
              <a:rPr lang="en-US" sz="2400" b="1">
                <a:latin typeface="Courier New" pitchFamily="-65" charset="0"/>
              </a:rPr>
              <a:t>FF</a:t>
            </a:r>
            <a:r>
              <a:rPr lang="en-US" sz="2400" b="1">
                <a:solidFill>
                  <a:schemeClr val="tx1"/>
                </a:solidFill>
                <a:latin typeface="Courier New" pitchFamily="-65" charset="0"/>
              </a:rPr>
              <a:t>T</a:t>
            </a:r>
          </a:p>
          <a:p>
            <a:pPr marL="203200" indent="-203200">
              <a:lnSpc>
                <a:spcPct val="85000"/>
              </a:lnSpc>
              <a:buSzPct val="100000"/>
              <a:buFont typeface="Times" pitchFamily="-65" charset="0"/>
              <a:buNone/>
            </a:pPr>
            <a:r>
              <a:rPr lang="en-US" sz="2400" b="1">
                <a:solidFill>
                  <a:schemeClr val="tx1"/>
                </a:solidFill>
                <a:latin typeface="Courier New" pitchFamily="-65" charset="0"/>
              </a:rPr>
              <a:t>2: </a:t>
            </a:r>
            <a:r>
              <a:rPr lang="en-US" sz="2400" b="1">
                <a:latin typeface="Courier New" pitchFamily="-65" charset="0"/>
              </a:rPr>
              <a:t>F</a:t>
            </a:r>
            <a:r>
              <a:rPr lang="en-US" sz="2400" b="1">
                <a:solidFill>
                  <a:schemeClr val="tx1"/>
                </a:solidFill>
                <a:latin typeface="Courier New" pitchFamily="-65" charset="0"/>
              </a:rPr>
              <a: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3: </a:t>
            </a:r>
            <a:r>
              <a:rPr lang="en-US" sz="2400" b="1">
                <a:latin typeface="Courier New" pitchFamily="-65" charset="0"/>
              </a:rPr>
              <a:t>F</a:t>
            </a:r>
            <a:r>
              <a:rPr lang="en-US" sz="2400" b="1">
                <a:solidFill>
                  <a:schemeClr val="tx1"/>
                </a:solidFill>
                <a:latin typeface="Courier New" pitchFamily="-65" charset="0"/>
              </a:rPr>
              <a:t>TT</a:t>
            </a:r>
          </a:p>
          <a:p>
            <a:pPr marL="203200" indent="-203200">
              <a:lnSpc>
                <a:spcPct val="85000"/>
              </a:lnSpc>
              <a:buSzPct val="100000"/>
              <a:buFont typeface="Times" pitchFamily="-65" charset="0"/>
              <a:buNone/>
            </a:pPr>
            <a:r>
              <a:rPr lang="en-US" sz="2400" b="1">
                <a:solidFill>
                  <a:schemeClr val="tx1"/>
                </a:solidFill>
                <a:latin typeface="Courier New" pitchFamily="-65" charset="0"/>
              </a:rPr>
              <a:t>4: T</a:t>
            </a:r>
            <a:r>
              <a:rPr lang="en-US" sz="2400" b="1">
                <a:latin typeface="Courier New" pitchFamily="-65" charset="0"/>
              </a:rPr>
              <a:t>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5: T</a:t>
            </a:r>
            <a:r>
              <a:rPr lang="en-US" sz="2400" b="1">
                <a:latin typeface="Courier New" pitchFamily="-65" charset="0"/>
              </a:rPr>
              <a:t>F</a:t>
            </a:r>
            <a:r>
              <a:rPr lang="en-US" sz="2400" b="1">
                <a:solidFill>
                  <a:schemeClr val="tx1"/>
                </a:solidFill>
                <a:latin typeface="Courier New" pitchFamily="-65" charset="0"/>
              </a:rPr>
              <a:t>T</a:t>
            </a:r>
          </a:p>
          <a:p>
            <a:pPr marL="203200" indent="-203200">
              <a:lnSpc>
                <a:spcPct val="85000"/>
              </a:lnSpc>
              <a:buSzPct val="100000"/>
              <a:buFont typeface="Times" pitchFamily="-65" charset="0"/>
              <a:buNone/>
            </a:pPr>
            <a:r>
              <a:rPr lang="en-US" sz="2400" b="1">
                <a:solidFill>
                  <a:schemeClr val="tx1"/>
                </a:solidFill>
                <a:latin typeface="Courier New" pitchFamily="-65" charset="0"/>
              </a:rPr>
              <a:t>6: 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7: TTT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33090" name="Rectangle 2"/>
          <p:cNvSpPr>
            <a:spLocks noGrp="1" noChangeArrowheads="1"/>
          </p:cNvSpPr>
          <p:nvPr>
            <p:ph type="title"/>
          </p:nvPr>
        </p:nvSpPr>
        <p:spPr/>
        <p:txBody>
          <a:bodyPr/>
          <a:lstStyle/>
          <a:p>
            <a:r>
              <a:rPr lang="en-US" dirty="0" smtClean="0"/>
              <a:t>Peer Instruction Answer</a:t>
            </a:r>
            <a:endParaRPr lang="en-US" dirty="0"/>
          </a:p>
        </p:txBody>
      </p:sp>
      <p:sp>
        <p:nvSpPr>
          <p:cNvPr id="3033093" name="Rectangle 5"/>
          <p:cNvSpPr>
            <a:spLocks noChangeArrowheads="1"/>
          </p:cNvSpPr>
          <p:nvPr/>
        </p:nvSpPr>
        <p:spPr bwMode="auto">
          <a:xfrm>
            <a:off x="457200" y="990600"/>
            <a:ext cx="8229600" cy="2571063"/>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Times" pitchFamily="-65" charset="0"/>
              <a:buAutoNum type="arabicPeriod"/>
              <a:tabLst>
                <a:tab pos="738188" algn="l"/>
              </a:tabLst>
            </a:pPr>
            <a:r>
              <a:rPr lang="en-US" sz="2000" b="1" dirty="0">
                <a:latin typeface="18 VAG Rounded Bold   07390"/>
              </a:rPr>
              <a:t>That was was one of the motivation for caches in the first place -- that the memory gap is big and widening.</a:t>
            </a:r>
            <a:endParaRPr lang="en-US" sz="2000" b="1" dirty="0">
              <a:solidFill>
                <a:schemeClr val="tx1"/>
              </a:solidFill>
              <a:latin typeface="18 VAG Rounded Bold   07390"/>
            </a:endParaRPr>
          </a:p>
          <a:p>
            <a:pPr marL="609600" indent="-609600">
              <a:lnSpc>
                <a:spcPct val="85000"/>
              </a:lnSpc>
              <a:spcBef>
                <a:spcPct val="65000"/>
              </a:spcBef>
              <a:buSzPct val="100000"/>
              <a:buFont typeface="Times" pitchFamily="-65" charset="0"/>
              <a:buAutoNum type="arabicPeriod"/>
              <a:tabLst>
                <a:tab pos="738188" algn="l"/>
              </a:tabLst>
            </a:pPr>
            <a:r>
              <a:rPr lang="en-US" sz="2000" b="1" dirty="0">
                <a:solidFill>
                  <a:schemeClr val="accent2"/>
                </a:solidFill>
                <a:latin typeface="18 VAG Rounded Bold   07390"/>
              </a:rPr>
              <a:t>Sure, consider the caches from the previous slides with the following workload: 0, 2, 0, 4, 2 </a:t>
            </a:r>
            <a:br>
              <a:rPr lang="en-US" sz="2000" b="1" dirty="0">
                <a:solidFill>
                  <a:schemeClr val="accent2"/>
                </a:solidFill>
                <a:latin typeface="18 VAG Rounded Bold   07390"/>
              </a:rPr>
            </a:br>
            <a:r>
              <a:rPr lang="en-US" sz="2000" b="1" dirty="0">
                <a:solidFill>
                  <a:schemeClr val="accent4"/>
                </a:solidFill>
                <a:latin typeface="18 VAG Rounded Bold   07390"/>
              </a:rPr>
              <a:t>2-way: </a:t>
            </a:r>
            <a:r>
              <a:rPr lang="en-US" sz="2000" b="1" dirty="0">
                <a:solidFill>
                  <a:schemeClr val="tx1"/>
                </a:solidFill>
                <a:latin typeface="18 VAG Rounded Bold   07390"/>
              </a:rPr>
              <a:t>0m</a:t>
            </a:r>
            <a:r>
              <a:rPr lang="en-US" sz="2000" b="1" dirty="0">
                <a:solidFill>
                  <a:schemeClr val="accent2"/>
                </a:solidFill>
                <a:latin typeface="18 VAG Rounded Bold   07390"/>
              </a:rPr>
              <a:t>, </a:t>
            </a:r>
            <a:r>
              <a:rPr lang="en-US" sz="2000" b="1" dirty="0">
                <a:solidFill>
                  <a:schemeClr val="tx1"/>
                </a:solidFill>
                <a:latin typeface="18 VAG Rounded Bold   07390"/>
              </a:rPr>
              <a:t>2m</a:t>
            </a:r>
            <a:r>
              <a:rPr lang="en-US" sz="2000" b="1" dirty="0">
                <a:solidFill>
                  <a:schemeClr val="accent2"/>
                </a:solidFill>
                <a:latin typeface="18 VAG Rounded Bold   07390"/>
              </a:rPr>
              <a:t>, 0h, </a:t>
            </a:r>
            <a:r>
              <a:rPr lang="en-US" sz="2000" b="1" dirty="0">
                <a:solidFill>
                  <a:schemeClr val="tx1"/>
                </a:solidFill>
                <a:latin typeface="18 VAG Rounded Bold   07390"/>
              </a:rPr>
              <a:t>4m</a:t>
            </a:r>
            <a:r>
              <a:rPr lang="en-US" sz="2000" b="1" dirty="0">
                <a:solidFill>
                  <a:schemeClr val="accent2"/>
                </a:solidFill>
                <a:latin typeface="18 VAG Rounded Bold   07390"/>
              </a:rPr>
              <a:t>, </a:t>
            </a:r>
            <a:r>
              <a:rPr lang="en-US" sz="2000" b="1" dirty="0">
                <a:solidFill>
                  <a:schemeClr val="tx1"/>
                </a:solidFill>
                <a:latin typeface="18 VAG Rounded Bold   07390"/>
              </a:rPr>
              <a:t>2m</a:t>
            </a:r>
            <a:r>
              <a:rPr lang="en-US" sz="2000" b="1" dirty="0">
                <a:solidFill>
                  <a:schemeClr val="accent2"/>
                </a:solidFill>
                <a:latin typeface="18 VAG Rounded Bold   07390"/>
              </a:rPr>
              <a:t>; </a:t>
            </a:r>
            <a:r>
              <a:rPr lang="en-US" sz="2000" b="1" dirty="0">
                <a:solidFill>
                  <a:schemeClr val="accent4"/>
                </a:solidFill>
                <a:latin typeface="18 VAG Rounded Bold   07390"/>
              </a:rPr>
              <a:t>DM: </a:t>
            </a:r>
            <a:r>
              <a:rPr lang="en-US" sz="2000" b="1" dirty="0">
                <a:solidFill>
                  <a:schemeClr val="tx1"/>
                </a:solidFill>
                <a:latin typeface="18 VAG Rounded Bold   07390"/>
              </a:rPr>
              <a:t>0m</a:t>
            </a:r>
            <a:r>
              <a:rPr lang="en-US" sz="2000" b="1" dirty="0">
                <a:solidFill>
                  <a:schemeClr val="accent2"/>
                </a:solidFill>
                <a:latin typeface="18 VAG Rounded Bold   07390"/>
              </a:rPr>
              <a:t>, </a:t>
            </a:r>
            <a:r>
              <a:rPr lang="en-US" sz="2000" b="1" dirty="0">
                <a:solidFill>
                  <a:schemeClr val="tx1"/>
                </a:solidFill>
                <a:latin typeface="18 VAG Rounded Bold   07390"/>
              </a:rPr>
              <a:t>2m</a:t>
            </a:r>
            <a:r>
              <a:rPr lang="en-US" sz="2000" b="1" dirty="0">
                <a:solidFill>
                  <a:schemeClr val="accent2"/>
                </a:solidFill>
                <a:latin typeface="18 VAG Rounded Bold   07390"/>
              </a:rPr>
              <a:t>, 0h, </a:t>
            </a:r>
            <a:r>
              <a:rPr lang="en-US" sz="2000" b="1" dirty="0">
                <a:solidFill>
                  <a:schemeClr val="tx1"/>
                </a:solidFill>
                <a:latin typeface="18 VAG Rounded Bold   07390"/>
              </a:rPr>
              <a:t>4m</a:t>
            </a:r>
            <a:r>
              <a:rPr lang="en-US" sz="2000" b="1" dirty="0">
                <a:solidFill>
                  <a:schemeClr val="accent2"/>
                </a:solidFill>
                <a:latin typeface="18 VAG Rounded Bold   07390"/>
              </a:rPr>
              <a:t>, </a:t>
            </a:r>
            <a:r>
              <a:rPr lang="en-US" sz="2000" b="1" dirty="0" smtClean="0">
                <a:solidFill>
                  <a:schemeClr val="accent2"/>
                </a:solidFill>
                <a:latin typeface="18 VAG Rounded Bold   07390"/>
              </a:rPr>
              <a:t>2h</a:t>
            </a:r>
          </a:p>
          <a:p>
            <a:pPr marL="609600" indent="-609600">
              <a:lnSpc>
                <a:spcPct val="85000"/>
              </a:lnSpc>
              <a:spcBef>
                <a:spcPct val="65000"/>
              </a:spcBef>
              <a:buSzPct val="100000"/>
              <a:buFont typeface="Times" pitchFamily="-65" charset="0"/>
              <a:buAutoNum type="arabicPeriod"/>
              <a:tabLst>
                <a:tab pos="738188" algn="l"/>
              </a:tabLst>
            </a:pPr>
            <a:r>
              <a:rPr lang="en-US" sz="2000" b="1" dirty="0" smtClean="0">
                <a:latin typeface="18 VAG Rounded Bold   07390"/>
              </a:rPr>
              <a:t>Larger </a:t>
            </a:r>
            <a:r>
              <a:rPr lang="en-US" sz="2000" b="1" dirty="0">
                <a:latin typeface="18 VAG Rounded Bold   07390"/>
              </a:rPr>
              <a:t>block size </a:t>
            </a:r>
            <a:r>
              <a:rPr lang="en-US" sz="2800" b="1" dirty="0" err="1">
                <a:latin typeface="18 VAG Rounded Bold   07390"/>
              </a:rPr>
              <a:t></a:t>
            </a:r>
            <a:r>
              <a:rPr lang="en-US" sz="2000" b="1" dirty="0">
                <a:latin typeface="18 VAG Rounded Bold   07390"/>
              </a:rPr>
              <a:t> lower miss rate, true until a certain point, and then the ping-pong effect takes over</a:t>
            </a:r>
          </a:p>
        </p:txBody>
      </p:sp>
      <p:sp>
        <p:nvSpPr>
          <p:cNvPr id="3033095" name="Rectangle 7"/>
          <p:cNvSpPr>
            <a:spLocks noChangeArrowheads="1"/>
          </p:cNvSpPr>
          <p:nvPr/>
        </p:nvSpPr>
        <p:spPr bwMode="auto">
          <a:xfrm>
            <a:off x="7556500" y="3706813"/>
            <a:ext cx="1371600" cy="2895600"/>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New" pitchFamily="-65" charset="0"/>
              </a:rPr>
              <a:t>   ABC</a:t>
            </a:r>
          </a:p>
          <a:p>
            <a:pPr marL="203200" indent="-203200">
              <a:lnSpc>
                <a:spcPct val="85000"/>
              </a:lnSpc>
              <a:buSzPct val="100000"/>
              <a:buFont typeface="Times" pitchFamily="-65" charset="0"/>
              <a:buNone/>
            </a:pPr>
            <a:r>
              <a:rPr lang="en-US" sz="2400" b="1">
                <a:solidFill>
                  <a:schemeClr val="tx1"/>
                </a:solidFill>
                <a:latin typeface="Courier New" pitchFamily="-65" charset="0"/>
              </a:rPr>
              <a:t>0: </a:t>
            </a:r>
            <a:r>
              <a:rPr lang="en-US" sz="2400" b="1">
                <a:latin typeface="Courier New" pitchFamily="-65" charset="0"/>
              </a:rPr>
              <a:t>FFF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1: </a:t>
            </a:r>
            <a:r>
              <a:rPr lang="en-US" sz="2400" b="1">
                <a:latin typeface="Courier New" pitchFamily="-65" charset="0"/>
              </a:rPr>
              <a:t>FF</a:t>
            </a:r>
            <a:r>
              <a:rPr lang="en-US" sz="2400" b="1">
                <a:solidFill>
                  <a:schemeClr val="tx1"/>
                </a:solidFill>
                <a:latin typeface="Courier New" pitchFamily="-65" charset="0"/>
              </a:rPr>
              <a:t>T</a:t>
            </a:r>
          </a:p>
          <a:p>
            <a:pPr marL="203200" indent="-203200">
              <a:lnSpc>
                <a:spcPct val="85000"/>
              </a:lnSpc>
              <a:buSzPct val="100000"/>
              <a:buFont typeface="Times" pitchFamily="-65" charset="0"/>
              <a:buNone/>
            </a:pPr>
            <a:r>
              <a:rPr lang="en-US" sz="2400" b="1">
                <a:solidFill>
                  <a:schemeClr val="tx1"/>
                </a:solidFill>
                <a:latin typeface="Courier New" pitchFamily="-65" charset="0"/>
              </a:rPr>
              <a:t>2: </a:t>
            </a:r>
            <a:r>
              <a:rPr lang="en-US" sz="2400" b="1">
                <a:latin typeface="Courier New" pitchFamily="-65" charset="0"/>
              </a:rPr>
              <a:t>F</a:t>
            </a:r>
            <a:r>
              <a:rPr lang="en-US" sz="2400" b="1">
                <a:solidFill>
                  <a:schemeClr val="tx1"/>
                </a:solidFill>
                <a:latin typeface="Courier New" pitchFamily="-65" charset="0"/>
              </a:rPr>
              <a: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3: </a:t>
            </a:r>
            <a:r>
              <a:rPr lang="en-US" sz="2400" b="1">
                <a:latin typeface="Courier New" pitchFamily="-65" charset="0"/>
              </a:rPr>
              <a:t>F</a:t>
            </a:r>
            <a:r>
              <a:rPr lang="en-US" sz="2400" b="1">
                <a:solidFill>
                  <a:schemeClr val="tx1"/>
                </a:solidFill>
                <a:latin typeface="Courier New" pitchFamily="-65" charset="0"/>
              </a:rPr>
              <a:t>TT</a:t>
            </a:r>
          </a:p>
          <a:p>
            <a:pPr marL="203200" indent="-203200">
              <a:lnSpc>
                <a:spcPct val="85000"/>
              </a:lnSpc>
              <a:buSzPct val="100000"/>
              <a:buFont typeface="Times" pitchFamily="-65" charset="0"/>
              <a:buNone/>
            </a:pPr>
            <a:r>
              <a:rPr lang="en-US" sz="2400" b="1">
                <a:solidFill>
                  <a:schemeClr val="tx1"/>
                </a:solidFill>
                <a:latin typeface="Courier New" pitchFamily="-65" charset="0"/>
              </a:rPr>
              <a:t>4: T</a:t>
            </a:r>
            <a:r>
              <a:rPr lang="en-US" sz="2400" b="1">
                <a:latin typeface="Courier New" pitchFamily="-65" charset="0"/>
              </a:rPr>
              <a:t>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5: T</a:t>
            </a:r>
            <a:r>
              <a:rPr lang="en-US" sz="2400" b="1">
                <a:latin typeface="Courier New" pitchFamily="-65" charset="0"/>
              </a:rPr>
              <a:t>F</a:t>
            </a:r>
            <a:r>
              <a:rPr lang="en-US" sz="2400" b="1">
                <a:solidFill>
                  <a:schemeClr val="tx1"/>
                </a:solidFill>
                <a:latin typeface="Courier New" pitchFamily="-65" charset="0"/>
              </a:rPr>
              <a:t>T</a:t>
            </a:r>
          </a:p>
          <a:p>
            <a:pPr marL="203200" indent="-203200">
              <a:lnSpc>
                <a:spcPct val="85000"/>
              </a:lnSpc>
              <a:buSzPct val="100000"/>
              <a:buFont typeface="Times" pitchFamily="-65" charset="0"/>
              <a:buNone/>
            </a:pPr>
            <a:r>
              <a:rPr lang="en-US" sz="2400" b="1">
                <a:solidFill>
                  <a:schemeClr val="tx1"/>
                </a:solidFill>
                <a:latin typeface="Courier New" pitchFamily="-65" charset="0"/>
              </a:rPr>
              <a:t>6: 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7: TTT</a:t>
            </a:r>
          </a:p>
        </p:txBody>
      </p:sp>
      <p:sp>
        <p:nvSpPr>
          <p:cNvPr id="9" name="Rectangle 3"/>
          <p:cNvSpPr txBox="1">
            <a:spLocks noChangeArrowheads="1"/>
          </p:cNvSpPr>
          <p:nvPr/>
        </p:nvSpPr>
        <p:spPr bwMode="auto">
          <a:xfrm>
            <a:off x="457200" y="3657600"/>
            <a:ext cx="7086600" cy="2698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In the last 10 years, the gap between the access time of DRAMs &amp; the cycle time of processors has decreased. (I.e., is closing)</a:t>
            </a:r>
          </a:p>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A 2-way set-associative cache can be outperformed by a direct-mapped cache.</a:t>
            </a:r>
          </a:p>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Larger block size  lower miss rate</a:t>
            </a:r>
            <a:endParaRPr kumimoji="0" lang="en-US" sz="2400" b="0" i="0" u="none" strike="noStrike" kern="1200" cap="none" spc="0" normalizeH="0" baseline="0" noProof="0" dirty="0">
              <a:ln>
                <a:noFill/>
              </a:ln>
              <a:solidFill>
                <a:schemeClr val="tx1"/>
              </a:solidFill>
              <a:effectLst/>
              <a:uLnTx/>
              <a:uFillTx/>
              <a:latin typeface="18 VAG Rounded Bold   07390"/>
              <a:ea typeface="ＭＳ Ｐゴシック" charset="-128"/>
              <a:cs typeface="ＭＳ Ｐゴシック" charset="-128"/>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1586" name="Rectangle 2"/>
          <p:cNvSpPr>
            <a:spLocks noGrp="1" noChangeArrowheads="1"/>
          </p:cNvSpPr>
          <p:nvPr>
            <p:ph type="title"/>
          </p:nvPr>
        </p:nvSpPr>
        <p:spPr/>
        <p:txBody>
          <a:bodyPr/>
          <a:lstStyle/>
          <a:p>
            <a:r>
              <a:rPr lang="en-US" smtClean="0"/>
              <a:t>And in Conclusion…</a:t>
            </a:r>
            <a:endParaRPr lang="en-US"/>
          </a:p>
        </p:txBody>
      </p:sp>
      <p:sp>
        <p:nvSpPr>
          <p:cNvPr id="3011587" name="Rectangle 3"/>
          <p:cNvSpPr>
            <a:spLocks noGrp="1" noChangeArrowheads="1"/>
          </p:cNvSpPr>
          <p:nvPr>
            <p:ph type="body" idx="1"/>
          </p:nvPr>
        </p:nvSpPr>
        <p:spPr/>
        <p:txBody>
          <a:bodyPr/>
          <a:lstStyle/>
          <a:p>
            <a:r>
              <a:rPr lang="en-US" sz="2000" dirty="0" smtClean="0"/>
              <a:t>We’ve discussed memory caching in detail.  Caching in general shows up over and over in computer systems</a:t>
            </a:r>
          </a:p>
          <a:p>
            <a:pPr lvl="1"/>
            <a:r>
              <a:rPr lang="en-US" sz="1800" dirty="0" err="1" smtClean="0"/>
              <a:t>Filesystem</a:t>
            </a:r>
            <a:r>
              <a:rPr lang="en-US" sz="1800" dirty="0" smtClean="0"/>
              <a:t> cache, Web page cache, Game databases / </a:t>
            </a:r>
            <a:r>
              <a:rPr lang="en-US" sz="1800" dirty="0" err="1" smtClean="0"/>
              <a:t>tablebases</a:t>
            </a:r>
            <a:r>
              <a:rPr lang="en-US" sz="1800" dirty="0" smtClean="0"/>
              <a:t>, Software </a:t>
            </a:r>
            <a:r>
              <a:rPr lang="en-US" sz="1800" dirty="0" err="1" smtClean="0"/>
              <a:t>memoization</a:t>
            </a:r>
            <a:r>
              <a:rPr lang="en-US" sz="1800" dirty="0" smtClean="0"/>
              <a:t>, Others?</a:t>
            </a:r>
          </a:p>
          <a:p>
            <a:r>
              <a:rPr lang="en-US" sz="2000" dirty="0" smtClean="0"/>
              <a:t>Big idea: if something is expensive but we want to do it repeatedly, do it once and cache the result. </a:t>
            </a:r>
          </a:p>
          <a:p>
            <a:r>
              <a:rPr lang="en-US" sz="2000" dirty="0" smtClean="0"/>
              <a:t>Cache design choices:</a:t>
            </a:r>
          </a:p>
          <a:p>
            <a:pPr lvl="1"/>
            <a:r>
              <a:rPr lang="en-US" sz="1800" dirty="0" smtClean="0"/>
              <a:t>Size </a:t>
            </a:r>
            <a:r>
              <a:rPr lang="en-US" sz="1800" dirty="0" smtClean="0"/>
              <a:t>of cache: speed </a:t>
            </a:r>
            <a:r>
              <a:rPr lang="en-US" sz="1800" dirty="0" err="1" smtClean="0"/>
              <a:t>v</a:t>
            </a:r>
            <a:r>
              <a:rPr lang="en-US" sz="1800" dirty="0" smtClean="0"/>
              <a:t>. </a:t>
            </a:r>
            <a:r>
              <a:rPr lang="en-US" sz="1800" dirty="0" smtClean="0"/>
              <a:t>capacity</a:t>
            </a:r>
          </a:p>
          <a:p>
            <a:pPr lvl="1"/>
            <a:r>
              <a:rPr lang="en-US" sz="1800" dirty="0" smtClean="0"/>
              <a:t>Block size (i.e., cache aspect ratio)</a:t>
            </a:r>
          </a:p>
          <a:p>
            <a:pPr lvl="1"/>
            <a:r>
              <a:rPr lang="en-US" sz="1800" dirty="0" smtClean="0"/>
              <a:t>Write Policy (Write through </a:t>
            </a:r>
            <a:r>
              <a:rPr lang="en-US" sz="1800" dirty="0" err="1" smtClean="0"/>
              <a:t>v</a:t>
            </a:r>
            <a:r>
              <a:rPr lang="en-US" sz="1800" dirty="0" smtClean="0"/>
              <a:t>. write back</a:t>
            </a:r>
          </a:p>
          <a:p>
            <a:pPr lvl="1"/>
            <a:r>
              <a:rPr lang="en-US" sz="1800" dirty="0" err="1" smtClean="0"/>
              <a:t>Associativity</a:t>
            </a:r>
            <a:r>
              <a:rPr lang="en-US" sz="1800" dirty="0" smtClean="0"/>
              <a:t> choice of N (direct-mapped </a:t>
            </a:r>
            <a:r>
              <a:rPr lang="en-US" sz="1800" dirty="0" err="1" smtClean="0"/>
              <a:t>v</a:t>
            </a:r>
            <a:r>
              <a:rPr lang="en-US" sz="1800" dirty="0" smtClean="0"/>
              <a:t>. set </a:t>
            </a:r>
            <a:r>
              <a:rPr lang="en-US" sz="1800" dirty="0" err="1" smtClean="0"/>
              <a:t>v</a:t>
            </a:r>
            <a:r>
              <a:rPr lang="en-US" sz="1800" dirty="0" smtClean="0"/>
              <a:t>. fully associative)</a:t>
            </a:r>
          </a:p>
          <a:p>
            <a:pPr lvl="1"/>
            <a:r>
              <a:rPr lang="en-US" sz="1800" dirty="0" smtClean="0"/>
              <a:t>Block replacement policy</a:t>
            </a:r>
          </a:p>
          <a:p>
            <a:pPr lvl="1"/>
            <a:r>
              <a:rPr lang="en-US" sz="1800" dirty="0" smtClean="0"/>
              <a:t>2nd level cache?</a:t>
            </a:r>
          </a:p>
          <a:p>
            <a:pPr lvl="1"/>
            <a:r>
              <a:rPr lang="en-US" sz="1800" dirty="0" smtClean="0"/>
              <a:t>3rd level cache?</a:t>
            </a:r>
          </a:p>
          <a:p>
            <a:r>
              <a:rPr lang="en-US" sz="2000" dirty="0" smtClean="0"/>
              <a:t>Use performance model to pick between choices, depending on programs, technology, budget, ...</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8994" name="Rectangle 2"/>
          <p:cNvSpPr>
            <a:spLocks noGrp="1" noChangeArrowheads="1"/>
          </p:cNvSpPr>
          <p:nvPr>
            <p:ph type="title"/>
          </p:nvPr>
        </p:nvSpPr>
        <p:spPr/>
        <p:txBody>
          <a:bodyPr/>
          <a:lstStyle/>
          <a:p>
            <a:r>
              <a:rPr lang="en-US" smtClean="0"/>
              <a:t>Bonus slides</a:t>
            </a:r>
            <a:endParaRPr lang="en-US"/>
          </a:p>
        </p:txBody>
      </p:sp>
      <p:sp>
        <p:nvSpPr>
          <p:cNvPr id="3028995" name="Rectangle 3"/>
          <p:cNvSpPr>
            <a:spLocks noGrp="1" noChangeArrowheads="1"/>
          </p:cNvSpPr>
          <p:nvPr>
            <p:ph type="body" idx="1"/>
          </p:nvPr>
        </p:nvSpPr>
        <p:spPr/>
        <p:txBody>
          <a:bodyPr/>
          <a:lstStyle/>
          <a:p>
            <a:r>
              <a:rPr lang="en-US" smtClean="0"/>
              <a:t>These are extra slides that used to be included in lecture notes, but have been moved to this, the “bonus” area to serve as a supplement.</a:t>
            </a:r>
          </a:p>
          <a:p>
            <a:r>
              <a:rPr lang="en-US" smtClean="0"/>
              <a:t>The slides will appear in the order they would have in the normal presentation</a:t>
            </a:r>
            <a:endParaRPr lang="en-US"/>
          </a:p>
        </p:txBody>
      </p:sp>
      <p:sp>
        <p:nvSpPr>
          <p:cNvPr id="3028996" name="WordArt 4"/>
          <p:cNvSpPr>
            <a:spLocks noChangeArrowheads="1" noChangeShapeType="1" noTextEdit="1"/>
          </p:cNvSpPr>
          <p:nvPr/>
        </p:nvSpPr>
        <p:spPr bwMode="auto">
          <a:xfrm>
            <a:off x="1981200" y="3886200"/>
            <a:ext cx="5638800" cy="2667723"/>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rPr>
              <a:t>Bonus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2434" name="Rectangle 2"/>
          <p:cNvSpPr>
            <a:spLocks noGrp="1" noChangeArrowheads="1"/>
          </p:cNvSpPr>
          <p:nvPr>
            <p:ph type="title"/>
          </p:nvPr>
        </p:nvSpPr>
        <p:spPr/>
        <p:txBody>
          <a:bodyPr/>
          <a:lstStyle/>
          <a:p>
            <a:r>
              <a:rPr lang="en-US" smtClean="0"/>
              <a:t>What to do on a write hit?</a:t>
            </a:r>
            <a:endParaRPr lang="en-US"/>
          </a:p>
        </p:txBody>
      </p:sp>
      <p:sp>
        <p:nvSpPr>
          <p:cNvPr id="2962435" name="Rectangle 3"/>
          <p:cNvSpPr>
            <a:spLocks noGrp="1" noChangeArrowheads="1"/>
          </p:cNvSpPr>
          <p:nvPr>
            <p:ph type="body" idx="1"/>
          </p:nvPr>
        </p:nvSpPr>
        <p:spPr/>
        <p:txBody>
          <a:bodyPr/>
          <a:lstStyle/>
          <a:p>
            <a:r>
              <a:rPr lang="en-US" dirty="0" smtClean="0">
                <a:solidFill>
                  <a:schemeClr val="accent1"/>
                </a:solidFill>
              </a:rPr>
              <a:t>Write-through</a:t>
            </a:r>
          </a:p>
          <a:p>
            <a:pPr lvl="1"/>
            <a:r>
              <a:rPr lang="en-US" dirty="0" smtClean="0"/>
              <a:t>update the word in cache block and corresponding word in memory</a:t>
            </a:r>
          </a:p>
          <a:p>
            <a:r>
              <a:rPr lang="en-US" dirty="0" smtClean="0">
                <a:solidFill>
                  <a:schemeClr val="accent1"/>
                </a:solidFill>
              </a:rPr>
              <a:t>Write-back</a:t>
            </a:r>
          </a:p>
          <a:p>
            <a:pPr lvl="1"/>
            <a:r>
              <a:rPr lang="en-US" dirty="0" smtClean="0"/>
              <a:t>update word in cache block</a:t>
            </a:r>
          </a:p>
          <a:p>
            <a:pPr lvl="1"/>
            <a:r>
              <a:rPr lang="en-US" dirty="0" smtClean="0"/>
              <a:t>allow memory word to be “stale”</a:t>
            </a:r>
          </a:p>
          <a:p>
            <a:pPr lvl="1"/>
            <a:r>
              <a:rPr lang="en-US" dirty="0" err="1" smtClean="0"/>
              <a:t></a:t>
            </a:r>
            <a:r>
              <a:rPr lang="en-US" dirty="0" smtClean="0"/>
              <a:t> add ‘</a:t>
            </a:r>
            <a:r>
              <a:rPr lang="en-US" dirty="0" smtClean="0">
                <a:solidFill>
                  <a:schemeClr val="accent2"/>
                </a:solidFill>
              </a:rPr>
              <a:t>dirty</a:t>
            </a:r>
            <a:r>
              <a:rPr lang="en-US" dirty="0" smtClean="0"/>
              <a:t>’ bit to each block indicating that memory needs to be updated when block is replaced</a:t>
            </a:r>
          </a:p>
          <a:p>
            <a:pPr lvl="1"/>
            <a:r>
              <a:rPr lang="en-US" dirty="0" err="1" smtClean="0"/>
              <a:t></a:t>
            </a:r>
            <a:r>
              <a:rPr lang="en-US" dirty="0" smtClean="0"/>
              <a:t> OS flushes cache before I/O…</a:t>
            </a:r>
          </a:p>
          <a:p>
            <a:r>
              <a:rPr lang="en-US" dirty="0" smtClean="0"/>
              <a:t>Performance trade-offs?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9538" name="Rectangle 2"/>
          <p:cNvSpPr>
            <a:spLocks noGrp="1" noChangeArrowheads="1"/>
          </p:cNvSpPr>
          <p:nvPr>
            <p:ph type="title"/>
          </p:nvPr>
        </p:nvSpPr>
        <p:spPr/>
        <p:txBody>
          <a:bodyPr/>
          <a:lstStyle/>
          <a:p>
            <a:r>
              <a:rPr lang="en-US" smtClean="0"/>
              <a:t>Analyzing Multi-level cache hierarchy</a:t>
            </a:r>
            <a:endParaRPr lang="en-US"/>
          </a:p>
        </p:txBody>
      </p:sp>
      <p:sp>
        <p:nvSpPr>
          <p:cNvPr id="3009539" name="Text Box 3"/>
          <p:cNvSpPr txBox="1">
            <a:spLocks noChangeArrowheads="1"/>
          </p:cNvSpPr>
          <p:nvPr/>
        </p:nvSpPr>
        <p:spPr bwMode="auto">
          <a:xfrm>
            <a:off x="1960562" y="1325563"/>
            <a:ext cx="617101" cy="400110"/>
          </a:xfrm>
          <a:prstGeom prst="rect">
            <a:avLst/>
          </a:prstGeom>
          <a:noFill/>
          <a:ln w="12700">
            <a:noFill/>
            <a:miter lim="800000"/>
            <a:headEnd/>
            <a:tailEnd/>
          </a:ln>
          <a:effectLst/>
        </p:spPr>
        <p:txBody>
          <a:bodyPr wrap="none">
            <a:prstTxWarp prst="textNoShape">
              <a:avLst/>
            </a:prstTxWarp>
            <a:spAutoFit/>
          </a:bodyPr>
          <a:lstStyle/>
          <a:p>
            <a:r>
              <a:rPr lang="en-US" sz="2000" dirty="0">
                <a:solidFill>
                  <a:schemeClr val="accent2"/>
                </a:solidFill>
              </a:rPr>
              <a:t>Proc</a:t>
            </a:r>
          </a:p>
        </p:txBody>
      </p:sp>
      <p:sp>
        <p:nvSpPr>
          <p:cNvPr id="3009540" name="Rectangle 4"/>
          <p:cNvSpPr>
            <a:spLocks noChangeArrowheads="1"/>
          </p:cNvSpPr>
          <p:nvPr/>
        </p:nvSpPr>
        <p:spPr bwMode="auto">
          <a:xfrm>
            <a:off x="1971675" y="1276350"/>
            <a:ext cx="666750" cy="542925"/>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41" name="Line 5"/>
          <p:cNvSpPr>
            <a:spLocks noChangeShapeType="1"/>
          </p:cNvSpPr>
          <p:nvPr/>
        </p:nvSpPr>
        <p:spPr bwMode="auto">
          <a:xfrm>
            <a:off x="2600325" y="1552575"/>
            <a:ext cx="742950" cy="9525"/>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42" name="Rectangle 6"/>
          <p:cNvSpPr>
            <a:spLocks noChangeArrowheads="1"/>
          </p:cNvSpPr>
          <p:nvPr/>
        </p:nvSpPr>
        <p:spPr bwMode="auto">
          <a:xfrm>
            <a:off x="4791075" y="1123950"/>
            <a:ext cx="676275" cy="904875"/>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43" name="Text Box 7"/>
          <p:cNvSpPr txBox="1">
            <a:spLocks noChangeArrowheads="1"/>
          </p:cNvSpPr>
          <p:nvPr/>
        </p:nvSpPr>
        <p:spPr bwMode="auto">
          <a:xfrm>
            <a:off x="4953000" y="1422400"/>
            <a:ext cx="379614" cy="400110"/>
          </a:xfrm>
          <a:prstGeom prst="rect">
            <a:avLst/>
          </a:prstGeom>
          <a:noFill/>
          <a:ln w="38100">
            <a:solidFill>
              <a:schemeClr val="tx1"/>
            </a:solidFill>
            <a:miter lim="800000"/>
            <a:headEnd/>
            <a:tailEnd/>
          </a:ln>
          <a:effectLst/>
        </p:spPr>
        <p:txBody>
          <a:bodyPr wrap="none">
            <a:prstTxWarp prst="textNoShape">
              <a:avLst/>
            </a:prstTxWarp>
            <a:spAutoFit/>
          </a:bodyPr>
          <a:lstStyle/>
          <a:p>
            <a:r>
              <a:rPr lang="en-US" sz="2000">
                <a:solidFill>
                  <a:schemeClr val="accent2"/>
                </a:solidFill>
              </a:rPr>
              <a:t>$</a:t>
            </a:r>
            <a:r>
              <a:rPr lang="en-US" sz="2000" baseline="-25000">
                <a:solidFill>
                  <a:schemeClr val="accent2"/>
                </a:solidFill>
              </a:rPr>
              <a:t>2</a:t>
            </a:r>
            <a:endParaRPr lang="en-US" sz="2000">
              <a:solidFill>
                <a:schemeClr val="accent2"/>
              </a:solidFill>
            </a:endParaRPr>
          </a:p>
        </p:txBody>
      </p:sp>
      <p:sp>
        <p:nvSpPr>
          <p:cNvPr id="3009544" name="Line 8"/>
          <p:cNvSpPr>
            <a:spLocks noChangeShapeType="1"/>
          </p:cNvSpPr>
          <p:nvPr/>
        </p:nvSpPr>
        <p:spPr bwMode="auto">
          <a:xfrm>
            <a:off x="4791075" y="1293813"/>
            <a:ext cx="665163"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5" name="Line 9"/>
          <p:cNvSpPr>
            <a:spLocks noChangeShapeType="1"/>
          </p:cNvSpPr>
          <p:nvPr/>
        </p:nvSpPr>
        <p:spPr bwMode="auto">
          <a:xfrm>
            <a:off x="4791075" y="1916113"/>
            <a:ext cx="665163"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6" name="Line 10"/>
          <p:cNvSpPr>
            <a:spLocks noChangeShapeType="1"/>
          </p:cNvSpPr>
          <p:nvPr/>
        </p:nvSpPr>
        <p:spPr bwMode="auto">
          <a:xfrm>
            <a:off x="4948238" y="1143000"/>
            <a:ext cx="0" cy="88582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7" name="Rectangle 11"/>
          <p:cNvSpPr>
            <a:spLocks noChangeArrowheads="1"/>
          </p:cNvSpPr>
          <p:nvPr/>
        </p:nvSpPr>
        <p:spPr bwMode="auto">
          <a:xfrm>
            <a:off x="6076950" y="981075"/>
            <a:ext cx="771525" cy="1533525"/>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9548" name="Text Box 12"/>
          <p:cNvSpPr txBox="1">
            <a:spLocks noChangeArrowheads="1"/>
          </p:cNvSpPr>
          <p:nvPr/>
        </p:nvSpPr>
        <p:spPr bwMode="auto">
          <a:xfrm>
            <a:off x="6286679" y="1163638"/>
            <a:ext cx="441146" cy="720710"/>
          </a:xfrm>
          <a:prstGeom prst="rect">
            <a:avLst/>
          </a:prstGeom>
          <a:noFill/>
          <a:ln w="28575">
            <a:noFill/>
            <a:miter lim="800000"/>
            <a:headEnd/>
            <a:tailEnd/>
          </a:ln>
          <a:effectLst/>
        </p:spPr>
        <p:txBody>
          <a:bodyPr vert="eaVert" wrap="none">
            <a:prstTxWarp prst="textNoShape">
              <a:avLst/>
            </a:prstTxWarp>
            <a:spAutoFit/>
          </a:bodyPr>
          <a:lstStyle/>
          <a:p>
            <a:r>
              <a:rPr lang="en-US" sz="2000">
                <a:solidFill>
                  <a:schemeClr val="accent2"/>
                </a:solidFill>
              </a:rPr>
              <a:t>DRAM</a:t>
            </a:r>
          </a:p>
        </p:txBody>
      </p:sp>
      <p:sp>
        <p:nvSpPr>
          <p:cNvPr id="3009549" name="Line 13"/>
          <p:cNvSpPr>
            <a:spLocks noChangeShapeType="1"/>
          </p:cNvSpPr>
          <p:nvPr/>
        </p:nvSpPr>
        <p:spPr bwMode="auto">
          <a:xfrm flipV="1">
            <a:off x="5486400" y="1504950"/>
            <a:ext cx="581025"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50" name="Rectangle 14"/>
          <p:cNvSpPr>
            <a:spLocks noChangeArrowheads="1"/>
          </p:cNvSpPr>
          <p:nvPr/>
        </p:nvSpPr>
        <p:spPr bwMode="auto">
          <a:xfrm>
            <a:off x="3314700" y="1295400"/>
            <a:ext cx="571500" cy="4572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51" name="Text Box 15"/>
          <p:cNvSpPr txBox="1">
            <a:spLocks noChangeArrowheads="1"/>
          </p:cNvSpPr>
          <p:nvPr/>
        </p:nvSpPr>
        <p:spPr bwMode="auto">
          <a:xfrm>
            <a:off x="3441700" y="1325563"/>
            <a:ext cx="301635" cy="400110"/>
          </a:xfrm>
          <a:prstGeom prst="rect">
            <a:avLst/>
          </a:prstGeom>
          <a:noFill/>
          <a:ln w="38100">
            <a:solidFill>
              <a:schemeClr val="tx1"/>
            </a:solidFill>
            <a:miter lim="800000"/>
            <a:headEnd/>
            <a:tailEnd/>
          </a:ln>
          <a:effectLst/>
        </p:spPr>
        <p:txBody>
          <a:bodyPr wrap="none">
            <a:prstTxWarp prst="textNoShape">
              <a:avLst/>
            </a:prstTxWarp>
            <a:spAutoFit/>
          </a:bodyPr>
          <a:lstStyle/>
          <a:p>
            <a:r>
              <a:rPr lang="en-US" sz="2000">
                <a:solidFill>
                  <a:schemeClr val="accent2"/>
                </a:solidFill>
              </a:rPr>
              <a:t>$</a:t>
            </a:r>
          </a:p>
        </p:txBody>
      </p:sp>
      <p:sp>
        <p:nvSpPr>
          <p:cNvPr id="3009552" name="Line 16"/>
          <p:cNvSpPr>
            <a:spLocks noChangeShapeType="1"/>
          </p:cNvSpPr>
          <p:nvPr/>
        </p:nvSpPr>
        <p:spPr bwMode="auto">
          <a:xfrm>
            <a:off x="3314700" y="1381125"/>
            <a:ext cx="561975"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3" name="Line 17"/>
          <p:cNvSpPr>
            <a:spLocks noChangeShapeType="1"/>
          </p:cNvSpPr>
          <p:nvPr/>
        </p:nvSpPr>
        <p:spPr bwMode="auto">
          <a:xfrm>
            <a:off x="3314700" y="1695450"/>
            <a:ext cx="561975"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4" name="Line 18"/>
          <p:cNvSpPr>
            <a:spLocks noChangeShapeType="1"/>
          </p:cNvSpPr>
          <p:nvPr/>
        </p:nvSpPr>
        <p:spPr bwMode="auto">
          <a:xfrm>
            <a:off x="3448050" y="1304925"/>
            <a:ext cx="0" cy="44767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5" name="Rectangle 19"/>
          <p:cNvSpPr>
            <a:spLocks noChangeArrowheads="1"/>
          </p:cNvSpPr>
          <p:nvPr/>
        </p:nvSpPr>
        <p:spPr bwMode="auto">
          <a:xfrm>
            <a:off x="4686300" y="857250"/>
            <a:ext cx="2266950" cy="2434362"/>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9556" name="Line 20"/>
          <p:cNvSpPr>
            <a:spLocks noChangeShapeType="1"/>
          </p:cNvSpPr>
          <p:nvPr/>
        </p:nvSpPr>
        <p:spPr bwMode="auto">
          <a:xfrm>
            <a:off x="3876675" y="1524000"/>
            <a:ext cx="78105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57" name="Line 21"/>
          <p:cNvSpPr>
            <a:spLocks noChangeShapeType="1"/>
          </p:cNvSpPr>
          <p:nvPr/>
        </p:nvSpPr>
        <p:spPr bwMode="auto">
          <a:xfrm>
            <a:off x="2571750" y="2124075"/>
            <a:ext cx="1028700"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58" name="Text Box 22"/>
          <p:cNvSpPr txBox="1">
            <a:spLocks noChangeArrowheads="1"/>
          </p:cNvSpPr>
          <p:nvPr/>
        </p:nvSpPr>
        <p:spPr bwMode="auto">
          <a:xfrm>
            <a:off x="2441575" y="2144713"/>
            <a:ext cx="1014413" cy="822325"/>
          </a:xfrm>
          <a:prstGeom prst="rect">
            <a:avLst/>
          </a:prstGeom>
          <a:noFill/>
          <a:ln w="12700">
            <a:noFill/>
            <a:miter lim="800000"/>
            <a:headEnd/>
            <a:tailEnd/>
          </a:ln>
          <a:effectLst/>
        </p:spPr>
        <p:txBody>
          <a:bodyPr wrap="none">
            <a:prstTxWarp prst="textNoShape">
              <a:avLst/>
            </a:prstTxWarp>
            <a:spAutoFit/>
          </a:bodyPr>
          <a:lstStyle/>
          <a:p>
            <a:r>
              <a:rPr lang="en-US" sz="2400"/>
              <a:t>L1 hit </a:t>
            </a:r>
          </a:p>
          <a:p>
            <a:r>
              <a:rPr lang="en-US" sz="2400"/>
              <a:t>time</a:t>
            </a:r>
            <a:endParaRPr lang="en-US" sz="2400">
              <a:solidFill>
                <a:schemeClr val="accent2"/>
              </a:solidFill>
            </a:endParaRPr>
          </a:p>
        </p:txBody>
      </p:sp>
      <p:sp>
        <p:nvSpPr>
          <p:cNvPr id="3009559" name="Line 23"/>
          <p:cNvSpPr>
            <a:spLocks noChangeShapeType="1"/>
          </p:cNvSpPr>
          <p:nvPr/>
        </p:nvSpPr>
        <p:spPr bwMode="auto">
          <a:xfrm>
            <a:off x="3629025" y="2971800"/>
            <a:ext cx="1076325"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60" name="Text Box 24"/>
          <p:cNvSpPr txBox="1">
            <a:spLocks noChangeArrowheads="1"/>
          </p:cNvSpPr>
          <p:nvPr/>
        </p:nvSpPr>
        <p:spPr bwMode="auto">
          <a:xfrm>
            <a:off x="3336925" y="3154363"/>
            <a:ext cx="1966404" cy="830997"/>
          </a:xfrm>
          <a:prstGeom prst="rect">
            <a:avLst/>
          </a:prstGeom>
          <a:noFill/>
          <a:ln w="12700">
            <a:noFill/>
            <a:miter lim="800000"/>
            <a:headEnd/>
            <a:tailEnd/>
          </a:ln>
          <a:effectLst/>
        </p:spPr>
        <p:txBody>
          <a:bodyPr wrap="none">
            <a:prstTxWarp prst="textNoShape">
              <a:avLst/>
            </a:prstTxWarp>
            <a:spAutoFit/>
          </a:bodyPr>
          <a:lstStyle/>
          <a:p>
            <a:r>
              <a:rPr lang="en-US" sz="2400" dirty="0"/>
              <a:t>L1 Miss Rate</a:t>
            </a:r>
            <a:endParaRPr lang="en-US" sz="2400" dirty="0">
              <a:solidFill>
                <a:schemeClr val="accent2"/>
              </a:solidFill>
            </a:endParaRPr>
          </a:p>
          <a:p>
            <a:r>
              <a:rPr lang="en-US" sz="2400" dirty="0">
                <a:solidFill>
                  <a:schemeClr val="accent4"/>
                </a:solidFill>
              </a:rPr>
              <a:t>L1 Miss Penalty</a:t>
            </a:r>
          </a:p>
        </p:txBody>
      </p:sp>
      <p:sp>
        <p:nvSpPr>
          <p:cNvPr id="3009561" name="Line 25"/>
          <p:cNvSpPr>
            <a:spLocks noChangeShapeType="1"/>
          </p:cNvSpPr>
          <p:nvPr/>
        </p:nvSpPr>
        <p:spPr bwMode="auto">
          <a:xfrm>
            <a:off x="3609975" y="1771650"/>
            <a:ext cx="0" cy="1190625"/>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3009562" name="Text Box 26"/>
          <p:cNvSpPr txBox="1">
            <a:spLocks noChangeArrowheads="1"/>
          </p:cNvSpPr>
          <p:nvPr/>
        </p:nvSpPr>
        <p:spPr bwMode="auto">
          <a:xfrm>
            <a:off x="304800" y="3733800"/>
            <a:ext cx="6431418" cy="830997"/>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Avg</a:t>
            </a:r>
            <a:r>
              <a:rPr lang="en-US" sz="2400" b="1" dirty="0">
                <a:solidFill>
                  <a:schemeClr val="tx1"/>
                </a:solidFill>
              </a:rPr>
              <a:t> </a:t>
            </a:r>
            <a:r>
              <a:rPr lang="en-US" sz="2400" b="1" dirty="0" err="1">
                <a:solidFill>
                  <a:schemeClr val="tx1"/>
                </a:solidFill>
              </a:rPr>
              <a:t>Mem</a:t>
            </a:r>
            <a:r>
              <a:rPr lang="en-US" sz="2400" b="1" dirty="0">
                <a:solidFill>
                  <a:schemeClr val="tx1"/>
                </a:solidFill>
              </a:rPr>
              <a:t> Access Time</a:t>
            </a:r>
            <a:r>
              <a:rPr lang="en-US" sz="2400" b="1" dirty="0"/>
              <a:t> </a:t>
            </a:r>
            <a:r>
              <a:rPr lang="en-US" sz="2400" b="1" dirty="0">
                <a:solidFill>
                  <a:schemeClr val="tx1"/>
                </a:solidFill>
              </a:rPr>
              <a:t>=</a:t>
            </a:r>
            <a:r>
              <a:rPr lang="en-US" sz="2400" b="1" dirty="0"/>
              <a:t> </a:t>
            </a:r>
          </a:p>
          <a:p>
            <a:r>
              <a:rPr lang="en-US" sz="2400" b="1" dirty="0"/>
              <a:t>	L1 Hit Time + L1 Miss Rate * </a:t>
            </a:r>
            <a:r>
              <a:rPr lang="en-US" sz="2400" b="1" dirty="0">
                <a:solidFill>
                  <a:schemeClr val="accent4"/>
                </a:solidFill>
              </a:rPr>
              <a:t>L1 Miss Penalty</a:t>
            </a:r>
            <a:endParaRPr lang="en-US" sz="2400" dirty="0">
              <a:solidFill>
                <a:schemeClr val="accent4"/>
              </a:solidFill>
            </a:endParaRPr>
          </a:p>
        </p:txBody>
      </p:sp>
      <p:sp>
        <p:nvSpPr>
          <p:cNvPr id="3009563" name="Text Box 27"/>
          <p:cNvSpPr txBox="1">
            <a:spLocks noChangeArrowheads="1"/>
          </p:cNvSpPr>
          <p:nvPr/>
        </p:nvSpPr>
        <p:spPr bwMode="auto">
          <a:xfrm>
            <a:off x="304800" y="4572000"/>
            <a:ext cx="6431418" cy="830997"/>
          </a:xfrm>
          <a:prstGeom prst="rect">
            <a:avLst/>
          </a:prstGeom>
          <a:noFill/>
          <a:ln w="12700">
            <a:noFill/>
            <a:miter lim="800000"/>
            <a:headEnd/>
            <a:tailEnd/>
          </a:ln>
          <a:effectLst/>
        </p:spPr>
        <p:txBody>
          <a:bodyPr wrap="none">
            <a:prstTxWarp prst="textNoShape">
              <a:avLst/>
            </a:prstTxWarp>
            <a:spAutoFit/>
          </a:bodyPr>
          <a:lstStyle/>
          <a:p>
            <a:r>
              <a:rPr lang="en-US" sz="2400" b="1" dirty="0">
                <a:solidFill>
                  <a:schemeClr val="accent4"/>
                </a:solidFill>
              </a:rPr>
              <a:t>L1 Miss Penalty = </a:t>
            </a:r>
          </a:p>
          <a:p>
            <a:r>
              <a:rPr lang="en-US" sz="2400" b="1" dirty="0"/>
              <a:t>	</a:t>
            </a:r>
            <a:r>
              <a:rPr lang="en-US" sz="2400" b="1" dirty="0">
                <a:solidFill>
                  <a:schemeClr val="accent3"/>
                </a:solidFill>
              </a:rPr>
              <a:t>L2 Hit Time + L2 Miss Rate * L2 Miss Penalty</a:t>
            </a:r>
          </a:p>
        </p:txBody>
      </p:sp>
      <p:sp>
        <p:nvSpPr>
          <p:cNvPr id="3009564" name="Rectangle 28"/>
          <p:cNvSpPr>
            <a:spLocks noChangeArrowheads="1"/>
          </p:cNvSpPr>
          <p:nvPr/>
        </p:nvSpPr>
        <p:spPr bwMode="auto">
          <a:xfrm>
            <a:off x="338138" y="5408613"/>
            <a:ext cx="6655613" cy="1200328"/>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Avg</a:t>
            </a:r>
            <a:r>
              <a:rPr lang="en-US" sz="2400" b="1" dirty="0">
                <a:solidFill>
                  <a:schemeClr val="tx1"/>
                </a:solidFill>
              </a:rPr>
              <a:t> </a:t>
            </a:r>
            <a:r>
              <a:rPr lang="en-US" sz="2400" b="1" dirty="0" err="1">
                <a:solidFill>
                  <a:schemeClr val="tx1"/>
                </a:solidFill>
              </a:rPr>
              <a:t>Mem</a:t>
            </a:r>
            <a:r>
              <a:rPr lang="en-US" sz="2400" b="1" dirty="0">
                <a:solidFill>
                  <a:schemeClr val="tx1"/>
                </a:solidFill>
              </a:rPr>
              <a:t> Access Time</a:t>
            </a:r>
            <a:r>
              <a:rPr lang="en-US" sz="2400" b="1" dirty="0"/>
              <a:t> </a:t>
            </a:r>
            <a:r>
              <a:rPr lang="en-US" sz="2400" b="1" dirty="0">
                <a:solidFill>
                  <a:schemeClr val="tx1"/>
                </a:solidFill>
              </a:rPr>
              <a:t>=</a:t>
            </a:r>
            <a:r>
              <a:rPr lang="en-US" sz="2400" b="1" dirty="0"/>
              <a:t> </a:t>
            </a:r>
          </a:p>
          <a:p>
            <a:r>
              <a:rPr lang="en-US" sz="2400" b="1" dirty="0"/>
              <a:t>	L1 Hit Time + L1 Miss Rate</a:t>
            </a:r>
            <a:r>
              <a:rPr lang="en-US" sz="2400" b="1" dirty="0">
                <a:solidFill>
                  <a:schemeClr val="accent2"/>
                </a:solidFill>
              </a:rPr>
              <a:t> </a:t>
            </a:r>
            <a:r>
              <a:rPr lang="en-US" sz="2400" b="1" dirty="0">
                <a:solidFill>
                  <a:schemeClr val="accent3"/>
                </a:solidFill>
              </a:rPr>
              <a:t>*</a:t>
            </a:r>
            <a:r>
              <a:rPr lang="en-US" sz="2400" b="1" dirty="0">
                <a:solidFill>
                  <a:srgbClr val="008000"/>
                </a:solidFill>
              </a:rPr>
              <a:t> </a:t>
            </a:r>
            <a:br>
              <a:rPr lang="en-US" sz="2400" b="1" dirty="0">
                <a:solidFill>
                  <a:srgbClr val="008000"/>
                </a:solidFill>
              </a:rPr>
            </a:br>
            <a:r>
              <a:rPr lang="en-US" sz="2400" b="1" dirty="0">
                <a:solidFill>
                  <a:srgbClr val="008000"/>
                </a:solidFill>
              </a:rPr>
              <a:t>	</a:t>
            </a:r>
            <a:r>
              <a:rPr lang="en-US" sz="2400" b="1" dirty="0">
                <a:solidFill>
                  <a:schemeClr val="accent3"/>
                </a:solidFill>
              </a:rPr>
              <a:t>(L2 Hit Time +  L2 Miss Rate * L2 Miss Penalty</a:t>
            </a:r>
            <a:r>
              <a:rPr lang="en-US" sz="1800" b="1" dirty="0">
                <a:solidFill>
                  <a:schemeClr val="accent3"/>
                </a:solidFill>
              </a:rPr>
              <a:t>)</a:t>
            </a:r>
          </a:p>
        </p:txBody>
      </p:sp>
      <p:grpSp>
        <p:nvGrpSpPr>
          <p:cNvPr id="2" name="Group 29"/>
          <p:cNvGrpSpPr>
            <a:grpSpLocks/>
          </p:cNvGrpSpPr>
          <p:nvPr/>
        </p:nvGrpSpPr>
        <p:grpSpPr bwMode="auto">
          <a:xfrm>
            <a:off x="3629025" y="2047876"/>
            <a:ext cx="3208338" cy="1298576"/>
            <a:chOff x="2286" y="1290"/>
            <a:chExt cx="2021" cy="818"/>
          </a:xfrm>
        </p:grpSpPr>
        <p:sp>
          <p:nvSpPr>
            <p:cNvPr id="3009566" name="Line 30"/>
            <p:cNvSpPr>
              <a:spLocks noChangeShapeType="1"/>
            </p:cNvSpPr>
            <p:nvPr/>
          </p:nvSpPr>
          <p:spPr bwMode="auto">
            <a:xfrm>
              <a:off x="2286" y="1338"/>
              <a:ext cx="972"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67" name="Text Box 31"/>
            <p:cNvSpPr txBox="1">
              <a:spLocks noChangeArrowheads="1"/>
            </p:cNvSpPr>
            <p:nvPr/>
          </p:nvSpPr>
          <p:spPr bwMode="auto">
            <a:xfrm>
              <a:off x="2366" y="1291"/>
              <a:ext cx="512" cy="523"/>
            </a:xfrm>
            <a:prstGeom prst="rect">
              <a:avLst/>
            </a:prstGeom>
            <a:noFill/>
            <a:ln w="12700">
              <a:noFill/>
              <a:miter lim="800000"/>
              <a:headEnd/>
              <a:tailEnd/>
            </a:ln>
            <a:effectLst/>
          </p:spPr>
          <p:txBody>
            <a:bodyPr wrap="none">
              <a:prstTxWarp prst="textNoShape">
                <a:avLst/>
              </a:prstTxWarp>
              <a:spAutoFit/>
            </a:bodyPr>
            <a:lstStyle/>
            <a:p>
              <a:r>
                <a:rPr lang="en-US" sz="2400" dirty="0">
                  <a:solidFill>
                    <a:schemeClr val="accent3"/>
                  </a:solidFill>
                </a:rPr>
                <a:t>L2 hit </a:t>
              </a:r>
            </a:p>
            <a:p>
              <a:r>
                <a:rPr lang="en-US" sz="2400" dirty="0">
                  <a:solidFill>
                    <a:schemeClr val="accent3"/>
                  </a:solidFill>
                </a:rPr>
                <a:t>time</a:t>
              </a:r>
            </a:p>
          </p:txBody>
        </p:sp>
        <p:sp>
          <p:nvSpPr>
            <p:cNvPr id="3009568" name="Line 32"/>
            <p:cNvSpPr>
              <a:spLocks noChangeShapeType="1"/>
            </p:cNvSpPr>
            <p:nvPr/>
          </p:nvSpPr>
          <p:spPr bwMode="auto">
            <a:xfrm>
              <a:off x="3234" y="1290"/>
              <a:ext cx="3" cy="336"/>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3009569" name="Line 33"/>
            <p:cNvSpPr>
              <a:spLocks noChangeShapeType="1"/>
            </p:cNvSpPr>
            <p:nvPr/>
          </p:nvSpPr>
          <p:spPr bwMode="auto">
            <a:xfrm>
              <a:off x="3240" y="1542"/>
              <a:ext cx="582"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70" name="Text Box 34"/>
            <p:cNvSpPr txBox="1">
              <a:spLocks noChangeArrowheads="1"/>
            </p:cNvSpPr>
            <p:nvPr/>
          </p:nvSpPr>
          <p:spPr bwMode="auto">
            <a:xfrm>
              <a:off x="3068" y="1585"/>
              <a:ext cx="1239" cy="523"/>
            </a:xfrm>
            <a:prstGeom prst="rect">
              <a:avLst/>
            </a:prstGeom>
            <a:noFill/>
            <a:ln w="12700">
              <a:noFill/>
              <a:miter lim="800000"/>
              <a:headEnd/>
              <a:tailEnd/>
            </a:ln>
            <a:effectLst/>
          </p:spPr>
          <p:txBody>
            <a:bodyPr wrap="none">
              <a:prstTxWarp prst="textNoShape">
                <a:avLst/>
              </a:prstTxWarp>
              <a:spAutoFit/>
            </a:bodyPr>
            <a:lstStyle/>
            <a:p>
              <a:r>
                <a:rPr lang="en-US" sz="2400">
                  <a:solidFill>
                    <a:schemeClr val="accent3"/>
                  </a:solidFill>
                </a:rPr>
                <a:t>L2 Miss Rate</a:t>
              </a:r>
            </a:p>
            <a:p>
              <a:r>
                <a:rPr lang="en-US" sz="2400">
                  <a:solidFill>
                    <a:schemeClr val="accent3"/>
                  </a:solidFill>
                </a:rPr>
                <a:t>L2 Miss Penalty</a:t>
              </a:r>
            </a:p>
          </p:txBody>
        </p:sp>
      </p:grpSp>
      <p:sp>
        <p:nvSpPr>
          <p:cNvPr id="3009571" name="Line 35"/>
          <p:cNvSpPr>
            <a:spLocks noChangeShapeType="1"/>
          </p:cNvSpPr>
          <p:nvPr/>
        </p:nvSpPr>
        <p:spPr bwMode="auto">
          <a:xfrm>
            <a:off x="609600" y="4605338"/>
            <a:ext cx="85344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sz="21300"/>
          </a:p>
        </p:txBody>
      </p:sp>
      <p:sp>
        <p:nvSpPr>
          <p:cNvPr id="3009572" name="Line 36"/>
          <p:cNvSpPr>
            <a:spLocks noChangeShapeType="1"/>
          </p:cNvSpPr>
          <p:nvPr/>
        </p:nvSpPr>
        <p:spPr bwMode="auto">
          <a:xfrm>
            <a:off x="609600" y="5432425"/>
            <a:ext cx="85344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sz="2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09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09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9563" grpId="0" autoUpdateAnimBg="0"/>
      <p:bldP spid="3009564" grpId="0"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4658" name="Rectangle 2"/>
          <p:cNvSpPr>
            <a:spLocks noGrp="1" noChangeArrowheads="1"/>
          </p:cNvSpPr>
          <p:nvPr>
            <p:ph type="title"/>
          </p:nvPr>
        </p:nvSpPr>
        <p:spPr/>
        <p:txBody>
          <a:bodyPr/>
          <a:lstStyle/>
          <a:p>
            <a:r>
              <a:rPr lang="en-US" smtClean="0"/>
              <a:t>Example</a:t>
            </a:r>
            <a:endParaRPr lang="en-US"/>
          </a:p>
        </p:txBody>
      </p:sp>
      <p:sp>
        <p:nvSpPr>
          <p:cNvPr id="3014659" name="Rectangle 3"/>
          <p:cNvSpPr>
            <a:spLocks noGrp="1" noChangeArrowheads="1"/>
          </p:cNvSpPr>
          <p:nvPr>
            <p:ph type="body" idx="1"/>
          </p:nvPr>
        </p:nvSpPr>
        <p:spPr/>
        <p:txBody>
          <a:bodyPr/>
          <a:lstStyle/>
          <a:p>
            <a:r>
              <a:rPr lang="en-US" dirty="0" smtClean="0"/>
              <a:t>Assume </a:t>
            </a:r>
          </a:p>
          <a:p>
            <a:pPr lvl="1"/>
            <a:r>
              <a:rPr lang="en-US" dirty="0" smtClean="0"/>
              <a:t>Hit Time = 1 cycle</a:t>
            </a:r>
          </a:p>
          <a:p>
            <a:pPr lvl="1"/>
            <a:r>
              <a:rPr lang="en-US" dirty="0" smtClean="0"/>
              <a:t>Miss rate = 5%</a:t>
            </a:r>
          </a:p>
          <a:p>
            <a:pPr lvl="1"/>
            <a:r>
              <a:rPr lang="en-US" dirty="0" smtClean="0"/>
              <a:t>Miss penalty = 20 cycles</a:t>
            </a:r>
          </a:p>
          <a:p>
            <a:pPr lvl="1"/>
            <a:r>
              <a:rPr lang="en-US" dirty="0" smtClean="0"/>
              <a:t>Calculate AMAT…</a:t>
            </a:r>
          </a:p>
          <a:p>
            <a:r>
              <a:rPr lang="en-US" dirty="0" err="1" smtClean="0"/>
              <a:t>Avg</a:t>
            </a:r>
            <a:r>
              <a:rPr lang="en-US" dirty="0" smtClean="0"/>
              <a:t> </a:t>
            </a:r>
            <a:r>
              <a:rPr lang="en-US" dirty="0" err="1" smtClean="0"/>
              <a:t>mem</a:t>
            </a:r>
            <a:r>
              <a:rPr lang="en-US" dirty="0" smtClean="0"/>
              <a:t> access time </a:t>
            </a:r>
          </a:p>
          <a:p>
            <a:pPr lvl="1">
              <a:buNone/>
            </a:pPr>
            <a:r>
              <a:rPr lang="en-US" dirty="0" smtClean="0"/>
              <a:t>= 1 + 0.05 </a:t>
            </a:r>
            <a:r>
              <a:rPr lang="en-US" dirty="0" err="1" smtClean="0"/>
              <a:t>x</a:t>
            </a:r>
            <a:r>
              <a:rPr lang="en-US" dirty="0" smtClean="0"/>
              <a:t> 20</a:t>
            </a:r>
          </a:p>
          <a:p>
            <a:pPr lvl="1">
              <a:buNone/>
            </a:pPr>
            <a:r>
              <a:rPr lang="en-US" dirty="0" smtClean="0"/>
              <a:t>= 1 + 1 cycles</a:t>
            </a:r>
          </a:p>
          <a:p>
            <a:pPr lvl="1">
              <a:buNone/>
            </a:pPr>
            <a:r>
              <a:rPr lang="en-US" dirty="0" smtClean="0"/>
              <a:t>= 2 cycles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14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14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0146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0146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146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146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146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0146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014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4659" grpId="0" build="p"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6706" name="Rectangle 2"/>
          <p:cNvSpPr>
            <a:spLocks noGrp="1" noChangeArrowheads="1"/>
          </p:cNvSpPr>
          <p:nvPr>
            <p:ph type="title"/>
          </p:nvPr>
        </p:nvSpPr>
        <p:spPr/>
        <p:txBody>
          <a:bodyPr/>
          <a:lstStyle/>
          <a:p>
            <a:r>
              <a:rPr lang="en-US" smtClean="0"/>
              <a:t>Ways to reduce miss rate</a:t>
            </a:r>
            <a:endParaRPr lang="en-US"/>
          </a:p>
        </p:txBody>
      </p:sp>
      <p:sp>
        <p:nvSpPr>
          <p:cNvPr id="3016707" name="Rectangle 3"/>
          <p:cNvSpPr>
            <a:spLocks noGrp="1" noChangeArrowheads="1"/>
          </p:cNvSpPr>
          <p:nvPr>
            <p:ph type="body" idx="1"/>
          </p:nvPr>
        </p:nvSpPr>
        <p:spPr/>
        <p:txBody>
          <a:bodyPr/>
          <a:lstStyle/>
          <a:p>
            <a:r>
              <a:rPr lang="en-US" smtClean="0"/>
              <a:t>Larger cache</a:t>
            </a:r>
          </a:p>
          <a:p>
            <a:pPr lvl="1"/>
            <a:r>
              <a:rPr lang="en-US" smtClean="0"/>
              <a:t>limited by cost and technology</a:t>
            </a:r>
          </a:p>
          <a:p>
            <a:pPr lvl="1"/>
            <a:r>
              <a:rPr lang="en-US" smtClean="0"/>
              <a:t>hit time of first level cache &lt; cycle time (bigger caches are slower)</a:t>
            </a:r>
          </a:p>
          <a:p>
            <a:r>
              <a:rPr lang="en-US" smtClean="0"/>
              <a:t>More places in the cache to put each block of memory – associativity</a:t>
            </a:r>
          </a:p>
          <a:p>
            <a:pPr lvl="1"/>
            <a:r>
              <a:rPr lang="en-US" smtClean="0"/>
              <a:t>fully-associative</a:t>
            </a:r>
          </a:p>
          <a:p>
            <a:pPr lvl="2"/>
            <a:r>
              <a:rPr lang="en-US" smtClean="0"/>
              <a:t>any block any line</a:t>
            </a:r>
          </a:p>
          <a:p>
            <a:pPr lvl="1"/>
            <a:r>
              <a:rPr lang="en-US" smtClean="0"/>
              <a:t>N-way set associated</a:t>
            </a:r>
          </a:p>
          <a:p>
            <a:pPr lvl="2"/>
            <a:r>
              <a:rPr lang="en-US" smtClean="0"/>
              <a:t>N places for each block</a:t>
            </a:r>
          </a:p>
          <a:p>
            <a:pPr lvl="2"/>
            <a:r>
              <a:rPr lang="en-US" smtClean="0"/>
              <a:t>direct map: N=1 </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8754" name="Rectangle 2"/>
          <p:cNvSpPr>
            <a:spLocks noGrp="1" noChangeArrowheads="1"/>
          </p:cNvSpPr>
          <p:nvPr>
            <p:ph type="title"/>
          </p:nvPr>
        </p:nvSpPr>
        <p:spPr/>
        <p:txBody>
          <a:bodyPr/>
          <a:lstStyle/>
          <a:p>
            <a:r>
              <a:rPr lang="en-US" smtClean="0"/>
              <a:t>Typical Scale</a:t>
            </a:r>
            <a:endParaRPr lang="en-US"/>
          </a:p>
        </p:txBody>
      </p:sp>
      <p:sp>
        <p:nvSpPr>
          <p:cNvPr id="3018755" name="Rectangle 3"/>
          <p:cNvSpPr>
            <a:spLocks noGrp="1" noChangeArrowheads="1"/>
          </p:cNvSpPr>
          <p:nvPr>
            <p:ph type="body" idx="1"/>
          </p:nvPr>
        </p:nvSpPr>
        <p:spPr/>
        <p:txBody>
          <a:bodyPr/>
          <a:lstStyle/>
          <a:p>
            <a:r>
              <a:rPr lang="en-US" smtClean="0"/>
              <a:t>L1 </a:t>
            </a:r>
          </a:p>
          <a:p>
            <a:pPr lvl="1"/>
            <a:r>
              <a:rPr lang="en-US" smtClean="0"/>
              <a:t>size: tens of KB</a:t>
            </a:r>
          </a:p>
          <a:p>
            <a:pPr lvl="1"/>
            <a:r>
              <a:rPr lang="en-US" smtClean="0"/>
              <a:t>hit time: complete in one clock cycle</a:t>
            </a:r>
          </a:p>
          <a:p>
            <a:pPr lvl="1"/>
            <a:r>
              <a:rPr lang="en-US" smtClean="0"/>
              <a:t>miss rates: 1-5%</a:t>
            </a:r>
          </a:p>
          <a:p>
            <a:r>
              <a:rPr lang="en-US" smtClean="0"/>
              <a:t>L2:</a:t>
            </a:r>
          </a:p>
          <a:p>
            <a:pPr lvl="1"/>
            <a:r>
              <a:rPr lang="en-US" smtClean="0"/>
              <a:t>size: hundreds of KB</a:t>
            </a:r>
          </a:p>
          <a:p>
            <a:pPr lvl="1"/>
            <a:r>
              <a:rPr lang="en-US" smtClean="0"/>
              <a:t>hit time: few clock cycles</a:t>
            </a:r>
          </a:p>
          <a:p>
            <a:pPr lvl="1"/>
            <a:r>
              <a:rPr lang="en-US" smtClean="0"/>
              <a:t>miss rates: 10-20%</a:t>
            </a:r>
          </a:p>
          <a:p>
            <a:r>
              <a:rPr lang="en-US" smtClean="0"/>
              <a:t>L2 miss rate is fraction of L1 misses that also miss in L2</a:t>
            </a:r>
          </a:p>
          <a:p>
            <a:pPr lvl="1"/>
            <a:r>
              <a:rPr lang="en-US" smtClean="0"/>
              <a:t>why so high?</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0802" name="Rectangle 2"/>
          <p:cNvSpPr>
            <a:spLocks noGrp="1" noChangeArrowheads="1"/>
          </p:cNvSpPr>
          <p:nvPr>
            <p:ph type="title"/>
          </p:nvPr>
        </p:nvSpPr>
        <p:spPr/>
        <p:txBody>
          <a:bodyPr/>
          <a:lstStyle/>
          <a:p>
            <a:r>
              <a:rPr lang="en-US" smtClean="0"/>
              <a:t>Example: with L2 cache</a:t>
            </a:r>
            <a:endParaRPr lang="en-US"/>
          </a:p>
        </p:txBody>
      </p:sp>
      <p:sp>
        <p:nvSpPr>
          <p:cNvPr id="3020803" name="Rectangle 3"/>
          <p:cNvSpPr>
            <a:spLocks noGrp="1" noChangeArrowheads="1"/>
          </p:cNvSpPr>
          <p:nvPr>
            <p:ph type="body" idx="1"/>
          </p:nvPr>
        </p:nvSpPr>
        <p:spPr/>
        <p:txBody>
          <a:bodyPr/>
          <a:lstStyle/>
          <a:p>
            <a:r>
              <a:rPr lang="en-US" dirty="0" smtClean="0"/>
              <a:t>Assume </a:t>
            </a:r>
          </a:p>
          <a:p>
            <a:pPr lvl="1"/>
            <a:r>
              <a:rPr lang="en-US" dirty="0" smtClean="0"/>
              <a:t>L1 Hit Time = 1 cycle</a:t>
            </a:r>
          </a:p>
          <a:p>
            <a:pPr lvl="1"/>
            <a:r>
              <a:rPr lang="en-US" dirty="0" smtClean="0"/>
              <a:t>L1 Miss rate = 5%</a:t>
            </a:r>
          </a:p>
          <a:p>
            <a:pPr lvl="1"/>
            <a:r>
              <a:rPr lang="en-US" dirty="0" smtClean="0"/>
              <a:t>L2 Hit Time = 5 cycles</a:t>
            </a:r>
          </a:p>
          <a:p>
            <a:pPr lvl="1"/>
            <a:r>
              <a:rPr lang="en-US" dirty="0" smtClean="0"/>
              <a:t>L2 Miss rate = 15%  (% L1 misses that miss)</a:t>
            </a:r>
          </a:p>
          <a:p>
            <a:pPr lvl="1"/>
            <a:r>
              <a:rPr lang="en-US" dirty="0" smtClean="0"/>
              <a:t>L2 Miss Penalty = </a:t>
            </a:r>
            <a:r>
              <a:rPr lang="en-US" dirty="0" smtClean="0">
                <a:solidFill>
                  <a:schemeClr val="accent2"/>
                </a:solidFill>
              </a:rPr>
              <a:t>200 cycles</a:t>
            </a:r>
          </a:p>
          <a:p>
            <a:r>
              <a:rPr lang="en-US" dirty="0" smtClean="0"/>
              <a:t>L1 miss penalty = 5 + 0.15 * 200 = 35</a:t>
            </a:r>
          </a:p>
          <a:p>
            <a:r>
              <a:rPr lang="en-US" dirty="0" err="1" smtClean="0"/>
              <a:t>Avg</a:t>
            </a:r>
            <a:r>
              <a:rPr lang="en-US" dirty="0" smtClean="0"/>
              <a:t> </a:t>
            </a:r>
            <a:r>
              <a:rPr lang="en-US" dirty="0" err="1" smtClean="0"/>
              <a:t>mem</a:t>
            </a:r>
            <a:r>
              <a:rPr lang="en-US" dirty="0" smtClean="0"/>
              <a:t> access time = 1 + 0.05 </a:t>
            </a:r>
            <a:r>
              <a:rPr lang="en-US" dirty="0" err="1" smtClean="0"/>
              <a:t>x</a:t>
            </a:r>
            <a:r>
              <a:rPr lang="en-US" dirty="0" smtClean="0"/>
              <a:t> 35 </a:t>
            </a:r>
            <a:br>
              <a:rPr lang="en-US" dirty="0" smtClean="0"/>
            </a:br>
            <a:r>
              <a:rPr lang="en-US" dirty="0" smtClean="0"/>
              <a:t>                                     = </a:t>
            </a:r>
            <a:r>
              <a:rPr lang="en-US" dirty="0" smtClean="0">
                <a:solidFill>
                  <a:schemeClr val="accent2"/>
                </a:solidFill>
              </a:rPr>
              <a:t>2.75 cycles</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2850" name="Rectangle 2"/>
          <p:cNvSpPr>
            <a:spLocks noGrp="1" noChangeArrowheads="1"/>
          </p:cNvSpPr>
          <p:nvPr>
            <p:ph type="title"/>
          </p:nvPr>
        </p:nvSpPr>
        <p:spPr/>
        <p:txBody>
          <a:bodyPr/>
          <a:lstStyle/>
          <a:p>
            <a:r>
              <a:rPr lang="en-US" smtClean="0"/>
              <a:t>Example: without L2 cache</a:t>
            </a:r>
            <a:endParaRPr lang="en-US"/>
          </a:p>
        </p:txBody>
      </p:sp>
      <p:sp>
        <p:nvSpPr>
          <p:cNvPr id="3022851" name="Rectangle 3"/>
          <p:cNvSpPr>
            <a:spLocks noGrp="1" noChangeArrowheads="1"/>
          </p:cNvSpPr>
          <p:nvPr>
            <p:ph type="body" idx="1"/>
          </p:nvPr>
        </p:nvSpPr>
        <p:spPr/>
        <p:txBody>
          <a:bodyPr/>
          <a:lstStyle/>
          <a:p>
            <a:r>
              <a:rPr lang="en-US" dirty="0" smtClean="0"/>
              <a:t>Assume </a:t>
            </a:r>
          </a:p>
          <a:p>
            <a:pPr lvl="1"/>
            <a:r>
              <a:rPr lang="en-US" dirty="0" smtClean="0"/>
              <a:t>L1 Hit Time = 1 cycle</a:t>
            </a:r>
          </a:p>
          <a:p>
            <a:pPr lvl="1"/>
            <a:r>
              <a:rPr lang="en-US" dirty="0" smtClean="0"/>
              <a:t>L1 Miss rate = 5%</a:t>
            </a:r>
          </a:p>
          <a:p>
            <a:pPr lvl="1"/>
            <a:r>
              <a:rPr lang="en-US" dirty="0" smtClean="0"/>
              <a:t>L1 Miss Penalty = 200 cycles</a:t>
            </a:r>
          </a:p>
          <a:p>
            <a:r>
              <a:rPr lang="en-US" dirty="0" err="1" smtClean="0"/>
              <a:t>Avg</a:t>
            </a:r>
            <a:r>
              <a:rPr lang="en-US" dirty="0" smtClean="0"/>
              <a:t> </a:t>
            </a:r>
            <a:r>
              <a:rPr lang="en-US" dirty="0" err="1" smtClean="0"/>
              <a:t>mem</a:t>
            </a:r>
            <a:r>
              <a:rPr lang="en-US" dirty="0" smtClean="0"/>
              <a:t> access time = 1 + 0.05 </a:t>
            </a:r>
            <a:r>
              <a:rPr lang="en-US" dirty="0" err="1" smtClean="0"/>
              <a:t>x</a:t>
            </a:r>
            <a:r>
              <a:rPr lang="en-US" dirty="0" smtClean="0"/>
              <a:t> 200</a:t>
            </a:r>
            <a:br>
              <a:rPr lang="en-US" dirty="0" smtClean="0"/>
            </a:br>
            <a:r>
              <a:rPr lang="en-US" dirty="0" smtClean="0"/>
              <a:t>                                     = </a:t>
            </a:r>
            <a:r>
              <a:rPr lang="en-US" dirty="0" smtClean="0">
                <a:solidFill>
                  <a:schemeClr val="accent1"/>
                </a:solidFill>
              </a:rPr>
              <a:t>11 cycles</a:t>
            </a:r>
          </a:p>
          <a:p>
            <a:endParaRPr lang="en-US" dirty="0" smtClean="0"/>
          </a:p>
          <a:p>
            <a:r>
              <a:rPr lang="en-US" dirty="0" smtClean="0">
                <a:solidFill>
                  <a:schemeClr val="accent4"/>
                </a:solidFill>
              </a:rPr>
              <a:t>4x</a:t>
            </a:r>
            <a:r>
              <a:rPr lang="en-US" dirty="0" smtClean="0"/>
              <a:t> faster with L2 cache! (</a:t>
            </a:r>
            <a:r>
              <a:rPr lang="en-US" dirty="0" smtClean="0">
                <a:solidFill>
                  <a:schemeClr val="accent2"/>
                </a:solidFill>
              </a:rPr>
              <a:t>2.75</a:t>
            </a:r>
            <a:r>
              <a:rPr lang="en-US" dirty="0" smtClean="0"/>
              <a:t> vs. </a:t>
            </a:r>
            <a:r>
              <a:rPr lang="en-US" dirty="0" smtClean="0">
                <a:solidFill>
                  <a:schemeClr val="accent1"/>
                </a:solidFill>
              </a:rPr>
              <a:t>11</a:t>
            </a:r>
            <a:r>
              <a:rPr lang="en-US" dirty="0" smtClean="0"/>
              <a: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4900" name="Rectangle 4"/>
          <p:cNvSpPr>
            <a:spLocks noGrp="1" noChangeArrowheads="1"/>
          </p:cNvSpPr>
          <p:nvPr>
            <p:ph sz="half" idx="1"/>
          </p:nvPr>
        </p:nvSpPr>
        <p:spPr/>
        <p:txBody>
          <a:bodyPr/>
          <a:lstStyle/>
          <a:p>
            <a:r>
              <a:rPr lang="en-US" sz="2400" dirty="0" smtClean="0"/>
              <a:t>Cache</a:t>
            </a:r>
          </a:p>
          <a:p>
            <a:pPr lvl="1"/>
            <a:r>
              <a:rPr lang="en-US" sz="2000" dirty="0" smtClean="0"/>
              <a:t>32 KB Instructions and 32 KB Data L1 caches</a:t>
            </a:r>
          </a:p>
          <a:p>
            <a:pPr lvl="1"/>
            <a:r>
              <a:rPr lang="en-US" sz="2000" dirty="0" smtClean="0"/>
              <a:t>External L2 Cache interface with integrated controller and cache tags, supports up to 1 </a:t>
            </a:r>
            <a:r>
              <a:rPr lang="en-US" sz="2000" dirty="0" err="1" smtClean="0"/>
              <a:t>MByte</a:t>
            </a:r>
            <a:r>
              <a:rPr lang="en-US" sz="2000" dirty="0" smtClean="0"/>
              <a:t> external L2 cache</a:t>
            </a:r>
          </a:p>
          <a:p>
            <a:pPr lvl="1"/>
            <a:r>
              <a:rPr lang="en-US" sz="2000" dirty="0" smtClean="0"/>
              <a:t>Dual Memory Management Units (MMU) with Translation </a:t>
            </a:r>
            <a:r>
              <a:rPr lang="en-US" sz="2000" dirty="0" err="1" smtClean="0"/>
              <a:t>Lookaside</a:t>
            </a:r>
            <a:r>
              <a:rPr lang="en-US" sz="2000" dirty="0" smtClean="0"/>
              <a:t> Buffers (TLB)</a:t>
            </a:r>
          </a:p>
          <a:p>
            <a:r>
              <a:rPr lang="en-US" sz="2400" dirty="0" smtClean="0"/>
              <a:t>Pipelining</a:t>
            </a:r>
          </a:p>
          <a:p>
            <a:pPr lvl="1"/>
            <a:r>
              <a:rPr lang="en-US" sz="2000" dirty="0" smtClean="0"/>
              <a:t>Superscalar (3 inst/cycle)</a:t>
            </a:r>
          </a:p>
          <a:p>
            <a:pPr lvl="1"/>
            <a:r>
              <a:rPr lang="en-US" sz="2000" dirty="0" smtClean="0"/>
              <a:t>6 execution units (2 integer and 1 double precision IEEE floating point)</a:t>
            </a:r>
            <a:endParaRPr lang="en-US" sz="2000" dirty="0"/>
          </a:p>
        </p:txBody>
      </p:sp>
      <p:pic>
        <p:nvPicPr>
          <p:cNvPr id="3024899" name="Picture 3"/>
          <p:cNvPicPr>
            <a:picLocks noGrp="1" noChangeAspect="1" noChangeArrowheads="1"/>
          </p:cNvPicPr>
          <p:nvPr>
            <p:ph sz="half" idx="2"/>
          </p:nvPr>
        </p:nvPicPr>
        <p:blipFill>
          <a:blip r:embed="rId3"/>
          <a:stretch>
            <a:fillRect/>
          </a:stretch>
        </p:blipFill>
        <p:spPr>
          <a:xfrm>
            <a:off x="4648200" y="1255986"/>
            <a:ext cx="4054476" cy="4774652"/>
          </a:xfrm>
        </p:spPr>
      </p:pic>
      <p:sp>
        <p:nvSpPr>
          <p:cNvPr id="3024898" name="Rectangle 2"/>
          <p:cNvSpPr>
            <a:spLocks noGrp="1" noChangeArrowheads="1"/>
          </p:cNvSpPr>
          <p:nvPr>
            <p:ph type="title"/>
          </p:nvPr>
        </p:nvSpPr>
        <p:spPr/>
        <p:txBody>
          <a:bodyPr/>
          <a:lstStyle/>
          <a:p>
            <a:r>
              <a:rPr lang="en-US" smtClean="0"/>
              <a:t>An actual CPU – Early PowerPC</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6946" name="Rectangle 2"/>
          <p:cNvSpPr>
            <a:spLocks noGrp="1" noChangeArrowheads="1"/>
          </p:cNvSpPr>
          <p:nvPr>
            <p:ph type="title"/>
          </p:nvPr>
        </p:nvSpPr>
        <p:spPr/>
        <p:txBody>
          <a:bodyPr/>
          <a:lstStyle/>
          <a:p>
            <a:r>
              <a:rPr lang="en-US" smtClean="0"/>
              <a:t>An Actual CPU – Pentium M</a:t>
            </a:r>
            <a:endParaRPr lang="en-US"/>
          </a:p>
        </p:txBody>
      </p:sp>
      <p:pic>
        <p:nvPicPr>
          <p:cNvPr id="3026947" name="Picture 3"/>
          <p:cNvPicPr>
            <a:picLocks noChangeAspect="1" noChangeArrowheads="1"/>
          </p:cNvPicPr>
          <p:nvPr>
            <p:ph idx="1"/>
          </p:nvPr>
        </p:nvPicPr>
        <p:blipFill>
          <a:blip r:embed="rId3"/>
          <a:srcRect/>
          <a:stretch>
            <a:fillRect/>
          </a:stretch>
        </p:blipFill>
        <p:spPr>
          <a:xfrm>
            <a:off x="1371601" y="1265144"/>
            <a:ext cx="6400798" cy="4816662"/>
          </a:xfrm>
        </p:spPr>
      </p:pic>
      <p:sp>
        <p:nvSpPr>
          <p:cNvPr id="3026948" name="Text Box 4"/>
          <p:cNvSpPr txBox="1">
            <a:spLocks noChangeArrowheads="1"/>
          </p:cNvSpPr>
          <p:nvPr/>
        </p:nvSpPr>
        <p:spPr bwMode="auto">
          <a:xfrm>
            <a:off x="304800" y="3733800"/>
            <a:ext cx="1235075" cy="366713"/>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rPr>
              <a:t>32KB I$</a:t>
            </a:r>
          </a:p>
        </p:txBody>
      </p:sp>
      <p:sp>
        <p:nvSpPr>
          <p:cNvPr id="3026949" name="Text Box 5"/>
          <p:cNvSpPr txBox="1">
            <a:spLocks noChangeArrowheads="1"/>
          </p:cNvSpPr>
          <p:nvPr/>
        </p:nvSpPr>
        <p:spPr bwMode="auto">
          <a:xfrm>
            <a:off x="228600" y="4191000"/>
            <a:ext cx="1235075" cy="366713"/>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rPr>
              <a:t>32KB D$</a:t>
            </a:r>
          </a:p>
        </p:txBody>
      </p:sp>
      <p:sp>
        <p:nvSpPr>
          <p:cNvPr id="3026950" name="Line 6"/>
          <p:cNvSpPr>
            <a:spLocks noChangeShapeType="1"/>
          </p:cNvSpPr>
          <p:nvPr/>
        </p:nvSpPr>
        <p:spPr bwMode="auto">
          <a:xfrm flipV="1">
            <a:off x="1173166" y="4049024"/>
            <a:ext cx="3593531" cy="330299"/>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p>
        </p:txBody>
      </p:sp>
      <p:sp>
        <p:nvSpPr>
          <p:cNvPr id="3026951" name="Line 7"/>
          <p:cNvSpPr>
            <a:spLocks noChangeShapeType="1"/>
          </p:cNvSpPr>
          <p:nvPr/>
        </p:nvSpPr>
        <p:spPr bwMode="auto">
          <a:xfrm flipV="1">
            <a:off x="1178861" y="3866790"/>
            <a:ext cx="2477315" cy="68338"/>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4482" name="Rectangle 2"/>
          <p:cNvSpPr>
            <a:spLocks noGrp="1" noChangeArrowheads="1"/>
          </p:cNvSpPr>
          <p:nvPr>
            <p:ph type="title"/>
          </p:nvPr>
        </p:nvSpPr>
        <p:spPr/>
        <p:txBody>
          <a:bodyPr/>
          <a:lstStyle/>
          <a:p>
            <a:r>
              <a:rPr lang="en-US" smtClean="0"/>
              <a:t>Block Size Tradeoff (1/3)</a:t>
            </a:r>
            <a:endParaRPr lang="en-US"/>
          </a:p>
        </p:txBody>
      </p:sp>
      <p:sp>
        <p:nvSpPr>
          <p:cNvPr id="2964483" name="Rectangle 3"/>
          <p:cNvSpPr>
            <a:spLocks noGrp="1" noChangeArrowheads="1"/>
          </p:cNvSpPr>
          <p:nvPr>
            <p:ph type="body" idx="1"/>
          </p:nvPr>
        </p:nvSpPr>
        <p:spPr/>
        <p:txBody>
          <a:bodyPr/>
          <a:lstStyle/>
          <a:p>
            <a:r>
              <a:rPr lang="en-US" dirty="0" smtClean="0"/>
              <a:t>Benefits of Larger Block Size</a:t>
            </a:r>
          </a:p>
          <a:p>
            <a:pPr lvl="1"/>
            <a:r>
              <a:rPr lang="en-US" dirty="0" smtClean="0">
                <a:solidFill>
                  <a:schemeClr val="accent1"/>
                </a:solidFill>
              </a:rPr>
              <a:t>Spatial Locality: </a:t>
            </a:r>
            <a:r>
              <a:rPr lang="en-US" dirty="0" smtClean="0"/>
              <a:t>if we access a given word, we’re likely to access other nearby words soon</a:t>
            </a:r>
          </a:p>
          <a:p>
            <a:pPr lvl="1"/>
            <a:r>
              <a:rPr lang="en-US" dirty="0" smtClean="0"/>
              <a:t>Very applicable with Stored-Program Concept: if we execute a given instruction, it’s likely that we’ll execute the next few as well</a:t>
            </a:r>
          </a:p>
          <a:p>
            <a:pPr lvl="1"/>
            <a:r>
              <a:rPr lang="en-US" dirty="0" smtClean="0"/>
              <a:t>Works nicely in sequential array accesses too</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6530" name="Rectangle 1026"/>
          <p:cNvSpPr>
            <a:spLocks noGrp="1" noChangeArrowheads="1"/>
          </p:cNvSpPr>
          <p:nvPr>
            <p:ph type="title"/>
          </p:nvPr>
        </p:nvSpPr>
        <p:spPr/>
        <p:txBody>
          <a:bodyPr/>
          <a:lstStyle/>
          <a:p>
            <a:r>
              <a:rPr lang="en-US" smtClean="0"/>
              <a:t>Block Size Tradeoff (2/3)</a:t>
            </a:r>
            <a:endParaRPr lang="en-US"/>
          </a:p>
        </p:txBody>
      </p:sp>
      <p:sp>
        <p:nvSpPr>
          <p:cNvPr id="2966531" name="Rectangle 1027"/>
          <p:cNvSpPr>
            <a:spLocks noGrp="1" noChangeArrowheads="1"/>
          </p:cNvSpPr>
          <p:nvPr>
            <p:ph type="body" idx="1"/>
          </p:nvPr>
        </p:nvSpPr>
        <p:spPr/>
        <p:txBody>
          <a:bodyPr/>
          <a:lstStyle/>
          <a:p>
            <a:r>
              <a:rPr lang="en-US" dirty="0" smtClean="0"/>
              <a:t>Drawbacks of Larger Block Size</a:t>
            </a:r>
          </a:p>
          <a:p>
            <a:pPr lvl="1"/>
            <a:r>
              <a:rPr lang="en-US" dirty="0" smtClean="0"/>
              <a:t>Larger block size means </a:t>
            </a:r>
            <a:r>
              <a:rPr lang="en-US" dirty="0" smtClean="0">
                <a:solidFill>
                  <a:schemeClr val="accent2"/>
                </a:solidFill>
              </a:rPr>
              <a:t>larger miss penalty</a:t>
            </a:r>
          </a:p>
          <a:p>
            <a:pPr lvl="2"/>
            <a:r>
              <a:rPr lang="en-US" dirty="0" smtClean="0"/>
              <a:t>on a miss, takes longer time to load a new block from next level</a:t>
            </a:r>
          </a:p>
          <a:p>
            <a:pPr lvl="1"/>
            <a:r>
              <a:rPr lang="en-US" dirty="0" smtClean="0"/>
              <a:t>If block size is too big relative to cache size, then there are too few blocks</a:t>
            </a:r>
          </a:p>
          <a:p>
            <a:pPr lvl="2"/>
            <a:r>
              <a:rPr lang="en-US" dirty="0" smtClean="0"/>
              <a:t>Result: miss rate goes up</a:t>
            </a:r>
          </a:p>
          <a:p>
            <a:r>
              <a:rPr lang="en-US" dirty="0" smtClean="0"/>
              <a:t>In general, minimize </a:t>
            </a:r>
            <a:br>
              <a:rPr lang="en-US" dirty="0" smtClean="0"/>
            </a:br>
            <a:r>
              <a:rPr lang="en-US" dirty="0" smtClean="0">
                <a:solidFill>
                  <a:schemeClr val="accent1"/>
                </a:solidFill>
              </a:rPr>
              <a:t>Average Memory Access Time (AMAT)</a:t>
            </a:r>
          </a:p>
          <a:p>
            <a:pPr lvl="1">
              <a:buNone/>
            </a:pPr>
            <a:r>
              <a:rPr lang="en-US" dirty="0" smtClean="0"/>
              <a:t>	= Hit Time </a:t>
            </a:r>
            <a:br>
              <a:rPr lang="en-US" dirty="0" smtClean="0"/>
            </a:br>
            <a:r>
              <a:rPr lang="en-US" dirty="0" smtClean="0"/>
              <a:t>		+ Miss Penalty </a:t>
            </a:r>
            <a:r>
              <a:rPr lang="en-US" dirty="0" err="1" smtClean="0"/>
              <a:t>x</a:t>
            </a:r>
            <a:r>
              <a:rPr lang="en-US" dirty="0" smtClean="0"/>
              <a:t> Miss Rate</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8578" name="Rectangle 2"/>
          <p:cNvSpPr>
            <a:spLocks noGrp="1" noChangeArrowheads="1"/>
          </p:cNvSpPr>
          <p:nvPr>
            <p:ph type="title"/>
          </p:nvPr>
        </p:nvSpPr>
        <p:spPr/>
        <p:txBody>
          <a:bodyPr/>
          <a:lstStyle/>
          <a:p>
            <a:r>
              <a:rPr lang="en-US" smtClean="0"/>
              <a:t>Block Size Tradeoff (3/3)</a:t>
            </a:r>
            <a:endParaRPr lang="en-US"/>
          </a:p>
        </p:txBody>
      </p:sp>
      <p:sp>
        <p:nvSpPr>
          <p:cNvPr id="2968579" name="Rectangle 3"/>
          <p:cNvSpPr>
            <a:spLocks noGrp="1" noChangeArrowheads="1"/>
          </p:cNvSpPr>
          <p:nvPr>
            <p:ph type="body" idx="1"/>
          </p:nvPr>
        </p:nvSpPr>
        <p:spPr/>
        <p:txBody>
          <a:bodyPr/>
          <a:lstStyle/>
          <a:p>
            <a:r>
              <a:rPr lang="en-US" dirty="0" smtClean="0"/>
              <a:t>Hit Time</a:t>
            </a:r>
          </a:p>
          <a:p>
            <a:pPr lvl="1"/>
            <a:r>
              <a:rPr lang="en-US" dirty="0" smtClean="0"/>
              <a:t>time to find and retrieve data from current level cache</a:t>
            </a:r>
          </a:p>
          <a:p>
            <a:r>
              <a:rPr lang="en-US" dirty="0" smtClean="0"/>
              <a:t>Miss Penalty</a:t>
            </a:r>
          </a:p>
          <a:p>
            <a:pPr lvl="1"/>
            <a:r>
              <a:rPr lang="en-US" dirty="0" smtClean="0"/>
              <a:t>average time to retrieve data on a current level miss (includes the possibility of misses on successive levels of memory hierarchy)</a:t>
            </a:r>
          </a:p>
          <a:p>
            <a:r>
              <a:rPr lang="en-US" dirty="0" smtClean="0"/>
              <a:t>Hit Rate</a:t>
            </a:r>
          </a:p>
          <a:p>
            <a:pPr lvl="1"/>
            <a:r>
              <a:rPr lang="en-US" dirty="0" smtClean="0"/>
              <a:t>% of requests that are found in current level cache</a:t>
            </a:r>
          </a:p>
          <a:p>
            <a:r>
              <a:rPr lang="en-US" dirty="0" smtClean="0"/>
              <a:t>Miss Rate</a:t>
            </a:r>
          </a:p>
          <a:p>
            <a:pPr lvl="1"/>
            <a:r>
              <a:rPr lang="en-US" dirty="0" smtClean="0"/>
              <a:t>1 - Hit Rate</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626" name="Rectangle 2"/>
          <p:cNvSpPr>
            <a:spLocks noGrp="1" noChangeArrowheads="1"/>
          </p:cNvSpPr>
          <p:nvPr>
            <p:ph type="title"/>
          </p:nvPr>
        </p:nvSpPr>
        <p:spPr/>
        <p:txBody>
          <a:bodyPr/>
          <a:lstStyle/>
          <a:p>
            <a:r>
              <a:rPr lang="en-US" smtClean="0"/>
              <a:t>Extreme Example: One Big Block</a:t>
            </a:r>
            <a:endParaRPr lang="en-US"/>
          </a:p>
        </p:txBody>
      </p:sp>
      <p:sp>
        <p:nvSpPr>
          <p:cNvPr id="2970627" name="Rectangle 3"/>
          <p:cNvSpPr>
            <a:spLocks noGrp="1" noChangeArrowheads="1"/>
          </p:cNvSpPr>
          <p:nvPr>
            <p:ph type="body" idx="1"/>
          </p:nvPr>
        </p:nvSpPr>
        <p:spPr/>
        <p:txBody>
          <a:bodyPr/>
          <a:lstStyle/>
          <a:p>
            <a:endParaRPr lang="en-US" dirty="0" smtClean="0"/>
          </a:p>
          <a:p>
            <a:endParaRPr lang="en-US" dirty="0" smtClean="0"/>
          </a:p>
          <a:p>
            <a:r>
              <a:rPr lang="en-US" dirty="0" smtClean="0"/>
              <a:t>Cache Size = 4 bytes	Block Size = 4 bytes</a:t>
            </a:r>
          </a:p>
          <a:p>
            <a:pPr lvl="1"/>
            <a:r>
              <a:rPr lang="en-US" dirty="0" smtClean="0"/>
              <a:t>Only </a:t>
            </a:r>
            <a:r>
              <a:rPr lang="en-US" dirty="0" smtClean="0">
                <a:solidFill>
                  <a:schemeClr val="accent1"/>
                </a:solidFill>
              </a:rPr>
              <a:t>ONE </a:t>
            </a:r>
            <a:r>
              <a:rPr lang="en-US" dirty="0" smtClean="0"/>
              <a:t>entry (row) in the cache!</a:t>
            </a:r>
          </a:p>
          <a:p>
            <a:r>
              <a:rPr lang="en-US" dirty="0" smtClean="0"/>
              <a:t>If item accessed, likely accessed again soon</a:t>
            </a:r>
          </a:p>
          <a:p>
            <a:pPr lvl="1"/>
            <a:r>
              <a:rPr lang="en-US" dirty="0" smtClean="0"/>
              <a:t>But unlikely will be accessed again immediately!</a:t>
            </a:r>
          </a:p>
          <a:p>
            <a:r>
              <a:rPr lang="en-US" dirty="0" smtClean="0"/>
              <a:t>The next access will likely to be a miss again</a:t>
            </a:r>
          </a:p>
          <a:p>
            <a:pPr lvl="1"/>
            <a:r>
              <a:rPr lang="en-US" dirty="0" smtClean="0"/>
              <a:t>Continually loading data into the cache but</a:t>
            </a:r>
            <a:br>
              <a:rPr lang="en-US" dirty="0" smtClean="0"/>
            </a:br>
            <a:r>
              <a:rPr lang="en-US" dirty="0" smtClean="0"/>
              <a:t>discard data (force out) before use it again</a:t>
            </a:r>
          </a:p>
          <a:p>
            <a:pPr lvl="1"/>
            <a:r>
              <a:rPr lang="en-US" dirty="0" smtClean="0"/>
              <a:t>Nightmare for cache designer: </a:t>
            </a:r>
            <a:r>
              <a:rPr lang="en-US" dirty="0" smtClean="0">
                <a:solidFill>
                  <a:schemeClr val="accent1"/>
                </a:solidFill>
              </a:rPr>
              <a:t>Ping Pong Effect</a:t>
            </a:r>
            <a:endParaRPr lang="en-US" dirty="0">
              <a:solidFill>
                <a:schemeClr val="accent1"/>
              </a:solidFill>
            </a:endParaRPr>
          </a:p>
        </p:txBody>
      </p:sp>
      <p:grpSp>
        <p:nvGrpSpPr>
          <p:cNvPr id="2" name="Group 4"/>
          <p:cNvGrpSpPr>
            <a:grpSpLocks/>
          </p:cNvGrpSpPr>
          <p:nvPr/>
        </p:nvGrpSpPr>
        <p:grpSpPr bwMode="auto">
          <a:xfrm>
            <a:off x="671513" y="1179512"/>
            <a:ext cx="7392987" cy="954088"/>
            <a:chOff x="423" y="452"/>
            <a:chExt cx="4657" cy="601"/>
          </a:xfrm>
        </p:grpSpPr>
        <p:sp>
          <p:nvSpPr>
            <p:cNvPr id="2970629" name="Rectangle 5"/>
            <p:cNvSpPr>
              <a:spLocks noChangeArrowheads="1"/>
            </p:cNvSpPr>
            <p:nvPr/>
          </p:nvSpPr>
          <p:spPr bwMode="auto">
            <a:xfrm>
              <a:off x="3375" y="476"/>
              <a:ext cx="139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 Cache Data</a:t>
              </a:r>
            </a:p>
          </p:txBody>
        </p:sp>
        <p:sp>
          <p:nvSpPr>
            <p:cNvPr id="2970630" name="Rectangle 6"/>
            <p:cNvSpPr>
              <a:spLocks noChangeArrowheads="1"/>
            </p:cNvSpPr>
            <p:nvPr/>
          </p:nvSpPr>
          <p:spPr bwMode="auto">
            <a:xfrm>
              <a:off x="423" y="452"/>
              <a:ext cx="1010"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Valid Bit</a:t>
              </a:r>
            </a:p>
          </p:txBody>
        </p:sp>
        <p:sp>
          <p:nvSpPr>
            <p:cNvPr id="2970631" name="Rectangle 7"/>
            <p:cNvSpPr>
              <a:spLocks noChangeArrowheads="1"/>
            </p:cNvSpPr>
            <p:nvPr/>
          </p:nvSpPr>
          <p:spPr bwMode="auto">
            <a:xfrm>
              <a:off x="4647"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0</a:t>
              </a:r>
            </a:p>
          </p:txBody>
        </p:sp>
        <p:sp>
          <p:nvSpPr>
            <p:cNvPr id="2970632" name="Line 8"/>
            <p:cNvSpPr>
              <a:spLocks noChangeShapeType="1"/>
            </p:cNvSpPr>
            <p:nvPr/>
          </p:nvSpPr>
          <p:spPr bwMode="auto">
            <a:xfrm>
              <a:off x="4656"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3" name="Rectangle 9"/>
            <p:cNvSpPr>
              <a:spLocks noChangeArrowheads="1"/>
            </p:cNvSpPr>
            <p:nvPr/>
          </p:nvSpPr>
          <p:spPr bwMode="auto">
            <a:xfrm>
              <a:off x="4215"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1</a:t>
              </a:r>
            </a:p>
          </p:txBody>
        </p:sp>
        <p:sp>
          <p:nvSpPr>
            <p:cNvPr id="2970634" name="Line 10"/>
            <p:cNvSpPr>
              <a:spLocks noChangeShapeType="1"/>
            </p:cNvSpPr>
            <p:nvPr/>
          </p:nvSpPr>
          <p:spPr bwMode="auto">
            <a:xfrm>
              <a:off x="4224"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5" name="Rectangle 11"/>
            <p:cNvSpPr>
              <a:spLocks noChangeArrowheads="1"/>
            </p:cNvSpPr>
            <p:nvPr/>
          </p:nvSpPr>
          <p:spPr bwMode="auto">
            <a:xfrm>
              <a:off x="3303"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3</a:t>
              </a:r>
            </a:p>
          </p:txBody>
        </p:sp>
        <p:sp>
          <p:nvSpPr>
            <p:cNvPr id="2970636" name="Line 12"/>
            <p:cNvSpPr>
              <a:spLocks noChangeShapeType="1"/>
            </p:cNvSpPr>
            <p:nvPr/>
          </p:nvSpPr>
          <p:spPr bwMode="auto">
            <a:xfrm>
              <a:off x="3744"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7" name="Rectangle 13"/>
            <p:cNvSpPr>
              <a:spLocks noChangeArrowheads="1"/>
            </p:cNvSpPr>
            <p:nvPr/>
          </p:nvSpPr>
          <p:spPr bwMode="auto">
            <a:xfrm>
              <a:off x="1859" y="480"/>
              <a:ext cx="512"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Tag</a:t>
              </a:r>
              <a:endParaRPr lang="en-US" sz="2800" b="1">
                <a:solidFill>
                  <a:schemeClr val="tx1"/>
                </a:solidFill>
                <a:latin typeface="Times" pitchFamily="-65" charset="0"/>
              </a:endParaRPr>
            </a:p>
          </p:txBody>
        </p:sp>
        <p:sp>
          <p:nvSpPr>
            <p:cNvPr id="2970638" name="Rectangle 14"/>
            <p:cNvSpPr>
              <a:spLocks noChangeArrowheads="1"/>
            </p:cNvSpPr>
            <p:nvPr/>
          </p:nvSpPr>
          <p:spPr bwMode="auto">
            <a:xfrm>
              <a:off x="680" y="808"/>
              <a:ext cx="176"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39" name="Rectangle 15"/>
            <p:cNvSpPr>
              <a:spLocks noChangeArrowheads="1"/>
            </p:cNvSpPr>
            <p:nvPr/>
          </p:nvSpPr>
          <p:spPr bwMode="auto">
            <a:xfrm>
              <a:off x="1064" y="808"/>
              <a:ext cx="2048"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40" name="Rectangle 16"/>
            <p:cNvSpPr>
              <a:spLocks noChangeArrowheads="1"/>
            </p:cNvSpPr>
            <p:nvPr/>
          </p:nvSpPr>
          <p:spPr bwMode="auto">
            <a:xfrm>
              <a:off x="3320" y="808"/>
              <a:ext cx="1760"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41" name="Rectangle 17"/>
            <p:cNvSpPr>
              <a:spLocks noChangeArrowheads="1"/>
            </p:cNvSpPr>
            <p:nvPr/>
          </p:nvSpPr>
          <p:spPr bwMode="auto">
            <a:xfrm>
              <a:off x="3783"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2</a:t>
              </a: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2674" name="Rectangle 2"/>
          <p:cNvSpPr>
            <a:spLocks noGrp="1" noChangeArrowheads="1"/>
          </p:cNvSpPr>
          <p:nvPr>
            <p:ph type="title"/>
          </p:nvPr>
        </p:nvSpPr>
        <p:spPr/>
        <p:txBody>
          <a:bodyPr/>
          <a:lstStyle/>
          <a:p>
            <a:r>
              <a:rPr lang="en-US" smtClean="0"/>
              <a:t>Block Size Tradeoff Conclusions</a:t>
            </a:r>
            <a:endParaRPr lang="en-US"/>
          </a:p>
        </p:txBody>
      </p:sp>
      <p:sp>
        <p:nvSpPr>
          <p:cNvPr id="2972675" name="Line 3"/>
          <p:cNvSpPr>
            <a:spLocks noChangeShapeType="1"/>
          </p:cNvSpPr>
          <p:nvPr/>
        </p:nvSpPr>
        <p:spPr bwMode="auto">
          <a:xfrm flipV="1">
            <a:off x="965200" y="2062162"/>
            <a:ext cx="1498600" cy="787400"/>
          </a:xfrm>
          <a:prstGeom prst="line">
            <a:avLst/>
          </a:prstGeom>
          <a:noFill/>
          <a:ln w="38100">
            <a:solidFill>
              <a:schemeClr val="accent1"/>
            </a:solidFill>
            <a:round/>
            <a:headEnd/>
            <a:tailEnd/>
          </a:ln>
          <a:effectLst/>
        </p:spPr>
        <p:txBody>
          <a:bodyPr wrap="none" anchor="ctr">
            <a:prstTxWarp prst="textNoShape">
              <a:avLst/>
            </a:prstTxWarp>
          </a:bodyPr>
          <a:lstStyle/>
          <a:p>
            <a:endParaRPr lang="en-US"/>
          </a:p>
        </p:txBody>
      </p:sp>
      <p:grpSp>
        <p:nvGrpSpPr>
          <p:cNvPr id="2" name="Group 4"/>
          <p:cNvGrpSpPr>
            <a:grpSpLocks/>
          </p:cNvGrpSpPr>
          <p:nvPr/>
        </p:nvGrpSpPr>
        <p:grpSpPr bwMode="auto">
          <a:xfrm>
            <a:off x="952500" y="1219200"/>
            <a:ext cx="2651125" cy="2590801"/>
            <a:chOff x="600" y="589"/>
            <a:chExt cx="1670" cy="1632"/>
          </a:xfrm>
        </p:grpSpPr>
        <p:sp>
          <p:nvSpPr>
            <p:cNvPr id="2972677" name="Line 5"/>
            <p:cNvSpPr>
              <a:spLocks noChangeShapeType="1"/>
            </p:cNvSpPr>
            <p:nvPr/>
          </p:nvSpPr>
          <p:spPr bwMode="auto">
            <a:xfrm>
              <a:off x="600" y="992"/>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78" name="Line 6"/>
            <p:cNvSpPr>
              <a:spLocks noChangeShapeType="1"/>
            </p:cNvSpPr>
            <p:nvPr/>
          </p:nvSpPr>
          <p:spPr bwMode="auto">
            <a:xfrm>
              <a:off x="608" y="1896"/>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79" name="Rectangle 7"/>
            <p:cNvSpPr>
              <a:spLocks noChangeArrowheads="1"/>
            </p:cNvSpPr>
            <p:nvPr/>
          </p:nvSpPr>
          <p:spPr bwMode="auto">
            <a:xfrm>
              <a:off x="624" y="589"/>
              <a:ext cx="877"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Arial" pitchFamily="-65" charset="0"/>
                </a:rPr>
                <a:t>Miss</a:t>
              </a:r>
            </a:p>
            <a:p>
              <a:pPr>
                <a:lnSpc>
                  <a:spcPct val="85000"/>
                </a:lnSpc>
              </a:pPr>
              <a:r>
                <a:rPr lang="en-US" sz="2800" b="1" dirty="0">
                  <a:solidFill>
                    <a:schemeClr val="tx1"/>
                  </a:solidFill>
                  <a:latin typeface="Arial" pitchFamily="-65" charset="0"/>
                </a:rPr>
                <a:t>Penalty</a:t>
              </a:r>
            </a:p>
          </p:txBody>
        </p:sp>
        <p:sp>
          <p:nvSpPr>
            <p:cNvPr id="2972680" name="Rectangle 8"/>
            <p:cNvSpPr>
              <a:spLocks noChangeArrowheads="1"/>
            </p:cNvSpPr>
            <p:nvPr/>
          </p:nvSpPr>
          <p:spPr bwMode="auto">
            <a:xfrm>
              <a:off x="1167" y="1896"/>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sp>
        <p:nvSpPr>
          <p:cNvPr id="2972681" name="Freeform 9"/>
          <p:cNvSpPr>
            <a:spLocks/>
          </p:cNvSpPr>
          <p:nvPr/>
        </p:nvSpPr>
        <p:spPr bwMode="auto">
          <a:xfrm>
            <a:off x="3086100" y="5135562"/>
            <a:ext cx="1333500" cy="1082675"/>
          </a:xfrm>
          <a:custGeom>
            <a:avLst/>
            <a:gdLst/>
            <a:ahLst/>
            <a:cxnLst>
              <a:cxn ang="0">
                <a:pos x="0" y="0"/>
              </a:cxn>
              <a:cxn ang="0">
                <a:pos x="88" y="320"/>
              </a:cxn>
              <a:cxn ang="0">
                <a:pos x="280" y="624"/>
              </a:cxn>
              <a:cxn ang="0">
                <a:pos x="560" y="672"/>
              </a:cxn>
              <a:cxn ang="0">
                <a:pos x="728" y="568"/>
              </a:cxn>
              <a:cxn ang="0">
                <a:pos x="840" y="368"/>
              </a:cxn>
            </a:cxnLst>
            <a:rect l="0" t="0" r="r" b="b"/>
            <a:pathLst>
              <a:path w="840" h="682">
                <a:moveTo>
                  <a:pt x="0" y="0"/>
                </a:moveTo>
                <a:cubicBezTo>
                  <a:pt x="20" y="108"/>
                  <a:pt x="41" y="216"/>
                  <a:pt x="88" y="320"/>
                </a:cubicBezTo>
                <a:cubicBezTo>
                  <a:pt x="134" y="423"/>
                  <a:pt x="201" y="565"/>
                  <a:pt x="280" y="624"/>
                </a:cubicBezTo>
                <a:cubicBezTo>
                  <a:pt x="358" y="682"/>
                  <a:pt x="485" y="681"/>
                  <a:pt x="560" y="672"/>
                </a:cubicBezTo>
                <a:cubicBezTo>
                  <a:pt x="634" y="662"/>
                  <a:pt x="681" y="618"/>
                  <a:pt x="728" y="568"/>
                </a:cubicBezTo>
                <a:cubicBezTo>
                  <a:pt x="774" y="517"/>
                  <a:pt x="807" y="442"/>
                  <a:pt x="840" y="368"/>
                </a:cubicBezTo>
              </a:path>
            </a:pathLst>
          </a:custGeom>
          <a:noFill/>
          <a:ln w="38100" cap="flat" cmpd="sng">
            <a:solidFill>
              <a:schemeClr val="accent2"/>
            </a:solidFill>
            <a:prstDash val="solid"/>
            <a:round/>
            <a:headEnd type="none" w="med" len="med"/>
            <a:tailEnd type="none" w="med" len="med"/>
          </a:ln>
          <a:effectLst/>
        </p:spPr>
        <p:txBody>
          <a:bodyPr wrap="none" anchor="ctr">
            <a:prstTxWarp prst="textNoShape">
              <a:avLst/>
            </a:prstTxWarp>
          </a:bodyPr>
          <a:lstStyle/>
          <a:p>
            <a:endParaRPr lang="en-US"/>
          </a:p>
        </p:txBody>
      </p:sp>
      <p:grpSp>
        <p:nvGrpSpPr>
          <p:cNvPr id="3" name="Group 10"/>
          <p:cNvGrpSpPr>
            <a:grpSpLocks/>
          </p:cNvGrpSpPr>
          <p:nvPr/>
        </p:nvGrpSpPr>
        <p:grpSpPr bwMode="auto">
          <a:xfrm>
            <a:off x="3643313" y="4424362"/>
            <a:ext cx="3562350" cy="1504950"/>
            <a:chOff x="2295" y="2608"/>
            <a:chExt cx="2244" cy="948"/>
          </a:xfrm>
        </p:grpSpPr>
        <p:sp>
          <p:nvSpPr>
            <p:cNvPr id="2972683" name="Line 11"/>
            <p:cNvSpPr>
              <a:spLocks noChangeShapeType="1"/>
            </p:cNvSpPr>
            <p:nvPr/>
          </p:nvSpPr>
          <p:spPr bwMode="auto">
            <a:xfrm flipV="1">
              <a:off x="2740" y="3116"/>
              <a:ext cx="640" cy="44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84" name="Rectangle 12"/>
            <p:cNvSpPr>
              <a:spLocks noChangeArrowheads="1"/>
            </p:cNvSpPr>
            <p:nvPr/>
          </p:nvSpPr>
          <p:spPr bwMode="auto">
            <a:xfrm>
              <a:off x="2295" y="2608"/>
              <a:ext cx="2244"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dirty="0">
                  <a:solidFill>
                    <a:schemeClr val="tx1"/>
                  </a:solidFill>
                  <a:latin typeface="18 VAG Rounded Thin   55390"/>
                  <a:cs typeface="L VAG Rounded Light"/>
                </a:rPr>
                <a:t>Increased Miss Penalty</a:t>
              </a:r>
            </a:p>
            <a:p>
              <a:pPr algn="ctr">
                <a:lnSpc>
                  <a:spcPct val="85000"/>
                </a:lnSpc>
              </a:pPr>
              <a:r>
                <a:rPr lang="en-US" sz="2800" dirty="0">
                  <a:solidFill>
                    <a:schemeClr val="tx1"/>
                  </a:solidFill>
                  <a:latin typeface="18 VAG Rounded Thin   55390"/>
                  <a:cs typeface="L VAG Rounded Light"/>
                </a:rPr>
                <a:t>&amp; Miss Rate</a:t>
              </a:r>
            </a:p>
          </p:txBody>
        </p:sp>
      </p:grpSp>
      <p:grpSp>
        <p:nvGrpSpPr>
          <p:cNvPr id="4" name="Group 13"/>
          <p:cNvGrpSpPr>
            <a:grpSpLocks/>
          </p:cNvGrpSpPr>
          <p:nvPr/>
        </p:nvGrpSpPr>
        <p:grpSpPr bwMode="auto">
          <a:xfrm>
            <a:off x="1292225" y="4348162"/>
            <a:ext cx="4197350" cy="2509838"/>
            <a:chOff x="814" y="2560"/>
            <a:chExt cx="2644" cy="1581"/>
          </a:xfrm>
        </p:grpSpPr>
        <p:sp>
          <p:nvSpPr>
            <p:cNvPr id="2972686" name="Line 14"/>
            <p:cNvSpPr>
              <a:spLocks noChangeShapeType="1"/>
            </p:cNvSpPr>
            <p:nvPr/>
          </p:nvSpPr>
          <p:spPr bwMode="auto">
            <a:xfrm>
              <a:off x="1836" y="2912"/>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87" name="Line 15"/>
            <p:cNvSpPr>
              <a:spLocks noChangeShapeType="1"/>
            </p:cNvSpPr>
            <p:nvPr/>
          </p:nvSpPr>
          <p:spPr bwMode="auto">
            <a:xfrm>
              <a:off x="1844" y="3816"/>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88" name="Rectangle 16"/>
            <p:cNvSpPr>
              <a:spLocks noChangeArrowheads="1"/>
            </p:cNvSpPr>
            <p:nvPr/>
          </p:nvSpPr>
          <p:spPr bwMode="auto">
            <a:xfrm>
              <a:off x="814" y="2560"/>
              <a:ext cx="964" cy="719"/>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b="1">
                  <a:solidFill>
                    <a:schemeClr val="tx1"/>
                  </a:solidFill>
                  <a:latin typeface="Arial" pitchFamily="-65" charset="0"/>
                </a:rPr>
                <a:t>Average</a:t>
              </a:r>
            </a:p>
            <a:p>
              <a:pPr algn="ctr">
                <a:lnSpc>
                  <a:spcPct val="85000"/>
                </a:lnSpc>
              </a:pPr>
              <a:r>
                <a:rPr lang="en-US" sz="2800" b="1">
                  <a:solidFill>
                    <a:schemeClr val="tx1"/>
                  </a:solidFill>
                  <a:latin typeface="Arial" pitchFamily="-65" charset="0"/>
                </a:rPr>
                <a:t>Access</a:t>
              </a:r>
            </a:p>
            <a:p>
              <a:pPr algn="ctr">
                <a:lnSpc>
                  <a:spcPct val="85000"/>
                </a:lnSpc>
              </a:pPr>
              <a:r>
                <a:rPr lang="en-US" sz="2800" b="1">
                  <a:solidFill>
                    <a:schemeClr val="tx1"/>
                  </a:solidFill>
                  <a:latin typeface="Arial" pitchFamily="-65" charset="0"/>
                </a:rPr>
                <a:t>Time</a:t>
              </a:r>
            </a:p>
          </p:txBody>
        </p:sp>
        <p:sp>
          <p:nvSpPr>
            <p:cNvPr id="2972689" name="Rectangle 17"/>
            <p:cNvSpPr>
              <a:spLocks noChangeArrowheads="1"/>
            </p:cNvSpPr>
            <p:nvPr/>
          </p:nvSpPr>
          <p:spPr bwMode="auto">
            <a:xfrm>
              <a:off x="2355" y="3816"/>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grpSp>
        <p:nvGrpSpPr>
          <p:cNvPr id="5" name="Group 18"/>
          <p:cNvGrpSpPr>
            <a:grpSpLocks/>
          </p:cNvGrpSpPr>
          <p:nvPr/>
        </p:nvGrpSpPr>
        <p:grpSpPr bwMode="auto">
          <a:xfrm>
            <a:off x="4699000" y="1295400"/>
            <a:ext cx="3706813" cy="1547813"/>
            <a:chOff x="2960" y="637"/>
            <a:chExt cx="2335" cy="975"/>
          </a:xfrm>
        </p:grpSpPr>
        <p:sp>
          <p:nvSpPr>
            <p:cNvPr id="2972691" name="Line 19"/>
            <p:cNvSpPr>
              <a:spLocks noChangeShapeType="1"/>
            </p:cNvSpPr>
            <p:nvPr/>
          </p:nvSpPr>
          <p:spPr bwMode="auto">
            <a:xfrm flipV="1">
              <a:off x="2960" y="920"/>
              <a:ext cx="276" cy="692"/>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92" name="Rectangle 20"/>
            <p:cNvSpPr>
              <a:spLocks noChangeArrowheads="1"/>
            </p:cNvSpPr>
            <p:nvPr/>
          </p:nvSpPr>
          <p:spPr bwMode="auto">
            <a:xfrm>
              <a:off x="3072" y="637"/>
              <a:ext cx="2223"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tx1"/>
                  </a:solidFill>
                  <a:latin typeface="18 VAG Rounded Thin   55390"/>
                  <a:cs typeface="L VAG Rounded Light"/>
                </a:rPr>
                <a:t>Exploits Spatial Locality</a:t>
              </a:r>
            </a:p>
          </p:txBody>
        </p:sp>
      </p:grpSp>
      <p:grpSp>
        <p:nvGrpSpPr>
          <p:cNvPr id="6" name="Group 21"/>
          <p:cNvGrpSpPr>
            <a:grpSpLocks/>
          </p:cNvGrpSpPr>
          <p:nvPr/>
        </p:nvGrpSpPr>
        <p:grpSpPr bwMode="auto">
          <a:xfrm>
            <a:off x="5892801" y="2119312"/>
            <a:ext cx="2836863" cy="1160463"/>
            <a:chOff x="3712" y="1156"/>
            <a:chExt cx="1787" cy="731"/>
          </a:xfrm>
        </p:grpSpPr>
        <p:sp>
          <p:nvSpPr>
            <p:cNvPr id="2972694" name="Line 22"/>
            <p:cNvSpPr>
              <a:spLocks noChangeShapeType="1"/>
            </p:cNvSpPr>
            <p:nvPr/>
          </p:nvSpPr>
          <p:spPr bwMode="auto">
            <a:xfrm flipV="1">
              <a:off x="3712" y="1484"/>
              <a:ext cx="100" cy="32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95" name="Rectangle 23"/>
            <p:cNvSpPr>
              <a:spLocks noChangeArrowheads="1"/>
            </p:cNvSpPr>
            <p:nvPr/>
          </p:nvSpPr>
          <p:spPr bwMode="auto">
            <a:xfrm>
              <a:off x="3860" y="1156"/>
              <a:ext cx="1639"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Thin   55390"/>
                  <a:cs typeface="L VAG Rounded Light"/>
                </a:rPr>
                <a:t>Fewer blocks: </a:t>
              </a:r>
            </a:p>
            <a:p>
              <a:pPr>
                <a:lnSpc>
                  <a:spcPct val="85000"/>
                </a:lnSpc>
              </a:pPr>
              <a:r>
                <a:rPr lang="en-US" sz="2800">
                  <a:solidFill>
                    <a:schemeClr val="tx1"/>
                  </a:solidFill>
                  <a:latin typeface="18 VAG Rounded Thin   55390"/>
                  <a:cs typeface="L VAG Rounded Light"/>
                </a:rPr>
                <a:t>compromises</a:t>
              </a:r>
            </a:p>
            <a:p>
              <a:pPr>
                <a:lnSpc>
                  <a:spcPct val="85000"/>
                </a:lnSpc>
              </a:pPr>
              <a:r>
                <a:rPr lang="en-US" sz="2800">
                  <a:solidFill>
                    <a:schemeClr val="tx1"/>
                  </a:solidFill>
                  <a:latin typeface="18 VAG Rounded Thin   55390"/>
                  <a:cs typeface="L VAG Rounded Light"/>
                </a:rPr>
                <a:t>temporal locality</a:t>
              </a:r>
            </a:p>
          </p:txBody>
        </p:sp>
      </p:grpSp>
      <p:grpSp>
        <p:nvGrpSpPr>
          <p:cNvPr id="7" name="Group 24"/>
          <p:cNvGrpSpPr>
            <a:grpSpLocks/>
          </p:cNvGrpSpPr>
          <p:nvPr/>
        </p:nvGrpSpPr>
        <p:grpSpPr bwMode="auto">
          <a:xfrm>
            <a:off x="3822700" y="1147762"/>
            <a:ext cx="3038475" cy="2814638"/>
            <a:chOff x="2408" y="544"/>
            <a:chExt cx="1914" cy="1773"/>
          </a:xfrm>
        </p:grpSpPr>
        <p:sp>
          <p:nvSpPr>
            <p:cNvPr id="2972697" name="Line 25"/>
            <p:cNvSpPr>
              <a:spLocks noChangeShapeType="1"/>
            </p:cNvSpPr>
            <p:nvPr/>
          </p:nvSpPr>
          <p:spPr bwMode="auto">
            <a:xfrm>
              <a:off x="2700" y="1088"/>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98" name="Line 26"/>
            <p:cNvSpPr>
              <a:spLocks noChangeShapeType="1"/>
            </p:cNvSpPr>
            <p:nvPr/>
          </p:nvSpPr>
          <p:spPr bwMode="auto">
            <a:xfrm>
              <a:off x="2708" y="1992"/>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99" name="Rectangle 27"/>
            <p:cNvSpPr>
              <a:spLocks noChangeArrowheads="1"/>
            </p:cNvSpPr>
            <p:nvPr/>
          </p:nvSpPr>
          <p:spPr bwMode="auto">
            <a:xfrm>
              <a:off x="2408" y="544"/>
              <a:ext cx="578"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Arial" pitchFamily="-65" charset="0"/>
                </a:rPr>
                <a:t>Miss</a:t>
              </a:r>
            </a:p>
            <a:p>
              <a:pPr>
                <a:lnSpc>
                  <a:spcPct val="85000"/>
                </a:lnSpc>
              </a:pPr>
              <a:r>
                <a:rPr lang="en-US" sz="2800" b="1" dirty="0">
                  <a:solidFill>
                    <a:schemeClr val="tx1"/>
                  </a:solidFill>
                  <a:latin typeface="Arial" pitchFamily="-65" charset="0"/>
                </a:rPr>
                <a:t>Rate</a:t>
              </a:r>
            </a:p>
          </p:txBody>
        </p:sp>
        <p:sp>
          <p:nvSpPr>
            <p:cNvPr id="2972700" name="Rectangle 28"/>
            <p:cNvSpPr>
              <a:spLocks noChangeArrowheads="1"/>
            </p:cNvSpPr>
            <p:nvPr/>
          </p:nvSpPr>
          <p:spPr bwMode="auto">
            <a:xfrm>
              <a:off x="3219" y="1992"/>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sp>
        <p:nvSpPr>
          <p:cNvPr id="2972701" name="Freeform 29"/>
          <p:cNvSpPr>
            <a:spLocks/>
          </p:cNvSpPr>
          <p:nvPr/>
        </p:nvSpPr>
        <p:spPr bwMode="auto">
          <a:xfrm>
            <a:off x="4457700" y="2239962"/>
            <a:ext cx="1473200" cy="1050925"/>
          </a:xfrm>
          <a:custGeom>
            <a:avLst/>
            <a:gdLst/>
            <a:ahLst/>
            <a:cxnLst>
              <a:cxn ang="0">
                <a:pos x="0" y="0"/>
              </a:cxn>
              <a:cxn ang="0">
                <a:pos x="120" y="344"/>
              </a:cxn>
              <a:cxn ang="0">
                <a:pos x="272" y="584"/>
              </a:cxn>
              <a:cxn ang="0">
                <a:pos x="496" y="640"/>
              </a:cxn>
              <a:cxn ang="0">
                <a:pos x="760" y="648"/>
              </a:cxn>
              <a:cxn ang="0">
                <a:pos x="928" y="552"/>
              </a:cxn>
            </a:cxnLst>
            <a:rect l="0" t="0" r="r" b="b"/>
            <a:pathLst>
              <a:path w="928" h="662">
                <a:moveTo>
                  <a:pt x="0" y="0"/>
                </a:moveTo>
                <a:cubicBezTo>
                  <a:pt x="37" y="123"/>
                  <a:pt x="74" y="246"/>
                  <a:pt x="120" y="344"/>
                </a:cubicBezTo>
                <a:cubicBezTo>
                  <a:pt x="165" y="441"/>
                  <a:pt x="209" y="534"/>
                  <a:pt x="272" y="584"/>
                </a:cubicBezTo>
                <a:cubicBezTo>
                  <a:pt x="334" y="633"/>
                  <a:pt x="414" y="629"/>
                  <a:pt x="496" y="640"/>
                </a:cubicBezTo>
                <a:cubicBezTo>
                  <a:pt x="577" y="650"/>
                  <a:pt x="688" y="662"/>
                  <a:pt x="760" y="648"/>
                </a:cubicBezTo>
                <a:cubicBezTo>
                  <a:pt x="831" y="633"/>
                  <a:pt x="879" y="592"/>
                  <a:pt x="928" y="552"/>
                </a:cubicBezTo>
              </a:path>
            </a:pathLst>
          </a:custGeom>
          <a:noFill/>
          <a:ln w="38100" cap="flat" cmpd="sng">
            <a:solidFill>
              <a:schemeClr val="hlink"/>
            </a:solidFill>
            <a:prstDash val="solid"/>
            <a:round/>
            <a:headEnd type="none" w="med" len="med"/>
            <a:tailEnd type="non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972675"/>
                                        </p:tgtEl>
                                        <p:attrNameLst>
                                          <p:attrName>style.visibility</p:attrName>
                                        </p:attrNameLst>
                                      </p:cBhvr>
                                      <p:to>
                                        <p:strVal val="visible"/>
                                      </p:to>
                                    </p:set>
                                    <p:animEffect transition="in" filter="wipe(left)">
                                      <p:cBhvr>
                                        <p:cTn id="11" dur="500"/>
                                        <p:tgtEl>
                                          <p:spTgt spid="297267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72701"/>
                                        </p:tgtEl>
                                        <p:attrNameLst>
                                          <p:attrName>style.visibility</p:attrName>
                                        </p:attrNameLst>
                                      </p:cBhvr>
                                      <p:to>
                                        <p:strVal val="visible"/>
                                      </p:to>
                                    </p:set>
                                    <p:animEffect transition="in" filter="wipe(left)">
                                      <p:cBhvr>
                                        <p:cTn id="20" dur="500"/>
                                        <p:tgtEl>
                                          <p:spTgt spid="297270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72681"/>
                                        </p:tgtEl>
                                        <p:attrNameLst>
                                          <p:attrName>style.visibility</p:attrName>
                                        </p:attrNameLst>
                                      </p:cBhvr>
                                      <p:to>
                                        <p:strVal val="visible"/>
                                      </p:to>
                                    </p:set>
                                    <p:animEffect transition="in" filter="wipe(left)">
                                      <p:cBhvr>
                                        <p:cTn id="37" dur="500"/>
                                        <p:tgtEl>
                                          <p:spTgt spid="297268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675" grpId="0" animBg="1"/>
      <p:bldP spid="2972681" grpId="0" animBg="1"/>
      <p:bldP spid="2972701"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4722" name="Rectangle 2"/>
          <p:cNvSpPr>
            <a:spLocks noGrp="1" noChangeArrowheads="1"/>
          </p:cNvSpPr>
          <p:nvPr>
            <p:ph type="title"/>
          </p:nvPr>
        </p:nvSpPr>
        <p:spPr/>
        <p:txBody>
          <a:bodyPr/>
          <a:lstStyle/>
          <a:p>
            <a:r>
              <a:rPr lang="en-US" smtClean="0"/>
              <a:t>Types of Cache Misses (1/2)</a:t>
            </a:r>
            <a:endParaRPr lang="en-US"/>
          </a:p>
        </p:txBody>
      </p:sp>
      <p:sp>
        <p:nvSpPr>
          <p:cNvPr id="2974723" name="Rectangle 3"/>
          <p:cNvSpPr>
            <a:spLocks noGrp="1" noChangeArrowheads="1"/>
          </p:cNvSpPr>
          <p:nvPr>
            <p:ph type="body" idx="1"/>
          </p:nvPr>
        </p:nvSpPr>
        <p:spPr/>
        <p:txBody>
          <a:bodyPr/>
          <a:lstStyle/>
          <a:p>
            <a:r>
              <a:rPr lang="en-US" dirty="0" smtClean="0"/>
              <a:t>“Three Cs” Model of Misses</a:t>
            </a:r>
          </a:p>
          <a:p>
            <a:r>
              <a:rPr lang="en-US" dirty="0" smtClean="0"/>
              <a:t>1</a:t>
            </a:r>
            <a:r>
              <a:rPr lang="en-US" baseline="30000" dirty="0" smtClean="0"/>
              <a:t>st</a:t>
            </a:r>
            <a:r>
              <a:rPr lang="en-US" dirty="0" smtClean="0"/>
              <a:t> C: </a:t>
            </a:r>
            <a:r>
              <a:rPr lang="en-US" dirty="0" smtClean="0">
                <a:solidFill>
                  <a:schemeClr val="accent1"/>
                </a:solidFill>
              </a:rPr>
              <a:t>Compulsory Misses</a:t>
            </a:r>
          </a:p>
          <a:p>
            <a:pPr lvl="1"/>
            <a:r>
              <a:rPr lang="en-US" dirty="0" smtClean="0"/>
              <a:t>occur when a program is first started</a:t>
            </a:r>
          </a:p>
          <a:p>
            <a:pPr lvl="1"/>
            <a:r>
              <a:rPr lang="en-US" dirty="0" smtClean="0"/>
              <a:t>cache does not contain any of that program’s data yet, so misses are bound to occur</a:t>
            </a:r>
          </a:p>
          <a:p>
            <a:pPr lvl="1"/>
            <a:r>
              <a:rPr lang="en-US" dirty="0" smtClean="0"/>
              <a:t>can’t be avoided easily, so won’t focus on these in this course</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31842</TotalTime>
  <Pages>47</Pages>
  <Words>3507</Words>
  <Application>Microsoft PowerPoint 4.0</Application>
  <PresentationFormat>Letter Paper (8.5x11 in)</PresentationFormat>
  <Paragraphs>463</Paragraphs>
  <Slides>37</Slides>
  <Notes>36</Notes>
  <HiddenSlides>1</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Metro</vt:lpstr>
      <vt:lpstr>Quantum logic gates!</vt:lpstr>
      <vt:lpstr>Review</vt:lpstr>
      <vt:lpstr>What to do on a write hit?</vt:lpstr>
      <vt:lpstr>Block Size Tradeoff (1/3)</vt:lpstr>
      <vt:lpstr>Block Size Tradeoff (2/3)</vt:lpstr>
      <vt:lpstr>Block Size Tradeoff (3/3)</vt:lpstr>
      <vt:lpstr>Extreme Example: One Big Block</vt:lpstr>
      <vt:lpstr>Block Size Tradeoff Conclusions</vt:lpstr>
      <vt:lpstr>Types of Cache Misses (1/2)</vt:lpstr>
      <vt:lpstr>Types of Cache Misses (2/2)</vt:lpstr>
      <vt:lpstr>Fully Associative Cache (1/3)</vt:lpstr>
      <vt:lpstr>Fully Associative Cache (2/3)</vt:lpstr>
      <vt:lpstr>Fully Associative Cache (3/3)</vt:lpstr>
      <vt:lpstr>Final Type of Cache Miss</vt:lpstr>
      <vt:lpstr>N-Way Set Associative Cache (1/3)</vt:lpstr>
      <vt:lpstr>Associative Cache Example</vt:lpstr>
      <vt:lpstr>N-Way Set Associative Cache (2/3)</vt:lpstr>
      <vt:lpstr>N-Way Set Associative Cache (3/3)</vt:lpstr>
      <vt:lpstr>4-Way Set Associative Cache Circuit</vt:lpstr>
      <vt:lpstr>Block Replacement Policy</vt:lpstr>
      <vt:lpstr>Block Replacement Policy: LRU</vt:lpstr>
      <vt:lpstr>Block Replacement Example</vt:lpstr>
      <vt:lpstr>Block Replacement Example: LRU</vt:lpstr>
      <vt:lpstr>Big Idea</vt:lpstr>
      <vt:lpstr>Improving Miss Penalty</vt:lpstr>
      <vt:lpstr>Peer Instruction</vt:lpstr>
      <vt:lpstr>Peer Instruction Answer</vt:lpstr>
      <vt:lpstr>And in Conclusion…</vt:lpstr>
      <vt:lpstr>Bonus slides</vt:lpstr>
      <vt:lpstr>Analyzing Multi-level cache hierarchy</vt:lpstr>
      <vt:lpstr>Example</vt:lpstr>
      <vt:lpstr>Ways to reduce miss rate</vt:lpstr>
      <vt:lpstr>Typical Scale</vt:lpstr>
      <vt:lpstr>Example: with L2 cache</vt:lpstr>
      <vt:lpstr>Example: without L2 cache</vt:lpstr>
      <vt:lpstr>An actual CPU – Early PowerPC</vt:lpstr>
      <vt:lpstr>An Actual CPU – Pentium M</vt:lpstr>
    </vt:vector>
  </TitlesOfParts>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2155</cp:revision>
  <cp:lastPrinted>2008-04-15T20:42:06Z</cp:lastPrinted>
  <dcterms:created xsi:type="dcterms:W3CDTF">2008-04-15T18:18:16Z</dcterms:created>
  <dcterms:modified xsi:type="dcterms:W3CDTF">2008-04-15T20:42:11Z</dcterms:modified>
</cp:coreProperties>
</file>