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22.xml" ContentType="application/vnd.openxmlformats-officedocument.presentationml.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slides/slide25.xml" ContentType="application/vnd.openxmlformats-officedocument.presentationml.slide+xml"/>
  <Override PartName="/ppt/notesSlides/notesSlide4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embeddings/oleObject1.bin" ContentType="application/vnd.openxmlformats-officedocument.oleObject"/>
  <Override PartName="/ppt/media/audio1.bin" ContentType="audio/unknown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vml" ContentType="application/vnd.openxmlformats-officedocument.vmlDrawin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9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r:id="rId1"/>
  </p:sldMasterIdLst>
  <p:notesMasterIdLst>
    <p:notesMasterId r:id="rId27"/>
  </p:notesMasterIdLst>
  <p:handoutMasterIdLst>
    <p:handoutMasterId r:id="rId28"/>
  </p:handoutMasterIdLst>
  <p:sldIdLst>
    <p:sldId id="933" r:id="rId2"/>
    <p:sldId id="970" r:id="rId3"/>
    <p:sldId id="971" r:id="rId4"/>
    <p:sldId id="972" r:id="rId5"/>
    <p:sldId id="973" r:id="rId6"/>
    <p:sldId id="974" r:id="rId7"/>
    <p:sldId id="975" r:id="rId8"/>
    <p:sldId id="976" r:id="rId9"/>
    <p:sldId id="977" r:id="rId10"/>
    <p:sldId id="978" r:id="rId11"/>
    <p:sldId id="979" r:id="rId12"/>
    <p:sldId id="980" r:id="rId13"/>
    <p:sldId id="981" r:id="rId14"/>
    <p:sldId id="982" r:id="rId15"/>
    <p:sldId id="983" r:id="rId16"/>
    <p:sldId id="984" r:id="rId17"/>
    <p:sldId id="985" r:id="rId18"/>
    <p:sldId id="986" r:id="rId19"/>
    <p:sldId id="987" r:id="rId20"/>
    <p:sldId id="988" r:id="rId21"/>
    <p:sldId id="989" r:id="rId22"/>
    <p:sldId id="990" r:id="rId23"/>
    <p:sldId id="991" r:id="rId24"/>
    <p:sldId id="992" r:id="rId25"/>
    <p:sldId id="993" r:id="rId26"/>
  </p:sldIdLst>
  <p:sldSz cx="9144000" cy="6858000" type="letter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5pPr>
    <a:lvl6pPr marL="22860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6pPr>
    <a:lvl7pPr marL="27432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7pPr>
    <a:lvl8pPr marL="32004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8pPr>
    <a:lvl9pPr marL="36576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clrMode="bw" frameSlides="1"/>
  <p:showPr showNarration="1" useTimings="0">
    <p:present/>
    <p:sldAll/>
    <p:penClr>
      <a:schemeClr val="tx1"/>
    </p:penClr>
  </p:showPr>
  <p:clrMru>
    <a:srgbClr val="32415C"/>
    <a:srgbClr val="FB0A10"/>
    <a:srgbClr val="94F0E4"/>
    <a:srgbClr val="5771A0"/>
    <a:srgbClr val="800080"/>
    <a:srgbClr val="66FF33"/>
    <a:srgbClr val="FF0000"/>
    <a:srgbClr val="3333CC"/>
    <a:srgbClr val="FF8DA0"/>
    <a:srgbClr val="008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SorterView">
  <p:normalViewPr showOutlineIcons="0" snapVertSplitter="1" vertBarState="minimized" horzBarState="maximized">
    <p:restoredLeft sz="9375" autoAdjust="0"/>
    <p:restoredTop sz="81191" autoAdjust="0"/>
  </p:normalViewPr>
  <p:slideViewPr>
    <p:cSldViewPr>
      <p:cViewPr varScale="1">
        <p:scale>
          <a:sx n="148" d="100"/>
          <a:sy n="148" d="100"/>
        </p:scale>
        <p:origin x="-2248" y="-120"/>
      </p:cViewPr>
      <p:guideLst>
        <p:guide orient="horz" pos="2160"/>
        <p:guide pos="28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82" y="-90"/>
      </p:cViewPr>
      <p:guideLst>
        <p:guide orient="horz" pos="2931"/>
        <p:guide pos="221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1" Type="http://schemas.openxmlformats.org/officeDocument/2006/relationships/viewProps" Target="viewProps.xml"/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theme" Target="theme/theme1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notesMaster" Target="notesMasters/notesMaster1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handoutMaster" Target="handoutMasters/handoutMaster1.xml"/><Relationship Id="rId26" Type="http://schemas.openxmlformats.org/officeDocument/2006/relationships/slide" Target="slides/slide25.xml"/><Relationship Id="rId30" Type="http://schemas.openxmlformats.org/officeDocument/2006/relationships/presProps" Target="presProps.xml"/><Relationship Id="rId11" Type="http://schemas.openxmlformats.org/officeDocument/2006/relationships/slide" Target="slides/slide10.xml"/><Relationship Id="rId29" Type="http://schemas.openxmlformats.org/officeDocument/2006/relationships/printerSettings" Target="printerSettings/printerSettings1.bin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282" tIns="45329" rIns="92282" bIns="453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We want this to be in font 11 and justify.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just" rtl="0" eaLnBrk="0" fontAlgn="base" hangingPunct="0">
      <a:lnSpc>
        <a:spcPct val="90000"/>
      </a:lnSpc>
      <a:spcBef>
        <a:spcPct val="40000"/>
      </a:spcBef>
      <a:spcAft>
        <a:spcPct val="0"/>
      </a:spcAft>
      <a:defRPr sz="1100" kern="1200">
        <a:solidFill>
          <a:schemeClr val="tx1"/>
        </a:solidFill>
        <a:latin typeface="Arial" pitchFamily="-65" charset="0"/>
        <a:ea typeface="ＭＳ Ｐゴシック" charset="-128"/>
        <a:cs typeface="ＭＳ Ｐゴシック" charset="-128"/>
      </a:defRPr>
    </a:lvl1pPr>
    <a:lvl2pPr marL="37931725" indent="-374745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511550" y="2441575"/>
            <a:ext cx="0" cy="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39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6389688"/>
            <a:ext cx="5532437" cy="252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8271" tIns="44136" rIns="88271" bIns="44136">
            <a:prstTxWarp prst="textNoShape">
              <a:avLst/>
            </a:prstTxWarp>
          </a:bodyPr>
          <a:lstStyle/>
          <a:p>
            <a:pPr marL="228600" indent="-228600"/>
            <a:r>
              <a:rPr lang="en-US"/>
              <a:t>Answer: [correct=5, TFF] Individual (6, 3, 6, 3, 34, 37, 7, 4)% &amp; Team (9, 4, 4, 4, 39, 34, 0, 7)%</a:t>
            </a:r>
          </a:p>
          <a:p>
            <a:pPr marL="228600" indent="-228600"/>
            <a:r>
              <a:rPr lang="en-US"/>
              <a:t>A: T [18/82 &amp; 25/75] (The game breaks up very quickly into separate, independent games -- big win to solve separated &amp; put together)</a:t>
            </a:r>
          </a:p>
          <a:p>
            <a:pPr marL="228600" indent="-228600"/>
            <a:r>
              <a:rPr lang="en-US"/>
              <a:t>B: F [80/20 &amp; 86/14] (The game tree grows exponentially! A better static evaluator can make all the difference!)</a:t>
            </a:r>
          </a:p>
          <a:p>
            <a:pPr marL="228600" indent="-228600"/>
            <a:r>
              <a:rPr lang="en-US"/>
              <a:t>C: F [53/57 &amp; 52/48] (If you're just looking for the best move, just keep theBestMove around [ala memoizing max])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8E3342FC-85AC-0141-B4E7-B626C5929470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3767D12C-1D62-DB44-B351-8710E9C41DB2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EB5093A4-CC93-424A-94EB-96D0AD625C4C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5727700" cy="4746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43000"/>
            <a:ext cx="3848100" cy="2138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86300" y="1143000"/>
            <a:ext cx="3848100" cy="21383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01C1680E-D985-8A48-BA9E-A9F7CF2082B4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F08356AB-6050-C54D-8146-0D0927CCFB8F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990601"/>
            <a:ext cx="4038600" cy="53058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990601"/>
            <a:ext cx="4038600" cy="53058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344601BE-1874-5548-A792-BFB77CD508AE}" type="slidenum">
              <a:rPr/>
              <a:pPr>
                <a:defRPr/>
              </a:pPr>
              <a:t>‹#›</a:t>
            </a:fld>
            <a:endParaRPr/>
          </a:p>
        </p:txBody>
      </p:sp>
      <p:sp>
        <p:nvSpPr>
          <p:cNvPr id="8" name="Title Placeholder 2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989012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  <a:effectLst>
            <a:glow rad="101600">
              <a:schemeClr val="tx2">
                <a:alpha val="75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50361CD5-B477-9E43-A365-B6CBAABDE154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CD69752C-0324-1C40-9504-CBF4C9360C20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44F050E0-6EC7-2D45-8299-7B7E99CE3E4C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9956C743-C58C-B546-AEA2-8065E3DEDFB6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20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59693" y="1302242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1299" y="1395381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0613" y="1301266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5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59693" y="1302242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1299" y="1395381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0613" y="1301266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9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59692" y="1302240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1298" y="1395380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0612" y="1301265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458E6A8A-592E-AF43-B50A-9BAEEB4055EB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31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990600"/>
            <a:ext cx="8229600" cy="536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Rectangle 10"/>
          <p:cNvSpPr>
            <a:spLocks noChangeArrowheads="1"/>
          </p:cNvSpPr>
          <p:nvPr userDrawn="1"/>
        </p:nvSpPr>
        <p:spPr bwMode="auto">
          <a:xfrm>
            <a:off x="914400" y="6654800"/>
            <a:ext cx="495300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000" b="1" dirty="0">
                <a:solidFill>
                  <a:schemeClr val="tx1"/>
                </a:solidFill>
                <a:latin typeface="18 VAG Rounded Black   09390"/>
              </a:rPr>
              <a:t>CS61C</a:t>
            </a:r>
            <a:r>
              <a:rPr lang="en-US" sz="1000" b="1" dirty="0" smtClean="0">
                <a:solidFill>
                  <a:schemeClr val="tx1"/>
                </a:solidFill>
                <a:latin typeface="18 VAG Rounded Black   09390"/>
              </a:rPr>
              <a:t> </a:t>
            </a:r>
            <a:r>
              <a:rPr lang="en-US" sz="1000" b="1" dirty="0" smtClean="0">
                <a:solidFill>
                  <a:srgbClr val="FFFF00"/>
                </a:solidFill>
                <a:latin typeface="18 VAG Rounded Black   09390"/>
              </a:rPr>
              <a:t>L38 Performance </a:t>
            </a:r>
            <a:r>
              <a:rPr lang="en-US" sz="1000" b="1" dirty="0" smtClean="0">
                <a:solidFill>
                  <a:schemeClr val="tx1"/>
                </a:solidFill>
                <a:latin typeface="18 VAG Rounded Black   09390"/>
              </a:rPr>
              <a:t>(</a:t>
            </a:r>
            <a:fld id="{0382F9D6-1C8F-9447-89CA-9F506CE985D4}" type="slidenum">
              <a:rPr lang="en-US" sz="1000" b="1">
                <a:solidFill>
                  <a:schemeClr val="tx1"/>
                </a:solidFill>
                <a:latin typeface="18 VAG Rounded Black   09390"/>
              </a:rPr>
              <a:pPr>
                <a:defRPr/>
              </a:pPr>
              <a:t>‹#›</a:t>
            </a:fld>
            <a:r>
              <a:rPr lang="en-US" sz="1000" b="1" dirty="0">
                <a:solidFill>
                  <a:schemeClr val="tx1"/>
                </a:solidFill>
                <a:latin typeface="18 VAG Rounded Black   09390"/>
              </a:rPr>
              <a:t>)</a:t>
            </a:r>
          </a:p>
        </p:txBody>
      </p:sp>
      <p:sp>
        <p:nvSpPr>
          <p:cNvPr id="19" name="Rectangle 11"/>
          <p:cNvSpPr>
            <a:spLocks noChangeArrowheads="1"/>
          </p:cNvSpPr>
          <p:nvPr userDrawn="1"/>
        </p:nvSpPr>
        <p:spPr bwMode="auto">
          <a:xfrm>
            <a:off x="7454404" y="6651625"/>
            <a:ext cx="1692771" cy="2051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r">
              <a:defRPr/>
            </a:pPr>
            <a:r>
              <a:rPr lang="en-US" sz="1000" b="1">
                <a:solidFill>
                  <a:schemeClr val="tx1"/>
                </a:solidFill>
                <a:latin typeface="18 VAG Rounded Black   09390"/>
              </a:rPr>
              <a:t>Garcia, Spring 2008 © UCB</a:t>
            </a:r>
          </a:p>
        </p:txBody>
      </p:sp>
      <p:pic>
        <p:nvPicPr>
          <p:cNvPr id="1034" name="Picture 14"/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192838"/>
            <a:ext cx="850900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Straight Connector 12"/>
          <p:cNvCxnSpPr/>
          <p:nvPr userDrawn="1"/>
        </p:nvCxnSpPr>
        <p:spPr>
          <a:xfrm>
            <a:off x="457200" y="989012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  <a:effectLst>
            <a:glow rad="101600">
              <a:schemeClr val="tx2">
                <a:alpha val="75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  <p:sldLayoutId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0" i="0" kern="1200" spc="-100">
          <a:solidFill>
            <a:srgbClr val="C1EEFF"/>
          </a:solidFill>
          <a:latin typeface="18 VAG Rounded Bold   07390"/>
          <a:ea typeface="ＭＳ Ｐゴシック" charset="-128"/>
          <a:cs typeface="AppleGaramond Bd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9pPr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-65" charset="2"/>
        <a:buChar char=""/>
        <a:defRPr sz="3000" b="0" i="0" kern="1200">
          <a:solidFill>
            <a:schemeClr val="tx1"/>
          </a:solidFill>
          <a:latin typeface="18 VAG Rounded Bold   07390"/>
          <a:ea typeface="ＭＳ Ｐゴシック" charset="-128"/>
          <a:cs typeface="ＭＳ Ｐゴシック" charset="-128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SzPct val="90000"/>
        <a:buFont typeface="Wingdings" pitchFamily="-65" charset="2"/>
        <a:buChar char=""/>
        <a:defRPr sz="2600" b="0" i="0" kern="1200">
          <a:solidFill>
            <a:schemeClr val="accent3">
              <a:lumMod val="40000"/>
              <a:lumOff val="60000"/>
            </a:schemeClr>
          </a:solidFill>
          <a:latin typeface="18 VAG Rounded Light   02390"/>
          <a:ea typeface="ＭＳ Ｐゴシック" charset="-128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Font typeface="Wingdings 2" pitchFamily="-65" charset="2"/>
        <a:buChar char=""/>
        <a:defRPr sz="2400" b="0" i="0" kern="1200">
          <a:solidFill>
            <a:schemeClr val="tx2">
              <a:lumMod val="90000"/>
            </a:schemeClr>
          </a:solidFill>
          <a:latin typeface="18 VAG Rounded Light   02390"/>
          <a:ea typeface="ＭＳ Ｐゴシック" charset="-128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3" pitchFamily="-65" charset="2"/>
        <a:buChar char=""/>
        <a:defRPr sz="2200" b="0" i="0" kern="1200">
          <a:solidFill>
            <a:srgbClr val="F273AF"/>
          </a:solidFill>
          <a:latin typeface="18 VAG Rounded Light   02390"/>
          <a:ea typeface="ＭＳ Ｐゴシック" charset="-128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-65" charset="2"/>
        <a:buChar char=""/>
        <a:defRPr sz="2000" b="0" i="0" kern="1200">
          <a:solidFill>
            <a:schemeClr val="tx1"/>
          </a:solidFill>
          <a:latin typeface="18 VAG Rounded Light   02390"/>
          <a:ea typeface="ＭＳ Ｐゴシック" charset="-128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3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3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4" Type="http://schemas.openxmlformats.org/officeDocument/2006/relationships/image" Target="../media/image8.png"/><Relationship Id="rId1" Type="http://schemas.openxmlformats.org/officeDocument/2006/relationships/video" Target="L26-dg-MHzMyth.mov" TargetMode="Externa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3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.bin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04800"/>
            <a:ext cx="1600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1981200" y="0"/>
            <a:ext cx="7162800" cy="201347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77000"/>
              </a:lnSpc>
            </a:pPr>
            <a:r>
              <a:rPr lang="en-US" sz="2800" b="1" dirty="0">
                <a:solidFill>
                  <a:schemeClr val="bg2"/>
                </a:solidFill>
                <a:latin typeface="Courier New" pitchFamily="-65" charset="0"/>
              </a:rPr>
              <a:t>inst.eecs.berkeley.edu/~cs61c</a:t>
            </a:r>
            <a:r>
              <a:rPr lang="en-US" sz="3200" b="1" dirty="0">
                <a:solidFill>
                  <a:schemeClr val="bg2"/>
                </a:solidFill>
              </a:rPr>
              <a:t> </a:t>
            </a:r>
            <a:r>
              <a:rPr lang="en-US" sz="3200" b="1" dirty="0">
                <a:solidFill>
                  <a:schemeClr val="accent2"/>
                </a:solidFill>
              </a:rPr>
              <a:t/>
            </a:r>
            <a:br>
              <a:rPr lang="en-US" sz="3200" b="1" dirty="0">
                <a:solidFill>
                  <a:schemeClr val="accent2"/>
                </a:solidFill>
              </a:rPr>
            </a:br>
            <a:r>
              <a:rPr lang="en-US" sz="3600" b="1" dirty="0">
                <a:solidFill>
                  <a:schemeClr val="tx2"/>
                </a:solidFill>
                <a:latin typeface="18 VAG Rounded Bold   07390"/>
                <a:cs typeface=""/>
              </a:rPr>
              <a:t>UCB CS61C : Machine Structures</a:t>
            </a:r>
            <a: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  <a:t/>
            </a:r>
            <a:b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</a:br>
            <a: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  <a:t/>
            </a:r>
            <a:b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</a:br>
            <a: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  <a:t> </a:t>
            </a:r>
            <a:r>
              <a:rPr lang="en-US" sz="3200" b="1" dirty="0">
                <a:latin typeface="18 VAG Rounded Bold   07390"/>
                <a:cs typeface=""/>
              </a:rPr>
              <a:t>Lecture</a:t>
            </a:r>
            <a:r>
              <a:rPr lang="en-US" sz="3200" b="1" dirty="0" smtClean="0">
                <a:latin typeface="18 VAG Rounded Bold   07390"/>
                <a:cs typeface=""/>
              </a:rPr>
              <a:t> 38 – Performance</a:t>
            </a:r>
            <a:r>
              <a:rPr lang="en-US" sz="3200" b="1" dirty="0" smtClean="0">
                <a:solidFill>
                  <a:schemeClr val="tx2"/>
                </a:solidFill>
                <a:latin typeface="18 VAG Rounded Bold   07390"/>
                <a:cs typeface=""/>
              </a:rPr>
              <a:t/>
            </a:r>
            <a:br>
              <a:rPr lang="en-US" sz="3200" b="1" dirty="0" smtClean="0">
                <a:solidFill>
                  <a:schemeClr val="tx2"/>
                </a:solidFill>
                <a:latin typeface="18 VAG Rounded Bold   07390"/>
                <a:cs typeface=""/>
              </a:rPr>
            </a:br>
            <a:r>
              <a:rPr lang="en-US" sz="3200" b="1" dirty="0" smtClean="0">
                <a:solidFill>
                  <a:schemeClr val="tx2"/>
                </a:solidFill>
                <a:latin typeface="18 VAG Rounded Bold   07390"/>
                <a:cs typeface=""/>
              </a:rPr>
              <a:t> </a:t>
            </a:r>
            <a:r>
              <a:rPr lang="en-US" sz="3200" b="1" dirty="0">
                <a:solidFill>
                  <a:schemeClr val="tx1"/>
                </a:solidFill>
                <a:latin typeface="18 VAG Rounded Bold   07390"/>
                <a:cs typeface=""/>
              </a:rPr>
              <a:t>2008</a:t>
            </a:r>
            <a:r>
              <a:rPr lang="en-US" sz="3200" b="1" dirty="0" smtClean="0">
                <a:solidFill>
                  <a:schemeClr val="tx1"/>
                </a:solidFill>
                <a:latin typeface="18 VAG Rounded Bold   07390"/>
                <a:cs typeface=""/>
              </a:rPr>
              <a:t>-04-30</a:t>
            </a:r>
            <a:endParaRPr lang="en-US" sz="3200" b="1" dirty="0">
              <a:solidFill>
                <a:schemeClr val="tx1"/>
              </a:solidFill>
              <a:latin typeface="18 VAG Rounded Bold   07390"/>
              <a:cs typeface=""/>
            </a:endParaRPr>
          </a:p>
        </p:txBody>
      </p:sp>
      <p:sp>
        <p:nvSpPr>
          <p:cNvPr id="48" name="Title 47"/>
          <p:cNvSpPr>
            <a:spLocks noGrp="1"/>
          </p:cNvSpPr>
          <p:nvPr>
            <p:ph type="ctrTitle"/>
          </p:nvPr>
        </p:nvSpPr>
        <p:spPr>
          <a:xfrm>
            <a:off x="609600" y="3200400"/>
            <a:ext cx="8229600" cy="685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err="1" smtClean="0">
                <a:solidFill>
                  <a:srgbClr val="FFFF00"/>
                </a:solidFill>
              </a:rPr>
              <a:t>Ibm</a:t>
            </a:r>
            <a:r>
              <a:rPr lang="en-US" sz="3200" dirty="0" smtClean="0">
                <a:solidFill>
                  <a:srgbClr val="FFFF00"/>
                </a:solidFill>
              </a:rPr>
              <a:t> blue gene fastest computer ever!</a:t>
            </a:r>
            <a:endParaRPr lang="en-US" sz="3200" dirty="0">
              <a:solidFill>
                <a:srgbClr val="FFFF00"/>
              </a:solidFill>
              <a:ea typeface="+mj-ea"/>
              <a:cs typeface="+mj-cs"/>
            </a:endParaRPr>
          </a:p>
        </p:txBody>
      </p:sp>
      <p:sp>
        <p:nvSpPr>
          <p:cNvPr id="15365" name="Subtitle 48"/>
          <p:cNvSpPr>
            <a:spLocks noGrp="1"/>
          </p:cNvSpPr>
          <p:nvPr>
            <p:ph type="subTitle" idx="1"/>
          </p:nvPr>
        </p:nvSpPr>
        <p:spPr>
          <a:xfrm>
            <a:off x="609599" y="3886200"/>
            <a:ext cx="5410201" cy="2209800"/>
          </a:xfrm>
        </p:spPr>
        <p:txBody>
          <a:bodyPr anchor="t"/>
          <a:lstStyle/>
          <a:p>
            <a:pPr eaLnBrk="1" hangingPunct="1">
              <a:spcBef>
                <a:spcPct val="0"/>
              </a:spcBef>
            </a:pPr>
            <a:r>
              <a:rPr lang="en-US" sz="2400" dirty="0" smtClean="0">
                <a:ea typeface="ＭＳ Ｐゴシック" pitchFamily="-65" charset="-128"/>
                <a:cs typeface="ＭＳ Ｐゴシック" pitchFamily="-65" charset="-128"/>
              </a:rPr>
              <a:t>Every 6 months (Nov/June), the fastest supercomputers in the world face off. IBM’s Blue Gene won again, with 65,536 processors. They use the LINPACK benchmark (A </a:t>
            </a:r>
            <a:r>
              <a:rPr lang="en-US" sz="2400" dirty="0" err="1" smtClean="0">
                <a:ea typeface="ＭＳ Ｐゴシック" pitchFamily="-65" charset="-128"/>
                <a:cs typeface="ＭＳ Ｐゴシック" pitchFamily="-65" charset="-128"/>
              </a:rPr>
              <a:t>x</a:t>
            </a:r>
            <a:r>
              <a:rPr lang="en-US" sz="2400" dirty="0" smtClean="0">
                <a:ea typeface="ＭＳ Ｐゴシック" pitchFamily="-65" charset="-128"/>
                <a:cs typeface="ＭＳ Ｐゴシック" pitchFamily="-65" charset="-128"/>
              </a:rPr>
              <a:t> = B).</a:t>
            </a:r>
            <a:endParaRPr lang="en-US" sz="2400" dirty="0" smtClean="0"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04800" y="2438400"/>
            <a:ext cx="17526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chemeClr val="bg2"/>
                </a:solidFill>
                <a:latin typeface="18 VAG Rounded Bold   07390"/>
              </a:rPr>
              <a:t>Lecturer SOE Dan Garcia</a:t>
            </a:r>
          </a:p>
          <a:p>
            <a:pPr algn="ctr">
              <a:defRPr/>
            </a:pPr>
            <a:endParaRPr lang="en-US" sz="2000" b="1" dirty="0">
              <a:solidFill>
                <a:schemeClr val="bg2"/>
              </a:solidFill>
              <a:latin typeface="18 VAG Rounded Bold   07390"/>
            </a:endParaRPr>
          </a:p>
        </p:txBody>
      </p:sp>
      <p:sp>
        <p:nvSpPr>
          <p:cNvPr id="15367" name="Subtitle 48"/>
          <p:cNvSpPr txBox="1">
            <a:spLocks/>
          </p:cNvSpPr>
          <p:nvPr/>
        </p:nvSpPr>
        <p:spPr bwMode="auto">
          <a:xfrm>
            <a:off x="609600" y="6172200"/>
            <a:ext cx="8077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584">
            <a:prstTxWarp prst="textNoShape">
              <a:avLst/>
            </a:prstTxWarp>
          </a:bodyPr>
          <a:lstStyle/>
          <a:p>
            <a:pPr algn="ctr" eaLnBrk="1" hangingPunct="1">
              <a:lnSpc>
                <a:spcPct val="90000"/>
              </a:lnSpc>
              <a:buClr>
                <a:schemeClr val="tx2"/>
              </a:buClr>
              <a:buSzPct val="95000"/>
            </a:pPr>
            <a:r>
              <a:rPr lang="en-US" sz="2800" b="1" dirty="0" err="1" smtClean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www.research.ibm.com/bluegene</a:t>
            </a:r>
            <a:r>
              <a:rPr lang="en-US" sz="2800" b="1" dirty="0" smtClean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/</a:t>
            </a:r>
            <a:endParaRPr lang="en-US" sz="2800" b="1" dirty="0">
              <a:latin typeface="Courier New" pitchFamily="-65" charset="0"/>
              <a:ea typeface="Courier New" pitchFamily="-65" charset="0"/>
              <a:cs typeface="Courier New" pitchFamily="-65" charset="0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5943600" y="6005052"/>
            <a:ext cx="3124200" cy="471948"/>
          </a:xfrm>
          <a:prstGeom prst="ellipse">
            <a:avLst/>
          </a:prstGeom>
          <a:solidFill>
            <a:schemeClr val="bg1">
              <a:alpha val="17000"/>
            </a:schemeClr>
          </a:solidFill>
          <a:ln>
            <a:noFill/>
          </a:ln>
          <a:effectLst>
            <a:softEdge rad="1397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819400" y="2480846"/>
            <a:ext cx="5486400" cy="338554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18 VAG Rounded Bold   07390"/>
                <a:cs typeface="B VAG Rounded Bold"/>
              </a:rPr>
              <a:t>How fast is your computer?</a:t>
            </a:r>
            <a:endParaRPr lang="en-US" sz="1600" dirty="0">
              <a:latin typeface="18 VAG Rounded Bold   07390"/>
              <a:cs typeface="B VAG Rounded Bold"/>
            </a:endParaRPr>
          </a:p>
        </p:txBody>
      </p:sp>
      <p:pic>
        <p:nvPicPr>
          <p:cNvPr id="12" name="Picture 11" descr="supercomputer.53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9799" y="4262624"/>
            <a:ext cx="2986533" cy="168097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390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305800" cy="5168900"/>
          </a:xfrm>
        </p:spPr>
        <p:txBody>
          <a:bodyPr/>
          <a:lstStyle/>
          <a:p>
            <a:r>
              <a:rPr lang="en-US" dirty="0"/>
              <a:t>One way to define clock cycles:</a:t>
            </a:r>
            <a:endParaRPr lang="en-US" u="sng" dirty="0">
              <a:solidFill>
                <a:srgbClr val="FF0000"/>
              </a:solidFill>
            </a:endParaRPr>
          </a:p>
          <a:p>
            <a:pPr>
              <a:buFont typeface="Times" pitchFamily="112" charset="0"/>
              <a:buNone/>
            </a:pPr>
            <a:r>
              <a:rPr lang="en-US" u="sng" dirty="0">
                <a:solidFill>
                  <a:schemeClr val="accent2"/>
                </a:solidFill>
              </a:rPr>
              <a:t>Clock Cycles for </a:t>
            </a:r>
            <a:r>
              <a:rPr lang="en-US" u="sng" dirty="0" smtClean="0">
                <a:solidFill>
                  <a:schemeClr val="accent2"/>
                </a:solidFill>
              </a:rPr>
              <a:t>program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chemeClr val="accent5"/>
                </a:solidFill>
              </a:rPr>
              <a:t>[</a:t>
            </a:r>
            <a:r>
              <a:rPr lang="en-US" dirty="0" err="1" smtClean="0">
                <a:solidFill>
                  <a:schemeClr val="accent5"/>
                </a:solidFill>
              </a:rPr>
              <a:t>c/p</a:t>
            </a:r>
            <a:r>
              <a:rPr lang="en-US" dirty="0" smtClean="0">
                <a:solidFill>
                  <a:schemeClr val="accent5"/>
                </a:solidFill>
              </a:rPr>
              <a:t>]</a:t>
            </a:r>
            <a:r>
              <a:rPr lang="en-US" dirty="0" smtClean="0"/>
              <a:t> </a:t>
            </a:r>
            <a:endParaRPr lang="en-US" dirty="0"/>
          </a:p>
          <a:p>
            <a:pPr>
              <a:buFont typeface="Times" pitchFamily="112" charset="0"/>
              <a:buNone/>
            </a:pPr>
            <a:r>
              <a:rPr lang="en-US" dirty="0"/>
              <a:t> = </a:t>
            </a:r>
            <a:r>
              <a:rPr lang="en-US" dirty="0">
                <a:solidFill>
                  <a:schemeClr val="accent2"/>
                </a:solidFill>
              </a:rPr>
              <a:t>Instructions for a </a:t>
            </a:r>
            <a:r>
              <a:rPr lang="en-US" dirty="0" smtClean="0">
                <a:solidFill>
                  <a:schemeClr val="accent2"/>
                </a:solidFill>
              </a:rPr>
              <a:t>program </a:t>
            </a:r>
            <a:r>
              <a:rPr lang="en-US" dirty="0" smtClean="0">
                <a:solidFill>
                  <a:schemeClr val="accent5"/>
                </a:solidFill>
              </a:rPr>
              <a:t>[</a:t>
            </a:r>
            <a:r>
              <a:rPr lang="en-US" dirty="0" err="1" smtClean="0">
                <a:solidFill>
                  <a:schemeClr val="accent5"/>
                </a:solidFill>
              </a:rPr>
              <a:t>i/p</a:t>
            </a:r>
            <a:r>
              <a:rPr lang="en-US" dirty="0" smtClean="0">
                <a:solidFill>
                  <a:schemeClr val="accent5"/>
                </a:solidFill>
              </a:rPr>
              <a:t>]</a:t>
            </a:r>
            <a:r>
              <a:rPr lang="en-US" dirty="0" smtClean="0"/>
              <a:t> 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		(called “</a:t>
            </a:r>
            <a:r>
              <a:rPr lang="en-US" u="sng" dirty="0">
                <a:solidFill>
                  <a:schemeClr val="accent2"/>
                </a:solidFill>
              </a:rPr>
              <a:t>Instruction Count</a:t>
            </a:r>
            <a:r>
              <a:rPr lang="en-US" dirty="0"/>
              <a:t>”)</a:t>
            </a:r>
          </a:p>
          <a:p>
            <a:pPr>
              <a:lnSpc>
                <a:spcPct val="95000"/>
              </a:lnSpc>
              <a:buFont typeface="Times" pitchFamily="112" charset="0"/>
              <a:buNone/>
            </a:pPr>
            <a:r>
              <a:rPr lang="en-US" dirty="0"/>
              <a:t> </a:t>
            </a:r>
            <a:r>
              <a:rPr lang="en-US" dirty="0" err="1"/>
              <a:t>x</a:t>
            </a:r>
            <a:r>
              <a:rPr lang="en-US" dirty="0"/>
              <a:t> </a:t>
            </a:r>
            <a:r>
              <a:rPr lang="en-US" dirty="0">
                <a:solidFill>
                  <a:schemeClr val="accent2"/>
                </a:solidFill>
              </a:rPr>
              <a:t>Average </a:t>
            </a:r>
            <a:r>
              <a:rPr lang="en-US" u="sng" dirty="0">
                <a:solidFill>
                  <a:schemeClr val="accent1"/>
                </a:solidFill>
              </a:rPr>
              <a:t>C</a:t>
            </a:r>
            <a:r>
              <a:rPr lang="en-US" dirty="0">
                <a:solidFill>
                  <a:schemeClr val="accent2"/>
                </a:solidFill>
              </a:rPr>
              <a:t>lock cycles </a:t>
            </a:r>
            <a:r>
              <a:rPr lang="en-US" u="sng" dirty="0">
                <a:solidFill>
                  <a:schemeClr val="accent1"/>
                </a:solidFill>
              </a:rPr>
              <a:t>P</a:t>
            </a:r>
            <a:r>
              <a:rPr lang="en-US" dirty="0">
                <a:solidFill>
                  <a:schemeClr val="accent2"/>
                </a:solidFill>
              </a:rPr>
              <a:t>er </a:t>
            </a:r>
            <a:r>
              <a:rPr lang="en-US" u="sng" dirty="0" smtClean="0">
                <a:solidFill>
                  <a:schemeClr val="accent1"/>
                </a:solidFill>
              </a:rPr>
              <a:t>I</a:t>
            </a:r>
            <a:r>
              <a:rPr lang="en-US" dirty="0" smtClean="0">
                <a:solidFill>
                  <a:schemeClr val="accent2"/>
                </a:solidFill>
              </a:rPr>
              <a:t>nstruction </a:t>
            </a:r>
            <a:r>
              <a:rPr lang="en-US" dirty="0" smtClean="0">
                <a:solidFill>
                  <a:schemeClr val="accent5"/>
                </a:solidFill>
              </a:rPr>
              <a:t>[</a:t>
            </a:r>
            <a:r>
              <a:rPr lang="en-US" dirty="0" err="1" smtClean="0">
                <a:solidFill>
                  <a:schemeClr val="accent5"/>
                </a:solidFill>
              </a:rPr>
              <a:t>c/i</a:t>
            </a:r>
            <a:r>
              <a:rPr lang="en-US" dirty="0" smtClean="0">
                <a:solidFill>
                  <a:schemeClr val="accent5"/>
                </a:solidFill>
              </a:rPr>
              <a:t>]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/>
              <a:t> 		(abbreviated “</a:t>
            </a:r>
            <a:r>
              <a:rPr lang="en-US" u="sng" dirty="0">
                <a:solidFill>
                  <a:schemeClr val="accent1"/>
                </a:solidFill>
              </a:rPr>
              <a:t>CPI</a:t>
            </a:r>
            <a:r>
              <a:rPr lang="en-US" dirty="0"/>
              <a:t>”)</a:t>
            </a:r>
          </a:p>
          <a:p>
            <a:r>
              <a:rPr lang="en-US" dirty="0"/>
              <a:t>CPI one way to compare two machines with </a:t>
            </a:r>
            <a:r>
              <a:rPr lang="en-US" dirty="0">
                <a:solidFill>
                  <a:schemeClr val="accent2"/>
                </a:solidFill>
              </a:rPr>
              <a:t>same</a:t>
            </a:r>
            <a:r>
              <a:rPr lang="en-US" dirty="0"/>
              <a:t> instruction set, since Instruction Count would be the same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Measuring Time using Clock Cycles (2/2)</a:t>
            </a:r>
            <a:endParaRPr lang="en-US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493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4606925"/>
          </a:xfrm>
        </p:spPr>
        <p:txBody>
          <a:bodyPr/>
          <a:lstStyle/>
          <a:p>
            <a:r>
              <a:rPr lang="en-US" dirty="0"/>
              <a:t>CPU execution time for </a:t>
            </a:r>
            <a:r>
              <a:rPr lang="en-US" dirty="0" smtClean="0"/>
              <a:t>program </a:t>
            </a:r>
            <a:r>
              <a:rPr lang="en-US" dirty="0" smtClean="0">
                <a:solidFill>
                  <a:schemeClr val="accent5"/>
                </a:solidFill>
              </a:rPr>
              <a:t>[</a:t>
            </a:r>
            <a:r>
              <a:rPr lang="en-US" dirty="0" err="1" smtClean="0">
                <a:solidFill>
                  <a:schemeClr val="accent5"/>
                </a:solidFill>
              </a:rPr>
              <a:t>s/p</a:t>
            </a:r>
            <a:r>
              <a:rPr lang="en-US" dirty="0" smtClean="0">
                <a:solidFill>
                  <a:schemeClr val="accent5"/>
                </a:solidFill>
              </a:rPr>
              <a:t>]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/>
              <a:t>		=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accent2"/>
                </a:solidFill>
              </a:rPr>
              <a:t>Clock Cycles for </a:t>
            </a:r>
            <a:r>
              <a:rPr lang="en-US" dirty="0" smtClean="0">
                <a:solidFill>
                  <a:schemeClr val="accent2"/>
                </a:solidFill>
              </a:rPr>
              <a:t>program </a:t>
            </a:r>
            <a:r>
              <a:rPr lang="en-US" dirty="0" smtClean="0">
                <a:solidFill>
                  <a:schemeClr val="accent5"/>
                </a:solidFill>
              </a:rPr>
              <a:t>[</a:t>
            </a:r>
            <a:r>
              <a:rPr lang="en-US" dirty="0" err="1" smtClean="0">
                <a:solidFill>
                  <a:schemeClr val="accent5"/>
                </a:solidFill>
              </a:rPr>
              <a:t>c/p</a:t>
            </a:r>
            <a:r>
              <a:rPr lang="en-US" dirty="0" smtClean="0">
                <a:solidFill>
                  <a:schemeClr val="accent5"/>
                </a:solidFill>
              </a:rPr>
              <a:t>]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/>
              <a:t>    		        </a:t>
            </a:r>
            <a:r>
              <a:rPr lang="en-US" dirty="0" err="1"/>
              <a:t>x</a:t>
            </a:r>
            <a:r>
              <a:rPr lang="en-US" dirty="0"/>
              <a:t> Clock Cycle </a:t>
            </a:r>
            <a:r>
              <a:rPr lang="en-US" dirty="0" smtClean="0"/>
              <a:t>Time </a:t>
            </a:r>
            <a:r>
              <a:rPr lang="en-US" dirty="0" smtClean="0">
                <a:solidFill>
                  <a:schemeClr val="accent5"/>
                </a:solidFill>
              </a:rPr>
              <a:t>[</a:t>
            </a:r>
            <a:r>
              <a:rPr lang="en-US" dirty="0" err="1" smtClean="0">
                <a:solidFill>
                  <a:schemeClr val="accent5"/>
                </a:solidFill>
              </a:rPr>
              <a:t>s/c</a:t>
            </a:r>
            <a:r>
              <a:rPr lang="en-US" dirty="0" smtClean="0">
                <a:solidFill>
                  <a:schemeClr val="accent5"/>
                </a:solidFill>
              </a:rPr>
              <a:t>]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/>
              <a:t>Substituting for clock cycles: </a:t>
            </a:r>
          </a:p>
          <a:p>
            <a:pPr algn="ctr">
              <a:buFont typeface="Times" pitchFamily="112" charset="0"/>
              <a:buNone/>
            </a:pPr>
            <a:r>
              <a:rPr lang="en-US" dirty="0"/>
              <a:t>CPU execution time for </a:t>
            </a:r>
            <a:r>
              <a:rPr lang="en-US" dirty="0" smtClean="0"/>
              <a:t>program </a:t>
            </a:r>
            <a:r>
              <a:rPr lang="en-US" dirty="0" smtClean="0">
                <a:solidFill>
                  <a:schemeClr val="accent5"/>
                </a:solidFill>
              </a:rPr>
              <a:t>[</a:t>
            </a:r>
            <a:r>
              <a:rPr lang="en-US" dirty="0" err="1" smtClean="0">
                <a:solidFill>
                  <a:schemeClr val="accent5"/>
                </a:solidFill>
              </a:rPr>
              <a:t>s/p</a:t>
            </a:r>
            <a:r>
              <a:rPr lang="en-US" dirty="0" smtClean="0">
                <a:solidFill>
                  <a:schemeClr val="accent5"/>
                </a:solidFill>
              </a:rPr>
              <a:t>]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/>
              <a:t>=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accent2"/>
                </a:solidFill>
              </a:rPr>
              <a:t>( Instruction </a:t>
            </a:r>
            <a:r>
              <a:rPr lang="en-US" dirty="0">
                <a:solidFill>
                  <a:schemeClr val="accent2"/>
                </a:solidFill>
              </a:rPr>
              <a:t>Count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5"/>
                </a:solidFill>
              </a:rPr>
              <a:t>[</a:t>
            </a:r>
            <a:r>
              <a:rPr lang="en-US" dirty="0" err="1" smtClean="0">
                <a:solidFill>
                  <a:schemeClr val="accent5"/>
                </a:solidFill>
              </a:rPr>
              <a:t>i/p</a:t>
            </a:r>
            <a:r>
              <a:rPr lang="en-US" dirty="0" smtClean="0">
                <a:solidFill>
                  <a:schemeClr val="accent5"/>
                </a:solidFill>
              </a:rPr>
              <a:t>]</a:t>
            </a:r>
            <a:r>
              <a:rPr lang="en-US" dirty="0" smtClean="0"/>
              <a:t> </a:t>
            </a:r>
            <a:r>
              <a:rPr lang="en-US" dirty="0" err="1" smtClean="0"/>
              <a:t>x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/>
                </a:solidFill>
              </a:rPr>
              <a:t>CPI </a:t>
            </a:r>
            <a:r>
              <a:rPr lang="en-US" dirty="0" smtClean="0">
                <a:solidFill>
                  <a:schemeClr val="accent5"/>
                </a:solidFill>
              </a:rPr>
              <a:t>[</a:t>
            </a:r>
            <a:r>
              <a:rPr lang="en-US" dirty="0" err="1" smtClean="0">
                <a:solidFill>
                  <a:schemeClr val="accent5"/>
                </a:solidFill>
              </a:rPr>
              <a:t>c/i</a:t>
            </a:r>
            <a:r>
              <a:rPr lang="en-US" dirty="0" smtClean="0">
                <a:solidFill>
                  <a:schemeClr val="accent5"/>
                </a:solidFill>
              </a:rPr>
              <a:t>] 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   </a:t>
            </a:r>
            <a:r>
              <a:rPr lang="en-US" dirty="0" err="1"/>
              <a:t>x</a:t>
            </a:r>
            <a:r>
              <a:rPr lang="en-US" dirty="0"/>
              <a:t> Clock Cycle </a:t>
            </a:r>
            <a:r>
              <a:rPr lang="en-US" dirty="0" smtClean="0"/>
              <a:t>Time </a:t>
            </a:r>
            <a:r>
              <a:rPr lang="en-US" dirty="0" smtClean="0">
                <a:solidFill>
                  <a:schemeClr val="accent5"/>
                </a:solidFill>
              </a:rPr>
              <a:t>[</a:t>
            </a:r>
            <a:r>
              <a:rPr lang="en-US" dirty="0" err="1" smtClean="0">
                <a:solidFill>
                  <a:schemeClr val="accent5"/>
                </a:solidFill>
              </a:rPr>
              <a:t>s/c</a:t>
            </a:r>
            <a:r>
              <a:rPr lang="en-US" dirty="0" smtClean="0">
                <a:solidFill>
                  <a:schemeClr val="accent5"/>
                </a:solidFill>
              </a:rPr>
              <a:t>]</a:t>
            </a:r>
            <a:endParaRPr lang="en-US" dirty="0" smtClean="0"/>
          </a:p>
          <a:p>
            <a:pPr algn="ctr">
              <a:buFont typeface="Times" pitchFamily="112" charset="0"/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=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u="sng" dirty="0">
                <a:solidFill>
                  <a:schemeClr val="accent2"/>
                </a:solidFill>
              </a:rPr>
              <a:t>Instruction Count</a:t>
            </a:r>
            <a:r>
              <a:rPr lang="en-US" dirty="0"/>
              <a:t> </a:t>
            </a:r>
            <a:r>
              <a:rPr lang="en-US" dirty="0" err="1"/>
              <a:t>x</a:t>
            </a:r>
            <a:r>
              <a:rPr lang="en-US" dirty="0"/>
              <a:t> </a:t>
            </a:r>
            <a:r>
              <a:rPr lang="en-US" u="sng" dirty="0">
                <a:solidFill>
                  <a:schemeClr val="accent2"/>
                </a:solidFill>
              </a:rPr>
              <a:t>CPI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x</a:t>
            </a:r>
            <a:r>
              <a:rPr lang="en-US" dirty="0"/>
              <a:t> </a:t>
            </a:r>
            <a:r>
              <a:rPr lang="en-US" u="sng" dirty="0">
                <a:solidFill>
                  <a:schemeClr val="accent2"/>
                </a:solidFill>
              </a:rPr>
              <a:t>Clock Cycle Time</a:t>
            </a:r>
            <a:endParaRPr lang="en-US" u="sng" dirty="0">
              <a:solidFill>
                <a:srgbClr val="FF0000"/>
              </a:solidFill>
            </a:endParaRPr>
          </a:p>
          <a:p>
            <a:pPr algn="ctr">
              <a:buFont typeface="Times" pitchFamily="112" charset="0"/>
              <a:buNone/>
            </a:pP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Calculation (1/2)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28600" y="1136650"/>
            <a:ext cx="8763000" cy="974725"/>
            <a:chOff x="144" y="716"/>
            <a:chExt cx="5520" cy="614"/>
          </a:xfrm>
          <a:noFill/>
        </p:grpSpPr>
        <p:sp>
          <p:nvSpPr>
            <p:cNvPr id="3325957" name="Rectangle 5"/>
            <p:cNvSpPr>
              <a:spLocks noChangeArrowheads="1"/>
            </p:cNvSpPr>
            <p:nvPr/>
          </p:nvSpPr>
          <p:spPr bwMode="auto">
            <a:xfrm>
              <a:off x="144" y="716"/>
              <a:ext cx="5520" cy="614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l">
                <a:lnSpc>
                  <a:spcPct val="86000"/>
                </a:lnSpc>
                <a:spcBef>
                  <a:spcPct val="40000"/>
                </a:spcBef>
                <a:tabLst>
                  <a:tab pos="2171700" algn="l"/>
                  <a:tab pos="4406900" algn="l"/>
                  <a:tab pos="6921500" algn="l"/>
                </a:tabLst>
              </a:pPr>
              <a:r>
                <a:rPr lang="en-US" sz="2800" b="1" dirty="0">
                  <a:solidFill>
                    <a:schemeClr val="tx1"/>
                  </a:solidFill>
                  <a:latin typeface="18 VAG Rounded Light   02390"/>
                </a:rPr>
                <a:t>CPU time =</a:t>
              </a:r>
              <a:r>
                <a:rPr lang="en-US" sz="2800" b="1" dirty="0" smtClean="0">
                  <a:solidFill>
                    <a:schemeClr val="tx1"/>
                  </a:solidFill>
                  <a:latin typeface="18 VAG Rounded Light   02390"/>
                </a:rPr>
                <a:t> 	Instructions  </a:t>
              </a:r>
              <a:r>
                <a:rPr lang="en-US" sz="2800" b="1" dirty="0" err="1">
                  <a:solidFill>
                    <a:schemeClr val="tx1"/>
                  </a:solidFill>
                  <a:latin typeface="18 VAG Rounded Light   02390"/>
                </a:rPr>
                <a:t>x</a:t>
              </a:r>
              <a:r>
                <a:rPr lang="en-US" sz="2800" b="1" dirty="0">
                  <a:solidFill>
                    <a:schemeClr val="tx1"/>
                  </a:solidFill>
                  <a:latin typeface="18 VAG Rounded Light   02390"/>
                </a:rPr>
                <a:t> </a:t>
              </a:r>
              <a:r>
                <a:rPr lang="en-US" sz="2800" b="1" dirty="0" smtClean="0">
                  <a:solidFill>
                    <a:schemeClr val="tx1"/>
                  </a:solidFill>
                  <a:latin typeface="18 VAG Rounded Light   02390"/>
                </a:rPr>
                <a:t> Cycles         </a:t>
              </a:r>
              <a:r>
                <a:rPr lang="en-US" sz="2800" b="1" dirty="0" err="1" smtClean="0">
                  <a:solidFill>
                    <a:schemeClr val="tx1"/>
                  </a:solidFill>
                  <a:latin typeface="18 VAG Rounded Light   02390"/>
                </a:rPr>
                <a:t>x</a:t>
              </a:r>
              <a:r>
                <a:rPr lang="en-US" sz="2800" b="1" dirty="0" smtClean="0">
                  <a:solidFill>
                    <a:schemeClr val="tx1"/>
                  </a:solidFill>
                  <a:latin typeface="18 VAG Rounded Light   02390"/>
                </a:rPr>
                <a:t>  	Seconds</a:t>
              </a:r>
              <a:endParaRPr lang="en-US" sz="2800" b="1" dirty="0">
                <a:solidFill>
                  <a:schemeClr val="tx1"/>
                </a:solidFill>
                <a:latin typeface="18 VAG Rounded Light   02390"/>
              </a:endParaRPr>
            </a:p>
            <a:p>
              <a:pPr marL="342900" indent="-342900" algn="l">
                <a:lnSpc>
                  <a:spcPct val="86000"/>
                </a:lnSpc>
                <a:spcBef>
                  <a:spcPct val="40000"/>
                </a:spcBef>
                <a:tabLst>
                  <a:tab pos="2171700" algn="l"/>
                  <a:tab pos="4406900" algn="l"/>
                  <a:tab pos="6921500" algn="l"/>
                </a:tabLst>
              </a:pPr>
              <a:r>
                <a:rPr lang="en-US" sz="2800" b="1" dirty="0">
                  <a:solidFill>
                    <a:schemeClr val="tx1"/>
                  </a:solidFill>
                  <a:latin typeface="18 VAG Rounded Light   02390"/>
                </a:rPr>
                <a:t>		Program</a:t>
              </a:r>
              <a:r>
                <a:rPr lang="en-US" sz="2800" b="1" dirty="0" smtClean="0">
                  <a:solidFill>
                    <a:schemeClr val="tx1"/>
                  </a:solidFill>
                  <a:latin typeface="18 VAG Rounded Light   02390"/>
                </a:rPr>
                <a:t>	Instruction</a:t>
              </a:r>
              <a:r>
                <a:rPr lang="en-US" sz="2800" b="1" dirty="0">
                  <a:solidFill>
                    <a:schemeClr val="tx1"/>
                  </a:solidFill>
                  <a:latin typeface="18 VAG Rounded Light   02390"/>
                </a:rPr>
                <a:t>	Cycle</a:t>
              </a:r>
              <a:endParaRPr lang="en-US" sz="1800" b="1" dirty="0">
                <a:solidFill>
                  <a:schemeClr val="tx1"/>
                </a:solidFill>
                <a:latin typeface="18 VAG Rounded Light   02390"/>
              </a:endParaRPr>
            </a:p>
          </p:txBody>
        </p:sp>
        <p:sp>
          <p:nvSpPr>
            <p:cNvPr id="3325958" name="Line 6"/>
            <p:cNvSpPr>
              <a:spLocks noChangeShapeType="1"/>
            </p:cNvSpPr>
            <p:nvPr/>
          </p:nvSpPr>
          <p:spPr bwMode="auto">
            <a:xfrm>
              <a:off x="1508" y="1008"/>
              <a:ext cx="1180" cy="0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  <p:sp>
          <p:nvSpPr>
            <p:cNvPr id="3325959" name="Line 7"/>
            <p:cNvSpPr>
              <a:spLocks noChangeShapeType="1"/>
            </p:cNvSpPr>
            <p:nvPr/>
          </p:nvSpPr>
          <p:spPr bwMode="auto">
            <a:xfrm>
              <a:off x="2976" y="1056"/>
              <a:ext cx="1056" cy="0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  <p:sp>
          <p:nvSpPr>
            <p:cNvPr id="3325960" name="Line 8"/>
            <p:cNvSpPr>
              <a:spLocks noChangeShapeType="1"/>
            </p:cNvSpPr>
            <p:nvPr/>
          </p:nvSpPr>
          <p:spPr bwMode="auto">
            <a:xfrm>
              <a:off x="4496" y="1056"/>
              <a:ext cx="976" cy="0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228600" y="2244725"/>
            <a:ext cx="8763000" cy="974725"/>
            <a:chOff x="144" y="1414"/>
            <a:chExt cx="5520" cy="614"/>
          </a:xfrm>
          <a:noFill/>
        </p:grpSpPr>
        <p:grpSp>
          <p:nvGrpSpPr>
            <p:cNvPr id="4" name="Group 10"/>
            <p:cNvGrpSpPr>
              <a:grpSpLocks/>
            </p:cNvGrpSpPr>
            <p:nvPr/>
          </p:nvGrpSpPr>
          <p:grpSpPr bwMode="auto">
            <a:xfrm>
              <a:off x="144" y="1414"/>
              <a:ext cx="5520" cy="614"/>
              <a:chOff x="144" y="716"/>
              <a:chExt cx="5520" cy="614"/>
            </a:xfrm>
            <a:grpFill/>
          </p:grpSpPr>
          <p:sp>
            <p:nvSpPr>
              <p:cNvPr id="3325963" name="Rectangle 11"/>
              <p:cNvSpPr>
                <a:spLocks noChangeArrowheads="1"/>
              </p:cNvSpPr>
              <p:nvPr/>
            </p:nvSpPr>
            <p:spPr bwMode="auto">
              <a:xfrm>
                <a:off x="144" y="716"/>
                <a:ext cx="5520" cy="614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lIns="63500" tIns="25400" rIns="63500" bIns="25400">
                <a:prstTxWarp prst="textNoShape">
                  <a:avLst/>
                </a:prstTxWarp>
                <a:spAutoFit/>
              </a:bodyPr>
              <a:lstStyle/>
              <a:p>
                <a:pPr marL="342900" indent="-342900" algn="l">
                  <a:lnSpc>
                    <a:spcPct val="86000"/>
                  </a:lnSpc>
                  <a:spcBef>
                    <a:spcPct val="40000"/>
                  </a:spcBef>
                  <a:tabLst>
                    <a:tab pos="2171700" algn="l"/>
                    <a:tab pos="4406900" algn="l"/>
                    <a:tab pos="6921500" algn="l"/>
                  </a:tabLst>
                </a:pPr>
                <a:r>
                  <a:rPr lang="en-US" sz="2800" b="1" dirty="0">
                    <a:solidFill>
                      <a:schemeClr val="tx1"/>
                    </a:solidFill>
                    <a:latin typeface="18 VAG Rounded Light   02390"/>
                  </a:rPr>
                  <a:t>CPU time =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18 VAG Rounded Light   02390"/>
                  </a:rPr>
                  <a:t> 	Instructions 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18 VAG Rounded Light   02390"/>
                  </a:rPr>
                  <a:t>x</a:t>
                </a:r>
                <a:r>
                  <a:rPr lang="en-US" sz="2800" b="1" dirty="0">
                    <a:solidFill>
                      <a:schemeClr val="tx1"/>
                    </a:solidFill>
                    <a:latin typeface="18 VAG Rounded Light   02390"/>
                  </a:rPr>
                  <a:t>  Cycles   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18 VAG Rounded Light   02390"/>
                  </a:rPr>
                  <a:t>     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18 VAG Rounded Light   02390"/>
                  </a:rPr>
                  <a:t>x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18 VAG Rounded Light   02390"/>
                  </a:rPr>
                  <a:t>   Seconds</a:t>
                </a:r>
                <a:endParaRPr lang="en-US" sz="2800" b="1" dirty="0">
                  <a:solidFill>
                    <a:schemeClr val="tx1"/>
                  </a:solidFill>
                  <a:latin typeface="18 VAG Rounded Light   02390"/>
                </a:endParaRPr>
              </a:p>
              <a:p>
                <a:pPr marL="342900" indent="-342900" algn="l">
                  <a:lnSpc>
                    <a:spcPct val="86000"/>
                  </a:lnSpc>
                  <a:spcBef>
                    <a:spcPct val="40000"/>
                  </a:spcBef>
                  <a:tabLst>
                    <a:tab pos="2171700" algn="l"/>
                    <a:tab pos="4406900" algn="l"/>
                    <a:tab pos="6921500" algn="l"/>
                  </a:tabLst>
                </a:pPr>
                <a:r>
                  <a:rPr lang="en-US" sz="2800" b="1" dirty="0">
                    <a:solidFill>
                      <a:schemeClr val="tx1"/>
                    </a:solidFill>
                    <a:latin typeface="18 VAG Rounded Light   02390"/>
                  </a:rPr>
                  <a:t>		Program	Instruction	Cycle</a:t>
                </a:r>
                <a:endParaRPr lang="en-US" sz="1800" b="1" dirty="0">
                  <a:solidFill>
                    <a:schemeClr val="tx1"/>
                  </a:solidFill>
                  <a:latin typeface="18 VAG Rounded Light   02390"/>
                </a:endParaRPr>
              </a:p>
            </p:txBody>
          </p:sp>
          <p:sp>
            <p:nvSpPr>
              <p:cNvPr id="3325964" name="Line 12"/>
              <p:cNvSpPr>
                <a:spLocks noChangeShapeType="1"/>
              </p:cNvSpPr>
              <p:nvPr/>
            </p:nvSpPr>
            <p:spPr bwMode="auto">
              <a:xfrm>
                <a:off x="1508" y="1030"/>
                <a:ext cx="1180" cy="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18 VAG Rounded Light   02390"/>
                </a:endParaRPr>
              </a:p>
            </p:txBody>
          </p:sp>
          <p:sp>
            <p:nvSpPr>
              <p:cNvPr id="3325965" name="Line 13"/>
              <p:cNvSpPr>
                <a:spLocks noChangeShapeType="1"/>
              </p:cNvSpPr>
              <p:nvPr/>
            </p:nvSpPr>
            <p:spPr bwMode="auto">
              <a:xfrm>
                <a:off x="2976" y="1030"/>
                <a:ext cx="1056" cy="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18 VAG Rounded Light   02390"/>
                </a:endParaRPr>
              </a:p>
            </p:txBody>
          </p:sp>
          <p:sp>
            <p:nvSpPr>
              <p:cNvPr id="3325966" name="Line 14"/>
              <p:cNvSpPr>
                <a:spLocks noChangeShapeType="1"/>
              </p:cNvSpPr>
              <p:nvPr/>
            </p:nvSpPr>
            <p:spPr bwMode="auto">
              <a:xfrm>
                <a:off x="4496" y="1030"/>
                <a:ext cx="976" cy="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18 VAG Rounded Light   02390"/>
                </a:endParaRPr>
              </a:p>
            </p:txBody>
          </p:sp>
        </p:grpSp>
        <p:grpSp>
          <p:nvGrpSpPr>
            <p:cNvPr id="5" name="Group 15"/>
            <p:cNvGrpSpPr>
              <a:grpSpLocks/>
            </p:cNvGrpSpPr>
            <p:nvPr/>
          </p:nvGrpSpPr>
          <p:grpSpPr bwMode="auto">
            <a:xfrm>
              <a:off x="1392" y="1488"/>
              <a:ext cx="2784" cy="528"/>
              <a:chOff x="1392" y="1488"/>
              <a:chExt cx="2784" cy="528"/>
            </a:xfrm>
            <a:grpFill/>
          </p:grpSpPr>
          <p:sp>
            <p:nvSpPr>
              <p:cNvPr id="3325968" name="Line 16"/>
              <p:cNvSpPr>
                <a:spLocks noChangeShapeType="1"/>
              </p:cNvSpPr>
              <p:nvPr/>
            </p:nvSpPr>
            <p:spPr bwMode="auto">
              <a:xfrm>
                <a:off x="1392" y="1488"/>
                <a:ext cx="1296" cy="170"/>
              </a:xfrm>
              <a:prstGeom prst="line">
                <a:avLst/>
              </a:prstGeom>
              <a:grpFill/>
              <a:ln w="7620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18 VAG Rounded Light   02390"/>
                </a:endParaRPr>
              </a:p>
            </p:txBody>
          </p:sp>
          <p:sp>
            <p:nvSpPr>
              <p:cNvPr id="3325969" name="Line 17"/>
              <p:cNvSpPr>
                <a:spLocks noChangeShapeType="1"/>
              </p:cNvSpPr>
              <p:nvPr/>
            </p:nvSpPr>
            <p:spPr bwMode="auto">
              <a:xfrm>
                <a:off x="2880" y="1846"/>
                <a:ext cx="1296" cy="170"/>
              </a:xfrm>
              <a:prstGeom prst="line">
                <a:avLst/>
              </a:prstGeom>
              <a:grpFill/>
              <a:ln w="7620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18 VAG Rounded Light   02390"/>
                </a:endParaRPr>
              </a:p>
            </p:txBody>
          </p:sp>
        </p:grpSp>
      </p:grp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228600" y="3352800"/>
            <a:ext cx="8763000" cy="974725"/>
            <a:chOff x="144" y="2112"/>
            <a:chExt cx="5520" cy="614"/>
          </a:xfrm>
          <a:noFill/>
        </p:grpSpPr>
        <p:grpSp>
          <p:nvGrpSpPr>
            <p:cNvPr id="7" name="Group 19"/>
            <p:cNvGrpSpPr>
              <a:grpSpLocks/>
            </p:cNvGrpSpPr>
            <p:nvPr/>
          </p:nvGrpSpPr>
          <p:grpSpPr bwMode="auto">
            <a:xfrm>
              <a:off x="144" y="2112"/>
              <a:ext cx="5520" cy="614"/>
              <a:chOff x="144" y="716"/>
              <a:chExt cx="5520" cy="614"/>
            </a:xfrm>
            <a:grpFill/>
          </p:grpSpPr>
          <p:sp>
            <p:nvSpPr>
              <p:cNvPr id="3325972" name="Rectangle 20"/>
              <p:cNvSpPr>
                <a:spLocks noChangeArrowheads="1"/>
              </p:cNvSpPr>
              <p:nvPr/>
            </p:nvSpPr>
            <p:spPr bwMode="auto">
              <a:xfrm>
                <a:off x="144" y="716"/>
                <a:ext cx="5520" cy="614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lIns="63500" tIns="25400" rIns="63500" bIns="25400">
                <a:prstTxWarp prst="textNoShape">
                  <a:avLst/>
                </a:prstTxWarp>
                <a:spAutoFit/>
              </a:bodyPr>
              <a:lstStyle/>
              <a:p>
                <a:pPr marL="342900" indent="-342900" algn="l">
                  <a:lnSpc>
                    <a:spcPct val="86000"/>
                  </a:lnSpc>
                  <a:spcBef>
                    <a:spcPct val="40000"/>
                  </a:spcBef>
                  <a:tabLst>
                    <a:tab pos="2171700" algn="l"/>
                    <a:tab pos="4406900" algn="l"/>
                    <a:tab pos="6921500" algn="l"/>
                  </a:tabLst>
                </a:pPr>
                <a:r>
                  <a:rPr lang="en-US" sz="2800" b="1" dirty="0">
                    <a:solidFill>
                      <a:schemeClr val="tx1"/>
                    </a:solidFill>
                    <a:latin typeface="18 VAG Rounded Light   02390"/>
                  </a:rPr>
                  <a:t>CPU time =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18 VAG Rounded Light   02390"/>
                  </a:rPr>
                  <a:t> 	Instructions 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18 VAG Rounded Light   02390"/>
                  </a:rPr>
                  <a:t>x</a:t>
                </a:r>
                <a:r>
                  <a:rPr lang="en-US" sz="2800" b="1" dirty="0">
                    <a:solidFill>
                      <a:schemeClr val="tx1"/>
                    </a:solidFill>
                    <a:latin typeface="18 VAG Rounded Light   02390"/>
                  </a:rPr>
                  <a:t>  Cycles   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18 VAG Rounded Light   02390"/>
                  </a:rPr>
                  <a:t>     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18 VAG Rounded Light   02390"/>
                  </a:rPr>
                  <a:t>x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18 VAG Rounded Light   02390"/>
                  </a:rPr>
                  <a:t>   Seconds</a:t>
                </a:r>
                <a:endParaRPr lang="en-US" sz="2800" b="1" dirty="0">
                  <a:solidFill>
                    <a:schemeClr val="tx1"/>
                  </a:solidFill>
                  <a:latin typeface="18 VAG Rounded Light   02390"/>
                </a:endParaRPr>
              </a:p>
              <a:p>
                <a:pPr marL="342900" indent="-342900" algn="l">
                  <a:lnSpc>
                    <a:spcPct val="86000"/>
                  </a:lnSpc>
                  <a:spcBef>
                    <a:spcPct val="40000"/>
                  </a:spcBef>
                  <a:tabLst>
                    <a:tab pos="2171700" algn="l"/>
                    <a:tab pos="4406900" algn="l"/>
                    <a:tab pos="6921500" algn="l"/>
                  </a:tabLst>
                </a:pPr>
                <a:r>
                  <a:rPr lang="en-US" sz="2800" b="1" dirty="0">
                    <a:solidFill>
                      <a:schemeClr val="tx1"/>
                    </a:solidFill>
                    <a:latin typeface="18 VAG Rounded Light   02390"/>
                  </a:rPr>
                  <a:t>		Program	Instruction	Cycle</a:t>
                </a:r>
                <a:endParaRPr lang="en-US" sz="1800" b="1" dirty="0">
                  <a:solidFill>
                    <a:schemeClr val="tx1"/>
                  </a:solidFill>
                  <a:latin typeface="18 VAG Rounded Light   02390"/>
                </a:endParaRPr>
              </a:p>
            </p:txBody>
          </p:sp>
          <p:sp>
            <p:nvSpPr>
              <p:cNvPr id="3325973" name="Line 21"/>
              <p:cNvSpPr>
                <a:spLocks noChangeShapeType="1"/>
              </p:cNvSpPr>
              <p:nvPr/>
            </p:nvSpPr>
            <p:spPr bwMode="auto">
              <a:xfrm>
                <a:off x="1508" y="1052"/>
                <a:ext cx="1180" cy="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18 VAG Rounded Light   02390"/>
                </a:endParaRPr>
              </a:p>
            </p:txBody>
          </p:sp>
          <p:sp>
            <p:nvSpPr>
              <p:cNvPr id="3325974" name="Line 22"/>
              <p:cNvSpPr>
                <a:spLocks noChangeShapeType="1"/>
              </p:cNvSpPr>
              <p:nvPr/>
            </p:nvSpPr>
            <p:spPr bwMode="auto">
              <a:xfrm>
                <a:off x="2976" y="1052"/>
                <a:ext cx="1056" cy="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18 VAG Rounded Light   02390"/>
                </a:endParaRPr>
              </a:p>
            </p:txBody>
          </p:sp>
          <p:sp>
            <p:nvSpPr>
              <p:cNvPr id="3325975" name="Line 23"/>
              <p:cNvSpPr>
                <a:spLocks noChangeShapeType="1"/>
              </p:cNvSpPr>
              <p:nvPr/>
            </p:nvSpPr>
            <p:spPr bwMode="auto">
              <a:xfrm>
                <a:off x="4496" y="1052"/>
                <a:ext cx="976" cy="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18 VAG Rounded Light   02390"/>
                </a:endParaRPr>
              </a:p>
            </p:txBody>
          </p:sp>
        </p:grpSp>
        <p:grpSp>
          <p:nvGrpSpPr>
            <p:cNvPr id="8" name="Group 24"/>
            <p:cNvGrpSpPr>
              <a:grpSpLocks/>
            </p:cNvGrpSpPr>
            <p:nvPr/>
          </p:nvGrpSpPr>
          <p:grpSpPr bwMode="auto">
            <a:xfrm>
              <a:off x="1392" y="2186"/>
              <a:ext cx="2784" cy="528"/>
              <a:chOff x="1392" y="1488"/>
              <a:chExt cx="2784" cy="528"/>
            </a:xfrm>
            <a:grpFill/>
          </p:grpSpPr>
          <p:sp>
            <p:nvSpPr>
              <p:cNvPr id="3325977" name="Line 25"/>
              <p:cNvSpPr>
                <a:spLocks noChangeShapeType="1"/>
              </p:cNvSpPr>
              <p:nvPr/>
            </p:nvSpPr>
            <p:spPr bwMode="auto">
              <a:xfrm>
                <a:off x="1392" y="1488"/>
                <a:ext cx="1296" cy="170"/>
              </a:xfrm>
              <a:prstGeom prst="line">
                <a:avLst/>
              </a:prstGeom>
              <a:grpFill/>
              <a:ln w="7620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18 VAG Rounded Light   02390"/>
                </a:endParaRPr>
              </a:p>
            </p:txBody>
          </p:sp>
          <p:sp>
            <p:nvSpPr>
              <p:cNvPr id="3325978" name="Line 26"/>
              <p:cNvSpPr>
                <a:spLocks noChangeShapeType="1"/>
              </p:cNvSpPr>
              <p:nvPr/>
            </p:nvSpPr>
            <p:spPr bwMode="auto">
              <a:xfrm>
                <a:off x="2880" y="1846"/>
                <a:ext cx="1296" cy="170"/>
              </a:xfrm>
              <a:prstGeom prst="line">
                <a:avLst/>
              </a:prstGeom>
              <a:grpFill/>
              <a:ln w="7620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18 VAG Rounded Light   02390"/>
                </a:endParaRPr>
              </a:p>
            </p:txBody>
          </p:sp>
        </p:grpSp>
        <p:sp>
          <p:nvSpPr>
            <p:cNvPr id="3325979" name="Line 27"/>
            <p:cNvSpPr>
              <a:spLocks noChangeShapeType="1"/>
            </p:cNvSpPr>
            <p:nvPr/>
          </p:nvSpPr>
          <p:spPr bwMode="auto">
            <a:xfrm>
              <a:off x="3024" y="2232"/>
              <a:ext cx="912" cy="120"/>
            </a:xfrm>
            <a:prstGeom prst="line">
              <a:avLst/>
            </a:prstGeom>
            <a:grpFill/>
            <a:ln w="762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  <p:sp>
          <p:nvSpPr>
            <p:cNvPr id="3325980" name="Line 28"/>
            <p:cNvSpPr>
              <a:spLocks noChangeShapeType="1"/>
            </p:cNvSpPr>
            <p:nvPr/>
          </p:nvSpPr>
          <p:spPr bwMode="auto">
            <a:xfrm>
              <a:off x="4412" y="2568"/>
              <a:ext cx="912" cy="120"/>
            </a:xfrm>
            <a:prstGeom prst="line">
              <a:avLst/>
            </a:prstGeom>
            <a:grpFill/>
            <a:ln w="762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</p:grpSp>
      <p:grpSp>
        <p:nvGrpSpPr>
          <p:cNvPr id="9" name="Group 29"/>
          <p:cNvGrpSpPr>
            <a:grpSpLocks/>
          </p:cNvGrpSpPr>
          <p:nvPr/>
        </p:nvGrpSpPr>
        <p:grpSpPr bwMode="auto">
          <a:xfrm>
            <a:off x="228600" y="4308475"/>
            <a:ext cx="4572000" cy="974725"/>
            <a:chOff x="144" y="2714"/>
            <a:chExt cx="2880" cy="614"/>
          </a:xfrm>
          <a:noFill/>
        </p:grpSpPr>
        <p:sp>
          <p:nvSpPr>
            <p:cNvPr id="3325982" name="Rectangle 30"/>
            <p:cNvSpPr>
              <a:spLocks noChangeArrowheads="1"/>
            </p:cNvSpPr>
            <p:nvPr/>
          </p:nvSpPr>
          <p:spPr bwMode="auto">
            <a:xfrm>
              <a:off x="144" y="2714"/>
              <a:ext cx="2880" cy="614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l">
                <a:lnSpc>
                  <a:spcPct val="86000"/>
                </a:lnSpc>
                <a:spcBef>
                  <a:spcPct val="40000"/>
                </a:spcBef>
                <a:tabLst>
                  <a:tab pos="2171700" algn="l"/>
                  <a:tab pos="4406900" algn="l"/>
                  <a:tab pos="6921500" algn="l"/>
                </a:tabLst>
              </a:pPr>
              <a:r>
                <a:rPr lang="en-US" sz="2800" b="1" dirty="0">
                  <a:solidFill>
                    <a:schemeClr val="tx1"/>
                  </a:solidFill>
                  <a:latin typeface="18 VAG Rounded Light   02390"/>
                </a:rPr>
                <a:t>CPU time =  </a:t>
              </a:r>
              <a:r>
                <a:rPr lang="en-US" sz="2800" b="1" dirty="0" smtClean="0">
                  <a:solidFill>
                    <a:schemeClr val="tx1"/>
                  </a:solidFill>
                  <a:latin typeface="18 VAG Rounded Light   02390"/>
                </a:rPr>
                <a:t> 	Seconds</a:t>
              </a:r>
              <a:endParaRPr lang="en-US" sz="2800" b="1" dirty="0">
                <a:solidFill>
                  <a:schemeClr val="tx1"/>
                </a:solidFill>
                <a:latin typeface="18 VAG Rounded Light   02390"/>
              </a:endParaRPr>
            </a:p>
            <a:p>
              <a:pPr marL="342900" indent="-342900" algn="l">
                <a:lnSpc>
                  <a:spcPct val="86000"/>
                </a:lnSpc>
                <a:spcBef>
                  <a:spcPct val="40000"/>
                </a:spcBef>
                <a:tabLst>
                  <a:tab pos="2171700" algn="l"/>
                  <a:tab pos="4406900" algn="l"/>
                  <a:tab pos="6921500" algn="l"/>
                </a:tabLst>
              </a:pPr>
              <a:r>
                <a:rPr lang="en-US" sz="2800" b="1" dirty="0">
                  <a:solidFill>
                    <a:schemeClr val="tx1"/>
                  </a:solidFill>
                  <a:latin typeface="18 VAG Rounded Light   02390"/>
                </a:rPr>
                <a:t>		Program</a:t>
              </a:r>
              <a:endParaRPr lang="en-US" sz="1800" b="1" dirty="0">
                <a:solidFill>
                  <a:schemeClr val="tx1"/>
                </a:solidFill>
                <a:latin typeface="18 VAG Rounded Light   02390"/>
              </a:endParaRPr>
            </a:p>
          </p:txBody>
        </p:sp>
        <p:sp>
          <p:nvSpPr>
            <p:cNvPr id="3325983" name="Line 31"/>
            <p:cNvSpPr>
              <a:spLocks noChangeShapeType="1"/>
            </p:cNvSpPr>
            <p:nvPr/>
          </p:nvSpPr>
          <p:spPr bwMode="auto">
            <a:xfrm>
              <a:off x="1508" y="3006"/>
              <a:ext cx="988" cy="0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</p:grpSp>
      <p:sp>
        <p:nvSpPr>
          <p:cNvPr id="3325984" name="Rectangle 32"/>
          <p:cNvSpPr>
            <a:spLocks noChangeArrowheads="1"/>
          </p:cNvSpPr>
          <p:nvPr/>
        </p:nvSpPr>
        <p:spPr bwMode="auto">
          <a:xfrm>
            <a:off x="463550" y="5387975"/>
            <a:ext cx="8223250" cy="8024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342900" indent="-342900" algn="ctr">
              <a:lnSpc>
                <a:spcPct val="86000"/>
              </a:lnSpc>
              <a:spcBef>
                <a:spcPct val="40000"/>
              </a:spcBef>
              <a:tabLst>
                <a:tab pos="2171700" algn="l"/>
                <a:tab pos="4406900" algn="l"/>
                <a:tab pos="6921500" algn="l"/>
              </a:tabLst>
            </a:pPr>
            <a:r>
              <a:rPr lang="en-US" sz="2800" b="1" u="sng" dirty="0">
                <a:latin typeface="18 VAG Rounded Light   02390"/>
              </a:rPr>
              <a:t>Product of all 3 terms: if missing a term, </a:t>
            </a:r>
            <a:r>
              <a:rPr lang="en-US" sz="2800" b="1" u="sng" dirty="0" smtClean="0">
                <a:latin typeface="18 VAG Rounded Light   02390"/>
              </a:rPr>
              <a:t>can’t</a:t>
            </a:r>
            <a:br>
              <a:rPr lang="en-US" sz="2800" b="1" u="sng" dirty="0" smtClean="0">
                <a:latin typeface="18 VAG Rounded Light   02390"/>
              </a:rPr>
            </a:br>
            <a:r>
              <a:rPr lang="en-US" sz="2800" b="1" u="sng" dirty="0" smtClean="0">
                <a:latin typeface="18 VAG Rounded Light   02390"/>
              </a:rPr>
              <a:t>predict </a:t>
            </a:r>
            <a:r>
              <a:rPr lang="en-US" sz="2800" b="1" u="sng" dirty="0">
                <a:latin typeface="18 VAG Rounded Light   02390"/>
              </a:rPr>
              <a:t>time, the real measure of performance</a:t>
            </a:r>
            <a:endParaRPr lang="en-US" sz="1800" b="1" dirty="0">
              <a:solidFill>
                <a:schemeClr val="tx1"/>
              </a:solidFill>
              <a:latin typeface="18 VAG Rounded Light   02390"/>
            </a:endParaRPr>
          </a:p>
        </p:txBody>
      </p:sp>
      <p:sp>
        <p:nvSpPr>
          <p:cNvPr id="33" name="Title 32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b="1" dirty="0" smtClean="0">
                <a:latin typeface="18 VAG Rounded Light   02390"/>
              </a:rPr>
              <a:t>Performance Calculation (2/2)</a:t>
            </a:r>
            <a:endParaRPr lang="en-US" b="1" dirty="0">
              <a:latin typeface="18 VAG Rounded Light   0239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Calculate the 3 Components?</a:t>
            </a:r>
            <a:endParaRPr lang="en-US" dirty="0"/>
          </a:p>
        </p:txBody>
      </p:sp>
      <p:sp>
        <p:nvSpPr>
          <p:cNvPr id="332698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Clock Cycle Time</a:t>
            </a:r>
            <a:r>
              <a:rPr lang="en-US" dirty="0" smtClean="0"/>
              <a:t>: in specification of computer (Clock Rate in advertisements)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Instruction Count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Count instructions in loop of small program</a:t>
            </a:r>
          </a:p>
          <a:p>
            <a:pPr lvl="1"/>
            <a:r>
              <a:rPr lang="en-US" dirty="0" smtClean="0"/>
              <a:t>Use simulator to count instructions</a:t>
            </a:r>
          </a:p>
          <a:p>
            <a:pPr lvl="1"/>
            <a:r>
              <a:rPr lang="en-US" dirty="0" smtClean="0"/>
              <a:t>Hardware counter in spec. register</a:t>
            </a:r>
          </a:p>
          <a:p>
            <a:pPr lvl="2"/>
            <a:r>
              <a:rPr lang="en-US" dirty="0" smtClean="0"/>
              <a:t>(Pentium II,III,4)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CPI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Calculate: Execution Time / Clock cycle time</a:t>
            </a:r>
            <a:br>
              <a:rPr lang="en-US" dirty="0" smtClean="0"/>
            </a:br>
            <a:r>
              <a:rPr lang="en-US" dirty="0" smtClean="0"/>
              <a:t>			  Instruction Count</a:t>
            </a:r>
          </a:p>
          <a:p>
            <a:pPr lvl="1"/>
            <a:r>
              <a:rPr lang="en-US" dirty="0" smtClean="0"/>
              <a:t>Hardware counter in special register (PII,III,4)</a:t>
            </a:r>
          </a:p>
          <a:p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2819400" y="5410200"/>
            <a:ext cx="4419600" cy="1588"/>
          </a:xfrm>
          <a:prstGeom prst="line">
            <a:avLst/>
          </a:prstGeom>
          <a:ln w="38100" cap="flat" cmpd="sng" algn="ctr">
            <a:solidFill>
              <a:schemeClr val="accent3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181600"/>
          </a:xfrm>
        </p:spPr>
        <p:txBody>
          <a:bodyPr/>
          <a:lstStyle/>
          <a:p>
            <a:r>
              <a:rPr lang="en-US" dirty="0"/>
              <a:t>First calculate CPI for each individual instruction (</a:t>
            </a:r>
            <a:r>
              <a:rPr lang="en-US" b="1" dirty="0">
                <a:latin typeface="Courier New" pitchFamily="112" charset="0"/>
              </a:rPr>
              <a:t>add</a:t>
            </a:r>
            <a:r>
              <a:rPr lang="en-US" dirty="0"/>
              <a:t>, </a:t>
            </a:r>
            <a:r>
              <a:rPr lang="en-US" b="1" dirty="0">
                <a:latin typeface="Courier New" pitchFamily="112" charset="0"/>
              </a:rPr>
              <a:t>sub</a:t>
            </a:r>
            <a:r>
              <a:rPr lang="en-US" dirty="0"/>
              <a:t>, </a:t>
            </a:r>
            <a:r>
              <a:rPr lang="en-US" b="1" dirty="0">
                <a:latin typeface="Courier New" pitchFamily="112" charset="0"/>
              </a:rPr>
              <a:t>and</a:t>
            </a:r>
            <a:r>
              <a:rPr lang="en-US" dirty="0"/>
              <a:t>, etc.)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Next </a:t>
            </a:r>
            <a:r>
              <a:rPr lang="en-US" dirty="0"/>
              <a:t>calculate frequency of each individual instruction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Finally </a:t>
            </a:r>
            <a:r>
              <a:rPr lang="en-US" dirty="0"/>
              <a:t>multiply these two for each instruction and add them up to get final CPI (the weighted sum)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CPI Another Way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902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(RISC processor)</a:t>
            </a:r>
            <a:endParaRPr lang="en-US"/>
          </a:p>
        </p:txBody>
      </p:sp>
      <p:sp>
        <p:nvSpPr>
          <p:cNvPr id="3329028" name="Rectangle 4"/>
          <p:cNvSpPr>
            <a:spLocks noChangeArrowheads="1"/>
          </p:cNvSpPr>
          <p:nvPr/>
        </p:nvSpPr>
        <p:spPr bwMode="auto">
          <a:xfrm>
            <a:off x="992188" y="1116012"/>
            <a:ext cx="7389812" cy="31734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  <a:tabLst>
                <a:tab pos="1828800" algn="l"/>
                <a:tab pos="3543300" algn="ctr"/>
                <a:tab pos="4229100" algn="l"/>
                <a:tab pos="4572000" algn="l"/>
                <a:tab pos="6350000" algn="ctr"/>
              </a:tabLst>
            </a:pPr>
            <a:r>
              <a:rPr lang="en-US" sz="2800" b="1" dirty="0">
                <a:solidFill>
                  <a:schemeClr val="tx1"/>
                </a:solidFill>
                <a:latin typeface="18 VAG Rounded Light   02390"/>
              </a:rPr>
              <a:t>Op	</a:t>
            </a:r>
            <a:r>
              <a:rPr lang="en-US" sz="2800" b="1" dirty="0" err="1">
                <a:solidFill>
                  <a:schemeClr val="tx1"/>
                </a:solidFill>
                <a:latin typeface="18 VAG Rounded Light   02390"/>
              </a:rPr>
              <a:t>Freq</a:t>
            </a:r>
            <a:r>
              <a:rPr lang="en-US" sz="2800" b="1" baseline="-25000" dirty="0" err="1">
                <a:solidFill>
                  <a:schemeClr val="tx1"/>
                </a:solidFill>
                <a:latin typeface="18 VAG Rounded Light   02390"/>
              </a:rPr>
              <a:t>i</a:t>
            </a:r>
            <a:r>
              <a:rPr lang="en-US" sz="2800" b="1" dirty="0">
                <a:solidFill>
                  <a:schemeClr val="tx1"/>
                </a:solidFill>
                <a:latin typeface="18 VAG Rounded Light   02390"/>
              </a:rPr>
              <a:t>	 </a:t>
            </a:r>
            <a:r>
              <a:rPr lang="en-US" sz="2800" b="1" dirty="0" err="1">
                <a:solidFill>
                  <a:schemeClr val="tx1"/>
                </a:solidFill>
                <a:latin typeface="18 VAG Rounded Light   02390"/>
              </a:rPr>
              <a:t>CPI</a:t>
            </a:r>
            <a:r>
              <a:rPr lang="en-US" sz="2800" b="1" baseline="-25000" dirty="0" err="1">
                <a:solidFill>
                  <a:schemeClr val="tx1"/>
                </a:solidFill>
                <a:latin typeface="18 VAG Rounded Light   02390"/>
              </a:rPr>
              <a:t>i</a:t>
            </a:r>
            <a:r>
              <a:rPr lang="en-US" sz="2800" b="1" dirty="0">
                <a:solidFill>
                  <a:schemeClr val="tx1"/>
                </a:solidFill>
                <a:latin typeface="18 VAG Rounded Light   02390"/>
              </a:rPr>
              <a:t> 	Prod	(% Time)</a:t>
            </a:r>
          </a:p>
          <a:p>
            <a:pPr algn="l">
              <a:lnSpc>
                <a:spcPct val="90000"/>
              </a:lnSpc>
              <a:spcBef>
                <a:spcPct val="30000"/>
              </a:spcBef>
              <a:tabLst>
                <a:tab pos="1828800" algn="l"/>
                <a:tab pos="3543300" algn="ctr"/>
                <a:tab pos="4229100" algn="l"/>
                <a:tab pos="4572000" algn="l"/>
                <a:tab pos="6350000" algn="ctr"/>
              </a:tabLst>
            </a:pPr>
            <a:r>
              <a:rPr lang="en-US" sz="2800" dirty="0">
                <a:solidFill>
                  <a:schemeClr val="tx1"/>
                </a:solidFill>
                <a:latin typeface="18 VAG Rounded Light   02390"/>
              </a:rPr>
              <a:t>ALU	50%	1	   .5	(23%)</a:t>
            </a:r>
          </a:p>
          <a:p>
            <a:pPr algn="l">
              <a:lnSpc>
                <a:spcPct val="90000"/>
              </a:lnSpc>
              <a:spcBef>
                <a:spcPct val="30000"/>
              </a:spcBef>
              <a:tabLst>
                <a:tab pos="1828800" algn="l"/>
                <a:tab pos="3543300" algn="ctr"/>
                <a:tab pos="4229100" algn="l"/>
                <a:tab pos="4572000" algn="l"/>
                <a:tab pos="6350000" algn="ctr"/>
              </a:tabLst>
            </a:pPr>
            <a:r>
              <a:rPr lang="en-US" sz="2800" dirty="0">
                <a:solidFill>
                  <a:schemeClr val="tx1"/>
                </a:solidFill>
                <a:latin typeface="18 VAG Rounded Light   02390"/>
              </a:rPr>
              <a:t>Load	20%	5	 1.0	(45%)</a:t>
            </a:r>
          </a:p>
          <a:p>
            <a:pPr algn="l">
              <a:lnSpc>
                <a:spcPct val="90000"/>
              </a:lnSpc>
              <a:spcBef>
                <a:spcPct val="30000"/>
              </a:spcBef>
              <a:tabLst>
                <a:tab pos="1828800" algn="l"/>
                <a:tab pos="3543300" algn="ctr"/>
                <a:tab pos="4229100" algn="l"/>
                <a:tab pos="4572000" algn="l"/>
                <a:tab pos="6350000" algn="ctr"/>
              </a:tabLst>
            </a:pPr>
            <a:r>
              <a:rPr lang="en-US" sz="2800" dirty="0">
                <a:solidFill>
                  <a:schemeClr val="tx1"/>
                </a:solidFill>
                <a:latin typeface="18 VAG Rounded Light   02390"/>
              </a:rPr>
              <a:t>Store	10%	3	   .3	(14%)</a:t>
            </a:r>
          </a:p>
          <a:p>
            <a:pPr algn="l">
              <a:lnSpc>
                <a:spcPct val="90000"/>
              </a:lnSpc>
              <a:spcBef>
                <a:spcPct val="30000"/>
              </a:spcBef>
              <a:tabLst>
                <a:tab pos="1828800" algn="l"/>
                <a:tab pos="3543300" algn="ctr"/>
                <a:tab pos="4229100" algn="l"/>
                <a:tab pos="4572000" algn="l"/>
                <a:tab pos="6350000" algn="ctr"/>
              </a:tabLst>
            </a:pPr>
            <a:r>
              <a:rPr lang="en-US" sz="2800" dirty="0">
                <a:solidFill>
                  <a:schemeClr val="tx1"/>
                </a:solidFill>
                <a:latin typeface="18 VAG Rounded Light   02390"/>
              </a:rPr>
              <a:t>Branch	20%	2	   .4	(18%)</a:t>
            </a:r>
          </a:p>
          <a:p>
            <a:pPr algn="l">
              <a:lnSpc>
                <a:spcPct val="90000"/>
              </a:lnSpc>
              <a:spcBef>
                <a:spcPct val="30000"/>
              </a:spcBef>
              <a:tabLst>
                <a:tab pos="1828800" algn="l"/>
                <a:tab pos="3543300" algn="ctr"/>
                <a:tab pos="4229100" algn="l"/>
                <a:tab pos="4572000" algn="l"/>
                <a:tab pos="6350000" algn="ctr"/>
              </a:tabLst>
            </a:pPr>
            <a:r>
              <a:rPr lang="en-US" sz="2800" b="1" dirty="0">
                <a:solidFill>
                  <a:schemeClr val="tx1"/>
                </a:solidFill>
                <a:latin typeface="18 VAG Rounded Light   02390"/>
              </a:rPr>
              <a:t> 			 2.2</a:t>
            </a:r>
          </a:p>
        </p:txBody>
      </p:sp>
      <p:sp>
        <p:nvSpPr>
          <p:cNvPr id="3329029" name="Line 5"/>
          <p:cNvSpPr>
            <a:spLocks noChangeShapeType="1"/>
          </p:cNvSpPr>
          <p:nvPr/>
        </p:nvSpPr>
        <p:spPr bwMode="auto">
          <a:xfrm>
            <a:off x="5257800" y="3706812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329030" name="Rectangle 6"/>
          <p:cNvSpPr>
            <a:spLocks noChangeArrowheads="1"/>
          </p:cNvSpPr>
          <p:nvPr/>
        </p:nvSpPr>
        <p:spPr bwMode="auto">
          <a:xfrm>
            <a:off x="366713" y="4665662"/>
            <a:ext cx="8396287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buFontTx/>
              <a:buChar char="•"/>
            </a:pPr>
            <a:r>
              <a:rPr lang="en-US" sz="2800" b="1" dirty="0">
                <a:solidFill>
                  <a:schemeClr val="tx1"/>
                </a:solidFill>
                <a:latin typeface="18 VAG Rounded Light   02390"/>
              </a:rPr>
              <a:t>  What if Branch instructions twice as fast?</a:t>
            </a:r>
            <a:endParaRPr lang="en-US" sz="1800" dirty="0">
              <a:latin typeface="18 VAG Rounded Light   02390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111376" y="1649412"/>
            <a:ext cx="2462213" cy="2682876"/>
            <a:chOff x="1330" y="912"/>
            <a:chExt cx="1551" cy="1690"/>
          </a:xfrm>
        </p:grpSpPr>
        <p:sp>
          <p:nvSpPr>
            <p:cNvPr id="3329032" name="Rectangle 8"/>
            <p:cNvSpPr>
              <a:spLocks noChangeArrowheads="1"/>
            </p:cNvSpPr>
            <p:nvPr/>
          </p:nvSpPr>
          <p:spPr bwMode="auto">
            <a:xfrm>
              <a:off x="1330" y="2321"/>
              <a:ext cx="1551" cy="28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2800" b="1" u="sng" dirty="0">
                  <a:solidFill>
                    <a:srgbClr val="FF0000"/>
                  </a:solidFill>
                  <a:latin typeface="18 VAG Rounded Light   02390"/>
                </a:rPr>
                <a:t>Instruction Mix</a:t>
              </a:r>
              <a:endParaRPr lang="en-US" sz="2800" b="1" dirty="0">
                <a:solidFill>
                  <a:schemeClr val="tx1"/>
                </a:solidFill>
                <a:latin typeface="18 VAG Rounded Light   02390"/>
              </a:endParaRPr>
            </a:p>
          </p:txBody>
        </p:sp>
        <p:sp>
          <p:nvSpPr>
            <p:cNvPr id="3329033" name="Rectangle 9"/>
            <p:cNvSpPr>
              <a:spLocks noChangeArrowheads="1"/>
            </p:cNvSpPr>
            <p:nvPr/>
          </p:nvSpPr>
          <p:spPr bwMode="auto">
            <a:xfrm>
              <a:off x="1584" y="912"/>
              <a:ext cx="864" cy="1300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6172202" y="1649412"/>
            <a:ext cx="2798763" cy="2994026"/>
            <a:chOff x="3888" y="912"/>
            <a:chExt cx="1763" cy="1886"/>
          </a:xfrm>
        </p:grpSpPr>
        <p:sp>
          <p:nvSpPr>
            <p:cNvPr id="3329035" name="Rectangle 11"/>
            <p:cNvSpPr>
              <a:spLocks noChangeArrowheads="1"/>
            </p:cNvSpPr>
            <p:nvPr/>
          </p:nvSpPr>
          <p:spPr bwMode="auto">
            <a:xfrm>
              <a:off x="3888" y="2273"/>
              <a:ext cx="1763" cy="5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63500" tIns="25400" rIns="63500" bIns="2540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90000"/>
                </a:lnSpc>
              </a:pPr>
              <a:r>
                <a:rPr lang="en-US" sz="2800" b="1" dirty="0">
                  <a:latin typeface="18 VAG Rounded Light   02390"/>
                </a:rPr>
                <a:t>(Where time spent)</a:t>
              </a:r>
            </a:p>
          </p:txBody>
        </p:sp>
        <p:sp>
          <p:nvSpPr>
            <p:cNvPr id="3329036" name="Rectangle 12"/>
            <p:cNvSpPr>
              <a:spLocks noChangeArrowheads="1"/>
            </p:cNvSpPr>
            <p:nvPr/>
          </p:nvSpPr>
          <p:spPr bwMode="auto">
            <a:xfrm>
              <a:off x="4272" y="912"/>
              <a:ext cx="864" cy="1300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9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29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29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2903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107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What Programs Measure for Comparison?</a:t>
            </a:r>
            <a:endParaRPr lang="en-US" sz="3600" dirty="0"/>
          </a:p>
        </p:txBody>
      </p:sp>
      <p:sp>
        <p:nvSpPr>
          <p:cNvPr id="333107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Ideally run typical programs with typical input before purchase, </a:t>
            </a:r>
            <a:br>
              <a:rPr lang="en-US" dirty="0" smtClean="0"/>
            </a:br>
            <a:r>
              <a:rPr lang="en-US" dirty="0" smtClean="0"/>
              <a:t>or before even build machine</a:t>
            </a:r>
          </a:p>
          <a:p>
            <a:pPr lvl="1"/>
            <a:r>
              <a:rPr lang="en-US" dirty="0" smtClean="0"/>
              <a:t>Called a “</a:t>
            </a:r>
            <a:r>
              <a:rPr lang="en-US" dirty="0" smtClean="0">
                <a:solidFill>
                  <a:schemeClr val="accent1"/>
                </a:solidFill>
              </a:rPr>
              <a:t>workload</a:t>
            </a:r>
            <a:r>
              <a:rPr lang="en-US" dirty="0" smtClean="0"/>
              <a:t>”; For example: </a:t>
            </a:r>
          </a:p>
          <a:p>
            <a:pPr lvl="1"/>
            <a:r>
              <a:rPr lang="en-US" dirty="0" smtClean="0"/>
              <a:t>Engineer uses compiler, spreadsheet</a:t>
            </a:r>
          </a:p>
          <a:p>
            <a:pPr lvl="1"/>
            <a:r>
              <a:rPr lang="en-US" dirty="0" smtClean="0"/>
              <a:t>Author uses word processor, drawing program, compression software</a:t>
            </a:r>
          </a:p>
          <a:p>
            <a:r>
              <a:rPr lang="en-US" dirty="0" smtClean="0"/>
              <a:t>In some situations its hard to do</a:t>
            </a:r>
          </a:p>
          <a:p>
            <a:pPr lvl="1"/>
            <a:r>
              <a:rPr lang="en-US" dirty="0" smtClean="0"/>
              <a:t>Don’t have access to machine to “</a:t>
            </a:r>
            <a:r>
              <a:rPr lang="en-US" dirty="0" smtClean="0">
                <a:solidFill>
                  <a:schemeClr val="accent1"/>
                </a:solidFill>
              </a:rPr>
              <a:t>benchmark</a:t>
            </a:r>
            <a:r>
              <a:rPr lang="en-US" dirty="0" smtClean="0"/>
              <a:t>” before purchase</a:t>
            </a:r>
          </a:p>
          <a:p>
            <a:pPr lvl="1"/>
            <a:r>
              <a:rPr lang="en-US" dirty="0" smtClean="0"/>
              <a:t>Don’t know workload in future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209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Benchmarks</a:t>
            </a:r>
            <a:endParaRPr lang="en-US"/>
          </a:p>
        </p:txBody>
      </p:sp>
      <p:sp>
        <p:nvSpPr>
          <p:cNvPr id="333210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Obviously, apparent speed of processor depends on code used to test it</a:t>
            </a:r>
          </a:p>
          <a:p>
            <a:r>
              <a:rPr lang="en-US" dirty="0" smtClean="0"/>
              <a:t>Need industry standards so that different processors can be fairly compared</a:t>
            </a:r>
          </a:p>
          <a:p>
            <a:r>
              <a:rPr lang="en-US" dirty="0" smtClean="0"/>
              <a:t>Companies exist that create these </a:t>
            </a:r>
            <a:r>
              <a:rPr lang="en-US" dirty="0" smtClean="0">
                <a:solidFill>
                  <a:schemeClr val="accent1"/>
                </a:solidFill>
              </a:rPr>
              <a:t>benchmarks</a:t>
            </a:r>
            <a:r>
              <a:rPr lang="en-US" dirty="0" smtClean="0"/>
              <a:t>: “typical” code used to evaluate systems</a:t>
            </a:r>
          </a:p>
          <a:p>
            <a:r>
              <a:rPr lang="en-US" dirty="0" smtClean="0"/>
              <a:t>Need to be changed every ~5 years since designers could (and do!) target for these standard benchmarks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31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28955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dirty="0"/>
              <a:t>Standard Performance Evaluation Corporation (SPEC) SPEC CPU2006</a:t>
            </a:r>
          </a:p>
          <a:p>
            <a:pPr lvl="1"/>
            <a:r>
              <a:rPr lang="en-US" dirty="0"/>
              <a:t>CINT2006</a:t>
            </a:r>
            <a:r>
              <a:rPr lang="en-US" dirty="0">
                <a:solidFill>
                  <a:schemeClr val="accent2"/>
                </a:solidFill>
              </a:rPr>
              <a:t> 12</a:t>
            </a:r>
            <a:r>
              <a:rPr lang="en-US" dirty="0"/>
              <a:t> integer (</a:t>
            </a:r>
            <a:r>
              <a:rPr lang="en-US" dirty="0" err="1"/>
              <a:t>perl</a:t>
            </a:r>
            <a:r>
              <a:rPr lang="en-US" dirty="0"/>
              <a:t>, </a:t>
            </a:r>
            <a:r>
              <a:rPr lang="en-US" dirty="0" err="1"/>
              <a:t>bzip</a:t>
            </a:r>
            <a:r>
              <a:rPr lang="en-US" dirty="0"/>
              <a:t>, </a:t>
            </a:r>
            <a:r>
              <a:rPr lang="en-US" dirty="0" err="1"/>
              <a:t>gcc</a:t>
            </a:r>
            <a:r>
              <a:rPr lang="en-US" dirty="0"/>
              <a:t>, go, ...)</a:t>
            </a:r>
          </a:p>
          <a:p>
            <a:pPr lvl="1"/>
            <a:r>
              <a:rPr lang="en-US" dirty="0"/>
              <a:t>CFP2006</a:t>
            </a:r>
            <a:r>
              <a:rPr lang="en-US" dirty="0">
                <a:solidFill>
                  <a:schemeClr val="accent2"/>
                </a:solidFill>
              </a:rPr>
              <a:t> 17</a:t>
            </a:r>
            <a:r>
              <a:rPr lang="en-US" dirty="0"/>
              <a:t> floating-point (</a:t>
            </a:r>
            <a:r>
              <a:rPr lang="en-US" dirty="0" err="1"/>
              <a:t>povray</a:t>
            </a:r>
            <a:r>
              <a:rPr lang="en-US" dirty="0"/>
              <a:t>, </a:t>
            </a:r>
            <a:r>
              <a:rPr lang="en-US" dirty="0" err="1"/>
              <a:t>bwaves</a:t>
            </a:r>
            <a:r>
              <a:rPr lang="en-US" dirty="0"/>
              <a:t>, ...)</a:t>
            </a:r>
          </a:p>
          <a:p>
            <a:pPr lvl="1"/>
            <a:r>
              <a:rPr lang="en-US" dirty="0"/>
              <a:t>All relative to base machine (which gets </a:t>
            </a:r>
            <a:r>
              <a:rPr lang="en-US" dirty="0">
                <a:solidFill>
                  <a:schemeClr val="accent1"/>
                </a:solidFill>
              </a:rPr>
              <a:t>100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>
                <a:solidFill>
                  <a:schemeClr val="accent2"/>
                </a:solidFill>
              </a:rPr>
              <a:t>Sun Ultra Enterprise 2 w/296 MHz </a:t>
            </a:r>
            <a:r>
              <a:rPr lang="en-US" dirty="0" err="1">
                <a:solidFill>
                  <a:schemeClr val="accent2"/>
                </a:solidFill>
              </a:rPr>
              <a:t>UltraSPARC</a:t>
            </a:r>
            <a:r>
              <a:rPr lang="en-US" dirty="0">
                <a:solidFill>
                  <a:schemeClr val="accent2"/>
                </a:solidFill>
              </a:rPr>
              <a:t> II</a:t>
            </a:r>
            <a:endParaRPr lang="en-US" dirty="0"/>
          </a:p>
          <a:p>
            <a:pPr lvl="1"/>
            <a:r>
              <a:rPr lang="en-US" dirty="0"/>
              <a:t>They measure</a:t>
            </a:r>
          </a:p>
          <a:p>
            <a:pPr lvl="2"/>
            <a:r>
              <a:rPr lang="en-US" dirty="0"/>
              <a:t>System speed (SPECint2006)</a:t>
            </a:r>
          </a:p>
          <a:p>
            <a:pPr lvl="2"/>
            <a:r>
              <a:rPr lang="en-US" dirty="0"/>
              <a:t>System throughput (SPECint_rate2006)</a:t>
            </a:r>
          </a:p>
          <a:p>
            <a:pPr lvl="1"/>
            <a:r>
              <a:rPr lang="en-US" b="1" dirty="0">
                <a:latin typeface="Courier New" pitchFamily="112" charset="0"/>
              </a:rPr>
              <a:t>www.spec.org/osg/cpu2006/</a:t>
            </a:r>
            <a:endParaRPr lang="en-US" b="1" dirty="0"/>
          </a:p>
          <a:p>
            <a:pPr lvl="2"/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Example Standardized Benchmarks (1/2)</a:t>
            </a:r>
            <a:endParaRPr lang="en-US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41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3376613"/>
          </a:xfrm>
        </p:spPr>
        <p:txBody>
          <a:bodyPr/>
          <a:lstStyle/>
          <a:p>
            <a:r>
              <a:rPr lang="en-US" dirty="0"/>
              <a:t>SPEC</a:t>
            </a:r>
          </a:p>
          <a:p>
            <a:pPr lvl="1"/>
            <a:r>
              <a:rPr lang="en-US" dirty="0"/>
              <a:t>Benchmarks distributed in source code</a:t>
            </a:r>
          </a:p>
          <a:p>
            <a:pPr lvl="1"/>
            <a:r>
              <a:rPr lang="en-US" dirty="0"/>
              <a:t>Members of consortium select workload</a:t>
            </a:r>
          </a:p>
          <a:p>
            <a:pPr lvl="2"/>
            <a:r>
              <a:rPr lang="en-US" dirty="0"/>
              <a:t>30+ companies, 40+ universities, research labs</a:t>
            </a:r>
          </a:p>
          <a:p>
            <a:pPr lvl="1"/>
            <a:r>
              <a:rPr lang="en-US" dirty="0"/>
              <a:t>Compiler, machine designers target benchmarks, so try to change every 5 years</a:t>
            </a:r>
          </a:p>
          <a:p>
            <a:pPr lvl="1"/>
            <a:r>
              <a:rPr lang="en-US" dirty="0"/>
              <a:t>SPEC CPU2006:</a:t>
            </a:r>
          </a:p>
        </p:txBody>
      </p:sp>
      <p:sp>
        <p:nvSpPr>
          <p:cNvPr id="3334149" name="Text Box 5"/>
          <p:cNvSpPr txBox="1">
            <a:spLocks noChangeArrowheads="1"/>
          </p:cNvSpPr>
          <p:nvPr/>
        </p:nvSpPr>
        <p:spPr bwMode="auto">
          <a:xfrm>
            <a:off x="4495800" y="4272676"/>
            <a:ext cx="4038600" cy="25853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/>
            <a:r>
              <a:rPr lang="en-US" sz="900" b="1" u="sng" dirty="0">
                <a:solidFill>
                  <a:schemeClr val="tx1"/>
                </a:solidFill>
                <a:latin typeface="Courier New" pitchFamily="112" charset="0"/>
              </a:rPr>
              <a:t>CFP2006</a:t>
            </a:r>
            <a:r>
              <a:rPr lang="en-US" sz="900" b="1" dirty="0">
                <a:solidFill>
                  <a:schemeClr val="tx1"/>
                </a:solidFill>
                <a:latin typeface="Courier New" pitchFamily="112" charset="0"/>
              </a:rPr>
              <a:t/>
            </a:r>
            <a:br>
              <a:rPr lang="en-US" sz="900" b="1" dirty="0">
                <a:solidFill>
                  <a:schemeClr val="tx1"/>
                </a:solidFill>
                <a:latin typeface="Courier New" pitchFamily="112" charset="0"/>
              </a:rPr>
            </a:br>
            <a:r>
              <a:rPr lang="en-US" sz="900" b="1" dirty="0" err="1">
                <a:solidFill>
                  <a:schemeClr val="tx1"/>
                </a:solidFill>
                <a:latin typeface="Courier New" pitchFamily="112" charset="0"/>
              </a:rPr>
              <a:t>bwaves</a:t>
            </a:r>
            <a:r>
              <a:rPr lang="en-US" sz="900" b="1" dirty="0">
                <a:solidFill>
                  <a:schemeClr val="tx1"/>
                </a:solidFill>
                <a:latin typeface="Courier New" pitchFamily="112" charset="0"/>
              </a:rPr>
              <a:t>    Fortran    Fluid Dynamics</a:t>
            </a:r>
          </a:p>
          <a:p>
            <a:pPr algn="l"/>
            <a:r>
              <a:rPr lang="en-US" sz="900" b="1" dirty="0" err="1">
                <a:solidFill>
                  <a:schemeClr val="tx1"/>
                </a:solidFill>
                <a:latin typeface="Courier New" pitchFamily="112" charset="0"/>
              </a:rPr>
              <a:t>gamess</a:t>
            </a:r>
            <a:r>
              <a:rPr lang="en-US" sz="900" b="1" dirty="0">
                <a:solidFill>
                  <a:schemeClr val="tx1"/>
                </a:solidFill>
                <a:latin typeface="Courier New" pitchFamily="112" charset="0"/>
              </a:rPr>
              <a:t>    Fortran    Quantum Chemistry</a:t>
            </a:r>
          </a:p>
          <a:p>
            <a:pPr algn="l"/>
            <a:r>
              <a:rPr lang="en-US" sz="900" b="1" dirty="0" err="1">
                <a:solidFill>
                  <a:schemeClr val="tx1"/>
                </a:solidFill>
                <a:latin typeface="Courier New" pitchFamily="112" charset="0"/>
              </a:rPr>
              <a:t>milc</a:t>
            </a:r>
            <a:r>
              <a:rPr lang="en-US" sz="900" b="1" dirty="0">
                <a:solidFill>
                  <a:schemeClr val="tx1"/>
                </a:solidFill>
                <a:latin typeface="Courier New" pitchFamily="112" charset="0"/>
              </a:rPr>
              <a:t>      C          Physics / Quantum </a:t>
            </a:r>
            <a:r>
              <a:rPr lang="en-US" sz="900" b="1" dirty="0" err="1">
                <a:solidFill>
                  <a:schemeClr val="tx1"/>
                </a:solidFill>
                <a:latin typeface="Courier New" pitchFamily="112" charset="0"/>
              </a:rPr>
              <a:t>Chromodynamics</a:t>
            </a:r>
            <a:endParaRPr lang="en-US" sz="900" b="1" dirty="0">
              <a:solidFill>
                <a:schemeClr val="tx1"/>
              </a:solidFill>
              <a:latin typeface="Courier New" pitchFamily="112" charset="0"/>
            </a:endParaRPr>
          </a:p>
          <a:p>
            <a:pPr algn="l"/>
            <a:r>
              <a:rPr lang="en-US" sz="900" b="1" dirty="0" err="1">
                <a:solidFill>
                  <a:schemeClr val="tx1"/>
                </a:solidFill>
                <a:latin typeface="Courier New" pitchFamily="112" charset="0"/>
              </a:rPr>
              <a:t>zeusmp</a:t>
            </a:r>
            <a:r>
              <a:rPr lang="en-US" sz="900" b="1" dirty="0">
                <a:solidFill>
                  <a:schemeClr val="tx1"/>
                </a:solidFill>
                <a:latin typeface="Courier New" pitchFamily="112" charset="0"/>
              </a:rPr>
              <a:t>    Fortran    Physics / CFD</a:t>
            </a:r>
          </a:p>
          <a:p>
            <a:pPr algn="l"/>
            <a:r>
              <a:rPr lang="en-US" sz="900" b="1" dirty="0" err="1">
                <a:solidFill>
                  <a:schemeClr val="tx1"/>
                </a:solidFill>
                <a:latin typeface="Courier New" pitchFamily="112" charset="0"/>
              </a:rPr>
              <a:t>gromacs</a:t>
            </a:r>
            <a:r>
              <a:rPr lang="en-US" sz="900" b="1" dirty="0">
                <a:solidFill>
                  <a:schemeClr val="tx1"/>
                </a:solidFill>
                <a:latin typeface="Courier New" pitchFamily="112" charset="0"/>
              </a:rPr>
              <a:t>   </a:t>
            </a:r>
            <a:r>
              <a:rPr lang="en-US" sz="900" b="1" dirty="0" err="1">
                <a:solidFill>
                  <a:schemeClr val="tx1"/>
                </a:solidFill>
                <a:latin typeface="Courier New" pitchFamily="112" charset="0"/>
              </a:rPr>
              <a:t>C,Fortran</a:t>
            </a:r>
            <a:r>
              <a:rPr lang="en-US" sz="900" b="1" dirty="0">
                <a:solidFill>
                  <a:schemeClr val="tx1"/>
                </a:solidFill>
                <a:latin typeface="Courier New" pitchFamily="112" charset="0"/>
              </a:rPr>
              <a:t>  Biochemistry / Molecular Dynamics</a:t>
            </a:r>
          </a:p>
          <a:p>
            <a:pPr algn="l"/>
            <a:r>
              <a:rPr lang="en-US" sz="900" b="1" dirty="0" err="1">
                <a:solidFill>
                  <a:schemeClr val="tx1"/>
                </a:solidFill>
                <a:latin typeface="Courier New" pitchFamily="112" charset="0"/>
              </a:rPr>
              <a:t>cactusADM</a:t>
            </a:r>
            <a:r>
              <a:rPr lang="en-US" sz="900" b="1" dirty="0">
                <a:solidFill>
                  <a:schemeClr val="tx1"/>
                </a:solidFill>
                <a:latin typeface="Courier New" pitchFamily="112" charset="0"/>
              </a:rPr>
              <a:t> </a:t>
            </a:r>
            <a:r>
              <a:rPr lang="en-US" sz="900" b="1" dirty="0" err="1">
                <a:solidFill>
                  <a:schemeClr val="tx1"/>
                </a:solidFill>
                <a:latin typeface="Courier New" pitchFamily="112" charset="0"/>
              </a:rPr>
              <a:t>C,Fortran</a:t>
            </a:r>
            <a:r>
              <a:rPr lang="en-US" sz="900" b="1" dirty="0">
                <a:solidFill>
                  <a:schemeClr val="tx1"/>
                </a:solidFill>
                <a:latin typeface="Courier New" pitchFamily="112" charset="0"/>
              </a:rPr>
              <a:t>  Physics / General Relativity</a:t>
            </a:r>
          </a:p>
          <a:p>
            <a:pPr algn="l"/>
            <a:r>
              <a:rPr lang="en-US" sz="900" b="1" dirty="0">
                <a:solidFill>
                  <a:schemeClr val="tx1"/>
                </a:solidFill>
                <a:latin typeface="Courier New" pitchFamily="112" charset="0"/>
              </a:rPr>
              <a:t>leslie3d  Fortran    Fluid Dynamics</a:t>
            </a:r>
          </a:p>
          <a:p>
            <a:pPr algn="l"/>
            <a:r>
              <a:rPr lang="en-US" sz="900" b="1" dirty="0" err="1">
                <a:solidFill>
                  <a:schemeClr val="tx1"/>
                </a:solidFill>
                <a:latin typeface="Courier New" pitchFamily="112" charset="0"/>
              </a:rPr>
              <a:t>namd</a:t>
            </a:r>
            <a:r>
              <a:rPr lang="en-US" sz="900" b="1" dirty="0">
                <a:solidFill>
                  <a:schemeClr val="tx1"/>
                </a:solidFill>
                <a:latin typeface="Courier New" pitchFamily="112" charset="0"/>
              </a:rPr>
              <a:t>      C++        Biology / Molecular Dynamics</a:t>
            </a:r>
          </a:p>
          <a:p>
            <a:pPr algn="l"/>
            <a:r>
              <a:rPr lang="en-US" sz="900" b="1" dirty="0" err="1">
                <a:solidFill>
                  <a:schemeClr val="tx1"/>
                </a:solidFill>
                <a:latin typeface="Courier New" pitchFamily="112" charset="0"/>
              </a:rPr>
              <a:t>dealll</a:t>
            </a:r>
            <a:r>
              <a:rPr lang="en-US" sz="900" b="1" dirty="0">
                <a:solidFill>
                  <a:schemeClr val="tx1"/>
                </a:solidFill>
                <a:latin typeface="Courier New" pitchFamily="112" charset="0"/>
              </a:rPr>
              <a:t>    C++        Finite Element Analysis</a:t>
            </a:r>
          </a:p>
          <a:p>
            <a:pPr algn="l"/>
            <a:r>
              <a:rPr lang="en-US" sz="900" b="1" dirty="0" err="1">
                <a:solidFill>
                  <a:schemeClr val="tx1"/>
                </a:solidFill>
                <a:latin typeface="Courier New" pitchFamily="112" charset="0"/>
              </a:rPr>
              <a:t>soplex</a:t>
            </a:r>
            <a:r>
              <a:rPr lang="en-US" sz="900" b="1" dirty="0">
                <a:solidFill>
                  <a:schemeClr val="tx1"/>
                </a:solidFill>
                <a:latin typeface="Courier New" pitchFamily="112" charset="0"/>
              </a:rPr>
              <a:t>    C++        Linear Programming, Optimization</a:t>
            </a:r>
          </a:p>
          <a:p>
            <a:pPr algn="l"/>
            <a:r>
              <a:rPr lang="en-US" sz="900" b="1" dirty="0" err="1">
                <a:solidFill>
                  <a:schemeClr val="tx1"/>
                </a:solidFill>
                <a:latin typeface="Courier New" pitchFamily="112" charset="0"/>
              </a:rPr>
              <a:t>povray</a:t>
            </a:r>
            <a:r>
              <a:rPr lang="en-US" sz="900" b="1" dirty="0">
                <a:solidFill>
                  <a:schemeClr val="tx1"/>
                </a:solidFill>
                <a:latin typeface="Courier New" pitchFamily="112" charset="0"/>
              </a:rPr>
              <a:t>    C++        Image Ray-tracing</a:t>
            </a:r>
          </a:p>
          <a:p>
            <a:pPr algn="l"/>
            <a:r>
              <a:rPr lang="en-US" sz="900" b="1" dirty="0" err="1">
                <a:solidFill>
                  <a:schemeClr val="tx1"/>
                </a:solidFill>
                <a:latin typeface="Courier New" pitchFamily="112" charset="0"/>
              </a:rPr>
              <a:t>calculix</a:t>
            </a:r>
            <a:r>
              <a:rPr lang="en-US" sz="900" b="1" dirty="0">
                <a:solidFill>
                  <a:schemeClr val="tx1"/>
                </a:solidFill>
                <a:latin typeface="Courier New" pitchFamily="112" charset="0"/>
              </a:rPr>
              <a:t>  </a:t>
            </a:r>
            <a:r>
              <a:rPr lang="en-US" sz="900" b="1" dirty="0" err="1">
                <a:solidFill>
                  <a:schemeClr val="tx1"/>
                </a:solidFill>
                <a:latin typeface="Courier New" pitchFamily="112" charset="0"/>
              </a:rPr>
              <a:t>C,Fortran</a:t>
            </a:r>
            <a:r>
              <a:rPr lang="en-US" sz="900" b="1" dirty="0">
                <a:solidFill>
                  <a:schemeClr val="tx1"/>
                </a:solidFill>
                <a:latin typeface="Courier New" pitchFamily="112" charset="0"/>
              </a:rPr>
              <a:t>  Structural Mechanics</a:t>
            </a:r>
          </a:p>
          <a:p>
            <a:pPr algn="l"/>
            <a:r>
              <a:rPr lang="en-US" sz="900" b="1" dirty="0" err="1">
                <a:solidFill>
                  <a:schemeClr val="tx1"/>
                </a:solidFill>
                <a:latin typeface="Courier New" pitchFamily="112" charset="0"/>
              </a:rPr>
              <a:t>GemsFDTD</a:t>
            </a:r>
            <a:r>
              <a:rPr lang="en-US" sz="900" b="1" dirty="0">
                <a:solidFill>
                  <a:schemeClr val="tx1"/>
                </a:solidFill>
                <a:latin typeface="Courier New" pitchFamily="112" charset="0"/>
              </a:rPr>
              <a:t>  Fortran    Computational </a:t>
            </a:r>
            <a:r>
              <a:rPr lang="en-US" sz="900" b="1" dirty="0" err="1">
                <a:solidFill>
                  <a:schemeClr val="tx1"/>
                </a:solidFill>
                <a:latin typeface="Courier New" pitchFamily="112" charset="0"/>
              </a:rPr>
              <a:t>Electromegnetics</a:t>
            </a:r>
            <a:endParaRPr lang="en-US" sz="900" b="1" dirty="0">
              <a:solidFill>
                <a:schemeClr val="tx1"/>
              </a:solidFill>
              <a:latin typeface="Courier New" pitchFamily="112" charset="0"/>
            </a:endParaRPr>
          </a:p>
          <a:p>
            <a:pPr algn="l"/>
            <a:r>
              <a:rPr lang="en-US" sz="900" b="1" dirty="0" err="1">
                <a:solidFill>
                  <a:schemeClr val="tx1"/>
                </a:solidFill>
                <a:latin typeface="Courier New" pitchFamily="112" charset="0"/>
              </a:rPr>
              <a:t>tonto</a:t>
            </a:r>
            <a:r>
              <a:rPr lang="en-US" sz="900" b="1" dirty="0">
                <a:solidFill>
                  <a:schemeClr val="tx1"/>
                </a:solidFill>
                <a:latin typeface="Courier New" pitchFamily="112" charset="0"/>
              </a:rPr>
              <a:t>     Fortran    Quantum Chemistry</a:t>
            </a:r>
          </a:p>
          <a:p>
            <a:pPr algn="l"/>
            <a:r>
              <a:rPr lang="en-US" sz="900" b="1" dirty="0" err="1">
                <a:solidFill>
                  <a:schemeClr val="tx1"/>
                </a:solidFill>
                <a:latin typeface="Courier New" pitchFamily="112" charset="0"/>
              </a:rPr>
              <a:t>lbm</a:t>
            </a:r>
            <a:r>
              <a:rPr lang="en-US" sz="900" b="1" dirty="0">
                <a:solidFill>
                  <a:schemeClr val="tx1"/>
                </a:solidFill>
                <a:latin typeface="Courier New" pitchFamily="112" charset="0"/>
              </a:rPr>
              <a:t>       C          Fluid Dynamics</a:t>
            </a:r>
          </a:p>
          <a:p>
            <a:pPr algn="l"/>
            <a:r>
              <a:rPr lang="en-US" sz="900" b="1" dirty="0" err="1">
                <a:solidFill>
                  <a:schemeClr val="tx1"/>
                </a:solidFill>
                <a:latin typeface="Courier New" pitchFamily="112" charset="0"/>
              </a:rPr>
              <a:t>wrf</a:t>
            </a:r>
            <a:r>
              <a:rPr lang="en-US" sz="900" b="1" dirty="0">
                <a:solidFill>
                  <a:schemeClr val="tx1"/>
                </a:solidFill>
                <a:latin typeface="Courier New" pitchFamily="112" charset="0"/>
              </a:rPr>
              <a:t>       </a:t>
            </a:r>
            <a:r>
              <a:rPr lang="en-US" sz="900" b="1" dirty="0" err="1">
                <a:solidFill>
                  <a:schemeClr val="tx1"/>
                </a:solidFill>
                <a:latin typeface="Courier New" pitchFamily="112" charset="0"/>
              </a:rPr>
              <a:t>C,Fortran</a:t>
            </a:r>
            <a:r>
              <a:rPr lang="en-US" sz="900" b="1" dirty="0">
                <a:solidFill>
                  <a:schemeClr val="tx1"/>
                </a:solidFill>
                <a:latin typeface="Courier New" pitchFamily="112" charset="0"/>
              </a:rPr>
              <a:t>  Weather</a:t>
            </a:r>
          </a:p>
          <a:p>
            <a:pPr algn="l"/>
            <a:r>
              <a:rPr lang="en-US" sz="900" b="1" dirty="0">
                <a:solidFill>
                  <a:schemeClr val="tx1"/>
                </a:solidFill>
                <a:latin typeface="Courier New" pitchFamily="112" charset="0"/>
              </a:rPr>
              <a:t>sphinx3   C          Speech recognition</a:t>
            </a:r>
          </a:p>
        </p:txBody>
      </p:sp>
      <p:sp>
        <p:nvSpPr>
          <p:cNvPr id="3334150" name="Text Box 6"/>
          <p:cNvSpPr txBox="1">
            <a:spLocks noChangeArrowheads="1"/>
          </p:cNvSpPr>
          <p:nvPr/>
        </p:nvSpPr>
        <p:spPr bwMode="auto">
          <a:xfrm>
            <a:off x="914400" y="4272676"/>
            <a:ext cx="3429000" cy="1866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900" b="1" u="sng" dirty="0">
                <a:solidFill>
                  <a:schemeClr val="tx1"/>
                </a:solidFill>
                <a:latin typeface="Courier New" pitchFamily="112" charset="0"/>
              </a:rPr>
              <a:t>CINT2006</a:t>
            </a:r>
            <a:r>
              <a:rPr lang="en-US" sz="900" b="1" dirty="0">
                <a:solidFill>
                  <a:schemeClr val="tx1"/>
                </a:solidFill>
                <a:latin typeface="Courier New" pitchFamily="112" charset="0"/>
              </a:rPr>
              <a:t/>
            </a:r>
            <a:br>
              <a:rPr lang="en-US" sz="900" b="1" dirty="0">
                <a:solidFill>
                  <a:schemeClr val="tx1"/>
                </a:solidFill>
                <a:latin typeface="Courier New" pitchFamily="112" charset="0"/>
              </a:rPr>
            </a:br>
            <a:r>
              <a:rPr lang="en-US" sz="900" b="1" dirty="0" err="1">
                <a:solidFill>
                  <a:schemeClr val="tx1"/>
                </a:solidFill>
                <a:latin typeface="Courier New" pitchFamily="112" charset="0"/>
              </a:rPr>
              <a:t>perlbench</a:t>
            </a:r>
            <a:r>
              <a:rPr lang="en-US" sz="900" b="1" dirty="0">
                <a:solidFill>
                  <a:schemeClr val="tx1"/>
                </a:solidFill>
                <a:latin typeface="Courier New" pitchFamily="112" charset="0"/>
              </a:rPr>
              <a:t>  C    Perl Programming language</a:t>
            </a:r>
          </a:p>
          <a:p>
            <a:pPr algn="l"/>
            <a:r>
              <a:rPr lang="en-US" sz="900" b="1" dirty="0">
                <a:solidFill>
                  <a:schemeClr val="tx1"/>
                </a:solidFill>
                <a:latin typeface="Courier New" pitchFamily="112" charset="0"/>
              </a:rPr>
              <a:t>bzip2      C    Compression</a:t>
            </a:r>
          </a:p>
          <a:p>
            <a:pPr algn="l"/>
            <a:r>
              <a:rPr lang="en-US" sz="900" b="1" dirty="0" err="1">
                <a:solidFill>
                  <a:schemeClr val="tx1"/>
                </a:solidFill>
                <a:latin typeface="Courier New" pitchFamily="112" charset="0"/>
              </a:rPr>
              <a:t>gcc</a:t>
            </a:r>
            <a:r>
              <a:rPr lang="en-US" sz="900" b="1" dirty="0">
                <a:solidFill>
                  <a:schemeClr val="tx1"/>
                </a:solidFill>
                <a:latin typeface="Courier New" pitchFamily="112" charset="0"/>
              </a:rPr>
              <a:t>        C    C Programming Language Compiler</a:t>
            </a:r>
          </a:p>
          <a:p>
            <a:pPr algn="l"/>
            <a:r>
              <a:rPr lang="en-US" sz="900" b="1" dirty="0" err="1">
                <a:solidFill>
                  <a:schemeClr val="tx1"/>
                </a:solidFill>
                <a:latin typeface="Courier New" pitchFamily="112" charset="0"/>
              </a:rPr>
              <a:t>mcf</a:t>
            </a:r>
            <a:r>
              <a:rPr lang="en-US" sz="900" b="1" dirty="0">
                <a:solidFill>
                  <a:schemeClr val="tx1"/>
                </a:solidFill>
                <a:latin typeface="Courier New" pitchFamily="112" charset="0"/>
              </a:rPr>
              <a:t>        C    Combinatorial Optimization</a:t>
            </a:r>
          </a:p>
          <a:p>
            <a:pPr algn="l"/>
            <a:r>
              <a:rPr lang="en-US" sz="900" b="1" dirty="0" err="1">
                <a:solidFill>
                  <a:schemeClr val="tx1"/>
                </a:solidFill>
                <a:latin typeface="Courier New" pitchFamily="112" charset="0"/>
              </a:rPr>
              <a:t>gobmk</a:t>
            </a:r>
            <a:r>
              <a:rPr lang="en-US" sz="900" b="1" dirty="0">
                <a:solidFill>
                  <a:schemeClr val="tx1"/>
                </a:solidFill>
                <a:latin typeface="Courier New" pitchFamily="112" charset="0"/>
              </a:rPr>
              <a:t>      C    Artificial Intelligence : Go</a:t>
            </a:r>
          </a:p>
          <a:p>
            <a:pPr algn="l"/>
            <a:r>
              <a:rPr lang="en-US" sz="900" b="1" dirty="0" err="1">
                <a:solidFill>
                  <a:schemeClr val="tx1"/>
                </a:solidFill>
                <a:latin typeface="Courier New" pitchFamily="112" charset="0"/>
              </a:rPr>
              <a:t>hmmer</a:t>
            </a:r>
            <a:r>
              <a:rPr lang="en-US" sz="900" b="1" dirty="0">
                <a:solidFill>
                  <a:schemeClr val="tx1"/>
                </a:solidFill>
                <a:latin typeface="Courier New" pitchFamily="112" charset="0"/>
              </a:rPr>
              <a:t>      C    Search Gene Sequence</a:t>
            </a:r>
          </a:p>
          <a:p>
            <a:pPr algn="l"/>
            <a:r>
              <a:rPr lang="en-US" sz="900" b="1" dirty="0" err="1">
                <a:solidFill>
                  <a:schemeClr val="tx1"/>
                </a:solidFill>
                <a:latin typeface="Courier New" pitchFamily="112" charset="0"/>
              </a:rPr>
              <a:t>sjeng</a:t>
            </a:r>
            <a:r>
              <a:rPr lang="en-US" sz="900" b="1" dirty="0">
                <a:solidFill>
                  <a:schemeClr val="tx1"/>
                </a:solidFill>
                <a:latin typeface="Courier New" pitchFamily="112" charset="0"/>
              </a:rPr>
              <a:t>      C    Artificial Intelligence : Chess</a:t>
            </a:r>
          </a:p>
          <a:p>
            <a:pPr algn="l"/>
            <a:r>
              <a:rPr lang="en-US" sz="900" b="1" dirty="0" err="1">
                <a:solidFill>
                  <a:schemeClr val="tx1"/>
                </a:solidFill>
                <a:latin typeface="Courier New" pitchFamily="112" charset="0"/>
              </a:rPr>
              <a:t>libquantum</a:t>
            </a:r>
            <a:r>
              <a:rPr lang="en-US" sz="900" b="1" dirty="0">
                <a:solidFill>
                  <a:schemeClr val="tx1"/>
                </a:solidFill>
                <a:latin typeface="Courier New" pitchFamily="112" charset="0"/>
              </a:rPr>
              <a:t> C    Simulates quantum computer</a:t>
            </a:r>
          </a:p>
          <a:p>
            <a:pPr algn="l"/>
            <a:r>
              <a:rPr lang="en-US" sz="900" b="1" dirty="0">
                <a:solidFill>
                  <a:schemeClr val="tx1"/>
                </a:solidFill>
                <a:latin typeface="Courier New" pitchFamily="112" charset="0"/>
              </a:rPr>
              <a:t>h264ref    C    H.264 Video compression</a:t>
            </a:r>
          </a:p>
          <a:p>
            <a:pPr algn="l"/>
            <a:r>
              <a:rPr lang="en-US" sz="900" b="1" dirty="0" err="1">
                <a:solidFill>
                  <a:schemeClr val="tx1"/>
                </a:solidFill>
                <a:latin typeface="Courier New" pitchFamily="112" charset="0"/>
              </a:rPr>
              <a:t>omnetpp</a:t>
            </a:r>
            <a:r>
              <a:rPr lang="en-US" sz="900" b="1" dirty="0">
                <a:solidFill>
                  <a:schemeClr val="tx1"/>
                </a:solidFill>
                <a:latin typeface="Courier New" pitchFamily="112" charset="0"/>
              </a:rPr>
              <a:t>    C++  Discrete Event Simulation</a:t>
            </a:r>
          </a:p>
          <a:p>
            <a:pPr algn="l"/>
            <a:r>
              <a:rPr lang="en-US" sz="900" b="1" dirty="0" err="1">
                <a:solidFill>
                  <a:schemeClr val="tx1"/>
                </a:solidFill>
                <a:latin typeface="Courier New" pitchFamily="112" charset="0"/>
              </a:rPr>
              <a:t>astar</a:t>
            </a:r>
            <a:r>
              <a:rPr lang="en-US" sz="900" b="1" dirty="0">
                <a:solidFill>
                  <a:schemeClr val="tx1"/>
                </a:solidFill>
                <a:latin typeface="Courier New" pitchFamily="112" charset="0"/>
              </a:rPr>
              <a:t>      C++  Path-finding Algorithms</a:t>
            </a:r>
          </a:p>
          <a:p>
            <a:pPr algn="l"/>
            <a:r>
              <a:rPr lang="en-US" sz="900" b="1" dirty="0" err="1">
                <a:solidFill>
                  <a:schemeClr val="tx1"/>
                </a:solidFill>
                <a:latin typeface="Courier New" pitchFamily="112" charset="0"/>
              </a:rPr>
              <a:t>xalancbmk</a:t>
            </a:r>
            <a:r>
              <a:rPr lang="en-US" sz="900" b="1" dirty="0">
                <a:solidFill>
                  <a:schemeClr val="tx1"/>
                </a:solidFill>
                <a:latin typeface="Courier New" pitchFamily="112" charset="0"/>
              </a:rPr>
              <a:t>  C++  XML Processing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Example Standardized Benchmarks (2/2)</a:t>
            </a:r>
            <a:endParaRPr lang="en-US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36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Performance? Faster is better!</a:t>
            </a:r>
            <a:endParaRPr lang="en-US"/>
          </a:p>
        </p:txBody>
      </p:sp>
      <p:sp>
        <p:nvSpPr>
          <p:cNvPr id="331366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chemeClr val="accent2"/>
                </a:solidFill>
              </a:rPr>
              <a:t>Purchasing Perspective</a:t>
            </a:r>
            <a:r>
              <a:rPr lang="en-US" sz="2800" dirty="0" smtClean="0"/>
              <a:t>: given a collection of machines (or upgrade options), which has the </a:t>
            </a:r>
          </a:p>
          <a:p>
            <a:pPr lvl="2"/>
            <a:r>
              <a:rPr lang="en-US" sz="2000" dirty="0" smtClean="0"/>
              <a:t>best performance ?</a:t>
            </a:r>
          </a:p>
          <a:p>
            <a:pPr lvl="2"/>
            <a:r>
              <a:rPr lang="en-US" sz="2000" dirty="0" smtClean="0"/>
              <a:t>least cost ?</a:t>
            </a:r>
          </a:p>
          <a:p>
            <a:pPr lvl="2"/>
            <a:r>
              <a:rPr lang="en-US" sz="2000" dirty="0" smtClean="0"/>
              <a:t>best performance / cost ?</a:t>
            </a:r>
          </a:p>
          <a:p>
            <a:r>
              <a:rPr lang="en-US" sz="2800" dirty="0" smtClean="0">
                <a:solidFill>
                  <a:schemeClr val="accent2"/>
                </a:solidFill>
              </a:rPr>
              <a:t>Computer Designer Perspective</a:t>
            </a:r>
            <a:r>
              <a:rPr lang="en-US" sz="2800" dirty="0" smtClean="0"/>
              <a:t>: faced with design options, which has the </a:t>
            </a:r>
          </a:p>
          <a:p>
            <a:pPr lvl="2"/>
            <a:r>
              <a:rPr lang="en-US" sz="2000" dirty="0" smtClean="0"/>
              <a:t>best performance improvement ?</a:t>
            </a:r>
          </a:p>
          <a:p>
            <a:pPr lvl="2"/>
            <a:r>
              <a:rPr lang="en-US" sz="2000" dirty="0" smtClean="0"/>
              <a:t>least cost ?</a:t>
            </a:r>
          </a:p>
          <a:p>
            <a:pPr lvl="2"/>
            <a:r>
              <a:rPr lang="en-US" sz="2000" dirty="0" smtClean="0"/>
              <a:t>best performance / cost ?</a:t>
            </a:r>
          </a:p>
          <a:p>
            <a:r>
              <a:rPr lang="en-US" sz="2800" dirty="0" smtClean="0"/>
              <a:t>All require basis for comparison and metric for evaluation!</a:t>
            </a:r>
          </a:p>
          <a:p>
            <a:pPr lvl="1"/>
            <a:r>
              <a:rPr lang="en-US" sz="2400" dirty="0" smtClean="0"/>
              <a:t>Solid metrics lead to solid progress!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51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Another Benchmark</a:t>
            </a:r>
            <a:endParaRPr lang="en-US"/>
          </a:p>
        </p:txBody>
      </p:sp>
      <p:sp>
        <p:nvSpPr>
          <p:cNvPr id="333517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PCs: Ziff-Davis Benchmark Suite</a:t>
            </a:r>
          </a:p>
          <a:p>
            <a:pPr lvl="1"/>
            <a:r>
              <a:rPr lang="en-US" dirty="0" smtClean="0"/>
              <a:t>“Business </a:t>
            </a:r>
            <a:r>
              <a:rPr lang="en-US" dirty="0" err="1" smtClean="0"/>
              <a:t>Winstone</a:t>
            </a:r>
            <a:r>
              <a:rPr lang="en-US" dirty="0" smtClean="0"/>
              <a:t> is a system-level, application-based benchmark that measures a </a:t>
            </a:r>
            <a:r>
              <a:rPr lang="en-US" dirty="0" err="1" smtClean="0"/>
              <a:t>PC's</a:t>
            </a:r>
            <a:r>
              <a:rPr lang="en-US" dirty="0" smtClean="0"/>
              <a:t> overall performance when running today's top-selling Windows-based 32-bit applications… </a:t>
            </a:r>
            <a:r>
              <a:rPr lang="en-US" dirty="0" smtClean="0">
                <a:solidFill>
                  <a:schemeClr val="accent1"/>
                </a:solidFill>
              </a:rPr>
              <a:t>it doesn't mimic what these packages do; it runs real applications through a series of scripted activities </a:t>
            </a:r>
            <a:r>
              <a:rPr lang="en-US" dirty="0" smtClean="0"/>
              <a:t>and uses the time a PC takes to complete those activities to produce its performance scores.</a:t>
            </a:r>
          </a:p>
          <a:p>
            <a:pPr lvl="1"/>
            <a:r>
              <a:rPr lang="en-US" dirty="0" smtClean="0"/>
              <a:t>Also tests for CDs, Content-creation, Audio, 3D graphics, battery life</a:t>
            </a:r>
          </a:p>
          <a:p>
            <a:r>
              <a:rPr lang="en-US" b="1" dirty="0" err="1" smtClean="0">
                <a:latin typeface="Courier New"/>
                <a:cs typeface="Courier New"/>
              </a:rPr>
              <a:t>www.etestinglabs.com</a:t>
            </a:r>
            <a:r>
              <a:rPr lang="en-US" b="1" dirty="0" smtClean="0">
                <a:latin typeface="Courier New"/>
                <a:cs typeface="Courier New"/>
              </a:rPr>
              <a:t>/benchmarks/</a:t>
            </a:r>
            <a:endParaRPr lang="en-US" b="1" dirty="0">
              <a:latin typeface="Courier New"/>
              <a:cs typeface="Courier New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61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4711700"/>
          </a:xfrm>
          <a:noFill/>
        </p:spPr>
        <p:txBody>
          <a:bodyPr/>
          <a:lstStyle/>
          <a:p>
            <a:pPr marL="609600" indent="-609600">
              <a:lnSpc>
                <a:spcPct val="85000"/>
              </a:lnSpc>
              <a:buFontTx/>
              <a:buNone/>
            </a:pPr>
            <a:r>
              <a:rPr lang="en-US" sz="28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	If we’re talking about performance, let’s discuss the ways shady salespeople have fooled consumers (so you don’t get taken!)</a:t>
            </a:r>
          </a:p>
          <a:p>
            <a:pPr marL="609600" indent="-609600">
              <a:lnSpc>
                <a:spcPct val="85000"/>
              </a:lnSpc>
              <a:buFontTx/>
              <a:buNone/>
            </a:pPr>
            <a:r>
              <a:rPr lang="en-US" sz="2800" b="1" dirty="0"/>
              <a:t>5. Never let the user touch it</a:t>
            </a:r>
          </a:p>
          <a:p>
            <a:pPr marL="609600" indent="-609600">
              <a:lnSpc>
                <a:spcPct val="85000"/>
              </a:lnSpc>
              <a:buFontTx/>
              <a:buNone/>
            </a:pPr>
            <a:r>
              <a:rPr lang="en-US" sz="2800" b="1" dirty="0"/>
              <a:t>4. Only run the demo through a script</a:t>
            </a:r>
          </a:p>
          <a:p>
            <a:pPr marL="609600" indent="-609600">
              <a:lnSpc>
                <a:spcPct val="85000"/>
              </a:lnSpc>
              <a:buFontTx/>
              <a:buNone/>
            </a:pPr>
            <a:r>
              <a:rPr lang="en-US" sz="2800" b="1" dirty="0"/>
              <a:t>3. Run it on a stock machine in which “no expense was spared”</a:t>
            </a:r>
          </a:p>
          <a:p>
            <a:pPr marL="609600" indent="-609600">
              <a:lnSpc>
                <a:spcPct val="85000"/>
              </a:lnSpc>
              <a:buFontTx/>
              <a:buNone/>
            </a:pPr>
            <a:r>
              <a:rPr lang="en-US" sz="2800" b="1" dirty="0"/>
              <a:t>2. Preprocess all available data</a:t>
            </a:r>
          </a:p>
          <a:p>
            <a:pPr marL="609600" indent="-609600">
              <a:lnSpc>
                <a:spcPct val="85000"/>
              </a:lnSpc>
              <a:buFontTx/>
              <a:buNone/>
            </a:pPr>
            <a:r>
              <a:rPr lang="en-US" sz="2800" b="1" dirty="0">
                <a:solidFill>
                  <a:schemeClr val="accent2"/>
                </a:solidFill>
              </a:rPr>
              <a:t>1. Play a movie</a:t>
            </a:r>
            <a:endParaRPr lang="en-US" sz="2800" b="1" dirty="0"/>
          </a:p>
        </p:txBody>
      </p:sp>
      <p:pic>
        <p:nvPicPr>
          <p:cNvPr id="3336197" name="Picture 5"/>
          <p:cNvPicPr>
            <a:picLocks noChangeAspect="1" noChangeArrowheads="1"/>
          </p:cNvPicPr>
          <p:nvPr/>
        </p:nvPicPr>
        <p:blipFill>
          <a:blip r:embed="rId3"/>
          <a:srcRect b="8775"/>
          <a:stretch>
            <a:fillRect/>
          </a:stretch>
        </p:blipFill>
        <p:spPr bwMode="auto">
          <a:xfrm>
            <a:off x="3429000" y="4648200"/>
            <a:ext cx="5257800" cy="1654175"/>
          </a:xfrm>
          <a:prstGeom prst="rect">
            <a:avLst/>
          </a:prstGeom>
          <a:noFill/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Performance Evaluation: An Aside Demo</a:t>
            </a:r>
            <a:endParaRPr lang="en-US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6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36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36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6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36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36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6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36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36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6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36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36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6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36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36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6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36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36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36196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47458" name="Picture 2" descr="magi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40000" y="2540000"/>
            <a:ext cx="127000" cy="127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3347459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 descr="/Users/ddgarcia/-Cal/clas/c/2001Fa/mhz_myth_320f.mov">
            <a:hlinkClick r:id="" action="ppaction://media"/>
          </p:cNvPr>
          <p:cNvPicPr/>
          <p:nvPr>
            <a:vide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685800" y="990600"/>
            <a:ext cx="7678738" cy="5762424"/>
          </a:xfrm>
          <a:prstGeom prst="rect">
            <a:avLst/>
          </a:prstGeom>
          <a:noFill/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Megahertz Myth Marketing Movie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60373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505200"/>
            <a:ext cx="7391400" cy="2808287"/>
          </a:xfrm>
          <a:noFill/>
        </p:spPr>
        <p:txBody>
          <a:bodyPr/>
          <a:lstStyle/>
          <a:p>
            <a:pPr marL="609600" indent="-609600">
              <a:lnSpc>
                <a:spcPct val="100000"/>
              </a:lnSpc>
              <a:spcBef>
                <a:spcPct val="0"/>
              </a:spcBef>
              <a:buSzTx/>
              <a:buFont typeface="Arial" pitchFamily="112" charset="0"/>
              <a:buAutoNum type="alphaUcPeriod"/>
              <a:tabLst>
                <a:tab pos="738188" algn="l"/>
              </a:tabLst>
            </a:pPr>
            <a:r>
              <a:rPr lang="en-US" sz="2400" b="1" dirty="0"/>
              <a:t>Rarely does a company selling a product give </a:t>
            </a:r>
            <a:r>
              <a:rPr lang="en-US" sz="2400" b="1" u="sng" dirty="0"/>
              <a:t>unbiased</a:t>
            </a:r>
            <a:r>
              <a:rPr lang="en-US" sz="2400" b="1" dirty="0"/>
              <a:t> </a:t>
            </a:r>
            <a:r>
              <a:rPr lang="en-US" sz="2400" b="1" u="sng" dirty="0"/>
              <a:t>performance data</a:t>
            </a:r>
            <a:r>
              <a:rPr lang="en-US" sz="2400" b="1" dirty="0"/>
              <a:t>. </a:t>
            </a:r>
          </a:p>
          <a:p>
            <a:pPr marL="609600" indent="-609600">
              <a:lnSpc>
                <a:spcPct val="100000"/>
              </a:lnSpc>
              <a:spcBef>
                <a:spcPct val="0"/>
              </a:spcBef>
              <a:buSzTx/>
              <a:buFont typeface="Arial" pitchFamily="112" charset="0"/>
              <a:buAutoNum type="alphaUcPeriod"/>
              <a:tabLst>
                <a:tab pos="738188" algn="l"/>
              </a:tabLst>
            </a:pPr>
            <a:endParaRPr lang="en-US" sz="2400" b="1" dirty="0"/>
          </a:p>
          <a:p>
            <a:pPr marL="609600" indent="-609600">
              <a:lnSpc>
                <a:spcPct val="100000"/>
              </a:lnSpc>
              <a:spcBef>
                <a:spcPct val="0"/>
              </a:spcBef>
              <a:buSzTx/>
              <a:buFont typeface="Arial" pitchFamily="112" charset="0"/>
              <a:buAutoNum type="alphaUcPeriod"/>
              <a:tabLst>
                <a:tab pos="738188" algn="l"/>
              </a:tabLst>
            </a:pPr>
            <a:r>
              <a:rPr lang="en-US" sz="2400" b="1" dirty="0"/>
              <a:t>The </a:t>
            </a:r>
            <a:r>
              <a:rPr lang="en-US" sz="2400" b="1" u="sng" dirty="0"/>
              <a:t>Sieve of Eratosthenes </a:t>
            </a:r>
            <a:r>
              <a:rPr lang="en-US" sz="2400" b="1" dirty="0"/>
              <a:t>and </a:t>
            </a:r>
            <a:r>
              <a:rPr lang="en-US" sz="2400" b="1" u="sng" dirty="0" err="1"/>
              <a:t>Quicksort</a:t>
            </a:r>
            <a:r>
              <a:rPr lang="en-US" sz="2400" b="1" dirty="0"/>
              <a:t> were early effective benchmarks.</a:t>
            </a:r>
          </a:p>
          <a:p>
            <a:pPr marL="609600" indent="-609600">
              <a:lnSpc>
                <a:spcPct val="85000"/>
              </a:lnSpc>
              <a:buFont typeface="Times" pitchFamily="112" charset="0"/>
              <a:buAutoNum type="alphaUcPeriod"/>
              <a:tabLst>
                <a:tab pos="738188" algn="l"/>
              </a:tabLst>
            </a:pPr>
            <a:r>
              <a:rPr lang="en-US" sz="2400" b="1" dirty="0"/>
              <a:t>A program runs in 100 sec. on a machine, </a:t>
            </a:r>
            <a:r>
              <a:rPr lang="en-US" sz="2400" b="1" dirty="0" err="1">
                <a:latin typeface="Courier New" pitchFamily="112" charset="0"/>
              </a:rPr>
              <a:t>mult</a:t>
            </a:r>
            <a:r>
              <a:rPr lang="en-US" sz="2400" b="1" dirty="0"/>
              <a:t> accounts for 80 sec. of that. If we want to make the program run 6 times faster, we need to up the speed of </a:t>
            </a:r>
            <a:r>
              <a:rPr lang="en-US" sz="2400" b="1" dirty="0" err="1">
                <a:latin typeface="Courier New" pitchFamily="112" charset="0"/>
              </a:rPr>
              <a:t>mult</a:t>
            </a:r>
            <a:r>
              <a:rPr lang="en-US" sz="2400" b="1" dirty="0" err="1"/>
              <a:t>s</a:t>
            </a:r>
            <a:r>
              <a:rPr lang="en-US" sz="2400" b="1" dirty="0"/>
              <a:t> </a:t>
            </a:r>
            <a:r>
              <a:rPr lang="en-US" sz="2400" b="1" u="sng" dirty="0"/>
              <a:t>by AT LEAST 6</a:t>
            </a:r>
            <a:r>
              <a:rPr lang="en-US" sz="2400" b="1" dirty="0"/>
              <a:t>.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Instruction</a:t>
            </a:r>
            <a:endParaRPr lang="en-US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7653338" y="3706813"/>
            <a:ext cx="1371600" cy="2895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03200" indent="-203200" algn="l">
              <a:lnSpc>
                <a:spcPct val="85000"/>
              </a:lnSpc>
              <a:buSzPct val="100000"/>
              <a:buFont typeface="Times" pitchFamily="100" charset="0"/>
              <a:buNone/>
            </a:pPr>
            <a:r>
              <a:rPr lang="en-US" sz="2400" b="1" dirty="0">
                <a:solidFill>
                  <a:schemeClr val="tx1"/>
                </a:solidFill>
                <a:latin typeface="Courier New" pitchFamily="100" charset="0"/>
              </a:rPr>
              <a:t>   ABC</a:t>
            </a:r>
          </a:p>
          <a:p>
            <a:pPr marL="203200" indent="-203200" algn="l">
              <a:lnSpc>
                <a:spcPct val="85000"/>
              </a:lnSpc>
              <a:buSzPct val="100000"/>
              <a:buFont typeface="Times" pitchFamily="100" charset="0"/>
              <a:buNone/>
            </a:pPr>
            <a:r>
              <a:rPr lang="en-US" sz="2400" b="1" dirty="0">
                <a:solidFill>
                  <a:schemeClr val="tx1"/>
                </a:solidFill>
                <a:latin typeface="Courier New" pitchFamily="100" charset="0"/>
              </a:rPr>
              <a:t>0: </a:t>
            </a:r>
            <a:r>
              <a:rPr lang="en-US" sz="2400" b="1" dirty="0">
                <a:solidFill>
                  <a:schemeClr val="accent2"/>
                </a:solidFill>
                <a:latin typeface="Courier New" pitchFamily="100" charset="0"/>
              </a:rPr>
              <a:t>FFF</a:t>
            </a:r>
          </a:p>
          <a:p>
            <a:pPr marL="203200" indent="-203200" algn="l">
              <a:lnSpc>
                <a:spcPct val="85000"/>
              </a:lnSpc>
              <a:buSzPct val="100000"/>
              <a:buFont typeface="Times" pitchFamily="100" charset="0"/>
              <a:buNone/>
            </a:pPr>
            <a:r>
              <a:rPr lang="en-US" sz="2400" b="1" dirty="0">
                <a:solidFill>
                  <a:schemeClr val="tx1"/>
                </a:solidFill>
                <a:latin typeface="Courier New" pitchFamily="100" charset="0"/>
              </a:rPr>
              <a:t>1: </a:t>
            </a:r>
            <a:r>
              <a:rPr lang="en-US" sz="2400" b="1" dirty="0">
                <a:solidFill>
                  <a:schemeClr val="accent2"/>
                </a:solidFill>
                <a:latin typeface="Courier New" pitchFamily="100" charset="0"/>
              </a:rPr>
              <a:t>FF</a:t>
            </a:r>
            <a:r>
              <a:rPr lang="en-US" sz="2400" b="1" dirty="0">
                <a:solidFill>
                  <a:schemeClr val="accent4"/>
                </a:solidFill>
                <a:latin typeface="Courier New" pitchFamily="100" charset="0"/>
              </a:rPr>
              <a:t>T</a:t>
            </a:r>
          </a:p>
          <a:p>
            <a:pPr marL="203200" indent="-203200" algn="l">
              <a:lnSpc>
                <a:spcPct val="85000"/>
              </a:lnSpc>
              <a:buSzPct val="100000"/>
              <a:buFont typeface="Times" pitchFamily="100" charset="0"/>
              <a:buNone/>
            </a:pPr>
            <a:r>
              <a:rPr lang="en-US" sz="2400" b="1" dirty="0">
                <a:solidFill>
                  <a:schemeClr val="tx1"/>
                </a:solidFill>
                <a:latin typeface="Courier New" pitchFamily="100" charset="0"/>
              </a:rPr>
              <a:t>2: </a:t>
            </a:r>
            <a:r>
              <a:rPr lang="en-US" sz="2400" b="1" dirty="0">
                <a:solidFill>
                  <a:schemeClr val="accent2"/>
                </a:solidFill>
                <a:latin typeface="Courier New" pitchFamily="100" charset="0"/>
              </a:rPr>
              <a:t>F</a:t>
            </a:r>
            <a:r>
              <a:rPr lang="en-US" sz="2400" b="1" dirty="0">
                <a:solidFill>
                  <a:schemeClr val="accent4"/>
                </a:solidFill>
                <a:latin typeface="Courier New" pitchFamily="100" charset="0"/>
              </a:rPr>
              <a:t>T</a:t>
            </a:r>
            <a:r>
              <a:rPr lang="en-US" sz="2400" b="1" dirty="0">
                <a:solidFill>
                  <a:schemeClr val="accent2"/>
                </a:solidFill>
                <a:latin typeface="Courier New" pitchFamily="100" charset="0"/>
              </a:rPr>
              <a:t>F</a:t>
            </a:r>
          </a:p>
          <a:p>
            <a:pPr marL="203200" indent="-203200" algn="l">
              <a:lnSpc>
                <a:spcPct val="85000"/>
              </a:lnSpc>
              <a:buSzPct val="100000"/>
              <a:buFont typeface="Times" pitchFamily="100" charset="0"/>
              <a:buNone/>
            </a:pPr>
            <a:r>
              <a:rPr lang="en-US" sz="2400" b="1" dirty="0">
                <a:solidFill>
                  <a:schemeClr val="tx1"/>
                </a:solidFill>
                <a:latin typeface="Courier New" pitchFamily="100" charset="0"/>
              </a:rPr>
              <a:t>3: </a:t>
            </a:r>
            <a:r>
              <a:rPr lang="en-US" sz="2400" b="1" dirty="0">
                <a:solidFill>
                  <a:schemeClr val="accent2"/>
                </a:solidFill>
                <a:latin typeface="Courier New" pitchFamily="100" charset="0"/>
              </a:rPr>
              <a:t>F</a:t>
            </a:r>
            <a:r>
              <a:rPr lang="en-US" sz="2400" b="1" dirty="0">
                <a:solidFill>
                  <a:schemeClr val="accent4"/>
                </a:solidFill>
                <a:latin typeface="Courier New" pitchFamily="100" charset="0"/>
              </a:rPr>
              <a:t>TT</a:t>
            </a:r>
          </a:p>
          <a:p>
            <a:pPr marL="203200" indent="-203200" algn="l">
              <a:lnSpc>
                <a:spcPct val="85000"/>
              </a:lnSpc>
              <a:buSzPct val="100000"/>
              <a:buFont typeface="Times" pitchFamily="100" charset="0"/>
              <a:buNone/>
            </a:pPr>
            <a:r>
              <a:rPr lang="en-US" sz="2400" b="1" dirty="0">
                <a:solidFill>
                  <a:schemeClr val="tx1"/>
                </a:solidFill>
                <a:latin typeface="Courier New" pitchFamily="100" charset="0"/>
              </a:rPr>
              <a:t>4: </a:t>
            </a:r>
            <a:r>
              <a:rPr lang="en-US" sz="2400" b="1" dirty="0">
                <a:solidFill>
                  <a:schemeClr val="accent4"/>
                </a:solidFill>
                <a:latin typeface="Courier New" pitchFamily="100" charset="0"/>
              </a:rPr>
              <a:t>T</a:t>
            </a:r>
            <a:r>
              <a:rPr lang="en-US" sz="2400" b="1" dirty="0">
                <a:solidFill>
                  <a:schemeClr val="accent2"/>
                </a:solidFill>
                <a:latin typeface="Courier New" pitchFamily="100" charset="0"/>
              </a:rPr>
              <a:t>FF</a:t>
            </a:r>
          </a:p>
          <a:p>
            <a:pPr marL="203200" indent="-203200" algn="l">
              <a:lnSpc>
                <a:spcPct val="85000"/>
              </a:lnSpc>
              <a:buSzPct val="100000"/>
              <a:buFont typeface="Times" pitchFamily="100" charset="0"/>
              <a:buNone/>
            </a:pPr>
            <a:r>
              <a:rPr lang="en-US" sz="2400" b="1" dirty="0">
                <a:solidFill>
                  <a:schemeClr val="tx1"/>
                </a:solidFill>
                <a:latin typeface="Courier New" pitchFamily="100" charset="0"/>
              </a:rPr>
              <a:t>5: </a:t>
            </a:r>
            <a:r>
              <a:rPr lang="en-US" sz="2400" b="1" dirty="0">
                <a:solidFill>
                  <a:schemeClr val="accent4"/>
                </a:solidFill>
                <a:latin typeface="Courier New" pitchFamily="100" charset="0"/>
              </a:rPr>
              <a:t>T</a:t>
            </a:r>
            <a:r>
              <a:rPr lang="en-US" sz="2400" b="1" dirty="0">
                <a:solidFill>
                  <a:schemeClr val="accent2"/>
                </a:solidFill>
                <a:latin typeface="Courier New" pitchFamily="100" charset="0"/>
              </a:rPr>
              <a:t>F</a:t>
            </a:r>
            <a:r>
              <a:rPr lang="en-US" sz="2400" b="1" dirty="0">
                <a:solidFill>
                  <a:schemeClr val="accent4"/>
                </a:solidFill>
                <a:latin typeface="Courier New" pitchFamily="100" charset="0"/>
              </a:rPr>
              <a:t>T</a:t>
            </a:r>
          </a:p>
          <a:p>
            <a:pPr marL="203200" indent="-203200" algn="l">
              <a:lnSpc>
                <a:spcPct val="85000"/>
              </a:lnSpc>
              <a:buSzPct val="100000"/>
              <a:buFont typeface="Times" pitchFamily="100" charset="0"/>
              <a:buNone/>
            </a:pPr>
            <a:r>
              <a:rPr lang="en-US" sz="2400" b="1" dirty="0">
                <a:solidFill>
                  <a:schemeClr val="tx1"/>
                </a:solidFill>
                <a:latin typeface="Courier New" pitchFamily="100" charset="0"/>
              </a:rPr>
              <a:t>6: </a:t>
            </a:r>
            <a:r>
              <a:rPr lang="en-US" sz="2400" b="1" dirty="0">
                <a:solidFill>
                  <a:schemeClr val="accent4"/>
                </a:solidFill>
                <a:latin typeface="Courier New" pitchFamily="100" charset="0"/>
              </a:rPr>
              <a:t>TT</a:t>
            </a:r>
            <a:r>
              <a:rPr lang="en-US" sz="2400" b="1" dirty="0">
                <a:solidFill>
                  <a:schemeClr val="accent2"/>
                </a:solidFill>
                <a:latin typeface="Courier New" pitchFamily="100" charset="0"/>
              </a:rPr>
              <a:t>F</a:t>
            </a:r>
          </a:p>
          <a:p>
            <a:pPr marL="203200" indent="-203200" algn="l">
              <a:lnSpc>
                <a:spcPct val="85000"/>
              </a:lnSpc>
              <a:buSzPct val="100000"/>
              <a:buFont typeface="Times" pitchFamily="100" charset="0"/>
              <a:buNone/>
            </a:pPr>
            <a:r>
              <a:rPr lang="en-US" sz="2400" b="1" dirty="0">
                <a:solidFill>
                  <a:schemeClr val="tx1"/>
                </a:solidFill>
                <a:latin typeface="Courier New" pitchFamily="100" charset="0"/>
              </a:rPr>
              <a:t>7: </a:t>
            </a:r>
            <a:r>
              <a:rPr lang="en-US" sz="2400" b="1" dirty="0">
                <a:solidFill>
                  <a:schemeClr val="accent4"/>
                </a:solidFill>
                <a:latin typeface="Courier New" pitchFamily="100" charset="0"/>
              </a:rPr>
              <a:t>TTT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7653338" y="3706813"/>
            <a:ext cx="1371600" cy="2895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03200" indent="-203200" algn="l">
              <a:lnSpc>
                <a:spcPct val="85000"/>
              </a:lnSpc>
              <a:buSzPct val="100000"/>
              <a:buFont typeface="Times" pitchFamily="100" charset="0"/>
              <a:buNone/>
            </a:pPr>
            <a:r>
              <a:rPr lang="en-US" sz="2400" b="1" dirty="0">
                <a:solidFill>
                  <a:schemeClr val="tx1"/>
                </a:solidFill>
                <a:latin typeface="Courier New" pitchFamily="100" charset="0"/>
              </a:rPr>
              <a:t>   ABC</a:t>
            </a:r>
          </a:p>
          <a:p>
            <a:pPr marL="203200" indent="-203200" algn="l">
              <a:lnSpc>
                <a:spcPct val="85000"/>
              </a:lnSpc>
              <a:buSzPct val="100000"/>
              <a:buFont typeface="Times" pitchFamily="100" charset="0"/>
              <a:buNone/>
            </a:pPr>
            <a:r>
              <a:rPr lang="en-US" sz="2400" b="1" dirty="0">
                <a:solidFill>
                  <a:schemeClr val="tx1"/>
                </a:solidFill>
                <a:latin typeface="Courier New" pitchFamily="100" charset="0"/>
              </a:rPr>
              <a:t>0: </a:t>
            </a:r>
            <a:r>
              <a:rPr lang="en-US" sz="2400" b="1" dirty="0">
                <a:solidFill>
                  <a:schemeClr val="accent2"/>
                </a:solidFill>
                <a:latin typeface="Courier New" pitchFamily="100" charset="0"/>
              </a:rPr>
              <a:t>FFF</a:t>
            </a:r>
          </a:p>
          <a:p>
            <a:pPr marL="203200" indent="-203200" algn="l">
              <a:lnSpc>
                <a:spcPct val="85000"/>
              </a:lnSpc>
              <a:buSzPct val="100000"/>
              <a:buFont typeface="Times" pitchFamily="100" charset="0"/>
              <a:buNone/>
            </a:pPr>
            <a:r>
              <a:rPr lang="en-US" sz="2400" b="1" dirty="0">
                <a:solidFill>
                  <a:schemeClr val="tx1"/>
                </a:solidFill>
                <a:latin typeface="Courier New" pitchFamily="100" charset="0"/>
              </a:rPr>
              <a:t>1: </a:t>
            </a:r>
            <a:r>
              <a:rPr lang="en-US" sz="2400" b="1" dirty="0">
                <a:solidFill>
                  <a:schemeClr val="accent2"/>
                </a:solidFill>
                <a:latin typeface="Courier New" pitchFamily="100" charset="0"/>
              </a:rPr>
              <a:t>FF</a:t>
            </a:r>
            <a:r>
              <a:rPr lang="en-US" sz="2400" b="1" dirty="0">
                <a:solidFill>
                  <a:schemeClr val="accent4"/>
                </a:solidFill>
                <a:latin typeface="Courier New" pitchFamily="100" charset="0"/>
              </a:rPr>
              <a:t>T</a:t>
            </a:r>
          </a:p>
          <a:p>
            <a:pPr marL="203200" indent="-203200" algn="l">
              <a:lnSpc>
                <a:spcPct val="85000"/>
              </a:lnSpc>
              <a:buSzPct val="100000"/>
              <a:buFont typeface="Times" pitchFamily="100" charset="0"/>
              <a:buNone/>
            </a:pPr>
            <a:r>
              <a:rPr lang="en-US" sz="2400" b="1" dirty="0">
                <a:solidFill>
                  <a:schemeClr val="tx1"/>
                </a:solidFill>
                <a:latin typeface="Courier New" pitchFamily="100" charset="0"/>
              </a:rPr>
              <a:t>2: </a:t>
            </a:r>
            <a:r>
              <a:rPr lang="en-US" sz="2400" b="1" dirty="0">
                <a:solidFill>
                  <a:schemeClr val="accent2"/>
                </a:solidFill>
                <a:latin typeface="Courier New" pitchFamily="100" charset="0"/>
              </a:rPr>
              <a:t>F</a:t>
            </a:r>
            <a:r>
              <a:rPr lang="en-US" sz="2400" b="1" dirty="0">
                <a:solidFill>
                  <a:schemeClr val="accent4"/>
                </a:solidFill>
                <a:latin typeface="Courier New" pitchFamily="100" charset="0"/>
              </a:rPr>
              <a:t>T</a:t>
            </a:r>
            <a:r>
              <a:rPr lang="en-US" sz="2400" b="1" dirty="0">
                <a:solidFill>
                  <a:schemeClr val="accent2"/>
                </a:solidFill>
                <a:latin typeface="Courier New" pitchFamily="100" charset="0"/>
              </a:rPr>
              <a:t>F</a:t>
            </a:r>
          </a:p>
          <a:p>
            <a:pPr marL="203200" indent="-203200" algn="l">
              <a:lnSpc>
                <a:spcPct val="85000"/>
              </a:lnSpc>
              <a:buSzPct val="100000"/>
              <a:buFont typeface="Times" pitchFamily="100" charset="0"/>
              <a:buNone/>
            </a:pPr>
            <a:r>
              <a:rPr lang="en-US" sz="2400" b="1" dirty="0">
                <a:solidFill>
                  <a:schemeClr val="tx1"/>
                </a:solidFill>
                <a:latin typeface="Courier New" pitchFamily="100" charset="0"/>
              </a:rPr>
              <a:t>3: </a:t>
            </a:r>
            <a:r>
              <a:rPr lang="en-US" sz="2400" b="1" dirty="0">
                <a:solidFill>
                  <a:schemeClr val="accent2"/>
                </a:solidFill>
                <a:latin typeface="Courier New" pitchFamily="100" charset="0"/>
              </a:rPr>
              <a:t>F</a:t>
            </a:r>
            <a:r>
              <a:rPr lang="en-US" sz="2400" b="1" dirty="0">
                <a:solidFill>
                  <a:schemeClr val="accent4"/>
                </a:solidFill>
                <a:latin typeface="Courier New" pitchFamily="100" charset="0"/>
              </a:rPr>
              <a:t>TT</a:t>
            </a:r>
          </a:p>
          <a:p>
            <a:pPr marL="203200" indent="-203200" algn="l">
              <a:lnSpc>
                <a:spcPct val="85000"/>
              </a:lnSpc>
              <a:buSzPct val="100000"/>
              <a:buFont typeface="Times" pitchFamily="100" charset="0"/>
              <a:buNone/>
            </a:pPr>
            <a:r>
              <a:rPr lang="en-US" sz="2400" b="1" dirty="0">
                <a:solidFill>
                  <a:schemeClr val="tx1"/>
                </a:solidFill>
                <a:latin typeface="Courier New" pitchFamily="100" charset="0"/>
              </a:rPr>
              <a:t>4: </a:t>
            </a:r>
            <a:r>
              <a:rPr lang="en-US" sz="2400" b="1" dirty="0">
                <a:solidFill>
                  <a:schemeClr val="accent4"/>
                </a:solidFill>
                <a:latin typeface="Courier New" pitchFamily="100" charset="0"/>
              </a:rPr>
              <a:t>T</a:t>
            </a:r>
            <a:r>
              <a:rPr lang="en-US" sz="2400" b="1" dirty="0">
                <a:solidFill>
                  <a:schemeClr val="accent2"/>
                </a:solidFill>
                <a:latin typeface="Courier New" pitchFamily="100" charset="0"/>
              </a:rPr>
              <a:t>FF</a:t>
            </a:r>
          </a:p>
          <a:p>
            <a:pPr marL="203200" indent="-203200" algn="l">
              <a:lnSpc>
                <a:spcPct val="85000"/>
              </a:lnSpc>
              <a:buSzPct val="100000"/>
              <a:buFont typeface="Times" pitchFamily="100" charset="0"/>
              <a:buNone/>
            </a:pPr>
            <a:r>
              <a:rPr lang="en-US" sz="2400" b="1" dirty="0">
                <a:solidFill>
                  <a:schemeClr val="tx1"/>
                </a:solidFill>
                <a:latin typeface="Courier New" pitchFamily="100" charset="0"/>
              </a:rPr>
              <a:t>5: </a:t>
            </a:r>
            <a:r>
              <a:rPr lang="en-US" sz="2400" b="1" dirty="0">
                <a:solidFill>
                  <a:schemeClr val="accent4"/>
                </a:solidFill>
                <a:latin typeface="Courier New" pitchFamily="100" charset="0"/>
              </a:rPr>
              <a:t>T</a:t>
            </a:r>
            <a:r>
              <a:rPr lang="en-US" sz="2400" b="1" dirty="0">
                <a:solidFill>
                  <a:schemeClr val="accent2"/>
                </a:solidFill>
                <a:latin typeface="Courier New" pitchFamily="100" charset="0"/>
              </a:rPr>
              <a:t>F</a:t>
            </a:r>
            <a:r>
              <a:rPr lang="en-US" sz="2400" b="1" dirty="0">
                <a:solidFill>
                  <a:schemeClr val="accent4"/>
                </a:solidFill>
                <a:latin typeface="Courier New" pitchFamily="100" charset="0"/>
              </a:rPr>
              <a:t>T</a:t>
            </a:r>
          </a:p>
          <a:p>
            <a:pPr marL="203200" indent="-203200" algn="l">
              <a:lnSpc>
                <a:spcPct val="85000"/>
              </a:lnSpc>
              <a:buSzPct val="100000"/>
              <a:buFont typeface="Times" pitchFamily="100" charset="0"/>
              <a:buNone/>
            </a:pPr>
            <a:r>
              <a:rPr lang="en-US" sz="2400" b="1" dirty="0">
                <a:solidFill>
                  <a:schemeClr val="tx1"/>
                </a:solidFill>
                <a:latin typeface="Courier New" pitchFamily="100" charset="0"/>
              </a:rPr>
              <a:t>6: </a:t>
            </a:r>
            <a:r>
              <a:rPr lang="en-US" sz="2400" b="1" dirty="0">
                <a:solidFill>
                  <a:schemeClr val="accent4"/>
                </a:solidFill>
                <a:latin typeface="Courier New" pitchFamily="100" charset="0"/>
              </a:rPr>
              <a:t>TT</a:t>
            </a:r>
            <a:r>
              <a:rPr lang="en-US" sz="2400" b="1" dirty="0">
                <a:solidFill>
                  <a:schemeClr val="accent2"/>
                </a:solidFill>
                <a:latin typeface="Courier New" pitchFamily="100" charset="0"/>
              </a:rPr>
              <a:t>F</a:t>
            </a:r>
          </a:p>
          <a:p>
            <a:pPr marL="203200" indent="-203200" algn="l">
              <a:lnSpc>
                <a:spcPct val="85000"/>
              </a:lnSpc>
              <a:buSzPct val="100000"/>
              <a:buFont typeface="Times" pitchFamily="100" charset="0"/>
              <a:buNone/>
            </a:pPr>
            <a:r>
              <a:rPr lang="en-US" sz="2400" b="1" dirty="0">
                <a:solidFill>
                  <a:schemeClr val="tx1"/>
                </a:solidFill>
                <a:latin typeface="Courier New" pitchFamily="100" charset="0"/>
              </a:rPr>
              <a:t>7: </a:t>
            </a:r>
            <a:r>
              <a:rPr lang="en-US" sz="2400" b="1" dirty="0">
                <a:solidFill>
                  <a:schemeClr val="accent4"/>
                </a:solidFill>
                <a:latin typeface="Courier New" pitchFamily="100" charset="0"/>
              </a:rPr>
              <a:t>TTT</a:t>
            </a:r>
          </a:p>
        </p:txBody>
      </p:sp>
      <p:sp>
        <p:nvSpPr>
          <p:cNvPr id="3340292" name="Rectangle 4"/>
          <p:cNvSpPr>
            <a:spLocks noChangeArrowheads="1"/>
          </p:cNvSpPr>
          <p:nvPr/>
        </p:nvSpPr>
        <p:spPr bwMode="auto">
          <a:xfrm>
            <a:off x="228600" y="1025525"/>
            <a:ext cx="8686800" cy="2986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 algn="l">
              <a:buFont typeface="Arial" pitchFamily="112" charset="0"/>
              <a:buAutoNum type="alphaUcPeriod"/>
            </a:pPr>
            <a:r>
              <a:rPr lang="en-US" sz="2400" dirty="0">
                <a:solidFill>
                  <a:schemeClr val="tx1"/>
                </a:solidFill>
                <a:latin typeface="18 VAG Rounded Light   02390"/>
              </a:rPr>
              <a:t>Rarely does a company selling a product give </a:t>
            </a:r>
            <a:r>
              <a:rPr lang="en-US" sz="2400" u="sng" dirty="0">
                <a:solidFill>
                  <a:schemeClr val="tx1"/>
                </a:solidFill>
                <a:latin typeface="18 VAG Rounded Light   02390"/>
              </a:rPr>
              <a:t>unbiased</a:t>
            </a:r>
            <a:r>
              <a:rPr lang="en-US" sz="2400" dirty="0">
                <a:solidFill>
                  <a:schemeClr val="tx1"/>
                </a:solidFill>
                <a:latin typeface="18 VAG Rounded Light   02390"/>
              </a:rPr>
              <a:t> </a:t>
            </a:r>
            <a:r>
              <a:rPr lang="en-US" sz="2400" u="sng" dirty="0">
                <a:solidFill>
                  <a:schemeClr val="tx1"/>
                </a:solidFill>
                <a:latin typeface="18 VAG Rounded Light   02390"/>
              </a:rPr>
              <a:t>performance data</a:t>
            </a:r>
            <a:r>
              <a:rPr lang="en-US" sz="2400" dirty="0">
                <a:solidFill>
                  <a:schemeClr val="tx1"/>
                </a:solidFill>
                <a:latin typeface="18 VAG Rounded Light   02390"/>
              </a:rPr>
              <a:t>. </a:t>
            </a:r>
          </a:p>
          <a:p>
            <a:pPr marL="457200" indent="-457200" algn="l">
              <a:lnSpc>
                <a:spcPct val="85000"/>
              </a:lnSpc>
              <a:spcBef>
                <a:spcPct val="65000"/>
              </a:spcBef>
              <a:buSzPct val="100000"/>
              <a:buFont typeface="Times" pitchFamily="112" charset="0"/>
              <a:buAutoNum type="alphaUcPeriod"/>
            </a:pPr>
            <a:r>
              <a:rPr lang="en-US" sz="2400" dirty="0">
                <a:solidFill>
                  <a:schemeClr val="tx1"/>
                </a:solidFill>
                <a:latin typeface="18 VAG Rounded Light   02390"/>
              </a:rPr>
              <a:t>The </a:t>
            </a:r>
            <a:r>
              <a:rPr lang="en-US" sz="2400" u="sng" dirty="0">
                <a:solidFill>
                  <a:schemeClr val="tx1"/>
                </a:solidFill>
                <a:latin typeface="18 VAG Rounded Light   02390"/>
              </a:rPr>
              <a:t>Sieve of Eratosthenes</a:t>
            </a:r>
            <a:r>
              <a:rPr lang="en-US" sz="2400" dirty="0">
                <a:solidFill>
                  <a:schemeClr val="tx1"/>
                </a:solidFill>
                <a:latin typeface="18 VAG Rounded Light   02390"/>
              </a:rPr>
              <a:t>, </a:t>
            </a:r>
            <a:r>
              <a:rPr lang="en-US" sz="2400" u="sng" dirty="0">
                <a:solidFill>
                  <a:schemeClr val="tx1"/>
                </a:solidFill>
                <a:latin typeface="18 VAG Rounded Light   02390"/>
              </a:rPr>
              <a:t>Puzzle</a:t>
            </a:r>
            <a:r>
              <a:rPr lang="en-US" sz="2400" dirty="0">
                <a:solidFill>
                  <a:schemeClr val="tx1"/>
                </a:solidFill>
                <a:latin typeface="18 VAG Rounded Light   02390"/>
              </a:rPr>
              <a:t> and </a:t>
            </a:r>
            <a:r>
              <a:rPr lang="en-US" sz="2400" u="sng" dirty="0" err="1">
                <a:solidFill>
                  <a:schemeClr val="tx1"/>
                </a:solidFill>
                <a:latin typeface="18 VAG Rounded Light   02390"/>
              </a:rPr>
              <a:t>Quicksort</a:t>
            </a:r>
            <a:r>
              <a:rPr lang="en-US" sz="2400" dirty="0">
                <a:solidFill>
                  <a:schemeClr val="tx1"/>
                </a:solidFill>
                <a:latin typeface="18 VAG Rounded Light   02390"/>
              </a:rPr>
              <a:t> were early effective benchmarks.</a:t>
            </a:r>
          </a:p>
          <a:p>
            <a:pPr marL="457200" indent="-457200" algn="l">
              <a:lnSpc>
                <a:spcPct val="85000"/>
              </a:lnSpc>
              <a:spcBef>
                <a:spcPct val="65000"/>
              </a:spcBef>
              <a:buSzPct val="100000"/>
              <a:buFont typeface="Times" pitchFamily="112" charset="0"/>
              <a:buAutoNum type="alphaUcPeriod"/>
            </a:pPr>
            <a:r>
              <a:rPr lang="en-US" sz="2400" dirty="0">
                <a:solidFill>
                  <a:schemeClr val="tx1"/>
                </a:solidFill>
                <a:latin typeface="18 VAG Rounded Light   02390"/>
              </a:rPr>
              <a:t>A program runs in 100 sec. on a machine, </a:t>
            </a:r>
            <a:r>
              <a:rPr lang="en-US" sz="2400" dirty="0" err="1">
                <a:solidFill>
                  <a:schemeClr val="tx1"/>
                </a:solidFill>
                <a:latin typeface="18 VAG Rounded Light   02390"/>
              </a:rPr>
              <a:t>mult</a:t>
            </a:r>
            <a:r>
              <a:rPr lang="en-US" sz="2400" dirty="0">
                <a:solidFill>
                  <a:schemeClr val="tx1"/>
                </a:solidFill>
                <a:latin typeface="18 VAG Rounded Light   02390"/>
              </a:rPr>
              <a:t> accounts for 80 sec. of that. If we want to make the program run 6 times faster, we need to up the speed of </a:t>
            </a:r>
            <a:r>
              <a:rPr lang="en-US" sz="2400" dirty="0" err="1">
                <a:solidFill>
                  <a:schemeClr val="tx1"/>
                </a:solidFill>
                <a:latin typeface="18 VAG Rounded Light   02390"/>
              </a:rPr>
              <a:t>mults</a:t>
            </a:r>
            <a:r>
              <a:rPr lang="en-US" sz="2400" dirty="0">
                <a:solidFill>
                  <a:schemeClr val="tx1"/>
                </a:solidFill>
                <a:latin typeface="18 VAG Rounded Light   02390"/>
              </a:rPr>
              <a:t> </a:t>
            </a:r>
            <a:r>
              <a:rPr lang="en-US" sz="2400" u="sng" dirty="0">
                <a:solidFill>
                  <a:schemeClr val="tx1"/>
                </a:solidFill>
                <a:latin typeface="18 VAG Rounded Light   02390"/>
              </a:rPr>
              <a:t>by AT LEAST 6</a:t>
            </a:r>
            <a:r>
              <a:rPr lang="en-US" sz="2400" dirty="0">
                <a:solidFill>
                  <a:schemeClr val="tx1"/>
                </a:solidFill>
                <a:latin typeface="18 VAG Rounded Light   02390"/>
              </a:rPr>
              <a:t>.</a:t>
            </a:r>
          </a:p>
        </p:txBody>
      </p:sp>
      <p:sp>
        <p:nvSpPr>
          <p:cNvPr id="3340293" name="Text Box 5"/>
          <p:cNvSpPr txBox="1">
            <a:spLocks noChangeArrowheads="1"/>
          </p:cNvSpPr>
          <p:nvPr/>
        </p:nvSpPr>
        <p:spPr bwMode="auto">
          <a:xfrm>
            <a:off x="990600" y="1676400"/>
            <a:ext cx="3908761" cy="1323439"/>
          </a:xfrm>
          <a:prstGeom prst="rect">
            <a:avLst/>
          </a:prstGeom>
          <a:noFill/>
          <a:ln w="1270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8000" b="1" dirty="0">
                <a:solidFill>
                  <a:schemeClr val="accent2"/>
                </a:solidFill>
                <a:latin typeface="18 VAG Rounded Light   02390"/>
              </a:rPr>
              <a:t>F A L S E</a:t>
            </a:r>
          </a:p>
        </p:txBody>
      </p:sp>
      <p:sp>
        <p:nvSpPr>
          <p:cNvPr id="3340294" name="Text Box 6"/>
          <p:cNvSpPr txBox="1">
            <a:spLocks noChangeArrowheads="1"/>
          </p:cNvSpPr>
          <p:nvPr/>
        </p:nvSpPr>
        <p:spPr bwMode="auto">
          <a:xfrm>
            <a:off x="990600" y="746125"/>
            <a:ext cx="3300904" cy="1323439"/>
          </a:xfrm>
          <a:prstGeom prst="rect">
            <a:avLst/>
          </a:prstGeom>
          <a:noFill/>
          <a:ln w="1270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8000" b="1" dirty="0">
                <a:solidFill>
                  <a:schemeClr val="accent4"/>
                </a:solidFill>
                <a:latin typeface="18 VAG Rounded Light   02390"/>
              </a:rPr>
              <a:t>T R U E</a:t>
            </a:r>
          </a:p>
        </p:txBody>
      </p:sp>
      <p:sp>
        <p:nvSpPr>
          <p:cNvPr id="3340295" name="Text Box 7"/>
          <p:cNvSpPr txBox="1">
            <a:spLocks noChangeArrowheads="1"/>
          </p:cNvSpPr>
          <p:nvPr/>
        </p:nvSpPr>
        <p:spPr bwMode="auto">
          <a:xfrm>
            <a:off x="609600" y="4038600"/>
            <a:ext cx="6404518" cy="695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457200" indent="-457200" algn="l">
              <a:lnSpc>
                <a:spcPct val="80000"/>
              </a:lnSpc>
              <a:buFont typeface="Times" pitchFamily="112" charset="0"/>
              <a:buAutoNum type="alphaUcPeriod"/>
            </a:pPr>
            <a:r>
              <a:rPr lang="en-US" sz="2400" b="1" dirty="0">
                <a:solidFill>
                  <a:schemeClr val="accent4"/>
                </a:solidFill>
                <a:latin typeface="18 VAG Rounded Light   02390"/>
              </a:rPr>
              <a:t>TRUE.  It is rare to find a company that </a:t>
            </a:r>
            <a:br>
              <a:rPr lang="en-US" sz="2400" b="1" dirty="0">
                <a:solidFill>
                  <a:schemeClr val="accent4"/>
                </a:solidFill>
                <a:latin typeface="18 VAG Rounded Light   02390"/>
              </a:rPr>
            </a:br>
            <a:r>
              <a:rPr lang="en-US" sz="2400" b="1" dirty="0">
                <a:solidFill>
                  <a:schemeClr val="accent4"/>
                </a:solidFill>
                <a:latin typeface="18 VAG Rounded Light   02390"/>
              </a:rPr>
              <a:t>gives Metrics that do not favor its product.</a:t>
            </a:r>
          </a:p>
        </p:txBody>
      </p:sp>
      <p:sp>
        <p:nvSpPr>
          <p:cNvPr id="3340296" name="Rectangle 8"/>
          <p:cNvSpPr>
            <a:spLocks noChangeArrowheads="1"/>
          </p:cNvSpPr>
          <p:nvPr/>
        </p:nvSpPr>
        <p:spPr bwMode="auto">
          <a:xfrm>
            <a:off x="614363" y="4724400"/>
            <a:ext cx="6243637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 algn="l">
              <a:buFont typeface="Times" pitchFamily="112" charset="0"/>
              <a:buAutoNum type="alphaUcPeriod" startAt="2"/>
            </a:pPr>
            <a:r>
              <a:rPr lang="en-US" sz="2800" b="1" dirty="0">
                <a:solidFill>
                  <a:schemeClr val="accent2"/>
                </a:solidFill>
                <a:latin typeface="18 VAG Rounded Light   02390"/>
              </a:rPr>
              <a:t>Early benchmarks? Yes. </a:t>
            </a:r>
            <a:br>
              <a:rPr lang="en-US" sz="2800" b="1" dirty="0">
                <a:solidFill>
                  <a:schemeClr val="accent2"/>
                </a:solidFill>
                <a:latin typeface="18 VAG Rounded Light   02390"/>
              </a:rPr>
            </a:br>
            <a:r>
              <a:rPr lang="en-US" sz="2800" b="1" dirty="0">
                <a:solidFill>
                  <a:schemeClr val="accent2"/>
                </a:solidFill>
                <a:latin typeface="18 VAG Rounded Light   02390"/>
              </a:rPr>
              <a:t>Effective? </a:t>
            </a:r>
            <a:r>
              <a:rPr lang="en-US" sz="2800" b="1" u="sng" dirty="0">
                <a:solidFill>
                  <a:schemeClr val="accent2"/>
                </a:solidFill>
                <a:latin typeface="18 VAG Rounded Light   02390"/>
              </a:rPr>
              <a:t>No.</a:t>
            </a:r>
            <a:r>
              <a:rPr lang="en-US" sz="2800" b="1" dirty="0">
                <a:solidFill>
                  <a:schemeClr val="accent2"/>
                </a:solidFill>
                <a:latin typeface="18 VAG Rounded Light   02390"/>
              </a:rPr>
              <a:t> Too simple!</a:t>
            </a:r>
          </a:p>
        </p:txBody>
      </p:sp>
      <p:sp>
        <p:nvSpPr>
          <p:cNvPr id="3340297" name="Rectangle 9"/>
          <p:cNvSpPr>
            <a:spLocks noChangeArrowheads="1"/>
          </p:cNvSpPr>
          <p:nvPr/>
        </p:nvSpPr>
        <p:spPr bwMode="auto">
          <a:xfrm>
            <a:off x="609600" y="5626100"/>
            <a:ext cx="4370989" cy="1140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457200" indent="-457200" algn="l">
              <a:lnSpc>
                <a:spcPct val="80000"/>
              </a:lnSpc>
              <a:buFont typeface="Times" pitchFamily="112" charset="0"/>
              <a:buAutoNum type="alphaUcPeriod" startAt="3"/>
            </a:pPr>
            <a:r>
              <a:rPr lang="en-US" sz="2800" b="1">
                <a:solidFill>
                  <a:schemeClr val="accent2"/>
                </a:solidFill>
                <a:latin typeface="18 VAG Rounded Light   02390"/>
              </a:rPr>
              <a:t>6 times faster = 16 sec.</a:t>
            </a:r>
            <a:br>
              <a:rPr lang="en-US" sz="2800" b="1">
                <a:solidFill>
                  <a:schemeClr val="accent2"/>
                </a:solidFill>
                <a:latin typeface="18 VAG Rounded Light   02390"/>
              </a:rPr>
            </a:br>
            <a:r>
              <a:rPr lang="en-US" sz="2800" b="1">
                <a:solidFill>
                  <a:schemeClr val="accent2"/>
                </a:solidFill>
                <a:latin typeface="18 VAG Rounded Light   02390"/>
              </a:rPr>
              <a:t>mults must take -4 sec!</a:t>
            </a:r>
            <a:br>
              <a:rPr lang="en-US" sz="2800" b="1">
                <a:solidFill>
                  <a:schemeClr val="accent2"/>
                </a:solidFill>
                <a:latin typeface="18 VAG Rounded Light   02390"/>
              </a:rPr>
            </a:br>
            <a:r>
              <a:rPr lang="en-US" sz="2800" b="1">
                <a:solidFill>
                  <a:schemeClr val="accent2"/>
                </a:solidFill>
                <a:latin typeface="18 VAG Rounded Light   02390"/>
              </a:rPr>
              <a:t>I.e., impossible!</a:t>
            </a:r>
            <a:endParaRPr lang="en-US" sz="3200" b="1">
              <a:solidFill>
                <a:schemeClr val="accent2"/>
              </a:solidFill>
              <a:latin typeface="18 VAG Rounded Light   02390"/>
            </a:endParaRPr>
          </a:p>
        </p:txBody>
      </p:sp>
      <p:sp>
        <p:nvSpPr>
          <p:cNvPr id="3340298" name="AutoShape 10"/>
          <p:cNvSpPr>
            <a:spLocks noChangeArrowheads="1"/>
          </p:cNvSpPr>
          <p:nvPr/>
        </p:nvSpPr>
        <p:spPr bwMode="auto">
          <a:xfrm>
            <a:off x="7470775" y="5334000"/>
            <a:ext cx="1597025" cy="339725"/>
          </a:xfrm>
          <a:prstGeom prst="roundRect">
            <a:avLst>
              <a:gd name="adj" fmla="val 16667"/>
            </a:avLst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340299" name="Text Box 11"/>
          <p:cNvSpPr txBox="1">
            <a:spLocks noChangeArrowheads="1"/>
          </p:cNvSpPr>
          <p:nvPr/>
        </p:nvSpPr>
        <p:spPr bwMode="auto">
          <a:xfrm>
            <a:off x="990600" y="2803525"/>
            <a:ext cx="3908761" cy="1323439"/>
          </a:xfrm>
          <a:prstGeom prst="rect">
            <a:avLst/>
          </a:prstGeom>
          <a:noFill/>
          <a:ln w="1270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8000" b="1">
                <a:solidFill>
                  <a:schemeClr val="accent2"/>
                </a:solidFill>
                <a:latin typeface="18 VAG Rounded Light   02390"/>
              </a:rPr>
              <a:t>F A L S E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18 VAG Rounded Light   02390"/>
              </a:rPr>
              <a:t>Peer Instruction Answers</a:t>
            </a:r>
            <a:endParaRPr lang="en-US" b="1" dirty="0">
              <a:latin typeface="18 VAG Rounded Light   0239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40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4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40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4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40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40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0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40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40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40293" grpId="0" autoUpdateAnimBg="0"/>
      <p:bldP spid="3340294" grpId="0" autoUpdateAnimBg="0"/>
      <p:bldP spid="3340295" grpId="0" autoUpdateAnimBg="0"/>
      <p:bldP spid="3340296" grpId="0" autoUpdateAnimBg="0"/>
      <p:bldP spid="3340297" grpId="0" autoUpdateAnimBg="0"/>
      <p:bldP spid="3340298" grpId="0" animBg="1"/>
      <p:bldP spid="3340299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8229600" cy="4479925"/>
          </a:xfrm>
        </p:spPr>
        <p:txBody>
          <a:bodyPr/>
          <a:lstStyle/>
          <a:p>
            <a:pPr>
              <a:lnSpc>
                <a:spcPct val="65000"/>
              </a:lnSpc>
            </a:pPr>
            <a:r>
              <a:rPr lang="en-US" sz="2400" dirty="0"/>
              <a:t>Latency </a:t>
            </a:r>
            <a:r>
              <a:rPr lang="en-US" sz="2400" dirty="0" err="1"/>
              <a:t>v</a:t>
            </a:r>
            <a:r>
              <a:rPr lang="en-US" sz="2400" dirty="0"/>
              <a:t>. Throughput</a:t>
            </a:r>
          </a:p>
          <a:p>
            <a:pPr>
              <a:lnSpc>
                <a:spcPct val="65000"/>
              </a:lnSpc>
            </a:pPr>
            <a:r>
              <a:rPr lang="en-US" sz="2400" dirty="0">
                <a:solidFill>
                  <a:schemeClr val="accent2"/>
                </a:solidFill>
              </a:rPr>
              <a:t>Performance doesn’t depend on any single factor</a:t>
            </a:r>
            <a:r>
              <a:rPr lang="en-US" sz="2400" dirty="0"/>
              <a:t>: </a:t>
            </a:r>
            <a:r>
              <a:rPr lang="en-US" sz="2400" b="1" dirty="0"/>
              <a:t>need Instruction Count, Clocks Per Instruction (CPI) and Clock Rate to get valid estimations</a:t>
            </a:r>
          </a:p>
          <a:p>
            <a:pPr>
              <a:lnSpc>
                <a:spcPct val="65000"/>
              </a:lnSpc>
            </a:pPr>
            <a:r>
              <a:rPr lang="en-US" sz="2400" dirty="0">
                <a:solidFill>
                  <a:schemeClr val="accent2"/>
                </a:solidFill>
              </a:rPr>
              <a:t>User Time</a:t>
            </a:r>
            <a:r>
              <a:rPr lang="en-US" sz="2400" dirty="0"/>
              <a:t>: time user waits for program to execute: depends heavily on how OS switches between tasks</a:t>
            </a:r>
          </a:p>
          <a:p>
            <a:pPr>
              <a:lnSpc>
                <a:spcPct val="65000"/>
              </a:lnSpc>
            </a:pPr>
            <a:r>
              <a:rPr lang="en-US" sz="2400" dirty="0">
                <a:solidFill>
                  <a:schemeClr val="accent2"/>
                </a:solidFill>
              </a:rPr>
              <a:t>CPU Time</a:t>
            </a:r>
            <a:r>
              <a:rPr lang="en-US" sz="2400" dirty="0"/>
              <a:t>: time spent executing a single program: depends solely on design of processor (</a:t>
            </a:r>
            <a:r>
              <a:rPr lang="en-US" sz="2400" dirty="0" err="1"/>
              <a:t>datapath</a:t>
            </a:r>
            <a:r>
              <a:rPr lang="en-US" sz="2400" dirty="0"/>
              <a:t>, pipelining effectiveness, caches, etc.)</a:t>
            </a:r>
            <a:endParaRPr lang="en-US" sz="2800" dirty="0">
              <a:solidFill>
                <a:schemeClr val="accent1"/>
              </a:solidFill>
            </a:endParaRPr>
          </a:p>
          <a:p>
            <a:pPr>
              <a:lnSpc>
                <a:spcPct val="65000"/>
              </a:lnSpc>
            </a:pPr>
            <a:r>
              <a:rPr lang="en-US" sz="2800" dirty="0"/>
              <a:t>Benchmarks</a:t>
            </a:r>
          </a:p>
          <a:p>
            <a:pPr marL="508000" lvl="1">
              <a:lnSpc>
                <a:spcPct val="75000"/>
              </a:lnSpc>
            </a:pPr>
            <a:r>
              <a:rPr lang="en-US" sz="2400" dirty="0"/>
              <a:t>Attempt to predict </a:t>
            </a:r>
            <a:r>
              <a:rPr lang="en-US" sz="2400" dirty="0" err="1"/>
              <a:t>perf</a:t>
            </a:r>
            <a:r>
              <a:rPr lang="en-US" sz="2400" dirty="0"/>
              <a:t>, Updated every few years</a:t>
            </a:r>
          </a:p>
          <a:p>
            <a:pPr marL="508000" lvl="1">
              <a:lnSpc>
                <a:spcPct val="75000"/>
              </a:lnSpc>
            </a:pPr>
            <a:r>
              <a:rPr lang="en-US" sz="2400" dirty="0"/>
              <a:t>Measure everything from simulation of desktop graphics programs to battery life</a:t>
            </a:r>
          </a:p>
          <a:p>
            <a:pPr>
              <a:lnSpc>
                <a:spcPct val="35000"/>
              </a:lnSpc>
            </a:pPr>
            <a:r>
              <a:rPr lang="en-US" sz="2800" dirty="0"/>
              <a:t>Megahertz Myth</a:t>
            </a:r>
          </a:p>
          <a:p>
            <a:pPr marL="508000" lvl="1">
              <a:lnSpc>
                <a:spcPct val="45000"/>
              </a:lnSpc>
            </a:pPr>
            <a:r>
              <a:rPr lang="en-US" sz="2400" dirty="0">
                <a:solidFill>
                  <a:srgbClr val="FFFF00"/>
                </a:solidFill>
              </a:rPr>
              <a:t>MHz ≠ performance, it’s just one factor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28600" y="1165225"/>
            <a:ext cx="8763000" cy="968375"/>
            <a:chOff x="144" y="716"/>
            <a:chExt cx="5520" cy="610"/>
          </a:xfrm>
          <a:noFill/>
        </p:grpSpPr>
        <p:sp>
          <p:nvSpPr>
            <p:cNvPr id="3348485" name="Rectangle 5"/>
            <p:cNvSpPr>
              <a:spLocks noChangeArrowheads="1"/>
            </p:cNvSpPr>
            <p:nvPr/>
          </p:nvSpPr>
          <p:spPr bwMode="auto">
            <a:xfrm>
              <a:off x="144" y="716"/>
              <a:ext cx="5520" cy="610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l">
                <a:lnSpc>
                  <a:spcPct val="86000"/>
                </a:lnSpc>
                <a:spcBef>
                  <a:spcPct val="40000"/>
                </a:spcBef>
                <a:tabLst>
                  <a:tab pos="2171700" algn="l"/>
                  <a:tab pos="4406900" algn="l"/>
                  <a:tab pos="6921500" algn="l"/>
                </a:tabLst>
              </a:pPr>
              <a:r>
                <a:rPr lang="en-US" sz="2800" b="1" dirty="0">
                  <a:solidFill>
                    <a:schemeClr val="accent2"/>
                  </a:solidFill>
                  <a:latin typeface="18 VAG Rounded Light   02390"/>
                </a:rPr>
                <a:t>CPU time</a:t>
              </a:r>
              <a:r>
                <a:rPr lang="en-US" sz="2800" b="1" dirty="0">
                  <a:solidFill>
                    <a:schemeClr val="tx1"/>
                  </a:solidFill>
                  <a:latin typeface="18 VAG Rounded Light   02390"/>
                </a:rPr>
                <a:t> =</a:t>
              </a:r>
              <a:r>
                <a:rPr lang="en-US" sz="2800" b="1" dirty="0" smtClean="0">
                  <a:solidFill>
                    <a:schemeClr val="tx1"/>
                  </a:solidFill>
                  <a:latin typeface="18 VAG Rounded Light   02390"/>
                </a:rPr>
                <a:t> 	Instructions  </a:t>
              </a:r>
              <a:r>
                <a:rPr lang="en-US" sz="2800" b="1" dirty="0" err="1">
                  <a:solidFill>
                    <a:schemeClr val="tx1"/>
                  </a:solidFill>
                  <a:latin typeface="18 VAG Rounded Light   02390"/>
                </a:rPr>
                <a:t>x</a:t>
              </a:r>
              <a:r>
                <a:rPr lang="en-US" sz="2800" b="1" dirty="0">
                  <a:solidFill>
                    <a:schemeClr val="tx1"/>
                  </a:solidFill>
                  <a:latin typeface="18 VAG Rounded Light   02390"/>
                </a:rPr>
                <a:t> </a:t>
              </a:r>
              <a:r>
                <a:rPr lang="en-US" sz="2800" b="1" dirty="0" smtClean="0">
                  <a:solidFill>
                    <a:schemeClr val="tx1"/>
                  </a:solidFill>
                  <a:latin typeface="18 VAG Rounded Light   02390"/>
                </a:rPr>
                <a:t> Cycles        </a:t>
              </a:r>
              <a:r>
                <a:rPr lang="en-US" sz="2800" b="1" dirty="0" err="1" smtClean="0">
                  <a:solidFill>
                    <a:schemeClr val="tx1"/>
                  </a:solidFill>
                  <a:latin typeface="18 VAG Rounded Light   02390"/>
                </a:rPr>
                <a:t>x</a:t>
              </a:r>
              <a:r>
                <a:rPr lang="en-US" sz="2800" b="1" dirty="0" smtClean="0">
                  <a:solidFill>
                    <a:schemeClr val="tx1"/>
                  </a:solidFill>
                  <a:latin typeface="18 VAG Rounded Light   02390"/>
                </a:rPr>
                <a:t>	Seconds</a:t>
              </a:r>
              <a:endParaRPr lang="en-US" sz="2800" b="1" dirty="0">
                <a:solidFill>
                  <a:schemeClr val="tx1"/>
                </a:solidFill>
                <a:latin typeface="18 VAG Rounded Light   02390"/>
              </a:endParaRPr>
            </a:p>
            <a:p>
              <a:pPr marL="342900" indent="-342900" algn="l">
                <a:lnSpc>
                  <a:spcPct val="86000"/>
                </a:lnSpc>
                <a:spcBef>
                  <a:spcPct val="40000"/>
                </a:spcBef>
                <a:tabLst>
                  <a:tab pos="2171700" algn="l"/>
                  <a:tab pos="4406900" algn="l"/>
                  <a:tab pos="6921500" algn="l"/>
                </a:tabLst>
              </a:pPr>
              <a:r>
                <a:rPr lang="en-US" sz="2800" b="1" dirty="0">
                  <a:solidFill>
                    <a:schemeClr val="tx1"/>
                  </a:solidFill>
                  <a:latin typeface="18 VAG Rounded Light   02390"/>
                </a:rPr>
                <a:t>		Program	</a:t>
              </a:r>
              <a:r>
                <a:rPr lang="en-US" sz="2800" b="1" dirty="0" smtClean="0">
                  <a:solidFill>
                    <a:schemeClr val="tx1"/>
                  </a:solidFill>
                  <a:latin typeface="18 VAG Rounded Light   02390"/>
                </a:rPr>
                <a:t>Instruction	Cycle</a:t>
              </a:r>
              <a:endParaRPr lang="en-US" sz="1800" b="1" dirty="0">
                <a:solidFill>
                  <a:schemeClr val="tx1"/>
                </a:solidFill>
                <a:latin typeface="18 VAG Rounded Light   02390"/>
              </a:endParaRPr>
            </a:p>
          </p:txBody>
        </p:sp>
        <p:sp>
          <p:nvSpPr>
            <p:cNvPr id="3348486" name="Line 6"/>
            <p:cNvSpPr>
              <a:spLocks noChangeShapeType="1"/>
            </p:cNvSpPr>
            <p:nvPr/>
          </p:nvSpPr>
          <p:spPr bwMode="auto">
            <a:xfrm>
              <a:off x="1508" y="1038"/>
              <a:ext cx="1180" cy="0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  <p:sp>
          <p:nvSpPr>
            <p:cNvPr id="3348487" name="Line 7"/>
            <p:cNvSpPr>
              <a:spLocks noChangeShapeType="1"/>
            </p:cNvSpPr>
            <p:nvPr/>
          </p:nvSpPr>
          <p:spPr bwMode="auto">
            <a:xfrm>
              <a:off x="2976" y="1038"/>
              <a:ext cx="1008" cy="0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  <p:sp>
          <p:nvSpPr>
            <p:cNvPr id="3348488" name="Line 8"/>
            <p:cNvSpPr>
              <a:spLocks noChangeShapeType="1"/>
            </p:cNvSpPr>
            <p:nvPr/>
          </p:nvSpPr>
          <p:spPr bwMode="auto">
            <a:xfrm>
              <a:off x="4496" y="1038"/>
              <a:ext cx="976" cy="0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</p:grp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“And in conclusion…”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46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Two Notions of “Performance”</a:t>
            </a:r>
            <a:endParaRPr lang="en-US"/>
          </a:p>
        </p:txBody>
      </p:sp>
      <p:sp>
        <p:nvSpPr>
          <p:cNvPr id="24" name="Content Placeholder 23"/>
          <p:cNvSpPr>
            <a:spLocks noGrp="1"/>
          </p:cNvSpPr>
          <p:nvPr>
            <p:ph idx="1"/>
          </p:nvPr>
        </p:nvSpPr>
        <p:spPr>
          <a:xfrm>
            <a:off x="457200" y="1035050"/>
            <a:ext cx="8229600" cy="5365750"/>
          </a:xfrm>
        </p:spPr>
        <p:txBody>
          <a:bodyPr/>
          <a:lstStyle/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600" dirty="0" smtClean="0"/>
          </a:p>
          <a:p>
            <a:r>
              <a:rPr lang="en-US" sz="2400" dirty="0" smtClean="0"/>
              <a:t>Which has higher performance?</a:t>
            </a:r>
          </a:p>
          <a:p>
            <a:pPr lvl="1"/>
            <a:r>
              <a:rPr lang="en-US" sz="1800" dirty="0" smtClean="0"/>
              <a:t>Interested in time to deliver 100 passengers?</a:t>
            </a:r>
          </a:p>
          <a:p>
            <a:pPr lvl="1"/>
            <a:r>
              <a:rPr lang="en-US" sz="1800" dirty="0" smtClean="0"/>
              <a:t>Interested in delivering as many passengers per day as possible?</a:t>
            </a:r>
          </a:p>
          <a:p>
            <a:r>
              <a:rPr lang="en-US" sz="2400" dirty="0" smtClean="0"/>
              <a:t>In a computer, time for one task called </a:t>
            </a:r>
            <a:br>
              <a:rPr lang="en-US" sz="2400" dirty="0" smtClean="0"/>
            </a:br>
            <a:r>
              <a:rPr lang="en-US" sz="2400" dirty="0" smtClean="0"/>
              <a:t>     </a:t>
            </a:r>
            <a:r>
              <a:rPr lang="en-US" sz="2400" dirty="0" smtClean="0">
                <a:solidFill>
                  <a:schemeClr val="accent1"/>
                </a:solidFill>
              </a:rPr>
              <a:t>Response Time </a:t>
            </a:r>
            <a:r>
              <a:rPr lang="en-US" sz="2400" dirty="0" smtClean="0"/>
              <a:t>or </a:t>
            </a:r>
            <a:r>
              <a:rPr lang="en-US" sz="2400" dirty="0" smtClean="0">
                <a:solidFill>
                  <a:schemeClr val="accent1"/>
                </a:solidFill>
              </a:rPr>
              <a:t>Execution Time</a:t>
            </a:r>
          </a:p>
          <a:p>
            <a:r>
              <a:rPr lang="en-US" sz="2400" dirty="0" smtClean="0"/>
              <a:t>In a computer, tasks per unit time called </a:t>
            </a:r>
            <a:br>
              <a:rPr lang="en-US" sz="2400" dirty="0" smtClean="0"/>
            </a:br>
            <a:r>
              <a:rPr lang="en-US" sz="2400" dirty="0" smtClean="0"/>
              <a:t>     </a:t>
            </a:r>
            <a:r>
              <a:rPr lang="en-US" sz="2400" dirty="0" smtClean="0">
                <a:solidFill>
                  <a:srgbClr val="FFFF00"/>
                </a:solidFill>
              </a:rPr>
              <a:t>Throughput </a:t>
            </a:r>
            <a:r>
              <a:rPr lang="en-US" sz="2400" dirty="0" smtClean="0"/>
              <a:t>or </a:t>
            </a:r>
            <a:r>
              <a:rPr lang="en-US" sz="2400" dirty="0" smtClean="0">
                <a:solidFill>
                  <a:srgbClr val="FFFF00"/>
                </a:solidFill>
              </a:rPr>
              <a:t>Bandwidth</a:t>
            </a:r>
          </a:p>
          <a:p>
            <a:endParaRPr lang="en-US" sz="2400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04800" y="1149350"/>
            <a:ext cx="8610600" cy="2813050"/>
            <a:chOff x="192" y="528"/>
            <a:chExt cx="5424" cy="1772"/>
          </a:xfrm>
        </p:grpSpPr>
        <p:sp>
          <p:nvSpPr>
            <p:cNvPr id="3314693" name="Rectangle 5"/>
            <p:cNvSpPr>
              <a:spLocks noChangeArrowheads="1"/>
            </p:cNvSpPr>
            <p:nvPr/>
          </p:nvSpPr>
          <p:spPr bwMode="auto">
            <a:xfrm>
              <a:off x="192" y="528"/>
              <a:ext cx="1244" cy="4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2800" b="1" dirty="0">
                  <a:solidFill>
                    <a:schemeClr val="tx1"/>
                  </a:solidFill>
                  <a:latin typeface="18 VAG Rounded Light   02390"/>
                </a:rPr>
                <a:t>Plane</a:t>
              </a:r>
            </a:p>
          </p:txBody>
        </p:sp>
        <p:sp>
          <p:nvSpPr>
            <p:cNvPr id="3314694" name="Rectangle 6"/>
            <p:cNvSpPr>
              <a:spLocks noChangeArrowheads="1"/>
            </p:cNvSpPr>
            <p:nvPr/>
          </p:nvSpPr>
          <p:spPr bwMode="auto">
            <a:xfrm>
              <a:off x="192" y="964"/>
              <a:ext cx="1244" cy="66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2800" b="1">
                  <a:solidFill>
                    <a:schemeClr val="tx1"/>
                  </a:solidFill>
                  <a:latin typeface="18 VAG Rounded Light   02390"/>
                </a:rPr>
                <a:t>Boeing 747</a:t>
              </a:r>
            </a:p>
          </p:txBody>
        </p:sp>
        <p:sp>
          <p:nvSpPr>
            <p:cNvPr id="3314695" name="Rectangle 7"/>
            <p:cNvSpPr>
              <a:spLocks noChangeArrowheads="1"/>
            </p:cNvSpPr>
            <p:nvPr/>
          </p:nvSpPr>
          <p:spPr bwMode="auto">
            <a:xfrm>
              <a:off x="192" y="1636"/>
              <a:ext cx="1244" cy="66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2800" b="1">
                  <a:solidFill>
                    <a:schemeClr val="tx1"/>
                  </a:solidFill>
                  <a:latin typeface="18 VAG Rounded Light   02390"/>
                </a:rPr>
                <a:t>BAD/Sud Concorde</a:t>
              </a:r>
            </a:p>
          </p:txBody>
        </p:sp>
        <p:sp>
          <p:nvSpPr>
            <p:cNvPr id="3314696" name="Rectangle 8"/>
            <p:cNvSpPr>
              <a:spLocks noChangeArrowheads="1"/>
            </p:cNvSpPr>
            <p:nvPr/>
          </p:nvSpPr>
          <p:spPr bwMode="auto">
            <a:xfrm>
              <a:off x="2356" y="528"/>
              <a:ext cx="808" cy="4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2400" b="1" dirty="0">
                  <a:solidFill>
                    <a:schemeClr val="tx1"/>
                  </a:solidFill>
                  <a:latin typeface="18 VAG Rounded Light   02390"/>
                </a:rPr>
                <a:t>Top</a:t>
              </a:r>
              <a:br>
                <a:rPr lang="en-US" sz="2400" b="1" dirty="0">
                  <a:solidFill>
                    <a:schemeClr val="tx1"/>
                  </a:solidFill>
                  <a:latin typeface="18 VAG Rounded Light   02390"/>
                </a:rPr>
              </a:br>
              <a:r>
                <a:rPr lang="en-US" sz="2400" b="1" dirty="0">
                  <a:solidFill>
                    <a:schemeClr val="tx1"/>
                  </a:solidFill>
                  <a:latin typeface="18 VAG Rounded Light   02390"/>
                </a:rPr>
                <a:t>Speed</a:t>
              </a:r>
            </a:p>
          </p:txBody>
        </p:sp>
        <p:sp>
          <p:nvSpPr>
            <p:cNvPr id="3314697" name="Rectangle 9"/>
            <p:cNvSpPr>
              <a:spLocks noChangeArrowheads="1"/>
            </p:cNvSpPr>
            <p:nvPr/>
          </p:nvSpPr>
          <p:spPr bwMode="auto">
            <a:xfrm>
              <a:off x="1444" y="528"/>
              <a:ext cx="904" cy="4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2400" b="1">
                  <a:solidFill>
                    <a:schemeClr val="tx1"/>
                  </a:solidFill>
                  <a:latin typeface="18 VAG Rounded Light   02390"/>
                </a:rPr>
                <a:t>DC to Paris</a:t>
              </a:r>
            </a:p>
          </p:txBody>
        </p:sp>
        <p:sp>
          <p:nvSpPr>
            <p:cNvPr id="3314698" name="Rectangle 10"/>
            <p:cNvSpPr>
              <a:spLocks noChangeArrowheads="1"/>
            </p:cNvSpPr>
            <p:nvPr/>
          </p:nvSpPr>
          <p:spPr bwMode="auto">
            <a:xfrm>
              <a:off x="3172" y="528"/>
              <a:ext cx="1000" cy="4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2400" b="1">
                  <a:solidFill>
                    <a:schemeClr val="tx1"/>
                  </a:solidFill>
                  <a:latin typeface="18 VAG Rounded Light   02390"/>
                </a:rPr>
                <a:t>Passen-gers</a:t>
              </a:r>
            </a:p>
          </p:txBody>
        </p:sp>
        <p:sp>
          <p:nvSpPr>
            <p:cNvPr id="3314699" name="Rectangle 11"/>
            <p:cNvSpPr>
              <a:spLocks noChangeArrowheads="1"/>
            </p:cNvSpPr>
            <p:nvPr/>
          </p:nvSpPr>
          <p:spPr bwMode="auto">
            <a:xfrm>
              <a:off x="4180" y="528"/>
              <a:ext cx="1436" cy="4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2400" b="1" dirty="0">
                  <a:solidFill>
                    <a:schemeClr val="tx1"/>
                  </a:solidFill>
                  <a:latin typeface="18 VAG Rounded Light   02390"/>
                </a:rPr>
                <a:t>Throughput (</a:t>
              </a:r>
              <a:r>
                <a:rPr lang="en-US" sz="2400" b="1" dirty="0" err="1">
                  <a:solidFill>
                    <a:schemeClr val="tx1"/>
                  </a:solidFill>
                  <a:latin typeface="18 VAG Rounded Light   02390"/>
                </a:rPr>
                <a:t>pmph</a:t>
              </a:r>
              <a:r>
                <a:rPr lang="en-US" sz="2400" b="1" dirty="0">
                  <a:solidFill>
                    <a:schemeClr val="tx1"/>
                  </a:solidFill>
                  <a:latin typeface="18 VAG Rounded Light   02390"/>
                </a:rPr>
                <a:t>)</a:t>
              </a: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2292350" y="1841500"/>
            <a:ext cx="6623050" cy="1054100"/>
            <a:chOff x="1444" y="964"/>
            <a:chExt cx="4172" cy="664"/>
          </a:xfrm>
        </p:grpSpPr>
        <p:sp>
          <p:nvSpPr>
            <p:cNvPr id="3314701" name="Rectangle 13"/>
            <p:cNvSpPr>
              <a:spLocks noChangeArrowheads="1"/>
            </p:cNvSpPr>
            <p:nvPr/>
          </p:nvSpPr>
          <p:spPr bwMode="auto">
            <a:xfrm>
              <a:off x="2356" y="964"/>
              <a:ext cx="808" cy="66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2800">
                  <a:solidFill>
                    <a:schemeClr val="tx1"/>
                  </a:solidFill>
                  <a:latin typeface="18 VAG Rounded Light   02390"/>
                </a:rPr>
                <a:t>610 mph</a:t>
              </a:r>
            </a:p>
          </p:txBody>
        </p:sp>
        <p:sp>
          <p:nvSpPr>
            <p:cNvPr id="3314702" name="Rectangle 14"/>
            <p:cNvSpPr>
              <a:spLocks noChangeArrowheads="1"/>
            </p:cNvSpPr>
            <p:nvPr/>
          </p:nvSpPr>
          <p:spPr bwMode="auto">
            <a:xfrm>
              <a:off x="1444" y="964"/>
              <a:ext cx="904" cy="66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2800">
                  <a:solidFill>
                    <a:schemeClr val="tx1"/>
                  </a:solidFill>
                  <a:latin typeface="18 VAG Rounded Light   02390"/>
                </a:rPr>
                <a:t>6.5 hours</a:t>
              </a:r>
            </a:p>
          </p:txBody>
        </p:sp>
        <p:sp>
          <p:nvSpPr>
            <p:cNvPr id="3314703" name="Rectangle 15"/>
            <p:cNvSpPr>
              <a:spLocks noChangeArrowheads="1"/>
            </p:cNvSpPr>
            <p:nvPr/>
          </p:nvSpPr>
          <p:spPr bwMode="auto">
            <a:xfrm>
              <a:off x="3172" y="964"/>
              <a:ext cx="1000" cy="66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2800">
                  <a:solidFill>
                    <a:schemeClr val="tx1"/>
                  </a:solidFill>
                  <a:latin typeface="18 VAG Rounded Light   02390"/>
                </a:rPr>
                <a:t>470</a:t>
              </a:r>
            </a:p>
          </p:txBody>
        </p:sp>
        <p:sp>
          <p:nvSpPr>
            <p:cNvPr id="3314704" name="Rectangle 16"/>
            <p:cNvSpPr>
              <a:spLocks noChangeArrowheads="1"/>
            </p:cNvSpPr>
            <p:nvPr/>
          </p:nvSpPr>
          <p:spPr bwMode="auto">
            <a:xfrm>
              <a:off x="4180" y="964"/>
              <a:ext cx="1436" cy="66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2800">
                  <a:solidFill>
                    <a:schemeClr val="tx1"/>
                  </a:solidFill>
                  <a:latin typeface="18 VAG Rounded Light   02390"/>
                </a:rPr>
                <a:t>286,700</a:t>
              </a:r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2292350" y="2908300"/>
            <a:ext cx="6623050" cy="1054100"/>
            <a:chOff x="1444" y="1636"/>
            <a:chExt cx="4172" cy="664"/>
          </a:xfrm>
        </p:grpSpPr>
        <p:sp>
          <p:nvSpPr>
            <p:cNvPr id="3314706" name="Rectangle 18"/>
            <p:cNvSpPr>
              <a:spLocks noChangeArrowheads="1"/>
            </p:cNvSpPr>
            <p:nvPr/>
          </p:nvSpPr>
          <p:spPr bwMode="auto">
            <a:xfrm>
              <a:off x="2356" y="1636"/>
              <a:ext cx="808" cy="66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2800">
                  <a:solidFill>
                    <a:schemeClr val="tx1"/>
                  </a:solidFill>
                  <a:latin typeface="18 VAG Rounded Light   02390"/>
                </a:rPr>
                <a:t>1350 mph</a:t>
              </a:r>
            </a:p>
          </p:txBody>
        </p:sp>
        <p:sp>
          <p:nvSpPr>
            <p:cNvPr id="3314707" name="Rectangle 19"/>
            <p:cNvSpPr>
              <a:spLocks noChangeArrowheads="1"/>
            </p:cNvSpPr>
            <p:nvPr/>
          </p:nvSpPr>
          <p:spPr bwMode="auto">
            <a:xfrm>
              <a:off x="1444" y="1636"/>
              <a:ext cx="904" cy="66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2800">
                  <a:solidFill>
                    <a:schemeClr val="tx1"/>
                  </a:solidFill>
                  <a:latin typeface="18 VAG Rounded Light   02390"/>
                </a:rPr>
                <a:t>3 hours</a:t>
              </a:r>
            </a:p>
          </p:txBody>
        </p:sp>
        <p:sp>
          <p:nvSpPr>
            <p:cNvPr id="3314708" name="Rectangle 20"/>
            <p:cNvSpPr>
              <a:spLocks noChangeArrowheads="1"/>
            </p:cNvSpPr>
            <p:nvPr/>
          </p:nvSpPr>
          <p:spPr bwMode="auto">
            <a:xfrm>
              <a:off x="3172" y="1636"/>
              <a:ext cx="1000" cy="66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2800">
                  <a:solidFill>
                    <a:schemeClr val="tx1"/>
                  </a:solidFill>
                  <a:latin typeface="18 VAG Rounded Light   02390"/>
                </a:rPr>
                <a:t>132</a:t>
              </a:r>
            </a:p>
          </p:txBody>
        </p:sp>
        <p:sp>
          <p:nvSpPr>
            <p:cNvPr id="3314709" name="Rectangle 21"/>
            <p:cNvSpPr>
              <a:spLocks noChangeArrowheads="1"/>
            </p:cNvSpPr>
            <p:nvPr/>
          </p:nvSpPr>
          <p:spPr bwMode="auto">
            <a:xfrm>
              <a:off x="4180" y="1636"/>
              <a:ext cx="1436" cy="66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2800">
                  <a:solidFill>
                    <a:schemeClr val="tx1"/>
                  </a:solidFill>
                  <a:latin typeface="18 VAG Rounded Light   02390"/>
                </a:rPr>
                <a:t>178,200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67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Definitions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Performance is in units of things per sec</a:t>
            </a:r>
          </a:p>
          <a:p>
            <a:pPr lvl="1"/>
            <a:r>
              <a:rPr lang="en-US" dirty="0" smtClean="0"/>
              <a:t>bigger is better</a:t>
            </a:r>
          </a:p>
          <a:p>
            <a:r>
              <a:rPr lang="en-US" dirty="0" smtClean="0"/>
              <a:t>If mostly concerned with response time</a:t>
            </a:r>
          </a:p>
          <a:p>
            <a:pPr lvl="1"/>
            <a:r>
              <a:rPr lang="en-US" dirty="0" err="1" smtClean="0"/>
              <a:t>performance(x</a:t>
            </a:r>
            <a:r>
              <a:rPr lang="en-US" dirty="0" smtClean="0"/>
              <a:t>) =          	 1                   		    				</a:t>
            </a:r>
            <a:r>
              <a:rPr lang="en-US" dirty="0" err="1" smtClean="0"/>
              <a:t>execution_time(x</a:t>
            </a:r>
            <a:r>
              <a:rPr lang="en-US" dirty="0" smtClean="0"/>
              <a:t>)	</a:t>
            </a:r>
          </a:p>
          <a:p>
            <a:r>
              <a:rPr lang="en-US" dirty="0" smtClean="0"/>
              <a:t>“ </a:t>
            </a:r>
            <a:r>
              <a:rPr lang="en-US" dirty="0" err="1" smtClean="0">
                <a:solidFill>
                  <a:schemeClr val="accent4"/>
                </a:solidFill>
              </a:rPr>
              <a:t>F(ast</a:t>
            </a:r>
            <a:r>
              <a:rPr lang="en-US" dirty="0" smtClean="0">
                <a:solidFill>
                  <a:schemeClr val="accent4"/>
                </a:solidFill>
              </a:rPr>
              <a:t>)</a:t>
            </a:r>
            <a:r>
              <a:rPr lang="en-US" dirty="0" smtClean="0"/>
              <a:t> is </a:t>
            </a:r>
            <a:r>
              <a:rPr lang="en-US" i="1" dirty="0" err="1" smtClean="0">
                <a:solidFill>
                  <a:schemeClr val="accent1"/>
                </a:solidFill>
              </a:rPr>
              <a:t>n</a:t>
            </a:r>
            <a:r>
              <a:rPr lang="en-US" dirty="0" smtClean="0"/>
              <a:t> times faster than </a:t>
            </a:r>
            <a:r>
              <a:rPr lang="en-US" dirty="0" err="1" smtClean="0">
                <a:solidFill>
                  <a:srgbClr val="FF0000"/>
                </a:solidFill>
              </a:rPr>
              <a:t>S(low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/>
              <a:t>” means: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		</a:t>
            </a:r>
            <a:r>
              <a:rPr lang="en-US" dirty="0" err="1" smtClean="0">
                <a:solidFill>
                  <a:schemeClr val="accent4"/>
                </a:solidFill>
              </a:rPr>
              <a:t>performance(F</a:t>
            </a:r>
            <a:r>
              <a:rPr lang="en-US" dirty="0" smtClean="0">
                <a:solidFill>
                  <a:schemeClr val="accent4"/>
                </a:solidFill>
              </a:rPr>
              <a:t>)</a:t>
            </a:r>
            <a:r>
              <a:rPr lang="en-US" dirty="0" smtClean="0"/>
              <a:t>    	</a:t>
            </a:r>
            <a:r>
              <a:rPr lang="en-US" dirty="0" err="1" smtClean="0">
                <a:solidFill>
                  <a:srgbClr val="FF0000"/>
                </a:solidFill>
              </a:rPr>
              <a:t>execution_time(S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pPr>
              <a:buNone/>
            </a:pPr>
            <a:r>
              <a:rPr lang="en-US" i="1" dirty="0" err="1" smtClean="0">
                <a:solidFill>
                  <a:schemeClr val="accent1"/>
                </a:solidFill>
              </a:rPr>
              <a:t>n</a:t>
            </a:r>
            <a:r>
              <a:rPr lang="en-US" dirty="0" smtClean="0"/>
              <a:t>  =			           =</a:t>
            </a:r>
          </a:p>
          <a:p>
            <a:pPr>
              <a:buNone/>
            </a:pPr>
            <a:r>
              <a:rPr lang="en-US" dirty="0" smtClean="0"/>
              <a:t>       	</a:t>
            </a:r>
            <a:r>
              <a:rPr lang="en-US" dirty="0" err="1" smtClean="0">
                <a:solidFill>
                  <a:srgbClr val="FF0000"/>
                </a:solidFill>
              </a:rPr>
              <a:t>performance(S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    	</a:t>
            </a:r>
            <a:r>
              <a:rPr lang="en-US" dirty="0" err="1" smtClean="0">
                <a:solidFill>
                  <a:schemeClr val="accent4"/>
                </a:solidFill>
              </a:rPr>
              <a:t>execution_time(F</a:t>
            </a:r>
            <a:r>
              <a:rPr lang="en-US" dirty="0" smtClean="0">
                <a:solidFill>
                  <a:schemeClr val="accent4"/>
                </a:solidFill>
              </a:rPr>
              <a:t>)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316742" name="Line 6"/>
          <p:cNvSpPr>
            <a:spLocks noChangeShapeType="1"/>
          </p:cNvSpPr>
          <p:nvPr/>
        </p:nvSpPr>
        <p:spPr bwMode="auto">
          <a:xfrm>
            <a:off x="3886200" y="3048000"/>
            <a:ext cx="297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16746" name="Line 10"/>
          <p:cNvSpPr>
            <a:spLocks noChangeShapeType="1"/>
          </p:cNvSpPr>
          <p:nvPr/>
        </p:nvSpPr>
        <p:spPr bwMode="auto">
          <a:xfrm>
            <a:off x="1371600" y="5410200"/>
            <a:ext cx="2667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16747" name="Line 11"/>
          <p:cNvSpPr>
            <a:spLocks noChangeShapeType="1"/>
          </p:cNvSpPr>
          <p:nvPr/>
        </p:nvSpPr>
        <p:spPr bwMode="auto">
          <a:xfrm>
            <a:off x="5029200" y="5410200"/>
            <a:ext cx="3048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Example of Response Time </a:t>
            </a:r>
            <a:r>
              <a:rPr lang="en-US" sz="3600" dirty="0" err="1" smtClean="0"/>
              <a:t>v</a:t>
            </a:r>
            <a:r>
              <a:rPr lang="en-US" sz="3600" dirty="0" smtClean="0"/>
              <a:t>. Throughput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 of Concorde vs. Boeing 747?</a:t>
            </a:r>
          </a:p>
          <a:p>
            <a:pPr lvl="1"/>
            <a:r>
              <a:rPr lang="en-US" dirty="0" smtClean="0"/>
              <a:t>Concord is 6.5 hours / 3 hours </a:t>
            </a:r>
            <a:br>
              <a:rPr lang="en-US" dirty="0" smtClean="0"/>
            </a:br>
            <a:r>
              <a:rPr lang="en-US" dirty="0" smtClean="0"/>
              <a:t>= </a:t>
            </a:r>
            <a:r>
              <a:rPr lang="en-US" dirty="0" smtClean="0">
                <a:solidFill>
                  <a:schemeClr val="accent1"/>
                </a:solidFill>
              </a:rPr>
              <a:t>2.2</a:t>
            </a:r>
            <a:r>
              <a:rPr lang="en-US" dirty="0" smtClean="0"/>
              <a:t> times faster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Concord is 2.2 times (“120%”) faster in terms of flying time (response time)</a:t>
            </a:r>
          </a:p>
          <a:p>
            <a:r>
              <a:rPr lang="en-US" dirty="0" smtClean="0"/>
              <a:t>Throughput of Boeing vs. Concorde?</a:t>
            </a:r>
          </a:p>
          <a:p>
            <a:pPr lvl="1"/>
            <a:r>
              <a:rPr lang="en-US" dirty="0" smtClean="0"/>
              <a:t>Boeing 747: 286,700 </a:t>
            </a:r>
            <a:r>
              <a:rPr lang="en-US" dirty="0" err="1" smtClean="0"/>
              <a:t>pmph</a:t>
            </a:r>
            <a:r>
              <a:rPr lang="en-US" dirty="0" smtClean="0"/>
              <a:t> / 178,200 </a:t>
            </a:r>
            <a:r>
              <a:rPr lang="en-US" dirty="0" err="1" smtClean="0"/>
              <a:t>pmph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= </a:t>
            </a:r>
            <a:r>
              <a:rPr lang="en-US" dirty="0" smtClean="0">
                <a:solidFill>
                  <a:schemeClr val="accent1"/>
                </a:solidFill>
              </a:rPr>
              <a:t>1.6</a:t>
            </a:r>
            <a:r>
              <a:rPr lang="en-US" dirty="0" smtClean="0"/>
              <a:t> times faster</a:t>
            </a:r>
            <a:endParaRPr lang="en-US" dirty="0" smtClean="0">
              <a:solidFill>
                <a:schemeClr val="accent1"/>
              </a:solidFill>
            </a:endParaRP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Boeing is 1.6 times (“60%”) faster in terms of throughput</a:t>
            </a:r>
          </a:p>
          <a:p>
            <a:r>
              <a:rPr lang="en-US" dirty="0" smtClean="0"/>
              <a:t>We will focus primarily on </a:t>
            </a:r>
            <a:r>
              <a:rPr lang="en-US" dirty="0" smtClean="0">
                <a:solidFill>
                  <a:srgbClr val="FFFF00"/>
                </a:solidFill>
              </a:rPr>
              <a:t>response time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981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410200"/>
          </a:xfrm>
        </p:spPr>
        <p:txBody>
          <a:bodyPr/>
          <a:lstStyle/>
          <a:p>
            <a:pPr>
              <a:lnSpc>
                <a:spcPct val="95000"/>
              </a:lnSpc>
            </a:pPr>
            <a:endParaRPr lang="en-US" dirty="0" smtClean="0"/>
          </a:p>
          <a:p>
            <a:pPr>
              <a:lnSpc>
                <a:spcPct val="95000"/>
              </a:lnSpc>
            </a:pPr>
            <a:r>
              <a:rPr lang="en-US" dirty="0" smtClean="0"/>
              <a:t>Will </a:t>
            </a:r>
            <a:r>
              <a:rPr lang="en-US" dirty="0"/>
              <a:t>(try to) stick to “</a:t>
            </a:r>
            <a:r>
              <a:rPr lang="en-US" dirty="0" err="1">
                <a:solidFill>
                  <a:schemeClr val="accent1"/>
                </a:solidFill>
              </a:rPr>
              <a:t>n</a:t>
            </a:r>
            <a:r>
              <a:rPr lang="en-US" dirty="0">
                <a:solidFill>
                  <a:schemeClr val="accent1"/>
                </a:solidFill>
              </a:rPr>
              <a:t> times faster</a:t>
            </a:r>
            <a:r>
              <a:rPr lang="en-US" dirty="0"/>
              <a:t>”</a:t>
            </a:r>
            <a:r>
              <a:rPr lang="en-US" dirty="0" smtClean="0"/>
              <a:t>;</a:t>
            </a:r>
            <a:br>
              <a:rPr lang="en-US" dirty="0" smtClean="0"/>
            </a:br>
            <a:r>
              <a:rPr lang="en-US" dirty="0" smtClean="0"/>
              <a:t>its </a:t>
            </a:r>
            <a:r>
              <a:rPr lang="en-US" dirty="0"/>
              <a:t>less confusing than “</a:t>
            </a:r>
            <a:r>
              <a:rPr lang="en-US" dirty="0" err="1"/>
              <a:t>m</a:t>
            </a:r>
            <a:r>
              <a:rPr lang="en-US" dirty="0"/>
              <a:t> % faster”</a:t>
            </a:r>
            <a:endParaRPr lang="en-US" dirty="0" smtClean="0"/>
          </a:p>
          <a:p>
            <a:pPr>
              <a:lnSpc>
                <a:spcPct val="95000"/>
              </a:lnSpc>
            </a:pPr>
            <a:endParaRPr lang="en-US" dirty="0" smtClean="0"/>
          </a:p>
          <a:p>
            <a:pPr>
              <a:lnSpc>
                <a:spcPct val="95000"/>
              </a:lnSpc>
            </a:pPr>
            <a:r>
              <a:rPr lang="en-US" dirty="0" smtClean="0"/>
              <a:t>As </a:t>
            </a:r>
            <a:r>
              <a:rPr lang="en-US" dirty="0"/>
              <a:t>faster means both </a:t>
            </a:r>
            <a:r>
              <a:rPr lang="en-US" u="sng" dirty="0">
                <a:solidFill>
                  <a:schemeClr val="accent4"/>
                </a:solidFill>
              </a:rPr>
              <a:t>decreased</a:t>
            </a:r>
            <a:r>
              <a:rPr lang="en-US" dirty="0">
                <a:solidFill>
                  <a:schemeClr val="accent4"/>
                </a:solidFill>
              </a:rPr>
              <a:t> </a:t>
            </a:r>
            <a:r>
              <a:rPr lang="en-US" dirty="0"/>
              <a:t>execution time and </a:t>
            </a:r>
            <a:r>
              <a:rPr lang="en-US" u="sng" dirty="0">
                <a:solidFill>
                  <a:schemeClr val="accent4"/>
                </a:solidFill>
              </a:rPr>
              <a:t>increased</a:t>
            </a:r>
            <a:r>
              <a:rPr lang="en-US" dirty="0">
                <a:solidFill>
                  <a:schemeClr val="accent4"/>
                </a:solidFill>
              </a:rPr>
              <a:t> </a:t>
            </a:r>
            <a:r>
              <a:rPr lang="en-US" dirty="0"/>
              <a:t>performance, to reduce confusion we will (and you should) use </a:t>
            </a:r>
            <a:br>
              <a:rPr lang="en-US" dirty="0"/>
            </a:br>
            <a:r>
              <a:rPr lang="en-US" dirty="0"/>
              <a:t> “</a:t>
            </a:r>
            <a:r>
              <a:rPr lang="en-US" u="sng" dirty="0">
                <a:solidFill>
                  <a:schemeClr val="accent4"/>
                </a:solidFill>
              </a:rPr>
              <a:t>improve execution time</a:t>
            </a:r>
            <a:r>
              <a:rPr lang="en-US" dirty="0"/>
              <a:t>” or</a:t>
            </a:r>
          </a:p>
          <a:p>
            <a:pPr>
              <a:lnSpc>
                <a:spcPct val="95000"/>
              </a:lnSpc>
              <a:buFont typeface="Times" pitchFamily="112" charset="0"/>
              <a:buNone/>
            </a:pPr>
            <a:r>
              <a:rPr lang="en-US" dirty="0"/>
              <a:t>	 “</a:t>
            </a:r>
            <a:r>
              <a:rPr lang="en-US" u="sng" dirty="0">
                <a:solidFill>
                  <a:schemeClr val="accent4"/>
                </a:solidFill>
              </a:rPr>
              <a:t>improve performance</a:t>
            </a:r>
            <a:r>
              <a:rPr lang="en-US" dirty="0"/>
              <a:t>”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Words, Words, Words…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083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422900"/>
          </a:xfrm>
        </p:spPr>
        <p:txBody>
          <a:bodyPr/>
          <a:lstStyle/>
          <a:p>
            <a:r>
              <a:rPr lang="en-US" dirty="0"/>
              <a:t>Straightforward definition of time: </a:t>
            </a:r>
          </a:p>
          <a:p>
            <a:pPr lvl="1"/>
            <a:r>
              <a:rPr lang="en-US" dirty="0"/>
              <a:t>Total time to complete a task, including disk accesses, memory accesses, I/O activities, operating system overhead, ...</a:t>
            </a:r>
          </a:p>
          <a:p>
            <a:pPr lvl="1"/>
            <a:r>
              <a:rPr lang="en-US" dirty="0"/>
              <a:t>“</a:t>
            </a:r>
            <a:r>
              <a:rPr lang="en-US" u="sng" dirty="0">
                <a:solidFill>
                  <a:schemeClr val="accent1"/>
                </a:solidFill>
              </a:rPr>
              <a:t>real time</a:t>
            </a:r>
            <a:r>
              <a:rPr lang="en-US" dirty="0"/>
              <a:t>”, “</a:t>
            </a:r>
            <a:r>
              <a:rPr lang="en-US" u="sng" dirty="0">
                <a:solidFill>
                  <a:schemeClr val="accent1"/>
                </a:solidFill>
              </a:rPr>
              <a:t>response time</a:t>
            </a:r>
            <a:r>
              <a:rPr lang="en-US" dirty="0"/>
              <a:t>” </a:t>
            </a:r>
            <a:r>
              <a:rPr lang="en-US" dirty="0" smtClean="0"/>
              <a:t>or “</a:t>
            </a:r>
            <a:r>
              <a:rPr lang="en-US" u="sng" dirty="0">
                <a:solidFill>
                  <a:schemeClr val="accent1"/>
                </a:solidFill>
              </a:rPr>
              <a:t>elapsed time</a:t>
            </a:r>
            <a:r>
              <a:rPr lang="en-US" dirty="0"/>
              <a:t>” </a:t>
            </a:r>
          </a:p>
          <a:p>
            <a:r>
              <a:rPr lang="en-US" dirty="0"/>
              <a:t>Alternative: just time processor (CPU) </a:t>
            </a:r>
            <a:br>
              <a:rPr lang="en-US" dirty="0"/>
            </a:br>
            <a:r>
              <a:rPr lang="en-US" dirty="0"/>
              <a:t>is working only on your program (since multiple processes running at same time)</a:t>
            </a:r>
          </a:p>
          <a:p>
            <a:pPr lvl="1"/>
            <a:r>
              <a:rPr lang="en-US" dirty="0"/>
              <a:t>“</a:t>
            </a:r>
            <a:r>
              <a:rPr lang="en-US" u="sng" dirty="0">
                <a:solidFill>
                  <a:schemeClr val="accent1"/>
                </a:solidFill>
              </a:rPr>
              <a:t>CPU execution time</a:t>
            </a:r>
            <a:r>
              <a:rPr lang="en-US" dirty="0"/>
              <a:t>” or “</a:t>
            </a:r>
            <a:r>
              <a:rPr lang="en-US" u="sng" dirty="0">
                <a:solidFill>
                  <a:schemeClr val="accent1"/>
                </a:solidFill>
              </a:rPr>
              <a:t>CPU time</a:t>
            </a:r>
            <a:r>
              <a:rPr lang="en-US" dirty="0"/>
              <a:t>”</a:t>
            </a:r>
            <a:endParaRPr lang="en-US" u="sng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Often divided into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u="sng" dirty="0">
                <a:solidFill>
                  <a:schemeClr val="accent1"/>
                </a:solidFill>
              </a:rPr>
              <a:t>system CPU time (in OS)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and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u="sng" dirty="0" smtClean="0">
                <a:solidFill>
                  <a:schemeClr val="accent1"/>
                </a:solidFill>
              </a:rPr>
              <a:t>user </a:t>
            </a:r>
            <a:r>
              <a:rPr lang="en-US" u="sng" dirty="0">
                <a:solidFill>
                  <a:schemeClr val="accent1"/>
                </a:solidFill>
              </a:rPr>
              <a:t>CPU time</a:t>
            </a:r>
            <a:r>
              <a:rPr lang="en-US" dirty="0">
                <a:solidFill>
                  <a:schemeClr val="accent1"/>
                </a:solidFill>
              </a:rPr>
              <a:t> (in user program)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Time?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186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445125"/>
          </a:xfrm>
        </p:spPr>
        <p:txBody>
          <a:bodyPr/>
          <a:lstStyle/>
          <a:p>
            <a:r>
              <a:rPr lang="en-US" u="sng" dirty="0"/>
              <a:t>Real Time</a:t>
            </a:r>
            <a:r>
              <a:rPr lang="en-US" dirty="0"/>
              <a:t> </a:t>
            </a:r>
            <a:r>
              <a:rPr lang="en-US" b="0" dirty="0" err="1">
                <a:latin typeface="Symbol" pitchFamily="112" charset="2"/>
              </a:rPr>
              <a:t></a:t>
            </a:r>
            <a:r>
              <a:rPr lang="en-US" dirty="0"/>
              <a:t> Actual time elapsed</a:t>
            </a:r>
            <a:endParaRPr lang="en-US" dirty="0" smtClean="0"/>
          </a:p>
          <a:p>
            <a:endParaRPr lang="en-US" dirty="0" smtClean="0"/>
          </a:p>
          <a:p>
            <a:r>
              <a:rPr lang="en-US" u="sng" dirty="0" smtClean="0"/>
              <a:t>CPU </a:t>
            </a:r>
            <a:r>
              <a:rPr lang="en-US" u="sng" dirty="0"/>
              <a:t>Time</a:t>
            </a:r>
            <a:r>
              <a:rPr lang="en-US" dirty="0"/>
              <a:t>: Computers constructed using a </a:t>
            </a:r>
            <a:r>
              <a:rPr lang="en-US" u="sng" dirty="0">
                <a:solidFill>
                  <a:schemeClr val="accent1"/>
                </a:solidFill>
              </a:rPr>
              <a:t>clock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that runs at a constant rate and determines when events take place in the hardware</a:t>
            </a:r>
          </a:p>
          <a:p>
            <a:pPr lvl="1"/>
            <a:r>
              <a:rPr lang="en-US" dirty="0"/>
              <a:t>These discrete time intervals called </a:t>
            </a:r>
            <a:br>
              <a:rPr lang="en-US" dirty="0"/>
            </a:br>
            <a:r>
              <a:rPr lang="en-US" u="sng" dirty="0">
                <a:solidFill>
                  <a:schemeClr val="accent2"/>
                </a:solidFill>
              </a:rPr>
              <a:t>clock cycles</a:t>
            </a:r>
            <a:r>
              <a:rPr lang="en-US" dirty="0"/>
              <a:t> (or informally </a:t>
            </a:r>
            <a:r>
              <a:rPr lang="en-US" u="sng" dirty="0">
                <a:solidFill>
                  <a:schemeClr val="accent2"/>
                </a:solidFill>
              </a:rPr>
              <a:t>clocks</a:t>
            </a:r>
            <a:r>
              <a:rPr lang="en-US" dirty="0"/>
              <a:t> or </a:t>
            </a:r>
            <a:r>
              <a:rPr lang="en-US" u="sng" dirty="0">
                <a:solidFill>
                  <a:schemeClr val="accent2"/>
                </a:solidFill>
              </a:rPr>
              <a:t>cycles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Length of </a:t>
            </a:r>
            <a:r>
              <a:rPr lang="en-US" u="sng" dirty="0">
                <a:solidFill>
                  <a:schemeClr val="accent2"/>
                </a:solidFill>
              </a:rPr>
              <a:t>clock period</a:t>
            </a:r>
            <a:r>
              <a:rPr lang="en-US" dirty="0"/>
              <a:t>: </a:t>
            </a:r>
            <a:r>
              <a:rPr lang="en-US" u="sng" dirty="0">
                <a:solidFill>
                  <a:schemeClr val="accent2"/>
                </a:solidFill>
              </a:rPr>
              <a:t>clock cycle time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(e.g.,</a:t>
            </a:r>
            <a:r>
              <a:rPr lang="en-US" dirty="0" smtClean="0"/>
              <a:t> ½ nanoseconds </a:t>
            </a:r>
            <a:r>
              <a:rPr lang="en-US" dirty="0"/>
              <a:t>or</a:t>
            </a:r>
            <a:r>
              <a:rPr lang="en-US" dirty="0" smtClean="0"/>
              <a:t> ½ ns</a:t>
            </a:r>
            <a:r>
              <a:rPr lang="en-US" dirty="0"/>
              <a:t>) and </a:t>
            </a:r>
            <a:r>
              <a:rPr lang="en-US" u="sng" dirty="0">
                <a:solidFill>
                  <a:schemeClr val="accent2"/>
                </a:solidFill>
              </a:rPr>
              <a:t>clock rate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e.g.,</a:t>
            </a:r>
            <a:r>
              <a:rPr lang="en-US" dirty="0" smtClean="0"/>
              <a:t> 2 gigahertz</a:t>
            </a:r>
            <a:r>
              <a:rPr lang="en-US" dirty="0"/>
              <a:t>, or</a:t>
            </a:r>
            <a:r>
              <a:rPr lang="en-US" dirty="0" smtClean="0"/>
              <a:t> 2 GHz</a:t>
            </a:r>
            <a:r>
              <a:rPr lang="en-US" dirty="0"/>
              <a:t>), which is the inverse of the clock period; </a:t>
            </a:r>
            <a:r>
              <a:rPr lang="en-US" u="sng" dirty="0">
                <a:solidFill>
                  <a:schemeClr val="accent2"/>
                </a:solidFill>
              </a:rPr>
              <a:t>use these!</a:t>
            </a:r>
            <a:r>
              <a:rPr lang="en-US" dirty="0"/>
              <a:t>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Measure Time?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28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Measuring Time using Clock Cycles (1/2)</a:t>
            </a:r>
            <a:endParaRPr lang="en-US" sz="3600" dirty="0"/>
          </a:p>
        </p:txBody>
      </p:sp>
      <p:sp>
        <p:nvSpPr>
          <p:cNvPr id="332288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CPU execution time for a program</a:t>
            </a:r>
          </a:p>
          <a:p>
            <a:pPr lvl="1"/>
            <a:r>
              <a:rPr lang="en-US" dirty="0" smtClean="0"/>
              <a:t>Units of </a:t>
            </a:r>
            <a:r>
              <a:rPr lang="en-US" dirty="0" smtClean="0">
                <a:solidFill>
                  <a:schemeClr val="accent5"/>
                </a:solidFill>
              </a:rPr>
              <a:t>[seconds / program]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chemeClr val="accent5"/>
                </a:solidFill>
              </a:rPr>
              <a:t>[</a:t>
            </a:r>
            <a:r>
              <a:rPr lang="en-US" dirty="0" err="1" smtClean="0">
                <a:solidFill>
                  <a:schemeClr val="accent5"/>
                </a:solidFill>
              </a:rPr>
              <a:t>s/p</a:t>
            </a:r>
            <a:r>
              <a:rPr lang="en-US" dirty="0" smtClean="0">
                <a:solidFill>
                  <a:schemeClr val="accent5"/>
                </a:solidFill>
              </a:rPr>
              <a:t>]</a:t>
            </a:r>
          </a:p>
          <a:p>
            <a:pPr>
              <a:buNone/>
            </a:pPr>
            <a:r>
              <a:rPr lang="en-US" dirty="0" smtClean="0"/>
              <a:t> = Clock Cycles for a program </a:t>
            </a:r>
            <a:r>
              <a:rPr lang="en-US" dirty="0" err="1" smtClean="0"/>
              <a:t>x</a:t>
            </a:r>
            <a:r>
              <a:rPr lang="en-US" dirty="0" smtClean="0"/>
              <a:t> Clock Period</a:t>
            </a:r>
          </a:p>
          <a:p>
            <a:pPr lvl="1"/>
            <a:r>
              <a:rPr lang="en-US" dirty="0" smtClean="0"/>
              <a:t>Units of </a:t>
            </a:r>
            <a:r>
              <a:rPr lang="en-US" dirty="0" smtClean="0">
                <a:solidFill>
                  <a:schemeClr val="accent5"/>
                </a:solidFill>
              </a:rPr>
              <a:t>[</a:t>
            </a:r>
            <a:r>
              <a:rPr lang="en-US" dirty="0" err="1" smtClean="0">
                <a:solidFill>
                  <a:schemeClr val="accent5"/>
                </a:solidFill>
              </a:rPr>
              <a:t>s/p</a:t>
            </a:r>
            <a:r>
              <a:rPr lang="en-US" dirty="0" smtClean="0">
                <a:solidFill>
                  <a:schemeClr val="accent5"/>
                </a:solidFill>
              </a:rPr>
              <a:t>] </a:t>
            </a:r>
            <a:r>
              <a:rPr lang="en-US" dirty="0" smtClean="0"/>
              <a:t>= </a:t>
            </a:r>
            <a:r>
              <a:rPr lang="en-US" dirty="0" smtClean="0">
                <a:solidFill>
                  <a:schemeClr val="accent5"/>
                </a:solidFill>
              </a:rPr>
              <a:t>[cycles / </a:t>
            </a:r>
            <a:r>
              <a:rPr lang="en-US" dirty="0" err="1" smtClean="0">
                <a:solidFill>
                  <a:schemeClr val="accent5"/>
                </a:solidFill>
              </a:rPr>
              <a:t>p</a:t>
            </a:r>
            <a:r>
              <a:rPr lang="en-US" dirty="0" smtClean="0">
                <a:solidFill>
                  <a:schemeClr val="accent5"/>
                </a:solidFill>
              </a:rPr>
              <a:t>]</a:t>
            </a:r>
            <a:r>
              <a:rPr lang="en-US" dirty="0" smtClean="0"/>
              <a:t> </a:t>
            </a:r>
            <a:r>
              <a:rPr lang="en-US" dirty="0" err="1" smtClean="0"/>
              <a:t>x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5"/>
                </a:solidFill>
              </a:rPr>
              <a:t>[</a:t>
            </a:r>
            <a:r>
              <a:rPr lang="en-US" dirty="0" err="1" smtClean="0">
                <a:solidFill>
                  <a:schemeClr val="accent5"/>
                </a:solidFill>
              </a:rPr>
              <a:t>s</a:t>
            </a:r>
            <a:r>
              <a:rPr lang="en-US" dirty="0" smtClean="0">
                <a:solidFill>
                  <a:schemeClr val="accent5"/>
                </a:solidFill>
              </a:rPr>
              <a:t> / cycle] </a:t>
            </a:r>
            <a:r>
              <a:rPr lang="en-US" dirty="0" smtClean="0"/>
              <a:t>= </a:t>
            </a:r>
            <a:r>
              <a:rPr lang="en-US" dirty="0" smtClean="0">
                <a:solidFill>
                  <a:schemeClr val="accent5"/>
                </a:solidFill>
              </a:rPr>
              <a:t>[</a:t>
            </a:r>
            <a:r>
              <a:rPr lang="en-US" dirty="0" err="1" smtClean="0">
                <a:solidFill>
                  <a:schemeClr val="accent5"/>
                </a:solidFill>
              </a:rPr>
              <a:t>c/p</a:t>
            </a:r>
            <a:r>
              <a:rPr lang="en-US" dirty="0" smtClean="0">
                <a:solidFill>
                  <a:schemeClr val="accent5"/>
                </a:solidFill>
              </a:rPr>
              <a:t>]</a:t>
            </a:r>
            <a:r>
              <a:rPr lang="en-US" dirty="0" smtClean="0"/>
              <a:t> </a:t>
            </a:r>
            <a:r>
              <a:rPr lang="en-US" dirty="0" err="1" smtClean="0"/>
              <a:t>x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5"/>
                </a:solidFill>
              </a:rPr>
              <a:t>[</a:t>
            </a:r>
            <a:r>
              <a:rPr lang="en-US" dirty="0" err="1" smtClean="0">
                <a:solidFill>
                  <a:schemeClr val="accent5"/>
                </a:solidFill>
              </a:rPr>
              <a:t>s/c</a:t>
            </a:r>
            <a:r>
              <a:rPr lang="en-US" dirty="0" smtClean="0">
                <a:solidFill>
                  <a:schemeClr val="accent5"/>
                </a:solidFill>
              </a:rPr>
              <a:t>]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Or</a:t>
            </a:r>
          </a:p>
          <a:p>
            <a:pPr algn="ctr">
              <a:buNone/>
            </a:pPr>
            <a:r>
              <a:rPr lang="en-US" dirty="0" smtClean="0"/>
              <a:t>= Clock Cycles for a program </a:t>
            </a:r>
            <a:r>
              <a:rPr lang="en-US" dirty="0" smtClean="0">
                <a:solidFill>
                  <a:schemeClr val="accent5"/>
                </a:solidFill>
              </a:rPr>
              <a:t>[</a:t>
            </a:r>
            <a:r>
              <a:rPr lang="en-US" dirty="0" err="1" smtClean="0">
                <a:solidFill>
                  <a:schemeClr val="accent5"/>
                </a:solidFill>
              </a:rPr>
              <a:t>c</a:t>
            </a:r>
            <a:r>
              <a:rPr lang="en-US" dirty="0" smtClean="0">
                <a:solidFill>
                  <a:schemeClr val="accent5"/>
                </a:solidFill>
              </a:rPr>
              <a:t> / </a:t>
            </a:r>
            <a:r>
              <a:rPr lang="en-US" dirty="0" err="1" smtClean="0">
                <a:solidFill>
                  <a:schemeClr val="accent5"/>
                </a:solidFill>
              </a:rPr>
              <a:t>p</a:t>
            </a:r>
            <a:r>
              <a:rPr lang="en-US" dirty="0" smtClean="0">
                <a:solidFill>
                  <a:schemeClr val="accent5"/>
                </a:solidFill>
              </a:rPr>
              <a:t>]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Clock Rate </a:t>
            </a:r>
            <a:r>
              <a:rPr lang="en-US" b="1" dirty="0" smtClean="0">
                <a:solidFill>
                  <a:schemeClr val="accent5"/>
                </a:solidFill>
              </a:rPr>
              <a:t>[</a:t>
            </a:r>
            <a:r>
              <a:rPr lang="en-US" b="1" dirty="0" err="1" smtClean="0">
                <a:solidFill>
                  <a:schemeClr val="accent5"/>
                </a:solidFill>
              </a:rPr>
              <a:t>c</a:t>
            </a:r>
            <a:r>
              <a:rPr lang="en-US" b="1" dirty="0" smtClean="0">
                <a:solidFill>
                  <a:schemeClr val="accent5"/>
                </a:solidFill>
              </a:rPr>
              <a:t> / </a:t>
            </a:r>
            <a:r>
              <a:rPr lang="en-US" b="1" dirty="0" err="1" smtClean="0">
                <a:solidFill>
                  <a:schemeClr val="accent5"/>
                </a:solidFill>
              </a:rPr>
              <a:t>s</a:t>
            </a:r>
            <a:r>
              <a:rPr lang="en-US" b="1" dirty="0" smtClean="0">
                <a:solidFill>
                  <a:schemeClr val="accent5"/>
                </a:solidFill>
              </a:rPr>
              <a:t>]</a:t>
            </a:r>
            <a:endParaRPr lang="en-US" b="1" dirty="0"/>
          </a:p>
        </p:txBody>
      </p:sp>
      <p:sp>
        <p:nvSpPr>
          <p:cNvPr id="3322885" name="Line 5"/>
          <p:cNvSpPr>
            <a:spLocks noChangeShapeType="1"/>
          </p:cNvSpPr>
          <p:nvPr/>
        </p:nvSpPr>
        <p:spPr bwMode="auto">
          <a:xfrm>
            <a:off x="1981200" y="4648200"/>
            <a:ext cx="548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3322887" name="Object 7"/>
          <p:cNvGraphicFramePr>
            <a:graphicFrameLocks noChangeAspect="1"/>
          </p:cNvGraphicFramePr>
          <p:nvPr/>
        </p:nvGraphicFramePr>
        <p:xfrm>
          <a:off x="76200" y="5519738"/>
          <a:ext cx="9067800" cy="442912"/>
        </p:xfrm>
        <a:graphic>
          <a:graphicData uri="http://schemas.openxmlformats.org/presentationml/2006/ole">
            <p:oleObj spid="_x0000_s100354" name="Bitmap Image" r:id="rId3" imgW="5076190" imgH="247685" progId="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ヒラギノ丸ゴ Pro W4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33374</TotalTime>
  <Pages>47</Pages>
  <Words>2447</Words>
  <Application>Microsoft PowerPoint 4.0</Application>
  <PresentationFormat>Letter Paper (8.5x11 in)</PresentationFormat>
  <Paragraphs>258</Paragraphs>
  <Slides>25</Slides>
  <Notes>5</Notes>
  <HiddenSlides>1</HiddenSlides>
  <MMClips>1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Metro</vt:lpstr>
      <vt:lpstr>Bitmap Image</vt:lpstr>
      <vt:lpstr>Ibm blue gene fastest computer ever!</vt:lpstr>
      <vt:lpstr>Why Performance? Faster is better!</vt:lpstr>
      <vt:lpstr>Two Notions of “Performance”</vt:lpstr>
      <vt:lpstr>Definitions</vt:lpstr>
      <vt:lpstr>Example of Response Time v. Throughput</vt:lpstr>
      <vt:lpstr>Words, Words, Words…</vt:lpstr>
      <vt:lpstr>What is Time?</vt:lpstr>
      <vt:lpstr>How to Measure Time?</vt:lpstr>
      <vt:lpstr>Measuring Time using Clock Cycles (1/2)</vt:lpstr>
      <vt:lpstr>Measuring Time using Clock Cycles (2/2)</vt:lpstr>
      <vt:lpstr>Performance Calculation (1/2)</vt:lpstr>
      <vt:lpstr>Performance Calculation (2/2)</vt:lpstr>
      <vt:lpstr>How Calculate the 3 Components?</vt:lpstr>
      <vt:lpstr>Calculating CPI Another Way</vt:lpstr>
      <vt:lpstr>Example (RISC processor)</vt:lpstr>
      <vt:lpstr>What Programs Measure for Comparison?</vt:lpstr>
      <vt:lpstr>Benchmarks</vt:lpstr>
      <vt:lpstr>Example Standardized Benchmarks (1/2)</vt:lpstr>
      <vt:lpstr>Example Standardized Benchmarks (2/2)</vt:lpstr>
      <vt:lpstr>Another Benchmark</vt:lpstr>
      <vt:lpstr>Performance Evaluation: An Aside Demo</vt:lpstr>
      <vt:lpstr>Megahertz Myth Marketing Movie</vt:lpstr>
      <vt:lpstr>Peer Instruction</vt:lpstr>
      <vt:lpstr>Peer Instruction Answers</vt:lpstr>
      <vt:lpstr>“And in conclusion…”</vt:lpstr>
    </vt:vector>
  </TitlesOfParts>
  <LinksUpToDate>false</LinksUpToDate>
  <SharedDoc>false</SharedDoc>
  <HyperlinksChanged>false</HyperlinksChanged>
  <AppVersion>12.0001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CS61C - Lecture 13</dc:title>
  <dc:subject/>
  <dc:creator>John Wawrzynek</dc:creator>
  <cp:keywords/>
  <dc:description/>
  <cp:lastModifiedBy>Dan Garcia</cp:lastModifiedBy>
  <cp:revision>2323</cp:revision>
  <cp:lastPrinted>2008-04-28T07:21:33Z</cp:lastPrinted>
  <dcterms:created xsi:type="dcterms:W3CDTF">2008-04-28T07:04:22Z</dcterms:created>
  <dcterms:modified xsi:type="dcterms:W3CDTF">2008-04-28T07:21:40Z</dcterms:modified>
</cp:coreProperties>
</file>