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Default Extension="xlsx" ContentType="application/vnd.openxmlformats-officedocument.spreadsheetml.sheet"/>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r:id="rId1"/>
  </p:sldMasterIdLst>
  <p:notesMasterIdLst>
    <p:notesMasterId r:id="rId26"/>
  </p:notesMasterIdLst>
  <p:handoutMasterIdLst>
    <p:handoutMasterId r:id="rId27"/>
  </p:handoutMasterIdLst>
  <p:sldIdLst>
    <p:sldId id="933" r:id="rId2"/>
    <p:sldId id="970" r:id="rId3"/>
    <p:sldId id="971" r:id="rId4"/>
    <p:sldId id="972" r:id="rId5"/>
    <p:sldId id="975" r:id="rId6"/>
    <p:sldId id="976" r:id="rId7"/>
    <p:sldId id="977" r:id="rId8"/>
    <p:sldId id="968" r:id="rId9"/>
    <p:sldId id="980" r:id="rId10"/>
    <p:sldId id="981" r:id="rId11"/>
    <p:sldId id="982" r:id="rId12"/>
    <p:sldId id="983" r:id="rId13"/>
    <p:sldId id="984" r:id="rId14"/>
    <p:sldId id="985" r:id="rId15"/>
    <p:sldId id="986" r:id="rId16"/>
    <p:sldId id="987" r:id="rId17"/>
    <p:sldId id="988" r:id="rId18"/>
    <p:sldId id="989" r:id="rId19"/>
    <p:sldId id="990" r:id="rId20"/>
    <p:sldId id="979" r:id="rId21"/>
    <p:sldId id="994" r:id="rId22"/>
    <p:sldId id="991" r:id="rId23"/>
    <p:sldId id="992" r:id="rId24"/>
    <p:sldId id="993" r:id="rId25"/>
  </p:sldIdLst>
  <p:sldSz cx="9144000" cy="6858000" type="letter"/>
  <p:notesSz cx="7023100" cy="9309100"/>
  <p:defaultTextStyle>
    <a:defPPr>
      <a:defRPr lang="en-US"/>
    </a:defPPr>
    <a:lvl1pPr algn="l" rtl="0" eaLnBrk="0" fontAlgn="base" hangingPunct="0">
      <a:spcBef>
        <a:spcPct val="0"/>
      </a:spcBef>
      <a:spcAft>
        <a:spcPct val="0"/>
      </a:spcAft>
      <a:defRPr sz="25600" kern="1200">
        <a:solidFill>
          <a:schemeClr val="accent1"/>
        </a:solidFill>
        <a:latin typeface="Helvetica" pitchFamily="-65" charset="0"/>
        <a:ea typeface="+mn-ea"/>
        <a:cs typeface="+mn-cs"/>
      </a:defRPr>
    </a:lvl1pPr>
    <a:lvl2pPr marL="457200" algn="l" rtl="0" eaLnBrk="0" fontAlgn="base" hangingPunct="0">
      <a:spcBef>
        <a:spcPct val="0"/>
      </a:spcBef>
      <a:spcAft>
        <a:spcPct val="0"/>
      </a:spcAft>
      <a:defRPr sz="25600" kern="1200">
        <a:solidFill>
          <a:schemeClr val="accent1"/>
        </a:solidFill>
        <a:latin typeface="Helvetica" pitchFamily="-65" charset="0"/>
        <a:ea typeface="+mn-ea"/>
        <a:cs typeface="+mn-cs"/>
      </a:defRPr>
    </a:lvl2pPr>
    <a:lvl3pPr marL="914400" algn="l" rtl="0" eaLnBrk="0" fontAlgn="base" hangingPunct="0">
      <a:spcBef>
        <a:spcPct val="0"/>
      </a:spcBef>
      <a:spcAft>
        <a:spcPct val="0"/>
      </a:spcAft>
      <a:defRPr sz="25600" kern="1200">
        <a:solidFill>
          <a:schemeClr val="accent1"/>
        </a:solidFill>
        <a:latin typeface="Helvetica" pitchFamily="-65" charset="0"/>
        <a:ea typeface="+mn-ea"/>
        <a:cs typeface="+mn-cs"/>
      </a:defRPr>
    </a:lvl3pPr>
    <a:lvl4pPr marL="1371600" algn="l" rtl="0" eaLnBrk="0" fontAlgn="base" hangingPunct="0">
      <a:spcBef>
        <a:spcPct val="0"/>
      </a:spcBef>
      <a:spcAft>
        <a:spcPct val="0"/>
      </a:spcAft>
      <a:defRPr sz="25600" kern="1200">
        <a:solidFill>
          <a:schemeClr val="accent1"/>
        </a:solidFill>
        <a:latin typeface="Helvetica" pitchFamily="-65" charset="0"/>
        <a:ea typeface="+mn-ea"/>
        <a:cs typeface="+mn-cs"/>
      </a:defRPr>
    </a:lvl4pPr>
    <a:lvl5pPr marL="1828800" algn="l" rtl="0" eaLnBrk="0" fontAlgn="base" hangingPunct="0">
      <a:spcBef>
        <a:spcPct val="0"/>
      </a:spcBef>
      <a:spcAft>
        <a:spcPct val="0"/>
      </a:spcAft>
      <a:defRPr sz="25600" kern="1200">
        <a:solidFill>
          <a:schemeClr val="accent1"/>
        </a:solidFill>
        <a:latin typeface="Helvetica" pitchFamily="-65" charset="0"/>
        <a:ea typeface="+mn-ea"/>
        <a:cs typeface="+mn-cs"/>
      </a:defRPr>
    </a:lvl5pPr>
    <a:lvl6pPr marL="2286000" algn="l" defTabSz="457200" rtl="0" eaLnBrk="1" latinLnBrk="0" hangingPunct="1">
      <a:defRPr sz="25600" kern="1200">
        <a:solidFill>
          <a:schemeClr val="accent1"/>
        </a:solidFill>
        <a:latin typeface="Helvetica" pitchFamily="-65" charset="0"/>
        <a:ea typeface="+mn-ea"/>
        <a:cs typeface="+mn-cs"/>
      </a:defRPr>
    </a:lvl6pPr>
    <a:lvl7pPr marL="2743200" algn="l" defTabSz="457200" rtl="0" eaLnBrk="1" latinLnBrk="0" hangingPunct="1">
      <a:defRPr sz="25600" kern="1200">
        <a:solidFill>
          <a:schemeClr val="accent1"/>
        </a:solidFill>
        <a:latin typeface="Helvetica" pitchFamily="-65" charset="0"/>
        <a:ea typeface="+mn-ea"/>
        <a:cs typeface="+mn-cs"/>
      </a:defRPr>
    </a:lvl7pPr>
    <a:lvl8pPr marL="3200400" algn="l" defTabSz="457200" rtl="0" eaLnBrk="1" latinLnBrk="0" hangingPunct="1">
      <a:defRPr sz="25600" kern="1200">
        <a:solidFill>
          <a:schemeClr val="accent1"/>
        </a:solidFill>
        <a:latin typeface="Helvetica" pitchFamily="-65" charset="0"/>
        <a:ea typeface="+mn-ea"/>
        <a:cs typeface="+mn-cs"/>
      </a:defRPr>
    </a:lvl8pPr>
    <a:lvl9pPr marL="3657600" algn="l" defTabSz="457200" rtl="0" eaLnBrk="1" latinLnBrk="0" hangingPunct="1">
      <a:defRPr sz="25600" kern="1200">
        <a:solidFill>
          <a:schemeClr val="accent1"/>
        </a:solidFill>
        <a:latin typeface="Helvetica"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clrMode="bw" frameSlides="1"/>
  <p:showPr showNarration="1" useTimings="0">
    <p:present/>
    <p:sldAll/>
    <p:penClr>
      <a:schemeClr val="tx1"/>
    </p:penClr>
  </p:showPr>
  <p:clrMru>
    <a:srgbClr val="32415C"/>
    <a:srgbClr val="FB0A10"/>
    <a:srgbClr val="94F0E4"/>
    <a:srgbClr val="5771A0"/>
    <a:srgbClr val="800080"/>
    <a:srgbClr val="66FF33"/>
    <a:srgbClr val="FF0000"/>
    <a:srgbClr val="3333CC"/>
    <a:srgbClr val="FF8DA0"/>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snapVertSplitter="1" vertBarState="minimized" horzBarState="maximized">
    <p:restoredLeft sz="9375" autoAdjust="0"/>
    <p:restoredTop sz="81191" autoAdjust="0"/>
  </p:normalViewPr>
  <p:slideViewPr>
    <p:cSldViewPr>
      <p:cViewPr varScale="1">
        <p:scale>
          <a:sx n="173" d="100"/>
          <a:sy n="173" d="100"/>
        </p:scale>
        <p:origin x="-136" y="-112"/>
      </p:cViewPr>
      <p:guideLst>
        <p:guide orient="horz" pos="2160"/>
        <p:guide pos="287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782" y="-90"/>
      </p:cViewPr>
      <p:guideLst>
        <p:guide orient="horz" pos="2931"/>
        <p:guide pos="2212"/>
      </p:guideLst>
    </p:cSldViewPr>
  </p:notes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theme" Target="theme/theme1.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handoutMaster" Target="handoutMasters/handoutMaster1.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interSettings" Target="printerSettings/printerSettings1.bin"/><Relationship Id="rId26" Type="http://schemas.openxmlformats.org/officeDocument/2006/relationships/notesMaster" Target="notesMasters/notesMaster1.xml"/><Relationship Id="rId30" Type="http://schemas.openxmlformats.org/officeDocument/2006/relationships/viewProps" Target="viewProps.xml"/><Relationship Id="rId11" Type="http://schemas.openxmlformats.org/officeDocument/2006/relationships/slide" Target="slides/slide10.xml"/><Relationship Id="rId29" Type="http://schemas.openxmlformats.org/officeDocument/2006/relationships/presProps" Target="pres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132432432432432"/>
          <c:y val="0.038422649140546"/>
          <c:w val="0.829054054054054"/>
          <c:h val="0.826086956521739"/>
        </c:manualLayout>
      </c:layout>
      <c:scatterChart>
        <c:scatterStyle val="smoothMarker"/>
        <c:ser>
          <c:idx val="0"/>
          <c:order val="0"/>
          <c:spPr>
            <a:ln w="41713">
              <a:solidFill>
                <a:srgbClr val="63AAFE"/>
              </a:solidFill>
              <a:prstDash val="solid"/>
            </a:ln>
          </c:spPr>
          <c:marker>
            <c:symbol val="diamond"/>
            <c:size val="9"/>
            <c:spPr>
              <a:solidFill>
                <a:srgbClr val="63AAFE"/>
              </a:solidFill>
              <a:ln>
                <a:solidFill>
                  <a:srgbClr val="63AAFE"/>
                </a:solidFill>
                <a:prstDash val="solid"/>
              </a:ln>
            </c:spPr>
          </c:marker>
          <c:xVal>
            <c:numRef>
              <c:f>[1]Sheet2!$A$2:$A$23</c:f>
              <c:numCache>
                <c:formatCode>General</c:formatCode>
                <c:ptCount val="22"/>
                <c:pt idx="0">
                  <c:v>1978.0</c:v>
                </c:pt>
                <c:pt idx="1">
                  <c:v>1984.0</c:v>
                </c:pt>
                <c:pt idx="2">
                  <c:v>1986.0</c:v>
                </c:pt>
                <c:pt idx="3">
                  <c:v>1987.0</c:v>
                </c:pt>
                <c:pt idx="4">
                  <c:v>1988.0</c:v>
                </c:pt>
                <c:pt idx="5">
                  <c:v>1989.0</c:v>
                </c:pt>
                <c:pt idx="6">
                  <c:v>1990.0</c:v>
                </c:pt>
                <c:pt idx="7">
                  <c:v>1991.0</c:v>
                </c:pt>
                <c:pt idx="8">
                  <c:v>1992.0</c:v>
                </c:pt>
                <c:pt idx="9">
                  <c:v>1993.0</c:v>
                </c:pt>
                <c:pt idx="10">
                  <c:v>1994.0</c:v>
                </c:pt>
                <c:pt idx="11">
                  <c:v>1995.0</c:v>
                </c:pt>
                <c:pt idx="12">
                  <c:v>1996.0</c:v>
                </c:pt>
                <c:pt idx="13">
                  <c:v>1997.0</c:v>
                </c:pt>
                <c:pt idx="14">
                  <c:v>1998.0</c:v>
                </c:pt>
                <c:pt idx="15">
                  <c:v>1999.0</c:v>
                </c:pt>
                <c:pt idx="16">
                  <c:v>2000.0</c:v>
                </c:pt>
                <c:pt idx="17">
                  <c:v>2001.0</c:v>
                </c:pt>
                <c:pt idx="18">
                  <c:v>2002.0</c:v>
                </c:pt>
                <c:pt idx="19">
                  <c:v>2003.0</c:v>
                </c:pt>
                <c:pt idx="20">
                  <c:v>2004.0</c:v>
                </c:pt>
                <c:pt idx="21">
                  <c:v>2005.0</c:v>
                </c:pt>
              </c:numCache>
            </c:numRef>
          </c:xVal>
          <c:yVal>
            <c:numRef>
              <c:f>[1]Sheet2!$B$2:$B$23</c:f>
              <c:numCache>
                <c:formatCode>General</c:formatCode>
                <c:ptCount val="22"/>
                <c:pt idx="0">
                  <c:v>1.0</c:v>
                </c:pt>
                <c:pt idx="1">
                  <c:v>1.5</c:v>
                </c:pt>
                <c:pt idx="2">
                  <c:v>5.0</c:v>
                </c:pt>
                <c:pt idx="3">
                  <c:v>9.0</c:v>
                </c:pt>
                <c:pt idx="4">
                  <c:v>13.0</c:v>
                </c:pt>
                <c:pt idx="5">
                  <c:v>18.0</c:v>
                </c:pt>
                <c:pt idx="6">
                  <c:v>24.0</c:v>
                </c:pt>
                <c:pt idx="7">
                  <c:v>51.0</c:v>
                </c:pt>
                <c:pt idx="8">
                  <c:v>80.0</c:v>
                </c:pt>
                <c:pt idx="9">
                  <c:v>117.0</c:v>
                </c:pt>
                <c:pt idx="10">
                  <c:v>183.0</c:v>
                </c:pt>
                <c:pt idx="11">
                  <c:v>280.0</c:v>
                </c:pt>
                <c:pt idx="12">
                  <c:v>481.0</c:v>
                </c:pt>
                <c:pt idx="13">
                  <c:v>648.968253968254</c:v>
                </c:pt>
                <c:pt idx="14">
                  <c:v>992.539682539683</c:v>
                </c:pt>
                <c:pt idx="15">
                  <c:v>1267.396825396826</c:v>
                </c:pt>
                <c:pt idx="16">
                  <c:v>1778.936507936508</c:v>
                </c:pt>
                <c:pt idx="17">
                  <c:v>2584.420634920635</c:v>
                </c:pt>
                <c:pt idx="18">
                  <c:v>4195.38888888889</c:v>
                </c:pt>
                <c:pt idx="19">
                  <c:v>5363.531746031746</c:v>
                </c:pt>
                <c:pt idx="20">
                  <c:v>5764.36507936508</c:v>
                </c:pt>
                <c:pt idx="21">
                  <c:v>6504.952380952382</c:v>
                </c:pt>
              </c:numCache>
            </c:numRef>
          </c:yVal>
          <c:smooth val="1"/>
        </c:ser>
        <c:axId val="440056104"/>
        <c:axId val="561562072"/>
      </c:scatterChart>
      <c:valAx>
        <c:axId val="440056104"/>
        <c:scaling>
          <c:orientation val="minMax"/>
          <c:max val="2006.0"/>
          <c:min val="1978.0"/>
        </c:scaling>
        <c:axPos val="b"/>
        <c:numFmt formatCode="General" sourceLinked="1"/>
        <c:tickLblPos val="nextTo"/>
        <c:spPr>
          <a:ln w="3476">
            <a:solidFill>
              <a:srgbClr val="000000"/>
            </a:solidFill>
            <a:prstDash val="solid"/>
          </a:ln>
        </c:spPr>
        <c:txPr>
          <a:bodyPr rot="0" vert="horz"/>
          <a:lstStyle/>
          <a:p>
            <a:pPr>
              <a:defRPr sz="1600" b="0" i="0" u="none" strike="noStrike" baseline="0">
                <a:solidFill>
                  <a:schemeClr val="tx1"/>
                </a:solidFill>
                <a:latin typeface="Arial"/>
                <a:ea typeface="Arial"/>
                <a:cs typeface="Arial"/>
              </a:defRPr>
            </a:pPr>
            <a:endParaRPr lang="en-US"/>
          </a:p>
        </c:txPr>
        <c:crossAx val="561562072"/>
        <c:crosses val="autoZero"/>
        <c:crossBetween val="midCat"/>
        <c:majorUnit val="2.0"/>
      </c:valAx>
      <c:valAx>
        <c:axId val="561562072"/>
        <c:scaling>
          <c:logBase val="10.0"/>
          <c:orientation val="minMax"/>
        </c:scaling>
        <c:axPos val="l"/>
        <c:majorGridlines>
          <c:spPr>
            <a:ln w="3476">
              <a:solidFill>
                <a:srgbClr val="000000"/>
              </a:solidFill>
              <a:prstDash val="sysDash"/>
            </a:ln>
          </c:spPr>
        </c:majorGridlines>
        <c:title>
          <c:tx>
            <c:rich>
              <a:bodyPr/>
              <a:lstStyle/>
              <a:p>
                <a:pPr>
                  <a:defRPr sz="2000" b="0" i="0" u="none" strike="noStrike" baseline="0">
                    <a:solidFill>
                      <a:schemeClr val="tx1"/>
                    </a:solidFill>
                    <a:latin typeface="Arial"/>
                    <a:ea typeface="Arial"/>
                    <a:cs typeface="Arial"/>
                  </a:defRPr>
                </a:pPr>
                <a:r>
                  <a:rPr lang="en-US" sz="2000">
                    <a:solidFill>
                      <a:schemeClr val="tx1"/>
                    </a:solidFill>
                  </a:rPr>
                  <a:t>Performance (vs. VAX-11/780)              </a:t>
                </a:r>
              </a:p>
            </c:rich>
          </c:tx>
          <c:layout>
            <c:manualLayout>
              <c:xMode val="edge"/>
              <c:yMode val="edge"/>
              <c:x val="0.00608107428412476"/>
              <c:y val="0.104042777439349"/>
            </c:manualLayout>
          </c:layout>
          <c:spPr>
            <a:noFill/>
            <a:ln w="27809">
              <a:noFill/>
            </a:ln>
          </c:spPr>
        </c:title>
        <c:numFmt formatCode="General" sourceLinked="1"/>
        <c:tickLblPos val="nextTo"/>
        <c:spPr>
          <a:ln w="3476">
            <a:solidFill>
              <a:srgbClr val="000000"/>
            </a:solidFill>
            <a:prstDash val="solid"/>
          </a:ln>
        </c:spPr>
        <c:txPr>
          <a:bodyPr rot="0" vert="horz"/>
          <a:lstStyle/>
          <a:p>
            <a:pPr>
              <a:defRPr sz="2000" b="0" i="0" u="none" strike="noStrike" baseline="0">
                <a:solidFill>
                  <a:schemeClr val="tx1"/>
                </a:solidFill>
                <a:latin typeface="Arial"/>
                <a:ea typeface="Arial"/>
                <a:cs typeface="Arial"/>
              </a:defRPr>
            </a:pPr>
            <a:endParaRPr lang="en-US"/>
          </a:p>
        </c:txPr>
        <c:crossAx val="440056104"/>
        <c:crosses val="autoZero"/>
        <c:crossBetween val="midCat"/>
      </c:valAx>
      <c:spPr>
        <a:noFill/>
        <a:ln w="13904">
          <a:solidFill>
            <a:srgbClr val="808080"/>
          </a:solidFill>
          <a:prstDash val="solid"/>
        </a:ln>
      </c:spPr>
    </c:plotArea>
    <c:plotVisOnly val="1"/>
    <c:dispBlanksAs val="gap"/>
  </c:chart>
  <c:spPr>
    <a:noFill/>
    <a:ln>
      <a:noFill/>
    </a:ln>
  </c:spPr>
  <c:txPr>
    <a:bodyPr/>
    <a:lstStyle/>
    <a:p>
      <a:pPr>
        <a:defRPr sz="3312" b="0" i="0" u="none" strike="noStrike" baseline="0">
          <a:solidFill>
            <a:srgbClr val="000000"/>
          </a:solidFill>
          <a:latin typeface="Arial"/>
          <a:ea typeface="Arial"/>
          <a:cs typeface="Arial"/>
        </a:defRPr>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0.1265</cdr:x>
      <cdr:y>0.719</cdr:y>
    </cdr:from>
    <cdr:to>
      <cdr:x>0.36625</cdr:x>
      <cdr:y>0.86375</cdr:y>
    </cdr:to>
    <cdr:sp macro="" textlink="">
      <cdr:nvSpPr>
        <cdr:cNvPr id="14337" name="Line 1"/>
        <cdr:cNvSpPr>
          <a:spLocks xmlns:a="http://schemas.openxmlformats.org/drawingml/2006/main" noChangeShapeType="1"/>
        </cdr:cNvSpPr>
      </cdr:nvSpPr>
      <cdr:spPr bwMode="auto">
        <a:xfrm xmlns:a="http://schemas.openxmlformats.org/drawingml/2006/main" flipV="1">
          <a:off x="2377694" y="9030856"/>
          <a:ext cx="4506341" cy="1818103"/>
        </a:xfrm>
        <a:prstGeom xmlns:a="http://schemas.openxmlformats.org/drawingml/2006/main" prst="line">
          <a:avLst/>
        </a:prstGeom>
        <a:noFill xmlns:a="http://schemas.openxmlformats.org/drawingml/2006/main"/>
        <a:ln xmlns:a="http://schemas.openxmlformats.org/drawingml/2006/main" w="28575">
          <a:solidFill>
            <a:srgbClr val="33CCCC"/>
          </a:solidFill>
          <a:prstDash val="dash"/>
          <a:round/>
          <a:headEnd/>
          <a:tailEnd/>
        </a:ln>
      </cdr:spPr>
    </cdr:sp>
  </cdr:relSizeAnchor>
  <cdr:relSizeAnchor xmlns:cdr="http://schemas.openxmlformats.org/drawingml/2006/chartDrawing">
    <cdr:from>
      <cdr:x>0.36375</cdr:x>
      <cdr:y>0</cdr:y>
    </cdr:from>
    <cdr:to>
      <cdr:x>0.96375</cdr:x>
      <cdr:y>0.70425</cdr:y>
    </cdr:to>
    <cdr:sp macro="" textlink="">
      <cdr:nvSpPr>
        <cdr:cNvPr id="14338" name="Line 2"/>
        <cdr:cNvSpPr>
          <a:spLocks xmlns:a="http://schemas.openxmlformats.org/drawingml/2006/main" noChangeShapeType="1"/>
        </cdr:cNvSpPr>
      </cdr:nvSpPr>
      <cdr:spPr bwMode="auto">
        <a:xfrm xmlns:a="http://schemas.openxmlformats.org/drawingml/2006/main" flipV="1">
          <a:off x="6837045" y="0"/>
          <a:ext cx="11277600" cy="8845591"/>
        </a:xfrm>
        <a:prstGeom xmlns:a="http://schemas.openxmlformats.org/drawingml/2006/main" prst="line">
          <a:avLst/>
        </a:prstGeom>
        <a:noFill xmlns:a="http://schemas.openxmlformats.org/drawingml/2006/main"/>
        <a:ln xmlns:a="http://schemas.openxmlformats.org/drawingml/2006/main" w="38100">
          <a:solidFill>
            <a:srgbClr val="1FB714"/>
          </a:solidFill>
          <a:prstDash val="dash"/>
          <a:round/>
          <a:headEnd/>
          <a:tailEnd/>
        </a:ln>
      </cdr:spPr>
    </cdr:sp>
  </cdr:relSizeAnchor>
  <cdr:relSizeAnchor xmlns:cdr="http://schemas.openxmlformats.org/drawingml/2006/chartDrawing">
    <cdr:from>
      <cdr:x>0.872</cdr:x>
      <cdr:y>0.0575</cdr:y>
    </cdr:from>
    <cdr:to>
      <cdr:x>0.9565</cdr:x>
      <cdr:y>0.09725</cdr:y>
    </cdr:to>
    <cdr:sp macro="" textlink="">
      <cdr:nvSpPr>
        <cdr:cNvPr id="14339" name="Line 3"/>
        <cdr:cNvSpPr>
          <a:spLocks xmlns:a="http://schemas.openxmlformats.org/drawingml/2006/main" noChangeShapeType="1"/>
        </cdr:cNvSpPr>
      </cdr:nvSpPr>
      <cdr:spPr bwMode="auto">
        <a:xfrm xmlns:a="http://schemas.openxmlformats.org/drawingml/2006/main" flipV="1">
          <a:off x="16390112" y="722217"/>
          <a:ext cx="1588262" cy="499272"/>
        </a:xfrm>
        <a:prstGeom xmlns:a="http://schemas.openxmlformats.org/drawingml/2006/main" prst="line">
          <a:avLst/>
        </a:prstGeom>
        <a:noFill xmlns:a="http://schemas.openxmlformats.org/drawingml/2006/main"/>
        <a:ln xmlns:a="http://schemas.openxmlformats.org/drawingml/2006/main" w="28575">
          <a:solidFill>
            <a:srgbClr val="DD0806"/>
          </a:solidFill>
          <a:prstDash val="dash"/>
          <a:round/>
          <a:headEnd/>
          <a:tailEnd/>
        </a:ln>
      </cdr:spPr>
    </cdr:sp>
  </cdr:relSizeAnchor>
  <cdr:relSizeAnchor xmlns:cdr="http://schemas.openxmlformats.org/drawingml/2006/chartDrawing">
    <cdr:from>
      <cdr:x>0.12498</cdr:x>
      <cdr:y>0.68084</cdr:y>
    </cdr:from>
    <cdr:to>
      <cdr:x>0.34707</cdr:x>
      <cdr:y>0.78996</cdr:y>
    </cdr:to>
    <cdr:sp macro="" textlink="">
      <cdr:nvSpPr>
        <cdr:cNvPr id="14340" name="Text Box 4"/>
        <cdr:cNvSpPr txBox="1">
          <a:spLocks xmlns:a="http://schemas.openxmlformats.org/drawingml/2006/main" noChangeArrowheads="1"/>
        </cdr:cNvSpPr>
      </cdr:nvSpPr>
      <cdr:spPr bwMode="auto">
        <a:xfrm xmlns:a="http://schemas.openxmlformats.org/drawingml/2006/main">
          <a:off x="1143000" y="3379787"/>
          <a:ext cx="2031143" cy="5416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45720" tIns="41148" rIns="0" bIns="0" anchor="t" upright="1">
          <a:spAutoFit/>
        </a:bodyPr>
        <a:lstStyle xmlns:a="http://schemas.openxmlformats.org/drawingml/2006/main"/>
        <a:p xmlns:a="http://schemas.openxmlformats.org/drawingml/2006/main">
          <a:pPr algn="l" rtl="0">
            <a:defRPr sz="1000"/>
          </a:pPr>
          <a:r>
            <a:rPr lang="en-US" sz="3250" b="1" i="0" strike="noStrike" dirty="0">
              <a:solidFill>
                <a:srgbClr val="33CCCC"/>
              </a:solidFill>
              <a:latin typeface="Arial"/>
              <a:ea typeface="Arial"/>
              <a:cs typeface="Arial"/>
            </a:rPr>
            <a:t>25%/year</a:t>
          </a:r>
        </a:p>
      </cdr:txBody>
    </cdr:sp>
  </cdr:relSizeAnchor>
  <cdr:relSizeAnchor xmlns:cdr="http://schemas.openxmlformats.org/drawingml/2006/chartDrawing">
    <cdr:from>
      <cdr:x>0.60823</cdr:x>
      <cdr:y>0.41989</cdr:y>
    </cdr:from>
    <cdr:to>
      <cdr:x>0.83319</cdr:x>
      <cdr:y>0.52901</cdr:y>
    </cdr:to>
    <cdr:sp macro="" textlink="">
      <cdr:nvSpPr>
        <cdr:cNvPr id="14341" name="Text Box 5"/>
        <cdr:cNvSpPr txBox="1">
          <a:spLocks xmlns:a="http://schemas.openxmlformats.org/drawingml/2006/main" noChangeArrowheads="1"/>
        </cdr:cNvSpPr>
      </cdr:nvSpPr>
      <cdr:spPr bwMode="auto">
        <a:xfrm xmlns:a="http://schemas.openxmlformats.org/drawingml/2006/main">
          <a:off x="5562600" y="2084387"/>
          <a:ext cx="2057400" cy="5416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45720" tIns="41148" rIns="0" bIns="0" anchor="t" upright="1">
          <a:spAutoFit/>
        </a:bodyPr>
        <a:lstStyle xmlns:a="http://schemas.openxmlformats.org/drawingml/2006/main"/>
        <a:p xmlns:a="http://schemas.openxmlformats.org/drawingml/2006/main">
          <a:pPr algn="l" rtl="0">
            <a:defRPr sz="1000"/>
          </a:pPr>
          <a:r>
            <a:rPr lang="en-US" sz="3250" b="1" i="0" strike="noStrike" dirty="0">
              <a:solidFill>
                <a:srgbClr val="1FB714"/>
              </a:solidFill>
              <a:latin typeface="Arial"/>
              <a:ea typeface="Arial"/>
              <a:cs typeface="Arial"/>
            </a:rPr>
            <a:t>52%/year</a:t>
          </a:r>
        </a:p>
      </cdr:txBody>
    </cdr:sp>
  </cdr:relSizeAnchor>
  <cdr:relSizeAnchor xmlns:cdr="http://schemas.openxmlformats.org/drawingml/2006/chartDrawing">
    <cdr:from>
      <cdr:x>0.871</cdr:x>
      <cdr:y>0.1275</cdr:y>
    </cdr:from>
    <cdr:to>
      <cdr:x>1</cdr:x>
      <cdr:y>0.33737</cdr:y>
    </cdr:to>
    <cdr:sp macro="" textlink="">
      <cdr:nvSpPr>
        <cdr:cNvPr id="14342" name="Text Box 6"/>
        <cdr:cNvSpPr txBox="1">
          <a:spLocks xmlns:a="http://schemas.openxmlformats.org/drawingml/2006/main" noChangeArrowheads="1"/>
        </cdr:cNvSpPr>
      </cdr:nvSpPr>
      <cdr:spPr bwMode="auto">
        <a:xfrm xmlns:a="http://schemas.openxmlformats.org/drawingml/2006/main">
          <a:off x="7831684" y="632923"/>
          <a:ext cx="1159916" cy="104182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45720" tIns="41148" rIns="0" bIns="0" anchor="t" upright="1">
          <a:spAutoFit/>
        </a:bodyPr>
        <a:lstStyle xmlns:a="http://schemas.openxmlformats.org/drawingml/2006/main"/>
        <a:p xmlns:a="http://schemas.openxmlformats.org/drawingml/2006/main">
          <a:pPr algn="l" rtl="0">
            <a:defRPr sz="1000"/>
          </a:pPr>
          <a:r>
            <a:rPr lang="en-US" sz="3250" b="1" i="0" strike="noStrike" dirty="0">
              <a:solidFill>
                <a:srgbClr val="DD0806"/>
              </a:solidFill>
              <a:latin typeface="Arial"/>
              <a:ea typeface="Arial"/>
              <a:cs typeface="Arial"/>
            </a:rPr>
            <a:t>??%/year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1204913" y="596900"/>
            <a:ext cx="4637087" cy="3478213"/>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528638" y="4424363"/>
            <a:ext cx="6049962" cy="4186237"/>
          </a:xfrm>
          <a:prstGeom prst="rect">
            <a:avLst/>
          </a:prstGeom>
          <a:noFill/>
          <a:ln w="12700">
            <a:noFill/>
            <a:miter lim="800000"/>
            <a:headEnd/>
            <a:tailEnd/>
          </a:ln>
          <a:effectLst/>
        </p:spPr>
        <p:txBody>
          <a:bodyPr vert="horz" wrap="square" lIns="92282" tIns="45329" rIns="92282" bIns="45329" numCol="1" anchor="t" anchorCtr="0" compatLnSpc="1">
            <a:prstTxWarp prst="textNoShape">
              <a:avLst/>
            </a:prstTxWarp>
          </a:bodyPr>
          <a:lstStyle/>
          <a:p>
            <a:pPr lvl="0"/>
            <a:r>
              <a:rPr lang="en-US" noProof="0"/>
              <a:t>We want this to be in font 11 and justify.</a:t>
            </a:r>
          </a:p>
        </p:txBody>
      </p:sp>
    </p:spTree>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65"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1401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41401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21858" name="Rectangle 2"/>
          <p:cNvSpPr>
            <a:spLocks noGrp="1" noRot="1" noChangeAspect="1" noChangeArrowheads="1" noTextEdit="1"/>
          </p:cNvSpPr>
          <p:nvPr>
            <p:ph type="sldImg"/>
          </p:nvPr>
        </p:nvSpPr>
        <p:spPr bwMode="auto">
          <a:xfrm>
            <a:off x="1184275" y="698500"/>
            <a:ext cx="4654550" cy="3490913"/>
          </a:xfrm>
          <a:prstGeom prst="rect">
            <a:avLst/>
          </a:prstGeom>
          <a:solidFill>
            <a:srgbClr val="FFFFFF"/>
          </a:solidFill>
          <a:ln>
            <a:solidFill>
              <a:srgbClr val="000000"/>
            </a:solidFill>
            <a:miter lim="800000"/>
            <a:headEnd/>
            <a:tailEnd/>
          </a:ln>
        </p:spPr>
      </p:sp>
      <p:sp>
        <p:nvSpPr>
          <p:cNvPr id="3321859" name="Rectangle 3"/>
          <p:cNvSpPr>
            <a:spLocks noGrp="1" noChangeArrowheads="1"/>
          </p:cNvSpPr>
          <p:nvPr>
            <p:ph type="body" idx="1"/>
          </p:nvPr>
        </p:nvSpPr>
        <p:spPr bwMode="auto">
          <a:xfrm>
            <a:off x="935038" y="4422775"/>
            <a:ext cx="5153025" cy="4187825"/>
          </a:xfrm>
          <a:prstGeom prst="rect">
            <a:avLst/>
          </a:prstGeom>
          <a:solidFill>
            <a:srgbClr val="FFFFFF"/>
          </a:solidFill>
          <a:ln>
            <a:solidFill>
              <a:srgbClr val="000000"/>
            </a:solidFill>
            <a:miter lim="800000"/>
            <a:headEnd/>
            <a:tailEnd/>
          </a:ln>
        </p:spPr>
        <p:txBody>
          <a:bodyPr lIns="88276" tIns="44138" rIns="88276" bIns="44138">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23906" name="Rectangle 2"/>
          <p:cNvSpPr>
            <a:spLocks noGrp="1" noRot="1" noChangeAspect="1" noChangeArrowheads="1"/>
          </p:cNvSpPr>
          <p:nvPr>
            <p:ph type="sldImg"/>
          </p:nvPr>
        </p:nvSpPr>
        <p:spPr bwMode="auto">
          <a:xfrm>
            <a:off x="1184275" y="698500"/>
            <a:ext cx="4654550" cy="3490913"/>
          </a:xfrm>
          <a:prstGeom prst="rect">
            <a:avLst/>
          </a:prstGeom>
          <a:solidFill>
            <a:srgbClr val="FFFFFF"/>
          </a:solidFill>
          <a:ln>
            <a:solidFill>
              <a:srgbClr val="000000"/>
            </a:solidFill>
            <a:miter lim="800000"/>
            <a:headEnd/>
            <a:tailEnd/>
          </a:ln>
        </p:spPr>
      </p:sp>
      <p:sp>
        <p:nvSpPr>
          <p:cNvPr id="3323907" name="Rectangle 3"/>
          <p:cNvSpPr>
            <a:spLocks noGrp="1" noChangeArrowheads="1"/>
          </p:cNvSpPr>
          <p:nvPr>
            <p:ph type="body" idx="1"/>
          </p:nvPr>
        </p:nvSpPr>
        <p:spPr bwMode="auto">
          <a:xfrm>
            <a:off x="935038" y="4422775"/>
            <a:ext cx="5153025" cy="4187825"/>
          </a:xfrm>
          <a:prstGeom prst="rect">
            <a:avLst/>
          </a:prstGeom>
          <a:solidFill>
            <a:srgbClr val="FFFFFF"/>
          </a:solidFill>
          <a:ln>
            <a:solidFill>
              <a:srgbClr val="000000"/>
            </a:solidFill>
            <a:miter lim="800000"/>
            <a:headEnd/>
            <a:tailEnd/>
          </a:ln>
        </p:spPr>
        <p:txBody>
          <a:bodyPr lIns="88276" tIns="44138" rIns="88276" bIns="44138">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25954" name="Rectangle 2"/>
          <p:cNvSpPr>
            <a:spLocks noGrp="1" noRot="1" noChangeAspect="1" noChangeArrowheads="1"/>
          </p:cNvSpPr>
          <p:nvPr>
            <p:ph type="sldImg"/>
          </p:nvPr>
        </p:nvSpPr>
        <p:spPr bwMode="auto">
          <a:xfrm>
            <a:off x="1184275" y="698500"/>
            <a:ext cx="4654550" cy="3490913"/>
          </a:xfrm>
          <a:prstGeom prst="rect">
            <a:avLst/>
          </a:prstGeom>
          <a:solidFill>
            <a:srgbClr val="FFFFFF"/>
          </a:solidFill>
          <a:ln>
            <a:solidFill>
              <a:srgbClr val="000000"/>
            </a:solidFill>
            <a:miter lim="800000"/>
            <a:headEnd/>
            <a:tailEnd/>
          </a:ln>
        </p:spPr>
      </p:sp>
      <p:sp>
        <p:nvSpPr>
          <p:cNvPr id="3325955" name="Rectangle 3"/>
          <p:cNvSpPr>
            <a:spLocks noGrp="1" noChangeArrowheads="1"/>
          </p:cNvSpPr>
          <p:nvPr>
            <p:ph type="body" idx="1"/>
          </p:nvPr>
        </p:nvSpPr>
        <p:spPr bwMode="auto">
          <a:xfrm>
            <a:off x="935038" y="4422775"/>
            <a:ext cx="5153025" cy="4187825"/>
          </a:xfrm>
          <a:prstGeom prst="rect">
            <a:avLst/>
          </a:prstGeom>
          <a:solidFill>
            <a:srgbClr val="FFFFFF"/>
          </a:solidFill>
          <a:ln>
            <a:solidFill>
              <a:srgbClr val="000000"/>
            </a:solidFill>
            <a:miter lim="800000"/>
            <a:headEnd/>
            <a:tailEnd/>
          </a:ln>
        </p:spPr>
        <p:txBody>
          <a:bodyPr lIns="88276" tIns="44138" rIns="88276" bIns="44138">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28002" name="Rectangle 2"/>
          <p:cNvSpPr>
            <a:spLocks noGrp="1" noRot="1" noChangeAspect="1" noChangeArrowheads="1"/>
          </p:cNvSpPr>
          <p:nvPr>
            <p:ph type="sldImg"/>
          </p:nvPr>
        </p:nvSpPr>
        <p:spPr bwMode="auto">
          <a:xfrm>
            <a:off x="1184275" y="698500"/>
            <a:ext cx="4654550" cy="3490913"/>
          </a:xfrm>
          <a:prstGeom prst="rect">
            <a:avLst/>
          </a:prstGeom>
          <a:solidFill>
            <a:srgbClr val="FFFFFF"/>
          </a:solidFill>
          <a:ln>
            <a:solidFill>
              <a:srgbClr val="000000"/>
            </a:solidFill>
            <a:miter lim="800000"/>
            <a:headEnd/>
            <a:tailEnd/>
          </a:ln>
        </p:spPr>
      </p:sp>
      <p:sp>
        <p:nvSpPr>
          <p:cNvPr id="3328003" name="Rectangle 3"/>
          <p:cNvSpPr>
            <a:spLocks noGrp="1" noChangeArrowheads="1"/>
          </p:cNvSpPr>
          <p:nvPr>
            <p:ph type="body" idx="1"/>
          </p:nvPr>
        </p:nvSpPr>
        <p:spPr bwMode="auto">
          <a:xfrm>
            <a:off x="935038" y="4422775"/>
            <a:ext cx="5153025" cy="4187825"/>
          </a:xfrm>
          <a:prstGeom prst="rect">
            <a:avLst/>
          </a:prstGeom>
          <a:solidFill>
            <a:srgbClr val="FFFFFF"/>
          </a:solidFill>
          <a:ln>
            <a:solidFill>
              <a:srgbClr val="000000"/>
            </a:solidFill>
            <a:miter lim="800000"/>
            <a:headEnd/>
            <a:tailEnd/>
          </a:ln>
        </p:spPr>
        <p:txBody>
          <a:bodyPr lIns="88276" tIns="44138" rIns="88276" bIns="44138">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53602" name="Rectangle 2"/>
          <p:cNvSpPr>
            <a:spLocks noGrp="1" noRot="1" noChangeAspect="1" noChangeArrowheads="1" noTextEdit="1"/>
          </p:cNvSpPr>
          <p:nvPr>
            <p:ph type="sldImg"/>
          </p:nvPr>
        </p:nvSpPr>
        <p:spPr bwMode="auto">
          <a:xfrm>
            <a:off x="1184275" y="698500"/>
            <a:ext cx="4654550" cy="3490913"/>
          </a:xfrm>
          <a:prstGeom prst="rect">
            <a:avLst/>
          </a:prstGeom>
          <a:solidFill>
            <a:srgbClr val="FFFFFF"/>
          </a:solidFill>
          <a:ln>
            <a:solidFill>
              <a:srgbClr val="000000"/>
            </a:solidFill>
            <a:miter lim="800000"/>
            <a:headEnd/>
            <a:tailEnd/>
          </a:ln>
        </p:spPr>
      </p:sp>
      <p:sp>
        <p:nvSpPr>
          <p:cNvPr id="3353603" name="Rectangle 3"/>
          <p:cNvSpPr>
            <a:spLocks noGrp="1" noChangeArrowheads="1"/>
          </p:cNvSpPr>
          <p:nvPr>
            <p:ph type="body" idx="1"/>
          </p:nvPr>
        </p:nvSpPr>
        <p:spPr bwMode="auto">
          <a:xfrm>
            <a:off x="935038" y="4422775"/>
            <a:ext cx="5153025" cy="4187825"/>
          </a:xfrm>
          <a:prstGeom prst="rect">
            <a:avLst/>
          </a:prstGeom>
          <a:solidFill>
            <a:srgbClr val="FFFFFF"/>
          </a:solidFill>
          <a:ln>
            <a:solidFill>
              <a:srgbClr val="000000"/>
            </a:solidFill>
            <a:miter lim="800000"/>
            <a:headEnd/>
            <a:tailEnd/>
          </a:ln>
        </p:spPr>
        <p:txBody>
          <a:bodyPr lIns="88276" tIns="44138" rIns="88276" bIns="44138">
            <a:prstTxWarp prst="textNoShape">
              <a:avLst/>
            </a:prstTxWarp>
          </a:bodyPr>
          <a:lstStyle/>
          <a:p>
            <a:r>
              <a:rPr lang="en-US"/>
              <a:t>Autotuners is fine. I had a slightly longer list I was working on before seeing Krste's mail. PHiPAC: Dense linear algebra (Krste, Jim, Jeff Bilmes and others at UCB) PHiPAC = Portable High Performance Ansi C FFTW: Fastest Fourier Transforms in the West (from Matteo Frigo and Steve Johnson at MIT; Matteo is now at IBM) Atlas: Dense linear algebra now the "standard" for many BLAS implementations; used in Matlab, for example. (Jack Dongarra, Clint Whaley et al) Sparsity: Sparse linear algebra (Eun-Jin Im and Kathy at UCB) Spiral: DSP algorithms including FFTs and other transforms (Markus Pueschel, José M. F. Moura et al) OSKI: Sparse linear algebra (Rich Vuduc, Jim and Kathy, From the Bebop project at UCB) In addition there are groups at Rice, USC, UIUC, Cornell, UT Austin, UCB (Titanium), LLNL and others working on compilers that include an auto-tuning (Search-based) optimization phase. Both the Bebop group and the Atlas group have done work on automatic tuning of collective communication routines for supercomputers/clusters, but this is ongoing. I'll send a slide with an autotuning example later. Kathy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55650" name="Rectangle 2"/>
          <p:cNvSpPr>
            <a:spLocks noGrp="1" noRot="1" noChangeAspect="1" noChangeArrowheads="1" noTextEdit="1"/>
          </p:cNvSpPr>
          <p:nvPr>
            <p:ph type="sldImg"/>
          </p:nvPr>
        </p:nvSpPr>
        <p:spPr bwMode="auto">
          <a:xfrm>
            <a:off x="1184275" y="698500"/>
            <a:ext cx="4654550" cy="3490913"/>
          </a:xfrm>
          <a:prstGeom prst="rect">
            <a:avLst/>
          </a:prstGeom>
          <a:solidFill>
            <a:srgbClr val="FFFFFF"/>
          </a:solidFill>
          <a:ln>
            <a:solidFill>
              <a:srgbClr val="000000"/>
            </a:solidFill>
            <a:miter lim="800000"/>
            <a:headEnd/>
            <a:tailEnd/>
          </a:ln>
        </p:spPr>
      </p:sp>
      <p:sp>
        <p:nvSpPr>
          <p:cNvPr id="3355651" name="Rectangle 3"/>
          <p:cNvSpPr>
            <a:spLocks noGrp="1" noChangeArrowheads="1"/>
          </p:cNvSpPr>
          <p:nvPr>
            <p:ph type="body" idx="1"/>
          </p:nvPr>
        </p:nvSpPr>
        <p:spPr bwMode="auto">
          <a:xfrm>
            <a:off x="935038" y="4422775"/>
            <a:ext cx="5153025" cy="4187825"/>
          </a:xfrm>
          <a:prstGeom prst="rect">
            <a:avLst/>
          </a:prstGeom>
          <a:solidFill>
            <a:srgbClr val="FFFFFF"/>
          </a:solidFill>
          <a:ln>
            <a:solidFill>
              <a:srgbClr val="000000"/>
            </a:solidFill>
            <a:miter lim="800000"/>
            <a:headEnd/>
            <a:tailEnd/>
          </a:ln>
        </p:spPr>
        <p:txBody>
          <a:bodyPr lIns="88276" tIns="44138" rIns="88276" bIns="44138">
            <a:prstTxWarp prst="textNoShape">
              <a:avLst/>
            </a:prstTxWarp>
          </a:bodyPr>
          <a:lstStyle/>
          <a:p>
            <a:r>
              <a:rPr lang="en-US"/>
              <a:t>Autotuners is fine. I had a slightly longer list I was working on before seeing Krste's mail. PHiPAC: Dense linear algebra (Krste, Jim, Jeff Bilmes and others at UCB) PHiPAC = Portable High Performance Ansi C FFTW: Fastest Fourier Transforms in the West (from Matteo Frigo and Steve Johnson at MIT; Matteo is now at IBM) Atlas: Dense linear algebra now the "standard" for many BLAS implementations; used in Matlab, for example. (Jack Dongarra, Clint Whaley et al) Sparsity: Sparse linear algebra (Eun-Jin Im and Kathy at UCB) Spiral: DSP algorithms including FFTs and other transforms (Markus Pueschel, José M. F. Moura et al) OSKI: Sparse linear algebra (Rich Vuduc, Jim and Kathy, From the Bebop project at UCB) In addition there are groups at Rice, USC, UIUC, Cornell, UT Austin, UCB (Titanium), LLNL and others working on compilers that include an auto-tuning (Search-based) optimization phase. Both the Bebop group and the Atlas group have done work on automatic tuning of collective communication routines for supercomputers/clusters, but this is ongoing. I'll send a slide with an autotuning example later. Kathy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57698" name="Rectangle 2"/>
          <p:cNvSpPr>
            <a:spLocks noGrp="1" noRot="1" noChangeAspect="1" noChangeArrowheads="1"/>
          </p:cNvSpPr>
          <p:nvPr>
            <p:ph type="sldImg"/>
          </p:nvPr>
        </p:nvSpPr>
        <p:spPr bwMode="auto">
          <a:xfrm>
            <a:off x="1184275" y="698500"/>
            <a:ext cx="4654550" cy="3490913"/>
          </a:xfrm>
          <a:prstGeom prst="rect">
            <a:avLst/>
          </a:prstGeom>
          <a:solidFill>
            <a:srgbClr val="FFFFFF"/>
          </a:solidFill>
          <a:ln>
            <a:solidFill>
              <a:srgbClr val="000000"/>
            </a:solidFill>
            <a:miter lim="800000"/>
            <a:headEnd/>
            <a:tailEnd/>
          </a:ln>
        </p:spPr>
      </p:sp>
      <p:sp>
        <p:nvSpPr>
          <p:cNvPr id="3357699" name="Rectangle 3"/>
          <p:cNvSpPr>
            <a:spLocks noGrp="1" noChangeArrowheads="1"/>
          </p:cNvSpPr>
          <p:nvPr>
            <p:ph type="body" idx="1"/>
          </p:nvPr>
        </p:nvSpPr>
        <p:spPr bwMode="auto">
          <a:xfrm>
            <a:off x="935038" y="4422775"/>
            <a:ext cx="5153025" cy="4187825"/>
          </a:xfrm>
          <a:prstGeom prst="rect">
            <a:avLst/>
          </a:prstGeom>
          <a:solidFill>
            <a:srgbClr val="FFFFFF"/>
          </a:solidFill>
          <a:ln>
            <a:solidFill>
              <a:srgbClr val="000000"/>
            </a:solidFill>
            <a:miter lim="800000"/>
            <a:headEnd/>
            <a:tailEnd/>
          </a:ln>
        </p:spPr>
        <p:txBody>
          <a:bodyPr lIns="88276" tIns="44138" rIns="88276" bIns="44138">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80226" name="Rectangle 2"/>
          <p:cNvSpPr>
            <a:spLocks noGrp="1" noRot="1" noChangeAspect="1" noChangeArrowheads="1" noTextEdit="1"/>
          </p:cNvSpPr>
          <p:nvPr>
            <p:ph type="sldImg"/>
          </p:nvPr>
        </p:nvSpPr>
        <p:spPr bwMode="auto">
          <a:xfrm>
            <a:off x="1184275" y="698500"/>
            <a:ext cx="4654550" cy="3490913"/>
          </a:xfrm>
          <a:prstGeom prst="rect">
            <a:avLst/>
          </a:prstGeom>
          <a:solidFill>
            <a:srgbClr val="FFFFFF"/>
          </a:solidFill>
          <a:ln>
            <a:solidFill>
              <a:srgbClr val="000000"/>
            </a:solidFill>
            <a:miter lim="800000"/>
            <a:headEnd/>
            <a:tailEnd/>
          </a:ln>
        </p:spPr>
      </p:sp>
      <p:sp>
        <p:nvSpPr>
          <p:cNvPr id="3380227" name="Rectangle 3"/>
          <p:cNvSpPr>
            <a:spLocks noGrp="1" noChangeArrowheads="1"/>
          </p:cNvSpPr>
          <p:nvPr>
            <p:ph type="body" idx="1"/>
          </p:nvPr>
        </p:nvSpPr>
        <p:spPr bwMode="auto">
          <a:xfrm>
            <a:off x="936625" y="4422775"/>
            <a:ext cx="5149850" cy="4187825"/>
          </a:xfrm>
          <a:prstGeom prst="rect">
            <a:avLst/>
          </a:prstGeom>
          <a:solidFill>
            <a:srgbClr val="FFFFFF"/>
          </a:solidFill>
          <a:ln>
            <a:solidFill>
              <a:srgbClr val="000000"/>
            </a:solidFill>
            <a:miter lim="800000"/>
            <a:headEnd/>
            <a:tailEnd/>
          </a:ln>
        </p:spPr>
        <p:txBody>
          <a:bodyPr lIns="93312" tIns="46656" rIns="93312" bIns="46656">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82274" name="Rectangle 2"/>
          <p:cNvSpPr>
            <a:spLocks noGrp="1" noRot="1" noChangeAspect="1" noChangeArrowheads="1" noTextEdit="1"/>
          </p:cNvSpPr>
          <p:nvPr>
            <p:ph type="sldImg"/>
          </p:nvPr>
        </p:nvSpPr>
        <p:spPr bwMode="auto">
          <a:xfrm>
            <a:off x="1184275" y="698500"/>
            <a:ext cx="4654550" cy="3490913"/>
          </a:xfrm>
          <a:prstGeom prst="rect">
            <a:avLst/>
          </a:prstGeom>
          <a:solidFill>
            <a:srgbClr val="FFFFFF"/>
          </a:solidFill>
          <a:ln>
            <a:solidFill>
              <a:srgbClr val="000000"/>
            </a:solidFill>
            <a:miter lim="800000"/>
            <a:headEnd/>
            <a:tailEnd/>
          </a:ln>
        </p:spPr>
      </p:sp>
      <p:sp>
        <p:nvSpPr>
          <p:cNvPr id="3382275" name="Rectangle 3"/>
          <p:cNvSpPr>
            <a:spLocks noGrp="1" noChangeArrowheads="1"/>
          </p:cNvSpPr>
          <p:nvPr>
            <p:ph type="body" idx="1"/>
          </p:nvPr>
        </p:nvSpPr>
        <p:spPr bwMode="auto">
          <a:xfrm>
            <a:off x="936625" y="4422775"/>
            <a:ext cx="5149850" cy="4187825"/>
          </a:xfrm>
          <a:prstGeom prst="rect">
            <a:avLst/>
          </a:prstGeom>
          <a:solidFill>
            <a:srgbClr val="FFFFFF"/>
          </a:solidFill>
          <a:ln>
            <a:solidFill>
              <a:srgbClr val="000000"/>
            </a:solidFill>
            <a:miter lim="800000"/>
            <a:headEnd/>
            <a:tailEnd/>
          </a:ln>
        </p:spPr>
        <p:txBody>
          <a:bodyPr lIns="93312" tIns="46656" rIns="93312" bIns="46656">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13666" name="Rectangle 2"/>
          <p:cNvSpPr>
            <a:spLocks noGrp="1" noRot="1" noChangeAspect="1" noChangeArrowheads="1"/>
          </p:cNvSpPr>
          <p:nvPr>
            <p:ph type="sldImg"/>
          </p:nvPr>
        </p:nvSpPr>
        <p:spPr bwMode="auto">
          <a:xfrm>
            <a:off x="1184275" y="698500"/>
            <a:ext cx="4654550" cy="3490913"/>
          </a:xfrm>
          <a:prstGeom prst="rect">
            <a:avLst/>
          </a:prstGeom>
          <a:solidFill>
            <a:srgbClr val="FFFFFF"/>
          </a:solidFill>
          <a:ln>
            <a:solidFill>
              <a:srgbClr val="000000"/>
            </a:solidFill>
            <a:miter lim="800000"/>
            <a:headEnd/>
            <a:tailEnd/>
          </a:ln>
        </p:spPr>
      </p:sp>
      <p:sp>
        <p:nvSpPr>
          <p:cNvPr id="3313667" name="Rectangle 3"/>
          <p:cNvSpPr>
            <a:spLocks noGrp="1" noChangeArrowheads="1"/>
          </p:cNvSpPr>
          <p:nvPr>
            <p:ph type="body" idx="1"/>
          </p:nvPr>
        </p:nvSpPr>
        <p:spPr bwMode="auto">
          <a:xfrm>
            <a:off x="935038" y="4422775"/>
            <a:ext cx="5153025" cy="4187825"/>
          </a:xfrm>
          <a:prstGeom prst="rect">
            <a:avLst/>
          </a:prstGeom>
          <a:solidFill>
            <a:srgbClr val="FFFFFF"/>
          </a:solidFill>
          <a:ln>
            <a:solidFill>
              <a:srgbClr val="000000"/>
            </a:solidFill>
            <a:miter lim="800000"/>
            <a:headEnd/>
            <a:tailEnd/>
          </a:ln>
        </p:spPr>
        <p:txBody>
          <a:bodyPr lIns="88276" tIns="44138" rIns="88276" bIns="44138">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1606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41606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0445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30445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84322" name="Rectangle 2"/>
          <p:cNvSpPr>
            <a:spLocks noGrp="1" noRot="1" noChangeAspect="1" noChangeArrowheads="1" noTextEdit="1"/>
          </p:cNvSpPr>
          <p:nvPr>
            <p:ph type="sldImg"/>
          </p:nvPr>
        </p:nvSpPr>
        <p:spPr bwMode="auto">
          <a:xfrm>
            <a:off x="1184275" y="698500"/>
            <a:ext cx="4654550" cy="3490913"/>
          </a:xfrm>
          <a:prstGeom prst="rect">
            <a:avLst/>
          </a:prstGeom>
          <a:solidFill>
            <a:srgbClr val="FFFFFF"/>
          </a:solidFill>
          <a:ln>
            <a:solidFill>
              <a:srgbClr val="000000"/>
            </a:solidFill>
            <a:miter lim="800000"/>
            <a:headEnd/>
            <a:tailEnd/>
          </a:ln>
        </p:spPr>
      </p:sp>
      <p:sp>
        <p:nvSpPr>
          <p:cNvPr id="3384323" name="Rectangle 3"/>
          <p:cNvSpPr>
            <a:spLocks noGrp="1" noChangeArrowheads="1"/>
          </p:cNvSpPr>
          <p:nvPr>
            <p:ph type="body" idx="1"/>
          </p:nvPr>
        </p:nvSpPr>
        <p:spPr bwMode="auto">
          <a:xfrm>
            <a:off x="936625" y="4422775"/>
            <a:ext cx="5149850" cy="4187825"/>
          </a:xfrm>
          <a:prstGeom prst="rect">
            <a:avLst/>
          </a:prstGeom>
          <a:solidFill>
            <a:srgbClr val="FFFFFF"/>
          </a:solidFill>
          <a:ln>
            <a:solidFill>
              <a:srgbClr val="000000"/>
            </a:solidFill>
            <a:miter lim="800000"/>
            <a:headEnd/>
            <a:tailEnd/>
          </a:ln>
        </p:spPr>
        <p:txBody>
          <a:bodyPr lIns="93312" tIns="46656" rIns="93312" bIns="46656">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90466" name="Rectangle 2"/>
          <p:cNvSpPr>
            <a:spLocks noGrp="1" noRot="1" noChangeAspect="1" noChangeArrowheads="1" noTextEdit="1"/>
          </p:cNvSpPr>
          <p:nvPr>
            <p:ph type="sldImg"/>
          </p:nvPr>
        </p:nvSpPr>
        <p:spPr bwMode="auto">
          <a:xfrm>
            <a:off x="1184275" y="698500"/>
            <a:ext cx="4654550" cy="3490913"/>
          </a:xfrm>
          <a:prstGeom prst="rect">
            <a:avLst/>
          </a:prstGeom>
          <a:solidFill>
            <a:srgbClr val="FFFFFF"/>
          </a:solidFill>
          <a:ln>
            <a:solidFill>
              <a:srgbClr val="000000"/>
            </a:solidFill>
            <a:miter lim="800000"/>
            <a:headEnd/>
            <a:tailEnd/>
          </a:ln>
        </p:spPr>
      </p:sp>
      <p:sp>
        <p:nvSpPr>
          <p:cNvPr id="3390467" name="Rectangle 3"/>
          <p:cNvSpPr>
            <a:spLocks noGrp="1" noChangeArrowheads="1"/>
          </p:cNvSpPr>
          <p:nvPr>
            <p:ph type="body" idx="1"/>
          </p:nvPr>
        </p:nvSpPr>
        <p:spPr bwMode="auto">
          <a:xfrm>
            <a:off x="935038" y="4422775"/>
            <a:ext cx="5153025" cy="4187825"/>
          </a:xfrm>
          <a:prstGeom prst="rect">
            <a:avLst/>
          </a:prstGeom>
          <a:solidFill>
            <a:srgbClr val="FFFFFF"/>
          </a:solidFill>
          <a:ln>
            <a:solidFill>
              <a:srgbClr val="000000"/>
            </a:solidFill>
            <a:miter lim="800000"/>
            <a:headEnd/>
            <a:tailEnd/>
          </a:ln>
        </p:spPr>
        <p:txBody>
          <a:bodyPr lIns="88276" tIns="44138" rIns="88276" bIns="44138">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92514" name="Rectangle 2"/>
          <p:cNvSpPr>
            <a:spLocks noGrp="1" noRot="1" noChangeAspect="1" noChangeArrowheads="1"/>
          </p:cNvSpPr>
          <p:nvPr>
            <p:ph type="sldImg"/>
          </p:nvPr>
        </p:nvSpPr>
        <p:spPr bwMode="auto">
          <a:xfrm>
            <a:off x="1184275" y="698500"/>
            <a:ext cx="4654550" cy="3490913"/>
          </a:xfrm>
          <a:prstGeom prst="rect">
            <a:avLst/>
          </a:prstGeom>
          <a:solidFill>
            <a:srgbClr val="FFFFFF"/>
          </a:solidFill>
          <a:ln>
            <a:solidFill>
              <a:srgbClr val="000000"/>
            </a:solidFill>
            <a:miter lim="800000"/>
            <a:headEnd/>
            <a:tailEnd/>
          </a:ln>
        </p:spPr>
      </p:sp>
      <p:sp>
        <p:nvSpPr>
          <p:cNvPr id="3392515" name="Rectangle 3"/>
          <p:cNvSpPr>
            <a:spLocks noGrp="1" noChangeArrowheads="1"/>
          </p:cNvSpPr>
          <p:nvPr>
            <p:ph type="body" idx="1"/>
          </p:nvPr>
        </p:nvSpPr>
        <p:spPr bwMode="auto">
          <a:xfrm>
            <a:off x="935038" y="4422775"/>
            <a:ext cx="5153025" cy="4187825"/>
          </a:xfrm>
          <a:prstGeom prst="rect">
            <a:avLst/>
          </a:prstGeom>
          <a:solidFill>
            <a:srgbClr val="FFFFFF"/>
          </a:solidFill>
          <a:ln>
            <a:solidFill>
              <a:srgbClr val="000000"/>
            </a:solidFill>
            <a:miter lim="800000"/>
            <a:headEnd/>
            <a:tailEnd/>
          </a:ln>
        </p:spPr>
        <p:txBody>
          <a:bodyPr lIns="88276" tIns="44138" rIns="88276" bIns="44138">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0582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40582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1197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41197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18114" name="Rectangle 2"/>
          <p:cNvSpPr>
            <a:spLocks noGrp="1" noRot="1" noChangeAspect="1" noChangeArrowheads="1" noTextEdit="1"/>
          </p:cNvSpPr>
          <p:nvPr>
            <p:ph type="sldImg"/>
          </p:nvPr>
        </p:nvSpPr>
        <p:spPr bwMode="auto">
          <a:xfrm>
            <a:off x="3511550" y="2441575"/>
            <a:ext cx="0" cy="0"/>
          </a:xfrm>
          <a:prstGeom prst="rect">
            <a:avLst/>
          </a:prstGeom>
          <a:solidFill>
            <a:srgbClr val="FFFFFF"/>
          </a:solidFill>
          <a:ln>
            <a:solidFill>
              <a:srgbClr val="000000"/>
            </a:solidFill>
            <a:miter lim="800000"/>
            <a:headEnd/>
            <a:tailEnd/>
          </a:ln>
        </p:spPr>
      </p:sp>
      <p:sp>
        <p:nvSpPr>
          <p:cNvPr id="3418115" name="Rectangle 3"/>
          <p:cNvSpPr>
            <a:spLocks noGrp="1" noChangeArrowheads="1"/>
          </p:cNvSpPr>
          <p:nvPr>
            <p:ph type="body" idx="1"/>
          </p:nvPr>
        </p:nvSpPr>
        <p:spPr bwMode="auto">
          <a:xfrm>
            <a:off x="935038" y="6389688"/>
            <a:ext cx="5532437" cy="252412"/>
          </a:xfrm>
          <a:prstGeom prst="rect">
            <a:avLst/>
          </a:prstGeom>
          <a:solidFill>
            <a:srgbClr val="FFFFFF"/>
          </a:solidFill>
          <a:ln>
            <a:solidFill>
              <a:srgbClr val="000000"/>
            </a:solidFill>
            <a:miter lim="800000"/>
            <a:headEnd/>
            <a:tailEnd/>
          </a:ln>
        </p:spPr>
        <p:txBody>
          <a:bodyPr lIns="88270" tIns="44135" rIns="88270" bIns="44135">
            <a:prstTxWarp prst="textNoShape">
              <a:avLst/>
            </a:prstTxWarp>
          </a:bodyPr>
          <a:lstStyle/>
          <a:p>
            <a:pPr marL="228600" indent="-22860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20162" name="Rectangle 2"/>
          <p:cNvSpPr>
            <a:spLocks noGrp="1" noRot="1" noChangeAspect="1" noChangeArrowheads="1" noTextEdit="1"/>
          </p:cNvSpPr>
          <p:nvPr>
            <p:ph type="sldImg"/>
          </p:nvPr>
        </p:nvSpPr>
        <p:spPr bwMode="auto">
          <a:xfrm>
            <a:off x="3511550" y="2441575"/>
            <a:ext cx="0" cy="0"/>
          </a:xfrm>
          <a:prstGeom prst="rect">
            <a:avLst/>
          </a:prstGeom>
          <a:solidFill>
            <a:srgbClr val="FFFFFF"/>
          </a:solidFill>
          <a:ln>
            <a:solidFill>
              <a:srgbClr val="000000"/>
            </a:solidFill>
            <a:miter lim="800000"/>
            <a:headEnd/>
            <a:tailEnd/>
          </a:ln>
        </p:spPr>
      </p:sp>
      <p:sp>
        <p:nvSpPr>
          <p:cNvPr id="3420163" name="Rectangle 3"/>
          <p:cNvSpPr>
            <a:spLocks noGrp="1" noChangeArrowheads="1"/>
          </p:cNvSpPr>
          <p:nvPr>
            <p:ph type="body" idx="1"/>
          </p:nvPr>
        </p:nvSpPr>
        <p:spPr bwMode="auto">
          <a:xfrm>
            <a:off x="935038" y="6389688"/>
            <a:ext cx="5532437" cy="252412"/>
          </a:xfrm>
          <a:prstGeom prst="rect">
            <a:avLst/>
          </a:prstGeom>
          <a:solidFill>
            <a:srgbClr val="FFFFFF"/>
          </a:solidFill>
          <a:ln>
            <a:solidFill>
              <a:srgbClr val="000000"/>
            </a:solidFill>
            <a:miter lim="800000"/>
            <a:headEnd/>
            <a:tailEnd/>
          </a:ln>
        </p:spPr>
        <p:txBody>
          <a:bodyPr lIns="88270" tIns="44135" rIns="88270" bIns="44135">
            <a:prstTxWarp prst="textNoShape">
              <a:avLst/>
            </a:prstTxWarp>
          </a:bodyPr>
          <a:lstStyle/>
          <a:p>
            <a:pPr marL="228600" indent="-228600"/>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0102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20102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438" tIns="45719" rIns="91438" bIns="45719">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17762" name="Rectangle 2"/>
          <p:cNvSpPr>
            <a:spLocks noGrp="1" noRot="1" noChangeAspect="1" noChangeArrowheads="1"/>
          </p:cNvSpPr>
          <p:nvPr>
            <p:ph type="sldImg"/>
          </p:nvPr>
        </p:nvSpPr>
        <p:spPr bwMode="auto">
          <a:xfrm>
            <a:off x="1184275" y="698500"/>
            <a:ext cx="4654550" cy="3490913"/>
          </a:xfrm>
          <a:prstGeom prst="rect">
            <a:avLst/>
          </a:prstGeom>
          <a:solidFill>
            <a:srgbClr val="FFFFFF"/>
          </a:solidFill>
          <a:ln>
            <a:solidFill>
              <a:srgbClr val="000000"/>
            </a:solidFill>
            <a:miter lim="800000"/>
            <a:headEnd/>
            <a:tailEnd/>
          </a:ln>
        </p:spPr>
      </p:sp>
      <p:sp>
        <p:nvSpPr>
          <p:cNvPr id="3317763" name="Rectangle 3"/>
          <p:cNvSpPr>
            <a:spLocks noGrp="1" noChangeArrowheads="1"/>
          </p:cNvSpPr>
          <p:nvPr>
            <p:ph type="body" idx="1"/>
          </p:nvPr>
        </p:nvSpPr>
        <p:spPr bwMode="auto">
          <a:xfrm>
            <a:off x="935038" y="4422775"/>
            <a:ext cx="5153025" cy="4187825"/>
          </a:xfrm>
          <a:prstGeom prst="rect">
            <a:avLst/>
          </a:prstGeom>
          <a:solidFill>
            <a:srgbClr val="FFFFFF"/>
          </a:solidFill>
          <a:ln>
            <a:solidFill>
              <a:srgbClr val="000000"/>
            </a:solidFill>
            <a:miter lim="800000"/>
            <a:headEnd/>
            <a:tailEnd/>
          </a:ln>
        </p:spPr>
        <p:txBody>
          <a:bodyPr lIns="88276" tIns="44138" rIns="88276" bIns="44138">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19810" name="Rectangle 2"/>
          <p:cNvSpPr>
            <a:spLocks noGrp="1" noRot="1" noChangeAspect="1" noChangeArrowheads="1" noTextEdit="1"/>
          </p:cNvSpPr>
          <p:nvPr>
            <p:ph type="sldImg"/>
          </p:nvPr>
        </p:nvSpPr>
        <p:spPr bwMode="auto">
          <a:xfrm>
            <a:off x="1184275" y="698500"/>
            <a:ext cx="4654550" cy="3490913"/>
          </a:xfrm>
          <a:prstGeom prst="rect">
            <a:avLst/>
          </a:prstGeom>
          <a:solidFill>
            <a:srgbClr val="FFFFFF"/>
          </a:solidFill>
          <a:ln>
            <a:solidFill>
              <a:srgbClr val="000000"/>
            </a:solidFill>
            <a:miter lim="800000"/>
            <a:headEnd/>
            <a:tailEnd/>
          </a:ln>
        </p:spPr>
      </p:sp>
      <p:sp>
        <p:nvSpPr>
          <p:cNvPr id="3319811" name="Rectangle 3"/>
          <p:cNvSpPr>
            <a:spLocks noGrp="1" noChangeArrowheads="1"/>
          </p:cNvSpPr>
          <p:nvPr>
            <p:ph type="body" idx="1"/>
          </p:nvPr>
        </p:nvSpPr>
        <p:spPr bwMode="auto">
          <a:xfrm>
            <a:off x="935038" y="4422775"/>
            <a:ext cx="5153025" cy="4187825"/>
          </a:xfrm>
          <a:prstGeom prst="rect">
            <a:avLst/>
          </a:prstGeom>
          <a:solidFill>
            <a:srgbClr val="FFFFFF"/>
          </a:solidFill>
          <a:ln>
            <a:solidFill>
              <a:srgbClr val="000000"/>
            </a:solidFill>
            <a:miter lim="800000"/>
            <a:headEnd/>
            <a:tailEnd/>
          </a:ln>
        </p:spPr>
        <p:txBody>
          <a:bodyPr lIns="88276" tIns="44138" rIns="88276" bIns="44138">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5" name="Date Placeholder 27"/>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6" name="Footer Placeholder 16"/>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7" name="Slide Number Placeholder 2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8E3342FC-85AC-0141-B4E7-B626C5929470}" type="slidenum">
              <a:rPr/>
              <a:pPr>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767D12C-1D62-DB44-B351-8710E9C41DB2}"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EB5093A4-CC93-424A-94EB-96D0AD625C4C}" type="slidenum">
              <a:rPr/>
              <a:pPr>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143000"/>
            <a:ext cx="3848100" cy="2138363"/>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143000"/>
            <a:ext cx="7848600" cy="2138363"/>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01C1680E-D985-8A48-BA9E-A9F7CF2082B4}"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7"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F08356AB-6050-C54D-8146-0D0927CCFB8F}"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44601BE-1874-5548-A792-BFB77CD508AE}" type="slidenum">
              <a:rPr/>
              <a:pPr>
                <a:defRPr/>
              </a:pPr>
              <a:t>‹#›</a:t>
            </a:fld>
            <a:endParaRPr/>
          </a:p>
        </p:txBody>
      </p:sp>
      <p:sp>
        <p:nvSpPr>
          <p:cNvPr id="8"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cxnSp>
        <p:nvCxnSpPr>
          <p:cNvPr id="9" name="Straight Connector 8"/>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9" name="Slide Number Placeholder 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50361CD5-B477-9E43-A365-B6CBAABDE15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5" name="Slide Number Placeholder 4"/>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CD69752C-0324-1C40-9504-CBF4C9360C20}"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4" name="Slide Number Placeholder 3"/>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44F050E0-6EC7-2D45-8299-7B7E99CE3E4C}"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9956C743-C58C-B546-AEA2-8065E3DEDFB6}"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59692" y="13022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1298" y="1395380"/>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0612"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a:lstStyle>
            <a:lvl1pPr>
              <a:defRPr>
                <a:latin typeface="Helvetica" pitchFamily="-65" charset="0"/>
              </a:defRPr>
            </a:lvl1pPr>
          </a:lstStyle>
          <a:p>
            <a:pPr>
              <a:defRPr/>
            </a:pPr>
            <a:endParaRPr/>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1" name="Slide Number Placeholder 6"/>
          <p:cNvSpPr>
            <a:spLocks noGrp="1"/>
          </p:cNvSpPr>
          <p:nvPr>
            <p:ph type="sldNum" sz="quarter" idx="12"/>
          </p:nvPr>
        </p:nvSpPr>
        <p:spPr>
          <a:xfrm>
            <a:off x="8610600" y="55563"/>
            <a:ext cx="457200" cy="365125"/>
          </a:xfrm>
          <a:prstGeom prst="rect">
            <a:avLst/>
          </a:prstGeom>
        </p:spPr>
        <p:txBody>
          <a:bodyPr/>
          <a:lstStyle>
            <a:lvl1pPr>
              <a:defRPr>
                <a:latin typeface="Helvetica" pitchFamily="-65" charset="0"/>
              </a:defRPr>
            </a:lvl1pPr>
          </a:lstStyle>
          <a:p>
            <a:pPr>
              <a:defRPr/>
            </a:pPr>
            <a:fld id="{458E6A8A-592E-AF43-B50A-9BAEEB4055EB}"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2.pn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sp>
        <p:nvSpPr>
          <p:cNvPr id="1031" name="Text Placeholder 12"/>
          <p:cNvSpPr>
            <a:spLocks noGrp="1"/>
          </p:cNvSpPr>
          <p:nvPr>
            <p:ph type="body" idx="1"/>
          </p:nvPr>
        </p:nvSpPr>
        <p:spPr bwMode="auto">
          <a:xfrm>
            <a:off x="457200" y="990600"/>
            <a:ext cx="8229600" cy="5365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0"/>
          <p:cNvSpPr>
            <a:spLocks noChangeArrowheads="1"/>
          </p:cNvSpPr>
          <p:nvPr userDrawn="1"/>
        </p:nvSpPr>
        <p:spPr bwMode="auto">
          <a:xfrm>
            <a:off x="914400" y="6654800"/>
            <a:ext cx="4953000" cy="203200"/>
          </a:xfrm>
          <a:prstGeom prst="rect">
            <a:avLst/>
          </a:prstGeom>
          <a:noFill/>
          <a:ln w="12700">
            <a:noFill/>
            <a:miter lim="800000"/>
            <a:headEnd/>
            <a:tailEnd/>
          </a:ln>
          <a:effectLst/>
        </p:spPr>
        <p:txBody>
          <a:bodyPr lIns="63500" tIns="25400" rIns="63500" bIns="25400">
            <a:prstTxWarp prst="textNoShape">
              <a:avLst/>
            </a:prstTxWarp>
            <a:spAutoFit/>
          </a:bodyPr>
          <a:lstStyle/>
          <a:p>
            <a:pPr>
              <a:defRPr/>
            </a:pPr>
            <a:r>
              <a:rPr lang="en-US" sz="1000" b="1" dirty="0">
                <a:solidFill>
                  <a:schemeClr val="tx1"/>
                </a:solidFill>
                <a:latin typeface="18 VAG Rounded Black   09390"/>
              </a:rPr>
              <a:t>CS61C</a:t>
            </a:r>
            <a:r>
              <a:rPr lang="en-US" sz="1000" b="1" dirty="0" smtClean="0">
                <a:solidFill>
                  <a:schemeClr val="tx1"/>
                </a:solidFill>
                <a:latin typeface="18 VAG Rounded Black   09390"/>
              </a:rPr>
              <a:t> </a:t>
            </a:r>
            <a:r>
              <a:rPr lang="en-US" sz="1000" b="1" dirty="0" smtClean="0">
                <a:solidFill>
                  <a:srgbClr val="FFFF00"/>
                </a:solidFill>
                <a:latin typeface="18 VAG Rounded Black   09390"/>
              </a:rPr>
              <a:t>L40 Parallelism in Processor Design </a:t>
            </a:r>
            <a:r>
              <a:rPr lang="en-US" sz="1000" b="1" dirty="0" smtClean="0">
                <a:solidFill>
                  <a:schemeClr val="tx1"/>
                </a:solidFill>
                <a:latin typeface="18 VAG Rounded Black   09390"/>
              </a:rPr>
              <a:t>(</a:t>
            </a:r>
            <a:fld id="{0382F9D6-1C8F-9447-89CA-9F506CE985D4}" type="slidenum">
              <a:rPr lang="en-US" sz="1000" b="1">
                <a:solidFill>
                  <a:schemeClr val="tx1"/>
                </a:solidFill>
                <a:latin typeface="18 VAG Rounded Black   09390"/>
              </a:rPr>
              <a:pPr>
                <a:defRPr/>
              </a:pPr>
              <a:t>‹#›</a:t>
            </a:fld>
            <a:r>
              <a:rPr lang="en-US" sz="1000" b="1" dirty="0">
                <a:solidFill>
                  <a:schemeClr val="tx1"/>
                </a:solidFill>
                <a:latin typeface="18 VAG Rounded Black   09390"/>
              </a:rPr>
              <a:t>)</a:t>
            </a:r>
          </a:p>
        </p:txBody>
      </p:sp>
      <p:sp>
        <p:nvSpPr>
          <p:cNvPr id="19" name="Rectangle 11"/>
          <p:cNvSpPr>
            <a:spLocks noChangeArrowheads="1"/>
          </p:cNvSpPr>
          <p:nvPr userDrawn="1"/>
        </p:nvSpPr>
        <p:spPr bwMode="auto">
          <a:xfrm>
            <a:off x="7454404" y="6651625"/>
            <a:ext cx="1692771"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a:solidFill>
                  <a:schemeClr val="tx1"/>
                </a:solidFill>
                <a:latin typeface="18 VAG Rounded Black   09390"/>
              </a:rPr>
              <a:t>Garcia, Spring 2008 © UCB</a:t>
            </a:r>
          </a:p>
        </p:txBody>
      </p:sp>
      <p:pic>
        <p:nvPicPr>
          <p:cNvPr id="1034" name="Picture 14"/>
          <p:cNvPicPr>
            <a:picLocks noChangeAspect="1" noChangeArrowheads="1"/>
          </p:cNvPicPr>
          <p:nvPr userDrawn="1"/>
        </p:nvPicPr>
        <p:blipFill>
          <a:blip r:embed="rId15">
            <a:clrChange>
              <a:clrFrom>
                <a:srgbClr val="FFFFFF"/>
              </a:clrFrom>
              <a:clrTo>
                <a:srgbClr val="FFFFFF">
                  <a:alpha val="0"/>
                </a:srgbClr>
              </a:clrTo>
            </a:clrChange>
          </a:blip>
          <a:srcRect/>
          <a:stretch>
            <a:fillRect/>
          </a:stretch>
        </p:blipFill>
        <p:spPr bwMode="auto">
          <a:xfrm>
            <a:off x="0" y="6192838"/>
            <a:ext cx="850900" cy="665162"/>
          </a:xfrm>
          <a:prstGeom prst="rect">
            <a:avLst/>
          </a:prstGeom>
          <a:noFill/>
          <a:ln w="9525">
            <a:noFill/>
            <a:miter lim="800000"/>
            <a:headEnd/>
            <a:tailEnd/>
          </a:ln>
        </p:spPr>
      </p:pic>
      <p:cxnSp>
        <p:nvCxnSpPr>
          <p:cNvPr id="13" name="Straight Connector 12"/>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Lst>
  <p:txStyles>
    <p:titleStyle>
      <a:lvl1pPr algn="l" rtl="0" eaLnBrk="0" fontAlgn="base" hangingPunct="0">
        <a:spcBef>
          <a:spcPct val="0"/>
        </a:spcBef>
        <a:spcAft>
          <a:spcPct val="0"/>
        </a:spcAft>
        <a:defRPr sz="4000" b="0" i="0" kern="1200" spc="-100">
          <a:solidFill>
            <a:srgbClr val="C1EEFF"/>
          </a:solidFill>
          <a:latin typeface="18 VAG Rounded Bold   07390"/>
          <a:ea typeface="ＭＳ Ｐゴシック" charset="-128"/>
          <a:cs typeface="AppleGaramond Bd"/>
        </a:defRPr>
      </a:lvl1pPr>
      <a:lvl2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2pPr>
      <a:lvl3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3pPr>
      <a:lvl4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4pPr>
      <a:lvl5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5pPr>
      <a:lvl6pPr marL="457200" algn="l" rtl="0" fontAlgn="base">
        <a:spcBef>
          <a:spcPct val="0"/>
        </a:spcBef>
        <a:spcAft>
          <a:spcPct val="0"/>
        </a:spcAft>
        <a:defRPr sz="4000" b="1">
          <a:solidFill>
            <a:srgbClr val="C1EEFF"/>
          </a:solidFill>
          <a:latin typeface="Corbel" charset="0"/>
          <a:ea typeface="ＭＳ Ｐゴシック" charset="-128"/>
          <a:cs typeface="ＭＳ Ｐゴシック" charset="-128"/>
        </a:defRPr>
      </a:lvl6pPr>
      <a:lvl7pPr marL="914400" algn="l" rtl="0" fontAlgn="base">
        <a:spcBef>
          <a:spcPct val="0"/>
        </a:spcBef>
        <a:spcAft>
          <a:spcPct val="0"/>
        </a:spcAft>
        <a:defRPr sz="4000" b="1">
          <a:solidFill>
            <a:srgbClr val="C1EEFF"/>
          </a:solidFill>
          <a:latin typeface="Corbel" charset="0"/>
          <a:ea typeface="ＭＳ Ｐゴシック" charset="-128"/>
          <a:cs typeface="ＭＳ Ｐゴシック" charset="-128"/>
        </a:defRPr>
      </a:lvl7pPr>
      <a:lvl8pPr marL="1371600" algn="l" rtl="0" fontAlgn="base">
        <a:spcBef>
          <a:spcPct val="0"/>
        </a:spcBef>
        <a:spcAft>
          <a:spcPct val="0"/>
        </a:spcAft>
        <a:defRPr sz="4000" b="1">
          <a:solidFill>
            <a:srgbClr val="C1EEFF"/>
          </a:solidFill>
          <a:latin typeface="Corbel" charset="0"/>
          <a:ea typeface="ＭＳ Ｐゴシック" charset="-128"/>
          <a:cs typeface="ＭＳ Ｐゴシック" charset="-128"/>
        </a:defRPr>
      </a:lvl8pPr>
      <a:lvl9pPr marL="1828800" algn="l" rtl="0" fontAlgn="base">
        <a:spcBef>
          <a:spcPct val="0"/>
        </a:spcBef>
        <a:spcAft>
          <a:spcPct val="0"/>
        </a:spcAft>
        <a:defRPr sz="4000" b="1">
          <a:solidFill>
            <a:srgbClr val="C1EEFF"/>
          </a:solidFill>
          <a:latin typeface="Corbel" charset="0"/>
          <a:ea typeface="ＭＳ Ｐゴシック" charset="-128"/>
          <a:cs typeface="ＭＳ Ｐゴシック" charset="-128"/>
        </a:defRPr>
      </a:lvl9pPr>
    </p:titleStyle>
    <p:bodyStyle>
      <a:lvl1pPr marL="411163" indent="-342900" algn="l" rtl="0" eaLnBrk="0" fontAlgn="base" hangingPunct="0">
        <a:spcBef>
          <a:spcPts val="700"/>
        </a:spcBef>
        <a:spcAft>
          <a:spcPct val="0"/>
        </a:spcAft>
        <a:buClr>
          <a:schemeClr val="tx2"/>
        </a:buClr>
        <a:buSzPct val="95000"/>
        <a:buFont typeface="Wingdings" pitchFamily="-65" charset="2"/>
        <a:buChar char=""/>
        <a:defRPr sz="3000" b="0" i="0" kern="1200">
          <a:solidFill>
            <a:schemeClr val="tx1"/>
          </a:solidFill>
          <a:latin typeface="18 VAG Rounded Bold   07390"/>
          <a:ea typeface="ＭＳ Ｐゴシック" charset="-128"/>
          <a:cs typeface="ＭＳ Ｐゴシック" charset="-128"/>
        </a:defRPr>
      </a:lvl1pPr>
      <a:lvl2pPr marL="739775" indent="-285750" algn="l" rtl="0" eaLnBrk="0" fontAlgn="base" hangingPunct="0">
        <a:spcBef>
          <a:spcPct val="20000"/>
        </a:spcBef>
        <a:spcAft>
          <a:spcPct val="0"/>
        </a:spcAft>
        <a:buSzPct val="90000"/>
        <a:buFont typeface="Wingdings" pitchFamily="-65" charset="2"/>
        <a:buChar char=""/>
        <a:defRPr sz="2600" b="0" i="0" kern="1200">
          <a:solidFill>
            <a:schemeClr val="accent3">
              <a:lumMod val="40000"/>
              <a:lumOff val="60000"/>
            </a:schemeClr>
          </a:solidFill>
          <a:latin typeface="18 VAG Rounded Light   02390"/>
          <a:ea typeface="ＭＳ Ｐゴシック" charset="-128"/>
          <a:cs typeface="+mn-cs"/>
        </a:defRPr>
      </a:lvl2pPr>
      <a:lvl3pPr marL="995363" indent="-228600" algn="l" rtl="0" eaLnBrk="0" fontAlgn="base" hangingPunct="0">
        <a:spcBef>
          <a:spcPct val="20000"/>
        </a:spcBef>
        <a:spcAft>
          <a:spcPct val="0"/>
        </a:spcAft>
        <a:buFont typeface="Wingdings 2" pitchFamily="-65" charset="2"/>
        <a:buChar char=""/>
        <a:defRPr sz="2400" b="0" i="0" kern="1200">
          <a:solidFill>
            <a:schemeClr val="tx2">
              <a:lumMod val="90000"/>
            </a:schemeClr>
          </a:solidFill>
          <a:latin typeface="18 VAG Rounded Light   02390"/>
          <a:ea typeface="ＭＳ Ｐゴシック" charset="-128"/>
          <a:cs typeface="+mn-cs"/>
        </a:defRPr>
      </a:lvl3pPr>
      <a:lvl4pPr marL="1260475" indent="-228600" algn="l" rtl="0" eaLnBrk="0" fontAlgn="base" hangingPunct="0">
        <a:spcBef>
          <a:spcPct val="20000"/>
        </a:spcBef>
        <a:spcAft>
          <a:spcPct val="0"/>
        </a:spcAft>
        <a:buClr>
          <a:schemeClr val="accent2"/>
        </a:buClr>
        <a:buFont typeface="Wingdings 3" pitchFamily="-65" charset="2"/>
        <a:buChar char=""/>
        <a:defRPr sz="2200" b="0" i="0" kern="1200">
          <a:solidFill>
            <a:srgbClr val="F273AF"/>
          </a:solidFill>
          <a:latin typeface="18 VAG Rounded Light   02390"/>
          <a:ea typeface="ＭＳ Ｐゴシック" charset="-128"/>
          <a:cs typeface="+mn-cs"/>
        </a:defRPr>
      </a:lvl4pPr>
      <a:lvl5pPr marL="1481138" indent="-209550" algn="l" rtl="0" eaLnBrk="0" fontAlgn="base" hangingPunct="0">
        <a:spcBef>
          <a:spcPct val="20000"/>
        </a:spcBef>
        <a:spcAft>
          <a:spcPct val="0"/>
        </a:spcAft>
        <a:buClr>
          <a:schemeClr val="tx1"/>
        </a:buClr>
        <a:buFont typeface="Wingdings 2" pitchFamily="-65" charset="2"/>
        <a:buChar char=""/>
        <a:defRPr sz="2000" b="0" i="0" kern="1200">
          <a:solidFill>
            <a:schemeClr val="tx1"/>
          </a:solidFill>
          <a:latin typeface="18 VAG Rounded Light   02390"/>
          <a:ea typeface="ＭＳ Ｐゴシック"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5.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1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6" Type="http://schemas.openxmlformats.org/officeDocument/2006/relationships/image" Target="../media/image13.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df"/><Relationship Id="rId5"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6.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2"/>
          <a:srcRect/>
          <a:stretch>
            <a:fillRect/>
          </a:stretch>
        </p:blipFill>
        <p:spPr bwMode="auto">
          <a:xfrm>
            <a:off x="381000" y="304800"/>
            <a:ext cx="1600200" cy="2133600"/>
          </a:xfrm>
          <a:prstGeom prst="rect">
            <a:avLst/>
          </a:prstGeom>
          <a:noFill/>
          <a:ln w="9525">
            <a:noFill/>
            <a:miter lim="800000"/>
            <a:headEnd/>
            <a:tailEnd/>
          </a:ln>
        </p:spPr>
      </p:pic>
      <p:sp>
        <p:nvSpPr>
          <p:cNvPr id="15363" name="Rectangle 4"/>
          <p:cNvSpPr>
            <a:spLocks noChangeArrowheads="1"/>
          </p:cNvSpPr>
          <p:nvPr/>
        </p:nvSpPr>
        <p:spPr bwMode="auto">
          <a:xfrm>
            <a:off x="1981200" y="0"/>
            <a:ext cx="7162800" cy="2392655"/>
          </a:xfrm>
          <a:prstGeom prst="rect">
            <a:avLst/>
          </a:prstGeom>
          <a:noFill/>
          <a:ln w="12700">
            <a:noFill/>
            <a:miter lim="800000"/>
            <a:headEnd/>
            <a:tailEnd/>
          </a:ln>
        </p:spPr>
        <p:txBody>
          <a:bodyPr lIns="63500" tIns="25400" rIns="63500" bIns="25400" anchor="ctr">
            <a:prstTxWarp prst="textNoShape">
              <a:avLst/>
            </a:prstTxWarp>
            <a:spAutoFit/>
          </a:bodyPr>
          <a:lstStyle/>
          <a:p>
            <a:pPr algn="ctr">
              <a:lnSpc>
                <a:spcPct val="77000"/>
              </a:lnSpc>
            </a:pPr>
            <a:r>
              <a:rPr lang="en-US" sz="2800" b="1" dirty="0">
                <a:solidFill>
                  <a:schemeClr val="bg2"/>
                </a:solidFill>
                <a:latin typeface="Courier New" pitchFamily="-65" charset="0"/>
              </a:rPr>
              <a:t>inst.eecs.berkeley.edu/~cs61c</a:t>
            </a:r>
            <a:r>
              <a:rPr lang="en-US" sz="3200" b="1" dirty="0">
                <a:solidFill>
                  <a:schemeClr val="bg2"/>
                </a:solidFill>
              </a:rPr>
              <a:t> </a:t>
            </a:r>
            <a:r>
              <a:rPr lang="en-US" sz="3200" b="1" dirty="0">
                <a:solidFill>
                  <a:schemeClr val="accent2"/>
                </a:solidFill>
              </a:rPr>
              <a:t/>
            </a:r>
            <a:br>
              <a:rPr lang="en-US" sz="3200" b="1" dirty="0">
                <a:solidFill>
                  <a:schemeClr val="accent2"/>
                </a:solidFill>
              </a:rPr>
            </a:br>
            <a:r>
              <a:rPr lang="en-US" sz="3600" b="1" dirty="0">
                <a:solidFill>
                  <a:schemeClr val="tx2"/>
                </a:solidFill>
                <a:latin typeface="18 VAG Rounded Bold   07390"/>
                <a:cs typeface=""/>
              </a:rPr>
              <a:t>UCB CS61C : Machine Structures</a:t>
            </a:r>
            <a:r>
              <a:rPr lang="en-US" sz="3200" b="1" dirty="0">
                <a:solidFill>
                  <a:schemeClr val="tx2"/>
                </a:solidFill>
                <a:latin typeface="18 VAG Rounded Bold   07390"/>
                <a:cs typeface=""/>
              </a:rPr>
              <a:t/>
            </a:r>
            <a:br>
              <a:rPr lang="en-US" sz="3200" b="1" dirty="0">
                <a:solidFill>
                  <a:schemeClr val="tx2"/>
                </a:solidFill>
                <a:latin typeface="18 VAG Rounded Bold   07390"/>
                <a:cs typeface=""/>
              </a:rPr>
            </a:br>
            <a:r>
              <a:rPr lang="en-US" sz="3200" b="1" dirty="0">
                <a:solidFill>
                  <a:schemeClr val="tx2"/>
                </a:solidFill>
                <a:latin typeface="18 VAG Rounded Bold   07390"/>
                <a:cs typeface=""/>
              </a:rPr>
              <a:t/>
            </a:r>
            <a:br>
              <a:rPr lang="en-US" sz="3200" b="1" dirty="0">
                <a:solidFill>
                  <a:schemeClr val="tx2"/>
                </a:solidFill>
                <a:latin typeface="18 VAG Rounded Bold   07390"/>
                <a:cs typeface=""/>
              </a:rPr>
            </a:br>
            <a:r>
              <a:rPr lang="en-US" sz="3200" b="1" dirty="0">
                <a:solidFill>
                  <a:schemeClr val="tx2"/>
                </a:solidFill>
                <a:latin typeface="18 VAG Rounded Bold   07390"/>
                <a:cs typeface=""/>
              </a:rPr>
              <a:t> </a:t>
            </a:r>
            <a:r>
              <a:rPr lang="en-US" sz="3200" b="1" dirty="0">
                <a:latin typeface="18 VAG Rounded Bold   07390"/>
                <a:cs typeface=""/>
              </a:rPr>
              <a:t>Lecture</a:t>
            </a:r>
            <a:r>
              <a:rPr lang="en-US" sz="3200" b="1" dirty="0" smtClean="0">
                <a:latin typeface="18 VAG Rounded Bold   07390"/>
                <a:cs typeface=""/>
              </a:rPr>
              <a:t> 40 – </a:t>
            </a:r>
            <a:br>
              <a:rPr lang="en-US" sz="3200" b="1" dirty="0" smtClean="0">
                <a:latin typeface="18 VAG Rounded Bold   07390"/>
                <a:cs typeface=""/>
              </a:rPr>
            </a:br>
            <a:r>
              <a:rPr lang="en-US" sz="3200" b="1" dirty="0" smtClean="0">
                <a:latin typeface="18 VAG Rounded Bold   07390"/>
                <a:cs typeface=""/>
              </a:rPr>
              <a:t>Parallelism in Processor Design</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r>
              <a:rPr lang="en-US" sz="3200" b="1" dirty="0" smtClean="0">
                <a:solidFill>
                  <a:schemeClr val="tx2"/>
                </a:solidFill>
                <a:latin typeface="18 VAG Rounded Bold   07390"/>
                <a:cs typeface=""/>
              </a:rPr>
              <a:t> </a:t>
            </a:r>
            <a:r>
              <a:rPr lang="en-US" sz="3200" b="1" dirty="0">
                <a:solidFill>
                  <a:schemeClr val="tx1"/>
                </a:solidFill>
                <a:latin typeface="18 VAG Rounded Bold   07390"/>
                <a:cs typeface=""/>
              </a:rPr>
              <a:t>2008</a:t>
            </a:r>
            <a:r>
              <a:rPr lang="en-US" sz="3200" b="1" dirty="0" smtClean="0">
                <a:solidFill>
                  <a:schemeClr val="tx1"/>
                </a:solidFill>
                <a:latin typeface="18 VAG Rounded Bold   07390"/>
                <a:cs typeface=""/>
              </a:rPr>
              <a:t>-05-05</a:t>
            </a:r>
            <a:endParaRPr lang="en-US" sz="3200" b="1" dirty="0">
              <a:solidFill>
                <a:schemeClr val="tx1"/>
              </a:solidFill>
              <a:latin typeface="18 VAG Rounded Bold   07390"/>
              <a:cs typeface=""/>
            </a:endParaRPr>
          </a:p>
        </p:txBody>
      </p:sp>
      <p:sp>
        <p:nvSpPr>
          <p:cNvPr id="48" name="Title 47"/>
          <p:cNvSpPr>
            <a:spLocks noGrp="1"/>
          </p:cNvSpPr>
          <p:nvPr>
            <p:ph type="ctrTitle"/>
          </p:nvPr>
        </p:nvSpPr>
        <p:spPr>
          <a:xfrm>
            <a:off x="609600" y="3200400"/>
            <a:ext cx="8229600" cy="685800"/>
          </a:xfrm>
        </p:spPr>
        <p:txBody>
          <a:bodyPr/>
          <a:lstStyle/>
          <a:p>
            <a:pPr eaLnBrk="1" fontAlgn="auto" hangingPunct="1">
              <a:spcAft>
                <a:spcPts val="0"/>
              </a:spcAft>
              <a:defRPr/>
            </a:pPr>
            <a:r>
              <a:rPr lang="en-US" sz="3200" dirty="0" err="1" smtClean="0">
                <a:solidFill>
                  <a:srgbClr val="FFFF00"/>
                </a:solidFill>
              </a:rPr>
              <a:t>Uc</a:t>
            </a:r>
            <a:r>
              <a:rPr lang="en-US" sz="3200" dirty="0" smtClean="0">
                <a:solidFill>
                  <a:srgbClr val="FFFF00"/>
                </a:solidFill>
              </a:rPr>
              <a:t> </a:t>
            </a:r>
            <a:r>
              <a:rPr lang="en-US" sz="3200" dirty="0" err="1" smtClean="0">
                <a:solidFill>
                  <a:srgbClr val="FFFF00"/>
                </a:solidFill>
              </a:rPr>
              <a:t>berkeley</a:t>
            </a:r>
            <a:r>
              <a:rPr lang="en-US" sz="3200" dirty="0" smtClean="0">
                <a:solidFill>
                  <a:srgbClr val="FFFF00"/>
                </a:solidFill>
              </a:rPr>
              <a:t> EECS par labs opens!</a:t>
            </a:r>
            <a:endParaRPr lang="en-US" sz="3200" dirty="0">
              <a:solidFill>
                <a:srgbClr val="FFFF00"/>
              </a:solidFill>
              <a:ea typeface="+mj-ea"/>
              <a:cs typeface="+mj-cs"/>
            </a:endParaRPr>
          </a:p>
        </p:txBody>
      </p:sp>
      <p:sp>
        <p:nvSpPr>
          <p:cNvPr id="15365" name="Subtitle 48"/>
          <p:cNvSpPr>
            <a:spLocks noGrp="1"/>
          </p:cNvSpPr>
          <p:nvPr>
            <p:ph type="subTitle" idx="1"/>
          </p:nvPr>
        </p:nvSpPr>
        <p:spPr>
          <a:xfrm>
            <a:off x="609599" y="3886200"/>
            <a:ext cx="5334001" cy="2209800"/>
          </a:xfrm>
        </p:spPr>
        <p:txBody>
          <a:bodyPr anchor="t"/>
          <a:lstStyle/>
          <a:p>
            <a:pPr eaLnBrk="1" hangingPunct="1">
              <a:spcBef>
                <a:spcPct val="0"/>
              </a:spcBef>
            </a:pPr>
            <a:r>
              <a:rPr lang="en-US" dirty="0" smtClean="0">
                <a:ea typeface="ＭＳ Ｐゴシック" pitchFamily="-65" charset="-128"/>
                <a:cs typeface="ＭＳ Ｐゴシック" pitchFamily="-65" charset="-128"/>
              </a:rPr>
              <a:t>UC Berkeley has partnered with Intel and Microsoft to build the world’s #1 research lab to “accelerate developments in parallel computing and advance the powerful benefits of multi-core processing to mainstream consumer and business computers.”</a:t>
            </a:r>
          </a:p>
        </p:txBody>
      </p:sp>
      <p:sp>
        <p:nvSpPr>
          <p:cNvPr id="51" name="TextBox 50"/>
          <p:cNvSpPr txBox="1"/>
          <p:nvPr/>
        </p:nvSpPr>
        <p:spPr>
          <a:xfrm>
            <a:off x="304800" y="2438400"/>
            <a:ext cx="1752600" cy="708025"/>
          </a:xfrm>
          <a:prstGeom prst="rect">
            <a:avLst/>
          </a:prstGeom>
          <a:noFill/>
        </p:spPr>
        <p:txBody>
          <a:bodyPr>
            <a:spAutoFit/>
          </a:bodyPr>
          <a:lstStyle/>
          <a:p>
            <a:pPr algn="ctr">
              <a:defRPr/>
            </a:pPr>
            <a:r>
              <a:rPr lang="en-US" sz="2000" b="1" dirty="0">
                <a:solidFill>
                  <a:schemeClr val="bg2"/>
                </a:solidFill>
                <a:latin typeface="18 VAG Rounded Bold   07390"/>
              </a:rPr>
              <a:t>Lecturer SOE Dan Garcia</a:t>
            </a:r>
          </a:p>
          <a:p>
            <a:pPr algn="ctr">
              <a:defRPr/>
            </a:pPr>
            <a:endParaRPr lang="en-US" sz="2000" b="1" dirty="0">
              <a:solidFill>
                <a:schemeClr val="bg2"/>
              </a:solidFill>
              <a:latin typeface="18 VAG Rounded Bold   07390"/>
            </a:endParaRPr>
          </a:p>
        </p:txBody>
      </p:sp>
      <p:sp>
        <p:nvSpPr>
          <p:cNvPr id="15367" name="Subtitle 48"/>
          <p:cNvSpPr txBox="1">
            <a:spLocks/>
          </p:cNvSpPr>
          <p:nvPr/>
        </p:nvSpPr>
        <p:spPr bwMode="auto">
          <a:xfrm>
            <a:off x="609600" y="6172200"/>
            <a:ext cx="8077200" cy="533400"/>
          </a:xfrm>
          <a:prstGeom prst="rect">
            <a:avLst/>
          </a:prstGeom>
          <a:noFill/>
          <a:ln w="9525">
            <a:noFill/>
            <a:miter lim="800000"/>
            <a:headEnd/>
            <a:tailEnd/>
          </a:ln>
        </p:spPr>
        <p:txBody>
          <a:bodyPr lIns="100584">
            <a:prstTxWarp prst="textNoShape">
              <a:avLst/>
            </a:prstTxWarp>
          </a:bodyPr>
          <a:lstStyle/>
          <a:p>
            <a:pPr algn="ctr" eaLnBrk="1" hangingPunct="1">
              <a:lnSpc>
                <a:spcPct val="90000"/>
              </a:lnSpc>
              <a:buClr>
                <a:schemeClr val="tx2"/>
              </a:buClr>
              <a:buSzPct val="95000"/>
            </a:pPr>
            <a:r>
              <a:rPr lang="en-US" sz="2800" b="1" dirty="0" err="1" smtClean="0">
                <a:latin typeface="Courier New" pitchFamily="-65" charset="0"/>
                <a:ea typeface="Courier New" pitchFamily="-65" charset="0"/>
                <a:cs typeface="Courier New" pitchFamily="-65" charset="0"/>
              </a:rPr>
              <a:t>parlab.eecs.berkeley.edu</a:t>
            </a:r>
            <a:endParaRPr lang="en-US" sz="2800" b="1" dirty="0">
              <a:latin typeface="Courier New" pitchFamily="-65" charset="0"/>
              <a:ea typeface="Courier New" pitchFamily="-65" charset="0"/>
              <a:cs typeface="Courier New" pitchFamily="-65" charset="0"/>
            </a:endParaRPr>
          </a:p>
        </p:txBody>
      </p:sp>
      <p:sp>
        <p:nvSpPr>
          <p:cNvPr id="54" name="Oval 53"/>
          <p:cNvSpPr/>
          <p:nvPr/>
        </p:nvSpPr>
        <p:spPr>
          <a:xfrm>
            <a:off x="5943600" y="5928852"/>
            <a:ext cx="31242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TextBox 9"/>
          <p:cNvSpPr txBox="1"/>
          <p:nvPr/>
        </p:nvSpPr>
        <p:spPr>
          <a:xfrm>
            <a:off x="2819400" y="2709446"/>
            <a:ext cx="5486400"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dirty="0" smtClean="0">
                <a:latin typeface="18 VAG Rounded Bold   07390"/>
                <a:cs typeface="B VAG Rounded Bold"/>
              </a:rPr>
              <a:t>How parallel is your processor?</a:t>
            </a:r>
            <a:endParaRPr lang="en-US" sz="1600" dirty="0">
              <a:latin typeface="18 VAG Rounded Bold   07390"/>
              <a:cs typeface="B VAG Rounded Bold"/>
            </a:endParaRPr>
          </a:p>
        </p:txBody>
      </p:sp>
      <p:pic>
        <p:nvPicPr>
          <p:cNvPr id="11" name="Picture 10" descr="Patterson_David.jpg"/>
          <p:cNvPicPr>
            <a:picLocks noChangeAspect="1"/>
          </p:cNvPicPr>
          <p:nvPr/>
        </p:nvPicPr>
        <p:blipFill>
          <a:blip r:embed="rId3"/>
          <a:stretch>
            <a:fillRect/>
          </a:stretch>
        </p:blipFill>
        <p:spPr>
          <a:xfrm>
            <a:off x="5943600" y="3962400"/>
            <a:ext cx="3098800" cy="1865478"/>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1" name="Object 2"/>
          <p:cNvGraphicFramePr>
            <a:graphicFrameLocks noGrp="1" noChangeAspect="1"/>
          </p:cNvGraphicFramePr>
          <p:nvPr>
            <p:ph idx="1"/>
          </p:nvPr>
        </p:nvGraphicFramePr>
        <p:xfrm>
          <a:off x="152400" y="1066800"/>
          <a:ext cx="8991600" cy="4964112"/>
        </p:xfrm>
        <a:graphic>
          <a:graphicData uri="http://schemas.openxmlformats.org/drawingml/2006/chart">
            <c:chart xmlns:c="http://schemas.openxmlformats.org/drawingml/2006/chart" xmlns:r="http://schemas.openxmlformats.org/officeDocument/2006/relationships" r:id="rId3"/>
          </a:graphicData>
        </a:graphic>
      </p:graphicFrame>
      <p:sp>
        <p:nvSpPr>
          <p:cNvPr id="3318788" name="Text Box 4"/>
          <p:cNvSpPr txBox="1">
            <a:spLocks noChangeArrowheads="1"/>
          </p:cNvSpPr>
          <p:nvPr/>
        </p:nvSpPr>
        <p:spPr bwMode="auto">
          <a:xfrm>
            <a:off x="2362200" y="5715000"/>
            <a:ext cx="4881563" cy="1006475"/>
          </a:xfrm>
          <a:prstGeom prst="rect">
            <a:avLst/>
          </a:prstGeom>
          <a:noFill/>
          <a:ln w="9525">
            <a:noFill/>
            <a:miter lim="800000"/>
            <a:headEnd/>
            <a:tailEnd/>
          </a:ln>
          <a:effectLst/>
        </p:spPr>
        <p:txBody>
          <a:bodyPr wrap="none">
            <a:prstTxWarp prst="textNoShape">
              <a:avLst/>
            </a:prstTxWarp>
            <a:spAutoFit/>
          </a:bodyPr>
          <a:lstStyle/>
          <a:p>
            <a:pPr algn="l" eaLnBrk="1" hangingPunct="1">
              <a:buFontTx/>
              <a:buChar char="•"/>
            </a:pPr>
            <a:r>
              <a:rPr lang="en-US" sz="2000" b="1" dirty="0">
                <a:solidFill>
                  <a:srgbClr val="FFFF00"/>
                </a:solidFill>
                <a:latin typeface="Arial" pitchFamily="18" charset="0"/>
                <a:ea typeface="Arial" pitchFamily="18" charset="0"/>
                <a:cs typeface="Arial" pitchFamily="18" charset="0"/>
              </a:rPr>
              <a:t> VAX	        : 25%/year 1978 to 1986</a:t>
            </a:r>
          </a:p>
          <a:p>
            <a:pPr algn="l" eaLnBrk="1" hangingPunct="1">
              <a:buFontTx/>
              <a:buChar char="•"/>
            </a:pPr>
            <a:r>
              <a:rPr lang="en-US" sz="2000" b="1" dirty="0">
                <a:solidFill>
                  <a:srgbClr val="FFFF00"/>
                </a:solidFill>
                <a:latin typeface="Arial" pitchFamily="18" charset="0"/>
                <a:ea typeface="Arial" pitchFamily="18" charset="0"/>
                <a:cs typeface="Arial" pitchFamily="18" charset="0"/>
              </a:rPr>
              <a:t> RISC + x86: 52%/year 1986 to 2002</a:t>
            </a:r>
          </a:p>
          <a:p>
            <a:pPr algn="l" eaLnBrk="1" hangingPunct="1">
              <a:buFontTx/>
              <a:buChar char="•"/>
            </a:pPr>
            <a:r>
              <a:rPr lang="en-US" sz="2000" b="1" dirty="0">
                <a:solidFill>
                  <a:srgbClr val="FFFF00"/>
                </a:solidFill>
                <a:latin typeface="Arial" pitchFamily="18" charset="0"/>
                <a:ea typeface="Arial" pitchFamily="18" charset="0"/>
                <a:cs typeface="Arial" pitchFamily="18" charset="0"/>
              </a:rPr>
              <a:t> RISC + x86: ??%/year 2002 to present</a:t>
            </a:r>
          </a:p>
        </p:txBody>
      </p:sp>
      <p:sp>
        <p:nvSpPr>
          <p:cNvPr id="3318789" name="Text Box 5"/>
          <p:cNvSpPr txBox="1">
            <a:spLocks noChangeArrowheads="1"/>
          </p:cNvSpPr>
          <p:nvPr/>
        </p:nvSpPr>
        <p:spPr bwMode="auto">
          <a:xfrm>
            <a:off x="1371600" y="1322387"/>
            <a:ext cx="4979988" cy="581025"/>
          </a:xfrm>
          <a:prstGeom prst="rect">
            <a:avLst/>
          </a:prstGeom>
          <a:noFill/>
          <a:ln w="9525">
            <a:noFill/>
            <a:miter lim="800000"/>
            <a:headEnd/>
            <a:tailEnd/>
          </a:ln>
          <a:effectLst/>
        </p:spPr>
        <p:txBody>
          <a:bodyPr>
            <a:prstTxWarp prst="textNoShape">
              <a:avLst/>
            </a:prstTxWarp>
            <a:spAutoFit/>
          </a:bodyPr>
          <a:lstStyle/>
          <a:p>
            <a:pPr algn="l"/>
            <a:r>
              <a:rPr lang="en-US" sz="1600" dirty="0">
                <a:solidFill>
                  <a:schemeClr val="tx1"/>
                </a:solidFill>
                <a:latin typeface="Times" pitchFamily="18" charset="0"/>
              </a:rPr>
              <a:t>From Hennessy and Patterson, </a:t>
            </a:r>
            <a:r>
              <a:rPr lang="en-US" sz="1600" i="1" dirty="0">
                <a:solidFill>
                  <a:schemeClr val="tx1"/>
                </a:solidFill>
                <a:latin typeface="Times" pitchFamily="18" charset="0"/>
              </a:rPr>
              <a:t>Computer Architecture: A Quantitative Approach</a:t>
            </a:r>
            <a:r>
              <a:rPr lang="en-US" sz="1600" dirty="0">
                <a:solidFill>
                  <a:schemeClr val="tx1"/>
                </a:solidFill>
                <a:latin typeface="Times" pitchFamily="18" charset="0"/>
              </a:rPr>
              <a:t>, 4th edition, Sept. 15, 2006</a:t>
            </a:r>
          </a:p>
        </p:txBody>
      </p:sp>
      <p:sp>
        <p:nvSpPr>
          <p:cNvPr id="3318791" name="Text Box 7"/>
          <p:cNvSpPr txBox="1">
            <a:spLocks noChangeArrowheads="1"/>
          </p:cNvSpPr>
          <p:nvPr/>
        </p:nvSpPr>
        <p:spPr bwMode="auto">
          <a:xfrm>
            <a:off x="4572000" y="4065587"/>
            <a:ext cx="4191000" cy="1200328"/>
          </a:xfrm>
          <a:prstGeom prst="rect">
            <a:avLst/>
          </a:prstGeom>
          <a:noFill/>
          <a:ln w="9525">
            <a:noFill/>
            <a:miter lim="800000"/>
            <a:headEnd/>
            <a:tailEnd/>
          </a:ln>
          <a:effectLst/>
        </p:spPr>
        <p:txBody>
          <a:bodyPr wrap="square">
            <a:prstTxWarp prst="textNoShape">
              <a:avLst/>
            </a:prstTxWarp>
            <a:spAutoFit/>
          </a:bodyPr>
          <a:lstStyle/>
          <a:p>
            <a:pPr algn="l"/>
            <a:r>
              <a:rPr lang="en-US" sz="2400" b="1" dirty="0" err="1">
                <a:solidFill>
                  <a:srgbClr val="FF0000"/>
                </a:solidFill>
                <a:latin typeface="Arial" pitchFamily="18" charset="0"/>
                <a:sym typeface="Symbol" pitchFamily="18" charset="2"/>
              </a:rPr>
              <a:t></a:t>
            </a:r>
            <a:r>
              <a:rPr lang="en-US" sz="2400" b="1" dirty="0">
                <a:solidFill>
                  <a:srgbClr val="FF0000"/>
                </a:solidFill>
                <a:latin typeface="Arial" pitchFamily="18" charset="0"/>
                <a:sym typeface="Symbol" pitchFamily="18" charset="2"/>
              </a:rPr>
              <a:t> </a:t>
            </a:r>
            <a:r>
              <a:rPr lang="en-US" sz="2400" b="1" dirty="0">
                <a:solidFill>
                  <a:srgbClr val="FF0000"/>
                </a:solidFill>
                <a:latin typeface="Arial" pitchFamily="18" charset="0"/>
              </a:rPr>
              <a:t>Sea change in chip design: multiple “cores” or processors per chip</a:t>
            </a:r>
          </a:p>
        </p:txBody>
      </p:sp>
      <p:sp>
        <p:nvSpPr>
          <p:cNvPr id="3318792" name="Text Box 8"/>
          <p:cNvSpPr txBox="1">
            <a:spLocks noChangeArrowheads="1"/>
          </p:cNvSpPr>
          <p:nvPr/>
        </p:nvSpPr>
        <p:spPr bwMode="auto">
          <a:xfrm>
            <a:off x="8686800" y="1114425"/>
            <a:ext cx="495300" cy="396875"/>
          </a:xfrm>
          <a:prstGeom prst="rect">
            <a:avLst/>
          </a:prstGeom>
          <a:noFill/>
          <a:ln w="9525">
            <a:noFill/>
            <a:miter lim="800000"/>
            <a:headEnd/>
            <a:tailEnd/>
          </a:ln>
          <a:effectLst/>
        </p:spPr>
        <p:txBody>
          <a:bodyPr wrap="none">
            <a:prstTxWarp prst="textNoShape">
              <a:avLst/>
            </a:prstTxWarp>
            <a:spAutoFit/>
          </a:bodyPr>
          <a:lstStyle/>
          <a:p>
            <a:pPr algn="l"/>
            <a:r>
              <a:rPr lang="en-US" sz="2000" dirty="0">
                <a:solidFill>
                  <a:srgbClr val="FF0000"/>
                </a:solidFill>
                <a:latin typeface="Arial" pitchFamily="18" charset="0"/>
              </a:rPr>
              <a:t>3X</a:t>
            </a:r>
          </a:p>
        </p:txBody>
      </p:sp>
      <p:sp>
        <p:nvSpPr>
          <p:cNvPr id="3318793" name="Line 9"/>
          <p:cNvSpPr>
            <a:spLocks noChangeShapeType="1"/>
          </p:cNvSpPr>
          <p:nvPr/>
        </p:nvSpPr>
        <p:spPr bwMode="auto">
          <a:xfrm>
            <a:off x="8763000" y="1066800"/>
            <a:ext cx="0" cy="457200"/>
          </a:xfrm>
          <a:prstGeom prst="line">
            <a:avLst/>
          </a:prstGeom>
          <a:noFill/>
          <a:ln w="9525">
            <a:solidFill>
              <a:srgbClr val="FF0000"/>
            </a:solidFill>
            <a:round/>
            <a:headEnd type="triangle" w="med" len="med"/>
            <a:tailEnd type="triangle" w="med" len="med"/>
          </a:ln>
          <a:effectLst/>
        </p:spPr>
        <p:txBody>
          <a:bodyPr>
            <a:prstTxWarp prst="textNoShape">
              <a:avLst/>
            </a:prstTxWarp>
          </a:bodyPr>
          <a:lstStyle/>
          <a:p>
            <a:endParaRPr lang="en-US"/>
          </a:p>
        </p:txBody>
      </p:sp>
      <p:pic>
        <p:nvPicPr>
          <p:cNvPr id="3318794" name="Picture 10"/>
          <p:cNvPicPr>
            <a:picLocks noChangeAspect="1" noChangeArrowheads="1"/>
          </p:cNvPicPr>
          <p:nvPr/>
        </p:nvPicPr>
        <p:blipFill>
          <a:blip r:embed="rId4">
            <a:clrChange>
              <a:clrFrom>
                <a:srgbClr val="FFFFFF"/>
              </a:clrFrom>
              <a:clrTo>
                <a:srgbClr val="FFFFFF">
                  <a:alpha val="0"/>
                </a:srgbClr>
              </a:clrTo>
            </a:clrChange>
          </a:blip>
          <a:srcRect l="10033" r="10542"/>
          <a:stretch>
            <a:fillRect/>
          </a:stretch>
        </p:blipFill>
        <p:spPr bwMode="auto">
          <a:xfrm>
            <a:off x="1448554" y="2008187"/>
            <a:ext cx="1815654" cy="2286000"/>
          </a:xfrm>
          <a:prstGeom prst="rect">
            <a:avLst/>
          </a:prstGeom>
          <a:noFill/>
          <a:ln w="9525">
            <a:noFill/>
            <a:miter lim="800000"/>
            <a:headEnd/>
            <a:tailEnd/>
          </a:ln>
          <a:effectLst/>
        </p:spPr>
      </p:pic>
      <p:sp>
        <p:nvSpPr>
          <p:cNvPr id="3318795" name="AutoShape 11" descr="Horizontal brick"/>
          <p:cNvSpPr>
            <a:spLocks noChangeArrowheads="1"/>
          </p:cNvSpPr>
          <p:nvPr/>
        </p:nvSpPr>
        <p:spPr bwMode="auto">
          <a:xfrm rot="-5400000">
            <a:off x="7365206" y="967581"/>
            <a:ext cx="546100" cy="798512"/>
          </a:xfrm>
          <a:prstGeom prst="parallelogram">
            <a:avLst>
              <a:gd name="adj" fmla="val 25000"/>
            </a:avLst>
          </a:prstGeom>
          <a:pattFill prst="horzBrick">
            <a:fgClr>
              <a:schemeClr val="tx2"/>
            </a:fgClr>
            <a:bgClr>
              <a:srgbClr val="800000"/>
            </a:bgClr>
          </a:pattFill>
          <a:ln w="9525">
            <a:solidFill>
              <a:srgbClr val="800000"/>
            </a:solidFill>
            <a:miter lim="800000"/>
            <a:headEnd/>
            <a:tailEnd/>
          </a:ln>
          <a:effectLst/>
        </p:spPr>
        <p:txBody>
          <a:bodyPr vert="eaVert" wrap="none" anchor="ctr">
            <a:prstTxWarp prst="textNoShape">
              <a:avLst/>
            </a:prstTxWarp>
          </a:bodyPr>
          <a:lstStyle/>
          <a:p>
            <a:pPr algn="ctr"/>
            <a:endParaRPr lang="en-US" sz="2400">
              <a:solidFill>
                <a:srgbClr val="800000"/>
              </a:solidFill>
              <a:effectLst>
                <a:outerShdw blurRad="38100" dist="38100" dir="2700000" algn="tl">
                  <a:srgbClr val="000000"/>
                </a:outerShdw>
              </a:effectLst>
              <a:latin typeface="Times" pitchFamily="18" charset="0"/>
            </a:endParaRPr>
          </a:p>
        </p:txBody>
      </p:sp>
      <p:sp>
        <p:nvSpPr>
          <p:cNvPr id="12" name="Title 11"/>
          <p:cNvSpPr>
            <a:spLocks noGrp="1"/>
          </p:cNvSpPr>
          <p:nvPr>
            <p:ph type="title"/>
          </p:nvPr>
        </p:nvSpPr>
        <p:spPr/>
        <p:txBody>
          <a:bodyPr/>
          <a:lstStyle/>
          <a:p>
            <a:r>
              <a:rPr lang="en-US" dirty="0" err="1" smtClean="0"/>
              <a:t>Uniprocessor</a:t>
            </a:r>
            <a:r>
              <a:rPr lang="en-US" dirty="0" smtClean="0"/>
              <a:t> Performance (</a:t>
            </a:r>
            <a:r>
              <a:rPr lang="en-US" dirty="0" err="1" smtClean="0"/>
              <a:t>SPECint</a:t>
            </a:r>
            <a:r>
              <a:rPr lang="en-US" dirty="0" smtClean="0"/>
              <a:t>)</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187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8791"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20834" name="Rectangle 2"/>
          <p:cNvSpPr>
            <a:spLocks noGrp="1" noChangeArrowheads="1"/>
          </p:cNvSpPr>
          <p:nvPr>
            <p:ph type="title"/>
          </p:nvPr>
        </p:nvSpPr>
        <p:spPr/>
        <p:txBody>
          <a:bodyPr/>
          <a:lstStyle/>
          <a:p>
            <a:r>
              <a:rPr lang="en-US" smtClean="0"/>
              <a:t>Sea Change in Chip Design</a:t>
            </a:r>
            <a:endParaRPr lang="en-US"/>
          </a:p>
        </p:txBody>
      </p:sp>
      <p:sp>
        <p:nvSpPr>
          <p:cNvPr id="3320835" name="Rectangle 3"/>
          <p:cNvSpPr>
            <a:spLocks noGrp="1" noChangeArrowheads="1"/>
          </p:cNvSpPr>
          <p:nvPr>
            <p:ph type="body" idx="1"/>
          </p:nvPr>
        </p:nvSpPr>
        <p:spPr/>
        <p:txBody>
          <a:bodyPr/>
          <a:lstStyle/>
          <a:p>
            <a:r>
              <a:rPr lang="en-US" sz="2400" dirty="0" smtClean="0"/>
              <a:t>Intel 4004 (1971)</a:t>
            </a:r>
          </a:p>
          <a:p>
            <a:pPr lvl="1"/>
            <a:r>
              <a:rPr lang="en-US" sz="2000" dirty="0" smtClean="0"/>
              <a:t>4-bit processor,</a:t>
            </a:r>
            <a:br>
              <a:rPr lang="en-US" sz="2000" dirty="0" smtClean="0"/>
            </a:br>
            <a:r>
              <a:rPr lang="en-US" sz="2000" dirty="0" smtClean="0"/>
              <a:t>2312 transistors, 0.4 MHz, </a:t>
            </a:r>
            <a:br>
              <a:rPr lang="en-US" sz="2000" dirty="0" smtClean="0"/>
            </a:br>
            <a:r>
              <a:rPr lang="en-US" sz="2000" dirty="0" smtClean="0"/>
              <a:t>10 micron PMOS, 11 mm</a:t>
            </a:r>
            <a:r>
              <a:rPr lang="en-US" sz="2000" baseline="30000" dirty="0" smtClean="0"/>
              <a:t>2</a:t>
            </a:r>
            <a:r>
              <a:rPr lang="en-US" sz="2000" dirty="0" smtClean="0"/>
              <a:t> chip</a:t>
            </a:r>
          </a:p>
          <a:p>
            <a:r>
              <a:rPr lang="en-US" sz="2400" dirty="0" smtClean="0"/>
              <a:t>RISC II (1983)</a:t>
            </a:r>
          </a:p>
          <a:p>
            <a:pPr lvl="1"/>
            <a:r>
              <a:rPr lang="en-US" sz="2000" dirty="0" smtClean="0"/>
              <a:t>32-bit, 5 stage </a:t>
            </a:r>
            <a:br>
              <a:rPr lang="en-US" sz="2000" dirty="0" smtClean="0"/>
            </a:br>
            <a:r>
              <a:rPr lang="en-US" sz="2000" dirty="0" smtClean="0"/>
              <a:t>pipeline, 40,760 transistors, 3 MHz, </a:t>
            </a:r>
            <a:br>
              <a:rPr lang="en-US" sz="2000" dirty="0" smtClean="0"/>
            </a:br>
            <a:r>
              <a:rPr lang="en-US" sz="2000" dirty="0" smtClean="0"/>
              <a:t>3 micron NMOS, 60 mm</a:t>
            </a:r>
            <a:r>
              <a:rPr lang="en-US" sz="2000" baseline="30000" dirty="0" smtClean="0"/>
              <a:t>2</a:t>
            </a:r>
            <a:r>
              <a:rPr lang="en-US" sz="2000" dirty="0" smtClean="0"/>
              <a:t> chip</a:t>
            </a:r>
          </a:p>
          <a:p>
            <a:r>
              <a:rPr lang="en-US" sz="2400" dirty="0" smtClean="0"/>
              <a:t>125 mm</a:t>
            </a:r>
            <a:r>
              <a:rPr lang="en-US" sz="2400" baseline="30000" dirty="0" smtClean="0"/>
              <a:t>2</a:t>
            </a:r>
            <a:r>
              <a:rPr lang="en-US" sz="2400" dirty="0" smtClean="0"/>
              <a:t> chip, 0.065 micron CMOS </a:t>
            </a:r>
            <a:br>
              <a:rPr lang="en-US" sz="2400" dirty="0" smtClean="0"/>
            </a:br>
            <a:r>
              <a:rPr lang="en-US" sz="2400" dirty="0" smtClean="0"/>
              <a:t>= 2312 RISC II + FPU + </a:t>
            </a:r>
            <a:r>
              <a:rPr lang="en-US" sz="2400" dirty="0" err="1" smtClean="0"/>
              <a:t>Icache</a:t>
            </a:r>
            <a:r>
              <a:rPr lang="en-US" sz="2400" dirty="0" smtClean="0"/>
              <a:t> + </a:t>
            </a:r>
            <a:r>
              <a:rPr lang="en-US" sz="2400" dirty="0" err="1" smtClean="0"/>
              <a:t>Dcache</a:t>
            </a:r>
            <a:endParaRPr lang="en-US" sz="2400" dirty="0" smtClean="0"/>
          </a:p>
          <a:p>
            <a:pPr lvl="1"/>
            <a:r>
              <a:rPr lang="en-US" sz="2000" dirty="0" smtClean="0"/>
              <a:t>RISC II shrinks to </a:t>
            </a:r>
            <a:r>
              <a:rPr lang="en-US" sz="2000" dirty="0" err="1" smtClean="0">
                <a:sym typeface="Symbol" pitchFamily="18" charset="2"/>
              </a:rPr>
              <a:t></a:t>
            </a:r>
            <a:r>
              <a:rPr lang="en-US" sz="2000" dirty="0" smtClean="0"/>
              <a:t> 0.02 mm</a:t>
            </a:r>
            <a:r>
              <a:rPr lang="en-US" sz="2000" baseline="30000" dirty="0" smtClean="0"/>
              <a:t>2</a:t>
            </a:r>
            <a:r>
              <a:rPr lang="en-US" sz="2000" dirty="0" smtClean="0"/>
              <a:t> at 65 nm</a:t>
            </a:r>
          </a:p>
          <a:p>
            <a:pPr lvl="1"/>
            <a:r>
              <a:rPr lang="en-US" sz="2000" dirty="0" smtClean="0"/>
              <a:t>Caches via DRAM or 1 transistor SRAM or 3D chip stacking</a:t>
            </a:r>
          </a:p>
          <a:p>
            <a:pPr lvl="1"/>
            <a:r>
              <a:rPr lang="en-US" sz="2000" dirty="0" smtClean="0"/>
              <a:t>Proximity Communication via capacitive coupling at &gt; 1 TB/</a:t>
            </a:r>
            <a:r>
              <a:rPr lang="en-US" sz="2000" dirty="0" err="1" smtClean="0"/>
              <a:t>s</a:t>
            </a:r>
            <a:r>
              <a:rPr lang="en-US" sz="2000" dirty="0" smtClean="0"/>
              <a:t> ?</a:t>
            </a:r>
            <a:br>
              <a:rPr lang="en-US" sz="2000" dirty="0" smtClean="0"/>
            </a:br>
            <a:r>
              <a:rPr lang="en-US" sz="2000" dirty="0" smtClean="0"/>
              <a:t>(Ivan Sutherland @ Sun / Berkeley)</a:t>
            </a:r>
          </a:p>
          <a:p>
            <a:r>
              <a:rPr lang="en-US" sz="2400" dirty="0" smtClean="0"/>
              <a:t> Processor is the new transistor! </a:t>
            </a:r>
          </a:p>
          <a:p>
            <a:endParaRPr lang="en-US" sz="2400" dirty="0" smtClean="0"/>
          </a:p>
          <a:p>
            <a:r>
              <a:rPr lang="en-US" sz="2400" dirty="0" smtClean="0"/>
              <a:t> </a:t>
            </a:r>
            <a:endParaRPr lang="en-US" sz="2400" dirty="0"/>
          </a:p>
        </p:txBody>
      </p:sp>
      <p:pic>
        <p:nvPicPr>
          <p:cNvPr id="3320836" name="Picture 4"/>
          <p:cNvPicPr>
            <a:picLocks noChangeAspect="1" noChangeArrowheads="1"/>
          </p:cNvPicPr>
          <p:nvPr/>
        </p:nvPicPr>
        <p:blipFill>
          <a:blip r:embed="rId3"/>
          <a:srcRect/>
          <a:stretch>
            <a:fillRect/>
          </a:stretch>
        </p:blipFill>
        <p:spPr bwMode="auto">
          <a:xfrm>
            <a:off x="6350000" y="3048000"/>
            <a:ext cx="2413000" cy="1371600"/>
          </a:xfrm>
          <a:prstGeom prst="rect">
            <a:avLst/>
          </a:prstGeom>
          <a:noFill/>
        </p:spPr>
      </p:pic>
      <p:pic>
        <p:nvPicPr>
          <p:cNvPr id="3320837" name="Picture 5"/>
          <p:cNvPicPr>
            <a:picLocks noChangeAspect="1" noChangeArrowheads="1"/>
          </p:cNvPicPr>
          <p:nvPr/>
        </p:nvPicPr>
        <p:blipFill>
          <a:blip r:embed="rId4"/>
          <a:srcRect/>
          <a:stretch>
            <a:fillRect/>
          </a:stretch>
        </p:blipFill>
        <p:spPr bwMode="auto">
          <a:xfrm>
            <a:off x="6340475" y="1138237"/>
            <a:ext cx="2422525" cy="1757363"/>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22882" name="Rectangle 2"/>
          <p:cNvSpPr>
            <a:spLocks noGrp="1" noChangeArrowheads="1"/>
          </p:cNvSpPr>
          <p:nvPr>
            <p:ph type="title"/>
          </p:nvPr>
        </p:nvSpPr>
        <p:spPr/>
        <p:txBody>
          <a:bodyPr/>
          <a:lstStyle/>
          <a:p>
            <a:r>
              <a:rPr lang="en-US" sz="3200" dirty="0" smtClean="0"/>
              <a:t>Parallelism again? What’s different this time?</a:t>
            </a:r>
            <a:endParaRPr lang="en-US" sz="3200" dirty="0"/>
          </a:p>
        </p:txBody>
      </p:sp>
      <p:sp>
        <p:nvSpPr>
          <p:cNvPr id="3322883" name="Rectangle 3"/>
          <p:cNvSpPr>
            <a:spLocks noGrp="1" noChangeArrowheads="1"/>
          </p:cNvSpPr>
          <p:nvPr>
            <p:ph type="body" idx="1"/>
          </p:nvPr>
        </p:nvSpPr>
        <p:spPr/>
        <p:txBody>
          <a:bodyPr/>
          <a:lstStyle/>
          <a:p>
            <a:pPr>
              <a:buNone/>
            </a:pPr>
            <a:r>
              <a:rPr lang="en-US" sz="2800" dirty="0" smtClean="0"/>
              <a:t>	“This shift toward increasing parallelism is not a triumphant stride forward based on breakthroughs in novel software and architectures for parallelism; instead, </a:t>
            </a:r>
            <a:r>
              <a:rPr lang="en-US" sz="2800" dirty="0" smtClean="0">
                <a:solidFill>
                  <a:schemeClr val="accent1"/>
                </a:solidFill>
              </a:rPr>
              <a:t>this plunge into parallelism is actually a retreat from even greater challenges that thwart efficient silicon implementation of traditional </a:t>
            </a:r>
            <a:r>
              <a:rPr lang="en-US" sz="2800" dirty="0" err="1" smtClean="0">
                <a:solidFill>
                  <a:schemeClr val="accent1"/>
                </a:solidFill>
              </a:rPr>
              <a:t>uniprocessor</a:t>
            </a:r>
            <a:r>
              <a:rPr lang="en-US" sz="2800" dirty="0" smtClean="0">
                <a:solidFill>
                  <a:schemeClr val="accent1"/>
                </a:solidFill>
              </a:rPr>
              <a:t> architectures</a:t>
            </a:r>
            <a:r>
              <a:rPr lang="en-US" sz="2800" dirty="0" smtClean="0"/>
              <a:t>.”</a:t>
            </a:r>
          </a:p>
          <a:p>
            <a:pPr>
              <a:buNone/>
            </a:pPr>
            <a:r>
              <a:rPr lang="en-US" sz="2800" dirty="0" smtClean="0"/>
              <a:t>			 – Berkeley View, December 2006</a:t>
            </a:r>
          </a:p>
          <a:p>
            <a:r>
              <a:rPr lang="en-US" sz="2800" dirty="0" smtClean="0"/>
              <a:t>HW/SW Industry bet its future that breakthroughs will appear before it’s too late</a:t>
            </a:r>
          </a:p>
          <a:p>
            <a:pPr algn="ctr">
              <a:buNone/>
            </a:pPr>
            <a:r>
              <a:rPr lang="en-US" sz="2800" b="1" dirty="0" err="1" smtClean="0">
                <a:solidFill>
                  <a:srgbClr val="FFFF00"/>
                </a:solidFill>
                <a:latin typeface="Courier New"/>
                <a:cs typeface="Courier New"/>
              </a:rPr>
              <a:t>view.eecs.berkeley.edu</a:t>
            </a:r>
            <a:endParaRPr lang="en-US" sz="2800" b="1" dirty="0">
              <a:solidFill>
                <a:srgbClr val="FFFF00"/>
              </a:solidFill>
              <a:latin typeface="Courier New"/>
              <a:cs typeface="Courier New"/>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24930" name="Rectangle 2"/>
          <p:cNvSpPr>
            <a:spLocks noGrp="1" noChangeArrowheads="1"/>
          </p:cNvSpPr>
          <p:nvPr>
            <p:ph type="title"/>
          </p:nvPr>
        </p:nvSpPr>
        <p:spPr/>
        <p:txBody>
          <a:bodyPr/>
          <a:lstStyle/>
          <a:p>
            <a:r>
              <a:rPr lang="en-US" smtClean="0"/>
              <a:t>Need a New Approach</a:t>
            </a:r>
            <a:endParaRPr lang="en-US"/>
          </a:p>
        </p:txBody>
      </p:sp>
      <p:sp>
        <p:nvSpPr>
          <p:cNvPr id="3324931" name="Rectangle 3"/>
          <p:cNvSpPr>
            <a:spLocks noGrp="1" noChangeArrowheads="1"/>
          </p:cNvSpPr>
          <p:nvPr>
            <p:ph type="body" idx="1"/>
          </p:nvPr>
        </p:nvSpPr>
        <p:spPr/>
        <p:txBody>
          <a:bodyPr/>
          <a:lstStyle/>
          <a:p>
            <a:r>
              <a:rPr lang="en-US" sz="2400" dirty="0" smtClean="0"/>
              <a:t>Berkeley researchers from many backgrounds met between February 2005 and December 2006 to discuss parallelism</a:t>
            </a:r>
          </a:p>
          <a:p>
            <a:pPr lvl="1"/>
            <a:r>
              <a:rPr lang="en-US" sz="2000" dirty="0" smtClean="0"/>
              <a:t>Circuit design, computer architecture, massively parallel computing, computer-aided design, embedded hardware and software, programming languages, compilers, scientific programming, and numerical analysis</a:t>
            </a:r>
          </a:p>
          <a:p>
            <a:r>
              <a:rPr lang="en-US" sz="2400" dirty="0" err="1" smtClean="0"/>
              <a:t>Krste</a:t>
            </a:r>
            <a:r>
              <a:rPr lang="en-US" sz="2400" dirty="0" smtClean="0"/>
              <a:t> </a:t>
            </a:r>
            <a:r>
              <a:rPr lang="en-US" sz="2400" dirty="0" err="1" smtClean="0"/>
              <a:t>Asanovic</a:t>
            </a:r>
            <a:r>
              <a:rPr lang="en-US" sz="2400" dirty="0" smtClean="0"/>
              <a:t>, </a:t>
            </a:r>
            <a:r>
              <a:rPr lang="en-US" sz="2400" dirty="0" err="1" smtClean="0"/>
              <a:t>Ras</a:t>
            </a:r>
            <a:r>
              <a:rPr lang="en-US" sz="2400" dirty="0" smtClean="0"/>
              <a:t> </a:t>
            </a:r>
            <a:r>
              <a:rPr lang="en-US" sz="2400" dirty="0" err="1" smtClean="0"/>
              <a:t>Bodik</a:t>
            </a:r>
            <a:r>
              <a:rPr lang="en-US" sz="2400" dirty="0" smtClean="0"/>
              <a:t>, Jim </a:t>
            </a:r>
            <a:r>
              <a:rPr lang="en-US" sz="2400" dirty="0" err="1" smtClean="0"/>
              <a:t>Demmel</a:t>
            </a:r>
            <a:r>
              <a:rPr lang="en-US" sz="2400" dirty="0" smtClean="0"/>
              <a:t>, Edward Lee, John </a:t>
            </a:r>
            <a:r>
              <a:rPr lang="en-US" sz="2400" dirty="0" err="1" smtClean="0"/>
              <a:t>Kubiatowicz</a:t>
            </a:r>
            <a:r>
              <a:rPr lang="en-US" sz="2400" dirty="0" smtClean="0"/>
              <a:t>, George </a:t>
            </a:r>
            <a:r>
              <a:rPr lang="en-US" sz="2400" dirty="0" err="1" smtClean="0"/>
              <a:t>Necula</a:t>
            </a:r>
            <a:r>
              <a:rPr lang="en-US" sz="2400" dirty="0" smtClean="0"/>
              <a:t>, Kurt </a:t>
            </a:r>
            <a:r>
              <a:rPr lang="en-US" sz="2400" dirty="0" err="1" smtClean="0"/>
              <a:t>Keutzer</a:t>
            </a:r>
            <a:r>
              <a:rPr lang="en-US" sz="2400" dirty="0" smtClean="0"/>
              <a:t>, Dave Patterson, </a:t>
            </a:r>
            <a:r>
              <a:rPr lang="en-US" sz="2400" dirty="0" err="1" smtClean="0"/>
              <a:t>Koshik</a:t>
            </a:r>
            <a:r>
              <a:rPr lang="en-US" sz="2400" dirty="0" smtClean="0"/>
              <a:t> </a:t>
            </a:r>
            <a:r>
              <a:rPr lang="en-US" sz="2400" dirty="0" err="1" smtClean="0"/>
              <a:t>Sen</a:t>
            </a:r>
            <a:r>
              <a:rPr lang="en-US" sz="2400" dirty="0" smtClean="0"/>
              <a:t>, John </a:t>
            </a:r>
            <a:r>
              <a:rPr lang="en-US" sz="2400" dirty="0" err="1" smtClean="0"/>
              <a:t>Shalf</a:t>
            </a:r>
            <a:r>
              <a:rPr lang="en-US" sz="2400" dirty="0" smtClean="0"/>
              <a:t>, Kathy </a:t>
            </a:r>
            <a:r>
              <a:rPr lang="en-US" sz="2400" dirty="0" err="1" smtClean="0"/>
              <a:t>Yelick</a:t>
            </a:r>
            <a:r>
              <a:rPr lang="en-US" sz="2400" dirty="0" smtClean="0"/>
              <a:t> + others</a:t>
            </a:r>
          </a:p>
          <a:p>
            <a:r>
              <a:rPr lang="en-US" sz="2400" dirty="0" smtClean="0"/>
              <a:t>Tried to learn from successes in embedded and high performance computing (HPC)</a:t>
            </a:r>
          </a:p>
          <a:p>
            <a:r>
              <a:rPr lang="en-US" sz="2400" dirty="0" smtClean="0"/>
              <a:t>Led to 7 Questions to frame parallel research</a:t>
            </a:r>
          </a:p>
          <a:p>
            <a:endParaRPr lang="en-US" sz="2400" dirty="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26978" name="Picture 2"/>
          <p:cNvPicPr>
            <a:picLocks noChangeAspect="1" noChangeArrowheads="1"/>
          </p:cNvPicPr>
          <p:nvPr/>
        </p:nvPicPr>
        <p:blipFill>
          <a:blip r:embed="rId3"/>
          <a:srcRect/>
          <a:stretch>
            <a:fillRect/>
          </a:stretch>
        </p:blipFill>
        <p:spPr bwMode="auto">
          <a:xfrm>
            <a:off x="4876800" y="1715869"/>
            <a:ext cx="4114800" cy="2951600"/>
          </a:xfrm>
          <a:prstGeom prst="rect">
            <a:avLst/>
          </a:prstGeom>
          <a:noFill/>
        </p:spPr>
      </p:pic>
      <p:sp>
        <p:nvSpPr>
          <p:cNvPr id="3326979" name="Rectangle 3"/>
          <p:cNvSpPr>
            <a:spLocks noGrp="1" noChangeArrowheads="1"/>
          </p:cNvSpPr>
          <p:nvPr>
            <p:ph type="title"/>
          </p:nvPr>
        </p:nvSpPr>
        <p:spPr/>
        <p:txBody>
          <a:bodyPr/>
          <a:lstStyle/>
          <a:p>
            <a:r>
              <a:rPr lang="en-US"/>
              <a:t>7 Questions for Parallelism</a:t>
            </a:r>
          </a:p>
        </p:txBody>
      </p:sp>
      <p:sp>
        <p:nvSpPr>
          <p:cNvPr id="3326980" name="Rectangle 4"/>
          <p:cNvSpPr>
            <a:spLocks noGrp="1" noChangeArrowheads="1"/>
          </p:cNvSpPr>
          <p:nvPr>
            <p:ph type="body" idx="1"/>
          </p:nvPr>
        </p:nvSpPr>
        <p:spPr>
          <a:xfrm>
            <a:off x="0" y="990600"/>
            <a:ext cx="5029200" cy="4973638"/>
          </a:xfrm>
        </p:spPr>
        <p:txBody>
          <a:bodyPr/>
          <a:lstStyle/>
          <a:p>
            <a:pPr marL="571500" indent="-571500">
              <a:lnSpc>
                <a:spcPct val="90000"/>
              </a:lnSpc>
              <a:spcAft>
                <a:spcPts val="1200"/>
              </a:spcAft>
            </a:pPr>
            <a:r>
              <a:rPr lang="en-US" sz="2100" dirty="0"/>
              <a:t>Applications:</a:t>
            </a:r>
          </a:p>
          <a:p>
            <a:pPr marL="571500" indent="-571500">
              <a:lnSpc>
                <a:spcPct val="90000"/>
              </a:lnSpc>
              <a:spcAft>
                <a:spcPts val="1200"/>
              </a:spcAft>
              <a:buFont typeface="Times" pitchFamily="18" charset="0"/>
              <a:buNone/>
            </a:pPr>
            <a:r>
              <a:rPr lang="en-US" sz="2100" b="0" dirty="0"/>
              <a:t>	</a:t>
            </a:r>
            <a:r>
              <a:rPr lang="en-US" sz="2100" b="0" dirty="0">
                <a:solidFill>
                  <a:schemeClr val="accent1"/>
                </a:solidFill>
              </a:rPr>
              <a:t>1. What are the apps?</a:t>
            </a:r>
            <a:br>
              <a:rPr lang="en-US" sz="2100" b="0" dirty="0">
                <a:solidFill>
                  <a:schemeClr val="accent1"/>
                </a:solidFill>
              </a:rPr>
            </a:br>
            <a:r>
              <a:rPr lang="en-US" sz="2100" b="0" dirty="0">
                <a:solidFill>
                  <a:schemeClr val="accent1"/>
                </a:solidFill>
              </a:rPr>
              <a:t>2. What are kernels of apps?</a:t>
            </a:r>
            <a:endParaRPr lang="en-US" sz="2100" dirty="0" smtClean="0">
              <a:solidFill>
                <a:schemeClr val="accent1"/>
              </a:solidFill>
            </a:endParaRPr>
          </a:p>
          <a:p>
            <a:pPr marL="571500" indent="-571500">
              <a:lnSpc>
                <a:spcPct val="90000"/>
              </a:lnSpc>
              <a:spcAft>
                <a:spcPts val="1200"/>
              </a:spcAft>
            </a:pPr>
            <a:r>
              <a:rPr lang="en-US" sz="2100" dirty="0" smtClean="0"/>
              <a:t>Architecture &amp; Hardware</a:t>
            </a:r>
            <a:r>
              <a:rPr lang="en-US" sz="2100" dirty="0"/>
              <a:t>:</a:t>
            </a:r>
          </a:p>
          <a:p>
            <a:pPr marL="571500" indent="-571500">
              <a:lnSpc>
                <a:spcPct val="90000"/>
              </a:lnSpc>
              <a:spcAft>
                <a:spcPts val="1200"/>
              </a:spcAft>
              <a:buFont typeface="Times" pitchFamily="18" charset="0"/>
              <a:buNone/>
            </a:pPr>
            <a:r>
              <a:rPr lang="en-US" sz="2100" b="0" dirty="0"/>
              <a:t>	</a:t>
            </a:r>
            <a:r>
              <a:rPr lang="en-US" sz="2100" b="0" dirty="0">
                <a:solidFill>
                  <a:schemeClr val="accent1"/>
                </a:solidFill>
              </a:rPr>
              <a:t>3. What are HW building blocks?</a:t>
            </a:r>
            <a:br>
              <a:rPr lang="en-US" sz="2100" b="0" dirty="0">
                <a:solidFill>
                  <a:schemeClr val="accent1"/>
                </a:solidFill>
              </a:rPr>
            </a:br>
            <a:r>
              <a:rPr lang="en-US" sz="2100" b="0" dirty="0">
                <a:solidFill>
                  <a:schemeClr val="accent1"/>
                </a:solidFill>
              </a:rPr>
              <a:t>4. How to connect them?</a:t>
            </a:r>
            <a:endParaRPr lang="en-US" sz="2100" dirty="0">
              <a:solidFill>
                <a:schemeClr val="accent1"/>
              </a:solidFill>
            </a:endParaRPr>
          </a:p>
          <a:p>
            <a:pPr marL="571500" indent="-571500">
              <a:lnSpc>
                <a:spcPct val="90000"/>
              </a:lnSpc>
              <a:spcAft>
                <a:spcPts val="1200"/>
              </a:spcAft>
            </a:pPr>
            <a:r>
              <a:rPr lang="en-US" sz="2100" dirty="0"/>
              <a:t>Programming Model &amp; Systems Software:</a:t>
            </a:r>
          </a:p>
          <a:p>
            <a:pPr marL="571500" indent="-571500">
              <a:lnSpc>
                <a:spcPct val="90000"/>
              </a:lnSpc>
              <a:spcAft>
                <a:spcPts val="1200"/>
              </a:spcAft>
              <a:buFont typeface="Times" pitchFamily="18" charset="0"/>
              <a:buNone/>
            </a:pPr>
            <a:r>
              <a:rPr lang="en-US" sz="2100" b="0" dirty="0"/>
              <a:t>	</a:t>
            </a:r>
            <a:r>
              <a:rPr lang="en-US" sz="2100" b="0" dirty="0">
                <a:solidFill>
                  <a:schemeClr val="accent1"/>
                </a:solidFill>
              </a:rPr>
              <a:t>5. How to describe apps &amp; kernels?</a:t>
            </a:r>
            <a:br>
              <a:rPr lang="en-US" sz="2100" b="0" dirty="0">
                <a:solidFill>
                  <a:schemeClr val="accent1"/>
                </a:solidFill>
              </a:rPr>
            </a:br>
            <a:r>
              <a:rPr lang="en-US" sz="2100" b="0" dirty="0">
                <a:solidFill>
                  <a:schemeClr val="accent1"/>
                </a:solidFill>
              </a:rPr>
              <a:t>6. How to program the HW?</a:t>
            </a:r>
            <a:endParaRPr lang="en-US" sz="2100" dirty="0">
              <a:solidFill>
                <a:schemeClr val="accent1"/>
              </a:solidFill>
            </a:endParaRPr>
          </a:p>
          <a:p>
            <a:pPr marL="571500" indent="-571500">
              <a:lnSpc>
                <a:spcPct val="90000"/>
              </a:lnSpc>
              <a:spcAft>
                <a:spcPts val="1200"/>
              </a:spcAft>
            </a:pPr>
            <a:r>
              <a:rPr lang="en-US" sz="2100" dirty="0"/>
              <a:t>Evaluation: </a:t>
            </a:r>
          </a:p>
          <a:p>
            <a:pPr marL="571500" indent="-571500">
              <a:lnSpc>
                <a:spcPct val="90000"/>
              </a:lnSpc>
              <a:spcAft>
                <a:spcPts val="1200"/>
              </a:spcAft>
              <a:buFont typeface="Times" pitchFamily="18" charset="0"/>
              <a:buNone/>
            </a:pPr>
            <a:r>
              <a:rPr lang="en-US" sz="2100" b="0" dirty="0"/>
              <a:t>	</a:t>
            </a:r>
            <a:r>
              <a:rPr lang="en-US" sz="2100" b="0" dirty="0">
                <a:solidFill>
                  <a:schemeClr val="accent1"/>
                </a:solidFill>
              </a:rPr>
              <a:t>7. How to measure success?</a:t>
            </a:r>
            <a:endParaRPr lang="en-US" sz="2100" dirty="0">
              <a:solidFill>
                <a:schemeClr val="accent1"/>
              </a:solidFill>
            </a:endParaRPr>
          </a:p>
        </p:txBody>
      </p:sp>
      <p:sp>
        <p:nvSpPr>
          <p:cNvPr id="3326981" name="Text Box 5"/>
          <p:cNvSpPr txBox="1">
            <a:spLocks noChangeArrowheads="1"/>
          </p:cNvSpPr>
          <p:nvPr/>
        </p:nvSpPr>
        <p:spPr bwMode="auto">
          <a:xfrm>
            <a:off x="4724400" y="4648200"/>
            <a:ext cx="4419600" cy="701675"/>
          </a:xfrm>
          <a:prstGeom prst="rect">
            <a:avLst/>
          </a:prstGeom>
          <a:noFill/>
          <a:ln w="9525">
            <a:noFill/>
            <a:miter lim="800000"/>
            <a:headEnd/>
            <a:tailEnd/>
          </a:ln>
          <a:effectLst/>
        </p:spPr>
        <p:txBody>
          <a:bodyPr wrap="square">
            <a:prstTxWarp prst="textNoShape">
              <a:avLst/>
            </a:prstTxWarp>
            <a:spAutoFit/>
          </a:bodyPr>
          <a:lstStyle/>
          <a:p>
            <a:pPr algn="ctr"/>
            <a:r>
              <a:rPr lang="en-US" sz="2000" i="1" dirty="0">
                <a:solidFill>
                  <a:schemeClr val="tx1"/>
                </a:solidFill>
                <a:latin typeface="Tahoma" pitchFamily="18" charset="0"/>
                <a:ea typeface="Tahoma" pitchFamily="18" charset="0"/>
                <a:cs typeface="Tahoma" pitchFamily="18" charset="0"/>
              </a:rPr>
              <a:t>(Inspired by a view of the </a:t>
            </a:r>
            <a:br>
              <a:rPr lang="en-US" sz="2000" i="1" dirty="0">
                <a:solidFill>
                  <a:schemeClr val="tx1"/>
                </a:solidFill>
                <a:latin typeface="Tahoma" pitchFamily="18" charset="0"/>
                <a:ea typeface="Tahoma" pitchFamily="18" charset="0"/>
                <a:cs typeface="Tahoma" pitchFamily="18" charset="0"/>
              </a:rPr>
            </a:br>
            <a:r>
              <a:rPr lang="en-US" sz="2000" i="1" dirty="0">
                <a:solidFill>
                  <a:schemeClr val="tx1"/>
                </a:solidFill>
                <a:latin typeface="Tahoma" pitchFamily="18" charset="0"/>
                <a:ea typeface="Tahoma" pitchFamily="18" charset="0"/>
                <a:cs typeface="Tahoma" pitchFamily="18" charset="0"/>
              </a:rPr>
              <a:t>Golden Gate Bridge from Berkeley) </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52580" name="Rectangle 4"/>
          <p:cNvSpPr>
            <a:spLocks noGrp="1" noChangeArrowheads="1"/>
          </p:cNvSpPr>
          <p:nvPr>
            <p:ph type="title"/>
          </p:nvPr>
        </p:nvSpPr>
        <p:spPr/>
        <p:txBody>
          <a:bodyPr/>
          <a:lstStyle/>
          <a:p>
            <a:r>
              <a:rPr lang="en-US" sz="3600" dirty="0" smtClean="0"/>
              <a:t>Hardware Tower: What are problems?</a:t>
            </a:r>
            <a:endParaRPr lang="en-US" sz="3600" dirty="0"/>
          </a:p>
        </p:txBody>
      </p:sp>
      <p:sp>
        <p:nvSpPr>
          <p:cNvPr id="3352578" name="Rectangle 2"/>
          <p:cNvSpPr>
            <a:spLocks noGrp="1" noChangeArrowheads="1"/>
          </p:cNvSpPr>
          <p:nvPr>
            <p:ph type="body" idx="1"/>
          </p:nvPr>
        </p:nvSpPr>
        <p:spPr/>
        <p:txBody>
          <a:bodyPr/>
          <a:lstStyle/>
          <a:p>
            <a:r>
              <a:rPr lang="en-US" dirty="0" smtClean="0"/>
              <a:t>Power limits leading edge chip designs</a:t>
            </a:r>
          </a:p>
          <a:p>
            <a:pPr lvl="1"/>
            <a:r>
              <a:rPr lang="en-US" dirty="0" smtClean="0"/>
              <a:t>Intel </a:t>
            </a:r>
            <a:r>
              <a:rPr lang="en-US" dirty="0" err="1" smtClean="0"/>
              <a:t>Tejas</a:t>
            </a:r>
            <a:r>
              <a:rPr lang="en-US" dirty="0" smtClean="0"/>
              <a:t> Pentium 4 cancelled due to power issues</a:t>
            </a:r>
          </a:p>
          <a:p>
            <a:r>
              <a:rPr lang="en-US" dirty="0" smtClean="0"/>
              <a:t>Yield on leading edge processes dropping dramatically</a:t>
            </a:r>
          </a:p>
          <a:p>
            <a:pPr lvl="1"/>
            <a:r>
              <a:rPr lang="en-US" dirty="0" smtClean="0"/>
              <a:t>IBM quotes yields of 10 – 20% on 8-processor Cell</a:t>
            </a:r>
          </a:p>
          <a:p>
            <a:r>
              <a:rPr lang="en-US" dirty="0" smtClean="0"/>
              <a:t>Design/validation leading edge chip is becoming unmanageable</a:t>
            </a:r>
          </a:p>
          <a:p>
            <a:pPr lvl="1"/>
            <a:r>
              <a:rPr lang="en-US" dirty="0" smtClean="0"/>
              <a:t>Verification teams &gt; design teams on leading edge processors</a:t>
            </a:r>
            <a:endParaRPr lang="en-US" dirty="0"/>
          </a:p>
        </p:txBody>
      </p:sp>
      <p:pic>
        <p:nvPicPr>
          <p:cNvPr id="5" name="Picture 6" descr="Viewlogo_new0"/>
          <p:cNvPicPr>
            <a:picLocks noChangeAspect="1" noChangeArrowheads="1"/>
          </p:cNvPicPr>
          <p:nvPr/>
        </p:nvPicPr>
        <p:blipFill>
          <a:blip r:embed="rId3"/>
          <a:srcRect/>
          <a:stretch>
            <a:fillRect/>
          </a:stretch>
        </p:blipFill>
        <p:spPr bwMode="auto">
          <a:xfrm>
            <a:off x="7696200" y="0"/>
            <a:ext cx="1447800" cy="879022"/>
          </a:xfrm>
          <a:prstGeom prst="rect">
            <a:avLst/>
          </a:prstGeom>
          <a:noFill/>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54626" name="Rectangle 2"/>
          <p:cNvSpPr>
            <a:spLocks noGrp="1" noChangeArrowheads="1"/>
          </p:cNvSpPr>
          <p:nvPr>
            <p:ph type="title"/>
          </p:nvPr>
        </p:nvSpPr>
        <p:spPr/>
        <p:txBody>
          <a:bodyPr/>
          <a:lstStyle/>
          <a:p>
            <a:r>
              <a:rPr lang="en-US" smtClean="0"/>
              <a:t>HW Solution: Small is Beautiful</a:t>
            </a:r>
            <a:endParaRPr lang="en-US"/>
          </a:p>
        </p:txBody>
      </p:sp>
      <p:sp>
        <p:nvSpPr>
          <p:cNvPr id="3354627" name="Rectangle 3"/>
          <p:cNvSpPr>
            <a:spLocks noGrp="1" noChangeArrowheads="1"/>
          </p:cNvSpPr>
          <p:nvPr>
            <p:ph type="body" idx="1"/>
          </p:nvPr>
        </p:nvSpPr>
        <p:spPr/>
        <p:txBody>
          <a:bodyPr/>
          <a:lstStyle/>
          <a:p>
            <a:r>
              <a:rPr lang="en-US" sz="2400" dirty="0" smtClean="0"/>
              <a:t>Expect modestly pipelined (5- to 9-stage) </a:t>
            </a:r>
            <a:br>
              <a:rPr lang="en-US" sz="2400" dirty="0" smtClean="0"/>
            </a:br>
            <a:r>
              <a:rPr lang="en-US" sz="2400" dirty="0" smtClean="0"/>
              <a:t>CPUs, </a:t>
            </a:r>
            <a:r>
              <a:rPr lang="en-US" sz="2400" dirty="0" err="1" smtClean="0"/>
              <a:t>FPUs</a:t>
            </a:r>
            <a:r>
              <a:rPr lang="en-US" sz="2400" dirty="0" smtClean="0"/>
              <a:t>, vector, Single Inst Multiple Data (SIMD) Processing Elements (</a:t>
            </a:r>
            <a:r>
              <a:rPr lang="en-US" sz="2400" dirty="0" err="1" smtClean="0"/>
              <a:t>PEs</a:t>
            </a:r>
            <a:r>
              <a:rPr lang="en-US" sz="2400" dirty="0" smtClean="0"/>
              <a:t>)</a:t>
            </a:r>
          </a:p>
          <a:p>
            <a:pPr lvl="1"/>
            <a:r>
              <a:rPr lang="en-US" sz="2000" dirty="0" smtClean="0"/>
              <a:t>Small cores not much slower than large cores</a:t>
            </a:r>
          </a:p>
          <a:p>
            <a:r>
              <a:rPr lang="en-US" sz="2400" dirty="0" smtClean="0"/>
              <a:t>Parallel is energy efficient path to performance: </a:t>
            </a:r>
          </a:p>
          <a:p>
            <a:pPr lvl="1"/>
            <a:r>
              <a:rPr lang="en-US" sz="2000" dirty="0" smtClean="0"/>
              <a:t>POWER ≈ VOLTAGE</a:t>
            </a:r>
            <a:r>
              <a:rPr lang="en-US" sz="2000" baseline="30000" dirty="0" smtClean="0"/>
              <a:t>2</a:t>
            </a:r>
          </a:p>
          <a:p>
            <a:pPr lvl="1"/>
            <a:r>
              <a:rPr lang="en-US" sz="2000" dirty="0" smtClean="0"/>
              <a:t>Lower threshold and supply voltages lowers energy per op</a:t>
            </a:r>
          </a:p>
          <a:p>
            <a:r>
              <a:rPr lang="en-US" sz="2400" dirty="0" smtClean="0"/>
              <a:t>Redundant processors can improve chip yield</a:t>
            </a:r>
          </a:p>
          <a:p>
            <a:pPr lvl="1"/>
            <a:r>
              <a:rPr lang="en-US" sz="2000" dirty="0" smtClean="0"/>
              <a:t>Cisco Metro 188 CPUs + 4 spares;</a:t>
            </a:r>
            <a:r>
              <a:rPr lang="en-US" sz="2000" dirty="0" smtClean="0"/>
              <a:t> </a:t>
            </a:r>
            <a:r>
              <a:rPr lang="en-US" sz="2000" dirty="0" smtClean="0"/>
              <a:t>Cell in PS3</a:t>
            </a:r>
            <a:endParaRPr lang="en-US" sz="2000" dirty="0" smtClean="0"/>
          </a:p>
          <a:p>
            <a:r>
              <a:rPr lang="en-US" sz="2400" dirty="0" smtClean="0"/>
              <a:t>Small, regular processing elements easier to </a:t>
            </a:r>
            <a:r>
              <a:rPr lang="en-US" sz="2400" dirty="0" smtClean="0"/>
              <a:t>verify</a:t>
            </a:r>
            <a:endParaRPr lang="en-US" sz="2400" dirty="0" smtClean="0"/>
          </a:p>
        </p:txBody>
      </p:sp>
      <p:pic>
        <p:nvPicPr>
          <p:cNvPr id="5" name="Picture 6" descr="Viewlogo_new0"/>
          <p:cNvPicPr>
            <a:picLocks noChangeAspect="1" noChangeArrowheads="1"/>
          </p:cNvPicPr>
          <p:nvPr/>
        </p:nvPicPr>
        <p:blipFill>
          <a:blip r:embed="rId3"/>
          <a:srcRect/>
          <a:stretch>
            <a:fillRect/>
          </a:stretch>
        </p:blipFill>
        <p:spPr bwMode="auto">
          <a:xfrm>
            <a:off x="7696200" y="0"/>
            <a:ext cx="1447800" cy="879022"/>
          </a:xfrm>
          <a:prstGeom prst="rect">
            <a:avLst/>
          </a:prstGeom>
          <a:noFill/>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56674" name="Rectangle 2"/>
          <p:cNvSpPr>
            <a:spLocks noGrp="1" noChangeArrowheads="1"/>
          </p:cNvSpPr>
          <p:nvPr>
            <p:ph type="title"/>
          </p:nvPr>
        </p:nvSpPr>
        <p:spPr/>
        <p:txBody>
          <a:bodyPr/>
          <a:lstStyle/>
          <a:p>
            <a:r>
              <a:rPr lang="en-US" smtClean="0"/>
              <a:t>Number of Cores/Socket</a:t>
            </a:r>
            <a:endParaRPr lang="en-US"/>
          </a:p>
        </p:txBody>
      </p:sp>
      <p:sp>
        <p:nvSpPr>
          <p:cNvPr id="3356675" name="Rectangle 3"/>
          <p:cNvSpPr>
            <a:spLocks noGrp="1" noChangeArrowheads="1"/>
          </p:cNvSpPr>
          <p:nvPr>
            <p:ph type="body" idx="1"/>
          </p:nvPr>
        </p:nvSpPr>
        <p:spPr/>
        <p:txBody>
          <a:bodyPr/>
          <a:lstStyle/>
          <a:p>
            <a:r>
              <a:rPr lang="en-US" sz="2400" dirty="0" smtClean="0"/>
              <a:t>We need revolution, not evolution</a:t>
            </a:r>
          </a:p>
          <a:p>
            <a:r>
              <a:rPr lang="en-US" sz="2400" dirty="0" smtClean="0"/>
              <a:t>Software or architecture alone can’t fix parallel programming problem, need innovations in both</a:t>
            </a:r>
          </a:p>
          <a:p>
            <a:r>
              <a:rPr lang="en-US" sz="2400" dirty="0" smtClean="0"/>
              <a:t>“</a:t>
            </a:r>
            <a:r>
              <a:rPr lang="en-US" sz="2400" dirty="0" err="1" smtClean="0"/>
              <a:t>Multicore</a:t>
            </a:r>
            <a:r>
              <a:rPr lang="en-US" sz="2400" dirty="0" smtClean="0"/>
              <a:t>” 2X cores per generation: 2, 4, 8, … </a:t>
            </a:r>
          </a:p>
          <a:p>
            <a:r>
              <a:rPr lang="en-US" sz="2400" dirty="0" smtClean="0"/>
              <a:t>“</a:t>
            </a:r>
            <a:r>
              <a:rPr lang="en-US" sz="2400" dirty="0" err="1" smtClean="0"/>
              <a:t>Manycore</a:t>
            </a:r>
            <a:r>
              <a:rPr lang="en-US" sz="2400" dirty="0" smtClean="0"/>
              <a:t>” 100s is highest performance per unit area, and per Watt, then 2X per generation: </a:t>
            </a:r>
            <a:br>
              <a:rPr lang="en-US" sz="2400" dirty="0" smtClean="0"/>
            </a:br>
            <a:r>
              <a:rPr lang="en-US" sz="2400" dirty="0" smtClean="0"/>
              <a:t>64, 128, 256, 512, 1024 …</a:t>
            </a:r>
          </a:p>
          <a:p>
            <a:r>
              <a:rPr lang="en-US" sz="2400" dirty="0" err="1" smtClean="0"/>
              <a:t>Multicore</a:t>
            </a:r>
            <a:r>
              <a:rPr lang="en-US" sz="2400" dirty="0" smtClean="0"/>
              <a:t> architectures &amp; Programming Models good for 2 to 32 cores won’t evolve to </a:t>
            </a:r>
            <a:r>
              <a:rPr lang="en-US" sz="2400" dirty="0" err="1" smtClean="0"/>
              <a:t>Manycore</a:t>
            </a:r>
            <a:r>
              <a:rPr lang="en-US" sz="2400" dirty="0" smtClean="0"/>
              <a:t> systems of 1000’s of processors </a:t>
            </a:r>
            <a:br>
              <a:rPr lang="en-US" sz="2400" dirty="0" smtClean="0"/>
            </a:br>
            <a:r>
              <a:rPr lang="en-US" sz="2400" dirty="0" err="1" smtClean="0">
                <a:sym typeface="Symbol" pitchFamily="18" charset="2"/>
              </a:rPr>
              <a:t></a:t>
            </a:r>
            <a:r>
              <a:rPr lang="en-US" sz="2400" dirty="0" smtClean="0">
                <a:sym typeface="Symbol" pitchFamily="18" charset="2"/>
              </a:rPr>
              <a:t> </a:t>
            </a:r>
            <a:r>
              <a:rPr lang="en-US" sz="2400" dirty="0" smtClean="0"/>
              <a:t>Desperately need HW/SW models that work for </a:t>
            </a:r>
            <a:r>
              <a:rPr lang="en-US" sz="2400" dirty="0" err="1" smtClean="0"/>
              <a:t>Manycore</a:t>
            </a:r>
            <a:r>
              <a:rPr lang="en-US" sz="2400" dirty="0" smtClean="0"/>
              <a:t> or will run out of steam</a:t>
            </a:r>
            <a:br>
              <a:rPr lang="en-US" sz="2400" dirty="0" smtClean="0"/>
            </a:br>
            <a:r>
              <a:rPr lang="en-US" sz="2400" dirty="0" smtClean="0"/>
              <a:t>(as ILP ran out of steam at 4 instructions)</a:t>
            </a:r>
            <a:endParaRPr lang="en-US" sz="2400" dirty="0"/>
          </a:p>
        </p:txBody>
      </p:sp>
      <p:pic>
        <p:nvPicPr>
          <p:cNvPr id="5" name="Picture 6" descr="Viewlogo_new0"/>
          <p:cNvPicPr>
            <a:picLocks noChangeAspect="1" noChangeArrowheads="1"/>
          </p:cNvPicPr>
          <p:nvPr/>
        </p:nvPicPr>
        <p:blipFill>
          <a:blip r:embed="rId3"/>
          <a:srcRect/>
          <a:stretch>
            <a:fillRect/>
          </a:stretch>
        </p:blipFill>
        <p:spPr bwMode="auto">
          <a:xfrm>
            <a:off x="7696200" y="0"/>
            <a:ext cx="1447800" cy="879022"/>
          </a:xfrm>
          <a:prstGeom prst="rect">
            <a:avLst/>
          </a:prstGeom>
          <a:noFill/>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204" name="Rectangle 4"/>
          <p:cNvSpPr>
            <a:spLocks noGrp="1" noChangeArrowheads="1"/>
          </p:cNvSpPr>
          <p:nvPr>
            <p:ph type="title"/>
          </p:nvPr>
        </p:nvSpPr>
        <p:spPr/>
        <p:txBody>
          <a:bodyPr/>
          <a:lstStyle/>
          <a:p>
            <a:r>
              <a:rPr lang="en-US" sz="2800" dirty="0" smtClean="0"/>
              <a:t>Measuring Success: What are the problems?</a:t>
            </a:r>
            <a:endParaRPr lang="en-US" sz="2800" dirty="0"/>
          </a:p>
        </p:txBody>
      </p:sp>
      <p:sp>
        <p:nvSpPr>
          <p:cNvPr id="3379202" name="Rectangle 2"/>
          <p:cNvSpPr>
            <a:spLocks noGrp="1" noChangeArrowheads="1"/>
          </p:cNvSpPr>
          <p:nvPr>
            <p:ph type="body" idx="1"/>
          </p:nvPr>
        </p:nvSpPr>
        <p:spPr/>
        <p:txBody>
          <a:bodyPr/>
          <a:lstStyle/>
          <a:p>
            <a:pPr marL="525463" indent="-457200">
              <a:buFont typeface="+mj-lt"/>
              <a:buAutoNum type="arabicPeriod"/>
            </a:pPr>
            <a:r>
              <a:rPr lang="en-US" sz="2800" dirty="0" err="1" smtClean="0">
                <a:sym typeface="Symbol" pitchFamily="18" charset="2"/>
              </a:rPr>
              <a:t></a:t>
            </a:r>
            <a:r>
              <a:rPr lang="en-US" sz="2800" dirty="0" smtClean="0">
                <a:sym typeface="Symbol" pitchFamily="18" charset="2"/>
              </a:rPr>
              <a:t> </a:t>
            </a:r>
            <a:r>
              <a:rPr lang="en-US" sz="2800" dirty="0" smtClean="0"/>
              <a:t>Only companies can build HW; it takes years</a:t>
            </a:r>
          </a:p>
          <a:p>
            <a:pPr marL="525463" indent="-457200">
              <a:buFont typeface="+mj-lt"/>
              <a:buAutoNum type="arabicPeriod"/>
            </a:pPr>
            <a:r>
              <a:rPr lang="en-US" sz="2800" dirty="0" smtClean="0"/>
              <a:t>Software people don’t start working hard until hardware arrives</a:t>
            </a:r>
          </a:p>
          <a:p>
            <a:pPr marL="911225" lvl="1" indent="-457200"/>
            <a:r>
              <a:rPr lang="en-US" sz="2400" dirty="0" smtClean="0"/>
              <a:t>3 months after HW arrives, SW people list everything that must be fixed, then we all wait 4 years for next iteration of HW/SW</a:t>
            </a:r>
          </a:p>
          <a:p>
            <a:pPr marL="525463" indent="-457200">
              <a:buFont typeface="+mj-lt"/>
              <a:buAutoNum type="arabicPeriod"/>
            </a:pPr>
            <a:r>
              <a:rPr lang="en-US" sz="2800" dirty="0" smtClean="0"/>
              <a:t>How get 1000 CPU systems in hands of researchers to innovate in timely fashion on in algorithms, compilers, languages, OS, architectures, … ?</a:t>
            </a:r>
          </a:p>
          <a:p>
            <a:pPr marL="525463" indent="-457200">
              <a:buFont typeface="+mj-lt"/>
              <a:buAutoNum type="arabicPeriod"/>
            </a:pPr>
            <a:r>
              <a:rPr lang="en-US" sz="2800" dirty="0" smtClean="0"/>
              <a:t>Can avoid waiting years between HW/SW iterations?</a:t>
            </a:r>
            <a:endParaRPr lang="en-US" sz="2800" dirty="0"/>
          </a:p>
        </p:txBody>
      </p:sp>
      <p:pic>
        <p:nvPicPr>
          <p:cNvPr id="5" name="Picture 6" descr="Viewlogo_new0"/>
          <p:cNvPicPr>
            <a:picLocks noChangeAspect="1" noChangeArrowheads="1"/>
          </p:cNvPicPr>
          <p:nvPr/>
        </p:nvPicPr>
        <p:blipFill>
          <a:blip r:embed="rId3"/>
          <a:srcRect/>
          <a:stretch>
            <a:fillRect/>
          </a:stretch>
        </p:blipFill>
        <p:spPr bwMode="auto">
          <a:xfrm>
            <a:off x="7696200" y="0"/>
            <a:ext cx="1447800" cy="879022"/>
          </a:xfrm>
          <a:prstGeom prst="rect">
            <a:avLst/>
          </a:prstGeom>
          <a:noFill/>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81250" name="Picture 2" descr="ramp3"/>
          <p:cNvPicPr>
            <a:picLocks noChangeAspect="1" noChangeArrowheads="1"/>
          </p:cNvPicPr>
          <p:nvPr/>
        </p:nvPicPr>
        <p:blipFill>
          <a:blip r:embed="rId3"/>
          <a:srcRect/>
          <a:stretch>
            <a:fillRect/>
          </a:stretch>
        </p:blipFill>
        <p:spPr bwMode="auto">
          <a:xfrm>
            <a:off x="7620000" y="0"/>
            <a:ext cx="1524000" cy="885423"/>
          </a:xfrm>
          <a:prstGeom prst="rect">
            <a:avLst/>
          </a:prstGeom>
          <a:noFill/>
        </p:spPr>
      </p:pic>
      <p:sp>
        <p:nvSpPr>
          <p:cNvPr id="3381251" name="Rectangle 3"/>
          <p:cNvSpPr>
            <a:spLocks noGrp="1" noChangeArrowheads="1"/>
          </p:cNvSpPr>
          <p:nvPr>
            <p:ph type="title"/>
          </p:nvPr>
        </p:nvSpPr>
        <p:spPr>
          <a:xfrm>
            <a:off x="603250" y="228600"/>
            <a:ext cx="6826250" cy="422275"/>
          </a:xfrm>
        </p:spPr>
        <p:txBody>
          <a:bodyPr/>
          <a:lstStyle/>
          <a:p>
            <a:r>
              <a:rPr lang="en-US" sz="2800" dirty="0"/>
              <a:t>Build Academic </a:t>
            </a:r>
            <a:r>
              <a:rPr lang="en-US" sz="2800" dirty="0" err="1"/>
              <a:t>Manycore</a:t>
            </a:r>
            <a:r>
              <a:rPr lang="en-US" sz="2800" dirty="0"/>
              <a:t> from </a:t>
            </a:r>
            <a:r>
              <a:rPr lang="en-US" sz="2800" dirty="0" err="1"/>
              <a:t>FPGAs</a:t>
            </a:r>
            <a:r>
              <a:rPr lang="en-US" sz="2800" dirty="0"/>
              <a:t> </a:t>
            </a:r>
          </a:p>
        </p:txBody>
      </p:sp>
      <p:sp>
        <p:nvSpPr>
          <p:cNvPr id="3381252" name="Rectangle 4"/>
          <p:cNvSpPr>
            <a:spLocks noGrp="1" noChangeArrowheads="1"/>
          </p:cNvSpPr>
          <p:nvPr>
            <p:ph type="body" idx="1"/>
          </p:nvPr>
        </p:nvSpPr>
        <p:spPr>
          <a:xfrm>
            <a:off x="279400" y="1219200"/>
            <a:ext cx="8864600" cy="4789488"/>
          </a:xfrm>
        </p:spPr>
        <p:txBody>
          <a:bodyPr/>
          <a:lstStyle/>
          <a:p>
            <a:pPr marL="342900" indent="-342900">
              <a:lnSpc>
                <a:spcPct val="90000"/>
              </a:lnSpc>
            </a:pPr>
            <a:r>
              <a:rPr lang="en-US" sz="2300" dirty="0"/>
              <a:t>As </a:t>
            </a:r>
            <a:r>
              <a:rPr lang="en-US" sz="2600" dirty="0" err="1">
                <a:sym typeface="Symbol" pitchFamily="18" charset="2"/>
              </a:rPr>
              <a:t></a:t>
            </a:r>
            <a:r>
              <a:rPr lang="en-US" sz="2300" dirty="0"/>
              <a:t> 16 CPUs will fit in Field Programmable Gate Array (FPGA), 1000-CPU system from </a:t>
            </a:r>
            <a:r>
              <a:rPr lang="en-US" sz="2600" dirty="0" err="1">
                <a:sym typeface="Symbol" pitchFamily="18" charset="2"/>
              </a:rPr>
              <a:t></a:t>
            </a:r>
            <a:r>
              <a:rPr lang="en-US" sz="2300" dirty="0"/>
              <a:t> 64 </a:t>
            </a:r>
            <a:r>
              <a:rPr lang="en-US" sz="2300" dirty="0" err="1"/>
              <a:t>FPGAs</a:t>
            </a:r>
            <a:r>
              <a:rPr lang="en-US" sz="2300" dirty="0"/>
              <a:t>?</a:t>
            </a:r>
          </a:p>
          <a:p>
            <a:pPr marL="742950" lvl="1" indent="-285750">
              <a:lnSpc>
                <a:spcPct val="90000"/>
              </a:lnSpc>
            </a:pPr>
            <a:r>
              <a:rPr lang="en-US" sz="2000" dirty="0"/>
              <a:t>8 32-bit simple “soft core” RISC at 100MHz in 2004 (</a:t>
            </a:r>
            <a:r>
              <a:rPr lang="en-US" sz="2000" dirty="0" err="1"/>
              <a:t>Virtex</a:t>
            </a:r>
            <a:r>
              <a:rPr lang="en-US" sz="2000" dirty="0"/>
              <a:t>-II)</a:t>
            </a:r>
          </a:p>
          <a:p>
            <a:pPr marL="742950" lvl="1" indent="-285750">
              <a:lnSpc>
                <a:spcPct val="90000"/>
              </a:lnSpc>
            </a:pPr>
            <a:r>
              <a:rPr lang="en-US" sz="2000" dirty="0"/>
              <a:t>FPGA generations every 1.5 yrs; </a:t>
            </a:r>
            <a:r>
              <a:rPr lang="en-US" sz="2400" dirty="0" err="1">
                <a:sym typeface="Symbol" pitchFamily="18" charset="2"/>
              </a:rPr>
              <a:t></a:t>
            </a:r>
            <a:r>
              <a:rPr lang="en-US" sz="2000" dirty="0"/>
              <a:t> 2X CPUs, </a:t>
            </a:r>
            <a:r>
              <a:rPr lang="en-US" sz="2400" dirty="0" err="1">
                <a:sym typeface="Symbol" pitchFamily="18" charset="2"/>
              </a:rPr>
              <a:t></a:t>
            </a:r>
            <a:r>
              <a:rPr lang="en-US" sz="2000" dirty="0"/>
              <a:t> 1.2X clock rate</a:t>
            </a:r>
          </a:p>
          <a:p>
            <a:pPr marL="342900" indent="-342900">
              <a:lnSpc>
                <a:spcPct val="90000"/>
              </a:lnSpc>
            </a:pPr>
            <a:r>
              <a:rPr lang="en-US" sz="2300" dirty="0"/>
              <a:t>HW research community does logic design (“gate shareware”) to create out-of-the-box, </a:t>
            </a:r>
            <a:r>
              <a:rPr lang="en-US" sz="2300" dirty="0" err="1"/>
              <a:t>Manycore</a:t>
            </a:r>
            <a:r>
              <a:rPr lang="en-US" sz="2300" dirty="0"/>
              <a:t> </a:t>
            </a:r>
            <a:endParaRPr lang="en-US" sz="2400" dirty="0"/>
          </a:p>
          <a:p>
            <a:pPr marL="742950" lvl="1" indent="-285750">
              <a:lnSpc>
                <a:spcPct val="90000"/>
              </a:lnSpc>
            </a:pPr>
            <a:r>
              <a:rPr lang="en-US" sz="2000" dirty="0"/>
              <a:t>E.g., 1000 processor, standard ISA binary-compatible, 64-bit, </a:t>
            </a:r>
            <a:br>
              <a:rPr lang="en-US" sz="2000" dirty="0"/>
            </a:br>
            <a:r>
              <a:rPr lang="en-US" sz="2000" dirty="0"/>
              <a:t>cache-coherent supercomputer @ </a:t>
            </a:r>
            <a:r>
              <a:rPr lang="en-US" sz="2400" dirty="0" err="1">
                <a:sym typeface="Symbol" pitchFamily="18" charset="2"/>
              </a:rPr>
              <a:t></a:t>
            </a:r>
            <a:r>
              <a:rPr lang="en-US" sz="2000" dirty="0"/>
              <a:t> 150 MHz/CPU in 2007</a:t>
            </a:r>
          </a:p>
          <a:p>
            <a:pPr marL="742950" lvl="1" indent="-285750">
              <a:lnSpc>
                <a:spcPct val="90000"/>
              </a:lnSpc>
            </a:pPr>
            <a:r>
              <a:rPr lang="en-US" sz="2000" dirty="0" err="1"/>
              <a:t>RAMPants</a:t>
            </a:r>
            <a:r>
              <a:rPr lang="en-US" sz="2000" dirty="0"/>
              <a:t>: 10 faculty at Berkeley, CMU, MIT, Stanford, Texas, and Washington</a:t>
            </a:r>
          </a:p>
          <a:p>
            <a:pPr marL="342900" indent="-342900">
              <a:lnSpc>
                <a:spcPct val="90000"/>
              </a:lnSpc>
            </a:pPr>
            <a:r>
              <a:rPr lang="en-US" sz="2400" dirty="0">
                <a:solidFill>
                  <a:schemeClr val="accent1"/>
                </a:solidFill>
              </a:rPr>
              <a:t>“Research Accelerator for Multiple Processors” as a vehicle to attract many to parallel challenge</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12995" name="Rectangle 3"/>
          <p:cNvSpPr>
            <a:spLocks noGrp="1" noChangeArrowheads="1"/>
          </p:cNvSpPr>
          <p:nvPr>
            <p:ph type="body" idx="1"/>
          </p:nvPr>
        </p:nvSpPr>
        <p:spPr>
          <a:xfrm>
            <a:off x="457200" y="990600"/>
            <a:ext cx="8229600" cy="4754563"/>
          </a:xfrm>
        </p:spPr>
        <p:txBody>
          <a:bodyPr/>
          <a:lstStyle/>
          <a:p>
            <a:r>
              <a:rPr lang="en-US" sz="2800" dirty="0"/>
              <a:t>A </a:t>
            </a:r>
            <a:r>
              <a:rPr lang="en-US" sz="2800" i="1" dirty="0">
                <a:solidFill>
                  <a:schemeClr val="accent1"/>
                </a:solidFill>
              </a:rPr>
              <a:t>Thread</a:t>
            </a:r>
            <a:r>
              <a:rPr lang="en-US" sz="2800" dirty="0">
                <a:solidFill>
                  <a:schemeClr val="accent1"/>
                </a:solidFill>
              </a:rPr>
              <a:t> </a:t>
            </a:r>
            <a:r>
              <a:rPr lang="en-US" sz="2800" dirty="0"/>
              <a:t>stands for “thread of execution”, is a single stream of instructions</a:t>
            </a:r>
          </a:p>
          <a:p>
            <a:pPr lvl="1"/>
            <a:r>
              <a:rPr lang="en-US" sz="2400" dirty="0"/>
              <a:t>A program can </a:t>
            </a:r>
            <a:r>
              <a:rPr lang="en-US" sz="2400" dirty="0">
                <a:solidFill>
                  <a:schemeClr val="accent2"/>
                </a:solidFill>
              </a:rPr>
              <a:t>split</a:t>
            </a:r>
            <a:r>
              <a:rPr lang="en-US" sz="2400" dirty="0"/>
              <a:t>, or </a:t>
            </a:r>
            <a:r>
              <a:rPr lang="en-US" sz="2400" dirty="0">
                <a:solidFill>
                  <a:schemeClr val="accent2"/>
                </a:solidFill>
              </a:rPr>
              <a:t>fork </a:t>
            </a:r>
            <a:r>
              <a:rPr lang="en-US" sz="2400" dirty="0"/>
              <a:t>itself into separate threads, which can (in theory) execute simultaneously.</a:t>
            </a:r>
          </a:p>
          <a:p>
            <a:pPr lvl="1"/>
            <a:r>
              <a:rPr lang="en-US" sz="2400" dirty="0"/>
              <a:t>It has its own registers, PC, etc.</a:t>
            </a:r>
          </a:p>
          <a:p>
            <a:pPr lvl="1"/>
            <a:r>
              <a:rPr lang="en-US" sz="2400" dirty="0"/>
              <a:t>Threads from the same process operate in the same virtual address space</a:t>
            </a:r>
          </a:p>
          <a:p>
            <a:pPr lvl="2"/>
            <a:r>
              <a:rPr lang="en-US" sz="2000" dirty="0"/>
              <a:t>switching threads faster than switching processes!</a:t>
            </a:r>
          </a:p>
          <a:p>
            <a:pPr lvl="1"/>
            <a:r>
              <a:rPr lang="en-US" sz="2400" dirty="0"/>
              <a:t>An easy way to describe/think about parallelism</a:t>
            </a:r>
          </a:p>
          <a:p>
            <a:r>
              <a:rPr lang="en-US" sz="2800" dirty="0"/>
              <a:t>A single CPU can execute many threads by</a:t>
            </a:r>
            <a:r>
              <a:rPr lang="en-US" sz="2800" dirty="0" smtClean="0"/>
              <a:t> </a:t>
            </a:r>
            <a:br>
              <a:rPr lang="en-US" sz="2800" dirty="0" smtClean="0"/>
            </a:br>
            <a:r>
              <a:rPr lang="en-US" sz="2800" i="1" dirty="0" smtClean="0">
                <a:solidFill>
                  <a:srgbClr val="FFFF00"/>
                </a:solidFill>
              </a:rPr>
              <a:t>Time </a:t>
            </a:r>
            <a:r>
              <a:rPr lang="en-US" sz="2800" i="1" dirty="0">
                <a:solidFill>
                  <a:srgbClr val="FFFF00"/>
                </a:solidFill>
              </a:rPr>
              <a:t>Division </a:t>
            </a:r>
            <a:r>
              <a:rPr lang="en-US" sz="2800" i="1" dirty="0" err="1">
                <a:solidFill>
                  <a:srgbClr val="FFFF00"/>
                </a:solidFill>
              </a:rPr>
              <a:t>Multipexing</a:t>
            </a:r>
            <a:endParaRPr lang="en-US" sz="2800" dirty="0">
              <a:solidFill>
                <a:srgbClr val="FFFF00"/>
              </a:solidFill>
            </a:endParaRPr>
          </a:p>
        </p:txBody>
      </p:sp>
      <p:sp>
        <p:nvSpPr>
          <p:cNvPr id="3412996" name="Rectangle 4"/>
          <p:cNvSpPr>
            <a:spLocks noChangeArrowheads="1"/>
          </p:cNvSpPr>
          <p:nvPr/>
        </p:nvSpPr>
        <p:spPr bwMode="auto">
          <a:xfrm>
            <a:off x="1828800" y="5854700"/>
            <a:ext cx="1143000" cy="381000"/>
          </a:xfrm>
          <a:prstGeom prst="rect">
            <a:avLst/>
          </a:prstGeom>
          <a:solidFill>
            <a:schemeClr val="accent1"/>
          </a:solidFill>
          <a:ln w="3175">
            <a:solidFill>
              <a:schemeClr val="tx1"/>
            </a:solidFill>
            <a:miter lim="800000"/>
            <a:headEnd/>
            <a:tailEnd/>
          </a:ln>
          <a:effectLst/>
        </p:spPr>
        <p:txBody>
          <a:bodyPr anchor="ctr">
            <a:prstTxWarp prst="textNoShape">
              <a:avLst/>
            </a:prstTxWarp>
            <a:spAutoFit/>
          </a:bodyPr>
          <a:lstStyle/>
          <a:p>
            <a:endParaRPr lang="en-US"/>
          </a:p>
        </p:txBody>
      </p:sp>
      <p:sp>
        <p:nvSpPr>
          <p:cNvPr id="3412997" name="Rectangle 5"/>
          <p:cNvSpPr>
            <a:spLocks noChangeArrowheads="1"/>
          </p:cNvSpPr>
          <p:nvPr/>
        </p:nvSpPr>
        <p:spPr bwMode="auto">
          <a:xfrm>
            <a:off x="2971800" y="5854700"/>
            <a:ext cx="1143000" cy="381000"/>
          </a:xfrm>
          <a:prstGeom prst="rect">
            <a:avLst/>
          </a:prstGeom>
          <a:solidFill>
            <a:schemeClr val="accent2"/>
          </a:solidFill>
          <a:ln w="3175">
            <a:solidFill>
              <a:schemeClr val="tx1"/>
            </a:solidFill>
            <a:miter lim="800000"/>
            <a:headEnd/>
            <a:tailEnd/>
          </a:ln>
          <a:effectLst/>
        </p:spPr>
        <p:txBody>
          <a:bodyPr anchor="ctr">
            <a:prstTxWarp prst="textNoShape">
              <a:avLst/>
            </a:prstTxWarp>
            <a:spAutoFit/>
          </a:bodyPr>
          <a:lstStyle/>
          <a:p>
            <a:endParaRPr lang="en-US"/>
          </a:p>
        </p:txBody>
      </p:sp>
      <p:sp>
        <p:nvSpPr>
          <p:cNvPr id="3412998" name="Rectangle 6"/>
          <p:cNvSpPr>
            <a:spLocks noChangeArrowheads="1"/>
          </p:cNvSpPr>
          <p:nvPr/>
        </p:nvSpPr>
        <p:spPr bwMode="auto">
          <a:xfrm>
            <a:off x="4114800" y="5854700"/>
            <a:ext cx="1143000" cy="381000"/>
          </a:xfrm>
          <a:prstGeom prst="rect">
            <a:avLst/>
          </a:prstGeom>
          <a:solidFill>
            <a:schemeClr val="accent4"/>
          </a:solidFill>
          <a:ln w="3175">
            <a:solidFill>
              <a:schemeClr val="tx1"/>
            </a:solidFill>
            <a:miter lim="800000"/>
            <a:headEnd/>
            <a:tailEnd/>
          </a:ln>
          <a:effectLst/>
        </p:spPr>
        <p:txBody>
          <a:bodyPr anchor="ctr">
            <a:prstTxWarp prst="textNoShape">
              <a:avLst/>
            </a:prstTxWarp>
            <a:spAutoFit/>
          </a:bodyPr>
          <a:lstStyle/>
          <a:p>
            <a:endParaRPr lang="en-US"/>
          </a:p>
        </p:txBody>
      </p:sp>
      <p:sp>
        <p:nvSpPr>
          <p:cNvPr id="3412999" name="Rectangle 7"/>
          <p:cNvSpPr>
            <a:spLocks noChangeArrowheads="1"/>
          </p:cNvSpPr>
          <p:nvPr/>
        </p:nvSpPr>
        <p:spPr bwMode="auto">
          <a:xfrm>
            <a:off x="5257800" y="5854700"/>
            <a:ext cx="1905000" cy="381000"/>
          </a:xfrm>
          <a:prstGeom prst="rect">
            <a:avLst/>
          </a:prstGeom>
          <a:solidFill>
            <a:schemeClr val="accent1"/>
          </a:solidFill>
          <a:ln w="3175">
            <a:solidFill>
              <a:schemeClr val="tx1"/>
            </a:solidFill>
            <a:miter lim="800000"/>
            <a:headEnd/>
            <a:tailEnd/>
          </a:ln>
          <a:effectLst/>
        </p:spPr>
        <p:txBody>
          <a:bodyPr anchor="ctr">
            <a:prstTxWarp prst="textNoShape">
              <a:avLst/>
            </a:prstTxWarp>
            <a:spAutoFit/>
          </a:bodyPr>
          <a:lstStyle/>
          <a:p>
            <a:endParaRPr lang="en-US"/>
          </a:p>
        </p:txBody>
      </p:sp>
      <p:sp>
        <p:nvSpPr>
          <p:cNvPr id="3413000" name="Rectangle 8"/>
          <p:cNvSpPr>
            <a:spLocks noChangeArrowheads="1"/>
          </p:cNvSpPr>
          <p:nvPr/>
        </p:nvSpPr>
        <p:spPr bwMode="auto">
          <a:xfrm>
            <a:off x="1066800" y="5854700"/>
            <a:ext cx="638765" cy="39754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l"/>
            <a:r>
              <a:rPr lang="en-US" sz="2000" dirty="0">
                <a:solidFill>
                  <a:schemeClr val="tx1"/>
                </a:solidFill>
                <a:latin typeface="18 VAG Rounded Thin   55390"/>
              </a:rPr>
              <a:t>CPU</a:t>
            </a:r>
          </a:p>
        </p:txBody>
      </p:sp>
      <p:sp>
        <p:nvSpPr>
          <p:cNvPr id="3413001" name="Line 9"/>
          <p:cNvSpPr>
            <a:spLocks noChangeShapeType="1"/>
          </p:cNvSpPr>
          <p:nvPr/>
        </p:nvSpPr>
        <p:spPr bwMode="auto">
          <a:xfrm>
            <a:off x="1828800" y="6540500"/>
            <a:ext cx="5334000" cy="0"/>
          </a:xfrm>
          <a:prstGeom prst="line">
            <a:avLst/>
          </a:prstGeom>
          <a:noFill/>
          <a:ln w="76200" cap="flat" cmpd="sng" algn="ctr">
            <a:solidFill>
              <a:schemeClr val="tx1"/>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3413002" name="Rectangle 10"/>
          <p:cNvSpPr>
            <a:spLocks noChangeArrowheads="1"/>
          </p:cNvSpPr>
          <p:nvPr/>
        </p:nvSpPr>
        <p:spPr bwMode="auto">
          <a:xfrm>
            <a:off x="1066800" y="6311900"/>
            <a:ext cx="683136" cy="39754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l"/>
            <a:r>
              <a:rPr lang="en-US" sz="2000">
                <a:solidFill>
                  <a:schemeClr val="tx1"/>
                </a:solidFill>
                <a:latin typeface="18 VAG Rounded Thin   55390"/>
              </a:rPr>
              <a:t>Time</a:t>
            </a:r>
          </a:p>
        </p:txBody>
      </p:sp>
      <p:sp>
        <p:nvSpPr>
          <p:cNvPr id="3413003" name="Rectangle 11"/>
          <p:cNvSpPr>
            <a:spLocks noChangeArrowheads="1"/>
          </p:cNvSpPr>
          <p:nvPr/>
        </p:nvSpPr>
        <p:spPr bwMode="auto">
          <a:xfrm>
            <a:off x="7848600" y="5562600"/>
            <a:ext cx="228600" cy="228600"/>
          </a:xfrm>
          <a:prstGeom prst="rect">
            <a:avLst/>
          </a:prstGeom>
          <a:solidFill>
            <a:schemeClr val="accent1"/>
          </a:solidFill>
          <a:ln w="3175">
            <a:solidFill>
              <a:schemeClr val="tx1"/>
            </a:solidFill>
            <a:miter lim="800000"/>
            <a:headEnd/>
            <a:tailEnd/>
          </a:ln>
          <a:effectLst/>
        </p:spPr>
        <p:txBody>
          <a:bodyPr anchor="ctr">
            <a:prstTxWarp prst="textNoShape">
              <a:avLst/>
            </a:prstTxWarp>
            <a:spAutoFit/>
          </a:bodyPr>
          <a:lstStyle/>
          <a:p>
            <a:endParaRPr lang="en-US"/>
          </a:p>
        </p:txBody>
      </p:sp>
      <p:sp>
        <p:nvSpPr>
          <p:cNvPr id="3413004" name="Rectangle 12"/>
          <p:cNvSpPr>
            <a:spLocks noChangeArrowheads="1"/>
          </p:cNvSpPr>
          <p:nvPr/>
        </p:nvSpPr>
        <p:spPr bwMode="auto">
          <a:xfrm>
            <a:off x="7848600" y="5943600"/>
            <a:ext cx="228600" cy="228600"/>
          </a:xfrm>
          <a:prstGeom prst="rect">
            <a:avLst/>
          </a:prstGeom>
          <a:solidFill>
            <a:schemeClr val="accent2"/>
          </a:solidFill>
          <a:ln w="3175">
            <a:solidFill>
              <a:schemeClr val="tx1"/>
            </a:solidFill>
            <a:miter lim="800000"/>
            <a:headEnd/>
            <a:tailEnd/>
          </a:ln>
          <a:effectLst/>
        </p:spPr>
        <p:txBody>
          <a:bodyPr anchor="ctr">
            <a:prstTxWarp prst="textNoShape">
              <a:avLst/>
            </a:prstTxWarp>
            <a:spAutoFit/>
          </a:bodyPr>
          <a:lstStyle/>
          <a:p>
            <a:endParaRPr lang="en-US"/>
          </a:p>
        </p:txBody>
      </p:sp>
      <p:sp>
        <p:nvSpPr>
          <p:cNvPr id="3413005" name="Rectangle 13"/>
          <p:cNvSpPr>
            <a:spLocks noChangeArrowheads="1"/>
          </p:cNvSpPr>
          <p:nvPr/>
        </p:nvSpPr>
        <p:spPr bwMode="auto">
          <a:xfrm>
            <a:off x="7848600" y="6324600"/>
            <a:ext cx="228600" cy="228600"/>
          </a:xfrm>
          <a:prstGeom prst="rect">
            <a:avLst/>
          </a:prstGeom>
          <a:solidFill>
            <a:schemeClr val="accent4"/>
          </a:solidFill>
          <a:ln w="3175">
            <a:solidFill>
              <a:schemeClr val="tx1"/>
            </a:solidFill>
            <a:miter lim="800000"/>
            <a:headEnd/>
            <a:tailEnd/>
          </a:ln>
          <a:effectLst/>
        </p:spPr>
        <p:txBody>
          <a:bodyPr anchor="ctr">
            <a:prstTxWarp prst="textNoShape">
              <a:avLst/>
            </a:prstTxWarp>
            <a:spAutoFit/>
          </a:bodyPr>
          <a:lstStyle/>
          <a:p>
            <a:endParaRPr lang="en-US"/>
          </a:p>
        </p:txBody>
      </p:sp>
      <p:sp>
        <p:nvSpPr>
          <p:cNvPr id="3413006" name="Rectangle 14"/>
          <p:cNvSpPr>
            <a:spLocks noChangeArrowheads="1"/>
          </p:cNvSpPr>
          <p:nvPr/>
        </p:nvSpPr>
        <p:spPr bwMode="auto">
          <a:xfrm>
            <a:off x="8077200" y="5486400"/>
            <a:ext cx="1066061" cy="39754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l"/>
            <a:r>
              <a:rPr lang="en-US" sz="2000" dirty="0">
                <a:solidFill>
                  <a:schemeClr val="tx1"/>
                </a:solidFill>
                <a:latin typeface="18 VAG Rounded Thin   55390"/>
              </a:rPr>
              <a:t>Thread</a:t>
            </a:r>
            <a:r>
              <a:rPr lang="en-US" sz="2000" baseline="-25000" dirty="0">
                <a:solidFill>
                  <a:schemeClr val="tx1"/>
                </a:solidFill>
                <a:latin typeface="18 VAG Rounded Thin   55390"/>
              </a:rPr>
              <a:t>0</a:t>
            </a:r>
          </a:p>
        </p:txBody>
      </p:sp>
      <p:sp>
        <p:nvSpPr>
          <p:cNvPr id="3413007" name="Rectangle 15"/>
          <p:cNvSpPr>
            <a:spLocks noChangeArrowheads="1"/>
          </p:cNvSpPr>
          <p:nvPr/>
        </p:nvSpPr>
        <p:spPr bwMode="auto">
          <a:xfrm>
            <a:off x="8077200" y="5867400"/>
            <a:ext cx="1027113"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pPr algn="l"/>
            <a:r>
              <a:rPr lang="en-US" sz="2000" dirty="0">
                <a:solidFill>
                  <a:schemeClr val="tx1"/>
                </a:solidFill>
                <a:latin typeface="18 VAG Rounded Thin   55390"/>
              </a:rPr>
              <a:t>Thread</a:t>
            </a:r>
            <a:r>
              <a:rPr lang="en-US" sz="2000" baseline="-25000" dirty="0">
                <a:solidFill>
                  <a:schemeClr val="tx1"/>
                </a:solidFill>
                <a:latin typeface="18 VAG Rounded Thin   55390"/>
              </a:rPr>
              <a:t>1</a:t>
            </a:r>
          </a:p>
        </p:txBody>
      </p:sp>
      <p:sp>
        <p:nvSpPr>
          <p:cNvPr id="3413008" name="Rectangle 16"/>
          <p:cNvSpPr>
            <a:spLocks noChangeArrowheads="1"/>
          </p:cNvSpPr>
          <p:nvPr/>
        </p:nvSpPr>
        <p:spPr bwMode="auto">
          <a:xfrm>
            <a:off x="8077200" y="6235700"/>
            <a:ext cx="1020237" cy="39754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l"/>
            <a:r>
              <a:rPr lang="en-US" sz="2000" dirty="0">
                <a:solidFill>
                  <a:schemeClr val="tx1"/>
                </a:solidFill>
                <a:latin typeface="18 VAG Rounded Thin   55390"/>
              </a:rPr>
              <a:t>Thread</a:t>
            </a:r>
            <a:r>
              <a:rPr lang="en-US" sz="2000" baseline="-25000" dirty="0">
                <a:solidFill>
                  <a:schemeClr val="tx1"/>
                </a:solidFill>
                <a:latin typeface="18 VAG Rounded Thin   55390"/>
              </a:rPr>
              <a:t>2</a:t>
            </a:r>
          </a:p>
        </p:txBody>
      </p:sp>
      <p:sp>
        <p:nvSpPr>
          <p:cNvPr id="17" name="Title 16"/>
          <p:cNvSpPr>
            <a:spLocks noGrp="1"/>
          </p:cNvSpPr>
          <p:nvPr>
            <p:ph type="title"/>
          </p:nvPr>
        </p:nvSpPr>
        <p:spPr/>
        <p:txBody>
          <a:bodyPr/>
          <a:lstStyle/>
          <a:p>
            <a:r>
              <a:rPr lang="en-US" dirty="0" smtClean="0"/>
              <a:t>Background: Threads</a:t>
            </a:r>
            <a:endParaRPr lang="en-US" dirty="0"/>
          </a:p>
        </p:txBody>
      </p:sp>
      <p:pic>
        <p:nvPicPr>
          <p:cNvPr id="18" name="Picture 17" descr="450px-Multithreaded_process.svg.png"/>
          <p:cNvPicPr>
            <a:picLocks noChangeAspect="1"/>
          </p:cNvPicPr>
          <p:nvPr/>
        </p:nvPicPr>
        <p:blipFill>
          <a:blip r:embed="rId3"/>
          <a:stretch>
            <a:fillRect/>
          </a:stretch>
        </p:blipFill>
        <p:spPr>
          <a:xfrm>
            <a:off x="7543800" y="3657600"/>
            <a:ext cx="1452282" cy="1371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12642" name="Rectangle 2"/>
          <p:cNvSpPr>
            <a:spLocks noGrp="1" noChangeArrowheads="1"/>
          </p:cNvSpPr>
          <p:nvPr>
            <p:ph type="title"/>
          </p:nvPr>
        </p:nvSpPr>
        <p:spPr/>
        <p:txBody>
          <a:bodyPr/>
          <a:lstStyle/>
          <a:p>
            <a:r>
              <a:rPr lang="en-US" dirty="0" smtClean="0"/>
              <a:t>And in Conclusion…</a:t>
            </a:r>
            <a:endParaRPr lang="en-US" dirty="0"/>
          </a:p>
        </p:txBody>
      </p:sp>
      <p:sp>
        <p:nvSpPr>
          <p:cNvPr id="3312643" name="Rectangle 3"/>
          <p:cNvSpPr>
            <a:spLocks noGrp="1" noChangeArrowheads="1"/>
          </p:cNvSpPr>
          <p:nvPr>
            <p:ph type="body" idx="1"/>
          </p:nvPr>
        </p:nvSpPr>
        <p:spPr/>
        <p:txBody>
          <a:bodyPr/>
          <a:lstStyle/>
          <a:p>
            <a:r>
              <a:rPr lang="en-US" dirty="0" smtClean="0"/>
              <a:t>Everything is changing </a:t>
            </a:r>
          </a:p>
          <a:p>
            <a:r>
              <a:rPr lang="en-US" dirty="0" smtClean="0"/>
              <a:t>Old conventional wisdom is out</a:t>
            </a:r>
          </a:p>
          <a:p>
            <a:r>
              <a:rPr lang="en-US" dirty="0" smtClean="0"/>
              <a:t>We </a:t>
            </a:r>
            <a:r>
              <a:rPr lang="en-US" dirty="0" smtClean="0">
                <a:solidFill>
                  <a:schemeClr val="accent2"/>
                </a:solidFill>
              </a:rPr>
              <a:t>desperately </a:t>
            </a:r>
            <a:r>
              <a:rPr lang="en-US" dirty="0" smtClean="0"/>
              <a:t>need new approach to HW and SW based on parallelism since industry has bet its future that parallelism works</a:t>
            </a:r>
          </a:p>
          <a:p>
            <a:r>
              <a:rPr lang="en-US" dirty="0" smtClean="0"/>
              <a:t>Need to create a “watering hole” to bring everyone together to quickly find that solution</a:t>
            </a:r>
          </a:p>
          <a:p>
            <a:pPr lvl="1"/>
            <a:r>
              <a:rPr lang="en-US" dirty="0" smtClean="0"/>
              <a:t>architects, language designers, application experts, numerical analysts, algorithm designers, programmers, …</a:t>
            </a:r>
            <a:endParaRPr lang="en-US" dirty="0"/>
          </a:p>
        </p:txBody>
      </p:sp>
      <p:sp>
        <p:nvSpPr>
          <p:cNvPr id="3312644" name="Rectangle 4"/>
          <p:cNvSpPr>
            <a:spLocks noChangeArrowheads="1"/>
          </p:cNvSpPr>
          <p:nvPr/>
        </p:nvSpPr>
        <p:spPr bwMode="auto">
          <a:xfrm>
            <a:off x="7354888" y="0"/>
            <a:ext cx="1789112" cy="1069975"/>
          </a:xfrm>
          <a:prstGeom prst="rect">
            <a:avLst/>
          </a:prstGeom>
          <a:solidFill>
            <a:schemeClr val="bg1"/>
          </a:solidFill>
          <a:ln w="9525">
            <a:noFill/>
            <a:miter lim="800000"/>
            <a:headEnd/>
            <a:tailEnd/>
          </a:ln>
          <a:effectLst/>
        </p:spPr>
        <p:txBody>
          <a:bodyPr wrap="none" anchor="ctr">
            <a:prstTxWarp prst="textNoShape">
              <a:avLst/>
            </a:prstTxWarp>
          </a:bodyPr>
          <a:lstStyle/>
          <a:p>
            <a:pPr algn="ctr"/>
            <a:endParaRPr lang="en-US" sz="2400">
              <a:solidFill>
                <a:schemeClr val="tx1"/>
              </a:solidFill>
              <a:effectLst>
                <a:outerShdw blurRad="38100" dist="38100" dir="2700000" algn="tl">
                  <a:srgbClr val="DDDDDD"/>
                </a:outerShdw>
              </a:effectLst>
              <a:latin typeface="Times" pitchFamily="18" charset="0"/>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03426" name="Rectangle 2"/>
          <p:cNvSpPr>
            <a:spLocks noGrp="1" noChangeArrowheads="1"/>
          </p:cNvSpPr>
          <p:nvPr>
            <p:ph type="title"/>
          </p:nvPr>
        </p:nvSpPr>
        <p:spPr/>
        <p:txBody>
          <a:bodyPr/>
          <a:lstStyle/>
          <a:p>
            <a:r>
              <a:rPr lang="en-US" dirty="0" smtClean="0"/>
              <a:t>Bonus slides</a:t>
            </a:r>
            <a:endParaRPr lang="en-US" dirty="0"/>
          </a:p>
        </p:txBody>
      </p:sp>
      <p:sp>
        <p:nvSpPr>
          <p:cNvPr id="3303427" name="Rectangle 3"/>
          <p:cNvSpPr>
            <a:spLocks noGrp="1" noChangeArrowheads="1"/>
          </p:cNvSpPr>
          <p:nvPr>
            <p:ph type="body" idx="1"/>
          </p:nvPr>
        </p:nvSpPr>
        <p:spPr/>
        <p:txBody>
          <a:bodyPr/>
          <a:lstStyle/>
          <a:p>
            <a:r>
              <a:rPr lang="en-US" smtClean="0"/>
              <a:t>These are extra slides that used to be included in lecture notes, but have been moved to this, the “bonus” area to serve as a supplement.</a:t>
            </a:r>
          </a:p>
          <a:p>
            <a:r>
              <a:rPr lang="en-US" smtClean="0"/>
              <a:t>The slides will appear in the order they would have in the normal presentation</a:t>
            </a:r>
            <a:endParaRPr lang="en-US"/>
          </a:p>
        </p:txBody>
      </p:sp>
      <p:sp>
        <p:nvSpPr>
          <p:cNvPr id="3303428" name="WordArt 4"/>
          <p:cNvSpPr>
            <a:spLocks noChangeArrowheads="1" noChangeShapeType="1" noTextEdit="1"/>
          </p:cNvSpPr>
          <p:nvPr/>
        </p:nvSpPr>
        <p:spPr bwMode="auto">
          <a:xfrm>
            <a:off x="1828800" y="3989528"/>
            <a:ext cx="5418865" cy="2563672"/>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blurRad="63500" dist="35921" dir="2700000" algn="ctr" rotWithShape="0">
                    <a:srgbClr val="990000"/>
                  </a:outerShdw>
                </a:effectLst>
                <a:latin typeface="Impact"/>
                <a:ea typeface="Impact"/>
                <a:cs typeface="Impact"/>
              </a:rPr>
              <a:t>Bonus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a:grpSpLocks/>
          </p:cNvGrpSpPr>
          <p:nvPr/>
        </p:nvGrpSpPr>
        <p:grpSpPr bwMode="auto">
          <a:xfrm>
            <a:off x="7162799" y="5715000"/>
            <a:ext cx="1929485" cy="939800"/>
            <a:chOff x="4578" y="3699"/>
            <a:chExt cx="995" cy="621"/>
          </a:xfrm>
          <a:noFill/>
        </p:grpSpPr>
        <p:sp>
          <p:nvSpPr>
            <p:cNvPr id="3383300" name="AutoShape 4"/>
            <p:cNvSpPr>
              <a:spLocks noChangeArrowheads="1"/>
            </p:cNvSpPr>
            <p:nvPr/>
          </p:nvSpPr>
          <p:spPr bwMode="auto">
            <a:xfrm>
              <a:off x="4581" y="3699"/>
              <a:ext cx="992" cy="282"/>
            </a:xfrm>
            <a:prstGeom prst="roundRect">
              <a:avLst>
                <a:gd name="adj" fmla="val 16667"/>
              </a:avLst>
            </a:prstGeom>
            <a:grpFill/>
            <a:ln w="76200" cap="flat" cmpd="sng" algn="ctr">
              <a:solidFill>
                <a:srgbClr val="FFFF00"/>
              </a:solidFill>
              <a:prstDash val="solid"/>
              <a:round/>
              <a:headEnd type="none" w="med" len="med"/>
              <a:tailEnd type="none" w="med" len="med"/>
            </a:ln>
            <a:effectLst/>
          </p:spPr>
          <p:txBody>
            <a:bodyPr wrap="none" anchor="ctr">
              <a:prstTxWarp prst="textNoShape">
                <a:avLst/>
              </a:prstTxWarp>
            </a:bodyPr>
            <a:lstStyle/>
            <a:p>
              <a:endParaRPr lang="en-US"/>
            </a:p>
          </p:txBody>
        </p:sp>
        <p:sp>
          <p:nvSpPr>
            <p:cNvPr id="3383301" name="AutoShape 5"/>
            <p:cNvSpPr>
              <a:spLocks noChangeArrowheads="1"/>
            </p:cNvSpPr>
            <p:nvPr/>
          </p:nvSpPr>
          <p:spPr bwMode="auto">
            <a:xfrm>
              <a:off x="4578" y="4014"/>
              <a:ext cx="992" cy="306"/>
            </a:xfrm>
            <a:prstGeom prst="roundRect">
              <a:avLst>
                <a:gd name="adj" fmla="val 16667"/>
              </a:avLst>
            </a:prstGeom>
            <a:grpFill/>
            <a:ln w="76200" cap="flat" cmpd="sng" algn="ctr">
              <a:solidFill>
                <a:srgbClr val="FFFF00"/>
              </a:solidFill>
              <a:prstDash val="solid"/>
              <a:round/>
              <a:headEnd type="none" w="med" len="med"/>
              <a:tailEnd type="none" w="med" len="med"/>
            </a:ln>
            <a:effectLst/>
          </p:spPr>
          <p:txBody>
            <a:bodyPr wrap="none" anchor="ctr">
              <a:prstTxWarp prst="textNoShape">
                <a:avLst/>
              </a:prstTxWarp>
            </a:bodyPr>
            <a:lstStyle/>
            <a:p>
              <a:endParaRPr lang="en-US"/>
            </a:p>
          </p:txBody>
        </p:sp>
      </p:grpSp>
      <p:grpSp>
        <p:nvGrpSpPr>
          <p:cNvPr id="3" name="Group 6"/>
          <p:cNvGrpSpPr>
            <a:grpSpLocks/>
          </p:cNvGrpSpPr>
          <p:nvPr/>
        </p:nvGrpSpPr>
        <p:grpSpPr bwMode="auto">
          <a:xfrm>
            <a:off x="5708650" y="5257800"/>
            <a:ext cx="1474788" cy="911225"/>
            <a:chOff x="3596" y="3439"/>
            <a:chExt cx="929" cy="574"/>
          </a:xfrm>
          <a:noFill/>
        </p:grpSpPr>
        <p:sp>
          <p:nvSpPr>
            <p:cNvPr id="3383303" name="AutoShape 7"/>
            <p:cNvSpPr>
              <a:spLocks noChangeArrowheads="1"/>
            </p:cNvSpPr>
            <p:nvPr/>
          </p:nvSpPr>
          <p:spPr bwMode="auto">
            <a:xfrm>
              <a:off x="3596" y="3439"/>
              <a:ext cx="919" cy="283"/>
            </a:xfrm>
            <a:prstGeom prst="roundRect">
              <a:avLst>
                <a:gd name="adj" fmla="val 16667"/>
              </a:avLst>
            </a:prstGeom>
            <a:grpFill/>
            <a:ln w="76200" cap="flat" cmpd="sng" algn="ctr">
              <a:solidFill>
                <a:srgbClr val="FFFF00"/>
              </a:solidFill>
              <a:prstDash val="solid"/>
              <a:round/>
              <a:headEnd type="none" w="med" len="med"/>
              <a:tailEnd type="none" w="med" len="med"/>
            </a:ln>
            <a:effectLst/>
          </p:spPr>
          <p:txBody>
            <a:bodyPr wrap="none" anchor="ctr">
              <a:prstTxWarp prst="textNoShape">
                <a:avLst/>
              </a:prstTxWarp>
            </a:bodyPr>
            <a:lstStyle/>
            <a:p>
              <a:endParaRPr lang="en-US"/>
            </a:p>
          </p:txBody>
        </p:sp>
        <p:sp>
          <p:nvSpPr>
            <p:cNvPr id="3383304" name="AutoShape 8"/>
            <p:cNvSpPr>
              <a:spLocks noChangeArrowheads="1"/>
            </p:cNvSpPr>
            <p:nvPr/>
          </p:nvSpPr>
          <p:spPr bwMode="auto">
            <a:xfrm>
              <a:off x="3606" y="3730"/>
              <a:ext cx="919" cy="283"/>
            </a:xfrm>
            <a:prstGeom prst="roundRect">
              <a:avLst>
                <a:gd name="adj" fmla="val 16667"/>
              </a:avLst>
            </a:prstGeom>
            <a:grpFill/>
            <a:ln w="76200" cap="flat" cmpd="sng" algn="ctr">
              <a:solidFill>
                <a:srgbClr val="FFFF00"/>
              </a:solidFill>
              <a:prstDash val="solid"/>
              <a:round/>
              <a:headEnd type="none" w="med" len="med"/>
              <a:tailEnd type="none" w="med" len="med"/>
            </a:ln>
            <a:effectLst/>
          </p:spPr>
          <p:txBody>
            <a:bodyPr wrap="none" anchor="ctr">
              <a:prstTxWarp prst="textNoShape">
                <a:avLst/>
              </a:prstTxWarp>
            </a:bodyPr>
            <a:lstStyle/>
            <a:p>
              <a:endParaRPr lang="en-US"/>
            </a:p>
          </p:txBody>
        </p:sp>
      </p:grpSp>
      <p:grpSp>
        <p:nvGrpSpPr>
          <p:cNvPr id="4" name="Group 9"/>
          <p:cNvGrpSpPr>
            <a:grpSpLocks/>
          </p:cNvGrpSpPr>
          <p:nvPr/>
        </p:nvGrpSpPr>
        <p:grpSpPr bwMode="auto">
          <a:xfrm>
            <a:off x="4267200" y="2362200"/>
            <a:ext cx="1457325" cy="1143000"/>
            <a:chOff x="2688" y="1520"/>
            <a:chExt cx="918" cy="753"/>
          </a:xfrm>
          <a:noFill/>
        </p:grpSpPr>
        <p:sp>
          <p:nvSpPr>
            <p:cNvPr id="3383306" name="AutoShape 10"/>
            <p:cNvSpPr>
              <a:spLocks noChangeArrowheads="1"/>
            </p:cNvSpPr>
            <p:nvPr/>
          </p:nvSpPr>
          <p:spPr bwMode="auto">
            <a:xfrm>
              <a:off x="2688" y="1520"/>
              <a:ext cx="912" cy="282"/>
            </a:xfrm>
            <a:prstGeom prst="roundRect">
              <a:avLst>
                <a:gd name="adj" fmla="val 16667"/>
              </a:avLst>
            </a:prstGeom>
            <a:grpFill/>
            <a:ln w="76200" cap="flat" cmpd="sng" algn="ctr">
              <a:solidFill>
                <a:srgbClr val="FFFF00"/>
              </a:solidFill>
              <a:prstDash val="solid"/>
              <a:round/>
              <a:headEnd type="none" w="med" len="med"/>
              <a:tailEnd type="none" w="med" len="med"/>
            </a:ln>
            <a:effectLst/>
          </p:spPr>
          <p:txBody>
            <a:bodyPr wrap="none" anchor="ctr">
              <a:prstTxWarp prst="textNoShape">
                <a:avLst/>
              </a:prstTxWarp>
            </a:bodyPr>
            <a:lstStyle/>
            <a:p>
              <a:endParaRPr lang="en-US"/>
            </a:p>
          </p:txBody>
        </p:sp>
        <p:sp>
          <p:nvSpPr>
            <p:cNvPr id="3383307" name="AutoShape 11"/>
            <p:cNvSpPr>
              <a:spLocks noChangeArrowheads="1"/>
            </p:cNvSpPr>
            <p:nvPr/>
          </p:nvSpPr>
          <p:spPr bwMode="auto">
            <a:xfrm>
              <a:off x="2688" y="1802"/>
              <a:ext cx="918" cy="471"/>
            </a:xfrm>
            <a:prstGeom prst="roundRect">
              <a:avLst>
                <a:gd name="adj" fmla="val 16667"/>
              </a:avLst>
            </a:prstGeom>
            <a:grpFill/>
            <a:ln w="76200" cap="flat" cmpd="sng" algn="ctr">
              <a:solidFill>
                <a:srgbClr val="FFFF00"/>
              </a:solidFill>
              <a:prstDash val="solid"/>
              <a:round/>
              <a:headEnd type="none" w="med" len="med"/>
              <a:tailEnd type="none" w="med" len="med"/>
            </a:ln>
            <a:effectLst/>
          </p:spPr>
          <p:txBody>
            <a:bodyPr wrap="none" anchor="ctr">
              <a:prstTxWarp prst="textNoShape">
                <a:avLst/>
              </a:prstTxWarp>
            </a:bodyPr>
            <a:lstStyle/>
            <a:p>
              <a:endParaRPr lang="en-US"/>
            </a:p>
          </p:txBody>
        </p:sp>
      </p:grpSp>
      <p:sp>
        <p:nvSpPr>
          <p:cNvPr id="3383308" name="AutoShape 12"/>
          <p:cNvSpPr>
            <a:spLocks noChangeArrowheads="1"/>
          </p:cNvSpPr>
          <p:nvPr/>
        </p:nvSpPr>
        <p:spPr bwMode="auto">
          <a:xfrm>
            <a:off x="2692400" y="1905000"/>
            <a:ext cx="1574800" cy="449262"/>
          </a:xfrm>
          <a:prstGeom prst="roundRect">
            <a:avLst>
              <a:gd name="adj" fmla="val 16667"/>
            </a:avLst>
          </a:prstGeom>
          <a:noFill/>
          <a:ln w="76200" cap="flat" cmpd="sng" algn="ctr">
            <a:solidFill>
              <a:srgbClr val="FFFF00"/>
            </a:solidFill>
            <a:prstDash val="solid"/>
            <a:round/>
            <a:headEnd type="none" w="med" len="med"/>
            <a:tailEnd type="none" w="med" len="med"/>
          </a:ln>
          <a:effectLst/>
        </p:spPr>
        <p:txBody>
          <a:bodyPr wrap="none" anchor="ctr">
            <a:prstTxWarp prst="textNoShape">
              <a:avLst/>
            </a:prstTxWarp>
          </a:bodyPr>
          <a:lstStyle/>
          <a:p>
            <a:endParaRPr lang="en-US"/>
          </a:p>
        </p:txBody>
      </p:sp>
      <p:graphicFrame>
        <p:nvGraphicFramePr>
          <p:cNvPr id="3383392" name="Group 96"/>
          <p:cNvGraphicFramePr>
            <a:graphicFrameLocks noGrp="1"/>
          </p:cNvGraphicFramePr>
          <p:nvPr>
            <p:ph type="tbl" idx="1"/>
          </p:nvPr>
        </p:nvGraphicFramePr>
        <p:xfrm>
          <a:off x="0" y="990600"/>
          <a:ext cx="9067800" cy="5627055"/>
        </p:xfrm>
        <a:graphic>
          <a:graphicData uri="http://schemas.openxmlformats.org/drawingml/2006/table">
            <a:tbl>
              <a:tblPr/>
              <a:tblGrid>
                <a:gridCol w="2667000"/>
                <a:gridCol w="1600200"/>
                <a:gridCol w="1447800"/>
                <a:gridCol w="1447800"/>
                <a:gridCol w="1905000"/>
              </a:tblGrid>
              <a:tr h="447675">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pitchFamily="18" charset="0"/>
                        <a:buNone/>
                        <a:tabLst/>
                      </a:pPr>
                      <a:endParaRPr kumimoji="0" lang="en-US" sz="2400" b="1" i="0" u="none" strike="noStrike" cap="none" normalizeH="0" baseline="0">
                        <a:ln>
                          <a:noFill/>
                        </a:ln>
                        <a:solidFill>
                          <a:schemeClr val="tx1"/>
                        </a:solidFill>
                        <a:effectLst/>
                        <a:latin typeface="Helvetica"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chemeClr val="tx1"/>
                          </a:solidFill>
                          <a:effectLst/>
                          <a:latin typeface="Helvetica" pitchFamily="18" charset="0"/>
                        </a:rPr>
                        <a:t>SMP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chemeClr val="tx1"/>
                          </a:solidFill>
                          <a:effectLst/>
                          <a:latin typeface="Helvetica" pitchFamily="18" charset="0"/>
                        </a:rPr>
                        <a:t>Cluster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chemeClr val="tx1"/>
                          </a:solidFill>
                          <a:effectLst/>
                          <a:latin typeface="Helvetica" pitchFamily="18" charset="0"/>
                        </a:rPr>
                        <a:t>Simulate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chemeClr val="tx1"/>
                          </a:solidFill>
                          <a:effectLst/>
                          <a:latin typeface="Helvetica" pitchFamily="18" charset="0"/>
                        </a:rPr>
                        <a:t> RAMP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chemeClr val="tx1"/>
                          </a:solidFill>
                          <a:effectLst/>
                          <a:latin typeface="Helvetica" pitchFamily="18" charset="0"/>
                        </a:rPr>
                        <a:t>Scalability (1k CPUs)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chemeClr val="tx1"/>
                          </a:solidFill>
                          <a:effectLst/>
                          <a:latin typeface="Helvetica" pitchFamily="18" charset="0"/>
                        </a:rPr>
                        <a:t>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00FF00"/>
                          </a:solidFill>
                          <a:effectLst/>
                          <a:latin typeface="Helvetica" pitchFamily="18" charset="0"/>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00FF00"/>
                          </a:solidFill>
                          <a:effectLst/>
                          <a:latin typeface="Helvetica" pitchFamily="18" charset="0"/>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00FF00"/>
                          </a:solidFill>
                          <a:effectLst/>
                          <a:latin typeface="Helvetica" pitchFamily="18" charset="0"/>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chemeClr val="tx1"/>
                          </a:solidFill>
                          <a:effectLst/>
                          <a:latin typeface="Helvetica" pitchFamily="18" charset="0"/>
                        </a:rPr>
                        <a:t>Cost (1k CPUs)</a:t>
                      </a:r>
                      <a:endParaRPr kumimoji="0" lang="en-US" sz="2100" b="1" i="0" u="none" strike="noStrike" cap="none" normalizeH="0" baseline="0">
                        <a:ln>
                          <a:noFill/>
                        </a:ln>
                        <a:solidFill>
                          <a:schemeClr val="tx1"/>
                        </a:solidFill>
                        <a:effectLst/>
                        <a:latin typeface="Helvetica"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dirty="0">
                          <a:ln>
                            <a:noFill/>
                          </a:ln>
                          <a:solidFill>
                            <a:srgbClr val="FF0000"/>
                          </a:solidFill>
                          <a:effectLst/>
                          <a:latin typeface="Helvetica" pitchFamily="18" charset="0"/>
                        </a:rPr>
                        <a:t>F</a:t>
                      </a:r>
                      <a:r>
                        <a:rPr kumimoji="0" lang="en-US" sz="2000" b="1" i="0" u="none" strike="noStrike" cap="none" normalizeH="0" baseline="0" dirty="0">
                          <a:ln>
                            <a:noFill/>
                          </a:ln>
                          <a:solidFill>
                            <a:schemeClr val="tx1"/>
                          </a:solidFill>
                          <a:effectLst/>
                          <a:latin typeface="Helvetica" pitchFamily="18" charset="0"/>
                        </a:rPr>
                        <a:t> ($40M)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chemeClr val="tx1"/>
                          </a:solidFill>
                          <a:effectLst/>
                          <a:latin typeface="Helvetica" pitchFamily="18" charset="0"/>
                        </a:rPr>
                        <a:t>C ($2-3M)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00FF00"/>
                          </a:solidFill>
                          <a:effectLst/>
                          <a:latin typeface="Helvetica" pitchFamily="18" charset="0"/>
                        </a:rPr>
                        <a:t>A+ </a:t>
                      </a:r>
                      <a:r>
                        <a:rPr kumimoji="0" lang="en-US" sz="2000" b="1" i="0" u="none" strike="noStrike" cap="none" normalizeH="0" baseline="0">
                          <a:ln>
                            <a:noFill/>
                          </a:ln>
                          <a:solidFill>
                            <a:schemeClr val="tx1"/>
                          </a:solidFill>
                          <a:effectLst/>
                          <a:latin typeface="Helvetica" pitchFamily="18" charset="0"/>
                        </a:rPr>
                        <a:t>($0M)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00FF00"/>
                          </a:solidFill>
                          <a:effectLst/>
                          <a:latin typeface="Helvetica" pitchFamily="18" charset="0"/>
                        </a:rPr>
                        <a:t>A </a:t>
                      </a:r>
                      <a:r>
                        <a:rPr kumimoji="0" lang="en-US" sz="2000" b="1" i="0" u="none" strike="noStrike" cap="none" normalizeH="0" baseline="0">
                          <a:ln>
                            <a:noFill/>
                          </a:ln>
                          <a:solidFill>
                            <a:schemeClr val="tx1"/>
                          </a:solidFill>
                          <a:effectLst/>
                          <a:latin typeface="Helvetica" pitchFamily="18" charset="0"/>
                        </a:rPr>
                        <a:t>($0.1-0.2M)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chemeClr val="tx1"/>
                          </a:solidFill>
                          <a:effectLst/>
                          <a:latin typeface="Helvetica" pitchFamily="18" charset="0"/>
                        </a:rPr>
                        <a:t>Cost of ownership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dirty="0">
                          <a:ln>
                            <a:noFill/>
                          </a:ln>
                          <a:solidFill>
                            <a:srgbClr val="00FF00"/>
                          </a:solidFill>
                          <a:effectLst/>
                          <a:latin typeface="Helvetica" pitchFamily="18" charset="0"/>
                        </a:rPr>
                        <a:t>A</a:t>
                      </a:r>
                      <a:endParaRPr kumimoji="0" lang="en-US" sz="2000" b="1" i="0" u="none" strike="noStrike" cap="none" normalizeH="0" baseline="0" dirty="0">
                        <a:ln>
                          <a:noFill/>
                        </a:ln>
                        <a:solidFill>
                          <a:schemeClr val="tx1"/>
                        </a:solidFill>
                        <a:effectLst/>
                        <a:latin typeface="Helvetica"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FF0000"/>
                          </a:solidFill>
                          <a:effectLst/>
                          <a:latin typeface="Helvetica" pitchFamily="18" charset="0"/>
                        </a:rPr>
                        <a:t>D</a:t>
                      </a:r>
                      <a:endParaRPr kumimoji="0" lang="en-US" sz="2000" b="1" i="0" u="none" strike="noStrike" cap="none" normalizeH="0" baseline="0">
                        <a:ln>
                          <a:noFill/>
                        </a:ln>
                        <a:solidFill>
                          <a:schemeClr val="tx1"/>
                        </a:solidFill>
                        <a:effectLst/>
                        <a:latin typeface="Helvetica"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00FF00"/>
                          </a:solidFill>
                          <a:effectLst/>
                          <a:latin typeface="Helvetica" pitchFamily="18" charset="0"/>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00FF00"/>
                          </a:solidFill>
                          <a:effectLst/>
                          <a:latin typeface="Helvetica" pitchFamily="18" charset="0"/>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chemeClr val="tx1"/>
                          </a:solidFill>
                          <a:effectLst/>
                          <a:latin typeface="Helvetica" pitchFamily="18" charset="0"/>
                        </a:rPr>
                        <a:t>Power/Space</a:t>
                      </a:r>
                      <a:br>
                        <a:rPr kumimoji="0" lang="en-US" sz="2000" b="1" i="0" u="none" strike="noStrike" cap="none" normalizeH="0" baseline="0">
                          <a:ln>
                            <a:noFill/>
                          </a:ln>
                          <a:solidFill>
                            <a:schemeClr val="tx1"/>
                          </a:solidFill>
                          <a:effectLst/>
                          <a:latin typeface="Helvetica" pitchFamily="18" charset="0"/>
                        </a:rPr>
                      </a:br>
                      <a:r>
                        <a:rPr kumimoji="0" lang="en-US" sz="2000" b="1" i="0" u="none" strike="noStrike" cap="none" normalizeH="0" baseline="0">
                          <a:ln>
                            <a:noFill/>
                          </a:ln>
                          <a:solidFill>
                            <a:schemeClr val="tx1"/>
                          </a:solidFill>
                          <a:effectLst/>
                          <a:latin typeface="Helvetica" pitchFamily="18" charset="0"/>
                        </a:rPr>
                        <a:t>(kilowatts, racks)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FF0000"/>
                          </a:solidFill>
                          <a:effectLst/>
                          <a:latin typeface="Helvetica" pitchFamily="18" charset="0"/>
                        </a:rPr>
                        <a:t>D </a:t>
                      </a:r>
                      <a:r>
                        <a:rPr kumimoji="0" lang="en-US" sz="2000" b="1" i="0" u="none" strike="noStrike" cap="none" normalizeH="0" baseline="0">
                          <a:ln>
                            <a:noFill/>
                          </a:ln>
                          <a:solidFill>
                            <a:schemeClr val="tx1"/>
                          </a:solidFill>
                          <a:effectLst/>
                          <a:latin typeface="Helvetica" pitchFamily="18" charset="0"/>
                        </a:rPr>
                        <a:t>(120 kw, 12 racks)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FF0000"/>
                          </a:solidFill>
                          <a:effectLst/>
                          <a:latin typeface="Helvetica" pitchFamily="18" charset="0"/>
                        </a:rPr>
                        <a:t>D </a:t>
                      </a:r>
                      <a:r>
                        <a:rPr kumimoji="0" lang="en-US" sz="2000" b="1" i="0" u="none" strike="noStrike" cap="none" normalizeH="0" baseline="0">
                          <a:ln>
                            <a:noFill/>
                          </a:ln>
                          <a:solidFill>
                            <a:schemeClr val="tx1"/>
                          </a:solidFill>
                          <a:effectLst/>
                          <a:latin typeface="Helvetica" pitchFamily="18" charset="0"/>
                        </a:rPr>
                        <a:t>(120 kw, 12 racks)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00FF00"/>
                          </a:solidFill>
                          <a:effectLst/>
                          <a:latin typeface="Helvetica" pitchFamily="18" charset="0"/>
                        </a:rPr>
                        <a:t>A+ </a:t>
                      </a:r>
                      <a:r>
                        <a:rPr kumimoji="0" lang="en-US" sz="2000" b="1" i="0" u="none" strike="noStrike" cap="none" normalizeH="0" baseline="0">
                          <a:ln>
                            <a:noFill/>
                          </a:ln>
                          <a:solidFill>
                            <a:schemeClr val="tx1"/>
                          </a:solidFill>
                          <a:effectLst/>
                          <a:latin typeface="Helvetica" pitchFamily="18" charset="0"/>
                        </a:rPr>
                        <a:t>(.1 kw, 0.1 racks)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00FF00"/>
                          </a:solidFill>
                          <a:effectLst/>
                          <a:latin typeface="Helvetica" pitchFamily="18" charset="0"/>
                        </a:rPr>
                        <a:t>A </a:t>
                      </a:r>
                      <a:r>
                        <a:rPr kumimoji="0" lang="en-US" sz="2000" b="1" i="0" u="none" strike="noStrike" cap="none" normalizeH="0" baseline="0">
                          <a:ln>
                            <a:noFill/>
                          </a:ln>
                          <a:solidFill>
                            <a:schemeClr val="tx1"/>
                          </a:solidFill>
                          <a:effectLst/>
                          <a:latin typeface="Helvetica" pitchFamily="18" charset="0"/>
                        </a:rPr>
                        <a:t>(1.5 kw, </a:t>
                      </a:r>
                      <a:br>
                        <a:rPr kumimoji="0" lang="en-US" sz="2000" b="1" i="0" u="none" strike="noStrike" cap="none" normalizeH="0" baseline="0">
                          <a:ln>
                            <a:noFill/>
                          </a:ln>
                          <a:solidFill>
                            <a:schemeClr val="tx1"/>
                          </a:solidFill>
                          <a:effectLst/>
                          <a:latin typeface="Helvetica" pitchFamily="18" charset="0"/>
                        </a:rPr>
                      </a:br>
                      <a:r>
                        <a:rPr kumimoji="0" lang="en-US" sz="2000" b="1" i="0" u="none" strike="noStrike" cap="none" normalizeH="0" baseline="0">
                          <a:ln>
                            <a:noFill/>
                          </a:ln>
                          <a:solidFill>
                            <a:schemeClr val="tx1"/>
                          </a:solidFill>
                          <a:effectLst/>
                          <a:latin typeface="Helvetica" pitchFamily="18" charset="0"/>
                        </a:rPr>
                        <a:t>0.3 racks)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chemeClr val="tx1"/>
                          </a:solidFill>
                          <a:effectLst/>
                          <a:latin typeface="Helvetica" pitchFamily="18" charset="0"/>
                        </a:rPr>
                        <a:t>Community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FF0000"/>
                          </a:solidFill>
                          <a:effectLst/>
                          <a:latin typeface="Helvetica" pitchFamily="18" charset="0"/>
                        </a:rPr>
                        <a:t>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00FF00"/>
                          </a:solidFill>
                          <a:effectLst/>
                          <a:latin typeface="Helvetica" pitchFamily="18" charset="0"/>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00FF00"/>
                          </a:solidFill>
                          <a:effectLst/>
                          <a:latin typeface="Helvetica" pitchFamily="18" charset="0"/>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00FF00"/>
                          </a:solidFill>
                          <a:effectLst/>
                          <a:latin typeface="Helvetica" pitchFamily="18" charset="0"/>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chemeClr val="tx1"/>
                          </a:solidFill>
                          <a:effectLst/>
                          <a:latin typeface="Helvetica" pitchFamily="18" charset="0"/>
                        </a:rPr>
                        <a:t>Observability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FF0000"/>
                          </a:solidFill>
                          <a:effectLst/>
                          <a:latin typeface="Helvetica" pitchFamily="18" charset="0"/>
                        </a:rPr>
                        <a:t>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chemeClr val="tx1"/>
                          </a:solidFill>
                          <a:effectLst/>
                          <a:latin typeface="Helvetica" pitchFamily="18" charset="0"/>
                        </a:rPr>
                        <a:t>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00FF00"/>
                          </a:solidFill>
                          <a:effectLst/>
                          <a:latin typeface="Helvetica" pitchFamily="18" charset="0"/>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00FF00"/>
                          </a:solidFill>
                          <a:effectLst/>
                          <a:latin typeface="Helvetica" pitchFamily="18" charset="0"/>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chemeClr val="tx1"/>
                          </a:solidFill>
                          <a:effectLst/>
                          <a:latin typeface="Helvetica" pitchFamily="18" charset="0"/>
                        </a:rPr>
                        <a:t>Reproducibility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chemeClr val="tx1"/>
                          </a:solidFill>
                          <a:effectLst/>
                          <a:latin typeface="Helvetica" pitchFamily="18" charset="0"/>
                        </a:rPr>
                        <a:t>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FF0000"/>
                          </a:solidFill>
                          <a:effectLst/>
                          <a:latin typeface="Helvetica" pitchFamily="18" charset="0"/>
                        </a:rPr>
                        <a:t>D</a:t>
                      </a:r>
                      <a:endParaRPr kumimoji="0" lang="en-US" sz="2000" b="1" i="0" u="none" strike="noStrike" cap="none" normalizeH="0" baseline="0">
                        <a:ln>
                          <a:noFill/>
                        </a:ln>
                        <a:solidFill>
                          <a:schemeClr val="tx1"/>
                        </a:solidFill>
                        <a:effectLst/>
                        <a:latin typeface="Helvetica"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00FF00"/>
                          </a:solidFill>
                          <a:effectLst/>
                          <a:latin typeface="Helvetica" pitchFamily="18" charset="0"/>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00FF00"/>
                          </a:solidFill>
                          <a:effectLst/>
                          <a:latin typeface="Helvetica" pitchFamily="18" charset="0"/>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chemeClr val="tx1"/>
                          </a:solidFill>
                          <a:effectLst/>
                          <a:latin typeface="Helvetica" pitchFamily="18" charset="0"/>
                        </a:rPr>
                        <a:t>Reconfigurability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FF0000"/>
                          </a:solidFill>
                          <a:effectLst/>
                          <a:latin typeface="Helvetica" pitchFamily="18" charset="0"/>
                        </a:rPr>
                        <a:t>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chemeClr val="tx1"/>
                          </a:solidFill>
                          <a:effectLst/>
                          <a:latin typeface="Helvetica" pitchFamily="18" charset="0"/>
                        </a:rPr>
                        <a:t>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00FF00"/>
                          </a:solidFill>
                          <a:effectLst/>
                          <a:latin typeface="Helvetica" pitchFamily="18" charset="0"/>
                        </a:rPr>
                        <a:t>A+</a:t>
                      </a:r>
                      <a:endParaRPr kumimoji="0" lang="en-US" sz="2000" b="1" i="0" u="none" strike="noStrike" cap="none" normalizeH="0" baseline="0">
                        <a:ln>
                          <a:noFill/>
                        </a:ln>
                        <a:solidFill>
                          <a:schemeClr val="tx1"/>
                        </a:solidFill>
                        <a:effectLst/>
                        <a:latin typeface="Helvetica"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00FF00"/>
                          </a:solidFill>
                          <a:effectLst/>
                          <a:latin typeface="Helvetica" pitchFamily="18" charset="0"/>
                        </a:rPr>
                        <a:t>A+</a:t>
                      </a:r>
                      <a:endParaRPr kumimoji="0" lang="en-US" sz="2000" b="1" i="0" u="none" strike="noStrike" cap="none" normalizeH="0" baseline="0">
                        <a:ln>
                          <a:noFill/>
                        </a:ln>
                        <a:solidFill>
                          <a:schemeClr val="tx1"/>
                        </a:solidFill>
                        <a:effectLst/>
                        <a:latin typeface="Helvetica"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chemeClr val="tx1"/>
                          </a:solidFill>
                          <a:effectLst/>
                          <a:latin typeface="Helvetica" pitchFamily="18" charset="0"/>
                        </a:rPr>
                        <a:t>Credibility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00FF00"/>
                          </a:solidFill>
                          <a:effectLst/>
                          <a:latin typeface="Helvetica" pitchFamily="18" charset="0"/>
                        </a:rPr>
                        <a:t>A+</a:t>
                      </a:r>
                      <a:endParaRPr kumimoji="0" lang="en-US" sz="2000" b="1" i="0" u="none" strike="noStrike" cap="none" normalizeH="0" baseline="0">
                        <a:ln>
                          <a:noFill/>
                        </a:ln>
                        <a:solidFill>
                          <a:schemeClr val="tx1"/>
                        </a:solidFill>
                        <a:effectLst/>
                        <a:latin typeface="Helvetica"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00FF00"/>
                          </a:solidFill>
                          <a:effectLst/>
                          <a:latin typeface="Helvetica" pitchFamily="18" charset="0"/>
                        </a:rPr>
                        <a:t>A+</a:t>
                      </a:r>
                      <a:endParaRPr kumimoji="0" lang="en-US" sz="2000" b="1" i="0" u="none" strike="noStrike" cap="none" normalizeH="0" baseline="0">
                        <a:ln>
                          <a:noFill/>
                        </a:ln>
                        <a:solidFill>
                          <a:schemeClr val="tx1"/>
                        </a:solidFill>
                        <a:effectLst/>
                        <a:latin typeface="Helvetica"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FF0000"/>
                          </a:solidFill>
                          <a:effectLst/>
                          <a:latin typeface="Helvetica" pitchFamily="18" charset="0"/>
                        </a:rPr>
                        <a:t>F</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00FF00"/>
                          </a:solidFill>
                          <a:effectLst/>
                          <a:latin typeface="Helvetica" pitchFamily="18" charset="0"/>
                        </a:rPr>
                        <a:t>B+/A-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chemeClr val="tx1"/>
                          </a:solidFill>
                          <a:effectLst/>
                          <a:latin typeface="Helvetica" pitchFamily="18" charset="0"/>
                        </a:rPr>
                        <a:t>Perform. (clock)</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00FF00"/>
                          </a:solidFill>
                          <a:effectLst/>
                          <a:latin typeface="Helvetica" pitchFamily="18" charset="0"/>
                        </a:rPr>
                        <a:t>A</a:t>
                      </a:r>
                      <a:r>
                        <a:rPr kumimoji="0" lang="en-US" sz="2000" b="1" i="0" u="none" strike="noStrike" cap="none" normalizeH="0" baseline="0">
                          <a:ln>
                            <a:noFill/>
                          </a:ln>
                          <a:solidFill>
                            <a:schemeClr val="tx1"/>
                          </a:solidFill>
                          <a:effectLst/>
                          <a:latin typeface="Helvetica" pitchFamily="18" charset="0"/>
                        </a:rPr>
                        <a:t> (2 GHz)</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00FF00"/>
                          </a:solidFill>
                          <a:effectLst/>
                          <a:latin typeface="Helvetica" pitchFamily="18" charset="0"/>
                        </a:rPr>
                        <a:t>A</a:t>
                      </a:r>
                      <a:r>
                        <a:rPr kumimoji="0" lang="en-US" sz="2000" b="1" i="0" u="none" strike="noStrike" cap="none" normalizeH="0" baseline="0">
                          <a:ln>
                            <a:noFill/>
                          </a:ln>
                          <a:solidFill>
                            <a:schemeClr val="tx1"/>
                          </a:solidFill>
                          <a:effectLst/>
                          <a:latin typeface="Helvetica" pitchFamily="18" charset="0"/>
                        </a:rPr>
                        <a:t> (3 GHz)</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rgbClr val="FF0000"/>
                          </a:solidFill>
                          <a:effectLst/>
                          <a:latin typeface="Helvetica" pitchFamily="18" charset="0"/>
                        </a:rPr>
                        <a:t>F</a:t>
                      </a:r>
                      <a:r>
                        <a:rPr kumimoji="0" lang="en-US" sz="2000" b="1" i="0" u="none" strike="noStrike" cap="none" normalizeH="0" baseline="0">
                          <a:ln>
                            <a:noFill/>
                          </a:ln>
                          <a:solidFill>
                            <a:schemeClr val="tx1"/>
                          </a:solidFill>
                          <a:effectLst/>
                          <a:latin typeface="Helvetica" pitchFamily="18" charset="0"/>
                        </a:rPr>
                        <a:t> (0 GHz)</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a:ln>
                            <a:noFill/>
                          </a:ln>
                          <a:solidFill>
                            <a:schemeClr val="tx1"/>
                          </a:solidFill>
                          <a:effectLst/>
                          <a:latin typeface="Helvetica" pitchFamily="18" charset="0"/>
                        </a:rPr>
                        <a:t>C (0.1 GHz)</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400" b="1" i="0" u="none" strike="noStrike" cap="none" normalizeH="0" baseline="0">
                          <a:ln>
                            <a:noFill/>
                          </a:ln>
                          <a:solidFill>
                            <a:schemeClr val="tx1"/>
                          </a:solidFill>
                          <a:effectLst/>
                          <a:latin typeface="Helvetica" pitchFamily="18" charset="0"/>
                        </a:rPr>
                        <a:t>GPA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800" b="1" i="0" u="none" strike="noStrike" cap="none" normalizeH="0" baseline="0">
                          <a:ln>
                            <a:noFill/>
                          </a:ln>
                          <a:solidFill>
                            <a:schemeClr val="tx1"/>
                          </a:solidFill>
                          <a:effectLst/>
                          <a:latin typeface="Helvetica" pitchFamily="18" charset="0"/>
                        </a:rPr>
                        <a:t>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800" b="1" i="0" u="none" strike="noStrike" cap="none" normalizeH="0" baseline="0">
                          <a:ln>
                            <a:noFill/>
                          </a:ln>
                          <a:solidFill>
                            <a:schemeClr val="tx1"/>
                          </a:solidFill>
                          <a:effectLst/>
                          <a:latin typeface="Helvetica" pitchFamily="18" charset="0"/>
                        </a:rPr>
                        <a:t>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800" b="1" i="0" u="none" strike="noStrike" cap="none" normalizeH="0" baseline="0">
                          <a:ln>
                            <a:noFill/>
                          </a:ln>
                          <a:solidFill>
                            <a:schemeClr val="tx1"/>
                          </a:solidFill>
                          <a:effectLst/>
                          <a:latin typeface="Helvetica" pitchFamily="18" charset="0"/>
                        </a:rPr>
                        <a:t>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800" b="0" i="0" u="none" strike="noStrike" cap="none" normalizeH="0" baseline="0" dirty="0">
                          <a:ln>
                            <a:noFill/>
                          </a:ln>
                          <a:solidFill>
                            <a:srgbClr val="00FF00"/>
                          </a:solidFill>
                          <a:effectLst/>
                          <a:latin typeface="Helvetica" pitchFamily="18" charset="0"/>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5" name="Picture 2" descr="ramp3"/>
          <p:cNvPicPr>
            <a:picLocks noChangeAspect="1" noChangeArrowheads="1"/>
          </p:cNvPicPr>
          <p:nvPr/>
        </p:nvPicPr>
        <p:blipFill>
          <a:blip r:embed="rId3"/>
          <a:srcRect/>
          <a:stretch>
            <a:fillRect/>
          </a:stretch>
        </p:blipFill>
        <p:spPr bwMode="auto">
          <a:xfrm>
            <a:off x="7620000" y="0"/>
            <a:ext cx="1524000" cy="885423"/>
          </a:xfrm>
          <a:prstGeom prst="rect">
            <a:avLst/>
          </a:prstGeom>
          <a:noFill/>
        </p:spPr>
      </p:pic>
      <p:sp>
        <p:nvSpPr>
          <p:cNvPr id="16" name="Title 15"/>
          <p:cNvSpPr>
            <a:spLocks noGrp="1"/>
          </p:cNvSpPr>
          <p:nvPr>
            <p:ph type="title"/>
          </p:nvPr>
        </p:nvSpPr>
        <p:spPr>
          <a:xfrm>
            <a:off x="457200" y="152400"/>
            <a:ext cx="8229600" cy="838200"/>
          </a:xfrm>
        </p:spPr>
        <p:txBody>
          <a:bodyPr/>
          <a:lstStyle/>
          <a:p>
            <a:r>
              <a:rPr lang="en-US" sz="3600" dirty="0" smtClean="0"/>
              <a:t>Why is </a:t>
            </a:r>
            <a:r>
              <a:rPr lang="en-US" sz="3600" dirty="0" err="1" smtClean="0">
                <a:solidFill>
                  <a:schemeClr val="accent1"/>
                </a:solidFill>
              </a:rPr>
              <a:t>Manycore</a:t>
            </a:r>
            <a:r>
              <a:rPr lang="en-US" sz="3600" dirty="0" smtClean="0">
                <a:solidFill>
                  <a:schemeClr val="accent1"/>
                </a:solidFill>
              </a:rPr>
              <a:t> </a:t>
            </a:r>
            <a:r>
              <a:rPr lang="en-US" sz="3600" dirty="0" smtClean="0"/>
              <a:t>Good for </a:t>
            </a:r>
            <a:r>
              <a:rPr lang="en-US" sz="3600" dirty="0" smtClean="0">
                <a:solidFill>
                  <a:schemeClr val="accent1"/>
                </a:solidFill>
              </a:rPr>
              <a:t>Research</a:t>
            </a:r>
            <a:r>
              <a:rPr lang="en-US" sz="3600" dirty="0" smtClean="0"/>
              <a:t>? </a:t>
            </a:r>
            <a:endParaRPr lang="en-US" sz="36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33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3308"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89442" name="Rectangle 2"/>
          <p:cNvSpPr>
            <a:spLocks noGrp="1" noChangeArrowheads="1"/>
          </p:cNvSpPr>
          <p:nvPr>
            <p:ph type="title"/>
          </p:nvPr>
        </p:nvSpPr>
        <p:spPr>
          <a:xfrm>
            <a:off x="457200" y="152400"/>
            <a:ext cx="8229600" cy="1143000"/>
          </a:xfrm>
        </p:spPr>
        <p:txBody>
          <a:bodyPr/>
          <a:lstStyle/>
          <a:p>
            <a:r>
              <a:rPr lang="en-US"/>
              <a:t>Multiprocessing Watering Hole</a:t>
            </a:r>
          </a:p>
        </p:txBody>
      </p:sp>
      <p:sp>
        <p:nvSpPr>
          <p:cNvPr id="3389443" name="Rectangle 3"/>
          <p:cNvSpPr>
            <a:spLocks noGrp="1" noChangeArrowheads="1"/>
          </p:cNvSpPr>
          <p:nvPr>
            <p:ph type="body" idx="1"/>
          </p:nvPr>
        </p:nvSpPr>
        <p:spPr>
          <a:xfrm>
            <a:off x="304800" y="4271963"/>
            <a:ext cx="8839200" cy="1900237"/>
          </a:xfrm>
        </p:spPr>
        <p:txBody>
          <a:bodyPr/>
          <a:lstStyle/>
          <a:p>
            <a:pPr marL="342900" indent="-342900"/>
            <a:r>
              <a:rPr lang="en-US" sz="2400"/>
              <a:t>Killer app: </a:t>
            </a:r>
            <a:r>
              <a:rPr lang="en-US" sz="2400">
                <a:sym typeface="Symbol" pitchFamily="18" charset="2"/>
              </a:rPr>
              <a:t> </a:t>
            </a:r>
            <a:r>
              <a:rPr lang="en-US" sz="2400"/>
              <a:t>All CS Research, Advanced Development </a:t>
            </a:r>
          </a:p>
          <a:p>
            <a:pPr marL="342900" indent="-342900"/>
            <a:r>
              <a:rPr lang="en-US" sz="2400"/>
              <a:t>RAMP attracts many communities to shared artifact </a:t>
            </a:r>
            <a:br>
              <a:rPr lang="en-US" sz="2400"/>
            </a:br>
            <a:r>
              <a:rPr lang="en-US" sz="2400" b="0">
                <a:sym typeface="Symbol" pitchFamily="18" charset="2"/>
              </a:rPr>
              <a:t></a:t>
            </a:r>
            <a:r>
              <a:rPr lang="en-US" sz="2400">
                <a:sym typeface="Symbol" pitchFamily="18" charset="2"/>
              </a:rPr>
              <a:t> </a:t>
            </a:r>
            <a:r>
              <a:rPr lang="en-US" sz="2400"/>
              <a:t>Cross-disciplinary interactions </a:t>
            </a:r>
          </a:p>
          <a:p>
            <a:pPr marL="342900" indent="-342900"/>
            <a:r>
              <a:rPr lang="en-US" sz="2400"/>
              <a:t>RAMP as next Standard Research/AD Platform? </a:t>
            </a:r>
            <a:br>
              <a:rPr lang="en-US" sz="2400"/>
            </a:br>
            <a:r>
              <a:rPr lang="en-US" sz="2400"/>
              <a:t>(e.g., VAX/BSD Unix in 1980s) </a:t>
            </a:r>
          </a:p>
        </p:txBody>
      </p:sp>
      <p:pic>
        <p:nvPicPr>
          <p:cNvPr id="3389444" name="Picture 4" descr="MCAN03812_0000[1]"/>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905000" y="1219200"/>
            <a:ext cx="5943600" cy="1598613"/>
          </a:xfrm>
          <a:prstGeom prst="rect">
            <a:avLst/>
          </a:prstGeom>
          <a:solidFill>
            <a:schemeClr val="tx1"/>
          </a:solidFill>
        </p:spPr>
      </p:pic>
      <p:sp>
        <p:nvSpPr>
          <p:cNvPr id="3389445" name="Text Box 5"/>
          <p:cNvSpPr txBox="1">
            <a:spLocks noChangeArrowheads="1"/>
          </p:cNvSpPr>
          <p:nvPr/>
        </p:nvSpPr>
        <p:spPr bwMode="auto">
          <a:xfrm>
            <a:off x="609600" y="2971800"/>
            <a:ext cx="2089150"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sz="1800">
                <a:solidFill>
                  <a:schemeClr val="tx1"/>
                </a:solidFill>
                <a:latin typeface="Arial" pitchFamily="18" charset="0"/>
                <a:ea typeface="Arial" pitchFamily="18" charset="0"/>
                <a:cs typeface="Arial" pitchFamily="18" charset="0"/>
              </a:rPr>
              <a:t>Parallel file system</a:t>
            </a:r>
          </a:p>
        </p:txBody>
      </p:sp>
      <p:sp>
        <p:nvSpPr>
          <p:cNvPr id="3389446" name="Text Box 6"/>
          <p:cNvSpPr txBox="1">
            <a:spLocks noChangeArrowheads="1"/>
          </p:cNvSpPr>
          <p:nvPr/>
        </p:nvSpPr>
        <p:spPr bwMode="auto">
          <a:xfrm>
            <a:off x="984250" y="3505200"/>
            <a:ext cx="2293938"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sz="1800">
                <a:solidFill>
                  <a:schemeClr val="tx1"/>
                </a:solidFill>
                <a:latin typeface="Arial" pitchFamily="18" charset="0"/>
                <a:ea typeface="Arial" pitchFamily="18" charset="0"/>
                <a:cs typeface="Arial" pitchFamily="18" charset="0"/>
              </a:rPr>
              <a:t>Flight Data Recorder</a:t>
            </a:r>
          </a:p>
        </p:txBody>
      </p:sp>
      <p:sp>
        <p:nvSpPr>
          <p:cNvPr id="3389447" name="Text Box 7"/>
          <p:cNvSpPr txBox="1">
            <a:spLocks noChangeArrowheads="1"/>
          </p:cNvSpPr>
          <p:nvPr/>
        </p:nvSpPr>
        <p:spPr bwMode="auto">
          <a:xfrm>
            <a:off x="5784850" y="3505200"/>
            <a:ext cx="2444750"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sz="1800">
                <a:solidFill>
                  <a:schemeClr val="tx1"/>
                </a:solidFill>
                <a:latin typeface="Arial" pitchFamily="18" charset="0"/>
                <a:ea typeface="Arial" pitchFamily="18" charset="0"/>
                <a:cs typeface="Arial" pitchFamily="18" charset="0"/>
              </a:rPr>
              <a:t>Transactional Memory</a:t>
            </a:r>
          </a:p>
        </p:txBody>
      </p:sp>
      <p:sp>
        <p:nvSpPr>
          <p:cNvPr id="3389448" name="Text Box 8"/>
          <p:cNvSpPr txBox="1">
            <a:spLocks noChangeArrowheads="1"/>
          </p:cNvSpPr>
          <p:nvPr/>
        </p:nvSpPr>
        <p:spPr bwMode="auto">
          <a:xfrm>
            <a:off x="806450" y="3213100"/>
            <a:ext cx="3944938"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sz="1800">
                <a:solidFill>
                  <a:schemeClr val="tx1"/>
                </a:solidFill>
                <a:latin typeface="Arial" pitchFamily="18" charset="0"/>
                <a:ea typeface="Arial" pitchFamily="18" charset="0"/>
                <a:cs typeface="Arial" pitchFamily="18" charset="0"/>
              </a:rPr>
              <a:t>Fault insertion to check dependability</a:t>
            </a:r>
          </a:p>
        </p:txBody>
      </p:sp>
      <p:sp>
        <p:nvSpPr>
          <p:cNvPr id="3389449" name="Text Box 9"/>
          <p:cNvSpPr txBox="1">
            <a:spLocks noChangeArrowheads="1"/>
          </p:cNvSpPr>
          <p:nvPr/>
        </p:nvSpPr>
        <p:spPr bwMode="auto">
          <a:xfrm>
            <a:off x="5988050" y="2986088"/>
            <a:ext cx="2230438"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sz="1800">
                <a:solidFill>
                  <a:schemeClr val="tx1"/>
                </a:solidFill>
                <a:latin typeface="Arial" pitchFamily="18" charset="0"/>
                <a:ea typeface="Arial" pitchFamily="18" charset="0"/>
                <a:cs typeface="Arial" pitchFamily="18" charset="0"/>
              </a:rPr>
              <a:t>Data center in a box</a:t>
            </a:r>
          </a:p>
        </p:txBody>
      </p:sp>
      <p:sp>
        <p:nvSpPr>
          <p:cNvPr id="3389450" name="Text Box 10"/>
          <p:cNvSpPr txBox="1">
            <a:spLocks noChangeArrowheads="1"/>
          </p:cNvSpPr>
          <p:nvPr/>
        </p:nvSpPr>
        <p:spPr bwMode="auto">
          <a:xfrm>
            <a:off x="1295400" y="3748088"/>
            <a:ext cx="1824038"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sz="1800">
                <a:solidFill>
                  <a:schemeClr val="tx1"/>
                </a:solidFill>
                <a:latin typeface="Arial" pitchFamily="18" charset="0"/>
                <a:ea typeface="Arial" pitchFamily="18" charset="0"/>
                <a:cs typeface="Arial" pitchFamily="18" charset="0"/>
              </a:rPr>
              <a:t>Internet in a box</a:t>
            </a:r>
          </a:p>
        </p:txBody>
      </p:sp>
      <p:sp>
        <p:nvSpPr>
          <p:cNvPr id="3389451" name="Text Box 11"/>
          <p:cNvSpPr txBox="1">
            <a:spLocks noChangeArrowheads="1"/>
          </p:cNvSpPr>
          <p:nvPr/>
        </p:nvSpPr>
        <p:spPr bwMode="auto">
          <a:xfrm>
            <a:off x="2819400" y="2971800"/>
            <a:ext cx="3094038"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sz="1800">
                <a:solidFill>
                  <a:schemeClr val="tx1"/>
                </a:solidFill>
                <a:latin typeface="Arial" pitchFamily="18" charset="0"/>
                <a:ea typeface="Arial" pitchFamily="18" charset="0"/>
                <a:cs typeface="Arial" pitchFamily="18" charset="0"/>
              </a:rPr>
              <a:t>Dataflow language/computer</a:t>
            </a:r>
          </a:p>
        </p:txBody>
      </p:sp>
      <p:sp>
        <p:nvSpPr>
          <p:cNvPr id="3389452" name="Text Box 12"/>
          <p:cNvSpPr txBox="1">
            <a:spLocks noChangeArrowheads="1"/>
          </p:cNvSpPr>
          <p:nvPr/>
        </p:nvSpPr>
        <p:spPr bwMode="auto">
          <a:xfrm>
            <a:off x="3219450" y="3505200"/>
            <a:ext cx="2573338"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sz="1800">
                <a:solidFill>
                  <a:schemeClr val="tx1"/>
                </a:solidFill>
                <a:latin typeface="Arial" pitchFamily="18" charset="0"/>
                <a:ea typeface="Arial" pitchFamily="18" charset="0"/>
                <a:cs typeface="Arial" pitchFamily="18" charset="0"/>
              </a:rPr>
              <a:t>Security enhancements</a:t>
            </a:r>
          </a:p>
        </p:txBody>
      </p:sp>
      <p:sp>
        <p:nvSpPr>
          <p:cNvPr id="3389453" name="Text Box 13"/>
          <p:cNvSpPr txBox="1">
            <a:spLocks noChangeArrowheads="1"/>
          </p:cNvSpPr>
          <p:nvPr/>
        </p:nvSpPr>
        <p:spPr bwMode="auto">
          <a:xfrm>
            <a:off x="4749800" y="3214688"/>
            <a:ext cx="1608138"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sz="1800">
                <a:solidFill>
                  <a:schemeClr val="tx1"/>
                </a:solidFill>
                <a:latin typeface="Arial" pitchFamily="18" charset="0"/>
                <a:ea typeface="Arial" pitchFamily="18" charset="0"/>
                <a:cs typeface="Arial" pitchFamily="18" charset="0"/>
              </a:rPr>
              <a:t>Router design</a:t>
            </a:r>
          </a:p>
        </p:txBody>
      </p:sp>
      <p:sp>
        <p:nvSpPr>
          <p:cNvPr id="3389454" name="Text Box 14"/>
          <p:cNvSpPr txBox="1">
            <a:spLocks noChangeArrowheads="1"/>
          </p:cNvSpPr>
          <p:nvPr/>
        </p:nvSpPr>
        <p:spPr bwMode="auto">
          <a:xfrm>
            <a:off x="6419850" y="3214688"/>
            <a:ext cx="1962150"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sz="1800">
                <a:solidFill>
                  <a:schemeClr val="tx1"/>
                </a:solidFill>
                <a:latin typeface="Arial" pitchFamily="18" charset="0"/>
                <a:ea typeface="Arial" pitchFamily="18" charset="0"/>
                <a:cs typeface="Arial" pitchFamily="18" charset="0"/>
              </a:rPr>
              <a:t>Compile to FPGA</a:t>
            </a:r>
          </a:p>
        </p:txBody>
      </p:sp>
      <p:sp>
        <p:nvSpPr>
          <p:cNvPr id="3389455" name="Text Box 15"/>
          <p:cNvSpPr txBox="1">
            <a:spLocks noChangeArrowheads="1"/>
          </p:cNvSpPr>
          <p:nvPr/>
        </p:nvSpPr>
        <p:spPr bwMode="auto">
          <a:xfrm>
            <a:off x="6318250" y="3748088"/>
            <a:ext cx="2065338"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sz="1800">
                <a:solidFill>
                  <a:schemeClr val="tx1"/>
                </a:solidFill>
                <a:latin typeface="Arial" pitchFamily="18" charset="0"/>
                <a:ea typeface="Arial" pitchFamily="18" charset="0"/>
                <a:cs typeface="Arial" pitchFamily="18" charset="0"/>
              </a:rPr>
              <a:t>Parallel languages</a:t>
            </a:r>
          </a:p>
        </p:txBody>
      </p:sp>
      <p:sp>
        <p:nvSpPr>
          <p:cNvPr id="3389456" name="Oval 16" descr="water03"/>
          <p:cNvSpPr>
            <a:spLocks noChangeArrowheads="1"/>
          </p:cNvSpPr>
          <p:nvPr/>
        </p:nvSpPr>
        <p:spPr bwMode="auto">
          <a:xfrm>
            <a:off x="3276600" y="2617788"/>
            <a:ext cx="1828800" cy="398462"/>
          </a:xfrm>
          <a:prstGeom prst="ellipse">
            <a:avLst/>
          </a:prstGeom>
          <a:blipFill dpi="0" rotWithShape="0">
            <a:blip r:embed="rId5"/>
            <a:srcRect/>
            <a:stretch>
              <a:fillRect/>
            </a:stretch>
          </a:blipFill>
          <a:ln w="9525">
            <a:noFill/>
            <a:round/>
            <a:headEnd/>
            <a:tailEnd/>
          </a:ln>
          <a:effectLst/>
        </p:spPr>
        <p:txBody>
          <a:bodyPr wrap="none" anchor="ctr">
            <a:prstTxWarp prst="textNoShape">
              <a:avLst/>
            </a:prstTxWarp>
          </a:bodyPr>
          <a:lstStyle/>
          <a:p>
            <a:pPr algn="ctr">
              <a:spcBef>
                <a:spcPct val="50000"/>
              </a:spcBef>
            </a:pPr>
            <a:r>
              <a:rPr lang="en-US" sz="1800" b="1">
                <a:solidFill>
                  <a:srgbClr val="114FFB"/>
                </a:solidFill>
                <a:effectLst>
                  <a:outerShdw blurRad="38100" dist="38100" dir="2700000" algn="tl">
                    <a:srgbClr val="DDDDDD"/>
                  </a:outerShdw>
                </a:effectLst>
                <a:latin typeface="Elephant" pitchFamily="18" charset="0"/>
              </a:rPr>
              <a:t>RAMP</a:t>
            </a:r>
          </a:p>
        </p:txBody>
      </p:sp>
      <p:sp>
        <p:nvSpPr>
          <p:cNvPr id="3389457" name="Text Box 17"/>
          <p:cNvSpPr txBox="1">
            <a:spLocks noChangeArrowheads="1"/>
          </p:cNvSpPr>
          <p:nvPr/>
        </p:nvSpPr>
        <p:spPr bwMode="auto">
          <a:xfrm>
            <a:off x="3117850" y="3748088"/>
            <a:ext cx="3284538" cy="366712"/>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sz="1800">
                <a:solidFill>
                  <a:schemeClr val="tx1"/>
                </a:solidFill>
                <a:latin typeface="Arial" pitchFamily="18" charset="0"/>
                <a:ea typeface="Arial" pitchFamily="18" charset="0"/>
                <a:cs typeface="Arial" pitchFamily="18" charset="0"/>
              </a:rPr>
              <a:t>128-bit Floating Point Libraries</a:t>
            </a:r>
          </a:p>
        </p:txBody>
      </p:sp>
      <p:pic>
        <p:nvPicPr>
          <p:cNvPr id="19" name="Picture 2" descr="ramp3"/>
          <p:cNvPicPr>
            <a:picLocks noChangeAspect="1" noChangeArrowheads="1"/>
          </p:cNvPicPr>
          <p:nvPr/>
        </p:nvPicPr>
        <p:blipFill>
          <a:blip r:embed="rId6"/>
          <a:srcRect/>
          <a:stretch>
            <a:fillRect/>
          </a:stretch>
        </p:blipFill>
        <p:spPr bwMode="auto">
          <a:xfrm>
            <a:off x="7620000" y="0"/>
            <a:ext cx="1524000" cy="885423"/>
          </a:xfrm>
          <a:prstGeom prst="rect">
            <a:avLst/>
          </a:prstGeom>
          <a:noFill/>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91490" name="Rectangle 2"/>
          <p:cNvSpPr>
            <a:spLocks noGrp="1" noChangeArrowheads="1"/>
          </p:cNvSpPr>
          <p:nvPr>
            <p:ph type="title"/>
          </p:nvPr>
        </p:nvSpPr>
        <p:spPr/>
        <p:txBody>
          <a:bodyPr/>
          <a:lstStyle/>
          <a:p>
            <a:r>
              <a:rPr lang="en-US" sz="2400" dirty="0" smtClean="0"/>
              <a:t>Reasons for Optimism towards Parallel Revolution this time</a:t>
            </a:r>
            <a:endParaRPr lang="en-US" sz="2400" dirty="0"/>
          </a:p>
        </p:txBody>
      </p:sp>
      <p:sp>
        <p:nvSpPr>
          <p:cNvPr id="3391491" name="Rectangle 3"/>
          <p:cNvSpPr>
            <a:spLocks noGrp="1" noChangeArrowheads="1"/>
          </p:cNvSpPr>
          <p:nvPr>
            <p:ph type="body" idx="1"/>
          </p:nvPr>
        </p:nvSpPr>
        <p:spPr/>
        <p:txBody>
          <a:bodyPr/>
          <a:lstStyle/>
          <a:p>
            <a:r>
              <a:rPr lang="en-US" sz="2400" dirty="0" smtClean="0"/>
              <a:t>End of sequential microprocessor/faster clock rates</a:t>
            </a:r>
          </a:p>
          <a:p>
            <a:pPr lvl="1"/>
            <a:r>
              <a:rPr lang="en-US" sz="2000" dirty="0" smtClean="0"/>
              <a:t>No looming sequential juggernaut to kill parallel revolution</a:t>
            </a:r>
          </a:p>
          <a:p>
            <a:r>
              <a:rPr lang="en-US" sz="2400" dirty="0" smtClean="0"/>
              <a:t>SW &amp; HW industries fully committed to parallelism</a:t>
            </a:r>
          </a:p>
          <a:p>
            <a:pPr lvl="1"/>
            <a:r>
              <a:rPr lang="en-US" sz="2000" dirty="0" smtClean="0"/>
              <a:t>End of La-Z-Boy Programming Era</a:t>
            </a:r>
          </a:p>
          <a:p>
            <a:r>
              <a:rPr lang="en-US" sz="2400" dirty="0" smtClean="0"/>
              <a:t>Moore’s Law continues, so soon can put 1000s of simple cores on an economical chip</a:t>
            </a:r>
          </a:p>
          <a:p>
            <a:r>
              <a:rPr lang="en-US" sz="2400" dirty="0" smtClean="0"/>
              <a:t>Communication between cores within a chip at</a:t>
            </a:r>
            <a:br>
              <a:rPr lang="en-US" sz="2400" dirty="0" smtClean="0"/>
            </a:br>
            <a:r>
              <a:rPr lang="en-US" sz="2400" dirty="0" smtClean="0"/>
              <a:t>low latency (20X) and high bandwidth (100X)</a:t>
            </a:r>
          </a:p>
          <a:p>
            <a:pPr lvl="1"/>
            <a:r>
              <a:rPr lang="en-US" sz="2000" dirty="0" smtClean="0"/>
              <a:t>Processor-to-Processor fast even if Memory slow</a:t>
            </a:r>
          </a:p>
          <a:p>
            <a:r>
              <a:rPr lang="en-US" sz="2400" dirty="0" smtClean="0"/>
              <a:t>All cores equal distance to shared main memory</a:t>
            </a:r>
          </a:p>
          <a:p>
            <a:pPr lvl="1"/>
            <a:r>
              <a:rPr lang="en-US" sz="2000" dirty="0" smtClean="0"/>
              <a:t>Less data distribution challenges</a:t>
            </a:r>
          </a:p>
          <a:p>
            <a:r>
              <a:rPr lang="en-US" sz="2400" dirty="0" smtClean="0"/>
              <a:t>Open Source Software movement means that SW stack can evolve more quickly than in past</a:t>
            </a:r>
          </a:p>
          <a:p>
            <a:r>
              <a:rPr lang="en-US" sz="2400" dirty="0" smtClean="0"/>
              <a:t>RAMP as vehicle to ramp up parallel research  </a:t>
            </a:r>
            <a:endParaRPr lang="en-US" sz="2400" dirty="0"/>
          </a:p>
        </p:txBody>
      </p:sp>
      <p:pic>
        <p:nvPicPr>
          <p:cNvPr id="5" name="Picture 6" descr="Viewlogo_new0"/>
          <p:cNvPicPr>
            <a:picLocks noChangeAspect="1" noChangeArrowheads="1"/>
          </p:cNvPicPr>
          <p:nvPr/>
        </p:nvPicPr>
        <p:blipFill>
          <a:blip r:embed="rId3"/>
          <a:srcRect/>
          <a:stretch>
            <a:fillRect/>
          </a:stretch>
        </p:blipFill>
        <p:spPr bwMode="auto">
          <a:xfrm>
            <a:off x="7696200" y="0"/>
            <a:ext cx="1447800" cy="879022"/>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914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3914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3914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3914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914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39149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39149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391491">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3391491">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391491">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3914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1491" grpId="0" build="p"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Background: Multithreading</a:t>
            </a:r>
            <a:endParaRPr lang="en-US" dirty="0"/>
          </a:p>
        </p:txBody>
      </p:sp>
      <p:sp>
        <p:nvSpPr>
          <p:cNvPr id="3415043" name="Rectangle 3"/>
          <p:cNvSpPr>
            <a:spLocks noGrp="1" noChangeArrowheads="1"/>
          </p:cNvSpPr>
          <p:nvPr>
            <p:ph type="body" idx="1"/>
          </p:nvPr>
        </p:nvSpPr>
        <p:spPr/>
        <p:txBody>
          <a:bodyPr/>
          <a:lstStyle/>
          <a:p>
            <a:r>
              <a:rPr lang="en-US" dirty="0" smtClean="0">
                <a:solidFill>
                  <a:schemeClr val="accent1"/>
                </a:solidFill>
              </a:rPr>
              <a:t>Multithreading </a:t>
            </a:r>
            <a:r>
              <a:rPr lang="en-US" dirty="0" smtClean="0"/>
              <a:t>is running multiple threads through the same hardware</a:t>
            </a:r>
          </a:p>
          <a:p>
            <a:r>
              <a:rPr lang="en-US" dirty="0" smtClean="0"/>
              <a:t>Could we do </a:t>
            </a:r>
            <a:r>
              <a:rPr lang="en-US" dirty="0" smtClean="0">
                <a:solidFill>
                  <a:srgbClr val="FFFF00"/>
                </a:solidFill>
              </a:rPr>
              <a:t>Time Division </a:t>
            </a:r>
            <a:r>
              <a:rPr lang="en-US" dirty="0" err="1" smtClean="0">
                <a:solidFill>
                  <a:srgbClr val="FFFF00"/>
                </a:solidFill>
              </a:rPr>
              <a:t>Multipexing</a:t>
            </a:r>
            <a:r>
              <a:rPr lang="en-US" dirty="0" smtClean="0">
                <a:solidFill>
                  <a:srgbClr val="FFFF00"/>
                </a:solidFill>
              </a:rPr>
              <a:t> </a:t>
            </a:r>
            <a:r>
              <a:rPr lang="en-US" dirty="0" smtClean="0"/>
              <a:t>better in hardware?</a:t>
            </a:r>
          </a:p>
          <a:p>
            <a:r>
              <a:rPr lang="en-US" dirty="0" smtClean="0"/>
              <a:t>Sure, if we had the HW to support it!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04803" name="Rectangle 3"/>
          <p:cNvSpPr>
            <a:spLocks noGrp="1" noChangeArrowheads="1"/>
          </p:cNvSpPr>
          <p:nvPr>
            <p:ph type="body" idx="1"/>
          </p:nvPr>
        </p:nvSpPr>
        <p:spPr>
          <a:xfrm>
            <a:off x="685800" y="1143000"/>
            <a:ext cx="7848600" cy="4821238"/>
          </a:xfrm>
        </p:spPr>
        <p:txBody>
          <a:bodyPr/>
          <a:lstStyle/>
          <a:p>
            <a:r>
              <a:rPr lang="en-US" dirty="0"/>
              <a:t>Put multiple CPU’s on the same die</a:t>
            </a:r>
          </a:p>
          <a:p>
            <a:r>
              <a:rPr lang="en-US" dirty="0"/>
              <a:t>Why is this better than multiple dies?</a:t>
            </a:r>
          </a:p>
          <a:p>
            <a:pPr lvl="1"/>
            <a:r>
              <a:rPr lang="en-US" dirty="0" smtClean="0">
                <a:solidFill>
                  <a:schemeClr val="accent2"/>
                </a:solidFill>
              </a:rPr>
              <a:t>Smaller, Cheaper</a:t>
            </a:r>
            <a:endParaRPr lang="en-US" dirty="0"/>
          </a:p>
          <a:p>
            <a:pPr lvl="1"/>
            <a:r>
              <a:rPr lang="en-US" dirty="0">
                <a:solidFill>
                  <a:schemeClr val="accent2"/>
                </a:solidFill>
              </a:rPr>
              <a:t>Closer</a:t>
            </a:r>
            <a:r>
              <a:rPr lang="en-US" dirty="0"/>
              <a:t>, so lower inter-processor latency</a:t>
            </a:r>
          </a:p>
          <a:p>
            <a:pPr lvl="1"/>
            <a:r>
              <a:rPr lang="en-US" dirty="0"/>
              <a:t>Can </a:t>
            </a:r>
            <a:r>
              <a:rPr lang="en-US" dirty="0">
                <a:solidFill>
                  <a:schemeClr val="accent2"/>
                </a:solidFill>
              </a:rPr>
              <a:t>share</a:t>
            </a:r>
            <a:r>
              <a:rPr lang="en-US" dirty="0"/>
              <a:t> a L2 Cache (complicated)</a:t>
            </a:r>
          </a:p>
          <a:p>
            <a:pPr lvl="1"/>
            <a:r>
              <a:rPr lang="en-US" dirty="0">
                <a:solidFill>
                  <a:schemeClr val="accent2"/>
                </a:solidFill>
              </a:rPr>
              <a:t>Less power</a:t>
            </a:r>
          </a:p>
          <a:p>
            <a:r>
              <a:rPr lang="en-US" dirty="0"/>
              <a:t>Cost of </a:t>
            </a:r>
            <a:r>
              <a:rPr lang="en-US" dirty="0" err="1"/>
              <a:t>multicore</a:t>
            </a:r>
            <a:r>
              <a:rPr lang="en-US" dirty="0"/>
              <a:t>:</a:t>
            </a:r>
            <a:r>
              <a:rPr lang="en-US" dirty="0" smtClean="0"/>
              <a:t> </a:t>
            </a:r>
          </a:p>
          <a:p>
            <a:pPr lvl="1"/>
            <a:r>
              <a:rPr lang="en-US" dirty="0" smtClean="0">
                <a:solidFill>
                  <a:schemeClr val="accent1"/>
                </a:solidFill>
              </a:rPr>
              <a:t>Complexity</a:t>
            </a:r>
          </a:p>
          <a:p>
            <a:pPr lvl="1"/>
            <a:r>
              <a:rPr lang="en-US" dirty="0" smtClean="0">
                <a:solidFill>
                  <a:schemeClr val="accent1"/>
                </a:solidFill>
              </a:rPr>
              <a:t>Slower </a:t>
            </a:r>
            <a:r>
              <a:rPr lang="en-US" dirty="0">
                <a:solidFill>
                  <a:schemeClr val="accent1"/>
                </a:solidFill>
              </a:rPr>
              <a:t>single-thread execution</a:t>
            </a:r>
            <a:endParaRPr lang="en-US" dirty="0"/>
          </a:p>
        </p:txBody>
      </p:sp>
      <p:sp>
        <p:nvSpPr>
          <p:cNvPr id="4" name="Title 3"/>
          <p:cNvSpPr>
            <a:spLocks noGrp="1"/>
          </p:cNvSpPr>
          <p:nvPr>
            <p:ph type="title"/>
          </p:nvPr>
        </p:nvSpPr>
        <p:spPr/>
        <p:txBody>
          <a:bodyPr/>
          <a:lstStyle/>
          <a:p>
            <a:r>
              <a:rPr lang="en-US" dirty="0" smtClean="0"/>
              <a:t>Background: </a:t>
            </a:r>
            <a:r>
              <a:rPr lang="en-US" dirty="0" err="1" smtClean="0"/>
              <a:t>Multicore</a:t>
            </a:r>
            <a:endParaRPr lang="en-US" dirty="0"/>
          </a:p>
        </p:txBody>
      </p:sp>
      <p:pic>
        <p:nvPicPr>
          <p:cNvPr id="5" name="Picture 4"/>
          <p:cNvPicPr>
            <a:picLocks noChangeAspect="1"/>
          </p:cNvPicPr>
          <p:nvPr/>
        </p:nvPicPr>
        <p:blipFill>
          <a:blip r:embed="rId3"/>
          <a:srcRect r="1840"/>
          <a:stretch>
            <a:fillRect/>
          </a:stretch>
        </p:blipFill>
        <p:spPr>
          <a:xfrm>
            <a:off x="6400800" y="3570706"/>
            <a:ext cx="2592990" cy="305869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Cell Processor (heart of the PS3)</a:t>
            </a:r>
            <a:endParaRPr lang="en-US" dirty="0"/>
          </a:p>
        </p:txBody>
      </p:sp>
      <p:sp>
        <p:nvSpPr>
          <p:cNvPr id="3410947" name="Rectangle 3"/>
          <p:cNvSpPr>
            <a:spLocks noGrp="1" noChangeArrowheads="1"/>
          </p:cNvSpPr>
          <p:nvPr>
            <p:ph type="body" idx="1"/>
          </p:nvPr>
        </p:nvSpPr>
        <p:spPr/>
        <p:txBody>
          <a:bodyPr/>
          <a:lstStyle/>
          <a:p>
            <a:r>
              <a:rPr lang="en-US" dirty="0" smtClean="0"/>
              <a:t>9 Cores (1PPE, 8SPE) at 3.2GHz</a:t>
            </a:r>
          </a:p>
          <a:p>
            <a:r>
              <a:rPr lang="en-US" dirty="0" smtClean="0"/>
              <a:t>Power Processing Element (PPE)</a:t>
            </a:r>
          </a:p>
          <a:p>
            <a:pPr lvl="1"/>
            <a:r>
              <a:rPr lang="en-US" dirty="0" smtClean="0"/>
              <a:t>Supervises all activities, allocates work</a:t>
            </a:r>
          </a:p>
          <a:p>
            <a:pPr lvl="1"/>
            <a:r>
              <a:rPr lang="en-US" dirty="0" smtClean="0"/>
              <a:t>Is multithreaded (2 threads)</a:t>
            </a:r>
          </a:p>
          <a:p>
            <a:r>
              <a:rPr lang="en-US" dirty="0" err="1" smtClean="0"/>
              <a:t>Synergystic</a:t>
            </a:r>
            <a:r>
              <a:rPr lang="en-US" dirty="0" smtClean="0"/>
              <a:t> Processing Element (SPE)</a:t>
            </a:r>
          </a:p>
          <a:p>
            <a:pPr lvl="1"/>
            <a:r>
              <a:rPr lang="en-US" dirty="0" smtClean="0"/>
              <a:t>Where work gets done</a:t>
            </a:r>
          </a:p>
          <a:p>
            <a:pPr lvl="1"/>
            <a:r>
              <a:rPr lang="en-US" dirty="0" smtClean="0"/>
              <a:t>Very Superscalar</a:t>
            </a:r>
          </a:p>
          <a:p>
            <a:pPr lvl="1"/>
            <a:r>
              <a:rPr lang="en-US" dirty="0" smtClean="0"/>
              <a:t>No Cache, only “</a:t>
            </a:r>
            <a:r>
              <a:rPr lang="en-US" dirty="0" smtClean="0">
                <a:solidFill>
                  <a:schemeClr val="accent1"/>
                </a:solidFill>
              </a:rPr>
              <a:t>Local Store</a:t>
            </a:r>
            <a:r>
              <a:rPr lang="en-US" dirty="0" smtClean="0"/>
              <a:t>”</a:t>
            </a:r>
          </a:p>
          <a:p>
            <a:pPr lvl="2"/>
            <a:r>
              <a:rPr lang="en-US" dirty="0" smtClean="0"/>
              <a:t>aka “Scratchpad RAM”</a:t>
            </a:r>
          </a:p>
          <a:p>
            <a:pPr lvl="1"/>
            <a:r>
              <a:rPr lang="en-US" dirty="0" smtClean="0"/>
              <a:t>During testing, one “locked out”</a:t>
            </a:r>
          </a:p>
          <a:p>
            <a:pPr lvl="2"/>
            <a:r>
              <a:rPr lang="en-US" dirty="0" smtClean="0"/>
              <a:t>I.e., it didn’t work; shut down </a:t>
            </a:r>
          </a:p>
        </p:txBody>
      </p:sp>
      <p:pic>
        <p:nvPicPr>
          <p:cNvPr id="5" name="Picture 4" descr="cellcut"/>
          <p:cNvPicPr>
            <a:picLocks noChangeAspect="1" noChangeArrowheads="1"/>
          </p:cNvPicPr>
          <p:nvPr/>
        </p:nvPicPr>
        <p:blipFill>
          <a:blip r:embed="rId3"/>
          <a:srcRect/>
          <a:stretch>
            <a:fillRect/>
          </a:stretch>
        </p:blipFill>
        <p:spPr bwMode="auto">
          <a:xfrm>
            <a:off x="5866730" y="3894137"/>
            <a:ext cx="3124870" cy="273526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17091" name="Rectangle 3"/>
          <p:cNvSpPr>
            <a:spLocks noGrp="1" noChangeArrowheads="1"/>
          </p:cNvSpPr>
          <p:nvPr>
            <p:ph type="body" idx="1"/>
          </p:nvPr>
        </p:nvSpPr>
        <p:spPr>
          <a:xfrm>
            <a:off x="304800" y="3810000"/>
            <a:ext cx="7315200" cy="2393950"/>
          </a:xfrm>
          <a:noFill/>
        </p:spPr>
        <p:txBody>
          <a:bodyPr/>
          <a:lstStyle/>
          <a:p>
            <a:pPr marL="609600" indent="-609600">
              <a:lnSpc>
                <a:spcPct val="85000"/>
              </a:lnSpc>
              <a:buSzTx/>
              <a:buFont typeface="Arial" pitchFamily="18" charset="0"/>
              <a:buAutoNum type="alphaUcPeriod"/>
              <a:tabLst>
                <a:tab pos="738188" algn="l"/>
              </a:tabLst>
            </a:pPr>
            <a:r>
              <a:rPr lang="en-US" sz="2400" dirty="0"/>
              <a:t>The </a:t>
            </a:r>
            <a:r>
              <a:rPr lang="en-US" sz="2400" dirty="0">
                <a:solidFill>
                  <a:srgbClr val="FFFF00"/>
                </a:solidFill>
              </a:rPr>
              <a:t>majority of PS3’s processing power </a:t>
            </a:r>
            <a:r>
              <a:rPr lang="en-US" sz="2400" dirty="0"/>
              <a:t>comes from the </a:t>
            </a:r>
            <a:r>
              <a:rPr lang="en-US" sz="2400" dirty="0">
                <a:solidFill>
                  <a:srgbClr val="FFFF00"/>
                </a:solidFill>
              </a:rPr>
              <a:t>Cell </a:t>
            </a:r>
            <a:r>
              <a:rPr lang="en-US" sz="2400" dirty="0"/>
              <a:t>processor </a:t>
            </a:r>
          </a:p>
          <a:p>
            <a:pPr marL="609600" indent="-609600">
              <a:lnSpc>
                <a:spcPct val="85000"/>
              </a:lnSpc>
              <a:buSzTx/>
              <a:buFont typeface="Arial" pitchFamily="18" charset="0"/>
              <a:buAutoNum type="alphaUcPeriod"/>
              <a:tabLst>
                <a:tab pos="738188" algn="l"/>
              </a:tabLst>
            </a:pPr>
            <a:r>
              <a:rPr lang="en-US" sz="2400" dirty="0"/>
              <a:t>Berkeley profs believe </a:t>
            </a:r>
            <a:r>
              <a:rPr lang="en-US" sz="2400" dirty="0" err="1">
                <a:solidFill>
                  <a:srgbClr val="FFFF00"/>
                </a:solidFill>
              </a:rPr>
              <a:t>multicore</a:t>
            </a:r>
            <a:r>
              <a:rPr lang="en-US" sz="2400" dirty="0">
                <a:solidFill>
                  <a:srgbClr val="FFFF00"/>
                </a:solidFill>
              </a:rPr>
              <a:t> </a:t>
            </a:r>
            <a:r>
              <a:rPr lang="en-US" sz="2400" dirty="0"/>
              <a:t>is the future of computing</a:t>
            </a:r>
          </a:p>
          <a:p>
            <a:pPr marL="609600" indent="-609600">
              <a:lnSpc>
                <a:spcPct val="85000"/>
              </a:lnSpc>
              <a:buSzTx/>
              <a:buFont typeface="Arial" pitchFamily="18" charset="0"/>
              <a:buAutoNum type="alphaUcPeriod"/>
              <a:tabLst>
                <a:tab pos="738188" algn="l"/>
              </a:tabLst>
            </a:pPr>
            <a:r>
              <a:rPr lang="en-US" sz="2400" dirty="0"/>
              <a:t>Current </a:t>
            </a:r>
            <a:r>
              <a:rPr lang="en-US" sz="2400" dirty="0" err="1"/>
              <a:t>multicore</a:t>
            </a:r>
            <a:r>
              <a:rPr lang="en-US" sz="2400" dirty="0"/>
              <a:t> techniques </a:t>
            </a:r>
            <a:r>
              <a:rPr lang="en-US" sz="2400" dirty="0">
                <a:solidFill>
                  <a:srgbClr val="FFFF00"/>
                </a:solidFill>
              </a:rPr>
              <a:t>can scale well </a:t>
            </a:r>
            <a:r>
              <a:rPr lang="en-US" sz="2400" dirty="0"/>
              <a:t>to many (32+) cores</a:t>
            </a:r>
          </a:p>
        </p:txBody>
      </p:sp>
      <p:sp>
        <p:nvSpPr>
          <p:cNvPr id="5" name="Rectangle 4"/>
          <p:cNvSpPr>
            <a:spLocks noChangeArrowheads="1"/>
          </p:cNvSpPr>
          <p:nvPr/>
        </p:nvSpPr>
        <p:spPr bwMode="auto">
          <a:xfrm>
            <a:off x="7653338" y="3706813"/>
            <a:ext cx="1371600" cy="2895600"/>
          </a:xfrm>
          <a:prstGeom prst="rect">
            <a:avLst/>
          </a:prstGeom>
          <a:noFill/>
          <a:ln w="12700">
            <a:solidFill>
              <a:schemeClr val="tx1"/>
            </a:solidFill>
            <a:miter lim="800000"/>
            <a:headEnd/>
            <a:tailEnd/>
          </a:ln>
          <a:effectLst/>
        </p:spPr>
        <p:txBody>
          <a:bodyPr lIns="90487" tIns="44450" rIns="90487" bIns="44450">
            <a:prstTxWarp prst="textNoShape">
              <a:avLst/>
            </a:prstTxWarp>
          </a:bodyPr>
          <a:lstStyle/>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   ABC</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0: </a:t>
            </a:r>
            <a:r>
              <a:rPr lang="en-US" sz="2400" b="1" dirty="0">
                <a:solidFill>
                  <a:schemeClr val="accent2"/>
                </a:solidFill>
                <a:latin typeface="Courier New" pitchFamily="100" charset="0"/>
              </a:rPr>
              <a:t>FFF</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1: </a:t>
            </a:r>
            <a:r>
              <a:rPr lang="en-US" sz="2400" b="1" dirty="0">
                <a:solidFill>
                  <a:schemeClr val="accent2"/>
                </a:solidFill>
                <a:latin typeface="Courier New" pitchFamily="100" charset="0"/>
              </a:rPr>
              <a:t>FF</a:t>
            </a:r>
            <a:r>
              <a:rPr lang="en-US" sz="2400" b="1" dirty="0">
                <a:solidFill>
                  <a:schemeClr val="accent4"/>
                </a:solidFill>
                <a:latin typeface="Courier New" pitchFamily="100" charset="0"/>
              </a:rPr>
              <a:t>T</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2: </a:t>
            </a:r>
            <a:r>
              <a:rPr lang="en-US" sz="2400" b="1" dirty="0">
                <a:solidFill>
                  <a:schemeClr val="accent2"/>
                </a:solidFill>
                <a:latin typeface="Courier New" pitchFamily="100" charset="0"/>
              </a:rPr>
              <a:t>F</a:t>
            </a:r>
            <a:r>
              <a:rPr lang="en-US" sz="2400" b="1" dirty="0">
                <a:solidFill>
                  <a:schemeClr val="accent4"/>
                </a:solidFill>
                <a:latin typeface="Courier New" pitchFamily="100" charset="0"/>
              </a:rPr>
              <a:t>T</a:t>
            </a:r>
            <a:r>
              <a:rPr lang="en-US" sz="2400" b="1" dirty="0">
                <a:solidFill>
                  <a:schemeClr val="accent2"/>
                </a:solidFill>
                <a:latin typeface="Courier New" pitchFamily="100" charset="0"/>
              </a:rPr>
              <a:t>F</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3: </a:t>
            </a:r>
            <a:r>
              <a:rPr lang="en-US" sz="2400" b="1" dirty="0">
                <a:solidFill>
                  <a:schemeClr val="accent2"/>
                </a:solidFill>
                <a:latin typeface="Courier New" pitchFamily="100" charset="0"/>
              </a:rPr>
              <a:t>F</a:t>
            </a:r>
            <a:r>
              <a:rPr lang="en-US" sz="2400" b="1" dirty="0">
                <a:solidFill>
                  <a:schemeClr val="accent4"/>
                </a:solidFill>
                <a:latin typeface="Courier New" pitchFamily="100" charset="0"/>
              </a:rPr>
              <a:t>TT</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4: </a:t>
            </a:r>
            <a:r>
              <a:rPr lang="en-US" sz="2400" b="1" dirty="0">
                <a:solidFill>
                  <a:schemeClr val="accent4"/>
                </a:solidFill>
                <a:latin typeface="Courier New" pitchFamily="100" charset="0"/>
              </a:rPr>
              <a:t>T</a:t>
            </a:r>
            <a:r>
              <a:rPr lang="en-US" sz="2400" b="1" dirty="0">
                <a:solidFill>
                  <a:schemeClr val="accent2"/>
                </a:solidFill>
                <a:latin typeface="Courier New" pitchFamily="100" charset="0"/>
              </a:rPr>
              <a:t>FF</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5: </a:t>
            </a:r>
            <a:r>
              <a:rPr lang="en-US" sz="2400" b="1" dirty="0">
                <a:solidFill>
                  <a:schemeClr val="accent4"/>
                </a:solidFill>
                <a:latin typeface="Courier New" pitchFamily="100" charset="0"/>
              </a:rPr>
              <a:t>T</a:t>
            </a:r>
            <a:r>
              <a:rPr lang="en-US" sz="2400" b="1" dirty="0">
                <a:solidFill>
                  <a:schemeClr val="accent2"/>
                </a:solidFill>
                <a:latin typeface="Courier New" pitchFamily="100" charset="0"/>
              </a:rPr>
              <a:t>F</a:t>
            </a:r>
            <a:r>
              <a:rPr lang="en-US" sz="2400" b="1" dirty="0">
                <a:solidFill>
                  <a:schemeClr val="accent4"/>
                </a:solidFill>
                <a:latin typeface="Courier New" pitchFamily="100" charset="0"/>
              </a:rPr>
              <a:t>T</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6: </a:t>
            </a:r>
            <a:r>
              <a:rPr lang="en-US" sz="2400" b="1" dirty="0">
                <a:solidFill>
                  <a:schemeClr val="accent4"/>
                </a:solidFill>
                <a:latin typeface="Courier New" pitchFamily="100" charset="0"/>
              </a:rPr>
              <a:t>TT</a:t>
            </a:r>
            <a:r>
              <a:rPr lang="en-US" sz="2400" b="1" dirty="0">
                <a:solidFill>
                  <a:schemeClr val="accent2"/>
                </a:solidFill>
                <a:latin typeface="Courier New" pitchFamily="100" charset="0"/>
              </a:rPr>
              <a:t>F</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7: </a:t>
            </a:r>
            <a:r>
              <a:rPr lang="en-US" sz="2400" b="1" dirty="0">
                <a:solidFill>
                  <a:schemeClr val="accent4"/>
                </a:solidFill>
                <a:latin typeface="Courier New" pitchFamily="100" charset="0"/>
              </a:rPr>
              <a:t>TTT</a:t>
            </a:r>
          </a:p>
        </p:txBody>
      </p:sp>
      <p:sp>
        <p:nvSpPr>
          <p:cNvPr id="6" name="Title 5"/>
          <p:cNvSpPr>
            <a:spLocks noGrp="1"/>
          </p:cNvSpPr>
          <p:nvPr>
            <p:ph type="title"/>
          </p:nvPr>
        </p:nvSpPr>
        <p:spPr/>
        <p:txBody>
          <a:bodyPr/>
          <a:lstStyle/>
          <a:p>
            <a:r>
              <a:rPr lang="en-US" dirty="0" smtClean="0"/>
              <a:t>Peer Instruction</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419140" name="Rectangle 4"/>
          <p:cNvSpPr>
            <a:spLocks noChangeArrowheads="1"/>
          </p:cNvSpPr>
          <p:nvPr/>
        </p:nvSpPr>
        <p:spPr bwMode="auto">
          <a:xfrm>
            <a:off x="228600" y="1157287"/>
            <a:ext cx="8610600" cy="2206347"/>
          </a:xfrm>
          <a:prstGeom prst="rect">
            <a:avLst/>
          </a:prstGeom>
          <a:noFill/>
          <a:ln w="12700">
            <a:noFill/>
            <a:miter lim="800000"/>
            <a:headEnd/>
            <a:tailEnd/>
          </a:ln>
          <a:effectLst/>
        </p:spPr>
        <p:txBody>
          <a:bodyPr lIns="63500" tIns="25400" rIns="63500" bIns="25400">
            <a:prstTxWarp prst="textNoShape">
              <a:avLst/>
            </a:prstTxWarp>
            <a:spAutoFit/>
          </a:bodyPr>
          <a:lstStyle/>
          <a:p>
            <a:pPr marL="609600" indent="-609600" algn="l">
              <a:lnSpc>
                <a:spcPct val="85000"/>
              </a:lnSpc>
              <a:spcBef>
                <a:spcPct val="65000"/>
              </a:spcBef>
              <a:buFont typeface="+mj-lt"/>
              <a:buAutoNum type="alphaUcPeriod"/>
              <a:tabLst>
                <a:tab pos="738188" algn="l"/>
              </a:tabLst>
            </a:pPr>
            <a:r>
              <a:rPr lang="en-US" sz="2400" b="1" dirty="0">
                <a:solidFill>
                  <a:srgbClr val="EA157A"/>
                </a:solidFill>
                <a:latin typeface="18 VAG Rounded Light   02390"/>
              </a:rPr>
              <a:t>All PS3 is 2.18TFLOPS, Cell is only 204GFLOPS</a:t>
            </a:r>
            <a:r>
              <a:rPr lang="en-US" sz="2400" b="1" dirty="0" smtClean="0">
                <a:solidFill>
                  <a:srgbClr val="EA157A"/>
                </a:solidFill>
                <a:latin typeface="18 VAG Rounded Light   02390"/>
              </a:rPr>
              <a:t> </a:t>
            </a:r>
            <a:br>
              <a:rPr lang="en-US" sz="2400" b="1" dirty="0" smtClean="0">
                <a:solidFill>
                  <a:srgbClr val="EA157A"/>
                </a:solidFill>
                <a:latin typeface="18 VAG Rounded Light   02390"/>
              </a:rPr>
            </a:br>
            <a:r>
              <a:rPr lang="en-US" sz="2400" b="1" dirty="0" smtClean="0">
                <a:solidFill>
                  <a:srgbClr val="EA157A"/>
                </a:solidFill>
                <a:latin typeface="18 VAG Rounded Light   02390"/>
              </a:rPr>
              <a:t>(</a:t>
            </a:r>
            <a:r>
              <a:rPr lang="en-US" sz="2400" b="1" dirty="0">
                <a:solidFill>
                  <a:srgbClr val="EA157A"/>
                </a:solidFill>
                <a:latin typeface="18 VAG Rounded Light   02390"/>
              </a:rPr>
              <a:t>GPU can do a lot…)  FALSE</a:t>
            </a:r>
          </a:p>
          <a:p>
            <a:pPr marL="609600" indent="-609600" algn="l">
              <a:lnSpc>
                <a:spcPct val="85000"/>
              </a:lnSpc>
              <a:spcBef>
                <a:spcPct val="65000"/>
              </a:spcBef>
              <a:buFont typeface="+mj-lt"/>
              <a:buAutoNum type="alphaUcPeriod"/>
              <a:tabLst>
                <a:tab pos="738188" algn="l"/>
              </a:tabLst>
            </a:pPr>
            <a:r>
              <a:rPr lang="en-US" sz="2400" b="1" dirty="0">
                <a:solidFill>
                  <a:srgbClr val="EA157A"/>
                </a:solidFill>
                <a:latin typeface="18 VAG Rounded Light   02390"/>
              </a:rPr>
              <a:t>Not </a:t>
            </a:r>
            <a:r>
              <a:rPr lang="en-US" sz="2400" b="1" dirty="0" err="1">
                <a:solidFill>
                  <a:srgbClr val="EA157A"/>
                </a:solidFill>
                <a:latin typeface="18 VAG Rounded Light   02390"/>
              </a:rPr>
              <a:t>multicore</a:t>
            </a:r>
            <a:r>
              <a:rPr lang="en-US" sz="2400" b="1" dirty="0">
                <a:solidFill>
                  <a:srgbClr val="EA157A"/>
                </a:solidFill>
                <a:latin typeface="18 VAG Rounded Light   02390"/>
              </a:rPr>
              <a:t>, </a:t>
            </a:r>
            <a:r>
              <a:rPr lang="en-US" sz="2400" b="1" dirty="0" err="1">
                <a:solidFill>
                  <a:srgbClr val="EA157A"/>
                </a:solidFill>
                <a:latin typeface="18 VAG Rounded Light   02390"/>
              </a:rPr>
              <a:t>manycore</a:t>
            </a:r>
            <a:r>
              <a:rPr lang="en-US" sz="2400" b="1" dirty="0">
                <a:solidFill>
                  <a:srgbClr val="EA157A"/>
                </a:solidFill>
                <a:latin typeface="18 VAG Rounded Light   02390"/>
              </a:rPr>
              <a:t>! FALSE</a:t>
            </a:r>
          </a:p>
          <a:p>
            <a:pPr marL="609600" indent="-609600" algn="l">
              <a:lnSpc>
                <a:spcPct val="85000"/>
              </a:lnSpc>
              <a:spcBef>
                <a:spcPct val="65000"/>
              </a:spcBef>
              <a:buFont typeface="+mj-lt"/>
              <a:buAutoNum type="alphaUcPeriod"/>
              <a:tabLst>
                <a:tab pos="738188" algn="l"/>
              </a:tabLst>
            </a:pPr>
            <a:r>
              <a:rPr lang="en-US" sz="2400" b="1" dirty="0">
                <a:solidFill>
                  <a:srgbClr val="EA157A"/>
                </a:solidFill>
                <a:latin typeface="18 VAG Rounded Light   02390"/>
              </a:rPr>
              <a:t>Share memory and caches huge barrier</a:t>
            </a:r>
            <a:r>
              <a:rPr lang="en-US" sz="2400" b="1" dirty="0" smtClean="0">
                <a:solidFill>
                  <a:srgbClr val="EA157A"/>
                </a:solidFill>
                <a:latin typeface="18 VAG Rounded Light   02390"/>
              </a:rPr>
              <a:t>.</a:t>
            </a:r>
            <a:br>
              <a:rPr lang="en-US" sz="2400" b="1" dirty="0" smtClean="0">
                <a:solidFill>
                  <a:srgbClr val="EA157A"/>
                </a:solidFill>
                <a:latin typeface="18 VAG Rounded Light   02390"/>
              </a:rPr>
            </a:br>
            <a:r>
              <a:rPr lang="en-US" sz="2400" b="1" dirty="0" smtClean="0">
                <a:solidFill>
                  <a:srgbClr val="EA157A"/>
                </a:solidFill>
                <a:latin typeface="18 VAG Rounded Light   02390"/>
              </a:rPr>
              <a:t>That’s </a:t>
            </a:r>
            <a:r>
              <a:rPr lang="en-US" sz="2400" b="1" dirty="0">
                <a:solidFill>
                  <a:srgbClr val="EA157A"/>
                </a:solidFill>
                <a:latin typeface="18 VAG Rounded Light   02390"/>
              </a:rPr>
              <a:t>why Cell has Local Store! FALSE</a:t>
            </a:r>
          </a:p>
        </p:txBody>
      </p:sp>
      <p:sp>
        <p:nvSpPr>
          <p:cNvPr id="3419142" name="AutoShape 6"/>
          <p:cNvSpPr>
            <a:spLocks noChangeArrowheads="1"/>
          </p:cNvSpPr>
          <p:nvPr/>
        </p:nvSpPr>
        <p:spPr bwMode="auto">
          <a:xfrm>
            <a:off x="7612063" y="4114800"/>
            <a:ext cx="1447800" cy="381000"/>
          </a:xfrm>
          <a:prstGeom prst="roundRect">
            <a:avLst>
              <a:gd name="adj" fmla="val 16667"/>
            </a:avLst>
          </a:prstGeom>
          <a:noFill/>
          <a:ln w="76200" cap="flat" cmpd="sng" algn="ctr">
            <a:solidFill>
              <a:srgbClr val="FFFF00"/>
            </a:solidFill>
            <a:prstDash val="solid"/>
            <a:round/>
            <a:headEnd type="none" w="med" len="med"/>
            <a:tailEnd type="none" w="med" len="med"/>
          </a:ln>
          <a:effectLst/>
        </p:spPr>
        <p:txBody>
          <a:bodyPr wrap="none" anchor="ctr">
            <a:prstTxWarp prst="textNoShape">
              <a:avLst/>
            </a:prstTxWarp>
            <a:spAutoFit/>
          </a:bodyPr>
          <a:lstStyle/>
          <a:p>
            <a:endParaRPr lang="en-US"/>
          </a:p>
        </p:txBody>
      </p:sp>
      <p:sp>
        <p:nvSpPr>
          <p:cNvPr id="7" name="Title 6"/>
          <p:cNvSpPr>
            <a:spLocks noGrp="1"/>
          </p:cNvSpPr>
          <p:nvPr>
            <p:ph type="title"/>
          </p:nvPr>
        </p:nvSpPr>
        <p:spPr/>
        <p:txBody>
          <a:bodyPr/>
          <a:lstStyle/>
          <a:p>
            <a:r>
              <a:rPr lang="en-US" dirty="0" smtClean="0"/>
              <a:t>Peer Instruction Answer</a:t>
            </a:r>
            <a:endParaRPr lang="en-US" dirty="0"/>
          </a:p>
        </p:txBody>
      </p:sp>
      <p:sp>
        <p:nvSpPr>
          <p:cNvPr id="8" name="Rectangle 7"/>
          <p:cNvSpPr>
            <a:spLocks noChangeArrowheads="1"/>
          </p:cNvSpPr>
          <p:nvPr/>
        </p:nvSpPr>
        <p:spPr bwMode="auto">
          <a:xfrm>
            <a:off x="7653338" y="3706813"/>
            <a:ext cx="1371600" cy="2895600"/>
          </a:xfrm>
          <a:prstGeom prst="rect">
            <a:avLst/>
          </a:prstGeom>
          <a:noFill/>
          <a:ln w="12700">
            <a:solidFill>
              <a:schemeClr val="tx1"/>
            </a:solidFill>
            <a:miter lim="800000"/>
            <a:headEnd/>
            <a:tailEnd/>
          </a:ln>
          <a:effectLst/>
        </p:spPr>
        <p:txBody>
          <a:bodyPr lIns="90487" tIns="44450" rIns="90487" bIns="44450">
            <a:prstTxWarp prst="textNoShape">
              <a:avLst/>
            </a:prstTxWarp>
          </a:bodyPr>
          <a:lstStyle/>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   ABC</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0: </a:t>
            </a:r>
            <a:r>
              <a:rPr lang="en-US" sz="2400" b="1" dirty="0">
                <a:solidFill>
                  <a:schemeClr val="accent2"/>
                </a:solidFill>
                <a:latin typeface="Courier New" pitchFamily="100" charset="0"/>
              </a:rPr>
              <a:t>FFF</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1: </a:t>
            </a:r>
            <a:r>
              <a:rPr lang="en-US" sz="2400" b="1" dirty="0">
                <a:solidFill>
                  <a:schemeClr val="accent2"/>
                </a:solidFill>
                <a:latin typeface="Courier New" pitchFamily="100" charset="0"/>
              </a:rPr>
              <a:t>FF</a:t>
            </a:r>
            <a:r>
              <a:rPr lang="en-US" sz="2400" b="1" dirty="0">
                <a:solidFill>
                  <a:schemeClr val="accent4"/>
                </a:solidFill>
                <a:latin typeface="Courier New" pitchFamily="100" charset="0"/>
              </a:rPr>
              <a:t>T</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2: </a:t>
            </a:r>
            <a:r>
              <a:rPr lang="en-US" sz="2400" b="1" dirty="0">
                <a:solidFill>
                  <a:schemeClr val="accent2"/>
                </a:solidFill>
                <a:latin typeface="Courier New" pitchFamily="100" charset="0"/>
              </a:rPr>
              <a:t>F</a:t>
            </a:r>
            <a:r>
              <a:rPr lang="en-US" sz="2400" b="1" dirty="0">
                <a:solidFill>
                  <a:schemeClr val="accent4"/>
                </a:solidFill>
                <a:latin typeface="Courier New" pitchFamily="100" charset="0"/>
              </a:rPr>
              <a:t>T</a:t>
            </a:r>
            <a:r>
              <a:rPr lang="en-US" sz="2400" b="1" dirty="0">
                <a:solidFill>
                  <a:schemeClr val="accent2"/>
                </a:solidFill>
                <a:latin typeface="Courier New" pitchFamily="100" charset="0"/>
              </a:rPr>
              <a:t>F</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3: </a:t>
            </a:r>
            <a:r>
              <a:rPr lang="en-US" sz="2400" b="1" dirty="0">
                <a:solidFill>
                  <a:schemeClr val="accent2"/>
                </a:solidFill>
                <a:latin typeface="Courier New" pitchFamily="100" charset="0"/>
              </a:rPr>
              <a:t>F</a:t>
            </a:r>
            <a:r>
              <a:rPr lang="en-US" sz="2400" b="1" dirty="0">
                <a:solidFill>
                  <a:schemeClr val="accent4"/>
                </a:solidFill>
                <a:latin typeface="Courier New" pitchFamily="100" charset="0"/>
              </a:rPr>
              <a:t>TT</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4: </a:t>
            </a:r>
            <a:r>
              <a:rPr lang="en-US" sz="2400" b="1" dirty="0">
                <a:solidFill>
                  <a:schemeClr val="accent4"/>
                </a:solidFill>
                <a:latin typeface="Courier New" pitchFamily="100" charset="0"/>
              </a:rPr>
              <a:t>T</a:t>
            </a:r>
            <a:r>
              <a:rPr lang="en-US" sz="2400" b="1" dirty="0">
                <a:solidFill>
                  <a:schemeClr val="accent2"/>
                </a:solidFill>
                <a:latin typeface="Courier New" pitchFamily="100" charset="0"/>
              </a:rPr>
              <a:t>FF</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5: </a:t>
            </a:r>
            <a:r>
              <a:rPr lang="en-US" sz="2400" b="1" dirty="0">
                <a:solidFill>
                  <a:schemeClr val="accent4"/>
                </a:solidFill>
                <a:latin typeface="Courier New" pitchFamily="100" charset="0"/>
              </a:rPr>
              <a:t>T</a:t>
            </a:r>
            <a:r>
              <a:rPr lang="en-US" sz="2400" b="1" dirty="0">
                <a:solidFill>
                  <a:schemeClr val="accent2"/>
                </a:solidFill>
                <a:latin typeface="Courier New" pitchFamily="100" charset="0"/>
              </a:rPr>
              <a:t>F</a:t>
            </a:r>
            <a:r>
              <a:rPr lang="en-US" sz="2400" b="1" dirty="0">
                <a:solidFill>
                  <a:schemeClr val="accent4"/>
                </a:solidFill>
                <a:latin typeface="Courier New" pitchFamily="100" charset="0"/>
              </a:rPr>
              <a:t>T</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6: </a:t>
            </a:r>
            <a:r>
              <a:rPr lang="en-US" sz="2400" b="1" dirty="0">
                <a:solidFill>
                  <a:schemeClr val="accent4"/>
                </a:solidFill>
                <a:latin typeface="Courier New" pitchFamily="100" charset="0"/>
              </a:rPr>
              <a:t>TT</a:t>
            </a:r>
            <a:r>
              <a:rPr lang="en-US" sz="2400" b="1" dirty="0">
                <a:solidFill>
                  <a:schemeClr val="accent2"/>
                </a:solidFill>
                <a:latin typeface="Courier New" pitchFamily="100" charset="0"/>
              </a:rPr>
              <a:t>F</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7: </a:t>
            </a:r>
            <a:r>
              <a:rPr lang="en-US" sz="2400" b="1" dirty="0">
                <a:solidFill>
                  <a:schemeClr val="accent4"/>
                </a:solidFill>
                <a:latin typeface="Courier New" pitchFamily="100" charset="0"/>
              </a:rPr>
              <a:t>TTT</a:t>
            </a:r>
          </a:p>
        </p:txBody>
      </p:sp>
      <p:sp>
        <p:nvSpPr>
          <p:cNvPr id="10" name="Rectangle 3"/>
          <p:cNvSpPr txBox="1">
            <a:spLocks noChangeArrowheads="1"/>
          </p:cNvSpPr>
          <p:nvPr/>
        </p:nvSpPr>
        <p:spPr bwMode="auto">
          <a:xfrm>
            <a:off x="304800" y="3810000"/>
            <a:ext cx="7315200" cy="2393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marR="0" lvl="0" indent="-609600" algn="l" defTabSz="914400" rtl="0" eaLnBrk="0" fontAlgn="base" latinLnBrk="0" hangingPunct="0">
              <a:lnSpc>
                <a:spcPct val="85000"/>
              </a:lnSpc>
              <a:spcBef>
                <a:spcPts val="700"/>
              </a:spcBef>
              <a:spcAft>
                <a:spcPct val="0"/>
              </a:spcAft>
              <a:buClr>
                <a:schemeClr val="tx2"/>
              </a:buClr>
              <a:buSzTx/>
              <a:buFont typeface="Arial" pitchFamily="18" charset="0"/>
              <a:buAutoNum type="alphaUcPeriod"/>
              <a:tabLst>
                <a:tab pos="738188" algn="l"/>
              </a:tabLst>
              <a:defRPr/>
            </a:pP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The </a:t>
            </a:r>
            <a:r>
              <a:rPr kumimoji="0" lang="en-US" sz="2400" b="0" i="0" u="none" strike="noStrike" kern="1200" cap="none" spc="0" normalizeH="0" baseline="0" noProof="0" smtClean="0">
                <a:ln>
                  <a:noFill/>
                </a:ln>
                <a:solidFill>
                  <a:srgbClr val="FFFF00"/>
                </a:solidFill>
                <a:effectLst/>
                <a:uLnTx/>
                <a:uFillTx/>
                <a:latin typeface="18 VAG Rounded Bold   07390"/>
                <a:ea typeface="ＭＳ Ｐゴシック" charset="-128"/>
                <a:cs typeface="ＭＳ Ｐゴシック" charset="-128"/>
              </a:rPr>
              <a:t>majority of PS3’s processing power </a:t>
            </a: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comes from the </a:t>
            </a:r>
            <a:r>
              <a:rPr kumimoji="0" lang="en-US" sz="2400" b="0" i="0" u="none" strike="noStrike" kern="1200" cap="none" spc="0" normalizeH="0" baseline="0" noProof="0" smtClean="0">
                <a:ln>
                  <a:noFill/>
                </a:ln>
                <a:solidFill>
                  <a:srgbClr val="FFFF00"/>
                </a:solidFill>
                <a:effectLst/>
                <a:uLnTx/>
                <a:uFillTx/>
                <a:latin typeface="18 VAG Rounded Bold   07390"/>
                <a:ea typeface="ＭＳ Ｐゴシック" charset="-128"/>
                <a:cs typeface="ＭＳ Ｐゴシック" charset="-128"/>
              </a:rPr>
              <a:t>Cell </a:t>
            </a: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processor </a:t>
            </a:r>
          </a:p>
          <a:p>
            <a:pPr marL="609600" marR="0" lvl="0" indent="-609600" algn="l" defTabSz="914400" rtl="0" eaLnBrk="0" fontAlgn="base" latinLnBrk="0" hangingPunct="0">
              <a:lnSpc>
                <a:spcPct val="85000"/>
              </a:lnSpc>
              <a:spcBef>
                <a:spcPts val="700"/>
              </a:spcBef>
              <a:spcAft>
                <a:spcPct val="0"/>
              </a:spcAft>
              <a:buClr>
                <a:schemeClr val="tx2"/>
              </a:buClr>
              <a:buSzTx/>
              <a:buFont typeface="Arial" pitchFamily="18" charset="0"/>
              <a:buAutoNum type="alphaUcPeriod"/>
              <a:tabLst>
                <a:tab pos="738188" algn="l"/>
              </a:tabLst>
              <a:defRPr/>
            </a:pP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Berkeley profs believe </a:t>
            </a:r>
            <a:r>
              <a:rPr kumimoji="0" lang="en-US" sz="2400" b="0" i="0" u="none" strike="noStrike" kern="1200" cap="none" spc="0" normalizeH="0" baseline="0" noProof="0" smtClean="0">
                <a:ln>
                  <a:noFill/>
                </a:ln>
                <a:solidFill>
                  <a:srgbClr val="FFFF00"/>
                </a:solidFill>
                <a:effectLst/>
                <a:uLnTx/>
                <a:uFillTx/>
                <a:latin typeface="18 VAG Rounded Bold   07390"/>
                <a:ea typeface="ＭＳ Ｐゴシック" charset="-128"/>
                <a:cs typeface="ＭＳ Ｐゴシック" charset="-128"/>
              </a:rPr>
              <a:t>multicore </a:t>
            </a: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is the future of computing</a:t>
            </a:r>
          </a:p>
          <a:p>
            <a:pPr marL="609600" marR="0" lvl="0" indent="-609600" algn="l" defTabSz="914400" rtl="0" eaLnBrk="0" fontAlgn="base" latinLnBrk="0" hangingPunct="0">
              <a:lnSpc>
                <a:spcPct val="85000"/>
              </a:lnSpc>
              <a:spcBef>
                <a:spcPts val="700"/>
              </a:spcBef>
              <a:spcAft>
                <a:spcPct val="0"/>
              </a:spcAft>
              <a:buClr>
                <a:schemeClr val="tx2"/>
              </a:buClr>
              <a:buSzTx/>
              <a:buFont typeface="Arial" pitchFamily="18" charset="0"/>
              <a:buAutoNum type="alphaUcPeriod"/>
              <a:tabLst>
                <a:tab pos="738188" algn="l"/>
              </a:tabLst>
              <a:defRPr/>
            </a:pP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Current multicore techniques </a:t>
            </a:r>
            <a:r>
              <a:rPr kumimoji="0" lang="en-US" sz="2400" b="0" i="0" u="none" strike="noStrike" kern="1200" cap="none" spc="0" normalizeH="0" baseline="0" noProof="0" smtClean="0">
                <a:ln>
                  <a:noFill/>
                </a:ln>
                <a:solidFill>
                  <a:srgbClr val="FFFF00"/>
                </a:solidFill>
                <a:effectLst/>
                <a:uLnTx/>
                <a:uFillTx/>
                <a:latin typeface="18 VAG Rounded Bold   07390"/>
                <a:ea typeface="ＭＳ Ｐゴシック" charset="-128"/>
                <a:cs typeface="ＭＳ Ｐゴシック" charset="-128"/>
              </a:rPr>
              <a:t>can scale well </a:t>
            </a: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to many (32+) cores</a:t>
            </a:r>
            <a:endParaRPr kumimoji="0" lang="en-US" sz="2400" b="0" i="0" u="none" strike="noStrike" kern="1200" cap="none" spc="0" normalizeH="0" baseline="0" noProof="0" dirty="0">
              <a:ln>
                <a:noFill/>
              </a:ln>
              <a:solidFill>
                <a:schemeClr val="tx1"/>
              </a:solidFill>
              <a:effectLst/>
              <a:uLnTx/>
              <a:uFillTx/>
              <a:latin typeface="18 VAG Rounded Bold   07390"/>
              <a:ea typeface="ＭＳ Ｐゴシック" charset="-128"/>
              <a:cs typeface="ＭＳ Ｐゴシック"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419140">
                                            <p:txEl>
                                              <p:pRg st="0" end="0"/>
                                            </p:txEl>
                                          </p:spTgt>
                                        </p:tgtEl>
                                        <p:attrNameLst>
                                          <p:attrName>style.visibility</p:attrName>
                                        </p:attrNameLst>
                                      </p:cBhvr>
                                      <p:to>
                                        <p:strVal val="visible"/>
                                      </p:to>
                                    </p:set>
                                    <p:anim calcmode="lin" valueType="num">
                                      <p:cBhvr>
                                        <p:cTn id="7" dur="500" fill="hold"/>
                                        <p:tgtEl>
                                          <p:spTgt spid="341914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41914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41914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4191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419140">
                                            <p:txEl>
                                              <p:pRg st="1" end="1"/>
                                            </p:txEl>
                                          </p:spTgt>
                                        </p:tgtEl>
                                        <p:attrNameLst>
                                          <p:attrName>style.visibility</p:attrName>
                                        </p:attrNameLst>
                                      </p:cBhvr>
                                      <p:to>
                                        <p:strVal val="visible"/>
                                      </p:to>
                                    </p:set>
                                    <p:anim calcmode="lin" valueType="num">
                                      <p:cBhvr>
                                        <p:cTn id="15" dur="500" fill="hold"/>
                                        <p:tgtEl>
                                          <p:spTgt spid="3419140">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419140">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419140">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4191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419140">
                                            <p:txEl>
                                              <p:pRg st="2" end="2"/>
                                            </p:txEl>
                                          </p:spTgt>
                                        </p:tgtEl>
                                        <p:attrNameLst>
                                          <p:attrName>style.visibility</p:attrName>
                                        </p:attrNameLst>
                                      </p:cBhvr>
                                      <p:to>
                                        <p:strVal val="visible"/>
                                      </p:to>
                                    </p:set>
                                    <p:anim calcmode="lin" valueType="num">
                                      <p:cBhvr>
                                        <p:cTn id="23" dur="500" fill="hold"/>
                                        <p:tgtEl>
                                          <p:spTgt spid="3419140">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419140">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419140">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41914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419142"/>
                                        </p:tgtEl>
                                        <p:attrNameLst>
                                          <p:attrName>style.visibility</p:attrName>
                                        </p:attrNameLst>
                                      </p:cBhvr>
                                      <p:to>
                                        <p:strVal val="visible"/>
                                      </p:to>
                                    </p:set>
                                    <p:animEffect transition="in" filter="wipe(down)">
                                      <p:cBhvr>
                                        <p:cTn id="31" dur="580">
                                          <p:stCondLst>
                                            <p:cond delay="0"/>
                                          </p:stCondLst>
                                        </p:cTn>
                                        <p:tgtEl>
                                          <p:spTgt spid="3419142"/>
                                        </p:tgtEl>
                                      </p:cBhvr>
                                    </p:animEffect>
                                    <p:anim calcmode="lin" valueType="num">
                                      <p:cBhvr>
                                        <p:cTn id="32" dur="1822" tmFilter="0,0; 0.14,0.36; 0.43,0.73; 0.71,0.91; 1.0,1.0">
                                          <p:stCondLst>
                                            <p:cond delay="0"/>
                                          </p:stCondLst>
                                        </p:cTn>
                                        <p:tgtEl>
                                          <p:spTgt spid="341914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41914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41914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41914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419142"/>
                                        </p:tgtEl>
                                        <p:attrNameLst>
                                          <p:attrName>ppt_y</p:attrName>
                                        </p:attrNameLst>
                                      </p:cBhvr>
                                      <p:tavLst>
                                        <p:tav tm="0" fmla="#ppt_y-sin(pi*$)/81">
                                          <p:val>
                                            <p:fltVal val="0"/>
                                          </p:val>
                                        </p:tav>
                                        <p:tav tm="100000">
                                          <p:val>
                                            <p:fltVal val="1"/>
                                          </p:val>
                                        </p:tav>
                                      </p:tavLst>
                                    </p:anim>
                                    <p:animScale>
                                      <p:cBhvr>
                                        <p:cTn id="37" dur="26">
                                          <p:stCondLst>
                                            <p:cond delay="650"/>
                                          </p:stCondLst>
                                        </p:cTn>
                                        <p:tgtEl>
                                          <p:spTgt spid="3419142"/>
                                        </p:tgtEl>
                                      </p:cBhvr>
                                      <p:to x="100000" y="60000"/>
                                    </p:animScale>
                                    <p:animScale>
                                      <p:cBhvr>
                                        <p:cTn id="38" dur="166" decel="50000">
                                          <p:stCondLst>
                                            <p:cond delay="676"/>
                                          </p:stCondLst>
                                        </p:cTn>
                                        <p:tgtEl>
                                          <p:spTgt spid="3419142"/>
                                        </p:tgtEl>
                                      </p:cBhvr>
                                      <p:to x="100000" y="100000"/>
                                    </p:animScale>
                                    <p:animScale>
                                      <p:cBhvr>
                                        <p:cTn id="39" dur="26">
                                          <p:stCondLst>
                                            <p:cond delay="1312"/>
                                          </p:stCondLst>
                                        </p:cTn>
                                        <p:tgtEl>
                                          <p:spTgt spid="3419142"/>
                                        </p:tgtEl>
                                      </p:cBhvr>
                                      <p:to x="100000" y="80000"/>
                                    </p:animScale>
                                    <p:animScale>
                                      <p:cBhvr>
                                        <p:cTn id="40" dur="166" decel="50000">
                                          <p:stCondLst>
                                            <p:cond delay="1338"/>
                                          </p:stCondLst>
                                        </p:cTn>
                                        <p:tgtEl>
                                          <p:spTgt spid="3419142"/>
                                        </p:tgtEl>
                                      </p:cBhvr>
                                      <p:to x="100000" y="100000"/>
                                    </p:animScale>
                                    <p:animScale>
                                      <p:cBhvr>
                                        <p:cTn id="41" dur="26">
                                          <p:stCondLst>
                                            <p:cond delay="1642"/>
                                          </p:stCondLst>
                                        </p:cTn>
                                        <p:tgtEl>
                                          <p:spTgt spid="3419142"/>
                                        </p:tgtEl>
                                      </p:cBhvr>
                                      <p:to x="100000" y="90000"/>
                                    </p:animScale>
                                    <p:animScale>
                                      <p:cBhvr>
                                        <p:cTn id="42" dur="166" decel="50000">
                                          <p:stCondLst>
                                            <p:cond delay="1668"/>
                                          </p:stCondLst>
                                        </p:cTn>
                                        <p:tgtEl>
                                          <p:spTgt spid="3419142"/>
                                        </p:tgtEl>
                                      </p:cBhvr>
                                      <p:to x="100000" y="100000"/>
                                    </p:animScale>
                                    <p:animScale>
                                      <p:cBhvr>
                                        <p:cTn id="43" dur="26">
                                          <p:stCondLst>
                                            <p:cond delay="1808"/>
                                          </p:stCondLst>
                                        </p:cTn>
                                        <p:tgtEl>
                                          <p:spTgt spid="3419142"/>
                                        </p:tgtEl>
                                      </p:cBhvr>
                                      <p:to x="100000" y="95000"/>
                                    </p:animScale>
                                    <p:animScale>
                                      <p:cBhvr>
                                        <p:cTn id="44" dur="166" decel="50000">
                                          <p:stCondLst>
                                            <p:cond delay="1834"/>
                                          </p:stCondLst>
                                        </p:cTn>
                                        <p:tgtEl>
                                          <p:spTgt spid="34191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9140" grpId="0" build="allAtOnce"/>
      <p:bldP spid="3419142"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2133600" y="2105628"/>
            <a:ext cx="1745748" cy="1108786"/>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3200061" name="Group 61"/>
          <p:cNvGraphicFramePr>
            <a:graphicFrameLocks noGrp="1"/>
          </p:cNvGraphicFramePr>
          <p:nvPr>
            <p:ph type="tbl" idx="1"/>
          </p:nvPr>
        </p:nvGraphicFramePr>
        <p:xfrm>
          <a:off x="457200" y="1437698"/>
          <a:ext cx="8229599" cy="4288839"/>
        </p:xfrm>
        <a:graphic>
          <a:graphicData uri="http://schemas.openxmlformats.org/drawingml/2006/table">
            <a:tbl>
              <a:tblPr/>
              <a:tblGrid>
                <a:gridCol w="1654311"/>
                <a:gridCol w="1774689"/>
                <a:gridCol w="1676400"/>
                <a:gridCol w="1254108"/>
                <a:gridCol w="1870091"/>
              </a:tblGrid>
              <a:tr h="668338">
                <a:tc>
                  <a:txBody>
                    <a:bodyPr/>
                    <a:lstStyle/>
                    <a:p>
                      <a:pPr marL="0" marR="0" lvl="0" indent="0" algn="r" defTabSz="914400" rtl="0" eaLnBrk="0" fontAlgn="base" latinLnBrk="0" hangingPunct="0">
                        <a:lnSpc>
                          <a:spcPct val="75000"/>
                        </a:lnSpc>
                        <a:spcBef>
                          <a:spcPct val="65000"/>
                        </a:spcBef>
                        <a:spcAft>
                          <a:spcPct val="0"/>
                        </a:spcAft>
                        <a:buClrTx/>
                        <a:buSzPct val="100000"/>
                        <a:buFont typeface="Times" charset="0"/>
                        <a:buNone/>
                        <a:tabLst/>
                      </a:pPr>
                      <a:r>
                        <a:rPr kumimoji="0" lang="en-US" sz="1800" b="1" i="0" u="none" strike="noStrike" cap="none" normalizeH="0" baseline="0" dirty="0">
                          <a:ln>
                            <a:noFill/>
                          </a:ln>
                          <a:solidFill>
                            <a:schemeClr val="tx1"/>
                          </a:solidFill>
                          <a:effectLst/>
                          <a:latin typeface="18 VAG Rounded Light   02390"/>
                        </a:rPr>
                        <a:t>Week #</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r>
                        <a:rPr kumimoji="0" lang="en-US" sz="1800" b="1" i="0" u="none" strike="noStrike" cap="none" normalizeH="0" baseline="0" dirty="0">
                          <a:ln>
                            <a:noFill/>
                          </a:ln>
                          <a:solidFill>
                            <a:schemeClr val="tx1"/>
                          </a:solidFill>
                          <a:effectLst/>
                          <a:latin typeface="18 VAG Rounded Light   02390"/>
                        </a:rPr>
                        <a:t>Mon</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r>
                        <a:rPr kumimoji="0" lang="en-US" sz="1800" b="1" i="0" u="none" strike="noStrike" cap="none" normalizeH="0" baseline="0">
                          <a:ln>
                            <a:noFill/>
                          </a:ln>
                          <a:solidFill>
                            <a:schemeClr val="tx1"/>
                          </a:solidFill>
                          <a:effectLst/>
                          <a:latin typeface="18 VAG Rounded Light   02390"/>
                        </a:rPr>
                        <a:t>Wed</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r>
                        <a:rPr kumimoji="0" lang="en-US" sz="1800" b="1" i="0" u="none" strike="noStrike" cap="none" normalizeH="0" baseline="0" dirty="0">
                          <a:ln>
                            <a:noFill/>
                          </a:ln>
                          <a:solidFill>
                            <a:schemeClr val="tx1"/>
                          </a:solidFill>
                          <a:effectLst/>
                          <a:latin typeface="18 VAG Rounded Light   02390"/>
                        </a:rPr>
                        <a:t>Thu Lab</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r>
                        <a:rPr kumimoji="0" lang="en-US" sz="1800" b="1" i="0" u="none" strike="noStrike" cap="none" normalizeH="0" baseline="0">
                          <a:ln>
                            <a:noFill/>
                          </a:ln>
                          <a:solidFill>
                            <a:schemeClr val="tx1"/>
                          </a:solidFill>
                          <a:effectLst/>
                          <a:latin typeface="18 VAG Rounded Light   02390"/>
                        </a:rPr>
                        <a:t>Fri</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1120775">
                <a:tc>
                  <a:txBody>
                    <a:bodyPr/>
                    <a:lstStyle/>
                    <a:p>
                      <a:pPr marL="0" marR="0" lvl="0" indent="0" algn="r" defTabSz="914400" rtl="0" eaLnBrk="0" fontAlgn="base" latinLnBrk="0" hangingPunct="0">
                        <a:lnSpc>
                          <a:spcPct val="75000"/>
                        </a:lnSpc>
                        <a:spcBef>
                          <a:spcPct val="65000"/>
                        </a:spcBef>
                        <a:spcAft>
                          <a:spcPct val="0"/>
                        </a:spcAft>
                        <a:buClrTx/>
                        <a:buSzPct val="100000"/>
                        <a:buFont typeface="Times" charset="0"/>
                        <a:buNone/>
                        <a:tabLst/>
                      </a:pPr>
                      <a:r>
                        <a:rPr kumimoji="0" lang="en-US" sz="1800" b="1" i="0" u="none" strike="noStrike" cap="none" normalizeH="0" baseline="0" dirty="0">
                          <a:ln>
                            <a:noFill/>
                          </a:ln>
                          <a:solidFill>
                            <a:schemeClr val="tx1"/>
                          </a:solidFill>
                          <a:effectLst/>
                          <a:latin typeface="18 VAG Rounded Light   02390"/>
                        </a:rPr>
                        <a:t>#</a:t>
                      </a:r>
                      <a:r>
                        <a:rPr kumimoji="0" lang="en-US" sz="1800" b="1" i="0" u="none" strike="noStrike" cap="none" normalizeH="0" baseline="0" dirty="0" smtClean="0">
                          <a:ln>
                            <a:noFill/>
                          </a:ln>
                          <a:solidFill>
                            <a:schemeClr val="tx1"/>
                          </a:solidFill>
                          <a:effectLst/>
                          <a:latin typeface="18 VAG Rounded Light   02390"/>
                        </a:rPr>
                        <a:t>16</a:t>
                      </a:r>
                    </a:p>
                    <a:p>
                      <a:pPr marL="0" marR="0" lvl="0" indent="0" algn="r" defTabSz="914400" rtl="0" eaLnBrk="0" fontAlgn="base" latinLnBrk="0" hangingPunct="0">
                        <a:lnSpc>
                          <a:spcPct val="75000"/>
                        </a:lnSpc>
                        <a:spcBef>
                          <a:spcPct val="65000"/>
                        </a:spcBef>
                        <a:spcAft>
                          <a:spcPct val="0"/>
                        </a:spcAft>
                        <a:buClrTx/>
                        <a:buSzPct val="100000"/>
                        <a:buFont typeface="Times" charset="0"/>
                        <a:buNone/>
                        <a:tabLst/>
                      </a:pPr>
                      <a:r>
                        <a:rPr kumimoji="0" lang="en-US" sz="1800" b="1" i="0" u="none" strike="noStrike" cap="none" normalizeH="0" baseline="0" dirty="0" smtClean="0">
                          <a:ln>
                            <a:noFill/>
                          </a:ln>
                          <a:solidFill>
                            <a:schemeClr val="tx1"/>
                          </a:solidFill>
                          <a:effectLst/>
                          <a:latin typeface="18 VAG Rounded Light   02390"/>
                        </a:rPr>
                        <a:t>This week</a:t>
                      </a:r>
                      <a:endParaRPr kumimoji="0" lang="en-US" sz="1800" b="1" i="0" u="none" strike="noStrike" cap="none" normalizeH="0" baseline="0" dirty="0">
                        <a:ln>
                          <a:noFill/>
                        </a:ln>
                        <a:solidFill>
                          <a:schemeClr val="tx1"/>
                        </a:solidFill>
                        <a:effectLst/>
                        <a:latin typeface="18 VAG Rounded Light   0239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4000"/>
                    </a:solid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r>
                        <a:rPr kumimoji="0" lang="en-US" sz="1800" b="1" i="0" u="none" strike="noStrike" cap="none" normalizeH="0" baseline="0" dirty="0" smtClean="0">
                          <a:ln>
                            <a:noFill/>
                          </a:ln>
                          <a:solidFill>
                            <a:schemeClr val="tx1"/>
                          </a:solidFill>
                          <a:effectLst/>
                          <a:latin typeface="18 VAG Rounded Light   02390"/>
                        </a:rPr>
                        <a:t>Parallelism in Processor Design</a:t>
                      </a:r>
                      <a:r>
                        <a:rPr kumimoji="0" lang="en-US" sz="1800" b="1" i="0" u="none" strike="noStrike" cap="none" normalizeH="0" baseline="0" dirty="0" smtClean="0">
                          <a:ln>
                            <a:noFill/>
                          </a:ln>
                          <a:solidFill>
                            <a:schemeClr val="accent2"/>
                          </a:solidFill>
                          <a:effectLst/>
                          <a:latin typeface="18 VAG Rounded Light   02390"/>
                        </a:rPr>
                        <a:t/>
                      </a:r>
                      <a:br>
                        <a:rPr kumimoji="0" lang="en-US" sz="1800" b="1" i="0" u="none" strike="noStrike" cap="none" normalizeH="0" baseline="0" dirty="0" smtClean="0">
                          <a:ln>
                            <a:noFill/>
                          </a:ln>
                          <a:solidFill>
                            <a:schemeClr val="accent2"/>
                          </a:solidFill>
                          <a:effectLst/>
                          <a:latin typeface="18 VAG Rounded Light   02390"/>
                        </a:rPr>
                      </a:br>
                      <a:endParaRPr kumimoji="0" lang="en-US" sz="1800" b="1" i="0" u="none" strike="noStrike" cap="none" normalizeH="0" baseline="0" dirty="0">
                        <a:ln>
                          <a:noFill/>
                        </a:ln>
                        <a:solidFill>
                          <a:schemeClr val="accent2"/>
                        </a:solidFill>
                        <a:effectLst/>
                        <a:latin typeface="18 VAG Rounded Light   0239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r>
                        <a:rPr kumimoji="0" lang="en-US" sz="1800" b="1" i="0" u="none" strike="noStrike" cap="none" normalizeH="0" baseline="0" dirty="0" err="1" smtClean="0">
                          <a:ln>
                            <a:noFill/>
                          </a:ln>
                          <a:solidFill>
                            <a:schemeClr val="accent2"/>
                          </a:solidFill>
                          <a:effectLst/>
                          <a:latin typeface="18 VAG Rounded Light   02390"/>
                        </a:rPr>
                        <a:t>IntRA</a:t>
                      </a:r>
                      <a:r>
                        <a:rPr kumimoji="0" lang="en-US" sz="1800" b="1" i="0" u="none" strike="noStrike" cap="none" normalizeH="0" baseline="0" dirty="0" smtClean="0">
                          <a:ln>
                            <a:noFill/>
                          </a:ln>
                          <a:solidFill>
                            <a:schemeClr val="accent2"/>
                          </a:solidFill>
                          <a:effectLst/>
                          <a:latin typeface="18 VAG Rounded Light   02390"/>
                        </a:rPr>
                        <a:t>-machine Parallelism</a:t>
                      </a:r>
                      <a:br>
                        <a:rPr kumimoji="0" lang="en-US" sz="1800" b="1" i="0" u="none" strike="noStrike" cap="none" normalizeH="0" baseline="0" dirty="0" smtClean="0">
                          <a:ln>
                            <a:noFill/>
                          </a:ln>
                          <a:solidFill>
                            <a:schemeClr val="accent2"/>
                          </a:solidFill>
                          <a:effectLst/>
                          <a:latin typeface="18 VAG Rounded Light   02390"/>
                        </a:rPr>
                      </a:br>
                      <a:r>
                        <a:rPr kumimoji="0" lang="en-US" sz="1800" b="1" i="0" u="none" strike="noStrike" cap="none" normalizeH="0" baseline="0" dirty="0">
                          <a:ln>
                            <a:noFill/>
                          </a:ln>
                          <a:solidFill>
                            <a:schemeClr val="accent2"/>
                          </a:solidFill>
                          <a:effectLst/>
                          <a:latin typeface="18 VAG Rounded Light   02390"/>
                        </a:rPr>
                        <a:t>(Matt)</a:t>
                      </a:r>
                      <a:endParaRPr kumimoji="0" lang="en-US" sz="1800" b="1" i="0" u="none" strike="noStrike" cap="none" normalizeH="0" baseline="0" dirty="0">
                        <a:ln>
                          <a:noFill/>
                        </a:ln>
                        <a:solidFill>
                          <a:schemeClr val="tx1"/>
                        </a:solidFill>
                        <a:effectLst/>
                        <a:latin typeface="18 VAG Rounded Light   0239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r>
                        <a:rPr kumimoji="0" lang="en-US" sz="1800" b="1" i="0" u="none" strike="noStrike" cap="none" normalizeH="0" baseline="0" dirty="0" smtClean="0">
                          <a:ln>
                            <a:noFill/>
                          </a:ln>
                          <a:solidFill>
                            <a:schemeClr val="tx1"/>
                          </a:solidFill>
                          <a:effectLst/>
                          <a:latin typeface="18 VAG Rounded Light   02390"/>
                        </a:rPr>
                        <a:t>Parallel</a:t>
                      </a:r>
                      <a:endParaRPr kumimoji="0" lang="en-US" sz="1800" b="1" i="0" u="none" strike="noStrike" cap="none" normalizeH="0" baseline="0" dirty="0">
                        <a:ln>
                          <a:noFill/>
                        </a:ln>
                        <a:solidFill>
                          <a:schemeClr val="tx1"/>
                        </a:solidFill>
                        <a:effectLst/>
                        <a:latin typeface="18 VAG Rounded Light   0239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r>
                        <a:rPr kumimoji="0" lang="en-US" sz="1800" b="1" i="0" u="none" strike="noStrike" cap="none" normalizeH="0" baseline="0" dirty="0" err="1" smtClean="0">
                          <a:ln>
                            <a:noFill/>
                          </a:ln>
                          <a:solidFill>
                            <a:schemeClr val="tx1"/>
                          </a:solidFill>
                          <a:effectLst/>
                          <a:latin typeface="18 VAG Rounded Light   02390"/>
                        </a:rPr>
                        <a:t>IntER</a:t>
                      </a:r>
                      <a:r>
                        <a:rPr kumimoji="0" lang="en-US" sz="1800" b="1" i="0" u="none" strike="noStrike" cap="none" normalizeH="0" baseline="0" dirty="0" smtClean="0">
                          <a:ln>
                            <a:noFill/>
                          </a:ln>
                          <a:solidFill>
                            <a:schemeClr val="tx1"/>
                          </a:solidFill>
                          <a:effectLst/>
                          <a:latin typeface="18 VAG Rounded Light   02390"/>
                        </a:rPr>
                        <a:t>-machine</a:t>
                      </a:r>
                      <a:br>
                        <a:rPr kumimoji="0" lang="en-US" sz="1800" b="1" i="0" u="none" strike="noStrike" cap="none" normalizeH="0" baseline="0" dirty="0" smtClean="0">
                          <a:ln>
                            <a:noFill/>
                          </a:ln>
                          <a:solidFill>
                            <a:schemeClr val="tx1"/>
                          </a:solidFill>
                          <a:effectLst/>
                          <a:latin typeface="18 VAG Rounded Light   02390"/>
                        </a:rPr>
                      </a:br>
                      <a:r>
                        <a:rPr kumimoji="0" lang="en-US" sz="1800" b="1" i="0" u="none" strike="noStrike" cap="none" normalizeH="0" baseline="0" dirty="0" smtClean="0">
                          <a:ln>
                            <a:noFill/>
                          </a:ln>
                          <a:solidFill>
                            <a:schemeClr val="tx1"/>
                          </a:solidFill>
                          <a:effectLst/>
                          <a:latin typeface="18 VAG Rounded Light   02390"/>
                        </a:rPr>
                        <a:t>Parallelism</a:t>
                      </a:r>
                      <a:br>
                        <a:rPr kumimoji="0" lang="en-US" sz="1800" b="1" i="0" u="none" strike="noStrike" cap="none" normalizeH="0" baseline="0" dirty="0" smtClean="0">
                          <a:ln>
                            <a:noFill/>
                          </a:ln>
                          <a:solidFill>
                            <a:schemeClr val="tx1"/>
                          </a:solidFill>
                          <a:effectLst/>
                          <a:latin typeface="18 VAG Rounded Light   02390"/>
                        </a:rPr>
                      </a:br>
                      <a:r>
                        <a:rPr kumimoji="0" lang="en-US" sz="1800" b="1" i="0" u="none" strike="noStrike" cap="none" normalizeH="0" baseline="0" dirty="0" err="1" smtClean="0">
                          <a:ln>
                            <a:noFill/>
                          </a:ln>
                          <a:solidFill>
                            <a:schemeClr val="accent1"/>
                          </a:solidFill>
                          <a:effectLst/>
                          <a:latin typeface="18 VAG Rounded Light   02390"/>
                        </a:rPr>
                        <a:t>Perf</a:t>
                      </a:r>
                      <a:r>
                        <a:rPr kumimoji="0" lang="en-US" sz="1800" b="1" i="0" u="none" strike="noStrike" cap="none" normalizeH="0" baseline="0" dirty="0" smtClean="0">
                          <a:ln>
                            <a:noFill/>
                          </a:ln>
                          <a:solidFill>
                            <a:schemeClr val="accent1"/>
                          </a:solidFill>
                          <a:effectLst/>
                          <a:latin typeface="18 VAG Rounded Light   02390"/>
                        </a:rPr>
                        <a:t> comp due</a:t>
                      </a:r>
                      <a:endParaRPr kumimoji="0" lang="en-US" sz="1800" b="1" i="0" u="none" strike="noStrike" cap="none" normalizeH="0" baseline="0" dirty="0">
                        <a:ln>
                          <a:noFill/>
                        </a:ln>
                        <a:solidFill>
                          <a:schemeClr val="accent1"/>
                        </a:solidFill>
                        <a:effectLst/>
                        <a:latin typeface="18 VAG Rounded Light   0239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5538">
                <a:tc>
                  <a:txBody>
                    <a:bodyPr/>
                    <a:lstStyle/>
                    <a:p>
                      <a:pPr marL="0" marR="0" lvl="0" indent="0" algn="r" defTabSz="914400" rtl="0" eaLnBrk="0" fontAlgn="base" latinLnBrk="0" hangingPunct="0">
                        <a:lnSpc>
                          <a:spcPct val="75000"/>
                        </a:lnSpc>
                        <a:spcBef>
                          <a:spcPct val="65000"/>
                        </a:spcBef>
                        <a:spcAft>
                          <a:spcPct val="0"/>
                        </a:spcAft>
                        <a:buClrTx/>
                        <a:buSzPct val="100000"/>
                        <a:buFont typeface="Times" charset="0"/>
                        <a:buNone/>
                        <a:tabLst/>
                      </a:pPr>
                      <a:r>
                        <a:rPr kumimoji="0" lang="en-US" sz="1800" b="1" i="0" u="none" strike="noStrike" cap="none" normalizeH="0" baseline="0" dirty="0">
                          <a:ln>
                            <a:noFill/>
                          </a:ln>
                          <a:solidFill>
                            <a:schemeClr val="tx1"/>
                          </a:solidFill>
                          <a:effectLst/>
                          <a:latin typeface="18 VAG Rounded Light   02390"/>
                        </a:rPr>
                        <a:t>#</a:t>
                      </a:r>
                      <a:r>
                        <a:rPr kumimoji="0" lang="en-US" sz="1800" b="1" i="0" u="none" strike="noStrike" cap="none" normalizeH="0" baseline="0" dirty="0" smtClean="0">
                          <a:ln>
                            <a:noFill/>
                          </a:ln>
                          <a:solidFill>
                            <a:schemeClr val="tx1"/>
                          </a:solidFill>
                          <a:effectLst/>
                          <a:latin typeface="18 VAG Rounded Light   02390"/>
                        </a:rPr>
                        <a:t>17</a:t>
                      </a:r>
                    </a:p>
                    <a:p>
                      <a:pPr marL="0" marR="0" lvl="0" indent="0" algn="r" defTabSz="914400" rtl="0" eaLnBrk="0" fontAlgn="base" latinLnBrk="0" hangingPunct="0">
                        <a:lnSpc>
                          <a:spcPct val="75000"/>
                        </a:lnSpc>
                        <a:spcBef>
                          <a:spcPct val="65000"/>
                        </a:spcBef>
                        <a:spcAft>
                          <a:spcPct val="0"/>
                        </a:spcAft>
                        <a:buClrTx/>
                        <a:buSzPct val="100000"/>
                        <a:buFont typeface="Times" charset="0"/>
                        <a:buNone/>
                        <a:tabLst/>
                      </a:pPr>
                      <a:r>
                        <a:rPr kumimoji="0" lang="en-US" sz="1800" b="1" i="0" u="none" strike="noStrike" cap="none" normalizeH="0" baseline="0" dirty="0" smtClean="0">
                          <a:ln>
                            <a:noFill/>
                          </a:ln>
                          <a:solidFill>
                            <a:schemeClr val="tx1"/>
                          </a:solidFill>
                          <a:effectLst/>
                          <a:latin typeface="18 VAG Rounded Light   02390"/>
                        </a:rPr>
                        <a:t>Next week</a:t>
                      </a:r>
                      <a:endParaRPr kumimoji="0" lang="en-US" sz="1800" b="1" i="0" u="none" strike="noStrike" cap="none" normalizeH="0" baseline="0" dirty="0">
                        <a:ln>
                          <a:noFill/>
                        </a:ln>
                        <a:solidFill>
                          <a:schemeClr val="tx1"/>
                        </a:solidFill>
                        <a:effectLst/>
                        <a:latin typeface="18 VAG Rounded Light   0239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4000"/>
                    </a:solid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r>
                        <a:rPr kumimoji="0" lang="en-US" sz="1800" b="1" i="0" u="none" strike="noStrike" cap="none" normalizeH="0" baseline="0" dirty="0">
                          <a:ln>
                            <a:noFill/>
                          </a:ln>
                          <a:solidFill>
                            <a:schemeClr val="accent3"/>
                          </a:solidFill>
                          <a:effectLst/>
                          <a:latin typeface="18 VAG Rounded Light   02390"/>
                        </a:rPr>
                        <a:t>LAST</a:t>
                      </a:r>
                      <a:br>
                        <a:rPr kumimoji="0" lang="en-US" sz="1800" b="1" i="0" u="none" strike="noStrike" cap="none" normalizeH="0" baseline="0" dirty="0">
                          <a:ln>
                            <a:noFill/>
                          </a:ln>
                          <a:solidFill>
                            <a:schemeClr val="accent3"/>
                          </a:solidFill>
                          <a:effectLst/>
                          <a:latin typeface="18 VAG Rounded Light   02390"/>
                        </a:rPr>
                      </a:br>
                      <a:r>
                        <a:rPr kumimoji="0" lang="en-US" sz="1800" b="1" i="0" u="none" strike="noStrike" cap="none" normalizeH="0" baseline="0" dirty="0">
                          <a:ln>
                            <a:noFill/>
                          </a:ln>
                          <a:solidFill>
                            <a:schemeClr val="accent3"/>
                          </a:solidFill>
                          <a:effectLst/>
                          <a:latin typeface="18 VAG Rounded Light   02390"/>
                        </a:rPr>
                        <a:t>CLASS</a:t>
                      </a:r>
                    </a:p>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r>
                        <a:rPr kumimoji="0" lang="en-US" sz="1800" b="1" i="0" u="none" strike="noStrike" cap="none" normalizeH="0" baseline="0" dirty="0">
                          <a:ln>
                            <a:noFill/>
                          </a:ln>
                          <a:solidFill>
                            <a:schemeClr val="accent3"/>
                          </a:solidFill>
                          <a:effectLst/>
                          <a:latin typeface="18 VAG Rounded Light   02390"/>
                        </a:rPr>
                        <a:t>Summary,</a:t>
                      </a:r>
                      <a:br>
                        <a:rPr kumimoji="0" lang="en-US" sz="1800" b="1" i="0" u="none" strike="noStrike" cap="none" normalizeH="0" baseline="0" dirty="0">
                          <a:ln>
                            <a:noFill/>
                          </a:ln>
                          <a:solidFill>
                            <a:schemeClr val="accent3"/>
                          </a:solidFill>
                          <a:effectLst/>
                          <a:latin typeface="18 VAG Rounded Light   02390"/>
                        </a:rPr>
                      </a:br>
                      <a:r>
                        <a:rPr kumimoji="0" lang="en-US" sz="1800" b="1" i="0" u="none" strike="noStrike" cap="none" normalizeH="0" baseline="0" dirty="0">
                          <a:ln>
                            <a:noFill/>
                          </a:ln>
                          <a:solidFill>
                            <a:schemeClr val="accent3"/>
                          </a:solidFill>
                          <a:effectLst/>
                          <a:latin typeface="18 VAG Rounded Light   02390"/>
                        </a:rPr>
                        <a:t>Review, &amp;</a:t>
                      </a:r>
                      <a:br>
                        <a:rPr kumimoji="0" lang="en-US" sz="1800" b="1" i="0" u="none" strike="noStrike" cap="none" normalizeH="0" baseline="0" dirty="0">
                          <a:ln>
                            <a:noFill/>
                          </a:ln>
                          <a:solidFill>
                            <a:schemeClr val="accent3"/>
                          </a:solidFill>
                          <a:effectLst/>
                          <a:latin typeface="18 VAG Rounded Light   02390"/>
                        </a:rPr>
                      </a:br>
                      <a:r>
                        <a:rPr kumimoji="0" lang="en-US" sz="1800" b="1" i="0" u="none" strike="noStrike" cap="none" normalizeH="0" baseline="0" dirty="0">
                          <a:ln>
                            <a:noFill/>
                          </a:ln>
                          <a:solidFill>
                            <a:schemeClr val="accent3"/>
                          </a:solidFill>
                          <a:effectLst/>
                          <a:latin typeface="18 VAG Rounded Light   02390"/>
                        </a:rPr>
                        <a:t>HKN </a:t>
                      </a:r>
                      <a:r>
                        <a:rPr kumimoji="0" lang="en-US" sz="1800" b="1" i="0" u="none" strike="noStrike" cap="none" normalizeH="0" baseline="0" dirty="0" err="1">
                          <a:ln>
                            <a:noFill/>
                          </a:ln>
                          <a:solidFill>
                            <a:schemeClr val="accent3"/>
                          </a:solidFill>
                          <a:effectLst/>
                          <a:latin typeface="18 VAG Rounded Light   02390"/>
                        </a:rPr>
                        <a:t>Evals</a:t>
                      </a:r>
                      <a:endParaRPr kumimoji="0" lang="en-US" sz="1800" b="1" i="0" u="none" strike="noStrike" cap="none" normalizeH="0" baseline="0" dirty="0">
                        <a:ln>
                          <a:noFill/>
                        </a:ln>
                        <a:solidFill>
                          <a:schemeClr val="accent3"/>
                        </a:solidFill>
                        <a:effectLst/>
                        <a:latin typeface="18 VAG Rounded Light   0239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r>
                        <a:rPr kumimoji="0" lang="en-US" sz="1800" b="1" i="0" u="none" strike="noStrike" cap="none" normalizeH="0" baseline="0" dirty="0" smtClean="0">
                          <a:ln>
                            <a:noFill/>
                          </a:ln>
                          <a:solidFill>
                            <a:schemeClr val="tx1"/>
                          </a:solidFill>
                          <a:effectLst/>
                          <a:latin typeface="18 VAG Rounded Light   02390"/>
                        </a:rPr>
                        <a:t/>
                      </a:r>
                      <a:br>
                        <a:rPr kumimoji="0" lang="en-US" sz="1800" b="1" i="0" u="none" strike="noStrike" cap="none" normalizeH="0" baseline="0" dirty="0" smtClean="0">
                          <a:ln>
                            <a:noFill/>
                          </a:ln>
                          <a:solidFill>
                            <a:schemeClr val="tx1"/>
                          </a:solidFill>
                          <a:effectLst/>
                          <a:latin typeface="18 VAG Rounded Light   02390"/>
                        </a:rPr>
                      </a:br>
                      <a:endParaRPr kumimoji="0" lang="en-US" sz="1800" b="1" i="0" u="none" strike="noStrike" cap="none" normalizeH="0" baseline="0" dirty="0">
                        <a:ln>
                          <a:noFill/>
                        </a:ln>
                        <a:solidFill>
                          <a:schemeClr val="bg1"/>
                        </a:solidFill>
                        <a:effectLst/>
                        <a:latin typeface="18 VAG Rounded Light   0239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endParaRPr kumimoji="0" lang="en-US" sz="1800" b="1" i="0" u="none" strike="noStrike" cap="none" normalizeH="0" baseline="0">
                        <a:ln>
                          <a:noFill/>
                        </a:ln>
                        <a:solidFill>
                          <a:schemeClr val="tx1"/>
                        </a:solidFill>
                        <a:effectLst/>
                        <a:latin typeface="18 VAG Rounded Light   0239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endParaRPr kumimoji="0" lang="en-US" sz="1800" b="1" i="0" u="none" strike="noStrike" cap="none" normalizeH="0" baseline="0" dirty="0">
                        <a:ln>
                          <a:noFill/>
                        </a:ln>
                        <a:solidFill>
                          <a:schemeClr val="tx1"/>
                        </a:solidFill>
                        <a:effectLst/>
                        <a:latin typeface="18 VAG Rounded Light   0239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5538">
                <a:tc>
                  <a:txBody>
                    <a:bodyPr/>
                    <a:lstStyle/>
                    <a:p>
                      <a:pPr marL="0" marR="0" lvl="0" indent="0" algn="r" defTabSz="914400" rtl="0" eaLnBrk="0" fontAlgn="base" latinLnBrk="0" hangingPunct="0">
                        <a:lnSpc>
                          <a:spcPct val="75000"/>
                        </a:lnSpc>
                        <a:spcBef>
                          <a:spcPct val="65000"/>
                        </a:spcBef>
                        <a:spcAft>
                          <a:spcPct val="0"/>
                        </a:spcAft>
                        <a:buClrTx/>
                        <a:buSzPct val="100000"/>
                        <a:buFont typeface="Times" charset="0"/>
                        <a:buNone/>
                        <a:tabLst/>
                      </a:pPr>
                      <a:r>
                        <a:rPr lang="en-US" sz="1800" b="1" dirty="0" smtClean="0">
                          <a:latin typeface="18 VAG Rounded Light   02390"/>
                        </a:rPr>
                        <a:t>#18</a:t>
                      </a:r>
                      <a:br>
                        <a:rPr lang="en-US" sz="1800" b="1" dirty="0" smtClean="0">
                          <a:latin typeface="18 VAG Rounded Light   02390"/>
                        </a:rPr>
                      </a:br>
                      <a:r>
                        <a:rPr lang="en-US" sz="1800" b="1" dirty="0" smtClean="0">
                          <a:latin typeface="18 VAG Rounded Light   02390"/>
                        </a:rPr>
                        <a:t>FINAL REVIEW Sun @ 2-5pm </a:t>
                      </a:r>
                      <a:r>
                        <a:rPr lang="en-US" sz="1800" b="1" dirty="0" smtClean="0">
                          <a:solidFill>
                            <a:srgbClr val="FFFFFF"/>
                          </a:solidFill>
                          <a:latin typeface="18 VAG Rounded Light   02390"/>
                        </a:rPr>
                        <a:t>10 Evans</a:t>
                      </a:r>
                      <a:endParaRPr kumimoji="0" lang="en-US" sz="1800" b="1" i="0" u="none" strike="noStrike" cap="none" normalizeH="0" baseline="0" dirty="0">
                        <a:ln>
                          <a:noFill/>
                        </a:ln>
                        <a:solidFill>
                          <a:schemeClr val="tx1"/>
                        </a:solidFill>
                        <a:effectLst/>
                        <a:latin typeface="18 VAG Rounded Light   0239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04000"/>
                    </a:solid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r>
                        <a:rPr lang="en-US" sz="1800" b="1" dirty="0" smtClean="0">
                          <a:solidFill>
                            <a:srgbClr val="FFFF00"/>
                          </a:solidFill>
                          <a:latin typeface="18 VAG Rounded Light   02390"/>
                        </a:rPr>
                        <a:t>FINAL EXAM Mon 5-8pm</a:t>
                      </a:r>
                      <a:br>
                        <a:rPr lang="en-US" sz="1800" b="1" dirty="0" smtClean="0">
                          <a:solidFill>
                            <a:srgbClr val="FFFF00"/>
                          </a:solidFill>
                          <a:latin typeface="18 VAG Rounded Light   02390"/>
                        </a:rPr>
                      </a:br>
                      <a:r>
                        <a:rPr lang="en-US" sz="1800" b="1" dirty="0" smtClean="0">
                          <a:solidFill>
                            <a:srgbClr val="FFFF00"/>
                          </a:solidFill>
                          <a:latin typeface="18 VAG Rounded Light   02390"/>
                        </a:rPr>
                        <a:t>1 </a:t>
                      </a:r>
                      <a:r>
                        <a:rPr lang="en-US" sz="1800" b="1" dirty="0" err="1" smtClean="0">
                          <a:solidFill>
                            <a:srgbClr val="FFFF00"/>
                          </a:solidFill>
                          <a:latin typeface="18 VAG Rounded Light   02390"/>
                        </a:rPr>
                        <a:t>Pimintel</a:t>
                      </a:r>
                      <a:endParaRPr kumimoji="0" lang="en-US" sz="1800" b="1" i="0" u="none" strike="noStrike" cap="none" normalizeH="0" baseline="0" dirty="0">
                        <a:ln>
                          <a:noFill/>
                        </a:ln>
                        <a:solidFill>
                          <a:srgbClr val="FFFF00"/>
                        </a:solidFill>
                        <a:effectLst/>
                        <a:latin typeface="18 VAG Rounded Light   0239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endParaRPr kumimoji="0" lang="en-US" sz="1800" b="1" i="0" u="none" strike="noStrike" cap="none" normalizeH="0" baseline="0" dirty="0">
                        <a:ln>
                          <a:noFill/>
                        </a:ln>
                        <a:solidFill>
                          <a:schemeClr val="bg1"/>
                        </a:solidFill>
                        <a:effectLst/>
                        <a:latin typeface="18 VAG Rounded Light   0239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endParaRPr kumimoji="0" lang="en-US" sz="1800" b="1" i="0" u="none" strike="noStrike" cap="none" normalizeH="0" baseline="0">
                        <a:ln>
                          <a:noFill/>
                        </a:ln>
                        <a:solidFill>
                          <a:schemeClr val="tx1"/>
                        </a:solidFill>
                        <a:effectLst/>
                        <a:latin typeface="18 VAG Rounded Light   0239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endParaRPr kumimoji="0" lang="en-US" sz="1800" b="1" i="0" u="none" strike="noStrike" cap="none" normalizeH="0" baseline="0" dirty="0">
                        <a:ln>
                          <a:noFill/>
                        </a:ln>
                        <a:solidFill>
                          <a:schemeClr val="tx1"/>
                        </a:solidFill>
                        <a:effectLst/>
                        <a:latin typeface="18 VAG Rounded Light   0239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itle 4"/>
          <p:cNvSpPr>
            <a:spLocks noGrp="1"/>
          </p:cNvSpPr>
          <p:nvPr>
            <p:ph type="title"/>
          </p:nvPr>
        </p:nvSpPr>
        <p:spPr/>
        <p:txBody>
          <a:bodyPr/>
          <a:lstStyle/>
          <a:p>
            <a:r>
              <a:rPr lang="en-US" dirty="0" smtClean="0"/>
              <a:t>Upcoming Calendar</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16741" name="Rectangle 5"/>
          <p:cNvSpPr>
            <a:spLocks noGrp="1" noChangeArrowheads="1"/>
          </p:cNvSpPr>
          <p:nvPr>
            <p:ph type="title"/>
          </p:nvPr>
        </p:nvSpPr>
        <p:spPr/>
        <p:txBody>
          <a:bodyPr/>
          <a:lstStyle/>
          <a:p>
            <a:r>
              <a:rPr lang="en-US" sz="2800" dirty="0" smtClean="0"/>
              <a:t>Conventional Wisdom (CW) in Computer Architecture</a:t>
            </a:r>
            <a:endParaRPr lang="en-US" sz="2800" dirty="0"/>
          </a:p>
        </p:txBody>
      </p:sp>
      <p:sp>
        <p:nvSpPr>
          <p:cNvPr id="3316742" name="Rectangle 6"/>
          <p:cNvSpPr>
            <a:spLocks noGrp="1" noChangeArrowheads="1"/>
          </p:cNvSpPr>
          <p:nvPr>
            <p:ph type="body" idx="1"/>
          </p:nvPr>
        </p:nvSpPr>
        <p:spPr/>
        <p:txBody>
          <a:bodyPr/>
          <a:lstStyle/>
          <a:p>
            <a:r>
              <a:rPr lang="en-US" sz="2400" dirty="0" smtClean="0"/>
              <a:t>Old CW: Power is free, but transistors expensive</a:t>
            </a:r>
          </a:p>
          <a:p>
            <a:r>
              <a:rPr lang="en-US" sz="2400" dirty="0" smtClean="0"/>
              <a:t>New CW: Power wall Power expensive, transistors “free” </a:t>
            </a:r>
          </a:p>
          <a:p>
            <a:pPr lvl="1"/>
            <a:r>
              <a:rPr lang="en-US" sz="2000" dirty="0" smtClean="0"/>
              <a:t>Can put more transistors on a chip than have power to turn on</a:t>
            </a:r>
          </a:p>
          <a:p>
            <a:r>
              <a:rPr lang="en-US" sz="2400" dirty="0" smtClean="0"/>
              <a:t>Old CW: Multiplies slow, but loads fast</a:t>
            </a:r>
          </a:p>
          <a:p>
            <a:r>
              <a:rPr lang="en-US" sz="2400" dirty="0" smtClean="0"/>
              <a:t>New CW: Memory wall Loads slow, multiplies fast </a:t>
            </a:r>
          </a:p>
          <a:p>
            <a:pPr lvl="1"/>
            <a:r>
              <a:rPr lang="en-US" sz="2000" dirty="0" smtClean="0"/>
              <a:t>200 clocks to DRAM, but even FP multiplies only 4 clocks</a:t>
            </a:r>
          </a:p>
          <a:p>
            <a:r>
              <a:rPr lang="en-US" sz="2400" dirty="0" smtClean="0"/>
              <a:t>Old CW: More ILP via compiler / architecture innovation </a:t>
            </a:r>
          </a:p>
          <a:p>
            <a:pPr lvl="1"/>
            <a:r>
              <a:rPr lang="en-US" sz="2000" dirty="0" smtClean="0"/>
              <a:t>Branch prediction, speculation, Out-of-order execution, VLIW, …</a:t>
            </a:r>
          </a:p>
          <a:p>
            <a:r>
              <a:rPr lang="en-US" sz="2400" dirty="0" smtClean="0"/>
              <a:t>New CW: ILP wall Diminishing returns on more ILP</a:t>
            </a:r>
          </a:p>
          <a:p>
            <a:r>
              <a:rPr lang="en-US" sz="2400" dirty="0" smtClean="0"/>
              <a:t>Old CW: 2X CPU Performance every 18 months</a:t>
            </a:r>
          </a:p>
          <a:p>
            <a:r>
              <a:rPr lang="en-US" sz="2400" dirty="0" smtClean="0"/>
              <a:t>New CW: Power </a:t>
            </a:r>
            <a:r>
              <a:rPr lang="en-US" sz="2400" dirty="0" err="1" smtClean="0"/>
              <a:t>Wall+Memory</a:t>
            </a:r>
            <a:r>
              <a:rPr lang="en-US" sz="2400" dirty="0" smtClean="0"/>
              <a:t> </a:t>
            </a:r>
            <a:r>
              <a:rPr lang="en-US" sz="2400" dirty="0" err="1" smtClean="0"/>
              <a:t>Wall+ILP</a:t>
            </a:r>
            <a:r>
              <a:rPr lang="en-US" sz="2400" dirty="0" smtClean="0"/>
              <a:t> Wall = </a:t>
            </a:r>
            <a:r>
              <a:rPr lang="en-US" sz="2400" dirty="0" smtClean="0">
                <a:solidFill>
                  <a:srgbClr val="FFFF00"/>
                </a:solidFill>
              </a:rPr>
              <a:t>Brick Wall </a:t>
            </a:r>
            <a:endParaRPr lang="en-US" sz="2400" dirty="0">
              <a:solidFill>
                <a:srgbClr val="FFFF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167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1674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31674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31674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31674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31674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31674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331674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3316742">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3316742">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331674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6742"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34500</TotalTime>
  <Pages>47</Pages>
  <Words>2728</Words>
  <Application>Microsoft PowerPoint 4.0</Application>
  <PresentationFormat>Letter Paper (8.5x11 in)</PresentationFormat>
  <Paragraphs>286</Paragraphs>
  <Slides>24</Slides>
  <Notes>23</Notes>
  <HiddenSlides>1</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Metro</vt:lpstr>
      <vt:lpstr>Uc berkeley EECS par labs opens!</vt:lpstr>
      <vt:lpstr>Background: Threads</vt:lpstr>
      <vt:lpstr>Background: Multithreading</vt:lpstr>
      <vt:lpstr>Background: Multicore</vt:lpstr>
      <vt:lpstr>Cell Processor (heart of the PS3)</vt:lpstr>
      <vt:lpstr>Peer Instruction</vt:lpstr>
      <vt:lpstr>Peer Instruction Answer</vt:lpstr>
      <vt:lpstr>Upcoming Calendar</vt:lpstr>
      <vt:lpstr>Conventional Wisdom (CW) in Computer Architecture</vt:lpstr>
      <vt:lpstr>Uniprocessor Performance (SPECint)</vt:lpstr>
      <vt:lpstr>Sea Change in Chip Design</vt:lpstr>
      <vt:lpstr>Parallelism again? What’s different this time?</vt:lpstr>
      <vt:lpstr>Need a New Approach</vt:lpstr>
      <vt:lpstr>7 Questions for Parallelism</vt:lpstr>
      <vt:lpstr>Hardware Tower: What are problems?</vt:lpstr>
      <vt:lpstr>HW Solution: Small is Beautiful</vt:lpstr>
      <vt:lpstr>Number of Cores/Socket</vt:lpstr>
      <vt:lpstr>Measuring Success: What are the problems?</vt:lpstr>
      <vt:lpstr>Build Academic Manycore from FPGAs </vt:lpstr>
      <vt:lpstr>And in Conclusion…</vt:lpstr>
      <vt:lpstr>Bonus slides</vt:lpstr>
      <vt:lpstr>Why is Manycore Good for Research? </vt:lpstr>
      <vt:lpstr>Multiprocessing Watering Hole</vt:lpstr>
      <vt:lpstr>Reasons for Optimism towards Parallel Revolution this time</vt:lpstr>
    </vt:vector>
  </TitlesOfParts>
  <LinksUpToDate>false</LinksUpToDate>
  <SharedDoc>false</SharedDoc>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Dan Garcia</cp:lastModifiedBy>
  <cp:revision>2310</cp:revision>
  <cp:lastPrinted>2008-05-05T07:01:38Z</cp:lastPrinted>
  <dcterms:created xsi:type="dcterms:W3CDTF">2008-05-05T06:03:16Z</dcterms:created>
  <dcterms:modified xsi:type="dcterms:W3CDTF">2008-05-05T07:01:45Z</dcterms:modified>
</cp:coreProperties>
</file>