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10.xml" ContentType="application/vnd.openxmlformats-officedocument.presentationml.slide+xml"/>
  <Override PartName="/ppt/charts/chart4.xml" ContentType="application/vnd.openxmlformats-officedocument.drawingml.char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31.xml" ContentType="application/vnd.openxmlformats-officedocument.presentationml.slide+xml"/>
  <Override PartName="/ppt/charts/chart8.xml" ContentType="application/vnd.openxmlformats-officedocument.drawingml.chart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slides/slide2.xml" ContentType="application/vnd.openxmlformats-officedocument.presentationml.slide+xml"/>
  <Override PartName="/ppt/charts/chart16.xml" ContentType="application/vnd.openxmlformats-officedocument.drawingml.chart+xml"/>
  <Override PartName="/ppt/charts/chart12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charts/chart15.xml" ContentType="application/vnd.openxmlformats-officedocument.drawingml.char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charts/chart14.xml" ContentType="application/vnd.openxmlformats-officedocument.drawingml.char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Default Extension="pdf" ContentType="application/pdf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35"/>
  </p:notesMasterIdLst>
  <p:handoutMasterIdLst>
    <p:handoutMasterId r:id="rId36"/>
  </p:handoutMasterIdLst>
  <p:sldIdLst>
    <p:sldId id="1047" r:id="rId2"/>
    <p:sldId id="1031" r:id="rId3"/>
    <p:sldId id="1032" r:id="rId4"/>
    <p:sldId id="1034" r:id="rId5"/>
    <p:sldId id="1050" r:id="rId6"/>
    <p:sldId id="1033" r:id="rId7"/>
    <p:sldId id="1049" r:id="rId8"/>
    <p:sldId id="1036" r:id="rId9"/>
    <p:sldId id="1037" r:id="rId10"/>
    <p:sldId id="1048" r:id="rId11"/>
    <p:sldId id="1039" r:id="rId12"/>
    <p:sldId id="1055" r:id="rId13"/>
    <p:sldId id="1051" r:id="rId14"/>
    <p:sldId id="1054" r:id="rId15"/>
    <p:sldId id="1053" r:id="rId16"/>
    <p:sldId id="1052" r:id="rId17"/>
    <p:sldId id="1066" r:id="rId18"/>
    <p:sldId id="1059" r:id="rId19"/>
    <p:sldId id="1058" r:id="rId20"/>
    <p:sldId id="1057" r:id="rId21"/>
    <p:sldId id="1060" r:id="rId22"/>
    <p:sldId id="1061" r:id="rId23"/>
    <p:sldId id="1056" r:id="rId24"/>
    <p:sldId id="1062" r:id="rId25"/>
    <p:sldId id="1063" r:id="rId26"/>
    <p:sldId id="1064" r:id="rId27"/>
    <p:sldId id="1065" r:id="rId28"/>
    <p:sldId id="1040" r:id="rId29"/>
    <p:sldId id="1041" r:id="rId30"/>
    <p:sldId id="1042" r:id="rId31"/>
    <p:sldId id="1043" r:id="rId32"/>
    <p:sldId id="1044" r:id="rId33"/>
    <p:sldId id="1045" r:id="rId34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32415C"/>
    <a:srgbClr val="FB0A10"/>
    <a:srgbClr val="94F0E4"/>
    <a:srgbClr val="5771A0"/>
    <a:srgbClr val="800080"/>
    <a:srgbClr val="66FF33"/>
    <a:srgbClr val="FF0000"/>
    <a:srgbClr val="3333CC"/>
    <a:srgbClr val="FF8DA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snapVertSplitter="1" vertBarState="minimized" horzBarState="maximized">
    <p:restoredLeft sz="9375" autoAdjust="0"/>
    <p:restoredTop sz="81191" autoAdjust="0"/>
  </p:normalViewPr>
  <p:slideViewPr>
    <p:cSldViewPr>
      <p:cViewPr varScale="1">
        <p:scale>
          <a:sx n="245" d="100"/>
          <a:sy n="245" d="100"/>
        </p:scale>
        <p:origin x="-912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7" Type="http://schemas.openxmlformats.org/officeDocument/2006/relationships/slide" Target="slides/slide6.xml"/><Relationship Id="rId3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Plains:Users:djacobs:Desktop:survey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What is your feeling about what should be taught in the Spring of 2009?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Sheet1!$B$18:$D$18</c:f>
              <c:strCache>
                <c:ptCount val="3"/>
                <c:pt idx="0">
                  <c:v>Lecture</c:v>
                </c:pt>
                <c:pt idx="1">
                  <c:v>Lab</c:v>
                </c:pt>
                <c:pt idx="2">
                  <c:v>Either is ok</c:v>
                </c:pt>
              </c:strCache>
            </c:strRef>
          </c:cat>
          <c:val>
            <c:numRef>
              <c:f>Sheet1!$B$19:$D$19</c:f>
              <c:numCache>
                <c:formatCode>General</c:formatCode>
                <c:ptCount val="3"/>
                <c:pt idx="0">
                  <c:v>133.0</c:v>
                </c:pt>
                <c:pt idx="1">
                  <c:v>18.0</c:v>
                </c:pt>
                <c:pt idx="2">
                  <c:v>22.0</c:v>
                </c:pt>
              </c:numCache>
            </c:numRef>
          </c:val>
        </c:ser>
        <c:dLbls>
          <c:showVal val="1"/>
        </c:dLbls>
        <c:axId val="611785176"/>
        <c:axId val="611788232"/>
      </c:barChart>
      <c:catAx>
        <c:axId val="611785176"/>
        <c:scaling>
          <c:orientation val="minMax"/>
        </c:scaling>
        <c:axPos val="b"/>
        <c:tickLblPos val="nextTo"/>
        <c:crossAx val="611788232"/>
        <c:crosses val="autoZero"/>
        <c:auto val="1"/>
        <c:lblAlgn val="ctr"/>
        <c:lblOffset val="100"/>
      </c:catAx>
      <c:valAx>
        <c:axId val="611788232"/>
        <c:scaling>
          <c:orientation val="minMax"/>
        </c:scaling>
        <c:axPos val="l"/>
        <c:majorGridlines/>
        <c:numFmt formatCode="General" sourceLinked="1"/>
        <c:tickLblPos val="nextTo"/>
        <c:crossAx val="611785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If it weren't for webcasts, I would attend lecture in VLSB...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Sheet1!$B$49:$E$49</c:f>
              <c:strCache>
                <c:ptCount val="4"/>
                <c:pt idx="0">
                  <c:v>Much more</c:v>
                </c:pt>
                <c:pt idx="1">
                  <c:v>Some more</c:v>
                </c:pt>
                <c:pt idx="2">
                  <c:v>A little more</c:v>
                </c:pt>
                <c:pt idx="3">
                  <c:v>The same</c:v>
                </c:pt>
              </c:strCache>
            </c:strRef>
          </c:cat>
          <c:val>
            <c:numRef>
              <c:f>Sheet1!$B$50:$E$50</c:f>
              <c:numCache>
                <c:formatCode>General</c:formatCode>
                <c:ptCount val="4"/>
                <c:pt idx="0">
                  <c:v>12.0</c:v>
                </c:pt>
                <c:pt idx="1">
                  <c:v>17.0</c:v>
                </c:pt>
                <c:pt idx="2">
                  <c:v>66.0</c:v>
                </c:pt>
                <c:pt idx="3">
                  <c:v>78.0</c:v>
                </c:pt>
              </c:numCache>
            </c:numRef>
          </c:val>
        </c:ser>
        <c:axId val="612328472"/>
        <c:axId val="612331496"/>
      </c:barChart>
      <c:catAx>
        <c:axId val="612328472"/>
        <c:scaling>
          <c:orientation val="minMax"/>
        </c:scaling>
        <c:axPos val="b"/>
        <c:tickLblPos val="nextTo"/>
        <c:crossAx val="612331496"/>
        <c:crosses val="autoZero"/>
        <c:auto val="1"/>
        <c:lblAlgn val="ctr"/>
        <c:lblOffset val="100"/>
      </c:catAx>
      <c:valAx>
        <c:axId val="612331496"/>
        <c:scaling>
          <c:orientation val="minMax"/>
        </c:scaling>
        <c:axPos val="l"/>
        <c:majorGridlines/>
        <c:numFmt formatCode="General" sourceLinked="1"/>
        <c:tickLblPos val="nextTo"/>
        <c:crossAx val="612328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A webcast lecture archive would be...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Sheet1!$B$52:$E$52</c:f>
              <c:strCache>
                <c:ptCount val="4"/>
                <c:pt idx="0">
                  <c:v>Very Useful</c:v>
                </c:pt>
                <c:pt idx="1">
                  <c:v>Moderately Useful</c:v>
                </c:pt>
                <c:pt idx="2">
                  <c:v>Somewhat Useful</c:v>
                </c:pt>
                <c:pt idx="3">
                  <c:v>Not Useful</c:v>
                </c:pt>
              </c:strCache>
            </c:strRef>
          </c:cat>
          <c:val>
            <c:numRef>
              <c:f>Sheet1!$B$53:$E$53</c:f>
              <c:numCache>
                <c:formatCode>General</c:formatCode>
                <c:ptCount val="4"/>
                <c:pt idx="0">
                  <c:v>54.0</c:v>
                </c:pt>
                <c:pt idx="1">
                  <c:v>61.0</c:v>
                </c:pt>
                <c:pt idx="2">
                  <c:v>48.0</c:v>
                </c:pt>
                <c:pt idx="3">
                  <c:v>10.0</c:v>
                </c:pt>
              </c:numCache>
            </c:numRef>
          </c:val>
        </c:ser>
        <c:axId val="618390024"/>
        <c:axId val="622335368"/>
      </c:barChart>
      <c:catAx>
        <c:axId val="618390024"/>
        <c:scaling>
          <c:orientation val="minMax"/>
        </c:scaling>
        <c:axPos val="b"/>
        <c:tickLblPos val="nextTo"/>
        <c:crossAx val="622335368"/>
        <c:crosses val="autoZero"/>
        <c:auto val="1"/>
        <c:lblAlgn val="ctr"/>
        <c:lblOffset val="100"/>
      </c:catAx>
      <c:valAx>
        <c:axId val="622335368"/>
        <c:scaling>
          <c:orientation val="minMax"/>
        </c:scaling>
        <c:axPos val="l"/>
        <c:majorGridlines/>
        <c:numFmt formatCode="General" sourceLinked="1"/>
        <c:tickLblPos val="nextTo"/>
        <c:crossAx val="618390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Most &amp; Least Favorite </a:t>
            </a:r>
            <a:r>
              <a:rPr lang="en-US" dirty="0"/>
              <a:t>Labs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Sheet1!$B$22</c:f>
              <c:strCache>
                <c:ptCount val="1"/>
                <c:pt idx="0">
                  <c:v>Most Favorite</c:v>
                </c:pt>
              </c:strCache>
            </c:strRef>
          </c:tx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err="1" smtClean="0"/>
                      <a:t>Logisim</a:t>
                    </a:r>
                    <a:r>
                      <a:rPr lang="en-US" dirty="0" smtClean="0"/>
                      <a:t> Intro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FSM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Caches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val>
            <c:numRef>
              <c:f>Sheet1!$B$23:$B$37</c:f>
              <c:numCache>
                <c:formatCode>General</c:formatCode>
                <c:ptCount val="15"/>
                <c:pt idx="0">
                  <c:v>5.0</c:v>
                </c:pt>
                <c:pt idx="1">
                  <c:v>3.0</c:v>
                </c:pt>
                <c:pt idx="2">
                  <c:v>5.0</c:v>
                </c:pt>
                <c:pt idx="3">
                  <c:v>5.0</c:v>
                </c:pt>
                <c:pt idx="4">
                  <c:v>6.0</c:v>
                </c:pt>
                <c:pt idx="5">
                  <c:v>4.0</c:v>
                </c:pt>
                <c:pt idx="6">
                  <c:v>3.0</c:v>
                </c:pt>
                <c:pt idx="7">
                  <c:v>10.0</c:v>
                </c:pt>
                <c:pt idx="8">
                  <c:v>42.0</c:v>
                </c:pt>
                <c:pt idx="9">
                  <c:v>29.0</c:v>
                </c:pt>
                <c:pt idx="10">
                  <c:v>4.0</c:v>
                </c:pt>
                <c:pt idx="11">
                  <c:v>22.0</c:v>
                </c:pt>
                <c:pt idx="12">
                  <c:v>7.0</c:v>
                </c:pt>
                <c:pt idx="13">
                  <c:v>10.0</c:v>
                </c:pt>
                <c:pt idx="14">
                  <c:v>14.0</c:v>
                </c:pt>
              </c:numCache>
            </c:numRef>
          </c:val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Least Favorite</c:v>
                </c:pt>
              </c:strCache>
            </c:strRef>
          </c:tx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Polling</a:t>
                    </a:r>
                    <a:r>
                      <a:rPr lang="en-US" baseline="0" dirty="0" smtClean="0"/>
                      <a:t> &amp; I/O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val>
            <c:numRef>
              <c:f>Sheet1!$C$23:$C$37</c:f>
              <c:numCache>
                <c:formatCode>General</c:formatCode>
                <c:ptCount val="15"/>
                <c:pt idx="0">
                  <c:v>3.0</c:v>
                </c:pt>
                <c:pt idx="1">
                  <c:v>4.0</c:v>
                </c:pt>
                <c:pt idx="2">
                  <c:v>2.0</c:v>
                </c:pt>
                <c:pt idx="3">
                  <c:v>3.0</c:v>
                </c:pt>
                <c:pt idx="4">
                  <c:v>5.0</c:v>
                </c:pt>
                <c:pt idx="5">
                  <c:v>6.0</c:v>
                </c:pt>
                <c:pt idx="6">
                  <c:v>6.0</c:v>
                </c:pt>
                <c:pt idx="7">
                  <c:v>5.0</c:v>
                </c:pt>
                <c:pt idx="8">
                  <c:v>0.0</c:v>
                </c:pt>
                <c:pt idx="9">
                  <c:v>5.0</c:v>
                </c:pt>
                <c:pt idx="10">
                  <c:v>4.0</c:v>
                </c:pt>
                <c:pt idx="11">
                  <c:v>7.0</c:v>
                </c:pt>
                <c:pt idx="12">
                  <c:v>4.0</c:v>
                </c:pt>
                <c:pt idx="13">
                  <c:v>112.0</c:v>
                </c:pt>
                <c:pt idx="14">
                  <c:v>3.0</c:v>
                </c:pt>
              </c:numCache>
            </c:numRef>
          </c:val>
        </c:ser>
        <c:axId val="611820840"/>
        <c:axId val="611823896"/>
      </c:barChart>
      <c:catAx>
        <c:axId val="611820840"/>
        <c:scaling>
          <c:orientation val="minMax"/>
        </c:scaling>
        <c:axPos val="b"/>
        <c:tickLblPos val="nextTo"/>
        <c:crossAx val="611823896"/>
        <c:crosses val="autoZero"/>
        <c:auto val="1"/>
        <c:lblAlgn val="ctr"/>
        <c:lblOffset val="100"/>
      </c:catAx>
      <c:valAx>
        <c:axId val="611823896"/>
        <c:scaling>
          <c:orientation val="minMax"/>
        </c:scaling>
        <c:axPos val="l"/>
        <c:majorGridlines/>
        <c:numFmt formatCode="General" sourceLinked="1"/>
        <c:tickLblPos val="nextTo"/>
        <c:crossAx val="611820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Project 1: Adventure Game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Sheet1!$B$58</c:f>
              <c:strCache>
                <c:ptCount val="1"/>
                <c:pt idx="0">
                  <c:v>Difficulty</c:v>
                </c:pt>
              </c:strCache>
            </c:strRef>
          </c:tx>
          <c:val>
            <c:numRef>
              <c:f>Sheet1!$B$59:$B$68</c:f>
              <c:numCache>
                <c:formatCode>General</c:formatCode>
                <c:ptCount val="10"/>
                <c:pt idx="0">
                  <c:v>3.0</c:v>
                </c:pt>
                <c:pt idx="1">
                  <c:v>4.0</c:v>
                </c:pt>
                <c:pt idx="2">
                  <c:v>26.0</c:v>
                </c:pt>
                <c:pt idx="3">
                  <c:v>16.0</c:v>
                </c:pt>
                <c:pt idx="4">
                  <c:v>43.0</c:v>
                </c:pt>
                <c:pt idx="5">
                  <c:v>19.0</c:v>
                </c:pt>
                <c:pt idx="6">
                  <c:v>31.0</c:v>
                </c:pt>
                <c:pt idx="7">
                  <c:v>25.0</c:v>
                </c:pt>
                <c:pt idx="8">
                  <c:v>5.0</c:v>
                </c:pt>
                <c:pt idx="9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Sheet1!$C$58</c:f>
              <c:strCache>
                <c:ptCount val="1"/>
                <c:pt idx="0">
                  <c:v>Relevance</c:v>
                </c:pt>
              </c:strCache>
            </c:strRef>
          </c:tx>
          <c:val>
            <c:numRef>
              <c:f>Sheet1!$C$59:$C$68</c:f>
              <c:numCache>
                <c:formatCode>General</c:formatCode>
                <c:ptCount val="10"/>
                <c:pt idx="0">
                  <c:v>2.0</c:v>
                </c:pt>
                <c:pt idx="1">
                  <c:v>2.0</c:v>
                </c:pt>
                <c:pt idx="2">
                  <c:v>1.0</c:v>
                </c:pt>
                <c:pt idx="3">
                  <c:v>5.0</c:v>
                </c:pt>
                <c:pt idx="4">
                  <c:v>15.0</c:v>
                </c:pt>
                <c:pt idx="5">
                  <c:v>10.0</c:v>
                </c:pt>
                <c:pt idx="6">
                  <c:v>25.0</c:v>
                </c:pt>
                <c:pt idx="7">
                  <c:v>49.0</c:v>
                </c:pt>
                <c:pt idx="8">
                  <c:v>29.0</c:v>
                </c:pt>
                <c:pt idx="9">
                  <c:v>35.0</c:v>
                </c:pt>
              </c:numCache>
            </c:numRef>
          </c:val>
        </c:ser>
        <c:ser>
          <c:idx val="2"/>
          <c:order val="2"/>
          <c:tx>
            <c:strRef>
              <c:f>Sheet1!$D$58</c:f>
              <c:strCache>
                <c:ptCount val="1"/>
                <c:pt idx="0">
                  <c:v>Enjoyment</c:v>
                </c:pt>
              </c:strCache>
            </c:strRef>
          </c:tx>
          <c:val>
            <c:numRef>
              <c:f>Sheet1!$D$59:$D$68</c:f>
              <c:numCache>
                <c:formatCode>General</c:formatCode>
                <c:ptCount val="10"/>
                <c:pt idx="0">
                  <c:v>0.0</c:v>
                </c:pt>
                <c:pt idx="1">
                  <c:v>4.0</c:v>
                </c:pt>
                <c:pt idx="2">
                  <c:v>6.0</c:v>
                </c:pt>
                <c:pt idx="3">
                  <c:v>4.0</c:v>
                </c:pt>
                <c:pt idx="4">
                  <c:v>22.0</c:v>
                </c:pt>
                <c:pt idx="5">
                  <c:v>8.0</c:v>
                </c:pt>
                <c:pt idx="6">
                  <c:v>23.0</c:v>
                </c:pt>
                <c:pt idx="7">
                  <c:v>30.0</c:v>
                </c:pt>
                <c:pt idx="8">
                  <c:v>22.0</c:v>
                </c:pt>
                <c:pt idx="9">
                  <c:v>54.0</c:v>
                </c:pt>
              </c:numCache>
            </c:numRef>
          </c:val>
        </c:ser>
        <c:axId val="622336872"/>
        <c:axId val="622339928"/>
      </c:barChart>
      <c:catAx>
        <c:axId val="622336872"/>
        <c:scaling>
          <c:orientation val="minMax"/>
        </c:scaling>
        <c:axPos val="b"/>
        <c:tickLblPos val="nextTo"/>
        <c:crossAx val="622339928"/>
        <c:crosses val="autoZero"/>
        <c:auto val="1"/>
        <c:lblAlgn val="ctr"/>
        <c:lblOffset val="100"/>
      </c:catAx>
      <c:valAx>
        <c:axId val="622339928"/>
        <c:scaling>
          <c:orientation val="minMax"/>
          <c:max val="100.0"/>
        </c:scaling>
        <c:axPos val="l"/>
        <c:majorGridlines/>
        <c:numFmt formatCode="General" sourceLinked="1"/>
        <c:tickLblPos val="nextTo"/>
        <c:crossAx val="6223368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Project 2: Eval Trees and Float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Sheet1!$B$70</c:f>
              <c:strCache>
                <c:ptCount val="1"/>
                <c:pt idx="0">
                  <c:v>Difficulty</c:v>
                </c:pt>
              </c:strCache>
            </c:strRef>
          </c:tx>
          <c:val>
            <c:numRef>
              <c:f>Sheet1!$B$71:$B$80</c:f>
              <c:numCache>
                <c:formatCode>General</c:formatCode>
                <c:ptCount val="10"/>
                <c:pt idx="0">
                  <c:v>1.0</c:v>
                </c:pt>
                <c:pt idx="1">
                  <c:v>4.0</c:v>
                </c:pt>
                <c:pt idx="2">
                  <c:v>9.0</c:v>
                </c:pt>
                <c:pt idx="3">
                  <c:v>10.0</c:v>
                </c:pt>
                <c:pt idx="4">
                  <c:v>27.0</c:v>
                </c:pt>
                <c:pt idx="5">
                  <c:v>28.0</c:v>
                </c:pt>
                <c:pt idx="6">
                  <c:v>37.0</c:v>
                </c:pt>
                <c:pt idx="7">
                  <c:v>36.0</c:v>
                </c:pt>
                <c:pt idx="8">
                  <c:v>12.0</c:v>
                </c:pt>
                <c:pt idx="9">
                  <c:v>8.0</c:v>
                </c:pt>
              </c:numCache>
            </c:numRef>
          </c:val>
        </c:ser>
        <c:ser>
          <c:idx val="1"/>
          <c:order val="1"/>
          <c:tx>
            <c:strRef>
              <c:f>Sheet1!$C$70</c:f>
              <c:strCache>
                <c:ptCount val="1"/>
                <c:pt idx="0">
                  <c:v>Relevance</c:v>
                </c:pt>
              </c:strCache>
            </c:strRef>
          </c:tx>
          <c:val>
            <c:numRef>
              <c:f>Sheet1!$C$71:$C$80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10.0</c:v>
                </c:pt>
                <c:pt idx="3">
                  <c:v>5.0</c:v>
                </c:pt>
                <c:pt idx="4">
                  <c:v>16.0</c:v>
                </c:pt>
                <c:pt idx="5">
                  <c:v>15.0</c:v>
                </c:pt>
                <c:pt idx="6">
                  <c:v>26.0</c:v>
                </c:pt>
                <c:pt idx="7">
                  <c:v>36.0</c:v>
                </c:pt>
                <c:pt idx="8">
                  <c:v>24.0</c:v>
                </c:pt>
                <c:pt idx="9">
                  <c:v>36.0</c:v>
                </c:pt>
              </c:numCache>
            </c:numRef>
          </c:val>
        </c:ser>
        <c:ser>
          <c:idx val="2"/>
          <c:order val="2"/>
          <c:tx>
            <c:strRef>
              <c:f>Sheet1!$D$70</c:f>
              <c:strCache>
                <c:ptCount val="1"/>
                <c:pt idx="0">
                  <c:v>Enjoyment</c:v>
                </c:pt>
              </c:strCache>
            </c:strRef>
          </c:tx>
          <c:val>
            <c:numRef>
              <c:f>Sheet1!$D$71:$D$80</c:f>
              <c:numCache>
                <c:formatCode>General</c:formatCode>
                <c:ptCount val="10"/>
                <c:pt idx="0">
                  <c:v>23.0</c:v>
                </c:pt>
                <c:pt idx="1">
                  <c:v>14.0</c:v>
                </c:pt>
                <c:pt idx="2">
                  <c:v>18.0</c:v>
                </c:pt>
                <c:pt idx="3">
                  <c:v>10.0</c:v>
                </c:pt>
                <c:pt idx="4">
                  <c:v>41.0</c:v>
                </c:pt>
                <c:pt idx="5">
                  <c:v>15.0</c:v>
                </c:pt>
                <c:pt idx="6">
                  <c:v>27.0</c:v>
                </c:pt>
                <c:pt idx="7">
                  <c:v>12.0</c:v>
                </c:pt>
                <c:pt idx="8">
                  <c:v>6.0</c:v>
                </c:pt>
                <c:pt idx="9">
                  <c:v>5.0</c:v>
                </c:pt>
              </c:numCache>
            </c:numRef>
          </c:val>
        </c:ser>
        <c:axId val="622238072"/>
        <c:axId val="622241128"/>
      </c:barChart>
      <c:catAx>
        <c:axId val="622238072"/>
        <c:scaling>
          <c:orientation val="minMax"/>
        </c:scaling>
        <c:axPos val="b"/>
        <c:tickLblPos val="nextTo"/>
        <c:crossAx val="622241128"/>
        <c:crosses val="autoZero"/>
        <c:auto val="1"/>
        <c:lblAlgn val="ctr"/>
        <c:lblOffset val="100"/>
      </c:catAx>
      <c:valAx>
        <c:axId val="622241128"/>
        <c:scaling>
          <c:orientation val="minMax"/>
          <c:max val="100.0"/>
        </c:scaling>
        <c:axPos val="l"/>
        <c:majorGridlines/>
        <c:numFmt formatCode="General" sourceLinked="1"/>
        <c:tickLblPos val="nextTo"/>
        <c:crossAx val="6222380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Project 3: CPU Design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Sheet1!$B$82</c:f>
              <c:strCache>
                <c:ptCount val="1"/>
                <c:pt idx="0">
                  <c:v>Difficulty</c:v>
                </c:pt>
              </c:strCache>
            </c:strRef>
          </c:tx>
          <c:val>
            <c:numRef>
              <c:f>Sheet1!$B$83:$B$92</c:f>
              <c:numCache>
                <c:formatCode>General</c:formatCode>
                <c:ptCount val="10"/>
                <c:pt idx="0">
                  <c:v>0.0</c:v>
                </c:pt>
                <c:pt idx="1">
                  <c:v>6.0</c:v>
                </c:pt>
                <c:pt idx="2">
                  <c:v>15.0</c:v>
                </c:pt>
                <c:pt idx="3">
                  <c:v>23.0</c:v>
                </c:pt>
                <c:pt idx="4">
                  <c:v>41.0</c:v>
                </c:pt>
                <c:pt idx="5">
                  <c:v>24.0</c:v>
                </c:pt>
                <c:pt idx="6">
                  <c:v>23.0</c:v>
                </c:pt>
                <c:pt idx="7">
                  <c:v>21.0</c:v>
                </c:pt>
                <c:pt idx="8">
                  <c:v>14.0</c:v>
                </c:pt>
                <c:pt idx="9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Sheet1!$C$82</c:f>
              <c:strCache>
                <c:ptCount val="1"/>
                <c:pt idx="0">
                  <c:v>Relevance</c:v>
                </c:pt>
              </c:strCache>
            </c:strRef>
          </c:tx>
          <c:val>
            <c:numRef>
              <c:f>Sheet1!$C$83:$C$92</c:f>
              <c:numCache>
                <c:formatCode>General</c:formatCode>
                <c:ptCount val="10"/>
                <c:pt idx="0">
                  <c:v>1.0</c:v>
                </c:pt>
                <c:pt idx="1">
                  <c:v>1.0</c:v>
                </c:pt>
                <c:pt idx="2">
                  <c:v>0.0</c:v>
                </c:pt>
                <c:pt idx="3">
                  <c:v>0.0</c:v>
                </c:pt>
                <c:pt idx="4">
                  <c:v>7.0</c:v>
                </c:pt>
                <c:pt idx="5">
                  <c:v>4.0</c:v>
                </c:pt>
                <c:pt idx="6">
                  <c:v>11.0</c:v>
                </c:pt>
                <c:pt idx="7">
                  <c:v>30.0</c:v>
                </c:pt>
                <c:pt idx="8">
                  <c:v>23.0</c:v>
                </c:pt>
                <c:pt idx="9">
                  <c:v>96.0</c:v>
                </c:pt>
              </c:numCache>
            </c:numRef>
          </c:val>
        </c:ser>
        <c:ser>
          <c:idx val="2"/>
          <c:order val="2"/>
          <c:tx>
            <c:strRef>
              <c:f>Sheet1!$D$82</c:f>
              <c:strCache>
                <c:ptCount val="1"/>
                <c:pt idx="0">
                  <c:v>Enjoyment</c:v>
                </c:pt>
              </c:strCache>
            </c:strRef>
          </c:tx>
          <c:val>
            <c:numRef>
              <c:f>Sheet1!$D$83:$D$92</c:f>
              <c:numCache>
                <c:formatCode>General</c:formatCode>
                <c:ptCount val="10"/>
                <c:pt idx="0">
                  <c:v>4.0</c:v>
                </c:pt>
                <c:pt idx="1">
                  <c:v>5.0</c:v>
                </c:pt>
                <c:pt idx="2">
                  <c:v>7.0</c:v>
                </c:pt>
                <c:pt idx="3">
                  <c:v>3.0</c:v>
                </c:pt>
                <c:pt idx="4">
                  <c:v>15.0</c:v>
                </c:pt>
                <c:pt idx="5">
                  <c:v>11.0</c:v>
                </c:pt>
                <c:pt idx="6">
                  <c:v>20.0</c:v>
                </c:pt>
                <c:pt idx="7">
                  <c:v>27.0</c:v>
                </c:pt>
                <c:pt idx="8">
                  <c:v>28.0</c:v>
                </c:pt>
                <c:pt idx="9">
                  <c:v>53.0</c:v>
                </c:pt>
              </c:numCache>
            </c:numRef>
          </c:val>
        </c:ser>
        <c:axId val="622133560"/>
        <c:axId val="622136616"/>
      </c:barChart>
      <c:catAx>
        <c:axId val="622133560"/>
        <c:scaling>
          <c:orientation val="minMax"/>
        </c:scaling>
        <c:axPos val="b"/>
        <c:tickLblPos val="nextTo"/>
        <c:crossAx val="622136616"/>
        <c:crosses val="autoZero"/>
        <c:auto val="1"/>
        <c:lblAlgn val="ctr"/>
        <c:lblOffset val="100"/>
      </c:catAx>
      <c:valAx>
        <c:axId val="622136616"/>
        <c:scaling>
          <c:orientation val="minMax"/>
          <c:max val="100.0"/>
        </c:scaling>
        <c:axPos val="l"/>
        <c:majorGridlines/>
        <c:numFmt formatCode="General" sourceLinked="1"/>
        <c:tickLblPos val="nextTo"/>
        <c:crossAx val="622133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Project 4: Cache Simulator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Sheet1!$B$94</c:f>
              <c:strCache>
                <c:ptCount val="1"/>
                <c:pt idx="0">
                  <c:v>Difficulty</c:v>
                </c:pt>
              </c:strCache>
            </c:strRef>
          </c:tx>
          <c:val>
            <c:numRef>
              <c:f>Sheet1!$B$95:$B$104</c:f>
              <c:numCache>
                <c:formatCode>General</c:formatCode>
                <c:ptCount val="10"/>
                <c:pt idx="0">
                  <c:v>1.0</c:v>
                </c:pt>
                <c:pt idx="1">
                  <c:v>7.0</c:v>
                </c:pt>
                <c:pt idx="2">
                  <c:v>11.0</c:v>
                </c:pt>
                <c:pt idx="3">
                  <c:v>18.0</c:v>
                </c:pt>
                <c:pt idx="4">
                  <c:v>41.0</c:v>
                </c:pt>
                <c:pt idx="5">
                  <c:v>38.0</c:v>
                </c:pt>
                <c:pt idx="6">
                  <c:v>26.0</c:v>
                </c:pt>
                <c:pt idx="7">
                  <c:v>18.0</c:v>
                </c:pt>
                <c:pt idx="8">
                  <c:v>7.0</c:v>
                </c:pt>
                <c:pt idx="9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Sheet1!$C$94</c:f>
              <c:strCache>
                <c:ptCount val="1"/>
                <c:pt idx="0">
                  <c:v>Relevance</c:v>
                </c:pt>
              </c:strCache>
            </c:strRef>
          </c:tx>
          <c:val>
            <c:numRef>
              <c:f>Sheet1!$C$95:$C$104</c:f>
              <c:numCache>
                <c:formatCode>General</c:formatCode>
                <c:ptCount val="10"/>
                <c:pt idx="0">
                  <c:v>0.0</c:v>
                </c:pt>
                <c:pt idx="1">
                  <c:v>2.0</c:v>
                </c:pt>
                <c:pt idx="2">
                  <c:v>1.0</c:v>
                </c:pt>
                <c:pt idx="3">
                  <c:v>0.0</c:v>
                </c:pt>
                <c:pt idx="4">
                  <c:v>17.0</c:v>
                </c:pt>
                <c:pt idx="5">
                  <c:v>10.0</c:v>
                </c:pt>
                <c:pt idx="6">
                  <c:v>24.0</c:v>
                </c:pt>
                <c:pt idx="7">
                  <c:v>46.0</c:v>
                </c:pt>
                <c:pt idx="8">
                  <c:v>30.0</c:v>
                </c:pt>
                <c:pt idx="9">
                  <c:v>42.0</c:v>
                </c:pt>
              </c:numCache>
            </c:numRef>
          </c:val>
        </c:ser>
        <c:ser>
          <c:idx val="2"/>
          <c:order val="2"/>
          <c:tx>
            <c:strRef>
              <c:f>Sheet1!$D$94</c:f>
              <c:strCache>
                <c:ptCount val="1"/>
                <c:pt idx="0">
                  <c:v>Enjoyment</c:v>
                </c:pt>
              </c:strCache>
            </c:strRef>
          </c:tx>
          <c:val>
            <c:numRef>
              <c:f>Sheet1!$D$95:$D$104</c:f>
              <c:numCache>
                <c:formatCode>General</c:formatCode>
                <c:ptCount val="10"/>
                <c:pt idx="0">
                  <c:v>8.0</c:v>
                </c:pt>
                <c:pt idx="1">
                  <c:v>4.0</c:v>
                </c:pt>
                <c:pt idx="2">
                  <c:v>12.0</c:v>
                </c:pt>
                <c:pt idx="3">
                  <c:v>17.0</c:v>
                </c:pt>
                <c:pt idx="4">
                  <c:v>28.0</c:v>
                </c:pt>
                <c:pt idx="5">
                  <c:v>28.0</c:v>
                </c:pt>
                <c:pt idx="6">
                  <c:v>33.0</c:v>
                </c:pt>
                <c:pt idx="7">
                  <c:v>26.0</c:v>
                </c:pt>
                <c:pt idx="8">
                  <c:v>8.0</c:v>
                </c:pt>
                <c:pt idx="9">
                  <c:v>8.0</c:v>
                </c:pt>
              </c:numCache>
            </c:numRef>
          </c:val>
        </c:ser>
        <c:axId val="618409720"/>
        <c:axId val="618423672"/>
      </c:barChart>
      <c:catAx>
        <c:axId val="618409720"/>
        <c:scaling>
          <c:orientation val="minMax"/>
        </c:scaling>
        <c:axPos val="b"/>
        <c:tickLblPos val="nextTo"/>
        <c:crossAx val="618423672"/>
        <c:crosses val="autoZero"/>
        <c:auto val="1"/>
        <c:lblAlgn val="ctr"/>
        <c:lblOffset val="100"/>
      </c:catAx>
      <c:valAx>
        <c:axId val="618423672"/>
        <c:scaling>
          <c:orientation val="minMax"/>
          <c:max val="100.0"/>
        </c:scaling>
        <c:axPos val="l"/>
        <c:majorGridlines/>
        <c:numFmt formatCode="General" sourceLinked="1"/>
        <c:tickLblPos val="nextTo"/>
        <c:crossAx val="618409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The amount of active learning is...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Sheet1!$B$5:$D$5</c:f>
              <c:strCache>
                <c:ptCount val="3"/>
                <c:pt idx="0">
                  <c:v>Not enough</c:v>
                </c:pt>
                <c:pt idx="1">
                  <c:v>Just Right</c:v>
                </c:pt>
                <c:pt idx="2">
                  <c:v>Too much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66.0</c:v>
                </c:pt>
                <c:pt idx="1">
                  <c:v>86.0</c:v>
                </c:pt>
                <c:pt idx="2">
                  <c:v>22.0</c:v>
                </c:pt>
              </c:numCache>
            </c:numRef>
          </c:val>
        </c:ser>
        <c:dLbls>
          <c:showVal val="1"/>
        </c:dLbls>
        <c:axId val="617568760"/>
        <c:axId val="618166760"/>
      </c:barChart>
      <c:catAx>
        <c:axId val="617568760"/>
        <c:scaling>
          <c:orientation val="minMax"/>
        </c:scaling>
        <c:axPos val="b"/>
        <c:tickLblPos val="nextTo"/>
        <c:crossAx val="618166760"/>
        <c:crosses val="autoZero"/>
        <c:auto val="1"/>
        <c:lblAlgn val="ctr"/>
        <c:lblOffset val="100"/>
      </c:catAx>
      <c:valAx>
        <c:axId val="618166760"/>
        <c:scaling>
          <c:orientation val="minMax"/>
        </c:scaling>
        <c:axPos val="l"/>
        <c:majorGridlines/>
        <c:numFmt formatCode="General" sourceLinked="1"/>
        <c:tickLblPos val="nextTo"/>
        <c:crossAx val="617568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Do you own a CPS?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Sheet1!$B$12:$C$12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Sheet1!$B$13:$C$13</c:f>
              <c:numCache>
                <c:formatCode>General</c:formatCode>
                <c:ptCount val="2"/>
                <c:pt idx="0">
                  <c:v>144.0</c:v>
                </c:pt>
                <c:pt idx="1">
                  <c:v>28.0</c:v>
                </c:pt>
              </c:numCache>
            </c:numRef>
          </c:val>
        </c:ser>
        <c:dLbls>
          <c:showVal val="1"/>
        </c:dLbls>
        <c:axId val="611738040"/>
        <c:axId val="611741096"/>
      </c:barChart>
      <c:catAx>
        <c:axId val="611738040"/>
        <c:scaling>
          <c:orientation val="minMax"/>
        </c:scaling>
        <c:axPos val="b"/>
        <c:tickLblPos val="nextTo"/>
        <c:crossAx val="611741096"/>
        <c:crosses val="autoZero"/>
        <c:auto val="1"/>
        <c:lblAlgn val="ctr"/>
        <c:lblOffset val="100"/>
      </c:catAx>
      <c:valAx>
        <c:axId val="611741096"/>
        <c:scaling>
          <c:orientation val="minMax"/>
        </c:scaling>
        <c:axPos val="l"/>
        <c:majorGridlines/>
        <c:numFmt formatCode="General" sourceLinked="1"/>
        <c:tickLblPos val="nextTo"/>
        <c:crossAx val="611738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Is CPS worth it given the price?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Sheet1!$B$15:$D$15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Neutral</c:v>
                </c:pt>
              </c:strCache>
            </c:strRef>
          </c:cat>
          <c:val>
            <c:numRef>
              <c:f>Sheet1!$B$16:$D$16</c:f>
              <c:numCache>
                <c:formatCode>General</c:formatCode>
                <c:ptCount val="3"/>
                <c:pt idx="0">
                  <c:v>41.0</c:v>
                </c:pt>
                <c:pt idx="1">
                  <c:v>82.0</c:v>
                </c:pt>
                <c:pt idx="2">
                  <c:v>48.0</c:v>
                </c:pt>
              </c:numCache>
            </c:numRef>
          </c:val>
        </c:ser>
        <c:dLbls>
          <c:showVal val="1"/>
        </c:dLbls>
        <c:axId val="611691336"/>
        <c:axId val="611694392"/>
      </c:barChart>
      <c:catAx>
        <c:axId val="611691336"/>
        <c:scaling>
          <c:orientation val="minMax"/>
        </c:scaling>
        <c:axPos val="b"/>
        <c:tickLblPos val="nextTo"/>
        <c:crossAx val="611694392"/>
        <c:crosses val="autoZero"/>
        <c:auto val="1"/>
        <c:lblAlgn val="ctr"/>
        <c:lblOffset val="100"/>
      </c:catAx>
      <c:valAx>
        <c:axId val="611694392"/>
        <c:scaling>
          <c:orientation val="minMax"/>
        </c:scaling>
        <c:axPos val="l"/>
        <c:majorGridlines/>
        <c:numFmt formatCode="General" sourceLinked="1"/>
        <c:tickLblPos val="nextTo"/>
        <c:crossAx val="611691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Is CPS worth the class time?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Sheet1!$B$8:$D$8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Neutral</c:v>
                </c:pt>
              </c:strCache>
            </c:strRef>
          </c:cat>
          <c:val>
            <c:numRef>
              <c:f>Sheet1!$B$9:$D$9</c:f>
              <c:numCache>
                <c:formatCode>General</c:formatCode>
                <c:ptCount val="3"/>
                <c:pt idx="0">
                  <c:v>126.0</c:v>
                </c:pt>
                <c:pt idx="1">
                  <c:v>21.0</c:v>
                </c:pt>
                <c:pt idx="2">
                  <c:v>25.0</c:v>
                </c:pt>
              </c:numCache>
            </c:numRef>
          </c:val>
        </c:ser>
        <c:dLbls>
          <c:showVal val="1"/>
        </c:dLbls>
        <c:axId val="611644472"/>
        <c:axId val="611647528"/>
      </c:barChart>
      <c:catAx>
        <c:axId val="611644472"/>
        <c:scaling>
          <c:orientation val="minMax"/>
        </c:scaling>
        <c:axPos val="b"/>
        <c:tickLblPos val="nextTo"/>
        <c:crossAx val="611647528"/>
        <c:crosses val="autoZero"/>
        <c:auto val="1"/>
        <c:lblAlgn val="ctr"/>
        <c:lblOffset val="100"/>
      </c:catAx>
      <c:valAx>
        <c:axId val="611647528"/>
        <c:scaling>
          <c:orientation val="minMax"/>
        </c:scaling>
        <c:axPos val="l"/>
        <c:majorGridlines/>
        <c:numFmt formatCode="General" sourceLinked="1"/>
        <c:tickLblPos val="nextTo"/>
        <c:crossAx val="611644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I prefer midterms solved...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Sheet1!$B$107:$D$107</c:f>
              <c:strCache>
                <c:ptCount val="3"/>
                <c:pt idx="0">
                  <c:v>By students</c:v>
                </c:pt>
                <c:pt idx="1">
                  <c:v>By the instructor</c:v>
                </c:pt>
                <c:pt idx="2">
                  <c:v>In discussion</c:v>
                </c:pt>
              </c:strCache>
            </c:strRef>
          </c:cat>
          <c:val>
            <c:numRef>
              <c:f>Sheet1!$B$108:$D$108</c:f>
              <c:numCache>
                <c:formatCode>General</c:formatCode>
                <c:ptCount val="3"/>
                <c:pt idx="0">
                  <c:v>57.0</c:v>
                </c:pt>
                <c:pt idx="1">
                  <c:v>73.0</c:v>
                </c:pt>
                <c:pt idx="2">
                  <c:v>43.0</c:v>
                </c:pt>
              </c:numCache>
            </c:numRef>
          </c:val>
        </c:ser>
        <c:axId val="618612888"/>
        <c:axId val="618618168"/>
      </c:barChart>
      <c:catAx>
        <c:axId val="618612888"/>
        <c:scaling>
          <c:orientation val="minMax"/>
        </c:scaling>
        <c:axPos val="b"/>
        <c:tickLblPos val="nextTo"/>
        <c:crossAx val="618618168"/>
        <c:crosses val="autoZero"/>
        <c:auto val="1"/>
        <c:lblAlgn val="ctr"/>
        <c:lblOffset val="100"/>
      </c:catAx>
      <c:valAx>
        <c:axId val="618618168"/>
        <c:scaling>
          <c:orientation val="minMax"/>
        </c:scaling>
        <c:axPos val="l"/>
        <c:majorGridlines/>
        <c:numFmt formatCode="General" sourceLinked="1"/>
        <c:tickLblPos val="nextTo"/>
        <c:crossAx val="618612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How often do you attend lecture?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Sheet1!$B$40:$E$40</c:f>
              <c:strCache>
                <c:ptCount val="4"/>
                <c:pt idx="0">
                  <c:v>Never</c:v>
                </c:pt>
                <c:pt idx="1">
                  <c:v>Rarely</c:v>
                </c:pt>
                <c:pt idx="2">
                  <c:v>Often</c:v>
                </c:pt>
                <c:pt idx="3">
                  <c:v>Always</c:v>
                </c:pt>
              </c:strCache>
            </c:strRef>
          </c:cat>
          <c:val>
            <c:numRef>
              <c:f>Sheet1!$B$41:$E$41</c:f>
              <c:numCache>
                <c:formatCode>General</c:formatCode>
                <c:ptCount val="4"/>
                <c:pt idx="0">
                  <c:v>0.0</c:v>
                </c:pt>
                <c:pt idx="1">
                  <c:v>10.0</c:v>
                </c:pt>
                <c:pt idx="2">
                  <c:v>97.0</c:v>
                </c:pt>
                <c:pt idx="3">
                  <c:v>67.0</c:v>
                </c:pt>
              </c:numCache>
            </c:numRef>
          </c:val>
        </c:ser>
        <c:dLbls>
          <c:showVal val="1"/>
        </c:dLbls>
        <c:axId val="612560440"/>
        <c:axId val="612563496"/>
      </c:barChart>
      <c:catAx>
        <c:axId val="612560440"/>
        <c:scaling>
          <c:orientation val="minMax"/>
        </c:scaling>
        <c:axPos val="b"/>
        <c:tickLblPos val="nextTo"/>
        <c:crossAx val="612563496"/>
        <c:crosses val="autoZero"/>
        <c:auto val="1"/>
        <c:lblAlgn val="ctr"/>
        <c:lblOffset val="100"/>
      </c:catAx>
      <c:valAx>
        <c:axId val="612563496"/>
        <c:scaling>
          <c:orientation val="minMax"/>
        </c:scaling>
        <c:axPos val="l"/>
        <c:majorGridlines/>
        <c:numFmt formatCode="General" sourceLinked="1"/>
        <c:tickLblPos val="nextTo"/>
        <c:crossAx val="612560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And by "attend", I mean...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Sheet1!$B$43:$E$43</c:f>
              <c:strCache>
                <c:ptCount val="4"/>
                <c:pt idx="0">
                  <c:v>2050 VLSB</c:v>
                </c:pt>
                <c:pt idx="1">
                  <c:v>Live Webcase</c:v>
                </c:pt>
                <c:pt idx="2">
                  <c:v>Later Webcast</c:v>
                </c:pt>
                <c:pt idx="3">
                  <c:v>N/A</c:v>
                </c:pt>
              </c:strCache>
            </c:strRef>
          </c:cat>
          <c:val>
            <c:numRef>
              <c:f>Sheet1!$B$44:$E$44</c:f>
              <c:numCache>
                <c:formatCode>General</c:formatCode>
                <c:ptCount val="4"/>
                <c:pt idx="0">
                  <c:v>161.0</c:v>
                </c:pt>
                <c:pt idx="1">
                  <c:v>2.0</c:v>
                </c:pt>
                <c:pt idx="2">
                  <c:v>10.0</c:v>
                </c:pt>
                <c:pt idx="3">
                  <c:v>1.0</c:v>
                </c:pt>
              </c:numCache>
            </c:numRef>
          </c:val>
        </c:ser>
        <c:dLbls>
          <c:showVal val="1"/>
        </c:dLbls>
        <c:axId val="622030152"/>
        <c:axId val="622033208"/>
      </c:barChart>
      <c:catAx>
        <c:axId val="622030152"/>
        <c:scaling>
          <c:orientation val="minMax"/>
        </c:scaling>
        <c:axPos val="b"/>
        <c:tickLblPos val="nextTo"/>
        <c:crossAx val="622033208"/>
        <c:crosses val="autoZero"/>
        <c:auto val="1"/>
        <c:lblAlgn val="ctr"/>
        <c:lblOffset val="100"/>
      </c:catAx>
      <c:valAx>
        <c:axId val="622033208"/>
        <c:scaling>
          <c:orientation val="minMax"/>
        </c:scaling>
        <c:axPos val="l"/>
        <c:majorGridlines/>
        <c:numFmt formatCode="General" sourceLinked="1"/>
        <c:tickLblPos val="nextTo"/>
        <c:crossAx val="6220301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How many lectures have you watched on webcast?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Sheet1!$B$46:$E$46</c:f>
              <c:strCache>
                <c:ptCount val="4"/>
                <c:pt idx="0">
                  <c:v>Every</c:v>
                </c:pt>
                <c:pt idx="1">
                  <c:v>Most</c:v>
                </c:pt>
                <c:pt idx="2">
                  <c:v>Some</c:v>
                </c:pt>
                <c:pt idx="3">
                  <c:v>None</c:v>
                </c:pt>
              </c:strCache>
            </c:strRef>
          </c:cat>
          <c:val>
            <c:numRef>
              <c:f>Sheet1!$B$47:$E$47</c:f>
              <c:numCache>
                <c:formatCode>General</c:formatCode>
                <c:ptCount val="4"/>
                <c:pt idx="0">
                  <c:v>3.0</c:v>
                </c:pt>
                <c:pt idx="1">
                  <c:v>16.0</c:v>
                </c:pt>
                <c:pt idx="2">
                  <c:v>124.0</c:v>
                </c:pt>
                <c:pt idx="3">
                  <c:v>31.0</c:v>
                </c:pt>
              </c:numCache>
            </c:numRef>
          </c:val>
        </c:ser>
        <c:dLbls>
          <c:showVal val="1"/>
        </c:dLbls>
        <c:axId val="611868920"/>
        <c:axId val="611871976"/>
      </c:barChart>
      <c:catAx>
        <c:axId val="611868920"/>
        <c:scaling>
          <c:orientation val="minMax"/>
        </c:scaling>
        <c:axPos val="b"/>
        <c:tickLblPos val="nextTo"/>
        <c:crossAx val="611871976"/>
        <c:crosses val="autoZero"/>
        <c:auto val="1"/>
        <c:lblAlgn val="ctr"/>
        <c:lblOffset val="100"/>
      </c:catAx>
      <c:valAx>
        <c:axId val="611871976"/>
        <c:scaling>
          <c:orientation val="minMax"/>
        </c:scaling>
        <c:axPos val="l"/>
        <c:majorGridlines/>
        <c:numFmt formatCode="General" sourceLinked="1"/>
        <c:tickLblPos val="nextTo"/>
        <c:crossAx val="6118689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2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7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1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8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3137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1" tIns="45360" rIns="92341" bIns="4536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80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867" y="4420591"/>
            <a:ext cx="6052241" cy="41897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1" tIns="45360" rIns="92341" bIns="4536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14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8" tIns="45364" rIns="92348" bIns="45364">
            <a:prstTxWarp prst="textNoShape">
              <a:avLst/>
            </a:prstTxWarp>
          </a:bodyPr>
          <a:lstStyle/>
          <a:p>
            <a:r>
              <a:rPr lang="en-US"/>
              <a:t>We will take a break and talk about class philosophy.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43142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1652" y="596365"/>
            <a:ext cx="4662558" cy="34779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5" tIns="45897" rIns="91795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L43</a:t>
            </a:r>
            <a:r>
              <a:rPr lang="en-US" sz="1000" b="1" baseline="0" dirty="0" smtClean="0">
                <a:solidFill>
                  <a:srgbClr val="FFFF00"/>
                </a:solidFill>
                <a:latin typeface="18 VAG Rounded Black   09390"/>
              </a:rPr>
              <a:t> Summary &amp; Goodbye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54404" y="6651625"/>
            <a:ext cx="169277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Relationship Id="rId5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2.pd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10.jpeg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<Relationship Id="rId5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>Lecture </a:t>
            </a:r>
            <a:r>
              <a:rPr lang="en-US" sz="3200" b="1" dirty="0" smtClean="0">
                <a:latin typeface="18 VAG Rounded Bold   07390"/>
                <a:cs typeface=""/>
              </a:rPr>
              <a:t>43 – 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>Summary &amp; Goodbye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2008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-05-12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Simple </a:t>
            </a:r>
            <a:r>
              <a:rPr lang="en-US" sz="3200" dirty="0" err="1" smtClean="0">
                <a:solidFill>
                  <a:srgbClr val="FFFF00"/>
                </a:solidFill>
              </a:rPr>
              <a:t>multicore</a:t>
            </a:r>
            <a:r>
              <a:rPr lang="en-US" sz="3200" dirty="0" smtClean="0">
                <a:solidFill>
                  <a:srgbClr val="FFFF00"/>
                </a:solidFill>
              </a:rPr>
              <a:t> API 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5410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Bill </a:t>
            </a:r>
            <a:r>
              <a:rPr lang="en-US" sz="2400" dirty="0" err="1" smtClean="0">
                <a:ea typeface="ＭＳ Ｐゴシック" pitchFamily="-65" charset="-128"/>
                <a:cs typeface="ＭＳ Ｐゴシック" pitchFamily="-65" charset="-128"/>
              </a:rPr>
              <a:t>Thies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, outstanding MIT PhD student may have discovered a simple way to do parallel programming: </a:t>
            </a:r>
            <a:r>
              <a:rPr lang="en-US" sz="2400" dirty="0" err="1" smtClean="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StreamIt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, based on data flow. A smart compiler splits across cores. </a:t>
            </a:r>
            <a:r>
              <a:rPr lang="en-US" sz="2400" dirty="0" smtClean="0">
                <a:solidFill>
                  <a:schemeClr val="accent4"/>
                </a:solidFill>
                <a:ea typeface="ＭＳ Ｐゴシック" pitchFamily="-65" charset="-128"/>
                <a:cs typeface="ＭＳ Ｐゴシック" pitchFamily="-65" charset="-128"/>
              </a:rPr>
              <a:t>We gave him offer!!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1722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Courier New" pitchFamily="1" charset="0"/>
              </a:rPr>
              <a:t>technologyreview</a:t>
            </a:r>
            <a:r>
              <a:rPr lang="en-US" sz="2800" b="1" dirty="0" smtClean="0">
                <a:latin typeface="Courier New" pitchFamily="1" charset="0"/>
              </a:rPr>
              <a:t>.com/Infotech/18597/</a:t>
            </a:r>
          </a:p>
        </p:txBody>
      </p:sp>
      <p:sp>
        <p:nvSpPr>
          <p:cNvPr id="54" name="Oval 53"/>
          <p:cNvSpPr/>
          <p:nvPr/>
        </p:nvSpPr>
        <p:spPr>
          <a:xfrm>
            <a:off x="5943600" y="5852652"/>
            <a:ext cx="31242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97"/>
          <p:cNvSpPr>
            <a:spLocks noChangeArrowheads="1"/>
          </p:cNvSpPr>
          <p:nvPr/>
        </p:nvSpPr>
        <p:spPr bwMode="auto">
          <a:xfrm>
            <a:off x="3352800" y="2123182"/>
            <a:ext cx="44196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Hello to</a:t>
            </a:r>
            <a:r>
              <a:rPr lang="en-US" sz="1600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Ivan </a:t>
            </a:r>
            <a:r>
              <a:rPr lang="en-US" sz="1600" b="1" dirty="0" err="1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Budiselic</a:t>
            </a:r>
            <a:r>
              <a:rPr lang="en-US" sz="1600" b="1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from Belmont, CA</a:t>
            </a:r>
            <a:br>
              <a:rPr lang="en-US" sz="1600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600" b="1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Dan Collins </a:t>
            </a:r>
            <a:r>
              <a:rPr lang="en-US" sz="1600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from Wisconsin Rapids, WI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Christian Engels </a:t>
            </a:r>
            <a:r>
              <a:rPr lang="en-US" sz="1600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from </a:t>
            </a:r>
            <a:r>
              <a:rPr lang="en-US" sz="1600" dirty="0" err="1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Saarbr</a:t>
            </a:r>
            <a:r>
              <a:rPr lang="en-US" sz="1600" dirty="0" err="1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ücken</a:t>
            </a:r>
            <a:r>
              <a:rPr lang="en-US" sz="1600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, GERMANY</a:t>
            </a:r>
            <a:br>
              <a:rPr lang="en-US" sz="1600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600" b="1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Pablo Varela </a:t>
            </a:r>
            <a:r>
              <a:rPr lang="en-US" sz="1600" dirty="0" smtClean="0">
                <a:solidFill>
                  <a:schemeClr val="bg1"/>
                </a:solidFill>
                <a:latin typeface="18 VAG Rounded Light   02390"/>
                <a:ea typeface="ＭＳ Ｐゴシック" pitchFamily="1" charset="-128"/>
                <a:cs typeface="ＭＳ Ｐゴシック" pitchFamily="1" charset="-128"/>
              </a:rPr>
              <a:t>from Argentina </a:t>
            </a:r>
          </a:p>
        </p:txBody>
      </p:sp>
      <p:pic>
        <p:nvPicPr>
          <p:cNvPr id="13" name="Picture 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352800"/>
            <a:ext cx="24384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cture 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724400"/>
            <a:ext cx="5015873" cy="17523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33601" y="1949560"/>
            <a:ext cx="5022192" cy="756854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Calendar</a:t>
            </a:r>
            <a:endParaRPr lang="en-US" dirty="0"/>
          </a:p>
        </p:txBody>
      </p:sp>
      <p:graphicFrame>
        <p:nvGraphicFramePr>
          <p:cNvPr id="3200061" name="Group 61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3067075"/>
        </p:xfrm>
        <a:graphic>
          <a:graphicData uri="http://schemas.openxmlformats.org/drawingml/2006/table">
            <a:tbl>
              <a:tblPr/>
              <a:tblGrid>
                <a:gridCol w="1654311"/>
                <a:gridCol w="5051289"/>
                <a:gridCol w="838200"/>
                <a:gridCol w="685800"/>
              </a:tblGrid>
              <a:tr h="6683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  <a:t>Week #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  <a:t>Mon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  <a:t>Wed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  <a:t>Fri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5086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  <a:t>#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  <a:t>17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  <a:t>This week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Light   02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4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Light   02390"/>
                        </a:rPr>
                        <a:t>LAST CLASS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Light   0239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Light   0239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Light   02390"/>
                        </a:rPr>
                        <a:t>Summary, Review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Light   0239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Light   02390"/>
                        </a:rPr>
                        <a:t>&amp; HKN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Light   02390"/>
                        </a:rPr>
                        <a:t>Evals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Light   0239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Light   0239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Light   02390"/>
                        </a:rPr>
                        <a:t>Performance comp due @ 11:59pm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18 VAG Rounded Light   0239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Light   02390"/>
                        </a:rPr>
                      </a:b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18 VAG Rounded Light   0239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Light   0239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lang="en-US" sz="1800" b="1" dirty="0" smtClean="0">
                          <a:latin typeface="18 VAG Rounded Light   02390"/>
                        </a:rPr>
                        <a:t>#18</a:t>
                      </a:r>
                      <a:br>
                        <a:rPr lang="en-US" sz="1800" b="1" dirty="0" smtClean="0">
                          <a:latin typeface="18 VAG Rounded Light   02390"/>
                        </a:rPr>
                      </a:br>
                      <a:r>
                        <a:rPr lang="en-US" sz="1800" b="1" dirty="0" smtClean="0">
                          <a:latin typeface="18 VAG Rounded Light   02390"/>
                        </a:rPr>
                        <a:t>FINAL REVIEW Sun @ 2-5pm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18 VAG Rounded Light   02390"/>
                        </a:rPr>
                        <a:t>10 Evans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Light   02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4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18 VAG Rounded Light   02390"/>
                        </a:rPr>
                        <a:t>FINAL EXAM 5-8pm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18 VAG Rounded Light   02390"/>
                        </a:rPr>
                        <a:t> @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18 VAG Rounded Light   02390"/>
                        </a:rPr>
                        <a:t>1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18 VAG Rounded Light   02390"/>
                        </a:rPr>
                        <a:t>Pimentel</a:t>
                      </a:r>
                      <a:endParaRPr lang="en-US" sz="2400" b="1" dirty="0" smtClean="0">
                        <a:solidFill>
                          <a:srgbClr val="FFFF00"/>
                        </a:solidFill>
                        <a:latin typeface="18 VAG Rounded Light   02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Light   02390"/>
                        </a:rPr>
                        <a:t>Only bring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Light   02390"/>
                        </a:rPr>
                        <a:t>pen{,cil}s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Light   02390"/>
                        </a:rPr>
                        <a:t>, two 8.5”x11” handwritten sheets + green sheet.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Light   0239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Light   02390"/>
                        </a:rPr>
                        <a:t>Leave backpacks, books, calculators, cells &amp; pagers home!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Light   0239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Light   02390"/>
                        </a:rPr>
                        <a:t>Everyone must take ALL of the final!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18 VAG Rounded Light   0239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18 VAG Rounded Light   0239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Light   0239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AutoShape 37"/>
          <p:cNvSpPr>
            <a:spLocks noChangeArrowheads="1"/>
          </p:cNvSpPr>
          <p:nvPr/>
        </p:nvSpPr>
        <p:spPr bwMode="auto">
          <a:xfrm>
            <a:off x="4075113" y="5149850"/>
            <a:ext cx="1106487" cy="911225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r>
              <a:rPr lang="en-US" dirty="0" smtClean="0"/>
              <a:t>: Become active!</a:t>
            </a:r>
            <a:endParaRPr lang="en-US" dirty="0"/>
          </a:p>
        </p:txBody>
      </p:sp>
      <p:sp>
        <p:nvSpPr>
          <p:cNvPr id="34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did well in CS3 or 61[ABC] </a:t>
            </a:r>
            <a:br>
              <a:rPr lang="en-US" dirty="0" smtClean="0"/>
            </a:br>
            <a:r>
              <a:rPr lang="en-US" dirty="0" smtClean="0"/>
              <a:t>(A- or above) and want to be on staff?</a:t>
            </a:r>
          </a:p>
          <a:p>
            <a:pPr lvl="1"/>
            <a:r>
              <a:rPr lang="en-US" dirty="0" smtClean="0"/>
              <a:t>Usual path: Lab Assistant </a:t>
            </a:r>
            <a:r>
              <a:rPr lang="en-US" dirty="0" err="1" smtClean="0"/>
              <a:t></a:t>
            </a:r>
            <a:r>
              <a:rPr lang="en-US" dirty="0" smtClean="0">
                <a:sym typeface="SymbolProp BT" pitchFamily="100" charset="2"/>
              </a:rPr>
              <a:t> Reader </a:t>
            </a:r>
            <a:r>
              <a:rPr lang="en-US" dirty="0" err="1" smtClean="0"/>
              <a:t></a:t>
            </a:r>
            <a:r>
              <a:rPr lang="en-US" dirty="0" smtClean="0">
                <a:sym typeface="SymbolProp BT" pitchFamily="100" charset="2"/>
              </a:rPr>
              <a:t> </a:t>
            </a:r>
            <a:r>
              <a:rPr lang="en-US" dirty="0" smtClean="0"/>
              <a:t>TA </a:t>
            </a:r>
          </a:p>
          <a:p>
            <a:pPr lvl="1"/>
            <a:r>
              <a:rPr lang="en-US" dirty="0" smtClean="0"/>
              <a:t>Contact Jenny Jones in 395 Soda before first week of semester for LA signup…</a:t>
            </a:r>
          </a:p>
          <a:p>
            <a:pPr lvl="1"/>
            <a:r>
              <a:rPr lang="en-US" dirty="0" smtClean="0"/>
              <a:t>Reader/TA forms: </a:t>
            </a:r>
            <a:r>
              <a:rPr lang="en-US" b="1" dirty="0" err="1" smtClean="0">
                <a:latin typeface="Courier New"/>
                <a:cs typeface="Courier New"/>
              </a:rPr>
              <a:t>www.cs/~juliea</a:t>
            </a:r>
            <a:r>
              <a:rPr lang="en-US" b="1" dirty="0" smtClean="0">
                <a:latin typeface="Courier New"/>
                <a:cs typeface="Courier New"/>
              </a:rPr>
              <a:t>/</a:t>
            </a:r>
          </a:p>
          <a:p>
            <a:pPr lvl="1"/>
            <a:r>
              <a:rPr lang="en-US" dirty="0" smtClean="0"/>
              <a:t>I strongly encourage anyone who gets an A- or above in the class to follow this path…</a:t>
            </a:r>
          </a:p>
          <a:p>
            <a:pPr lvl="2"/>
            <a:r>
              <a:rPr lang="en-US" dirty="0" smtClean="0"/>
              <a:t>I’ll be teaching</a:t>
            </a:r>
            <a:r>
              <a:rPr lang="en-US" dirty="0" smtClean="0"/>
              <a:t> </a:t>
            </a:r>
            <a:r>
              <a:rPr lang="en-US" u="sng" dirty="0" smtClean="0"/>
              <a:t>CS61C</a:t>
            </a:r>
            <a:r>
              <a:rPr lang="en-US" dirty="0" smtClean="0"/>
              <a:t> </a:t>
            </a:r>
            <a:r>
              <a:rPr lang="en-US" dirty="0" smtClean="0"/>
              <a:t>in 2009Sp.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57200" y="14478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63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3216" y="4038601"/>
            <a:ext cx="3193584" cy="2553642"/>
          </a:xfrm>
          <a:prstGeom prst="rect">
            <a:avLst/>
          </a:prstGeom>
          <a:noFill/>
        </p:spPr>
      </p:pic>
      <p:sp>
        <p:nvSpPr>
          <p:cNvPr id="3426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2874963"/>
          </a:xfrm>
        </p:spPr>
        <p:txBody>
          <a:bodyPr/>
          <a:lstStyle/>
          <a:p>
            <a:r>
              <a:rPr lang="en-US" dirty="0"/>
              <a:t>SIGGRAPH Electronic Theatre</a:t>
            </a:r>
          </a:p>
          <a:p>
            <a:pPr lvl="1">
              <a:buFontTx/>
              <a:buNone/>
            </a:pPr>
            <a:r>
              <a:rPr lang="en-US" sz="1800" b="1" dirty="0" err="1">
                <a:latin typeface="Courier New" pitchFamily="100" charset="0"/>
              </a:rPr>
              <a:t>www.siggraph.org/publications/video-review/SVR.html</a:t>
            </a:r>
            <a:endParaRPr lang="en-US" sz="1800" b="1" dirty="0"/>
          </a:p>
          <a:p>
            <a:pPr lvl="1"/>
            <a:r>
              <a:rPr lang="en-US" dirty="0"/>
              <a:t>$40/video for ACM Members</a:t>
            </a:r>
          </a:p>
          <a:p>
            <a:r>
              <a:rPr lang="en-US" dirty="0"/>
              <a:t>SIGGRAPH Conference in</a:t>
            </a:r>
            <a:r>
              <a:rPr lang="en-US" dirty="0" smtClean="0"/>
              <a:t> Los Angeles!</a:t>
            </a:r>
            <a:endParaRPr lang="en-US" dirty="0"/>
          </a:p>
          <a:p>
            <a:pPr lvl="1"/>
            <a:r>
              <a:rPr lang="en-US" dirty="0" smtClean="0"/>
              <a:t>2008-</a:t>
            </a:r>
            <a:r>
              <a:rPr lang="en-US" dirty="0"/>
              <a:t>08</a:t>
            </a:r>
            <a:r>
              <a:rPr lang="en-US" dirty="0" smtClean="0"/>
              <a:t>-11</a:t>
            </a:r>
            <a:r>
              <a:rPr lang="en-US" dirty="0" smtClean="0">
                <a:latin typeface="Courier New" pitchFamily="100" charset="0"/>
              </a:rPr>
              <a:t> </a:t>
            </a:r>
            <a:r>
              <a:rPr lang="en-US" dirty="0" err="1">
                <a:latin typeface="Symbol" pitchFamily="100" charset="2"/>
              </a:rPr>
              <a:t></a:t>
            </a:r>
            <a:r>
              <a:rPr lang="en-US" dirty="0">
                <a:latin typeface="Courier New" pitchFamily="100" charset="0"/>
              </a:rPr>
              <a:t> </a:t>
            </a:r>
            <a:r>
              <a:rPr lang="en-US" dirty="0" smtClean="0"/>
              <a:t>2008-</a:t>
            </a:r>
            <a:r>
              <a:rPr lang="en-US" dirty="0"/>
              <a:t>08</a:t>
            </a:r>
            <a:r>
              <a:rPr lang="en-US" dirty="0" smtClean="0"/>
              <a:t>-15</a:t>
            </a:r>
            <a:r>
              <a:rPr lang="en-US" dirty="0" smtClean="0">
                <a:latin typeface="Courier New" pitchFamily="100" charset="0"/>
              </a:rPr>
              <a:t/>
            </a:r>
            <a:br>
              <a:rPr lang="en-US" dirty="0" smtClean="0">
                <a:latin typeface="Courier New" pitchFamily="100" charset="0"/>
              </a:rPr>
            </a:br>
            <a:r>
              <a:rPr lang="en-US" b="1" dirty="0">
                <a:latin typeface="Courier New" pitchFamily="100" charset="0"/>
              </a:rPr>
              <a:t>www.siggraph.org/</a:t>
            </a:r>
            <a:r>
              <a:rPr lang="en-US" b="1" dirty="0" smtClean="0">
                <a:latin typeface="Courier New" pitchFamily="100" charset="0"/>
              </a:rPr>
              <a:t>s2008/</a:t>
            </a:r>
            <a:endParaRPr lang="en-US" b="1" dirty="0">
              <a:latin typeface="Courier New" pitchFamily="100" charset="0"/>
            </a:endParaRPr>
          </a:p>
        </p:txBody>
      </p:sp>
      <p:pic>
        <p:nvPicPr>
          <p:cNvPr id="34263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037782"/>
            <a:ext cx="4479640" cy="255669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Stuff…the videos before lecture</a:t>
            </a:r>
            <a:endParaRPr lang="en-US" dirty="0"/>
          </a:p>
        </p:txBody>
      </p:sp>
      <p:pic>
        <p:nvPicPr>
          <p:cNvPr id="8" name="Picture 7" descr="Picture 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971800"/>
            <a:ext cx="2425197" cy="856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81100"/>
          <a:ext cx="8229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5707063"/>
          </a:xfrm>
        </p:spPr>
        <p:txBody>
          <a:bodyPr/>
          <a:lstStyle/>
          <a:p>
            <a:pPr algn="ctr">
              <a:buFont typeface="Times" pitchFamily="100" charset="0"/>
              <a:buNone/>
            </a:pPr>
            <a:r>
              <a:rPr lang="en-US" sz="2800" i="1" dirty="0">
                <a:solidFill>
                  <a:srgbClr val="FFFF00"/>
                </a:solidFill>
              </a:rPr>
              <a:t>“The Godfather answers all of life’s questions”</a:t>
            </a:r>
            <a:r>
              <a:rPr lang="en-US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000" b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– Heard in “You’ve got Mail”</a:t>
            </a:r>
            <a:endParaRPr lang="en-US" sz="2000" b="0" dirty="0">
              <a:effectLst>
                <a:outerShdw blurRad="38100" dist="38100" dir="2700000" algn="tl">
                  <a:srgbClr val="DDDDDD"/>
                </a:outerShdw>
              </a:effectLst>
              <a:latin typeface="B VAG Rounded Bold" pitchFamily="100" charset="0"/>
            </a:endParaRPr>
          </a:p>
          <a:p>
            <a:r>
              <a:rPr lang="en-US" dirty="0"/>
              <a:t>Why</a:t>
            </a:r>
            <a:r>
              <a:rPr lang="en-US" dirty="0" smtClean="0"/>
              <a:t> were we </a:t>
            </a:r>
            <a:r>
              <a:rPr lang="en-US" dirty="0"/>
              <a:t>the #2 </a:t>
            </a:r>
            <a:r>
              <a:rPr lang="en-US" dirty="0" err="1"/>
              <a:t>Univ</a:t>
            </a:r>
            <a:r>
              <a:rPr lang="en-US" dirty="0"/>
              <a:t> in the WORLD?</a:t>
            </a:r>
          </a:p>
          <a:p>
            <a:pPr lvl="1"/>
            <a:r>
              <a:rPr lang="en-US" dirty="0"/>
              <a:t>Research, </a:t>
            </a:r>
            <a:r>
              <a:rPr lang="en-US" dirty="0" err="1"/>
              <a:t>reseach</a:t>
            </a:r>
            <a:r>
              <a:rPr lang="en-US" dirty="0"/>
              <a:t>, research!</a:t>
            </a:r>
          </a:p>
          <a:p>
            <a:pPr lvl="1"/>
            <a:r>
              <a:rPr lang="en-US" dirty="0"/>
              <a:t>Whether you want to go to grad school or industry, you need someone to vouch for you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…as </a:t>
            </a:r>
            <a:r>
              <a:rPr lang="en-US" dirty="0"/>
              <a:t>is the case with the </a:t>
            </a:r>
            <a:r>
              <a:rPr lang="en-US" dirty="0" smtClean="0"/>
              <a:t>Mob</a:t>
            </a:r>
          </a:p>
          <a:p>
            <a:r>
              <a:rPr lang="en-US" dirty="0"/>
              <a:t>Techniques</a:t>
            </a:r>
          </a:p>
          <a:p>
            <a:pPr lvl="1"/>
            <a:r>
              <a:rPr lang="en-US" dirty="0"/>
              <a:t>Find out what you like, do lots of web research (read published papers), hit OH of Prof, show enthusiasm &amp; initiative</a:t>
            </a:r>
          </a:p>
          <a:p>
            <a:r>
              <a:rPr lang="en-US" b="1" dirty="0">
                <a:latin typeface="Courier New" pitchFamily="100" charset="0"/>
              </a:rPr>
              <a:t>http://</a:t>
            </a:r>
            <a:r>
              <a:rPr lang="en-US" b="1" dirty="0" err="1">
                <a:latin typeface="Courier New" pitchFamily="100" charset="0"/>
              </a:rPr>
              <a:t>research.berkeley.edu</a:t>
            </a:r>
            <a:r>
              <a:rPr lang="en-US" b="1" dirty="0">
                <a:latin typeface="Courier New" pitchFamily="100" charset="0"/>
              </a:rPr>
              <a:t>/</a:t>
            </a:r>
            <a:endParaRPr lang="en-US" b="1" dirty="0"/>
          </a:p>
        </p:txBody>
      </p:sp>
      <p:sp>
        <p:nvSpPr>
          <p:cNvPr id="3442692" name="Text Box 4"/>
          <p:cNvSpPr txBox="1">
            <a:spLocks noChangeArrowheads="1"/>
          </p:cNvSpPr>
          <p:nvPr/>
        </p:nvSpPr>
        <p:spPr bwMode="auto">
          <a:xfrm>
            <a:off x="1752600" y="2178050"/>
            <a:ext cx="6781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So says the 2004 ranking from the “Times Higher Education Supplement”</a:t>
            </a:r>
            <a:endParaRPr lang="en-US" sz="28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advantage of Cal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419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 err="1">
                <a:solidFill>
                  <a:schemeClr val="accent2"/>
                </a:solidFill>
              </a:rPr>
              <a:t>GamesCrafters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(Game Theory R &amp; D) 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Develop SW, analysis on 2-person games of no chance. (e.g., go, chess, connect-4, </a:t>
            </a:r>
            <a:r>
              <a:rPr lang="en-US" sz="2400" dirty="0" err="1"/>
              <a:t>nim</a:t>
            </a:r>
            <a:r>
              <a:rPr lang="en-US" sz="2400" dirty="0"/>
              <a:t>, etc.)</a:t>
            </a:r>
          </a:p>
          <a:p>
            <a:pPr lvl="1">
              <a:lnSpc>
                <a:spcPct val="75000"/>
              </a:lnSpc>
            </a:pPr>
            <a:r>
              <a:rPr lang="en-US" sz="2400" dirty="0" err="1"/>
              <a:t>Req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≥ A- </a:t>
            </a:r>
            <a:r>
              <a:rPr lang="en-US" sz="2400" dirty="0">
                <a:solidFill>
                  <a:schemeClr val="accent1"/>
                </a:solidFill>
              </a:rPr>
              <a:t>in CS61C</a:t>
            </a:r>
            <a:r>
              <a:rPr lang="en-US" sz="2400" dirty="0"/>
              <a:t>, Game Theory / SW Interest</a:t>
            </a:r>
            <a:endParaRPr lang="en-US" sz="2400" dirty="0" smtClean="0"/>
          </a:p>
          <a:p>
            <a:pPr>
              <a:lnSpc>
                <a:spcPct val="65000"/>
              </a:lnSpc>
            </a:pPr>
            <a:endParaRPr lang="en-US" sz="2800" dirty="0" smtClean="0">
              <a:solidFill>
                <a:srgbClr val="800080"/>
              </a:solidFill>
            </a:endParaRPr>
          </a:p>
          <a:p>
            <a:pPr>
              <a:lnSpc>
                <a:spcPct val="65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MS</a:t>
            </a:r>
            <a:r>
              <a:rPr lang="en-US" sz="2800" dirty="0">
                <a:solidFill>
                  <a:schemeClr val="accent2"/>
                </a:solidFill>
              </a:rPr>
              <a:t>-DOS X </a:t>
            </a:r>
            <a:r>
              <a:rPr lang="en-US" sz="2800" dirty="0"/>
              <a:t>(Mac Student Developers)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Learn to program Macintoshes. </a:t>
            </a:r>
          </a:p>
          <a:p>
            <a:pPr lvl="1">
              <a:lnSpc>
                <a:spcPct val="75000"/>
              </a:lnSpc>
            </a:pPr>
            <a:r>
              <a:rPr lang="en-US" sz="2400" dirty="0" err="1">
                <a:solidFill>
                  <a:schemeClr val="accent1"/>
                </a:solidFill>
              </a:rPr>
              <a:t>Req</a:t>
            </a:r>
            <a:r>
              <a:rPr lang="en-US" sz="2400" dirty="0">
                <a:solidFill>
                  <a:schemeClr val="accent1"/>
                </a:solidFill>
              </a:rPr>
              <a:t>: Interest. Owning a </a:t>
            </a:r>
            <a:r>
              <a:rPr lang="en-US" sz="2400" dirty="0" err="1">
                <a:solidFill>
                  <a:schemeClr val="accent1"/>
                </a:solidFill>
              </a:rPr>
              <a:t>mac</a:t>
            </a:r>
            <a:r>
              <a:rPr lang="en-US" sz="2400" dirty="0">
                <a:solidFill>
                  <a:schemeClr val="accent1"/>
                </a:solidFill>
              </a:rPr>
              <a:t> helps, not required.</a:t>
            </a:r>
            <a:endParaRPr lang="en-US" sz="2400" dirty="0"/>
          </a:p>
          <a:p>
            <a:pPr lvl="1">
              <a:lnSpc>
                <a:spcPct val="75000"/>
              </a:lnSpc>
            </a:pPr>
            <a:r>
              <a:rPr lang="en-US" sz="2400" dirty="0"/>
              <a:t>Taught as a </a:t>
            </a:r>
            <a:r>
              <a:rPr lang="en-US" sz="2400" dirty="0" err="1"/>
              <a:t>DeCal</a:t>
            </a:r>
            <a:r>
              <a:rPr lang="en-US" sz="2400" dirty="0"/>
              <a:t> by MS-DOS X veterans</a:t>
            </a:r>
            <a:endParaRPr lang="en-US" sz="2400" dirty="0" smtClean="0"/>
          </a:p>
          <a:p>
            <a:pPr>
              <a:lnSpc>
                <a:spcPct val="65000"/>
              </a:lnSpc>
            </a:pPr>
            <a:endParaRPr lang="en-US" sz="2800" dirty="0" smtClean="0">
              <a:solidFill>
                <a:srgbClr val="800080"/>
              </a:solidFill>
            </a:endParaRPr>
          </a:p>
          <a:p>
            <a:pPr>
              <a:lnSpc>
                <a:spcPct val="65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UCBUGG </a:t>
            </a:r>
            <a:r>
              <a:rPr lang="en-US" sz="2800" dirty="0"/>
              <a:t>(Recreational Graphics)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Develop computer-generated images, animations. </a:t>
            </a:r>
          </a:p>
          <a:p>
            <a:pPr lvl="1">
              <a:lnSpc>
                <a:spcPct val="75000"/>
              </a:lnSpc>
            </a:pPr>
            <a:r>
              <a:rPr lang="en-US" sz="2400" dirty="0" err="1">
                <a:solidFill>
                  <a:schemeClr val="accent1"/>
                </a:solidFill>
              </a:rPr>
              <a:t>Req</a:t>
            </a:r>
            <a:r>
              <a:rPr lang="en-US" sz="2400" dirty="0">
                <a:solidFill>
                  <a:schemeClr val="accent1"/>
                </a:solidFill>
              </a:rPr>
              <a:t>: 3D experience, portfolio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Taught as a </a:t>
            </a:r>
            <a:r>
              <a:rPr lang="en-US" sz="2400" dirty="0" err="1"/>
              <a:t>DeCal</a:t>
            </a:r>
            <a:r>
              <a:rPr lang="en-US" sz="2400" dirty="0"/>
              <a:t> by UCBUGG veterans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CS98/198 Opportunities Fall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: Parallelism</a:t>
            </a:r>
            <a:endParaRPr lang="en-US" dirty="0"/>
          </a:p>
        </p:txBody>
      </p:sp>
      <p:sp>
        <p:nvSpPr>
          <p:cNvPr id="34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Above the line (inter-computer, many machines) &amp; below the line (intra-computer, multiple cores &amp; CPUs) both critical for future.</a:t>
            </a:r>
          </a:p>
          <a:p>
            <a:pPr lvl="1"/>
            <a:r>
              <a:rPr lang="en-US" sz="2400" dirty="0" smtClean="0"/>
              <a:t>Hard to write code that fully takes advantage of all available resources to get optimal speedup.</a:t>
            </a:r>
          </a:p>
          <a:p>
            <a:pPr lvl="2"/>
            <a:r>
              <a:rPr lang="en-US" sz="2000" dirty="0" smtClean="0"/>
              <a:t>Amdahl’s Law: </a:t>
            </a:r>
            <a:r>
              <a:rPr lang="en-US" sz="2000" dirty="0" err="1" smtClean="0"/>
              <a:t>MaxSpeedup</a:t>
            </a:r>
            <a:r>
              <a:rPr lang="en-US" sz="2000" dirty="0" smtClean="0"/>
              <a:t> = 1/s (</a:t>
            </a:r>
            <a:r>
              <a:rPr lang="en-US" sz="2000" dirty="0" err="1" smtClean="0"/>
              <a:t>s</a:t>
            </a:r>
            <a:r>
              <a:rPr lang="en-US" sz="2000" dirty="0" smtClean="0"/>
              <a:t> = % of serial code)</a:t>
            </a:r>
          </a:p>
          <a:p>
            <a:pPr lvl="1"/>
            <a:r>
              <a:rPr lang="en-US" sz="2400" dirty="0" smtClean="0"/>
              <a:t>Inter-computing ||ism : Distributed &amp; Supercomputing</a:t>
            </a:r>
          </a:p>
          <a:p>
            <a:pPr lvl="2"/>
            <a:r>
              <a:rPr lang="en-US" sz="2000" dirty="0" smtClean="0"/>
              <a:t>Grid (</a:t>
            </a:r>
            <a:r>
              <a:rPr lang="en-US" sz="2000" dirty="0" err="1" smtClean="0"/>
              <a:t>usu</a:t>
            </a:r>
            <a:r>
              <a:rPr lang="en-US" sz="2000" dirty="0" smtClean="0"/>
              <a:t> remote, heterogeneous) &amp; Cluster computing</a:t>
            </a:r>
          </a:p>
          <a:p>
            <a:pPr lvl="2"/>
            <a:r>
              <a:rPr lang="en-US" sz="2000" dirty="0" smtClean="0"/>
              <a:t>Synchronization hard, APIs help (</a:t>
            </a:r>
            <a:r>
              <a:rPr lang="en-US" sz="2000" dirty="0" err="1" smtClean="0"/>
              <a:t>MapReduce</a:t>
            </a:r>
            <a:r>
              <a:rPr lang="en-US" sz="2000" dirty="0" smtClean="0"/>
              <a:t>, MPI)</a:t>
            </a:r>
          </a:p>
          <a:p>
            <a:pPr lvl="1"/>
            <a:r>
              <a:rPr lang="en-US" sz="2400" dirty="0" smtClean="0"/>
              <a:t>Intra-computing ||ism : </a:t>
            </a:r>
            <a:r>
              <a:rPr lang="en-US" sz="2400" dirty="0" err="1" smtClean="0"/>
              <a:t>pthreads</a:t>
            </a:r>
            <a:r>
              <a:rPr lang="en-US" sz="2400" dirty="0" smtClean="0"/>
              <a:t>, </a:t>
            </a:r>
            <a:r>
              <a:rPr lang="en-US" sz="2400" dirty="0" err="1" smtClean="0"/>
              <a:t>OpenMP</a:t>
            </a:r>
            <a:endParaRPr lang="en-US" sz="2400" dirty="0" smtClean="0"/>
          </a:p>
          <a:p>
            <a:pPr lvl="2"/>
            <a:r>
              <a:rPr lang="en-US" sz="2000" dirty="0" smtClean="0"/>
              <a:t>Cache coherence makes it difficult! </a:t>
            </a:r>
            <a:r>
              <a:rPr lang="en-US" sz="2000" u="sng" dirty="0" err="1" smtClean="0"/>
              <a:t>Many</a:t>
            </a:r>
            <a:r>
              <a:rPr lang="en-US" sz="2000" dirty="0" err="1" smtClean="0"/>
              <a:t>core</a:t>
            </a:r>
            <a:r>
              <a:rPr lang="en-US" sz="2000" dirty="0" smtClean="0"/>
              <a:t>, not </a:t>
            </a:r>
            <a:r>
              <a:rPr lang="en-US" sz="2000" u="sng" dirty="0" err="1" smtClean="0"/>
              <a:t>mult</a:t>
            </a:r>
            <a:r>
              <a:rPr lang="en-US" sz="2000" dirty="0" err="1" smtClean="0"/>
              <a:t>icore</a:t>
            </a:r>
            <a:r>
              <a:rPr lang="en-US" sz="2000" dirty="0" smtClean="0"/>
              <a:t>!</a:t>
            </a:r>
          </a:p>
          <a:p>
            <a:r>
              <a:rPr lang="en-US" sz="2800" dirty="0" smtClean="0"/>
              <a:t>Berkeley EECS &amp; PAR lab taking </a:t>
            </a:r>
            <a:r>
              <a:rPr lang="en-US" sz="2800" dirty="0" err="1" smtClean="0"/>
              <a:t>initative</a:t>
            </a:r>
            <a:r>
              <a:rPr lang="en-US" sz="2800" dirty="0" smtClean="0"/>
              <a:t> to make 1000+ core HW, put in researchers hands!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6787" name="Rectangle 3"/>
          <p:cNvSpPr>
            <a:spLocks noChangeArrowheads="1"/>
          </p:cNvSpPr>
          <p:nvPr/>
        </p:nvSpPr>
        <p:spPr bwMode="auto">
          <a:xfrm>
            <a:off x="0" y="3048000"/>
            <a:ext cx="6934200" cy="2990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100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Strong or Weak AI?</a:t>
            </a:r>
            <a:r>
              <a:rPr lang="en-US" sz="2800" b="1" dirty="0" smtClean="0">
                <a:solidFill>
                  <a:schemeClr val="tx1"/>
                </a:solidFill>
                <a:latin typeface="18 VAG Rounded Thin   55390"/>
              </a:rPr>
              <a:t> </a:t>
            </a:r>
            <a:br>
              <a:rPr lang="en-US" sz="2800" b="1" dirty="0" smtClean="0">
                <a:solidFill>
                  <a:schemeClr val="tx1"/>
                </a:solidFill>
                <a:latin typeface="18 VAG Rounded Thin   55390"/>
              </a:rPr>
            </a:br>
            <a:r>
              <a:rPr lang="en-US" sz="2800" b="1" dirty="0" smtClean="0">
                <a:solidFill>
                  <a:schemeClr val="accent4"/>
                </a:solidFill>
                <a:latin typeface="18 VAG Rounded Thin   55390"/>
              </a:rPr>
              <a:t>Strong </a:t>
            </a:r>
            <a:r>
              <a:rPr lang="en-US" sz="2800" b="1" dirty="0">
                <a:solidFill>
                  <a:schemeClr val="accent4"/>
                </a:solidFill>
                <a:latin typeface="18 VAG Rounded Thin   55390"/>
              </a:rPr>
              <a:t>AI: </a:t>
            </a:r>
            <a:r>
              <a:rPr lang="en-US" sz="2800" dirty="0">
                <a:solidFill>
                  <a:schemeClr val="accent4"/>
                </a:solidFill>
                <a:latin typeface="18 VAG Rounded Thin   55390"/>
              </a:rPr>
              <a:t>Machines that act intelligently have real, conscious minds..</a:t>
            </a:r>
            <a:r>
              <a:rPr lang="en-US" sz="2800" dirty="0" smtClean="0">
                <a:solidFill>
                  <a:schemeClr val="accent4"/>
                </a:solidFill>
                <a:latin typeface="18 VAG Rounded Thin   55390"/>
              </a:rPr>
              <a:t>.sapience </a:t>
            </a:r>
            <a:br>
              <a:rPr lang="en-US" sz="2800" dirty="0" smtClean="0">
                <a:solidFill>
                  <a:schemeClr val="accent4"/>
                </a:solidFill>
                <a:latin typeface="18 VAG Rounded Thin   5539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18 VAG Rounded Thin   55390"/>
              </a:rPr>
              <a:t>Weak </a:t>
            </a:r>
            <a:r>
              <a:rPr lang="en-US" sz="2800" b="1" dirty="0">
                <a:solidFill>
                  <a:srgbClr val="FFFF00"/>
                </a:solidFill>
                <a:latin typeface="18 VAG Rounded Thin   55390"/>
              </a:rPr>
              <a:t>AI: </a:t>
            </a:r>
            <a:r>
              <a:rPr lang="en-US" sz="2800" dirty="0">
                <a:solidFill>
                  <a:srgbClr val="FFFF00"/>
                </a:solidFill>
                <a:latin typeface="18 VAG Rounded Thin   55390"/>
              </a:rPr>
              <a:t>Machines can be made to </a:t>
            </a:r>
            <a:r>
              <a:rPr lang="en-US" sz="2800" u="sng" dirty="0">
                <a:solidFill>
                  <a:srgbClr val="FFFF00"/>
                </a:solidFill>
                <a:latin typeface="18 VAG Rounded Thin   55390"/>
              </a:rPr>
              <a:t>act</a:t>
            </a:r>
            <a:r>
              <a:rPr lang="en-US" sz="2800" dirty="0">
                <a:solidFill>
                  <a:srgbClr val="FFFF00"/>
                </a:solidFill>
                <a:latin typeface="18 VAG Rounded Thin   55390"/>
              </a:rPr>
              <a:t> as if they were </a:t>
            </a:r>
            <a:r>
              <a:rPr lang="en-US" sz="2800" dirty="0" smtClean="0">
                <a:solidFill>
                  <a:srgbClr val="FFFF00"/>
                </a:solidFill>
                <a:latin typeface="18 VAG Rounded Thin   55390"/>
              </a:rPr>
              <a:t>intelligent, but won’t be sapient.</a:t>
            </a:r>
            <a:endParaRPr lang="en-US" sz="2800" dirty="0">
              <a:solidFill>
                <a:srgbClr val="FFFF00"/>
              </a:solidFill>
              <a:latin typeface="18 VAG Rounded Thin   55390"/>
            </a:endParaRPr>
          </a:p>
          <a:p>
            <a:pPr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100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In the future, what’ll </a:t>
            </a:r>
            <a:br>
              <a:rPr lang="en-US" sz="2800" b="1" dirty="0">
                <a:solidFill>
                  <a:schemeClr val="tx1"/>
                </a:solidFill>
                <a:latin typeface="18 VAG Rounded Thin   55390"/>
              </a:rPr>
            </a:b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be the most important</a:t>
            </a:r>
            <a:br>
              <a:rPr lang="en-US" sz="2800" b="1" dirty="0">
                <a:solidFill>
                  <a:schemeClr val="tx1"/>
                </a:solidFill>
                <a:latin typeface="18 VAG Rounded Thin   55390"/>
              </a:rPr>
            </a:b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computer component?</a:t>
            </a:r>
          </a:p>
        </p:txBody>
      </p:sp>
      <p:sp>
        <p:nvSpPr>
          <p:cNvPr id="3446788" name="Rectangle 4"/>
          <p:cNvSpPr>
            <a:spLocks noChangeArrowheads="1"/>
          </p:cNvSpPr>
          <p:nvPr/>
        </p:nvSpPr>
        <p:spPr bwMode="auto">
          <a:xfrm>
            <a:off x="6934200" y="2514600"/>
            <a:ext cx="2209800" cy="411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 </a:t>
            </a:r>
            <a:r>
              <a:rPr lang="en-US" sz="2400" b="1" dirty="0">
                <a:solidFill>
                  <a:schemeClr val="accent4"/>
                </a:solidFill>
                <a:latin typeface="Courier New" pitchFamily="100" charset="0"/>
              </a:rPr>
              <a:t>Strong AI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1: Control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2: </a:t>
            </a:r>
            <a:r>
              <a:rPr lang="en-US" sz="2400" b="1" dirty="0" err="1">
                <a:solidFill>
                  <a:schemeClr val="tx1"/>
                </a:solidFill>
                <a:latin typeface="Courier New" pitchFamily="100" charset="0"/>
              </a:rPr>
              <a:t>Datapath</a:t>
            </a:r>
            <a:endParaRPr lang="en-US" sz="2400" b="1" dirty="0">
              <a:solidFill>
                <a:schemeClr val="tx1"/>
              </a:solidFill>
              <a:latin typeface="Courier New" pitchFamily="100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3: Memory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4: Input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5: Output</a:t>
            </a:r>
            <a:b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100" charset="0"/>
              </a:rPr>
              <a:t>Weak AI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6: Control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7: </a:t>
            </a:r>
            <a:r>
              <a:rPr lang="en-US" sz="2400" b="1" dirty="0" err="1">
                <a:solidFill>
                  <a:schemeClr val="tx1"/>
                </a:solidFill>
                <a:latin typeface="Courier New" pitchFamily="100" charset="0"/>
              </a:rPr>
              <a:t>Datapath</a:t>
            </a:r>
            <a:endParaRPr lang="en-US" sz="2400" b="1" dirty="0">
              <a:solidFill>
                <a:schemeClr val="tx1"/>
              </a:solidFill>
              <a:latin typeface="Courier New" pitchFamily="100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8: Memory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9: Input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pitchFamily="100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100" charset="0"/>
              </a:rPr>
              <a:t>0: Output</a:t>
            </a:r>
          </a:p>
        </p:txBody>
      </p:sp>
      <p:sp>
        <p:nvSpPr>
          <p:cNvPr id="3446789" name="Line 5"/>
          <p:cNvSpPr>
            <a:spLocks noChangeShapeType="1"/>
          </p:cNvSpPr>
          <p:nvPr/>
        </p:nvSpPr>
        <p:spPr bwMode="auto">
          <a:xfrm>
            <a:off x="152400" y="49530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16375" y="5181600"/>
            <a:ext cx="2819400" cy="1517650"/>
            <a:chOff x="1312" y="1664"/>
            <a:chExt cx="3344" cy="1800"/>
          </a:xfrm>
        </p:grpSpPr>
        <p:sp>
          <p:nvSpPr>
            <p:cNvPr id="3446791" name="Rectangle 7"/>
            <p:cNvSpPr>
              <a:spLocks noChangeArrowheads="1"/>
            </p:cNvSpPr>
            <p:nvPr/>
          </p:nvSpPr>
          <p:spPr bwMode="auto">
            <a:xfrm>
              <a:off x="1312" y="1664"/>
              <a:ext cx="3240" cy="1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792" name="Rectangle 8"/>
            <p:cNvSpPr>
              <a:spLocks noChangeArrowheads="1"/>
            </p:cNvSpPr>
            <p:nvPr/>
          </p:nvSpPr>
          <p:spPr bwMode="auto">
            <a:xfrm>
              <a:off x="1552" y="1920"/>
              <a:ext cx="920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793" name="Rectangle 9"/>
            <p:cNvSpPr>
              <a:spLocks noChangeArrowheads="1"/>
            </p:cNvSpPr>
            <p:nvPr/>
          </p:nvSpPr>
          <p:spPr bwMode="auto">
            <a:xfrm>
              <a:off x="1521" y="2005"/>
              <a:ext cx="930" cy="4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b="1">
                  <a:solidFill>
                    <a:schemeClr val="tx1"/>
                  </a:solidFill>
                </a:rPr>
                <a:t> Processor</a:t>
              </a:r>
            </a:p>
            <a:p>
              <a:pPr algn="ctr"/>
              <a:r>
                <a:rPr lang="en-US" sz="1000" b="1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446794" name="Rectangle 10"/>
            <p:cNvSpPr>
              <a:spLocks noChangeArrowheads="1"/>
            </p:cNvSpPr>
            <p:nvPr/>
          </p:nvSpPr>
          <p:spPr bwMode="auto">
            <a:xfrm>
              <a:off x="2592" y="1920"/>
              <a:ext cx="840" cy="1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795" name="Rectangle 11"/>
            <p:cNvSpPr>
              <a:spLocks noChangeArrowheads="1"/>
            </p:cNvSpPr>
            <p:nvPr/>
          </p:nvSpPr>
          <p:spPr bwMode="auto">
            <a:xfrm>
              <a:off x="3536" y="1920"/>
              <a:ext cx="840" cy="1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796" name="Rectangle 12"/>
            <p:cNvSpPr>
              <a:spLocks noChangeArrowheads="1"/>
            </p:cNvSpPr>
            <p:nvPr/>
          </p:nvSpPr>
          <p:spPr bwMode="auto">
            <a:xfrm>
              <a:off x="1717" y="1724"/>
              <a:ext cx="862" cy="2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b="1">
                  <a:solidFill>
                    <a:schemeClr val="tx1"/>
                  </a:solidFill>
                </a:rPr>
                <a:t>Computer</a:t>
              </a:r>
            </a:p>
          </p:txBody>
        </p:sp>
        <p:sp>
          <p:nvSpPr>
            <p:cNvPr id="3446797" name="AutoShape 13"/>
            <p:cNvSpPr>
              <a:spLocks noChangeArrowheads="1"/>
            </p:cNvSpPr>
            <p:nvPr/>
          </p:nvSpPr>
          <p:spPr bwMode="auto">
            <a:xfrm>
              <a:off x="1680" y="2352"/>
              <a:ext cx="680" cy="37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798" name="AutoShape 14"/>
            <p:cNvSpPr>
              <a:spLocks noChangeArrowheads="1"/>
            </p:cNvSpPr>
            <p:nvPr/>
          </p:nvSpPr>
          <p:spPr bwMode="auto">
            <a:xfrm>
              <a:off x="1680" y="2832"/>
              <a:ext cx="680" cy="37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799" name="Rectangle 15"/>
            <p:cNvSpPr>
              <a:spLocks noChangeArrowheads="1"/>
            </p:cNvSpPr>
            <p:nvPr/>
          </p:nvSpPr>
          <p:spPr bwMode="auto">
            <a:xfrm>
              <a:off x="1672" y="2398"/>
              <a:ext cx="685" cy="4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b="1"/>
                <a:t>Control</a:t>
              </a:r>
              <a:endParaRPr lang="en-US" sz="1000" b="1">
                <a:solidFill>
                  <a:schemeClr val="tx1"/>
                </a:solidFill>
              </a:endParaRPr>
            </a:p>
            <a:p>
              <a:pPr algn="ctr"/>
              <a:r>
                <a:rPr lang="en-US" sz="1000">
                  <a:solidFill>
                    <a:schemeClr val="tx1"/>
                  </a:solidFill>
                </a:rPr>
                <a:t>(“brain”)</a:t>
              </a:r>
              <a:endParaRPr lang="en-US" sz="1000" b="1">
                <a:solidFill>
                  <a:schemeClr val="tx1"/>
                </a:solidFill>
              </a:endParaRPr>
            </a:p>
          </p:txBody>
        </p:sp>
        <p:sp>
          <p:nvSpPr>
            <p:cNvPr id="3446800" name="Rectangle 16"/>
            <p:cNvSpPr>
              <a:spLocks noChangeArrowheads="1"/>
            </p:cNvSpPr>
            <p:nvPr/>
          </p:nvSpPr>
          <p:spPr bwMode="auto">
            <a:xfrm>
              <a:off x="1606" y="2880"/>
              <a:ext cx="794" cy="4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b="1"/>
                <a:t>Datapath</a:t>
              </a:r>
              <a:endParaRPr lang="en-US" sz="1000" b="1">
                <a:solidFill>
                  <a:schemeClr val="tx1"/>
                </a:solidFill>
              </a:endParaRPr>
            </a:p>
            <a:p>
              <a:pPr algn="ctr"/>
              <a:r>
                <a:rPr lang="en-US" sz="1000">
                  <a:solidFill>
                    <a:schemeClr val="tx1"/>
                  </a:solidFill>
                </a:rPr>
                <a:t>(“brawn”)</a:t>
              </a:r>
              <a:endParaRPr lang="en-US" sz="1000" b="1">
                <a:solidFill>
                  <a:schemeClr val="tx1"/>
                </a:solidFill>
              </a:endParaRPr>
            </a:p>
          </p:txBody>
        </p:sp>
        <p:sp>
          <p:nvSpPr>
            <p:cNvPr id="3446801" name="Rectangle 17"/>
            <p:cNvSpPr>
              <a:spLocks noChangeArrowheads="1"/>
            </p:cNvSpPr>
            <p:nvPr/>
          </p:nvSpPr>
          <p:spPr bwMode="auto">
            <a:xfrm>
              <a:off x="2643" y="2044"/>
              <a:ext cx="870" cy="1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b="1"/>
                <a:t>Memory</a:t>
              </a:r>
              <a:endParaRPr lang="en-US" sz="1000" b="1">
                <a:solidFill>
                  <a:schemeClr val="tx1"/>
                </a:solidFill>
              </a:endParaRPr>
            </a:p>
            <a:p>
              <a:pPr algn="l"/>
              <a:r>
                <a:rPr lang="en-US" sz="1000">
                  <a:solidFill>
                    <a:schemeClr val="tx1"/>
                  </a:solidFill>
                </a:rPr>
                <a:t>(where </a:t>
              </a:r>
            </a:p>
            <a:p>
              <a:pPr algn="l"/>
              <a:r>
                <a:rPr lang="en-US" sz="1000">
                  <a:solidFill>
                    <a:schemeClr val="tx1"/>
                  </a:solidFill>
                </a:rPr>
                <a:t>programs, </a:t>
              </a:r>
            </a:p>
            <a:p>
              <a:pPr algn="l"/>
              <a:r>
                <a:rPr lang="en-US" sz="1000">
                  <a:solidFill>
                    <a:schemeClr val="tx1"/>
                  </a:solidFill>
                </a:rPr>
                <a:t>data </a:t>
              </a:r>
            </a:p>
            <a:p>
              <a:pPr algn="l"/>
              <a:r>
                <a:rPr lang="en-US" sz="1000">
                  <a:solidFill>
                    <a:schemeClr val="tx1"/>
                  </a:solidFill>
                </a:rPr>
                <a:t>live when</a:t>
              </a:r>
            </a:p>
            <a:p>
              <a:pPr algn="l"/>
              <a:r>
                <a:rPr lang="en-US" sz="1000">
                  <a:solidFill>
                    <a:schemeClr val="tx1"/>
                  </a:solidFill>
                </a:rPr>
                <a:t>running)</a:t>
              </a:r>
              <a:endParaRPr lang="en-US" sz="1000" b="1">
                <a:solidFill>
                  <a:schemeClr val="tx1"/>
                </a:solidFill>
              </a:endParaRPr>
            </a:p>
          </p:txBody>
        </p:sp>
        <p:sp>
          <p:nvSpPr>
            <p:cNvPr id="3446802" name="Rectangle 18"/>
            <p:cNvSpPr>
              <a:spLocks noChangeArrowheads="1"/>
            </p:cNvSpPr>
            <p:nvPr/>
          </p:nvSpPr>
          <p:spPr bwMode="auto">
            <a:xfrm>
              <a:off x="3619" y="2044"/>
              <a:ext cx="719" cy="2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b="1">
                  <a:solidFill>
                    <a:schemeClr val="tx1"/>
                  </a:solidFill>
                </a:rPr>
                <a:t>Devices</a:t>
              </a:r>
            </a:p>
          </p:txBody>
        </p:sp>
        <p:sp>
          <p:nvSpPr>
            <p:cNvPr id="3446803" name="AutoShape 19"/>
            <p:cNvSpPr>
              <a:spLocks noChangeArrowheads="1"/>
            </p:cNvSpPr>
            <p:nvPr/>
          </p:nvSpPr>
          <p:spPr bwMode="auto">
            <a:xfrm>
              <a:off x="3616" y="2256"/>
              <a:ext cx="680" cy="37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804" name="AutoShape 20"/>
            <p:cNvSpPr>
              <a:spLocks noChangeArrowheads="1"/>
            </p:cNvSpPr>
            <p:nvPr/>
          </p:nvSpPr>
          <p:spPr bwMode="auto">
            <a:xfrm>
              <a:off x="3616" y="2864"/>
              <a:ext cx="680" cy="37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805" name="Rectangle 21"/>
            <p:cNvSpPr>
              <a:spLocks noChangeArrowheads="1"/>
            </p:cNvSpPr>
            <p:nvPr/>
          </p:nvSpPr>
          <p:spPr bwMode="auto">
            <a:xfrm>
              <a:off x="3652" y="2364"/>
              <a:ext cx="518" cy="2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b="1"/>
                <a:t>Input</a:t>
              </a:r>
              <a:endParaRPr lang="en-US" sz="1000" b="1">
                <a:solidFill>
                  <a:schemeClr val="tx1"/>
                </a:solidFill>
              </a:endParaRPr>
            </a:p>
          </p:txBody>
        </p:sp>
        <p:sp>
          <p:nvSpPr>
            <p:cNvPr id="3446806" name="Rectangle 22"/>
            <p:cNvSpPr>
              <a:spLocks noChangeArrowheads="1"/>
            </p:cNvSpPr>
            <p:nvPr/>
          </p:nvSpPr>
          <p:spPr bwMode="auto">
            <a:xfrm>
              <a:off x="3652" y="2971"/>
              <a:ext cx="644" cy="2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00" b="1"/>
                <a:t>Output</a:t>
              </a:r>
              <a:endParaRPr lang="en-US" sz="1000" b="1">
                <a:solidFill>
                  <a:schemeClr val="tx1"/>
                </a:solidFill>
              </a:endParaRPr>
            </a:p>
          </p:txBody>
        </p:sp>
        <p:sp>
          <p:nvSpPr>
            <p:cNvPr id="3446807" name="Line 23"/>
            <p:cNvSpPr>
              <a:spLocks noChangeShapeType="1"/>
            </p:cNvSpPr>
            <p:nvPr/>
          </p:nvSpPr>
          <p:spPr bwMode="auto">
            <a:xfrm flipH="1">
              <a:off x="4176" y="1968"/>
              <a:ext cx="48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808" name="Line 24"/>
            <p:cNvSpPr>
              <a:spLocks noChangeShapeType="1"/>
            </p:cNvSpPr>
            <p:nvPr/>
          </p:nvSpPr>
          <p:spPr bwMode="auto">
            <a:xfrm flipH="1" flipV="1">
              <a:off x="4224" y="2544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809" name="Line 25"/>
            <p:cNvSpPr>
              <a:spLocks noChangeShapeType="1"/>
            </p:cNvSpPr>
            <p:nvPr/>
          </p:nvSpPr>
          <p:spPr bwMode="auto">
            <a:xfrm flipV="1">
              <a:off x="4224" y="2784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8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Answer</a:t>
            </a:r>
            <a:br>
              <a:rPr lang="en-US" smtClean="0"/>
            </a:b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Star Trek’s Data </a:t>
            </a:r>
            <a:r>
              <a:rPr lang="en-US" sz="2800" u="sng" dirty="0" smtClean="0"/>
              <a:t>will</a:t>
            </a:r>
            <a:r>
              <a:rPr lang="en-US" sz="2800" dirty="0" smtClean="0"/>
              <a:t> exist. Strong AI!</a:t>
            </a:r>
          </a:p>
          <a:p>
            <a:r>
              <a:rPr lang="en-US" sz="2800" dirty="0" smtClean="0"/>
              <a:t>“Forget cloning. Forget TVs on </a:t>
            </a:r>
            <a:br>
              <a:rPr lang="en-US" sz="2800" dirty="0" smtClean="0"/>
            </a:br>
            <a:r>
              <a:rPr lang="en-US" sz="2800" dirty="0" smtClean="0"/>
              <a:t>your wrist watch. The biggest </a:t>
            </a:r>
            <a:br>
              <a:rPr lang="en-US" sz="2800" dirty="0" smtClean="0"/>
            </a:br>
            <a:r>
              <a:rPr lang="en-US" sz="2800" dirty="0" smtClean="0"/>
              <a:t>invention of the next 100 years </a:t>
            </a:r>
            <a:br>
              <a:rPr lang="en-US" sz="2800" dirty="0" smtClean="0"/>
            </a:br>
            <a:r>
              <a:rPr lang="en-US" sz="2800" dirty="0" smtClean="0"/>
              <a:t>will be the ability to directly connect your brain to a machine, aka </a:t>
            </a:r>
            <a:r>
              <a:rPr lang="en-US" sz="2800" u="sng" dirty="0" smtClean="0"/>
              <a:t>wet computing</a:t>
            </a:r>
            <a:r>
              <a:rPr lang="en-US" sz="2800" dirty="0" smtClean="0"/>
              <a:t>.” – Dan Garcia</a:t>
            </a:r>
          </a:p>
          <a:p>
            <a:pPr lvl="1"/>
            <a:r>
              <a:rPr lang="en-US" sz="2400" dirty="0" smtClean="0"/>
              <a:t>A macaque monkey at Duke University can already control a robotic arm with thought.</a:t>
            </a:r>
          </a:p>
          <a:p>
            <a:pPr lvl="2"/>
            <a:r>
              <a:rPr lang="en-US" sz="2000" dirty="0" smtClean="0"/>
              <a:t>In </a:t>
            </a:r>
            <a:r>
              <a:rPr lang="en-US" sz="2000" dirty="0" smtClean="0"/>
              <a:t>2005, </a:t>
            </a:r>
            <a:r>
              <a:rPr lang="en-US" sz="2000" dirty="0" smtClean="0"/>
              <a:t>EECS hired Prof Jose </a:t>
            </a:r>
            <a:r>
              <a:rPr lang="en-US" sz="2000" dirty="0" err="1" smtClean="0"/>
              <a:t>Carmena</a:t>
            </a:r>
            <a:r>
              <a:rPr lang="en-US" sz="2000" dirty="0" smtClean="0"/>
              <a:t>, a “wet computing” ace!</a:t>
            </a:r>
          </a:p>
          <a:p>
            <a:pPr lvl="1"/>
            <a:r>
              <a:rPr lang="en-US" sz="2400" dirty="0" smtClean="0"/>
              <a:t>DARPA interested for mind-control robots &amp; flying</a:t>
            </a:r>
          </a:p>
          <a:p>
            <a:pPr lvl="1"/>
            <a:r>
              <a:rPr lang="en-US" sz="2400" dirty="0" smtClean="0"/>
              <a:t>Virtual Reality achieved with proper I/</a:t>
            </a:r>
            <a:r>
              <a:rPr lang="en-US" sz="2400" u="sng" dirty="0" smtClean="0"/>
              <a:t>O</a:t>
            </a:r>
            <a:r>
              <a:rPr lang="en-US" sz="2400" dirty="0" smtClean="0"/>
              <a:t> interfacing…</a:t>
            </a:r>
          </a:p>
          <a:p>
            <a:endParaRPr lang="en-US" sz="2800" dirty="0"/>
          </a:p>
        </p:txBody>
      </p:sp>
      <p:sp>
        <p:nvSpPr>
          <p:cNvPr id="3448836" name="Rectangle 4"/>
          <p:cNvSpPr>
            <a:spLocks noChangeArrowheads="1"/>
          </p:cNvSpPr>
          <p:nvPr/>
        </p:nvSpPr>
        <p:spPr bwMode="auto">
          <a:xfrm>
            <a:off x="685800" y="6319838"/>
            <a:ext cx="7772400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ctr">
              <a:lnSpc>
                <a:spcPct val="85000"/>
              </a:lnSpc>
              <a:spcBef>
                <a:spcPct val="65000"/>
              </a:spcBef>
              <a:buSzPct val="100000"/>
              <a:buFont typeface="Times" pitchFamily="100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www.popsci.com/popsci/medicine/article/0,12543,576464,00.html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3448837" name="Picture 5"/>
          <p:cNvPicPr>
            <a:picLocks noChangeAspect="1" noChangeArrowheads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477000" y="152400"/>
            <a:ext cx="2509838" cy="2074863"/>
          </a:xfrm>
          <a:prstGeom prst="rect">
            <a:avLst/>
          </a:prstGeom>
          <a:noFill/>
        </p:spPr>
      </p:pic>
      <p:sp>
        <p:nvSpPr>
          <p:cNvPr id="3448842" name="Line 10"/>
          <p:cNvSpPr>
            <a:spLocks noChangeShapeType="1"/>
          </p:cNvSpPr>
          <p:nvPr/>
        </p:nvSpPr>
        <p:spPr bwMode="auto">
          <a:xfrm>
            <a:off x="7620000" y="304800"/>
            <a:ext cx="1143000" cy="45720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TAs</a:t>
            </a:r>
          </a:p>
          <a:p>
            <a:pPr lvl="1"/>
            <a:r>
              <a:rPr lang="en-US" smtClean="0"/>
              <a:t>Head TA David Jacobs</a:t>
            </a:r>
          </a:p>
          <a:p>
            <a:pPr lvl="1"/>
            <a:r>
              <a:rPr lang="en-US" smtClean="0"/>
              <a:t>Omar Akkawi </a:t>
            </a:r>
          </a:p>
          <a:p>
            <a:pPr lvl="1"/>
            <a:r>
              <a:rPr lang="en-US" smtClean="0"/>
              <a:t>Matt Johnson </a:t>
            </a:r>
          </a:p>
          <a:p>
            <a:pPr lvl="1"/>
            <a:r>
              <a:rPr lang="en-US" smtClean="0"/>
              <a:t>Keaton Mowery </a:t>
            </a:r>
          </a:p>
          <a:p>
            <a:pPr lvl="1"/>
            <a:r>
              <a:rPr lang="en-US" smtClean="0"/>
              <a:t>Casey Rodarmor </a:t>
            </a:r>
          </a:p>
          <a:p>
            <a:pPr lvl="1"/>
            <a:r>
              <a:rPr lang="en-US" smtClean="0"/>
              <a:t>Ben Sussman </a:t>
            </a:r>
          </a:p>
          <a:p>
            <a:pPr lvl="1"/>
            <a:r>
              <a:rPr lang="en-US" smtClean="0"/>
              <a:t>Brian Zimmer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Readers</a:t>
            </a:r>
            <a:endParaRPr lang="en-US" dirty="0" smtClean="0"/>
          </a:p>
          <a:p>
            <a:pPr lvl="1"/>
            <a:r>
              <a:rPr lang="en-US" dirty="0" err="1" smtClean="0"/>
              <a:t>Hongcheng</a:t>
            </a:r>
            <a:r>
              <a:rPr lang="en-US" dirty="0" smtClean="0"/>
              <a:t> Chang</a:t>
            </a:r>
          </a:p>
          <a:p>
            <a:pPr lvl="1"/>
            <a:r>
              <a:rPr lang="en-US" dirty="0" smtClean="0"/>
              <a:t>Timothy Wu</a:t>
            </a:r>
          </a:p>
          <a:p>
            <a:pPr lvl="1"/>
            <a:r>
              <a:rPr lang="en-US" dirty="0" smtClean="0"/>
              <a:t>Andrew Toulouse</a:t>
            </a:r>
          </a:p>
          <a:p>
            <a:pPr lvl="1"/>
            <a:r>
              <a:rPr lang="en-US" dirty="0" smtClean="0"/>
              <a:t>James Liao</a:t>
            </a:r>
          </a:p>
          <a:p>
            <a:r>
              <a:rPr lang="en-US" dirty="0" smtClean="0"/>
              <a:t>TAs-in-Training</a:t>
            </a:r>
          </a:p>
          <a:p>
            <a:pPr lvl="1"/>
            <a:r>
              <a:rPr lang="en-US" dirty="0" smtClean="0"/>
              <a:t>Andrew Toulouse</a:t>
            </a:r>
            <a:endParaRPr lang="en-US" dirty="0" smtClean="0"/>
          </a:p>
          <a:p>
            <a:pPr lvl="1"/>
            <a:r>
              <a:rPr lang="en-US" dirty="0" smtClean="0"/>
              <a:t>James Liao</a:t>
            </a:r>
          </a:p>
          <a:p>
            <a:pPr lvl="1"/>
            <a:r>
              <a:rPr lang="en-US" dirty="0" smtClean="0"/>
              <a:t>George Chen</a:t>
            </a:r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Penultimate slide: Thanks to the staff!</a:t>
            </a:r>
            <a:endParaRPr lang="en-US" dirty="0"/>
          </a:p>
        </p:txBody>
      </p:sp>
      <p:sp>
        <p:nvSpPr>
          <p:cNvPr id="3450885" name="Rectangle 5"/>
          <p:cNvSpPr>
            <a:spLocks noChangeArrowheads="1"/>
          </p:cNvSpPr>
          <p:nvPr/>
        </p:nvSpPr>
        <p:spPr bwMode="auto">
          <a:xfrm>
            <a:off x="304800" y="5628382"/>
            <a:ext cx="85344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18 VAG Rounded Thin   55390"/>
              </a:rPr>
              <a:t>Thanks to all the former CS61C instructors</a:t>
            </a:r>
            <a:br>
              <a:rPr lang="en-US" sz="3200" b="1" dirty="0">
                <a:solidFill>
                  <a:schemeClr val="tx1"/>
                </a:solidFill>
                <a:latin typeface="18 VAG Rounded Thin   55390"/>
              </a:rPr>
            </a:br>
            <a:r>
              <a:rPr lang="en-US" sz="3200" b="1" dirty="0">
                <a:solidFill>
                  <a:schemeClr val="tx1"/>
                </a:solidFill>
                <a:latin typeface="18 VAG Rounded Thin   55390"/>
              </a:rPr>
              <a:t>who have added to these notes…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49225"/>
            <a:ext cx="8083550" cy="581025"/>
          </a:xfrm>
          <a:noFill/>
          <a:ln/>
        </p:spPr>
        <p:txBody>
          <a:bodyPr/>
          <a:lstStyle/>
          <a:p>
            <a:r>
              <a:rPr lang="en-US" sz="4000"/>
              <a:t>The Future for Future Cal Alumni</a:t>
            </a:r>
          </a:p>
        </p:txBody>
      </p:sp>
      <p:sp>
        <p:nvSpPr>
          <p:cNvPr id="34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695950"/>
          </a:xfrm>
          <a:noFill/>
          <a:ln/>
        </p:spPr>
        <p:txBody>
          <a:bodyPr/>
          <a:lstStyle/>
          <a:p>
            <a:r>
              <a:rPr lang="en-US" dirty="0"/>
              <a:t>What’s The Future?</a:t>
            </a:r>
          </a:p>
          <a:p>
            <a:r>
              <a:rPr lang="en-US" dirty="0"/>
              <a:t>New Millennium</a:t>
            </a:r>
            <a:endParaRPr lang="en-US" dirty="0" smtClean="0"/>
          </a:p>
          <a:p>
            <a:pPr lvl="1"/>
            <a:r>
              <a:rPr lang="en-US" dirty="0" smtClean="0"/>
              <a:t>Ubiquitous &amp; Quantum Computing, </a:t>
            </a:r>
            <a:r>
              <a:rPr lang="en-US" dirty="0"/>
              <a:t>Nanotechnology,</a:t>
            </a:r>
            <a:r>
              <a:rPr lang="en-US" dirty="0" smtClean="0"/>
              <a:t> 10 </a:t>
            </a:r>
            <a:r>
              <a:rPr lang="en-US" dirty="0"/>
              <a:t>M “volunteer” CPUs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>
                <a:solidFill>
                  <a:schemeClr val="accent1"/>
                </a:solidFill>
              </a:rPr>
              <a:t>Parallel revolution</a:t>
            </a:r>
            <a:r>
              <a:rPr lang="en-US" dirty="0"/>
              <a:t>...</a:t>
            </a:r>
          </a:p>
          <a:p>
            <a:pPr lvl="1"/>
            <a:r>
              <a:rPr lang="en-US" dirty="0"/>
              <a:t>Rapid Changes in Technology</a:t>
            </a:r>
          </a:p>
          <a:p>
            <a:pPr lvl="1"/>
            <a:r>
              <a:rPr lang="en-US" dirty="0"/>
              <a:t>World’s </a:t>
            </a:r>
            <a:r>
              <a:rPr lang="en-US" sz="500" dirty="0"/>
              <a:t>2nd</a:t>
            </a:r>
            <a:r>
              <a:rPr lang="en-US" dirty="0"/>
              <a:t> Best Education</a:t>
            </a:r>
          </a:p>
          <a:p>
            <a:pPr lvl="1"/>
            <a:r>
              <a:rPr lang="en-US" dirty="0"/>
              <a:t>Never Give Up!</a:t>
            </a:r>
            <a:endParaRPr lang="en-US" dirty="0">
              <a:solidFill>
                <a:srgbClr val="800080"/>
              </a:solidFill>
            </a:endParaRPr>
          </a:p>
          <a:p>
            <a:pPr algn="ctr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“The best way to predict the future is to invent it” </a:t>
            </a:r>
            <a:r>
              <a:rPr lang="en-US" sz="2800" dirty="0"/>
              <a:t>– Alan Kay</a:t>
            </a:r>
          </a:p>
          <a:p>
            <a:pPr algn="ctr">
              <a:buFontTx/>
              <a:buNone/>
            </a:pPr>
            <a:r>
              <a:rPr lang="en-US" sz="6000" dirty="0">
                <a:solidFill>
                  <a:srgbClr val="FFFF00"/>
                </a:solidFill>
              </a:rPr>
              <a:t>The Future is up to you!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29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1600200"/>
            <a:ext cx="8656638" cy="2425700"/>
            <a:chOff x="96" y="872"/>
            <a:chExt cx="5453" cy="1384"/>
          </a:xfrm>
        </p:grpSpPr>
        <p:sp>
          <p:nvSpPr>
            <p:cNvPr id="3457027" name="Oval 3" descr="5%"/>
            <p:cNvSpPr>
              <a:spLocks noChangeArrowheads="1"/>
            </p:cNvSpPr>
            <p:nvPr/>
          </p:nvSpPr>
          <p:spPr bwMode="auto">
            <a:xfrm>
              <a:off x="96" y="1200"/>
              <a:ext cx="5232" cy="1056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7028" name="Text Box 4"/>
            <p:cNvSpPr txBox="1">
              <a:spLocks noChangeArrowheads="1"/>
            </p:cNvSpPr>
            <p:nvPr/>
          </p:nvSpPr>
          <p:spPr bwMode="auto">
            <a:xfrm>
              <a:off x="4608" y="872"/>
              <a:ext cx="941" cy="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 b="1" dirty="0">
                  <a:solidFill>
                    <a:srgbClr val="63DAC8"/>
                  </a:solidFill>
                </a:rPr>
                <a:t>CS61C</a:t>
              </a:r>
              <a:endParaRPr lang="en-US" sz="3200" dirty="0">
                <a:solidFill>
                  <a:srgbClr val="63DAC8"/>
                </a:solidFill>
              </a:endParaRPr>
            </a:p>
          </p:txBody>
        </p:sp>
      </p:grpSp>
      <p:sp>
        <p:nvSpPr>
          <p:cNvPr id="3457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0"/>
            <a:ext cx="8534400" cy="78105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dirty="0"/>
              <a:t>Coordination of </a:t>
            </a:r>
            <a:r>
              <a:rPr lang="en-US" dirty="0" smtClean="0"/>
              <a:t>many </a:t>
            </a:r>
            <a:r>
              <a:rPr lang="en-US" i="1" dirty="0" smtClean="0">
                <a:solidFill>
                  <a:schemeClr val="accent1"/>
                </a:solidFill>
              </a:rPr>
              <a:t>levels </a:t>
            </a:r>
            <a:r>
              <a:rPr lang="en-US" i="1" dirty="0">
                <a:solidFill>
                  <a:schemeClr val="accent1"/>
                </a:solidFill>
              </a:rPr>
              <a:t>(layers) of </a:t>
            </a:r>
            <a:r>
              <a:rPr lang="en-US" i="1" u="sng" dirty="0">
                <a:solidFill>
                  <a:schemeClr val="accent1"/>
                </a:solidFill>
              </a:rPr>
              <a:t>abstraction</a:t>
            </a:r>
            <a:endParaRPr lang="en-US" dirty="0"/>
          </a:p>
        </p:txBody>
      </p:sp>
      <p:sp>
        <p:nvSpPr>
          <p:cNvPr id="3457031" name="Rectangle 7"/>
          <p:cNvSpPr>
            <a:spLocks noChangeArrowheads="1"/>
          </p:cNvSpPr>
          <p:nvPr/>
        </p:nvSpPr>
        <p:spPr bwMode="auto">
          <a:xfrm>
            <a:off x="4572000" y="3124200"/>
            <a:ext cx="1282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I/O system</a:t>
            </a:r>
          </a:p>
        </p:txBody>
      </p:sp>
      <p:sp>
        <p:nvSpPr>
          <p:cNvPr id="3457032" name="Rectangle 8"/>
          <p:cNvSpPr>
            <a:spLocks noChangeArrowheads="1"/>
          </p:cNvSpPr>
          <p:nvPr/>
        </p:nvSpPr>
        <p:spPr bwMode="auto">
          <a:xfrm>
            <a:off x="2908300" y="4546600"/>
            <a:ext cx="25400" cy="2794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33" name="Rectangle 9"/>
          <p:cNvSpPr>
            <a:spLocks noChangeArrowheads="1"/>
          </p:cNvSpPr>
          <p:nvPr/>
        </p:nvSpPr>
        <p:spPr bwMode="auto">
          <a:xfrm>
            <a:off x="2362200" y="3124200"/>
            <a:ext cx="12446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Processor</a:t>
            </a:r>
          </a:p>
        </p:txBody>
      </p:sp>
      <p:sp>
        <p:nvSpPr>
          <p:cNvPr id="3457034" name="Rectangle 10"/>
          <p:cNvSpPr>
            <a:spLocks noChangeArrowheads="1"/>
          </p:cNvSpPr>
          <p:nvPr/>
        </p:nvSpPr>
        <p:spPr bwMode="auto">
          <a:xfrm>
            <a:off x="2286000" y="3117850"/>
            <a:ext cx="3810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35" name="Line 11"/>
          <p:cNvSpPr>
            <a:spLocks noChangeShapeType="1"/>
          </p:cNvSpPr>
          <p:nvPr/>
        </p:nvSpPr>
        <p:spPr bwMode="auto">
          <a:xfrm>
            <a:off x="4572000" y="3124200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36" name="Rectangle 12"/>
          <p:cNvSpPr>
            <a:spLocks noChangeArrowheads="1"/>
          </p:cNvSpPr>
          <p:nvPr/>
        </p:nvSpPr>
        <p:spPr bwMode="auto">
          <a:xfrm>
            <a:off x="2743200" y="2209800"/>
            <a:ext cx="11176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3457037" name="Rectangle 13"/>
          <p:cNvSpPr>
            <a:spLocks noChangeArrowheads="1"/>
          </p:cNvSpPr>
          <p:nvPr/>
        </p:nvSpPr>
        <p:spPr bwMode="auto">
          <a:xfrm>
            <a:off x="2743200" y="2590800"/>
            <a:ext cx="1295400" cy="33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38" name="Rectangle 14"/>
          <p:cNvSpPr>
            <a:spLocks noChangeArrowheads="1"/>
          </p:cNvSpPr>
          <p:nvPr/>
        </p:nvSpPr>
        <p:spPr bwMode="auto">
          <a:xfrm>
            <a:off x="4267200" y="1905000"/>
            <a:ext cx="12065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Operating</a:t>
            </a:r>
          </a:p>
        </p:txBody>
      </p:sp>
      <p:sp>
        <p:nvSpPr>
          <p:cNvPr id="3457039" name="Rectangle 15"/>
          <p:cNvSpPr>
            <a:spLocks noChangeArrowheads="1"/>
          </p:cNvSpPr>
          <p:nvPr/>
        </p:nvSpPr>
        <p:spPr bwMode="auto">
          <a:xfrm>
            <a:off x="4279900" y="2209800"/>
            <a:ext cx="1270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System</a:t>
            </a:r>
          </a:p>
          <a:p>
            <a:pPr algn="ctr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(Mac OSX)</a:t>
            </a:r>
          </a:p>
        </p:txBody>
      </p:sp>
      <p:sp>
        <p:nvSpPr>
          <p:cNvPr id="3457040" name="Line 16"/>
          <p:cNvSpPr>
            <a:spLocks noChangeShapeType="1"/>
          </p:cNvSpPr>
          <p:nvPr/>
        </p:nvSpPr>
        <p:spPr bwMode="auto">
          <a:xfrm flipV="1">
            <a:off x="3505200" y="1905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41" name="Line 17"/>
          <p:cNvSpPr>
            <a:spLocks noChangeShapeType="1"/>
          </p:cNvSpPr>
          <p:nvPr/>
        </p:nvSpPr>
        <p:spPr bwMode="auto">
          <a:xfrm>
            <a:off x="3511550" y="1905000"/>
            <a:ext cx="2203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42" name="Line 18"/>
          <p:cNvSpPr>
            <a:spLocks noChangeShapeType="1"/>
          </p:cNvSpPr>
          <p:nvPr/>
        </p:nvSpPr>
        <p:spPr bwMode="auto">
          <a:xfrm>
            <a:off x="5715000" y="1905000"/>
            <a:ext cx="0" cy="1054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43" name="Rectangle 19"/>
          <p:cNvSpPr>
            <a:spLocks noChangeArrowheads="1"/>
          </p:cNvSpPr>
          <p:nvPr/>
        </p:nvSpPr>
        <p:spPr bwMode="auto">
          <a:xfrm>
            <a:off x="2667000" y="1549400"/>
            <a:ext cx="28702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Application (ex: browser)</a:t>
            </a:r>
          </a:p>
        </p:txBody>
      </p:sp>
      <p:sp>
        <p:nvSpPr>
          <p:cNvPr id="3457044" name="Line 20"/>
          <p:cNvSpPr>
            <a:spLocks noChangeShapeType="1"/>
          </p:cNvSpPr>
          <p:nvPr/>
        </p:nvSpPr>
        <p:spPr bwMode="auto">
          <a:xfrm flipV="1">
            <a:off x="2438400" y="14478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45" name="Line 21"/>
          <p:cNvSpPr>
            <a:spLocks noChangeShapeType="1"/>
          </p:cNvSpPr>
          <p:nvPr/>
        </p:nvSpPr>
        <p:spPr bwMode="auto">
          <a:xfrm>
            <a:off x="5562600" y="1454150"/>
            <a:ext cx="0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46" name="Rectangle 22"/>
          <p:cNvSpPr>
            <a:spLocks noChangeArrowheads="1"/>
          </p:cNvSpPr>
          <p:nvPr/>
        </p:nvSpPr>
        <p:spPr bwMode="auto">
          <a:xfrm>
            <a:off x="3187700" y="4025900"/>
            <a:ext cx="1651000" cy="330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Digital Design</a:t>
            </a:r>
          </a:p>
        </p:txBody>
      </p:sp>
      <p:sp>
        <p:nvSpPr>
          <p:cNvPr id="3457047" name="Rectangle 23"/>
          <p:cNvSpPr>
            <a:spLocks noChangeArrowheads="1"/>
          </p:cNvSpPr>
          <p:nvPr/>
        </p:nvSpPr>
        <p:spPr bwMode="auto">
          <a:xfrm>
            <a:off x="2724150" y="3994150"/>
            <a:ext cx="2654300" cy="342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48" name="Rectangle 24"/>
          <p:cNvSpPr>
            <a:spLocks noChangeArrowheads="1"/>
          </p:cNvSpPr>
          <p:nvPr/>
        </p:nvSpPr>
        <p:spPr bwMode="auto">
          <a:xfrm>
            <a:off x="3124200" y="4318000"/>
            <a:ext cx="1676400" cy="330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Circuit Design</a:t>
            </a:r>
          </a:p>
        </p:txBody>
      </p:sp>
      <p:sp>
        <p:nvSpPr>
          <p:cNvPr id="3457049" name="Rectangle 25"/>
          <p:cNvSpPr>
            <a:spLocks noChangeArrowheads="1"/>
          </p:cNvSpPr>
          <p:nvPr/>
        </p:nvSpPr>
        <p:spPr bwMode="auto">
          <a:xfrm>
            <a:off x="2895600" y="4343400"/>
            <a:ext cx="22479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50" name="Rectangle 26" descr="50%"/>
          <p:cNvSpPr>
            <a:spLocks noChangeArrowheads="1"/>
          </p:cNvSpPr>
          <p:nvPr/>
        </p:nvSpPr>
        <p:spPr bwMode="auto">
          <a:xfrm>
            <a:off x="838200" y="2895600"/>
            <a:ext cx="5372100" cy="192088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51" name="Rectangle 27"/>
          <p:cNvSpPr>
            <a:spLocks noChangeArrowheads="1"/>
          </p:cNvSpPr>
          <p:nvPr/>
        </p:nvSpPr>
        <p:spPr bwMode="auto">
          <a:xfrm>
            <a:off x="6172200" y="2895600"/>
            <a:ext cx="1727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</a:rPr>
              <a:t>Instruction Set</a:t>
            </a:r>
          </a:p>
          <a:p>
            <a:pPr algn="l"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</a:rPr>
              <a:t> Architecture</a:t>
            </a:r>
          </a:p>
        </p:txBody>
      </p:sp>
      <p:sp>
        <p:nvSpPr>
          <p:cNvPr id="3457052" name="Line 28"/>
          <p:cNvSpPr>
            <a:spLocks noChangeShapeType="1"/>
          </p:cNvSpPr>
          <p:nvPr/>
        </p:nvSpPr>
        <p:spPr bwMode="auto">
          <a:xfrm>
            <a:off x="2444750" y="1447800"/>
            <a:ext cx="3117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53" name="Rectangle 29"/>
          <p:cNvSpPr>
            <a:spLocks noChangeArrowheads="1"/>
          </p:cNvSpPr>
          <p:nvPr/>
        </p:nvSpPr>
        <p:spPr bwMode="auto">
          <a:xfrm>
            <a:off x="2881313" y="3559175"/>
            <a:ext cx="2327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>
                <a:solidFill>
                  <a:schemeClr val="tx1"/>
                </a:solidFill>
              </a:rPr>
              <a:t>Datapath &amp; Control </a:t>
            </a:r>
          </a:p>
        </p:txBody>
      </p:sp>
      <p:sp>
        <p:nvSpPr>
          <p:cNvPr id="3457054" name="Rectangle 30"/>
          <p:cNvSpPr>
            <a:spLocks noChangeArrowheads="1"/>
          </p:cNvSpPr>
          <p:nvPr/>
        </p:nvSpPr>
        <p:spPr bwMode="auto">
          <a:xfrm>
            <a:off x="2597150" y="3511550"/>
            <a:ext cx="2882900" cy="444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55" name="Rectangle 31"/>
          <p:cNvSpPr>
            <a:spLocks noChangeArrowheads="1"/>
          </p:cNvSpPr>
          <p:nvPr/>
        </p:nvSpPr>
        <p:spPr bwMode="auto">
          <a:xfrm>
            <a:off x="3276600" y="4619625"/>
            <a:ext cx="12954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</a:rPr>
              <a:t>transistors</a:t>
            </a:r>
          </a:p>
        </p:txBody>
      </p:sp>
      <p:sp>
        <p:nvSpPr>
          <p:cNvPr id="3457056" name="Rectangle 32"/>
          <p:cNvSpPr>
            <a:spLocks noChangeArrowheads="1"/>
          </p:cNvSpPr>
          <p:nvPr/>
        </p:nvSpPr>
        <p:spPr bwMode="auto">
          <a:xfrm>
            <a:off x="2978150" y="4654550"/>
            <a:ext cx="2044700" cy="298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57" name="Line 33"/>
          <p:cNvSpPr>
            <a:spLocks noChangeShapeType="1"/>
          </p:cNvSpPr>
          <p:nvPr/>
        </p:nvSpPr>
        <p:spPr bwMode="auto">
          <a:xfrm>
            <a:off x="3581400" y="3124200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58" name="Rectangle 34"/>
          <p:cNvSpPr>
            <a:spLocks noChangeArrowheads="1"/>
          </p:cNvSpPr>
          <p:nvPr/>
        </p:nvSpPr>
        <p:spPr bwMode="auto">
          <a:xfrm>
            <a:off x="3568700" y="3124200"/>
            <a:ext cx="10033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3457059" name="Text Box 35"/>
          <p:cNvSpPr txBox="1">
            <a:spLocks noChangeArrowheads="1"/>
          </p:cNvSpPr>
          <p:nvPr/>
        </p:nvSpPr>
        <p:spPr bwMode="auto">
          <a:xfrm>
            <a:off x="762000" y="3048000"/>
            <a:ext cx="1341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Hardware</a:t>
            </a:r>
          </a:p>
        </p:txBody>
      </p:sp>
      <p:sp>
        <p:nvSpPr>
          <p:cNvPr id="3457060" name="Text Box 36"/>
          <p:cNvSpPr txBox="1">
            <a:spLocks noChangeArrowheads="1"/>
          </p:cNvSpPr>
          <p:nvPr/>
        </p:nvSpPr>
        <p:spPr bwMode="auto">
          <a:xfrm>
            <a:off x="762000" y="2514600"/>
            <a:ext cx="1257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Software</a:t>
            </a:r>
          </a:p>
        </p:txBody>
      </p:sp>
      <p:sp>
        <p:nvSpPr>
          <p:cNvPr id="3457061" name="Line 37"/>
          <p:cNvSpPr>
            <a:spLocks noChangeShapeType="1"/>
          </p:cNvSpPr>
          <p:nvPr/>
        </p:nvSpPr>
        <p:spPr bwMode="auto">
          <a:xfrm flipV="1">
            <a:off x="2133600" y="1905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62" name="Line 38"/>
          <p:cNvSpPr>
            <a:spLocks noChangeShapeType="1"/>
          </p:cNvSpPr>
          <p:nvPr/>
        </p:nvSpPr>
        <p:spPr bwMode="auto">
          <a:xfrm>
            <a:off x="2133600" y="3098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63" name="Rectangle 39"/>
          <p:cNvSpPr>
            <a:spLocks noChangeArrowheads="1"/>
          </p:cNvSpPr>
          <p:nvPr/>
        </p:nvSpPr>
        <p:spPr bwMode="auto">
          <a:xfrm>
            <a:off x="2755900" y="2209800"/>
            <a:ext cx="1143000" cy="33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064" name="Rectangle 40"/>
          <p:cNvSpPr>
            <a:spLocks noChangeArrowheads="1"/>
          </p:cNvSpPr>
          <p:nvPr/>
        </p:nvSpPr>
        <p:spPr bwMode="auto">
          <a:xfrm>
            <a:off x="2743200" y="2590800"/>
            <a:ext cx="13716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102000"/>
              </a:lnSpc>
            </a:pPr>
            <a:r>
              <a:rPr lang="en-US" sz="1800" b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3457065" name="Line 41"/>
          <p:cNvSpPr>
            <a:spLocks noChangeShapeType="1"/>
          </p:cNvSpPr>
          <p:nvPr/>
        </p:nvSpPr>
        <p:spPr bwMode="auto">
          <a:xfrm flipV="1">
            <a:off x="6459538" y="1981200"/>
            <a:ext cx="855662" cy="350838"/>
          </a:xfrm>
          <a:prstGeom prst="line">
            <a:avLst/>
          </a:prstGeom>
          <a:noFill/>
          <a:ln w="28575">
            <a:solidFill>
              <a:srgbClr val="00DFCA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We learned about “</a:t>
            </a:r>
            <a:r>
              <a:rPr lang="en-US" sz="3600" dirty="0" smtClean="0"/>
              <a:t>Machine Structures</a:t>
            </a:r>
            <a:r>
              <a:rPr lang="en-US" sz="3600" dirty="0" smtClean="0"/>
              <a:t>”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94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2074862"/>
            <a:ext cx="3848100" cy="896938"/>
          </a:xfrm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2"/>
                </a:solidFill>
              </a:rPr>
              <a:t>lw</a:t>
            </a:r>
            <a:r>
              <a:rPr lang="en-US" sz="1600" dirty="0">
                <a:solidFill>
                  <a:schemeClr val="accent2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2"/>
                </a:solidFill>
              </a:rPr>
              <a:t>lw</a:t>
            </a:r>
            <a:r>
              <a:rPr lang="en-US" sz="1600" dirty="0">
                <a:solidFill>
                  <a:schemeClr val="accent2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2"/>
                </a:solidFill>
              </a:rPr>
              <a:t>sw</a:t>
            </a:r>
            <a:r>
              <a:rPr lang="en-US" sz="1600" dirty="0">
                <a:solidFill>
                  <a:schemeClr val="accent2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2"/>
                </a:solidFill>
              </a:rPr>
              <a:t>sw</a:t>
            </a:r>
            <a:r>
              <a:rPr lang="en-US" sz="1600" dirty="0">
                <a:solidFill>
                  <a:schemeClr val="accent2"/>
                </a:solidFill>
              </a:rPr>
              <a:t>	  $t0, 4($2)</a:t>
            </a:r>
          </a:p>
        </p:txBody>
      </p:sp>
      <p:sp>
        <p:nvSpPr>
          <p:cNvPr id="997382" name="Rectangle 6"/>
          <p:cNvSpPr>
            <a:spLocks noChangeArrowheads="1"/>
          </p:cNvSpPr>
          <p:nvPr/>
        </p:nvSpPr>
        <p:spPr bwMode="auto">
          <a:xfrm>
            <a:off x="596900" y="1054100"/>
            <a:ext cx="7429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83" name="Rectangle 7"/>
          <p:cNvSpPr>
            <a:spLocks noChangeArrowheads="1"/>
          </p:cNvSpPr>
          <p:nvPr/>
        </p:nvSpPr>
        <p:spPr bwMode="auto">
          <a:xfrm>
            <a:off x="857250" y="118745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tx1"/>
                </a:solidFill>
              </a:rPr>
              <a:t>High Level Language Program (e.g., C)</a:t>
            </a:r>
          </a:p>
        </p:txBody>
      </p:sp>
      <p:sp>
        <p:nvSpPr>
          <p:cNvPr id="997384" name="Rectangle 8"/>
          <p:cNvSpPr>
            <a:spLocks noChangeArrowheads="1"/>
          </p:cNvSpPr>
          <p:nvPr/>
        </p:nvSpPr>
        <p:spPr bwMode="auto">
          <a:xfrm>
            <a:off x="857250" y="2133600"/>
            <a:ext cx="280035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accent2"/>
                </a:solidFill>
              </a:rPr>
              <a:t>Assembly  Language Program (e.g.,MIPS)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97385" name="Rectangle 9"/>
          <p:cNvSpPr>
            <a:spLocks noChangeArrowheads="1"/>
          </p:cNvSpPr>
          <p:nvPr/>
        </p:nvSpPr>
        <p:spPr bwMode="auto">
          <a:xfrm>
            <a:off x="908050" y="304800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5000"/>
              </a:lnSpc>
              <a:spcBef>
                <a:spcPct val="41000"/>
              </a:spcBef>
            </a:pPr>
            <a:r>
              <a:rPr lang="en-US" sz="1800" b="1"/>
              <a:t>Machine  Language Program (MIPS)</a:t>
            </a:r>
          </a:p>
        </p:txBody>
      </p:sp>
      <p:sp>
        <p:nvSpPr>
          <p:cNvPr id="997386" name="Rectangle 10"/>
          <p:cNvSpPr>
            <a:spLocks noChangeArrowheads="1"/>
          </p:cNvSpPr>
          <p:nvPr/>
        </p:nvSpPr>
        <p:spPr bwMode="auto">
          <a:xfrm>
            <a:off x="304800" y="441960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rgbClr val="800080"/>
                </a:solidFill>
              </a:rPr>
              <a:t>Hardware Architecture Description (e.g., block diagrams)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97387" name="Line 11"/>
          <p:cNvSpPr>
            <a:spLocks noChangeShapeType="1"/>
          </p:cNvSpPr>
          <p:nvPr/>
        </p:nvSpPr>
        <p:spPr bwMode="auto">
          <a:xfrm>
            <a:off x="2057400" y="17335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89" name="Rectangle 13"/>
          <p:cNvSpPr>
            <a:spLocks noChangeArrowheads="1"/>
          </p:cNvSpPr>
          <p:nvPr/>
        </p:nvSpPr>
        <p:spPr bwMode="auto">
          <a:xfrm>
            <a:off x="2197100" y="1828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997390" name="Rectangle 14"/>
          <p:cNvSpPr>
            <a:spLocks noChangeArrowheads="1"/>
          </p:cNvSpPr>
          <p:nvPr/>
        </p:nvSpPr>
        <p:spPr bwMode="auto">
          <a:xfrm>
            <a:off x="2222500" y="274320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997391" name="Line 15"/>
          <p:cNvSpPr>
            <a:spLocks noChangeShapeType="1"/>
          </p:cNvSpPr>
          <p:nvPr/>
        </p:nvSpPr>
        <p:spPr bwMode="auto">
          <a:xfrm>
            <a:off x="2108200" y="356870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92" name="Rectangle 16"/>
          <p:cNvSpPr>
            <a:spLocks noChangeArrowheads="1"/>
          </p:cNvSpPr>
          <p:nvPr/>
        </p:nvSpPr>
        <p:spPr bwMode="auto">
          <a:xfrm>
            <a:off x="381000" y="38100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997393" name="Rectangle 17"/>
          <p:cNvSpPr>
            <a:spLocks noChangeArrowheads="1"/>
          </p:cNvSpPr>
          <p:nvPr/>
        </p:nvSpPr>
        <p:spPr bwMode="auto">
          <a:xfrm>
            <a:off x="4343400" y="1131887"/>
            <a:ext cx="3086100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>
                <a:solidFill>
                  <a:schemeClr val="tx1"/>
                </a:solidFill>
              </a:rPr>
              <a:t>temp = </a:t>
            </a:r>
            <a:r>
              <a:rPr lang="en-US" sz="1800" b="1" dirty="0" err="1">
                <a:solidFill>
                  <a:schemeClr val="tx1"/>
                </a:solidFill>
              </a:rPr>
              <a:t>v[k</a:t>
            </a:r>
            <a:r>
              <a:rPr lang="en-US" sz="1800" b="1" dirty="0">
                <a:solidFill>
                  <a:schemeClr val="tx1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 err="1">
                <a:solidFill>
                  <a:schemeClr val="tx1"/>
                </a:solidFill>
              </a:rPr>
              <a:t>v[k</a:t>
            </a:r>
            <a:r>
              <a:rPr lang="en-US" sz="1800" b="1" dirty="0">
                <a:solidFill>
                  <a:schemeClr val="tx1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>
                <a:solidFill>
                  <a:schemeClr val="tx1"/>
                </a:solidFill>
              </a:rPr>
              <a:t>v[k+1] = temp;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97395" name="Rectangle 19"/>
          <p:cNvSpPr>
            <a:spLocks noChangeArrowheads="1"/>
          </p:cNvSpPr>
          <p:nvPr/>
        </p:nvSpPr>
        <p:spPr bwMode="auto">
          <a:xfrm>
            <a:off x="5270500" y="405130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96" name="Rectangle 20"/>
          <p:cNvSpPr>
            <a:spLocks noChangeArrowheads="1"/>
          </p:cNvSpPr>
          <p:nvPr/>
        </p:nvSpPr>
        <p:spPr bwMode="auto">
          <a:xfrm>
            <a:off x="4314825" y="3048000"/>
            <a:ext cx="3484182" cy="766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100" dirty="0">
                <a:latin typeface="Courier New" pitchFamily="-65" charset="0"/>
              </a:rPr>
              <a:t>0000 1001 1100 0110 1010 1111 0101 1000</a:t>
            </a:r>
          </a:p>
          <a:p>
            <a:pPr algn="l"/>
            <a:r>
              <a:rPr lang="en-US" sz="1100" dirty="0">
                <a:latin typeface="Courier New" pitchFamily="-65" charset="0"/>
              </a:rPr>
              <a:t>1010 1111 0101 1000 0000 1001 1100 0110 </a:t>
            </a:r>
          </a:p>
          <a:p>
            <a:pPr algn="l"/>
            <a:r>
              <a:rPr lang="en-US" sz="1100" dirty="0">
                <a:latin typeface="Courier New" pitchFamily="-65" charset="0"/>
              </a:rPr>
              <a:t>1100 0110 1010 1111 0101 1000 0000 1001 </a:t>
            </a:r>
          </a:p>
          <a:p>
            <a:pPr algn="l"/>
            <a:r>
              <a:rPr lang="en-US" sz="1100" dirty="0">
                <a:latin typeface="Courier New" pitchFamily="-65" charset="0"/>
              </a:rPr>
              <a:t>0101 1000 0000 1001 1100 0110 1010 1111</a:t>
            </a:r>
            <a:r>
              <a:rPr lang="en-US" sz="1100" dirty="0">
                <a:latin typeface="Courier" pitchFamily="-65" charset="0"/>
              </a:rPr>
              <a:t> </a:t>
            </a:r>
          </a:p>
        </p:txBody>
      </p:sp>
      <p:sp>
        <p:nvSpPr>
          <p:cNvPr id="997398" name="Rectangle 22"/>
          <p:cNvSpPr>
            <a:spLocks noChangeArrowheads="1"/>
          </p:cNvSpPr>
          <p:nvPr/>
        </p:nvSpPr>
        <p:spPr bwMode="auto">
          <a:xfrm>
            <a:off x="844550" y="356870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399" name="Line 23"/>
          <p:cNvSpPr>
            <a:spLocks noChangeShapeType="1"/>
          </p:cNvSpPr>
          <p:nvPr/>
        </p:nvSpPr>
        <p:spPr bwMode="auto">
          <a:xfrm>
            <a:off x="2085975" y="2674938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0" name="Rectangle 24"/>
          <p:cNvSpPr>
            <a:spLocks noChangeArrowheads="1"/>
          </p:cNvSpPr>
          <p:nvPr/>
        </p:nvSpPr>
        <p:spPr bwMode="auto">
          <a:xfrm>
            <a:off x="609600" y="582295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rgbClr val="005400"/>
                </a:solidFill>
              </a:rPr>
              <a:t>Logic Circuit Description</a:t>
            </a:r>
            <a:br>
              <a:rPr lang="en-US" sz="1800" b="1">
                <a:solidFill>
                  <a:srgbClr val="005400"/>
                </a:solidFill>
              </a:rPr>
            </a:br>
            <a:r>
              <a:rPr lang="en-US" sz="1800" b="1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997402" name="Line 26"/>
          <p:cNvSpPr>
            <a:spLocks noChangeShapeType="1"/>
          </p:cNvSpPr>
          <p:nvPr/>
        </p:nvSpPr>
        <p:spPr bwMode="auto">
          <a:xfrm>
            <a:off x="2286000" y="497681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3" name="Rectangle 27"/>
          <p:cNvSpPr>
            <a:spLocks noChangeArrowheads="1"/>
          </p:cNvSpPr>
          <p:nvPr/>
        </p:nvSpPr>
        <p:spPr bwMode="auto">
          <a:xfrm>
            <a:off x="381000" y="512127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graphicFrame>
        <p:nvGraphicFramePr>
          <p:cNvPr id="997408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4800600" y="5486400"/>
          <a:ext cx="1828800" cy="1257300"/>
        </p:xfrm>
        <a:graphic>
          <a:graphicData uri="http://schemas.openxmlformats.org/presentationml/2006/ole">
            <p:oleObj spid="_x0000_s239618" name="Image" r:id="rId4" imgW="3492063" imgH="2400000" progId="">
              <p:embed/>
            </p:oleObj>
          </a:graphicData>
        </a:graphic>
      </p:graphicFrame>
      <p:pic>
        <p:nvPicPr>
          <p:cNvPr id="997411" name="Picture 35" descr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038600"/>
            <a:ext cx="1638300" cy="1373188"/>
          </a:xfrm>
          <a:prstGeom prst="rect">
            <a:avLst/>
          </a:prstGeom>
          <a:noFill/>
        </p:spPr>
      </p:pic>
      <p:sp>
        <p:nvSpPr>
          <p:cNvPr id="997412" name="Rectangle 36"/>
          <p:cNvSpPr>
            <a:spLocks noChangeArrowheads="1"/>
          </p:cNvSpPr>
          <p:nvPr/>
        </p:nvSpPr>
        <p:spPr bwMode="auto">
          <a:xfrm>
            <a:off x="6128327" y="5073650"/>
            <a:ext cx="304800" cy="33655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97413" name="Picture 37" descr="CreationOfMan"/>
          <p:cNvPicPr>
            <a:picLocks noChangeAspect="1" noChangeArrowheads="1"/>
          </p:cNvPicPr>
          <p:nvPr/>
        </p:nvPicPr>
        <p:blipFill>
          <a:blip r:embed="rId6">
            <a:alphaModFix amt="90000"/>
          </a:blip>
          <a:srcRect l="59843"/>
          <a:stretch>
            <a:fillRect/>
          </a:stretch>
        </p:blipFill>
        <p:spPr bwMode="auto">
          <a:xfrm rot="-5400000">
            <a:off x="3388809" y="279288"/>
            <a:ext cx="2366382" cy="4419604"/>
          </a:xfrm>
          <a:prstGeom prst="rect">
            <a:avLst/>
          </a:prstGeom>
          <a:noFill/>
        </p:spPr>
      </p:pic>
      <p:pic>
        <p:nvPicPr>
          <p:cNvPr id="27" name="Picture 37" descr="CreationOfMan"/>
          <p:cNvPicPr>
            <a:picLocks noChangeAspect="1" noChangeArrowheads="1"/>
          </p:cNvPicPr>
          <p:nvPr/>
        </p:nvPicPr>
        <p:blipFill>
          <a:blip r:embed="rId6">
            <a:alphaModFix amt="90000"/>
          </a:blip>
          <a:srcRect l="5047" r="40643"/>
          <a:stretch>
            <a:fillRect/>
          </a:stretch>
        </p:blipFill>
        <p:spPr bwMode="auto">
          <a:xfrm rot="-5400000">
            <a:off x="2971801" y="3047998"/>
            <a:ext cx="3200400" cy="4419604"/>
          </a:xfrm>
          <a:prstGeom prst="rect">
            <a:avLst/>
          </a:prstGeom>
          <a:noFill/>
        </p:spPr>
      </p:pic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474663"/>
          </a:xfrm>
        </p:spPr>
        <p:txBody>
          <a:bodyPr/>
          <a:lstStyle/>
          <a:p>
            <a:r>
              <a:rPr lang="en-US" dirty="0" smtClean="0"/>
              <a:t>We made HW/SW contact!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9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9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CS61C: So what did you learn? (1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lecture)</a:t>
            </a:r>
            <a:endParaRPr lang="en-US" sz="3600" dirty="0"/>
          </a:p>
        </p:txBody>
      </p:sp>
      <p:sp>
        <p:nvSpPr>
          <p:cNvPr id="34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Learn some of the big ideas in CS &amp; Engineering: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5 classic components of a Computer</a:t>
            </a:r>
          </a:p>
          <a:p>
            <a:r>
              <a:rPr lang="en-US" sz="2400" dirty="0" smtClean="0"/>
              <a:t>Principle of abstraction, systems built as layers</a:t>
            </a:r>
          </a:p>
          <a:p>
            <a:r>
              <a:rPr lang="en-US" sz="2400" dirty="0" smtClean="0"/>
              <a:t>Data can be anything (integers, floating point, characters): a program determines what it is</a:t>
            </a:r>
          </a:p>
          <a:p>
            <a:r>
              <a:rPr lang="en-US" sz="2400" dirty="0" smtClean="0"/>
              <a:t>Stored program concept: instructions just data</a:t>
            </a:r>
          </a:p>
          <a:p>
            <a:r>
              <a:rPr lang="en-US" sz="2400" dirty="0" smtClean="0"/>
              <a:t>Compilation </a:t>
            </a:r>
            <a:r>
              <a:rPr lang="en-US" sz="2400" dirty="0" err="1" smtClean="0"/>
              <a:t>v</a:t>
            </a:r>
            <a:r>
              <a:rPr lang="en-US" sz="2400" dirty="0" smtClean="0"/>
              <a:t>. interpretation thru system layers</a:t>
            </a:r>
          </a:p>
          <a:p>
            <a:r>
              <a:rPr lang="en-US" sz="2400" dirty="0" smtClean="0"/>
              <a:t>Principle of Locality, exploited via memory hierarchy (caches)</a:t>
            </a:r>
          </a:p>
          <a:p>
            <a:r>
              <a:rPr lang="en-US" sz="2400" dirty="0" smtClean="0"/>
              <a:t>Benefits of a layer of indirection (VM)</a:t>
            </a:r>
          </a:p>
          <a:p>
            <a:r>
              <a:rPr lang="en-US" sz="2400" dirty="0" smtClean="0"/>
              <a:t>Greater performance by exploiting parallelism</a:t>
            </a:r>
          </a:p>
          <a:p>
            <a:pPr lvl="1"/>
            <a:r>
              <a:rPr lang="en-US" sz="2000" dirty="0" smtClean="0"/>
              <a:t>Pipelining, </a:t>
            </a:r>
            <a:r>
              <a:rPr lang="en-US" sz="2000" dirty="0" err="1" smtClean="0"/>
              <a:t>superscaler</a:t>
            </a:r>
            <a:r>
              <a:rPr lang="en-US" sz="2000" dirty="0" smtClean="0"/>
              <a:t>, ILP, MPI, </a:t>
            </a:r>
            <a:r>
              <a:rPr lang="en-US" sz="2000" dirty="0" err="1" smtClean="0"/>
              <a:t>MapReduce</a:t>
            </a:r>
            <a:r>
              <a:rPr lang="en-US" sz="2000" dirty="0" smtClean="0"/>
              <a:t>, </a:t>
            </a:r>
            <a:r>
              <a:rPr lang="en-US" sz="2000" dirty="0" err="1" smtClean="0"/>
              <a:t>OpenMP</a:t>
            </a:r>
            <a:r>
              <a:rPr lang="en-US" sz="2000" dirty="0" smtClean="0"/>
              <a:t>, </a:t>
            </a:r>
            <a:r>
              <a:rPr lang="en-US" sz="2000" dirty="0" err="1" smtClean="0"/>
              <a:t>pthreads</a:t>
            </a:r>
            <a:endParaRPr lang="en-US" sz="2000" dirty="0" smtClean="0"/>
          </a:p>
          <a:p>
            <a:r>
              <a:rPr lang="en-US" sz="2400" dirty="0" smtClean="0"/>
              <a:t>Principles/Pitfalls of Performance Measurement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Life: So what did you learn? (all yr)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ISO 8601</a:t>
            </a:r>
          </a:p>
          <a:p>
            <a:pPr lvl="1"/>
            <a:r>
              <a:rPr lang="en-US" dirty="0" smtClean="0"/>
              <a:t>YYYY-MM-DD</a:t>
            </a:r>
          </a:p>
          <a:p>
            <a:r>
              <a:rPr lang="en-US" dirty="0" smtClean="0"/>
              <a:t>Don’t be afraid</a:t>
            </a:r>
          </a:p>
          <a:p>
            <a:pPr lvl="1"/>
            <a:r>
              <a:rPr lang="en-US" dirty="0" smtClean="0"/>
              <a:t>…to ask questions, sit in front, dance in the aisles</a:t>
            </a:r>
          </a:p>
          <a:p>
            <a:r>
              <a:rPr lang="en-US" dirty="0" smtClean="0"/>
              <a:t>Find your partner</a:t>
            </a:r>
          </a:p>
          <a:p>
            <a:pPr lvl="1"/>
            <a:r>
              <a:rPr lang="en-US" dirty="0" smtClean="0"/>
              <a:t>Find the Yin to your Yang (</a:t>
            </a:r>
            <a:r>
              <a:rPr lang="en-US" u="sng" dirty="0" smtClean="0"/>
              <a:t>project</a:t>
            </a:r>
            <a:r>
              <a:rPr lang="en-US" dirty="0" smtClean="0"/>
              <a:t> &amp; </a:t>
            </a:r>
            <a:r>
              <a:rPr lang="en-US" u="sng" dirty="0" smtClean="0"/>
              <a:t>life</a:t>
            </a:r>
            <a:r>
              <a:rPr lang="en-US" dirty="0" smtClean="0"/>
              <a:t> partners)</a:t>
            </a:r>
          </a:p>
          <a:p>
            <a:r>
              <a:rPr lang="en-US" dirty="0" smtClean="0"/>
              <a:t>Enjoy your youth</a:t>
            </a:r>
          </a:p>
          <a:p>
            <a:pPr lvl="1"/>
            <a:r>
              <a:rPr lang="en-US" dirty="0" smtClean="0"/>
              <a:t>E.g., Travel while you aren’t tied down in your life</a:t>
            </a:r>
          </a:p>
          <a:p>
            <a:r>
              <a:rPr lang="en-US" dirty="0" smtClean="0"/>
              <a:t>Love your job</a:t>
            </a:r>
          </a:p>
          <a:p>
            <a:pPr lvl="1"/>
            <a:r>
              <a:rPr lang="en-US" dirty="0" smtClean="0"/>
              <a:t>Love what you do; do what you love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20th vs. 21st Century IT Targets</a:t>
            </a:r>
          </a:p>
        </p:txBody>
      </p:sp>
      <p:sp>
        <p:nvSpPr>
          <p:cNvPr id="34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5226050"/>
          </a:xfrm>
        </p:spPr>
        <p:txBody>
          <a:bodyPr/>
          <a:lstStyle/>
          <a:p>
            <a:r>
              <a:rPr lang="en-US" sz="2800"/>
              <a:t>20th Century Measure of Success </a:t>
            </a:r>
          </a:p>
          <a:p>
            <a:pPr lvl="1"/>
            <a:r>
              <a:rPr lang="en-US" sz="2400"/>
              <a:t>Performance (peak vs. delivered)</a:t>
            </a:r>
          </a:p>
          <a:p>
            <a:pPr lvl="1"/>
            <a:r>
              <a:rPr lang="en-US" sz="2400"/>
              <a:t>Cost (purchase cost vs. ownership cost, power)</a:t>
            </a:r>
          </a:p>
          <a:p>
            <a:r>
              <a:rPr lang="en-US" sz="2800"/>
              <a:t>21st Century Measure of Success? “SPUR”</a:t>
            </a:r>
          </a:p>
          <a:p>
            <a:pPr lvl="1"/>
            <a:r>
              <a:rPr lang="en-US" sz="2400"/>
              <a:t>Security</a:t>
            </a:r>
          </a:p>
          <a:p>
            <a:pPr lvl="1"/>
            <a:r>
              <a:rPr lang="en-US" sz="2400"/>
              <a:t>Privacy</a:t>
            </a:r>
          </a:p>
          <a:p>
            <a:pPr lvl="1"/>
            <a:r>
              <a:rPr lang="en-US" sz="2400"/>
              <a:t>Usability</a:t>
            </a:r>
          </a:p>
          <a:p>
            <a:pPr lvl="1"/>
            <a:r>
              <a:rPr lang="en-US" sz="2400"/>
              <a:t>Reliability</a:t>
            </a:r>
          </a:p>
          <a:p>
            <a:r>
              <a:rPr lang="en-US" sz="2800"/>
              <a:t>Massive parallelism greater chance (this time) if </a:t>
            </a:r>
          </a:p>
          <a:p>
            <a:pPr lvl="1"/>
            <a:r>
              <a:rPr lang="en-US" sz="2400"/>
              <a:t>Measure of success is SPUR vs. only cost-perf</a:t>
            </a:r>
          </a:p>
          <a:p>
            <a:pPr lvl="1"/>
            <a:r>
              <a:rPr lang="en-US" sz="2400"/>
              <a:t>Uniprocessor performance improvement decelerates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Implications</a:t>
            </a:r>
          </a:p>
        </p:txBody>
      </p:sp>
      <p:sp>
        <p:nvSpPr>
          <p:cNvPr id="34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82000" cy="5027613"/>
          </a:xfrm>
        </p:spPr>
        <p:txBody>
          <a:bodyPr/>
          <a:lstStyle/>
          <a:p>
            <a:r>
              <a:rPr lang="en-US" dirty="0"/>
              <a:t>Need to revisit chronic unsolved problem</a:t>
            </a:r>
          </a:p>
          <a:p>
            <a:pPr lvl="1"/>
            <a:r>
              <a:rPr lang="en-US" dirty="0"/>
              <a:t>Parallel programming!! </a:t>
            </a:r>
          </a:p>
          <a:p>
            <a:r>
              <a:rPr lang="en-US" dirty="0"/>
              <a:t>Implications for applications:</a:t>
            </a:r>
          </a:p>
          <a:p>
            <a:pPr lvl="1"/>
            <a:r>
              <a:rPr lang="en-US" dirty="0"/>
              <a:t>Computing power &gt;&gt;&gt; CDC6600, Cray XMP (choose your </a:t>
            </a:r>
            <a:r>
              <a:rPr lang="en-US" dirty="0" smtClean="0"/>
              <a:t>favorite supercomputer) </a:t>
            </a:r>
            <a:r>
              <a:rPr lang="en-US" dirty="0"/>
              <a:t>on an economical die inside your watch, cell phone or PDA</a:t>
            </a:r>
          </a:p>
          <a:p>
            <a:pPr lvl="2"/>
            <a:r>
              <a:rPr lang="en-US" dirty="0"/>
              <a:t>On your body health monitoring</a:t>
            </a:r>
          </a:p>
          <a:p>
            <a:pPr lvl="2"/>
            <a:r>
              <a:rPr lang="en-US" dirty="0"/>
              <a:t>Google + library of congress on your PDA</a:t>
            </a:r>
          </a:p>
          <a:p>
            <a:r>
              <a:rPr lang="en-US" dirty="0"/>
              <a:t>As devices continue to shrink…</a:t>
            </a:r>
          </a:p>
          <a:p>
            <a:pPr lvl="1"/>
            <a:r>
              <a:rPr lang="en-US" dirty="0"/>
              <a:t>The need for great HCI critical as ever!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35906</TotalTime>
  <Pages>47</Pages>
  <Words>1835</Words>
  <Application>Microsoft PowerPoint 4.0</Application>
  <PresentationFormat>Letter Paper (8.5x11 in)</PresentationFormat>
  <Paragraphs>253</Paragraphs>
  <Slides>33</Slides>
  <Notes>29</Notes>
  <HiddenSlides>16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Metro</vt:lpstr>
      <vt:lpstr>Image</vt:lpstr>
      <vt:lpstr>Simple multicore API </vt:lpstr>
      <vt:lpstr>Cool Stuff…the videos before lecture</vt:lpstr>
      <vt:lpstr>Review : Parallelism</vt:lpstr>
      <vt:lpstr>We learned about “Machine Structures”</vt:lpstr>
      <vt:lpstr>We made HW/SW contact!</vt:lpstr>
      <vt:lpstr>CS61C: So what did you learn? (1st lecture)</vt:lpstr>
      <vt:lpstr>Life: So what did you learn? (all yr) </vt:lpstr>
      <vt:lpstr>20th vs. 21st Century IT Targets</vt:lpstr>
      <vt:lpstr>Other Implications</vt:lpstr>
      <vt:lpstr>Upcoming Calendar</vt:lpstr>
      <vt:lpstr>Administrivia: Become active!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Taking advantage of Cal Opportunities</vt:lpstr>
      <vt:lpstr>CS98/198 Opportunities Fall 2008</vt:lpstr>
      <vt:lpstr>Peer Instruction</vt:lpstr>
      <vt:lpstr>Peer Instruction Answer </vt:lpstr>
      <vt:lpstr>Penultimate slide: Thanks to the staff!</vt:lpstr>
      <vt:lpstr>The Future for Future Cal Alumni</vt:lpstr>
    </vt:vector>
  </TitlesOfParts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2499</cp:revision>
  <cp:lastPrinted>2008-04-15T20:42:06Z</cp:lastPrinted>
  <dcterms:created xsi:type="dcterms:W3CDTF">2008-05-12T07:12:00Z</dcterms:created>
  <dcterms:modified xsi:type="dcterms:W3CDTF">2008-05-12T08:07:55Z</dcterms:modified>
</cp:coreProperties>
</file>