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67AEBD"/>
    <a:srgbClr val="91A8BE"/>
    <a:srgbClr val="FFFF2F"/>
    <a:srgbClr val="32415C"/>
    <a:srgbClr val="FB0A10"/>
    <a:srgbClr val="94F0E4"/>
    <a:srgbClr val="5771A0"/>
    <a:srgbClr val="800080"/>
    <a:srgbClr val="66FF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8222" autoAdjust="0"/>
  </p:normalViewPr>
  <p:slideViewPr>
    <p:cSldViewPr>
      <p:cViewPr varScale="1">
        <p:scale>
          <a:sx n="165" d="100"/>
          <a:sy n="165" d="100"/>
        </p:scale>
        <p:origin x="-104" y="-1400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2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2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5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0" tIns="46659" rIns="93320" bIns="46659">
            <a:prstTxWarp prst="textNoShape">
              <a:avLst/>
            </a:prstTxWarp>
          </a:bodyPr>
          <a:lstStyle/>
          <a:p>
            <a:r>
              <a:rPr lang="en-US"/>
              <a:t>Ans: 7</a:t>
            </a:r>
          </a:p>
          <a:p>
            <a:r>
              <a:rPr lang="en-US"/>
              <a:t>Beq is the opposite (opposite of j&lt;2 is j≥2), bne is just the test (j&lt;i), and you restart the loop if either is true, so it’s an or (||)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4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66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6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87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8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7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0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8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2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2775"/>
            <a:ext cx="6051550" cy="4187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pPr marL="209550" indent="-209550">
              <a:buFontTx/>
              <a:buAutoNum type="arabicPeriod"/>
            </a:pPr>
            <a:r>
              <a:rPr lang="en-US"/>
              <a:t>Do goto first</a:t>
            </a:r>
          </a:p>
          <a:p>
            <a:pPr marL="209550" indent="-209550">
              <a:buFontTx/>
              <a:buAutoNum type="arabicPeriod"/>
            </a:pPr>
            <a:r>
              <a:rPr lang="en-US"/>
              <a:t>Then I = I + J</a:t>
            </a:r>
          </a:p>
          <a:p>
            <a:pPr marL="209550" indent="-209550">
              <a:buFontTx/>
              <a:buAutoNum type="arabicPeriod"/>
            </a:pPr>
            <a:r>
              <a:rPr lang="en-US"/>
              <a:t>Then 1</a:t>
            </a:r>
            <a:r>
              <a:rPr lang="en-US" baseline="30000"/>
              <a:t>st</a:t>
            </a:r>
            <a:r>
              <a:rPr lang="en-US"/>
              <a:t> 4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9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245350" y="6621463"/>
            <a:ext cx="1898650" cy="236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 eaLnBrk="0" hangingPunct="0">
              <a:defRPr/>
            </a:pPr>
            <a:r>
              <a:rPr lang="en-US" sz="1200" dirty="0">
                <a:solidFill>
                  <a:schemeClr val="tx1"/>
                </a:solidFill>
                <a:latin typeface="18 VAG Rounded Light   02390"/>
                <a:ea typeface="+mn-ea"/>
              </a:rPr>
              <a:t>2010-02-01 @ Faculty Lunch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057400" y="6334125"/>
            <a:ext cx="5029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tx1"/>
                </a:solidFill>
                <a:latin typeface="18 VAG Rounded Black   09390" charset="0"/>
              </a:rPr>
              <a:t>CS10 : The Beauty and Joy of Computing</a:t>
            </a:r>
            <a:br>
              <a:rPr lang="en-US" sz="1400" b="1">
                <a:solidFill>
                  <a:schemeClr val="tx1"/>
                </a:solidFill>
                <a:latin typeface="18 VAG Rounded Black   09390" charset="0"/>
              </a:rPr>
            </a:br>
            <a:r>
              <a:rPr lang="en-US" sz="1400" b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http://inst.eecs.berkeley.edu/~cs39n/fa10/</a:t>
            </a:r>
            <a:endParaRPr lang="en-US" sz="320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21898"/>
            <a:ext cx="685800" cy="53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L10 Introduction to MIPS : Decisions II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17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18 VAG Rounded Bold   0739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10</a:t>
            </a:r>
            <a:br>
              <a:rPr lang="en-US" sz="3200" b="1" dirty="0" smtClean="0">
                <a:latin typeface="18 VAG Rounded Bold   07390"/>
              </a:rPr>
            </a:br>
            <a:r>
              <a:rPr lang="en-US" sz="3200" b="1" dirty="0">
                <a:latin typeface="18 VAG Rounded Bold   07390"/>
              </a:rPr>
              <a:t>Introduction to MIPS : </a:t>
            </a:r>
            <a:r>
              <a:rPr lang="en-US" sz="3200" b="1" dirty="0" smtClean="0">
                <a:latin typeface="18 VAG Rounded Bold   07390"/>
              </a:rPr>
              <a:t>Decisions 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2008-02-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10</a:t>
            </a: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505200"/>
            <a:ext cx="52578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a typeface="+mj-ea"/>
                <a:cs typeface="+mj-cs"/>
              </a:rPr>
              <a:t>The next big gaming thing?</a:t>
            </a:r>
            <a:endParaRPr lang="en-US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5257800" cy="22860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People are wondering what the next big thing after the Nintendo Wii will be.  Microsoft and Sony think the future is webcam-based input.  Others think it’s games for mobile phone that make use of location-aware features.  E.g., the “Hot Potato” game: If you’ve got it, you “throw” it to a nearby neighbor. If you don’t, you run away.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400" b="1" dirty="0" err="1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www.technologyreview.com/blog/arxiv/24783/</a:t>
            </a:r>
            <a:endParaRPr lang="en-US" sz="24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791200" y="5867400"/>
            <a:ext cx="3225803" cy="6243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651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34200" y="2362200"/>
            <a:ext cx="19812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Howdy to </a:t>
            </a:r>
            <a:b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Marcus Wilson</a:t>
            </a:r>
            <a:b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from Austin, TX!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505200"/>
            <a:ext cx="3011383" cy="226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Loops in C/Assembly (3/3)</a:t>
            </a:r>
            <a:endParaRPr lang="en-US" dirty="0"/>
          </a:p>
        </p:txBody>
      </p:sp>
      <p:sp>
        <p:nvSpPr>
          <p:cNvPr id="191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three types of loops in C: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while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do… while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for</a:t>
            </a:r>
          </a:p>
          <a:p>
            <a:r>
              <a:rPr lang="en-US" dirty="0" smtClean="0"/>
              <a:t>Each can be rewritten as either of the other two, so the method used in the previous example can be applied to these loops as well.</a:t>
            </a:r>
          </a:p>
          <a:p>
            <a:r>
              <a:rPr lang="en-US" dirty="0" smtClean="0"/>
              <a:t>Key Concept: Though there are multiple ways of writing a loop in MIPS, the key to decision-making is conditional branch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192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Project 1 due Friday!</a:t>
            </a:r>
          </a:p>
          <a:p>
            <a:pPr lvl="1"/>
            <a:r>
              <a:rPr lang="en-US" sz="2400" dirty="0" smtClean="0"/>
              <a:t>(ok, Saturday, but tell your brain it’s Friday!)</a:t>
            </a:r>
          </a:p>
          <a:p>
            <a:r>
              <a:rPr lang="en-US" sz="2800" dirty="0" smtClean="0"/>
              <a:t>Details about Faux Exam 1, 2010-02-17 (a week)</a:t>
            </a:r>
          </a:p>
          <a:p>
            <a:pPr lvl="1"/>
            <a:r>
              <a:rPr lang="en-US" sz="2400" dirty="0" smtClean="0"/>
              <a:t>Covers everything before (but not including) MIPS</a:t>
            </a:r>
          </a:p>
          <a:p>
            <a:pPr lvl="2"/>
            <a:r>
              <a:rPr lang="en-US" sz="2000" dirty="0" smtClean="0"/>
              <a:t>Number rep, </a:t>
            </a:r>
            <a:r>
              <a:rPr lang="en-US" sz="2000" dirty="0" smtClean="0"/>
              <a:t>C,  </a:t>
            </a:r>
            <a:r>
              <a:rPr lang="en-US" sz="2000" dirty="0" smtClean="0"/>
              <a:t>Memory management</a:t>
            </a:r>
          </a:p>
          <a:p>
            <a:pPr lvl="1"/>
            <a:r>
              <a:rPr lang="en-US" sz="2400" dirty="0" smtClean="0"/>
              <a:t>We pull actual exam questions from Dan’s midterms</a:t>
            </a:r>
          </a:p>
          <a:p>
            <a:pPr lvl="1"/>
            <a:r>
              <a:rPr lang="en-US" sz="2400" dirty="0" smtClean="0"/>
              <a:t>We make a “faux exam” that you study for and take just like a real exam. You’ll swap with your neighbor to grade it, and the TA explains the answer. If you can’t make it to the actual faux exam, the exam &amp; answers will be online.</a:t>
            </a:r>
          </a:p>
          <a:p>
            <a:pPr lvl="1"/>
            <a:r>
              <a:rPr lang="en-US" sz="2400" dirty="0" smtClean="0"/>
              <a:t>All the benefits of a real exam with no downsides!</a:t>
            </a:r>
            <a:endParaRPr lang="en-US" sz="2400" dirty="0" smtClean="0"/>
          </a:p>
          <a:p>
            <a:r>
              <a:rPr lang="en-US" sz="2800" dirty="0" smtClean="0"/>
              <a:t>Other </a:t>
            </a:r>
            <a:r>
              <a:rPr lang="en-US" sz="2800" dirty="0" err="1" smtClean="0"/>
              <a:t>administrivia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Inequalities in MIPS (1/4)</a:t>
            </a:r>
            <a:endParaRPr lang="en-US" dirty="0"/>
          </a:p>
        </p:txBody>
      </p:sp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Until now, we’ve only tested equalities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smtClean="0">
                <a:latin typeface="Courier New"/>
                <a:cs typeface="Courier New"/>
              </a:rPr>
              <a:t>==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/>
                <a:cs typeface="Courier New"/>
              </a:rPr>
              <a:t>!=</a:t>
            </a:r>
            <a:r>
              <a:rPr lang="en-US" dirty="0" smtClean="0"/>
              <a:t> in C).  General programs need to test </a:t>
            </a:r>
            <a:r>
              <a:rPr lang="en-US" b="1" dirty="0" smtClean="0">
                <a:latin typeface="Courier New"/>
                <a:cs typeface="Courier New"/>
              </a:rPr>
              <a:t>&lt;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  <a:r>
              <a:rPr lang="en-US" dirty="0" smtClean="0"/>
              <a:t> as well.</a:t>
            </a:r>
          </a:p>
          <a:p>
            <a:r>
              <a:rPr lang="en-US" dirty="0" smtClean="0"/>
              <a:t>Introduce MIPS Inequality Instruction:</a:t>
            </a:r>
          </a:p>
          <a:p>
            <a:pPr lvl="1"/>
            <a:r>
              <a:rPr lang="en-US" dirty="0" smtClean="0"/>
              <a:t>“Set on Less Than”</a:t>
            </a:r>
          </a:p>
          <a:p>
            <a:pPr lvl="1"/>
            <a:r>
              <a:rPr lang="en-US" dirty="0" smtClean="0"/>
              <a:t>Syntax:        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reg1,reg2,reg3</a:t>
            </a:r>
          </a:p>
          <a:p>
            <a:pPr lvl="1"/>
            <a:r>
              <a:rPr lang="en-US" dirty="0" smtClean="0"/>
              <a:t>Meaning: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if (reg2 &lt; reg3) </a:t>
            </a:r>
            <a:b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		reg1 = 1; </a:t>
            </a:r>
            <a:b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</a:b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	else reg1 = 0; </a:t>
            </a:r>
          </a:p>
          <a:p>
            <a:pPr lvl="1">
              <a:buNone/>
            </a:pPr>
            <a:r>
              <a:rPr lang="en-US" dirty="0" smtClean="0"/>
              <a:t>    “set” means “change to 1”, </a:t>
            </a:r>
            <a:br>
              <a:rPr lang="en-US" dirty="0" smtClean="0"/>
            </a:br>
            <a:r>
              <a:rPr lang="en-US" dirty="0" smtClean="0"/>
              <a:t>“reset” means “change to 0”.</a:t>
            </a:r>
            <a:endParaRPr lang="en-US" dirty="0"/>
          </a:p>
        </p:txBody>
      </p:sp>
      <p:sp>
        <p:nvSpPr>
          <p:cNvPr id="1921028" name="Rectangle 4"/>
          <p:cNvSpPr>
            <a:spLocks noChangeArrowheads="1"/>
          </p:cNvSpPr>
          <p:nvPr/>
        </p:nvSpPr>
        <p:spPr bwMode="auto">
          <a:xfrm>
            <a:off x="2895600" y="3962400"/>
            <a:ext cx="406328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ourier New" pitchFamily="-65" charset="0"/>
              </a:rPr>
              <a:t>reg1 = (reg2 &lt; reg3);</a:t>
            </a:r>
          </a:p>
        </p:txBody>
      </p:sp>
      <p:sp>
        <p:nvSpPr>
          <p:cNvPr id="1921029" name="Rectangle 5"/>
          <p:cNvSpPr>
            <a:spLocks noChangeArrowheads="1"/>
          </p:cNvSpPr>
          <p:nvPr/>
        </p:nvSpPr>
        <p:spPr bwMode="auto">
          <a:xfrm>
            <a:off x="1223962" y="4495800"/>
            <a:ext cx="3581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21030" name="AutoShape 6"/>
          <p:cNvSpPr>
            <a:spLocks noChangeArrowheads="1"/>
          </p:cNvSpPr>
          <p:nvPr/>
        </p:nvSpPr>
        <p:spPr bwMode="auto">
          <a:xfrm>
            <a:off x="4818005" y="4585854"/>
            <a:ext cx="2689441" cy="1039356"/>
          </a:xfrm>
          <a:prstGeom prst="leftArrow">
            <a:avLst>
              <a:gd name="adj1" fmla="val 50000"/>
              <a:gd name="adj2" fmla="val 6921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Corbel"/>
              </a:rPr>
              <a:t>Same thing…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2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103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170612" cy="474662"/>
          </a:xfrm>
        </p:spPr>
        <p:txBody>
          <a:bodyPr/>
          <a:lstStyle/>
          <a:p>
            <a:r>
              <a:rPr lang="en-US" dirty="0"/>
              <a:t>Inequalities in MIPS (2/4)</a:t>
            </a:r>
          </a:p>
        </p:txBody>
      </p:sp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848600" cy="4781550"/>
          </a:xfrm>
        </p:spPr>
        <p:txBody>
          <a:bodyPr/>
          <a:lstStyle/>
          <a:p>
            <a:r>
              <a:rPr lang="en-US" sz="2800" dirty="0"/>
              <a:t>How do we use this? Compile by hand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if (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g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&lt;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h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)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goto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Less;</a:t>
            </a:r>
            <a:r>
              <a:rPr lang="en-US" sz="2800" b="1" dirty="0">
                <a:latin typeface="Courier New" pitchFamily="-65" charset="0"/>
              </a:rPr>
              <a:t> 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#g:$s0</a:t>
            </a:r>
            <a:r>
              <a:rPr lang="en-US" sz="2800" b="1" dirty="0">
                <a:solidFill>
                  <a:schemeClr val="bg2"/>
                </a:solidFill>
              </a:rPr>
              <a:t>, 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h:$s1</a:t>
            </a:r>
            <a:endParaRPr lang="en-US" sz="2800" b="1" dirty="0"/>
          </a:p>
          <a:p>
            <a:r>
              <a:rPr lang="en-US" sz="2800" dirty="0"/>
              <a:t>Answer: compiled MIPS code…</a:t>
            </a:r>
            <a:endParaRPr lang="en-US" sz="2800" dirty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	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$t0,$s0,$s1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$t0 = 1 if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&lt;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h</a:t>
            </a:r>
            <a:r>
              <a:rPr lang="en-US" sz="2800" b="1" i="1" dirty="0">
                <a:latin typeface="Courier New" pitchFamily="-65" charset="0"/>
              </a:rPr>
              <a:t>	</a:t>
            </a:r>
            <a:br>
              <a:rPr lang="en-US" sz="2800" b="1" i="1" dirty="0">
                <a:latin typeface="Courier New" pitchFamily="-65" charset="0"/>
              </a:rPr>
            </a:b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$t0,$0,Less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 Less</a:t>
            </a:r>
            <a:r>
              <a:rPr lang="en-US" sz="2800" b="1" dirty="0">
                <a:latin typeface="Courier New" pitchFamily="-65" charset="0"/>
              </a:rPr>
              <a:t/>
            </a:r>
            <a:br>
              <a:rPr lang="en-US" sz="2800" b="1" dirty="0">
                <a:latin typeface="Courier New" pitchFamily="-65" charset="0"/>
              </a:rPr>
            </a:br>
            <a:r>
              <a:rPr lang="en-US" sz="2800" b="1" dirty="0">
                <a:latin typeface="Courier New" pitchFamily="-65" charset="0"/>
              </a:rPr>
              <a:t>            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if $t0!=0</a:t>
            </a:r>
            <a:r>
              <a:rPr lang="en-US" sz="2800" b="1" i="1" dirty="0">
                <a:latin typeface="Courier New" pitchFamily="-65" charset="0"/>
              </a:rPr>
              <a:t/>
            </a:r>
            <a:br>
              <a:rPr lang="en-US" sz="2800" b="1" i="1" dirty="0">
                <a:latin typeface="Courier New" pitchFamily="-65" charset="0"/>
              </a:rPr>
            </a:br>
            <a:r>
              <a:rPr lang="en-US" sz="2800" b="1" i="1" dirty="0">
                <a:latin typeface="Courier New" pitchFamily="-65" charset="0"/>
              </a:rPr>
              <a:t>            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(if (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&lt;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h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)) 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Less:</a:t>
            </a:r>
            <a:endParaRPr lang="en-US" sz="2800" b="1" dirty="0">
              <a:latin typeface="Courier New" pitchFamily="-65" charset="0"/>
            </a:endParaRPr>
          </a:p>
          <a:p>
            <a:r>
              <a:rPr lang="en-US" sz="2800" dirty="0"/>
              <a:t>Register </a:t>
            </a:r>
            <a:r>
              <a:rPr lang="en-US" sz="2800" b="1" dirty="0">
                <a:latin typeface="Courier New" pitchFamily="-65" charset="0"/>
              </a:rPr>
              <a:t>$0</a:t>
            </a:r>
            <a:r>
              <a:rPr lang="en-US" sz="2800" dirty="0"/>
              <a:t> always contains the value </a:t>
            </a:r>
            <a:r>
              <a:rPr lang="en-US" sz="2800" dirty="0">
                <a:latin typeface="Courier New" pitchFamily="-65" charset="0"/>
              </a:rPr>
              <a:t>0</a:t>
            </a:r>
            <a:r>
              <a:rPr lang="en-US" sz="2800" dirty="0"/>
              <a:t>, so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often use it for comparison after an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instruction.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  A 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-65" charset="0"/>
              </a:rPr>
              <a:t>slt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  <a:sym typeface="Wingdings" pitchFamily="-65" charset="2"/>
              </a:rPr>
              <a:t>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-65" charset="0"/>
              </a:rPr>
              <a:t>bne</a:t>
            </a:r>
            <a:r>
              <a:rPr lang="en-US" sz="2800" b="1" dirty="0">
                <a:solidFill>
                  <a:schemeClr val="accent1"/>
                </a:solidFill>
              </a:rPr>
              <a:t> </a:t>
            </a:r>
            <a:r>
              <a:rPr lang="en-US" sz="2800" dirty="0">
                <a:solidFill>
                  <a:schemeClr val="accent1"/>
                </a:solidFill>
              </a:rPr>
              <a:t>pair means </a:t>
            </a:r>
            <a:r>
              <a:rPr lang="en-US" sz="2800" b="1" dirty="0">
                <a:solidFill>
                  <a:schemeClr val="accent1"/>
                </a:solidFill>
                <a:latin typeface="Courier New" pitchFamily="-65" charset="0"/>
              </a:rPr>
              <a:t>if(… &lt; …)</a:t>
            </a:r>
            <a:r>
              <a:rPr lang="en-US" sz="2800" b="1" dirty="0" err="1">
                <a:solidFill>
                  <a:schemeClr val="accent1"/>
                </a:solidFill>
                <a:latin typeface="Courier New" pitchFamily="-65" charset="0"/>
              </a:rPr>
              <a:t>goto</a:t>
            </a:r>
            <a:r>
              <a:rPr lang="en-US" sz="2800" b="1" dirty="0">
                <a:solidFill>
                  <a:schemeClr val="accent1"/>
                </a:solidFill>
                <a:latin typeface="Courier New" pitchFamily="-65" charset="0"/>
              </a:rPr>
              <a:t>…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30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5561012" cy="474662"/>
          </a:xfrm>
        </p:spPr>
        <p:txBody>
          <a:bodyPr/>
          <a:lstStyle/>
          <a:p>
            <a:r>
              <a:rPr lang="en-US" dirty="0"/>
              <a:t>Inequalities in MIPS (3/4)</a:t>
            </a:r>
          </a:p>
        </p:txBody>
      </p:sp>
      <p:sp>
        <p:nvSpPr>
          <p:cNvPr id="192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848600" cy="4548188"/>
          </a:xfrm>
        </p:spPr>
        <p:txBody>
          <a:bodyPr/>
          <a:lstStyle/>
          <a:p>
            <a:r>
              <a:rPr lang="en-US" dirty="0" smtClean="0"/>
              <a:t>Now </a:t>
            </a:r>
            <a:r>
              <a:rPr lang="en-US" dirty="0"/>
              <a:t>we can implement 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&lt;</a:t>
            </a:r>
            <a:r>
              <a:rPr lang="en-US" dirty="0"/>
              <a:t>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/>
              <a:t>how do we implement 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&gt;</a:t>
            </a:r>
            <a:r>
              <a:rPr lang="en-US" dirty="0"/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≤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≥</a:t>
            </a:r>
            <a:r>
              <a:rPr lang="en-US" dirty="0"/>
              <a:t> ?</a:t>
            </a:r>
          </a:p>
          <a:p>
            <a:r>
              <a:rPr lang="en-US" dirty="0"/>
              <a:t>We could add 3 more instructions, but:</a:t>
            </a:r>
          </a:p>
          <a:p>
            <a:pPr lvl="1"/>
            <a:r>
              <a:rPr lang="en-US" dirty="0"/>
              <a:t>MIPS goal: </a:t>
            </a:r>
            <a:r>
              <a:rPr lang="en-US" dirty="0">
                <a:solidFill>
                  <a:schemeClr val="accent1"/>
                </a:solidFill>
              </a:rPr>
              <a:t>Simpler is Better</a:t>
            </a:r>
            <a:endParaRPr lang="en-US" dirty="0"/>
          </a:p>
          <a:p>
            <a:r>
              <a:rPr lang="en-US" dirty="0"/>
              <a:t>Can we implement 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≤</a:t>
            </a:r>
            <a:r>
              <a:rPr lang="en-US" dirty="0"/>
              <a:t> in one or more instructions using just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branches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about </a:t>
            </a:r>
            <a:r>
              <a:rPr lang="en-US" b="1" dirty="0">
                <a:latin typeface="Courier New" pitchFamily="-65" charset="0"/>
              </a:rPr>
              <a:t>&gt;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What about </a:t>
            </a:r>
            <a:r>
              <a:rPr lang="en-US" b="1" dirty="0">
                <a:latin typeface="Courier New" pitchFamily="-65" charset="0"/>
              </a:rPr>
              <a:t>≥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094412" cy="474662"/>
          </a:xfrm>
        </p:spPr>
        <p:txBody>
          <a:bodyPr/>
          <a:lstStyle/>
          <a:p>
            <a:r>
              <a:rPr lang="en-US" dirty="0"/>
              <a:t>Inequalities in MIPS (4/4)</a:t>
            </a:r>
          </a:p>
        </p:txBody>
      </p:sp>
      <p:sp>
        <p:nvSpPr>
          <p:cNvPr id="192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47148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i="1" dirty="0">
                <a:latin typeface="Courier New" pitchFamily="-65" charset="0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a:$s0</a:t>
            </a:r>
            <a:r>
              <a:rPr lang="en-US" sz="2800" b="1" i="1" dirty="0">
                <a:solidFill>
                  <a:schemeClr val="bg2"/>
                </a:solidFill>
              </a:rPr>
              <a:t>,</a:t>
            </a:r>
            <a:r>
              <a:rPr lang="en-US" sz="2800" b="1" i="1" dirty="0" smtClean="0">
                <a:solidFill>
                  <a:schemeClr val="bg2"/>
                </a:solidFill>
              </a:rPr>
              <a:t> 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:$s1</a:t>
            </a:r>
            <a:r>
              <a:rPr lang="en-US" sz="2800" b="1" dirty="0">
                <a:latin typeface="Courier New" pitchFamily="-65" charset="0"/>
              </a:rPr>
              <a:t> </a:t>
            </a:r>
            <a:br>
              <a:rPr lang="en-US" sz="2800" b="1" dirty="0">
                <a:latin typeface="Courier New" pitchFamily="-65" charset="0"/>
              </a:rPr>
            </a:br>
            <a:r>
              <a:rPr lang="en-US" sz="2800" b="1" dirty="0" err="1">
                <a:latin typeface="Courier New" pitchFamily="-65" charset="0"/>
              </a:rPr>
              <a:t>slt</a:t>
            </a:r>
            <a:r>
              <a:rPr lang="en-US" sz="2800" b="1" dirty="0">
                <a:latin typeface="Courier New" pitchFamily="-65" charset="0"/>
              </a:rPr>
              <a:t> $t0,$s0,$s1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$t0 = 1 if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a&lt;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US" sz="2800" b="1" i="1" dirty="0">
                <a:latin typeface="Courier New" pitchFamily="-65" charset="0"/>
              </a:rPr>
              <a:t>	</a:t>
            </a:r>
            <a:br>
              <a:rPr lang="en-US" sz="2800" b="1" i="1" dirty="0">
                <a:latin typeface="Courier New" pitchFamily="-65" charset="0"/>
              </a:rPr>
            </a:br>
            <a:r>
              <a:rPr lang="en-US" sz="2800" b="1" dirty="0" err="1">
                <a:latin typeface="Courier New" pitchFamily="-65" charset="0"/>
              </a:rPr>
              <a:t>beq</a:t>
            </a:r>
            <a:r>
              <a:rPr lang="en-US" sz="2800" b="1" dirty="0">
                <a:latin typeface="Courier New" pitchFamily="-65" charset="0"/>
              </a:rPr>
              <a:t> $t0,$0,skip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skip if a &gt;=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US" sz="2800" b="1" dirty="0">
                <a:latin typeface="Courier New" pitchFamily="-65" charset="0"/>
              </a:rPr>
              <a:t/>
            </a:r>
            <a:br>
              <a:rPr lang="en-US" sz="2800" b="1" dirty="0">
                <a:latin typeface="Courier New" pitchFamily="-65" charset="0"/>
              </a:rPr>
            </a:br>
            <a:r>
              <a:rPr lang="en-US" sz="2800" b="1" dirty="0">
                <a:latin typeface="Courier New" pitchFamily="-65" charset="0"/>
              </a:rPr>
              <a:t>    &lt;</a:t>
            </a:r>
            <a:r>
              <a:rPr lang="en-US" sz="2800" b="1" i="1" dirty="0">
                <a:latin typeface="Arial" pitchFamily="-65" charset="0"/>
              </a:rPr>
              <a:t>stuff&gt;	       </a:t>
            </a:r>
            <a:r>
              <a:rPr lang="en-US" sz="2800" b="1" i="1" dirty="0" smtClean="0">
                <a:latin typeface="Arial" pitchFamily="-65" charset="0"/>
              </a:rPr>
              <a:t>   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do if a&lt;</a:t>
            </a:r>
            <a:r>
              <a:rPr lang="en-US" sz="2800" b="1" i="1" dirty="0" err="1" smtClean="0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b="1" dirty="0" smtClean="0">
                <a:latin typeface="Courier New" pitchFamily="-65" charset="0"/>
              </a:rPr>
              <a:t>skip</a:t>
            </a:r>
            <a:r>
              <a:rPr lang="en-US" sz="2800" b="1" dirty="0">
                <a:latin typeface="Courier New" pitchFamily="-65" charset="0"/>
              </a:rPr>
              <a:t>:</a:t>
            </a:r>
            <a:endParaRPr lang="en-US" sz="3600" b="1" dirty="0"/>
          </a:p>
          <a:p>
            <a:pPr>
              <a:buFont typeface="Times" pitchFamily="-65" charset="0"/>
              <a:buNone/>
            </a:pPr>
            <a:r>
              <a:rPr lang="en-US" sz="3600" dirty="0"/>
              <a:t>Two independent variations possible:</a:t>
            </a:r>
          </a:p>
          <a:p>
            <a:pPr lvl="1">
              <a:buFontTx/>
              <a:buNone/>
            </a:pPr>
            <a:r>
              <a:rPr lang="en-US" sz="3200" dirty="0"/>
              <a:t>Use </a:t>
            </a:r>
            <a:r>
              <a:rPr lang="en-US" b="1" dirty="0" err="1">
                <a:latin typeface="Courier New" pitchFamily="-65" charset="0"/>
              </a:rPr>
              <a:t>slt</a:t>
            </a:r>
            <a:r>
              <a:rPr lang="en-US" b="1" dirty="0">
                <a:latin typeface="Courier New" pitchFamily="-65" charset="0"/>
              </a:rPr>
              <a:t> $t0,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$s1,$s0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3200" dirty="0"/>
              <a:t>instead of 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slt</a:t>
            </a:r>
            <a:r>
              <a:rPr lang="en-US" b="1" dirty="0">
                <a:latin typeface="Courier New" pitchFamily="-65" charset="0"/>
              </a:rPr>
              <a:t> $t0,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$s0,$s1</a:t>
            </a:r>
          </a:p>
          <a:p>
            <a:pPr lvl="1">
              <a:buFontTx/>
              <a:buNone/>
            </a:pPr>
            <a:r>
              <a:rPr lang="en-US" sz="3200" dirty="0"/>
              <a:t>Use </a:t>
            </a:r>
            <a:r>
              <a:rPr lang="en-US" b="1" dirty="0" err="1">
                <a:latin typeface="Courier New" pitchFamily="-65" charset="0"/>
              </a:rPr>
              <a:t>b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ne</a:t>
            </a:r>
            <a:r>
              <a:rPr lang="en-US" sz="3200" b="1" dirty="0"/>
              <a:t> </a:t>
            </a:r>
            <a:r>
              <a:rPr lang="en-US" sz="3200" dirty="0"/>
              <a:t>instead of </a:t>
            </a:r>
            <a:r>
              <a:rPr lang="en-US" b="1" dirty="0" err="1">
                <a:latin typeface="Courier New" pitchFamily="-65" charset="0"/>
              </a:rPr>
              <a:t>b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eq</a:t>
            </a:r>
            <a:endParaRPr lang="en-US" sz="2400" b="1" dirty="0">
              <a:solidFill>
                <a:schemeClr val="accent2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6399212" cy="458788"/>
          </a:xfrm>
        </p:spPr>
        <p:txBody>
          <a:bodyPr/>
          <a:lstStyle/>
          <a:p>
            <a:r>
              <a:rPr lang="en-US" dirty="0" err="1"/>
              <a:t>Immediates</a:t>
            </a:r>
            <a:r>
              <a:rPr lang="en-US" dirty="0"/>
              <a:t> in Inequalities</a:t>
            </a:r>
          </a:p>
        </p:txBody>
      </p:sp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60963"/>
          </a:xfrm>
        </p:spPr>
        <p:txBody>
          <a:bodyPr/>
          <a:lstStyle/>
          <a:p>
            <a:r>
              <a:rPr lang="en-US" dirty="0"/>
              <a:t>There is also an immediate version of 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b="1" dirty="0"/>
              <a:t> </a:t>
            </a:r>
            <a:r>
              <a:rPr lang="en-US" dirty="0"/>
              <a:t>to test against constants: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endParaRPr lang="en-US" b="1" dirty="0">
              <a:latin typeface="Courier New" pitchFamily="-65" charset="0"/>
            </a:endParaRPr>
          </a:p>
          <a:p>
            <a:pPr lvl="1"/>
            <a:r>
              <a:rPr lang="en-US" dirty="0"/>
              <a:t>Helpful in </a:t>
            </a:r>
            <a:r>
              <a:rPr lang="en-US" b="1" dirty="0">
                <a:latin typeface="Courier New" pitchFamily="-65" charset="0"/>
              </a:rPr>
              <a:t>for</a:t>
            </a:r>
            <a:r>
              <a:rPr lang="en-US" b="1" dirty="0"/>
              <a:t> </a:t>
            </a:r>
            <a:r>
              <a:rPr lang="en-US" dirty="0"/>
              <a:t>loops</a:t>
            </a:r>
            <a:endParaRPr lang="en-US" dirty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dirty="0">
                <a:latin typeface="Courier New" pitchFamily="-65" charset="0"/>
              </a:rPr>
              <a:t>		</a:t>
            </a:r>
            <a:r>
              <a:rPr lang="en-US" b="1" dirty="0">
                <a:latin typeface="Courier New" pitchFamily="-65" charset="0"/>
              </a:rPr>
              <a:t>if (</a:t>
            </a:r>
            <a:r>
              <a:rPr lang="en-US" b="1" dirty="0" err="1">
                <a:latin typeface="Courier New" pitchFamily="-65" charset="0"/>
              </a:rPr>
              <a:t>g</a:t>
            </a:r>
            <a:r>
              <a:rPr lang="en-US" b="1" dirty="0">
                <a:latin typeface="Courier New" pitchFamily="-65" charset="0"/>
              </a:rPr>
              <a:t> &gt;= 1) </a:t>
            </a:r>
            <a:r>
              <a:rPr lang="en-US" b="1" dirty="0" err="1">
                <a:latin typeface="Courier New" pitchFamily="-65" charset="0"/>
              </a:rPr>
              <a:t>goto</a:t>
            </a:r>
            <a:r>
              <a:rPr lang="en-US" b="1" dirty="0">
                <a:latin typeface="Courier New" pitchFamily="-65" charset="0"/>
              </a:rPr>
              <a:t> Loop</a:t>
            </a:r>
            <a:endParaRPr lang="en-US" b="1" dirty="0" smtClean="0"/>
          </a:p>
          <a:p>
            <a:pPr>
              <a:buFont typeface="Times" pitchFamily="-65" charset="0"/>
              <a:buNone/>
            </a:pPr>
            <a:r>
              <a:rPr lang="en-US" b="1" dirty="0" smtClean="0">
                <a:latin typeface="Courier New" pitchFamily="-65" charset="0"/>
              </a:rPr>
              <a:t> </a:t>
            </a:r>
            <a:r>
              <a:rPr lang="en-US" sz="2600" b="1" dirty="0" smtClean="0">
                <a:solidFill>
                  <a:schemeClr val="accent2"/>
                </a:solidFill>
                <a:latin typeface="Courier New" pitchFamily="-65" charset="0"/>
              </a:rPr>
              <a:t>Loop: </a:t>
            </a:r>
            <a:r>
              <a:rPr lang="en-US" sz="2600" b="1" i="1" dirty="0" smtClean="0">
                <a:latin typeface="Courier New" pitchFamily="-65" charset="0"/>
              </a:rPr>
              <a:t>	. . .</a:t>
            </a:r>
            <a:r>
              <a:rPr lang="en-US" sz="2600" b="1" dirty="0" smtClean="0">
                <a:latin typeface="Courier New" pitchFamily="-65" charset="0"/>
              </a:rPr>
              <a:t/>
            </a:r>
            <a:br>
              <a:rPr lang="en-US" sz="2600" b="1" dirty="0" smtClean="0">
                <a:latin typeface="Courier New" pitchFamily="-65" charset="0"/>
              </a:rPr>
            </a:br>
            <a:r>
              <a:rPr lang="en-US" sz="2600" b="1" dirty="0" smtClean="0">
                <a:latin typeface="Courier New" pitchFamily="-65" charset="0"/>
              </a:rPr>
              <a:t/>
            </a:r>
            <a:br>
              <a:rPr lang="en-US" sz="2600" b="1" dirty="0" smtClean="0">
                <a:latin typeface="Courier New" pitchFamily="-65" charset="0"/>
              </a:rPr>
            </a:br>
            <a:r>
              <a:rPr lang="en-US" sz="2600" b="1" dirty="0" err="1" smtClean="0">
                <a:latin typeface="Courier New" pitchFamily="-65" charset="0"/>
              </a:rPr>
              <a:t>slti</a:t>
            </a:r>
            <a:r>
              <a:rPr lang="en-US" sz="2600" b="1" dirty="0" smtClean="0">
                <a:latin typeface="Courier New" pitchFamily="-65" charset="0"/>
              </a:rPr>
              <a:t> $t0,$s0,1    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# $t0 = 1 if</a:t>
            </a:r>
            <a:r>
              <a:rPr lang="en-US" sz="2600" b="1" dirty="0" smtClean="0">
                <a:latin typeface="Courier New" pitchFamily="-65" charset="0"/>
              </a:rPr>
              <a:t/>
            </a:r>
            <a:br>
              <a:rPr lang="en-US" sz="2600" b="1" dirty="0" smtClean="0">
                <a:latin typeface="Courier New" pitchFamily="-65" charset="0"/>
              </a:rPr>
            </a:br>
            <a:r>
              <a:rPr lang="en-US" sz="2600" b="1" dirty="0" smtClean="0">
                <a:latin typeface="Courier New" pitchFamily="-65" charset="0"/>
              </a:rPr>
              <a:t>                  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# $s0&lt;1 (</a:t>
            </a:r>
            <a:r>
              <a:rPr lang="en-US" sz="2600" b="1" i="1" dirty="0" err="1" smtClean="0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&lt;1)</a:t>
            </a:r>
            <a:r>
              <a:rPr lang="en-US" sz="2600" b="1" i="1" dirty="0" smtClean="0">
                <a:latin typeface="Courier New" pitchFamily="-65" charset="0"/>
              </a:rPr>
              <a:t/>
            </a:r>
            <a:br>
              <a:rPr lang="en-US" sz="2600" b="1" i="1" dirty="0" smtClean="0">
                <a:latin typeface="Courier New" pitchFamily="-65" charset="0"/>
              </a:rPr>
            </a:br>
            <a:r>
              <a:rPr lang="en-US" sz="2600" b="1" dirty="0" err="1" smtClean="0">
                <a:latin typeface="Courier New" pitchFamily="-65" charset="0"/>
              </a:rPr>
              <a:t>beq</a:t>
            </a:r>
            <a:r>
              <a:rPr lang="en-US" sz="2600" b="1" dirty="0" smtClean="0">
                <a:latin typeface="Courier New" pitchFamily="-65" charset="0"/>
              </a:rPr>
              <a:t>  $t0,$0,</a:t>
            </a:r>
            <a:r>
              <a:rPr lang="en-US" sz="2600" b="1" dirty="0" smtClean="0">
                <a:solidFill>
                  <a:schemeClr val="accent2"/>
                </a:solidFill>
                <a:latin typeface="Courier New" pitchFamily="-65" charset="0"/>
              </a:rPr>
              <a:t>Loop  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600" b="1" i="1" dirty="0" err="1" smtClean="0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600" b="1" dirty="0" smtClean="0">
                <a:solidFill>
                  <a:schemeClr val="bg2"/>
                </a:solidFill>
                <a:latin typeface="Courier New" pitchFamily="-65" charset="0"/>
              </a:rPr>
              <a:t>Loop</a:t>
            </a:r>
            <a:br>
              <a:rPr lang="en-US" sz="2600" b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b="1" dirty="0" smtClean="0">
                <a:solidFill>
                  <a:schemeClr val="bg2"/>
                </a:solidFill>
                <a:latin typeface="Courier New" pitchFamily="-65" charset="0"/>
              </a:rPr>
              <a:t>                  </a:t>
            </a:r>
            <a:r>
              <a:rPr lang="en-US" sz="2600" b="1" i="1" dirty="0" smtClean="0">
                <a:solidFill>
                  <a:schemeClr val="bg2"/>
                </a:solidFill>
                <a:latin typeface="Courier New" pitchFamily="-65" charset="0"/>
              </a:rPr>
              <a:t># if $t0==0</a:t>
            </a:r>
            <a:r>
              <a:rPr lang="en-US" sz="2600" dirty="0" smtClean="0">
                <a:latin typeface="Courier New" pitchFamily="-65" charset="0"/>
              </a:rPr>
              <a:t/>
            </a:r>
            <a:br>
              <a:rPr lang="en-US" sz="2600" dirty="0" smtClean="0">
                <a:latin typeface="Courier New" pitchFamily="-65" charset="0"/>
              </a:rPr>
            </a:br>
            <a:r>
              <a:rPr lang="en-US" sz="2600" dirty="0" smtClean="0">
                <a:latin typeface="Courier New" pitchFamily="-65" charset="0"/>
              </a:rPr>
              <a:t>				 </a:t>
            </a:r>
            <a:r>
              <a:rPr lang="en-US" sz="2600" i="1" dirty="0" smtClean="0">
                <a:solidFill>
                  <a:schemeClr val="bg2"/>
                </a:solidFill>
                <a:latin typeface="Courier New" pitchFamily="-65" charset="0"/>
              </a:rPr>
              <a:t># (if (</a:t>
            </a:r>
            <a:r>
              <a:rPr lang="en-US" sz="2600" i="1" dirty="0" err="1" smtClean="0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600" i="1" dirty="0" smtClean="0">
                <a:solidFill>
                  <a:schemeClr val="bg2"/>
                </a:solidFill>
                <a:latin typeface="Courier New" pitchFamily="-65" charset="0"/>
              </a:rPr>
              <a:t>&gt;=1))</a:t>
            </a:r>
            <a:r>
              <a:rPr lang="en-US" i="1" dirty="0" smtClean="0">
                <a:latin typeface="Courier New" pitchFamily="-65" charset="0"/>
              </a:rPr>
              <a:t/>
            </a:r>
            <a:br>
              <a:rPr lang="en-US" i="1" dirty="0" smtClean="0">
                <a:latin typeface="Courier New" pitchFamily="-65" charset="0"/>
              </a:rPr>
            </a:br>
            <a:r>
              <a:rPr lang="en-US" i="1" dirty="0">
                <a:latin typeface="Courier New" pitchFamily="-65" charset="0"/>
              </a:rPr>
              <a:t>	</a:t>
            </a:r>
          </a:p>
        </p:txBody>
      </p:sp>
      <p:sp>
        <p:nvSpPr>
          <p:cNvPr id="1929220" name="Line 4"/>
          <p:cNvSpPr>
            <a:spLocks noChangeShapeType="1"/>
          </p:cNvSpPr>
          <p:nvPr/>
        </p:nvSpPr>
        <p:spPr bwMode="auto">
          <a:xfrm>
            <a:off x="152400" y="3200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9221" name="Text Box 5"/>
          <p:cNvSpPr txBox="1">
            <a:spLocks noChangeArrowheads="1"/>
          </p:cNvSpPr>
          <p:nvPr/>
        </p:nvSpPr>
        <p:spPr bwMode="auto">
          <a:xfrm>
            <a:off x="228600" y="2605088"/>
            <a:ext cx="458788" cy="55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294" tIns="43647" rIns="87294" bIns="43647">
            <a:prstTxWarp prst="textNoShape">
              <a:avLst/>
            </a:prstTxWarp>
            <a:spAutoFit/>
          </a:bodyPr>
          <a:lstStyle/>
          <a:p>
            <a:pPr defTabSz="873125"/>
            <a:r>
              <a:rPr lang="en-US" sz="3100" b="1"/>
              <a:t>C</a:t>
            </a:r>
          </a:p>
        </p:txBody>
      </p:sp>
      <p:sp>
        <p:nvSpPr>
          <p:cNvPr id="1929222" name="Text Box 6"/>
          <p:cNvSpPr txBox="1">
            <a:spLocks noChangeArrowheads="1"/>
          </p:cNvSpPr>
          <p:nvPr/>
        </p:nvSpPr>
        <p:spPr bwMode="auto">
          <a:xfrm>
            <a:off x="238125" y="3443288"/>
            <a:ext cx="503238" cy="1978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294" tIns="43647" rIns="87294" bIns="43647">
            <a:prstTxWarp prst="textNoShape">
              <a:avLst/>
            </a:prstTxWarp>
            <a:spAutoFit/>
          </a:bodyPr>
          <a:lstStyle/>
          <a:p>
            <a:pPr algn="ctr" defTabSz="873125"/>
            <a:r>
              <a:rPr lang="en-US" sz="3100" b="1"/>
              <a:t>M</a:t>
            </a:r>
            <a:br>
              <a:rPr lang="en-US" sz="3100" b="1"/>
            </a:br>
            <a:r>
              <a:rPr lang="en-US" sz="3100" b="1"/>
              <a:t>I</a:t>
            </a:r>
            <a:br>
              <a:rPr lang="en-US" sz="3100" b="1"/>
            </a:br>
            <a:r>
              <a:rPr lang="en-US" sz="3100" b="1"/>
              <a:t>P</a:t>
            </a:r>
            <a:br>
              <a:rPr lang="en-US" sz="3100" b="1"/>
            </a:br>
            <a:r>
              <a:rPr lang="en-US" sz="3100" b="1"/>
              <a:t>S</a:t>
            </a:r>
          </a:p>
        </p:txBody>
      </p:sp>
      <p:sp>
        <p:nvSpPr>
          <p:cNvPr id="1929223" name="Rectangle 7"/>
          <p:cNvSpPr>
            <a:spLocks noChangeArrowheads="1"/>
          </p:cNvSpPr>
          <p:nvPr/>
        </p:nvSpPr>
        <p:spPr bwMode="auto">
          <a:xfrm>
            <a:off x="990600" y="6096000"/>
            <a:ext cx="723409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An </a:t>
            </a:r>
            <a:r>
              <a:rPr lang="en-US" sz="2800" b="1" dirty="0" err="1">
                <a:latin typeface="Courier New" pitchFamily="-65" charset="0"/>
              </a:rPr>
              <a:t>slt</a:t>
            </a:r>
            <a:r>
              <a:rPr lang="en-US" sz="2800" b="1" dirty="0"/>
              <a:t> </a:t>
            </a:r>
            <a:r>
              <a:rPr lang="en-US" sz="2800" b="1" dirty="0" err="1">
                <a:sym typeface="Wingdings" pitchFamily="-65" charset="2"/>
              </a:rPr>
              <a:t></a:t>
            </a:r>
            <a:r>
              <a:rPr lang="en-US" sz="2800" b="1" dirty="0"/>
              <a:t> </a:t>
            </a:r>
            <a:r>
              <a:rPr lang="en-US" sz="2800" b="1" dirty="0" err="1">
                <a:latin typeface="Courier New" pitchFamily="-65" charset="0"/>
              </a:rPr>
              <a:t>beq</a:t>
            </a:r>
            <a:r>
              <a:rPr lang="en-US" sz="2800" b="1" dirty="0"/>
              <a:t> pair means </a:t>
            </a:r>
            <a:r>
              <a:rPr lang="en-US" sz="2800" b="1" dirty="0">
                <a:latin typeface="Courier New" pitchFamily="-65" charset="0"/>
              </a:rPr>
              <a:t>if(… ≥ …)</a:t>
            </a:r>
            <a:r>
              <a:rPr lang="en-US" sz="2800" b="1" dirty="0" err="1">
                <a:latin typeface="Courier New" pitchFamily="-65" charset="0"/>
              </a:rPr>
              <a:t>goto</a:t>
            </a:r>
            <a:r>
              <a:rPr lang="en-US" sz="2800" b="1" dirty="0">
                <a:latin typeface="Courier New" pitchFamily="-65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92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7313612" cy="474662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u="sng" dirty="0"/>
              <a:t>unsigned</a:t>
            </a:r>
            <a:r>
              <a:rPr lang="en-US" dirty="0"/>
              <a:t> numbers?</a:t>
            </a:r>
          </a:p>
        </p:txBody>
      </p:sp>
      <p:sp>
        <p:nvSpPr>
          <p:cNvPr id="193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4876800"/>
          </a:xfrm>
        </p:spPr>
        <p:txBody>
          <a:bodyPr/>
          <a:lstStyle/>
          <a:p>
            <a:r>
              <a:rPr lang="en-US" dirty="0"/>
              <a:t>Also </a:t>
            </a:r>
            <a:r>
              <a:rPr lang="en-US" dirty="0">
                <a:solidFill>
                  <a:schemeClr val="accent1"/>
                </a:solidFill>
              </a:rPr>
              <a:t>unsigned</a:t>
            </a:r>
            <a:r>
              <a:rPr lang="en-US" dirty="0"/>
              <a:t> inequality instructions:</a:t>
            </a:r>
          </a:p>
          <a:p>
            <a:pPr>
              <a:buFont typeface="Times" pitchFamily="-65" charset="0"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b="1" dirty="0"/>
              <a:t>,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Font typeface="Times" pitchFamily="-65" charset="0"/>
              <a:buNone/>
            </a:pPr>
            <a:r>
              <a:rPr lang="en-US" dirty="0"/>
              <a:t>…which sets result to </a:t>
            </a:r>
            <a:r>
              <a:rPr lang="en-US" b="1" dirty="0">
                <a:latin typeface="Courier New"/>
                <a:cs typeface="Courier New"/>
              </a:rPr>
              <a:t>1</a:t>
            </a:r>
            <a:r>
              <a:rPr lang="en-US" dirty="0"/>
              <a:t> or </a:t>
            </a:r>
            <a:r>
              <a:rPr lang="en-US" b="1" dirty="0">
                <a:latin typeface="Courier New"/>
                <a:cs typeface="Courier New"/>
              </a:rPr>
              <a:t>0</a:t>
            </a:r>
            <a:r>
              <a:rPr lang="en-US" dirty="0"/>
              <a:t> depending on unsigned comparisons</a:t>
            </a:r>
          </a:p>
          <a:p>
            <a:r>
              <a:rPr lang="en-US" dirty="0"/>
              <a:t>What is value of </a:t>
            </a:r>
            <a:r>
              <a:rPr lang="en-US" b="1" dirty="0">
                <a:latin typeface="Courier New" pitchFamily="-65" charset="0"/>
              </a:rPr>
              <a:t>$t0</a:t>
            </a:r>
            <a:r>
              <a:rPr lang="en-US" b="1" dirty="0"/>
              <a:t>, </a:t>
            </a:r>
            <a:r>
              <a:rPr lang="en-US" b="1" dirty="0">
                <a:latin typeface="Courier New" pitchFamily="-65" charset="0"/>
              </a:rPr>
              <a:t>$t1</a:t>
            </a:r>
            <a:r>
              <a:rPr lang="en-US" dirty="0"/>
              <a:t>?</a:t>
            </a:r>
          </a:p>
          <a:p>
            <a:pPr algn="ctr">
              <a:buFont typeface="Times" pitchFamily="-65" charset="0"/>
              <a:buNone/>
            </a:pPr>
            <a:r>
              <a:rPr lang="en-US" dirty="0"/>
              <a:t>(</a:t>
            </a:r>
            <a:r>
              <a:rPr lang="en-US" sz="2800" b="1" dirty="0">
                <a:latin typeface="Courier New" pitchFamily="-65" charset="0"/>
              </a:rPr>
              <a:t>$s0 = FFFF </a:t>
            </a:r>
            <a:r>
              <a:rPr lang="en-US" sz="2800" b="1" dirty="0" err="1">
                <a:latin typeface="Courier New" pitchFamily="-65" charset="0"/>
              </a:rPr>
              <a:t>FFFA</a:t>
            </a:r>
            <a:r>
              <a:rPr lang="en-US" sz="2800" baseline="-25000" dirty="0" err="1"/>
              <a:t>hex</a:t>
            </a:r>
            <a:r>
              <a:rPr lang="en-US" sz="2800" dirty="0"/>
              <a:t>, </a:t>
            </a:r>
            <a:r>
              <a:rPr lang="en-US" sz="2800" b="1" dirty="0">
                <a:latin typeface="Courier New" pitchFamily="-65" charset="0"/>
              </a:rPr>
              <a:t>$s1 = 0000 </a:t>
            </a:r>
            <a:r>
              <a:rPr lang="en-US" sz="2800" b="1" dirty="0" err="1">
                <a:latin typeface="Courier New" pitchFamily="-65" charset="0"/>
              </a:rPr>
              <a:t>FFFA</a:t>
            </a:r>
            <a:r>
              <a:rPr lang="en-US" sz="2800" baseline="-25000" dirty="0" err="1"/>
              <a:t>hex</a:t>
            </a:r>
            <a:r>
              <a:rPr lang="en-US" sz="2800" dirty="0"/>
              <a:t>)</a:t>
            </a:r>
            <a:endParaRPr lang="en-US" dirty="0"/>
          </a:p>
          <a:p>
            <a:pPr algn="ctr">
              <a:buFont typeface="Times" pitchFamily="-65" charset="0"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$t0, $s0, $s1</a:t>
            </a:r>
          </a:p>
          <a:p>
            <a:pPr algn="ctr">
              <a:buFont typeface="Times" pitchFamily="-65" charset="0"/>
              <a:buNone/>
            </a:pP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$t1, $s0, $s1</a:t>
            </a:r>
            <a:endParaRPr lang="en-US" b="1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MIPS Signed vs. Unsigned – diff meanings!</a:t>
            </a:r>
            <a:endParaRPr lang="en-US" sz="3600" dirty="0"/>
          </a:p>
        </p:txBody>
      </p:sp>
      <p:sp>
        <p:nvSpPr>
          <p:cNvPr id="193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MIPS terms Signed/Unsigned “overloaded”:</a:t>
            </a:r>
          </a:p>
          <a:p>
            <a:pPr lvl="1"/>
            <a:r>
              <a:rPr lang="en-US" dirty="0" smtClean="0"/>
              <a:t>Do/Don't sign extend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(lb,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lbu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Do/Don't overflow 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(add,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addi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sub,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mult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div)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addiu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subu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multu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divu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dirty="0" smtClean="0"/>
              <a:t>Do signed/unsigned compare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slti/sltu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sltiu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  <a:endParaRPr lang="en-US" b="1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4572000" cy="600075"/>
          </a:xfrm>
        </p:spPr>
        <p:txBody>
          <a:bodyPr/>
          <a:lstStyle/>
          <a:p>
            <a:pPr>
              <a:buFont typeface="Times" pitchFamily="-65" charset="0"/>
              <a:buNone/>
              <a:tabLst>
                <a:tab pos="1998663" algn="l"/>
              </a:tabLst>
            </a:pPr>
            <a:r>
              <a:rPr lang="en-US" sz="2400" dirty="0"/>
              <a:t>	What C code properly fills in the blank in loop below?</a:t>
            </a:r>
            <a:endParaRPr lang="en-US" sz="2400" dirty="0">
              <a:latin typeface="Courier New" pitchFamily="-65" charset="0"/>
            </a:endParaRPr>
          </a:p>
        </p:txBody>
      </p:sp>
      <p:sp>
        <p:nvSpPr>
          <p:cNvPr id="194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876800" cy="474662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41508" name="Text Box 4"/>
          <p:cNvSpPr txBox="1">
            <a:spLocks noChangeArrowheads="1"/>
          </p:cNvSpPr>
          <p:nvPr/>
        </p:nvSpPr>
        <p:spPr bwMode="auto">
          <a:xfrm>
            <a:off x="914400" y="5715000"/>
            <a:ext cx="4724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do {</a:t>
            </a:r>
            <a:r>
              <a:rPr lang="en-US" sz="2800" b="1" dirty="0" err="1">
                <a:latin typeface="Courier New" pitchFamily="-65" charset="0"/>
              </a:rPr>
              <a:t>i</a:t>
            </a:r>
            <a:r>
              <a:rPr lang="en-US" sz="2800" b="1" dirty="0">
                <a:latin typeface="Courier New" pitchFamily="-65" charset="0"/>
              </a:rPr>
              <a:t>--;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} while(__);</a:t>
            </a:r>
            <a:endParaRPr lang="en-US" sz="2000" b="1" dirty="0">
              <a:solidFill>
                <a:srgbClr val="FFFF00"/>
              </a:solidFill>
              <a:latin typeface="Courier New" pitchFamily="-65" charset="0"/>
            </a:endParaRPr>
          </a:p>
        </p:txBody>
      </p:sp>
      <p:sp>
        <p:nvSpPr>
          <p:cNvPr id="1941509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86868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rgbClr val="800080"/>
                </a:solidFill>
                <a:latin typeface="Courier New" pitchFamily="-65" charset="0"/>
              </a:rPr>
              <a:t>Loop: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addi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,-1 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- 1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slti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,2  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&lt; 2)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beq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,$0 ,</a:t>
            </a:r>
            <a:r>
              <a:rPr lang="en-US" sz="2400" b="1" dirty="0">
                <a:solidFill>
                  <a:srgbClr val="800080"/>
                </a:solidFill>
                <a:latin typeface="Courier New" pitchFamily="-65" charset="0"/>
              </a:rPr>
              <a:t>Loop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Loop if $t0 == 0</a:t>
            </a:r>
            <a:endParaRPr lang="en-US" sz="2400" b="1" dirty="0">
              <a:solidFill>
                <a:schemeClr val="tx1"/>
              </a:solidFill>
              <a:latin typeface="Courier New" pitchFamily="-65" charset="0"/>
            </a:endParaRPr>
          </a:p>
          <a:p>
            <a:pPr>
              <a:tabLst>
                <a:tab pos="744538" algn="l"/>
                <a:tab pos="2913063" algn="l"/>
              </a:tabLst>
            </a:pP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slt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latin typeface="Courier New" pitchFamily="-65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$t0 = (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j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&lt;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)</a:t>
            </a:r>
            <a: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  <a:t/>
            </a:r>
            <a:br>
              <a:rPr lang="en-US" sz="2400" b="1" i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$t0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,$0 ,</a:t>
            </a:r>
            <a:r>
              <a:rPr lang="en-US" sz="2400" b="1" dirty="0">
                <a:solidFill>
                  <a:srgbClr val="800080"/>
                </a:solidFill>
                <a:latin typeface="Courier New" pitchFamily="-65" charset="0"/>
              </a:rPr>
              <a:t>Loop</a:t>
            </a:r>
            <a:r>
              <a:rPr lang="en-US" sz="2400" b="1" dirty="0">
                <a:solidFill>
                  <a:schemeClr val="tx1"/>
                </a:solidFill>
                <a:latin typeface="Courier New" pitchFamily="-65" charset="0"/>
              </a:rPr>
              <a:t>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 Loop if $t0 != 0</a:t>
            </a:r>
            <a:endParaRPr lang="en-US" sz="2400" b="1" i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1941510" name="Rectangle 6"/>
          <p:cNvSpPr>
            <a:spLocks noChangeArrowheads="1"/>
          </p:cNvSpPr>
          <p:nvPr/>
        </p:nvSpPr>
        <p:spPr bwMode="auto">
          <a:xfrm>
            <a:off x="5638800" y="4038600"/>
            <a:ext cx="3324498" cy="251453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j &lt; 2 &amp;&amp; j &lt;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j ≥ 2 &amp;&amp; j &lt;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j &lt; 2 &amp;&amp; j ≥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j ≥ 2 &amp;&amp; j ≥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j &gt; 2 &amp;&amp; j &lt;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j &lt; 2 || j &lt;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j ≥ 2 || j &lt;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j &lt; 2 || j ≥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 j ≥ 2 || j ≥ i</a:t>
            </a:r>
            <a:br>
              <a:rPr lang="en-US" sz="2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 j &gt; 2 || j &lt; i</a:t>
            </a:r>
          </a:p>
        </p:txBody>
      </p:sp>
      <p:sp>
        <p:nvSpPr>
          <p:cNvPr id="1941511" name="Rectangle 7"/>
          <p:cNvSpPr>
            <a:spLocks noChangeArrowheads="1"/>
          </p:cNvSpPr>
          <p:nvPr/>
        </p:nvSpPr>
        <p:spPr bwMode="auto">
          <a:xfrm>
            <a:off x="1143000" y="3962400"/>
            <a:ext cx="33369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(</a:t>
            </a:r>
            <a:r>
              <a:rPr lang="en-US" sz="3200" b="1" dirty="0">
                <a:latin typeface="Courier New" pitchFamily="-65" charset="0"/>
              </a:rPr>
              <a:t>$s0=</a:t>
            </a:r>
            <a:r>
              <a:rPr lang="en-US" sz="3200" b="1" dirty="0" err="1">
                <a:latin typeface="Courier New" pitchFamily="-65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</a:rPr>
              <a:t>,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Courier New" pitchFamily="-65" charset="0"/>
              </a:rPr>
              <a:t>$s1=</a:t>
            </a:r>
            <a:r>
              <a:rPr lang="en-US" sz="3200" b="1" dirty="0" err="1">
                <a:solidFill>
                  <a:schemeClr val="accent2"/>
                </a:solidFill>
                <a:latin typeface="Courier New" pitchFamily="-65" charset="0"/>
              </a:rPr>
              <a:t>j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)</a:t>
            </a:r>
            <a:endParaRPr lang="en-US" sz="3200" b="1" dirty="0">
              <a:solidFill>
                <a:schemeClr val="accent2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1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905000" cy="4746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0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94300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Memory is </a:t>
            </a:r>
            <a:r>
              <a:rPr lang="en-US" sz="2800" dirty="0">
                <a:solidFill>
                  <a:schemeClr val="accent1"/>
                </a:solidFill>
              </a:rPr>
              <a:t>byte</a:t>
            </a:r>
            <a:r>
              <a:rPr lang="en-US" sz="2800" dirty="0"/>
              <a:t>-addressable, but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lw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sw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access one </a:t>
            </a:r>
            <a:r>
              <a:rPr lang="en-US" sz="2800" dirty="0">
                <a:solidFill>
                  <a:schemeClr val="accent1"/>
                </a:solidFill>
              </a:rPr>
              <a:t>word</a:t>
            </a:r>
            <a:r>
              <a:rPr lang="en-US" sz="2800" dirty="0"/>
              <a:t> at a time.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A pointer (used by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lw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sw</a:t>
            </a:r>
            <a:r>
              <a:rPr lang="en-US" sz="2800" dirty="0"/>
              <a:t>) is just a memory address, so we can add to it or subtract from it (using offset).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A Decision allows us to decide what to execute at run-time rather than compile-time.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C Decisions are made using </a:t>
            </a:r>
            <a:r>
              <a:rPr lang="en-US" sz="2800" dirty="0">
                <a:solidFill>
                  <a:schemeClr val="accent1"/>
                </a:solidFill>
              </a:rPr>
              <a:t>conditional statements</a:t>
            </a:r>
            <a:r>
              <a:rPr lang="en-US" sz="2800" dirty="0"/>
              <a:t> within 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if</a:t>
            </a:r>
            <a:r>
              <a:rPr lang="en-US" sz="2800" b="1" dirty="0"/>
              <a:t>, 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while</a:t>
            </a:r>
            <a:r>
              <a:rPr lang="en-US" sz="2800" b="1" dirty="0"/>
              <a:t>, 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do while</a:t>
            </a:r>
            <a:r>
              <a:rPr lang="en-US" sz="2800" b="1" dirty="0"/>
              <a:t>, 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for</a:t>
            </a:r>
            <a:r>
              <a:rPr lang="en-US" sz="2800" dirty="0"/>
              <a:t>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MIPS Decision making instructions are the </a:t>
            </a:r>
            <a:r>
              <a:rPr lang="en-US" sz="2800" dirty="0">
                <a:solidFill>
                  <a:schemeClr val="accent1"/>
                </a:solidFill>
              </a:rPr>
              <a:t>conditional branches</a:t>
            </a:r>
            <a:r>
              <a:rPr lang="en-US" sz="2800" dirty="0"/>
              <a:t>: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800" b="1" dirty="0"/>
              <a:t> </a:t>
            </a:r>
            <a:r>
              <a:rPr lang="en-US" sz="2800" dirty="0"/>
              <a:t>and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800" dirty="0"/>
              <a:t>.</a:t>
            </a:r>
          </a:p>
          <a:p>
            <a:pPr>
              <a:lnSpc>
                <a:spcPct val="65000"/>
              </a:lnSpc>
              <a:spcAft>
                <a:spcPts val="1200"/>
              </a:spcAft>
            </a:pPr>
            <a:r>
              <a:rPr lang="en-US" sz="2800" dirty="0"/>
              <a:t>New Instructions:</a:t>
            </a:r>
            <a:endParaRPr lang="en-US" sz="2800" dirty="0">
              <a:latin typeface="Courier New" pitchFamily="-65" charset="0"/>
            </a:endParaRPr>
          </a:p>
          <a:p>
            <a:pPr lvl="1">
              <a:lnSpc>
                <a:spcPct val="75000"/>
              </a:lnSpc>
              <a:spcAft>
                <a:spcPts val="1200"/>
              </a:spcAft>
              <a:buFontTx/>
              <a:buNone/>
            </a:pPr>
            <a:r>
              <a:rPr lang="en-US" sz="2400" b="1" dirty="0" err="1">
                <a:latin typeface="Courier New" pitchFamily="-65" charset="0"/>
              </a:rPr>
              <a:t>lw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sw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beq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bne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j</a:t>
            </a:r>
            <a:endParaRPr lang="en-US" sz="2400" b="1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6634162" cy="474662"/>
          </a:xfrm>
        </p:spPr>
        <p:txBody>
          <a:bodyPr/>
          <a:lstStyle/>
          <a:p>
            <a:r>
              <a:rPr lang="en-US" dirty="0"/>
              <a:t>“And in conclusion…”</a:t>
            </a:r>
          </a:p>
        </p:txBody>
      </p:sp>
      <p:sp>
        <p:nvSpPr>
          <p:cNvPr id="194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019675"/>
          </a:xfrm>
        </p:spPr>
        <p:txBody>
          <a:bodyPr/>
          <a:lstStyle/>
          <a:p>
            <a:r>
              <a:rPr lang="en-US" dirty="0"/>
              <a:t>To help the </a:t>
            </a:r>
            <a:r>
              <a:rPr lang="en-US" dirty="0">
                <a:solidFill>
                  <a:schemeClr val="accent1"/>
                </a:solidFill>
              </a:rPr>
              <a:t>conditional branches</a:t>
            </a:r>
            <a:r>
              <a:rPr lang="en-US" dirty="0"/>
              <a:t> make decisions concerning inequalities, we introduce: “Set on Less Than</a:t>
            </a:r>
            <a:r>
              <a:rPr lang="en-US" dirty="0" smtClean="0"/>
              <a:t>” called </a:t>
            </a:r>
            <a:br>
              <a:rPr lang="en-US" dirty="0" smtClean="0"/>
            </a:b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b="1" dirty="0">
              <a:solidFill>
                <a:schemeClr val="accent2"/>
              </a:solidFill>
              <a:latin typeface="Courier New" pitchFamily="-65" charset="0"/>
            </a:endParaRPr>
          </a:p>
          <a:p>
            <a:r>
              <a:rPr lang="en-US" dirty="0"/>
              <a:t>One can store and load (signed and unsigned) </a:t>
            </a:r>
            <a:r>
              <a:rPr lang="en-US" dirty="0">
                <a:solidFill>
                  <a:schemeClr val="accent1"/>
                </a:solidFill>
              </a:rPr>
              <a:t>bytes </a:t>
            </a:r>
            <a:r>
              <a:rPr lang="en-US" dirty="0"/>
              <a:t>as well as </a:t>
            </a:r>
            <a:r>
              <a:rPr lang="en-US" dirty="0" smtClean="0"/>
              <a:t>words with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lb</a:t>
            </a:r>
            <a:r>
              <a:rPr lang="en-US" b="1" dirty="0" smtClean="0"/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lbu</a:t>
            </a:r>
            <a:endParaRPr lang="en-US" b="1" dirty="0" smtClean="0">
              <a:solidFill>
                <a:schemeClr val="accent2"/>
              </a:solidFill>
              <a:latin typeface="Courier New"/>
              <a:cs typeface="Courier New"/>
            </a:endParaRPr>
          </a:p>
          <a:p>
            <a:r>
              <a:rPr lang="en-US" dirty="0"/>
              <a:t>Unsigned add/sub </a:t>
            </a:r>
            <a:r>
              <a:rPr lang="en-US" dirty="0">
                <a:solidFill>
                  <a:schemeClr val="accent1"/>
                </a:solidFill>
              </a:rPr>
              <a:t>don’t cause overflow </a:t>
            </a:r>
          </a:p>
          <a:p>
            <a:r>
              <a:rPr lang="en-US" dirty="0"/>
              <a:t>New MIPS Instructions:</a:t>
            </a:r>
            <a:br>
              <a:rPr lang="en-US" dirty="0"/>
            </a:br>
            <a:r>
              <a:rPr lang="en-US" dirty="0">
                <a:latin typeface="Courier New" pitchFamily="-65" charset="0"/>
              </a:rPr>
              <a:t> </a:t>
            </a:r>
            <a:r>
              <a:rPr lang="en-US" dirty="0" smtClean="0">
                <a:latin typeface="Courier New" pitchFamily="-65" charset="0"/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-65" charset="0"/>
              </a:rPr>
              <a:t>sll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-65" charset="0"/>
              </a:rPr>
              <a:t>srl</a:t>
            </a:r>
            <a:r>
              <a:rPr lang="en-US" b="1" dirty="0" smtClean="0">
                <a:solidFill>
                  <a:schemeClr val="accent3"/>
                </a:solidFill>
                <a:latin typeface="Courier New" pitchFamily="-65" charset="0"/>
              </a:rPr>
              <a:t>, lb, 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-65" charset="0"/>
              </a:rPr>
              <a:t>lbu</a:t>
            </a:r>
            <a:r>
              <a:rPr lang="en-US" b="1" dirty="0" smtClean="0">
                <a:solidFill>
                  <a:schemeClr val="accent3"/>
                </a:solidFill>
                <a:latin typeface="Courier New" pitchFamily="-65" charset="0"/>
              </a:rPr>
              <a:t/>
            </a:r>
            <a:br>
              <a:rPr lang="en-US" b="1" dirty="0" smtClean="0">
                <a:solidFill>
                  <a:schemeClr val="accent3"/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	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slt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slti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sltu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sltiu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/>
            </a:r>
            <a:br>
              <a:rPr lang="en-US" b="1" dirty="0">
                <a:solidFill>
                  <a:schemeClr val="accent3"/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	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addu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addiu</a:t>
            </a:r>
            <a:r>
              <a:rPr lang="en-US" b="1" dirty="0">
                <a:solidFill>
                  <a:schemeClr val="accent3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subu</a:t>
            </a:r>
            <a:endParaRPr lang="en-US" b="1" dirty="0">
              <a:solidFill>
                <a:schemeClr val="accent3"/>
              </a:solidFill>
              <a:latin typeface="Courier New" pitchFamily="-65" charset="0"/>
            </a:endParaRPr>
          </a:p>
        </p:txBody>
      </p:sp>
      <p:sp>
        <p:nvSpPr>
          <p:cNvPr id="1943556" name="Rectangle 4"/>
          <p:cNvSpPr>
            <a:spLocks noChangeArrowheads="1"/>
          </p:cNvSpPr>
          <p:nvPr/>
        </p:nvSpPr>
        <p:spPr bwMode="auto">
          <a:xfrm>
            <a:off x="1435100" y="-3179763"/>
            <a:ext cx="184150" cy="39941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8156448" cy="777240"/>
          </a:xfrm>
        </p:spPr>
        <p:txBody>
          <a:bodyPr/>
          <a:lstStyle/>
          <a:p>
            <a:r>
              <a:rPr lang="en-US" b="1" dirty="0" smtClean="0"/>
              <a:t>Bonus Slides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211138"/>
            <a:ext cx="8299450" cy="458787"/>
          </a:xfrm>
        </p:spPr>
        <p:txBody>
          <a:bodyPr/>
          <a:lstStyle/>
          <a:p>
            <a:r>
              <a:rPr lang="en-US" dirty="0"/>
              <a:t>Example: The C Switch Statement (1/3)</a:t>
            </a:r>
          </a:p>
        </p:txBody>
      </p:sp>
      <p:sp>
        <p:nvSpPr>
          <p:cNvPr id="193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4346575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sz="2800" dirty="0"/>
              <a:t>Choose among four alternatives depending on whether </a:t>
            </a:r>
            <a:r>
              <a:rPr lang="en-US" sz="2800" dirty="0" err="1">
                <a:latin typeface="Courier New" pitchFamily="-65" charset="0"/>
              </a:rPr>
              <a:t>k</a:t>
            </a:r>
            <a:r>
              <a:rPr lang="en-US" sz="2800" dirty="0"/>
              <a:t> has the value 0, 1, 2 or 3.  Compile this C code: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600" b="1" dirty="0">
                <a:latin typeface="Courier New" pitchFamily="-65" charset="0"/>
              </a:rPr>
              <a:t>switch (</a:t>
            </a:r>
            <a:r>
              <a:rPr lang="en-US" sz="2600" b="1" dirty="0" err="1">
                <a:latin typeface="Courier New" pitchFamily="-65" charset="0"/>
              </a:rPr>
              <a:t>k</a:t>
            </a:r>
            <a:r>
              <a:rPr lang="en-US" sz="2600" b="1" dirty="0">
                <a:latin typeface="Courier New" pitchFamily="-65" charset="0"/>
              </a:rPr>
              <a:t>) {</a:t>
            </a:r>
            <a:br>
              <a:rPr lang="en-US" sz="2600" b="1" dirty="0">
                <a:latin typeface="Courier New" pitchFamily="-65" charset="0"/>
              </a:rPr>
            </a:br>
            <a:r>
              <a:rPr lang="en-US" sz="2600" b="1" dirty="0">
                <a:latin typeface="Courier New" pitchFamily="-65" charset="0"/>
              </a:rPr>
              <a:t> case 0: </a:t>
            </a:r>
            <a:r>
              <a:rPr lang="en-US" sz="2600" b="1" dirty="0" err="1">
                <a:latin typeface="Courier New" pitchFamily="-65" charset="0"/>
              </a:rPr>
              <a:t>f</a:t>
            </a:r>
            <a:r>
              <a:rPr lang="en-US" sz="2600" b="1" dirty="0">
                <a:latin typeface="Courier New" pitchFamily="-65" charset="0"/>
              </a:rPr>
              <a:t>=</a:t>
            </a:r>
            <a:r>
              <a:rPr lang="en-US" sz="2600" b="1" dirty="0" err="1">
                <a:latin typeface="Courier New" pitchFamily="-65" charset="0"/>
              </a:rPr>
              <a:t>i+j</a:t>
            </a:r>
            <a:r>
              <a:rPr lang="en-US" sz="2600" b="1" dirty="0">
                <a:latin typeface="Courier New" pitchFamily="-65" charset="0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=0 */</a:t>
            </a:r>
            <a:b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600" b="1" dirty="0">
                <a:latin typeface="Courier New" pitchFamily="-65" charset="0"/>
              </a:rPr>
              <a:t>case 1: </a:t>
            </a:r>
            <a:r>
              <a:rPr lang="en-US" sz="2600" b="1" dirty="0" err="1">
                <a:latin typeface="Courier New" pitchFamily="-65" charset="0"/>
              </a:rPr>
              <a:t>f</a:t>
            </a:r>
            <a:r>
              <a:rPr lang="en-US" sz="2600" b="1" dirty="0">
                <a:latin typeface="Courier New" pitchFamily="-65" charset="0"/>
              </a:rPr>
              <a:t>=</a:t>
            </a:r>
            <a:r>
              <a:rPr lang="en-US" sz="2600" b="1" dirty="0" err="1">
                <a:latin typeface="Courier New" pitchFamily="-65" charset="0"/>
              </a:rPr>
              <a:t>g+h</a:t>
            </a:r>
            <a:r>
              <a:rPr lang="en-US" sz="2600" b="1" dirty="0">
                <a:latin typeface="Courier New" pitchFamily="-65" charset="0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=1 */</a:t>
            </a:r>
            <a:b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600" b="1" dirty="0">
                <a:latin typeface="Courier New" pitchFamily="-65" charset="0"/>
              </a:rPr>
              <a:t>case 2: </a:t>
            </a:r>
            <a:r>
              <a:rPr lang="en-US" sz="2600" b="1" dirty="0" err="1">
                <a:latin typeface="Courier New" pitchFamily="-65" charset="0"/>
              </a:rPr>
              <a:t>f</a:t>
            </a:r>
            <a:r>
              <a:rPr lang="en-US" sz="2600" b="1" dirty="0">
                <a:latin typeface="Courier New" pitchFamily="-65" charset="0"/>
              </a:rPr>
              <a:t>=</a:t>
            </a:r>
            <a:r>
              <a:rPr lang="en-US" sz="2600" b="1" dirty="0" err="1">
                <a:latin typeface="Courier New" pitchFamily="-65" charset="0"/>
              </a:rPr>
              <a:t>g</a:t>
            </a:r>
            <a:r>
              <a:rPr lang="en-US" sz="2600" b="1" dirty="0">
                <a:latin typeface="Courier New" pitchFamily="-65" charset="0"/>
              </a:rPr>
              <a:t>–</a:t>
            </a:r>
            <a:r>
              <a:rPr lang="en-US" sz="2600" b="1" dirty="0" err="1">
                <a:latin typeface="Courier New" pitchFamily="-65" charset="0"/>
              </a:rPr>
              <a:t>h</a:t>
            </a:r>
            <a:r>
              <a:rPr lang="en-US" sz="2600" b="1" dirty="0">
                <a:latin typeface="Courier New" pitchFamily="-65" charset="0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=2 */</a:t>
            </a:r>
            <a:r>
              <a:rPr lang="en-US" sz="2600" b="1" dirty="0">
                <a:latin typeface="Courier New" pitchFamily="-65" charset="0"/>
              </a:rPr>
              <a:t/>
            </a:r>
            <a:br>
              <a:rPr lang="en-US" sz="2600" b="1" dirty="0">
                <a:latin typeface="Courier New" pitchFamily="-65" charset="0"/>
              </a:rPr>
            </a:br>
            <a:r>
              <a:rPr lang="en-US" sz="2600" b="1" dirty="0">
                <a:latin typeface="Courier New" pitchFamily="-65" charset="0"/>
              </a:rPr>
              <a:t> case 3: </a:t>
            </a:r>
            <a:r>
              <a:rPr lang="en-US" sz="2600" b="1" dirty="0" err="1">
                <a:latin typeface="Courier New" pitchFamily="-65" charset="0"/>
              </a:rPr>
              <a:t>f</a:t>
            </a:r>
            <a:r>
              <a:rPr lang="en-US" sz="2600" b="1" dirty="0">
                <a:latin typeface="Courier New" pitchFamily="-65" charset="0"/>
              </a:rPr>
              <a:t>=</a:t>
            </a:r>
            <a:r>
              <a:rPr lang="en-US" sz="2600" b="1" dirty="0" err="1">
                <a:latin typeface="Courier New" pitchFamily="-65" charset="0"/>
              </a:rPr>
              <a:t>i</a:t>
            </a:r>
            <a:r>
              <a:rPr lang="en-US" sz="2600" b="1" dirty="0">
                <a:latin typeface="Courier New" pitchFamily="-65" charset="0"/>
              </a:rPr>
              <a:t>–</a:t>
            </a:r>
            <a:r>
              <a:rPr lang="en-US" sz="2600" b="1" dirty="0" err="1">
                <a:latin typeface="Courier New" pitchFamily="-65" charset="0"/>
              </a:rPr>
              <a:t>j</a:t>
            </a:r>
            <a:r>
              <a:rPr lang="en-US" sz="2600" b="1" dirty="0">
                <a:latin typeface="Courier New" pitchFamily="-65" charset="0"/>
              </a:rPr>
              <a:t>; break; 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/* </a:t>
            </a:r>
            <a:r>
              <a:rPr lang="en-US" sz="2600" b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  <a:t>=3 */</a:t>
            </a:r>
            <a:br>
              <a:rPr lang="en-US" sz="26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600" b="1" dirty="0">
                <a:latin typeface="Courier New" pitchFamily="-65" charset="0"/>
              </a:rPr>
              <a:t>}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8380412" cy="458787"/>
          </a:xfrm>
        </p:spPr>
        <p:txBody>
          <a:bodyPr/>
          <a:lstStyle/>
          <a:p>
            <a:r>
              <a:rPr lang="en-US" dirty="0"/>
              <a:t>Example: The C Switch Statement (2/3)</a:t>
            </a:r>
          </a:p>
        </p:txBody>
      </p:sp>
      <p:sp>
        <p:nvSpPr>
          <p:cNvPr id="193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7013" cy="5035550"/>
          </a:xfrm>
        </p:spPr>
        <p:txBody>
          <a:bodyPr/>
          <a:lstStyle/>
          <a:p>
            <a:r>
              <a:rPr lang="en-US" dirty="0"/>
              <a:t>This is complicated, so </a:t>
            </a:r>
            <a:r>
              <a:rPr lang="en-US" dirty="0">
                <a:solidFill>
                  <a:schemeClr val="accent1"/>
                </a:solidFill>
              </a:rPr>
              <a:t>simplify</a:t>
            </a:r>
            <a:r>
              <a:rPr lang="en-US" dirty="0"/>
              <a:t>.</a:t>
            </a:r>
          </a:p>
          <a:p>
            <a:r>
              <a:rPr lang="en-US" dirty="0"/>
              <a:t>Rewrite it as a chain of if-else statements, which we already know how to compile:</a:t>
            </a:r>
          </a:p>
          <a:p>
            <a:pPr lvl="1">
              <a:buFontTx/>
              <a:buNone/>
            </a:pPr>
            <a:r>
              <a:rPr lang="en-US" b="1" dirty="0" err="1">
                <a:latin typeface="Courier New" pitchFamily="-65" charset="0"/>
              </a:rPr>
              <a:t>if(k</a:t>
            </a:r>
            <a:r>
              <a:rPr lang="en-US" b="1" dirty="0">
                <a:latin typeface="Courier New" pitchFamily="-65" charset="0"/>
              </a:rPr>
              <a:t>==0) </a:t>
            </a:r>
            <a:r>
              <a:rPr lang="en-US" b="1" dirty="0" err="1">
                <a:latin typeface="Courier New" pitchFamily="-65" charset="0"/>
              </a:rPr>
              <a:t>f</a:t>
            </a:r>
            <a:r>
              <a:rPr lang="en-US" b="1" dirty="0">
                <a:latin typeface="Courier New" pitchFamily="-65" charset="0"/>
              </a:rPr>
              <a:t>=</a:t>
            </a:r>
            <a:r>
              <a:rPr lang="en-US" b="1" dirty="0" err="1">
                <a:latin typeface="Courier New" pitchFamily="-65" charset="0"/>
              </a:rPr>
              <a:t>i+j</a:t>
            </a:r>
            <a:r>
              <a:rPr lang="en-US" b="1" dirty="0">
                <a:latin typeface="Courier New" pitchFamily="-65" charset="0"/>
              </a:rPr>
              <a:t>; 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 else </a:t>
            </a:r>
            <a:r>
              <a:rPr lang="en-US" b="1" dirty="0" err="1">
                <a:latin typeface="Courier New" pitchFamily="-65" charset="0"/>
              </a:rPr>
              <a:t>if(k</a:t>
            </a:r>
            <a:r>
              <a:rPr lang="en-US" b="1" dirty="0">
                <a:latin typeface="Courier New" pitchFamily="-65" charset="0"/>
              </a:rPr>
              <a:t>==1) </a:t>
            </a:r>
            <a:r>
              <a:rPr lang="en-US" b="1" dirty="0" err="1">
                <a:latin typeface="Courier New" pitchFamily="-65" charset="0"/>
              </a:rPr>
              <a:t>f</a:t>
            </a:r>
            <a:r>
              <a:rPr lang="en-US" b="1" dirty="0">
                <a:latin typeface="Courier New" pitchFamily="-65" charset="0"/>
              </a:rPr>
              <a:t>=</a:t>
            </a:r>
            <a:r>
              <a:rPr lang="en-US" b="1" dirty="0" err="1">
                <a:latin typeface="Courier New" pitchFamily="-65" charset="0"/>
              </a:rPr>
              <a:t>g+h</a:t>
            </a:r>
            <a:r>
              <a:rPr lang="en-US" b="1" dirty="0">
                <a:latin typeface="Courier New" pitchFamily="-65" charset="0"/>
              </a:rPr>
              <a:t>; 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   else </a:t>
            </a:r>
            <a:r>
              <a:rPr lang="en-US" b="1" dirty="0" err="1">
                <a:latin typeface="Courier New" pitchFamily="-65" charset="0"/>
              </a:rPr>
              <a:t>if(k</a:t>
            </a:r>
            <a:r>
              <a:rPr lang="en-US" b="1" dirty="0">
                <a:latin typeface="Courier New" pitchFamily="-65" charset="0"/>
              </a:rPr>
              <a:t>==2) </a:t>
            </a:r>
            <a:r>
              <a:rPr lang="en-US" b="1" dirty="0" err="1">
                <a:latin typeface="Courier New" pitchFamily="-65" charset="0"/>
              </a:rPr>
              <a:t>f</a:t>
            </a:r>
            <a:r>
              <a:rPr lang="en-US" b="1" dirty="0">
                <a:latin typeface="Courier New" pitchFamily="-65" charset="0"/>
              </a:rPr>
              <a:t>=</a:t>
            </a:r>
            <a:r>
              <a:rPr lang="en-US" b="1" dirty="0" err="1">
                <a:latin typeface="Courier New" pitchFamily="-65" charset="0"/>
              </a:rPr>
              <a:t>g</a:t>
            </a:r>
            <a:r>
              <a:rPr lang="en-US" b="1" dirty="0">
                <a:latin typeface="Courier New" pitchFamily="-65" charset="0"/>
              </a:rPr>
              <a:t>–</a:t>
            </a:r>
            <a:r>
              <a:rPr lang="en-US" b="1" dirty="0" err="1">
                <a:latin typeface="Courier New" pitchFamily="-65" charset="0"/>
              </a:rPr>
              <a:t>h</a:t>
            </a:r>
            <a:r>
              <a:rPr lang="en-US" b="1" dirty="0">
                <a:latin typeface="Courier New" pitchFamily="-65" charset="0"/>
              </a:rPr>
              <a:t>;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     else </a:t>
            </a:r>
            <a:r>
              <a:rPr lang="en-US" b="1" dirty="0" err="1">
                <a:latin typeface="Courier New" pitchFamily="-65" charset="0"/>
              </a:rPr>
              <a:t>if(k</a:t>
            </a:r>
            <a:r>
              <a:rPr lang="en-US" b="1" dirty="0">
                <a:latin typeface="Courier New" pitchFamily="-65" charset="0"/>
              </a:rPr>
              <a:t>==3) </a:t>
            </a:r>
            <a:r>
              <a:rPr lang="en-US" b="1" dirty="0" err="1">
                <a:latin typeface="Courier New" pitchFamily="-65" charset="0"/>
              </a:rPr>
              <a:t>f</a:t>
            </a:r>
            <a:r>
              <a:rPr lang="en-US" b="1" dirty="0">
                <a:latin typeface="Courier New" pitchFamily="-65" charset="0"/>
              </a:rPr>
              <a:t>=</a:t>
            </a:r>
            <a:r>
              <a:rPr lang="en-US" b="1" dirty="0" err="1">
                <a:latin typeface="Courier New" pitchFamily="-65" charset="0"/>
              </a:rPr>
              <a:t>i</a:t>
            </a:r>
            <a:r>
              <a:rPr lang="en-US" b="1" dirty="0">
                <a:latin typeface="Courier New" pitchFamily="-65" charset="0"/>
              </a:rPr>
              <a:t>–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b="1" dirty="0">
                <a:latin typeface="Courier New" pitchFamily="-65" charset="0"/>
              </a:rPr>
              <a:t>;</a:t>
            </a:r>
          </a:p>
          <a:p>
            <a:r>
              <a:rPr lang="en-US" dirty="0"/>
              <a:t>Use this mapping: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latin typeface="Courier New" pitchFamily="-65" charset="0"/>
              </a:rPr>
              <a:t>f:$s0, g:$s1, h:$s2,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i:$s3, j:$s4, k:$s5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8380412" cy="458787"/>
          </a:xfrm>
        </p:spPr>
        <p:txBody>
          <a:bodyPr/>
          <a:lstStyle/>
          <a:p>
            <a:r>
              <a:rPr lang="en-US" dirty="0"/>
              <a:t>Example: The C Switch Statement (3/3)</a:t>
            </a:r>
          </a:p>
        </p:txBody>
      </p:sp>
      <p:sp>
        <p:nvSpPr>
          <p:cNvPr id="193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4978400"/>
          </a:xfrm>
        </p:spPr>
        <p:txBody>
          <a:bodyPr/>
          <a:lstStyle/>
          <a:p>
            <a:r>
              <a:rPr lang="en-US" sz="2800" dirty="0"/>
              <a:t>Final compiled MIPS </a:t>
            </a:r>
            <a:r>
              <a:rPr lang="en-US" sz="2800" dirty="0" smtClean="0"/>
              <a:t>code: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</a:t>
            </a:r>
            <a:r>
              <a:rPr lang="en-US" sz="2000" b="1" dirty="0" err="1" smtClean="0">
                <a:latin typeface="Courier New" pitchFamily="-65" charset="0"/>
              </a:rPr>
              <a:t>bne</a:t>
            </a:r>
            <a:r>
              <a:rPr lang="en-US" sz="2000" b="1" dirty="0" smtClean="0">
                <a:latin typeface="Courier New" pitchFamily="-65" charset="0"/>
              </a:rPr>
              <a:t> </a:t>
            </a:r>
            <a:r>
              <a:rPr lang="en-US" sz="2000" b="1" dirty="0">
                <a:latin typeface="Courier New" pitchFamily="-65" charset="0"/>
              </a:rPr>
              <a:t>$s5,$0,</a:t>
            </a: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L1</a:t>
            </a: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!=0</a:t>
            </a:r>
            <a:r>
              <a:rPr lang="en-US" sz="2000" b="1" i="1" dirty="0">
                <a:latin typeface="Courier New" pitchFamily="-65" charset="0"/>
              </a:rPr>
              <a:t/>
            </a:r>
            <a:br>
              <a:rPr lang="en-US" sz="2000" b="1" i="1" dirty="0">
                <a:latin typeface="Courier New" pitchFamily="-65" charset="0"/>
              </a:rPr>
            </a:br>
            <a:r>
              <a:rPr lang="en-US" sz="2000" b="1" i="1" dirty="0">
                <a:latin typeface="Courier New" pitchFamily="-65" charset="0"/>
              </a:rPr>
              <a:t>    </a:t>
            </a:r>
            <a:r>
              <a:rPr lang="en-US" sz="2000" b="1" dirty="0">
                <a:latin typeface="Courier New" pitchFamily="-65" charset="0"/>
              </a:rPr>
              <a:t>add  $s0,$s3,$s4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==0 so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i+j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j</a:t>
            </a: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Exit      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end of case so Exit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L1: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addi</a:t>
            </a:r>
            <a:r>
              <a:rPr lang="en-US" sz="2000" b="1" dirty="0">
                <a:latin typeface="Courier New" pitchFamily="-65" charset="0"/>
              </a:rPr>
              <a:t> $t0,$s5,-1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$t0=k-1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bne</a:t>
            </a:r>
            <a:r>
              <a:rPr lang="en-US" sz="2000" b="1" dirty="0">
                <a:latin typeface="Courier New" pitchFamily="-65" charset="0"/>
              </a:rPr>
              <a:t>  $t0,$0,</a:t>
            </a: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L2</a:t>
            </a:r>
            <a:r>
              <a:rPr lang="en-US" sz="2000" b="1" dirty="0">
                <a:latin typeface="Courier New" pitchFamily="-65" charset="0"/>
              </a:rPr>
              <a:t> 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!=1</a:t>
            </a:r>
            <a:r>
              <a:rPr lang="en-US" sz="2000" b="1" i="1" dirty="0">
                <a:latin typeface="Courier New" pitchFamily="-65" charset="0"/>
              </a:rPr>
              <a:t/>
            </a:r>
            <a:br>
              <a:rPr lang="en-US" sz="2000" b="1" i="1" dirty="0">
                <a:latin typeface="Courier New" pitchFamily="-65" charset="0"/>
              </a:rPr>
            </a:br>
            <a:r>
              <a:rPr lang="en-US" sz="2000" b="1" i="1" dirty="0">
                <a:latin typeface="Courier New" pitchFamily="-65" charset="0"/>
              </a:rPr>
              <a:t>    </a:t>
            </a:r>
            <a:r>
              <a:rPr lang="en-US" sz="2000" b="1" dirty="0">
                <a:latin typeface="Courier New" pitchFamily="-65" charset="0"/>
              </a:rPr>
              <a:t>add  $s0,$s1,$s2</a:t>
            </a:r>
            <a:r>
              <a:rPr lang="en-US" sz="2000" b="1" i="1" dirty="0">
                <a:latin typeface="Courier New" pitchFamily="-65" charset="0"/>
              </a:rPr>
              <a:t>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==1 so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g+h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j</a:t>
            </a: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Exit      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end of case so Exit</a:t>
            </a:r>
            <a:r>
              <a:rPr lang="en-US" sz="2000" b="1" i="1" dirty="0">
                <a:latin typeface="Courier New" pitchFamily="-65" charset="0"/>
              </a:rPr>
              <a:t/>
            </a:r>
            <a:br>
              <a:rPr lang="en-US" sz="2000" b="1" i="1" dirty="0">
                <a:latin typeface="Courier New" pitchFamily="-65" charset="0"/>
              </a:rPr>
            </a:b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L2: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addi</a:t>
            </a:r>
            <a:r>
              <a:rPr lang="en-US" sz="2000" b="1" dirty="0">
                <a:latin typeface="Courier New" pitchFamily="-65" charset="0"/>
              </a:rPr>
              <a:t> $t0,$s5,-2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$t0=k-2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bne</a:t>
            </a:r>
            <a:r>
              <a:rPr lang="en-US" sz="2000" b="1" dirty="0">
                <a:latin typeface="Courier New" pitchFamily="-65" charset="0"/>
              </a:rPr>
              <a:t>  $t0,$0,</a:t>
            </a: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L3</a:t>
            </a:r>
            <a:r>
              <a:rPr lang="en-US" sz="2000" b="1" dirty="0">
                <a:latin typeface="Courier New" pitchFamily="-65" charset="0"/>
              </a:rPr>
              <a:t> 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!=2</a:t>
            </a:r>
            <a:r>
              <a:rPr lang="en-US" sz="2000" b="1" i="1" dirty="0">
                <a:latin typeface="Courier New" pitchFamily="-65" charset="0"/>
              </a:rPr>
              <a:t/>
            </a:r>
            <a:br>
              <a:rPr lang="en-US" sz="2000" b="1" i="1" dirty="0">
                <a:latin typeface="Courier New" pitchFamily="-65" charset="0"/>
              </a:rPr>
            </a:br>
            <a:r>
              <a:rPr lang="en-US" sz="2000" b="1" i="1" dirty="0">
                <a:latin typeface="Courier New" pitchFamily="-65" charset="0"/>
              </a:rPr>
              <a:t>    </a:t>
            </a:r>
            <a:r>
              <a:rPr lang="en-US" sz="2000" b="1" dirty="0">
                <a:latin typeface="Courier New" pitchFamily="-65" charset="0"/>
              </a:rPr>
              <a:t>sub  $s0,$s1,$s2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==2 so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g-h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j</a:t>
            </a: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Exit</a:t>
            </a:r>
            <a:r>
              <a:rPr lang="en-US" sz="2000" b="1" dirty="0">
                <a:latin typeface="Courier New" pitchFamily="-65" charset="0"/>
              </a:rPr>
              <a:t>      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end of case so Exit</a:t>
            </a:r>
            <a:r>
              <a:rPr lang="en-US" sz="2000" b="1" i="1" dirty="0">
                <a:latin typeface="Courier New" pitchFamily="-65" charset="0"/>
              </a:rPr>
              <a:t/>
            </a:r>
            <a:br>
              <a:rPr lang="en-US" sz="2000" b="1" i="1" dirty="0">
                <a:latin typeface="Courier New" pitchFamily="-65" charset="0"/>
              </a:rPr>
            </a:b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L3: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addi</a:t>
            </a:r>
            <a:r>
              <a:rPr lang="en-US" sz="2000" b="1" dirty="0">
                <a:latin typeface="Courier New" pitchFamily="-65" charset="0"/>
              </a:rPr>
              <a:t> $t0,$s5,-3 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$t0=k-3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</a:t>
            </a:r>
            <a:r>
              <a:rPr lang="en-US" sz="2000" b="1" dirty="0" err="1">
                <a:latin typeface="Courier New" pitchFamily="-65" charset="0"/>
              </a:rPr>
              <a:t>bne</a:t>
            </a:r>
            <a:r>
              <a:rPr lang="en-US" sz="2000" b="1" dirty="0">
                <a:latin typeface="Courier New" pitchFamily="-65" charset="0"/>
              </a:rPr>
              <a:t>  $t0,$0,</a:t>
            </a: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Exit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branch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!=3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  sub  $s0,$s3,$s4 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k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==3 so 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f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000" b="1" i="1" dirty="0" err="1">
                <a:solidFill>
                  <a:schemeClr val="bg2"/>
                </a:solidFill>
                <a:latin typeface="Courier New" pitchFamily="-65" charset="0"/>
              </a:rPr>
              <a:t>i-j</a:t>
            </a:r>
            <a:r>
              <a:rPr lang="en-US" sz="2000" b="1" i="1" dirty="0">
                <a:solidFill>
                  <a:schemeClr val="bg2"/>
                </a:solidFill>
                <a:latin typeface="Courier New" pitchFamily="-65" charset="0"/>
              </a:rPr>
              <a:t> </a:t>
            </a:r>
            <a:r>
              <a:rPr lang="en-US" sz="2000" b="1" dirty="0">
                <a:latin typeface="Courier New" pitchFamily="-65" charset="0"/>
              </a:rPr>
              <a:t/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solidFill>
                  <a:srgbClr val="800080"/>
                </a:solidFill>
                <a:latin typeface="Courier New" pitchFamily="-65" charset="0"/>
              </a:rPr>
              <a:t>Exit: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3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34363" cy="474663"/>
          </a:xfrm>
        </p:spPr>
        <p:txBody>
          <a:bodyPr/>
          <a:lstStyle/>
          <a:p>
            <a:r>
              <a:rPr lang="en-US" dirty="0" smtClean="0"/>
              <a:t>Last time: Loading, Storing bytes 1/2</a:t>
            </a:r>
            <a:endParaRPr lang="en-US" dirty="0"/>
          </a:p>
        </p:txBody>
      </p:sp>
      <p:sp>
        <p:nvSpPr>
          <p:cNvPr id="1903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89550"/>
          </a:xfrm>
        </p:spPr>
        <p:txBody>
          <a:bodyPr/>
          <a:lstStyle/>
          <a:p>
            <a:r>
              <a:rPr lang="en-US" dirty="0" smtClean="0"/>
              <a:t>In addition to word data transfers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err="1" smtClean="0">
                <a:latin typeface="Courier New" pitchFamily="-65" charset="0"/>
              </a:rPr>
              <a:t>lw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-65" charset="0"/>
              </a:rPr>
              <a:t>sw</a:t>
            </a:r>
            <a:r>
              <a:rPr lang="en-US" dirty="0" smtClean="0"/>
              <a:t>), MIPS has </a:t>
            </a:r>
            <a:r>
              <a:rPr lang="en-US" dirty="0" smtClean="0">
                <a:solidFill>
                  <a:schemeClr val="accent1"/>
                </a:solidFill>
              </a:rPr>
              <a:t>byte </a:t>
            </a:r>
            <a:r>
              <a:rPr lang="en-US" dirty="0" smtClean="0"/>
              <a:t>data transfers:</a:t>
            </a:r>
          </a:p>
          <a:p>
            <a:pPr lvl="1"/>
            <a:r>
              <a:rPr lang="en-US" dirty="0" smtClean="0"/>
              <a:t>load byte: </a:t>
            </a:r>
            <a:r>
              <a:rPr lang="en-US" b="1" dirty="0" smtClean="0">
                <a:solidFill>
                  <a:schemeClr val="accent2"/>
                </a:solidFill>
                <a:latin typeface="Courier New" pitchFamily="-65" charset="0"/>
              </a:rPr>
              <a:t>lb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store byte: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sb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same format as </a:t>
            </a:r>
            <a:r>
              <a:rPr lang="en-US" dirty="0" err="1" smtClean="0">
                <a:latin typeface="Courier New" pitchFamily="-65" charset="0"/>
              </a:rPr>
              <a:t>lw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-65" charset="0"/>
              </a:rPr>
              <a:t>sw</a:t>
            </a:r>
            <a:endParaRPr lang="en-US" dirty="0" smtClean="0">
              <a:latin typeface="Courier New" pitchFamily="-65" charset="0"/>
            </a:endParaRPr>
          </a:p>
          <a:p>
            <a:r>
              <a:rPr lang="en-US" dirty="0" smtClean="0"/>
              <a:t>E.g.,  </a:t>
            </a:r>
            <a:r>
              <a:rPr lang="en-US" b="1" dirty="0" smtClean="0">
                <a:solidFill>
                  <a:schemeClr val="accent2"/>
                </a:solidFill>
                <a:latin typeface="Courier New" pitchFamily="-65" charset="0"/>
              </a:rPr>
              <a:t>lb $s0, 3($s1)</a:t>
            </a:r>
          </a:p>
          <a:p>
            <a:pPr lvl="1"/>
            <a:r>
              <a:rPr lang="en-US" i="1" dirty="0" smtClean="0"/>
              <a:t>contents of memory location with address = sum of “3” + contents of register </a:t>
            </a:r>
            <a:r>
              <a:rPr lang="en-US" b="1" i="1" dirty="0" smtClean="0">
                <a:latin typeface="Courier New" pitchFamily="-65" charset="0"/>
              </a:rPr>
              <a:t>s1</a:t>
            </a:r>
            <a:r>
              <a:rPr lang="en-US" b="1" i="1" dirty="0" smtClean="0"/>
              <a:t> </a:t>
            </a:r>
            <a:r>
              <a:rPr lang="en-US" i="1" dirty="0" smtClean="0"/>
              <a:t>is copied to the low byte position of register </a:t>
            </a:r>
            <a:r>
              <a:rPr lang="en-US" b="1" i="1" dirty="0" smtClean="0">
                <a:latin typeface="Courier New" pitchFamily="-65" charset="0"/>
              </a:rPr>
              <a:t>s0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666" name="Rectangle 2"/>
          <p:cNvSpPr>
            <a:spLocks noChangeArrowheads="1"/>
          </p:cNvSpPr>
          <p:nvPr/>
        </p:nvSpPr>
        <p:spPr bwMode="auto">
          <a:xfrm>
            <a:off x="6781800" y="22240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ourier New" pitchFamily="-65" charset="0"/>
              </a:rPr>
              <a:t>x</a:t>
            </a:r>
            <a:endParaRPr lang="en-US" sz="2800" b="1">
              <a:solidFill>
                <a:schemeClr val="accent2"/>
              </a:solidFill>
              <a:latin typeface="Courier New" pitchFamily="-65" charset="0"/>
            </a:endParaRPr>
          </a:p>
        </p:txBody>
      </p:sp>
      <p:sp>
        <p:nvSpPr>
          <p:cNvPr id="1905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Loading, Storing bytes 2/2</a:t>
            </a:r>
          </a:p>
        </p:txBody>
      </p:sp>
      <p:sp>
        <p:nvSpPr>
          <p:cNvPr id="19056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with other 24 bits in the 32 bit register?</a:t>
            </a:r>
          </a:p>
          <a:p>
            <a:pPr lvl="1"/>
            <a:r>
              <a:rPr lang="en-US"/>
              <a:t>lb: sign extends to fill upper 24 bits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dirty="0"/>
          </a:p>
          <a:p>
            <a:r>
              <a:rPr lang="en-US" dirty="0"/>
              <a:t>Normally don’t want to sign extend chars</a:t>
            </a:r>
          </a:p>
          <a:p>
            <a:r>
              <a:rPr lang="en-US" dirty="0"/>
              <a:t> MIPS instruction that </a:t>
            </a:r>
            <a:r>
              <a:rPr lang="en-US" dirty="0" smtClean="0"/>
              <a:t>doesn’t</a:t>
            </a:r>
            <a:br>
              <a:rPr lang="en-US" dirty="0" smtClean="0"/>
            </a:br>
            <a:r>
              <a:rPr lang="en-US" dirty="0" smtClean="0"/>
              <a:t>   sign </a:t>
            </a:r>
            <a:r>
              <a:rPr lang="en-US" dirty="0"/>
              <a:t>extend when loading </a:t>
            </a:r>
            <a:r>
              <a:rPr lang="en-US" dirty="0" smtClean="0"/>
              <a:t>bytes:</a:t>
            </a:r>
          </a:p>
          <a:p>
            <a:pPr lvl="1"/>
            <a:r>
              <a:rPr lang="en-US" dirty="0" smtClean="0"/>
              <a:t> load </a:t>
            </a:r>
            <a:r>
              <a:rPr lang="en-US" dirty="0"/>
              <a:t>byte unsigned: 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lbu</a:t>
            </a:r>
            <a:endParaRPr lang="en-US" b="1" dirty="0">
              <a:solidFill>
                <a:schemeClr val="accent2"/>
              </a:solidFill>
              <a:latin typeface="Courier New"/>
              <a:cs typeface="Courier New"/>
            </a:endParaRPr>
          </a:p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00" y="2362201"/>
            <a:ext cx="1905000" cy="1258888"/>
            <a:chOff x="4320" y="1680"/>
            <a:chExt cx="1200" cy="793"/>
          </a:xfrm>
        </p:grpSpPr>
        <p:sp>
          <p:nvSpPr>
            <p:cNvPr id="1905670" name="Rectangle 6"/>
            <p:cNvSpPr>
              <a:spLocks noChangeArrowheads="1"/>
            </p:cNvSpPr>
            <p:nvPr/>
          </p:nvSpPr>
          <p:spPr bwMode="auto">
            <a:xfrm>
              <a:off x="4320" y="1680"/>
              <a:ext cx="1200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Bold   07390"/>
              </a:endParaRPr>
            </a:p>
          </p:txBody>
        </p:sp>
        <p:sp>
          <p:nvSpPr>
            <p:cNvPr id="1905671" name="Text Box 7"/>
            <p:cNvSpPr txBox="1">
              <a:spLocks noChangeArrowheads="1"/>
            </p:cNvSpPr>
            <p:nvPr/>
          </p:nvSpPr>
          <p:spPr bwMode="auto">
            <a:xfrm>
              <a:off x="4637" y="1872"/>
              <a:ext cx="81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tx1"/>
                  </a:solidFill>
                  <a:latin typeface="18 VAG Rounded Bold   07390"/>
                </a:rPr>
                <a:t>byte</a:t>
              </a:r>
              <a:br>
                <a:rPr lang="en-US" sz="2800" b="1">
                  <a:solidFill>
                    <a:schemeClr val="tx1"/>
                  </a:solidFill>
                  <a:latin typeface="18 VAG Rounded Bold   07390"/>
                </a:rPr>
              </a:br>
              <a:r>
                <a:rPr lang="en-US" sz="2800" b="1">
                  <a:solidFill>
                    <a:schemeClr val="tx1"/>
                  </a:solidFill>
                  <a:latin typeface="18 VAG Rounded Bold   07390"/>
                </a:rPr>
                <a:t>loaded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219200" y="2667002"/>
            <a:ext cx="5257800" cy="842963"/>
            <a:chOff x="768" y="1872"/>
            <a:chExt cx="3312" cy="531"/>
          </a:xfrm>
        </p:grpSpPr>
        <p:sp>
          <p:nvSpPr>
            <p:cNvPr id="1905673" name="Text Box 9"/>
            <p:cNvSpPr txBox="1">
              <a:spLocks noChangeArrowheads="1"/>
            </p:cNvSpPr>
            <p:nvPr/>
          </p:nvSpPr>
          <p:spPr bwMode="auto">
            <a:xfrm>
              <a:off x="816" y="2073"/>
              <a:ext cx="29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latin typeface="18 VAG Rounded Bold   07390"/>
                </a:rPr>
                <a:t>…is copied to “sign-extend”</a:t>
              </a:r>
            </a:p>
          </p:txBody>
        </p:sp>
        <p:sp>
          <p:nvSpPr>
            <p:cNvPr id="1905674" name="AutoShape 10"/>
            <p:cNvSpPr>
              <a:spLocks noChangeArrowheads="1"/>
            </p:cNvSpPr>
            <p:nvPr/>
          </p:nvSpPr>
          <p:spPr bwMode="auto">
            <a:xfrm>
              <a:off x="768" y="1872"/>
              <a:ext cx="3312" cy="155"/>
            </a:xfrm>
            <a:prstGeom prst="leftArrow">
              <a:avLst>
                <a:gd name="adj1" fmla="val 50000"/>
                <a:gd name="adj2" fmla="val 534194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Bold   0739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627815" y="2667001"/>
            <a:ext cx="1331913" cy="1362076"/>
            <a:chOff x="4032" y="1872"/>
            <a:chExt cx="839" cy="858"/>
          </a:xfrm>
        </p:grpSpPr>
        <p:sp>
          <p:nvSpPr>
            <p:cNvPr id="1905676" name="Line 12"/>
            <p:cNvSpPr>
              <a:spLocks noChangeShapeType="1"/>
            </p:cNvSpPr>
            <p:nvPr/>
          </p:nvSpPr>
          <p:spPr bwMode="auto">
            <a:xfrm flipV="1">
              <a:off x="4224" y="1872"/>
              <a:ext cx="0" cy="48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Bold   07390"/>
              </a:endParaRPr>
            </a:p>
          </p:txBody>
        </p:sp>
        <p:sp>
          <p:nvSpPr>
            <p:cNvPr id="1905677" name="Text Box 13"/>
            <p:cNvSpPr txBox="1">
              <a:spLocks noChangeArrowheads="1"/>
            </p:cNvSpPr>
            <p:nvPr/>
          </p:nvSpPr>
          <p:spPr bwMode="auto">
            <a:xfrm>
              <a:off x="4032" y="2400"/>
              <a:ext cx="83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latin typeface="18 VAG Rounded Bold   07390"/>
                </a:rPr>
                <a:t>This bit</a:t>
              </a:r>
            </a:p>
          </p:txBody>
        </p:sp>
      </p:grpSp>
      <p:sp>
        <p:nvSpPr>
          <p:cNvPr id="1905678" name="Rectangle 14"/>
          <p:cNvSpPr>
            <a:spLocks noChangeArrowheads="1"/>
          </p:cNvSpPr>
          <p:nvPr/>
        </p:nvSpPr>
        <p:spPr bwMode="auto">
          <a:xfrm>
            <a:off x="381000" y="2209800"/>
            <a:ext cx="6372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Courier New" pitchFamily="-65" charset="0"/>
              </a:rPr>
              <a:t>xxxx xxxx xxxx xxxx xxxx xxxx</a:t>
            </a:r>
            <a:endParaRPr lang="en-US" sz="2800" b="1">
              <a:solidFill>
                <a:schemeClr val="accent2"/>
              </a:solidFill>
              <a:latin typeface="Courier New" pitchFamily="-65" charset="0"/>
            </a:endParaRPr>
          </a:p>
        </p:txBody>
      </p:sp>
      <p:sp>
        <p:nvSpPr>
          <p:cNvPr id="1905679" name="Rectangle 15"/>
          <p:cNvSpPr>
            <a:spLocks noChangeArrowheads="1"/>
          </p:cNvSpPr>
          <p:nvPr/>
        </p:nvSpPr>
        <p:spPr bwMode="auto">
          <a:xfrm>
            <a:off x="6781800" y="2224088"/>
            <a:ext cx="2105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latin typeface="Courier New" pitchFamily="-65" charset="0"/>
              </a:rPr>
              <a:t> </a:t>
            </a:r>
            <a:r>
              <a:rPr lang="en-US" sz="2800" b="1">
                <a:solidFill>
                  <a:schemeClr val="accent2"/>
                </a:solidFill>
                <a:latin typeface="Courier New" pitchFamily="-65" charset="0"/>
              </a:rPr>
              <a:t>zzz zzzz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66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7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543800" cy="474662"/>
          </a:xfrm>
        </p:spPr>
        <p:txBody>
          <a:bodyPr/>
          <a:lstStyle/>
          <a:p>
            <a:r>
              <a:rPr lang="en-US" smtClean="0"/>
              <a:t>Overflow in Arithmetic (1/2)</a:t>
            </a:r>
            <a:endParaRPr lang="en-US" dirty="0"/>
          </a:p>
        </p:txBody>
      </p:sp>
      <p:sp>
        <p:nvSpPr>
          <p:cNvPr id="190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695825"/>
          </a:xfrm>
        </p:spPr>
        <p:txBody>
          <a:bodyPr/>
          <a:lstStyle/>
          <a:p>
            <a:r>
              <a:rPr lang="en-US" dirty="0" smtClean="0"/>
              <a:t>Reminder: Overflow occurs when there is a mistake in arithmetic due to the limited precision in computers.</a:t>
            </a:r>
          </a:p>
          <a:p>
            <a:r>
              <a:rPr lang="en-US" dirty="0" smtClean="0"/>
              <a:t>Example (4-bit unsigned numbers):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15		         1111</a:t>
            </a:r>
          </a:p>
          <a:p>
            <a:pPr lvl="1">
              <a:buFontTx/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		</a:t>
            </a:r>
            <a:r>
              <a:rPr lang="en-US" b="1" u="sng" dirty="0" smtClean="0">
                <a:solidFill>
                  <a:schemeClr val="accent1"/>
                </a:solidFill>
                <a:latin typeface="Courier New"/>
                <a:cs typeface="Courier New"/>
              </a:rPr>
              <a:t>+ 3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		       </a:t>
            </a:r>
            <a:r>
              <a:rPr lang="en-US" b="1" u="sng" dirty="0" smtClean="0">
                <a:solidFill>
                  <a:schemeClr val="accent1"/>
                </a:solidFill>
                <a:latin typeface="Courier New"/>
                <a:cs typeface="Courier New"/>
              </a:rPr>
              <a:t>+ 0011</a:t>
            </a:r>
            <a:endParaRPr lang="en-US" b="1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pPr lvl="1">
              <a:buFontTx/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		 18		        10010</a:t>
            </a:r>
          </a:p>
          <a:p>
            <a:pPr lvl="1"/>
            <a:r>
              <a:rPr lang="en-US" dirty="0" smtClean="0"/>
              <a:t>But we don’t have room for 5-bit solution, so the solution would be </a:t>
            </a:r>
            <a:r>
              <a:rPr lang="en-US" b="1" dirty="0" smtClean="0">
                <a:latin typeface="Courier New"/>
                <a:cs typeface="Courier New"/>
              </a:rPr>
              <a:t>0010</a:t>
            </a:r>
            <a:r>
              <a:rPr lang="en-US" dirty="0" smtClean="0"/>
              <a:t>, which is </a:t>
            </a:r>
            <a:r>
              <a:rPr lang="en-US" b="1" dirty="0" smtClean="0">
                <a:latin typeface="Courier New"/>
                <a:cs typeface="Courier New"/>
              </a:rPr>
              <a:t>+2</a:t>
            </a:r>
            <a:r>
              <a:rPr lang="en-US" dirty="0" smtClean="0"/>
              <a:t>, and wrong.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11138"/>
            <a:ext cx="7162800" cy="474662"/>
          </a:xfrm>
        </p:spPr>
        <p:txBody>
          <a:bodyPr/>
          <a:lstStyle/>
          <a:p>
            <a:r>
              <a:rPr lang="en-US" dirty="0" smtClean="0"/>
              <a:t>Overflow in Arithmetic (2/2)</a:t>
            </a:r>
            <a:endParaRPr lang="en-US" dirty="0"/>
          </a:p>
        </p:txBody>
      </p:sp>
      <p:sp>
        <p:nvSpPr>
          <p:cNvPr id="190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270500"/>
          </a:xfrm>
        </p:spPr>
        <p:txBody>
          <a:bodyPr/>
          <a:lstStyle/>
          <a:p>
            <a:r>
              <a:rPr lang="en-US" dirty="0" smtClean="0"/>
              <a:t>Some languages detect overflow (</a:t>
            </a:r>
            <a:r>
              <a:rPr lang="en-US" dirty="0" err="1" smtClean="0"/>
              <a:t>Ada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smtClean="0"/>
              <a:t>some don’t (C)</a:t>
            </a:r>
          </a:p>
          <a:p>
            <a:r>
              <a:rPr lang="en-US" dirty="0" smtClean="0"/>
              <a:t>MIPS solution is 2 kinds of arithmetic instructs: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These </a:t>
            </a:r>
            <a:r>
              <a:rPr lang="en-US" u="sng" dirty="0" smtClean="0">
                <a:solidFill>
                  <a:schemeClr val="accent1"/>
                </a:solidFill>
              </a:rPr>
              <a:t>cause overflow to be detected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(</a:t>
            </a:r>
            <a:r>
              <a:rPr lang="en-US" b="1" dirty="0" smtClean="0">
                <a:solidFill>
                  <a:schemeClr val="accent2"/>
                </a:solidFill>
                <a:latin typeface="Courier New" pitchFamily="-65" charset="0"/>
              </a:rPr>
              <a:t>add</a:t>
            </a:r>
            <a:r>
              <a:rPr lang="en-US" dirty="0" smtClean="0"/>
              <a:t>)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immediate 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addi</a:t>
            </a:r>
            <a:r>
              <a:rPr lang="en-US" dirty="0" smtClean="0"/>
              <a:t>)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subtract (</a:t>
            </a:r>
            <a:r>
              <a:rPr lang="en-US" b="1" dirty="0" smtClean="0">
                <a:solidFill>
                  <a:schemeClr val="accent2"/>
                </a:solidFill>
                <a:latin typeface="Courier New" pitchFamily="-65" charset="0"/>
              </a:rPr>
              <a:t>sub</a:t>
            </a:r>
            <a:r>
              <a:rPr lang="en-US" dirty="0" smtClean="0"/>
              <a:t>)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These </a:t>
            </a:r>
            <a:r>
              <a:rPr lang="en-US" u="sng" dirty="0" smtClean="0">
                <a:solidFill>
                  <a:schemeClr val="accent1"/>
                </a:solidFill>
              </a:rPr>
              <a:t>do not cause overflow detection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unsigned 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dirty="0" smtClean="0"/>
              <a:t>)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add immediate unsigned 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addiu</a:t>
            </a:r>
            <a:r>
              <a:rPr lang="en-US" dirty="0" smtClean="0"/>
              <a:t>) </a:t>
            </a:r>
          </a:p>
          <a:p>
            <a:pPr lvl="2">
              <a:lnSpc>
                <a:spcPct val="75000"/>
              </a:lnSpc>
            </a:pPr>
            <a:r>
              <a:rPr lang="en-US" dirty="0" smtClean="0"/>
              <a:t>subtract unsigned 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subu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Compiler selects appropriate arithmetic</a:t>
            </a:r>
          </a:p>
          <a:p>
            <a:pPr lvl="1">
              <a:lnSpc>
                <a:spcPct val="75000"/>
              </a:lnSpc>
            </a:pPr>
            <a:r>
              <a:rPr lang="en-US" dirty="0" smtClean="0"/>
              <a:t>MIPS C compilers produce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b="1" dirty="0" smtClean="0">
                <a:solidFill>
                  <a:schemeClr val="accent2"/>
                </a:solidFill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addiu</a:t>
            </a:r>
            <a:r>
              <a:rPr lang="en-US" b="1" dirty="0" smtClean="0">
                <a:solidFill>
                  <a:schemeClr val="accent2"/>
                </a:solidFill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subu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1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6400800" cy="474663"/>
          </a:xfrm>
        </p:spPr>
        <p:txBody>
          <a:bodyPr/>
          <a:lstStyle/>
          <a:p>
            <a:r>
              <a:rPr lang="en-US" dirty="0" smtClean="0"/>
              <a:t>Two “Logic” Instructions</a:t>
            </a:r>
            <a:endParaRPr lang="en-US" dirty="0"/>
          </a:p>
        </p:txBody>
      </p:sp>
      <p:sp>
        <p:nvSpPr>
          <p:cNvPr id="191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05800" cy="5068888"/>
          </a:xfrm>
        </p:spPr>
        <p:txBody>
          <a:bodyPr/>
          <a:lstStyle/>
          <a:p>
            <a:r>
              <a:rPr lang="en-US" sz="3300" dirty="0" smtClean="0"/>
              <a:t>Here are 2 more new instructions</a:t>
            </a:r>
          </a:p>
          <a:p>
            <a:r>
              <a:rPr lang="en-US" sz="3300" dirty="0" smtClean="0"/>
              <a:t>Shift Left: </a:t>
            </a:r>
            <a:r>
              <a:rPr lang="en-US" sz="3300" b="1" dirty="0" err="1" smtClean="0">
                <a:solidFill>
                  <a:schemeClr val="accent2"/>
                </a:solidFill>
                <a:latin typeface="Courier New" pitchFamily="-65" charset="0"/>
              </a:rPr>
              <a:t>sll</a:t>
            </a:r>
            <a:r>
              <a:rPr lang="en-US" sz="3300" b="1" dirty="0" smtClean="0">
                <a:solidFill>
                  <a:schemeClr val="accent2"/>
                </a:solidFill>
                <a:latin typeface="Courier New" pitchFamily="-65" charset="0"/>
              </a:rPr>
              <a:t> $s1,$s2,2 </a:t>
            </a:r>
            <a:r>
              <a:rPr lang="en-US" sz="3300" b="1" dirty="0" smtClean="0">
                <a:solidFill>
                  <a:schemeClr val="bg2"/>
                </a:solidFill>
                <a:latin typeface="Courier New" pitchFamily="-65" charset="0"/>
              </a:rPr>
              <a:t>#s1=s2&lt;&lt;2</a:t>
            </a:r>
            <a:endParaRPr lang="en-US" sz="3300" b="1" dirty="0" smtClean="0">
              <a:latin typeface="Courier New" pitchFamily="-65" charset="0"/>
            </a:endParaRPr>
          </a:p>
          <a:p>
            <a:pPr lvl="1"/>
            <a:r>
              <a:rPr lang="en-US" dirty="0" smtClean="0"/>
              <a:t>Store in </a:t>
            </a:r>
            <a:r>
              <a:rPr lang="en-US" dirty="0" smtClean="0">
                <a:latin typeface="Courier New" pitchFamily="-65" charset="0"/>
              </a:rPr>
              <a:t>$s1</a:t>
            </a:r>
            <a:r>
              <a:rPr lang="en-US" dirty="0" smtClean="0"/>
              <a:t> the value from </a:t>
            </a:r>
            <a:r>
              <a:rPr lang="en-US" dirty="0" smtClean="0">
                <a:latin typeface="Courier New" pitchFamily="-65" charset="0"/>
              </a:rPr>
              <a:t>$s2</a:t>
            </a:r>
            <a:r>
              <a:rPr lang="en-US" dirty="0" smtClean="0"/>
              <a:t> shifted 2 bits to the left (they fall off end), </a:t>
            </a:r>
            <a:r>
              <a:rPr lang="en-US" dirty="0" smtClean="0">
                <a:solidFill>
                  <a:schemeClr val="accent1"/>
                </a:solidFill>
              </a:rPr>
              <a:t>inserting 0’s </a:t>
            </a:r>
            <a:r>
              <a:rPr lang="en-US" dirty="0" smtClean="0"/>
              <a:t>on right; </a:t>
            </a:r>
            <a:r>
              <a:rPr lang="en-US" dirty="0" smtClean="0">
                <a:latin typeface="Courier New" pitchFamily="-65" charset="0"/>
              </a:rPr>
              <a:t>&lt;&lt;</a:t>
            </a:r>
            <a:r>
              <a:rPr lang="en-US" dirty="0" smtClean="0"/>
              <a:t> in C.</a:t>
            </a:r>
          </a:p>
          <a:p>
            <a:pPr lvl="1"/>
            <a:r>
              <a:rPr lang="en-US" dirty="0" smtClean="0"/>
              <a:t>Before:	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0000 0002</a:t>
            </a:r>
            <a:r>
              <a:rPr lang="en-US" baseline="-25000" dirty="0" smtClean="0"/>
              <a:t>hex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0000 0000 0000 0000 0000 0000 0000 0010</a:t>
            </a:r>
            <a:r>
              <a:rPr lang="en-US" baseline="-25000" dirty="0" smtClean="0"/>
              <a:t>two</a:t>
            </a:r>
          </a:p>
          <a:p>
            <a:pPr lvl="1"/>
            <a:r>
              <a:rPr lang="en-US" dirty="0" smtClean="0"/>
              <a:t>After: 	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0000 000</a:t>
            </a:r>
            <a:r>
              <a:rPr lang="en-US" sz="2000" b="1" u="sng" dirty="0" smtClean="0">
                <a:solidFill>
                  <a:schemeClr val="accent1"/>
                </a:solidFill>
                <a:latin typeface="Courier New"/>
                <a:cs typeface="Courier New"/>
              </a:rPr>
              <a:t>8</a:t>
            </a:r>
            <a:r>
              <a:rPr lang="en-US" baseline="-25000" dirty="0" smtClean="0"/>
              <a:t>hex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0000 0000 0000 0000 0000 0000 0000 10</a:t>
            </a:r>
            <a:r>
              <a:rPr lang="en-US" sz="2000" b="1" u="sng" dirty="0" smtClean="0">
                <a:solidFill>
                  <a:schemeClr val="accent1"/>
                </a:solidFill>
                <a:latin typeface="Courier New"/>
                <a:cs typeface="Courier New"/>
              </a:rPr>
              <a:t>00</a:t>
            </a:r>
            <a:r>
              <a:rPr lang="en-US" baseline="-25000" dirty="0" smtClean="0"/>
              <a:t>two</a:t>
            </a:r>
            <a:endParaRPr lang="en-US" dirty="0" smtClean="0"/>
          </a:p>
          <a:p>
            <a:pPr lvl="1"/>
            <a:r>
              <a:rPr lang="en-US" dirty="0" smtClean="0"/>
              <a:t>What arithmetic effect does shift left have?</a:t>
            </a:r>
          </a:p>
          <a:p>
            <a:r>
              <a:rPr lang="en-US" sz="3300" dirty="0" smtClean="0"/>
              <a:t>Shift Right: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srl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opposite shift; </a:t>
            </a:r>
            <a:r>
              <a:rPr lang="en-US" b="1" dirty="0" smtClean="0">
                <a:latin typeface="Courier New" pitchFamily="-65" charset="0"/>
              </a:rPr>
              <a:t>&gt;&gt;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7085012" cy="458787"/>
          </a:xfrm>
        </p:spPr>
        <p:txBody>
          <a:bodyPr/>
          <a:lstStyle/>
          <a:p>
            <a:r>
              <a:rPr lang="en-US" dirty="0"/>
              <a:t>Loops in C/Assembly (1/3)</a:t>
            </a:r>
          </a:p>
        </p:txBody>
      </p:sp>
      <p:sp>
        <p:nvSpPr>
          <p:cNvPr id="191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240338"/>
          </a:xfrm>
        </p:spPr>
        <p:txBody>
          <a:bodyPr/>
          <a:lstStyle/>
          <a:p>
            <a:r>
              <a:rPr lang="en-US" dirty="0"/>
              <a:t>Simple loop in C; </a:t>
            </a:r>
            <a:r>
              <a:rPr lang="en-US" b="1" dirty="0">
                <a:solidFill>
                  <a:srgbClr val="800000"/>
                </a:solidFill>
                <a:latin typeface="Courier New" pitchFamily="-65" charset="0"/>
              </a:rPr>
              <a:t>A[]</a:t>
            </a:r>
            <a:r>
              <a:rPr lang="en-US" dirty="0"/>
              <a:t> is an array of </a:t>
            </a:r>
            <a:r>
              <a:rPr lang="en-US" dirty="0" err="1">
                <a:latin typeface="Courier New" pitchFamily="-65" charset="0"/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</a:t>
            </a:r>
            <a:r>
              <a:rPr lang="en-US" b="1" dirty="0">
                <a:latin typeface="Courier New" pitchFamily="-65" charset="0"/>
              </a:rPr>
              <a:t>do {</a:t>
            </a:r>
            <a:r>
              <a:rPr lang="en-US" b="1" dirty="0" smtClean="0">
                <a:latin typeface="Courier New" pitchFamily="-65" charset="0"/>
              </a:rPr>
              <a:t>	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b="1" dirty="0" smtClean="0">
                <a:latin typeface="Courier New" pitchFamily="-65" charset="0"/>
              </a:rPr>
              <a:t> </a:t>
            </a:r>
            <a:r>
              <a:rPr lang="en-US" b="1" dirty="0">
                <a:latin typeface="Courier New" pitchFamily="-65" charset="0"/>
              </a:rPr>
              <a:t>= 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b="1" dirty="0">
                <a:latin typeface="Courier New" pitchFamily="-65" charset="0"/>
              </a:rPr>
              <a:t> + </a:t>
            </a:r>
            <a:r>
              <a:rPr lang="en-US" b="1" dirty="0" err="1">
                <a:solidFill>
                  <a:srgbClr val="800000"/>
                </a:solidFill>
                <a:latin typeface="Courier New" pitchFamily="-65" charset="0"/>
              </a:rPr>
              <a:t>A</a:t>
            </a:r>
            <a:r>
              <a:rPr lang="en-US" b="1" dirty="0" err="1">
                <a:latin typeface="Courier New" pitchFamily="-65" charset="0"/>
              </a:rPr>
              <a:t>[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>
                <a:latin typeface="Courier New" pitchFamily="-65" charset="0"/>
              </a:rPr>
              <a:t>]</a:t>
            </a:r>
            <a:r>
              <a:rPr lang="en-US" b="1" dirty="0" smtClean="0">
                <a:latin typeface="Courier New" pitchFamily="-65" charset="0"/>
              </a:rPr>
              <a:t>;</a:t>
            </a:r>
            <a:br>
              <a:rPr lang="en-US" b="1" dirty="0" smtClean="0">
                <a:latin typeface="Courier New" pitchFamily="-65" charset="0"/>
              </a:rPr>
            </a:br>
            <a:r>
              <a:rPr lang="en-US" b="1" dirty="0" smtClean="0">
                <a:latin typeface="Courier New" pitchFamily="-65" charset="0"/>
              </a:rPr>
              <a:t>     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 smtClean="0">
                <a:latin typeface="Courier New" pitchFamily="-65" charset="0"/>
              </a:rPr>
              <a:t> </a:t>
            </a:r>
            <a:r>
              <a:rPr lang="en-US" b="1" dirty="0">
                <a:latin typeface="Courier New" pitchFamily="-65" charset="0"/>
              </a:rPr>
              <a:t>=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>
                <a:latin typeface="Courier New" pitchFamily="-65" charset="0"/>
              </a:rPr>
              <a:t> + </a:t>
            </a:r>
            <a:r>
              <a:rPr lang="en-US" b="1" dirty="0" err="1">
                <a:solidFill>
                  <a:schemeClr val="accent4"/>
                </a:solidFill>
                <a:latin typeface="Courier New" pitchFamily="-65" charset="0"/>
              </a:rPr>
              <a:t>j</a:t>
            </a:r>
            <a:r>
              <a:rPr lang="en-US" b="1" dirty="0" smtClean="0">
                <a:latin typeface="Courier New" pitchFamily="-65" charset="0"/>
              </a:rPr>
              <a:t>;</a:t>
            </a:r>
            <a:br>
              <a:rPr lang="en-US" b="1" dirty="0" smtClean="0">
                <a:latin typeface="Courier New" pitchFamily="-65" charset="0"/>
              </a:rPr>
            </a:br>
            <a:r>
              <a:rPr lang="en-US" b="1" dirty="0" smtClean="0">
                <a:latin typeface="Courier New" pitchFamily="-65" charset="0"/>
              </a:rPr>
              <a:t>} </a:t>
            </a:r>
            <a:r>
              <a:rPr lang="en-US" b="1" dirty="0">
                <a:latin typeface="Courier New" pitchFamily="-65" charset="0"/>
              </a:rPr>
              <a:t>while (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>
                <a:latin typeface="Courier New" pitchFamily="-65" charset="0"/>
              </a:rPr>
              <a:t> !=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h</a:t>
            </a:r>
            <a:r>
              <a:rPr lang="en-US" b="1" dirty="0">
                <a:latin typeface="Courier New" pitchFamily="-65" charset="0"/>
              </a:rPr>
              <a:t>);</a:t>
            </a:r>
          </a:p>
          <a:p>
            <a:r>
              <a:rPr lang="en-US" dirty="0"/>
              <a:t>Rewrite this as: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</a:t>
            </a:r>
            <a:r>
              <a:rPr lang="en-US" b="1" dirty="0">
                <a:latin typeface="Courier New" pitchFamily="-65" charset="0"/>
              </a:rPr>
              <a:t>Loop:	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b="1" dirty="0">
                <a:latin typeface="Courier New" pitchFamily="-65" charset="0"/>
              </a:rPr>
              <a:t> = 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b="1" dirty="0">
                <a:latin typeface="Courier New" pitchFamily="-65" charset="0"/>
              </a:rPr>
              <a:t> + </a:t>
            </a:r>
            <a:r>
              <a:rPr lang="en-US" b="1" dirty="0" err="1">
                <a:solidFill>
                  <a:srgbClr val="800000"/>
                </a:solidFill>
                <a:latin typeface="Courier New" pitchFamily="-65" charset="0"/>
              </a:rPr>
              <a:t>A</a:t>
            </a:r>
            <a:r>
              <a:rPr lang="en-US" b="1" dirty="0" err="1">
                <a:latin typeface="Courier New" pitchFamily="-65" charset="0"/>
              </a:rPr>
              <a:t>[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>
                <a:latin typeface="Courier New" pitchFamily="-65" charset="0"/>
              </a:rPr>
              <a:t>];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>
                <a:latin typeface="Courier New" pitchFamily="-65" charset="0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>
                <a:latin typeface="Courier New" pitchFamily="-65" charset="0"/>
              </a:rPr>
              <a:t> + </a:t>
            </a:r>
            <a:r>
              <a:rPr lang="en-US" b="1" dirty="0" err="1">
                <a:solidFill>
                  <a:schemeClr val="accent4"/>
                </a:solidFill>
                <a:latin typeface="Courier New" pitchFamily="-65" charset="0"/>
              </a:rPr>
              <a:t>j</a:t>
            </a:r>
            <a:r>
              <a:rPr lang="en-US" b="1" dirty="0">
                <a:latin typeface="Courier New" pitchFamily="-65" charset="0"/>
              </a:rPr>
              <a:t>;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		if (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>
                <a:latin typeface="Courier New" pitchFamily="-65" charset="0"/>
              </a:rPr>
              <a:t> != </a:t>
            </a:r>
            <a:r>
              <a:rPr lang="en-US" b="1" dirty="0" err="1">
                <a:solidFill>
                  <a:schemeClr val="accent3"/>
                </a:solidFill>
                <a:latin typeface="Courier New" pitchFamily="-65" charset="0"/>
              </a:rPr>
              <a:t>h</a:t>
            </a:r>
            <a:r>
              <a:rPr lang="en-US" b="1" dirty="0">
                <a:latin typeface="Courier New" pitchFamily="-65" charset="0"/>
              </a:rPr>
              <a:t>) </a:t>
            </a:r>
            <a:r>
              <a:rPr lang="en-US" b="1" dirty="0" err="1">
                <a:latin typeface="Courier New" pitchFamily="-65" charset="0"/>
              </a:rPr>
              <a:t>goto</a:t>
            </a:r>
            <a:r>
              <a:rPr lang="en-US" b="1" dirty="0">
                <a:latin typeface="Courier New" pitchFamily="-65" charset="0"/>
              </a:rPr>
              <a:t> Loop;</a:t>
            </a:r>
            <a:endParaRPr lang="en-US" b="1" dirty="0"/>
          </a:p>
          <a:p>
            <a:r>
              <a:rPr lang="en-US" dirty="0"/>
              <a:t>Use this mapping:</a:t>
            </a:r>
            <a:br>
              <a:rPr lang="en-US" dirty="0"/>
            </a:br>
            <a:r>
              <a:rPr lang="en-US" sz="3500" dirty="0">
                <a:latin typeface="Courier New" pitchFamily="-65" charset="0"/>
              </a:rPr>
              <a:t>  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sz="2400" b="1" dirty="0">
                <a:latin typeface="Courier New" pitchFamily="-65" charset="0"/>
              </a:rPr>
              <a:t>,  </a:t>
            </a:r>
            <a:r>
              <a:rPr lang="en-US" sz="2400" b="1" dirty="0">
                <a:solidFill>
                  <a:srgbClr val="008000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Courier New" pitchFamily="-65" charset="0"/>
              </a:rPr>
              <a:t>h</a:t>
            </a:r>
            <a:r>
              <a:rPr lang="en-US" sz="2400" b="1" dirty="0">
                <a:latin typeface="Courier New" pitchFamily="-65" charset="0"/>
              </a:rPr>
              <a:t>,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sz="2400" b="1" dirty="0">
                <a:latin typeface="Courier New" pitchFamily="-65" charset="0"/>
              </a:rPr>
              <a:t>,   </a:t>
            </a:r>
            <a:r>
              <a:rPr lang="en-US" sz="2400" b="1" dirty="0" err="1">
                <a:solidFill>
                  <a:schemeClr val="accent4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>
                <a:solidFill>
                  <a:srgbClr val="800000"/>
                </a:solidFill>
                <a:latin typeface="Courier New" pitchFamily="-65" charset="0"/>
              </a:rPr>
              <a:t>base of </a:t>
            </a:r>
            <a:r>
              <a:rPr lang="en-US" sz="2400" b="1" dirty="0" smtClean="0">
                <a:solidFill>
                  <a:srgbClr val="800000"/>
                </a:solidFill>
                <a:latin typeface="Courier New" pitchFamily="-65" charset="0"/>
              </a:rPr>
              <a:t>A</a:t>
            </a:r>
            <a:br>
              <a:rPr lang="en-US" sz="2400" b="1" dirty="0" smtClean="0">
                <a:solidFill>
                  <a:srgbClr val="800000"/>
                </a:solidFill>
                <a:latin typeface="Courier New" pitchFamily="-65" charset="0"/>
              </a:rPr>
            </a:br>
            <a:r>
              <a:rPr lang="en-US" sz="2400" b="1" dirty="0" smtClean="0">
                <a:solidFill>
                  <a:srgbClr val="800000"/>
                </a:solidFill>
                <a:latin typeface="Courier New" pitchFamily="-65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-65" charset="0"/>
              </a:rPr>
              <a:t>$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s1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>
                <a:solidFill>
                  <a:schemeClr val="accent3"/>
                </a:solidFill>
                <a:latin typeface="Courier New" pitchFamily="-65" charset="0"/>
              </a:rPr>
              <a:t>$s2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$s3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>
                <a:solidFill>
                  <a:schemeClr val="accent4"/>
                </a:solidFill>
                <a:latin typeface="Courier New" pitchFamily="-65" charset="0"/>
              </a:rPr>
              <a:t>$s4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>
                <a:solidFill>
                  <a:srgbClr val="800000"/>
                </a:solidFill>
                <a:latin typeface="Courier New" pitchFamily="-65" charset="0"/>
              </a:rPr>
              <a:t>$s5</a:t>
            </a:r>
            <a:endParaRPr lang="en-US" sz="3500" b="1" dirty="0">
              <a:latin typeface="Courier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6246812" cy="458787"/>
          </a:xfrm>
        </p:spPr>
        <p:txBody>
          <a:bodyPr/>
          <a:lstStyle/>
          <a:p>
            <a:r>
              <a:rPr lang="en-US" smtClean="0"/>
              <a:t>Loops in C/Assembly (2/3)</a:t>
            </a:r>
            <a:endParaRPr lang="en-US" dirty="0"/>
          </a:p>
        </p:txBody>
      </p:sp>
      <p:sp>
        <p:nvSpPr>
          <p:cNvPr id="191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081588"/>
          </a:xfrm>
        </p:spPr>
        <p:txBody>
          <a:bodyPr/>
          <a:lstStyle/>
          <a:p>
            <a:r>
              <a:rPr lang="en-US" dirty="0" smtClean="0"/>
              <a:t>Final compiled MIPS code:</a:t>
            </a:r>
            <a:endParaRPr lang="en-US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ourier New" pitchFamily="-65" charset="0"/>
              </a:rPr>
              <a:t>Loop: </a:t>
            </a:r>
            <a:r>
              <a:rPr lang="en-US" sz="2400" b="1" dirty="0" err="1" smtClean="0">
                <a:latin typeface="Courier New" pitchFamily="-65" charset="0"/>
              </a:rPr>
              <a:t>sll</a:t>
            </a:r>
            <a:r>
              <a:rPr lang="en-US" sz="2400" b="1" dirty="0" smtClean="0">
                <a:latin typeface="Courier New" pitchFamily="-65" charset="0"/>
              </a:rPr>
              <a:t>  $t1,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$s3</a:t>
            </a:r>
            <a:r>
              <a:rPr lang="en-US" sz="2400" b="1" dirty="0" smtClean="0">
                <a:latin typeface="Courier New" pitchFamily="-65" charset="0"/>
              </a:rPr>
              <a:t>,2    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# $t1= 4*I</a:t>
            </a:r>
            <a:b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    </a:t>
            </a:r>
            <a:r>
              <a:rPr lang="en-US" sz="2400" b="1" dirty="0" err="1" smtClean="0">
                <a:latin typeface="Courier New" pitchFamily="-65" charset="0"/>
              </a:rPr>
              <a:t>addu</a:t>
            </a:r>
            <a:r>
              <a:rPr lang="en-US" sz="2400" b="1" dirty="0" smtClean="0">
                <a:latin typeface="Courier New" pitchFamily="-65" charset="0"/>
              </a:rPr>
              <a:t> $t1,$t1,</a:t>
            </a:r>
            <a:r>
              <a:rPr lang="en-US" sz="2400" b="1" dirty="0" smtClean="0">
                <a:solidFill>
                  <a:srgbClr val="800000"/>
                </a:solidFill>
                <a:latin typeface="Courier New" pitchFamily="-65" charset="0"/>
              </a:rPr>
              <a:t>$s5</a:t>
            </a:r>
            <a:r>
              <a:rPr lang="en-US" sz="2400" b="1" dirty="0" smtClean="0">
                <a:latin typeface="Courier New" pitchFamily="-65" charset="0"/>
              </a:rPr>
              <a:t>  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# $t1=</a:t>
            </a:r>
            <a:r>
              <a:rPr lang="en-US" sz="2400" b="1" i="1" dirty="0" err="1" smtClean="0">
                <a:solidFill>
                  <a:schemeClr val="bg2"/>
                </a:solidFill>
                <a:latin typeface="Courier New" pitchFamily="-65" charset="0"/>
              </a:rPr>
              <a:t>addr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 A+4i</a:t>
            </a:r>
            <a:b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    </a:t>
            </a:r>
            <a:r>
              <a:rPr lang="en-US" sz="2400" b="1" dirty="0" err="1" smtClean="0">
                <a:latin typeface="Courier New" pitchFamily="-65" charset="0"/>
              </a:rPr>
              <a:t>lw</a:t>
            </a:r>
            <a:r>
              <a:rPr lang="en-US" sz="2400" b="1" dirty="0" smtClean="0">
                <a:latin typeface="Courier New" pitchFamily="-65" charset="0"/>
              </a:rPr>
              <a:t>   $t1,0($t1)   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# $t1=</a:t>
            </a:r>
            <a:r>
              <a:rPr lang="en-US" sz="2400" b="1" i="1" dirty="0" err="1" smtClean="0">
                <a:solidFill>
                  <a:schemeClr val="bg2"/>
                </a:solidFill>
                <a:latin typeface="Courier New" pitchFamily="-65" charset="0"/>
              </a:rPr>
              <a:t>A[i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]</a:t>
            </a:r>
            <a:b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    </a:t>
            </a:r>
            <a:r>
              <a:rPr lang="en-US" sz="2400" b="1" dirty="0" err="1" smtClean="0">
                <a:latin typeface="Courier New" pitchFamily="-65" charset="0"/>
              </a:rPr>
              <a:t>addu</a:t>
            </a:r>
            <a:r>
              <a:rPr lang="en-US" sz="2400" b="1" dirty="0" smtClean="0">
                <a:latin typeface="Courier New" pitchFamily="-65" charset="0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-65" charset="0"/>
              </a:rPr>
              <a:t>$s1</a:t>
            </a:r>
            <a:r>
              <a:rPr lang="en-US" sz="2400" b="1" dirty="0" smtClean="0">
                <a:latin typeface="Courier New" pitchFamily="-65" charset="0"/>
              </a:rPr>
              <a:t>,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-65" charset="0"/>
              </a:rPr>
              <a:t>$s1</a:t>
            </a:r>
            <a:r>
              <a:rPr lang="en-US" sz="2400" b="1" dirty="0" smtClean="0">
                <a:latin typeface="Courier New" pitchFamily="-65" charset="0"/>
              </a:rPr>
              <a:t>,$t1  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 smtClean="0">
                <a:solidFill>
                  <a:schemeClr val="bg2"/>
                </a:solidFill>
                <a:latin typeface="Courier New" pitchFamily="-65" charset="0"/>
              </a:rPr>
              <a:t>g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400" b="1" i="1" dirty="0" err="1" smtClean="0">
                <a:solidFill>
                  <a:schemeClr val="bg2"/>
                </a:solidFill>
                <a:latin typeface="Courier New" pitchFamily="-65" charset="0"/>
              </a:rPr>
              <a:t>g+A[i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]</a:t>
            </a:r>
            <a:b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    </a:t>
            </a:r>
            <a:r>
              <a:rPr lang="en-US" sz="2400" b="1" dirty="0" err="1" smtClean="0">
                <a:latin typeface="Courier New" pitchFamily="-65" charset="0"/>
              </a:rPr>
              <a:t>addu</a:t>
            </a:r>
            <a:r>
              <a:rPr lang="en-US" sz="2400" b="1" dirty="0" smtClean="0">
                <a:latin typeface="Courier New" pitchFamily="-65" charset="0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$s3</a:t>
            </a:r>
            <a:r>
              <a:rPr lang="en-US" sz="2400" b="1" dirty="0" smtClean="0">
                <a:latin typeface="Courier New" pitchFamily="-65" charset="0"/>
              </a:rPr>
              <a:t>,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$s3</a:t>
            </a:r>
            <a:r>
              <a:rPr lang="en-US" sz="2400" b="1" dirty="0" smtClean="0">
                <a:latin typeface="Courier New" pitchFamily="-65" charset="0"/>
              </a:rPr>
              <a:t>,</a:t>
            </a:r>
            <a:r>
              <a:rPr lang="en-US" sz="2400" b="1" dirty="0" smtClean="0">
                <a:solidFill>
                  <a:schemeClr val="accent4"/>
                </a:solidFill>
                <a:latin typeface="Courier New" pitchFamily="-65" charset="0"/>
              </a:rPr>
              <a:t>$s4</a:t>
            </a:r>
            <a:r>
              <a:rPr lang="en-US" sz="2400" b="1" dirty="0" smtClean="0">
                <a:latin typeface="Courier New" pitchFamily="-65" charset="0"/>
              </a:rPr>
              <a:t>  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 smtClean="0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=</a:t>
            </a:r>
            <a:r>
              <a:rPr lang="en-US" sz="2400" b="1" i="1" dirty="0" err="1" smtClean="0">
                <a:solidFill>
                  <a:schemeClr val="bg2"/>
                </a:solidFill>
                <a:latin typeface="Courier New" pitchFamily="-65" charset="0"/>
              </a:rPr>
              <a:t>i+j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    </a:t>
            </a:r>
            <a:r>
              <a:rPr lang="en-US" sz="2400" b="1" dirty="0" err="1" smtClean="0">
                <a:latin typeface="Courier New" pitchFamily="-65" charset="0"/>
              </a:rPr>
              <a:t>bne</a:t>
            </a:r>
            <a:r>
              <a:rPr lang="en-US" sz="2400" b="1" dirty="0" smtClean="0">
                <a:latin typeface="Courier New" pitchFamily="-65" charset="0"/>
              </a:rPr>
              <a:t> 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$s3</a:t>
            </a:r>
            <a:r>
              <a:rPr lang="en-US" sz="2400" b="1" dirty="0" smtClean="0">
                <a:latin typeface="Courier New" pitchFamily="-65" charset="0"/>
              </a:rPr>
              <a:t>,</a:t>
            </a:r>
            <a:r>
              <a:rPr lang="en-US" sz="2400" b="1" dirty="0" smtClean="0">
                <a:solidFill>
                  <a:schemeClr val="accent3"/>
                </a:solidFill>
                <a:latin typeface="Courier New" pitchFamily="-65" charset="0"/>
              </a:rPr>
              <a:t>$s2</a:t>
            </a:r>
            <a:r>
              <a:rPr lang="en-US" sz="2400" b="1" dirty="0" smtClean="0">
                <a:latin typeface="Courier New" pitchFamily="-65" charset="0"/>
              </a:rPr>
              <a:t>,</a:t>
            </a:r>
            <a:r>
              <a:rPr lang="en-US" sz="2400" b="1" dirty="0" smtClean="0">
                <a:solidFill>
                  <a:srgbClr val="FFFF00"/>
                </a:solidFill>
                <a:latin typeface="Courier New" pitchFamily="-65" charset="0"/>
              </a:rPr>
              <a:t>Loop 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400" b="1" i="1" dirty="0" err="1" smtClean="0">
                <a:solidFill>
                  <a:schemeClr val="bg2"/>
                </a:solidFill>
                <a:latin typeface="Courier New" pitchFamily="-65" charset="0"/>
              </a:rPr>
              <a:t>goto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 Loop</a:t>
            </a:r>
            <a:r>
              <a:rPr lang="en-US" sz="2400" b="1" i="1" dirty="0" smtClean="0">
                <a:latin typeface="Courier New" pitchFamily="-65" charset="0"/>
              </a:rPr>
              <a:t/>
            </a:r>
            <a:br>
              <a:rPr lang="en-US" sz="2400" b="1" i="1" dirty="0" smtClean="0">
                <a:latin typeface="Courier New" pitchFamily="-65" charset="0"/>
              </a:rPr>
            </a:br>
            <a:r>
              <a:rPr lang="en-US" sz="2400" b="1" i="1" dirty="0" smtClean="0">
                <a:latin typeface="Courier New" pitchFamily="-65" charset="0"/>
              </a:rPr>
              <a:t>                      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# if </a:t>
            </a:r>
            <a:r>
              <a:rPr lang="en-US" sz="2400" b="1" i="1" dirty="0" err="1" smtClean="0">
                <a:solidFill>
                  <a:schemeClr val="bg2"/>
                </a:solidFill>
                <a:latin typeface="Courier New" pitchFamily="-65" charset="0"/>
              </a:rPr>
              <a:t>i</a:t>
            </a:r>
            <a:r>
              <a:rPr lang="en-US" sz="2400" b="1" i="1" dirty="0" smtClean="0">
                <a:solidFill>
                  <a:schemeClr val="bg2"/>
                </a:solidFill>
                <a:latin typeface="Courier New" pitchFamily="-65" charset="0"/>
              </a:rPr>
              <a:t>!=</a:t>
            </a:r>
            <a:r>
              <a:rPr lang="en-US" sz="2400" b="1" i="1" dirty="0" err="1" smtClean="0">
                <a:solidFill>
                  <a:schemeClr val="bg2"/>
                </a:solidFill>
                <a:latin typeface="Courier New" pitchFamily="-65" charset="0"/>
              </a:rPr>
              <a:t>h</a:t>
            </a:r>
            <a:endParaRPr lang="en-US" sz="2400" b="1" dirty="0" smtClean="0">
              <a:latin typeface="Courier New" pitchFamily="-65" charset="0"/>
            </a:endParaRPr>
          </a:p>
          <a:p>
            <a:r>
              <a:rPr lang="en-US" dirty="0" smtClean="0"/>
              <a:t>Original code: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-65" charset="0"/>
              </a:rPr>
              <a:t>	</a:t>
            </a:r>
            <a:r>
              <a:rPr lang="en-US" b="1" dirty="0" smtClean="0">
                <a:latin typeface="Courier New" pitchFamily="-65" charset="0"/>
              </a:rPr>
              <a:t>Loop:	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b="1" dirty="0" smtClean="0">
                <a:latin typeface="Courier New" pitchFamily="-65" charset="0"/>
              </a:rPr>
              <a:t> =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-65" charset="0"/>
              </a:rPr>
              <a:t>g</a:t>
            </a:r>
            <a:r>
              <a:rPr lang="en-US" b="1" dirty="0" smtClean="0">
                <a:latin typeface="Courier New" pitchFamily="-65" charset="0"/>
              </a:rPr>
              <a:t> + </a:t>
            </a:r>
            <a:r>
              <a:rPr lang="en-US" b="1" dirty="0" err="1" smtClean="0">
                <a:solidFill>
                  <a:srgbClr val="800000"/>
                </a:solidFill>
                <a:latin typeface="Courier New" pitchFamily="-65" charset="0"/>
              </a:rPr>
              <a:t>A</a:t>
            </a:r>
            <a:r>
              <a:rPr lang="en-US" b="1" dirty="0" err="1" smtClean="0">
                <a:latin typeface="Courier New" pitchFamily="-65" charset="0"/>
              </a:rPr>
              <a:t>[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 smtClean="0">
                <a:latin typeface="Courier New" pitchFamily="-65" charset="0"/>
              </a:rPr>
              <a:t>];</a:t>
            </a:r>
            <a:br>
              <a:rPr lang="en-US" b="1" dirty="0" smtClean="0">
                <a:latin typeface="Courier New" pitchFamily="-65" charset="0"/>
              </a:rPr>
            </a:br>
            <a:r>
              <a:rPr lang="en-US" b="1" dirty="0" smtClean="0">
                <a:latin typeface="Courier New" pitchFamily="-65" charset="0"/>
              </a:rPr>
              <a:t>		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 smtClean="0">
                <a:latin typeface="Courier New" pitchFamily="-65" charset="0"/>
              </a:rPr>
              <a:t> =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 smtClean="0">
                <a:latin typeface="Courier New" pitchFamily="-65" charset="0"/>
              </a:rPr>
              <a:t> + </a:t>
            </a:r>
            <a:r>
              <a:rPr lang="en-US" b="1" dirty="0" err="1" smtClean="0">
                <a:solidFill>
                  <a:schemeClr val="accent4"/>
                </a:solidFill>
                <a:latin typeface="Courier New" pitchFamily="-65" charset="0"/>
              </a:rPr>
              <a:t>j</a:t>
            </a:r>
            <a:r>
              <a:rPr lang="en-US" b="1" dirty="0" smtClean="0">
                <a:latin typeface="Courier New" pitchFamily="-65" charset="0"/>
              </a:rPr>
              <a:t>;</a:t>
            </a:r>
            <a:br>
              <a:rPr lang="en-US" b="1" dirty="0" smtClean="0">
                <a:latin typeface="Courier New" pitchFamily="-65" charset="0"/>
              </a:rPr>
            </a:br>
            <a:r>
              <a:rPr lang="en-US" b="1" dirty="0" smtClean="0">
                <a:latin typeface="Courier New" pitchFamily="-65" charset="0"/>
              </a:rPr>
              <a:t>		if 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i</a:t>
            </a:r>
            <a:r>
              <a:rPr lang="en-US" b="1" dirty="0" smtClean="0">
                <a:latin typeface="Courier New" pitchFamily="-65" charset="0"/>
              </a:rPr>
              <a:t> != </a:t>
            </a:r>
            <a:r>
              <a:rPr lang="en-US" b="1" dirty="0" err="1" smtClean="0">
                <a:solidFill>
                  <a:schemeClr val="accent3"/>
                </a:solidFill>
                <a:latin typeface="Courier New" pitchFamily="-65" charset="0"/>
              </a:rPr>
              <a:t>h</a:t>
            </a:r>
            <a:r>
              <a:rPr lang="en-US" b="1" dirty="0" smtClean="0">
                <a:latin typeface="Courier New" pitchFamily="-65" charset="0"/>
              </a:rPr>
              <a:t>) </a:t>
            </a:r>
            <a:r>
              <a:rPr lang="en-US" b="1" dirty="0" err="1" smtClean="0">
                <a:latin typeface="Courier New" pitchFamily="-65" charset="0"/>
              </a:rPr>
              <a:t>goto</a:t>
            </a:r>
            <a:r>
              <a:rPr lang="en-US" b="1" dirty="0" smtClean="0">
                <a:latin typeface="Courier New" pitchFamily="-65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Courier New" pitchFamily="-65" charset="0"/>
              </a:rPr>
              <a:t>Loop</a:t>
            </a:r>
            <a:r>
              <a:rPr lang="en-US" b="1" dirty="0" smtClean="0">
                <a:latin typeface="Courier New" pitchFamily="-65" charset="0"/>
              </a:rPr>
              <a:t>;</a:t>
            </a:r>
            <a:endParaRPr lang="en-US" b="1" dirty="0"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33666</TotalTime>
  <Pages>47</Pages>
  <Words>2756</Words>
  <Application>Microsoft Macintosh PowerPoint</Application>
  <PresentationFormat>Letter Paper (8.5x11 in)</PresentationFormat>
  <Paragraphs>175</Paragraphs>
  <Slides>24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The next big gaming thing?</vt:lpstr>
      <vt:lpstr>Review</vt:lpstr>
      <vt:lpstr>Last time: Loading, Storing bytes 1/2</vt:lpstr>
      <vt:lpstr>Loading, Storing bytes 2/2</vt:lpstr>
      <vt:lpstr>Overflow in Arithmetic (1/2)</vt:lpstr>
      <vt:lpstr>Overflow in Arithmetic (2/2)</vt:lpstr>
      <vt:lpstr>Two “Logic” Instructions</vt:lpstr>
      <vt:lpstr>Loops in C/Assembly (1/3)</vt:lpstr>
      <vt:lpstr>Loops in C/Assembly (2/3)</vt:lpstr>
      <vt:lpstr>Loops in C/Assembly (3/3)</vt:lpstr>
      <vt:lpstr>Administrivia</vt:lpstr>
      <vt:lpstr>Inequalities in MIPS (1/4)</vt:lpstr>
      <vt:lpstr>Inequalities in MIPS (2/4)</vt:lpstr>
      <vt:lpstr>Inequalities in MIPS (3/4)</vt:lpstr>
      <vt:lpstr>Inequalities in MIPS (4/4)</vt:lpstr>
      <vt:lpstr>Immediates in Inequalities</vt:lpstr>
      <vt:lpstr>What about unsigned numbers?</vt:lpstr>
      <vt:lpstr>MIPS Signed vs. Unsigned – diff meanings!</vt:lpstr>
      <vt:lpstr>Peer Instruction</vt:lpstr>
      <vt:lpstr>“And in conclusion…”</vt:lpstr>
      <vt:lpstr>Bonus Slides</vt:lpstr>
      <vt:lpstr>Example: The C Switch Statement (1/3)</vt:lpstr>
      <vt:lpstr>Example: The C Switch Statement (2/3)</vt:lpstr>
      <vt:lpstr>Example: The C Switch Statement (3/3)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2378</cp:revision>
  <cp:lastPrinted>2010-02-01T18:55:19Z</cp:lastPrinted>
  <dcterms:created xsi:type="dcterms:W3CDTF">2010-02-09T20:10:56Z</dcterms:created>
  <dcterms:modified xsi:type="dcterms:W3CDTF">2010-02-09T20:38:09Z</dcterms:modified>
</cp:coreProperties>
</file>