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8" r:id="rId2"/>
    <p:sldId id="302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31" r:id="rId27"/>
    <p:sldId id="329" r:id="rId28"/>
    <p:sldId id="330" r:id="rId2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158" d="100"/>
          <a:sy n="158" d="100"/>
        </p:scale>
        <p:origin x="-104" y="-215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782" tIns="46069" rIns="93782" bIns="46069">
            <a:prstTxWarp prst="textNoShape">
              <a:avLst/>
            </a:prstTxWarp>
          </a:bodyPr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20961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L13 : MIPS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Instruction Representation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/>
                <a:cs typeface="Courier New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 13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MIPS Instruction Representation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2010-02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-19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Two chinese schools named in attacks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181600" cy="1905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Shanghai Jiaotong University and Lanxiang Vocational School have been traced to the online hacking attacks on Google and 20 other companies. When asked, a leading professor at SJU said </a:t>
            </a:r>
            <a:r>
              <a:rPr lang="en-US" i="1" dirty="0" smtClean="0">
                <a:ea typeface="ＭＳ Ｐゴシック" pitchFamily="-65" charset="-128"/>
                <a:cs typeface="ＭＳ Ｐゴシック" pitchFamily="-65" charset="-128"/>
              </a:rPr>
              <a:t>“I’m not surprised. Actually students hacking into foreign Web sites is quite normal.”</a:t>
            </a:r>
            <a:endParaRPr lang="en-US" i="1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-3104" y="6324600"/>
            <a:ext cx="914710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www.nytimes.com/2010/02/19/technology/19china.html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91200" y="5791200"/>
            <a:ext cx="32766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2209800"/>
            <a:ext cx="21336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Hasitha Karunaratne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Sri Lanka!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038600"/>
            <a:ext cx="2540000" cy="17100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integer.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124200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these field integer values tell us?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 smtClean="0"/>
              <a:t>: partially specifies what instruction it is </a:t>
            </a:r>
          </a:p>
          <a:p>
            <a:pPr lvl="2"/>
            <a:r>
              <a:rPr lang="en-US" dirty="0" smtClean="0"/>
              <a:t>Note: This number is equal to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 smtClean="0"/>
              <a:t> for all R-Format instructions.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 smtClean="0"/>
              <a:t>: combined with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, this number exactly specifies the instruction</a:t>
            </a:r>
          </a:p>
          <a:p>
            <a:r>
              <a:rPr lang="en-US" dirty="0" smtClean="0"/>
              <a:t>Question: Why aren’t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funct</a:t>
            </a:r>
            <a:r>
              <a:rPr lang="en-US" dirty="0" smtClean="0"/>
              <a:t> a single 12-bit field?</a:t>
            </a:r>
          </a:p>
          <a:p>
            <a:pPr lvl="1"/>
            <a:r>
              <a:rPr lang="en-US" dirty="0" smtClean="0"/>
              <a:t>We’ll answer this later.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see COD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 can bring with you to all exams)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 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 smtClean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to look at Appendix A (also on SPIM website), for MIPS assembly language details, including “assembly directives”, etc.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administrivia</a:t>
            </a:r>
            <a:r>
              <a:rPr lang="en-US" dirty="0" smtClean="0"/>
              <a:t>, TAs?</a:t>
            </a:r>
          </a:p>
          <a:p>
            <a:r>
              <a:rPr lang="en-US" dirty="0" smtClean="0"/>
              <a:t>How did you do in the faux exam?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dirty="0"/>
              <a:t>A+ = Aced it! (100%)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dirty="0"/>
              <a:t>A = Small errors, but mostly got it all right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dirty="0"/>
              <a:t>B = Some minor things to study, mostly ok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dirty="0"/>
              <a:t>C = “I’ve got some serious studying to do”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dirty="0"/>
              <a:t>Didn’t take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instructions with immediates?</a:t>
            </a:r>
          </a:p>
          <a:p>
            <a:pPr lvl="1"/>
            <a:r>
              <a:rPr lang="en-US" smtClean="0"/>
              <a:t>5-bit field only represents numbers up to the value 31: immediates may be much larger than this</a:t>
            </a:r>
          </a:p>
          <a:p>
            <a:pPr lvl="1"/>
            <a:r>
              <a:rPr lang="en-US" smtClean="0"/>
              <a:t>Ideally, MIPS would have only one instruction format (for simplicity): unfortunately, we need to compromise</a:t>
            </a:r>
          </a:p>
          <a:p>
            <a:r>
              <a:rPr lang="en-US" smtClean="0"/>
              <a:t>Define new instruction format that is partially consistent with R-format:</a:t>
            </a:r>
          </a:p>
          <a:p>
            <a:pPr lvl="1"/>
            <a:r>
              <a:rPr lang="en-US" smtClean="0"/>
              <a:t>First notice that, if instruction has immediate, then it uses at most 2 registers.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 New"/>
                <a:cs typeface="Courier New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 New"/>
                <a:cs typeface="Courier New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Again, each field has a name: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Concept</a:t>
            </a:r>
            <a:r>
              <a:rPr lang="en-US" dirty="0" smtClean="0"/>
              <a:t>: Only one field is inconsistent with R-format.  Most importantly, 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dirty="0" smtClean="0"/>
              <a:t> is still in same location.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 in our next lecture…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decimal)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685800" y="5410200"/>
            <a:ext cx="84582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	     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2249488"/>
            <a:ext cx="5510212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1400" y="1411288"/>
            <a:ext cx="5510212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581400" y="2706688"/>
            <a:ext cx="5510212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581400" y="1868488"/>
            <a:ext cx="5510212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581400" y="3163888"/>
            <a:ext cx="5510212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7339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78462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1055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3633787" y="2249487"/>
            <a:ext cx="5434013" cy="436563"/>
            <a:chOff x="2208" y="1248"/>
            <a:chExt cx="3423" cy="27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5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6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20"/>
          <p:cNvGrpSpPr>
            <a:grpSpLocks/>
          </p:cNvGrpSpPr>
          <p:nvPr/>
        </p:nvGrpSpPr>
        <p:grpSpPr bwMode="auto">
          <a:xfrm>
            <a:off x="3633787" y="1411287"/>
            <a:ext cx="5434013" cy="417513"/>
            <a:chOff x="2208" y="841"/>
            <a:chExt cx="3423" cy="263"/>
          </a:xfrm>
        </p:grpSpPr>
        <p:sp>
          <p:nvSpPr>
            <p:cNvPr id="95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6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1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2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7339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8" name="Text Box 34"/>
          <p:cNvSpPr txBox="1">
            <a:spLocks noChangeArrowheads="1"/>
          </p:cNvSpPr>
          <p:nvPr/>
        </p:nvSpPr>
        <p:spPr bwMode="auto">
          <a:xfrm>
            <a:off x="5478462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1055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110" name="Group 36"/>
          <p:cNvGrpSpPr>
            <a:grpSpLocks/>
          </p:cNvGrpSpPr>
          <p:nvPr/>
        </p:nvGrpSpPr>
        <p:grpSpPr bwMode="auto">
          <a:xfrm>
            <a:off x="3633787" y="2706687"/>
            <a:ext cx="5434013" cy="436563"/>
            <a:chOff x="2208" y="1536"/>
            <a:chExt cx="3423" cy="275"/>
          </a:xfrm>
        </p:grpSpPr>
        <p:sp>
          <p:nvSpPr>
            <p:cNvPr id="111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112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3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4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5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6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17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22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49"/>
          <p:cNvGrpSpPr>
            <a:grpSpLocks/>
          </p:cNvGrpSpPr>
          <p:nvPr/>
        </p:nvGrpSpPr>
        <p:grpSpPr bwMode="auto">
          <a:xfrm>
            <a:off x="3633787" y="1868487"/>
            <a:ext cx="5434013" cy="417513"/>
            <a:chOff x="2208" y="841"/>
            <a:chExt cx="3423" cy="263"/>
          </a:xfrm>
        </p:grpSpPr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25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26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0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1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2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62"/>
          <p:cNvGrpSpPr>
            <a:grpSpLocks/>
          </p:cNvGrpSpPr>
          <p:nvPr/>
        </p:nvGrpSpPr>
        <p:grpSpPr bwMode="auto">
          <a:xfrm>
            <a:off x="3633787" y="3163887"/>
            <a:ext cx="5434013" cy="417513"/>
            <a:chOff x="2208" y="841"/>
            <a:chExt cx="3423" cy="263"/>
          </a:xfrm>
        </p:grpSpPr>
        <p:sp>
          <p:nvSpPr>
            <p:cNvPr id="137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8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3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4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5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AutoShape 75"/>
          <p:cNvSpPr>
            <a:spLocks noChangeArrowheads="1"/>
          </p:cNvSpPr>
          <p:nvPr/>
        </p:nvSpPr>
        <p:spPr bwMode="auto">
          <a:xfrm>
            <a:off x="228600" y="312420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conclusion…</a:t>
            </a:r>
            <a:endParaRPr lang="en-US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	temp 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0930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$s2)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>
            <a:off x="6019800" y="5344974"/>
            <a:ext cx="1588" cy="1588"/>
          </a:xfrm>
          <a:prstGeom prst="bentConnector3">
            <a:avLst>
              <a:gd name="adj1" fmla="val 47984887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456" y="3003"/>
              <a:ext cx="672" cy="3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61C Levels of Representation (abstractions)</a:t>
            </a:r>
            <a:endParaRPr lang="en-US" sz="3600" dirty="0"/>
          </a:p>
        </p:txBody>
      </p:sp>
      <p:sp>
        <p:nvSpPr>
          <p:cNvPr id="39" name="Rounded Rectangle 38"/>
          <p:cNvSpPr/>
          <p:nvPr/>
        </p:nvSpPr>
        <p:spPr>
          <a:xfrm>
            <a:off x="381000" y="2057400"/>
            <a:ext cx="8305800" cy="1905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Instruction Representation</a:t>
            </a:r>
            <a:endParaRPr lang="en-US" dirty="0"/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Big idea: stored program</a:t>
            </a:r>
          </a:p>
          <a:p>
            <a:pPr lvl="1"/>
            <a:r>
              <a:rPr lang="en-US" smtClean="0"/>
              <a:t> consequences of stored program</a:t>
            </a:r>
          </a:p>
          <a:p>
            <a:r>
              <a:rPr lang="en-US" smtClean="0"/>
              <a:t>Instructions as numbers</a:t>
            </a:r>
          </a:p>
          <a:p>
            <a:r>
              <a:rPr lang="en-US" smtClean="0"/>
              <a:t>Instruction encoding </a:t>
            </a:r>
          </a:p>
          <a:p>
            <a:r>
              <a:rPr lang="en-US" smtClean="0"/>
              <a:t>MIPS instruction format for Add instructions</a:t>
            </a:r>
          </a:p>
          <a:p>
            <a:r>
              <a:rPr lang="en-US" smtClean="0"/>
              <a:t>MIPS instruction format for Immediate, Data transfer instructions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Idea: Stored-Program Concept</a:t>
            </a:r>
            <a:endParaRPr lang="en-US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Computers built on 2 key principles:</a:t>
            </a:r>
          </a:p>
          <a:p>
            <a:pPr lvl="1"/>
            <a:r>
              <a:rPr lang="en-US" dirty="0" smtClean="0"/>
              <a:t>Instructions are represented as bit patterns - can think of these as numbers.</a:t>
            </a:r>
          </a:p>
          <a:p>
            <a:pPr lvl="1"/>
            <a:r>
              <a:rPr lang="en-US" dirty="0" smtClean="0"/>
              <a:t>Therefore, entire programs can be stored in memory to be read or written just like data.</a:t>
            </a:r>
          </a:p>
          <a:p>
            <a:r>
              <a:rPr lang="en-US" dirty="0" smtClean="0"/>
              <a:t>Simplifies SW/HW of computer systems: </a:t>
            </a:r>
          </a:p>
          <a:p>
            <a:pPr lvl="1"/>
            <a:r>
              <a:rPr lang="en-US" dirty="0" smtClean="0"/>
              <a:t>Memory technology for data also used for programs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b="1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Address Pointer, a better name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 #2: Binary Compatibility</a:t>
            </a:r>
            <a:endParaRPr lang="en-US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 </a:t>
            </a:r>
            <a:r>
              <a:rPr lang="en-US" sz="2400" dirty="0" smtClean="0">
                <a:solidFill>
                  <a:schemeClr val="accent2"/>
                </a:solidFill>
              </a:rPr>
              <a:t>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 evolving over time</a:t>
            </a:r>
          </a:p>
          <a:p>
            <a:r>
              <a:rPr lang="en-US" sz="2800" dirty="0" smtClean="0"/>
              <a:t>Selection of Intel 8086 in 1981 for 1st IBM PC is major reason latest PCs still use 80x86 instruction set (Pentium 4); could still run program from 1981 PC today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all data we work with is in words (32-bit blocks):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since data is in words, make instructions be words too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35684</TotalTime>
  <Pages>47</Pages>
  <Words>2705</Words>
  <Application>Microsoft Macintosh PowerPoint</Application>
  <PresentationFormat>Letter Paper (8.5x11 in)</PresentationFormat>
  <Paragraphs>335</Paragraphs>
  <Slides>28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Two chinese schools named in attacks</vt:lpstr>
      <vt:lpstr>Review</vt:lpstr>
      <vt:lpstr>61C Levels of Representation (abstractions)</vt:lpstr>
      <vt:lpstr>Overview – Instruction Representation</vt:lpstr>
      <vt:lpstr>Big Idea: Stored-Program Concept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Administrivia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In conclusion…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2436</cp:revision>
  <cp:lastPrinted>2010-02-19T07:51:13Z</cp:lastPrinted>
  <dcterms:created xsi:type="dcterms:W3CDTF">2010-02-19T03:33:33Z</dcterms:created>
  <dcterms:modified xsi:type="dcterms:W3CDTF">2010-02-19T07:51:26Z</dcterms:modified>
</cp:coreProperties>
</file>