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7" r:id="rId11"/>
    <p:sldId id="268" r:id="rId12"/>
    <p:sldId id="269" r:id="rId13"/>
    <p:sldId id="276" r:id="rId14"/>
    <p:sldId id="271" r:id="rId15"/>
    <p:sldId id="272" r:id="rId16"/>
    <p:sldId id="273" r:id="rId17"/>
    <p:sldId id="274" r:id="rId18"/>
    <p:sldId id="278" r:id="rId19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showPr showNarration="1" useTimings="0">
    <p:present/>
    <p:sldAll/>
    <p:penClr>
      <a:schemeClr val="tx1"/>
    </p:penClr>
  </p:showPr>
  <p:clrMru>
    <a:srgbClr val="800080"/>
    <a:srgbClr val="66FF33"/>
    <a:srgbClr val="FF0000"/>
    <a:srgbClr val="3333CC"/>
    <a:srgbClr val="FF8DA0"/>
    <a:srgbClr val="008000"/>
    <a:srgbClr val="810A52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vertBarState="maximized" horzBarState="minimized" preferSingleView="1">
    <p:restoredLeft sz="15620"/>
    <p:restoredTop sz="72727" autoAdjust="0"/>
  </p:normalViewPr>
  <p:slideViewPr>
    <p:cSldViewPr>
      <p:cViewPr varScale="1">
        <p:scale>
          <a:sx n="162" d="100"/>
          <a:sy n="162" d="100"/>
        </p:scale>
        <p:origin x="-12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330" y="4421306"/>
            <a:ext cx="6054231" cy="4188855"/>
          </a:xfrm>
          <a:noFill/>
          <a:ln w="9525"/>
        </p:spPr>
        <p:txBody>
          <a:bodyPr lIns="92319" tIns="45350" rIns="92319" bIns="45350"/>
          <a:lstStyle/>
          <a:p>
            <a:r>
              <a:rPr lang="en-US" smtClean="0"/>
              <a:t>Greet class</a:t>
            </a:r>
          </a:p>
        </p:txBody>
      </p:sp>
      <p:sp>
        <p:nvSpPr>
          <p:cNvPr id="1638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7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2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8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8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2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6389688"/>
            <a:ext cx="5532437" cy="25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1" tIns="44136" rIns="88271" bIns="44136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Answer: [correct=5, TFF] Individual (6, 3, 6, 3, 34, 37, 7, 4)% &amp; Team (9, 4, 4, 4, 39, 34, 0, 7)%</a:t>
            </a:r>
          </a:p>
          <a:p>
            <a:pPr marL="228600" indent="-228600"/>
            <a:r>
              <a:rPr lang="en-US"/>
              <a:t>A: T [18/82 &amp; 25/75] (The game breaks up very quickly into separate, independent games -- big win to solve separated &amp; put together)</a:t>
            </a:r>
          </a:p>
          <a:p>
            <a:pPr marL="228600" indent="-228600"/>
            <a:r>
              <a:rPr lang="en-US"/>
              <a:t>B: F [80/20 &amp; 86/14] (The game tree grows exponentially! A better static evaluator can make all the difference!)</a:t>
            </a:r>
          </a:p>
          <a:p>
            <a:pPr marL="228600" indent="-228600"/>
            <a:r>
              <a:rPr lang="en-US"/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4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42" tIns="45361" rIns="92342" bIns="4536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16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1738" y="711200"/>
            <a:ext cx="4621212" cy="3465513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4913" y="712788"/>
            <a:ext cx="4618037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8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19600"/>
            <a:ext cx="6051550" cy="4189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91" tIns="46545" rIns="93091" bIns="46545">
            <a:prstTxWarp prst="textNoShape">
              <a:avLst/>
            </a:prstTxWarp>
          </a:bodyPr>
          <a:lstStyle/>
          <a:p>
            <a:r>
              <a:rPr lang="en-US"/>
              <a:t>For lecture</a:t>
            </a:r>
          </a:p>
          <a:p>
            <a:endParaRPr lang="en-US"/>
          </a:p>
          <a:p>
            <a:r>
              <a:rPr lang="en-US"/>
              <a:t>Computer only understands zeros and ones – instructions of 0’s and 1’s</a:t>
            </a:r>
          </a:p>
          <a:p>
            <a:endParaRPr lang="en-US"/>
          </a:p>
          <a:p>
            <a:r>
              <a:rPr lang="en-US"/>
              <a:t>Early programmers found representing machine instructions in a symbolic notation – assembly language</a:t>
            </a:r>
          </a:p>
          <a:p>
            <a:r>
              <a:rPr lang="en-US"/>
              <a:t>And developed programs that translate from assembler to machine code</a:t>
            </a:r>
          </a:p>
          <a:p>
            <a:endParaRPr lang="en-US"/>
          </a:p>
          <a:p>
            <a:r>
              <a:rPr lang="en-US"/>
              <a:t>Eventually, programmers found working even in assembler too tedious so migrated to higher-level languages and developed compilers that would translate from the higher-level languages to assembler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0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2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8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312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312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7700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213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CS61C </a:t>
            </a:r>
            <a:r>
              <a:rPr lang="en-US" sz="1000" b="1">
                <a:solidFill>
                  <a:schemeClr val="accent2"/>
                </a:solidFill>
              </a:rPr>
              <a:t>L20 Synchronous Digital Systems </a:t>
            </a:r>
            <a:r>
              <a:rPr lang="en-US" sz="1000" b="1">
                <a:solidFill>
                  <a:schemeClr val="tx1"/>
                </a:solidFill>
              </a:rPr>
              <a:t>(</a:t>
            </a:r>
            <a:fld id="{CDF1598C-2338-5947-AEB4-A37BD5EB8AEC}" type="slidenum">
              <a:rPr lang="en-US" sz="1000" b="1">
                <a:solidFill>
                  <a:schemeClr val="tx1"/>
                </a:solidFill>
              </a:rPr>
              <a:pPr/>
              <a:t>‹#›</a:t>
            </a:fld>
            <a:r>
              <a:rPr lang="en-US" sz="10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7391757" y="6651625"/>
            <a:ext cx="1769715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b="1" dirty="0" smtClean="0">
                <a:solidFill>
                  <a:schemeClr val="tx1"/>
                </a:solidFill>
              </a:rPr>
              <a:t>Garcia, </a:t>
            </a:r>
            <a:r>
              <a:rPr lang="en-US" sz="1000" b="1" dirty="0">
                <a:solidFill>
                  <a:schemeClr val="tx1"/>
                </a:solidFill>
              </a:rPr>
              <a:t>Spring </a:t>
            </a:r>
            <a:r>
              <a:rPr lang="en-US" sz="1000" b="1" dirty="0" smtClean="0">
                <a:solidFill>
                  <a:schemeClr val="tx1"/>
                </a:solidFill>
              </a:rPr>
              <a:t>2010 </a:t>
            </a:r>
            <a:r>
              <a:rPr lang="en-US" sz="1000" b="1" dirty="0">
                <a:solidFill>
                  <a:schemeClr val="tx1"/>
                </a:solidFill>
              </a:rPr>
              <a:t>© UCB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85800" y="685800"/>
            <a:ext cx="794385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9pPr>
    </p:titleStyle>
    <p:bodyStyle>
      <a:lvl1pPr marL="203200" indent="-203200" algn="l" rtl="0" eaLnBrk="0" fontAlgn="base" hangingPunct="0">
        <a:lnSpc>
          <a:spcPct val="75000"/>
        </a:lnSpc>
        <a:spcBef>
          <a:spcPct val="65000"/>
        </a:spcBef>
        <a:spcAft>
          <a:spcPct val="0"/>
        </a:spcAft>
        <a:buSzPct val="100000"/>
        <a:buFont typeface="Times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905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•"/>
        <a:defRPr sz="2800" b="1">
          <a:solidFill>
            <a:srgbClr val="0D407F"/>
          </a:solidFill>
          <a:latin typeface="+mn-lt"/>
          <a:ea typeface="ＭＳ Ｐゴシック" charset="-128"/>
        </a:defRPr>
      </a:lvl2pPr>
      <a:lvl3pPr marL="12573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Font typeface="Wingdings" charset="2"/>
        <a:buChar char="§"/>
        <a:defRPr sz="2400" b="1">
          <a:solidFill>
            <a:srgbClr val="810A52"/>
          </a:solidFill>
          <a:latin typeface="+mn-lt"/>
          <a:ea typeface="ＭＳ Ｐゴシック" charset="-128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2927350"/>
            <a:ext cx="8077200" cy="1141413"/>
          </a:xfrm>
          <a:prstGeom prst="rect">
            <a:avLst/>
          </a:prstGeom>
          <a:solidFill>
            <a:srgbClr val="000550"/>
          </a:solidFill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</a:rPr>
              <a:t>		Lecturer SOE Dan Garcia</a:t>
            </a:r>
          </a:p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</a:rPr>
              <a:t>		</a:t>
            </a:r>
            <a:r>
              <a:rPr lang="en-US" sz="2800" b="1">
                <a:solidFill>
                  <a:schemeClr val="bg1"/>
                </a:solidFill>
                <a:latin typeface="Courier New" charset="0"/>
              </a:rPr>
              <a:t>www.cs.berkeley.edu/~ddgarcia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-49213"/>
            <a:ext cx="9144000" cy="2773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>
                <a:solidFill>
                  <a:schemeClr val="bg2"/>
                </a:solidFill>
                <a:latin typeface="Courier New" charset="0"/>
              </a:rPr>
              <a:t>inst.eecs.berkeley.edu/~cs61c</a:t>
            </a:r>
            <a:r>
              <a:rPr lang="en-US" sz="3200" b="1">
                <a:solidFill>
                  <a:schemeClr val="accent2"/>
                </a:solidFill>
              </a:rPr>
              <a:t> </a:t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600" b="1">
                <a:solidFill>
                  <a:schemeClr val="accent2"/>
                </a:solidFill>
              </a:rPr>
              <a:t>CS61C : Machine Structures</a:t>
            </a:r>
            <a:r>
              <a:rPr lang="en-US" sz="3200" b="1">
                <a:solidFill>
                  <a:schemeClr val="tx1"/>
                </a:solidFill>
              </a:rPr>
              <a:t/>
            </a:r>
            <a:br>
              <a:rPr lang="en-US" sz="3200" b="1">
                <a:solidFill>
                  <a:schemeClr val="tx1"/>
                </a:solidFill>
              </a:rPr>
            </a:br>
            <a:r>
              <a:rPr lang="en-US" sz="3200" b="1">
                <a:solidFill>
                  <a:schemeClr val="tx1"/>
                </a:solidFill>
              </a:rPr>
              <a:t/>
            </a:r>
            <a:br>
              <a:rPr lang="en-US" sz="3200" b="1">
                <a:solidFill>
                  <a:schemeClr val="tx1"/>
                </a:solidFill>
              </a:rPr>
            </a:br>
            <a:r>
              <a:rPr lang="en-US" sz="3200" b="1">
                <a:solidFill>
                  <a:schemeClr val="tx1"/>
                </a:solidFill>
              </a:rPr>
              <a:t> </a:t>
            </a:r>
            <a:r>
              <a:rPr lang="en-US" sz="3200" b="1">
                <a:solidFill>
                  <a:schemeClr val="accent2"/>
                </a:solidFill>
              </a:rPr>
              <a:t>Lecture 20</a:t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chemeClr val="accent2"/>
                </a:solidFill>
              </a:rPr>
              <a:t>Introduction to Synchronous Digital Systems </a:t>
            </a:r>
            <a:r>
              <a:rPr lang="en-US" sz="3200" b="1">
                <a:solidFill>
                  <a:schemeClr val="accent2"/>
                </a:solidFill>
              </a:rPr>
              <a:t/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200" b="1">
                <a:solidFill>
                  <a:schemeClr val="accent2"/>
                </a:solidFill>
              </a:rPr>
              <a:t/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200" b="1">
                <a:solidFill>
                  <a:schemeClr val="accent2"/>
                </a:solidFill>
              </a:rPr>
              <a:t> </a:t>
            </a:r>
            <a:r>
              <a:rPr lang="en-US" sz="3200" b="1">
                <a:solidFill>
                  <a:schemeClr val="tx1"/>
                </a:solidFill>
              </a:rPr>
              <a:t>2010-03-08</a:t>
            </a:r>
          </a:p>
        </p:txBody>
      </p:sp>
      <p:sp>
        <p:nvSpPr>
          <p:cNvPr id="15365" name="Rectangle 25"/>
          <p:cNvSpPr>
            <a:spLocks noChangeArrowheads="1"/>
          </p:cNvSpPr>
          <p:nvPr/>
        </p:nvSpPr>
        <p:spPr bwMode="auto">
          <a:xfrm>
            <a:off x="-7938" y="4176320"/>
            <a:ext cx="7627938" cy="2148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b="1">
                <a:solidFill>
                  <a:schemeClr val="tx2"/>
                </a:solidFill>
              </a:rPr>
              <a:t> What to call 1,000 yottas? </a:t>
            </a:r>
            <a:r>
              <a:rPr lang="en-US" sz="2800" b="1">
                <a:solidFill>
                  <a:schemeClr val="tx2"/>
                </a:solidFill>
                <a:latin typeface="Symbol" charset="2"/>
              </a:rPr>
              <a:t></a:t>
            </a:r>
            <a:r>
              <a:rPr lang="en-US" sz="2800" b="1">
                <a:solidFill>
                  <a:schemeClr val="tx2"/>
                </a:solidFill>
              </a:rPr>
              <a:t> </a:t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400" b="1">
                <a:solidFill>
                  <a:schemeClr val="tx1"/>
                </a:solidFill>
              </a:rPr>
              <a:t>UC Davis physics student Austin</a:t>
            </a:r>
          </a:p>
          <a:p>
            <a:pPr algn="r"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</a:rPr>
              <a:t>Sendek has earned his 15 min of</a:t>
            </a:r>
          </a:p>
          <a:p>
            <a:pPr algn="r"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</a:rPr>
              <a:t>fame by suggesting that the next SI unit be (you guessed it) … “hella”.  He wanted to pay homage to Northern California (UCB, UCD, Stanford, LBNL). 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15366" name="Rectangle 26"/>
          <p:cNvSpPr>
            <a:spLocks noChangeArrowheads="1"/>
          </p:cNvSpPr>
          <p:nvPr/>
        </p:nvSpPr>
        <p:spPr bwMode="auto">
          <a:xfrm>
            <a:off x="852939" y="6352401"/>
            <a:ext cx="806246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800080"/>
                </a:solidFill>
                <a:latin typeface="Courier New" charset="0"/>
              </a:rPr>
              <a:t>www.huffingtonpost.com/2010/03/02/hella-number-scientists-n_n_482260.html</a:t>
            </a:r>
          </a:p>
        </p:txBody>
      </p:sp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2057400"/>
            <a:ext cx="2114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238125" y="2044700"/>
            <a:ext cx="2124075" cy="2832100"/>
          </a:xfrm>
          <a:prstGeom prst="rect">
            <a:avLst/>
          </a:prstGeom>
          <a:noFill/>
          <a:ln w="38100">
            <a:solidFill>
              <a:srgbClr val="00055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477000" y="2057400"/>
            <a:ext cx="2667000" cy="5842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Hello to </a:t>
            </a:r>
            <a:r>
              <a:rPr lang="en-US" sz="1600" b="1">
                <a:solidFill>
                  <a:schemeClr val="accent2"/>
                </a:solidFill>
              </a:rPr>
              <a:t>Alejandro Torrijos</a:t>
            </a:r>
            <a:br>
              <a:rPr lang="en-US" sz="1600" b="1">
                <a:solidFill>
                  <a:schemeClr val="accent2"/>
                </a:solidFill>
              </a:rPr>
            </a:br>
            <a:r>
              <a:rPr lang="en-US" sz="1600">
                <a:solidFill>
                  <a:schemeClr val="accent2"/>
                </a:solidFill>
              </a:rPr>
              <a:t>listening from </a:t>
            </a:r>
            <a:r>
              <a:rPr lang="en-US" sz="1600" b="1">
                <a:solidFill>
                  <a:schemeClr val="accent2"/>
                </a:solidFill>
              </a:rPr>
              <a:t>Espa</a:t>
            </a:r>
            <a:r>
              <a:rPr lang="en-US" sz="1600" b="1">
                <a:solidFill>
                  <a:schemeClr val="accent2"/>
                </a:solidFill>
              </a:rPr>
              <a:t>ña</a:t>
            </a:r>
            <a:r>
              <a:rPr lang="en-US" sz="1600" b="1">
                <a:solidFill>
                  <a:schemeClr val="accent2"/>
                </a:solidFill>
              </a:rPr>
              <a:t>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l="20348" t="5262" r="44227" b="17817"/>
          <a:stretch>
            <a:fillRect/>
          </a:stretch>
        </p:blipFill>
        <p:spPr>
          <a:xfrm>
            <a:off x="7696200" y="4191000"/>
            <a:ext cx="1313703" cy="21407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292850" cy="474663"/>
          </a:xfrm>
        </p:spPr>
        <p:txBody>
          <a:bodyPr/>
          <a:lstStyle/>
          <a:p>
            <a:r>
              <a:rPr lang="en-US"/>
              <a:t>Signals and Waveforms: Clocks</a:t>
            </a:r>
          </a:p>
        </p:txBody>
      </p:sp>
      <p:pic>
        <p:nvPicPr>
          <p:cNvPr id="2268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893" t="13617" r="6250" b="5759"/>
          <a:stretch>
            <a:fillRect/>
          </a:stretch>
        </p:blipFill>
        <p:spPr>
          <a:xfrm>
            <a:off x="152400" y="1143000"/>
            <a:ext cx="8991600" cy="2420938"/>
          </a:xfrm>
        </p:spPr>
      </p:pic>
      <p:sp>
        <p:nvSpPr>
          <p:cNvPr id="2268164" name="Rectangle 4"/>
          <p:cNvSpPr>
            <a:spLocks noChangeArrowheads="1"/>
          </p:cNvSpPr>
          <p:nvPr/>
        </p:nvSpPr>
        <p:spPr bwMode="auto">
          <a:xfrm>
            <a:off x="685800" y="3505200"/>
            <a:ext cx="7848600" cy="29542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 dirty="0">
                <a:solidFill>
                  <a:srgbClr val="22A700"/>
                </a:solidFill>
              </a:rPr>
              <a:t>Signals</a:t>
            </a:r>
            <a:endParaRPr lang="en-US" sz="3200" b="1" dirty="0">
              <a:solidFill>
                <a:schemeClr val="tx1"/>
              </a:solidFill>
            </a:endParaRP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chemeClr val="tx1"/>
                </a:solidFill>
                <a:ea typeface="ＭＳ Ｐゴシック" charset="-128"/>
              </a:rPr>
              <a:t>When </a:t>
            </a:r>
            <a:r>
              <a:rPr lang="en-US" sz="2800" b="1" dirty="0">
                <a:solidFill>
                  <a:srgbClr val="800080"/>
                </a:solidFill>
                <a:ea typeface="ＭＳ Ｐゴシック" charset="-128"/>
              </a:rPr>
              <a:t>digital</a:t>
            </a:r>
            <a:r>
              <a:rPr lang="en-US" sz="2800" b="1" dirty="0" smtClean="0">
                <a:solidFill>
                  <a:schemeClr val="tx1"/>
                </a:solidFill>
                <a:ea typeface="ＭＳ Ｐゴシック" charset="-128"/>
              </a:rPr>
              <a:t> is </a:t>
            </a:r>
            <a:r>
              <a:rPr lang="en-US" sz="2800" b="1" dirty="0">
                <a:solidFill>
                  <a:schemeClr val="tx1"/>
                </a:solidFill>
                <a:ea typeface="ＭＳ Ｐゴシック" charset="-128"/>
              </a:rPr>
              <a:t>only treated as 1 or 0</a:t>
            </a: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chemeClr val="tx1"/>
                </a:solidFill>
                <a:ea typeface="ＭＳ Ｐゴシック" charset="-128"/>
              </a:rPr>
              <a:t>Is transmitted over wires continuously</a:t>
            </a: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chemeClr val="tx1"/>
                </a:solidFill>
                <a:ea typeface="ＭＳ Ｐゴシック" charset="-128"/>
              </a:rPr>
              <a:t>Transmission is effectively instant</a:t>
            </a:r>
          </a:p>
          <a:p>
            <a:pPr marL="1257300" lvl="2" indent="-3429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  <a:ea typeface="ＭＳ Ｐゴシック" charset="-128"/>
              </a:rPr>
              <a:t>Implies that any wire only contains 1 value at a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711700" cy="474663"/>
          </a:xfrm>
        </p:spPr>
        <p:txBody>
          <a:bodyPr/>
          <a:lstStyle/>
          <a:p>
            <a:r>
              <a:rPr lang="en-US"/>
              <a:t>Signals and Waveforms</a:t>
            </a:r>
          </a:p>
        </p:txBody>
      </p:sp>
      <p:pic>
        <p:nvPicPr>
          <p:cNvPr id="2411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" r="4587" b="5209"/>
          <a:stretch>
            <a:fillRect/>
          </a:stretch>
        </p:blipFill>
        <p:spPr>
          <a:xfrm>
            <a:off x="381000" y="822325"/>
            <a:ext cx="8305800" cy="5730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788150" cy="474663"/>
          </a:xfrm>
        </p:spPr>
        <p:txBody>
          <a:bodyPr/>
          <a:lstStyle/>
          <a:p>
            <a:r>
              <a:rPr lang="en-US"/>
              <a:t>Signals and Waveforms: Grouping</a:t>
            </a:r>
          </a:p>
        </p:txBody>
      </p:sp>
      <p:pic>
        <p:nvPicPr>
          <p:cNvPr id="24135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655" r="6195" b="9038"/>
          <a:stretch>
            <a:fillRect/>
          </a:stretch>
        </p:blipFill>
        <p:spPr>
          <a:xfrm>
            <a:off x="152400" y="846138"/>
            <a:ext cx="8839200" cy="5326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443788" cy="474663"/>
          </a:xfrm>
        </p:spPr>
        <p:txBody>
          <a:bodyPr/>
          <a:lstStyle/>
          <a:p>
            <a:r>
              <a:rPr lang="en-US"/>
              <a:t>Signals and Waveforms: Circuit Delay</a:t>
            </a:r>
          </a:p>
        </p:txBody>
      </p:sp>
      <p:pic>
        <p:nvPicPr>
          <p:cNvPr id="22712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059" t="3917" r="7059" b="2068"/>
          <a:stretch>
            <a:fillRect/>
          </a:stretch>
        </p:blipFill>
        <p:spPr>
          <a:xfrm>
            <a:off x="1676400" y="762000"/>
            <a:ext cx="5943600" cy="5862638"/>
          </a:xfrm>
        </p:spPr>
      </p:pic>
      <p:sp>
        <p:nvSpPr>
          <p:cNvPr id="2271236" name="Rectangle 4"/>
          <p:cNvSpPr>
            <a:spLocks noChangeArrowheads="1"/>
          </p:cNvSpPr>
          <p:nvPr/>
        </p:nvSpPr>
        <p:spPr bwMode="auto">
          <a:xfrm>
            <a:off x="2590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271237" name="Rectangle 5"/>
          <p:cNvSpPr>
            <a:spLocks noChangeArrowheads="1"/>
          </p:cNvSpPr>
          <p:nvPr/>
        </p:nvSpPr>
        <p:spPr bwMode="auto">
          <a:xfrm>
            <a:off x="25908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2271238" name="Rectangle 6"/>
          <p:cNvSpPr>
            <a:spLocks noChangeArrowheads="1"/>
          </p:cNvSpPr>
          <p:nvPr/>
        </p:nvSpPr>
        <p:spPr bwMode="auto">
          <a:xfrm>
            <a:off x="3352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271239" name="Rectangle 7"/>
          <p:cNvSpPr>
            <a:spLocks noChangeArrowheads="1"/>
          </p:cNvSpPr>
          <p:nvPr/>
        </p:nvSpPr>
        <p:spPr bwMode="auto">
          <a:xfrm>
            <a:off x="4114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2271240" name="Rectangle 8"/>
          <p:cNvSpPr>
            <a:spLocks noChangeArrowheads="1"/>
          </p:cNvSpPr>
          <p:nvPr/>
        </p:nvSpPr>
        <p:spPr bwMode="auto">
          <a:xfrm>
            <a:off x="48006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2271241" name="Rectangle 9"/>
          <p:cNvSpPr>
            <a:spLocks noChangeArrowheads="1"/>
          </p:cNvSpPr>
          <p:nvPr/>
        </p:nvSpPr>
        <p:spPr bwMode="auto">
          <a:xfrm>
            <a:off x="3276600" y="4267200"/>
            <a:ext cx="4414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10</a:t>
            </a:r>
          </a:p>
        </p:txBody>
      </p:sp>
      <p:sp>
        <p:nvSpPr>
          <p:cNvPr id="2271242" name="Rectangle 10"/>
          <p:cNvSpPr>
            <a:spLocks noChangeArrowheads="1"/>
          </p:cNvSpPr>
          <p:nvPr/>
        </p:nvSpPr>
        <p:spPr bwMode="auto">
          <a:xfrm>
            <a:off x="41148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2271243" name="Rectangle 11"/>
          <p:cNvSpPr>
            <a:spLocks noChangeArrowheads="1"/>
          </p:cNvSpPr>
          <p:nvPr/>
        </p:nvSpPr>
        <p:spPr bwMode="auto">
          <a:xfrm>
            <a:off x="48006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2271244" name="Rectangle 12"/>
          <p:cNvSpPr>
            <a:spLocks noChangeArrowheads="1"/>
          </p:cNvSpPr>
          <p:nvPr/>
        </p:nvSpPr>
        <p:spPr bwMode="auto">
          <a:xfrm>
            <a:off x="2590800" y="5119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5</a:t>
            </a:r>
          </a:p>
        </p:txBody>
      </p:sp>
      <p:sp>
        <p:nvSpPr>
          <p:cNvPr id="2271245" name="Rectangle 13"/>
          <p:cNvSpPr>
            <a:spLocks noChangeArrowheads="1"/>
          </p:cNvSpPr>
          <p:nvPr/>
        </p:nvSpPr>
        <p:spPr bwMode="auto">
          <a:xfrm>
            <a:off x="3429000" y="5105400"/>
            <a:ext cx="4414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13</a:t>
            </a:r>
          </a:p>
        </p:txBody>
      </p:sp>
      <p:sp>
        <p:nvSpPr>
          <p:cNvPr id="2271246" name="Rectangle 14"/>
          <p:cNvSpPr>
            <a:spLocks noChangeArrowheads="1"/>
          </p:cNvSpPr>
          <p:nvPr/>
        </p:nvSpPr>
        <p:spPr bwMode="auto">
          <a:xfrm>
            <a:off x="4267200" y="5119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4</a:t>
            </a:r>
          </a:p>
        </p:txBody>
      </p:sp>
      <p:sp>
        <p:nvSpPr>
          <p:cNvPr id="2271247" name="Rectangle 15"/>
          <p:cNvSpPr>
            <a:spLocks noChangeArrowheads="1"/>
          </p:cNvSpPr>
          <p:nvPr/>
        </p:nvSpPr>
        <p:spPr bwMode="auto">
          <a:xfrm>
            <a:off x="5105400" y="51054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198813" cy="474663"/>
          </a:xfrm>
        </p:spPr>
        <p:txBody>
          <a:bodyPr/>
          <a:lstStyle/>
          <a:p>
            <a:r>
              <a:rPr lang="en-US"/>
              <a:t>Type of Circuits</a:t>
            </a:r>
          </a:p>
        </p:txBody>
      </p:sp>
      <p:sp>
        <p:nvSpPr>
          <p:cNvPr id="241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5207000"/>
          </a:xfrm>
        </p:spPr>
        <p:txBody>
          <a:bodyPr/>
          <a:lstStyle/>
          <a:p>
            <a:r>
              <a:rPr lang="en-US"/>
              <a:t>Synchronous Digital Systems are made up of two basic types of circuits:</a:t>
            </a:r>
          </a:p>
          <a:p>
            <a:r>
              <a:rPr lang="en-US" u="sng">
                <a:solidFill>
                  <a:schemeClr val="accent2"/>
                </a:solidFill>
              </a:rPr>
              <a:t>Combinational Logic (CL) circuits</a:t>
            </a:r>
            <a:endParaRPr lang="en-US"/>
          </a:p>
          <a:p>
            <a:pPr lvl="1"/>
            <a:r>
              <a:rPr lang="en-US"/>
              <a:t>Our previous adder circuit is an example.</a:t>
            </a:r>
          </a:p>
          <a:p>
            <a:pPr lvl="1"/>
            <a:r>
              <a:rPr lang="en-US">
                <a:solidFill>
                  <a:srgbClr val="800080"/>
                </a:solidFill>
              </a:rPr>
              <a:t>Output is a function of the inputs only.</a:t>
            </a:r>
            <a:endParaRPr lang="en-US"/>
          </a:p>
          <a:p>
            <a:pPr lvl="1"/>
            <a:r>
              <a:rPr lang="en-US"/>
              <a:t>Similar to a pure function in mathematics, y = f(x). (No way to store information from one invocation to the next.  No side effects) </a:t>
            </a:r>
          </a:p>
          <a:p>
            <a:r>
              <a:rPr lang="en-US" u="sng">
                <a:solidFill>
                  <a:schemeClr val="accent2"/>
                </a:solidFill>
              </a:rPr>
              <a:t>State Elements</a:t>
            </a:r>
            <a:r>
              <a:rPr lang="en-US"/>
              <a:t>: circuits that store information.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810375" cy="474663"/>
          </a:xfrm>
        </p:spPr>
        <p:txBody>
          <a:bodyPr/>
          <a:lstStyle/>
          <a:p>
            <a:r>
              <a:rPr lang="en-US"/>
              <a:t>Circuits with STATE (e.g., register)</a:t>
            </a:r>
          </a:p>
        </p:txBody>
      </p:sp>
      <p:pic>
        <p:nvPicPr>
          <p:cNvPr id="2419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4876800" cy="2613025"/>
          </a:xfrm>
          <a:prstGeom prst="rect">
            <a:avLst/>
          </a:prstGeom>
          <a:noFill/>
        </p:spPr>
      </p:pic>
      <p:pic>
        <p:nvPicPr>
          <p:cNvPr id="24197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371600" y="3657600"/>
            <a:ext cx="5105400" cy="24717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221038" cy="474663"/>
          </a:xfrm>
        </p:spPr>
        <p:txBody>
          <a:bodyPr/>
          <a:lstStyle/>
          <a:p>
            <a:r>
              <a:rPr lang="en-US"/>
              <a:t>Peer Instruction</a:t>
            </a:r>
          </a:p>
        </p:txBody>
      </p:sp>
      <p:sp>
        <p:nvSpPr>
          <p:cNvPr id="242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375016"/>
            <a:ext cx="7467600" cy="1720984"/>
          </a:xfrm>
          <a:solidFill>
            <a:schemeClr val="bg1"/>
          </a:solidFill>
        </p:spPr>
        <p:txBody>
          <a:bodyPr/>
          <a:lstStyle/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+mj-lt"/>
              <a:buAutoNum type="arabicParenR"/>
              <a:tabLst>
                <a:tab pos="738188" algn="l"/>
              </a:tabLst>
            </a:pPr>
            <a:r>
              <a:rPr lang="en-US" sz="2800" dirty="0"/>
              <a:t>SW </a:t>
            </a:r>
            <a:r>
              <a:rPr lang="en-US" sz="2800" dirty="0">
                <a:solidFill>
                  <a:srgbClr val="800080"/>
                </a:solidFill>
              </a:rPr>
              <a:t>can peek</a:t>
            </a:r>
            <a:r>
              <a:rPr lang="en-US" sz="2800" dirty="0"/>
              <a:t> at HW (past ISA abstraction boundary) for optimizations</a:t>
            </a: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+mj-lt"/>
              <a:buAutoNum type="arabicParenR"/>
              <a:tabLst>
                <a:tab pos="738188" algn="l"/>
              </a:tabLst>
            </a:pPr>
            <a:r>
              <a:rPr lang="en-US" sz="2800" dirty="0"/>
              <a:t>SW </a:t>
            </a:r>
            <a:r>
              <a:rPr lang="en-US" sz="2800" dirty="0">
                <a:solidFill>
                  <a:srgbClr val="800080"/>
                </a:solidFill>
              </a:rPr>
              <a:t>can depend</a:t>
            </a:r>
            <a:r>
              <a:rPr lang="en-US" sz="2800" dirty="0"/>
              <a:t> on particular HW implementation of ISA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620000" y="4375016"/>
            <a:ext cx="1219200" cy="167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tx1"/>
                </a:solidFill>
                <a:latin typeface="Courier New" charset="0"/>
              </a:rPr>
              <a:t>   12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tx1"/>
                </a:solidFill>
                <a:latin typeface="Courier New" charset="0"/>
              </a:rPr>
              <a:t>a) </a:t>
            </a:r>
            <a:r>
              <a:rPr lang="en-US" sz="2400" b="1">
                <a:latin typeface="Courier New" charset="0"/>
              </a:rPr>
              <a:t>FF</a:t>
            </a:r>
            <a:endParaRPr lang="en-US" sz="2400" b="1">
              <a:solidFill>
                <a:schemeClr val="tx1"/>
              </a:solidFill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tx1"/>
                </a:solidFill>
                <a:latin typeface="Courier New" charset="0"/>
              </a:rPr>
              <a:t>b) </a:t>
            </a:r>
            <a:r>
              <a:rPr lang="en-US" sz="2400" b="1">
                <a:latin typeface="Courier New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charset="0"/>
              </a:rPr>
              <a:t>T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tx1"/>
                </a:solidFill>
                <a:latin typeface="Courier New" charset="0"/>
              </a:rPr>
              <a:t>c) T</a:t>
            </a:r>
            <a:r>
              <a:rPr lang="en-US" sz="2400" b="1">
                <a:latin typeface="Courier New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tx1"/>
                </a:solidFill>
                <a:latin typeface="Courier New" charset="0"/>
              </a:rPr>
              <a:t>d) 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056063" cy="474663"/>
          </a:xfrm>
        </p:spPr>
        <p:txBody>
          <a:bodyPr/>
          <a:lstStyle/>
          <a:p>
            <a:r>
              <a:rPr lang="en-US"/>
              <a:t>And in conclusion…</a:t>
            </a:r>
          </a:p>
        </p:txBody>
      </p:sp>
      <p:sp>
        <p:nvSpPr>
          <p:cNvPr id="242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4751388"/>
          </a:xfrm>
        </p:spPr>
        <p:txBody>
          <a:bodyPr/>
          <a:lstStyle/>
          <a:p>
            <a:r>
              <a:rPr lang="en-US"/>
              <a:t>ISA is very important abstraction layer</a:t>
            </a:r>
          </a:p>
          <a:p>
            <a:pPr lvl="1"/>
            <a:r>
              <a:rPr lang="en-US"/>
              <a:t>Contract between HW and SW</a:t>
            </a:r>
            <a:endParaRPr lang="en-US" i="1">
              <a:solidFill>
                <a:schemeClr val="accent2"/>
              </a:solidFill>
            </a:endParaRPr>
          </a:p>
          <a:p>
            <a:r>
              <a:rPr lang="en-US"/>
              <a:t>Clocks control pulse of our circuits</a:t>
            </a:r>
          </a:p>
          <a:p>
            <a:r>
              <a:rPr lang="en-US"/>
              <a:t>Voltages are analog, quantized to 0/1</a:t>
            </a:r>
          </a:p>
          <a:p>
            <a:r>
              <a:rPr lang="en-US"/>
              <a:t>Circuit delays are fact of life</a:t>
            </a:r>
          </a:p>
          <a:p>
            <a:r>
              <a:rPr lang="en-US"/>
              <a:t>Two types of circuits:</a:t>
            </a:r>
          </a:p>
          <a:p>
            <a:pPr lvl="1"/>
            <a:r>
              <a:rPr lang="en-US"/>
              <a:t>Stateless Combinational Logic (&amp;,|,~)</a:t>
            </a:r>
          </a:p>
          <a:p>
            <a:pPr lvl="1"/>
            <a:r>
              <a:rPr lang="en-US"/>
              <a:t>State circuits (e.g., registers)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884863" cy="474663"/>
          </a:xfrm>
        </p:spPr>
        <p:txBody>
          <a:bodyPr/>
          <a:lstStyle/>
          <a:p>
            <a:r>
              <a:rPr lang="en-US"/>
              <a:t>Sample Debugging Waveform</a:t>
            </a:r>
          </a:p>
        </p:txBody>
      </p:sp>
      <p:pic>
        <p:nvPicPr>
          <p:cNvPr id="2349060" name="Picture 4" descr="model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7848600" cy="570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211138"/>
            <a:ext cx="1527175" cy="474662"/>
          </a:xfrm>
        </p:spPr>
        <p:txBody>
          <a:bodyPr/>
          <a:lstStyle/>
          <a:p>
            <a:r>
              <a:rPr lang="en-US"/>
              <a:t>Review</a:t>
            </a:r>
          </a:p>
        </p:txBody>
      </p:sp>
      <p:grpSp>
        <p:nvGrpSpPr>
          <p:cNvPr id="2388995" name="Group 3"/>
          <p:cNvGrpSpPr>
            <a:grpSpLocks/>
          </p:cNvGrpSpPr>
          <p:nvPr/>
        </p:nvGrpSpPr>
        <p:grpSpPr bwMode="auto">
          <a:xfrm>
            <a:off x="1123950" y="838200"/>
            <a:ext cx="6819900" cy="5867400"/>
            <a:chOff x="708" y="528"/>
            <a:chExt cx="4296" cy="3696"/>
          </a:xfrm>
        </p:grpSpPr>
        <p:sp>
          <p:nvSpPr>
            <p:cNvPr id="2388996" name="Rectangle 4"/>
            <p:cNvSpPr>
              <a:spLocks noChangeArrowheads="1"/>
            </p:cNvSpPr>
            <p:nvPr/>
          </p:nvSpPr>
          <p:spPr bwMode="auto">
            <a:xfrm>
              <a:off x="1776" y="528"/>
              <a:ext cx="2208" cy="28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03200" indent="-203200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charset="0"/>
                <a:buNone/>
              </a:pPr>
              <a:r>
                <a:rPr lang="en-US" sz="3200" b="1">
                  <a:solidFill>
                    <a:schemeClr val="tx1"/>
                  </a:solidFill>
                </a:rPr>
                <a:t>C program: foo.c</a:t>
              </a:r>
            </a:p>
          </p:txBody>
        </p:sp>
        <p:sp>
          <p:nvSpPr>
            <p:cNvPr id="2388997" name="Rectangle 5"/>
            <p:cNvSpPr>
              <a:spLocks noChangeArrowheads="1"/>
            </p:cNvSpPr>
            <p:nvPr/>
          </p:nvSpPr>
          <p:spPr bwMode="auto">
            <a:xfrm>
              <a:off x="1248" y="1346"/>
              <a:ext cx="3216" cy="28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03200" indent="-203200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charset="0"/>
                <a:buNone/>
              </a:pPr>
              <a:r>
                <a:rPr lang="en-US" sz="3200" b="1">
                  <a:solidFill>
                    <a:schemeClr val="tx1"/>
                  </a:solidFill>
                </a:rPr>
                <a:t>Assembly program: foo.s</a:t>
              </a:r>
            </a:p>
          </p:txBody>
        </p:sp>
        <p:sp>
          <p:nvSpPr>
            <p:cNvPr id="2388998" name="Rectangle 6"/>
            <p:cNvSpPr>
              <a:spLocks noChangeArrowheads="1"/>
            </p:cNvSpPr>
            <p:nvPr/>
          </p:nvSpPr>
          <p:spPr bwMode="auto">
            <a:xfrm>
              <a:off x="720" y="3072"/>
              <a:ext cx="4272" cy="28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03200" indent="-203200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charset="0"/>
                <a:buNone/>
              </a:pPr>
              <a:r>
                <a:rPr lang="en-US" sz="3200" b="1">
                  <a:solidFill>
                    <a:schemeClr val="tx1"/>
                  </a:solidFill>
                </a:rPr>
                <a:t>Executable(mach lang pgm): a.out</a:t>
              </a:r>
            </a:p>
          </p:txBody>
        </p:sp>
        <p:sp>
          <p:nvSpPr>
            <p:cNvPr id="2388999" name="Rectangle 7"/>
            <p:cNvSpPr>
              <a:spLocks noChangeArrowheads="1"/>
            </p:cNvSpPr>
            <p:nvPr/>
          </p:nvSpPr>
          <p:spPr bwMode="auto">
            <a:xfrm>
              <a:off x="2064" y="912"/>
              <a:ext cx="1440" cy="286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03200" indent="-203200" algn="ctr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charset="0"/>
                <a:buNone/>
              </a:pPr>
              <a:r>
                <a:rPr lang="en-US" sz="3200" b="1">
                  <a:solidFill>
                    <a:schemeClr val="accent2"/>
                  </a:solidFill>
                </a:rPr>
                <a:t>Compiler</a:t>
              </a:r>
            </a:p>
          </p:txBody>
        </p:sp>
        <p:sp>
          <p:nvSpPr>
            <p:cNvPr id="2389000" name="Rectangle 8"/>
            <p:cNvSpPr>
              <a:spLocks noChangeArrowheads="1"/>
            </p:cNvSpPr>
            <p:nvPr/>
          </p:nvSpPr>
          <p:spPr bwMode="auto">
            <a:xfrm>
              <a:off x="2160" y="1728"/>
              <a:ext cx="1440" cy="286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03200" indent="-203200" algn="ctr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charset="0"/>
                <a:buNone/>
              </a:pPr>
              <a:r>
                <a:rPr lang="en-US" sz="3200" b="1">
                  <a:solidFill>
                    <a:schemeClr val="accent2"/>
                  </a:solidFill>
                </a:rPr>
                <a:t>Assembler</a:t>
              </a:r>
            </a:p>
          </p:txBody>
        </p:sp>
        <p:cxnSp>
          <p:nvCxnSpPr>
            <p:cNvPr id="2389001" name="AutoShape 9"/>
            <p:cNvCxnSpPr>
              <a:cxnSpLocks noChangeShapeType="1"/>
              <a:stCxn id="2388996" idx="3"/>
              <a:endCxn id="2388999" idx="3"/>
            </p:cNvCxnSpPr>
            <p:nvPr/>
          </p:nvCxnSpPr>
          <p:spPr bwMode="auto">
            <a:xfrm flipH="1">
              <a:off x="3516" y="671"/>
              <a:ext cx="480" cy="384"/>
            </a:xfrm>
            <a:prstGeom prst="curvedConnector3">
              <a:avLst>
                <a:gd name="adj1" fmla="val -275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89002" name="AutoShape 10"/>
            <p:cNvCxnSpPr>
              <a:cxnSpLocks noChangeShapeType="1"/>
              <a:stCxn id="2388999" idx="2"/>
              <a:endCxn id="2388997" idx="1"/>
            </p:cNvCxnSpPr>
            <p:nvPr/>
          </p:nvCxnSpPr>
          <p:spPr bwMode="auto">
            <a:xfrm rot="5400000">
              <a:off x="1870" y="576"/>
              <a:ext cx="279" cy="1548"/>
            </a:xfrm>
            <a:prstGeom prst="curvedConnector4">
              <a:avLst>
                <a:gd name="adj1" fmla="val 22222"/>
                <a:gd name="adj2" fmla="val 108528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89003" name="AutoShape 11"/>
            <p:cNvCxnSpPr>
              <a:cxnSpLocks noChangeShapeType="1"/>
              <a:stCxn id="2388997" idx="3"/>
              <a:endCxn id="2389000" idx="3"/>
            </p:cNvCxnSpPr>
            <p:nvPr/>
          </p:nvCxnSpPr>
          <p:spPr bwMode="auto">
            <a:xfrm flipH="1">
              <a:off x="3612" y="1489"/>
              <a:ext cx="864" cy="382"/>
            </a:xfrm>
            <a:prstGeom prst="curvedConnector3">
              <a:avLst>
                <a:gd name="adj1" fmla="val -15278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89004" name="AutoShape 12"/>
            <p:cNvCxnSpPr>
              <a:cxnSpLocks noChangeShapeType="1"/>
              <a:stCxn id="2389000" idx="1"/>
              <a:endCxn id="2389012" idx="1"/>
            </p:cNvCxnSpPr>
            <p:nvPr/>
          </p:nvCxnSpPr>
          <p:spPr bwMode="auto">
            <a:xfrm rot="10800000" flipV="1">
              <a:off x="804" y="1871"/>
              <a:ext cx="1344" cy="432"/>
            </a:xfrm>
            <a:prstGeom prst="curvedConnector3">
              <a:avLst>
                <a:gd name="adj1" fmla="val 109819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89005" name="Rectangle 13"/>
            <p:cNvSpPr>
              <a:spLocks noChangeArrowheads="1"/>
            </p:cNvSpPr>
            <p:nvPr/>
          </p:nvSpPr>
          <p:spPr bwMode="auto">
            <a:xfrm>
              <a:off x="2160" y="2594"/>
              <a:ext cx="1440" cy="286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03200" indent="-203200" algn="ctr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charset="0"/>
                <a:buNone/>
              </a:pPr>
              <a:r>
                <a:rPr lang="en-US" sz="3200" b="1">
                  <a:solidFill>
                    <a:schemeClr val="accent2"/>
                  </a:solidFill>
                </a:rPr>
                <a:t>Linker</a:t>
              </a:r>
            </a:p>
          </p:txBody>
        </p:sp>
        <p:cxnSp>
          <p:nvCxnSpPr>
            <p:cNvPr id="2389006" name="AutoShape 14"/>
            <p:cNvCxnSpPr>
              <a:cxnSpLocks noChangeShapeType="1"/>
              <a:stCxn id="2389012" idx="3"/>
              <a:endCxn id="2389005" idx="3"/>
            </p:cNvCxnSpPr>
            <p:nvPr/>
          </p:nvCxnSpPr>
          <p:spPr bwMode="auto">
            <a:xfrm flipH="1">
              <a:off x="3612" y="2303"/>
              <a:ext cx="1344" cy="434"/>
            </a:xfrm>
            <a:prstGeom prst="curvedConnector3">
              <a:avLst>
                <a:gd name="adj1" fmla="val -9819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89007" name="AutoShape 15"/>
            <p:cNvCxnSpPr>
              <a:cxnSpLocks noChangeShapeType="1"/>
              <a:stCxn id="2389005" idx="1"/>
              <a:endCxn id="2388998" idx="1"/>
            </p:cNvCxnSpPr>
            <p:nvPr/>
          </p:nvCxnSpPr>
          <p:spPr bwMode="auto">
            <a:xfrm rot="10800000" flipV="1">
              <a:off x="708" y="2737"/>
              <a:ext cx="1440" cy="478"/>
            </a:xfrm>
            <a:prstGeom prst="curvedConnector3">
              <a:avLst>
                <a:gd name="adj1" fmla="val 1091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89008" name="Rectangle 16"/>
            <p:cNvSpPr>
              <a:spLocks noChangeArrowheads="1"/>
            </p:cNvSpPr>
            <p:nvPr/>
          </p:nvSpPr>
          <p:spPr bwMode="auto">
            <a:xfrm>
              <a:off x="2160" y="3504"/>
              <a:ext cx="1440" cy="286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03200" indent="-203200" algn="ctr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charset="0"/>
                <a:buNone/>
              </a:pPr>
              <a:r>
                <a:rPr lang="en-US" sz="3200" b="1">
                  <a:solidFill>
                    <a:schemeClr val="accent2"/>
                  </a:solidFill>
                </a:rPr>
                <a:t>Loader</a:t>
              </a:r>
            </a:p>
          </p:txBody>
        </p:sp>
        <p:cxnSp>
          <p:nvCxnSpPr>
            <p:cNvPr id="2389009" name="AutoShape 17"/>
            <p:cNvCxnSpPr>
              <a:cxnSpLocks noChangeShapeType="1"/>
              <a:stCxn id="2388998" idx="3"/>
              <a:endCxn id="2389008" idx="3"/>
            </p:cNvCxnSpPr>
            <p:nvPr/>
          </p:nvCxnSpPr>
          <p:spPr bwMode="auto">
            <a:xfrm flipH="1">
              <a:off x="3612" y="3215"/>
              <a:ext cx="1392" cy="432"/>
            </a:xfrm>
            <a:prstGeom prst="curvedConnector3">
              <a:avLst>
                <a:gd name="adj1" fmla="val -9481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89010" name="AutoShape 18"/>
            <p:cNvCxnSpPr>
              <a:cxnSpLocks noChangeShapeType="1"/>
              <a:stCxn id="2389008" idx="1"/>
              <a:endCxn id="2389011" idx="1"/>
            </p:cNvCxnSpPr>
            <p:nvPr/>
          </p:nvCxnSpPr>
          <p:spPr bwMode="auto">
            <a:xfrm rot="10800000" flipH="1" flipV="1">
              <a:off x="2148" y="3647"/>
              <a:ext cx="96" cy="434"/>
            </a:xfrm>
            <a:prstGeom prst="curvedConnector3">
              <a:avLst>
                <a:gd name="adj1" fmla="val -1375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89011" name="Rectangle 19"/>
            <p:cNvSpPr>
              <a:spLocks noChangeArrowheads="1"/>
            </p:cNvSpPr>
            <p:nvPr/>
          </p:nvSpPr>
          <p:spPr bwMode="auto">
            <a:xfrm>
              <a:off x="2256" y="3938"/>
              <a:ext cx="1200" cy="28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03200" indent="-203200" algn="ctr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charset="0"/>
                <a:buNone/>
              </a:pPr>
              <a:r>
                <a:rPr lang="en-US" sz="3200" b="1">
                  <a:solidFill>
                    <a:schemeClr val="tx1"/>
                  </a:solidFill>
                </a:rPr>
                <a:t>Memory</a:t>
              </a:r>
            </a:p>
          </p:txBody>
        </p:sp>
        <p:sp>
          <p:nvSpPr>
            <p:cNvPr id="2389012" name="Rectangle 20"/>
            <p:cNvSpPr>
              <a:spLocks noChangeArrowheads="1"/>
            </p:cNvSpPr>
            <p:nvPr/>
          </p:nvSpPr>
          <p:spPr bwMode="auto">
            <a:xfrm>
              <a:off x="816" y="2160"/>
              <a:ext cx="4128" cy="28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03200" indent="-203200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charset="0"/>
                <a:buNone/>
              </a:pPr>
              <a:r>
                <a:rPr lang="en-US" sz="3200" b="1">
                  <a:solidFill>
                    <a:schemeClr val="tx1"/>
                  </a:solidFill>
                </a:rPr>
                <a:t>Object(mach lang module): foo.o</a:t>
              </a:r>
            </a:p>
          </p:txBody>
        </p:sp>
        <p:grpSp>
          <p:nvGrpSpPr>
            <p:cNvPr id="2389013" name="Group 21"/>
            <p:cNvGrpSpPr>
              <a:grpSpLocks/>
            </p:cNvGrpSpPr>
            <p:nvPr/>
          </p:nvGrpSpPr>
          <p:grpSpPr bwMode="auto">
            <a:xfrm>
              <a:off x="3600" y="2688"/>
              <a:ext cx="1296" cy="286"/>
              <a:chOff x="3648" y="2688"/>
              <a:chExt cx="1296" cy="286"/>
            </a:xfrm>
          </p:grpSpPr>
          <p:sp>
            <p:nvSpPr>
              <p:cNvPr id="2389014" name="Rectangle 22"/>
              <p:cNvSpPr>
                <a:spLocks noChangeArrowheads="1"/>
              </p:cNvSpPr>
              <p:nvPr/>
            </p:nvSpPr>
            <p:spPr bwMode="auto">
              <a:xfrm>
                <a:off x="4296" y="2688"/>
                <a:ext cx="648" cy="286"/>
              </a:xfrm>
              <a:prstGeom prst="rect">
                <a:avLst/>
              </a:prstGeom>
              <a:noFill/>
              <a:ln w="38100">
                <a:solidFill>
                  <a:srgbClr val="666699"/>
                </a:solidFill>
                <a:miter lim="800000"/>
                <a:headEnd/>
                <a:tailEnd/>
              </a:ln>
              <a:effectLst/>
            </p:spPr>
            <p:txBody>
              <a:bodyPr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marL="203200" indent="-203200">
                  <a:lnSpc>
                    <a:spcPct val="75000"/>
                  </a:lnSpc>
                  <a:spcBef>
                    <a:spcPct val="65000"/>
                  </a:spcBef>
                  <a:buSzPct val="100000"/>
                  <a:buFont typeface="Times" charset="0"/>
                  <a:buNone/>
                </a:pPr>
                <a:r>
                  <a:rPr lang="en-US" sz="3200" b="1">
                    <a:solidFill>
                      <a:srgbClr val="3333CC"/>
                    </a:solidFill>
                  </a:rPr>
                  <a:t>lib.o</a:t>
                </a:r>
              </a:p>
            </p:txBody>
          </p:sp>
          <p:sp>
            <p:nvSpPr>
              <p:cNvPr id="2389015" name="Line 23"/>
              <p:cNvSpPr>
                <a:spLocks noChangeShapeType="1"/>
              </p:cNvSpPr>
              <p:nvPr/>
            </p:nvSpPr>
            <p:spPr bwMode="auto">
              <a:xfrm flipH="1">
                <a:off x="3648" y="2832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666699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5138" name="Group 2"/>
          <p:cNvGrpSpPr>
            <a:grpSpLocks/>
          </p:cNvGrpSpPr>
          <p:nvPr/>
        </p:nvGrpSpPr>
        <p:grpSpPr bwMode="auto">
          <a:xfrm>
            <a:off x="152400" y="1219200"/>
            <a:ext cx="8305800" cy="2362200"/>
            <a:chOff x="96" y="872"/>
            <a:chExt cx="5232" cy="1384"/>
          </a:xfrm>
        </p:grpSpPr>
        <p:sp>
          <p:nvSpPr>
            <p:cNvPr id="2395139" name="Oval 3" descr="5%"/>
            <p:cNvSpPr>
              <a:spLocks noChangeArrowheads="1"/>
            </p:cNvSpPr>
            <p:nvPr/>
          </p:nvSpPr>
          <p:spPr bwMode="auto">
            <a:xfrm>
              <a:off x="96" y="1200"/>
              <a:ext cx="5232" cy="1056"/>
            </a:xfrm>
            <a:prstGeom prst="ellipse">
              <a:avLst/>
            </a:prstGeom>
            <a:pattFill prst="pct5">
              <a:fgClr>
                <a:schemeClr val="hlink"/>
              </a:fgClr>
              <a:bgClr>
                <a:srgbClr val="FFFFFF"/>
              </a:bgClr>
            </a:pattFill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5140" name="Text Box 4"/>
            <p:cNvSpPr txBox="1">
              <a:spLocks noChangeArrowheads="1"/>
            </p:cNvSpPr>
            <p:nvPr/>
          </p:nvSpPr>
          <p:spPr bwMode="auto">
            <a:xfrm>
              <a:off x="4608" y="872"/>
              <a:ext cx="586" cy="3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chemeClr val="hlink"/>
                  </a:solidFill>
                </a:rPr>
                <a:t>61C</a:t>
              </a:r>
              <a:endParaRPr lang="en-US" sz="3200"/>
            </a:p>
          </p:txBody>
        </p:sp>
      </p:grpSp>
      <p:sp>
        <p:nvSpPr>
          <p:cNvPr id="239514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373813" cy="474663"/>
          </a:xfrm>
          <a:noFill/>
          <a:ln/>
        </p:spPr>
        <p:txBody>
          <a:bodyPr/>
          <a:lstStyle/>
          <a:p>
            <a:r>
              <a:rPr lang="en-US"/>
              <a:t>What are “Machine Structures”?</a:t>
            </a:r>
          </a:p>
        </p:txBody>
      </p:sp>
      <p:sp>
        <p:nvSpPr>
          <p:cNvPr id="2395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4724400"/>
            <a:ext cx="8610600" cy="41592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/>
              <a:t>Coordination of many </a:t>
            </a:r>
            <a:r>
              <a:rPr lang="en-US" i="1">
                <a:solidFill>
                  <a:schemeClr val="accent1"/>
                </a:solidFill>
              </a:rPr>
              <a:t>levels of abstraction</a:t>
            </a:r>
            <a:endParaRPr lang="en-US"/>
          </a:p>
        </p:txBody>
      </p:sp>
      <p:sp>
        <p:nvSpPr>
          <p:cNvPr id="2395143" name="Rectangle 7"/>
          <p:cNvSpPr>
            <a:spLocks noChangeArrowheads="1"/>
          </p:cNvSpPr>
          <p:nvPr/>
        </p:nvSpPr>
        <p:spPr bwMode="auto">
          <a:xfrm>
            <a:off x="4572000" y="2667000"/>
            <a:ext cx="1282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I/O system</a:t>
            </a:r>
          </a:p>
        </p:txBody>
      </p:sp>
      <p:sp>
        <p:nvSpPr>
          <p:cNvPr id="2395144" name="Rectangle 8"/>
          <p:cNvSpPr>
            <a:spLocks noChangeArrowheads="1"/>
          </p:cNvSpPr>
          <p:nvPr/>
        </p:nvSpPr>
        <p:spPr bwMode="auto">
          <a:xfrm>
            <a:off x="2908300" y="4089400"/>
            <a:ext cx="25400" cy="279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5145" name="Rectangle 9"/>
          <p:cNvSpPr>
            <a:spLocks noChangeArrowheads="1"/>
          </p:cNvSpPr>
          <p:nvPr/>
        </p:nvSpPr>
        <p:spPr bwMode="auto">
          <a:xfrm>
            <a:off x="2362200" y="2667000"/>
            <a:ext cx="12446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Processor</a:t>
            </a:r>
          </a:p>
        </p:txBody>
      </p:sp>
      <p:sp>
        <p:nvSpPr>
          <p:cNvPr id="2395146" name="Rectangle 10"/>
          <p:cNvSpPr>
            <a:spLocks noChangeArrowheads="1"/>
          </p:cNvSpPr>
          <p:nvPr/>
        </p:nvSpPr>
        <p:spPr bwMode="auto">
          <a:xfrm>
            <a:off x="2286000" y="2660650"/>
            <a:ext cx="3810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5147" name="Line 11"/>
          <p:cNvSpPr>
            <a:spLocks noChangeShapeType="1"/>
          </p:cNvSpPr>
          <p:nvPr/>
        </p:nvSpPr>
        <p:spPr bwMode="auto">
          <a:xfrm>
            <a:off x="4572000" y="2667000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5148" name="Rectangle 12"/>
          <p:cNvSpPr>
            <a:spLocks noChangeArrowheads="1"/>
          </p:cNvSpPr>
          <p:nvPr/>
        </p:nvSpPr>
        <p:spPr bwMode="auto">
          <a:xfrm>
            <a:off x="2743200" y="1752600"/>
            <a:ext cx="11176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395149" name="Rectangle 13"/>
          <p:cNvSpPr>
            <a:spLocks noChangeArrowheads="1"/>
          </p:cNvSpPr>
          <p:nvPr/>
        </p:nvSpPr>
        <p:spPr bwMode="auto">
          <a:xfrm>
            <a:off x="2743200" y="2133600"/>
            <a:ext cx="12954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5150" name="Rectangle 14"/>
          <p:cNvSpPr>
            <a:spLocks noChangeArrowheads="1"/>
          </p:cNvSpPr>
          <p:nvPr/>
        </p:nvSpPr>
        <p:spPr bwMode="auto">
          <a:xfrm>
            <a:off x="4267200" y="1447800"/>
            <a:ext cx="1206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Operating</a:t>
            </a:r>
          </a:p>
        </p:txBody>
      </p:sp>
      <p:sp>
        <p:nvSpPr>
          <p:cNvPr id="2395151" name="Rectangle 15"/>
          <p:cNvSpPr>
            <a:spLocks noChangeArrowheads="1"/>
          </p:cNvSpPr>
          <p:nvPr/>
        </p:nvSpPr>
        <p:spPr bwMode="auto">
          <a:xfrm>
            <a:off x="4279900" y="1752600"/>
            <a:ext cx="1270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System</a:t>
            </a:r>
          </a:p>
          <a:p>
            <a:pPr algn="ctr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(MacOS X)</a:t>
            </a:r>
          </a:p>
        </p:txBody>
      </p:sp>
      <p:sp>
        <p:nvSpPr>
          <p:cNvPr id="2395152" name="Line 16"/>
          <p:cNvSpPr>
            <a:spLocks noChangeShapeType="1"/>
          </p:cNvSpPr>
          <p:nvPr/>
        </p:nvSpPr>
        <p:spPr bwMode="auto">
          <a:xfrm flipV="1">
            <a:off x="3505200" y="1447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5153" name="Line 17"/>
          <p:cNvSpPr>
            <a:spLocks noChangeShapeType="1"/>
          </p:cNvSpPr>
          <p:nvPr/>
        </p:nvSpPr>
        <p:spPr bwMode="auto">
          <a:xfrm>
            <a:off x="3511550" y="1447800"/>
            <a:ext cx="2203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5154" name="Line 18"/>
          <p:cNvSpPr>
            <a:spLocks noChangeShapeType="1"/>
          </p:cNvSpPr>
          <p:nvPr/>
        </p:nvSpPr>
        <p:spPr bwMode="auto">
          <a:xfrm>
            <a:off x="5715000" y="1447800"/>
            <a:ext cx="0" cy="1054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5155" name="Rectangle 19"/>
          <p:cNvSpPr>
            <a:spLocks noChangeArrowheads="1"/>
          </p:cNvSpPr>
          <p:nvPr/>
        </p:nvSpPr>
        <p:spPr bwMode="auto">
          <a:xfrm>
            <a:off x="2667000" y="1092200"/>
            <a:ext cx="2603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Application (Netscape)</a:t>
            </a:r>
          </a:p>
        </p:txBody>
      </p:sp>
      <p:sp>
        <p:nvSpPr>
          <p:cNvPr id="2395156" name="Line 20"/>
          <p:cNvSpPr>
            <a:spLocks noChangeShapeType="1"/>
          </p:cNvSpPr>
          <p:nvPr/>
        </p:nvSpPr>
        <p:spPr bwMode="auto">
          <a:xfrm flipV="1">
            <a:off x="2438400" y="9906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5157" name="Line 21"/>
          <p:cNvSpPr>
            <a:spLocks noChangeShapeType="1"/>
          </p:cNvSpPr>
          <p:nvPr/>
        </p:nvSpPr>
        <p:spPr bwMode="auto">
          <a:xfrm>
            <a:off x="5257800" y="996950"/>
            <a:ext cx="0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5158" name="Rectangle 22"/>
          <p:cNvSpPr>
            <a:spLocks noChangeArrowheads="1"/>
          </p:cNvSpPr>
          <p:nvPr/>
        </p:nvSpPr>
        <p:spPr bwMode="auto">
          <a:xfrm>
            <a:off x="3187700" y="3568700"/>
            <a:ext cx="1651000" cy="330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Digital Design</a:t>
            </a:r>
          </a:p>
        </p:txBody>
      </p:sp>
      <p:sp>
        <p:nvSpPr>
          <p:cNvPr id="2395159" name="Rectangle 23"/>
          <p:cNvSpPr>
            <a:spLocks noChangeArrowheads="1"/>
          </p:cNvSpPr>
          <p:nvPr/>
        </p:nvSpPr>
        <p:spPr bwMode="auto">
          <a:xfrm>
            <a:off x="2724150" y="3536950"/>
            <a:ext cx="2654300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5160" name="Rectangle 24"/>
          <p:cNvSpPr>
            <a:spLocks noChangeArrowheads="1"/>
          </p:cNvSpPr>
          <p:nvPr/>
        </p:nvSpPr>
        <p:spPr bwMode="auto">
          <a:xfrm>
            <a:off x="3124200" y="3860800"/>
            <a:ext cx="1676400" cy="330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Circuit Design</a:t>
            </a:r>
          </a:p>
        </p:txBody>
      </p:sp>
      <p:sp>
        <p:nvSpPr>
          <p:cNvPr id="2395161" name="Rectangle 25"/>
          <p:cNvSpPr>
            <a:spLocks noChangeArrowheads="1"/>
          </p:cNvSpPr>
          <p:nvPr/>
        </p:nvSpPr>
        <p:spPr bwMode="auto">
          <a:xfrm>
            <a:off x="2895600" y="3886200"/>
            <a:ext cx="22479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5162" name="Rectangle 26" descr="50%"/>
          <p:cNvSpPr>
            <a:spLocks noChangeArrowheads="1"/>
          </p:cNvSpPr>
          <p:nvPr/>
        </p:nvSpPr>
        <p:spPr bwMode="auto">
          <a:xfrm>
            <a:off x="838200" y="2438400"/>
            <a:ext cx="5372100" cy="192088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5163" name="Rectangle 27"/>
          <p:cNvSpPr>
            <a:spLocks noChangeArrowheads="1"/>
          </p:cNvSpPr>
          <p:nvPr/>
        </p:nvSpPr>
        <p:spPr bwMode="auto">
          <a:xfrm>
            <a:off x="6172200" y="2438400"/>
            <a:ext cx="1727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</a:rPr>
              <a:t>Instruction Set</a:t>
            </a:r>
          </a:p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</a:rPr>
              <a:t> Architecture</a:t>
            </a:r>
          </a:p>
        </p:txBody>
      </p:sp>
      <p:sp>
        <p:nvSpPr>
          <p:cNvPr id="2395164" name="Line 28"/>
          <p:cNvSpPr>
            <a:spLocks noChangeShapeType="1"/>
          </p:cNvSpPr>
          <p:nvPr/>
        </p:nvSpPr>
        <p:spPr bwMode="auto">
          <a:xfrm>
            <a:off x="2444750" y="990600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5165" name="Rectangle 29"/>
          <p:cNvSpPr>
            <a:spLocks noChangeArrowheads="1"/>
          </p:cNvSpPr>
          <p:nvPr/>
        </p:nvSpPr>
        <p:spPr bwMode="auto">
          <a:xfrm>
            <a:off x="2881313" y="3101975"/>
            <a:ext cx="2327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1"/>
                </a:solidFill>
              </a:rPr>
              <a:t>Datapath &amp; Control </a:t>
            </a:r>
          </a:p>
        </p:txBody>
      </p:sp>
      <p:sp>
        <p:nvSpPr>
          <p:cNvPr id="2395166" name="Rectangle 30"/>
          <p:cNvSpPr>
            <a:spLocks noChangeArrowheads="1"/>
          </p:cNvSpPr>
          <p:nvPr/>
        </p:nvSpPr>
        <p:spPr bwMode="auto">
          <a:xfrm>
            <a:off x="2597150" y="3054350"/>
            <a:ext cx="2882900" cy="444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5167" name="Rectangle 31"/>
          <p:cNvSpPr>
            <a:spLocks noChangeArrowheads="1"/>
          </p:cNvSpPr>
          <p:nvPr/>
        </p:nvSpPr>
        <p:spPr bwMode="auto">
          <a:xfrm>
            <a:off x="3276600" y="4162425"/>
            <a:ext cx="12954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transistors</a:t>
            </a:r>
          </a:p>
        </p:txBody>
      </p:sp>
      <p:sp>
        <p:nvSpPr>
          <p:cNvPr id="2395168" name="Rectangle 32"/>
          <p:cNvSpPr>
            <a:spLocks noChangeArrowheads="1"/>
          </p:cNvSpPr>
          <p:nvPr/>
        </p:nvSpPr>
        <p:spPr bwMode="auto">
          <a:xfrm>
            <a:off x="2978150" y="4197350"/>
            <a:ext cx="2044700" cy="298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5169" name="Line 33"/>
          <p:cNvSpPr>
            <a:spLocks noChangeShapeType="1"/>
          </p:cNvSpPr>
          <p:nvPr/>
        </p:nvSpPr>
        <p:spPr bwMode="auto">
          <a:xfrm>
            <a:off x="3581400" y="2667000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5170" name="Rectangle 34"/>
          <p:cNvSpPr>
            <a:spLocks noChangeArrowheads="1"/>
          </p:cNvSpPr>
          <p:nvPr/>
        </p:nvSpPr>
        <p:spPr bwMode="auto">
          <a:xfrm>
            <a:off x="3568700" y="2667000"/>
            <a:ext cx="10033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2395171" name="Text Box 35"/>
          <p:cNvSpPr txBox="1">
            <a:spLocks noChangeArrowheads="1"/>
          </p:cNvSpPr>
          <p:nvPr/>
        </p:nvSpPr>
        <p:spPr bwMode="auto">
          <a:xfrm>
            <a:off x="762000" y="2590800"/>
            <a:ext cx="1341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Hardware</a:t>
            </a:r>
          </a:p>
        </p:txBody>
      </p:sp>
      <p:sp>
        <p:nvSpPr>
          <p:cNvPr id="2395172" name="Text Box 36"/>
          <p:cNvSpPr txBox="1">
            <a:spLocks noChangeArrowheads="1"/>
          </p:cNvSpPr>
          <p:nvPr/>
        </p:nvSpPr>
        <p:spPr bwMode="auto">
          <a:xfrm>
            <a:off x="762000" y="2057400"/>
            <a:ext cx="1257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Software</a:t>
            </a:r>
          </a:p>
        </p:txBody>
      </p:sp>
      <p:sp>
        <p:nvSpPr>
          <p:cNvPr id="2395173" name="Line 37"/>
          <p:cNvSpPr>
            <a:spLocks noChangeShapeType="1"/>
          </p:cNvSpPr>
          <p:nvPr/>
        </p:nvSpPr>
        <p:spPr bwMode="auto">
          <a:xfrm flipV="1">
            <a:off x="2133600" y="1447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5174" name="Line 38"/>
          <p:cNvSpPr>
            <a:spLocks noChangeShapeType="1"/>
          </p:cNvSpPr>
          <p:nvPr/>
        </p:nvSpPr>
        <p:spPr bwMode="auto">
          <a:xfrm>
            <a:off x="2133600" y="2641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5175" name="Rectangle 39"/>
          <p:cNvSpPr>
            <a:spLocks noChangeArrowheads="1"/>
          </p:cNvSpPr>
          <p:nvPr/>
        </p:nvSpPr>
        <p:spPr bwMode="auto">
          <a:xfrm>
            <a:off x="2755900" y="1752600"/>
            <a:ext cx="11430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5176" name="Rectangle 40"/>
          <p:cNvSpPr>
            <a:spLocks noChangeArrowheads="1"/>
          </p:cNvSpPr>
          <p:nvPr/>
        </p:nvSpPr>
        <p:spPr bwMode="auto">
          <a:xfrm>
            <a:off x="2743200" y="2133600"/>
            <a:ext cx="13716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Assembler</a:t>
            </a:r>
          </a:p>
        </p:txBody>
      </p:sp>
      <p:grpSp>
        <p:nvGrpSpPr>
          <p:cNvPr id="2395177" name="Group 41"/>
          <p:cNvGrpSpPr>
            <a:grpSpLocks/>
          </p:cNvGrpSpPr>
          <p:nvPr/>
        </p:nvGrpSpPr>
        <p:grpSpPr bwMode="auto">
          <a:xfrm>
            <a:off x="304800" y="2209800"/>
            <a:ext cx="8610600" cy="4210050"/>
            <a:chOff x="192" y="1392"/>
            <a:chExt cx="5424" cy="2652"/>
          </a:xfrm>
        </p:grpSpPr>
        <p:sp>
          <p:nvSpPr>
            <p:cNvPr id="2395178" name="Rectangle 42"/>
            <p:cNvSpPr>
              <a:spLocks noChangeArrowheads="1"/>
            </p:cNvSpPr>
            <p:nvPr/>
          </p:nvSpPr>
          <p:spPr bwMode="auto">
            <a:xfrm>
              <a:off x="192" y="3552"/>
              <a:ext cx="5424" cy="4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03200" indent="-203200" algn="ctr">
                <a:lnSpc>
                  <a:spcPct val="75000"/>
                </a:lnSpc>
                <a:spcBef>
                  <a:spcPct val="65000"/>
                </a:spcBef>
                <a:buSzPct val="100000"/>
              </a:pPr>
              <a:r>
                <a:rPr lang="en-US" sz="3200" b="1">
                  <a:solidFill>
                    <a:srgbClr val="800080"/>
                  </a:solidFill>
                </a:rPr>
                <a:t>ISA is an important abstraction level:</a:t>
              </a:r>
              <a:br>
                <a:rPr lang="en-US" sz="3200" b="1">
                  <a:solidFill>
                    <a:srgbClr val="800080"/>
                  </a:solidFill>
                </a:rPr>
              </a:br>
              <a:r>
                <a:rPr lang="en-US" sz="3200" b="1">
                  <a:solidFill>
                    <a:srgbClr val="800080"/>
                  </a:solidFill>
                </a:rPr>
                <a:t>contract between HW &amp; SW</a:t>
              </a:r>
            </a:p>
          </p:txBody>
        </p:sp>
        <p:sp>
          <p:nvSpPr>
            <p:cNvPr id="2395179" name="Oval 43"/>
            <p:cNvSpPr>
              <a:spLocks noChangeArrowheads="1"/>
            </p:cNvSpPr>
            <p:nvPr/>
          </p:nvSpPr>
          <p:spPr bwMode="auto">
            <a:xfrm>
              <a:off x="3792" y="1392"/>
              <a:ext cx="1296" cy="576"/>
            </a:xfrm>
            <a:prstGeom prst="ellipse">
              <a:avLst/>
            </a:prstGeom>
            <a:noFill/>
            <a:ln w="762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3827463" cy="474663"/>
          </a:xfrm>
        </p:spPr>
        <p:txBody>
          <a:bodyPr/>
          <a:lstStyle/>
          <a:p>
            <a:r>
              <a:rPr lang="en-US"/>
              <a:t>Below the Program</a:t>
            </a:r>
          </a:p>
        </p:txBody>
      </p:sp>
      <p:sp>
        <p:nvSpPr>
          <p:cNvPr id="239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305800" cy="5613400"/>
          </a:xfrm>
        </p:spPr>
        <p:txBody>
          <a:bodyPr/>
          <a:lstStyle/>
          <a:p>
            <a:pPr>
              <a:lnSpc>
                <a:spcPct val="50000"/>
              </a:lnSpc>
              <a:spcBef>
                <a:spcPct val="40000"/>
              </a:spcBef>
            </a:pPr>
            <a:r>
              <a:rPr lang="en-US"/>
              <a:t>High-level language program (in C)</a:t>
            </a:r>
          </a:p>
          <a:p>
            <a:pPr marL="508000" lvl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/>
              <a:t>		</a:t>
            </a:r>
            <a:br>
              <a:rPr lang="en-US"/>
            </a:br>
            <a:r>
              <a:rPr lang="en-US"/>
              <a:t>    </a:t>
            </a:r>
            <a:r>
              <a:rPr lang="en-US" sz="2000">
                <a:latin typeface="Courier New" charset="0"/>
              </a:rPr>
              <a:t>swap  int v[], int k){</a:t>
            </a:r>
          </a:p>
          <a:p>
            <a:pPr marL="508000" lvl="1">
              <a:lnSpc>
                <a:spcPct val="50000"/>
              </a:lnSpc>
              <a:buFontTx/>
              <a:buNone/>
            </a:pPr>
            <a:r>
              <a:rPr lang="en-US" sz="2000">
                <a:latin typeface="Courier New" charset="0"/>
              </a:rPr>
              <a:t>			int temp;</a:t>
            </a:r>
          </a:p>
          <a:p>
            <a:pPr marL="508000" lvl="1">
              <a:lnSpc>
                <a:spcPct val="50000"/>
              </a:lnSpc>
              <a:buFontTx/>
              <a:buNone/>
            </a:pPr>
            <a:r>
              <a:rPr lang="en-US" sz="2000">
                <a:latin typeface="Courier New" charset="0"/>
              </a:rPr>
              <a:t>			temp = v[k];</a:t>
            </a:r>
          </a:p>
          <a:p>
            <a:pPr marL="508000" lvl="1">
              <a:lnSpc>
                <a:spcPct val="50000"/>
              </a:lnSpc>
              <a:buFontTx/>
              <a:buNone/>
            </a:pPr>
            <a:r>
              <a:rPr lang="en-US" sz="2000">
                <a:latin typeface="Courier New" charset="0"/>
              </a:rPr>
              <a:t>			v[k] = v[k+1];</a:t>
            </a:r>
          </a:p>
          <a:p>
            <a:pPr marL="508000" lvl="1">
              <a:lnSpc>
                <a:spcPct val="50000"/>
              </a:lnSpc>
              <a:buFontTx/>
              <a:buNone/>
            </a:pPr>
            <a:r>
              <a:rPr lang="en-US" sz="2000">
                <a:latin typeface="Courier New" charset="0"/>
              </a:rPr>
              <a:t>			v[k+1] = temp;</a:t>
            </a:r>
          </a:p>
          <a:p>
            <a:pPr marL="508000" lvl="1">
              <a:lnSpc>
                <a:spcPct val="50000"/>
              </a:lnSpc>
              <a:buFontTx/>
              <a:buNone/>
            </a:pPr>
            <a:r>
              <a:rPr lang="en-US" sz="2000">
                <a:latin typeface="Courier New" charset="0"/>
              </a:rPr>
              <a:t>		}</a:t>
            </a:r>
            <a:endParaRPr lang="en-US" sz="2400">
              <a:latin typeface="Courier New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</a:pPr>
            <a:r>
              <a:rPr lang="en-US"/>
              <a:t>Assembly language program (for MIPS)</a:t>
            </a:r>
          </a:p>
          <a:p>
            <a:pPr marL="508000" lvl="1">
              <a:lnSpc>
                <a:spcPct val="50000"/>
              </a:lnSpc>
              <a:buFontTx/>
              <a:buNone/>
            </a:pPr>
            <a:r>
              <a:rPr lang="en-US">
                <a:latin typeface="Courier New" charset="0"/>
              </a:rPr>
              <a:t>		</a:t>
            </a:r>
            <a:r>
              <a:rPr lang="en-US" sz="2000">
                <a:latin typeface="Courier New" charset="0"/>
              </a:rPr>
              <a:t>swap: sll	$2, $5, 2</a:t>
            </a:r>
          </a:p>
          <a:p>
            <a:pPr marL="508000" lvl="1">
              <a:lnSpc>
                <a:spcPct val="50000"/>
              </a:lnSpc>
              <a:buFontTx/>
              <a:buNone/>
            </a:pPr>
            <a:r>
              <a:rPr lang="en-US" sz="2000">
                <a:latin typeface="Courier New" charset="0"/>
              </a:rPr>
              <a:t>			add	$2, $4,$2</a:t>
            </a:r>
          </a:p>
          <a:p>
            <a:pPr marL="508000" lvl="1">
              <a:lnSpc>
                <a:spcPct val="50000"/>
              </a:lnSpc>
              <a:buFontTx/>
              <a:buNone/>
            </a:pPr>
            <a:r>
              <a:rPr lang="en-US" sz="2000">
                <a:latin typeface="Courier New" charset="0"/>
              </a:rPr>
              <a:t>			lw	$15, 0($2)</a:t>
            </a:r>
          </a:p>
          <a:p>
            <a:pPr marL="508000" lvl="1">
              <a:lnSpc>
                <a:spcPct val="50000"/>
              </a:lnSpc>
              <a:buFontTx/>
              <a:buNone/>
            </a:pPr>
            <a:r>
              <a:rPr lang="en-US" sz="2000">
                <a:latin typeface="Courier New" charset="0"/>
              </a:rPr>
              <a:t>			lw	$16, 4($2)</a:t>
            </a:r>
          </a:p>
          <a:p>
            <a:pPr marL="508000" lvl="1">
              <a:lnSpc>
                <a:spcPct val="50000"/>
              </a:lnSpc>
              <a:buFontTx/>
              <a:buNone/>
            </a:pPr>
            <a:r>
              <a:rPr lang="en-US" sz="2000">
                <a:latin typeface="Courier New" charset="0"/>
              </a:rPr>
              <a:t>			sw	$16, 0($2)</a:t>
            </a:r>
          </a:p>
          <a:p>
            <a:pPr marL="508000" lvl="1">
              <a:lnSpc>
                <a:spcPct val="50000"/>
              </a:lnSpc>
              <a:buFontTx/>
              <a:buNone/>
            </a:pPr>
            <a:r>
              <a:rPr lang="en-US" sz="2000">
                <a:latin typeface="Courier New" charset="0"/>
              </a:rPr>
              <a:t>			sw	$15, 4($2)</a:t>
            </a:r>
          </a:p>
          <a:p>
            <a:pPr marL="508000" lvl="1">
              <a:lnSpc>
                <a:spcPct val="50000"/>
              </a:lnSpc>
              <a:buFontTx/>
              <a:buNone/>
            </a:pPr>
            <a:r>
              <a:rPr lang="en-US" sz="2000">
                <a:latin typeface="Courier New" charset="0"/>
              </a:rPr>
              <a:t>			jr	$31</a:t>
            </a:r>
            <a:endParaRPr lang="en-US" sz="2400">
              <a:latin typeface="Courier New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</a:pPr>
            <a:r>
              <a:rPr lang="en-US"/>
              <a:t>Machine (object) code (for MIPS)</a:t>
            </a:r>
          </a:p>
          <a:p>
            <a:pPr marL="508000" lvl="1">
              <a:lnSpc>
                <a:spcPct val="50000"/>
              </a:lnSpc>
              <a:buSzTx/>
              <a:buFontTx/>
              <a:buNone/>
            </a:pPr>
            <a:r>
              <a:rPr lang="en-US" sz="2000">
                <a:latin typeface="Courier New" charset="0"/>
              </a:rPr>
              <a:t>   000000 00000 00101 0001000010000000</a:t>
            </a:r>
          </a:p>
          <a:p>
            <a:pPr marL="508000" lvl="1">
              <a:lnSpc>
                <a:spcPct val="50000"/>
              </a:lnSpc>
              <a:buSzTx/>
              <a:buFontTx/>
              <a:buNone/>
            </a:pPr>
            <a:r>
              <a:rPr lang="en-US" sz="2000">
                <a:latin typeface="Courier New" charset="0"/>
              </a:rPr>
              <a:t>   000000 00100 00010 0001000000100000 </a:t>
            </a:r>
            <a:r>
              <a:rPr lang="en-US" sz="2400">
                <a:latin typeface="Courier New" charset="0"/>
              </a:rPr>
              <a:t>. . .</a:t>
            </a:r>
          </a:p>
        </p:txBody>
      </p:sp>
      <p:grpSp>
        <p:nvGrpSpPr>
          <p:cNvPr id="2397188" name="Group 4"/>
          <p:cNvGrpSpPr>
            <a:grpSpLocks/>
          </p:cNvGrpSpPr>
          <p:nvPr/>
        </p:nvGrpSpPr>
        <p:grpSpPr bwMode="auto">
          <a:xfrm>
            <a:off x="7086600" y="685800"/>
            <a:ext cx="1947863" cy="2133600"/>
            <a:chOff x="4272" y="1488"/>
            <a:chExt cx="1008" cy="1104"/>
          </a:xfrm>
        </p:grpSpPr>
        <p:sp>
          <p:nvSpPr>
            <p:cNvPr id="2397189" name="Oval 5"/>
            <p:cNvSpPr>
              <a:spLocks noChangeArrowheads="1"/>
            </p:cNvSpPr>
            <p:nvPr/>
          </p:nvSpPr>
          <p:spPr bwMode="auto">
            <a:xfrm>
              <a:off x="4272" y="1824"/>
              <a:ext cx="1008" cy="43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190" name="Text Box 6"/>
            <p:cNvSpPr txBox="1">
              <a:spLocks noChangeArrowheads="1"/>
            </p:cNvSpPr>
            <p:nvPr/>
          </p:nvSpPr>
          <p:spPr bwMode="auto">
            <a:xfrm>
              <a:off x="4368" y="1920"/>
              <a:ext cx="680" cy="21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Arial" charset="0"/>
                </a:rPr>
                <a:t>C compiler</a:t>
              </a:r>
            </a:p>
          </p:txBody>
        </p:sp>
        <p:sp>
          <p:nvSpPr>
            <p:cNvPr id="2397191" name="Arc 7"/>
            <p:cNvSpPr>
              <a:spLocks/>
            </p:cNvSpPr>
            <p:nvPr/>
          </p:nvSpPr>
          <p:spPr bwMode="auto">
            <a:xfrm>
              <a:off x="4416" y="1488"/>
              <a:ext cx="43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192" name="Arc 8"/>
            <p:cNvSpPr>
              <a:spLocks/>
            </p:cNvSpPr>
            <p:nvPr/>
          </p:nvSpPr>
          <p:spPr bwMode="auto">
            <a:xfrm flipV="1">
              <a:off x="4416" y="2256"/>
              <a:ext cx="43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 type="arrow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97193" name="Group 9"/>
          <p:cNvGrpSpPr>
            <a:grpSpLocks/>
          </p:cNvGrpSpPr>
          <p:nvPr/>
        </p:nvGrpSpPr>
        <p:grpSpPr bwMode="auto">
          <a:xfrm>
            <a:off x="7086600" y="3581400"/>
            <a:ext cx="1947863" cy="2133600"/>
            <a:chOff x="4656" y="3024"/>
            <a:chExt cx="1008" cy="1104"/>
          </a:xfrm>
        </p:grpSpPr>
        <p:sp>
          <p:nvSpPr>
            <p:cNvPr id="2397194" name="Oval 10"/>
            <p:cNvSpPr>
              <a:spLocks noChangeArrowheads="1"/>
            </p:cNvSpPr>
            <p:nvPr/>
          </p:nvSpPr>
          <p:spPr bwMode="auto">
            <a:xfrm>
              <a:off x="4656" y="3360"/>
              <a:ext cx="1008" cy="43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195" name="Text Box 11"/>
            <p:cNvSpPr txBox="1">
              <a:spLocks noChangeArrowheads="1"/>
            </p:cNvSpPr>
            <p:nvPr/>
          </p:nvSpPr>
          <p:spPr bwMode="auto">
            <a:xfrm>
              <a:off x="4752" y="3456"/>
              <a:ext cx="661" cy="21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Arial" charset="0"/>
                </a:rPr>
                <a:t>assembler</a:t>
              </a:r>
            </a:p>
          </p:txBody>
        </p:sp>
        <p:sp>
          <p:nvSpPr>
            <p:cNvPr id="2397196" name="Arc 12"/>
            <p:cNvSpPr>
              <a:spLocks/>
            </p:cNvSpPr>
            <p:nvPr/>
          </p:nvSpPr>
          <p:spPr bwMode="auto">
            <a:xfrm>
              <a:off x="4800" y="3024"/>
              <a:ext cx="43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197" name="Arc 13"/>
            <p:cNvSpPr>
              <a:spLocks/>
            </p:cNvSpPr>
            <p:nvPr/>
          </p:nvSpPr>
          <p:spPr bwMode="auto">
            <a:xfrm flipV="1">
              <a:off x="4800" y="3792"/>
              <a:ext cx="43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 type="arrow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97198" name="Group 14"/>
          <p:cNvGrpSpPr>
            <a:grpSpLocks/>
          </p:cNvGrpSpPr>
          <p:nvPr/>
        </p:nvGrpSpPr>
        <p:grpSpPr bwMode="auto">
          <a:xfrm>
            <a:off x="7493000" y="5867400"/>
            <a:ext cx="1041400" cy="715963"/>
            <a:chOff x="4656" y="3744"/>
            <a:chExt cx="656" cy="451"/>
          </a:xfrm>
        </p:grpSpPr>
        <p:sp>
          <p:nvSpPr>
            <p:cNvPr id="2397199" name="AutoShape 15"/>
            <p:cNvSpPr>
              <a:spLocks noChangeArrowheads="1"/>
            </p:cNvSpPr>
            <p:nvPr/>
          </p:nvSpPr>
          <p:spPr bwMode="auto">
            <a:xfrm rot="5400000">
              <a:off x="4670" y="3730"/>
              <a:ext cx="451" cy="48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97200" name="Rectangle 16"/>
            <p:cNvSpPr>
              <a:spLocks noChangeArrowheads="1"/>
            </p:cNvSpPr>
            <p:nvPr/>
          </p:nvSpPr>
          <p:spPr bwMode="auto">
            <a:xfrm>
              <a:off x="5040" y="3763"/>
              <a:ext cx="272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chemeClr val="accent2"/>
                  </a:solidFill>
                </a:rPr>
                <a:t>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862638" cy="474663"/>
          </a:xfrm>
        </p:spPr>
        <p:txBody>
          <a:bodyPr/>
          <a:lstStyle/>
          <a:p>
            <a:r>
              <a:rPr lang="en-US"/>
              <a:t>Synchronous Digital Systems</a:t>
            </a:r>
          </a:p>
        </p:txBody>
      </p:sp>
      <p:sp>
        <p:nvSpPr>
          <p:cNvPr id="239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85938"/>
            <a:ext cx="7848600" cy="4251325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US" u="sng"/>
              <a:t>Synchronous:</a:t>
            </a:r>
          </a:p>
          <a:p>
            <a:pPr lvl="1"/>
            <a:r>
              <a:rPr lang="en-US"/>
              <a:t>Means all operations are coordinated by a central </a:t>
            </a:r>
            <a:r>
              <a:rPr lang="en-US">
                <a:solidFill>
                  <a:srgbClr val="800080"/>
                </a:solidFill>
              </a:rPr>
              <a:t>clock</a:t>
            </a:r>
            <a:r>
              <a:rPr lang="en-US"/>
              <a:t>.</a:t>
            </a:r>
          </a:p>
          <a:p>
            <a:pPr lvl="2"/>
            <a:r>
              <a:rPr lang="en-US"/>
              <a:t>It keeps the “heartbeat” of the system!</a:t>
            </a:r>
          </a:p>
          <a:p>
            <a:pPr>
              <a:buFont typeface="Times" charset="0"/>
              <a:buNone/>
            </a:pPr>
            <a:r>
              <a:rPr lang="en-US" u="sng"/>
              <a:t>Digital:</a:t>
            </a:r>
            <a:endParaRPr lang="en-US"/>
          </a:p>
          <a:p>
            <a:pPr lvl="1"/>
            <a:r>
              <a:rPr lang="en-US"/>
              <a:t>Mean all values are represented by discrete values</a:t>
            </a:r>
          </a:p>
          <a:p>
            <a:pPr lvl="1"/>
            <a:r>
              <a:rPr lang="en-US"/>
              <a:t>Electrical signals are treated as 1’s and 0’s and grouped together to form words.</a:t>
            </a:r>
          </a:p>
        </p:txBody>
      </p:sp>
      <p:sp>
        <p:nvSpPr>
          <p:cNvPr id="2399236" name="Text Box 4"/>
          <p:cNvSpPr txBox="1">
            <a:spLocks noChangeArrowheads="1"/>
          </p:cNvSpPr>
          <p:nvPr/>
        </p:nvSpPr>
        <p:spPr bwMode="auto">
          <a:xfrm>
            <a:off x="822325" y="862013"/>
            <a:ext cx="76358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/>
              <a:t>The hardware of a processor, such as the MIPS, is an example of a Synchronous Digital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2678113" cy="474663"/>
          </a:xfrm>
        </p:spPr>
        <p:txBody>
          <a:bodyPr/>
          <a:lstStyle/>
          <a:p>
            <a:r>
              <a:rPr lang="en-US"/>
              <a:t>Logic Design</a:t>
            </a:r>
          </a:p>
        </p:txBody>
      </p:sp>
      <p:sp>
        <p:nvSpPr>
          <p:cNvPr id="240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5618163"/>
          </a:xfrm>
        </p:spPr>
        <p:txBody>
          <a:bodyPr/>
          <a:lstStyle/>
          <a:p>
            <a:r>
              <a:rPr lang="en-US" sz="2800"/>
              <a:t>Next 4 weeks: we’ll study how a modern processor is built; starting with basic elements as building blocks.</a:t>
            </a:r>
          </a:p>
          <a:p>
            <a:r>
              <a:rPr lang="en-US" sz="2800"/>
              <a:t>Why study hardware design?</a:t>
            </a:r>
          </a:p>
          <a:p>
            <a:pPr lvl="1"/>
            <a:r>
              <a:rPr lang="en-US" sz="2400"/>
              <a:t>Understand capabilities and limitations of hardware in general and processors in particular.</a:t>
            </a:r>
          </a:p>
          <a:p>
            <a:pPr lvl="1"/>
            <a:r>
              <a:rPr lang="en-US" sz="2400"/>
              <a:t>What processors can do fast and what they can’t do fast (avoid slow things if you want your code to run fast!)</a:t>
            </a:r>
          </a:p>
          <a:p>
            <a:pPr lvl="1"/>
            <a:r>
              <a:rPr lang="en-US" sz="2400"/>
              <a:t>Background for more detailed hardware courses (CS 150, CS 152)</a:t>
            </a:r>
          </a:p>
          <a:p>
            <a:pPr lvl="1"/>
            <a:r>
              <a:rPr lang="en-US" sz="2400"/>
              <a:t>There is just so much you can do with processors.  At some point you may need to design your own custom hardware.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049838" cy="474663"/>
          </a:xfrm>
        </p:spPr>
        <p:txBody>
          <a:bodyPr/>
          <a:lstStyle/>
          <a:p>
            <a:r>
              <a:rPr lang="en-US"/>
              <a:t>PowerPC Die Photograph</a:t>
            </a:r>
          </a:p>
        </p:txBody>
      </p:sp>
      <p:pic>
        <p:nvPicPr>
          <p:cNvPr id="24033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52800" y="838200"/>
            <a:ext cx="4791075" cy="5638800"/>
          </a:xfrm>
        </p:spPr>
      </p:pic>
      <p:grpSp>
        <p:nvGrpSpPr>
          <p:cNvPr id="2403332" name="Group 4"/>
          <p:cNvGrpSpPr>
            <a:grpSpLocks/>
          </p:cNvGrpSpPr>
          <p:nvPr/>
        </p:nvGrpSpPr>
        <p:grpSpPr bwMode="auto">
          <a:xfrm>
            <a:off x="609600" y="1447800"/>
            <a:ext cx="2514600" cy="3670300"/>
            <a:chOff x="384" y="912"/>
            <a:chExt cx="2696" cy="3699"/>
          </a:xfrm>
        </p:grpSpPr>
        <p:pic>
          <p:nvPicPr>
            <p:cNvPr id="2403333" name="Picture 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24" y="912"/>
              <a:ext cx="2456" cy="2736"/>
            </a:xfrm>
            <a:prstGeom prst="rect">
              <a:avLst/>
            </a:prstGeom>
            <a:noFill/>
          </p:spPr>
        </p:pic>
        <p:sp>
          <p:nvSpPr>
            <p:cNvPr id="2403334" name="Rectangle 6"/>
            <p:cNvSpPr>
              <a:spLocks noChangeArrowheads="1"/>
            </p:cNvSpPr>
            <p:nvPr/>
          </p:nvSpPr>
          <p:spPr bwMode="auto">
            <a:xfrm>
              <a:off x="384" y="3658"/>
              <a:ext cx="2159" cy="9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Let’s look closer…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132138" cy="474663"/>
          </a:xfrm>
        </p:spPr>
        <p:txBody>
          <a:bodyPr/>
          <a:lstStyle/>
          <a:p>
            <a:r>
              <a:rPr lang="en-US"/>
              <a:t>Transistors 101</a:t>
            </a:r>
          </a:p>
        </p:txBody>
      </p:sp>
      <p:pic>
        <p:nvPicPr>
          <p:cNvPr id="24053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4252" t="16612" r="77435" b="57483"/>
          <a:stretch>
            <a:fillRect/>
          </a:stretch>
        </p:blipFill>
        <p:spPr>
          <a:xfrm>
            <a:off x="7543800" y="990600"/>
            <a:ext cx="1190625" cy="2590800"/>
          </a:xfrm>
          <a:ln/>
        </p:spPr>
      </p:pic>
      <p:sp>
        <p:nvSpPr>
          <p:cNvPr id="2405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863600"/>
            <a:ext cx="6400800" cy="5080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MOSFET</a:t>
            </a:r>
          </a:p>
          <a:p>
            <a:pPr lvl="1"/>
            <a:r>
              <a:rPr lang="en-US" sz="2400" dirty="0">
                <a:latin typeface="Arial" charset="0"/>
              </a:rPr>
              <a:t>Metal-Oxide-Semiconductor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Field-Effect Transistor</a:t>
            </a:r>
          </a:p>
          <a:p>
            <a:pPr lvl="1"/>
            <a:r>
              <a:rPr lang="en-US" sz="2400" dirty="0">
                <a:latin typeface="Arial" charset="0"/>
              </a:rPr>
              <a:t>Come in two types:</a:t>
            </a:r>
          </a:p>
          <a:p>
            <a:pPr lvl="2"/>
            <a:r>
              <a:rPr lang="en-US" sz="2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-type NMOSFET</a:t>
            </a:r>
          </a:p>
          <a:p>
            <a:pPr lvl="2">
              <a:lnSpc>
                <a:spcPct val="45000"/>
              </a:lnSpc>
            </a:pPr>
            <a:r>
              <a:rPr lang="en-US" sz="2000" dirty="0" err="1">
                <a:latin typeface="Arial" charset="0"/>
              </a:rPr>
              <a:t>p</a:t>
            </a:r>
            <a:r>
              <a:rPr lang="en-US" sz="2000" dirty="0">
                <a:latin typeface="Arial" charset="0"/>
              </a:rPr>
              <a:t>-type PMOSFET</a:t>
            </a:r>
          </a:p>
          <a:p>
            <a:pPr>
              <a:lnSpc>
                <a:spcPct val="85000"/>
              </a:lnSpc>
            </a:pPr>
            <a:r>
              <a:rPr lang="en-US" sz="2800" dirty="0"/>
              <a:t>For </a:t>
            </a:r>
            <a:r>
              <a:rPr lang="en-US" sz="2800" dirty="0" err="1">
                <a:solidFill>
                  <a:schemeClr val="accent2"/>
                </a:solidFill>
              </a:rPr>
              <a:t>n</a:t>
            </a:r>
            <a:r>
              <a:rPr lang="en-US" sz="2800" dirty="0">
                <a:solidFill>
                  <a:schemeClr val="accent2"/>
                </a:solidFill>
              </a:rPr>
              <a:t>-type</a:t>
            </a:r>
            <a:r>
              <a:rPr lang="en-US" sz="2800" dirty="0"/>
              <a:t> (</a:t>
            </a:r>
            <a:r>
              <a:rPr lang="en-US" sz="2800" dirty="0" err="1">
                <a:solidFill>
                  <a:schemeClr val="accent1"/>
                </a:solidFill>
              </a:rPr>
              <a:t>p</a:t>
            </a:r>
            <a:r>
              <a:rPr lang="en-US" sz="2800" dirty="0">
                <a:solidFill>
                  <a:schemeClr val="accent1"/>
                </a:solidFill>
              </a:rPr>
              <a:t>-type</a:t>
            </a:r>
            <a:r>
              <a:rPr lang="en-US" sz="2800" dirty="0"/>
              <a:t> opposite)</a:t>
            </a:r>
          </a:p>
          <a:p>
            <a:pPr lvl="1"/>
            <a:r>
              <a:rPr lang="en-US" sz="2400" dirty="0"/>
              <a:t>If voltage not enough between G &amp; S,</a:t>
            </a:r>
            <a:br>
              <a:rPr lang="en-US" sz="2400" dirty="0"/>
            </a:br>
            <a:r>
              <a:rPr lang="en-US" sz="2400" dirty="0"/>
              <a:t>transistor turns “off” (cut-off)</a:t>
            </a:r>
            <a:br>
              <a:rPr lang="en-US" sz="2400" dirty="0"/>
            </a:br>
            <a:r>
              <a:rPr lang="en-US" sz="2400" dirty="0"/>
              <a:t>and Drain-Source NOT connected</a:t>
            </a:r>
          </a:p>
          <a:p>
            <a:pPr lvl="1"/>
            <a:r>
              <a:rPr lang="en-US" sz="2400" dirty="0"/>
              <a:t>If the G &amp; S voltage is high enough,</a:t>
            </a:r>
            <a:br>
              <a:rPr lang="en-US" sz="2400" dirty="0"/>
            </a:br>
            <a:r>
              <a:rPr lang="en-US" sz="2400" dirty="0"/>
              <a:t>transistor turns “on” (saturation)</a:t>
            </a:r>
            <a:br>
              <a:rPr lang="en-US" sz="2400" dirty="0"/>
            </a:br>
            <a:r>
              <a:rPr lang="en-US" sz="2400" dirty="0"/>
              <a:t>and Drain-Source ARE connected</a:t>
            </a:r>
          </a:p>
        </p:txBody>
      </p:sp>
      <p:sp>
        <p:nvSpPr>
          <p:cNvPr id="2405381" name="Rectangle 5"/>
          <p:cNvSpPr>
            <a:spLocks noChangeArrowheads="1"/>
          </p:cNvSpPr>
          <p:nvPr/>
        </p:nvSpPr>
        <p:spPr bwMode="auto">
          <a:xfrm>
            <a:off x="7696200" y="3200400"/>
            <a:ext cx="12509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Arial" charset="0"/>
              </a:rPr>
              <a:t>p-type</a:t>
            </a:r>
          </a:p>
        </p:txBody>
      </p:sp>
      <p:pic>
        <p:nvPicPr>
          <p:cNvPr id="2405382" name="Picture 6" descr="FET_cross_s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810000"/>
            <a:ext cx="2052638" cy="1773238"/>
          </a:xfrm>
          <a:prstGeom prst="rect">
            <a:avLst/>
          </a:prstGeom>
          <a:noFill/>
        </p:spPr>
      </p:pic>
      <p:pic>
        <p:nvPicPr>
          <p:cNvPr id="2405383" name="Picture 7"/>
          <p:cNvPicPr>
            <a:picLocks noChangeAspect="1" noChangeArrowheads="1"/>
          </p:cNvPicPr>
          <p:nvPr/>
        </p:nvPicPr>
        <p:blipFill>
          <a:blip r:embed="rId3"/>
          <a:srcRect l="19803" t="46326" r="73083" b="32294"/>
          <a:stretch>
            <a:fillRect/>
          </a:stretch>
        </p:blipFill>
        <p:spPr bwMode="auto">
          <a:xfrm>
            <a:off x="5943600" y="1066800"/>
            <a:ext cx="1562100" cy="213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405384" name="Rectangle 8"/>
          <p:cNvSpPr>
            <a:spLocks noChangeArrowheads="1"/>
          </p:cNvSpPr>
          <p:nvPr/>
        </p:nvSpPr>
        <p:spPr bwMode="auto">
          <a:xfrm>
            <a:off x="6134100" y="3214688"/>
            <a:ext cx="12509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" charset="0"/>
              </a:rPr>
              <a:t>n-type</a:t>
            </a:r>
          </a:p>
        </p:txBody>
      </p:sp>
      <p:sp>
        <p:nvSpPr>
          <p:cNvPr id="2405385" name="Rectangle 9"/>
          <p:cNvSpPr>
            <a:spLocks noChangeArrowheads="1"/>
          </p:cNvSpPr>
          <p:nvPr/>
        </p:nvSpPr>
        <p:spPr bwMode="auto">
          <a:xfrm>
            <a:off x="7010400" y="762000"/>
            <a:ext cx="44132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" charset="0"/>
              </a:rPr>
              <a:t>D</a:t>
            </a:r>
          </a:p>
        </p:txBody>
      </p:sp>
      <p:sp>
        <p:nvSpPr>
          <p:cNvPr id="2405386" name="Rectangle 10"/>
          <p:cNvSpPr>
            <a:spLocks noChangeArrowheads="1"/>
          </p:cNvSpPr>
          <p:nvPr/>
        </p:nvSpPr>
        <p:spPr bwMode="auto">
          <a:xfrm>
            <a:off x="5486400" y="1828800"/>
            <a:ext cx="4603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" charset="0"/>
              </a:rPr>
              <a:t>G</a:t>
            </a:r>
          </a:p>
        </p:txBody>
      </p:sp>
      <p:sp>
        <p:nvSpPr>
          <p:cNvPr id="2405387" name="Rectangle 11"/>
          <p:cNvSpPr>
            <a:spLocks noChangeArrowheads="1"/>
          </p:cNvSpPr>
          <p:nvPr/>
        </p:nvSpPr>
        <p:spPr bwMode="auto">
          <a:xfrm>
            <a:off x="7086600" y="2819400"/>
            <a:ext cx="4206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" charset="0"/>
              </a:rPr>
              <a:t>S</a:t>
            </a:r>
          </a:p>
        </p:txBody>
      </p:sp>
      <p:sp>
        <p:nvSpPr>
          <p:cNvPr id="2405388" name="Rectangle 12"/>
          <p:cNvSpPr>
            <a:spLocks noChangeArrowheads="1"/>
          </p:cNvSpPr>
          <p:nvPr/>
        </p:nvSpPr>
        <p:spPr bwMode="auto">
          <a:xfrm>
            <a:off x="8702675" y="685800"/>
            <a:ext cx="42416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atin typeface="Arial" charset="0"/>
              </a:rPr>
              <a:t>S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2405389" name="Rectangle 13"/>
          <p:cNvSpPr>
            <a:spLocks noChangeArrowheads="1"/>
          </p:cNvSpPr>
          <p:nvPr/>
        </p:nvSpPr>
        <p:spPr bwMode="auto">
          <a:xfrm>
            <a:off x="7086600" y="1828800"/>
            <a:ext cx="4603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Arial" charset="0"/>
              </a:rPr>
              <a:t>G</a:t>
            </a:r>
          </a:p>
        </p:txBody>
      </p:sp>
      <p:sp>
        <p:nvSpPr>
          <p:cNvPr id="2405390" name="Rectangle 14"/>
          <p:cNvSpPr>
            <a:spLocks noChangeArrowheads="1"/>
          </p:cNvSpPr>
          <p:nvPr/>
        </p:nvSpPr>
        <p:spPr bwMode="auto">
          <a:xfrm>
            <a:off x="8723313" y="2743200"/>
            <a:ext cx="44397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atin typeface="Arial" charset="0"/>
              </a:rPr>
              <a:t>D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2405391" name="Rectangle 15"/>
          <p:cNvSpPr>
            <a:spLocks noChangeArrowheads="1"/>
          </p:cNvSpPr>
          <p:nvPr/>
        </p:nvSpPr>
        <p:spPr bwMode="auto">
          <a:xfrm>
            <a:off x="6934200" y="5562600"/>
            <a:ext cx="18049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2"/>
                </a:solidFill>
              </a:rPr>
              <a:t>Side view</a:t>
            </a:r>
          </a:p>
        </p:txBody>
      </p:sp>
      <p:sp>
        <p:nvSpPr>
          <p:cNvPr id="2405392" name="Rectangle 16"/>
          <p:cNvSpPr>
            <a:spLocks noChangeArrowheads="1"/>
          </p:cNvSpPr>
          <p:nvPr/>
        </p:nvSpPr>
        <p:spPr bwMode="auto">
          <a:xfrm>
            <a:off x="914400" y="6232525"/>
            <a:ext cx="54879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800080"/>
                </a:solidFill>
                <a:latin typeface="Courier New" charset="0"/>
              </a:rPr>
              <a:t>www.wikipedia.org/wiki/Mosfet</a:t>
            </a:r>
            <a:endParaRPr lang="en-US" sz="2400" dirty="0">
              <a:solidFill>
                <a:srgbClr val="800080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99425" cy="474663"/>
          </a:xfrm>
        </p:spPr>
        <p:txBody>
          <a:bodyPr/>
          <a:lstStyle/>
          <a:p>
            <a:r>
              <a:rPr lang="en-US"/>
              <a:t>Transistor Circuit Rep. vs. Block diagram</a:t>
            </a:r>
          </a:p>
        </p:txBody>
      </p:sp>
      <p:pic>
        <p:nvPicPr>
          <p:cNvPr id="24074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207" r="1802"/>
          <a:stretch>
            <a:fillRect/>
          </a:stretch>
        </p:blipFill>
        <p:spPr>
          <a:xfrm>
            <a:off x="1143000" y="2378075"/>
            <a:ext cx="5334000" cy="2924175"/>
          </a:xfrm>
        </p:spPr>
      </p:pic>
      <p:sp>
        <p:nvSpPr>
          <p:cNvPr id="2407428" name="Rectangle 4"/>
          <p:cNvSpPr>
            <a:spLocks noChangeArrowheads="1"/>
          </p:cNvSpPr>
          <p:nvPr/>
        </p:nvSpPr>
        <p:spPr bwMode="auto">
          <a:xfrm>
            <a:off x="685800" y="685800"/>
            <a:ext cx="7848600" cy="552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Chips is composed of nothing but transistors and wires.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Small groups of transistors form useful building blocks.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Block are organized in a hierarchy to build higher-level blocks: ex: adders.</a:t>
            </a:r>
          </a:p>
        </p:txBody>
      </p:sp>
      <p:grpSp>
        <p:nvGrpSpPr>
          <p:cNvPr id="2407429" name="Group 5"/>
          <p:cNvGrpSpPr>
            <a:grpSpLocks/>
          </p:cNvGrpSpPr>
          <p:nvPr/>
        </p:nvGrpSpPr>
        <p:grpSpPr bwMode="auto">
          <a:xfrm>
            <a:off x="6553200" y="2514600"/>
            <a:ext cx="2005013" cy="2505075"/>
            <a:chOff x="2640" y="1696"/>
            <a:chExt cx="1865" cy="2330"/>
          </a:xfrm>
        </p:grpSpPr>
        <p:sp>
          <p:nvSpPr>
            <p:cNvPr id="2407430" name="Line 6"/>
            <p:cNvSpPr>
              <a:spLocks noChangeShapeType="1"/>
            </p:cNvSpPr>
            <p:nvPr/>
          </p:nvSpPr>
          <p:spPr bwMode="auto">
            <a:xfrm>
              <a:off x="2640" y="1696"/>
              <a:ext cx="1849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31" name="Line 7"/>
            <p:cNvSpPr>
              <a:spLocks noChangeShapeType="1"/>
            </p:cNvSpPr>
            <p:nvPr/>
          </p:nvSpPr>
          <p:spPr bwMode="auto">
            <a:xfrm>
              <a:off x="2640" y="1696"/>
              <a:ext cx="1" cy="2312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32" name="Rectangle 8"/>
            <p:cNvSpPr>
              <a:spLocks noChangeArrowheads="1"/>
            </p:cNvSpPr>
            <p:nvPr/>
          </p:nvSpPr>
          <p:spPr bwMode="auto">
            <a:xfrm>
              <a:off x="2739" y="1720"/>
              <a:ext cx="21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a</a:t>
              </a:r>
              <a:endParaRPr lang="en-US" sz="1400"/>
            </a:p>
          </p:txBody>
        </p:sp>
        <p:sp>
          <p:nvSpPr>
            <p:cNvPr id="2407433" name="Rectangle 9"/>
            <p:cNvSpPr>
              <a:spLocks noChangeArrowheads="1"/>
            </p:cNvSpPr>
            <p:nvPr/>
          </p:nvSpPr>
          <p:spPr bwMode="auto">
            <a:xfrm>
              <a:off x="3211" y="1720"/>
              <a:ext cx="23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b</a:t>
              </a:r>
              <a:endParaRPr lang="en-US" sz="1400"/>
            </a:p>
          </p:txBody>
        </p:sp>
        <p:sp>
          <p:nvSpPr>
            <p:cNvPr id="2407434" name="Rectangle 10"/>
            <p:cNvSpPr>
              <a:spLocks noChangeArrowheads="1"/>
            </p:cNvSpPr>
            <p:nvPr/>
          </p:nvSpPr>
          <p:spPr bwMode="auto">
            <a:xfrm>
              <a:off x="3900" y="1720"/>
              <a:ext cx="20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c</a:t>
              </a:r>
              <a:endParaRPr lang="en-US" sz="1400"/>
            </a:p>
          </p:txBody>
        </p:sp>
        <p:sp>
          <p:nvSpPr>
            <p:cNvPr id="2407435" name="Rectangle 11"/>
            <p:cNvSpPr>
              <a:spLocks noChangeArrowheads="1"/>
            </p:cNvSpPr>
            <p:nvPr/>
          </p:nvSpPr>
          <p:spPr bwMode="auto">
            <a:xfrm>
              <a:off x="2768" y="2195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/>
            </a:p>
          </p:txBody>
        </p:sp>
        <p:sp>
          <p:nvSpPr>
            <p:cNvPr id="2407436" name="Rectangle 12"/>
            <p:cNvSpPr>
              <a:spLocks noChangeArrowheads="1"/>
            </p:cNvSpPr>
            <p:nvPr/>
          </p:nvSpPr>
          <p:spPr bwMode="auto">
            <a:xfrm>
              <a:off x="3242" y="2195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/>
            </a:p>
          </p:txBody>
        </p:sp>
        <p:sp>
          <p:nvSpPr>
            <p:cNvPr id="2407437" name="Rectangle 13"/>
            <p:cNvSpPr>
              <a:spLocks noChangeArrowheads="1"/>
            </p:cNvSpPr>
            <p:nvPr/>
          </p:nvSpPr>
          <p:spPr bwMode="auto">
            <a:xfrm>
              <a:off x="3931" y="2195"/>
              <a:ext cx="20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/>
            </a:p>
          </p:txBody>
        </p:sp>
        <p:sp>
          <p:nvSpPr>
            <p:cNvPr id="2407438" name="Rectangle 14"/>
            <p:cNvSpPr>
              <a:spLocks noChangeArrowheads="1"/>
            </p:cNvSpPr>
            <p:nvPr/>
          </p:nvSpPr>
          <p:spPr bwMode="auto">
            <a:xfrm>
              <a:off x="2768" y="2654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/>
            </a:p>
          </p:txBody>
        </p:sp>
        <p:sp>
          <p:nvSpPr>
            <p:cNvPr id="2407439" name="Rectangle 15"/>
            <p:cNvSpPr>
              <a:spLocks noChangeArrowheads="1"/>
            </p:cNvSpPr>
            <p:nvPr/>
          </p:nvSpPr>
          <p:spPr bwMode="auto">
            <a:xfrm>
              <a:off x="3242" y="2654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/>
            </a:p>
          </p:txBody>
        </p:sp>
        <p:sp>
          <p:nvSpPr>
            <p:cNvPr id="2407440" name="Rectangle 16"/>
            <p:cNvSpPr>
              <a:spLocks noChangeArrowheads="1"/>
            </p:cNvSpPr>
            <p:nvPr/>
          </p:nvSpPr>
          <p:spPr bwMode="auto">
            <a:xfrm>
              <a:off x="3931" y="2654"/>
              <a:ext cx="20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/>
            </a:p>
          </p:txBody>
        </p:sp>
        <p:sp>
          <p:nvSpPr>
            <p:cNvPr id="2407441" name="Rectangle 17"/>
            <p:cNvSpPr>
              <a:spLocks noChangeArrowheads="1"/>
            </p:cNvSpPr>
            <p:nvPr/>
          </p:nvSpPr>
          <p:spPr bwMode="auto">
            <a:xfrm>
              <a:off x="2768" y="3114"/>
              <a:ext cx="21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/>
            </a:p>
          </p:txBody>
        </p:sp>
        <p:sp>
          <p:nvSpPr>
            <p:cNvPr id="2407442" name="Rectangle 18"/>
            <p:cNvSpPr>
              <a:spLocks noChangeArrowheads="1"/>
            </p:cNvSpPr>
            <p:nvPr/>
          </p:nvSpPr>
          <p:spPr bwMode="auto">
            <a:xfrm>
              <a:off x="3242" y="3114"/>
              <a:ext cx="21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/>
            </a:p>
          </p:txBody>
        </p:sp>
        <p:sp>
          <p:nvSpPr>
            <p:cNvPr id="2407443" name="Rectangle 19"/>
            <p:cNvSpPr>
              <a:spLocks noChangeArrowheads="1"/>
            </p:cNvSpPr>
            <p:nvPr/>
          </p:nvSpPr>
          <p:spPr bwMode="auto">
            <a:xfrm>
              <a:off x="3931" y="3114"/>
              <a:ext cx="20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/>
            </a:p>
          </p:txBody>
        </p:sp>
        <p:sp>
          <p:nvSpPr>
            <p:cNvPr id="2407444" name="Rectangle 20"/>
            <p:cNvSpPr>
              <a:spLocks noChangeArrowheads="1"/>
            </p:cNvSpPr>
            <p:nvPr/>
          </p:nvSpPr>
          <p:spPr bwMode="auto">
            <a:xfrm>
              <a:off x="2768" y="3573"/>
              <a:ext cx="48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/>
            </a:p>
          </p:txBody>
        </p:sp>
        <p:sp>
          <p:nvSpPr>
            <p:cNvPr id="2407445" name="Rectangle 21"/>
            <p:cNvSpPr>
              <a:spLocks noChangeArrowheads="1"/>
            </p:cNvSpPr>
            <p:nvPr/>
          </p:nvSpPr>
          <p:spPr bwMode="auto">
            <a:xfrm>
              <a:off x="3242" y="3573"/>
              <a:ext cx="48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/>
            </a:p>
          </p:txBody>
        </p:sp>
        <p:sp>
          <p:nvSpPr>
            <p:cNvPr id="2407446" name="Rectangle 22"/>
            <p:cNvSpPr>
              <a:spLocks noChangeArrowheads="1"/>
            </p:cNvSpPr>
            <p:nvPr/>
          </p:nvSpPr>
          <p:spPr bwMode="auto">
            <a:xfrm>
              <a:off x="3931" y="3573"/>
              <a:ext cx="48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/>
            </a:p>
          </p:txBody>
        </p:sp>
        <p:sp>
          <p:nvSpPr>
            <p:cNvPr id="2407447" name="Line 23"/>
            <p:cNvSpPr>
              <a:spLocks noChangeShapeType="1"/>
            </p:cNvSpPr>
            <p:nvPr/>
          </p:nvSpPr>
          <p:spPr bwMode="auto">
            <a:xfrm>
              <a:off x="2640" y="1712"/>
              <a:ext cx="1" cy="42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48" name="Line 24"/>
            <p:cNvSpPr>
              <a:spLocks noChangeShapeType="1"/>
            </p:cNvSpPr>
            <p:nvPr/>
          </p:nvSpPr>
          <p:spPr bwMode="auto">
            <a:xfrm>
              <a:off x="3114" y="1712"/>
              <a:ext cx="1" cy="42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49" name="Rectangle 25"/>
            <p:cNvSpPr>
              <a:spLocks noChangeArrowheads="1"/>
            </p:cNvSpPr>
            <p:nvPr/>
          </p:nvSpPr>
          <p:spPr bwMode="auto">
            <a:xfrm>
              <a:off x="2640" y="2155"/>
              <a:ext cx="932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50" name="Rectangle 26"/>
            <p:cNvSpPr>
              <a:spLocks noChangeArrowheads="1"/>
            </p:cNvSpPr>
            <p:nvPr/>
          </p:nvSpPr>
          <p:spPr bwMode="auto">
            <a:xfrm>
              <a:off x="3618" y="2155"/>
              <a:ext cx="886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51" name="Line 27"/>
            <p:cNvSpPr>
              <a:spLocks noChangeShapeType="1"/>
            </p:cNvSpPr>
            <p:nvPr/>
          </p:nvSpPr>
          <p:spPr bwMode="auto">
            <a:xfrm>
              <a:off x="4489" y="1696"/>
              <a:ext cx="1" cy="443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52" name="Line 28"/>
            <p:cNvSpPr>
              <a:spLocks noChangeShapeType="1"/>
            </p:cNvSpPr>
            <p:nvPr/>
          </p:nvSpPr>
          <p:spPr bwMode="auto">
            <a:xfrm>
              <a:off x="2640" y="2630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53" name="Line 29"/>
            <p:cNvSpPr>
              <a:spLocks noChangeShapeType="1"/>
            </p:cNvSpPr>
            <p:nvPr/>
          </p:nvSpPr>
          <p:spPr bwMode="auto">
            <a:xfrm>
              <a:off x="2640" y="3090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54" name="Line 30"/>
            <p:cNvSpPr>
              <a:spLocks noChangeShapeType="1"/>
            </p:cNvSpPr>
            <p:nvPr/>
          </p:nvSpPr>
          <p:spPr bwMode="auto">
            <a:xfrm>
              <a:off x="2640" y="3549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55" name="Rectangle 31"/>
            <p:cNvSpPr>
              <a:spLocks noChangeArrowheads="1"/>
            </p:cNvSpPr>
            <p:nvPr/>
          </p:nvSpPr>
          <p:spPr bwMode="auto">
            <a:xfrm>
              <a:off x="3572" y="1696"/>
              <a:ext cx="46" cy="23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56" name="Line 32"/>
            <p:cNvSpPr>
              <a:spLocks noChangeShapeType="1"/>
            </p:cNvSpPr>
            <p:nvPr/>
          </p:nvSpPr>
          <p:spPr bwMode="auto">
            <a:xfrm>
              <a:off x="2640" y="4008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57" name="Line 33"/>
            <p:cNvSpPr>
              <a:spLocks noChangeShapeType="1"/>
            </p:cNvSpPr>
            <p:nvPr/>
          </p:nvSpPr>
          <p:spPr bwMode="auto">
            <a:xfrm>
              <a:off x="2640" y="2187"/>
              <a:ext cx="1" cy="183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58" name="Line 34"/>
            <p:cNvSpPr>
              <a:spLocks noChangeShapeType="1"/>
            </p:cNvSpPr>
            <p:nvPr/>
          </p:nvSpPr>
          <p:spPr bwMode="auto">
            <a:xfrm>
              <a:off x="3114" y="2187"/>
              <a:ext cx="1" cy="183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59" name="Line 35"/>
            <p:cNvSpPr>
              <a:spLocks noChangeShapeType="1"/>
            </p:cNvSpPr>
            <p:nvPr/>
          </p:nvSpPr>
          <p:spPr bwMode="auto">
            <a:xfrm>
              <a:off x="3587" y="4024"/>
              <a:ext cx="1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60" name="Line 36"/>
            <p:cNvSpPr>
              <a:spLocks noChangeShapeType="1"/>
            </p:cNvSpPr>
            <p:nvPr/>
          </p:nvSpPr>
          <p:spPr bwMode="auto">
            <a:xfrm>
              <a:off x="4489" y="2187"/>
              <a:ext cx="1" cy="183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61" name="Line 37"/>
            <p:cNvSpPr>
              <a:spLocks noChangeShapeType="1"/>
            </p:cNvSpPr>
            <p:nvPr/>
          </p:nvSpPr>
          <p:spPr bwMode="auto">
            <a:xfrm>
              <a:off x="3618" y="1696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62" name="Line 38"/>
            <p:cNvSpPr>
              <a:spLocks noChangeShapeType="1"/>
            </p:cNvSpPr>
            <p:nvPr/>
          </p:nvSpPr>
          <p:spPr bwMode="auto">
            <a:xfrm>
              <a:off x="4504" y="2171"/>
              <a:ext cx="1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63" name="Line 39"/>
            <p:cNvSpPr>
              <a:spLocks noChangeShapeType="1"/>
            </p:cNvSpPr>
            <p:nvPr/>
          </p:nvSpPr>
          <p:spPr bwMode="auto">
            <a:xfrm>
              <a:off x="3618" y="2630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64" name="Line 40"/>
            <p:cNvSpPr>
              <a:spLocks noChangeShapeType="1"/>
            </p:cNvSpPr>
            <p:nvPr/>
          </p:nvSpPr>
          <p:spPr bwMode="auto">
            <a:xfrm>
              <a:off x="3618" y="3090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65" name="Line 41"/>
            <p:cNvSpPr>
              <a:spLocks noChangeShapeType="1"/>
            </p:cNvSpPr>
            <p:nvPr/>
          </p:nvSpPr>
          <p:spPr bwMode="auto">
            <a:xfrm>
              <a:off x="3618" y="3549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466" name="Line 42"/>
            <p:cNvSpPr>
              <a:spLocks noChangeShapeType="1"/>
            </p:cNvSpPr>
            <p:nvPr/>
          </p:nvSpPr>
          <p:spPr bwMode="auto">
            <a:xfrm>
              <a:off x="3618" y="4008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07467" name="Rectangle 43"/>
          <p:cNvSpPr>
            <a:spLocks noChangeArrowheads="1"/>
          </p:cNvSpPr>
          <p:nvPr/>
        </p:nvSpPr>
        <p:spPr bwMode="auto">
          <a:xfrm>
            <a:off x="2209800" y="2209800"/>
            <a:ext cx="35829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Arial" charset="0"/>
              </a:rPr>
              <a:t>“1” (voltage source)</a:t>
            </a:r>
          </a:p>
        </p:txBody>
      </p:sp>
      <p:sp>
        <p:nvSpPr>
          <p:cNvPr id="2407468" name="Rectangle 44"/>
          <p:cNvSpPr>
            <a:spLocks noChangeArrowheads="1"/>
          </p:cNvSpPr>
          <p:nvPr/>
        </p:nvSpPr>
        <p:spPr bwMode="auto">
          <a:xfrm>
            <a:off x="2286000" y="4953000"/>
            <a:ext cx="22971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810A52"/>
                </a:solidFill>
                <a:latin typeface="Arial" charset="0"/>
              </a:rPr>
              <a:t>“0” (ground)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26599</TotalTime>
  <Pages>47</Pages>
  <Words>1235</Words>
  <Application>Microsoft Macintosh PowerPoint</Application>
  <PresentationFormat>Letter Paper (8.5x11 in)</PresentationFormat>
  <Paragraphs>184</Paragraphs>
  <Slides>18</Slides>
  <Notes>18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Microsoft Office 98</vt:lpstr>
      <vt:lpstr>Slide 1</vt:lpstr>
      <vt:lpstr>Review</vt:lpstr>
      <vt:lpstr>What are “Machine Structures”?</vt:lpstr>
      <vt:lpstr>Below the Program</vt:lpstr>
      <vt:lpstr>Synchronous Digital Systems</vt:lpstr>
      <vt:lpstr>Logic Design</vt:lpstr>
      <vt:lpstr>PowerPC Die Photograph</vt:lpstr>
      <vt:lpstr>Transistors 101</vt:lpstr>
      <vt:lpstr>Transistor Circuit Rep. vs. Block diagram</vt:lpstr>
      <vt:lpstr>Signals and Waveforms: Clocks</vt:lpstr>
      <vt:lpstr>Signals and Waveforms</vt:lpstr>
      <vt:lpstr>Signals and Waveforms: Grouping</vt:lpstr>
      <vt:lpstr>Signals and Waveforms: Circuit Delay</vt:lpstr>
      <vt:lpstr>Type of Circuits</vt:lpstr>
      <vt:lpstr>Circuits with STATE (e.g., register)</vt:lpstr>
      <vt:lpstr>Peer Instruction</vt:lpstr>
      <vt:lpstr>And in conclusion…</vt:lpstr>
      <vt:lpstr>Sample Debugging Waveform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1575</cp:revision>
  <cp:lastPrinted>2008-03-12T21:01:29Z</cp:lastPrinted>
  <dcterms:created xsi:type="dcterms:W3CDTF">2010-03-04T06:31:19Z</dcterms:created>
  <dcterms:modified xsi:type="dcterms:W3CDTF">2010-03-04T07:47:12Z</dcterms:modified>
</cp:coreProperties>
</file>