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933" r:id="rId2"/>
    <p:sldId id="1010" r:id="rId3"/>
    <p:sldId id="1011" r:id="rId4"/>
    <p:sldId id="1024" r:id="rId5"/>
    <p:sldId id="1025" r:id="rId6"/>
    <p:sldId id="1026" r:id="rId7"/>
    <p:sldId id="1027" r:id="rId8"/>
    <p:sldId id="1028" r:id="rId9"/>
    <p:sldId id="1029" r:id="rId10"/>
    <p:sldId id="1030" r:id="rId11"/>
    <p:sldId id="1031" r:id="rId12"/>
    <p:sldId id="1032" r:id="rId13"/>
    <p:sldId id="1033" r:id="rId14"/>
    <p:sldId id="1034" r:id="rId15"/>
    <p:sldId id="1035" r:id="rId16"/>
    <p:sldId id="1036" r:id="rId17"/>
    <p:sldId id="1037" r:id="rId18"/>
    <p:sldId id="1038" r:id="rId19"/>
    <p:sldId id="1039" r:id="rId20"/>
    <p:sldId id="1040" r:id="rId21"/>
    <p:sldId id="1041" r:id="rId22"/>
    <p:sldId id="1042" r:id="rId23"/>
    <p:sldId id="1043" r:id="rId24"/>
    <p:sldId id="1044" r:id="rId25"/>
    <p:sldId id="1045" r:id="rId26"/>
    <p:sldId id="1046" r:id="rId27"/>
    <p:sldId id="1047" r:id="rId28"/>
    <p:sldId id="1048" r:id="rId29"/>
    <p:sldId id="1049" r:id="rId30"/>
    <p:sldId id="1050" r:id="rId31"/>
    <p:sldId id="1051" r:id="rId32"/>
    <p:sldId id="1054" r:id="rId33"/>
    <p:sldId id="1053" r:id="rId34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94F0E4"/>
    <a:srgbClr val="5771A0"/>
    <a:srgbClr val="800080"/>
    <a:srgbClr val="66FF33"/>
    <a:srgbClr val="FF0000"/>
    <a:srgbClr val="3333CC"/>
    <a:srgbClr val="FF8DA0"/>
    <a:srgbClr val="008000"/>
    <a:srgbClr val="810A52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81191" autoAdjust="0"/>
  </p:normalViewPr>
  <p:slideViewPr>
    <p:cSldViewPr>
      <p:cViewPr varScale="1">
        <p:scale>
          <a:sx n="165" d="100"/>
          <a:sy n="165" d="100"/>
        </p:scale>
        <p:origin x="-104" y="-98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3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3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20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22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24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5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5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2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2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0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2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4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6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0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40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51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0" tIns="44135" rIns="88270" bIns="44135">
            <a:prstTxWarp prst="textNoShape">
              <a:avLst/>
            </a:prstTxWarp>
          </a:bodyPr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53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0" tIns="44135" rIns="88270" bIns="44135">
            <a:prstTxWarp prst="textNoShape">
              <a:avLst/>
            </a:prstTxWarp>
          </a:bodyPr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49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42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0" tIns="44135" rIns="88270" bIns="44135">
            <a:prstTxWarp prst="textNoShape">
              <a:avLst/>
            </a:prstTxWarp>
          </a:bodyPr>
          <a:lstStyle/>
          <a:p>
            <a:pPr marL="228600" indent="-228600"/>
            <a:r>
              <a:rPr lang="en-US"/>
              <a:t>Answer: [correct=5, TFF] Individual (6, 3, 6, 3, 34, 37, 7, 4)% &amp; Team (9, 4, 4, 4, 39, 34, 0, 7)%</a:t>
            </a:r>
          </a:p>
          <a:p>
            <a:pPr marL="228600" indent="-228600"/>
            <a:r>
              <a:rPr lang="en-US"/>
              <a:t>A: T [18/82 &amp; 25/75] (The game breaks up very quickly into separate, independent games -- big win to solve separated &amp; put together)</a:t>
            </a:r>
          </a:p>
          <a:p>
            <a:pPr marL="228600" indent="-228600"/>
            <a:r>
              <a:rPr lang="en-US"/>
              <a:t>B: F [80/20 &amp; 86/14] (The game tree grows exponentially! A better static evaluator can make all the difference!)</a:t>
            </a:r>
          </a:p>
          <a:p>
            <a:pPr marL="228600" indent="-228600"/>
            <a:r>
              <a:rPr lang="en-US"/>
              <a:t>C: F [53/57 &amp; 52/48] (If you're just looking for the best move, just keep theBestMove around [ala memoizing max])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42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0" tIns="44135" rIns="88270" bIns="44135">
            <a:prstTxWarp prst="textNoShape">
              <a:avLst/>
            </a:prstTxWarp>
          </a:bodyPr>
          <a:lstStyle/>
          <a:p>
            <a:pPr marL="228600" indent="-228600"/>
            <a:r>
              <a:rPr lang="en-US"/>
              <a:t>Answer: [correct=5, TFF] Individual (6, 3, 6, 3, 34, 37, 7, 4)% &amp; Team (9, 4, 4, 4, 39, 34, 0, 7)%</a:t>
            </a:r>
          </a:p>
          <a:p>
            <a:pPr marL="228600" indent="-228600"/>
            <a:r>
              <a:rPr lang="en-US"/>
              <a:t>A: T [18/82 &amp; 25/75] (The game breaks up very quickly into separate, independent games -- big win to solve separated &amp; put together)</a:t>
            </a:r>
          </a:p>
          <a:p>
            <a:pPr marL="228600" indent="-228600"/>
            <a:r>
              <a:rPr lang="en-US"/>
              <a:t>B: F [80/20 &amp; 86/14] (The game tree grows exponentially! A better static evaluator can make all the difference!)</a:t>
            </a:r>
          </a:p>
          <a:p>
            <a:pPr marL="228600" indent="-228600"/>
            <a:r>
              <a:rPr lang="en-US"/>
              <a:t>C: F [53/57 &amp; 52/48] (If you're just looking for the best move, just keep theBestMove around [ala memoizing max])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7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47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3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5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9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2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5" tIns="46489" rIns="92975" bIns="464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CS61C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 </a:t>
            </a:r>
            <a:r>
              <a:rPr lang="en-US" sz="1000" b="1" dirty="0" smtClean="0">
                <a:solidFill>
                  <a:srgbClr val="FFFF00"/>
                </a:solidFill>
                <a:latin typeface="18 VAG Rounded Black   09390"/>
              </a:rPr>
              <a:t>L31 Caches II 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480052" y="6651625"/>
            <a:ext cx="1667123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lack   09390"/>
              </a:rPr>
              <a:t>Garcia, Spring 2010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11414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304800" y="914400"/>
            <a:ext cx="8534400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1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1" kern="1200">
          <a:solidFill>
            <a:schemeClr val="accent3">
              <a:lumMod val="40000"/>
              <a:lumOff val="60000"/>
            </a:schemeClr>
          </a:solidFill>
          <a:latin typeface="18 VAG Rounded Bold   07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1" kern="1200">
          <a:solidFill>
            <a:schemeClr val="tx2">
              <a:lumMod val="90000"/>
            </a:schemeClr>
          </a:solidFill>
          <a:latin typeface="18 VAG Rounded Bold   07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1" kern="1200">
          <a:solidFill>
            <a:srgbClr val="F273AF"/>
          </a:solidFill>
          <a:latin typeface="18 VAG Rounded Bold   07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1" kern="1200">
          <a:solidFill>
            <a:schemeClr val="tx1"/>
          </a:solidFill>
          <a:latin typeface="18 VAG Rounded Bold   07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013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31 – Caches II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2008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-04-12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FFFF00"/>
                </a:solidFill>
              </a:rPr>
              <a:t>Memristor memory on its way…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54102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HP has begun testing research prototypes of a novel non-volatile memory element, the memristor.  They have double the storage density of flash, and has 10x more read-write cycles than flash (10</a:t>
            </a:r>
            <a:r>
              <a:rPr lang="en-US" baseline="30000" dirty="0" smtClean="0">
                <a:ea typeface="ＭＳ Ｐゴシック" pitchFamily="-65" charset="-128"/>
                <a:cs typeface="ＭＳ Ｐゴシック" pitchFamily="-65" charset="-128"/>
              </a:rPr>
              <a:t>6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vs 10</a:t>
            </a:r>
            <a:r>
              <a:rPr lang="en-US" baseline="30000" dirty="0" smtClean="0">
                <a:ea typeface="ＭＳ Ｐゴシック" pitchFamily="-65" charset="-128"/>
                <a:cs typeface="ＭＳ Ｐゴシック" pitchFamily="-65" charset="-128"/>
              </a:rPr>
              <a:t>5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).  Memristors described in Nature are also capable of being memory </a:t>
            </a:r>
            <a:r>
              <a:rPr lang="en-US" u="sng" dirty="0" smtClean="0">
                <a:ea typeface="ＭＳ Ｐゴシック" pitchFamily="-65" charset="-128"/>
                <a:cs typeface="ＭＳ Ｐゴシック" pitchFamily="-65" charset="-128"/>
              </a:rPr>
              <a:t>and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logic, how cool is that?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609600" y="61722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4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www.technologyreview.com/computing/25018</a:t>
            </a:r>
            <a:endParaRPr lang="en-US" sz="24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715000" y="5700252"/>
            <a:ext cx="33528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962400"/>
            <a:ext cx="2794000" cy="1752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241300"/>
            <a:ext cx="7061200" cy="474663"/>
          </a:xfrm>
        </p:spPr>
        <p:txBody>
          <a:bodyPr/>
          <a:lstStyle/>
          <a:p>
            <a:r>
              <a:rPr lang="en-US" dirty="0"/>
              <a:t>No valid data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03044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45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46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47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48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49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50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51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52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53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54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55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56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57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58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59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60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61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62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63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64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65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66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67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68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69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70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71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72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73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74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75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76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77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78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79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80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81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82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83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84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85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86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87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88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89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90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91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92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93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94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95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96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97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98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099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100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101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102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103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3104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03106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03107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03113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3114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2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u="sng">
                    <a:latin typeface="Courier New" pitchFamily="-65" charset="0"/>
                  </a:rPr>
                  <a:t>1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3115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3116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3117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3118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3119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3120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3121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3122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3123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03124" name="Rectangle 84"/>
          <p:cNvSpPr>
            <a:spLocks noGrp="1" noChangeArrowheads="1"/>
          </p:cNvSpPr>
          <p:nvPr>
            <p:ph type="body" idx="1"/>
          </p:nvPr>
        </p:nvSpPr>
        <p:spPr>
          <a:xfrm>
            <a:off x="628650" y="85725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>
                <a:latin typeface="Courier New" pitchFamily="-65" charset="0"/>
              </a:rPr>
              <a:t>000000000000000000 </a:t>
            </a:r>
            <a:r>
              <a:rPr lang="en-US" sz="2800" u="sng">
                <a:solidFill>
                  <a:srgbClr val="FF0000"/>
                </a:solidFill>
                <a:latin typeface="Courier New" pitchFamily="-65" charset="0"/>
              </a:rPr>
              <a:t>0000000001</a:t>
            </a:r>
            <a:r>
              <a:rPr lang="en-US" sz="2800">
                <a:latin typeface="Courier New" pitchFamily="-65" charset="0"/>
              </a:rPr>
              <a:t> 0100</a:t>
            </a:r>
            <a:endParaRPr lang="en-US"/>
          </a:p>
        </p:txBody>
      </p:sp>
      <p:sp>
        <p:nvSpPr>
          <p:cNvPr id="2903125" name="Oval 85"/>
          <p:cNvSpPr>
            <a:spLocks noChangeArrowheads="1"/>
          </p:cNvSpPr>
          <p:nvPr/>
        </p:nvSpPr>
        <p:spPr bwMode="auto">
          <a:xfrm>
            <a:off x="666750" y="2400300"/>
            <a:ext cx="7239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3126" name="Text Box 86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03127" name="Text Box 87"/>
          <p:cNvSpPr txBox="1">
            <a:spLocks noChangeArrowheads="1"/>
          </p:cNvSpPr>
          <p:nvPr/>
        </p:nvSpPr>
        <p:spPr bwMode="auto">
          <a:xfrm>
            <a:off x="2286000" y="11239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03128" name="Text Box 88"/>
          <p:cNvSpPr txBox="1">
            <a:spLocks noChangeArrowheads="1"/>
          </p:cNvSpPr>
          <p:nvPr/>
        </p:nvSpPr>
        <p:spPr bwMode="auto">
          <a:xfrm>
            <a:off x="5232400" y="11239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03129" name="Text Box 89"/>
          <p:cNvSpPr txBox="1">
            <a:spLocks noChangeArrowheads="1"/>
          </p:cNvSpPr>
          <p:nvPr/>
        </p:nvSpPr>
        <p:spPr bwMode="auto">
          <a:xfrm>
            <a:off x="7289800" y="11239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cxnSp>
        <p:nvCxnSpPr>
          <p:cNvPr id="2903130" name="AutoShape 90"/>
          <p:cNvCxnSpPr>
            <a:cxnSpLocks noChangeShapeType="1"/>
          </p:cNvCxnSpPr>
          <p:nvPr/>
        </p:nvCxnSpPr>
        <p:spPr bwMode="auto">
          <a:xfrm rot="10800000" flipV="1">
            <a:off x="304800" y="1435100"/>
            <a:ext cx="4838700" cy="1249363"/>
          </a:xfrm>
          <a:prstGeom prst="curvedConnector3">
            <a:avLst>
              <a:gd name="adj1" fmla="val 104852"/>
            </a:avLst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874713" y="2141538"/>
            <a:ext cx="338137" cy="3863975"/>
            <a:chOff x="551" y="1589"/>
            <a:chExt cx="213" cy="2434"/>
          </a:xfrm>
        </p:grpSpPr>
        <p:sp>
          <p:nvSpPr>
            <p:cNvPr id="2903132" name="Text Box 92"/>
            <p:cNvSpPr txBox="1">
              <a:spLocks noChangeArrowheads="1"/>
            </p:cNvSpPr>
            <p:nvPr/>
          </p:nvSpPr>
          <p:spPr bwMode="auto">
            <a:xfrm>
              <a:off x="551" y="1589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3133" name="Text Box 93"/>
            <p:cNvSpPr txBox="1">
              <a:spLocks noChangeArrowheads="1"/>
            </p:cNvSpPr>
            <p:nvPr/>
          </p:nvSpPr>
          <p:spPr bwMode="auto">
            <a:xfrm>
              <a:off x="551" y="1789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3134" name="Text Box 94"/>
            <p:cNvSpPr txBox="1">
              <a:spLocks noChangeArrowheads="1"/>
            </p:cNvSpPr>
            <p:nvPr/>
          </p:nvSpPr>
          <p:spPr bwMode="auto">
            <a:xfrm>
              <a:off x="551" y="1981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3135" name="Text Box 95"/>
            <p:cNvSpPr txBox="1">
              <a:spLocks noChangeArrowheads="1"/>
            </p:cNvSpPr>
            <p:nvPr/>
          </p:nvSpPr>
          <p:spPr bwMode="auto">
            <a:xfrm>
              <a:off x="551" y="2173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3136" name="Text Box 96"/>
            <p:cNvSpPr txBox="1">
              <a:spLocks noChangeArrowheads="1"/>
            </p:cNvSpPr>
            <p:nvPr/>
          </p:nvSpPr>
          <p:spPr bwMode="auto">
            <a:xfrm>
              <a:off x="559" y="2373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3137" name="Text Box 97"/>
            <p:cNvSpPr txBox="1">
              <a:spLocks noChangeArrowheads="1"/>
            </p:cNvSpPr>
            <p:nvPr/>
          </p:nvSpPr>
          <p:spPr bwMode="auto">
            <a:xfrm>
              <a:off x="559" y="2565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3138" name="Text Box 98"/>
            <p:cNvSpPr txBox="1">
              <a:spLocks noChangeArrowheads="1"/>
            </p:cNvSpPr>
            <p:nvPr/>
          </p:nvSpPr>
          <p:spPr bwMode="auto">
            <a:xfrm>
              <a:off x="559" y="2757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3139" name="Text Box 99"/>
            <p:cNvSpPr txBox="1">
              <a:spLocks noChangeArrowheads="1"/>
            </p:cNvSpPr>
            <p:nvPr/>
          </p:nvSpPr>
          <p:spPr bwMode="auto">
            <a:xfrm>
              <a:off x="559" y="2957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3140" name="Text Box 100"/>
            <p:cNvSpPr txBox="1">
              <a:spLocks noChangeArrowheads="1"/>
            </p:cNvSpPr>
            <p:nvPr/>
          </p:nvSpPr>
          <p:spPr bwMode="auto">
            <a:xfrm>
              <a:off x="559" y="3581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3141" name="Text Box 101"/>
            <p:cNvSpPr txBox="1">
              <a:spLocks noChangeArrowheads="1"/>
            </p:cNvSpPr>
            <p:nvPr/>
          </p:nvSpPr>
          <p:spPr bwMode="auto">
            <a:xfrm>
              <a:off x="559" y="3773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</p:grpSp>
      <p:sp>
        <p:nvSpPr>
          <p:cNvPr id="102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3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4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0x4-7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5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8600"/>
            <a:ext cx="8120063" cy="434975"/>
          </a:xfrm>
        </p:spPr>
        <p:txBody>
          <a:bodyPr/>
          <a:lstStyle/>
          <a:p>
            <a:r>
              <a:rPr lang="en-US" sz="3200" dirty="0"/>
              <a:t>So load that data into cache, setting tag, valid</a:t>
            </a:r>
            <a:endParaRPr lang="en-US" sz="4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05092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093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094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095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096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097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098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099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00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01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02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03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04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05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06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07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08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09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10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11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12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13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14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15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16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17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18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19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20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21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22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23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24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25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26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27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28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29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30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31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32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33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34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35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36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37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38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39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40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41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42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43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44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45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46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47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48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49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50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51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5152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05154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05155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05161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5162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2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5163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5164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5165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5166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5167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5168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5169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5170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5171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05172" name="Text Box 84"/>
          <p:cNvSpPr txBox="1">
            <a:spLocks noChangeArrowheads="1"/>
          </p:cNvSpPr>
          <p:nvPr/>
        </p:nvSpPr>
        <p:spPr bwMode="auto">
          <a:xfrm>
            <a:off x="841375" y="24209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1</a:t>
            </a:r>
          </a:p>
        </p:txBody>
      </p:sp>
      <p:sp>
        <p:nvSpPr>
          <p:cNvPr id="2905173" name="Text Box 85"/>
          <p:cNvSpPr txBox="1">
            <a:spLocks noChangeArrowheads="1"/>
          </p:cNvSpPr>
          <p:nvPr/>
        </p:nvSpPr>
        <p:spPr bwMode="auto">
          <a:xfrm>
            <a:off x="1470025" y="24399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0</a:t>
            </a:r>
          </a:p>
        </p:txBody>
      </p:sp>
      <p:sp>
        <p:nvSpPr>
          <p:cNvPr id="2905174" name="Text Box 86"/>
          <p:cNvSpPr txBox="1">
            <a:spLocks noChangeArrowheads="1"/>
          </p:cNvSpPr>
          <p:nvPr/>
        </p:nvSpPr>
        <p:spPr bwMode="auto">
          <a:xfrm>
            <a:off x="276542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/>
              <a:t>d</a:t>
            </a:r>
            <a:endParaRPr lang="en-US" sz="2400" b="1" dirty="0"/>
          </a:p>
        </p:txBody>
      </p:sp>
      <p:sp>
        <p:nvSpPr>
          <p:cNvPr id="2905175" name="Text Box 87"/>
          <p:cNvSpPr txBox="1">
            <a:spLocks noChangeArrowheads="1"/>
          </p:cNvSpPr>
          <p:nvPr/>
        </p:nvSpPr>
        <p:spPr bwMode="auto">
          <a:xfrm>
            <a:off x="44608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/>
              <a:t>c</a:t>
            </a:r>
            <a:endParaRPr lang="en-US" sz="2400" b="1" dirty="0"/>
          </a:p>
        </p:txBody>
      </p:sp>
      <p:sp>
        <p:nvSpPr>
          <p:cNvPr id="2905176" name="Text Box 88"/>
          <p:cNvSpPr txBox="1">
            <a:spLocks noChangeArrowheads="1"/>
          </p:cNvSpPr>
          <p:nvPr/>
        </p:nvSpPr>
        <p:spPr bwMode="auto">
          <a:xfrm>
            <a:off x="617537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/>
              <a:t>b</a:t>
            </a:r>
            <a:endParaRPr lang="en-US" sz="2400" b="1" dirty="0"/>
          </a:p>
        </p:txBody>
      </p:sp>
      <p:sp>
        <p:nvSpPr>
          <p:cNvPr id="2905177" name="Text Box 89"/>
          <p:cNvSpPr txBox="1">
            <a:spLocks noChangeArrowheads="1"/>
          </p:cNvSpPr>
          <p:nvPr/>
        </p:nvSpPr>
        <p:spPr bwMode="auto">
          <a:xfrm>
            <a:off x="78136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2905178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628650" y="85725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 u="sng">
                <a:solidFill>
                  <a:srgbClr val="FF0000"/>
                </a:solidFill>
                <a:latin typeface="Courier New" pitchFamily="-65" charset="0"/>
              </a:rPr>
              <a:t>000000000000000000</a:t>
            </a:r>
            <a:r>
              <a:rPr lang="en-US" sz="2800">
                <a:latin typeface="Courier New" pitchFamily="-65" charset="0"/>
              </a:rPr>
              <a:t> 0000000001 0100</a:t>
            </a:r>
            <a:endParaRPr lang="en-US"/>
          </a:p>
        </p:txBody>
      </p:sp>
      <p:sp>
        <p:nvSpPr>
          <p:cNvPr id="2905179" name="Line 91"/>
          <p:cNvSpPr>
            <a:spLocks noChangeShapeType="1"/>
          </p:cNvSpPr>
          <p:nvPr/>
        </p:nvSpPr>
        <p:spPr bwMode="auto">
          <a:xfrm flipH="1">
            <a:off x="1657350" y="1314450"/>
            <a:ext cx="1238250" cy="11811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5180" name="Text Box 92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05181" name="Text Box 93"/>
          <p:cNvSpPr txBox="1">
            <a:spLocks noChangeArrowheads="1"/>
          </p:cNvSpPr>
          <p:nvPr/>
        </p:nvSpPr>
        <p:spPr bwMode="auto">
          <a:xfrm>
            <a:off x="2286000" y="11239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05182" name="Text Box 94"/>
          <p:cNvSpPr txBox="1">
            <a:spLocks noChangeArrowheads="1"/>
          </p:cNvSpPr>
          <p:nvPr/>
        </p:nvSpPr>
        <p:spPr bwMode="auto">
          <a:xfrm>
            <a:off x="5232400" y="11239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05183" name="Text Box 95"/>
          <p:cNvSpPr txBox="1">
            <a:spLocks noChangeArrowheads="1"/>
          </p:cNvSpPr>
          <p:nvPr/>
        </p:nvSpPr>
        <p:spPr bwMode="auto">
          <a:xfrm>
            <a:off x="7289800" y="11239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sp>
        <p:nvSpPr>
          <p:cNvPr id="2905184" name="Text Box 96"/>
          <p:cNvSpPr txBox="1">
            <a:spLocks noChangeArrowheads="1"/>
          </p:cNvSpPr>
          <p:nvPr/>
        </p:nvSpPr>
        <p:spPr bwMode="auto">
          <a:xfrm>
            <a:off x="874713" y="21415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5185" name="Text Box 97"/>
          <p:cNvSpPr txBox="1">
            <a:spLocks noChangeArrowheads="1"/>
          </p:cNvSpPr>
          <p:nvPr/>
        </p:nvSpPr>
        <p:spPr bwMode="auto">
          <a:xfrm>
            <a:off x="874713" y="276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5186" name="Text Box 98"/>
          <p:cNvSpPr txBox="1">
            <a:spLocks noChangeArrowheads="1"/>
          </p:cNvSpPr>
          <p:nvPr/>
        </p:nvSpPr>
        <p:spPr bwMode="auto">
          <a:xfrm>
            <a:off x="874713" y="306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5187" name="Text Box 99"/>
          <p:cNvSpPr txBox="1">
            <a:spLocks noChangeArrowheads="1"/>
          </p:cNvSpPr>
          <p:nvPr/>
        </p:nvSpPr>
        <p:spPr bwMode="auto">
          <a:xfrm>
            <a:off x="887413" y="33861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5188" name="Text Box 100"/>
          <p:cNvSpPr txBox="1">
            <a:spLocks noChangeArrowheads="1"/>
          </p:cNvSpPr>
          <p:nvPr/>
        </p:nvSpPr>
        <p:spPr bwMode="auto">
          <a:xfrm>
            <a:off x="887413" y="36909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5189" name="Text Box 101"/>
          <p:cNvSpPr txBox="1">
            <a:spLocks noChangeArrowheads="1"/>
          </p:cNvSpPr>
          <p:nvPr/>
        </p:nvSpPr>
        <p:spPr bwMode="auto">
          <a:xfrm>
            <a:off x="887413" y="39957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5190" name="Text Box 102"/>
          <p:cNvSpPr txBox="1">
            <a:spLocks noChangeArrowheads="1"/>
          </p:cNvSpPr>
          <p:nvPr/>
        </p:nvSpPr>
        <p:spPr bwMode="auto">
          <a:xfrm>
            <a:off x="887413" y="43132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5191" name="Text Box 103"/>
          <p:cNvSpPr txBox="1">
            <a:spLocks noChangeArrowheads="1"/>
          </p:cNvSpPr>
          <p:nvPr/>
        </p:nvSpPr>
        <p:spPr bwMode="auto">
          <a:xfrm>
            <a:off x="887413" y="530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5192" name="Text Box 104"/>
          <p:cNvSpPr txBox="1">
            <a:spLocks noChangeArrowheads="1"/>
          </p:cNvSpPr>
          <p:nvPr/>
        </p:nvSpPr>
        <p:spPr bwMode="auto">
          <a:xfrm>
            <a:off x="887413" y="560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5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6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7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0x4-7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8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4000"/>
            <a:ext cx="8534400" cy="474663"/>
          </a:xfrm>
        </p:spPr>
        <p:txBody>
          <a:bodyPr/>
          <a:lstStyle/>
          <a:p>
            <a:r>
              <a:rPr lang="en-US" sz="3600" dirty="0"/>
              <a:t>Read from cache at offset, return word </a:t>
            </a:r>
            <a:r>
              <a:rPr lang="en-US" sz="3600" dirty="0" err="1"/>
              <a:t>b</a:t>
            </a:r>
            <a:endParaRPr lang="en-US" sz="3600" dirty="0"/>
          </a:p>
        </p:txBody>
      </p:sp>
      <p:sp>
        <p:nvSpPr>
          <p:cNvPr id="290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85725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>
                <a:latin typeface="Courier New" pitchFamily="-65" charset="0"/>
              </a:rPr>
              <a:t>000000000000000000 0000000001 </a:t>
            </a:r>
            <a:r>
              <a:rPr lang="en-US" sz="2800" u="sng">
                <a:solidFill>
                  <a:srgbClr val="FF0000"/>
                </a:solidFill>
                <a:latin typeface="Courier New" pitchFamily="-65" charset="0"/>
              </a:rPr>
              <a:t>0100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07141" name="Rectangle 5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42" name="Rectangle 6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43" name="Rectangle 7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44" name="Rectangle 8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45" name="Rectangle 9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46" name="Rectangle 10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47" name="Rectangle 11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48" name="Rectangle 12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49" name="Rectangle 13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50" name="Rectangle 14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51" name="Rectangle 15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52" name="Rectangle 16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53" name="Rectangle 17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54" name="Rectangle 18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55" name="Rectangle 19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56" name="Rectangle 20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57" name="Rectangle 21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58" name="Rectangle 22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59" name="Rectangle 23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60" name="Rectangle 24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61" name="Rectangle 25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62" name="Rectangle 26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63" name="Rectangle 27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64" name="Rectangle 28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65" name="Rectangle 29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66" name="Rectangle 30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67" name="Rectangle 31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68" name="Rectangle 32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69" name="Rectangle 33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70" name="Rectangle 34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71" name="Rectangle 35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72" name="Rectangle 36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73" name="Rectangle 37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74" name="Rectangle 38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75" name="Rectangle 39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76" name="Rectangle 40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77" name="Rectangle 41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78" name="Rectangle 42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79" name="Rectangle 43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80" name="Rectangle 44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81" name="Rectangle 45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82" name="Rectangle 46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83" name="Rectangle 47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84" name="Rectangle 48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85" name="Rectangle 49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86" name="Rectangle 50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87" name="Rectangle 51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88" name="Rectangle 52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89" name="Rectangle 53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90" name="Rectangle 54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91" name="Rectangle 55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92" name="Rectangle 56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93" name="Rectangle 57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94" name="Rectangle 58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95" name="Rectangle 59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96" name="Rectangle 60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97" name="Rectangle 61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98" name="Rectangle 62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199" name="Rectangle 63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200" name="Rectangle 64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7201" name="Text Box 65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6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07203" name="Text Box 67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07204" name="Text Box 68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3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07210" name="Text Box 74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7211" name="Text Box 75"/>
              <p:cNvSpPr txBox="1">
                <a:spLocks noChangeArrowheads="1"/>
              </p:cNvSpPr>
              <p:nvPr/>
            </p:nvSpPr>
            <p:spPr bwMode="auto">
              <a:xfrm>
                <a:off x="192" y="152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u="sng">
                    <a:solidFill>
                      <a:srgbClr val="FF0000"/>
                    </a:solidFill>
                    <a:latin typeface="Courier New" pitchFamily="-65" charset="0"/>
                  </a:rPr>
                  <a:t>1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7212" name="Text Box 76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7213" name="Text Box 77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7214" name="Text Box 78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7215" name="Text Box 79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7216" name="Text Box 80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7217" name="Text Box 81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7218" name="Text Box 82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7219" name="Text Box 83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7220" name="Text Box 84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07221" name="Text Box 85"/>
          <p:cNvSpPr txBox="1">
            <a:spLocks noChangeArrowheads="1"/>
          </p:cNvSpPr>
          <p:nvPr/>
        </p:nvSpPr>
        <p:spPr bwMode="auto">
          <a:xfrm>
            <a:off x="841375" y="24209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07222" name="Text Box 86"/>
          <p:cNvSpPr txBox="1">
            <a:spLocks noChangeArrowheads="1"/>
          </p:cNvSpPr>
          <p:nvPr/>
        </p:nvSpPr>
        <p:spPr bwMode="auto">
          <a:xfrm>
            <a:off x="1470025" y="24399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7227" name="Line 91"/>
          <p:cNvSpPr>
            <a:spLocks noChangeShapeType="1"/>
          </p:cNvSpPr>
          <p:nvPr/>
        </p:nvSpPr>
        <p:spPr bwMode="auto">
          <a:xfrm flipH="1">
            <a:off x="7010400" y="1295400"/>
            <a:ext cx="55245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7228" name="Text Box 92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07229" name="Text Box 93"/>
          <p:cNvSpPr txBox="1">
            <a:spLocks noChangeArrowheads="1"/>
          </p:cNvSpPr>
          <p:nvPr/>
        </p:nvSpPr>
        <p:spPr bwMode="auto">
          <a:xfrm>
            <a:off x="2286000" y="11239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07230" name="Text Box 94"/>
          <p:cNvSpPr txBox="1">
            <a:spLocks noChangeArrowheads="1"/>
          </p:cNvSpPr>
          <p:nvPr/>
        </p:nvSpPr>
        <p:spPr bwMode="auto">
          <a:xfrm>
            <a:off x="5232400" y="11239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07231" name="Text Box 95"/>
          <p:cNvSpPr txBox="1">
            <a:spLocks noChangeArrowheads="1"/>
          </p:cNvSpPr>
          <p:nvPr/>
        </p:nvSpPr>
        <p:spPr bwMode="auto">
          <a:xfrm>
            <a:off x="7289800" y="11239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sp>
        <p:nvSpPr>
          <p:cNvPr id="2907232" name="Oval 96"/>
          <p:cNvSpPr>
            <a:spLocks noChangeArrowheads="1"/>
          </p:cNvSpPr>
          <p:nvPr/>
        </p:nvSpPr>
        <p:spPr bwMode="auto">
          <a:xfrm>
            <a:off x="5334000" y="2438400"/>
            <a:ext cx="19558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7233" name="Text Box 97"/>
          <p:cNvSpPr txBox="1">
            <a:spLocks noChangeArrowheads="1"/>
          </p:cNvSpPr>
          <p:nvPr/>
        </p:nvSpPr>
        <p:spPr bwMode="auto">
          <a:xfrm>
            <a:off x="862013" y="21542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7234" name="Text Box 98"/>
          <p:cNvSpPr txBox="1">
            <a:spLocks noChangeArrowheads="1"/>
          </p:cNvSpPr>
          <p:nvPr/>
        </p:nvSpPr>
        <p:spPr bwMode="auto">
          <a:xfrm>
            <a:off x="862013" y="27765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7235" name="Text Box 99"/>
          <p:cNvSpPr txBox="1">
            <a:spLocks noChangeArrowheads="1"/>
          </p:cNvSpPr>
          <p:nvPr/>
        </p:nvSpPr>
        <p:spPr bwMode="auto">
          <a:xfrm>
            <a:off x="862013" y="30813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7236" name="Text Box 100"/>
          <p:cNvSpPr txBox="1">
            <a:spLocks noChangeArrowheads="1"/>
          </p:cNvSpPr>
          <p:nvPr/>
        </p:nvSpPr>
        <p:spPr bwMode="auto">
          <a:xfrm>
            <a:off x="874713" y="3398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7237" name="Text Box 101"/>
          <p:cNvSpPr txBox="1">
            <a:spLocks noChangeArrowheads="1"/>
          </p:cNvSpPr>
          <p:nvPr/>
        </p:nvSpPr>
        <p:spPr bwMode="auto">
          <a:xfrm>
            <a:off x="874713" y="3703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7238" name="Text Box 102"/>
          <p:cNvSpPr txBox="1">
            <a:spLocks noChangeArrowheads="1"/>
          </p:cNvSpPr>
          <p:nvPr/>
        </p:nvSpPr>
        <p:spPr bwMode="auto">
          <a:xfrm>
            <a:off x="874713" y="40084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7239" name="Text Box 103"/>
          <p:cNvSpPr txBox="1">
            <a:spLocks noChangeArrowheads="1"/>
          </p:cNvSpPr>
          <p:nvPr/>
        </p:nvSpPr>
        <p:spPr bwMode="auto">
          <a:xfrm>
            <a:off x="874713" y="43259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7240" name="Text Box 104"/>
          <p:cNvSpPr txBox="1">
            <a:spLocks noChangeArrowheads="1"/>
          </p:cNvSpPr>
          <p:nvPr/>
        </p:nvSpPr>
        <p:spPr bwMode="auto">
          <a:xfrm>
            <a:off x="874713" y="53165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7241" name="Text Box 105"/>
          <p:cNvSpPr txBox="1">
            <a:spLocks noChangeArrowheads="1"/>
          </p:cNvSpPr>
          <p:nvPr/>
        </p:nvSpPr>
        <p:spPr bwMode="auto">
          <a:xfrm>
            <a:off x="874713" y="56213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6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7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8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urier New" pitchFamily="-65" charset="0"/>
              </a:rPr>
              <a:t>0x4-7</a:t>
            </a:r>
            <a:endParaRPr lang="en-US" sz="2800" b="1" dirty="0">
              <a:solidFill>
                <a:srgbClr val="FF0000"/>
              </a:solidFill>
              <a:latin typeface="Times" pitchFamily="-65" charset="0"/>
            </a:endParaRPr>
          </a:p>
        </p:txBody>
      </p:sp>
      <p:sp>
        <p:nvSpPr>
          <p:cNvPr id="109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0" name="Text Box 86"/>
          <p:cNvSpPr txBox="1">
            <a:spLocks noChangeArrowheads="1"/>
          </p:cNvSpPr>
          <p:nvPr/>
        </p:nvSpPr>
        <p:spPr bwMode="auto">
          <a:xfrm>
            <a:off x="276542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1" name="Text Box 87"/>
          <p:cNvSpPr txBox="1">
            <a:spLocks noChangeArrowheads="1"/>
          </p:cNvSpPr>
          <p:nvPr/>
        </p:nvSpPr>
        <p:spPr bwMode="auto">
          <a:xfrm>
            <a:off x="44608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2" name="Text Box 88"/>
          <p:cNvSpPr txBox="1">
            <a:spLocks noChangeArrowheads="1"/>
          </p:cNvSpPr>
          <p:nvPr/>
        </p:nvSpPr>
        <p:spPr bwMode="auto">
          <a:xfrm>
            <a:off x="617537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accent2"/>
                </a:solidFill>
              </a:rPr>
              <a:t>b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113" name="Text Box 89"/>
          <p:cNvSpPr txBox="1">
            <a:spLocks noChangeArrowheads="1"/>
          </p:cNvSpPr>
          <p:nvPr/>
        </p:nvSpPr>
        <p:spPr bwMode="auto">
          <a:xfrm>
            <a:off x="78136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7650"/>
            <a:ext cx="8534400" cy="474663"/>
          </a:xfrm>
        </p:spPr>
        <p:txBody>
          <a:bodyPr/>
          <a:lstStyle/>
          <a:p>
            <a:r>
              <a:rPr lang="en-US" sz="3600" dirty="0"/>
              <a:t>2. Read 0x0000001C = 0…00 0..001 1100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09188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189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190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191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192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193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194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195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196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197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198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199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00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01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02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03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04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05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06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07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08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09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10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11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12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13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14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15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16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17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18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19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20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21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22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23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24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25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26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27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28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29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30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31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32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33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34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35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36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37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38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39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40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41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42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43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44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45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46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47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9248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09250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09251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09257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9258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2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9259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9260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9261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9262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9263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9264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9265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9266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9267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09268" name="Text Box 84"/>
          <p:cNvSpPr txBox="1">
            <a:spLocks noChangeArrowheads="1"/>
          </p:cNvSpPr>
          <p:nvPr/>
        </p:nvSpPr>
        <p:spPr bwMode="auto">
          <a:xfrm>
            <a:off x="841375" y="24209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09269" name="Text Box 85"/>
          <p:cNvSpPr txBox="1">
            <a:spLocks noChangeArrowheads="1"/>
          </p:cNvSpPr>
          <p:nvPr/>
        </p:nvSpPr>
        <p:spPr bwMode="auto">
          <a:xfrm>
            <a:off x="1470025" y="24399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9274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381000" y="82550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>
                <a:latin typeface="Courier New" pitchFamily="-65" charset="0"/>
              </a:rPr>
              <a:t>000000000000000000 0000000001 1100</a:t>
            </a:r>
          </a:p>
        </p:txBody>
      </p:sp>
      <p:sp>
        <p:nvSpPr>
          <p:cNvPr id="2909275" name="Text Box 91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09276" name="Text Box 92"/>
          <p:cNvSpPr txBox="1">
            <a:spLocks noChangeArrowheads="1"/>
          </p:cNvSpPr>
          <p:nvPr/>
        </p:nvSpPr>
        <p:spPr bwMode="auto">
          <a:xfrm>
            <a:off x="2006600" y="11239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09277" name="Text Box 93"/>
          <p:cNvSpPr txBox="1">
            <a:spLocks noChangeArrowheads="1"/>
          </p:cNvSpPr>
          <p:nvPr/>
        </p:nvSpPr>
        <p:spPr bwMode="auto">
          <a:xfrm>
            <a:off x="4953000" y="11239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09278" name="Text Box 94"/>
          <p:cNvSpPr txBox="1">
            <a:spLocks noChangeArrowheads="1"/>
          </p:cNvSpPr>
          <p:nvPr/>
        </p:nvSpPr>
        <p:spPr bwMode="auto">
          <a:xfrm>
            <a:off x="7086600" y="11239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sp>
        <p:nvSpPr>
          <p:cNvPr id="2909279" name="Text Box 95"/>
          <p:cNvSpPr txBox="1">
            <a:spLocks noChangeArrowheads="1"/>
          </p:cNvSpPr>
          <p:nvPr/>
        </p:nvSpPr>
        <p:spPr bwMode="auto">
          <a:xfrm>
            <a:off x="874713" y="21415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9280" name="Text Box 96"/>
          <p:cNvSpPr txBox="1">
            <a:spLocks noChangeArrowheads="1"/>
          </p:cNvSpPr>
          <p:nvPr/>
        </p:nvSpPr>
        <p:spPr bwMode="auto">
          <a:xfrm>
            <a:off x="874713" y="276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9281" name="Text Box 97"/>
          <p:cNvSpPr txBox="1">
            <a:spLocks noChangeArrowheads="1"/>
          </p:cNvSpPr>
          <p:nvPr/>
        </p:nvSpPr>
        <p:spPr bwMode="auto">
          <a:xfrm>
            <a:off x="874713" y="306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9282" name="Text Box 98"/>
          <p:cNvSpPr txBox="1">
            <a:spLocks noChangeArrowheads="1"/>
          </p:cNvSpPr>
          <p:nvPr/>
        </p:nvSpPr>
        <p:spPr bwMode="auto">
          <a:xfrm>
            <a:off x="887413" y="33861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9283" name="Text Box 99"/>
          <p:cNvSpPr txBox="1">
            <a:spLocks noChangeArrowheads="1"/>
          </p:cNvSpPr>
          <p:nvPr/>
        </p:nvSpPr>
        <p:spPr bwMode="auto">
          <a:xfrm>
            <a:off x="887413" y="36909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9284" name="Text Box 100"/>
          <p:cNvSpPr txBox="1">
            <a:spLocks noChangeArrowheads="1"/>
          </p:cNvSpPr>
          <p:nvPr/>
        </p:nvSpPr>
        <p:spPr bwMode="auto">
          <a:xfrm>
            <a:off x="887413" y="39957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9285" name="Text Box 101"/>
          <p:cNvSpPr txBox="1">
            <a:spLocks noChangeArrowheads="1"/>
          </p:cNvSpPr>
          <p:nvPr/>
        </p:nvSpPr>
        <p:spPr bwMode="auto">
          <a:xfrm>
            <a:off x="887413" y="43132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9286" name="Text Box 102"/>
          <p:cNvSpPr txBox="1">
            <a:spLocks noChangeArrowheads="1"/>
          </p:cNvSpPr>
          <p:nvPr/>
        </p:nvSpPr>
        <p:spPr bwMode="auto">
          <a:xfrm>
            <a:off x="887413" y="530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09287" name="Text Box 103"/>
          <p:cNvSpPr txBox="1">
            <a:spLocks noChangeArrowheads="1"/>
          </p:cNvSpPr>
          <p:nvPr/>
        </p:nvSpPr>
        <p:spPr bwMode="auto">
          <a:xfrm>
            <a:off x="887413" y="560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4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5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6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0x4-7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7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8" name="Text Box 86"/>
          <p:cNvSpPr txBox="1">
            <a:spLocks noChangeArrowheads="1"/>
          </p:cNvSpPr>
          <p:nvPr/>
        </p:nvSpPr>
        <p:spPr bwMode="auto">
          <a:xfrm>
            <a:off x="276542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9" name="Text Box 87"/>
          <p:cNvSpPr txBox="1">
            <a:spLocks noChangeArrowheads="1"/>
          </p:cNvSpPr>
          <p:nvPr/>
        </p:nvSpPr>
        <p:spPr bwMode="auto">
          <a:xfrm>
            <a:off x="44608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0" name="Text Box 88"/>
          <p:cNvSpPr txBox="1">
            <a:spLocks noChangeArrowheads="1"/>
          </p:cNvSpPr>
          <p:nvPr/>
        </p:nvSpPr>
        <p:spPr bwMode="auto">
          <a:xfrm>
            <a:off x="617537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1" name="Text Box 89"/>
          <p:cNvSpPr txBox="1">
            <a:spLocks noChangeArrowheads="1"/>
          </p:cNvSpPr>
          <p:nvPr/>
        </p:nvSpPr>
        <p:spPr bwMode="auto">
          <a:xfrm>
            <a:off x="78136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7650"/>
            <a:ext cx="5181600" cy="474663"/>
          </a:xfrm>
        </p:spPr>
        <p:txBody>
          <a:bodyPr/>
          <a:lstStyle/>
          <a:p>
            <a:r>
              <a:rPr lang="en-US" dirty="0"/>
              <a:t>Index is Valid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11236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37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38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39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40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41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42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43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44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45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46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47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48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49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50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51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52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53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54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55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56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57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58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59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60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61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62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63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64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65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66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67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68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69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70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71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72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73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74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75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76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77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78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79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80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81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82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83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84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85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86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87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88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89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90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91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92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93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94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95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1296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11298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11299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11305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1306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3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u="sng">
                    <a:latin typeface="Courier New" pitchFamily="-65" charset="0"/>
                  </a:rPr>
                  <a:t>1</a:t>
                </a:r>
              </a:p>
            </p:txBody>
          </p:sp>
          <p:sp>
            <p:nvSpPr>
              <p:cNvPr id="2911307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1308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1309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1310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1311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1312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1313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1314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1315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11316" name="Text Box 84"/>
          <p:cNvSpPr txBox="1">
            <a:spLocks noChangeArrowheads="1"/>
          </p:cNvSpPr>
          <p:nvPr/>
        </p:nvSpPr>
        <p:spPr bwMode="auto">
          <a:xfrm>
            <a:off x="841375" y="2420938"/>
            <a:ext cx="32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11317" name="Text Box 85"/>
          <p:cNvSpPr txBox="1">
            <a:spLocks noChangeArrowheads="1"/>
          </p:cNvSpPr>
          <p:nvPr/>
        </p:nvSpPr>
        <p:spPr bwMode="auto">
          <a:xfrm>
            <a:off x="1470025" y="24399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1322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381000" y="82550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>
                <a:latin typeface="Courier New" pitchFamily="-65" charset="0"/>
              </a:rPr>
              <a:t>000000000000000000 </a:t>
            </a:r>
            <a:r>
              <a:rPr lang="en-US" sz="2800" u="sng">
                <a:solidFill>
                  <a:schemeClr val="accent1"/>
                </a:solidFill>
                <a:latin typeface="Courier New" pitchFamily="-65" charset="0"/>
              </a:rPr>
              <a:t>0000000001</a:t>
            </a:r>
            <a:r>
              <a:rPr lang="en-US" sz="2800">
                <a:latin typeface="Courier New" pitchFamily="-65" charset="0"/>
              </a:rPr>
              <a:t> 1100</a:t>
            </a:r>
          </a:p>
        </p:txBody>
      </p:sp>
      <p:sp>
        <p:nvSpPr>
          <p:cNvPr id="2911323" name="Text Box 91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11324" name="Text Box 92"/>
          <p:cNvSpPr txBox="1">
            <a:spLocks noChangeArrowheads="1"/>
          </p:cNvSpPr>
          <p:nvPr/>
        </p:nvSpPr>
        <p:spPr bwMode="auto">
          <a:xfrm>
            <a:off x="2006600" y="11239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11325" name="Text Box 93"/>
          <p:cNvSpPr txBox="1">
            <a:spLocks noChangeArrowheads="1"/>
          </p:cNvSpPr>
          <p:nvPr/>
        </p:nvSpPr>
        <p:spPr bwMode="auto">
          <a:xfrm>
            <a:off x="4953000" y="11239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11326" name="Text Box 94"/>
          <p:cNvSpPr txBox="1">
            <a:spLocks noChangeArrowheads="1"/>
          </p:cNvSpPr>
          <p:nvPr/>
        </p:nvSpPr>
        <p:spPr bwMode="auto">
          <a:xfrm>
            <a:off x="7086600" y="11239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sp>
        <p:nvSpPr>
          <p:cNvPr id="2911327" name="Text Box 95"/>
          <p:cNvSpPr txBox="1">
            <a:spLocks noChangeArrowheads="1"/>
          </p:cNvSpPr>
          <p:nvPr/>
        </p:nvSpPr>
        <p:spPr bwMode="auto">
          <a:xfrm>
            <a:off x="874713" y="21415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1328" name="Text Box 96"/>
          <p:cNvSpPr txBox="1">
            <a:spLocks noChangeArrowheads="1"/>
          </p:cNvSpPr>
          <p:nvPr/>
        </p:nvSpPr>
        <p:spPr bwMode="auto">
          <a:xfrm>
            <a:off x="874713" y="276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1329" name="Text Box 97"/>
          <p:cNvSpPr txBox="1">
            <a:spLocks noChangeArrowheads="1"/>
          </p:cNvSpPr>
          <p:nvPr/>
        </p:nvSpPr>
        <p:spPr bwMode="auto">
          <a:xfrm>
            <a:off x="874713" y="306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1330" name="Text Box 98"/>
          <p:cNvSpPr txBox="1">
            <a:spLocks noChangeArrowheads="1"/>
          </p:cNvSpPr>
          <p:nvPr/>
        </p:nvSpPr>
        <p:spPr bwMode="auto">
          <a:xfrm>
            <a:off x="887413" y="33861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1331" name="Text Box 99"/>
          <p:cNvSpPr txBox="1">
            <a:spLocks noChangeArrowheads="1"/>
          </p:cNvSpPr>
          <p:nvPr/>
        </p:nvSpPr>
        <p:spPr bwMode="auto">
          <a:xfrm>
            <a:off x="887413" y="36909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1332" name="Text Box 100"/>
          <p:cNvSpPr txBox="1">
            <a:spLocks noChangeArrowheads="1"/>
          </p:cNvSpPr>
          <p:nvPr/>
        </p:nvSpPr>
        <p:spPr bwMode="auto">
          <a:xfrm>
            <a:off x="887413" y="39957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1333" name="Text Box 101"/>
          <p:cNvSpPr txBox="1">
            <a:spLocks noChangeArrowheads="1"/>
          </p:cNvSpPr>
          <p:nvPr/>
        </p:nvSpPr>
        <p:spPr bwMode="auto">
          <a:xfrm>
            <a:off x="887413" y="43132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1334" name="Text Box 102"/>
          <p:cNvSpPr txBox="1">
            <a:spLocks noChangeArrowheads="1"/>
          </p:cNvSpPr>
          <p:nvPr/>
        </p:nvSpPr>
        <p:spPr bwMode="auto">
          <a:xfrm>
            <a:off x="887413" y="530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1335" name="Text Box 103"/>
          <p:cNvSpPr txBox="1">
            <a:spLocks noChangeArrowheads="1"/>
          </p:cNvSpPr>
          <p:nvPr/>
        </p:nvSpPr>
        <p:spPr bwMode="auto">
          <a:xfrm>
            <a:off x="887413" y="560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911336" name="AutoShape 104"/>
          <p:cNvCxnSpPr>
            <a:cxnSpLocks noChangeShapeType="1"/>
            <a:stCxn id="2911325" idx="0"/>
          </p:cNvCxnSpPr>
          <p:nvPr/>
        </p:nvCxnSpPr>
        <p:spPr bwMode="auto">
          <a:xfrm rot="16200000" flipH="1" flipV="1">
            <a:off x="2333625" y="-906462"/>
            <a:ext cx="1560513" cy="5621337"/>
          </a:xfrm>
          <a:prstGeom prst="curvedConnector4">
            <a:avLst>
              <a:gd name="adj1" fmla="val 97"/>
              <a:gd name="adj2" fmla="val 104829"/>
            </a:avLst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105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6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7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0x4-7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8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9" name="Text Box 86"/>
          <p:cNvSpPr txBox="1">
            <a:spLocks noChangeArrowheads="1"/>
          </p:cNvSpPr>
          <p:nvPr/>
        </p:nvSpPr>
        <p:spPr bwMode="auto">
          <a:xfrm>
            <a:off x="276542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0" name="Text Box 87"/>
          <p:cNvSpPr txBox="1">
            <a:spLocks noChangeArrowheads="1"/>
          </p:cNvSpPr>
          <p:nvPr/>
        </p:nvSpPr>
        <p:spPr bwMode="auto">
          <a:xfrm>
            <a:off x="44608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1" name="Text Box 88"/>
          <p:cNvSpPr txBox="1">
            <a:spLocks noChangeArrowheads="1"/>
          </p:cNvSpPr>
          <p:nvPr/>
        </p:nvSpPr>
        <p:spPr bwMode="auto">
          <a:xfrm>
            <a:off x="617537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2" name="Text Box 89"/>
          <p:cNvSpPr txBox="1">
            <a:spLocks noChangeArrowheads="1"/>
          </p:cNvSpPr>
          <p:nvPr/>
        </p:nvSpPr>
        <p:spPr bwMode="auto">
          <a:xfrm>
            <a:off x="78136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9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7650"/>
            <a:ext cx="7315200" cy="474663"/>
          </a:xfrm>
        </p:spPr>
        <p:txBody>
          <a:bodyPr/>
          <a:lstStyle/>
          <a:p>
            <a:r>
              <a:rPr lang="en-US" dirty="0"/>
              <a:t>Index valid, Tag Matches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13284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285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286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287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288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289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290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291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292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293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294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295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296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297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298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299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00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01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02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03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04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05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06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07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08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09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10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11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12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13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14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15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16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17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18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19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20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21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22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23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24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25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26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27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28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29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30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31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32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33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34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35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36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37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38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39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40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41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42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43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3344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13346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13347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13353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3354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3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latin typeface="Courier New" pitchFamily="-65" charset="0"/>
                  </a:rPr>
                  <a:t>1</a:t>
                </a:r>
              </a:p>
            </p:txBody>
          </p:sp>
          <p:sp>
            <p:nvSpPr>
              <p:cNvPr id="2913355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3356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3357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3358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3359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3360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3361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3362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3363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13364" name="Text Box 84"/>
          <p:cNvSpPr txBox="1">
            <a:spLocks noChangeArrowheads="1"/>
          </p:cNvSpPr>
          <p:nvPr/>
        </p:nvSpPr>
        <p:spPr bwMode="auto">
          <a:xfrm>
            <a:off x="841375" y="24209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13365" name="Text Box 85"/>
          <p:cNvSpPr txBox="1">
            <a:spLocks noChangeArrowheads="1"/>
          </p:cNvSpPr>
          <p:nvPr/>
        </p:nvSpPr>
        <p:spPr bwMode="auto">
          <a:xfrm>
            <a:off x="1470025" y="24399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0</a:t>
            </a:r>
          </a:p>
        </p:txBody>
      </p:sp>
      <p:sp>
        <p:nvSpPr>
          <p:cNvPr id="2913370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381000" y="82550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 u="sng">
                <a:solidFill>
                  <a:schemeClr val="accent1"/>
                </a:solidFill>
                <a:latin typeface="Courier New" pitchFamily="-65" charset="0"/>
              </a:rPr>
              <a:t>000000000000000000</a:t>
            </a:r>
            <a:r>
              <a:rPr lang="en-US" sz="2800">
                <a:latin typeface="Courier New" pitchFamily="-65" charset="0"/>
              </a:rPr>
              <a:t> </a:t>
            </a:r>
            <a:r>
              <a:rPr lang="en-US" sz="2800" u="sng">
                <a:solidFill>
                  <a:schemeClr val="accent1"/>
                </a:solidFill>
                <a:latin typeface="Courier New" pitchFamily="-65" charset="0"/>
              </a:rPr>
              <a:t>0000000001</a:t>
            </a:r>
            <a:r>
              <a:rPr lang="en-US" sz="2800">
                <a:latin typeface="Courier New" pitchFamily="-65" charset="0"/>
              </a:rPr>
              <a:t> 1100</a:t>
            </a:r>
          </a:p>
        </p:txBody>
      </p:sp>
      <p:sp>
        <p:nvSpPr>
          <p:cNvPr id="2913371" name="Text Box 91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13372" name="Text Box 92"/>
          <p:cNvSpPr txBox="1">
            <a:spLocks noChangeArrowheads="1"/>
          </p:cNvSpPr>
          <p:nvPr/>
        </p:nvSpPr>
        <p:spPr bwMode="auto">
          <a:xfrm>
            <a:off x="2006600" y="11239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13373" name="Text Box 93"/>
          <p:cNvSpPr txBox="1">
            <a:spLocks noChangeArrowheads="1"/>
          </p:cNvSpPr>
          <p:nvPr/>
        </p:nvSpPr>
        <p:spPr bwMode="auto">
          <a:xfrm>
            <a:off x="4953000" y="11239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13374" name="Text Box 94"/>
          <p:cNvSpPr txBox="1">
            <a:spLocks noChangeArrowheads="1"/>
          </p:cNvSpPr>
          <p:nvPr/>
        </p:nvSpPr>
        <p:spPr bwMode="auto">
          <a:xfrm>
            <a:off x="7086600" y="11239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sp>
        <p:nvSpPr>
          <p:cNvPr id="2913375" name="Text Box 95"/>
          <p:cNvSpPr txBox="1">
            <a:spLocks noChangeArrowheads="1"/>
          </p:cNvSpPr>
          <p:nvPr/>
        </p:nvSpPr>
        <p:spPr bwMode="auto">
          <a:xfrm>
            <a:off x="874713" y="21415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3376" name="Text Box 96"/>
          <p:cNvSpPr txBox="1">
            <a:spLocks noChangeArrowheads="1"/>
          </p:cNvSpPr>
          <p:nvPr/>
        </p:nvSpPr>
        <p:spPr bwMode="auto">
          <a:xfrm>
            <a:off x="874713" y="276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3377" name="Text Box 97"/>
          <p:cNvSpPr txBox="1">
            <a:spLocks noChangeArrowheads="1"/>
          </p:cNvSpPr>
          <p:nvPr/>
        </p:nvSpPr>
        <p:spPr bwMode="auto">
          <a:xfrm>
            <a:off x="874713" y="306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3378" name="Text Box 98"/>
          <p:cNvSpPr txBox="1">
            <a:spLocks noChangeArrowheads="1"/>
          </p:cNvSpPr>
          <p:nvPr/>
        </p:nvSpPr>
        <p:spPr bwMode="auto">
          <a:xfrm>
            <a:off x="887413" y="33861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3379" name="Text Box 99"/>
          <p:cNvSpPr txBox="1">
            <a:spLocks noChangeArrowheads="1"/>
          </p:cNvSpPr>
          <p:nvPr/>
        </p:nvSpPr>
        <p:spPr bwMode="auto">
          <a:xfrm>
            <a:off x="887413" y="36909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3380" name="Text Box 100"/>
          <p:cNvSpPr txBox="1">
            <a:spLocks noChangeArrowheads="1"/>
          </p:cNvSpPr>
          <p:nvPr/>
        </p:nvSpPr>
        <p:spPr bwMode="auto">
          <a:xfrm>
            <a:off x="887413" y="39957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3381" name="Text Box 101"/>
          <p:cNvSpPr txBox="1">
            <a:spLocks noChangeArrowheads="1"/>
          </p:cNvSpPr>
          <p:nvPr/>
        </p:nvSpPr>
        <p:spPr bwMode="auto">
          <a:xfrm>
            <a:off x="887413" y="43132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3382" name="Text Box 102"/>
          <p:cNvSpPr txBox="1">
            <a:spLocks noChangeArrowheads="1"/>
          </p:cNvSpPr>
          <p:nvPr/>
        </p:nvSpPr>
        <p:spPr bwMode="auto">
          <a:xfrm>
            <a:off x="887413" y="530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3383" name="Text Box 103"/>
          <p:cNvSpPr txBox="1">
            <a:spLocks noChangeArrowheads="1"/>
          </p:cNvSpPr>
          <p:nvPr/>
        </p:nvSpPr>
        <p:spPr bwMode="auto">
          <a:xfrm>
            <a:off x="887413" y="560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913384" name="AutoShape 104"/>
          <p:cNvCxnSpPr>
            <a:cxnSpLocks noChangeShapeType="1"/>
            <a:stCxn id="2913373" idx="0"/>
          </p:cNvCxnSpPr>
          <p:nvPr/>
        </p:nvCxnSpPr>
        <p:spPr bwMode="auto">
          <a:xfrm rot="16200000" flipH="1" flipV="1">
            <a:off x="2333625" y="-906462"/>
            <a:ext cx="1560513" cy="5621337"/>
          </a:xfrm>
          <a:prstGeom prst="curvedConnector4">
            <a:avLst>
              <a:gd name="adj1" fmla="val 97"/>
              <a:gd name="adj2" fmla="val 104829"/>
            </a:avLst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2913385" name="Line 105"/>
          <p:cNvSpPr>
            <a:spLocks noChangeShapeType="1"/>
          </p:cNvSpPr>
          <p:nvPr/>
        </p:nvSpPr>
        <p:spPr bwMode="auto">
          <a:xfrm flipH="1">
            <a:off x="1809750" y="1295400"/>
            <a:ext cx="533400" cy="1314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7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8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0x4-7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9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0" name="Text Box 86"/>
          <p:cNvSpPr txBox="1">
            <a:spLocks noChangeArrowheads="1"/>
          </p:cNvSpPr>
          <p:nvPr/>
        </p:nvSpPr>
        <p:spPr bwMode="auto">
          <a:xfrm>
            <a:off x="276542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1" name="Text Box 87"/>
          <p:cNvSpPr txBox="1">
            <a:spLocks noChangeArrowheads="1"/>
          </p:cNvSpPr>
          <p:nvPr/>
        </p:nvSpPr>
        <p:spPr bwMode="auto">
          <a:xfrm>
            <a:off x="44608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2" name="Text Box 88"/>
          <p:cNvSpPr txBox="1">
            <a:spLocks noChangeArrowheads="1"/>
          </p:cNvSpPr>
          <p:nvPr/>
        </p:nvSpPr>
        <p:spPr bwMode="auto">
          <a:xfrm>
            <a:off x="617537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3" name="Text Box 89"/>
          <p:cNvSpPr txBox="1">
            <a:spLocks noChangeArrowheads="1"/>
          </p:cNvSpPr>
          <p:nvPr/>
        </p:nvSpPr>
        <p:spPr bwMode="auto">
          <a:xfrm>
            <a:off x="78136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1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33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7650"/>
            <a:ext cx="8534400" cy="474663"/>
          </a:xfrm>
        </p:spPr>
        <p:txBody>
          <a:bodyPr/>
          <a:lstStyle/>
          <a:p>
            <a:r>
              <a:rPr lang="en-US" dirty="0"/>
              <a:t>Index Valid, Tag Matches, return </a:t>
            </a:r>
            <a:r>
              <a:rPr lang="en-US" dirty="0" err="1"/>
              <a:t>d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15332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33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34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35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36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37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38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39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40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41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42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43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44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45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46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47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48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49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50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51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52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53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54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55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56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57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58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59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60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61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62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63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64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65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66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67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68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69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70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71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72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73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74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75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76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77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78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79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80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81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82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83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84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85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86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87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88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89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90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91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5392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15394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15395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15401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5402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3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latin typeface="Courier New" pitchFamily="-65" charset="0"/>
                  </a:rPr>
                  <a:t>1</a:t>
                </a:r>
              </a:p>
            </p:txBody>
          </p:sp>
          <p:sp>
            <p:nvSpPr>
              <p:cNvPr id="2915403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5404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5405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5406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5407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5408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5409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5410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5411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15412" name="Text Box 84"/>
          <p:cNvSpPr txBox="1">
            <a:spLocks noChangeArrowheads="1"/>
          </p:cNvSpPr>
          <p:nvPr/>
        </p:nvSpPr>
        <p:spPr bwMode="auto">
          <a:xfrm>
            <a:off x="841375" y="24209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15413" name="Text Box 85"/>
          <p:cNvSpPr txBox="1">
            <a:spLocks noChangeArrowheads="1"/>
          </p:cNvSpPr>
          <p:nvPr/>
        </p:nvSpPr>
        <p:spPr bwMode="auto">
          <a:xfrm>
            <a:off x="1470025" y="24399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0</a:t>
            </a:r>
          </a:p>
        </p:txBody>
      </p:sp>
      <p:sp>
        <p:nvSpPr>
          <p:cNvPr id="2915418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381000" y="82550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 u="sng">
                <a:solidFill>
                  <a:schemeClr val="accent1"/>
                </a:solidFill>
                <a:latin typeface="Courier New" pitchFamily="-65" charset="0"/>
              </a:rPr>
              <a:t>000000000000000000</a:t>
            </a:r>
            <a:r>
              <a:rPr lang="en-US" sz="2800">
                <a:latin typeface="Courier New" pitchFamily="-65" charset="0"/>
              </a:rPr>
              <a:t> </a:t>
            </a:r>
            <a:r>
              <a:rPr lang="en-US" sz="2800" u="sng">
                <a:solidFill>
                  <a:schemeClr val="accent1"/>
                </a:solidFill>
                <a:latin typeface="Courier New" pitchFamily="-65" charset="0"/>
              </a:rPr>
              <a:t>0000000001</a:t>
            </a:r>
            <a:r>
              <a:rPr lang="en-US" sz="2800">
                <a:latin typeface="Courier New" pitchFamily="-65" charset="0"/>
              </a:rPr>
              <a:t> </a:t>
            </a:r>
            <a:r>
              <a:rPr lang="en-US" sz="2800" u="sng">
                <a:solidFill>
                  <a:schemeClr val="accent1"/>
                </a:solidFill>
                <a:latin typeface="Courier New" pitchFamily="-65" charset="0"/>
              </a:rPr>
              <a:t>1100</a:t>
            </a:r>
          </a:p>
        </p:txBody>
      </p:sp>
      <p:sp>
        <p:nvSpPr>
          <p:cNvPr id="2915419" name="Text Box 91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15420" name="Text Box 92"/>
          <p:cNvSpPr txBox="1">
            <a:spLocks noChangeArrowheads="1"/>
          </p:cNvSpPr>
          <p:nvPr/>
        </p:nvSpPr>
        <p:spPr bwMode="auto">
          <a:xfrm>
            <a:off x="2006600" y="11239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15421" name="Text Box 93"/>
          <p:cNvSpPr txBox="1">
            <a:spLocks noChangeArrowheads="1"/>
          </p:cNvSpPr>
          <p:nvPr/>
        </p:nvSpPr>
        <p:spPr bwMode="auto">
          <a:xfrm>
            <a:off x="4953000" y="11239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15422" name="Text Box 94"/>
          <p:cNvSpPr txBox="1">
            <a:spLocks noChangeArrowheads="1"/>
          </p:cNvSpPr>
          <p:nvPr/>
        </p:nvSpPr>
        <p:spPr bwMode="auto">
          <a:xfrm>
            <a:off x="7086600" y="11239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sp>
        <p:nvSpPr>
          <p:cNvPr id="2915423" name="Text Box 95"/>
          <p:cNvSpPr txBox="1">
            <a:spLocks noChangeArrowheads="1"/>
          </p:cNvSpPr>
          <p:nvPr/>
        </p:nvSpPr>
        <p:spPr bwMode="auto">
          <a:xfrm>
            <a:off x="874713" y="21415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5424" name="Text Box 96"/>
          <p:cNvSpPr txBox="1">
            <a:spLocks noChangeArrowheads="1"/>
          </p:cNvSpPr>
          <p:nvPr/>
        </p:nvSpPr>
        <p:spPr bwMode="auto">
          <a:xfrm>
            <a:off x="874713" y="276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5425" name="Text Box 97"/>
          <p:cNvSpPr txBox="1">
            <a:spLocks noChangeArrowheads="1"/>
          </p:cNvSpPr>
          <p:nvPr/>
        </p:nvSpPr>
        <p:spPr bwMode="auto">
          <a:xfrm>
            <a:off x="874713" y="306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5426" name="Text Box 98"/>
          <p:cNvSpPr txBox="1">
            <a:spLocks noChangeArrowheads="1"/>
          </p:cNvSpPr>
          <p:nvPr/>
        </p:nvSpPr>
        <p:spPr bwMode="auto">
          <a:xfrm>
            <a:off x="887413" y="33861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5427" name="Text Box 99"/>
          <p:cNvSpPr txBox="1">
            <a:spLocks noChangeArrowheads="1"/>
          </p:cNvSpPr>
          <p:nvPr/>
        </p:nvSpPr>
        <p:spPr bwMode="auto">
          <a:xfrm>
            <a:off x="887413" y="36909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5428" name="Text Box 100"/>
          <p:cNvSpPr txBox="1">
            <a:spLocks noChangeArrowheads="1"/>
          </p:cNvSpPr>
          <p:nvPr/>
        </p:nvSpPr>
        <p:spPr bwMode="auto">
          <a:xfrm>
            <a:off x="887413" y="39957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5429" name="Text Box 101"/>
          <p:cNvSpPr txBox="1">
            <a:spLocks noChangeArrowheads="1"/>
          </p:cNvSpPr>
          <p:nvPr/>
        </p:nvSpPr>
        <p:spPr bwMode="auto">
          <a:xfrm>
            <a:off x="887413" y="43132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5430" name="Text Box 102"/>
          <p:cNvSpPr txBox="1">
            <a:spLocks noChangeArrowheads="1"/>
          </p:cNvSpPr>
          <p:nvPr/>
        </p:nvSpPr>
        <p:spPr bwMode="auto">
          <a:xfrm>
            <a:off x="887413" y="530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5431" name="Text Box 103"/>
          <p:cNvSpPr txBox="1">
            <a:spLocks noChangeArrowheads="1"/>
          </p:cNvSpPr>
          <p:nvPr/>
        </p:nvSpPr>
        <p:spPr bwMode="auto">
          <a:xfrm>
            <a:off x="887413" y="560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915432" name="AutoShape 104"/>
          <p:cNvCxnSpPr>
            <a:cxnSpLocks noChangeShapeType="1"/>
            <a:stCxn id="2915421" idx="0"/>
          </p:cNvCxnSpPr>
          <p:nvPr/>
        </p:nvCxnSpPr>
        <p:spPr bwMode="auto">
          <a:xfrm rot="16200000" flipH="1" flipV="1">
            <a:off x="2333625" y="-906462"/>
            <a:ext cx="1560513" cy="5621337"/>
          </a:xfrm>
          <a:prstGeom prst="curvedConnector4">
            <a:avLst>
              <a:gd name="adj1" fmla="val 97"/>
              <a:gd name="adj2" fmla="val 104829"/>
            </a:avLst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2915433" name="Line 105"/>
          <p:cNvSpPr>
            <a:spLocks noChangeShapeType="1"/>
          </p:cNvSpPr>
          <p:nvPr/>
        </p:nvSpPr>
        <p:spPr bwMode="auto">
          <a:xfrm flipH="1">
            <a:off x="1809750" y="1295400"/>
            <a:ext cx="533400" cy="1314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5434" name="Oval 106"/>
          <p:cNvSpPr>
            <a:spLocks noChangeArrowheads="1"/>
          </p:cNvSpPr>
          <p:nvPr/>
        </p:nvSpPr>
        <p:spPr bwMode="auto">
          <a:xfrm>
            <a:off x="1981200" y="2393950"/>
            <a:ext cx="19558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5435" name="Line 107"/>
          <p:cNvSpPr>
            <a:spLocks noChangeShapeType="1"/>
          </p:cNvSpPr>
          <p:nvPr/>
        </p:nvSpPr>
        <p:spPr bwMode="auto">
          <a:xfrm flipH="1">
            <a:off x="3886200" y="1143000"/>
            <a:ext cx="36576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9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0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0x4-7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1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2" name="Text Box 86"/>
          <p:cNvSpPr txBox="1">
            <a:spLocks noChangeArrowheads="1"/>
          </p:cNvSpPr>
          <p:nvPr/>
        </p:nvSpPr>
        <p:spPr bwMode="auto">
          <a:xfrm>
            <a:off x="276542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accent2"/>
                </a:solidFill>
              </a:rPr>
              <a:t>d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113" name="Text Box 87"/>
          <p:cNvSpPr txBox="1">
            <a:spLocks noChangeArrowheads="1"/>
          </p:cNvSpPr>
          <p:nvPr/>
        </p:nvSpPr>
        <p:spPr bwMode="auto">
          <a:xfrm>
            <a:off x="44608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4" name="Text Box 88"/>
          <p:cNvSpPr txBox="1">
            <a:spLocks noChangeArrowheads="1"/>
          </p:cNvSpPr>
          <p:nvPr/>
        </p:nvSpPr>
        <p:spPr bwMode="auto">
          <a:xfrm>
            <a:off x="617537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5" name="Text Box 89"/>
          <p:cNvSpPr txBox="1">
            <a:spLocks noChangeArrowheads="1"/>
          </p:cNvSpPr>
          <p:nvPr/>
        </p:nvSpPr>
        <p:spPr bwMode="auto">
          <a:xfrm>
            <a:off x="78136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1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5434" grpId="0" animBg="1"/>
      <p:bldP spid="29154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7650"/>
            <a:ext cx="9144000" cy="474663"/>
          </a:xfrm>
        </p:spPr>
        <p:txBody>
          <a:bodyPr/>
          <a:lstStyle/>
          <a:p>
            <a:r>
              <a:rPr lang="en-US" dirty="0"/>
              <a:t>3. Read 0x00000034 = 0…00 0..011 0100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17380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81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82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83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84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85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86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87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88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89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90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91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92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93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94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95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96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97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98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399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00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01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02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03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04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05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06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07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08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09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10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11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12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13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14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15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16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17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18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19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20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21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22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23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24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25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26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27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28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29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30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31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32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33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34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35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36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37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38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39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7440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17442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17443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17449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7450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2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7451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7452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7453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7454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7455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7456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7457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7458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7459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17460" name="Text Box 84"/>
          <p:cNvSpPr txBox="1">
            <a:spLocks noChangeArrowheads="1"/>
          </p:cNvSpPr>
          <p:nvPr/>
        </p:nvSpPr>
        <p:spPr bwMode="auto">
          <a:xfrm>
            <a:off x="841375" y="24209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17461" name="Text Box 85"/>
          <p:cNvSpPr txBox="1">
            <a:spLocks noChangeArrowheads="1"/>
          </p:cNvSpPr>
          <p:nvPr/>
        </p:nvSpPr>
        <p:spPr bwMode="auto">
          <a:xfrm>
            <a:off x="1470025" y="24399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7466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>
                <a:latin typeface="Courier New" pitchFamily="-65" charset="0"/>
              </a:rPr>
              <a:t>000000000000000000 </a:t>
            </a:r>
            <a:r>
              <a:rPr lang="en-US" sz="2800" u="sng">
                <a:solidFill>
                  <a:srgbClr val="FF0000"/>
                </a:solidFill>
                <a:latin typeface="Courier New" pitchFamily="-65" charset="0"/>
              </a:rPr>
              <a:t>0000000011</a:t>
            </a:r>
            <a:r>
              <a:rPr lang="en-US" sz="2800">
                <a:latin typeface="Courier New" pitchFamily="-65" charset="0"/>
              </a:rPr>
              <a:t> 0100</a:t>
            </a:r>
            <a:endParaRPr lang="en-US"/>
          </a:p>
        </p:txBody>
      </p:sp>
      <p:sp>
        <p:nvSpPr>
          <p:cNvPr id="2917467" name="Text Box 91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17468" name="Text Box 92"/>
          <p:cNvSpPr txBox="1">
            <a:spLocks noChangeArrowheads="1"/>
          </p:cNvSpPr>
          <p:nvPr/>
        </p:nvSpPr>
        <p:spPr bwMode="auto">
          <a:xfrm>
            <a:off x="1981200" y="11747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17469" name="Text Box 93"/>
          <p:cNvSpPr txBox="1">
            <a:spLocks noChangeArrowheads="1"/>
          </p:cNvSpPr>
          <p:nvPr/>
        </p:nvSpPr>
        <p:spPr bwMode="auto">
          <a:xfrm>
            <a:off x="4927600" y="11747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17470" name="Text Box 94"/>
          <p:cNvSpPr txBox="1">
            <a:spLocks noChangeArrowheads="1"/>
          </p:cNvSpPr>
          <p:nvPr/>
        </p:nvSpPr>
        <p:spPr bwMode="auto">
          <a:xfrm>
            <a:off x="7061200" y="11747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sp>
        <p:nvSpPr>
          <p:cNvPr id="2917471" name="Text Box 95"/>
          <p:cNvSpPr txBox="1">
            <a:spLocks noChangeArrowheads="1"/>
          </p:cNvSpPr>
          <p:nvPr/>
        </p:nvSpPr>
        <p:spPr bwMode="auto">
          <a:xfrm>
            <a:off x="874713" y="21415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7472" name="Text Box 96"/>
          <p:cNvSpPr txBox="1">
            <a:spLocks noChangeArrowheads="1"/>
          </p:cNvSpPr>
          <p:nvPr/>
        </p:nvSpPr>
        <p:spPr bwMode="auto">
          <a:xfrm>
            <a:off x="874713" y="276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7473" name="Text Box 97"/>
          <p:cNvSpPr txBox="1">
            <a:spLocks noChangeArrowheads="1"/>
          </p:cNvSpPr>
          <p:nvPr/>
        </p:nvSpPr>
        <p:spPr bwMode="auto">
          <a:xfrm>
            <a:off x="874713" y="306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7474" name="Text Box 98"/>
          <p:cNvSpPr txBox="1">
            <a:spLocks noChangeArrowheads="1"/>
          </p:cNvSpPr>
          <p:nvPr/>
        </p:nvSpPr>
        <p:spPr bwMode="auto">
          <a:xfrm>
            <a:off x="887413" y="33861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7475" name="Text Box 99"/>
          <p:cNvSpPr txBox="1">
            <a:spLocks noChangeArrowheads="1"/>
          </p:cNvSpPr>
          <p:nvPr/>
        </p:nvSpPr>
        <p:spPr bwMode="auto">
          <a:xfrm>
            <a:off x="887413" y="36909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7476" name="Text Box 100"/>
          <p:cNvSpPr txBox="1">
            <a:spLocks noChangeArrowheads="1"/>
          </p:cNvSpPr>
          <p:nvPr/>
        </p:nvSpPr>
        <p:spPr bwMode="auto">
          <a:xfrm>
            <a:off x="887413" y="39957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7477" name="Text Box 101"/>
          <p:cNvSpPr txBox="1">
            <a:spLocks noChangeArrowheads="1"/>
          </p:cNvSpPr>
          <p:nvPr/>
        </p:nvSpPr>
        <p:spPr bwMode="auto">
          <a:xfrm>
            <a:off x="887413" y="43132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7478" name="Text Box 102"/>
          <p:cNvSpPr txBox="1">
            <a:spLocks noChangeArrowheads="1"/>
          </p:cNvSpPr>
          <p:nvPr/>
        </p:nvSpPr>
        <p:spPr bwMode="auto">
          <a:xfrm>
            <a:off x="887413" y="530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7479" name="Text Box 103"/>
          <p:cNvSpPr txBox="1">
            <a:spLocks noChangeArrowheads="1"/>
          </p:cNvSpPr>
          <p:nvPr/>
        </p:nvSpPr>
        <p:spPr bwMode="auto">
          <a:xfrm>
            <a:off x="887413" y="560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4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5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6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0x4-7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7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8" name="Text Box 86"/>
          <p:cNvSpPr txBox="1">
            <a:spLocks noChangeArrowheads="1"/>
          </p:cNvSpPr>
          <p:nvPr/>
        </p:nvSpPr>
        <p:spPr bwMode="auto">
          <a:xfrm>
            <a:off x="276542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9" name="Text Box 87"/>
          <p:cNvSpPr txBox="1">
            <a:spLocks noChangeArrowheads="1"/>
          </p:cNvSpPr>
          <p:nvPr/>
        </p:nvSpPr>
        <p:spPr bwMode="auto">
          <a:xfrm>
            <a:off x="44608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0" name="Text Box 88"/>
          <p:cNvSpPr txBox="1">
            <a:spLocks noChangeArrowheads="1"/>
          </p:cNvSpPr>
          <p:nvPr/>
        </p:nvSpPr>
        <p:spPr bwMode="auto">
          <a:xfrm>
            <a:off x="617537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1" name="Text Box 89"/>
          <p:cNvSpPr txBox="1">
            <a:spLocks noChangeArrowheads="1"/>
          </p:cNvSpPr>
          <p:nvPr/>
        </p:nvSpPr>
        <p:spPr bwMode="auto">
          <a:xfrm>
            <a:off x="78136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241300"/>
            <a:ext cx="6997700" cy="474663"/>
          </a:xfrm>
        </p:spPr>
        <p:txBody>
          <a:bodyPr/>
          <a:lstStyle/>
          <a:p>
            <a:r>
              <a:rPr lang="en-US" dirty="0"/>
              <a:t>So read block 3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19428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29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30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31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32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33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34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35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36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37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38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39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40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41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42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43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44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45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46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47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48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49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50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51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52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53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54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55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56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57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58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59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60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61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62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63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64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65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66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67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68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69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70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71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72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73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74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75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76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77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78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79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80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81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82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83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84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85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86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87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19488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19490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19491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19497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9498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2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9499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9500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u="sng">
                    <a:solidFill>
                      <a:srgbClr val="FF0000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9501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9502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9503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9504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9505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9506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19507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19508" name="Text Box 84"/>
          <p:cNvSpPr txBox="1">
            <a:spLocks noChangeArrowheads="1"/>
          </p:cNvSpPr>
          <p:nvPr/>
        </p:nvSpPr>
        <p:spPr bwMode="auto">
          <a:xfrm>
            <a:off x="841375" y="24209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19509" name="Text Box 85"/>
          <p:cNvSpPr txBox="1">
            <a:spLocks noChangeArrowheads="1"/>
          </p:cNvSpPr>
          <p:nvPr/>
        </p:nvSpPr>
        <p:spPr bwMode="auto">
          <a:xfrm>
            <a:off x="1470025" y="24399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9514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>
                <a:latin typeface="Courier New" pitchFamily="-65" charset="0"/>
              </a:rPr>
              <a:t>000000000000000000 </a:t>
            </a:r>
            <a:r>
              <a:rPr lang="en-US" sz="2800" u="sng">
                <a:solidFill>
                  <a:srgbClr val="FF0000"/>
                </a:solidFill>
                <a:latin typeface="Courier New" pitchFamily="-65" charset="0"/>
              </a:rPr>
              <a:t>0000000011</a:t>
            </a:r>
            <a:r>
              <a:rPr lang="en-US" sz="2800">
                <a:latin typeface="Courier New" pitchFamily="-65" charset="0"/>
              </a:rPr>
              <a:t> 0100</a:t>
            </a:r>
            <a:endParaRPr lang="en-US"/>
          </a:p>
        </p:txBody>
      </p:sp>
      <p:sp>
        <p:nvSpPr>
          <p:cNvPr id="2919515" name="Text Box 91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19516" name="Text Box 92"/>
          <p:cNvSpPr txBox="1">
            <a:spLocks noChangeArrowheads="1"/>
          </p:cNvSpPr>
          <p:nvPr/>
        </p:nvSpPr>
        <p:spPr bwMode="auto">
          <a:xfrm>
            <a:off x="1981200" y="11747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19517" name="Text Box 93"/>
          <p:cNvSpPr txBox="1">
            <a:spLocks noChangeArrowheads="1"/>
          </p:cNvSpPr>
          <p:nvPr/>
        </p:nvSpPr>
        <p:spPr bwMode="auto">
          <a:xfrm>
            <a:off x="4927600" y="11747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19518" name="Text Box 94"/>
          <p:cNvSpPr txBox="1">
            <a:spLocks noChangeArrowheads="1"/>
          </p:cNvSpPr>
          <p:nvPr/>
        </p:nvSpPr>
        <p:spPr bwMode="auto">
          <a:xfrm>
            <a:off x="7061200" y="11747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cxnSp>
        <p:nvCxnSpPr>
          <p:cNvPr id="2919519" name="AutoShape 95"/>
          <p:cNvCxnSpPr>
            <a:cxnSpLocks noChangeShapeType="1"/>
            <a:stCxn id="2919517" idx="2"/>
            <a:endCxn id="2919500" idx="1"/>
          </p:cNvCxnSpPr>
          <p:nvPr/>
        </p:nvCxnSpPr>
        <p:spPr bwMode="auto">
          <a:xfrm rot="5400000">
            <a:off x="2301875" y="-303212"/>
            <a:ext cx="1600200" cy="5594350"/>
          </a:xfrm>
          <a:prstGeom prst="curvedConnector4">
            <a:avLst>
              <a:gd name="adj1" fmla="val 41866"/>
              <a:gd name="adj2" fmla="val 104088"/>
            </a:avLst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2919520" name="Text Box 96"/>
          <p:cNvSpPr txBox="1">
            <a:spLocks noChangeArrowheads="1"/>
          </p:cNvSpPr>
          <p:nvPr/>
        </p:nvSpPr>
        <p:spPr bwMode="auto">
          <a:xfrm>
            <a:off x="874713" y="21415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9521" name="Text Box 97"/>
          <p:cNvSpPr txBox="1">
            <a:spLocks noChangeArrowheads="1"/>
          </p:cNvSpPr>
          <p:nvPr/>
        </p:nvSpPr>
        <p:spPr bwMode="auto">
          <a:xfrm>
            <a:off x="874713" y="276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9522" name="Text Box 98"/>
          <p:cNvSpPr txBox="1">
            <a:spLocks noChangeArrowheads="1"/>
          </p:cNvSpPr>
          <p:nvPr/>
        </p:nvSpPr>
        <p:spPr bwMode="auto">
          <a:xfrm>
            <a:off x="874713" y="306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9523" name="Text Box 99"/>
          <p:cNvSpPr txBox="1">
            <a:spLocks noChangeArrowheads="1"/>
          </p:cNvSpPr>
          <p:nvPr/>
        </p:nvSpPr>
        <p:spPr bwMode="auto">
          <a:xfrm>
            <a:off x="887413" y="33861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9524" name="Text Box 100"/>
          <p:cNvSpPr txBox="1">
            <a:spLocks noChangeArrowheads="1"/>
          </p:cNvSpPr>
          <p:nvPr/>
        </p:nvSpPr>
        <p:spPr bwMode="auto">
          <a:xfrm>
            <a:off x="887413" y="36909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9525" name="Text Box 101"/>
          <p:cNvSpPr txBox="1">
            <a:spLocks noChangeArrowheads="1"/>
          </p:cNvSpPr>
          <p:nvPr/>
        </p:nvSpPr>
        <p:spPr bwMode="auto">
          <a:xfrm>
            <a:off x="887413" y="39957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9526" name="Text Box 102"/>
          <p:cNvSpPr txBox="1">
            <a:spLocks noChangeArrowheads="1"/>
          </p:cNvSpPr>
          <p:nvPr/>
        </p:nvSpPr>
        <p:spPr bwMode="auto">
          <a:xfrm>
            <a:off x="887413" y="43132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9527" name="Text Box 103"/>
          <p:cNvSpPr txBox="1">
            <a:spLocks noChangeArrowheads="1"/>
          </p:cNvSpPr>
          <p:nvPr/>
        </p:nvSpPr>
        <p:spPr bwMode="auto">
          <a:xfrm>
            <a:off x="887413" y="530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19528" name="Text Box 104"/>
          <p:cNvSpPr txBox="1">
            <a:spLocks noChangeArrowheads="1"/>
          </p:cNvSpPr>
          <p:nvPr/>
        </p:nvSpPr>
        <p:spPr bwMode="auto">
          <a:xfrm>
            <a:off x="887413" y="560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5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6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7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0x4-7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8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9" name="Text Box 86"/>
          <p:cNvSpPr txBox="1">
            <a:spLocks noChangeArrowheads="1"/>
          </p:cNvSpPr>
          <p:nvPr/>
        </p:nvSpPr>
        <p:spPr bwMode="auto">
          <a:xfrm>
            <a:off x="276542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0" name="Text Box 87"/>
          <p:cNvSpPr txBox="1">
            <a:spLocks noChangeArrowheads="1"/>
          </p:cNvSpPr>
          <p:nvPr/>
        </p:nvSpPr>
        <p:spPr bwMode="auto">
          <a:xfrm>
            <a:off x="44608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1" name="Text Box 88"/>
          <p:cNvSpPr txBox="1">
            <a:spLocks noChangeArrowheads="1"/>
          </p:cNvSpPr>
          <p:nvPr/>
        </p:nvSpPr>
        <p:spPr bwMode="auto">
          <a:xfrm>
            <a:off x="617537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2" name="Text Box 89"/>
          <p:cNvSpPr txBox="1">
            <a:spLocks noChangeArrowheads="1"/>
          </p:cNvSpPr>
          <p:nvPr/>
        </p:nvSpPr>
        <p:spPr bwMode="auto">
          <a:xfrm>
            <a:off x="78136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228600"/>
            <a:ext cx="6464300" cy="474663"/>
          </a:xfrm>
        </p:spPr>
        <p:txBody>
          <a:bodyPr/>
          <a:lstStyle/>
          <a:p>
            <a:r>
              <a:rPr lang="en-US" dirty="0"/>
              <a:t>No valid data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21476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77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78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79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80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81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82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83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84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85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86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87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88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89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90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91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92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93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94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95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96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97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98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499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00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01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02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03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04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05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06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07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08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09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10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11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12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13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14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15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16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17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18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19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20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21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22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23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24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25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26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27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28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29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30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31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32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33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34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35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1536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21538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21539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21545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1546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2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1547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1548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u="sng">
                    <a:solidFill>
                      <a:srgbClr val="FF0000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1549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1550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1551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1552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1553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1554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1555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21556" name="Text Box 84"/>
          <p:cNvSpPr txBox="1">
            <a:spLocks noChangeArrowheads="1"/>
          </p:cNvSpPr>
          <p:nvPr/>
        </p:nvSpPr>
        <p:spPr bwMode="auto">
          <a:xfrm>
            <a:off x="841375" y="24209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21557" name="Text Box 85"/>
          <p:cNvSpPr txBox="1">
            <a:spLocks noChangeArrowheads="1"/>
          </p:cNvSpPr>
          <p:nvPr/>
        </p:nvSpPr>
        <p:spPr bwMode="auto">
          <a:xfrm>
            <a:off x="1470025" y="24399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1562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>
                <a:latin typeface="Courier New" pitchFamily="-65" charset="0"/>
              </a:rPr>
              <a:t>000000000000000000 </a:t>
            </a:r>
            <a:r>
              <a:rPr lang="en-US" sz="2800" u="sng">
                <a:solidFill>
                  <a:srgbClr val="FF0000"/>
                </a:solidFill>
                <a:latin typeface="Courier New" pitchFamily="-65" charset="0"/>
              </a:rPr>
              <a:t>0000000011</a:t>
            </a:r>
            <a:r>
              <a:rPr lang="en-US" sz="2800">
                <a:latin typeface="Courier New" pitchFamily="-65" charset="0"/>
              </a:rPr>
              <a:t> 0100</a:t>
            </a:r>
            <a:endParaRPr lang="en-US"/>
          </a:p>
        </p:txBody>
      </p:sp>
      <p:sp>
        <p:nvSpPr>
          <p:cNvPr id="2921563" name="Oval 91"/>
          <p:cNvSpPr>
            <a:spLocks noChangeArrowheads="1"/>
          </p:cNvSpPr>
          <p:nvPr/>
        </p:nvSpPr>
        <p:spPr bwMode="auto">
          <a:xfrm>
            <a:off x="666750" y="2990850"/>
            <a:ext cx="7239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21564" name="Text Box 92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21565" name="Text Box 93"/>
          <p:cNvSpPr txBox="1">
            <a:spLocks noChangeArrowheads="1"/>
          </p:cNvSpPr>
          <p:nvPr/>
        </p:nvSpPr>
        <p:spPr bwMode="auto">
          <a:xfrm>
            <a:off x="1981200" y="11747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21566" name="Text Box 94"/>
          <p:cNvSpPr txBox="1">
            <a:spLocks noChangeArrowheads="1"/>
          </p:cNvSpPr>
          <p:nvPr/>
        </p:nvSpPr>
        <p:spPr bwMode="auto">
          <a:xfrm>
            <a:off x="4927600" y="11747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21567" name="Text Box 95"/>
          <p:cNvSpPr txBox="1">
            <a:spLocks noChangeArrowheads="1"/>
          </p:cNvSpPr>
          <p:nvPr/>
        </p:nvSpPr>
        <p:spPr bwMode="auto">
          <a:xfrm>
            <a:off x="7061200" y="11747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cxnSp>
        <p:nvCxnSpPr>
          <p:cNvPr id="2921568" name="AutoShape 96"/>
          <p:cNvCxnSpPr>
            <a:cxnSpLocks noChangeShapeType="1"/>
          </p:cNvCxnSpPr>
          <p:nvPr/>
        </p:nvCxnSpPr>
        <p:spPr bwMode="auto">
          <a:xfrm rot="5400000">
            <a:off x="2302669" y="-304006"/>
            <a:ext cx="1600200" cy="5595938"/>
          </a:xfrm>
          <a:prstGeom prst="curvedConnector4">
            <a:avLst>
              <a:gd name="adj1" fmla="val 41866"/>
              <a:gd name="adj2" fmla="val 104083"/>
            </a:avLst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2921569" name="Text Box 97"/>
          <p:cNvSpPr txBox="1">
            <a:spLocks noChangeArrowheads="1"/>
          </p:cNvSpPr>
          <p:nvPr/>
        </p:nvSpPr>
        <p:spPr bwMode="auto">
          <a:xfrm>
            <a:off x="874713" y="21415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1570" name="Text Box 98"/>
          <p:cNvSpPr txBox="1">
            <a:spLocks noChangeArrowheads="1"/>
          </p:cNvSpPr>
          <p:nvPr/>
        </p:nvSpPr>
        <p:spPr bwMode="auto">
          <a:xfrm>
            <a:off x="874713" y="276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1571" name="Text Box 99"/>
          <p:cNvSpPr txBox="1">
            <a:spLocks noChangeArrowheads="1"/>
          </p:cNvSpPr>
          <p:nvPr/>
        </p:nvSpPr>
        <p:spPr bwMode="auto">
          <a:xfrm>
            <a:off x="874713" y="306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1572" name="Text Box 100"/>
          <p:cNvSpPr txBox="1">
            <a:spLocks noChangeArrowheads="1"/>
          </p:cNvSpPr>
          <p:nvPr/>
        </p:nvSpPr>
        <p:spPr bwMode="auto">
          <a:xfrm>
            <a:off x="887413" y="33861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1573" name="Text Box 101"/>
          <p:cNvSpPr txBox="1">
            <a:spLocks noChangeArrowheads="1"/>
          </p:cNvSpPr>
          <p:nvPr/>
        </p:nvSpPr>
        <p:spPr bwMode="auto">
          <a:xfrm>
            <a:off x="887413" y="36909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1574" name="Text Box 102"/>
          <p:cNvSpPr txBox="1">
            <a:spLocks noChangeArrowheads="1"/>
          </p:cNvSpPr>
          <p:nvPr/>
        </p:nvSpPr>
        <p:spPr bwMode="auto">
          <a:xfrm>
            <a:off x="887413" y="39957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1575" name="Text Box 103"/>
          <p:cNvSpPr txBox="1">
            <a:spLocks noChangeArrowheads="1"/>
          </p:cNvSpPr>
          <p:nvPr/>
        </p:nvSpPr>
        <p:spPr bwMode="auto">
          <a:xfrm>
            <a:off x="887413" y="43132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1576" name="Text Box 104"/>
          <p:cNvSpPr txBox="1">
            <a:spLocks noChangeArrowheads="1"/>
          </p:cNvSpPr>
          <p:nvPr/>
        </p:nvSpPr>
        <p:spPr bwMode="auto">
          <a:xfrm>
            <a:off x="887413" y="530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1577" name="Text Box 105"/>
          <p:cNvSpPr txBox="1">
            <a:spLocks noChangeArrowheads="1"/>
          </p:cNvSpPr>
          <p:nvPr/>
        </p:nvSpPr>
        <p:spPr bwMode="auto">
          <a:xfrm>
            <a:off x="887413" y="560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6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7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8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0x4-7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9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0" name="Text Box 86"/>
          <p:cNvSpPr txBox="1">
            <a:spLocks noChangeArrowheads="1"/>
          </p:cNvSpPr>
          <p:nvPr/>
        </p:nvSpPr>
        <p:spPr bwMode="auto">
          <a:xfrm>
            <a:off x="276542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1" name="Text Box 87"/>
          <p:cNvSpPr txBox="1">
            <a:spLocks noChangeArrowheads="1"/>
          </p:cNvSpPr>
          <p:nvPr/>
        </p:nvSpPr>
        <p:spPr bwMode="auto">
          <a:xfrm>
            <a:off x="44608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2" name="Text Box 88"/>
          <p:cNvSpPr txBox="1">
            <a:spLocks noChangeArrowheads="1"/>
          </p:cNvSpPr>
          <p:nvPr/>
        </p:nvSpPr>
        <p:spPr bwMode="auto">
          <a:xfrm>
            <a:off x="617537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3" name="Text Box 89"/>
          <p:cNvSpPr txBox="1">
            <a:spLocks noChangeArrowheads="1"/>
          </p:cNvSpPr>
          <p:nvPr/>
        </p:nvSpPr>
        <p:spPr bwMode="auto">
          <a:xfrm>
            <a:off x="78136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Direct-Mapped Cache Terminology</a:t>
            </a:r>
            <a:endParaRPr lang="en-US"/>
          </a:p>
        </p:txBody>
      </p:sp>
      <p:sp>
        <p:nvSpPr>
          <p:cNvPr id="286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All fields are read as unsigned integers.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Index</a:t>
            </a:r>
          </a:p>
          <a:p>
            <a:pPr lvl="1"/>
            <a:r>
              <a:rPr lang="en-US" sz="2000" dirty="0" smtClean="0"/>
              <a:t>specifies the cache index (or “row”/block)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Tag</a:t>
            </a:r>
          </a:p>
          <a:p>
            <a:pPr lvl="1"/>
            <a:r>
              <a:rPr lang="en-US" sz="2000" dirty="0" smtClean="0"/>
              <a:t>distinguishes </a:t>
            </a:r>
            <a:r>
              <a:rPr lang="en-US" sz="2000" dirty="0" err="1" smtClean="0"/>
              <a:t>betw</a:t>
            </a:r>
            <a:r>
              <a:rPr lang="en-US" sz="2000" dirty="0" smtClean="0"/>
              <a:t> the addresses that map to the same location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Offset</a:t>
            </a:r>
          </a:p>
          <a:p>
            <a:pPr lvl="1"/>
            <a:r>
              <a:rPr lang="en-US" sz="2000" dirty="0" smtClean="0"/>
              <a:t>specifies which byte within the block we want</a:t>
            </a:r>
          </a:p>
          <a:p>
            <a:endParaRPr lang="en-US" sz="2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69925" y="4267200"/>
            <a:ext cx="7848600" cy="2235200"/>
            <a:chOff x="422" y="2688"/>
            <a:chExt cx="4944" cy="1408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488" y="2688"/>
              <a:ext cx="4632" cy="384"/>
              <a:chOff x="384" y="2256"/>
              <a:chExt cx="4632" cy="384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458" y="2281"/>
                <a:ext cx="4552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err="1">
                    <a:solidFill>
                      <a:schemeClr val="accent2"/>
                    </a:solidFill>
                    <a:latin typeface="Courier New" pitchFamily="-65" charset="0"/>
                  </a:rPr>
                  <a:t>ttttttttttttttttt</a:t>
                </a:r>
                <a:r>
                  <a:rPr lang="en-US" sz="2800" b="1" dirty="0">
                    <a:solidFill>
                      <a:schemeClr val="tx1"/>
                    </a:solidFill>
                    <a:latin typeface="Courier New" pitchFamily="-65" charset="0"/>
                  </a:rPr>
                  <a:t> </a:t>
                </a:r>
                <a:r>
                  <a:rPr lang="en-US" sz="2800" b="1" dirty="0" err="1">
                    <a:latin typeface="Courier New" pitchFamily="-65" charset="0"/>
                  </a:rPr>
                  <a:t>iiiiiiiiii</a:t>
                </a:r>
                <a:r>
                  <a:rPr lang="en-US" sz="2800" b="1" dirty="0">
                    <a:solidFill>
                      <a:schemeClr val="tx1"/>
                    </a:solidFill>
                    <a:latin typeface="Courier New" pitchFamily="-65" charset="0"/>
                  </a:rPr>
                  <a:t> </a:t>
                </a:r>
                <a:r>
                  <a:rPr lang="en-US" sz="2800" b="1" dirty="0" err="1">
                    <a:solidFill>
                      <a:schemeClr val="accent4"/>
                    </a:solidFill>
                    <a:latin typeface="Courier New" pitchFamily="-65" charset="0"/>
                  </a:rPr>
                  <a:t>oooo</a:t>
                </a:r>
                <a:endParaRPr lang="en-US" sz="1800" b="1" dirty="0">
                  <a:solidFill>
                    <a:schemeClr val="accent4"/>
                  </a:solidFill>
                  <a:latin typeface="Courier New" pitchFamily="-65" charset="0"/>
                </a:endParaRPr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384" y="2256"/>
                <a:ext cx="2448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2820" y="2256"/>
                <a:ext cx="1500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4296" y="2256"/>
                <a:ext cx="720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422" y="3120"/>
              <a:ext cx="4944" cy="9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pitchFamily="-65" charset="0"/>
                <a:buNone/>
                <a:tabLst>
                  <a:tab pos="4114800" algn="l"/>
                  <a:tab pos="6289675" algn="l"/>
                </a:tabLst>
              </a:pPr>
              <a:r>
                <a:rPr lang="en-US" sz="3200" b="1" dirty="0">
                  <a:solidFill>
                    <a:schemeClr val="tx1"/>
                  </a:solidFill>
                  <a:latin typeface="18 VAG Rounded Bold   07390"/>
                </a:rPr>
                <a:t>	</a:t>
              </a:r>
              <a:r>
                <a:rPr lang="en-US" sz="3200" b="1" dirty="0">
                  <a:solidFill>
                    <a:schemeClr val="accent2"/>
                  </a:solidFill>
                  <a:latin typeface="18 VAG Rounded Bold   07390"/>
                </a:rPr>
                <a:t>tag</a:t>
              </a:r>
              <a:r>
                <a:rPr lang="en-US" sz="3200" b="1" dirty="0">
                  <a:solidFill>
                    <a:schemeClr val="tx1"/>
                  </a:solidFill>
                  <a:latin typeface="18 VAG Rounded Bold   07390"/>
                </a:rPr>
                <a:t>	</a:t>
              </a:r>
              <a:r>
                <a:rPr lang="en-US" sz="3200" b="1" dirty="0">
                  <a:latin typeface="18 VAG Rounded Bold   07390"/>
                </a:rPr>
                <a:t>index</a:t>
              </a:r>
              <a:r>
                <a:rPr lang="en-US" sz="3200" b="1" dirty="0" smtClean="0">
                  <a:solidFill>
                    <a:schemeClr val="tx1"/>
                  </a:solidFill>
                  <a:latin typeface="18 VAG Rounded Bold   07390"/>
                </a:rPr>
                <a:t>	 </a:t>
              </a:r>
              <a:r>
                <a:rPr lang="en-US" sz="3200" b="1" dirty="0" smtClean="0">
                  <a:solidFill>
                    <a:schemeClr val="accent4"/>
                  </a:solidFill>
                  <a:latin typeface="18 VAG Rounded Bold   07390"/>
                </a:rPr>
                <a:t>byte</a:t>
              </a:r>
              <a:r>
                <a:rPr lang="en-US" sz="3200" b="1" dirty="0">
                  <a:solidFill>
                    <a:srgbClr val="00FF00"/>
                  </a:solidFill>
                  <a:latin typeface="18 VAG Rounded Bold   07390"/>
                </a:rPr>
                <a:t/>
              </a:r>
              <a:br>
                <a:rPr lang="en-US" sz="3200" b="1" dirty="0">
                  <a:solidFill>
                    <a:srgbClr val="00FF00"/>
                  </a:solidFill>
                  <a:latin typeface="18 VAG Rounded Bold   07390"/>
                </a:rPr>
              </a:br>
              <a:r>
                <a:rPr lang="en-US" sz="3200" b="1" dirty="0">
                  <a:solidFill>
                    <a:schemeClr val="accent2"/>
                  </a:solidFill>
                  <a:latin typeface="18 VAG Rounded Bold   07390"/>
                </a:rPr>
                <a:t>to check</a:t>
              </a:r>
              <a:r>
                <a:rPr lang="en-US" sz="3200" b="1" dirty="0">
                  <a:solidFill>
                    <a:srgbClr val="005400"/>
                  </a:solidFill>
                  <a:latin typeface="18 VAG Rounded Bold   07390"/>
                </a:rPr>
                <a:t>	</a:t>
              </a:r>
              <a:r>
                <a:rPr lang="en-US" sz="3200" b="1" dirty="0">
                  <a:latin typeface="18 VAG Rounded Bold   07390"/>
                </a:rPr>
                <a:t>to</a:t>
              </a:r>
              <a:r>
                <a:rPr lang="en-US" sz="3200" b="1" dirty="0">
                  <a:solidFill>
                    <a:srgbClr val="005400"/>
                  </a:solidFill>
                  <a:latin typeface="18 VAG Rounded Bold   07390"/>
                </a:rPr>
                <a:t> </a:t>
              </a:r>
              <a:r>
                <a:rPr lang="en-US" sz="3200" b="1" dirty="0" smtClean="0">
                  <a:solidFill>
                    <a:srgbClr val="005400"/>
                  </a:solidFill>
                  <a:latin typeface="18 VAG Rounded Bold   07390"/>
                </a:rPr>
                <a:t>	 </a:t>
              </a:r>
              <a:r>
                <a:rPr lang="en-US" sz="3200" b="1" dirty="0" smtClean="0">
                  <a:solidFill>
                    <a:schemeClr val="accent4"/>
                  </a:solidFill>
                  <a:latin typeface="18 VAG Rounded Bold   07390"/>
                </a:rPr>
                <a:t>offset</a:t>
              </a:r>
              <a:r>
                <a:rPr lang="en-US" sz="3200" b="1" dirty="0">
                  <a:solidFill>
                    <a:srgbClr val="005400"/>
                  </a:solidFill>
                  <a:latin typeface="18 VAG Rounded Bold   07390"/>
                </a:rPr>
                <a:t/>
              </a:r>
              <a:br>
                <a:rPr lang="en-US" sz="3200" b="1" dirty="0">
                  <a:solidFill>
                    <a:srgbClr val="005400"/>
                  </a:solidFill>
                  <a:latin typeface="18 VAG Rounded Bold   07390"/>
                </a:rPr>
              </a:br>
              <a:r>
                <a:rPr lang="en-US" sz="3200" b="1" dirty="0">
                  <a:solidFill>
                    <a:schemeClr val="accent2"/>
                  </a:solidFill>
                  <a:latin typeface="18 VAG Rounded Bold   07390"/>
                </a:rPr>
                <a:t>if have</a:t>
              </a:r>
              <a:r>
                <a:rPr lang="en-US" sz="3200" b="1" dirty="0">
                  <a:solidFill>
                    <a:srgbClr val="005400"/>
                  </a:solidFill>
                  <a:latin typeface="18 VAG Rounded Bold   07390"/>
                </a:rPr>
                <a:t> 	</a:t>
              </a:r>
              <a:r>
                <a:rPr lang="en-US" sz="3200" b="1" dirty="0">
                  <a:latin typeface="18 VAG Rounded Bold   07390"/>
                </a:rPr>
                <a:t>select</a:t>
              </a:r>
              <a:r>
                <a:rPr lang="en-US" sz="3200" b="1" dirty="0" smtClean="0">
                  <a:latin typeface="18 VAG Rounded Bold   07390"/>
                </a:rPr>
                <a:t>	 </a:t>
              </a:r>
              <a:r>
                <a:rPr lang="en-US" sz="3200" b="1" dirty="0" smtClean="0">
                  <a:solidFill>
                    <a:schemeClr val="accent4"/>
                  </a:solidFill>
                  <a:latin typeface="18 VAG Rounded Bold   07390"/>
                </a:rPr>
                <a:t>within</a:t>
              </a:r>
              <a:r>
                <a:rPr lang="en-US" sz="3200" b="1" dirty="0">
                  <a:solidFill>
                    <a:srgbClr val="005400"/>
                  </a:solidFill>
                  <a:latin typeface="18 VAG Rounded Bold   07390"/>
                </a:rPr>
                <a:t/>
              </a:r>
              <a:br>
                <a:rPr lang="en-US" sz="3200" b="1" dirty="0">
                  <a:solidFill>
                    <a:srgbClr val="005400"/>
                  </a:solidFill>
                  <a:latin typeface="18 VAG Rounded Bold   07390"/>
                </a:rPr>
              </a:br>
              <a:r>
                <a:rPr lang="en-US" sz="3200" b="1" dirty="0">
                  <a:solidFill>
                    <a:schemeClr val="accent2"/>
                  </a:solidFill>
                  <a:latin typeface="18 VAG Rounded Bold   07390"/>
                </a:rPr>
                <a:t>correct block</a:t>
              </a:r>
              <a:r>
                <a:rPr lang="en-US" sz="3200" b="1" dirty="0">
                  <a:solidFill>
                    <a:srgbClr val="005400"/>
                  </a:solidFill>
                  <a:latin typeface="18 VAG Rounded Bold   07390"/>
                </a:rPr>
                <a:t>	</a:t>
              </a:r>
              <a:r>
                <a:rPr lang="en-US" sz="3200" b="1" dirty="0">
                  <a:latin typeface="18 VAG Rounded Bold   07390"/>
                </a:rPr>
                <a:t>block</a:t>
              </a:r>
              <a:r>
                <a:rPr lang="en-US" sz="3200" b="1" dirty="0" smtClean="0">
                  <a:solidFill>
                    <a:srgbClr val="005400"/>
                  </a:solidFill>
                  <a:latin typeface="18 VAG Rounded Bold   07390"/>
                </a:rPr>
                <a:t>	 </a:t>
              </a:r>
              <a:r>
                <a:rPr lang="en-US" sz="3200" b="1" dirty="0" smtClean="0">
                  <a:solidFill>
                    <a:schemeClr val="accent4"/>
                  </a:solidFill>
                  <a:latin typeface="18 VAG Rounded Bold   07390"/>
                </a:rPr>
                <a:t>block</a:t>
              </a:r>
              <a:endParaRPr lang="en-US" sz="3200" b="1" dirty="0">
                <a:solidFill>
                  <a:schemeClr val="accent4"/>
                </a:solidFill>
                <a:latin typeface="18 VAG Rounded Bold   0739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228600"/>
            <a:ext cx="8523287" cy="474663"/>
          </a:xfrm>
        </p:spPr>
        <p:txBody>
          <a:bodyPr/>
          <a:lstStyle/>
          <a:p>
            <a:r>
              <a:rPr lang="en-US" dirty="0"/>
              <a:t>Load that cache block, return word </a:t>
            </a:r>
            <a:r>
              <a:rPr lang="en-US" dirty="0" err="1"/>
              <a:t>f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23524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25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26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27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28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29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30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31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32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33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34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35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36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37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38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39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40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41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42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43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44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45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46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47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48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49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50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51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52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53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54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55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56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57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58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59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60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61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62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63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64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65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66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67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68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69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70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71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72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73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74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75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76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77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78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79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80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81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82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83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3584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23586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23587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23593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3594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2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3595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3596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u="sng">
                    <a:solidFill>
                      <a:srgbClr val="FF0000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3597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3598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3599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3600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3601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3602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3603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23604" name="Text Box 84"/>
          <p:cNvSpPr txBox="1">
            <a:spLocks noChangeArrowheads="1"/>
          </p:cNvSpPr>
          <p:nvPr/>
        </p:nvSpPr>
        <p:spPr bwMode="auto">
          <a:xfrm>
            <a:off x="841375" y="24209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23605" name="Text Box 85"/>
          <p:cNvSpPr txBox="1">
            <a:spLocks noChangeArrowheads="1"/>
          </p:cNvSpPr>
          <p:nvPr/>
        </p:nvSpPr>
        <p:spPr bwMode="auto">
          <a:xfrm>
            <a:off x="1470025" y="24399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3610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>
                <a:latin typeface="Courier New" pitchFamily="-65" charset="0"/>
              </a:rPr>
              <a:t>000000000000000000 </a:t>
            </a:r>
            <a:r>
              <a:rPr lang="en-US" sz="2800" u="sng">
                <a:solidFill>
                  <a:srgbClr val="FF0000"/>
                </a:solidFill>
                <a:latin typeface="Courier New" pitchFamily="-65" charset="0"/>
              </a:rPr>
              <a:t>0000000011</a:t>
            </a:r>
            <a:r>
              <a:rPr lang="en-US" sz="2800">
                <a:latin typeface="Courier New" pitchFamily="-65" charset="0"/>
              </a:rPr>
              <a:t> </a:t>
            </a:r>
            <a:r>
              <a:rPr lang="en-US" sz="2800" u="sng">
                <a:solidFill>
                  <a:srgbClr val="FF0000"/>
                </a:solidFill>
                <a:latin typeface="Courier New" pitchFamily="-65" charset="0"/>
              </a:rPr>
              <a:t>0100</a:t>
            </a:r>
            <a:endParaRPr lang="en-US"/>
          </a:p>
        </p:txBody>
      </p:sp>
      <p:sp>
        <p:nvSpPr>
          <p:cNvPr id="2923611" name="Text Box 91"/>
          <p:cNvSpPr txBox="1">
            <a:spLocks noChangeArrowheads="1"/>
          </p:cNvSpPr>
          <p:nvPr/>
        </p:nvSpPr>
        <p:spPr bwMode="auto">
          <a:xfrm>
            <a:off x="841375" y="30114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1</a:t>
            </a:r>
          </a:p>
        </p:txBody>
      </p:sp>
      <p:sp>
        <p:nvSpPr>
          <p:cNvPr id="2923612" name="Text Box 92"/>
          <p:cNvSpPr txBox="1">
            <a:spLocks noChangeArrowheads="1"/>
          </p:cNvSpPr>
          <p:nvPr/>
        </p:nvSpPr>
        <p:spPr bwMode="auto">
          <a:xfrm>
            <a:off x="1470025" y="30305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0</a:t>
            </a:r>
          </a:p>
        </p:txBody>
      </p:sp>
      <p:sp>
        <p:nvSpPr>
          <p:cNvPr id="2923613" name="Text Box 93"/>
          <p:cNvSpPr txBox="1">
            <a:spLocks noChangeArrowheads="1"/>
          </p:cNvSpPr>
          <p:nvPr/>
        </p:nvSpPr>
        <p:spPr bwMode="auto">
          <a:xfrm>
            <a:off x="2765425" y="303053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/>
              <a:t>h</a:t>
            </a:r>
            <a:endParaRPr lang="en-US" sz="2400" b="1" dirty="0"/>
          </a:p>
        </p:txBody>
      </p:sp>
      <p:sp>
        <p:nvSpPr>
          <p:cNvPr id="2923614" name="Text Box 94"/>
          <p:cNvSpPr txBox="1">
            <a:spLocks noChangeArrowheads="1"/>
          </p:cNvSpPr>
          <p:nvPr/>
        </p:nvSpPr>
        <p:spPr bwMode="auto">
          <a:xfrm>
            <a:off x="4460875" y="303053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/>
              <a:t>g</a:t>
            </a:r>
            <a:endParaRPr lang="en-US" sz="2400" b="1" dirty="0"/>
          </a:p>
        </p:txBody>
      </p:sp>
      <p:sp>
        <p:nvSpPr>
          <p:cNvPr id="2923615" name="Text Box 95"/>
          <p:cNvSpPr txBox="1">
            <a:spLocks noChangeArrowheads="1"/>
          </p:cNvSpPr>
          <p:nvPr/>
        </p:nvSpPr>
        <p:spPr bwMode="auto">
          <a:xfrm>
            <a:off x="6175375" y="3030538"/>
            <a:ext cx="27443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accent2"/>
                </a:solidFill>
              </a:rPr>
              <a:t>f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923616" name="Text Box 96"/>
          <p:cNvSpPr txBox="1">
            <a:spLocks noChangeArrowheads="1"/>
          </p:cNvSpPr>
          <p:nvPr/>
        </p:nvSpPr>
        <p:spPr bwMode="auto">
          <a:xfrm>
            <a:off x="7813675" y="3030538"/>
            <a:ext cx="32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/>
              <a:t>e</a:t>
            </a:r>
            <a:endParaRPr lang="en-US" sz="2400" b="1" dirty="0"/>
          </a:p>
        </p:txBody>
      </p:sp>
      <p:sp>
        <p:nvSpPr>
          <p:cNvPr id="2923617" name="Line 97"/>
          <p:cNvSpPr>
            <a:spLocks noChangeShapeType="1"/>
          </p:cNvSpPr>
          <p:nvPr/>
        </p:nvSpPr>
        <p:spPr bwMode="auto">
          <a:xfrm flipH="1">
            <a:off x="6858000" y="1295400"/>
            <a:ext cx="70485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23618" name="Text Box 98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23619" name="Text Box 99"/>
          <p:cNvSpPr txBox="1">
            <a:spLocks noChangeArrowheads="1"/>
          </p:cNvSpPr>
          <p:nvPr/>
        </p:nvSpPr>
        <p:spPr bwMode="auto">
          <a:xfrm>
            <a:off x="1981200" y="11747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23620" name="Text Box 100"/>
          <p:cNvSpPr txBox="1">
            <a:spLocks noChangeArrowheads="1"/>
          </p:cNvSpPr>
          <p:nvPr/>
        </p:nvSpPr>
        <p:spPr bwMode="auto">
          <a:xfrm>
            <a:off x="4927600" y="11747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23621" name="Text Box 101"/>
          <p:cNvSpPr txBox="1">
            <a:spLocks noChangeArrowheads="1"/>
          </p:cNvSpPr>
          <p:nvPr/>
        </p:nvSpPr>
        <p:spPr bwMode="auto">
          <a:xfrm>
            <a:off x="7061200" y="11747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cxnSp>
        <p:nvCxnSpPr>
          <p:cNvPr id="2923622" name="AutoShape 102"/>
          <p:cNvCxnSpPr>
            <a:cxnSpLocks noChangeShapeType="1"/>
          </p:cNvCxnSpPr>
          <p:nvPr/>
        </p:nvCxnSpPr>
        <p:spPr bwMode="auto">
          <a:xfrm rot="5400000">
            <a:off x="2302669" y="-304006"/>
            <a:ext cx="1600200" cy="5595938"/>
          </a:xfrm>
          <a:prstGeom prst="curvedConnector4">
            <a:avLst>
              <a:gd name="adj1" fmla="val 41866"/>
              <a:gd name="adj2" fmla="val 104083"/>
            </a:avLst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2923623" name="Oval 103"/>
          <p:cNvSpPr>
            <a:spLocks noChangeArrowheads="1"/>
          </p:cNvSpPr>
          <p:nvPr/>
        </p:nvSpPr>
        <p:spPr bwMode="auto">
          <a:xfrm>
            <a:off x="5334000" y="2978150"/>
            <a:ext cx="19558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23624" name="Text Box 104"/>
          <p:cNvSpPr txBox="1">
            <a:spLocks noChangeArrowheads="1"/>
          </p:cNvSpPr>
          <p:nvPr/>
        </p:nvSpPr>
        <p:spPr bwMode="auto">
          <a:xfrm>
            <a:off x="874713" y="21415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3625" name="Text Box 105"/>
          <p:cNvSpPr txBox="1">
            <a:spLocks noChangeArrowheads="1"/>
          </p:cNvSpPr>
          <p:nvPr/>
        </p:nvSpPr>
        <p:spPr bwMode="auto">
          <a:xfrm>
            <a:off x="874713" y="276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3626" name="Text Box 106"/>
          <p:cNvSpPr txBox="1">
            <a:spLocks noChangeArrowheads="1"/>
          </p:cNvSpPr>
          <p:nvPr/>
        </p:nvSpPr>
        <p:spPr bwMode="auto">
          <a:xfrm>
            <a:off x="887413" y="33861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3627" name="Text Box 107"/>
          <p:cNvSpPr txBox="1">
            <a:spLocks noChangeArrowheads="1"/>
          </p:cNvSpPr>
          <p:nvPr/>
        </p:nvSpPr>
        <p:spPr bwMode="auto">
          <a:xfrm>
            <a:off x="887413" y="36909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3628" name="Text Box 108"/>
          <p:cNvSpPr txBox="1">
            <a:spLocks noChangeArrowheads="1"/>
          </p:cNvSpPr>
          <p:nvPr/>
        </p:nvSpPr>
        <p:spPr bwMode="auto">
          <a:xfrm>
            <a:off x="887413" y="39957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3629" name="Text Box 109"/>
          <p:cNvSpPr txBox="1">
            <a:spLocks noChangeArrowheads="1"/>
          </p:cNvSpPr>
          <p:nvPr/>
        </p:nvSpPr>
        <p:spPr bwMode="auto">
          <a:xfrm>
            <a:off x="887413" y="43132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3630" name="Text Box 110"/>
          <p:cNvSpPr txBox="1">
            <a:spLocks noChangeArrowheads="1"/>
          </p:cNvSpPr>
          <p:nvPr/>
        </p:nvSpPr>
        <p:spPr bwMode="auto">
          <a:xfrm>
            <a:off x="887413" y="530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3631" name="Text Box 111"/>
          <p:cNvSpPr txBox="1">
            <a:spLocks noChangeArrowheads="1"/>
          </p:cNvSpPr>
          <p:nvPr/>
        </p:nvSpPr>
        <p:spPr bwMode="auto">
          <a:xfrm>
            <a:off x="887413" y="560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12" name="Text Box 86"/>
          <p:cNvSpPr txBox="1">
            <a:spLocks noChangeArrowheads="1"/>
          </p:cNvSpPr>
          <p:nvPr/>
        </p:nvSpPr>
        <p:spPr bwMode="auto">
          <a:xfrm>
            <a:off x="276542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3" name="Text Box 87"/>
          <p:cNvSpPr txBox="1">
            <a:spLocks noChangeArrowheads="1"/>
          </p:cNvSpPr>
          <p:nvPr/>
        </p:nvSpPr>
        <p:spPr bwMode="auto">
          <a:xfrm>
            <a:off x="44608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4" name="Text Box 88"/>
          <p:cNvSpPr txBox="1">
            <a:spLocks noChangeArrowheads="1"/>
          </p:cNvSpPr>
          <p:nvPr/>
        </p:nvSpPr>
        <p:spPr bwMode="auto">
          <a:xfrm>
            <a:off x="617537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5" name="Text Box 89"/>
          <p:cNvSpPr txBox="1">
            <a:spLocks noChangeArrowheads="1"/>
          </p:cNvSpPr>
          <p:nvPr/>
        </p:nvSpPr>
        <p:spPr bwMode="auto">
          <a:xfrm>
            <a:off x="78136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6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7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8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Courier New" pitchFamily="-65" charset="0"/>
              </a:rPr>
              <a:t>0x4-7</a:t>
            </a:r>
            <a:endParaRPr lang="en-US" sz="2800" b="1" u="sng" dirty="0">
              <a:solidFill>
                <a:srgbClr val="FF0000"/>
              </a:solidFill>
              <a:latin typeface="Times" pitchFamily="-65" charset="0"/>
            </a:endParaRPr>
          </a:p>
        </p:txBody>
      </p:sp>
      <p:sp>
        <p:nvSpPr>
          <p:cNvPr id="119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474663"/>
          </a:xfrm>
        </p:spPr>
        <p:txBody>
          <a:bodyPr/>
          <a:lstStyle/>
          <a:p>
            <a:r>
              <a:rPr lang="en-US" sz="3600" dirty="0"/>
              <a:t>4. Read 0x00008014 = 0…10 0..001 0100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25572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73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74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75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76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77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78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79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80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81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82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83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84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85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86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87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88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89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90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91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92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93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94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95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96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97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98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599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00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01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02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03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04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05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06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07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08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09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10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11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12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13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14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15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16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17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18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19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20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21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22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23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24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25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26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27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28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29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30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31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5632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25634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25635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25641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5642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2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5643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5644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5645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5646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5647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5648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5649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5650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5651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25652" name="Text Box 84"/>
          <p:cNvSpPr txBox="1">
            <a:spLocks noChangeArrowheads="1"/>
          </p:cNvSpPr>
          <p:nvPr/>
        </p:nvSpPr>
        <p:spPr bwMode="auto">
          <a:xfrm>
            <a:off x="841375" y="24209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25653" name="Text Box 85"/>
          <p:cNvSpPr txBox="1">
            <a:spLocks noChangeArrowheads="1"/>
          </p:cNvSpPr>
          <p:nvPr/>
        </p:nvSpPr>
        <p:spPr bwMode="auto">
          <a:xfrm>
            <a:off x="1470025" y="24399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5658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>
                <a:latin typeface="Courier New" pitchFamily="-65" charset="0"/>
              </a:rPr>
              <a:t>000000000000000010 </a:t>
            </a:r>
            <a:r>
              <a:rPr lang="en-US" sz="2800" u="sng">
                <a:solidFill>
                  <a:srgbClr val="FF0000"/>
                </a:solidFill>
                <a:latin typeface="Courier New" pitchFamily="-65" charset="0"/>
              </a:rPr>
              <a:t>0000000001</a:t>
            </a:r>
            <a:r>
              <a:rPr lang="en-US" sz="2800">
                <a:latin typeface="Courier New" pitchFamily="-65" charset="0"/>
              </a:rPr>
              <a:t> 0100</a:t>
            </a:r>
            <a:endParaRPr lang="en-US"/>
          </a:p>
        </p:txBody>
      </p:sp>
      <p:sp>
        <p:nvSpPr>
          <p:cNvPr id="2925659" name="Text Box 91"/>
          <p:cNvSpPr txBox="1">
            <a:spLocks noChangeArrowheads="1"/>
          </p:cNvSpPr>
          <p:nvPr/>
        </p:nvSpPr>
        <p:spPr bwMode="auto">
          <a:xfrm>
            <a:off x="841375" y="30114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25660" name="Text Box 92"/>
          <p:cNvSpPr txBox="1">
            <a:spLocks noChangeArrowheads="1"/>
          </p:cNvSpPr>
          <p:nvPr/>
        </p:nvSpPr>
        <p:spPr bwMode="auto">
          <a:xfrm>
            <a:off x="1470025" y="30305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5665" name="Text Box 97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25666" name="Text Box 98"/>
          <p:cNvSpPr txBox="1">
            <a:spLocks noChangeArrowheads="1"/>
          </p:cNvSpPr>
          <p:nvPr/>
        </p:nvSpPr>
        <p:spPr bwMode="auto">
          <a:xfrm>
            <a:off x="1981200" y="11747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25667" name="Text Box 99"/>
          <p:cNvSpPr txBox="1">
            <a:spLocks noChangeArrowheads="1"/>
          </p:cNvSpPr>
          <p:nvPr/>
        </p:nvSpPr>
        <p:spPr bwMode="auto">
          <a:xfrm>
            <a:off x="4927600" y="11747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25668" name="Text Box 100"/>
          <p:cNvSpPr txBox="1">
            <a:spLocks noChangeArrowheads="1"/>
          </p:cNvSpPr>
          <p:nvPr/>
        </p:nvSpPr>
        <p:spPr bwMode="auto">
          <a:xfrm>
            <a:off x="7061200" y="11747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sp>
        <p:nvSpPr>
          <p:cNvPr id="2925669" name="Text Box 101"/>
          <p:cNvSpPr txBox="1">
            <a:spLocks noChangeArrowheads="1"/>
          </p:cNvSpPr>
          <p:nvPr/>
        </p:nvSpPr>
        <p:spPr bwMode="auto">
          <a:xfrm>
            <a:off x="874713" y="21415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5670" name="Text Box 102"/>
          <p:cNvSpPr txBox="1">
            <a:spLocks noChangeArrowheads="1"/>
          </p:cNvSpPr>
          <p:nvPr/>
        </p:nvSpPr>
        <p:spPr bwMode="auto">
          <a:xfrm>
            <a:off x="874713" y="276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5671" name="Text Box 103"/>
          <p:cNvSpPr txBox="1">
            <a:spLocks noChangeArrowheads="1"/>
          </p:cNvSpPr>
          <p:nvPr/>
        </p:nvSpPr>
        <p:spPr bwMode="auto">
          <a:xfrm>
            <a:off x="887413" y="33861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5672" name="Text Box 104"/>
          <p:cNvSpPr txBox="1">
            <a:spLocks noChangeArrowheads="1"/>
          </p:cNvSpPr>
          <p:nvPr/>
        </p:nvSpPr>
        <p:spPr bwMode="auto">
          <a:xfrm>
            <a:off x="887413" y="36909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5673" name="Text Box 105"/>
          <p:cNvSpPr txBox="1">
            <a:spLocks noChangeArrowheads="1"/>
          </p:cNvSpPr>
          <p:nvPr/>
        </p:nvSpPr>
        <p:spPr bwMode="auto">
          <a:xfrm>
            <a:off x="887413" y="39957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5674" name="Text Box 106"/>
          <p:cNvSpPr txBox="1">
            <a:spLocks noChangeArrowheads="1"/>
          </p:cNvSpPr>
          <p:nvPr/>
        </p:nvSpPr>
        <p:spPr bwMode="auto">
          <a:xfrm>
            <a:off x="887413" y="43132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5675" name="Text Box 107"/>
          <p:cNvSpPr txBox="1">
            <a:spLocks noChangeArrowheads="1"/>
          </p:cNvSpPr>
          <p:nvPr/>
        </p:nvSpPr>
        <p:spPr bwMode="auto">
          <a:xfrm>
            <a:off x="887413" y="530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5676" name="Text Box 108"/>
          <p:cNvSpPr txBox="1">
            <a:spLocks noChangeArrowheads="1"/>
          </p:cNvSpPr>
          <p:nvPr/>
        </p:nvSpPr>
        <p:spPr bwMode="auto">
          <a:xfrm>
            <a:off x="887413" y="560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9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0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1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0x4-7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2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3" name="Text Box 86"/>
          <p:cNvSpPr txBox="1">
            <a:spLocks noChangeArrowheads="1"/>
          </p:cNvSpPr>
          <p:nvPr/>
        </p:nvSpPr>
        <p:spPr bwMode="auto">
          <a:xfrm>
            <a:off x="276542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4" name="Text Box 87"/>
          <p:cNvSpPr txBox="1">
            <a:spLocks noChangeArrowheads="1"/>
          </p:cNvSpPr>
          <p:nvPr/>
        </p:nvSpPr>
        <p:spPr bwMode="auto">
          <a:xfrm>
            <a:off x="44608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5" name="Text Box 88"/>
          <p:cNvSpPr txBox="1">
            <a:spLocks noChangeArrowheads="1"/>
          </p:cNvSpPr>
          <p:nvPr/>
        </p:nvSpPr>
        <p:spPr bwMode="auto">
          <a:xfrm>
            <a:off x="617537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6" name="Text Box 89"/>
          <p:cNvSpPr txBox="1">
            <a:spLocks noChangeArrowheads="1"/>
          </p:cNvSpPr>
          <p:nvPr/>
        </p:nvSpPr>
        <p:spPr bwMode="auto">
          <a:xfrm>
            <a:off x="78136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7" name="Text Box 93"/>
          <p:cNvSpPr txBox="1">
            <a:spLocks noChangeArrowheads="1"/>
          </p:cNvSpPr>
          <p:nvPr/>
        </p:nvSpPr>
        <p:spPr bwMode="auto">
          <a:xfrm>
            <a:off x="2765425" y="303053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8" name="Text Box 94"/>
          <p:cNvSpPr txBox="1">
            <a:spLocks noChangeArrowheads="1"/>
          </p:cNvSpPr>
          <p:nvPr/>
        </p:nvSpPr>
        <p:spPr bwMode="auto">
          <a:xfrm>
            <a:off x="4460875" y="303053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g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9" name="Text Box 95"/>
          <p:cNvSpPr txBox="1">
            <a:spLocks noChangeArrowheads="1"/>
          </p:cNvSpPr>
          <p:nvPr/>
        </p:nvSpPr>
        <p:spPr bwMode="auto">
          <a:xfrm>
            <a:off x="6175375" y="3030538"/>
            <a:ext cx="27443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f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0" name="Text Box 96"/>
          <p:cNvSpPr txBox="1">
            <a:spLocks noChangeArrowheads="1"/>
          </p:cNvSpPr>
          <p:nvPr/>
        </p:nvSpPr>
        <p:spPr bwMode="auto">
          <a:xfrm>
            <a:off x="7813675" y="3030538"/>
            <a:ext cx="32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41300"/>
            <a:ext cx="8496300" cy="474663"/>
          </a:xfrm>
        </p:spPr>
        <p:txBody>
          <a:bodyPr/>
          <a:lstStyle/>
          <a:p>
            <a:r>
              <a:rPr lang="en-US" dirty="0"/>
              <a:t>So read Cache Block 1, Data is Valid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27620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21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22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23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24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25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26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27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28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29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30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31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32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33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34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35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36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37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38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39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40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41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42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43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44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45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46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47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48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49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50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51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52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53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54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55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56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57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58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59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60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61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62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63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64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65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66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67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68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69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70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71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72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73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74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75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76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77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78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79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7680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27682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27683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27689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7690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2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u="sng">
                    <a:solidFill>
                      <a:srgbClr val="FF0000"/>
                    </a:solidFill>
                    <a:latin typeface="Courier New" pitchFamily="-65" charset="0"/>
                  </a:rPr>
                  <a:t>1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7691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7692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7693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7694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7695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7696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7697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7698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7699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27700" name="Text Box 84"/>
          <p:cNvSpPr txBox="1">
            <a:spLocks noChangeArrowheads="1"/>
          </p:cNvSpPr>
          <p:nvPr/>
        </p:nvSpPr>
        <p:spPr bwMode="auto">
          <a:xfrm>
            <a:off x="841375" y="24209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</a:rPr>
              <a:t>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2927701" name="Text Box 85"/>
          <p:cNvSpPr txBox="1">
            <a:spLocks noChangeArrowheads="1"/>
          </p:cNvSpPr>
          <p:nvPr/>
        </p:nvSpPr>
        <p:spPr bwMode="auto">
          <a:xfrm>
            <a:off x="1470025" y="24399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7706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>
                <a:latin typeface="Courier New" pitchFamily="-65" charset="0"/>
              </a:rPr>
              <a:t>000000000000000010 </a:t>
            </a:r>
            <a:r>
              <a:rPr lang="en-US" sz="2800" u="sng">
                <a:solidFill>
                  <a:srgbClr val="FF0000"/>
                </a:solidFill>
                <a:latin typeface="Courier New" pitchFamily="-65" charset="0"/>
              </a:rPr>
              <a:t>0000000001</a:t>
            </a:r>
            <a:r>
              <a:rPr lang="en-US" sz="2800">
                <a:latin typeface="Courier New" pitchFamily="-65" charset="0"/>
              </a:rPr>
              <a:t> 0100</a:t>
            </a:r>
            <a:endParaRPr lang="en-US"/>
          </a:p>
        </p:txBody>
      </p:sp>
      <p:sp>
        <p:nvSpPr>
          <p:cNvPr id="2927707" name="Text Box 91"/>
          <p:cNvSpPr txBox="1">
            <a:spLocks noChangeArrowheads="1"/>
          </p:cNvSpPr>
          <p:nvPr/>
        </p:nvSpPr>
        <p:spPr bwMode="auto">
          <a:xfrm>
            <a:off x="841375" y="30114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27708" name="Text Box 92"/>
          <p:cNvSpPr txBox="1">
            <a:spLocks noChangeArrowheads="1"/>
          </p:cNvSpPr>
          <p:nvPr/>
        </p:nvSpPr>
        <p:spPr bwMode="auto">
          <a:xfrm>
            <a:off x="1470025" y="30305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7713" name="Text Box 97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27714" name="Text Box 98"/>
          <p:cNvSpPr txBox="1">
            <a:spLocks noChangeArrowheads="1"/>
          </p:cNvSpPr>
          <p:nvPr/>
        </p:nvSpPr>
        <p:spPr bwMode="auto">
          <a:xfrm>
            <a:off x="1981200" y="11747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27715" name="Text Box 99"/>
          <p:cNvSpPr txBox="1">
            <a:spLocks noChangeArrowheads="1"/>
          </p:cNvSpPr>
          <p:nvPr/>
        </p:nvSpPr>
        <p:spPr bwMode="auto">
          <a:xfrm>
            <a:off x="4927600" y="11747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27716" name="Text Box 100"/>
          <p:cNvSpPr txBox="1">
            <a:spLocks noChangeArrowheads="1"/>
          </p:cNvSpPr>
          <p:nvPr/>
        </p:nvSpPr>
        <p:spPr bwMode="auto">
          <a:xfrm>
            <a:off x="7061200" y="11747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sp>
        <p:nvSpPr>
          <p:cNvPr id="2927717" name="Text Box 101"/>
          <p:cNvSpPr txBox="1">
            <a:spLocks noChangeArrowheads="1"/>
          </p:cNvSpPr>
          <p:nvPr/>
        </p:nvSpPr>
        <p:spPr bwMode="auto">
          <a:xfrm>
            <a:off x="874713" y="21415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7718" name="Text Box 102"/>
          <p:cNvSpPr txBox="1">
            <a:spLocks noChangeArrowheads="1"/>
          </p:cNvSpPr>
          <p:nvPr/>
        </p:nvSpPr>
        <p:spPr bwMode="auto">
          <a:xfrm>
            <a:off x="874713" y="276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7719" name="Text Box 103"/>
          <p:cNvSpPr txBox="1">
            <a:spLocks noChangeArrowheads="1"/>
          </p:cNvSpPr>
          <p:nvPr/>
        </p:nvSpPr>
        <p:spPr bwMode="auto">
          <a:xfrm>
            <a:off x="887413" y="33861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7720" name="Text Box 104"/>
          <p:cNvSpPr txBox="1">
            <a:spLocks noChangeArrowheads="1"/>
          </p:cNvSpPr>
          <p:nvPr/>
        </p:nvSpPr>
        <p:spPr bwMode="auto">
          <a:xfrm>
            <a:off x="887413" y="36909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7721" name="Text Box 105"/>
          <p:cNvSpPr txBox="1">
            <a:spLocks noChangeArrowheads="1"/>
          </p:cNvSpPr>
          <p:nvPr/>
        </p:nvSpPr>
        <p:spPr bwMode="auto">
          <a:xfrm>
            <a:off x="887413" y="39957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7722" name="Text Box 106"/>
          <p:cNvSpPr txBox="1">
            <a:spLocks noChangeArrowheads="1"/>
          </p:cNvSpPr>
          <p:nvPr/>
        </p:nvSpPr>
        <p:spPr bwMode="auto">
          <a:xfrm>
            <a:off x="887413" y="43132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7723" name="Text Box 107"/>
          <p:cNvSpPr txBox="1">
            <a:spLocks noChangeArrowheads="1"/>
          </p:cNvSpPr>
          <p:nvPr/>
        </p:nvSpPr>
        <p:spPr bwMode="auto">
          <a:xfrm>
            <a:off x="887413" y="530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7724" name="Text Box 108"/>
          <p:cNvSpPr txBox="1">
            <a:spLocks noChangeArrowheads="1"/>
          </p:cNvSpPr>
          <p:nvPr/>
        </p:nvSpPr>
        <p:spPr bwMode="auto">
          <a:xfrm>
            <a:off x="887413" y="560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927725" name="AutoShape 109"/>
          <p:cNvCxnSpPr>
            <a:cxnSpLocks noChangeShapeType="1"/>
          </p:cNvCxnSpPr>
          <p:nvPr/>
        </p:nvCxnSpPr>
        <p:spPr bwMode="auto">
          <a:xfrm rot="10800000" flipV="1">
            <a:off x="304800" y="1435100"/>
            <a:ext cx="4838700" cy="1249363"/>
          </a:xfrm>
          <a:prstGeom prst="curvedConnector3">
            <a:avLst>
              <a:gd name="adj1" fmla="val 104852"/>
            </a:avLst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110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1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2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0x4-7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3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4" name="Text Box 86"/>
          <p:cNvSpPr txBox="1">
            <a:spLocks noChangeArrowheads="1"/>
          </p:cNvSpPr>
          <p:nvPr/>
        </p:nvSpPr>
        <p:spPr bwMode="auto">
          <a:xfrm>
            <a:off x="276542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5" name="Text Box 87"/>
          <p:cNvSpPr txBox="1">
            <a:spLocks noChangeArrowheads="1"/>
          </p:cNvSpPr>
          <p:nvPr/>
        </p:nvSpPr>
        <p:spPr bwMode="auto">
          <a:xfrm>
            <a:off x="44608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6" name="Text Box 88"/>
          <p:cNvSpPr txBox="1">
            <a:spLocks noChangeArrowheads="1"/>
          </p:cNvSpPr>
          <p:nvPr/>
        </p:nvSpPr>
        <p:spPr bwMode="auto">
          <a:xfrm>
            <a:off x="617537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7" name="Text Box 89"/>
          <p:cNvSpPr txBox="1">
            <a:spLocks noChangeArrowheads="1"/>
          </p:cNvSpPr>
          <p:nvPr/>
        </p:nvSpPr>
        <p:spPr bwMode="auto">
          <a:xfrm>
            <a:off x="78136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8" name="Text Box 93"/>
          <p:cNvSpPr txBox="1">
            <a:spLocks noChangeArrowheads="1"/>
          </p:cNvSpPr>
          <p:nvPr/>
        </p:nvSpPr>
        <p:spPr bwMode="auto">
          <a:xfrm>
            <a:off x="2765425" y="303053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9" name="Text Box 94"/>
          <p:cNvSpPr txBox="1">
            <a:spLocks noChangeArrowheads="1"/>
          </p:cNvSpPr>
          <p:nvPr/>
        </p:nvSpPr>
        <p:spPr bwMode="auto">
          <a:xfrm>
            <a:off x="4460875" y="303053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g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0" name="Text Box 95"/>
          <p:cNvSpPr txBox="1">
            <a:spLocks noChangeArrowheads="1"/>
          </p:cNvSpPr>
          <p:nvPr/>
        </p:nvSpPr>
        <p:spPr bwMode="auto">
          <a:xfrm>
            <a:off x="6175375" y="3030538"/>
            <a:ext cx="27443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f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1" name="Text Box 96"/>
          <p:cNvSpPr txBox="1">
            <a:spLocks noChangeArrowheads="1"/>
          </p:cNvSpPr>
          <p:nvPr/>
        </p:nvSpPr>
        <p:spPr bwMode="auto">
          <a:xfrm>
            <a:off x="7813675" y="3030538"/>
            <a:ext cx="32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15900"/>
            <a:ext cx="8275638" cy="474663"/>
          </a:xfrm>
        </p:spPr>
        <p:txBody>
          <a:bodyPr/>
          <a:lstStyle/>
          <a:p>
            <a:r>
              <a:rPr lang="en-US" sz="3600" dirty="0"/>
              <a:t>Cache Block 1 Tag does not match (0 != 2)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29668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69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70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71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72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73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74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75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76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77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78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79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80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81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82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83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84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85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86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87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88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89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90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91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92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93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94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95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96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97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98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699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00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01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02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03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04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05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06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07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08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09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10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11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12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13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14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15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16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17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18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19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20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21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22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23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24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25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26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27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29728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29730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29731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29737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9738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2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u="sng">
                    <a:solidFill>
                      <a:srgbClr val="FF0000"/>
                    </a:solidFill>
                    <a:latin typeface="Courier New" pitchFamily="-65" charset="0"/>
                  </a:rPr>
                  <a:t>1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9739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9740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9741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9742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9743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9744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9745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9746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29747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29748" name="Text Box 84"/>
          <p:cNvSpPr txBox="1">
            <a:spLocks noChangeArrowheads="1"/>
          </p:cNvSpPr>
          <p:nvPr/>
        </p:nvSpPr>
        <p:spPr bwMode="auto">
          <a:xfrm>
            <a:off x="841375" y="24209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29749" name="Text Box 85"/>
          <p:cNvSpPr txBox="1">
            <a:spLocks noChangeArrowheads="1"/>
          </p:cNvSpPr>
          <p:nvPr/>
        </p:nvSpPr>
        <p:spPr bwMode="auto">
          <a:xfrm>
            <a:off x="1470025" y="24399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</a:rPr>
              <a:t>0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2929754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 u="sng">
                <a:solidFill>
                  <a:srgbClr val="FF0000"/>
                </a:solidFill>
                <a:latin typeface="Courier New" pitchFamily="-65" charset="0"/>
              </a:rPr>
              <a:t>000000000000000010</a:t>
            </a:r>
            <a:r>
              <a:rPr lang="en-US" sz="2800">
                <a:latin typeface="Courier New" pitchFamily="-65" charset="0"/>
              </a:rPr>
              <a:t> </a:t>
            </a:r>
            <a:r>
              <a:rPr lang="en-US" sz="2800" u="sng">
                <a:solidFill>
                  <a:srgbClr val="FF0000"/>
                </a:solidFill>
                <a:latin typeface="Courier New" pitchFamily="-65" charset="0"/>
              </a:rPr>
              <a:t>0000000001</a:t>
            </a:r>
            <a:r>
              <a:rPr lang="en-US" sz="2800">
                <a:latin typeface="Courier New" pitchFamily="-65" charset="0"/>
              </a:rPr>
              <a:t> 0100</a:t>
            </a:r>
            <a:endParaRPr lang="en-US"/>
          </a:p>
        </p:txBody>
      </p:sp>
      <p:sp>
        <p:nvSpPr>
          <p:cNvPr id="2929755" name="Text Box 91"/>
          <p:cNvSpPr txBox="1">
            <a:spLocks noChangeArrowheads="1"/>
          </p:cNvSpPr>
          <p:nvPr/>
        </p:nvSpPr>
        <p:spPr bwMode="auto">
          <a:xfrm>
            <a:off x="841375" y="30114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29756" name="Text Box 92"/>
          <p:cNvSpPr txBox="1">
            <a:spLocks noChangeArrowheads="1"/>
          </p:cNvSpPr>
          <p:nvPr/>
        </p:nvSpPr>
        <p:spPr bwMode="auto">
          <a:xfrm>
            <a:off x="1470025" y="30305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9761" name="Line 97"/>
          <p:cNvSpPr>
            <a:spLocks noChangeShapeType="1"/>
          </p:cNvSpPr>
          <p:nvPr/>
        </p:nvSpPr>
        <p:spPr bwMode="auto">
          <a:xfrm flipH="1">
            <a:off x="1809750" y="1295400"/>
            <a:ext cx="533400" cy="1314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29762" name="Text Box 98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29763" name="Text Box 99"/>
          <p:cNvSpPr txBox="1">
            <a:spLocks noChangeArrowheads="1"/>
          </p:cNvSpPr>
          <p:nvPr/>
        </p:nvSpPr>
        <p:spPr bwMode="auto">
          <a:xfrm>
            <a:off x="1981200" y="11747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29764" name="Text Box 100"/>
          <p:cNvSpPr txBox="1">
            <a:spLocks noChangeArrowheads="1"/>
          </p:cNvSpPr>
          <p:nvPr/>
        </p:nvSpPr>
        <p:spPr bwMode="auto">
          <a:xfrm>
            <a:off x="4927600" y="11747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29765" name="Text Box 101"/>
          <p:cNvSpPr txBox="1">
            <a:spLocks noChangeArrowheads="1"/>
          </p:cNvSpPr>
          <p:nvPr/>
        </p:nvSpPr>
        <p:spPr bwMode="auto">
          <a:xfrm>
            <a:off x="7061200" y="11747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sp>
        <p:nvSpPr>
          <p:cNvPr id="2929766" name="Text Box 102"/>
          <p:cNvSpPr txBox="1">
            <a:spLocks noChangeArrowheads="1"/>
          </p:cNvSpPr>
          <p:nvPr/>
        </p:nvSpPr>
        <p:spPr bwMode="auto">
          <a:xfrm>
            <a:off x="874713" y="21415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9767" name="Text Box 103"/>
          <p:cNvSpPr txBox="1">
            <a:spLocks noChangeArrowheads="1"/>
          </p:cNvSpPr>
          <p:nvPr/>
        </p:nvSpPr>
        <p:spPr bwMode="auto">
          <a:xfrm>
            <a:off x="874713" y="276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9768" name="Text Box 104"/>
          <p:cNvSpPr txBox="1">
            <a:spLocks noChangeArrowheads="1"/>
          </p:cNvSpPr>
          <p:nvPr/>
        </p:nvSpPr>
        <p:spPr bwMode="auto">
          <a:xfrm>
            <a:off x="887413" y="33861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9769" name="Text Box 105"/>
          <p:cNvSpPr txBox="1">
            <a:spLocks noChangeArrowheads="1"/>
          </p:cNvSpPr>
          <p:nvPr/>
        </p:nvSpPr>
        <p:spPr bwMode="auto">
          <a:xfrm>
            <a:off x="887413" y="36909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9770" name="Text Box 106"/>
          <p:cNvSpPr txBox="1">
            <a:spLocks noChangeArrowheads="1"/>
          </p:cNvSpPr>
          <p:nvPr/>
        </p:nvSpPr>
        <p:spPr bwMode="auto">
          <a:xfrm>
            <a:off x="887413" y="39957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9771" name="Text Box 107"/>
          <p:cNvSpPr txBox="1">
            <a:spLocks noChangeArrowheads="1"/>
          </p:cNvSpPr>
          <p:nvPr/>
        </p:nvSpPr>
        <p:spPr bwMode="auto">
          <a:xfrm>
            <a:off x="887413" y="43132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9772" name="Text Box 108"/>
          <p:cNvSpPr txBox="1">
            <a:spLocks noChangeArrowheads="1"/>
          </p:cNvSpPr>
          <p:nvPr/>
        </p:nvSpPr>
        <p:spPr bwMode="auto">
          <a:xfrm>
            <a:off x="887413" y="530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29773" name="Text Box 109"/>
          <p:cNvSpPr txBox="1">
            <a:spLocks noChangeArrowheads="1"/>
          </p:cNvSpPr>
          <p:nvPr/>
        </p:nvSpPr>
        <p:spPr bwMode="auto">
          <a:xfrm>
            <a:off x="887413" y="560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10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1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2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0x4-7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3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4" name="Text Box 86"/>
          <p:cNvSpPr txBox="1">
            <a:spLocks noChangeArrowheads="1"/>
          </p:cNvSpPr>
          <p:nvPr/>
        </p:nvSpPr>
        <p:spPr bwMode="auto">
          <a:xfrm>
            <a:off x="276542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5" name="Text Box 87"/>
          <p:cNvSpPr txBox="1">
            <a:spLocks noChangeArrowheads="1"/>
          </p:cNvSpPr>
          <p:nvPr/>
        </p:nvSpPr>
        <p:spPr bwMode="auto">
          <a:xfrm>
            <a:off x="44608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6" name="Text Box 88"/>
          <p:cNvSpPr txBox="1">
            <a:spLocks noChangeArrowheads="1"/>
          </p:cNvSpPr>
          <p:nvPr/>
        </p:nvSpPr>
        <p:spPr bwMode="auto">
          <a:xfrm>
            <a:off x="6175375" y="243998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b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7" name="Text Box 89"/>
          <p:cNvSpPr txBox="1">
            <a:spLocks noChangeArrowheads="1"/>
          </p:cNvSpPr>
          <p:nvPr/>
        </p:nvSpPr>
        <p:spPr bwMode="auto">
          <a:xfrm>
            <a:off x="78136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8" name="Text Box 93"/>
          <p:cNvSpPr txBox="1">
            <a:spLocks noChangeArrowheads="1"/>
          </p:cNvSpPr>
          <p:nvPr/>
        </p:nvSpPr>
        <p:spPr bwMode="auto">
          <a:xfrm>
            <a:off x="2765425" y="303053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9" name="Text Box 94"/>
          <p:cNvSpPr txBox="1">
            <a:spLocks noChangeArrowheads="1"/>
          </p:cNvSpPr>
          <p:nvPr/>
        </p:nvSpPr>
        <p:spPr bwMode="auto">
          <a:xfrm>
            <a:off x="4460875" y="303053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g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0" name="Text Box 95"/>
          <p:cNvSpPr txBox="1">
            <a:spLocks noChangeArrowheads="1"/>
          </p:cNvSpPr>
          <p:nvPr/>
        </p:nvSpPr>
        <p:spPr bwMode="auto">
          <a:xfrm>
            <a:off x="6175375" y="3030538"/>
            <a:ext cx="27443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f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1" name="Text Box 96"/>
          <p:cNvSpPr txBox="1">
            <a:spLocks noChangeArrowheads="1"/>
          </p:cNvSpPr>
          <p:nvPr/>
        </p:nvSpPr>
        <p:spPr bwMode="auto">
          <a:xfrm>
            <a:off x="7813675" y="3030538"/>
            <a:ext cx="32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203200"/>
            <a:ext cx="8669337" cy="474663"/>
          </a:xfrm>
        </p:spPr>
        <p:txBody>
          <a:bodyPr/>
          <a:lstStyle/>
          <a:p>
            <a:r>
              <a:rPr lang="en-US" sz="3600" dirty="0"/>
              <a:t>Miss, so replace block 1 with new data &amp; tag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31716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17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18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19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20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21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22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23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24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25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26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27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28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29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30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31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32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33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34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35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36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37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38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39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40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41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42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43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44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45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46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47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48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49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50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51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52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53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54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55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56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57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58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59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60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61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62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63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64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65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66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67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68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69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70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71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72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73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74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75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1776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31778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31779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31785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1786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2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1787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1788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1789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1790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1791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1792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1793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1794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1795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31796" name="Text Box 84"/>
          <p:cNvSpPr txBox="1">
            <a:spLocks noChangeArrowheads="1"/>
          </p:cNvSpPr>
          <p:nvPr/>
        </p:nvSpPr>
        <p:spPr bwMode="auto">
          <a:xfrm>
            <a:off x="841375" y="24209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31797" name="Text Box 85"/>
          <p:cNvSpPr txBox="1">
            <a:spLocks noChangeArrowheads="1"/>
          </p:cNvSpPr>
          <p:nvPr/>
        </p:nvSpPr>
        <p:spPr bwMode="auto">
          <a:xfrm>
            <a:off x="1470025" y="24399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31798" name="Text Box 86"/>
          <p:cNvSpPr txBox="1">
            <a:spLocks noChangeArrowheads="1"/>
          </p:cNvSpPr>
          <p:nvPr/>
        </p:nvSpPr>
        <p:spPr bwMode="auto">
          <a:xfrm>
            <a:off x="2765425" y="2439988"/>
            <a:ext cx="25484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31799" name="Text Box 87"/>
          <p:cNvSpPr txBox="1">
            <a:spLocks noChangeArrowheads="1"/>
          </p:cNvSpPr>
          <p:nvPr/>
        </p:nvSpPr>
        <p:spPr bwMode="auto">
          <a:xfrm>
            <a:off x="44608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k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31800" name="Text Box 88"/>
          <p:cNvSpPr txBox="1">
            <a:spLocks noChangeArrowheads="1"/>
          </p:cNvSpPr>
          <p:nvPr/>
        </p:nvSpPr>
        <p:spPr bwMode="auto">
          <a:xfrm>
            <a:off x="6175375" y="2439988"/>
            <a:ext cx="25484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j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31801" name="Text Box 89"/>
          <p:cNvSpPr txBox="1">
            <a:spLocks noChangeArrowheads="1"/>
          </p:cNvSpPr>
          <p:nvPr/>
        </p:nvSpPr>
        <p:spPr bwMode="auto">
          <a:xfrm>
            <a:off x="7813675" y="2439988"/>
            <a:ext cx="25484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31802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 u="sng">
                <a:solidFill>
                  <a:srgbClr val="FF0000"/>
                </a:solidFill>
                <a:latin typeface="Courier New" pitchFamily="-65" charset="0"/>
              </a:rPr>
              <a:t>000000000000000010</a:t>
            </a:r>
            <a:r>
              <a:rPr lang="en-US" sz="2800">
                <a:latin typeface="Courier New" pitchFamily="-65" charset="0"/>
              </a:rPr>
              <a:t> </a:t>
            </a:r>
            <a:r>
              <a:rPr lang="en-US" sz="2800" u="sng">
                <a:solidFill>
                  <a:srgbClr val="FF0000"/>
                </a:solidFill>
                <a:latin typeface="Courier New" pitchFamily="-65" charset="0"/>
              </a:rPr>
              <a:t>0000000001</a:t>
            </a:r>
            <a:r>
              <a:rPr lang="en-US" sz="2800">
                <a:latin typeface="Courier New" pitchFamily="-65" charset="0"/>
              </a:rPr>
              <a:t> 0100</a:t>
            </a:r>
            <a:endParaRPr lang="en-US"/>
          </a:p>
        </p:txBody>
      </p:sp>
      <p:sp>
        <p:nvSpPr>
          <p:cNvPr id="2931803" name="Text Box 91"/>
          <p:cNvSpPr txBox="1">
            <a:spLocks noChangeArrowheads="1"/>
          </p:cNvSpPr>
          <p:nvPr/>
        </p:nvSpPr>
        <p:spPr bwMode="auto">
          <a:xfrm>
            <a:off x="841375" y="30114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31804" name="Text Box 92"/>
          <p:cNvSpPr txBox="1">
            <a:spLocks noChangeArrowheads="1"/>
          </p:cNvSpPr>
          <p:nvPr/>
        </p:nvSpPr>
        <p:spPr bwMode="auto">
          <a:xfrm>
            <a:off x="1470025" y="30305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1809" name="Text Box 97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31810" name="Text Box 98"/>
          <p:cNvSpPr txBox="1">
            <a:spLocks noChangeArrowheads="1"/>
          </p:cNvSpPr>
          <p:nvPr/>
        </p:nvSpPr>
        <p:spPr bwMode="auto">
          <a:xfrm>
            <a:off x="1981200" y="12255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31811" name="Text Box 99"/>
          <p:cNvSpPr txBox="1">
            <a:spLocks noChangeArrowheads="1"/>
          </p:cNvSpPr>
          <p:nvPr/>
        </p:nvSpPr>
        <p:spPr bwMode="auto">
          <a:xfrm>
            <a:off x="4927600" y="12255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31812" name="Text Box 100"/>
          <p:cNvSpPr txBox="1">
            <a:spLocks noChangeArrowheads="1"/>
          </p:cNvSpPr>
          <p:nvPr/>
        </p:nvSpPr>
        <p:spPr bwMode="auto">
          <a:xfrm>
            <a:off x="7061200" y="12255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sp>
        <p:nvSpPr>
          <p:cNvPr id="2931813" name="Text Box 101"/>
          <p:cNvSpPr txBox="1">
            <a:spLocks noChangeArrowheads="1"/>
          </p:cNvSpPr>
          <p:nvPr/>
        </p:nvSpPr>
        <p:spPr bwMode="auto">
          <a:xfrm>
            <a:off x="874713" y="21415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1814" name="Text Box 102"/>
          <p:cNvSpPr txBox="1">
            <a:spLocks noChangeArrowheads="1"/>
          </p:cNvSpPr>
          <p:nvPr/>
        </p:nvSpPr>
        <p:spPr bwMode="auto">
          <a:xfrm>
            <a:off x="874713" y="276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1815" name="Text Box 103"/>
          <p:cNvSpPr txBox="1">
            <a:spLocks noChangeArrowheads="1"/>
          </p:cNvSpPr>
          <p:nvPr/>
        </p:nvSpPr>
        <p:spPr bwMode="auto">
          <a:xfrm>
            <a:off x="887413" y="33861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1816" name="Text Box 104"/>
          <p:cNvSpPr txBox="1">
            <a:spLocks noChangeArrowheads="1"/>
          </p:cNvSpPr>
          <p:nvPr/>
        </p:nvSpPr>
        <p:spPr bwMode="auto">
          <a:xfrm>
            <a:off x="887413" y="36909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1817" name="Text Box 105"/>
          <p:cNvSpPr txBox="1">
            <a:spLocks noChangeArrowheads="1"/>
          </p:cNvSpPr>
          <p:nvPr/>
        </p:nvSpPr>
        <p:spPr bwMode="auto">
          <a:xfrm>
            <a:off x="887413" y="39957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1818" name="Text Box 106"/>
          <p:cNvSpPr txBox="1">
            <a:spLocks noChangeArrowheads="1"/>
          </p:cNvSpPr>
          <p:nvPr/>
        </p:nvSpPr>
        <p:spPr bwMode="auto">
          <a:xfrm>
            <a:off x="887413" y="43132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1819" name="Text Box 107"/>
          <p:cNvSpPr txBox="1">
            <a:spLocks noChangeArrowheads="1"/>
          </p:cNvSpPr>
          <p:nvPr/>
        </p:nvSpPr>
        <p:spPr bwMode="auto">
          <a:xfrm>
            <a:off x="887413" y="530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1820" name="Text Box 108"/>
          <p:cNvSpPr txBox="1">
            <a:spLocks noChangeArrowheads="1"/>
          </p:cNvSpPr>
          <p:nvPr/>
        </p:nvSpPr>
        <p:spPr bwMode="auto">
          <a:xfrm>
            <a:off x="887413" y="560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9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0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1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0x4-7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2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3" name="Text Box 93"/>
          <p:cNvSpPr txBox="1">
            <a:spLocks noChangeArrowheads="1"/>
          </p:cNvSpPr>
          <p:nvPr/>
        </p:nvSpPr>
        <p:spPr bwMode="auto">
          <a:xfrm>
            <a:off x="2765425" y="303053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4" name="Text Box 94"/>
          <p:cNvSpPr txBox="1">
            <a:spLocks noChangeArrowheads="1"/>
          </p:cNvSpPr>
          <p:nvPr/>
        </p:nvSpPr>
        <p:spPr bwMode="auto">
          <a:xfrm>
            <a:off x="4460875" y="303053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g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5" name="Text Box 95"/>
          <p:cNvSpPr txBox="1">
            <a:spLocks noChangeArrowheads="1"/>
          </p:cNvSpPr>
          <p:nvPr/>
        </p:nvSpPr>
        <p:spPr bwMode="auto">
          <a:xfrm>
            <a:off x="6175375" y="3030538"/>
            <a:ext cx="27443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f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6" name="Text Box 96"/>
          <p:cNvSpPr txBox="1">
            <a:spLocks noChangeArrowheads="1"/>
          </p:cNvSpPr>
          <p:nvPr/>
        </p:nvSpPr>
        <p:spPr bwMode="auto">
          <a:xfrm>
            <a:off x="7813675" y="3030538"/>
            <a:ext cx="32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215900"/>
            <a:ext cx="5461000" cy="474663"/>
          </a:xfrm>
        </p:spPr>
        <p:txBody>
          <a:bodyPr/>
          <a:lstStyle/>
          <a:p>
            <a:r>
              <a:rPr lang="en-US" dirty="0"/>
              <a:t>And return word</a:t>
            </a:r>
            <a:r>
              <a:rPr lang="en-US" dirty="0" smtClean="0"/>
              <a:t> J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33764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65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66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67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68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69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70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71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72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73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74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75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76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77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78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79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80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81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82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83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84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85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86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87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88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89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90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91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92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93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94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95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96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97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98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799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00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01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02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03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04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05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06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07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08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09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10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11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12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13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14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15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16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17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18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19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20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21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22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23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33824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33826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33827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33833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3834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2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3835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3836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3837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3838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3839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3840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3841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3842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33843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33844" name="Text Box 84"/>
          <p:cNvSpPr txBox="1">
            <a:spLocks noChangeArrowheads="1"/>
          </p:cNvSpPr>
          <p:nvPr/>
        </p:nvSpPr>
        <p:spPr bwMode="auto">
          <a:xfrm>
            <a:off x="841375" y="24209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33845" name="Text Box 85"/>
          <p:cNvSpPr txBox="1">
            <a:spLocks noChangeArrowheads="1"/>
          </p:cNvSpPr>
          <p:nvPr/>
        </p:nvSpPr>
        <p:spPr bwMode="auto">
          <a:xfrm>
            <a:off x="1470025" y="24399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933850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>
                <a:latin typeface="Courier New" pitchFamily="-65" charset="0"/>
              </a:rPr>
              <a:t>000000000000000010 </a:t>
            </a:r>
            <a:r>
              <a:rPr lang="en-US" sz="2800" u="sng">
                <a:latin typeface="Courier New" pitchFamily="-65" charset="0"/>
              </a:rPr>
              <a:t>0000000001</a:t>
            </a:r>
            <a:r>
              <a:rPr lang="en-US" sz="2800">
                <a:latin typeface="Courier New" pitchFamily="-65" charset="0"/>
              </a:rPr>
              <a:t> </a:t>
            </a:r>
            <a:r>
              <a:rPr lang="en-US" sz="2800" u="sng">
                <a:solidFill>
                  <a:srgbClr val="FF0000"/>
                </a:solidFill>
                <a:latin typeface="Courier New" pitchFamily="-65" charset="0"/>
              </a:rPr>
              <a:t>0100</a:t>
            </a:r>
            <a:endParaRPr lang="en-US"/>
          </a:p>
        </p:txBody>
      </p:sp>
      <p:sp>
        <p:nvSpPr>
          <p:cNvPr id="2933851" name="Text Box 91"/>
          <p:cNvSpPr txBox="1">
            <a:spLocks noChangeArrowheads="1"/>
          </p:cNvSpPr>
          <p:nvPr/>
        </p:nvSpPr>
        <p:spPr bwMode="auto">
          <a:xfrm>
            <a:off x="841375" y="301148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33852" name="Text Box 92"/>
          <p:cNvSpPr txBox="1">
            <a:spLocks noChangeArrowheads="1"/>
          </p:cNvSpPr>
          <p:nvPr/>
        </p:nvSpPr>
        <p:spPr bwMode="auto">
          <a:xfrm>
            <a:off x="1470025" y="3030538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3857" name="Line 97"/>
          <p:cNvSpPr>
            <a:spLocks noChangeShapeType="1"/>
          </p:cNvSpPr>
          <p:nvPr/>
        </p:nvSpPr>
        <p:spPr bwMode="auto">
          <a:xfrm flipH="1">
            <a:off x="6934200" y="1295400"/>
            <a:ext cx="62865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3858" name="Text Box 98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33859" name="Text Box 99"/>
          <p:cNvSpPr txBox="1">
            <a:spLocks noChangeArrowheads="1"/>
          </p:cNvSpPr>
          <p:nvPr/>
        </p:nvSpPr>
        <p:spPr bwMode="auto">
          <a:xfrm>
            <a:off x="1981200" y="12255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33860" name="Text Box 100"/>
          <p:cNvSpPr txBox="1">
            <a:spLocks noChangeArrowheads="1"/>
          </p:cNvSpPr>
          <p:nvPr/>
        </p:nvSpPr>
        <p:spPr bwMode="auto">
          <a:xfrm>
            <a:off x="4927600" y="12255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33861" name="Text Box 101"/>
          <p:cNvSpPr txBox="1">
            <a:spLocks noChangeArrowheads="1"/>
          </p:cNvSpPr>
          <p:nvPr/>
        </p:nvSpPr>
        <p:spPr bwMode="auto">
          <a:xfrm>
            <a:off x="7061200" y="12255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sp>
        <p:nvSpPr>
          <p:cNvPr id="2933862" name="Oval 102"/>
          <p:cNvSpPr>
            <a:spLocks noChangeArrowheads="1"/>
          </p:cNvSpPr>
          <p:nvPr/>
        </p:nvSpPr>
        <p:spPr bwMode="auto">
          <a:xfrm>
            <a:off x="5334000" y="2393950"/>
            <a:ext cx="19558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3863" name="Text Box 103"/>
          <p:cNvSpPr txBox="1">
            <a:spLocks noChangeArrowheads="1"/>
          </p:cNvSpPr>
          <p:nvPr/>
        </p:nvSpPr>
        <p:spPr bwMode="auto">
          <a:xfrm>
            <a:off x="874713" y="21415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3864" name="Text Box 104"/>
          <p:cNvSpPr txBox="1">
            <a:spLocks noChangeArrowheads="1"/>
          </p:cNvSpPr>
          <p:nvPr/>
        </p:nvSpPr>
        <p:spPr bwMode="auto">
          <a:xfrm>
            <a:off x="874713" y="276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3865" name="Text Box 105"/>
          <p:cNvSpPr txBox="1">
            <a:spLocks noChangeArrowheads="1"/>
          </p:cNvSpPr>
          <p:nvPr/>
        </p:nvSpPr>
        <p:spPr bwMode="auto">
          <a:xfrm>
            <a:off x="887413" y="33861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3866" name="Text Box 106"/>
          <p:cNvSpPr txBox="1">
            <a:spLocks noChangeArrowheads="1"/>
          </p:cNvSpPr>
          <p:nvPr/>
        </p:nvSpPr>
        <p:spPr bwMode="auto">
          <a:xfrm>
            <a:off x="887413" y="36909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3867" name="Text Box 107"/>
          <p:cNvSpPr txBox="1">
            <a:spLocks noChangeArrowheads="1"/>
          </p:cNvSpPr>
          <p:nvPr/>
        </p:nvSpPr>
        <p:spPr bwMode="auto">
          <a:xfrm>
            <a:off x="887413" y="39957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3868" name="Text Box 108"/>
          <p:cNvSpPr txBox="1">
            <a:spLocks noChangeArrowheads="1"/>
          </p:cNvSpPr>
          <p:nvPr/>
        </p:nvSpPr>
        <p:spPr bwMode="auto">
          <a:xfrm>
            <a:off x="887413" y="43132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3869" name="Text Box 109"/>
          <p:cNvSpPr txBox="1">
            <a:spLocks noChangeArrowheads="1"/>
          </p:cNvSpPr>
          <p:nvPr/>
        </p:nvSpPr>
        <p:spPr bwMode="auto">
          <a:xfrm>
            <a:off x="887413" y="5303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3870" name="Text Box 110"/>
          <p:cNvSpPr txBox="1">
            <a:spLocks noChangeArrowheads="1"/>
          </p:cNvSpPr>
          <p:nvPr/>
        </p:nvSpPr>
        <p:spPr bwMode="auto">
          <a:xfrm>
            <a:off x="887413" y="5608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11" name="Text Box 86"/>
          <p:cNvSpPr txBox="1">
            <a:spLocks noChangeArrowheads="1"/>
          </p:cNvSpPr>
          <p:nvPr/>
        </p:nvSpPr>
        <p:spPr bwMode="auto">
          <a:xfrm>
            <a:off x="2765425" y="2439988"/>
            <a:ext cx="25484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2" name="Text Box 87"/>
          <p:cNvSpPr txBox="1">
            <a:spLocks noChangeArrowheads="1"/>
          </p:cNvSpPr>
          <p:nvPr/>
        </p:nvSpPr>
        <p:spPr bwMode="auto">
          <a:xfrm>
            <a:off x="4460875" y="2439988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k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3" name="Text Box 88"/>
          <p:cNvSpPr txBox="1">
            <a:spLocks noChangeArrowheads="1"/>
          </p:cNvSpPr>
          <p:nvPr/>
        </p:nvSpPr>
        <p:spPr bwMode="auto">
          <a:xfrm>
            <a:off x="6175375" y="2439988"/>
            <a:ext cx="25484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j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4" name="Text Box 89"/>
          <p:cNvSpPr txBox="1">
            <a:spLocks noChangeArrowheads="1"/>
          </p:cNvSpPr>
          <p:nvPr/>
        </p:nvSpPr>
        <p:spPr bwMode="auto">
          <a:xfrm>
            <a:off x="7813675" y="2439988"/>
            <a:ext cx="25484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5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6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7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Courier New" pitchFamily="-65" charset="0"/>
              </a:rPr>
              <a:t>0x4-7</a:t>
            </a:r>
            <a:endParaRPr lang="en-US" sz="2800" b="1" u="sng" dirty="0">
              <a:solidFill>
                <a:srgbClr val="FF0000"/>
              </a:solidFill>
              <a:latin typeface="Times" pitchFamily="-65" charset="0"/>
            </a:endParaRPr>
          </a:p>
        </p:txBody>
      </p:sp>
      <p:sp>
        <p:nvSpPr>
          <p:cNvPr id="118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19" name="Text Box 93"/>
          <p:cNvSpPr txBox="1">
            <a:spLocks noChangeArrowheads="1"/>
          </p:cNvSpPr>
          <p:nvPr/>
        </p:nvSpPr>
        <p:spPr bwMode="auto">
          <a:xfrm>
            <a:off x="2765425" y="303053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0" name="Text Box 94"/>
          <p:cNvSpPr txBox="1">
            <a:spLocks noChangeArrowheads="1"/>
          </p:cNvSpPr>
          <p:nvPr/>
        </p:nvSpPr>
        <p:spPr bwMode="auto">
          <a:xfrm>
            <a:off x="4460875" y="3030538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g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1" name="Text Box 95"/>
          <p:cNvSpPr txBox="1">
            <a:spLocks noChangeArrowheads="1"/>
          </p:cNvSpPr>
          <p:nvPr/>
        </p:nvSpPr>
        <p:spPr bwMode="auto">
          <a:xfrm>
            <a:off x="6175375" y="3030538"/>
            <a:ext cx="27443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f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2" name="Text Box 96"/>
          <p:cNvSpPr txBox="1">
            <a:spLocks noChangeArrowheads="1"/>
          </p:cNvSpPr>
          <p:nvPr/>
        </p:nvSpPr>
        <p:spPr bwMode="auto">
          <a:xfrm>
            <a:off x="7813675" y="3030538"/>
            <a:ext cx="32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8532812" cy="474662"/>
          </a:xfrm>
        </p:spPr>
        <p:txBody>
          <a:bodyPr/>
          <a:lstStyle/>
          <a:p>
            <a:r>
              <a:rPr lang="en-US" sz="3600" dirty="0"/>
              <a:t>Do an example yourself. What happens?</a:t>
            </a:r>
          </a:p>
        </p:txBody>
      </p:sp>
      <p:sp>
        <p:nvSpPr>
          <p:cNvPr id="293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15400" cy="2400300"/>
          </a:xfrm>
        </p:spPr>
        <p:txBody>
          <a:bodyPr/>
          <a:lstStyle/>
          <a:p>
            <a:pPr>
              <a:spcBef>
                <a:spcPct val="30000"/>
              </a:spcBef>
              <a:tabLst>
                <a:tab pos="2292350" algn="l"/>
              </a:tabLst>
            </a:pPr>
            <a:r>
              <a:rPr lang="en-US" sz="2000" dirty="0"/>
              <a:t>Chose from: Cache:	 Hit, Miss, Miss </a:t>
            </a:r>
            <a:r>
              <a:rPr lang="en-US" sz="2000" dirty="0" err="1"/>
              <a:t>w</a:t>
            </a:r>
            <a:r>
              <a:rPr lang="en-US" sz="2000" dirty="0"/>
              <a:t>. replace</a:t>
            </a:r>
            <a:br>
              <a:rPr lang="en-US" sz="2000" dirty="0"/>
            </a:br>
            <a:r>
              <a:rPr lang="en-US" sz="2000" dirty="0"/>
              <a:t>	 Values returned:	a ,</a:t>
            </a:r>
            <a:r>
              <a:rPr lang="en-US" sz="2000" dirty="0" err="1"/>
              <a:t>b</a:t>
            </a:r>
            <a:r>
              <a:rPr lang="en-US" sz="2000" dirty="0"/>
              <a:t>, </a:t>
            </a:r>
            <a:r>
              <a:rPr lang="en-US" sz="2000" dirty="0" err="1"/>
              <a:t>c</a:t>
            </a:r>
            <a:r>
              <a:rPr lang="en-US" sz="2000" dirty="0"/>
              <a:t>, </a:t>
            </a:r>
            <a:r>
              <a:rPr lang="en-US" sz="2000" dirty="0" err="1"/>
              <a:t>d</a:t>
            </a:r>
            <a:r>
              <a:rPr lang="en-US" sz="2000" dirty="0"/>
              <a:t>, </a:t>
            </a:r>
            <a:r>
              <a:rPr lang="en-US" sz="2000" dirty="0" err="1"/>
              <a:t>e</a:t>
            </a:r>
            <a:r>
              <a:rPr lang="en-US" sz="2000" dirty="0"/>
              <a:t>, ..., </a:t>
            </a:r>
            <a:r>
              <a:rPr lang="en-US" sz="2000" dirty="0" err="1"/>
              <a:t>k</a:t>
            </a:r>
            <a:r>
              <a:rPr lang="en-US" sz="2000" dirty="0"/>
              <a:t>, </a:t>
            </a:r>
            <a:r>
              <a:rPr lang="en-US" sz="2000" dirty="0" err="1"/>
              <a:t>l</a:t>
            </a:r>
            <a:endParaRPr lang="en-US" sz="2000" dirty="0"/>
          </a:p>
          <a:p>
            <a:pPr>
              <a:spcBef>
                <a:spcPct val="30000"/>
              </a:spcBef>
              <a:tabLst>
                <a:tab pos="2292350" algn="l"/>
              </a:tabLst>
            </a:pPr>
            <a:r>
              <a:rPr lang="en-US" sz="2000" dirty="0"/>
              <a:t>Read address</a:t>
            </a:r>
            <a:r>
              <a:rPr lang="en-US" sz="2000" dirty="0">
                <a:latin typeface="Courier New" pitchFamily="-65" charset="0"/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0x00000030 </a:t>
            </a:r>
            <a:r>
              <a:rPr lang="en-US" sz="2400" dirty="0"/>
              <a:t>?</a:t>
            </a:r>
            <a:r>
              <a:rPr lang="en-US" sz="2000" dirty="0" smtClean="0">
                <a:latin typeface="Courier New" pitchFamily="-65" charset="0"/>
              </a:rPr>
              <a:t> </a:t>
            </a:r>
            <a:br>
              <a:rPr lang="en-US" sz="2000" dirty="0" smtClean="0">
                <a:latin typeface="Courier New" pitchFamily="-65" charset="0"/>
              </a:rPr>
            </a:br>
            <a:r>
              <a:rPr lang="en-US" sz="2000" dirty="0" smtClean="0">
                <a:latin typeface="Courier New" pitchFamily="-65" charset="0"/>
              </a:rPr>
              <a:t>000000000000000000 </a:t>
            </a:r>
            <a:r>
              <a:rPr lang="en-US" sz="2000" dirty="0">
                <a:latin typeface="Courier New" pitchFamily="-65" charset="0"/>
              </a:rPr>
              <a:t>0000000011 0000</a:t>
            </a:r>
          </a:p>
          <a:p>
            <a:pPr>
              <a:spcBef>
                <a:spcPct val="30000"/>
              </a:spcBef>
              <a:tabLst>
                <a:tab pos="2292350" algn="l"/>
              </a:tabLst>
            </a:pPr>
            <a:r>
              <a:rPr lang="en-US" sz="2000" dirty="0"/>
              <a:t>Read address</a:t>
            </a:r>
            <a:r>
              <a:rPr lang="en-US" sz="2000" dirty="0">
                <a:latin typeface="Courier New" pitchFamily="-65" charset="0"/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0x0000001c</a:t>
            </a:r>
            <a:r>
              <a:rPr lang="en-US" sz="2400" dirty="0"/>
              <a:t> ?</a:t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000" dirty="0">
                <a:latin typeface="Courier New" pitchFamily="-65" charset="0"/>
              </a:rPr>
              <a:t>000000000000000000 0000000001 1100</a:t>
            </a:r>
          </a:p>
        </p:txBody>
      </p:sp>
      <p:sp>
        <p:nvSpPr>
          <p:cNvPr id="2935812" name="Freeform 4"/>
          <p:cNvSpPr>
            <a:spLocks/>
          </p:cNvSpPr>
          <p:nvPr/>
        </p:nvSpPr>
        <p:spPr bwMode="auto">
          <a:xfrm>
            <a:off x="5727700" y="4210050"/>
            <a:ext cx="122238" cy="139700"/>
          </a:xfrm>
          <a:custGeom>
            <a:avLst/>
            <a:gdLst/>
            <a:ahLst/>
            <a:cxnLst>
              <a:cxn ang="0">
                <a:pos x="3" y="88"/>
              </a:cxn>
              <a:cxn ang="0">
                <a:pos x="14" y="10"/>
              </a:cxn>
              <a:cxn ang="0">
                <a:pos x="47" y="21"/>
              </a:cxn>
              <a:cxn ang="0">
                <a:pos x="69" y="88"/>
              </a:cxn>
            </a:cxnLst>
            <a:rect l="0" t="0" r="r" b="b"/>
            <a:pathLst>
              <a:path w="75" h="88">
                <a:moveTo>
                  <a:pt x="3" y="88"/>
                </a:moveTo>
                <a:cubicBezTo>
                  <a:pt x="7" y="62"/>
                  <a:pt x="0" y="32"/>
                  <a:pt x="14" y="10"/>
                </a:cubicBezTo>
                <a:cubicBezTo>
                  <a:pt x="20" y="0"/>
                  <a:pt x="38" y="14"/>
                  <a:pt x="47" y="21"/>
                </a:cubicBezTo>
                <a:cubicBezTo>
                  <a:pt x="75" y="44"/>
                  <a:pt x="69" y="58"/>
                  <a:pt x="69" y="8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5813" name="Rectangle 5"/>
          <p:cNvSpPr>
            <a:spLocks noChangeArrowheads="1"/>
          </p:cNvSpPr>
          <p:nvPr/>
        </p:nvSpPr>
        <p:spPr bwMode="auto">
          <a:xfrm>
            <a:off x="1143000" y="3754438"/>
            <a:ext cx="990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14" name="Rectangle 6"/>
          <p:cNvSpPr>
            <a:spLocks noChangeArrowheads="1"/>
          </p:cNvSpPr>
          <p:nvPr/>
        </p:nvSpPr>
        <p:spPr bwMode="auto">
          <a:xfrm>
            <a:off x="914400" y="3754438"/>
            <a:ext cx="228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15" name="Rectangle 7"/>
          <p:cNvSpPr>
            <a:spLocks noChangeArrowheads="1"/>
          </p:cNvSpPr>
          <p:nvPr/>
        </p:nvSpPr>
        <p:spPr bwMode="auto">
          <a:xfrm>
            <a:off x="2133600" y="37544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16" name="Rectangle 8"/>
          <p:cNvSpPr>
            <a:spLocks noChangeArrowheads="1"/>
          </p:cNvSpPr>
          <p:nvPr/>
        </p:nvSpPr>
        <p:spPr bwMode="auto">
          <a:xfrm>
            <a:off x="3810000" y="37544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17" name="Rectangle 9"/>
          <p:cNvSpPr>
            <a:spLocks noChangeArrowheads="1"/>
          </p:cNvSpPr>
          <p:nvPr/>
        </p:nvSpPr>
        <p:spPr bwMode="auto">
          <a:xfrm>
            <a:off x="5486400" y="37544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18" name="Rectangle 10"/>
          <p:cNvSpPr>
            <a:spLocks noChangeArrowheads="1"/>
          </p:cNvSpPr>
          <p:nvPr/>
        </p:nvSpPr>
        <p:spPr bwMode="auto">
          <a:xfrm>
            <a:off x="7162800" y="37544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19" name="Rectangle 11"/>
          <p:cNvSpPr>
            <a:spLocks noChangeArrowheads="1"/>
          </p:cNvSpPr>
          <p:nvPr/>
        </p:nvSpPr>
        <p:spPr bwMode="auto">
          <a:xfrm>
            <a:off x="1143000" y="4059238"/>
            <a:ext cx="990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20" name="Rectangle 12"/>
          <p:cNvSpPr>
            <a:spLocks noChangeArrowheads="1"/>
          </p:cNvSpPr>
          <p:nvPr/>
        </p:nvSpPr>
        <p:spPr bwMode="auto">
          <a:xfrm>
            <a:off x="914400" y="4059238"/>
            <a:ext cx="228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21" name="Rectangle 13"/>
          <p:cNvSpPr>
            <a:spLocks noChangeArrowheads="1"/>
          </p:cNvSpPr>
          <p:nvPr/>
        </p:nvSpPr>
        <p:spPr bwMode="auto">
          <a:xfrm>
            <a:off x="2133600" y="40592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22" name="Rectangle 14"/>
          <p:cNvSpPr>
            <a:spLocks noChangeArrowheads="1"/>
          </p:cNvSpPr>
          <p:nvPr/>
        </p:nvSpPr>
        <p:spPr bwMode="auto">
          <a:xfrm>
            <a:off x="3810000" y="40592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23" name="Rectangle 15"/>
          <p:cNvSpPr>
            <a:spLocks noChangeArrowheads="1"/>
          </p:cNvSpPr>
          <p:nvPr/>
        </p:nvSpPr>
        <p:spPr bwMode="auto">
          <a:xfrm>
            <a:off x="5486400" y="40592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24" name="Rectangle 16"/>
          <p:cNvSpPr>
            <a:spLocks noChangeArrowheads="1"/>
          </p:cNvSpPr>
          <p:nvPr/>
        </p:nvSpPr>
        <p:spPr bwMode="auto">
          <a:xfrm>
            <a:off x="7162800" y="40592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25" name="Rectangle 17"/>
          <p:cNvSpPr>
            <a:spLocks noChangeArrowheads="1"/>
          </p:cNvSpPr>
          <p:nvPr/>
        </p:nvSpPr>
        <p:spPr bwMode="auto">
          <a:xfrm>
            <a:off x="1143000" y="4364038"/>
            <a:ext cx="990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26" name="Rectangle 18"/>
          <p:cNvSpPr>
            <a:spLocks noChangeArrowheads="1"/>
          </p:cNvSpPr>
          <p:nvPr/>
        </p:nvSpPr>
        <p:spPr bwMode="auto">
          <a:xfrm>
            <a:off x="914400" y="4364038"/>
            <a:ext cx="228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27" name="Rectangle 19"/>
          <p:cNvSpPr>
            <a:spLocks noChangeArrowheads="1"/>
          </p:cNvSpPr>
          <p:nvPr/>
        </p:nvSpPr>
        <p:spPr bwMode="auto">
          <a:xfrm>
            <a:off x="2133600" y="43640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28" name="Rectangle 20"/>
          <p:cNvSpPr>
            <a:spLocks noChangeArrowheads="1"/>
          </p:cNvSpPr>
          <p:nvPr/>
        </p:nvSpPr>
        <p:spPr bwMode="auto">
          <a:xfrm>
            <a:off x="3810000" y="43640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29" name="Rectangle 21"/>
          <p:cNvSpPr>
            <a:spLocks noChangeArrowheads="1"/>
          </p:cNvSpPr>
          <p:nvPr/>
        </p:nvSpPr>
        <p:spPr bwMode="auto">
          <a:xfrm>
            <a:off x="5486400" y="43640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30" name="Rectangle 22"/>
          <p:cNvSpPr>
            <a:spLocks noChangeArrowheads="1"/>
          </p:cNvSpPr>
          <p:nvPr/>
        </p:nvSpPr>
        <p:spPr bwMode="auto">
          <a:xfrm>
            <a:off x="7162800" y="43640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31" name="Rectangle 23"/>
          <p:cNvSpPr>
            <a:spLocks noChangeArrowheads="1"/>
          </p:cNvSpPr>
          <p:nvPr/>
        </p:nvSpPr>
        <p:spPr bwMode="auto">
          <a:xfrm>
            <a:off x="1143000" y="4668838"/>
            <a:ext cx="990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32" name="Rectangle 24"/>
          <p:cNvSpPr>
            <a:spLocks noChangeArrowheads="1"/>
          </p:cNvSpPr>
          <p:nvPr/>
        </p:nvSpPr>
        <p:spPr bwMode="auto">
          <a:xfrm>
            <a:off x="914400" y="4668838"/>
            <a:ext cx="228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33" name="Rectangle 25"/>
          <p:cNvSpPr>
            <a:spLocks noChangeArrowheads="1"/>
          </p:cNvSpPr>
          <p:nvPr/>
        </p:nvSpPr>
        <p:spPr bwMode="auto">
          <a:xfrm>
            <a:off x="2133600" y="46688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34" name="Rectangle 26"/>
          <p:cNvSpPr>
            <a:spLocks noChangeArrowheads="1"/>
          </p:cNvSpPr>
          <p:nvPr/>
        </p:nvSpPr>
        <p:spPr bwMode="auto">
          <a:xfrm>
            <a:off x="3810000" y="46688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35" name="Rectangle 27"/>
          <p:cNvSpPr>
            <a:spLocks noChangeArrowheads="1"/>
          </p:cNvSpPr>
          <p:nvPr/>
        </p:nvSpPr>
        <p:spPr bwMode="auto">
          <a:xfrm>
            <a:off x="5486400" y="46688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36" name="Rectangle 28"/>
          <p:cNvSpPr>
            <a:spLocks noChangeArrowheads="1"/>
          </p:cNvSpPr>
          <p:nvPr/>
        </p:nvSpPr>
        <p:spPr bwMode="auto">
          <a:xfrm>
            <a:off x="7162800" y="46688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37" name="Rectangle 29"/>
          <p:cNvSpPr>
            <a:spLocks noChangeArrowheads="1"/>
          </p:cNvSpPr>
          <p:nvPr/>
        </p:nvSpPr>
        <p:spPr bwMode="auto">
          <a:xfrm>
            <a:off x="1143000" y="4973638"/>
            <a:ext cx="990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38" name="Rectangle 30"/>
          <p:cNvSpPr>
            <a:spLocks noChangeArrowheads="1"/>
          </p:cNvSpPr>
          <p:nvPr/>
        </p:nvSpPr>
        <p:spPr bwMode="auto">
          <a:xfrm>
            <a:off x="914400" y="4973638"/>
            <a:ext cx="228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39" name="Rectangle 31"/>
          <p:cNvSpPr>
            <a:spLocks noChangeArrowheads="1"/>
          </p:cNvSpPr>
          <p:nvPr/>
        </p:nvSpPr>
        <p:spPr bwMode="auto">
          <a:xfrm>
            <a:off x="2133600" y="49736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40" name="Rectangle 32"/>
          <p:cNvSpPr>
            <a:spLocks noChangeArrowheads="1"/>
          </p:cNvSpPr>
          <p:nvPr/>
        </p:nvSpPr>
        <p:spPr bwMode="auto">
          <a:xfrm>
            <a:off x="3810000" y="49736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41" name="Rectangle 33"/>
          <p:cNvSpPr>
            <a:spLocks noChangeArrowheads="1"/>
          </p:cNvSpPr>
          <p:nvPr/>
        </p:nvSpPr>
        <p:spPr bwMode="auto">
          <a:xfrm>
            <a:off x="5486400" y="49736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42" name="Rectangle 34"/>
          <p:cNvSpPr>
            <a:spLocks noChangeArrowheads="1"/>
          </p:cNvSpPr>
          <p:nvPr/>
        </p:nvSpPr>
        <p:spPr bwMode="auto">
          <a:xfrm>
            <a:off x="7162800" y="49736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43" name="Rectangle 35"/>
          <p:cNvSpPr>
            <a:spLocks noChangeArrowheads="1"/>
          </p:cNvSpPr>
          <p:nvPr/>
        </p:nvSpPr>
        <p:spPr bwMode="auto">
          <a:xfrm>
            <a:off x="1143000" y="5278438"/>
            <a:ext cx="990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44" name="Rectangle 36"/>
          <p:cNvSpPr>
            <a:spLocks noChangeArrowheads="1"/>
          </p:cNvSpPr>
          <p:nvPr/>
        </p:nvSpPr>
        <p:spPr bwMode="auto">
          <a:xfrm>
            <a:off x="914400" y="5278438"/>
            <a:ext cx="228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45" name="Rectangle 37"/>
          <p:cNvSpPr>
            <a:spLocks noChangeArrowheads="1"/>
          </p:cNvSpPr>
          <p:nvPr/>
        </p:nvSpPr>
        <p:spPr bwMode="auto">
          <a:xfrm>
            <a:off x="2133600" y="52784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46" name="Rectangle 38"/>
          <p:cNvSpPr>
            <a:spLocks noChangeArrowheads="1"/>
          </p:cNvSpPr>
          <p:nvPr/>
        </p:nvSpPr>
        <p:spPr bwMode="auto">
          <a:xfrm>
            <a:off x="3810000" y="52784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47" name="Rectangle 39"/>
          <p:cNvSpPr>
            <a:spLocks noChangeArrowheads="1"/>
          </p:cNvSpPr>
          <p:nvPr/>
        </p:nvSpPr>
        <p:spPr bwMode="auto">
          <a:xfrm>
            <a:off x="5486400" y="52784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48" name="Rectangle 40"/>
          <p:cNvSpPr>
            <a:spLocks noChangeArrowheads="1"/>
          </p:cNvSpPr>
          <p:nvPr/>
        </p:nvSpPr>
        <p:spPr bwMode="auto">
          <a:xfrm>
            <a:off x="7162800" y="52784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49" name="Rectangle 41"/>
          <p:cNvSpPr>
            <a:spLocks noChangeArrowheads="1"/>
          </p:cNvSpPr>
          <p:nvPr/>
        </p:nvSpPr>
        <p:spPr bwMode="auto">
          <a:xfrm>
            <a:off x="1143000" y="5583238"/>
            <a:ext cx="990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50" name="Rectangle 42"/>
          <p:cNvSpPr>
            <a:spLocks noChangeArrowheads="1"/>
          </p:cNvSpPr>
          <p:nvPr/>
        </p:nvSpPr>
        <p:spPr bwMode="auto">
          <a:xfrm>
            <a:off x="914400" y="5583238"/>
            <a:ext cx="228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51" name="Rectangle 43"/>
          <p:cNvSpPr>
            <a:spLocks noChangeArrowheads="1"/>
          </p:cNvSpPr>
          <p:nvPr/>
        </p:nvSpPr>
        <p:spPr bwMode="auto">
          <a:xfrm>
            <a:off x="2133600" y="55832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52" name="Rectangle 44"/>
          <p:cNvSpPr>
            <a:spLocks noChangeArrowheads="1"/>
          </p:cNvSpPr>
          <p:nvPr/>
        </p:nvSpPr>
        <p:spPr bwMode="auto">
          <a:xfrm>
            <a:off x="3810000" y="55832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53" name="Rectangle 45"/>
          <p:cNvSpPr>
            <a:spLocks noChangeArrowheads="1"/>
          </p:cNvSpPr>
          <p:nvPr/>
        </p:nvSpPr>
        <p:spPr bwMode="auto">
          <a:xfrm>
            <a:off x="5486400" y="55832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54" name="Rectangle 46"/>
          <p:cNvSpPr>
            <a:spLocks noChangeArrowheads="1"/>
          </p:cNvSpPr>
          <p:nvPr/>
        </p:nvSpPr>
        <p:spPr bwMode="auto">
          <a:xfrm>
            <a:off x="7162800" y="55832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55" name="Rectangle 47"/>
          <p:cNvSpPr>
            <a:spLocks noChangeArrowheads="1"/>
          </p:cNvSpPr>
          <p:nvPr/>
        </p:nvSpPr>
        <p:spPr bwMode="auto">
          <a:xfrm>
            <a:off x="1143000" y="5888038"/>
            <a:ext cx="990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56" name="Rectangle 48"/>
          <p:cNvSpPr>
            <a:spLocks noChangeArrowheads="1"/>
          </p:cNvSpPr>
          <p:nvPr/>
        </p:nvSpPr>
        <p:spPr bwMode="auto">
          <a:xfrm>
            <a:off x="914400" y="5888038"/>
            <a:ext cx="228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57" name="Rectangle 49"/>
          <p:cNvSpPr>
            <a:spLocks noChangeArrowheads="1"/>
          </p:cNvSpPr>
          <p:nvPr/>
        </p:nvSpPr>
        <p:spPr bwMode="auto">
          <a:xfrm>
            <a:off x="2133600" y="58880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58" name="Rectangle 50"/>
          <p:cNvSpPr>
            <a:spLocks noChangeArrowheads="1"/>
          </p:cNvSpPr>
          <p:nvPr/>
        </p:nvSpPr>
        <p:spPr bwMode="auto">
          <a:xfrm>
            <a:off x="3810000" y="58880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59" name="Rectangle 51"/>
          <p:cNvSpPr>
            <a:spLocks noChangeArrowheads="1"/>
          </p:cNvSpPr>
          <p:nvPr/>
        </p:nvSpPr>
        <p:spPr bwMode="auto">
          <a:xfrm>
            <a:off x="5486400" y="58880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60" name="Rectangle 52"/>
          <p:cNvSpPr>
            <a:spLocks noChangeArrowheads="1"/>
          </p:cNvSpPr>
          <p:nvPr/>
        </p:nvSpPr>
        <p:spPr bwMode="auto">
          <a:xfrm>
            <a:off x="7162800" y="5888038"/>
            <a:ext cx="1676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935861" name="Text Box 53"/>
          <p:cNvSpPr txBox="1">
            <a:spLocks noChangeArrowheads="1"/>
          </p:cNvSpPr>
          <p:nvPr/>
        </p:nvSpPr>
        <p:spPr bwMode="auto">
          <a:xfrm>
            <a:off x="3733800" y="60404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Times" pitchFamily="-65" charset="0"/>
              </a:rPr>
              <a:t>...</a:t>
            </a:r>
            <a:endParaRPr lang="en-US" sz="240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935862" name="Text Box 54"/>
          <p:cNvSpPr txBox="1">
            <a:spLocks noChangeArrowheads="1"/>
          </p:cNvSpPr>
          <p:nvPr/>
        </p:nvSpPr>
        <p:spPr bwMode="auto">
          <a:xfrm>
            <a:off x="533400" y="3144838"/>
            <a:ext cx="101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Times" pitchFamily="-65" charset="0"/>
              </a:rPr>
              <a:t>Valid</a:t>
            </a:r>
          </a:p>
        </p:txBody>
      </p:sp>
      <p:sp>
        <p:nvSpPr>
          <p:cNvPr id="2935863" name="Text Box 55"/>
          <p:cNvSpPr txBox="1">
            <a:spLocks noChangeArrowheads="1"/>
          </p:cNvSpPr>
          <p:nvPr/>
        </p:nvSpPr>
        <p:spPr bwMode="auto">
          <a:xfrm>
            <a:off x="1295400" y="3322638"/>
            <a:ext cx="776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Times" pitchFamily="-65" charset="0"/>
              </a:rPr>
              <a:t>Tag</a:t>
            </a:r>
          </a:p>
        </p:txBody>
      </p:sp>
      <p:sp>
        <p:nvSpPr>
          <p:cNvPr id="2935864" name="Text Box 56"/>
          <p:cNvSpPr txBox="1">
            <a:spLocks noChangeArrowheads="1"/>
          </p:cNvSpPr>
          <p:nvPr/>
        </p:nvSpPr>
        <p:spPr bwMode="auto">
          <a:xfrm>
            <a:off x="2438400" y="32766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935865" name="Text Box 57"/>
          <p:cNvSpPr txBox="1">
            <a:spLocks noChangeArrowheads="1"/>
          </p:cNvSpPr>
          <p:nvPr/>
        </p:nvSpPr>
        <p:spPr bwMode="auto">
          <a:xfrm>
            <a:off x="4114800" y="32512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935866" name="Text Box 58"/>
          <p:cNvSpPr txBox="1">
            <a:spLocks noChangeArrowheads="1"/>
          </p:cNvSpPr>
          <p:nvPr/>
        </p:nvSpPr>
        <p:spPr bwMode="auto">
          <a:xfrm>
            <a:off x="5791200" y="32512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0x4-7</a:t>
            </a:r>
            <a:endParaRPr lang="en-US" sz="2800" b="1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935867" name="Text Box 59"/>
          <p:cNvSpPr txBox="1">
            <a:spLocks noChangeArrowheads="1"/>
          </p:cNvSpPr>
          <p:nvPr/>
        </p:nvSpPr>
        <p:spPr bwMode="auto">
          <a:xfrm>
            <a:off x="7391400" y="32512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935868" name="Text Box 60"/>
          <p:cNvSpPr txBox="1">
            <a:spLocks noChangeArrowheads="1"/>
          </p:cNvSpPr>
          <p:nvPr/>
        </p:nvSpPr>
        <p:spPr bwMode="auto">
          <a:xfrm>
            <a:off x="304800" y="366395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0</a:t>
            </a:r>
            <a:endParaRPr lang="en-US" sz="280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935869" name="Text Box 61"/>
          <p:cNvSpPr txBox="1">
            <a:spLocks noChangeArrowheads="1"/>
          </p:cNvSpPr>
          <p:nvPr/>
        </p:nvSpPr>
        <p:spPr bwMode="auto">
          <a:xfrm>
            <a:off x="304800" y="396875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1</a:t>
            </a:r>
            <a:endParaRPr lang="en-US" sz="280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935870" name="Text Box 62"/>
          <p:cNvSpPr txBox="1">
            <a:spLocks noChangeArrowheads="1"/>
          </p:cNvSpPr>
          <p:nvPr/>
        </p:nvSpPr>
        <p:spPr bwMode="auto">
          <a:xfrm>
            <a:off x="304800" y="427355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2</a:t>
            </a:r>
            <a:endParaRPr lang="en-US" sz="280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935871" name="Text Box 63"/>
          <p:cNvSpPr txBox="1">
            <a:spLocks noChangeArrowheads="1"/>
          </p:cNvSpPr>
          <p:nvPr/>
        </p:nvSpPr>
        <p:spPr bwMode="auto">
          <a:xfrm>
            <a:off x="304800" y="457835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3</a:t>
            </a:r>
            <a:endParaRPr lang="en-US" sz="280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935872" name="Text Box 64"/>
          <p:cNvSpPr txBox="1">
            <a:spLocks noChangeArrowheads="1"/>
          </p:cNvSpPr>
          <p:nvPr/>
        </p:nvSpPr>
        <p:spPr bwMode="auto">
          <a:xfrm>
            <a:off x="304800" y="488315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4</a:t>
            </a:r>
            <a:endParaRPr lang="en-US" sz="280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935873" name="Text Box 65"/>
          <p:cNvSpPr txBox="1">
            <a:spLocks noChangeArrowheads="1"/>
          </p:cNvSpPr>
          <p:nvPr/>
        </p:nvSpPr>
        <p:spPr bwMode="auto">
          <a:xfrm>
            <a:off x="304800" y="518795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5</a:t>
            </a:r>
            <a:endParaRPr lang="en-US" sz="280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935874" name="Text Box 66"/>
          <p:cNvSpPr txBox="1">
            <a:spLocks noChangeArrowheads="1"/>
          </p:cNvSpPr>
          <p:nvPr/>
        </p:nvSpPr>
        <p:spPr bwMode="auto">
          <a:xfrm>
            <a:off x="304800" y="549275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6</a:t>
            </a:r>
            <a:endParaRPr lang="en-US" sz="280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935875" name="Text Box 67"/>
          <p:cNvSpPr txBox="1">
            <a:spLocks noChangeArrowheads="1"/>
          </p:cNvSpPr>
          <p:nvPr/>
        </p:nvSpPr>
        <p:spPr bwMode="auto">
          <a:xfrm>
            <a:off x="304800" y="579755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7</a:t>
            </a:r>
            <a:endParaRPr lang="en-US" sz="280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935876" name="Text Box 68"/>
          <p:cNvSpPr txBox="1">
            <a:spLocks noChangeArrowheads="1"/>
          </p:cNvSpPr>
          <p:nvPr/>
        </p:nvSpPr>
        <p:spPr bwMode="auto">
          <a:xfrm>
            <a:off x="304800" y="60404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Times" pitchFamily="-65" charset="0"/>
              </a:rPr>
              <a:t>...</a:t>
            </a:r>
            <a:endParaRPr lang="en-US" sz="240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935877" name="Text Box 69"/>
          <p:cNvSpPr txBox="1">
            <a:spLocks noChangeArrowheads="1"/>
          </p:cNvSpPr>
          <p:nvPr/>
        </p:nvSpPr>
        <p:spPr bwMode="auto">
          <a:xfrm>
            <a:off x="841375" y="39655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35878" name="Text Box 70"/>
          <p:cNvSpPr txBox="1">
            <a:spLocks noChangeArrowheads="1"/>
          </p:cNvSpPr>
          <p:nvPr/>
        </p:nvSpPr>
        <p:spPr bwMode="auto">
          <a:xfrm>
            <a:off x="1470025" y="398462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935879" name="Text Box 71"/>
          <p:cNvSpPr txBox="1">
            <a:spLocks noChangeArrowheads="1"/>
          </p:cNvSpPr>
          <p:nvPr/>
        </p:nvSpPr>
        <p:spPr bwMode="auto">
          <a:xfrm>
            <a:off x="2765425" y="3984625"/>
            <a:ext cx="25484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35880" name="Text Box 72"/>
          <p:cNvSpPr txBox="1">
            <a:spLocks noChangeArrowheads="1"/>
          </p:cNvSpPr>
          <p:nvPr/>
        </p:nvSpPr>
        <p:spPr bwMode="auto">
          <a:xfrm>
            <a:off x="4460875" y="3984625"/>
            <a:ext cx="3257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k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35881" name="Text Box 73"/>
          <p:cNvSpPr txBox="1">
            <a:spLocks noChangeArrowheads="1"/>
          </p:cNvSpPr>
          <p:nvPr/>
        </p:nvSpPr>
        <p:spPr bwMode="auto">
          <a:xfrm>
            <a:off x="6175375" y="3984625"/>
            <a:ext cx="25484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j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35882" name="Text Box 74"/>
          <p:cNvSpPr txBox="1">
            <a:spLocks noChangeArrowheads="1"/>
          </p:cNvSpPr>
          <p:nvPr/>
        </p:nvSpPr>
        <p:spPr bwMode="auto">
          <a:xfrm>
            <a:off x="7813675" y="3984625"/>
            <a:ext cx="25484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i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35883" name="Text Box 75"/>
          <p:cNvSpPr txBox="1">
            <a:spLocks noChangeArrowheads="1"/>
          </p:cNvSpPr>
          <p:nvPr/>
        </p:nvSpPr>
        <p:spPr bwMode="auto">
          <a:xfrm>
            <a:off x="841375" y="455612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35884" name="Text Box 76"/>
          <p:cNvSpPr txBox="1">
            <a:spLocks noChangeArrowheads="1"/>
          </p:cNvSpPr>
          <p:nvPr/>
        </p:nvSpPr>
        <p:spPr bwMode="auto">
          <a:xfrm>
            <a:off x="1470025" y="45751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5885" name="Text Box 77"/>
          <p:cNvSpPr txBox="1">
            <a:spLocks noChangeArrowheads="1"/>
          </p:cNvSpPr>
          <p:nvPr/>
        </p:nvSpPr>
        <p:spPr bwMode="auto">
          <a:xfrm>
            <a:off x="2765425" y="4575175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35886" name="Text Box 78"/>
          <p:cNvSpPr txBox="1">
            <a:spLocks noChangeArrowheads="1"/>
          </p:cNvSpPr>
          <p:nvPr/>
        </p:nvSpPr>
        <p:spPr bwMode="auto">
          <a:xfrm>
            <a:off x="4460875" y="4575175"/>
            <a:ext cx="33885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g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35887" name="Text Box 79"/>
          <p:cNvSpPr txBox="1">
            <a:spLocks noChangeArrowheads="1"/>
          </p:cNvSpPr>
          <p:nvPr/>
        </p:nvSpPr>
        <p:spPr bwMode="auto">
          <a:xfrm>
            <a:off x="6175375" y="4575175"/>
            <a:ext cx="27443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f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35888" name="Text Box 80"/>
          <p:cNvSpPr txBox="1">
            <a:spLocks noChangeArrowheads="1"/>
          </p:cNvSpPr>
          <p:nvPr/>
        </p:nvSpPr>
        <p:spPr bwMode="auto">
          <a:xfrm>
            <a:off x="7813675" y="4575175"/>
            <a:ext cx="32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35889" name="Text Box 81"/>
          <p:cNvSpPr txBox="1">
            <a:spLocks noChangeArrowheads="1"/>
          </p:cNvSpPr>
          <p:nvPr/>
        </p:nvSpPr>
        <p:spPr bwMode="auto">
          <a:xfrm>
            <a:off x="0" y="3354388"/>
            <a:ext cx="111283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35890" name="Text Box 82"/>
          <p:cNvSpPr txBox="1">
            <a:spLocks noChangeArrowheads="1"/>
          </p:cNvSpPr>
          <p:nvPr/>
        </p:nvSpPr>
        <p:spPr bwMode="auto">
          <a:xfrm>
            <a:off x="874713" y="368617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5891" name="Text Box 83"/>
          <p:cNvSpPr txBox="1">
            <a:spLocks noChangeArrowheads="1"/>
          </p:cNvSpPr>
          <p:nvPr/>
        </p:nvSpPr>
        <p:spPr bwMode="auto">
          <a:xfrm>
            <a:off x="874713" y="430847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5892" name="Text Box 84"/>
          <p:cNvSpPr txBox="1">
            <a:spLocks noChangeArrowheads="1"/>
          </p:cNvSpPr>
          <p:nvPr/>
        </p:nvSpPr>
        <p:spPr bwMode="auto">
          <a:xfrm>
            <a:off x="887413" y="493077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5893" name="Text Box 85"/>
          <p:cNvSpPr txBox="1">
            <a:spLocks noChangeArrowheads="1"/>
          </p:cNvSpPr>
          <p:nvPr/>
        </p:nvSpPr>
        <p:spPr bwMode="auto">
          <a:xfrm>
            <a:off x="887413" y="523557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5894" name="Text Box 86"/>
          <p:cNvSpPr txBox="1">
            <a:spLocks noChangeArrowheads="1"/>
          </p:cNvSpPr>
          <p:nvPr/>
        </p:nvSpPr>
        <p:spPr bwMode="auto">
          <a:xfrm>
            <a:off x="887413" y="554037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5895" name="Text Box 87"/>
          <p:cNvSpPr txBox="1">
            <a:spLocks noChangeArrowheads="1"/>
          </p:cNvSpPr>
          <p:nvPr/>
        </p:nvSpPr>
        <p:spPr bwMode="auto">
          <a:xfrm>
            <a:off x="887413" y="585787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5896" name="Text Box 88"/>
          <p:cNvSpPr txBox="1">
            <a:spLocks noChangeArrowheads="1"/>
          </p:cNvSpPr>
          <p:nvPr/>
        </p:nvSpPr>
        <p:spPr bwMode="auto">
          <a:xfrm>
            <a:off x="0" y="2895600"/>
            <a:ext cx="12509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hlink"/>
                </a:solidFill>
              </a:rPr>
              <a:t>Cache</a:t>
            </a:r>
            <a:endParaRPr lang="en-US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352800" cy="474663"/>
          </a:xfrm>
        </p:spPr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293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16013"/>
            <a:ext cx="4648200" cy="5741987"/>
          </a:xfrm>
        </p:spPr>
        <p:txBody>
          <a:bodyPr/>
          <a:lstStyle/>
          <a:p>
            <a:r>
              <a:rPr lang="en-US" sz="2800" dirty="0">
                <a:latin typeface="Courier New" pitchFamily="-65" charset="0"/>
              </a:rPr>
              <a:t>0x00000030</a:t>
            </a:r>
            <a:r>
              <a:rPr lang="en-US" sz="2800" dirty="0"/>
              <a:t> a </a:t>
            </a:r>
            <a:r>
              <a:rPr lang="en-US" sz="2800" u="sng" dirty="0">
                <a:solidFill>
                  <a:schemeClr val="accent1"/>
                </a:solidFill>
              </a:rPr>
              <a:t>hit</a:t>
            </a:r>
          </a:p>
          <a:p>
            <a:pPr lvl="1">
              <a:buFontTx/>
              <a:buNone/>
            </a:pPr>
            <a:r>
              <a:rPr lang="en-US" sz="2400" dirty="0"/>
              <a:t>Index = 3, Tag matches,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Offset </a:t>
            </a:r>
            <a:r>
              <a:rPr lang="en-US" sz="2400" dirty="0"/>
              <a:t>= 0, value = </a:t>
            </a:r>
            <a:r>
              <a:rPr lang="en-US" sz="2400" dirty="0" err="1">
                <a:solidFill>
                  <a:schemeClr val="accent1"/>
                </a:solidFill>
              </a:rPr>
              <a:t>e</a:t>
            </a:r>
            <a:endParaRPr lang="en-US" sz="2400" u="sng" dirty="0">
              <a:solidFill>
                <a:schemeClr val="accent1"/>
              </a:solidFill>
            </a:endParaRPr>
          </a:p>
          <a:p>
            <a:r>
              <a:rPr lang="en-US" sz="2800" dirty="0">
                <a:latin typeface="Courier New" pitchFamily="-65" charset="0"/>
              </a:rPr>
              <a:t>0x0000001c</a:t>
            </a:r>
            <a:r>
              <a:rPr lang="en-US" sz="2800" dirty="0"/>
              <a:t> a </a:t>
            </a:r>
            <a:r>
              <a:rPr lang="en-US" sz="2800" u="sng" dirty="0">
                <a:solidFill>
                  <a:schemeClr val="accent1"/>
                </a:solidFill>
              </a:rPr>
              <a:t>miss</a:t>
            </a:r>
          </a:p>
          <a:p>
            <a:pPr lvl="1">
              <a:buFontTx/>
              <a:buNone/>
            </a:pPr>
            <a:r>
              <a:rPr lang="en-US" sz="2400" dirty="0"/>
              <a:t>Index = 1, Tag mismatch, so replace from memory, </a:t>
            </a:r>
            <a:br>
              <a:rPr lang="en-US" sz="2400" dirty="0"/>
            </a:br>
            <a:r>
              <a:rPr lang="en-US" sz="2400" dirty="0"/>
              <a:t>Offset = </a:t>
            </a:r>
            <a:r>
              <a:rPr lang="en-US" sz="2400" dirty="0">
                <a:latin typeface="Courier New" pitchFamily="-65" charset="0"/>
              </a:rPr>
              <a:t>0xc</a:t>
            </a:r>
            <a:r>
              <a:rPr lang="en-US" sz="2400" dirty="0"/>
              <a:t>, value = </a:t>
            </a:r>
            <a:r>
              <a:rPr lang="en-US" sz="2400" dirty="0" err="1">
                <a:solidFill>
                  <a:schemeClr val="accent1"/>
                </a:solidFill>
              </a:rPr>
              <a:t>d</a:t>
            </a:r>
            <a:endParaRPr lang="en-US" sz="2400" dirty="0"/>
          </a:p>
          <a:p>
            <a:r>
              <a:rPr lang="en-US" sz="2800" dirty="0"/>
              <a:t>Since reads, values </a:t>
            </a:r>
            <a:br>
              <a:rPr lang="en-US" sz="2800" dirty="0"/>
            </a:br>
            <a:r>
              <a:rPr lang="en-US" sz="2800" dirty="0"/>
              <a:t>must = memory values </a:t>
            </a:r>
            <a:br>
              <a:rPr lang="en-US" sz="2800" dirty="0"/>
            </a:br>
            <a:r>
              <a:rPr lang="en-US" sz="2800" dirty="0"/>
              <a:t>whether or not cached:</a:t>
            </a:r>
          </a:p>
          <a:p>
            <a:pPr lvl="1"/>
            <a:r>
              <a:rPr lang="en-US" sz="2400" dirty="0">
                <a:latin typeface="Courier New" pitchFamily="-65" charset="0"/>
              </a:rPr>
              <a:t>0x00000030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chemeClr val="accent1"/>
                </a:solidFill>
              </a:rPr>
              <a:t>e</a:t>
            </a:r>
            <a:endParaRPr lang="en-US" sz="2400" dirty="0"/>
          </a:p>
          <a:p>
            <a:pPr lvl="1"/>
            <a:r>
              <a:rPr lang="en-US" sz="2400" dirty="0">
                <a:latin typeface="Courier New" pitchFamily="-65" charset="0"/>
              </a:rPr>
              <a:t>0x0000001c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chemeClr val="accent1"/>
                </a:solidFill>
              </a:rPr>
              <a:t>d</a:t>
            </a:r>
            <a:endParaRPr lang="en-US" sz="2400" dirty="0">
              <a:solidFill>
                <a:schemeClr val="accent1"/>
              </a:solidFill>
              <a:latin typeface="Courier New" pitchFamily="-65" charset="0"/>
            </a:endParaRP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4627563" y="1384300"/>
            <a:ext cx="199285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18 VAG Rounded Bold   07390"/>
              </a:rPr>
              <a:t>Address (hex)</a:t>
            </a:r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6684963" y="1371600"/>
            <a:ext cx="207133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18 VAG Rounded Bold   07390"/>
              </a:rPr>
              <a:t>Value of Word</a:t>
            </a:r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5999163" y="1066800"/>
            <a:ext cx="154781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18 VAG Rounded Bold   07390"/>
              </a:rPr>
              <a:t>Memory</a:t>
            </a:r>
            <a:endParaRPr lang="en-US" sz="2000" b="1" dirty="0">
              <a:latin typeface="18 VAG Rounded Bold   07390"/>
            </a:endParaRPr>
          </a:p>
        </p:txBody>
      </p:sp>
      <p:grpSp>
        <p:nvGrpSpPr>
          <p:cNvPr id="59" name="Group 7"/>
          <p:cNvGrpSpPr>
            <a:grpSpLocks/>
          </p:cNvGrpSpPr>
          <p:nvPr/>
        </p:nvGrpSpPr>
        <p:grpSpPr bwMode="auto">
          <a:xfrm>
            <a:off x="4856163" y="1509713"/>
            <a:ext cx="3581400" cy="5257800"/>
            <a:chOff x="2880" y="912"/>
            <a:chExt cx="2256" cy="3312"/>
          </a:xfrm>
        </p:grpSpPr>
        <p:grpSp>
          <p:nvGrpSpPr>
            <p:cNvPr id="60" name="Group 8"/>
            <p:cNvGrpSpPr>
              <a:grpSpLocks/>
            </p:cNvGrpSpPr>
            <p:nvPr/>
          </p:nvGrpSpPr>
          <p:grpSpPr bwMode="auto">
            <a:xfrm>
              <a:off x="2880" y="1152"/>
              <a:ext cx="2256" cy="1153"/>
              <a:chOff x="240" y="1631"/>
              <a:chExt cx="2256" cy="1153"/>
            </a:xfrm>
          </p:grpSpPr>
          <p:sp>
            <p:nvSpPr>
              <p:cNvPr id="94" name="Rectangle 9"/>
              <p:cNvSpPr>
                <a:spLocks noChangeArrowheads="1"/>
              </p:cNvSpPr>
              <p:nvPr/>
            </p:nvSpPr>
            <p:spPr bwMode="auto">
              <a:xfrm>
                <a:off x="1440" y="1680"/>
                <a:ext cx="105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ourier New" pitchFamily="-65" charset="0"/>
                </a:endParaRPr>
              </a:p>
            </p:txBody>
          </p:sp>
          <p:sp>
            <p:nvSpPr>
              <p:cNvPr id="95" name="Rectangle 10"/>
              <p:cNvSpPr>
                <a:spLocks noChangeArrowheads="1"/>
              </p:cNvSpPr>
              <p:nvPr/>
            </p:nvSpPr>
            <p:spPr bwMode="auto">
              <a:xfrm>
                <a:off x="1440" y="1872"/>
                <a:ext cx="105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ourier New" pitchFamily="-65" charset="0"/>
                </a:endParaRPr>
              </a:p>
            </p:txBody>
          </p:sp>
          <p:sp>
            <p:nvSpPr>
              <p:cNvPr id="96" name="Rectangle 11"/>
              <p:cNvSpPr>
                <a:spLocks noChangeArrowheads="1"/>
              </p:cNvSpPr>
              <p:nvPr/>
            </p:nvSpPr>
            <p:spPr bwMode="auto">
              <a:xfrm>
                <a:off x="1440" y="2064"/>
                <a:ext cx="105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ourier New" pitchFamily="-65" charset="0"/>
                </a:endParaRPr>
              </a:p>
            </p:txBody>
          </p:sp>
          <p:sp>
            <p:nvSpPr>
              <p:cNvPr id="97" name="Rectangle 12"/>
              <p:cNvSpPr>
                <a:spLocks noChangeArrowheads="1"/>
              </p:cNvSpPr>
              <p:nvPr/>
            </p:nvSpPr>
            <p:spPr bwMode="auto">
              <a:xfrm>
                <a:off x="1440" y="2256"/>
                <a:ext cx="105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ourier New" pitchFamily="-65" charset="0"/>
                </a:endParaRPr>
              </a:p>
            </p:txBody>
          </p:sp>
          <p:sp>
            <p:nvSpPr>
              <p:cNvPr id="98" name="Text Box 13"/>
              <p:cNvSpPr txBox="1">
                <a:spLocks noChangeArrowheads="1"/>
              </p:cNvSpPr>
              <p:nvPr/>
            </p:nvSpPr>
            <p:spPr bwMode="auto">
              <a:xfrm>
                <a:off x="240" y="1631"/>
                <a:ext cx="119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00000010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99" name="Text Box 14"/>
              <p:cNvSpPr txBox="1">
                <a:spLocks noChangeArrowheads="1"/>
              </p:cNvSpPr>
              <p:nvPr/>
            </p:nvSpPr>
            <p:spPr bwMode="auto">
              <a:xfrm>
                <a:off x="240" y="1823"/>
                <a:ext cx="119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u="sng">
                    <a:latin typeface="Courier New" pitchFamily="-65" charset="0"/>
                  </a:rPr>
                  <a:t>00000014</a:t>
                </a:r>
                <a:endParaRPr lang="en-US" sz="2800" b="1">
                  <a:solidFill>
                    <a:schemeClr val="tx1"/>
                  </a:solidFill>
                  <a:latin typeface="Courier New" pitchFamily="-65" charset="0"/>
                </a:endParaRPr>
              </a:p>
            </p:txBody>
          </p:sp>
          <p:sp>
            <p:nvSpPr>
              <p:cNvPr id="100" name="Text Box 15"/>
              <p:cNvSpPr txBox="1">
                <a:spLocks noChangeArrowheads="1"/>
              </p:cNvSpPr>
              <p:nvPr/>
            </p:nvSpPr>
            <p:spPr bwMode="auto">
              <a:xfrm>
                <a:off x="240" y="2015"/>
                <a:ext cx="119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00000018</a:t>
                </a:r>
              </a:p>
            </p:txBody>
          </p:sp>
          <p:sp>
            <p:nvSpPr>
              <p:cNvPr id="101" name="Text Box 16"/>
              <p:cNvSpPr txBox="1">
                <a:spLocks noChangeArrowheads="1"/>
              </p:cNvSpPr>
              <p:nvPr/>
            </p:nvSpPr>
            <p:spPr bwMode="auto">
              <a:xfrm>
                <a:off x="240" y="2207"/>
                <a:ext cx="119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u="sng">
                    <a:latin typeface="Courier New" pitchFamily="-65" charset="0"/>
                  </a:rPr>
                  <a:t>0000001C</a:t>
                </a:r>
                <a:endParaRPr lang="en-US" sz="2800" b="1">
                  <a:solidFill>
                    <a:schemeClr val="tx1"/>
                  </a:solidFill>
                  <a:latin typeface="Courier New" pitchFamily="-65" charset="0"/>
                </a:endParaRPr>
              </a:p>
            </p:txBody>
          </p:sp>
          <p:sp>
            <p:nvSpPr>
              <p:cNvPr id="102" name="Text Box 17"/>
              <p:cNvSpPr txBox="1">
                <a:spLocks noChangeArrowheads="1"/>
              </p:cNvSpPr>
              <p:nvPr/>
            </p:nvSpPr>
            <p:spPr bwMode="auto">
              <a:xfrm>
                <a:off x="1872" y="1632"/>
                <a:ext cx="22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/>
                  <a:t>a</a:t>
                </a:r>
              </a:p>
            </p:txBody>
          </p:sp>
          <p:sp>
            <p:nvSpPr>
              <p:cNvPr id="103" name="Text Box 18"/>
              <p:cNvSpPr txBox="1">
                <a:spLocks noChangeArrowheads="1"/>
              </p:cNvSpPr>
              <p:nvPr/>
            </p:nvSpPr>
            <p:spPr bwMode="auto">
              <a:xfrm>
                <a:off x="1872" y="1824"/>
                <a:ext cx="23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/>
                  <a:t>b</a:t>
                </a:r>
              </a:p>
            </p:txBody>
          </p:sp>
          <p:sp>
            <p:nvSpPr>
              <p:cNvPr id="104" name="Text Box 19"/>
              <p:cNvSpPr txBox="1">
                <a:spLocks noChangeArrowheads="1"/>
              </p:cNvSpPr>
              <p:nvPr/>
            </p:nvSpPr>
            <p:spPr bwMode="auto">
              <a:xfrm>
                <a:off x="1872" y="2016"/>
                <a:ext cx="22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/>
                  <a:t>c</a:t>
                </a:r>
              </a:p>
            </p:txBody>
          </p:sp>
          <p:sp>
            <p:nvSpPr>
              <p:cNvPr id="105" name="Text Box 20"/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3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/>
                  <a:t>d</a:t>
                </a:r>
              </a:p>
            </p:txBody>
          </p:sp>
          <p:sp>
            <p:nvSpPr>
              <p:cNvPr id="106" name="Text Box 21"/>
              <p:cNvSpPr txBox="1">
                <a:spLocks noChangeArrowheads="1"/>
              </p:cNvSpPr>
              <p:nvPr/>
            </p:nvSpPr>
            <p:spPr bwMode="auto">
              <a:xfrm>
                <a:off x="672" y="2496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107" name="Text Box 22"/>
              <p:cNvSpPr txBox="1">
                <a:spLocks noChangeArrowheads="1"/>
              </p:cNvSpPr>
              <p:nvPr/>
            </p:nvSpPr>
            <p:spPr bwMode="auto">
              <a:xfrm>
                <a:off x="1824" y="2496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4080" y="230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4080" y="249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4080" y="268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4080" y="288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65" name="Text Box 27"/>
            <p:cNvSpPr txBox="1">
              <a:spLocks noChangeArrowheads="1"/>
            </p:cNvSpPr>
            <p:nvPr/>
          </p:nvSpPr>
          <p:spPr bwMode="auto">
            <a:xfrm>
              <a:off x="2880" y="2255"/>
              <a:ext cx="1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00000030</a:t>
              </a:r>
              <a:endParaRPr lang="en-US" sz="28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66" name="Text Box 28"/>
            <p:cNvSpPr txBox="1">
              <a:spLocks noChangeArrowheads="1"/>
            </p:cNvSpPr>
            <p:nvPr/>
          </p:nvSpPr>
          <p:spPr bwMode="auto">
            <a:xfrm>
              <a:off x="2880" y="2447"/>
              <a:ext cx="1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 u="sng">
                  <a:latin typeface="Courier New" pitchFamily="-65" charset="0"/>
                </a:rPr>
                <a:t>00000034</a:t>
              </a:r>
              <a:endParaRPr lang="en-US" sz="28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67" name="Text Box 29"/>
            <p:cNvSpPr txBox="1">
              <a:spLocks noChangeArrowheads="1"/>
            </p:cNvSpPr>
            <p:nvPr/>
          </p:nvSpPr>
          <p:spPr bwMode="auto">
            <a:xfrm>
              <a:off x="2880" y="2639"/>
              <a:ext cx="1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00000038</a:t>
              </a:r>
            </a:p>
          </p:txBody>
        </p:sp>
        <p:sp>
          <p:nvSpPr>
            <p:cNvPr id="68" name="Text Box 30"/>
            <p:cNvSpPr txBox="1">
              <a:spLocks noChangeArrowheads="1"/>
            </p:cNvSpPr>
            <p:nvPr/>
          </p:nvSpPr>
          <p:spPr bwMode="auto">
            <a:xfrm>
              <a:off x="2880" y="2831"/>
              <a:ext cx="1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0000003C</a:t>
              </a:r>
            </a:p>
          </p:txBody>
        </p:sp>
        <p:sp>
          <p:nvSpPr>
            <p:cNvPr id="69" name="Text Box 31"/>
            <p:cNvSpPr txBox="1">
              <a:spLocks noChangeArrowheads="1"/>
            </p:cNvSpPr>
            <p:nvPr/>
          </p:nvSpPr>
          <p:spPr bwMode="auto">
            <a:xfrm>
              <a:off x="4512" y="2256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e</a:t>
              </a:r>
            </a:p>
          </p:txBody>
        </p:sp>
        <p:sp>
          <p:nvSpPr>
            <p:cNvPr id="70" name="Text Box 32"/>
            <p:cNvSpPr txBox="1">
              <a:spLocks noChangeArrowheads="1"/>
            </p:cNvSpPr>
            <p:nvPr/>
          </p:nvSpPr>
          <p:spPr bwMode="auto">
            <a:xfrm>
              <a:off x="4512" y="2448"/>
              <a:ext cx="18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f</a:t>
              </a:r>
            </a:p>
          </p:txBody>
        </p:sp>
        <p:sp>
          <p:nvSpPr>
            <p:cNvPr id="71" name="Text Box 33"/>
            <p:cNvSpPr txBox="1">
              <a:spLocks noChangeArrowheads="1"/>
            </p:cNvSpPr>
            <p:nvPr/>
          </p:nvSpPr>
          <p:spPr bwMode="auto">
            <a:xfrm>
              <a:off x="4512" y="2640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g</a:t>
              </a:r>
            </a:p>
          </p:txBody>
        </p: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4512" y="2832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h</a:t>
              </a:r>
            </a:p>
          </p:txBody>
        </p:sp>
        <p:sp>
          <p:nvSpPr>
            <p:cNvPr id="73" name="Rectangle 35"/>
            <p:cNvSpPr>
              <a:spLocks noChangeArrowheads="1"/>
            </p:cNvSpPr>
            <p:nvPr/>
          </p:nvSpPr>
          <p:spPr bwMode="auto">
            <a:xfrm>
              <a:off x="4080" y="3241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4080" y="3433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4080" y="3625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4080" y="3817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77" name="Text Box 39"/>
            <p:cNvSpPr txBox="1">
              <a:spLocks noChangeArrowheads="1"/>
            </p:cNvSpPr>
            <p:nvPr/>
          </p:nvSpPr>
          <p:spPr bwMode="auto">
            <a:xfrm>
              <a:off x="2880" y="3192"/>
              <a:ext cx="1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00008010</a:t>
              </a:r>
              <a:endParaRPr lang="en-US" sz="28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78" name="Text Box 40"/>
            <p:cNvSpPr txBox="1">
              <a:spLocks noChangeArrowheads="1"/>
            </p:cNvSpPr>
            <p:nvPr/>
          </p:nvSpPr>
          <p:spPr bwMode="auto">
            <a:xfrm>
              <a:off x="2880" y="3384"/>
              <a:ext cx="1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 u="sng">
                  <a:latin typeface="Courier New" pitchFamily="-65" charset="0"/>
                </a:rPr>
                <a:t>00008014</a:t>
              </a:r>
              <a:endParaRPr lang="en-US" sz="28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2880" y="3576"/>
              <a:ext cx="1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00008018</a:t>
              </a:r>
            </a:p>
          </p:txBody>
        </p:sp>
        <p:sp>
          <p:nvSpPr>
            <p:cNvPr id="80" name="Text Box 42"/>
            <p:cNvSpPr txBox="1">
              <a:spLocks noChangeArrowheads="1"/>
            </p:cNvSpPr>
            <p:nvPr/>
          </p:nvSpPr>
          <p:spPr bwMode="auto">
            <a:xfrm>
              <a:off x="2880" y="3768"/>
              <a:ext cx="1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0000801C</a:t>
              </a:r>
            </a:p>
          </p:txBody>
        </p:sp>
        <p:sp>
          <p:nvSpPr>
            <p:cNvPr id="81" name="Text Box 43"/>
            <p:cNvSpPr txBox="1">
              <a:spLocks noChangeArrowheads="1"/>
            </p:cNvSpPr>
            <p:nvPr/>
          </p:nvSpPr>
          <p:spPr bwMode="auto">
            <a:xfrm>
              <a:off x="4512" y="3193"/>
              <a:ext cx="16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i</a:t>
              </a:r>
            </a:p>
          </p:txBody>
        </p:sp>
        <p:sp>
          <p:nvSpPr>
            <p:cNvPr id="82" name="Text Box 44"/>
            <p:cNvSpPr txBox="1">
              <a:spLocks noChangeArrowheads="1"/>
            </p:cNvSpPr>
            <p:nvPr/>
          </p:nvSpPr>
          <p:spPr bwMode="auto">
            <a:xfrm>
              <a:off x="4512" y="3385"/>
              <a:ext cx="16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j</a:t>
              </a:r>
            </a:p>
          </p:txBody>
        </p:sp>
        <p:sp>
          <p:nvSpPr>
            <p:cNvPr id="83" name="Text Box 45"/>
            <p:cNvSpPr txBox="1">
              <a:spLocks noChangeArrowheads="1"/>
            </p:cNvSpPr>
            <p:nvPr/>
          </p:nvSpPr>
          <p:spPr bwMode="auto">
            <a:xfrm>
              <a:off x="4512" y="3577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k</a:t>
              </a:r>
            </a:p>
          </p:txBody>
        </p:sp>
        <p:sp>
          <p:nvSpPr>
            <p:cNvPr id="84" name="Text Box 46"/>
            <p:cNvSpPr txBox="1">
              <a:spLocks noChangeArrowheads="1"/>
            </p:cNvSpPr>
            <p:nvPr/>
          </p:nvSpPr>
          <p:spPr bwMode="auto">
            <a:xfrm>
              <a:off x="4512" y="3769"/>
              <a:ext cx="16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l</a:t>
              </a:r>
            </a:p>
          </p:txBody>
        </p:sp>
        <p:grpSp>
          <p:nvGrpSpPr>
            <p:cNvPr id="85" name="Group 47"/>
            <p:cNvGrpSpPr>
              <a:grpSpLocks/>
            </p:cNvGrpSpPr>
            <p:nvPr/>
          </p:nvGrpSpPr>
          <p:grpSpPr bwMode="auto">
            <a:xfrm>
              <a:off x="3312" y="3936"/>
              <a:ext cx="1412" cy="288"/>
              <a:chOff x="3312" y="3936"/>
              <a:chExt cx="1412" cy="288"/>
            </a:xfrm>
          </p:grpSpPr>
          <p:sp>
            <p:nvSpPr>
              <p:cNvPr id="92" name="Text Box 48"/>
              <p:cNvSpPr txBox="1">
                <a:spLocks noChangeArrowheads="1"/>
              </p:cNvSpPr>
              <p:nvPr/>
            </p:nvSpPr>
            <p:spPr bwMode="auto">
              <a:xfrm>
                <a:off x="3312" y="3936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93" name="Text Box 49"/>
              <p:cNvSpPr txBox="1">
                <a:spLocks noChangeArrowheads="1"/>
              </p:cNvSpPr>
              <p:nvPr/>
            </p:nvSpPr>
            <p:spPr bwMode="auto">
              <a:xfrm>
                <a:off x="4464" y="3936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  <p:grpSp>
          <p:nvGrpSpPr>
            <p:cNvPr id="86" name="Group 50"/>
            <p:cNvGrpSpPr>
              <a:grpSpLocks/>
            </p:cNvGrpSpPr>
            <p:nvPr/>
          </p:nvGrpSpPr>
          <p:grpSpPr bwMode="auto">
            <a:xfrm>
              <a:off x="3360" y="2976"/>
              <a:ext cx="1334" cy="288"/>
              <a:chOff x="3312" y="3936"/>
              <a:chExt cx="1431" cy="288"/>
            </a:xfrm>
          </p:grpSpPr>
          <p:sp>
            <p:nvSpPr>
              <p:cNvPr id="90" name="Text Box 51"/>
              <p:cNvSpPr txBox="1">
                <a:spLocks noChangeArrowheads="1"/>
              </p:cNvSpPr>
              <p:nvPr/>
            </p:nvSpPr>
            <p:spPr bwMode="auto">
              <a:xfrm>
                <a:off x="3312" y="3936"/>
                <a:ext cx="27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91" name="Text Box 52"/>
              <p:cNvSpPr txBox="1">
                <a:spLocks noChangeArrowheads="1"/>
              </p:cNvSpPr>
              <p:nvPr/>
            </p:nvSpPr>
            <p:spPr bwMode="auto">
              <a:xfrm>
                <a:off x="4464" y="3936"/>
                <a:ext cx="27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  <p:grpSp>
          <p:nvGrpSpPr>
            <p:cNvPr id="87" name="Group 53"/>
            <p:cNvGrpSpPr>
              <a:grpSpLocks/>
            </p:cNvGrpSpPr>
            <p:nvPr/>
          </p:nvGrpSpPr>
          <p:grpSpPr bwMode="auto">
            <a:xfrm>
              <a:off x="3312" y="912"/>
              <a:ext cx="1412" cy="288"/>
              <a:chOff x="3312" y="3936"/>
              <a:chExt cx="1412" cy="288"/>
            </a:xfrm>
          </p:grpSpPr>
          <p:sp>
            <p:nvSpPr>
              <p:cNvPr id="88" name="Text Box 54"/>
              <p:cNvSpPr txBox="1">
                <a:spLocks noChangeArrowheads="1"/>
              </p:cNvSpPr>
              <p:nvPr/>
            </p:nvSpPr>
            <p:spPr bwMode="auto">
              <a:xfrm>
                <a:off x="3312" y="3936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89" name="Text Box 55"/>
              <p:cNvSpPr txBox="1">
                <a:spLocks noChangeArrowheads="1"/>
              </p:cNvSpPr>
              <p:nvPr/>
            </p:nvSpPr>
            <p:spPr bwMode="auto">
              <a:xfrm>
                <a:off x="4464" y="3936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 dirty="0"/>
          </a:p>
        </p:txBody>
      </p:sp>
      <p:sp>
        <p:nvSpPr>
          <p:cNvPr id="293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Faux Exam 3 being scheduled soon…</a:t>
            </a:r>
          </a:p>
          <a:p>
            <a:r>
              <a:rPr lang="en-US" dirty="0" smtClean="0"/>
              <a:t>Performance competition out soon…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019800" cy="474663"/>
          </a:xfrm>
        </p:spPr>
        <p:txBody>
          <a:bodyPr/>
          <a:lstStyle/>
          <a:p>
            <a:r>
              <a:rPr lang="en-US" dirty="0"/>
              <a:t>Peer Instruction</a:t>
            </a:r>
          </a:p>
        </p:txBody>
      </p:sp>
      <p:sp>
        <p:nvSpPr>
          <p:cNvPr id="295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38600"/>
            <a:ext cx="7391400" cy="2355850"/>
          </a:xfrm>
          <a:noFill/>
        </p:spPr>
        <p:txBody>
          <a:bodyPr/>
          <a:lstStyle/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3200" dirty="0" err="1"/>
              <a:t>Mem</a:t>
            </a:r>
            <a:r>
              <a:rPr lang="en-US" sz="3200" dirty="0"/>
              <a:t> hierarchies</a:t>
            </a:r>
            <a:r>
              <a:rPr lang="en-US" sz="3200" dirty="0">
                <a:solidFill>
                  <a:srgbClr val="800080"/>
                </a:solidFill>
              </a:rPr>
              <a:t> </a:t>
            </a:r>
            <a:r>
              <a:rPr lang="en-US" sz="3200" dirty="0">
                <a:solidFill>
                  <a:schemeClr val="accent6"/>
                </a:solidFill>
              </a:rPr>
              <a:t>were invented before 1950. </a:t>
            </a:r>
            <a:r>
              <a:rPr lang="en-US" sz="3200" dirty="0"/>
              <a:t>(UNIVAC I wasn’t delivered ‘til 1951)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3200" dirty="0"/>
              <a:t>If you know your computer’s cache size, you can often </a:t>
            </a:r>
            <a:r>
              <a:rPr lang="en-US" sz="3200" dirty="0">
                <a:solidFill>
                  <a:srgbClr val="1AB39F"/>
                </a:solidFill>
              </a:rPr>
              <a:t>make your code run faster</a:t>
            </a:r>
            <a:r>
              <a:rPr lang="en-US" sz="3200" dirty="0"/>
              <a:t>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114617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dirty="0"/>
              <a:t>AREA (cache size, B)</a:t>
            </a:r>
            <a:br>
              <a:rPr lang="en-US" dirty="0"/>
            </a:br>
            <a:r>
              <a:rPr lang="en-US" dirty="0"/>
              <a:t>= </a:t>
            </a:r>
            <a:r>
              <a:rPr lang="en-US" dirty="0">
                <a:solidFill>
                  <a:schemeClr val="accent1"/>
                </a:solidFill>
              </a:rPr>
              <a:t>HEIGHT (# of blocks)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* </a:t>
            </a:r>
            <a:r>
              <a:rPr lang="en-US" dirty="0">
                <a:solidFill>
                  <a:schemeClr val="accent4"/>
                </a:solidFill>
              </a:rPr>
              <a:t>WIDTH (size of one block, B/block)</a:t>
            </a:r>
          </a:p>
        </p:txBody>
      </p:sp>
      <p:sp>
        <p:nvSpPr>
          <p:cNvPr id="2864132" name="Rectangle 4"/>
          <p:cNvSpPr>
            <a:spLocks noChangeArrowheads="1"/>
          </p:cNvSpPr>
          <p:nvPr/>
        </p:nvSpPr>
        <p:spPr bwMode="auto">
          <a:xfrm>
            <a:off x="4265613" y="3733800"/>
            <a:ext cx="4114800" cy="2895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4133" name="Line 5"/>
          <p:cNvSpPr>
            <a:spLocks noChangeShapeType="1"/>
          </p:cNvSpPr>
          <p:nvPr/>
        </p:nvSpPr>
        <p:spPr bwMode="auto">
          <a:xfrm>
            <a:off x="4265613" y="3505200"/>
            <a:ext cx="4114800" cy="0"/>
          </a:xfrm>
          <a:prstGeom prst="line">
            <a:avLst/>
          </a:prstGeom>
          <a:noFill/>
          <a:ln w="12700">
            <a:solidFill>
              <a:schemeClr val="accent4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4134" name="Line 6"/>
          <p:cNvSpPr>
            <a:spLocks noChangeShapeType="1"/>
          </p:cNvSpPr>
          <p:nvPr/>
        </p:nvSpPr>
        <p:spPr bwMode="auto">
          <a:xfrm>
            <a:off x="4086492" y="3733800"/>
            <a:ext cx="0" cy="2895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4135" name="Rectangle 7"/>
          <p:cNvSpPr>
            <a:spLocks noChangeArrowheads="1"/>
          </p:cNvSpPr>
          <p:nvPr/>
        </p:nvSpPr>
        <p:spPr bwMode="auto">
          <a:xfrm>
            <a:off x="4267200" y="2590800"/>
            <a:ext cx="41148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accent4"/>
                </a:solidFill>
                <a:latin typeface="18 VAG Rounded Bold   07390"/>
              </a:rPr>
              <a:t>WIDTH </a:t>
            </a:r>
            <a:br>
              <a:rPr lang="en-US" sz="2400" b="1" dirty="0">
                <a:solidFill>
                  <a:schemeClr val="accent4"/>
                </a:solidFill>
                <a:latin typeface="18 VAG Rounded Bold   07390"/>
              </a:rPr>
            </a:br>
            <a:r>
              <a:rPr lang="en-US" sz="2400" b="1" dirty="0">
                <a:solidFill>
                  <a:schemeClr val="accent4"/>
                </a:solidFill>
                <a:latin typeface="18 VAG Rounded Bold   07390"/>
              </a:rPr>
              <a:t>(size of one block, B/block)</a:t>
            </a:r>
          </a:p>
        </p:txBody>
      </p:sp>
      <p:sp>
        <p:nvSpPr>
          <p:cNvPr id="2864136" name="Rectangle 8"/>
          <p:cNvSpPr>
            <a:spLocks noChangeArrowheads="1"/>
          </p:cNvSpPr>
          <p:nvPr/>
        </p:nvSpPr>
        <p:spPr bwMode="auto">
          <a:xfrm>
            <a:off x="2133600" y="4960203"/>
            <a:ext cx="1800493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2400" b="1" dirty="0">
                <a:latin typeface="18 VAG Rounded Bold   07390"/>
              </a:rPr>
              <a:t>HEIGHT</a:t>
            </a:r>
            <a:br>
              <a:rPr lang="en-US" sz="2400" b="1" dirty="0">
                <a:latin typeface="18 VAG Rounded Bold   07390"/>
              </a:rPr>
            </a:br>
            <a:r>
              <a:rPr lang="en-US" sz="2400" b="1" dirty="0">
                <a:latin typeface="18 VAG Rounded Bold   07390"/>
              </a:rPr>
              <a:t>(# of blocks)</a:t>
            </a:r>
          </a:p>
        </p:txBody>
      </p:sp>
      <p:sp>
        <p:nvSpPr>
          <p:cNvPr id="2864137" name="Line 9"/>
          <p:cNvSpPr>
            <a:spLocks noChangeShapeType="1"/>
          </p:cNvSpPr>
          <p:nvPr/>
        </p:nvSpPr>
        <p:spPr bwMode="auto">
          <a:xfrm>
            <a:off x="6323012" y="3733800"/>
            <a:ext cx="1587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4138" name="Line 10"/>
          <p:cNvSpPr>
            <a:spLocks noChangeShapeType="1"/>
          </p:cNvSpPr>
          <p:nvPr/>
        </p:nvSpPr>
        <p:spPr bwMode="auto">
          <a:xfrm>
            <a:off x="7389812" y="3733800"/>
            <a:ext cx="1587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4139" name="Line 11"/>
          <p:cNvSpPr>
            <a:spLocks noChangeShapeType="1"/>
          </p:cNvSpPr>
          <p:nvPr/>
        </p:nvSpPr>
        <p:spPr bwMode="auto">
          <a:xfrm flipH="1">
            <a:off x="5256212" y="5638800"/>
            <a:ext cx="1587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4140" name="Rectangle 12"/>
          <p:cNvSpPr>
            <a:spLocks noChangeArrowheads="1"/>
          </p:cNvSpPr>
          <p:nvPr/>
        </p:nvSpPr>
        <p:spPr bwMode="auto">
          <a:xfrm>
            <a:off x="4876800" y="4572000"/>
            <a:ext cx="289560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AREA</a:t>
            </a:r>
            <a:br>
              <a:rPr lang="en-US" sz="3200" b="1" dirty="0">
                <a:solidFill>
                  <a:schemeClr val="tx1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(cache size, B)</a:t>
            </a:r>
          </a:p>
        </p:txBody>
      </p:sp>
      <p:sp>
        <p:nvSpPr>
          <p:cNvPr id="2864141" name="Rectangle 13"/>
          <p:cNvSpPr>
            <a:spLocks noChangeArrowheads="1"/>
          </p:cNvSpPr>
          <p:nvPr/>
        </p:nvSpPr>
        <p:spPr bwMode="auto">
          <a:xfrm>
            <a:off x="5410200" y="1382713"/>
            <a:ext cx="2951162" cy="59848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190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2</a:t>
            </a:r>
            <a:r>
              <a:rPr lang="en-US" sz="3200" b="1" baseline="30000" dirty="0">
                <a:solidFill>
                  <a:schemeClr val="tx1"/>
                </a:solidFill>
                <a:latin typeface="18 VAG Rounded Bold   07390"/>
              </a:rPr>
              <a:t>(H+W)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 = </a:t>
            </a:r>
            <a:r>
              <a:rPr lang="en-US" sz="3200" b="1" dirty="0">
                <a:latin typeface="18 VAG Rounded Bold   07390"/>
              </a:rPr>
              <a:t>2</a:t>
            </a:r>
            <a:r>
              <a:rPr lang="en-US" sz="3200" b="1" baseline="30000" dirty="0">
                <a:latin typeface="18 VAG Rounded Bold   07390"/>
              </a:rPr>
              <a:t>H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 * </a:t>
            </a:r>
            <a:r>
              <a:rPr lang="en-US" sz="3200" b="1" dirty="0">
                <a:solidFill>
                  <a:schemeClr val="accent4"/>
                </a:solidFill>
                <a:latin typeface="18 VAG Rounded Bold   07390"/>
              </a:rPr>
              <a:t>2</a:t>
            </a:r>
            <a:r>
              <a:rPr lang="en-US" sz="3200" b="1" baseline="30000" dirty="0">
                <a:solidFill>
                  <a:schemeClr val="accent4"/>
                </a:solidFill>
                <a:latin typeface="18 VAG Rounded Bold   07390"/>
              </a:rPr>
              <a:t>W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85800" y="2971800"/>
            <a:ext cx="2646363" cy="476250"/>
            <a:chOff x="3840" y="288"/>
            <a:chExt cx="1667" cy="300"/>
          </a:xfrm>
        </p:grpSpPr>
        <p:sp>
          <p:nvSpPr>
            <p:cNvPr id="2864143" name="Rectangle 15"/>
            <p:cNvSpPr>
              <a:spLocks noChangeArrowheads="1"/>
            </p:cNvSpPr>
            <p:nvPr/>
          </p:nvSpPr>
          <p:spPr bwMode="auto">
            <a:xfrm>
              <a:off x="3840" y="288"/>
              <a:ext cx="1667" cy="291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 w="190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 u="sng" dirty="0">
                  <a:solidFill>
                    <a:schemeClr val="accent2"/>
                  </a:solidFill>
                  <a:latin typeface="18 VAG Rounded Bold   07390"/>
                </a:rPr>
                <a:t>T</a:t>
              </a:r>
              <a:r>
                <a:rPr lang="en-US" sz="2400" b="1" dirty="0">
                  <a:solidFill>
                    <a:schemeClr val="accent2"/>
                  </a:solidFill>
                  <a:latin typeface="18 VAG Rounded Bold   07390"/>
                </a:rPr>
                <a:t>ag</a:t>
              </a:r>
              <a:r>
                <a:rPr lang="en-US" sz="2400" b="1" dirty="0">
                  <a:solidFill>
                    <a:schemeClr val="tx1"/>
                  </a:solidFill>
                  <a:latin typeface="18 VAG Rounded Bold   07390"/>
                </a:rPr>
                <a:t>  </a:t>
              </a:r>
              <a:r>
                <a:rPr lang="en-US" sz="2400" b="1" u="sng" dirty="0">
                  <a:latin typeface="18 VAG Rounded Bold   07390"/>
                </a:rPr>
                <a:t>I</a:t>
              </a:r>
              <a:r>
                <a:rPr lang="en-US" sz="2400" b="1" dirty="0">
                  <a:latin typeface="18 VAG Rounded Bold   07390"/>
                </a:rPr>
                <a:t>ndex</a:t>
              </a:r>
              <a:r>
                <a:rPr lang="en-US" sz="2400" b="1" dirty="0">
                  <a:solidFill>
                    <a:schemeClr val="tx1"/>
                  </a:solidFill>
                  <a:latin typeface="18 VAG Rounded Bold   07390"/>
                </a:rPr>
                <a:t> </a:t>
              </a:r>
              <a:r>
                <a:rPr lang="en-US" sz="2400" b="1" dirty="0" smtClean="0">
                  <a:solidFill>
                    <a:schemeClr val="tx1"/>
                  </a:solidFill>
                  <a:latin typeface="18 VAG Rounded Bold   07390"/>
                </a:rPr>
                <a:t>  </a:t>
              </a:r>
              <a:r>
                <a:rPr lang="en-US" sz="2400" b="1" u="sng" dirty="0" smtClean="0">
                  <a:solidFill>
                    <a:schemeClr val="accent4"/>
                  </a:solidFill>
                  <a:latin typeface="18 VAG Rounded Bold   07390"/>
                </a:rPr>
                <a:t>O</a:t>
              </a:r>
              <a:r>
                <a:rPr lang="en-US" sz="2400" b="1" dirty="0" smtClean="0">
                  <a:solidFill>
                    <a:schemeClr val="accent4"/>
                  </a:solidFill>
                  <a:latin typeface="18 VAG Rounded Bold   07390"/>
                </a:rPr>
                <a:t>ffset</a:t>
              </a:r>
              <a:endParaRPr lang="en-US" sz="2400" b="1" baseline="30000" dirty="0">
                <a:solidFill>
                  <a:schemeClr val="accent4"/>
                </a:solidFill>
                <a:latin typeface="18 VAG Rounded Bold   07390"/>
              </a:endParaRPr>
            </a:p>
          </p:txBody>
        </p:sp>
        <p:sp>
          <p:nvSpPr>
            <p:cNvPr id="2864144" name="Line 16"/>
            <p:cNvSpPr>
              <a:spLocks noChangeShapeType="1"/>
            </p:cNvSpPr>
            <p:nvPr/>
          </p:nvSpPr>
          <p:spPr bwMode="auto">
            <a:xfrm>
              <a:off x="4239" y="288"/>
              <a:ext cx="0" cy="294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18 VAG Rounded Bold   07390"/>
              </a:endParaRPr>
            </a:p>
          </p:txBody>
        </p:sp>
        <p:sp>
          <p:nvSpPr>
            <p:cNvPr id="2864145" name="Line 17"/>
            <p:cNvSpPr>
              <a:spLocks noChangeShapeType="1"/>
            </p:cNvSpPr>
            <p:nvPr/>
          </p:nvSpPr>
          <p:spPr bwMode="auto">
            <a:xfrm>
              <a:off x="4816" y="288"/>
              <a:ext cx="0" cy="30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18 VAG Rounded Bold   07390"/>
              </a:endParaRPr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2"/>
                </a:solidFill>
              </a:rPr>
              <a:t>T</a:t>
            </a:r>
            <a:r>
              <a:rPr lang="en-US" u="sng" dirty="0" smtClean="0">
                <a:solidFill>
                  <a:schemeClr val="accent1"/>
                </a:solidFill>
              </a:rPr>
              <a:t>I</a:t>
            </a:r>
            <a:r>
              <a:rPr lang="en-US" u="sng" dirty="0" smtClean="0">
                <a:solidFill>
                  <a:schemeClr val="accent4"/>
                </a:solidFill>
              </a:rPr>
              <a:t>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Dan’s great cache mnemonic</a:t>
            </a:r>
            <a:endParaRPr lang="en-US" dirty="0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5257800" y="37338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6324600" y="5638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7391400" y="5638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6200000">
            <a:off x="1776169" y="2474357"/>
            <a:ext cx="457200" cy="2637938"/>
          </a:xfrm>
          <a:prstGeom prst="leftBrace">
            <a:avLst/>
          </a:prstGeom>
          <a:ln>
            <a:solidFill>
              <a:srgbClr val="FFFF00"/>
            </a:solidFill>
          </a:ln>
          <a:effectLst>
            <a:glow rad="63500">
              <a:srgbClr val="FFFF00">
                <a:alpha val="45000"/>
              </a:srgb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533400" y="3939390"/>
            <a:ext cx="28956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18 VAG Rounded Bold   07390"/>
              </a:rPr>
              <a:t>Addr size</a:t>
            </a:r>
            <a:br>
              <a:rPr lang="en-US" sz="3200" b="1" dirty="0">
                <a:solidFill>
                  <a:srgbClr val="FFFF00"/>
                </a:solidFill>
                <a:latin typeface="18 VAG Rounded Bold   07390"/>
              </a:rPr>
            </a:br>
            <a:r>
              <a:rPr lang="en-US" sz="2400" b="1" dirty="0">
                <a:solidFill>
                  <a:srgbClr val="FFFF00"/>
                </a:solidFill>
                <a:latin typeface="18 VAG Rounded Bold   07390"/>
              </a:rPr>
              <a:t>(usu 32 bits)</a:t>
            </a:r>
            <a:endParaRPr lang="en-US" sz="3200" b="1" dirty="0">
              <a:solidFill>
                <a:srgbClr val="FFFF00"/>
              </a:solidFill>
              <a:latin typeface="18 VAG Rounded Bold   07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391400" cy="474663"/>
          </a:xfrm>
        </p:spPr>
        <p:txBody>
          <a:bodyPr/>
          <a:lstStyle/>
          <a:p>
            <a:r>
              <a:rPr lang="en-US" dirty="0"/>
              <a:t>Peer Instruction Answer</a:t>
            </a:r>
          </a:p>
        </p:txBody>
      </p:sp>
      <p:sp>
        <p:nvSpPr>
          <p:cNvPr id="2952197" name="Rectangle 5"/>
          <p:cNvSpPr>
            <a:spLocks noChangeArrowheads="1"/>
          </p:cNvSpPr>
          <p:nvPr/>
        </p:nvSpPr>
        <p:spPr bwMode="auto">
          <a:xfrm>
            <a:off x="76200" y="1143000"/>
            <a:ext cx="8915400" cy="248478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803275" lvl="1" indent="-688975">
              <a:lnSpc>
                <a:spcPct val="75000"/>
              </a:lnSpc>
              <a:spcBef>
                <a:spcPct val="40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3200" b="1" dirty="0">
                <a:solidFill>
                  <a:schemeClr val="accent2"/>
                </a:solidFill>
                <a:latin typeface="18 VAG Rounded Thin   55390"/>
                <a:ea typeface="ＭＳ Ｐゴシック" pitchFamily="-65" charset="-128"/>
              </a:rPr>
              <a:t>“We are…forced to recognize the possibility of constructing a hierarchy of memories, each of which has greater capacity than the preceding but which is less accessible.” – von Neumann, 1946</a:t>
            </a:r>
          </a:p>
          <a:p>
            <a:pPr marL="803275" lvl="1" indent="-688975">
              <a:lnSpc>
                <a:spcPct val="75000"/>
              </a:lnSpc>
              <a:spcBef>
                <a:spcPct val="40000"/>
              </a:spcBef>
              <a:buSzPct val="100000"/>
              <a:buFont typeface="Arial" pitchFamily="-65" charset="0"/>
              <a:buAutoNum type="arabicParenR"/>
              <a:tabLst>
                <a:tab pos="738188" algn="l"/>
              </a:tabLst>
            </a:pPr>
            <a:r>
              <a:rPr lang="en-US" sz="3200" b="1" dirty="0">
                <a:solidFill>
                  <a:schemeClr val="accent2"/>
                </a:solidFill>
                <a:latin typeface="18 VAG Rounded Thin   55390"/>
                <a:ea typeface="ＭＳ Ｐゴシック" pitchFamily="-65" charset="-128"/>
              </a:rPr>
              <a:t>Certainly! That’s call “tuning”</a:t>
            </a:r>
            <a:endParaRPr lang="en-US" sz="3200" b="1" dirty="0">
              <a:solidFill>
                <a:srgbClr val="0D407F"/>
              </a:solidFill>
              <a:latin typeface="18 VAG Rounded Thin   55390"/>
              <a:ea typeface="ＭＳ Ｐゴシック" pitchFamily="-65" charset="-128"/>
            </a:endParaRPr>
          </a:p>
        </p:txBody>
      </p:sp>
      <p:sp>
        <p:nvSpPr>
          <p:cNvPr id="2952198" name="AutoShape 6"/>
          <p:cNvSpPr>
            <a:spLocks noChangeArrowheads="1"/>
          </p:cNvSpPr>
          <p:nvPr/>
        </p:nvSpPr>
        <p:spPr bwMode="auto">
          <a:xfrm>
            <a:off x="7467600" y="5791200"/>
            <a:ext cx="1455738" cy="381000"/>
          </a:xfrm>
          <a:prstGeom prst="roundRect">
            <a:avLst>
              <a:gd name="adj" fmla="val 44583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4038600"/>
            <a:ext cx="739140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3275" marR="0" lvl="1" indent="-688975" algn="l" defTabSz="914400" rtl="0" eaLnBrk="0" fontAlgn="base" latinLnBrk="0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+mj-lt"/>
              <a:buAutoNum type="arabicParenR"/>
              <a:tabLst>
                <a:tab pos="738188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+mn-cs"/>
              </a:rPr>
              <a:t>Mem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+mn-cs"/>
              </a:rPr>
              <a:t> hierarchies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+mn-cs"/>
              </a:rPr>
              <a:t>were invented before 1950.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+mn-cs"/>
              </a:rPr>
              <a:t>(UNIVAC I wasn’t delivered ‘til 1951)</a:t>
            </a:r>
          </a:p>
          <a:p>
            <a:pPr marL="803275" marR="0" lvl="1" indent="-688975" algn="l" defTabSz="914400" rtl="0" eaLnBrk="0" fontAlgn="base" latinLnBrk="0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+mj-lt"/>
              <a:buAutoNum type="arabicParenR"/>
              <a:tabLst>
                <a:tab pos="738188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+mn-cs"/>
              </a:rPr>
              <a:t>If you know your computer’s cache size, you can often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AB39F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+mn-cs"/>
              </a:rPr>
              <a:t>make your code run faster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+mn-cs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52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52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52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52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219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629400" cy="474663"/>
          </a:xfrm>
        </p:spPr>
        <p:txBody>
          <a:bodyPr/>
          <a:lstStyle/>
          <a:p>
            <a:r>
              <a:rPr lang="en-US" dirty="0"/>
              <a:t>Peer </a:t>
            </a:r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294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7162800" cy="1778000"/>
          </a:xfrm>
          <a:noFill/>
        </p:spPr>
        <p:txBody>
          <a:bodyPr/>
          <a:lstStyle/>
          <a:p>
            <a:pPr marL="609600" indent="-609600">
              <a:lnSpc>
                <a:spcPct val="85000"/>
              </a:lnSpc>
              <a:buFont typeface="Times" pitchFamily="-65" charset="0"/>
              <a:buAutoNum type="arabicPeriod"/>
              <a:tabLst>
                <a:tab pos="738188" algn="l"/>
              </a:tabLst>
            </a:pPr>
            <a:r>
              <a:rPr lang="en-US" sz="4000" dirty="0">
                <a:solidFill>
                  <a:srgbClr val="1AB39F"/>
                </a:solidFill>
              </a:rPr>
              <a:t>All caches </a:t>
            </a:r>
            <a:r>
              <a:rPr lang="en-US" sz="4000" dirty="0"/>
              <a:t>take advantage of </a:t>
            </a:r>
            <a:br>
              <a:rPr lang="en-US" sz="4000" dirty="0"/>
            </a:br>
            <a:r>
              <a:rPr lang="en-US" sz="4000" dirty="0">
                <a:solidFill>
                  <a:srgbClr val="1AB39F"/>
                </a:solidFill>
              </a:rPr>
              <a:t>spatial locality</a:t>
            </a:r>
            <a:r>
              <a:rPr lang="en-US" sz="4000" dirty="0"/>
              <a:t>.</a:t>
            </a:r>
          </a:p>
          <a:p>
            <a:pPr marL="609600" indent="-609600">
              <a:lnSpc>
                <a:spcPct val="85000"/>
              </a:lnSpc>
              <a:buFont typeface="Times" pitchFamily="-65" charset="0"/>
              <a:buAutoNum type="arabicPeriod"/>
              <a:tabLst>
                <a:tab pos="738188" algn="l"/>
              </a:tabLst>
            </a:pPr>
            <a:r>
              <a:rPr lang="en-US" sz="4000" dirty="0">
                <a:solidFill>
                  <a:srgbClr val="1AB39F"/>
                </a:solidFill>
              </a:rPr>
              <a:t>All caches </a:t>
            </a:r>
            <a:r>
              <a:rPr lang="en-US" sz="4000" dirty="0"/>
              <a:t>take advantage </a:t>
            </a:r>
            <a:r>
              <a:rPr lang="en-US" sz="4000" dirty="0" smtClean="0"/>
              <a:t>of</a:t>
            </a:r>
            <a:br>
              <a:rPr lang="en-US" sz="4000" dirty="0" smtClean="0"/>
            </a:br>
            <a:r>
              <a:rPr lang="en-US" sz="4000" dirty="0" smtClean="0">
                <a:solidFill>
                  <a:srgbClr val="1AB39F"/>
                </a:solidFill>
              </a:rPr>
              <a:t>temporal </a:t>
            </a:r>
            <a:r>
              <a:rPr lang="en-US" sz="4000" dirty="0">
                <a:solidFill>
                  <a:srgbClr val="1AB39F"/>
                </a:solidFill>
              </a:rPr>
              <a:t>locality</a:t>
            </a:r>
            <a:r>
              <a:rPr lang="en-US" sz="4000" dirty="0"/>
              <a:t>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629400" cy="474663"/>
          </a:xfrm>
        </p:spPr>
        <p:txBody>
          <a:bodyPr/>
          <a:lstStyle/>
          <a:p>
            <a:r>
              <a:rPr lang="en-US" dirty="0"/>
              <a:t>Peer </a:t>
            </a:r>
            <a:r>
              <a:rPr lang="en-US" dirty="0" smtClean="0"/>
              <a:t>Instruction Answer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7467600" y="5158509"/>
            <a:ext cx="1455738" cy="381000"/>
          </a:xfrm>
          <a:prstGeom prst="roundRect">
            <a:avLst>
              <a:gd name="adj" fmla="val 44583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1000" y="914400"/>
            <a:ext cx="8534400" cy="209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AutoNum type="arabicPeriod"/>
            </a:pPr>
            <a:r>
              <a:rPr lang="en-US" sz="3200" b="1">
                <a:solidFill>
                  <a:schemeClr val="tx1"/>
                </a:solidFill>
              </a:rPr>
              <a:t>All caches take advantage of spatial locality.</a:t>
            </a:r>
          </a:p>
          <a:p>
            <a:pPr marL="457200" indent="-4572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AutoNum type="arabicPeriod"/>
            </a:pPr>
            <a:r>
              <a:rPr lang="en-US" sz="3200" b="1">
                <a:solidFill>
                  <a:schemeClr val="tx1"/>
                </a:solidFill>
              </a:rPr>
              <a:t>All caches take advantage of temporal locality.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2652326" cy="1107996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6600" b="1" dirty="0">
                <a:solidFill>
                  <a:schemeClr val="accent2"/>
                </a:solidFill>
              </a:rPr>
              <a:t>T R U E</a:t>
            </a:r>
            <a:endParaRPr lang="en-US" sz="6600" b="1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38200" y="762000"/>
            <a:ext cx="3231323" cy="1107996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6600" b="1" dirty="0"/>
              <a:t>F A L S E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108450" y="1614488"/>
            <a:ext cx="49593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buFont typeface="Times" pitchFamily="-65" charset="0"/>
              <a:buAutoNum type="arabicPeriod"/>
            </a:pPr>
            <a:r>
              <a:rPr lang="en-US" sz="2800" b="1"/>
              <a:t>Block size = 1, no spatial!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038600" y="2514600"/>
            <a:ext cx="51054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Times" pitchFamily="-65" charset="0"/>
              <a:buAutoNum type="arabicPeriod" startAt="2"/>
            </a:pPr>
            <a:r>
              <a:rPr lang="en-US" sz="2800" b="1" dirty="0">
                <a:solidFill>
                  <a:schemeClr val="accent2"/>
                </a:solidFill>
              </a:rPr>
              <a:t>That’s the </a:t>
            </a:r>
            <a:r>
              <a:rPr lang="en-US" sz="2800" b="1" u="sng" dirty="0">
                <a:solidFill>
                  <a:schemeClr val="accent2"/>
                </a:solidFill>
              </a:rPr>
              <a:t>idea</a:t>
            </a:r>
            <a:r>
              <a:rPr lang="en-US" sz="2800" b="1" dirty="0">
                <a:solidFill>
                  <a:schemeClr val="accent2"/>
                </a:solidFill>
              </a:rPr>
              <a:t> of caches; We’ll need it again soon.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28600" y="4343400"/>
            <a:ext cx="71628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0" fontAlgn="base" latinLnBrk="0" hangingPunct="0">
              <a:lnSpc>
                <a:spcPct val="85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Times" pitchFamily="-65" charset="0"/>
              <a:buAutoNum type="arabicPeriod"/>
              <a:tabLst>
                <a:tab pos="738188" algn="l"/>
              </a:tabLst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1AB39F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All caches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take advantage of 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1AB39F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spatial locality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.</a:t>
            </a:r>
          </a:p>
          <a:p>
            <a:pPr marL="609600" marR="0" lvl="0" indent="-609600" algn="l" defTabSz="914400" rtl="0" eaLnBrk="0" fontAlgn="base" latinLnBrk="0" hangingPunct="0">
              <a:lnSpc>
                <a:spcPct val="85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Times" pitchFamily="-65" charset="0"/>
              <a:buAutoNum type="arabicPeriod"/>
              <a:tabLst>
                <a:tab pos="738188" algn="l"/>
              </a:tabLst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1AB39F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All caches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take advantage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of</a:t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AB39F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temporal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1AB39F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locality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010400" cy="474663"/>
          </a:xfrm>
        </p:spPr>
        <p:txBody>
          <a:bodyPr/>
          <a:lstStyle/>
          <a:p>
            <a:r>
              <a:rPr lang="en-US" dirty="0"/>
              <a:t>And in Conclusion…</a:t>
            </a:r>
          </a:p>
        </p:txBody>
      </p:sp>
      <p:sp>
        <p:nvSpPr>
          <p:cNvPr id="294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96275" cy="2597150"/>
          </a:xfrm>
        </p:spPr>
        <p:txBody>
          <a:bodyPr/>
          <a:lstStyle/>
          <a:p>
            <a:r>
              <a:rPr lang="en-US" dirty="0"/>
              <a:t>Mechanism for transparent movement of data among levels of a storage hierarchy</a:t>
            </a:r>
          </a:p>
          <a:p>
            <a:pPr lvl="1">
              <a:lnSpc>
                <a:spcPct val="45000"/>
              </a:lnSpc>
            </a:pPr>
            <a:r>
              <a:rPr lang="en-US" dirty="0"/>
              <a:t>set of address/value bindings</a:t>
            </a:r>
          </a:p>
          <a:p>
            <a:pPr lvl="1">
              <a:lnSpc>
                <a:spcPct val="45000"/>
              </a:lnSpc>
            </a:pPr>
            <a:r>
              <a:rPr lang="en-US" dirty="0"/>
              <a:t>address </a:t>
            </a:r>
            <a:r>
              <a:rPr lang="en-US" sz="32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Symbol" pitchFamily="-65" charset="2"/>
              </a:rPr>
              <a:t>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/>
              <a:t>index to set of candidates</a:t>
            </a:r>
          </a:p>
          <a:p>
            <a:pPr lvl="1">
              <a:lnSpc>
                <a:spcPct val="45000"/>
              </a:lnSpc>
            </a:pPr>
            <a:r>
              <a:rPr lang="en-US" dirty="0"/>
              <a:t>compare desired address with tag</a:t>
            </a:r>
          </a:p>
          <a:p>
            <a:pPr lvl="1">
              <a:lnSpc>
                <a:spcPct val="45000"/>
              </a:lnSpc>
            </a:pPr>
            <a:r>
              <a:rPr lang="en-US" dirty="0"/>
              <a:t>service hit or miss</a:t>
            </a:r>
          </a:p>
          <a:p>
            <a:pPr lvl="2">
              <a:lnSpc>
                <a:spcPct val="45000"/>
              </a:lnSpc>
            </a:pPr>
            <a:r>
              <a:rPr lang="en-US" dirty="0"/>
              <a:t>load new block and binding on miss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6225" y="3581400"/>
            <a:ext cx="8581962" cy="2832100"/>
            <a:chOff x="192" y="691"/>
            <a:chExt cx="5400" cy="2154"/>
          </a:xfrm>
        </p:grpSpPr>
        <p:sp>
          <p:nvSpPr>
            <p:cNvPr id="2946053" name="Rectangle 5"/>
            <p:cNvSpPr>
              <a:spLocks noChangeArrowheads="1"/>
            </p:cNvSpPr>
            <p:nvPr/>
          </p:nvSpPr>
          <p:spPr bwMode="auto">
            <a:xfrm>
              <a:off x="720" y="172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54" name="Rectangle 6"/>
            <p:cNvSpPr>
              <a:spLocks noChangeArrowheads="1"/>
            </p:cNvSpPr>
            <p:nvPr/>
          </p:nvSpPr>
          <p:spPr bwMode="auto">
            <a:xfrm>
              <a:off x="576" y="172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55" name="Rectangle 7"/>
            <p:cNvSpPr>
              <a:spLocks noChangeArrowheads="1"/>
            </p:cNvSpPr>
            <p:nvPr/>
          </p:nvSpPr>
          <p:spPr bwMode="auto">
            <a:xfrm>
              <a:off x="1344" y="172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56" name="Rectangle 8"/>
            <p:cNvSpPr>
              <a:spLocks noChangeArrowheads="1"/>
            </p:cNvSpPr>
            <p:nvPr/>
          </p:nvSpPr>
          <p:spPr bwMode="auto">
            <a:xfrm>
              <a:off x="2400" y="172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57" name="Rectangle 9"/>
            <p:cNvSpPr>
              <a:spLocks noChangeArrowheads="1"/>
            </p:cNvSpPr>
            <p:nvPr/>
          </p:nvSpPr>
          <p:spPr bwMode="auto">
            <a:xfrm>
              <a:off x="3456" y="172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58" name="Rectangle 10"/>
            <p:cNvSpPr>
              <a:spLocks noChangeArrowheads="1"/>
            </p:cNvSpPr>
            <p:nvPr/>
          </p:nvSpPr>
          <p:spPr bwMode="auto">
            <a:xfrm>
              <a:off x="4512" y="172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59" name="Rectangle 11"/>
            <p:cNvSpPr>
              <a:spLocks noChangeArrowheads="1"/>
            </p:cNvSpPr>
            <p:nvPr/>
          </p:nvSpPr>
          <p:spPr bwMode="auto">
            <a:xfrm>
              <a:off x="720" y="191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60" name="Rectangle 12"/>
            <p:cNvSpPr>
              <a:spLocks noChangeArrowheads="1"/>
            </p:cNvSpPr>
            <p:nvPr/>
          </p:nvSpPr>
          <p:spPr bwMode="auto">
            <a:xfrm>
              <a:off x="576" y="191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61" name="Rectangle 13"/>
            <p:cNvSpPr>
              <a:spLocks noChangeArrowheads="1"/>
            </p:cNvSpPr>
            <p:nvPr/>
          </p:nvSpPr>
          <p:spPr bwMode="auto">
            <a:xfrm>
              <a:off x="1344" y="191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62" name="Rectangle 14"/>
            <p:cNvSpPr>
              <a:spLocks noChangeArrowheads="1"/>
            </p:cNvSpPr>
            <p:nvPr/>
          </p:nvSpPr>
          <p:spPr bwMode="auto">
            <a:xfrm>
              <a:off x="2400" y="191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63" name="Rectangle 15"/>
            <p:cNvSpPr>
              <a:spLocks noChangeArrowheads="1"/>
            </p:cNvSpPr>
            <p:nvPr/>
          </p:nvSpPr>
          <p:spPr bwMode="auto">
            <a:xfrm>
              <a:off x="3456" y="191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64" name="Rectangle 16"/>
            <p:cNvSpPr>
              <a:spLocks noChangeArrowheads="1"/>
            </p:cNvSpPr>
            <p:nvPr/>
          </p:nvSpPr>
          <p:spPr bwMode="auto">
            <a:xfrm>
              <a:off x="4512" y="191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65" name="Rectangle 17"/>
            <p:cNvSpPr>
              <a:spLocks noChangeArrowheads="1"/>
            </p:cNvSpPr>
            <p:nvPr/>
          </p:nvSpPr>
          <p:spPr bwMode="auto">
            <a:xfrm>
              <a:off x="720" y="210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66" name="Rectangle 18"/>
            <p:cNvSpPr>
              <a:spLocks noChangeArrowheads="1"/>
            </p:cNvSpPr>
            <p:nvPr/>
          </p:nvSpPr>
          <p:spPr bwMode="auto">
            <a:xfrm>
              <a:off x="576" y="210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67" name="Rectangle 19"/>
            <p:cNvSpPr>
              <a:spLocks noChangeArrowheads="1"/>
            </p:cNvSpPr>
            <p:nvPr/>
          </p:nvSpPr>
          <p:spPr bwMode="auto">
            <a:xfrm>
              <a:off x="1344" y="210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68" name="Rectangle 20"/>
            <p:cNvSpPr>
              <a:spLocks noChangeArrowheads="1"/>
            </p:cNvSpPr>
            <p:nvPr/>
          </p:nvSpPr>
          <p:spPr bwMode="auto">
            <a:xfrm>
              <a:off x="2400" y="210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69" name="Rectangle 21"/>
            <p:cNvSpPr>
              <a:spLocks noChangeArrowheads="1"/>
            </p:cNvSpPr>
            <p:nvPr/>
          </p:nvSpPr>
          <p:spPr bwMode="auto">
            <a:xfrm>
              <a:off x="3456" y="210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70" name="Rectangle 22"/>
            <p:cNvSpPr>
              <a:spLocks noChangeArrowheads="1"/>
            </p:cNvSpPr>
            <p:nvPr/>
          </p:nvSpPr>
          <p:spPr bwMode="auto">
            <a:xfrm>
              <a:off x="4512" y="210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71" name="Rectangle 23"/>
            <p:cNvSpPr>
              <a:spLocks noChangeArrowheads="1"/>
            </p:cNvSpPr>
            <p:nvPr/>
          </p:nvSpPr>
          <p:spPr bwMode="auto">
            <a:xfrm>
              <a:off x="720" y="229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72" name="Rectangle 24"/>
            <p:cNvSpPr>
              <a:spLocks noChangeArrowheads="1"/>
            </p:cNvSpPr>
            <p:nvPr/>
          </p:nvSpPr>
          <p:spPr bwMode="auto">
            <a:xfrm>
              <a:off x="576" y="229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73" name="Rectangle 25"/>
            <p:cNvSpPr>
              <a:spLocks noChangeArrowheads="1"/>
            </p:cNvSpPr>
            <p:nvPr/>
          </p:nvSpPr>
          <p:spPr bwMode="auto">
            <a:xfrm>
              <a:off x="1344" y="229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74" name="Rectangle 26"/>
            <p:cNvSpPr>
              <a:spLocks noChangeArrowheads="1"/>
            </p:cNvSpPr>
            <p:nvPr/>
          </p:nvSpPr>
          <p:spPr bwMode="auto">
            <a:xfrm>
              <a:off x="2400" y="229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75" name="Rectangle 27"/>
            <p:cNvSpPr>
              <a:spLocks noChangeArrowheads="1"/>
            </p:cNvSpPr>
            <p:nvPr/>
          </p:nvSpPr>
          <p:spPr bwMode="auto">
            <a:xfrm>
              <a:off x="3456" y="229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76" name="Rectangle 28"/>
            <p:cNvSpPr>
              <a:spLocks noChangeArrowheads="1"/>
            </p:cNvSpPr>
            <p:nvPr/>
          </p:nvSpPr>
          <p:spPr bwMode="auto">
            <a:xfrm>
              <a:off x="4512" y="229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77" name="Rectangle 29"/>
            <p:cNvSpPr>
              <a:spLocks noChangeArrowheads="1"/>
            </p:cNvSpPr>
            <p:nvPr/>
          </p:nvSpPr>
          <p:spPr bwMode="auto">
            <a:xfrm>
              <a:off x="720" y="249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78" name="Rectangle 30"/>
            <p:cNvSpPr>
              <a:spLocks noChangeArrowheads="1"/>
            </p:cNvSpPr>
            <p:nvPr/>
          </p:nvSpPr>
          <p:spPr bwMode="auto">
            <a:xfrm>
              <a:off x="576" y="249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79" name="Rectangle 31"/>
            <p:cNvSpPr>
              <a:spLocks noChangeArrowheads="1"/>
            </p:cNvSpPr>
            <p:nvPr/>
          </p:nvSpPr>
          <p:spPr bwMode="auto">
            <a:xfrm>
              <a:off x="1344" y="249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80" name="Rectangle 32"/>
            <p:cNvSpPr>
              <a:spLocks noChangeArrowheads="1"/>
            </p:cNvSpPr>
            <p:nvPr/>
          </p:nvSpPr>
          <p:spPr bwMode="auto">
            <a:xfrm>
              <a:off x="2400" y="249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81" name="Rectangle 33"/>
            <p:cNvSpPr>
              <a:spLocks noChangeArrowheads="1"/>
            </p:cNvSpPr>
            <p:nvPr/>
          </p:nvSpPr>
          <p:spPr bwMode="auto">
            <a:xfrm>
              <a:off x="3456" y="249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46082" name="Rectangle 34"/>
            <p:cNvSpPr>
              <a:spLocks noChangeArrowheads="1"/>
            </p:cNvSpPr>
            <p:nvPr/>
          </p:nvSpPr>
          <p:spPr bwMode="auto">
            <a:xfrm>
              <a:off x="4512" y="249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grpSp>
          <p:nvGrpSpPr>
            <p:cNvPr id="3" name="Group 35"/>
            <p:cNvGrpSpPr>
              <a:grpSpLocks/>
            </p:cNvGrpSpPr>
            <p:nvPr/>
          </p:nvGrpSpPr>
          <p:grpSpPr bwMode="auto">
            <a:xfrm>
              <a:off x="336" y="1168"/>
              <a:ext cx="5114" cy="635"/>
              <a:chOff x="336" y="880"/>
              <a:chExt cx="5114" cy="635"/>
            </a:xfrm>
          </p:grpSpPr>
          <p:sp>
            <p:nvSpPr>
              <p:cNvPr id="2946084" name="Text Box 3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8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46085" name="Text Box 3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  <p:sp>
            <p:nvSpPr>
              <p:cNvPr id="2946086" name="Text Box 38"/>
              <p:cNvSpPr txBox="1">
                <a:spLocks noChangeArrowheads="1"/>
              </p:cNvSpPr>
              <p:nvPr/>
            </p:nvSpPr>
            <p:spPr bwMode="auto">
              <a:xfrm>
                <a:off x="1536" y="1091"/>
                <a:ext cx="794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Courier New" pitchFamily="-65" charset="0"/>
                  </a:rPr>
                  <a:t>0xc-f</a:t>
                </a:r>
                <a:endParaRPr lang="en-US" sz="2800" b="1" dirty="0">
                  <a:solidFill>
                    <a:srgbClr val="FF0000"/>
                  </a:solidFill>
                  <a:latin typeface="Times" pitchFamily="-65" charset="0"/>
                </a:endParaRPr>
              </a:p>
            </p:txBody>
          </p:sp>
          <p:sp>
            <p:nvSpPr>
              <p:cNvPr id="2946087" name="Text Box 39"/>
              <p:cNvSpPr txBox="1">
                <a:spLocks noChangeArrowheads="1"/>
              </p:cNvSpPr>
              <p:nvPr/>
            </p:nvSpPr>
            <p:spPr bwMode="auto">
              <a:xfrm>
                <a:off x="2592" y="1076"/>
                <a:ext cx="794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  <a:latin typeface="Courier New" pitchFamily="-65" charset="0"/>
                  </a:rPr>
                  <a:t>0x8-b</a:t>
                </a:r>
                <a:endParaRPr lang="en-US" sz="2800" b="1" dirty="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46088" name="Text Box 40"/>
              <p:cNvSpPr txBox="1">
                <a:spLocks noChangeArrowheads="1"/>
              </p:cNvSpPr>
              <p:nvPr/>
            </p:nvSpPr>
            <p:spPr bwMode="auto">
              <a:xfrm>
                <a:off x="3648" y="1076"/>
                <a:ext cx="794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  <a:latin typeface="Courier New" pitchFamily="-65" charset="0"/>
                  </a:rPr>
                  <a:t>0x4-7</a:t>
                </a:r>
                <a:endParaRPr lang="en-US" sz="2800" b="1" dirty="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46089" name="Text Box 41"/>
              <p:cNvSpPr txBox="1">
                <a:spLocks noChangeArrowheads="1"/>
              </p:cNvSpPr>
              <p:nvPr/>
            </p:nvSpPr>
            <p:spPr bwMode="auto">
              <a:xfrm>
                <a:off x="4656" y="1076"/>
                <a:ext cx="794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  <a:latin typeface="Courier New" pitchFamily="-65" charset="0"/>
                  </a:rPr>
                  <a:t>0x0-3</a:t>
                </a:r>
                <a:endParaRPr lang="en-US" sz="2800" b="1" u="sng" dirty="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  <p:sp>
          <p:nvSpPr>
            <p:cNvPr id="2946090" name="Text Box 42"/>
            <p:cNvSpPr txBox="1">
              <a:spLocks noChangeArrowheads="1"/>
            </p:cNvSpPr>
            <p:nvPr/>
          </p:nvSpPr>
          <p:spPr bwMode="auto">
            <a:xfrm>
              <a:off x="192" y="1665"/>
              <a:ext cx="250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800" dirty="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2946091" name="Text Box 43"/>
            <p:cNvSpPr txBox="1">
              <a:spLocks noChangeArrowheads="1"/>
            </p:cNvSpPr>
            <p:nvPr/>
          </p:nvSpPr>
          <p:spPr bwMode="auto">
            <a:xfrm>
              <a:off x="192" y="1857"/>
              <a:ext cx="250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Courier New" pitchFamily="-65" charset="0"/>
                </a:rPr>
                <a:t>1</a:t>
              </a:r>
              <a:endParaRPr lang="en-US" sz="28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2946092" name="Text Box 44"/>
            <p:cNvSpPr txBox="1">
              <a:spLocks noChangeArrowheads="1"/>
            </p:cNvSpPr>
            <p:nvPr/>
          </p:nvSpPr>
          <p:spPr bwMode="auto">
            <a:xfrm>
              <a:off x="192" y="2049"/>
              <a:ext cx="250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2</a:t>
              </a:r>
              <a:endParaRPr lang="en-US" sz="28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2946093" name="Text Box 45"/>
            <p:cNvSpPr txBox="1">
              <a:spLocks noChangeArrowheads="1"/>
            </p:cNvSpPr>
            <p:nvPr/>
          </p:nvSpPr>
          <p:spPr bwMode="auto">
            <a:xfrm>
              <a:off x="192" y="2241"/>
              <a:ext cx="250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3</a:t>
              </a:r>
              <a:endParaRPr lang="en-US" sz="28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2946094" name="Text Box 46"/>
            <p:cNvSpPr txBox="1">
              <a:spLocks noChangeArrowheads="1"/>
            </p:cNvSpPr>
            <p:nvPr/>
          </p:nvSpPr>
          <p:spPr bwMode="auto">
            <a:xfrm>
              <a:off x="192" y="2416"/>
              <a:ext cx="116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2946095" name="Text Box 47"/>
            <p:cNvSpPr txBox="1">
              <a:spLocks noChangeArrowheads="1"/>
            </p:cNvSpPr>
            <p:nvPr/>
          </p:nvSpPr>
          <p:spPr bwMode="auto">
            <a:xfrm>
              <a:off x="192" y="2497"/>
              <a:ext cx="260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2946096" name="Text Box 48"/>
            <p:cNvSpPr txBox="1">
              <a:spLocks noChangeArrowheads="1"/>
            </p:cNvSpPr>
            <p:nvPr/>
          </p:nvSpPr>
          <p:spPr bwMode="auto">
            <a:xfrm>
              <a:off x="546" y="1855"/>
              <a:ext cx="182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2946097" name="Text Box 49"/>
            <p:cNvSpPr txBox="1">
              <a:spLocks noChangeArrowheads="1"/>
            </p:cNvSpPr>
            <p:nvPr/>
          </p:nvSpPr>
          <p:spPr bwMode="auto">
            <a:xfrm>
              <a:off x="926" y="1836"/>
              <a:ext cx="190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0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946098" name="Text Box 50"/>
            <p:cNvSpPr txBox="1">
              <a:spLocks noChangeArrowheads="1"/>
            </p:cNvSpPr>
            <p:nvPr/>
          </p:nvSpPr>
          <p:spPr bwMode="auto">
            <a:xfrm>
              <a:off x="1742" y="1836"/>
              <a:ext cx="197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 err="1" smtClean="0">
                  <a:solidFill>
                    <a:srgbClr val="FFFF00"/>
                  </a:solidFill>
                </a:rPr>
                <a:t>d</a:t>
              </a:r>
              <a:endParaRPr lang="en-US" sz="2000" b="1" dirty="0">
                <a:solidFill>
                  <a:srgbClr val="FFFF00"/>
                </a:solidFill>
              </a:endParaRPr>
            </a:p>
          </p:txBody>
        </p:sp>
        <p:sp>
          <p:nvSpPr>
            <p:cNvPr id="2946099" name="Text Box 51"/>
            <p:cNvSpPr txBox="1">
              <a:spLocks noChangeArrowheads="1"/>
            </p:cNvSpPr>
            <p:nvPr/>
          </p:nvSpPr>
          <p:spPr bwMode="auto">
            <a:xfrm>
              <a:off x="2810" y="1836"/>
              <a:ext cx="197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 err="1" smtClean="0">
                  <a:solidFill>
                    <a:schemeClr val="tx1"/>
                  </a:solidFill>
                </a:rPr>
                <a:t>c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946100" name="Text Box 52"/>
            <p:cNvSpPr txBox="1">
              <a:spLocks noChangeArrowheads="1"/>
            </p:cNvSpPr>
            <p:nvPr/>
          </p:nvSpPr>
          <p:spPr bwMode="auto">
            <a:xfrm>
              <a:off x="3890" y="1836"/>
              <a:ext cx="197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 err="1" smtClean="0">
                  <a:solidFill>
                    <a:schemeClr val="tx1"/>
                  </a:solidFill>
                </a:rPr>
                <a:t>b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946101" name="Text Box 53"/>
            <p:cNvSpPr txBox="1">
              <a:spLocks noChangeArrowheads="1"/>
            </p:cNvSpPr>
            <p:nvPr/>
          </p:nvSpPr>
          <p:spPr bwMode="auto">
            <a:xfrm>
              <a:off x="4922" y="1836"/>
              <a:ext cx="197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a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946102" name="Rectangle 54"/>
            <p:cNvSpPr>
              <a:spLocks noChangeArrowheads="1"/>
            </p:cNvSpPr>
            <p:nvPr/>
          </p:nvSpPr>
          <p:spPr bwMode="auto">
            <a:xfrm>
              <a:off x="372" y="966"/>
              <a:ext cx="5220" cy="2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85750" indent="-28575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pitchFamily="-65" charset="0"/>
                <a:buNone/>
              </a:pPr>
              <a:r>
                <a:rPr lang="en-US" sz="2800" b="1" dirty="0">
                  <a:solidFill>
                    <a:schemeClr val="accent2"/>
                  </a:solidFill>
                  <a:latin typeface="Courier New" pitchFamily="-65" charset="0"/>
                </a:rPr>
                <a:t>000000000000000000</a:t>
              </a:r>
              <a:r>
                <a:rPr lang="en-US" sz="2800" b="1" dirty="0">
                  <a:solidFill>
                    <a:schemeClr val="tx1"/>
                  </a:solidFill>
                  <a:latin typeface="Courier New" pitchFamily="-65" charset="0"/>
                </a:rPr>
                <a:t> </a:t>
              </a:r>
              <a:r>
                <a:rPr lang="en-US" sz="2800" b="1" dirty="0">
                  <a:latin typeface="Courier New" pitchFamily="-65" charset="0"/>
                </a:rPr>
                <a:t>0000000001 </a:t>
              </a:r>
              <a:r>
                <a:rPr lang="en-US" sz="2800" b="1" dirty="0">
                  <a:solidFill>
                    <a:schemeClr val="accent4"/>
                  </a:solidFill>
                  <a:latin typeface="Courier New" pitchFamily="-65" charset="0"/>
                </a:rPr>
                <a:t>1100</a:t>
              </a:r>
              <a:endParaRPr lang="en-US" sz="3200" b="1" dirty="0">
                <a:solidFill>
                  <a:schemeClr val="accent4"/>
                </a:solidFill>
              </a:endParaRPr>
            </a:p>
          </p:txBody>
        </p:sp>
        <p:sp>
          <p:nvSpPr>
            <p:cNvPr id="2946103" name="Line 55"/>
            <p:cNvSpPr>
              <a:spLocks noChangeShapeType="1"/>
            </p:cNvSpPr>
            <p:nvPr/>
          </p:nvSpPr>
          <p:spPr bwMode="auto">
            <a:xfrm flipH="1">
              <a:off x="2416" y="1329"/>
              <a:ext cx="2254" cy="52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6104" name="Line 56"/>
            <p:cNvSpPr>
              <a:spLocks noChangeShapeType="1"/>
            </p:cNvSpPr>
            <p:nvPr/>
          </p:nvSpPr>
          <p:spPr bwMode="auto">
            <a:xfrm flipH="1">
              <a:off x="1140" y="1329"/>
              <a:ext cx="460" cy="64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946105" name="AutoShape 57"/>
            <p:cNvCxnSpPr>
              <a:cxnSpLocks noChangeShapeType="1"/>
              <a:endCxn id="2946091" idx="1"/>
            </p:cNvCxnSpPr>
            <p:nvPr/>
          </p:nvCxnSpPr>
          <p:spPr bwMode="auto">
            <a:xfrm rot="10800000" flipV="1">
              <a:off x="192" y="1329"/>
              <a:ext cx="3422" cy="726"/>
            </a:xfrm>
            <a:prstGeom prst="curvedConnector3">
              <a:avLst>
                <a:gd name="adj1" fmla="val 104203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46106" name="Oval 58"/>
            <p:cNvSpPr>
              <a:spLocks noChangeArrowheads="1"/>
            </p:cNvSpPr>
            <p:nvPr/>
          </p:nvSpPr>
          <p:spPr bwMode="auto">
            <a:xfrm>
              <a:off x="1265" y="1838"/>
              <a:ext cx="1232" cy="33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6107" name="Text Box 59"/>
            <p:cNvSpPr txBox="1">
              <a:spLocks noChangeArrowheads="1"/>
            </p:cNvSpPr>
            <p:nvPr/>
          </p:nvSpPr>
          <p:spPr bwMode="auto">
            <a:xfrm>
              <a:off x="374" y="691"/>
              <a:ext cx="4554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  <a:latin typeface="18 VAG Rounded Bold   07390"/>
                </a:rPr>
                <a:t>address:</a:t>
              </a:r>
              <a:r>
                <a:rPr lang="en-US" sz="2000" b="1" dirty="0">
                  <a:latin typeface="18 VAG Rounded Bold   07390"/>
                </a:rPr>
                <a:t>            </a:t>
              </a:r>
              <a:r>
                <a:rPr lang="en-US" sz="2000" b="1" dirty="0">
                  <a:solidFill>
                    <a:schemeClr val="accent2"/>
                  </a:solidFill>
                  <a:latin typeface="18 VAG Rounded Bold   07390"/>
                </a:rPr>
                <a:t>tag</a:t>
              </a:r>
              <a:r>
                <a:rPr lang="en-US" sz="2000" b="1" dirty="0">
                  <a:solidFill>
                    <a:schemeClr val="hlink"/>
                  </a:solidFill>
                  <a:latin typeface="18 VAG Rounded Bold   07390"/>
                </a:rPr>
                <a:t> </a:t>
              </a:r>
              <a:r>
                <a:rPr lang="en-US" sz="2000" b="1" dirty="0">
                  <a:latin typeface="18 VAG Rounded Bold   07390"/>
                </a:rPr>
                <a:t>                               index                 </a:t>
              </a:r>
              <a:r>
                <a:rPr lang="en-US" sz="2000" b="1" dirty="0" smtClean="0">
                  <a:latin typeface="18 VAG Rounded Bold   07390"/>
                </a:rPr>
                <a:t>     </a:t>
              </a:r>
              <a:r>
                <a:rPr lang="en-US" sz="2000" b="1" dirty="0" smtClean="0">
                  <a:solidFill>
                    <a:schemeClr val="accent4"/>
                  </a:solidFill>
                  <a:latin typeface="18 VAG Rounded Bold   07390"/>
                </a:rPr>
                <a:t>offset</a:t>
              </a:r>
              <a:r>
                <a:rPr lang="en-US" sz="2000" dirty="0" smtClean="0">
                  <a:solidFill>
                    <a:schemeClr val="accent4"/>
                  </a:solidFill>
                  <a:latin typeface="18 VAG Rounded Bold   07390"/>
                </a:rPr>
                <a:t>  </a:t>
              </a:r>
              <a:endParaRPr lang="en-US" sz="2000" dirty="0">
                <a:solidFill>
                  <a:schemeClr val="accent4"/>
                </a:solidFill>
                <a:latin typeface="18 VAG Rounded Bold   0739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Caching Terminology</a:t>
            </a:r>
            <a:endParaRPr lang="en-US"/>
          </a:p>
        </p:txBody>
      </p:sp>
      <p:sp>
        <p:nvSpPr>
          <p:cNvPr id="294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reading memory, 3 things can happen: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cache hit: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cache block is valid and contains proper address, so read desired word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cache miss: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nothing in cache in appropriate block, so fetch from memory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cache miss, block replacement: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wrong data is in cache at appropriate block, so discard it and fetch desired data from memory (cache always copy)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4191000" cy="5210175"/>
          </a:xfrm>
        </p:spPr>
        <p:txBody>
          <a:bodyPr/>
          <a:lstStyle/>
          <a:p>
            <a:pPr marL="609600" indent="-609600">
              <a:tabLst>
                <a:tab pos="2057400" algn="ctr"/>
                <a:tab pos="5308600" algn="ctr"/>
                <a:tab pos="7086600" algn="ctr"/>
              </a:tabLst>
            </a:pPr>
            <a:r>
              <a:rPr lang="en-US" dirty="0"/>
              <a:t>Ex.: 16KB of data, direct-mapped, </a:t>
            </a:r>
            <a:br>
              <a:rPr lang="en-US" dirty="0"/>
            </a:br>
            <a:r>
              <a:rPr lang="en-US" dirty="0"/>
              <a:t>4 word </a:t>
            </a:r>
            <a:r>
              <a:rPr lang="en-US" dirty="0" smtClean="0"/>
              <a:t>blocks</a:t>
            </a:r>
          </a:p>
          <a:p>
            <a:pPr marL="938212" lvl="1" indent="-609600">
              <a:tabLst>
                <a:tab pos="2057400" algn="ctr"/>
                <a:tab pos="5308600" algn="ctr"/>
                <a:tab pos="7086600" algn="ctr"/>
              </a:tabLst>
            </a:pPr>
            <a:r>
              <a:rPr lang="en-US" dirty="0" smtClean="0"/>
              <a:t>Can you work out height, width, area?</a:t>
            </a:r>
          </a:p>
          <a:p>
            <a:pPr marL="609600" indent="-609600">
              <a:tabLst>
                <a:tab pos="2057400" algn="ctr"/>
                <a:tab pos="5308600" algn="ctr"/>
                <a:tab pos="7086600" algn="ctr"/>
              </a:tabLst>
            </a:pPr>
            <a:r>
              <a:rPr lang="en-US" dirty="0"/>
              <a:t>Read 4 addresses</a:t>
            </a:r>
          </a:p>
          <a:p>
            <a:pPr marL="850900" lvl="1" indent="-533400">
              <a:lnSpc>
                <a:spcPct val="75000"/>
              </a:lnSpc>
              <a:buFontTx/>
              <a:buAutoNum type="arabicPeriod"/>
              <a:tabLst>
                <a:tab pos="2057400" algn="ctr"/>
                <a:tab pos="5308600" algn="ctr"/>
                <a:tab pos="7086600" algn="ctr"/>
              </a:tabLst>
            </a:pPr>
            <a:r>
              <a:rPr lang="en-US" dirty="0">
                <a:latin typeface="Courier New" pitchFamily="-65" charset="0"/>
              </a:rPr>
              <a:t>0x00000014</a:t>
            </a:r>
          </a:p>
          <a:p>
            <a:pPr marL="850900" lvl="1" indent="-533400">
              <a:lnSpc>
                <a:spcPct val="75000"/>
              </a:lnSpc>
              <a:buFontTx/>
              <a:buAutoNum type="arabicPeriod"/>
              <a:tabLst>
                <a:tab pos="2057400" algn="ctr"/>
                <a:tab pos="5308600" algn="ctr"/>
                <a:tab pos="7086600" algn="ctr"/>
              </a:tabLst>
            </a:pPr>
            <a:r>
              <a:rPr lang="en-US" dirty="0">
                <a:latin typeface="Courier New" pitchFamily="-65" charset="0"/>
              </a:rPr>
              <a:t>0x0000001C</a:t>
            </a:r>
          </a:p>
          <a:p>
            <a:pPr marL="850900" lvl="1" indent="-533400">
              <a:lnSpc>
                <a:spcPct val="75000"/>
              </a:lnSpc>
              <a:buFontTx/>
              <a:buAutoNum type="arabicPeriod"/>
              <a:tabLst>
                <a:tab pos="2057400" algn="ctr"/>
                <a:tab pos="5308600" algn="ctr"/>
                <a:tab pos="7086600" algn="ctr"/>
              </a:tabLst>
            </a:pPr>
            <a:r>
              <a:rPr lang="en-US" dirty="0">
                <a:latin typeface="Courier New" pitchFamily="-65" charset="0"/>
              </a:rPr>
              <a:t>0x00000034</a:t>
            </a:r>
          </a:p>
          <a:p>
            <a:pPr marL="850900" lvl="1" indent="-533400">
              <a:lnSpc>
                <a:spcPct val="75000"/>
              </a:lnSpc>
              <a:buFontTx/>
              <a:buAutoNum type="arabicPeriod"/>
              <a:tabLst>
                <a:tab pos="2057400" algn="ctr"/>
                <a:tab pos="5308600" algn="ctr"/>
                <a:tab pos="7086600" algn="ctr"/>
              </a:tabLst>
            </a:pPr>
            <a:r>
              <a:rPr lang="en-US" dirty="0">
                <a:latin typeface="Courier New" pitchFamily="-65" charset="0"/>
              </a:rPr>
              <a:t>0x00008014</a:t>
            </a:r>
            <a:endParaRPr lang="en-US" dirty="0"/>
          </a:p>
          <a:p>
            <a:pPr marL="609600" indent="-609600">
              <a:tabLst>
                <a:tab pos="2057400" algn="ctr"/>
                <a:tab pos="5308600" algn="ctr"/>
                <a:tab pos="7086600" algn="ctr"/>
              </a:tabLst>
            </a:pPr>
            <a:r>
              <a:rPr lang="en-US" dirty="0"/>
              <a:t>Memory </a:t>
            </a:r>
            <a:r>
              <a:rPr lang="en-US" dirty="0" err="1" smtClean="0"/>
              <a:t>vals</a:t>
            </a:r>
            <a:r>
              <a:rPr lang="en-US" dirty="0" smtClean="0"/>
              <a:t> here:</a:t>
            </a:r>
            <a:endParaRPr lang="en-US" dirty="0"/>
          </a:p>
        </p:txBody>
      </p:sp>
      <p:sp>
        <p:nvSpPr>
          <p:cNvPr id="2892804" name="Text Box 4"/>
          <p:cNvSpPr txBox="1">
            <a:spLocks noChangeArrowheads="1"/>
          </p:cNvSpPr>
          <p:nvPr/>
        </p:nvSpPr>
        <p:spPr bwMode="auto">
          <a:xfrm>
            <a:off x="4627563" y="1384300"/>
            <a:ext cx="199285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18 VAG Rounded Bold   07390"/>
              </a:rPr>
              <a:t>Address (hex)</a:t>
            </a:r>
          </a:p>
        </p:txBody>
      </p:sp>
      <p:sp>
        <p:nvSpPr>
          <p:cNvPr id="2892805" name="Text Box 5"/>
          <p:cNvSpPr txBox="1">
            <a:spLocks noChangeArrowheads="1"/>
          </p:cNvSpPr>
          <p:nvPr/>
        </p:nvSpPr>
        <p:spPr bwMode="auto">
          <a:xfrm>
            <a:off x="6684963" y="1371600"/>
            <a:ext cx="207133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18 VAG Rounded Bold   07390"/>
              </a:rPr>
              <a:t>Value of Word</a:t>
            </a:r>
          </a:p>
        </p:txBody>
      </p:sp>
      <p:sp>
        <p:nvSpPr>
          <p:cNvPr id="2892806" name="Text Box 6"/>
          <p:cNvSpPr txBox="1">
            <a:spLocks noChangeArrowheads="1"/>
          </p:cNvSpPr>
          <p:nvPr/>
        </p:nvSpPr>
        <p:spPr bwMode="auto">
          <a:xfrm>
            <a:off x="5999163" y="1066800"/>
            <a:ext cx="154781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18 VAG Rounded Bold   07390"/>
              </a:rPr>
              <a:t>Memory</a:t>
            </a:r>
            <a:endParaRPr lang="en-US" sz="2000" b="1" dirty="0">
              <a:latin typeface="18 VAG Rounded Bold   0739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856163" y="1509713"/>
            <a:ext cx="3581400" cy="5257800"/>
            <a:chOff x="2880" y="912"/>
            <a:chExt cx="2256" cy="3312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880" y="1152"/>
              <a:ext cx="2256" cy="1153"/>
              <a:chOff x="240" y="1631"/>
              <a:chExt cx="2256" cy="1153"/>
            </a:xfrm>
          </p:grpSpPr>
          <p:sp>
            <p:nvSpPr>
              <p:cNvPr id="2892809" name="Rectangle 9"/>
              <p:cNvSpPr>
                <a:spLocks noChangeArrowheads="1"/>
              </p:cNvSpPr>
              <p:nvPr/>
            </p:nvSpPr>
            <p:spPr bwMode="auto">
              <a:xfrm>
                <a:off x="1440" y="1680"/>
                <a:ext cx="105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ourier New" pitchFamily="-65" charset="0"/>
                </a:endParaRPr>
              </a:p>
            </p:txBody>
          </p:sp>
          <p:sp>
            <p:nvSpPr>
              <p:cNvPr id="2892810" name="Rectangle 10"/>
              <p:cNvSpPr>
                <a:spLocks noChangeArrowheads="1"/>
              </p:cNvSpPr>
              <p:nvPr/>
            </p:nvSpPr>
            <p:spPr bwMode="auto">
              <a:xfrm>
                <a:off x="1440" y="1872"/>
                <a:ext cx="105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ourier New" pitchFamily="-65" charset="0"/>
                </a:endParaRPr>
              </a:p>
            </p:txBody>
          </p:sp>
          <p:sp>
            <p:nvSpPr>
              <p:cNvPr id="2892811" name="Rectangle 11"/>
              <p:cNvSpPr>
                <a:spLocks noChangeArrowheads="1"/>
              </p:cNvSpPr>
              <p:nvPr/>
            </p:nvSpPr>
            <p:spPr bwMode="auto">
              <a:xfrm>
                <a:off x="1440" y="2064"/>
                <a:ext cx="105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ourier New" pitchFamily="-65" charset="0"/>
                </a:endParaRPr>
              </a:p>
            </p:txBody>
          </p:sp>
          <p:sp>
            <p:nvSpPr>
              <p:cNvPr id="2892812" name="Rectangle 12"/>
              <p:cNvSpPr>
                <a:spLocks noChangeArrowheads="1"/>
              </p:cNvSpPr>
              <p:nvPr/>
            </p:nvSpPr>
            <p:spPr bwMode="auto">
              <a:xfrm>
                <a:off x="1440" y="2256"/>
                <a:ext cx="105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ourier New" pitchFamily="-65" charset="0"/>
                </a:endParaRPr>
              </a:p>
            </p:txBody>
          </p:sp>
          <p:sp>
            <p:nvSpPr>
              <p:cNvPr id="2892813" name="Text Box 13"/>
              <p:cNvSpPr txBox="1">
                <a:spLocks noChangeArrowheads="1"/>
              </p:cNvSpPr>
              <p:nvPr/>
            </p:nvSpPr>
            <p:spPr bwMode="auto">
              <a:xfrm>
                <a:off x="240" y="1631"/>
                <a:ext cx="119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00000010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2814" name="Text Box 14"/>
              <p:cNvSpPr txBox="1">
                <a:spLocks noChangeArrowheads="1"/>
              </p:cNvSpPr>
              <p:nvPr/>
            </p:nvSpPr>
            <p:spPr bwMode="auto">
              <a:xfrm>
                <a:off x="240" y="1823"/>
                <a:ext cx="119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u="sng">
                    <a:latin typeface="Courier New" pitchFamily="-65" charset="0"/>
                  </a:rPr>
                  <a:t>00000014</a:t>
                </a:r>
                <a:endParaRPr lang="en-US" sz="2800" b="1">
                  <a:solidFill>
                    <a:schemeClr val="tx1"/>
                  </a:solidFill>
                  <a:latin typeface="Courier New" pitchFamily="-65" charset="0"/>
                </a:endParaRPr>
              </a:p>
            </p:txBody>
          </p:sp>
          <p:sp>
            <p:nvSpPr>
              <p:cNvPr id="2892815" name="Text Box 15"/>
              <p:cNvSpPr txBox="1">
                <a:spLocks noChangeArrowheads="1"/>
              </p:cNvSpPr>
              <p:nvPr/>
            </p:nvSpPr>
            <p:spPr bwMode="auto">
              <a:xfrm>
                <a:off x="240" y="2015"/>
                <a:ext cx="119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00000018</a:t>
                </a:r>
              </a:p>
            </p:txBody>
          </p:sp>
          <p:sp>
            <p:nvSpPr>
              <p:cNvPr id="2892816" name="Text Box 16"/>
              <p:cNvSpPr txBox="1">
                <a:spLocks noChangeArrowheads="1"/>
              </p:cNvSpPr>
              <p:nvPr/>
            </p:nvSpPr>
            <p:spPr bwMode="auto">
              <a:xfrm>
                <a:off x="240" y="2207"/>
                <a:ext cx="119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u="sng">
                    <a:latin typeface="Courier New" pitchFamily="-65" charset="0"/>
                  </a:rPr>
                  <a:t>0000001C</a:t>
                </a:r>
                <a:endParaRPr lang="en-US" sz="2800" b="1">
                  <a:solidFill>
                    <a:schemeClr val="tx1"/>
                  </a:solidFill>
                  <a:latin typeface="Courier New" pitchFamily="-65" charset="0"/>
                </a:endParaRPr>
              </a:p>
            </p:txBody>
          </p:sp>
          <p:sp>
            <p:nvSpPr>
              <p:cNvPr id="2892817" name="Text Box 17"/>
              <p:cNvSpPr txBox="1">
                <a:spLocks noChangeArrowheads="1"/>
              </p:cNvSpPr>
              <p:nvPr/>
            </p:nvSpPr>
            <p:spPr bwMode="auto">
              <a:xfrm>
                <a:off x="1872" y="1632"/>
                <a:ext cx="22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/>
                  <a:t>a</a:t>
                </a:r>
              </a:p>
            </p:txBody>
          </p:sp>
          <p:sp>
            <p:nvSpPr>
              <p:cNvPr id="2892818" name="Text Box 18"/>
              <p:cNvSpPr txBox="1">
                <a:spLocks noChangeArrowheads="1"/>
              </p:cNvSpPr>
              <p:nvPr/>
            </p:nvSpPr>
            <p:spPr bwMode="auto">
              <a:xfrm>
                <a:off x="1872" y="1824"/>
                <a:ext cx="23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/>
                  <a:t>b</a:t>
                </a:r>
              </a:p>
            </p:txBody>
          </p:sp>
          <p:sp>
            <p:nvSpPr>
              <p:cNvPr id="2892819" name="Text Box 19"/>
              <p:cNvSpPr txBox="1">
                <a:spLocks noChangeArrowheads="1"/>
              </p:cNvSpPr>
              <p:nvPr/>
            </p:nvSpPr>
            <p:spPr bwMode="auto">
              <a:xfrm>
                <a:off x="1872" y="2016"/>
                <a:ext cx="22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/>
                  <a:t>c</a:t>
                </a:r>
              </a:p>
            </p:txBody>
          </p:sp>
          <p:sp>
            <p:nvSpPr>
              <p:cNvPr id="2892820" name="Text Box 20"/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3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/>
                  <a:t>d</a:t>
                </a:r>
              </a:p>
            </p:txBody>
          </p:sp>
          <p:sp>
            <p:nvSpPr>
              <p:cNvPr id="2892821" name="Text Box 21"/>
              <p:cNvSpPr txBox="1">
                <a:spLocks noChangeArrowheads="1"/>
              </p:cNvSpPr>
              <p:nvPr/>
            </p:nvSpPr>
            <p:spPr bwMode="auto">
              <a:xfrm>
                <a:off x="672" y="2496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2822" name="Text Box 22"/>
              <p:cNvSpPr txBox="1">
                <a:spLocks noChangeArrowheads="1"/>
              </p:cNvSpPr>
              <p:nvPr/>
            </p:nvSpPr>
            <p:spPr bwMode="auto">
              <a:xfrm>
                <a:off x="1824" y="2496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  <p:sp>
          <p:nvSpPr>
            <p:cNvPr id="2892823" name="Rectangle 23"/>
            <p:cNvSpPr>
              <a:spLocks noChangeArrowheads="1"/>
            </p:cNvSpPr>
            <p:nvPr/>
          </p:nvSpPr>
          <p:spPr bwMode="auto">
            <a:xfrm>
              <a:off x="4080" y="230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2824" name="Rectangle 24"/>
            <p:cNvSpPr>
              <a:spLocks noChangeArrowheads="1"/>
            </p:cNvSpPr>
            <p:nvPr/>
          </p:nvSpPr>
          <p:spPr bwMode="auto">
            <a:xfrm>
              <a:off x="4080" y="249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2825" name="Rectangle 25"/>
            <p:cNvSpPr>
              <a:spLocks noChangeArrowheads="1"/>
            </p:cNvSpPr>
            <p:nvPr/>
          </p:nvSpPr>
          <p:spPr bwMode="auto">
            <a:xfrm>
              <a:off x="4080" y="268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2826" name="Rectangle 26"/>
            <p:cNvSpPr>
              <a:spLocks noChangeArrowheads="1"/>
            </p:cNvSpPr>
            <p:nvPr/>
          </p:nvSpPr>
          <p:spPr bwMode="auto">
            <a:xfrm>
              <a:off x="4080" y="288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2827" name="Text Box 27"/>
            <p:cNvSpPr txBox="1">
              <a:spLocks noChangeArrowheads="1"/>
            </p:cNvSpPr>
            <p:nvPr/>
          </p:nvSpPr>
          <p:spPr bwMode="auto">
            <a:xfrm>
              <a:off x="2880" y="2255"/>
              <a:ext cx="1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00000030</a:t>
              </a:r>
              <a:endParaRPr lang="en-US" sz="28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2892828" name="Text Box 28"/>
            <p:cNvSpPr txBox="1">
              <a:spLocks noChangeArrowheads="1"/>
            </p:cNvSpPr>
            <p:nvPr/>
          </p:nvSpPr>
          <p:spPr bwMode="auto">
            <a:xfrm>
              <a:off x="2880" y="2447"/>
              <a:ext cx="1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 u="sng">
                  <a:latin typeface="Courier New" pitchFamily="-65" charset="0"/>
                </a:rPr>
                <a:t>00000034</a:t>
              </a:r>
              <a:endParaRPr lang="en-US" sz="28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2829" name="Text Box 29"/>
            <p:cNvSpPr txBox="1">
              <a:spLocks noChangeArrowheads="1"/>
            </p:cNvSpPr>
            <p:nvPr/>
          </p:nvSpPr>
          <p:spPr bwMode="auto">
            <a:xfrm>
              <a:off x="2880" y="2639"/>
              <a:ext cx="1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00000038</a:t>
              </a:r>
            </a:p>
          </p:txBody>
        </p:sp>
        <p:sp>
          <p:nvSpPr>
            <p:cNvPr id="2892830" name="Text Box 30"/>
            <p:cNvSpPr txBox="1">
              <a:spLocks noChangeArrowheads="1"/>
            </p:cNvSpPr>
            <p:nvPr/>
          </p:nvSpPr>
          <p:spPr bwMode="auto">
            <a:xfrm>
              <a:off x="2880" y="2831"/>
              <a:ext cx="1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0000003C</a:t>
              </a:r>
            </a:p>
          </p:txBody>
        </p:sp>
        <p:sp>
          <p:nvSpPr>
            <p:cNvPr id="2892831" name="Text Box 31"/>
            <p:cNvSpPr txBox="1">
              <a:spLocks noChangeArrowheads="1"/>
            </p:cNvSpPr>
            <p:nvPr/>
          </p:nvSpPr>
          <p:spPr bwMode="auto">
            <a:xfrm>
              <a:off x="4512" y="2256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e</a:t>
              </a:r>
            </a:p>
          </p:txBody>
        </p:sp>
        <p:sp>
          <p:nvSpPr>
            <p:cNvPr id="2892832" name="Text Box 32"/>
            <p:cNvSpPr txBox="1">
              <a:spLocks noChangeArrowheads="1"/>
            </p:cNvSpPr>
            <p:nvPr/>
          </p:nvSpPr>
          <p:spPr bwMode="auto">
            <a:xfrm>
              <a:off x="4512" y="2448"/>
              <a:ext cx="18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f</a:t>
              </a:r>
            </a:p>
          </p:txBody>
        </p:sp>
        <p:sp>
          <p:nvSpPr>
            <p:cNvPr id="2892833" name="Text Box 33"/>
            <p:cNvSpPr txBox="1">
              <a:spLocks noChangeArrowheads="1"/>
            </p:cNvSpPr>
            <p:nvPr/>
          </p:nvSpPr>
          <p:spPr bwMode="auto">
            <a:xfrm>
              <a:off x="4512" y="2640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g</a:t>
              </a:r>
            </a:p>
          </p:txBody>
        </p:sp>
        <p:sp>
          <p:nvSpPr>
            <p:cNvPr id="2892834" name="Text Box 34"/>
            <p:cNvSpPr txBox="1">
              <a:spLocks noChangeArrowheads="1"/>
            </p:cNvSpPr>
            <p:nvPr/>
          </p:nvSpPr>
          <p:spPr bwMode="auto">
            <a:xfrm>
              <a:off x="4512" y="2832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h</a:t>
              </a:r>
            </a:p>
          </p:txBody>
        </p:sp>
        <p:sp>
          <p:nvSpPr>
            <p:cNvPr id="2892835" name="Rectangle 35"/>
            <p:cNvSpPr>
              <a:spLocks noChangeArrowheads="1"/>
            </p:cNvSpPr>
            <p:nvPr/>
          </p:nvSpPr>
          <p:spPr bwMode="auto">
            <a:xfrm>
              <a:off x="4080" y="3241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2836" name="Rectangle 36"/>
            <p:cNvSpPr>
              <a:spLocks noChangeArrowheads="1"/>
            </p:cNvSpPr>
            <p:nvPr/>
          </p:nvSpPr>
          <p:spPr bwMode="auto">
            <a:xfrm>
              <a:off x="4080" y="3433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2837" name="Rectangle 37"/>
            <p:cNvSpPr>
              <a:spLocks noChangeArrowheads="1"/>
            </p:cNvSpPr>
            <p:nvPr/>
          </p:nvSpPr>
          <p:spPr bwMode="auto">
            <a:xfrm>
              <a:off x="4080" y="3625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2838" name="Rectangle 38"/>
            <p:cNvSpPr>
              <a:spLocks noChangeArrowheads="1"/>
            </p:cNvSpPr>
            <p:nvPr/>
          </p:nvSpPr>
          <p:spPr bwMode="auto">
            <a:xfrm>
              <a:off x="4080" y="3817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2839" name="Text Box 39"/>
            <p:cNvSpPr txBox="1">
              <a:spLocks noChangeArrowheads="1"/>
            </p:cNvSpPr>
            <p:nvPr/>
          </p:nvSpPr>
          <p:spPr bwMode="auto">
            <a:xfrm>
              <a:off x="2880" y="3192"/>
              <a:ext cx="1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00008010</a:t>
              </a:r>
              <a:endParaRPr lang="en-US" sz="28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2892840" name="Text Box 40"/>
            <p:cNvSpPr txBox="1">
              <a:spLocks noChangeArrowheads="1"/>
            </p:cNvSpPr>
            <p:nvPr/>
          </p:nvSpPr>
          <p:spPr bwMode="auto">
            <a:xfrm>
              <a:off x="2880" y="3384"/>
              <a:ext cx="1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 u="sng">
                  <a:latin typeface="Courier New" pitchFamily="-65" charset="0"/>
                </a:rPr>
                <a:t>00008014</a:t>
              </a:r>
              <a:endParaRPr lang="en-US" sz="28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2841" name="Text Box 41"/>
            <p:cNvSpPr txBox="1">
              <a:spLocks noChangeArrowheads="1"/>
            </p:cNvSpPr>
            <p:nvPr/>
          </p:nvSpPr>
          <p:spPr bwMode="auto">
            <a:xfrm>
              <a:off x="2880" y="3576"/>
              <a:ext cx="1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00008018</a:t>
              </a:r>
            </a:p>
          </p:txBody>
        </p:sp>
        <p:sp>
          <p:nvSpPr>
            <p:cNvPr id="2892842" name="Text Box 42"/>
            <p:cNvSpPr txBox="1">
              <a:spLocks noChangeArrowheads="1"/>
            </p:cNvSpPr>
            <p:nvPr/>
          </p:nvSpPr>
          <p:spPr bwMode="auto">
            <a:xfrm>
              <a:off x="2880" y="3768"/>
              <a:ext cx="1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0000801C</a:t>
              </a:r>
            </a:p>
          </p:txBody>
        </p:sp>
        <p:sp>
          <p:nvSpPr>
            <p:cNvPr id="2892843" name="Text Box 43"/>
            <p:cNvSpPr txBox="1">
              <a:spLocks noChangeArrowheads="1"/>
            </p:cNvSpPr>
            <p:nvPr/>
          </p:nvSpPr>
          <p:spPr bwMode="auto">
            <a:xfrm>
              <a:off x="4512" y="3193"/>
              <a:ext cx="16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i</a:t>
              </a:r>
            </a:p>
          </p:txBody>
        </p:sp>
        <p:sp>
          <p:nvSpPr>
            <p:cNvPr id="2892844" name="Text Box 44"/>
            <p:cNvSpPr txBox="1">
              <a:spLocks noChangeArrowheads="1"/>
            </p:cNvSpPr>
            <p:nvPr/>
          </p:nvSpPr>
          <p:spPr bwMode="auto">
            <a:xfrm>
              <a:off x="4512" y="3385"/>
              <a:ext cx="16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j</a:t>
              </a:r>
            </a:p>
          </p:txBody>
        </p:sp>
        <p:sp>
          <p:nvSpPr>
            <p:cNvPr id="2892845" name="Text Box 45"/>
            <p:cNvSpPr txBox="1">
              <a:spLocks noChangeArrowheads="1"/>
            </p:cNvSpPr>
            <p:nvPr/>
          </p:nvSpPr>
          <p:spPr bwMode="auto">
            <a:xfrm>
              <a:off x="4512" y="3577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k</a:t>
              </a:r>
            </a:p>
          </p:txBody>
        </p:sp>
        <p:sp>
          <p:nvSpPr>
            <p:cNvPr id="2892846" name="Text Box 46"/>
            <p:cNvSpPr txBox="1">
              <a:spLocks noChangeArrowheads="1"/>
            </p:cNvSpPr>
            <p:nvPr/>
          </p:nvSpPr>
          <p:spPr bwMode="auto">
            <a:xfrm>
              <a:off x="4512" y="3769"/>
              <a:ext cx="16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l</a:t>
              </a:r>
            </a:p>
          </p:txBody>
        </p:sp>
        <p:grpSp>
          <p:nvGrpSpPr>
            <p:cNvPr id="4" name="Group 47"/>
            <p:cNvGrpSpPr>
              <a:grpSpLocks/>
            </p:cNvGrpSpPr>
            <p:nvPr/>
          </p:nvGrpSpPr>
          <p:grpSpPr bwMode="auto">
            <a:xfrm>
              <a:off x="3312" y="3936"/>
              <a:ext cx="1412" cy="288"/>
              <a:chOff x="3312" y="3936"/>
              <a:chExt cx="1412" cy="288"/>
            </a:xfrm>
          </p:grpSpPr>
          <p:sp>
            <p:nvSpPr>
              <p:cNvPr id="2892848" name="Text Box 48"/>
              <p:cNvSpPr txBox="1">
                <a:spLocks noChangeArrowheads="1"/>
              </p:cNvSpPr>
              <p:nvPr/>
            </p:nvSpPr>
            <p:spPr bwMode="auto">
              <a:xfrm>
                <a:off x="3312" y="3936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2849" name="Text Box 49"/>
              <p:cNvSpPr txBox="1">
                <a:spLocks noChangeArrowheads="1"/>
              </p:cNvSpPr>
              <p:nvPr/>
            </p:nvSpPr>
            <p:spPr bwMode="auto">
              <a:xfrm>
                <a:off x="4464" y="3936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  <p:grpSp>
          <p:nvGrpSpPr>
            <p:cNvPr id="5" name="Group 50"/>
            <p:cNvGrpSpPr>
              <a:grpSpLocks/>
            </p:cNvGrpSpPr>
            <p:nvPr/>
          </p:nvGrpSpPr>
          <p:grpSpPr bwMode="auto">
            <a:xfrm>
              <a:off x="3360" y="2976"/>
              <a:ext cx="1334" cy="288"/>
              <a:chOff x="3312" y="3936"/>
              <a:chExt cx="1431" cy="288"/>
            </a:xfrm>
          </p:grpSpPr>
          <p:sp>
            <p:nvSpPr>
              <p:cNvPr id="2892851" name="Text Box 51"/>
              <p:cNvSpPr txBox="1">
                <a:spLocks noChangeArrowheads="1"/>
              </p:cNvSpPr>
              <p:nvPr/>
            </p:nvSpPr>
            <p:spPr bwMode="auto">
              <a:xfrm>
                <a:off x="3312" y="3936"/>
                <a:ext cx="27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2852" name="Text Box 52"/>
              <p:cNvSpPr txBox="1">
                <a:spLocks noChangeArrowheads="1"/>
              </p:cNvSpPr>
              <p:nvPr/>
            </p:nvSpPr>
            <p:spPr bwMode="auto">
              <a:xfrm>
                <a:off x="4464" y="3936"/>
                <a:ext cx="27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  <p:grpSp>
          <p:nvGrpSpPr>
            <p:cNvPr id="6" name="Group 53"/>
            <p:cNvGrpSpPr>
              <a:grpSpLocks/>
            </p:cNvGrpSpPr>
            <p:nvPr/>
          </p:nvGrpSpPr>
          <p:grpSpPr bwMode="auto">
            <a:xfrm>
              <a:off x="3312" y="912"/>
              <a:ext cx="1412" cy="288"/>
              <a:chOff x="3312" y="3936"/>
              <a:chExt cx="1412" cy="288"/>
            </a:xfrm>
          </p:grpSpPr>
          <p:sp>
            <p:nvSpPr>
              <p:cNvPr id="2892854" name="Text Box 54"/>
              <p:cNvSpPr txBox="1">
                <a:spLocks noChangeArrowheads="1"/>
              </p:cNvSpPr>
              <p:nvPr/>
            </p:nvSpPr>
            <p:spPr bwMode="auto">
              <a:xfrm>
                <a:off x="3312" y="3936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2855" name="Text Box 55"/>
              <p:cNvSpPr txBox="1">
                <a:spLocks noChangeArrowheads="1"/>
              </p:cNvSpPr>
              <p:nvPr/>
            </p:nvSpPr>
            <p:spPr bwMode="auto">
              <a:xfrm>
                <a:off x="4464" y="3936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56" name="Title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Accessing data in a direct mapped cache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362200"/>
          </a:xfrm>
        </p:spPr>
        <p:txBody>
          <a:bodyPr/>
          <a:lstStyle/>
          <a:p>
            <a:pPr>
              <a:tabLst>
                <a:tab pos="2057400" algn="ctr"/>
                <a:tab pos="5308600" algn="ctr"/>
                <a:tab pos="7086600" algn="ctr"/>
              </a:tabLst>
            </a:pPr>
            <a:r>
              <a:rPr lang="en-US" dirty="0"/>
              <a:t>4 Addresses:</a:t>
            </a:r>
          </a:p>
          <a:p>
            <a:pPr marL="508000" lvl="1">
              <a:tabLst>
                <a:tab pos="2057400" algn="ctr"/>
                <a:tab pos="5308600" algn="ctr"/>
                <a:tab pos="7086600" algn="ctr"/>
              </a:tabLst>
            </a:pPr>
            <a:r>
              <a:rPr lang="en-US" dirty="0">
                <a:latin typeface="Courier New" pitchFamily="-65" charset="0"/>
              </a:rPr>
              <a:t>0x00000014, 0x0000001C, 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0x00000034, 0x00008014</a:t>
            </a:r>
            <a:endParaRPr lang="en-US" dirty="0"/>
          </a:p>
          <a:p>
            <a:pPr>
              <a:tabLst>
                <a:tab pos="2057400" algn="ctr"/>
                <a:tab pos="5308600" algn="ctr"/>
                <a:tab pos="7086600" algn="ctr"/>
              </a:tabLst>
            </a:pPr>
            <a:r>
              <a:rPr lang="en-US" dirty="0"/>
              <a:t>4 Addresses divided (for convenience) into </a:t>
            </a:r>
            <a:r>
              <a:rPr lang="en-US" dirty="0">
                <a:solidFill>
                  <a:schemeClr val="accent2"/>
                </a:solidFill>
              </a:rPr>
              <a:t>Tag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Index</a:t>
            </a:r>
            <a:r>
              <a:rPr lang="en-US" dirty="0"/>
              <a:t>, </a:t>
            </a:r>
            <a:r>
              <a:rPr lang="en-US" dirty="0">
                <a:solidFill>
                  <a:schemeClr val="accent4"/>
                </a:solidFill>
              </a:rPr>
              <a:t>Byte Offset </a:t>
            </a:r>
            <a:r>
              <a:rPr lang="en-US" dirty="0"/>
              <a:t>fields</a:t>
            </a:r>
          </a:p>
        </p:txBody>
      </p:sp>
      <p:sp>
        <p:nvSpPr>
          <p:cNvPr id="2894852" name="Rectangle 4"/>
          <p:cNvSpPr>
            <a:spLocks noChangeArrowheads="1"/>
          </p:cNvSpPr>
          <p:nvPr/>
        </p:nvSpPr>
        <p:spPr bwMode="auto">
          <a:xfrm>
            <a:off x="873125" y="3624263"/>
            <a:ext cx="7848600" cy="27900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2057400" algn="ctr"/>
                <a:tab pos="5308600" algn="ctr"/>
                <a:tab pos="7086600" algn="ctr"/>
              </a:tabLst>
            </a:pP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000000000000000000 0000000001 0100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2057400" algn="ctr"/>
                <a:tab pos="5308600" algn="ctr"/>
                <a:tab pos="7086600" algn="ctr"/>
              </a:tabLst>
            </a:pP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000000000000000000 0000000001 1100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2057400" algn="ctr"/>
                <a:tab pos="5308600" algn="ctr"/>
                <a:tab pos="7086600" algn="ctr"/>
              </a:tabLst>
            </a:pP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000000000000000000 0000000011 0100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2057400" algn="ctr"/>
                <a:tab pos="5308600" algn="ctr"/>
                <a:tab pos="7086600" algn="ctr"/>
              </a:tabLst>
            </a:pP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000000000000000010 0000000001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0100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       </a:t>
            </a:r>
            <a:r>
              <a:rPr lang="en-US" sz="2800" b="1" dirty="0" smtClean="0">
                <a:solidFill>
                  <a:schemeClr val="accent2"/>
                </a:solidFill>
                <a:latin typeface="18 VAG Rounded Bold   07390"/>
              </a:rPr>
              <a:t>Tag                          </a:t>
            </a:r>
            <a:r>
              <a:rPr lang="en-US" sz="2800" b="1" dirty="0" smtClean="0">
                <a:latin typeface="18 VAG Rounded Bold   07390"/>
              </a:rPr>
              <a:t>Index</a:t>
            </a:r>
            <a:r>
              <a:rPr lang="en-US" sz="2800" b="1" dirty="0" smtClean="0">
                <a:solidFill>
                  <a:schemeClr val="tx1"/>
                </a:solidFill>
                <a:latin typeface="18 VAG Rounded Bold   07390"/>
              </a:rPr>
              <a:t>        </a:t>
            </a:r>
            <a:r>
              <a:rPr lang="en-US" sz="2800" b="1" dirty="0" smtClean="0">
                <a:solidFill>
                  <a:schemeClr val="accent4"/>
                </a:solidFill>
                <a:latin typeface="18 VAG Rounded Bold   07390"/>
              </a:rPr>
              <a:t>Offset</a:t>
            </a:r>
            <a:endParaRPr lang="en-US" sz="2800" b="1" dirty="0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Accessing data in a direct mapped cache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48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241300"/>
            <a:ext cx="7883525" cy="474663"/>
          </a:xfrm>
        </p:spPr>
        <p:txBody>
          <a:bodyPr/>
          <a:lstStyle/>
          <a:p>
            <a:r>
              <a:rPr lang="en-US" sz="3600" dirty="0"/>
              <a:t>16 KB Direct Mapped Cache, 16B blocks</a:t>
            </a:r>
          </a:p>
        </p:txBody>
      </p:sp>
      <p:sp>
        <p:nvSpPr>
          <p:cNvPr id="289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911225"/>
            <a:ext cx="8226425" cy="1146175"/>
          </a:xfrm>
          <a:noFill/>
          <a:ln/>
        </p:spPr>
        <p:txBody>
          <a:bodyPr/>
          <a:lstStyle/>
          <a:p>
            <a:pPr marL="285750" indent="-285750"/>
            <a:r>
              <a:rPr lang="en-US" sz="2400" u="sng" dirty="0">
                <a:solidFill>
                  <a:srgbClr val="FF0000"/>
                </a:solidFill>
              </a:rPr>
              <a:t>Valid bit: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determines whether anything is stored in that row (when computer initially turned on, all entries invalid)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778000"/>
            <a:ext cx="8839200" cy="4665663"/>
            <a:chOff x="0" y="1120"/>
            <a:chExt cx="5568" cy="2939"/>
          </a:xfrm>
        </p:grpSpPr>
        <p:sp>
          <p:nvSpPr>
            <p:cNvPr id="2896901" name="Rectangle 5"/>
            <p:cNvSpPr>
              <a:spLocks noChangeArrowheads="1"/>
            </p:cNvSpPr>
            <p:nvPr/>
          </p:nvSpPr>
          <p:spPr bwMode="auto">
            <a:xfrm>
              <a:off x="720" y="163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02" name="Rectangle 6"/>
            <p:cNvSpPr>
              <a:spLocks noChangeArrowheads="1"/>
            </p:cNvSpPr>
            <p:nvPr/>
          </p:nvSpPr>
          <p:spPr bwMode="auto">
            <a:xfrm>
              <a:off x="576" y="163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03" name="Rectangle 7"/>
            <p:cNvSpPr>
              <a:spLocks noChangeArrowheads="1"/>
            </p:cNvSpPr>
            <p:nvPr/>
          </p:nvSpPr>
          <p:spPr bwMode="auto">
            <a:xfrm>
              <a:off x="1344" y="163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04" name="Rectangle 8"/>
            <p:cNvSpPr>
              <a:spLocks noChangeArrowheads="1"/>
            </p:cNvSpPr>
            <p:nvPr/>
          </p:nvSpPr>
          <p:spPr bwMode="auto">
            <a:xfrm>
              <a:off x="2400" y="163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05" name="Rectangle 9"/>
            <p:cNvSpPr>
              <a:spLocks noChangeArrowheads="1"/>
            </p:cNvSpPr>
            <p:nvPr/>
          </p:nvSpPr>
          <p:spPr bwMode="auto">
            <a:xfrm>
              <a:off x="3456" y="163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06" name="Rectangle 10"/>
            <p:cNvSpPr>
              <a:spLocks noChangeArrowheads="1"/>
            </p:cNvSpPr>
            <p:nvPr/>
          </p:nvSpPr>
          <p:spPr bwMode="auto">
            <a:xfrm>
              <a:off x="4512" y="163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07" name="Rectangle 11"/>
            <p:cNvSpPr>
              <a:spLocks noChangeArrowheads="1"/>
            </p:cNvSpPr>
            <p:nvPr/>
          </p:nvSpPr>
          <p:spPr bwMode="auto">
            <a:xfrm>
              <a:off x="720" y="182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08" name="Rectangle 12"/>
            <p:cNvSpPr>
              <a:spLocks noChangeArrowheads="1"/>
            </p:cNvSpPr>
            <p:nvPr/>
          </p:nvSpPr>
          <p:spPr bwMode="auto">
            <a:xfrm>
              <a:off x="576" y="182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09" name="Rectangle 13"/>
            <p:cNvSpPr>
              <a:spLocks noChangeArrowheads="1"/>
            </p:cNvSpPr>
            <p:nvPr/>
          </p:nvSpPr>
          <p:spPr bwMode="auto">
            <a:xfrm>
              <a:off x="1344" y="182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10" name="Rectangle 14"/>
            <p:cNvSpPr>
              <a:spLocks noChangeArrowheads="1"/>
            </p:cNvSpPr>
            <p:nvPr/>
          </p:nvSpPr>
          <p:spPr bwMode="auto">
            <a:xfrm>
              <a:off x="2400" y="182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11" name="Rectangle 15"/>
            <p:cNvSpPr>
              <a:spLocks noChangeArrowheads="1"/>
            </p:cNvSpPr>
            <p:nvPr/>
          </p:nvSpPr>
          <p:spPr bwMode="auto">
            <a:xfrm>
              <a:off x="3456" y="182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12" name="Rectangle 16"/>
            <p:cNvSpPr>
              <a:spLocks noChangeArrowheads="1"/>
            </p:cNvSpPr>
            <p:nvPr/>
          </p:nvSpPr>
          <p:spPr bwMode="auto">
            <a:xfrm>
              <a:off x="4512" y="182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13" name="Rectangle 17"/>
            <p:cNvSpPr>
              <a:spLocks noChangeArrowheads="1"/>
            </p:cNvSpPr>
            <p:nvPr/>
          </p:nvSpPr>
          <p:spPr bwMode="auto">
            <a:xfrm>
              <a:off x="720" y="201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14" name="Rectangle 18"/>
            <p:cNvSpPr>
              <a:spLocks noChangeArrowheads="1"/>
            </p:cNvSpPr>
            <p:nvPr/>
          </p:nvSpPr>
          <p:spPr bwMode="auto">
            <a:xfrm>
              <a:off x="576" y="201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15" name="Rectangle 19"/>
            <p:cNvSpPr>
              <a:spLocks noChangeArrowheads="1"/>
            </p:cNvSpPr>
            <p:nvPr/>
          </p:nvSpPr>
          <p:spPr bwMode="auto">
            <a:xfrm>
              <a:off x="1344" y="201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16" name="Rectangle 20"/>
            <p:cNvSpPr>
              <a:spLocks noChangeArrowheads="1"/>
            </p:cNvSpPr>
            <p:nvPr/>
          </p:nvSpPr>
          <p:spPr bwMode="auto">
            <a:xfrm>
              <a:off x="2400" y="201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17" name="Rectangle 21"/>
            <p:cNvSpPr>
              <a:spLocks noChangeArrowheads="1"/>
            </p:cNvSpPr>
            <p:nvPr/>
          </p:nvSpPr>
          <p:spPr bwMode="auto">
            <a:xfrm>
              <a:off x="3456" y="201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18" name="Rectangle 22"/>
            <p:cNvSpPr>
              <a:spLocks noChangeArrowheads="1"/>
            </p:cNvSpPr>
            <p:nvPr/>
          </p:nvSpPr>
          <p:spPr bwMode="auto">
            <a:xfrm>
              <a:off x="4512" y="201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19" name="Rectangle 23"/>
            <p:cNvSpPr>
              <a:spLocks noChangeArrowheads="1"/>
            </p:cNvSpPr>
            <p:nvPr/>
          </p:nvSpPr>
          <p:spPr bwMode="auto">
            <a:xfrm>
              <a:off x="720" y="220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20" name="Rectangle 24"/>
            <p:cNvSpPr>
              <a:spLocks noChangeArrowheads="1"/>
            </p:cNvSpPr>
            <p:nvPr/>
          </p:nvSpPr>
          <p:spPr bwMode="auto">
            <a:xfrm>
              <a:off x="576" y="220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21" name="Rectangle 25"/>
            <p:cNvSpPr>
              <a:spLocks noChangeArrowheads="1"/>
            </p:cNvSpPr>
            <p:nvPr/>
          </p:nvSpPr>
          <p:spPr bwMode="auto">
            <a:xfrm>
              <a:off x="1344" y="220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22" name="Rectangle 26"/>
            <p:cNvSpPr>
              <a:spLocks noChangeArrowheads="1"/>
            </p:cNvSpPr>
            <p:nvPr/>
          </p:nvSpPr>
          <p:spPr bwMode="auto">
            <a:xfrm>
              <a:off x="2400" y="220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23" name="Rectangle 27"/>
            <p:cNvSpPr>
              <a:spLocks noChangeArrowheads="1"/>
            </p:cNvSpPr>
            <p:nvPr/>
          </p:nvSpPr>
          <p:spPr bwMode="auto">
            <a:xfrm>
              <a:off x="3456" y="220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24" name="Rectangle 28"/>
            <p:cNvSpPr>
              <a:spLocks noChangeArrowheads="1"/>
            </p:cNvSpPr>
            <p:nvPr/>
          </p:nvSpPr>
          <p:spPr bwMode="auto">
            <a:xfrm>
              <a:off x="4512" y="220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25" name="Rectangle 29"/>
            <p:cNvSpPr>
              <a:spLocks noChangeArrowheads="1"/>
            </p:cNvSpPr>
            <p:nvPr/>
          </p:nvSpPr>
          <p:spPr bwMode="auto">
            <a:xfrm>
              <a:off x="720" y="240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26" name="Rectangle 30"/>
            <p:cNvSpPr>
              <a:spLocks noChangeArrowheads="1"/>
            </p:cNvSpPr>
            <p:nvPr/>
          </p:nvSpPr>
          <p:spPr bwMode="auto">
            <a:xfrm>
              <a:off x="576" y="240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27" name="Rectangle 31"/>
            <p:cNvSpPr>
              <a:spLocks noChangeArrowheads="1"/>
            </p:cNvSpPr>
            <p:nvPr/>
          </p:nvSpPr>
          <p:spPr bwMode="auto">
            <a:xfrm>
              <a:off x="1344" y="240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28" name="Rectangle 32"/>
            <p:cNvSpPr>
              <a:spLocks noChangeArrowheads="1"/>
            </p:cNvSpPr>
            <p:nvPr/>
          </p:nvSpPr>
          <p:spPr bwMode="auto">
            <a:xfrm>
              <a:off x="2400" y="240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29" name="Rectangle 33"/>
            <p:cNvSpPr>
              <a:spLocks noChangeArrowheads="1"/>
            </p:cNvSpPr>
            <p:nvPr/>
          </p:nvSpPr>
          <p:spPr bwMode="auto">
            <a:xfrm>
              <a:off x="3456" y="240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30" name="Rectangle 34"/>
            <p:cNvSpPr>
              <a:spLocks noChangeArrowheads="1"/>
            </p:cNvSpPr>
            <p:nvPr/>
          </p:nvSpPr>
          <p:spPr bwMode="auto">
            <a:xfrm>
              <a:off x="4512" y="240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31" name="Rectangle 35"/>
            <p:cNvSpPr>
              <a:spLocks noChangeArrowheads="1"/>
            </p:cNvSpPr>
            <p:nvPr/>
          </p:nvSpPr>
          <p:spPr bwMode="auto">
            <a:xfrm>
              <a:off x="720" y="25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32" name="Rectangle 36"/>
            <p:cNvSpPr>
              <a:spLocks noChangeArrowheads="1"/>
            </p:cNvSpPr>
            <p:nvPr/>
          </p:nvSpPr>
          <p:spPr bwMode="auto">
            <a:xfrm>
              <a:off x="576" y="25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33" name="Rectangle 37"/>
            <p:cNvSpPr>
              <a:spLocks noChangeArrowheads="1"/>
            </p:cNvSpPr>
            <p:nvPr/>
          </p:nvSpPr>
          <p:spPr bwMode="auto">
            <a:xfrm>
              <a:off x="1344" y="25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34" name="Rectangle 38"/>
            <p:cNvSpPr>
              <a:spLocks noChangeArrowheads="1"/>
            </p:cNvSpPr>
            <p:nvPr/>
          </p:nvSpPr>
          <p:spPr bwMode="auto">
            <a:xfrm>
              <a:off x="2400" y="25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35" name="Rectangle 39"/>
            <p:cNvSpPr>
              <a:spLocks noChangeArrowheads="1"/>
            </p:cNvSpPr>
            <p:nvPr/>
          </p:nvSpPr>
          <p:spPr bwMode="auto">
            <a:xfrm>
              <a:off x="3456" y="25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36" name="Rectangle 40"/>
            <p:cNvSpPr>
              <a:spLocks noChangeArrowheads="1"/>
            </p:cNvSpPr>
            <p:nvPr/>
          </p:nvSpPr>
          <p:spPr bwMode="auto">
            <a:xfrm>
              <a:off x="4512" y="25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37" name="Rectangle 41"/>
            <p:cNvSpPr>
              <a:spLocks noChangeArrowheads="1"/>
            </p:cNvSpPr>
            <p:nvPr/>
          </p:nvSpPr>
          <p:spPr bwMode="auto">
            <a:xfrm>
              <a:off x="720" y="27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38" name="Rectangle 42"/>
            <p:cNvSpPr>
              <a:spLocks noChangeArrowheads="1"/>
            </p:cNvSpPr>
            <p:nvPr/>
          </p:nvSpPr>
          <p:spPr bwMode="auto">
            <a:xfrm>
              <a:off x="576" y="27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39" name="Rectangle 43"/>
            <p:cNvSpPr>
              <a:spLocks noChangeArrowheads="1"/>
            </p:cNvSpPr>
            <p:nvPr/>
          </p:nvSpPr>
          <p:spPr bwMode="auto">
            <a:xfrm>
              <a:off x="1344" y="27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40" name="Rectangle 44"/>
            <p:cNvSpPr>
              <a:spLocks noChangeArrowheads="1"/>
            </p:cNvSpPr>
            <p:nvPr/>
          </p:nvSpPr>
          <p:spPr bwMode="auto">
            <a:xfrm>
              <a:off x="2400" y="27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41" name="Rectangle 45"/>
            <p:cNvSpPr>
              <a:spLocks noChangeArrowheads="1"/>
            </p:cNvSpPr>
            <p:nvPr/>
          </p:nvSpPr>
          <p:spPr bwMode="auto">
            <a:xfrm>
              <a:off x="3456" y="27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42" name="Rectangle 46"/>
            <p:cNvSpPr>
              <a:spLocks noChangeArrowheads="1"/>
            </p:cNvSpPr>
            <p:nvPr/>
          </p:nvSpPr>
          <p:spPr bwMode="auto">
            <a:xfrm>
              <a:off x="4512" y="27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43" name="Rectangle 47"/>
            <p:cNvSpPr>
              <a:spLocks noChangeArrowheads="1"/>
            </p:cNvSpPr>
            <p:nvPr/>
          </p:nvSpPr>
          <p:spPr bwMode="auto">
            <a:xfrm>
              <a:off x="720" y="29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44" name="Rectangle 48"/>
            <p:cNvSpPr>
              <a:spLocks noChangeArrowheads="1"/>
            </p:cNvSpPr>
            <p:nvPr/>
          </p:nvSpPr>
          <p:spPr bwMode="auto">
            <a:xfrm>
              <a:off x="576" y="29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45" name="Rectangle 49"/>
            <p:cNvSpPr>
              <a:spLocks noChangeArrowheads="1"/>
            </p:cNvSpPr>
            <p:nvPr/>
          </p:nvSpPr>
          <p:spPr bwMode="auto">
            <a:xfrm>
              <a:off x="1344" y="29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46" name="Rectangle 50"/>
            <p:cNvSpPr>
              <a:spLocks noChangeArrowheads="1"/>
            </p:cNvSpPr>
            <p:nvPr/>
          </p:nvSpPr>
          <p:spPr bwMode="auto">
            <a:xfrm>
              <a:off x="2400" y="29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47" name="Rectangle 51"/>
            <p:cNvSpPr>
              <a:spLocks noChangeArrowheads="1"/>
            </p:cNvSpPr>
            <p:nvPr/>
          </p:nvSpPr>
          <p:spPr bwMode="auto">
            <a:xfrm>
              <a:off x="3456" y="29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48" name="Rectangle 52"/>
            <p:cNvSpPr>
              <a:spLocks noChangeArrowheads="1"/>
            </p:cNvSpPr>
            <p:nvPr/>
          </p:nvSpPr>
          <p:spPr bwMode="auto">
            <a:xfrm>
              <a:off x="4512" y="29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49" name="Rectangle 53"/>
            <p:cNvSpPr>
              <a:spLocks noChangeArrowheads="1"/>
            </p:cNvSpPr>
            <p:nvPr/>
          </p:nvSpPr>
          <p:spPr bwMode="auto">
            <a:xfrm>
              <a:off x="720" y="360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50" name="Rectangle 54"/>
            <p:cNvSpPr>
              <a:spLocks noChangeArrowheads="1"/>
            </p:cNvSpPr>
            <p:nvPr/>
          </p:nvSpPr>
          <p:spPr bwMode="auto">
            <a:xfrm>
              <a:off x="576" y="360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51" name="Rectangle 55"/>
            <p:cNvSpPr>
              <a:spLocks noChangeArrowheads="1"/>
            </p:cNvSpPr>
            <p:nvPr/>
          </p:nvSpPr>
          <p:spPr bwMode="auto">
            <a:xfrm>
              <a:off x="1344" y="360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52" name="Rectangle 56"/>
            <p:cNvSpPr>
              <a:spLocks noChangeArrowheads="1"/>
            </p:cNvSpPr>
            <p:nvPr/>
          </p:nvSpPr>
          <p:spPr bwMode="auto">
            <a:xfrm>
              <a:off x="2400" y="360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53" name="Rectangle 57"/>
            <p:cNvSpPr>
              <a:spLocks noChangeArrowheads="1"/>
            </p:cNvSpPr>
            <p:nvPr/>
          </p:nvSpPr>
          <p:spPr bwMode="auto">
            <a:xfrm>
              <a:off x="3456" y="360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54" name="Rectangle 58"/>
            <p:cNvSpPr>
              <a:spLocks noChangeArrowheads="1"/>
            </p:cNvSpPr>
            <p:nvPr/>
          </p:nvSpPr>
          <p:spPr bwMode="auto">
            <a:xfrm>
              <a:off x="4512" y="360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55" name="Rectangle 59"/>
            <p:cNvSpPr>
              <a:spLocks noChangeArrowheads="1"/>
            </p:cNvSpPr>
            <p:nvPr/>
          </p:nvSpPr>
          <p:spPr bwMode="auto">
            <a:xfrm>
              <a:off x="720" y="37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56" name="Rectangle 60"/>
            <p:cNvSpPr>
              <a:spLocks noChangeArrowheads="1"/>
            </p:cNvSpPr>
            <p:nvPr/>
          </p:nvSpPr>
          <p:spPr bwMode="auto">
            <a:xfrm>
              <a:off x="576" y="37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57" name="Rectangle 61"/>
            <p:cNvSpPr>
              <a:spLocks noChangeArrowheads="1"/>
            </p:cNvSpPr>
            <p:nvPr/>
          </p:nvSpPr>
          <p:spPr bwMode="auto">
            <a:xfrm>
              <a:off x="1344" y="37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58" name="Rectangle 62"/>
            <p:cNvSpPr>
              <a:spLocks noChangeArrowheads="1"/>
            </p:cNvSpPr>
            <p:nvPr/>
          </p:nvSpPr>
          <p:spPr bwMode="auto">
            <a:xfrm>
              <a:off x="2400" y="37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59" name="Rectangle 63"/>
            <p:cNvSpPr>
              <a:spLocks noChangeArrowheads="1"/>
            </p:cNvSpPr>
            <p:nvPr/>
          </p:nvSpPr>
          <p:spPr bwMode="auto">
            <a:xfrm>
              <a:off x="3456" y="37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60" name="Rectangle 64"/>
            <p:cNvSpPr>
              <a:spLocks noChangeArrowheads="1"/>
            </p:cNvSpPr>
            <p:nvPr/>
          </p:nvSpPr>
          <p:spPr bwMode="auto">
            <a:xfrm>
              <a:off x="4512" y="37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6961" name="Text Box 65"/>
            <p:cNvSpPr txBox="1">
              <a:spLocks noChangeArrowheads="1"/>
            </p:cNvSpPr>
            <p:nvPr/>
          </p:nvSpPr>
          <p:spPr bwMode="auto">
            <a:xfrm>
              <a:off x="2390" y="324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6"/>
            <p:cNvGrpSpPr>
              <a:grpSpLocks/>
            </p:cNvGrpSpPr>
            <p:nvPr/>
          </p:nvGrpSpPr>
          <p:grpSpPr bwMode="auto">
            <a:xfrm>
              <a:off x="336" y="1120"/>
              <a:ext cx="5115" cy="566"/>
              <a:chOff x="336" y="880"/>
              <a:chExt cx="5115" cy="566"/>
            </a:xfrm>
          </p:grpSpPr>
          <p:sp>
            <p:nvSpPr>
              <p:cNvPr id="2896963" name="Text Box 67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u="sng">
                    <a:solidFill>
                      <a:srgbClr val="FF0000"/>
                    </a:solidFill>
                    <a:latin typeface="Times" pitchFamily="-65" charset="0"/>
                  </a:rPr>
                  <a:t>Valid</a:t>
                </a:r>
                <a:endParaRPr lang="en-US" sz="2800" b="1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6964" name="Text Box 68"/>
              <p:cNvSpPr txBox="1">
                <a:spLocks noChangeArrowheads="1"/>
              </p:cNvSpPr>
              <p:nvPr/>
            </p:nvSpPr>
            <p:spPr bwMode="auto">
              <a:xfrm>
                <a:off x="816" y="1119"/>
                <a:ext cx="51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Tag</a:t>
                </a:r>
                <a:endParaRPr lang="en-US" sz="2800" b="1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6965" name="Text Box 69"/>
              <p:cNvSpPr txBox="1">
                <a:spLocks noChangeArrowheads="1"/>
              </p:cNvSpPr>
              <p:nvPr/>
            </p:nvSpPr>
            <p:spPr bwMode="auto">
              <a:xfrm>
                <a:off x="1536" y="1091"/>
                <a:ext cx="795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  <a:latin typeface="Courier New" pitchFamily="-65" charset="0"/>
                  </a:rPr>
                  <a:t>0xc-f</a:t>
                </a:r>
                <a:endParaRPr lang="en-US" sz="2800" b="1" dirty="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6966" name="Text Box 70"/>
              <p:cNvSpPr txBox="1">
                <a:spLocks noChangeArrowheads="1"/>
              </p:cNvSpPr>
              <p:nvPr/>
            </p:nvSpPr>
            <p:spPr bwMode="auto">
              <a:xfrm>
                <a:off x="2592" y="1075"/>
                <a:ext cx="795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  <a:latin typeface="Courier New" pitchFamily="-65" charset="0"/>
                  </a:rPr>
                  <a:t>0x8-b</a:t>
                </a:r>
                <a:endParaRPr lang="en-US" sz="2800" b="1" dirty="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6967" name="Text Box 71"/>
              <p:cNvSpPr txBox="1">
                <a:spLocks noChangeArrowheads="1"/>
              </p:cNvSpPr>
              <p:nvPr/>
            </p:nvSpPr>
            <p:spPr bwMode="auto">
              <a:xfrm>
                <a:off x="3648" y="1075"/>
                <a:ext cx="795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  <a:latin typeface="Courier New" pitchFamily="-65" charset="0"/>
                  </a:rPr>
                  <a:t>0x4-7</a:t>
                </a:r>
                <a:endParaRPr lang="en-US" sz="2800" b="1" dirty="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6968" name="Text Box 72"/>
              <p:cNvSpPr txBox="1">
                <a:spLocks noChangeArrowheads="1"/>
              </p:cNvSpPr>
              <p:nvPr/>
            </p:nvSpPr>
            <p:spPr bwMode="auto">
              <a:xfrm>
                <a:off x="4656" y="1075"/>
                <a:ext cx="795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  <a:latin typeface="Courier New" pitchFamily="-65" charset="0"/>
                  </a:rPr>
                  <a:t>0x0-3</a:t>
                </a:r>
                <a:endParaRPr lang="en-US" sz="2800" b="1" dirty="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  <p:grpSp>
          <p:nvGrpSpPr>
            <p:cNvPr id="4" name="Group 73"/>
            <p:cNvGrpSpPr>
              <a:grpSpLocks/>
            </p:cNvGrpSpPr>
            <p:nvPr/>
          </p:nvGrpSpPr>
          <p:grpSpPr bwMode="auto">
            <a:xfrm>
              <a:off x="0" y="1575"/>
              <a:ext cx="654" cy="2484"/>
              <a:chOff x="0" y="1335"/>
              <a:chExt cx="654" cy="2484"/>
            </a:xfrm>
          </p:grpSpPr>
          <p:sp>
            <p:nvSpPr>
              <p:cNvPr id="2896970" name="Text Box 74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6971" name="Text Box 75"/>
              <p:cNvSpPr txBox="1">
                <a:spLocks noChangeArrowheads="1"/>
              </p:cNvSpPr>
              <p:nvPr/>
            </p:nvSpPr>
            <p:spPr bwMode="auto">
              <a:xfrm>
                <a:off x="192" y="152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6972" name="Text Box 76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6973" name="Text Box 77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6974" name="Text Box 78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6975" name="Text Box 79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6976" name="Text Box 80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6977" name="Text Box 81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6978" name="Text Box 82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6979" name="Text Box 83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6980" name="Text Box 84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896981" name="Text Box 85"/>
          <p:cNvSpPr txBox="1">
            <a:spLocks noChangeArrowheads="1"/>
          </p:cNvSpPr>
          <p:nvPr/>
        </p:nvSpPr>
        <p:spPr bwMode="auto">
          <a:xfrm>
            <a:off x="0" y="21653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874713" y="2522538"/>
            <a:ext cx="338137" cy="3863975"/>
            <a:chOff x="551" y="1589"/>
            <a:chExt cx="213" cy="2434"/>
          </a:xfrm>
        </p:grpSpPr>
        <p:sp>
          <p:nvSpPr>
            <p:cNvPr id="2896983" name="Text Box 87"/>
            <p:cNvSpPr txBox="1">
              <a:spLocks noChangeArrowheads="1"/>
            </p:cNvSpPr>
            <p:nvPr/>
          </p:nvSpPr>
          <p:spPr bwMode="auto">
            <a:xfrm>
              <a:off x="551" y="1589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2896984" name="Text Box 88"/>
            <p:cNvSpPr txBox="1">
              <a:spLocks noChangeArrowheads="1"/>
            </p:cNvSpPr>
            <p:nvPr/>
          </p:nvSpPr>
          <p:spPr bwMode="auto">
            <a:xfrm>
              <a:off x="551" y="1789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2896985" name="Text Box 89"/>
            <p:cNvSpPr txBox="1">
              <a:spLocks noChangeArrowheads="1"/>
            </p:cNvSpPr>
            <p:nvPr/>
          </p:nvSpPr>
          <p:spPr bwMode="auto">
            <a:xfrm>
              <a:off x="551" y="1981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2896986" name="Text Box 90"/>
            <p:cNvSpPr txBox="1">
              <a:spLocks noChangeArrowheads="1"/>
            </p:cNvSpPr>
            <p:nvPr/>
          </p:nvSpPr>
          <p:spPr bwMode="auto">
            <a:xfrm>
              <a:off x="551" y="2173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2896987" name="Text Box 91"/>
            <p:cNvSpPr txBox="1">
              <a:spLocks noChangeArrowheads="1"/>
            </p:cNvSpPr>
            <p:nvPr/>
          </p:nvSpPr>
          <p:spPr bwMode="auto">
            <a:xfrm>
              <a:off x="559" y="2373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2896988" name="Text Box 92"/>
            <p:cNvSpPr txBox="1">
              <a:spLocks noChangeArrowheads="1"/>
            </p:cNvSpPr>
            <p:nvPr/>
          </p:nvSpPr>
          <p:spPr bwMode="auto">
            <a:xfrm>
              <a:off x="559" y="2565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2896989" name="Text Box 93"/>
            <p:cNvSpPr txBox="1">
              <a:spLocks noChangeArrowheads="1"/>
            </p:cNvSpPr>
            <p:nvPr/>
          </p:nvSpPr>
          <p:spPr bwMode="auto">
            <a:xfrm>
              <a:off x="559" y="2757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2896990" name="Text Box 94"/>
            <p:cNvSpPr txBox="1">
              <a:spLocks noChangeArrowheads="1"/>
            </p:cNvSpPr>
            <p:nvPr/>
          </p:nvSpPr>
          <p:spPr bwMode="auto">
            <a:xfrm>
              <a:off x="559" y="2957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2896991" name="Text Box 95"/>
            <p:cNvSpPr txBox="1">
              <a:spLocks noChangeArrowheads="1"/>
            </p:cNvSpPr>
            <p:nvPr/>
          </p:nvSpPr>
          <p:spPr bwMode="auto">
            <a:xfrm>
              <a:off x="559" y="3581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2896992" name="Text Box 96"/>
            <p:cNvSpPr txBox="1">
              <a:spLocks noChangeArrowheads="1"/>
            </p:cNvSpPr>
            <p:nvPr/>
          </p:nvSpPr>
          <p:spPr bwMode="auto">
            <a:xfrm>
              <a:off x="559" y="3773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689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215900"/>
            <a:ext cx="6299200" cy="474663"/>
          </a:xfrm>
        </p:spPr>
        <p:txBody>
          <a:bodyPr/>
          <a:lstStyle/>
          <a:p>
            <a:r>
              <a:rPr lang="en-US" dirty="0"/>
              <a:t>1. Read 0x00000014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898948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49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50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51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52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53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54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55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56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57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58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59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60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61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62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63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64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65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66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67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68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69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70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71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72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73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74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75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76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77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78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79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80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81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82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83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84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85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86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87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88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89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90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91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92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93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94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95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96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97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98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8999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9000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9001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9002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9003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9004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9005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9006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9007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899008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899010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899011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899017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9018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3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</a:t>
                </a:r>
              </a:p>
            </p:txBody>
          </p:sp>
          <p:sp>
            <p:nvSpPr>
              <p:cNvPr id="2899019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9020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9021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9022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9023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9024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9025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9026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899027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899028" name="Rectangle 84"/>
          <p:cNvSpPr>
            <a:spLocks noGrp="1" noChangeArrowheads="1"/>
          </p:cNvSpPr>
          <p:nvPr>
            <p:ph type="body" idx="1"/>
          </p:nvPr>
        </p:nvSpPr>
        <p:spPr>
          <a:xfrm>
            <a:off x="628650" y="85725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>
                <a:latin typeface="Courier New" pitchFamily="-65" charset="0"/>
              </a:rPr>
              <a:t>000000000000000000 0000000001 0100</a:t>
            </a:r>
            <a:endParaRPr lang="en-US"/>
          </a:p>
        </p:txBody>
      </p:sp>
      <p:sp>
        <p:nvSpPr>
          <p:cNvPr id="2899029" name="Text Box 85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899030" name="Text Box 86"/>
          <p:cNvSpPr txBox="1">
            <a:spLocks noChangeArrowheads="1"/>
          </p:cNvSpPr>
          <p:nvPr/>
        </p:nvSpPr>
        <p:spPr bwMode="auto">
          <a:xfrm>
            <a:off x="2286000" y="11239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899031" name="Text Box 87"/>
          <p:cNvSpPr txBox="1">
            <a:spLocks noChangeArrowheads="1"/>
          </p:cNvSpPr>
          <p:nvPr/>
        </p:nvSpPr>
        <p:spPr bwMode="auto">
          <a:xfrm>
            <a:off x="5232400" y="11239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899032" name="Text Box 88"/>
          <p:cNvSpPr txBox="1">
            <a:spLocks noChangeArrowheads="1"/>
          </p:cNvSpPr>
          <p:nvPr/>
        </p:nvSpPr>
        <p:spPr bwMode="auto">
          <a:xfrm>
            <a:off x="7289800" y="11239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874713" y="2154238"/>
            <a:ext cx="338137" cy="3863975"/>
            <a:chOff x="551" y="1589"/>
            <a:chExt cx="213" cy="2434"/>
          </a:xfrm>
        </p:grpSpPr>
        <p:sp>
          <p:nvSpPr>
            <p:cNvPr id="2899034" name="Text Box 90"/>
            <p:cNvSpPr txBox="1">
              <a:spLocks noChangeArrowheads="1"/>
            </p:cNvSpPr>
            <p:nvPr/>
          </p:nvSpPr>
          <p:spPr bwMode="auto">
            <a:xfrm>
              <a:off x="551" y="1589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99035" name="Text Box 91"/>
            <p:cNvSpPr txBox="1">
              <a:spLocks noChangeArrowheads="1"/>
            </p:cNvSpPr>
            <p:nvPr/>
          </p:nvSpPr>
          <p:spPr bwMode="auto">
            <a:xfrm>
              <a:off x="551" y="1789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99036" name="Text Box 92"/>
            <p:cNvSpPr txBox="1">
              <a:spLocks noChangeArrowheads="1"/>
            </p:cNvSpPr>
            <p:nvPr/>
          </p:nvSpPr>
          <p:spPr bwMode="auto">
            <a:xfrm>
              <a:off x="551" y="1981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99037" name="Text Box 93"/>
            <p:cNvSpPr txBox="1">
              <a:spLocks noChangeArrowheads="1"/>
            </p:cNvSpPr>
            <p:nvPr/>
          </p:nvSpPr>
          <p:spPr bwMode="auto">
            <a:xfrm>
              <a:off x="551" y="2173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99038" name="Text Box 94"/>
            <p:cNvSpPr txBox="1">
              <a:spLocks noChangeArrowheads="1"/>
            </p:cNvSpPr>
            <p:nvPr/>
          </p:nvSpPr>
          <p:spPr bwMode="auto">
            <a:xfrm>
              <a:off x="559" y="2373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99039" name="Text Box 95"/>
            <p:cNvSpPr txBox="1">
              <a:spLocks noChangeArrowheads="1"/>
            </p:cNvSpPr>
            <p:nvPr/>
          </p:nvSpPr>
          <p:spPr bwMode="auto">
            <a:xfrm>
              <a:off x="559" y="2565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99040" name="Text Box 96"/>
            <p:cNvSpPr txBox="1">
              <a:spLocks noChangeArrowheads="1"/>
            </p:cNvSpPr>
            <p:nvPr/>
          </p:nvSpPr>
          <p:spPr bwMode="auto">
            <a:xfrm>
              <a:off x="559" y="2757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99041" name="Text Box 97"/>
            <p:cNvSpPr txBox="1">
              <a:spLocks noChangeArrowheads="1"/>
            </p:cNvSpPr>
            <p:nvPr/>
          </p:nvSpPr>
          <p:spPr bwMode="auto">
            <a:xfrm>
              <a:off x="559" y="2957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99042" name="Text Box 98"/>
            <p:cNvSpPr txBox="1">
              <a:spLocks noChangeArrowheads="1"/>
            </p:cNvSpPr>
            <p:nvPr/>
          </p:nvSpPr>
          <p:spPr bwMode="auto">
            <a:xfrm>
              <a:off x="559" y="3581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99043" name="Text Box 99"/>
            <p:cNvSpPr txBox="1">
              <a:spLocks noChangeArrowheads="1"/>
            </p:cNvSpPr>
            <p:nvPr/>
          </p:nvSpPr>
          <p:spPr bwMode="auto">
            <a:xfrm>
              <a:off x="559" y="3773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</p:grpSp>
      <p:sp>
        <p:nvSpPr>
          <p:cNvPr id="100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1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2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0x4-7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3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215900"/>
            <a:ext cx="8509000" cy="474663"/>
          </a:xfrm>
        </p:spPr>
        <p:txBody>
          <a:bodyPr/>
          <a:lstStyle/>
          <a:p>
            <a:r>
              <a:rPr lang="en-US" dirty="0"/>
              <a:t>So we read block 1 (0000000001)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397000"/>
            <a:ext cx="8839200" cy="4665663"/>
            <a:chOff x="0" y="880"/>
            <a:chExt cx="5568" cy="2939"/>
          </a:xfrm>
        </p:grpSpPr>
        <p:sp>
          <p:nvSpPr>
            <p:cNvPr id="2900996" name="Rectangle 4"/>
            <p:cNvSpPr>
              <a:spLocks noChangeArrowheads="1"/>
            </p:cNvSpPr>
            <p:nvPr/>
          </p:nvSpPr>
          <p:spPr bwMode="auto">
            <a:xfrm>
              <a:off x="720" y="139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0997" name="Rectangle 5"/>
            <p:cNvSpPr>
              <a:spLocks noChangeArrowheads="1"/>
            </p:cNvSpPr>
            <p:nvPr/>
          </p:nvSpPr>
          <p:spPr bwMode="auto">
            <a:xfrm>
              <a:off x="576" y="139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0998" name="Rectangle 6"/>
            <p:cNvSpPr>
              <a:spLocks noChangeArrowheads="1"/>
            </p:cNvSpPr>
            <p:nvPr/>
          </p:nvSpPr>
          <p:spPr bwMode="auto">
            <a:xfrm>
              <a:off x="1344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0999" name="Rectangle 7"/>
            <p:cNvSpPr>
              <a:spLocks noChangeArrowheads="1"/>
            </p:cNvSpPr>
            <p:nvPr/>
          </p:nvSpPr>
          <p:spPr bwMode="auto">
            <a:xfrm>
              <a:off x="2400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00" name="Rectangle 8"/>
            <p:cNvSpPr>
              <a:spLocks noChangeArrowheads="1"/>
            </p:cNvSpPr>
            <p:nvPr/>
          </p:nvSpPr>
          <p:spPr bwMode="auto">
            <a:xfrm>
              <a:off x="3456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01" name="Rectangle 9"/>
            <p:cNvSpPr>
              <a:spLocks noChangeArrowheads="1"/>
            </p:cNvSpPr>
            <p:nvPr/>
          </p:nvSpPr>
          <p:spPr bwMode="auto">
            <a:xfrm>
              <a:off x="4512" y="139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02" name="Rectangle 10"/>
            <p:cNvSpPr>
              <a:spLocks noChangeArrowheads="1"/>
            </p:cNvSpPr>
            <p:nvPr/>
          </p:nvSpPr>
          <p:spPr bwMode="auto">
            <a:xfrm>
              <a:off x="720" y="158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03" name="Rectangle 11"/>
            <p:cNvSpPr>
              <a:spLocks noChangeArrowheads="1"/>
            </p:cNvSpPr>
            <p:nvPr/>
          </p:nvSpPr>
          <p:spPr bwMode="auto">
            <a:xfrm>
              <a:off x="576" y="158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04" name="Rectangle 12"/>
            <p:cNvSpPr>
              <a:spLocks noChangeArrowheads="1"/>
            </p:cNvSpPr>
            <p:nvPr/>
          </p:nvSpPr>
          <p:spPr bwMode="auto">
            <a:xfrm>
              <a:off x="1344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05" name="Rectangle 13"/>
            <p:cNvSpPr>
              <a:spLocks noChangeArrowheads="1"/>
            </p:cNvSpPr>
            <p:nvPr/>
          </p:nvSpPr>
          <p:spPr bwMode="auto">
            <a:xfrm>
              <a:off x="2400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06" name="Rectangle 14"/>
            <p:cNvSpPr>
              <a:spLocks noChangeArrowheads="1"/>
            </p:cNvSpPr>
            <p:nvPr/>
          </p:nvSpPr>
          <p:spPr bwMode="auto">
            <a:xfrm>
              <a:off x="3456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07" name="Rectangle 15"/>
            <p:cNvSpPr>
              <a:spLocks noChangeArrowheads="1"/>
            </p:cNvSpPr>
            <p:nvPr/>
          </p:nvSpPr>
          <p:spPr bwMode="auto">
            <a:xfrm>
              <a:off x="4512" y="158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08" name="Rectangle 16"/>
            <p:cNvSpPr>
              <a:spLocks noChangeArrowheads="1"/>
            </p:cNvSpPr>
            <p:nvPr/>
          </p:nvSpPr>
          <p:spPr bwMode="auto">
            <a:xfrm>
              <a:off x="720" y="177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09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10" name="Rectangle 18"/>
            <p:cNvSpPr>
              <a:spLocks noChangeArrowheads="1"/>
            </p:cNvSpPr>
            <p:nvPr/>
          </p:nvSpPr>
          <p:spPr bwMode="auto">
            <a:xfrm>
              <a:off x="1344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11" name="Rectangle 19"/>
            <p:cNvSpPr>
              <a:spLocks noChangeArrowheads="1"/>
            </p:cNvSpPr>
            <p:nvPr/>
          </p:nvSpPr>
          <p:spPr bwMode="auto">
            <a:xfrm>
              <a:off x="2400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12" name="Rectangle 20"/>
            <p:cNvSpPr>
              <a:spLocks noChangeArrowheads="1"/>
            </p:cNvSpPr>
            <p:nvPr/>
          </p:nvSpPr>
          <p:spPr bwMode="auto">
            <a:xfrm>
              <a:off x="3456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13" name="Rectangle 21"/>
            <p:cNvSpPr>
              <a:spLocks noChangeArrowheads="1"/>
            </p:cNvSpPr>
            <p:nvPr/>
          </p:nvSpPr>
          <p:spPr bwMode="auto">
            <a:xfrm>
              <a:off x="4512" y="177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14" name="Rectangle 22"/>
            <p:cNvSpPr>
              <a:spLocks noChangeArrowheads="1"/>
            </p:cNvSpPr>
            <p:nvPr/>
          </p:nvSpPr>
          <p:spPr bwMode="auto">
            <a:xfrm>
              <a:off x="720" y="1968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15" name="Rectangle 23"/>
            <p:cNvSpPr>
              <a:spLocks noChangeArrowheads="1"/>
            </p:cNvSpPr>
            <p:nvPr/>
          </p:nvSpPr>
          <p:spPr bwMode="auto">
            <a:xfrm>
              <a:off x="576" y="1968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16" name="Rectangle 24"/>
            <p:cNvSpPr>
              <a:spLocks noChangeArrowheads="1"/>
            </p:cNvSpPr>
            <p:nvPr/>
          </p:nvSpPr>
          <p:spPr bwMode="auto">
            <a:xfrm>
              <a:off x="1344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17" name="Rectangle 25"/>
            <p:cNvSpPr>
              <a:spLocks noChangeArrowheads="1"/>
            </p:cNvSpPr>
            <p:nvPr/>
          </p:nvSpPr>
          <p:spPr bwMode="auto">
            <a:xfrm>
              <a:off x="2400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18" name="Rectangle 26"/>
            <p:cNvSpPr>
              <a:spLocks noChangeArrowheads="1"/>
            </p:cNvSpPr>
            <p:nvPr/>
          </p:nvSpPr>
          <p:spPr bwMode="auto">
            <a:xfrm>
              <a:off x="3456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19" name="Rectangle 27"/>
            <p:cNvSpPr>
              <a:spLocks noChangeArrowheads="1"/>
            </p:cNvSpPr>
            <p:nvPr/>
          </p:nvSpPr>
          <p:spPr bwMode="auto">
            <a:xfrm>
              <a:off x="4512" y="1968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20" name="Rectangle 28"/>
            <p:cNvSpPr>
              <a:spLocks noChangeArrowheads="1"/>
            </p:cNvSpPr>
            <p:nvPr/>
          </p:nvSpPr>
          <p:spPr bwMode="auto">
            <a:xfrm>
              <a:off x="720" y="21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21" name="Rectangle 29"/>
            <p:cNvSpPr>
              <a:spLocks noChangeArrowheads="1"/>
            </p:cNvSpPr>
            <p:nvPr/>
          </p:nvSpPr>
          <p:spPr bwMode="auto">
            <a:xfrm>
              <a:off x="576" y="21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22" name="Rectangle 30"/>
            <p:cNvSpPr>
              <a:spLocks noChangeArrowheads="1"/>
            </p:cNvSpPr>
            <p:nvPr/>
          </p:nvSpPr>
          <p:spPr bwMode="auto">
            <a:xfrm>
              <a:off x="1344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23" name="Rectangle 31"/>
            <p:cNvSpPr>
              <a:spLocks noChangeArrowheads="1"/>
            </p:cNvSpPr>
            <p:nvPr/>
          </p:nvSpPr>
          <p:spPr bwMode="auto">
            <a:xfrm>
              <a:off x="2400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24" name="Rectangle 32"/>
            <p:cNvSpPr>
              <a:spLocks noChangeArrowheads="1"/>
            </p:cNvSpPr>
            <p:nvPr/>
          </p:nvSpPr>
          <p:spPr bwMode="auto">
            <a:xfrm>
              <a:off x="3456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25" name="Rectangle 33"/>
            <p:cNvSpPr>
              <a:spLocks noChangeArrowheads="1"/>
            </p:cNvSpPr>
            <p:nvPr/>
          </p:nvSpPr>
          <p:spPr bwMode="auto">
            <a:xfrm>
              <a:off x="4512" y="21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26" name="Rectangle 34"/>
            <p:cNvSpPr>
              <a:spLocks noChangeArrowheads="1"/>
            </p:cNvSpPr>
            <p:nvPr/>
          </p:nvSpPr>
          <p:spPr bwMode="auto">
            <a:xfrm>
              <a:off x="720" y="23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27" name="Rectangle 35"/>
            <p:cNvSpPr>
              <a:spLocks noChangeArrowheads="1"/>
            </p:cNvSpPr>
            <p:nvPr/>
          </p:nvSpPr>
          <p:spPr bwMode="auto">
            <a:xfrm>
              <a:off x="576" y="23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28" name="Rectangle 36"/>
            <p:cNvSpPr>
              <a:spLocks noChangeArrowheads="1"/>
            </p:cNvSpPr>
            <p:nvPr/>
          </p:nvSpPr>
          <p:spPr bwMode="auto">
            <a:xfrm>
              <a:off x="1344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29" name="Rectangle 37"/>
            <p:cNvSpPr>
              <a:spLocks noChangeArrowheads="1"/>
            </p:cNvSpPr>
            <p:nvPr/>
          </p:nvSpPr>
          <p:spPr bwMode="auto">
            <a:xfrm>
              <a:off x="2400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30" name="Rectangle 38"/>
            <p:cNvSpPr>
              <a:spLocks noChangeArrowheads="1"/>
            </p:cNvSpPr>
            <p:nvPr/>
          </p:nvSpPr>
          <p:spPr bwMode="auto">
            <a:xfrm>
              <a:off x="3456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31" name="Rectangle 39"/>
            <p:cNvSpPr>
              <a:spLocks noChangeArrowheads="1"/>
            </p:cNvSpPr>
            <p:nvPr/>
          </p:nvSpPr>
          <p:spPr bwMode="auto">
            <a:xfrm>
              <a:off x="4512" y="23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32" name="Rectangle 40"/>
            <p:cNvSpPr>
              <a:spLocks noChangeArrowheads="1"/>
            </p:cNvSpPr>
            <p:nvPr/>
          </p:nvSpPr>
          <p:spPr bwMode="auto">
            <a:xfrm>
              <a:off x="720" y="2544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33" name="Rectangle 41"/>
            <p:cNvSpPr>
              <a:spLocks noChangeArrowheads="1"/>
            </p:cNvSpPr>
            <p:nvPr/>
          </p:nvSpPr>
          <p:spPr bwMode="auto">
            <a:xfrm>
              <a:off x="576" y="2544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34" name="Rectangle 42"/>
            <p:cNvSpPr>
              <a:spLocks noChangeArrowheads="1"/>
            </p:cNvSpPr>
            <p:nvPr/>
          </p:nvSpPr>
          <p:spPr bwMode="auto">
            <a:xfrm>
              <a:off x="1344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35" name="Rectangle 43"/>
            <p:cNvSpPr>
              <a:spLocks noChangeArrowheads="1"/>
            </p:cNvSpPr>
            <p:nvPr/>
          </p:nvSpPr>
          <p:spPr bwMode="auto">
            <a:xfrm>
              <a:off x="2400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36" name="Rectangle 44"/>
            <p:cNvSpPr>
              <a:spLocks noChangeArrowheads="1"/>
            </p:cNvSpPr>
            <p:nvPr/>
          </p:nvSpPr>
          <p:spPr bwMode="auto">
            <a:xfrm>
              <a:off x="3456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37" name="Rectangle 45"/>
            <p:cNvSpPr>
              <a:spLocks noChangeArrowheads="1"/>
            </p:cNvSpPr>
            <p:nvPr/>
          </p:nvSpPr>
          <p:spPr bwMode="auto">
            <a:xfrm>
              <a:off x="4512" y="2544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38" name="Rectangle 46"/>
            <p:cNvSpPr>
              <a:spLocks noChangeArrowheads="1"/>
            </p:cNvSpPr>
            <p:nvPr/>
          </p:nvSpPr>
          <p:spPr bwMode="auto">
            <a:xfrm>
              <a:off x="720" y="2736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39" name="Rectangle 47"/>
            <p:cNvSpPr>
              <a:spLocks noChangeArrowheads="1"/>
            </p:cNvSpPr>
            <p:nvPr/>
          </p:nvSpPr>
          <p:spPr bwMode="auto">
            <a:xfrm>
              <a:off x="576" y="2736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40" name="Rectangle 48"/>
            <p:cNvSpPr>
              <a:spLocks noChangeArrowheads="1"/>
            </p:cNvSpPr>
            <p:nvPr/>
          </p:nvSpPr>
          <p:spPr bwMode="auto">
            <a:xfrm>
              <a:off x="1344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41" name="Rectangle 49"/>
            <p:cNvSpPr>
              <a:spLocks noChangeArrowheads="1"/>
            </p:cNvSpPr>
            <p:nvPr/>
          </p:nvSpPr>
          <p:spPr bwMode="auto">
            <a:xfrm>
              <a:off x="2400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42" name="Rectangle 50"/>
            <p:cNvSpPr>
              <a:spLocks noChangeArrowheads="1"/>
            </p:cNvSpPr>
            <p:nvPr/>
          </p:nvSpPr>
          <p:spPr bwMode="auto">
            <a:xfrm>
              <a:off x="3456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43" name="Rectangle 51"/>
            <p:cNvSpPr>
              <a:spLocks noChangeArrowheads="1"/>
            </p:cNvSpPr>
            <p:nvPr/>
          </p:nvSpPr>
          <p:spPr bwMode="auto">
            <a:xfrm>
              <a:off x="4512" y="2736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44" name="Rectangle 52"/>
            <p:cNvSpPr>
              <a:spLocks noChangeArrowheads="1"/>
            </p:cNvSpPr>
            <p:nvPr/>
          </p:nvSpPr>
          <p:spPr bwMode="auto">
            <a:xfrm>
              <a:off x="720" y="3360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45" name="Rectangle 53"/>
            <p:cNvSpPr>
              <a:spLocks noChangeArrowheads="1"/>
            </p:cNvSpPr>
            <p:nvPr/>
          </p:nvSpPr>
          <p:spPr bwMode="auto">
            <a:xfrm>
              <a:off x="576" y="3360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46" name="Rectangle 54"/>
            <p:cNvSpPr>
              <a:spLocks noChangeArrowheads="1"/>
            </p:cNvSpPr>
            <p:nvPr/>
          </p:nvSpPr>
          <p:spPr bwMode="auto">
            <a:xfrm>
              <a:off x="1344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47" name="Rectangle 55"/>
            <p:cNvSpPr>
              <a:spLocks noChangeArrowheads="1"/>
            </p:cNvSpPr>
            <p:nvPr/>
          </p:nvSpPr>
          <p:spPr bwMode="auto">
            <a:xfrm>
              <a:off x="2400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48" name="Rectangle 56"/>
            <p:cNvSpPr>
              <a:spLocks noChangeArrowheads="1"/>
            </p:cNvSpPr>
            <p:nvPr/>
          </p:nvSpPr>
          <p:spPr bwMode="auto">
            <a:xfrm>
              <a:off x="3456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49" name="Rectangle 57"/>
            <p:cNvSpPr>
              <a:spLocks noChangeArrowheads="1"/>
            </p:cNvSpPr>
            <p:nvPr/>
          </p:nvSpPr>
          <p:spPr bwMode="auto">
            <a:xfrm>
              <a:off x="4512" y="3360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50" name="Rectangle 58"/>
            <p:cNvSpPr>
              <a:spLocks noChangeArrowheads="1"/>
            </p:cNvSpPr>
            <p:nvPr/>
          </p:nvSpPr>
          <p:spPr bwMode="auto">
            <a:xfrm>
              <a:off x="720" y="3552"/>
              <a:ext cx="62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51" name="Rectangle 59"/>
            <p:cNvSpPr>
              <a:spLocks noChangeArrowheads="1"/>
            </p:cNvSpPr>
            <p:nvPr/>
          </p:nvSpPr>
          <p:spPr bwMode="auto">
            <a:xfrm>
              <a:off x="576" y="3552"/>
              <a:ext cx="144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52" name="Rectangle 60"/>
            <p:cNvSpPr>
              <a:spLocks noChangeArrowheads="1"/>
            </p:cNvSpPr>
            <p:nvPr/>
          </p:nvSpPr>
          <p:spPr bwMode="auto">
            <a:xfrm>
              <a:off x="1344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53" name="Rectangle 61"/>
            <p:cNvSpPr>
              <a:spLocks noChangeArrowheads="1"/>
            </p:cNvSpPr>
            <p:nvPr/>
          </p:nvSpPr>
          <p:spPr bwMode="auto">
            <a:xfrm>
              <a:off x="2400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54" name="Rectangle 62"/>
            <p:cNvSpPr>
              <a:spLocks noChangeArrowheads="1"/>
            </p:cNvSpPr>
            <p:nvPr/>
          </p:nvSpPr>
          <p:spPr bwMode="auto">
            <a:xfrm>
              <a:off x="3456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55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1056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 b="1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901056" name="Text Box 64"/>
            <p:cNvSpPr txBox="1">
              <a:spLocks noChangeArrowheads="1"/>
            </p:cNvSpPr>
            <p:nvPr/>
          </p:nvSpPr>
          <p:spPr bwMode="auto">
            <a:xfrm>
              <a:off x="2390" y="300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" pitchFamily="-65" charset="0"/>
                </a:rPr>
                <a:t>...</a:t>
              </a:r>
              <a:endParaRPr lang="en-US" sz="240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336" y="880"/>
              <a:ext cx="969" cy="567"/>
              <a:chOff x="336" y="880"/>
              <a:chExt cx="969" cy="567"/>
            </a:xfrm>
          </p:grpSpPr>
          <p:sp>
            <p:nvSpPr>
              <p:cNvPr id="2901058" name="Text Box 66"/>
              <p:cNvSpPr txBox="1">
                <a:spLocks noChangeArrowheads="1"/>
              </p:cNvSpPr>
              <p:nvPr/>
            </p:nvSpPr>
            <p:spPr bwMode="auto">
              <a:xfrm>
                <a:off x="336" y="880"/>
                <a:ext cx="6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Valid</a:t>
                </a:r>
              </a:p>
            </p:txBody>
          </p:sp>
          <p:sp>
            <p:nvSpPr>
              <p:cNvPr id="2901059" name="Text Box 67"/>
              <p:cNvSpPr txBox="1">
                <a:spLocks noChangeArrowheads="1"/>
              </p:cNvSpPr>
              <p:nvPr/>
            </p:nvSpPr>
            <p:spPr bwMode="auto">
              <a:xfrm>
                <a:off x="816" y="1120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Times" pitchFamily="-65" charset="0"/>
                  </a:rPr>
                  <a:t>Tag</a:t>
                </a:r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0" y="1335"/>
              <a:ext cx="654" cy="2484"/>
              <a:chOff x="0" y="1335"/>
              <a:chExt cx="654" cy="2484"/>
            </a:xfrm>
          </p:grpSpPr>
          <p:sp>
            <p:nvSpPr>
              <p:cNvPr id="2901065" name="Text Box 73"/>
              <p:cNvSpPr txBox="1">
                <a:spLocks noChangeArrowheads="1"/>
              </p:cNvSpPr>
              <p:nvPr/>
            </p:nvSpPr>
            <p:spPr bwMode="auto">
              <a:xfrm>
                <a:off x="192" y="133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1066" name="Text Box 74"/>
              <p:cNvSpPr txBox="1">
                <a:spLocks noChangeArrowheads="1"/>
              </p:cNvSpPr>
              <p:nvPr/>
            </p:nvSpPr>
            <p:spPr bwMode="auto">
              <a:xfrm>
                <a:off x="192" y="152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u="sng">
                    <a:solidFill>
                      <a:srgbClr val="FF0000"/>
                    </a:solidFill>
                    <a:latin typeface="Courier New" pitchFamily="-65" charset="0"/>
                  </a:rPr>
                  <a:t>1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1067" name="Text Box 75"/>
              <p:cNvSpPr txBox="1">
                <a:spLocks noChangeArrowheads="1"/>
              </p:cNvSpPr>
              <p:nvPr/>
            </p:nvSpPr>
            <p:spPr bwMode="auto">
              <a:xfrm>
                <a:off x="192" y="171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1068" name="Text Box 76"/>
              <p:cNvSpPr txBox="1">
                <a:spLocks noChangeArrowheads="1"/>
              </p:cNvSpPr>
              <p:nvPr/>
            </p:nvSpPr>
            <p:spPr bwMode="auto">
              <a:xfrm>
                <a:off x="192" y="1911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1069" name="Text Box 77"/>
              <p:cNvSpPr txBox="1">
                <a:spLocks noChangeArrowheads="1"/>
              </p:cNvSpPr>
              <p:nvPr/>
            </p:nvSpPr>
            <p:spPr bwMode="auto">
              <a:xfrm>
                <a:off x="192" y="2103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4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1070" name="Text Box 78"/>
              <p:cNvSpPr txBox="1">
                <a:spLocks noChangeArrowheads="1"/>
              </p:cNvSpPr>
              <p:nvPr/>
            </p:nvSpPr>
            <p:spPr bwMode="auto">
              <a:xfrm>
                <a:off x="192" y="2295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1071" name="Text Box 79"/>
              <p:cNvSpPr txBox="1">
                <a:spLocks noChangeArrowheads="1"/>
              </p:cNvSpPr>
              <p:nvPr/>
            </p:nvSpPr>
            <p:spPr bwMode="auto">
              <a:xfrm>
                <a:off x="192" y="2487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1072" name="Text Box 80"/>
              <p:cNvSpPr txBox="1">
                <a:spLocks noChangeArrowheads="1"/>
              </p:cNvSpPr>
              <p:nvPr/>
            </p:nvSpPr>
            <p:spPr bwMode="auto">
              <a:xfrm>
                <a:off x="192" y="2679"/>
                <a:ext cx="2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7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1073" name="Text Box 81"/>
              <p:cNvSpPr txBox="1">
                <a:spLocks noChangeArrowheads="1"/>
              </p:cNvSpPr>
              <p:nvPr/>
            </p:nvSpPr>
            <p:spPr bwMode="auto">
              <a:xfrm>
                <a:off x="0" y="3300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1022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1074" name="Text Box 82"/>
              <p:cNvSpPr txBox="1">
                <a:spLocks noChangeArrowheads="1"/>
              </p:cNvSpPr>
              <p:nvPr/>
            </p:nvSpPr>
            <p:spPr bwMode="auto">
              <a:xfrm>
                <a:off x="0" y="3492"/>
                <a:ext cx="65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1023</a:t>
                </a:r>
                <a:endParaRPr lang="en-US" sz="28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901075" name="Text Box 83"/>
              <p:cNvSpPr txBox="1">
                <a:spLocks noChangeArrowheads="1"/>
              </p:cNvSpPr>
              <p:nvPr/>
            </p:nvSpPr>
            <p:spPr bwMode="auto">
              <a:xfrm>
                <a:off x="192" y="3002"/>
                <a:ext cx="2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Times" pitchFamily="-65" charset="0"/>
                  </a:rPr>
                  <a:t>...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</p:grpSp>
      <p:sp>
        <p:nvSpPr>
          <p:cNvPr id="2901076" name="Rectangle 84"/>
          <p:cNvSpPr>
            <a:spLocks noGrp="1" noChangeArrowheads="1"/>
          </p:cNvSpPr>
          <p:nvPr>
            <p:ph type="body" idx="1"/>
          </p:nvPr>
        </p:nvSpPr>
        <p:spPr>
          <a:xfrm>
            <a:off x="628650" y="857250"/>
            <a:ext cx="8286750" cy="371475"/>
          </a:xfrm>
          <a:noFill/>
          <a:ln/>
        </p:spPr>
        <p:txBody>
          <a:bodyPr/>
          <a:lstStyle/>
          <a:p>
            <a:pPr marL="285750" indent="-285750"/>
            <a:r>
              <a:rPr lang="en-US" sz="2800">
                <a:latin typeface="Courier New" pitchFamily="-65" charset="0"/>
              </a:rPr>
              <a:t>000000000000000000 </a:t>
            </a:r>
            <a:r>
              <a:rPr lang="en-US" sz="2800" u="sng">
                <a:solidFill>
                  <a:srgbClr val="FF0000"/>
                </a:solidFill>
                <a:latin typeface="Courier New" pitchFamily="-65" charset="0"/>
              </a:rPr>
              <a:t>0000000001</a:t>
            </a:r>
            <a:r>
              <a:rPr lang="en-US" sz="2800">
                <a:latin typeface="Courier New" pitchFamily="-65" charset="0"/>
              </a:rPr>
              <a:t> 0100</a:t>
            </a:r>
            <a:endParaRPr lang="en-US"/>
          </a:p>
        </p:txBody>
      </p:sp>
      <p:sp>
        <p:nvSpPr>
          <p:cNvPr id="2901077" name="Text Box 85"/>
          <p:cNvSpPr txBox="1">
            <a:spLocks noChangeArrowheads="1"/>
          </p:cNvSpPr>
          <p:nvPr/>
        </p:nvSpPr>
        <p:spPr bwMode="auto">
          <a:xfrm>
            <a:off x="0" y="1809750"/>
            <a:ext cx="1112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</a:t>
            </a:r>
          </a:p>
        </p:txBody>
      </p:sp>
      <p:sp>
        <p:nvSpPr>
          <p:cNvPr id="2901078" name="Text Box 86"/>
          <p:cNvSpPr txBox="1">
            <a:spLocks noChangeArrowheads="1"/>
          </p:cNvSpPr>
          <p:nvPr/>
        </p:nvSpPr>
        <p:spPr bwMode="auto">
          <a:xfrm>
            <a:off x="2286000" y="1123950"/>
            <a:ext cx="1646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Tag field</a:t>
            </a:r>
          </a:p>
        </p:txBody>
      </p:sp>
      <p:sp>
        <p:nvSpPr>
          <p:cNvPr id="2901079" name="Text Box 87"/>
          <p:cNvSpPr txBox="1">
            <a:spLocks noChangeArrowheads="1"/>
          </p:cNvSpPr>
          <p:nvPr/>
        </p:nvSpPr>
        <p:spPr bwMode="auto">
          <a:xfrm>
            <a:off x="5232400" y="1123950"/>
            <a:ext cx="19431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Index field</a:t>
            </a:r>
          </a:p>
        </p:txBody>
      </p:sp>
      <p:sp>
        <p:nvSpPr>
          <p:cNvPr id="2901080" name="Text Box 88"/>
          <p:cNvSpPr txBox="1">
            <a:spLocks noChangeArrowheads="1"/>
          </p:cNvSpPr>
          <p:nvPr/>
        </p:nvSpPr>
        <p:spPr bwMode="auto">
          <a:xfrm>
            <a:off x="7289800" y="1123950"/>
            <a:ext cx="1211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Offset</a:t>
            </a:r>
          </a:p>
        </p:txBody>
      </p:sp>
      <p:cxnSp>
        <p:nvCxnSpPr>
          <p:cNvPr id="2901081" name="AutoShape 89"/>
          <p:cNvCxnSpPr>
            <a:cxnSpLocks noChangeShapeType="1"/>
          </p:cNvCxnSpPr>
          <p:nvPr/>
        </p:nvCxnSpPr>
        <p:spPr bwMode="auto">
          <a:xfrm rot="10800000" flipV="1">
            <a:off x="304800" y="1435100"/>
            <a:ext cx="4838700" cy="1249363"/>
          </a:xfrm>
          <a:prstGeom prst="curvedConnector3">
            <a:avLst>
              <a:gd name="adj1" fmla="val 104852"/>
            </a:avLst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grpSp>
        <p:nvGrpSpPr>
          <p:cNvPr id="5" name="Group 90"/>
          <p:cNvGrpSpPr>
            <a:grpSpLocks/>
          </p:cNvGrpSpPr>
          <p:nvPr/>
        </p:nvGrpSpPr>
        <p:grpSpPr bwMode="auto">
          <a:xfrm>
            <a:off x="874713" y="2154238"/>
            <a:ext cx="338137" cy="3863975"/>
            <a:chOff x="551" y="1589"/>
            <a:chExt cx="213" cy="2434"/>
          </a:xfrm>
        </p:grpSpPr>
        <p:sp>
          <p:nvSpPr>
            <p:cNvPr id="2901083" name="Text Box 91"/>
            <p:cNvSpPr txBox="1">
              <a:spLocks noChangeArrowheads="1"/>
            </p:cNvSpPr>
            <p:nvPr/>
          </p:nvSpPr>
          <p:spPr bwMode="auto">
            <a:xfrm>
              <a:off x="551" y="1589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1084" name="Text Box 92"/>
            <p:cNvSpPr txBox="1">
              <a:spLocks noChangeArrowheads="1"/>
            </p:cNvSpPr>
            <p:nvPr/>
          </p:nvSpPr>
          <p:spPr bwMode="auto">
            <a:xfrm>
              <a:off x="551" y="1789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1085" name="Text Box 93"/>
            <p:cNvSpPr txBox="1">
              <a:spLocks noChangeArrowheads="1"/>
            </p:cNvSpPr>
            <p:nvPr/>
          </p:nvSpPr>
          <p:spPr bwMode="auto">
            <a:xfrm>
              <a:off x="551" y="1981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1086" name="Text Box 94"/>
            <p:cNvSpPr txBox="1">
              <a:spLocks noChangeArrowheads="1"/>
            </p:cNvSpPr>
            <p:nvPr/>
          </p:nvSpPr>
          <p:spPr bwMode="auto">
            <a:xfrm>
              <a:off x="551" y="2173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1087" name="Text Box 95"/>
            <p:cNvSpPr txBox="1">
              <a:spLocks noChangeArrowheads="1"/>
            </p:cNvSpPr>
            <p:nvPr/>
          </p:nvSpPr>
          <p:spPr bwMode="auto">
            <a:xfrm>
              <a:off x="559" y="2373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1088" name="Text Box 96"/>
            <p:cNvSpPr txBox="1">
              <a:spLocks noChangeArrowheads="1"/>
            </p:cNvSpPr>
            <p:nvPr/>
          </p:nvSpPr>
          <p:spPr bwMode="auto">
            <a:xfrm>
              <a:off x="559" y="2565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1089" name="Text Box 97"/>
            <p:cNvSpPr txBox="1">
              <a:spLocks noChangeArrowheads="1"/>
            </p:cNvSpPr>
            <p:nvPr/>
          </p:nvSpPr>
          <p:spPr bwMode="auto">
            <a:xfrm>
              <a:off x="559" y="2757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1090" name="Text Box 98"/>
            <p:cNvSpPr txBox="1">
              <a:spLocks noChangeArrowheads="1"/>
            </p:cNvSpPr>
            <p:nvPr/>
          </p:nvSpPr>
          <p:spPr bwMode="auto">
            <a:xfrm>
              <a:off x="559" y="2957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1091" name="Text Box 99"/>
            <p:cNvSpPr txBox="1">
              <a:spLocks noChangeArrowheads="1"/>
            </p:cNvSpPr>
            <p:nvPr/>
          </p:nvSpPr>
          <p:spPr bwMode="auto">
            <a:xfrm>
              <a:off x="559" y="3581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01092" name="Text Box 100"/>
            <p:cNvSpPr txBox="1">
              <a:spLocks noChangeArrowheads="1"/>
            </p:cNvSpPr>
            <p:nvPr/>
          </p:nvSpPr>
          <p:spPr bwMode="auto">
            <a:xfrm>
              <a:off x="559" y="3773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</p:grpSp>
      <p:sp>
        <p:nvSpPr>
          <p:cNvPr id="101" name="Text Box 69"/>
          <p:cNvSpPr txBox="1">
            <a:spLocks noChangeArrowheads="1"/>
          </p:cNvSpPr>
          <p:nvPr/>
        </p:nvSpPr>
        <p:spPr bwMode="auto">
          <a:xfrm>
            <a:off x="2438400" y="17018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0xc-f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2" name="Text Box 70"/>
          <p:cNvSpPr txBox="1">
            <a:spLocks noChangeArrowheads="1"/>
          </p:cNvSpPr>
          <p:nvPr/>
        </p:nvSpPr>
        <p:spPr bwMode="auto">
          <a:xfrm>
            <a:off x="41148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0x8-b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3" name="Text Box 71"/>
          <p:cNvSpPr txBox="1">
            <a:spLocks noChangeArrowheads="1"/>
          </p:cNvSpPr>
          <p:nvPr/>
        </p:nvSpPr>
        <p:spPr bwMode="auto">
          <a:xfrm>
            <a:off x="57912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0x4-7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104" name="Text Box 72"/>
          <p:cNvSpPr txBox="1">
            <a:spLocks noChangeArrowheads="1"/>
          </p:cNvSpPr>
          <p:nvPr/>
        </p:nvSpPr>
        <p:spPr bwMode="auto">
          <a:xfrm>
            <a:off x="7391400" y="1676400"/>
            <a:ext cx="1262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0x0-3</a:t>
            </a:r>
            <a:endParaRPr lang="en-US" sz="2800" b="1" dirty="0">
              <a:solidFill>
                <a:schemeClr val="tx1"/>
              </a:solidFill>
              <a:latin typeface="Times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31908</TotalTime>
  <Pages>47</Pages>
  <Words>2556</Words>
  <Application>Microsoft Macintosh PowerPoint</Application>
  <PresentationFormat>Letter Paper (8.5x11 in)</PresentationFormat>
  <Paragraphs>988</Paragraphs>
  <Slides>33</Slides>
  <Notes>32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Metro</vt:lpstr>
      <vt:lpstr>Memristor memory on its way…</vt:lpstr>
      <vt:lpstr>Direct-Mapped Cache Terminology</vt:lpstr>
      <vt:lpstr>TIO Dan’s great cache mnemonic</vt:lpstr>
      <vt:lpstr>Caching Terminology</vt:lpstr>
      <vt:lpstr>Accessing data in a direct mapped cache</vt:lpstr>
      <vt:lpstr>Accessing data in a direct mapped cache</vt:lpstr>
      <vt:lpstr>16 KB Direct Mapped Cache, 16B blocks</vt:lpstr>
      <vt:lpstr>1. Read 0x00000014</vt:lpstr>
      <vt:lpstr>So we read block 1 (0000000001)</vt:lpstr>
      <vt:lpstr>No valid data</vt:lpstr>
      <vt:lpstr>So load that data into cache, setting tag, valid</vt:lpstr>
      <vt:lpstr>Read from cache at offset, return word b</vt:lpstr>
      <vt:lpstr>2. Read 0x0000001C = 0…00 0..001 1100</vt:lpstr>
      <vt:lpstr>Index is Valid</vt:lpstr>
      <vt:lpstr>Index valid, Tag Matches</vt:lpstr>
      <vt:lpstr>Index Valid, Tag Matches, return d</vt:lpstr>
      <vt:lpstr>3. Read 0x00000034 = 0…00 0..011 0100</vt:lpstr>
      <vt:lpstr>So read block 3</vt:lpstr>
      <vt:lpstr>No valid data</vt:lpstr>
      <vt:lpstr>Load that cache block, return word f</vt:lpstr>
      <vt:lpstr>4. Read 0x00008014 = 0…10 0..001 0100</vt:lpstr>
      <vt:lpstr>So read Cache Block 1, Data is Valid</vt:lpstr>
      <vt:lpstr>Cache Block 1 Tag does not match (0 != 2)</vt:lpstr>
      <vt:lpstr>Miss, so replace block 1 with new data &amp; tag</vt:lpstr>
      <vt:lpstr>And return word J</vt:lpstr>
      <vt:lpstr>Do an example yourself. What happens?</vt:lpstr>
      <vt:lpstr>Answers</vt:lpstr>
      <vt:lpstr>Administrivia</vt:lpstr>
      <vt:lpstr>Peer Instruction</vt:lpstr>
      <vt:lpstr>Peer Instruction Answer</vt:lpstr>
      <vt:lpstr>Peer Instruction</vt:lpstr>
      <vt:lpstr>Peer Instruction Answer</vt:lpstr>
      <vt:lpstr>And in Conclusion…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2148</cp:revision>
  <cp:lastPrinted>2010-04-11T09:18:38Z</cp:lastPrinted>
  <dcterms:created xsi:type="dcterms:W3CDTF">2010-04-11T06:29:06Z</dcterms:created>
  <dcterms:modified xsi:type="dcterms:W3CDTF">2010-04-11T09:25:14Z</dcterms:modified>
</cp:coreProperties>
</file>