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26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4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933" r:id="rId2"/>
    <p:sldId id="1117" r:id="rId3"/>
    <p:sldId id="1105" r:id="rId4"/>
    <p:sldId id="1114" r:id="rId5"/>
    <p:sldId id="1126" r:id="rId6"/>
    <p:sldId id="1127" r:id="rId7"/>
    <p:sldId id="1128" r:id="rId8"/>
    <p:sldId id="1129" r:id="rId9"/>
    <p:sldId id="1130" r:id="rId10"/>
    <p:sldId id="1131" r:id="rId11"/>
    <p:sldId id="1134" r:id="rId12"/>
    <p:sldId id="1135" r:id="rId13"/>
    <p:sldId id="1136" r:id="rId14"/>
    <p:sldId id="1137" r:id="rId15"/>
    <p:sldId id="1138" r:id="rId16"/>
    <p:sldId id="1139" r:id="rId17"/>
    <p:sldId id="1140" r:id="rId18"/>
    <p:sldId id="1141" r:id="rId19"/>
    <p:sldId id="1142" r:id="rId20"/>
    <p:sldId id="1143" r:id="rId21"/>
    <p:sldId id="1144" r:id="rId22"/>
    <p:sldId id="1145" r:id="rId23"/>
    <p:sldId id="1146" r:id="rId24"/>
    <p:sldId id="1147" r:id="rId25"/>
    <p:sldId id="1148" r:id="rId26"/>
    <p:sldId id="1149" r:id="rId27"/>
    <p:sldId id="1150" r:id="rId28"/>
    <p:sldId id="1151" r:id="rId29"/>
    <p:sldId id="1152" r:id="rId30"/>
    <p:sldId id="1154" r:id="rId31"/>
  </p:sldIdLst>
  <p:sldSz cx="9144000" cy="6858000" type="letter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5pPr>
    <a:lvl6pPr marL="22860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6pPr>
    <a:lvl7pPr marL="27432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7pPr>
    <a:lvl8pPr marL="32004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8pPr>
    <a:lvl9pPr marL="36576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hiddenSlides="1"/>
  <p:showPr showNarration="1" useTimings="0">
    <p:present/>
    <p:sldAll/>
    <p:penClr>
      <a:schemeClr val="tx1"/>
    </p:penClr>
  </p:showPr>
  <p:clrMru>
    <a:srgbClr val="32415C"/>
    <a:srgbClr val="FB0A10"/>
    <a:srgbClr val="94F0E4"/>
    <a:srgbClr val="5771A0"/>
    <a:srgbClr val="800080"/>
    <a:srgbClr val="66FF33"/>
    <a:srgbClr val="FF0000"/>
    <a:srgbClr val="3333CC"/>
    <a:srgbClr val="FF8DA0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 snapVertSplitter="1" vertBarState="minimized" horzBarState="maximized">
    <p:restoredLeft sz="9375" autoAdjust="0"/>
    <p:restoredTop sz="91309" autoAdjust="0"/>
  </p:normalViewPr>
  <p:slideViewPr>
    <p:cSldViewPr>
      <p:cViewPr varScale="1">
        <p:scale>
          <a:sx n="144" d="100"/>
          <a:sy n="144" d="100"/>
        </p:scale>
        <p:origin x="-96" y="-208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4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92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3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5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5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72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7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93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9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1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31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98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49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21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62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6" tIns="45903" rIns="91806" bIns="4590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33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54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35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75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37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58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4288" y="4421188"/>
            <a:ext cx="4381500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3867" tIns="46109" rIns="93867" bIns="46109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58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5863" y="698500"/>
            <a:ext cx="4652962" cy="34893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95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39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16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41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6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43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57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45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77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47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18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51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53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55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3" tIns="46657" rIns="93313" bIns="466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00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4288" y="4421188"/>
            <a:ext cx="4381500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3873" tIns="46113" rIns="93873" bIns="46113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600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5863" y="698500"/>
            <a:ext cx="4652962" cy="34893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6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8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4288" y="4421188"/>
            <a:ext cx="4381500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43" tIns="45362" rIns="92343" bIns="45362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98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5863" y="698500"/>
            <a:ext cx="4654550" cy="34909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19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1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39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3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6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2775"/>
            <a:ext cx="6049962" cy="4187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94" tIns="45897" rIns="91794" bIns="4589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8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8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2775"/>
            <a:ext cx="6049962" cy="4187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94" tIns="45897" rIns="91794" bIns="4589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1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1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8E3342FC-85AC-0141-B4E7-B626C592947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767D12C-1D62-DB44-B351-8710E9C41DB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EB5093A4-CC93-424A-94EB-96D0AD625C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01C1680E-D985-8A48-BA9E-A9F7CF2082B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F08356AB-6050-C54D-8146-0D0927CCFB8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44601BE-1874-5548-A792-BFB77CD508AE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50361CD5-B477-9E43-A365-B6CBAABDE15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CD69752C-0324-1C40-9504-CBF4C9360C2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4F050E0-6EC7-2D45-8299-7B7E99CE3E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9956C743-C58C-B546-AEA2-8065E3DEDFB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22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3012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58E6A8A-592E-AF43-B50A-9BAEEB4055E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chemeClr val="tx1"/>
                </a:solidFill>
                <a:latin typeface="18 VAG Rounded Black   09390"/>
              </a:rPr>
              <a:t>CS61C</a:t>
            </a:r>
            <a:r>
              <a:rPr lang="en-US" sz="1000" b="1" dirty="0" smtClean="0">
                <a:solidFill>
                  <a:schemeClr val="tx1"/>
                </a:solidFill>
                <a:latin typeface="18 VAG Rounded Black   09390"/>
              </a:rPr>
              <a:t> </a:t>
            </a:r>
            <a:r>
              <a:rPr lang="en-US" sz="1000" b="1" dirty="0" smtClean="0">
                <a:solidFill>
                  <a:srgbClr val="FFFF00"/>
                </a:solidFill>
                <a:latin typeface="18 VAG Rounded Black   09390"/>
              </a:rPr>
              <a:t>L34 Virtual Memory II </a:t>
            </a:r>
            <a:r>
              <a:rPr lang="en-US" sz="1000" b="1" dirty="0" smtClean="0">
                <a:solidFill>
                  <a:schemeClr val="tx1"/>
                </a:solidFill>
                <a:latin typeface="18 VAG Rounded Black   09390"/>
              </a:rPr>
              <a:t>(</a:t>
            </a:r>
            <a:fld id="{0382F9D6-1C8F-9447-89CA-9F506CE985D4}" type="slidenum">
              <a:rPr lang="en-US" sz="1000" b="1">
                <a:solidFill>
                  <a:schemeClr val="tx1"/>
                </a:solidFill>
                <a:latin typeface="18 VAG Rounded Black   09390"/>
              </a:rPr>
              <a:pPr>
                <a:defRPr/>
              </a:pPr>
              <a:t>‹#›</a:t>
            </a:fld>
            <a:r>
              <a:rPr lang="en-US" sz="1000" b="1" dirty="0">
                <a:solidFill>
                  <a:schemeClr val="tx1"/>
                </a:solidFill>
                <a:latin typeface="18 VAG Rounded Black   09390"/>
              </a:rPr>
              <a:t>)</a:t>
            </a:r>
          </a:p>
        </p:txBody>
      </p:sp>
      <p:sp>
        <p:nvSpPr>
          <p:cNvPr id="19" name="Rectangle 11"/>
          <p:cNvSpPr>
            <a:spLocks noChangeArrowheads="1"/>
          </p:cNvSpPr>
          <p:nvPr userDrawn="1"/>
        </p:nvSpPr>
        <p:spPr bwMode="auto">
          <a:xfrm>
            <a:off x="7480052" y="6651625"/>
            <a:ext cx="1667123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lack   09390"/>
              </a:rPr>
              <a:t>Garcia, Spring 2010 © UCB</a:t>
            </a:r>
          </a:p>
        </p:txBody>
      </p:sp>
      <p:pic>
        <p:nvPicPr>
          <p:cNvPr id="1034" name="Picture 14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-65" charset="2"/>
        <a:buChar char=""/>
        <a:defRPr sz="3000" b="0" i="0" kern="1200">
          <a:solidFill>
            <a:schemeClr val="tx1"/>
          </a:solidFill>
          <a:latin typeface="18 VAG Rounded Bold   07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-65" charset="2"/>
        <a:buChar char=""/>
        <a:defRPr sz="2600" b="0" i="0" kern="1200">
          <a:solidFill>
            <a:schemeClr val="accent3">
              <a:lumMod val="40000"/>
              <a:lumOff val="60000"/>
            </a:schemeClr>
          </a:solidFill>
          <a:latin typeface="18 VAG Rounded Light   02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-65" charset="2"/>
        <a:buChar char=""/>
        <a:defRPr sz="2400" b="0" i="0" kern="1200">
          <a:solidFill>
            <a:schemeClr val="tx2">
              <a:lumMod val="90000"/>
            </a:schemeClr>
          </a:solidFill>
          <a:latin typeface="18 VAG Rounded Light   02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-65" charset="2"/>
        <a:buChar char=""/>
        <a:defRPr sz="2200" b="0" i="0" kern="1200">
          <a:solidFill>
            <a:srgbClr val="F273AF"/>
          </a:solidFill>
          <a:latin typeface="18 VAG Rounded Light   02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-65" charset="2"/>
        <a:buChar char=""/>
        <a:defRPr sz="2000" b="0" i="0" kern="1200">
          <a:solidFill>
            <a:schemeClr val="tx1"/>
          </a:solidFill>
          <a:latin typeface="18 VAG Rounded Light   02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0"/>
            <a:ext cx="7162800" cy="20134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  <a:t>inst.eecs.berkeley.edu/~cs61c</a:t>
            </a:r>
            <a:r>
              <a:rPr lang="en-US" sz="3200" b="1" dirty="0">
                <a:solidFill>
                  <a:schemeClr val="bg2"/>
                </a:solidFill>
              </a:rPr>
              <a:t> </a:t>
            </a:r>
            <a:r>
              <a:rPr lang="en-US" sz="3200" b="1" dirty="0">
                <a:solidFill>
                  <a:schemeClr val="accent2"/>
                </a:solidFill>
              </a:rPr>
              <a:t/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600" b="1" dirty="0">
                <a:solidFill>
                  <a:schemeClr val="tx2"/>
                </a:solidFill>
                <a:latin typeface="18 VAG Rounded Bold   07390"/>
                <a:cs typeface=""/>
              </a:rPr>
              <a:t>UCB CS61C : Machine Structures</a:t>
            </a: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latin typeface="18 VAG Rounded Bold   07390"/>
                <a:cs typeface=""/>
              </a:rPr>
              <a:t>Lecture</a:t>
            </a:r>
            <a:r>
              <a:rPr lang="en-US" sz="3200" b="1" dirty="0" smtClean="0">
                <a:latin typeface="18 VAG Rounded Bold   07390"/>
                <a:cs typeface=""/>
              </a:rPr>
              <a:t> 34 – Virtual Memory II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18 VAG Rounded Bold   07390"/>
                <a:cs typeface=""/>
              </a:rPr>
              <a:t>2010</a:t>
            </a:r>
            <a:r>
              <a:rPr lang="en-US" sz="3200" b="1" dirty="0" smtClean="0">
                <a:solidFill>
                  <a:schemeClr val="tx1"/>
                </a:solidFill>
                <a:latin typeface="18 VAG Rounded Bold   07390"/>
                <a:cs typeface=""/>
              </a:rPr>
              <a:t>-04-19</a:t>
            </a:r>
            <a:endParaRPr lang="en-US" sz="3200" b="1" dirty="0">
              <a:solidFill>
                <a:schemeClr val="tx1"/>
              </a:solidFill>
              <a:latin typeface="18 VAG Rounded Bold   07390"/>
              <a:cs typeface=""/>
            </a:endParaRPr>
          </a:p>
        </p:txBody>
      </p:sp>
      <p:sp>
        <p:nvSpPr>
          <p:cNvPr id="48" name="Title 47"/>
          <p:cNvSpPr>
            <a:spLocks noGrp="1"/>
          </p:cNvSpPr>
          <p:nvPr>
            <p:ph type="ctrTitle"/>
          </p:nvPr>
        </p:nvSpPr>
        <p:spPr>
          <a:xfrm>
            <a:off x="609600" y="3200400"/>
            <a:ext cx="8229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rgbClr val="FFFF00"/>
                </a:solidFill>
              </a:rPr>
              <a:t>$31,600 for an atari 2600 video game?</a:t>
            </a:r>
            <a:endParaRPr lang="en-US" sz="32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5365" name="Subtitle 48"/>
          <p:cNvSpPr>
            <a:spLocks noGrp="1"/>
          </p:cNvSpPr>
          <p:nvPr>
            <p:ph type="subTitle" idx="1"/>
          </p:nvPr>
        </p:nvSpPr>
        <p:spPr>
          <a:xfrm>
            <a:off x="609599" y="3886200"/>
            <a:ext cx="5715001" cy="22098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en-US" sz="2800" dirty="0" smtClean="0">
                <a:ea typeface="ＭＳ Ｐゴシック" pitchFamily="-65" charset="-128"/>
                <a:cs typeface="ＭＳ Ｐゴシック" pitchFamily="-65" charset="-128"/>
              </a:rPr>
              <a:t>Tanner Sandlin found a rare video game in his house, put it on eBay and just sold it for almost $32K!  Some articles have called this the “holy grail” of Atari 2600 games…</a:t>
            </a:r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4800" y="2438400"/>
            <a:ext cx="1752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2"/>
                </a:solidFill>
                <a:latin typeface="18 VAG Rounded Bold   07390"/>
              </a:rPr>
              <a:t>Lecturer SOE Dan Garcia</a:t>
            </a:r>
          </a:p>
          <a:p>
            <a:pPr algn="ctr">
              <a:defRPr/>
            </a:pP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  <p:sp>
        <p:nvSpPr>
          <p:cNvPr id="15367" name="Subtitle 48"/>
          <p:cNvSpPr txBox="1">
            <a:spLocks/>
          </p:cNvSpPr>
          <p:nvPr/>
        </p:nvSpPr>
        <p:spPr bwMode="auto">
          <a:xfrm>
            <a:off x="0" y="60960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 sz="24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www.neoseeker.com/news/13615-very-rare-atari-2600-air-raid-game-sells-for-31-600-usd/</a:t>
            </a:r>
            <a:endParaRPr lang="en-US" sz="2400" b="1" dirty="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6131280" y="5805949"/>
            <a:ext cx="3012720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5520" y="3891458"/>
            <a:ext cx="2533260" cy="197594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9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0"/>
            <a:ext cx="8382000" cy="474663"/>
          </a:xfrm>
        </p:spPr>
        <p:txBody>
          <a:bodyPr wrap="square"/>
          <a:lstStyle/>
          <a:p>
            <a:pPr algn="ctr"/>
            <a:r>
              <a:rPr lang="en-US" dirty="0"/>
              <a:t>We’re done with new material</a:t>
            </a:r>
          </a:p>
        </p:txBody>
      </p:sp>
      <p:sp>
        <p:nvSpPr>
          <p:cNvPr id="3119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415925"/>
          </a:xfrm>
        </p:spPr>
        <p:txBody>
          <a:bodyPr/>
          <a:lstStyle/>
          <a:p>
            <a:pPr algn="ctr"/>
            <a:r>
              <a:rPr lang="en-US" sz="2800" b="1" dirty="0"/>
              <a:t>Let’s now review </a:t>
            </a:r>
            <a:r>
              <a:rPr lang="en-US" sz="2800" b="1" dirty="0" err="1"/>
              <a:t>w</a:t>
            </a:r>
            <a:r>
              <a:rPr lang="en-US" sz="2800" b="1" dirty="0"/>
              <a:t>/Questions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  (1/3)</a:t>
            </a:r>
            <a:endParaRPr lang="en-US"/>
          </a:p>
        </p:txBody>
      </p:sp>
      <p:sp>
        <p:nvSpPr>
          <p:cNvPr id="312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40-bit virtual address, 16 KB page</a:t>
            </a:r>
          </a:p>
          <a:p>
            <a:endParaRPr lang="en-US" dirty="0" smtClean="0"/>
          </a:p>
          <a:p>
            <a:r>
              <a:rPr lang="en-US" dirty="0" smtClean="0"/>
              <a:t>36-bit physical address</a:t>
            </a:r>
          </a:p>
          <a:p>
            <a:endParaRPr lang="en-US" dirty="0" smtClean="0"/>
          </a:p>
          <a:p>
            <a:r>
              <a:rPr lang="en-US" dirty="0" smtClean="0"/>
              <a:t>Number of bits in </a:t>
            </a:r>
            <a:br>
              <a:rPr lang="en-US" dirty="0" smtClean="0"/>
            </a:br>
            <a:r>
              <a:rPr lang="en-US" dirty="0" smtClean="0"/>
              <a:t>Virtual Page Number/Page offset, </a:t>
            </a:r>
            <a:br>
              <a:rPr lang="en-US" dirty="0" smtClean="0"/>
            </a:br>
            <a:r>
              <a:rPr lang="en-US" dirty="0" smtClean="0"/>
              <a:t>Physical Page Number/Page offset?</a:t>
            </a:r>
            <a:endParaRPr lang="en-US" dirty="0"/>
          </a:p>
        </p:txBody>
      </p:sp>
      <p:sp>
        <p:nvSpPr>
          <p:cNvPr id="3120132" name="Rectangle 4"/>
          <p:cNvSpPr>
            <a:spLocks noChangeArrowheads="1"/>
          </p:cNvSpPr>
          <p:nvPr/>
        </p:nvSpPr>
        <p:spPr bwMode="auto">
          <a:xfrm>
            <a:off x="304800" y="1524000"/>
            <a:ext cx="76200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0133" name="Line 5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0134" name="Text Box 6"/>
          <p:cNvSpPr txBox="1">
            <a:spLocks noChangeArrowheads="1"/>
          </p:cNvSpPr>
          <p:nvPr/>
        </p:nvSpPr>
        <p:spPr bwMode="auto">
          <a:xfrm>
            <a:off x="5181600" y="1600200"/>
            <a:ext cx="2513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Page Offset</a:t>
            </a:r>
            <a:r>
              <a:rPr lang="en-US" sz="2000" b="1"/>
              <a:t> </a:t>
            </a:r>
            <a:r>
              <a:rPr lang="en-US" sz="2000" b="1">
                <a:solidFill>
                  <a:schemeClr val="tx1"/>
                </a:solidFill>
              </a:rPr>
              <a:t>(</a:t>
            </a:r>
            <a:r>
              <a:rPr lang="en-US" sz="2000" b="1"/>
              <a:t>?</a:t>
            </a:r>
            <a:r>
              <a:rPr lang="en-US" sz="2000" b="1">
                <a:solidFill>
                  <a:schemeClr val="tx1"/>
                </a:solidFill>
              </a:rPr>
              <a:t> bits)</a:t>
            </a:r>
            <a:endParaRPr lang="en-US" sz="2000" b="1"/>
          </a:p>
        </p:txBody>
      </p:sp>
      <p:sp>
        <p:nvSpPr>
          <p:cNvPr id="3120135" name="Text Box 7"/>
          <p:cNvSpPr txBox="1">
            <a:spLocks noChangeArrowheads="1"/>
          </p:cNvSpPr>
          <p:nvPr/>
        </p:nvSpPr>
        <p:spPr bwMode="auto">
          <a:xfrm>
            <a:off x="1066800" y="1600200"/>
            <a:ext cx="3598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Virtual </a:t>
            </a:r>
            <a:r>
              <a:rPr lang="en-US" sz="2000" b="1">
                <a:solidFill>
                  <a:schemeClr val="tx1"/>
                </a:solidFill>
              </a:rPr>
              <a:t>Page Number</a:t>
            </a:r>
            <a:r>
              <a:rPr lang="en-US" sz="2000" b="1"/>
              <a:t> </a:t>
            </a:r>
            <a:r>
              <a:rPr lang="en-US" sz="2000" b="1">
                <a:solidFill>
                  <a:schemeClr val="tx1"/>
                </a:solidFill>
              </a:rPr>
              <a:t>(</a:t>
            </a:r>
            <a:r>
              <a:rPr lang="en-US" sz="2000" b="1"/>
              <a:t>?</a:t>
            </a:r>
            <a:r>
              <a:rPr lang="en-US" sz="2000" b="1">
                <a:solidFill>
                  <a:schemeClr val="tx1"/>
                </a:solidFill>
              </a:rPr>
              <a:t> bits)</a:t>
            </a:r>
            <a:endParaRPr lang="en-US" sz="2000" b="1"/>
          </a:p>
        </p:txBody>
      </p:sp>
      <p:sp>
        <p:nvSpPr>
          <p:cNvPr id="3120136" name="Rectangle 8"/>
          <p:cNvSpPr>
            <a:spLocks noChangeArrowheads="1"/>
          </p:cNvSpPr>
          <p:nvPr/>
        </p:nvSpPr>
        <p:spPr bwMode="auto">
          <a:xfrm>
            <a:off x="533400" y="2667000"/>
            <a:ext cx="73914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0137" name="Line 9"/>
          <p:cNvSpPr>
            <a:spLocks noChangeShapeType="1"/>
          </p:cNvSpPr>
          <p:nvPr/>
        </p:nvSpPr>
        <p:spPr bwMode="auto">
          <a:xfrm>
            <a:off x="5167313" y="2667000"/>
            <a:ext cx="0" cy="533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0138" name="Text Box 10"/>
          <p:cNvSpPr txBox="1">
            <a:spLocks noChangeArrowheads="1"/>
          </p:cNvSpPr>
          <p:nvPr/>
        </p:nvSpPr>
        <p:spPr bwMode="auto">
          <a:xfrm>
            <a:off x="5167313" y="2743200"/>
            <a:ext cx="25130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Page Offset (</a:t>
            </a:r>
            <a:r>
              <a:rPr lang="en-US" sz="2000" b="1"/>
              <a:t>?</a:t>
            </a:r>
            <a:r>
              <a:rPr lang="en-US" sz="2000" b="1">
                <a:solidFill>
                  <a:schemeClr val="tx1"/>
                </a:solidFill>
              </a:rPr>
              <a:t> bits)</a:t>
            </a:r>
            <a:endParaRPr lang="en-US" sz="2000" b="1"/>
          </a:p>
        </p:txBody>
      </p:sp>
      <p:sp>
        <p:nvSpPr>
          <p:cNvPr id="3120139" name="Text Box 11"/>
          <p:cNvSpPr txBox="1">
            <a:spLocks noChangeArrowheads="1"/>
          </p:cNvSpPr>
          <p:nvPr/>
        </p:nvSpPr>
        <p:spPr bwMode="auto">
          <a:xfrm>
            <a:off x="990600" y="2743200"/>
            <a:ext cx="38401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Physical </a:t>
            </a:r>
            <a:r>
              <a:rPr lang="en-US" sz="2000" b="1">
                <a:solidFill>
                  <a:schemeClr val="tx1"/>
                </a:solidFill>
              </a:rPr>
              <a:t>Page Number (</a:t>
            </a:r>
            <a:r>
              <a:rPr lang="en-US" sz="2000" b="1"/>
              <a:t>?</a:t>
            </a:r>
            <a:r>
              <a:rPr lang="en-US" sz="2000" b="1">
                <a:solidFill>
                  <a:schemeClr val="tx1"/>
                </a:solidFill>
              </a:rPr>
              <a:t> bits)</a:t>
            </a:r>
          </a:p>
        </p:txBody>
      </p:sp>
      <p:sp>
        <p:nvSpPr>
          <p:cNvPr id="3120140" name="Rectangle 12"/>
          <p:cNvSpPr>
            <a:spLocks noChangeArrowheads="1"/>
          </p:cNvSpPr>
          <p:nvPr/>
        </p:nvSpPr>
        <p:spPr bwMode="auto">
          <a:xfrm>
            <a:off x="1066800" y="4038600"/>
            <a:ext cx="7315200" cy="2243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algn="l">
              <a:lnSpc>
                <a:spcPct val="8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endParaRPr lang="en-US" sz="2400" b="1">
              <a:solidFill>
                <a:schemeClr val="tx1"/>
              </a:solidFill>
            </a:endParaRPr>
          </a:p>
          <a:p>
            <a:pPr marL="203200" indent="-203200" algn="l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	1: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>
                <a:solidFill>
                  <a:schemeClr val="tx1"/>
                </a:solidFill>
              </a:rPr>
              <a:t>22/18 (VPN/PO), 22/14 (PPN/PO)  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2: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>
                <a:solidFill>
                  <a:schemeClr val="tx1"/>
                </a:solidFill>
              </a:rPr>
              <a:t>24/16, 20/16 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3: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>
                <a:solidFill>
                  <a:schemeClr val="tx1"/>
                </a:solidFill>
              </a:rPr>
              <a:t>26/14, 22/14 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4: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>
                <a:solidFill>
                  <a:schemeClr val="tx1"/>
                </a:solidFill>
              </a:rPr>
              <a:t>26/14, 26/10 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5: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>
                <a:solidFill>
                  <a:schemeClr val="tx1"/>
                </a:solidFill>
              </a:rPr>
              <a:t>28/12, 24/12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-65" charset="2"/>
              <a:buChar char="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40-bit virtual address, 16 KB page</a:t>
            </a:r>
          </a:p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-65" charset="2"/>
              <a:buChar char=""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18 VAG Rounded Bold   07390"/>
              <a:ea typeface="ＭＳ Ｐゴシック" charset="-128"/>
              <a:cs typeface="ＭＳ Ｐゴシック" charset="-128"/>
            </a:endParaRPr>
          </a:p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-65" charset="2"/>
              <a:buChar char="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36-bit physical address</a:t>
            </a:r>
          </a:p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-65" charset="2"/>
              <a:buChar char=""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18 VAG Rounded Bold   07390"/>
              <a:ea typeface="ＭＳ Ｐゴシック" charset="-128"/>
              <a:cs typeface="ＭＳ Ｐゴシック" charset="-128"/>
            </a:endParaRPr>
          </a:p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-65" charset="2"/>
              <a:buChar char="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Number of bits in </a:t>
            </a:r>
            <a:b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</a:b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Virtual Page Number/Page offset, </a:t>
            </a:r>
            <a:b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</a:b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Physical Page Number/Page offset?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18 VAG Rounded Bold   0739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2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(1/3) Answer</a:t>
            </a:r>
            <a:endParaRPr lang="en-US"/>
          </a:p>
        </p:txBody>
      </p:sp>
      <p:sp>
        <p:nvSpPr>
          <p:cNvPr id="3122180" name="Rectangle 4"/>
          <p:cNvSpPr>
            <a:spLocks noChangeArrowheads="1"/>
          </p:cNvSpPr>
          <p:nvPr/>
        </p:nvSpPr>
        <p:spPr bwMode="auto">
          <a:xfrm>
            <a:off x="304800" y="1524000"/>
            <a:ext cx="76200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2181" name="Line 5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2182" name="Text Box 6"/>
          <p:cNvSpPr txBox="1">
            <a:spLocks noChangeArrowheads="1"/>
          </p:cNvSpPr>
          <p:nvPr/>
        </p:nvSpPr>
        <p:spPr bwMode="auto">
          <a:xfrm>
            <a:off x="5181600" y="1600200"/>
            <a:ext cx="221835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Page </a:t>
            </a:r>
            <a:r>
              <a:rPr lang="en-US" sz="2000" b="1" dirty="0">
                <a:solidFill>
                  <a:schemeClr val="tx1"/>
                </a:solidFill>
              </a:rPr>
              <a:t>Offset </a:t>
            </a:r>
            <a:r>
              <a:rPr lang="en-US" sz="2000" b="1" dirty="0">
                <a:solidFill>
                  <a:schemeClr val="accent2"/>
                </a:solidFill>
              </a:rPr>
              <a:t>(14 bits)</a:t>
            </a:r>
          </a:p>
        </p:txBody>
      </p:sp>
      <p:sp>
        <p:nvSpPr>
          <p:cNvPr id="3122183" name="Text Box 7"/>
          <p:cNvSpPr txBox="1">
            <a:spLocks noChangeArrowheads="1"/>
          </p:cNvSpPr>
          <p:nvPr/>
        </p:nvSpPr>
        <p:spPr bwMode="auto">
          <a:xfrm>
            <a:off x="1066800" y="1600200"/>
            <a:ext cx="311816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Virtual </a:t>
            </a:r>
            <a:r>
              <a:rPr lang="en-US" sz="2000" b="1" dirty="0">
                <a:solidFill>
                  <a:schemeClr val="tx1"/>
                </a:solidFill>
              </a:rPr>
              <a:t>Page Number </a:t>
            </a:r>
            <a:r>
              <a:rPr lang="en-US" sz="2000" b="1" dirty="0">
                <a:solidFill>
                  <a:schemeClr val="accent2"/>
                </a:solidFill>
              </a:rPr>
              <a:t>(26 bits)</a:t>
            </a:r>
          </a:p>
        </p:txBody>
      </p:sp>
      <p:sp>
        <p:nvSpPr>
          <p:cNvPr id="3122184" name="Rectangle 8"/>
          <p:cNvSpPr>
            <a:spLocks noChangeArrowheads="1"/>
          </p:cNvSpPr>
          <p:nvPr/>
        </p:nvSpPr>
        <p:spPr bwMode="auto">
          <a:xfrm>
            <a:off x="533400" y="2667000"/>
            <a:ext cx="73914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2185" name="Line 9"/>
          <p:cNvSpPr>
            <a:spLocks noChangeShapeType="1"/>
          </p:cNvSpPr>
          <p:nvPr/>
        </p:nvSpPr>
        <p:spPr bwMode="auto">
          <a:xfrm>
            <a:off x="5208588" y="2667000"/>
            <a:ext cx="0" cy="533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2186" name="Text Box 10"/>
          <p:cNvSpPr txBox="1">
            <a:spLocks noChangeArrowheads="1"/>
          </p:cNvSpPr>
          <p:nvPr/>
        </p:nvSpPr>
        <p:spPr bwMode="auto">
          <a:xfrm>
            <a:off x="5208588" y="2743200"/>
            <a:ext cx="221835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>
                <a:solidFill>
                  <a:schemeClr val="tx1"/>
                </a:solidFill>
              </a:rPr>
              <a:t>Page Offset </a:t>
            </a:r>
            <a:r>
              <a:rPr lang="en-US" sz="2000" b="1" dirty="0">
                <a:solidFill>
                  <a:schemeClr val="accent2"/>
                </a:solidFill>
              </a:rPr>
              <a:t>(14 bits)</a:t>
            </a:r>
          </a:p>
        </p:txBody>
      </p:sp>
      <p:sp>
        <p:nvSpPr>
          <p:cNvPr id="3122187" name="Text Box 11"/>
          <p:cNvSpPr txBox="1">
            <a:spLocks noChangeArrowheads="1"/>
          </p:cNvSpPr>
          <p:nvPr/>
        </p:nvSpPr>
        <p:spPr bwMode="auto">
          <a:xfrm>
            <a:off x="990600" y="2743200"/>
            <a:ext cx="331728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Physical </a:t>
            </a:r>
            <a:r>
              <a:rPr lang="en-US" sz="2000" b="1" dirty="0">
                <a:solidFill>
                  <a:schemeClr val="tx1"/>
                </a:solidFill>
              </a:rPr>
              <a:t>Page Number </a:t>
            </a:r>
            <a:r>
              <a:rPr lang="en-US" sz="2000" b="1" dirty="0">
                <a:solidFill>
                  <a:schemeClr val="accent2"/>
                </a:solidFill>
              </a:rPr>
              <a:t>(22 bits)</a:t>
            </a:r>
          </a:p>
        </p:txBody>
      </p:sp>
      <p:sp>
        <p:nvSpPr>
          <p:cNvPr id="3122188" name="Rectangle 12"/>
          <p:cNvSpPr>
            <a:spLocks noChangeArrowheads="1"/>
          </p:cNvSpPr>
          <p:nvPr/>
        </p:nvSpPr>
        <p:spPr bwMode="auto">
          <a:xfrm>
            <a:off x="1143000" y="5305779"/>
            <a:ext cx="3657600" cy="3048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2189" name="Rectangle 13"/>
          <p:cNvSpPr>
            <a:spLocks noChangeArrowheads="1"/>
          </p:cNvSpPr>
          <p:nvPr/>
        </p:nvSpPr>
        <p:spPr bwMode="auto">
          <a:xfrm>
            <a:off x="1066800" y="4038600"/>
            <a:ext cx="7315200" cy="2243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algn="l">
              <a:lnSpc>
                <a:spcPct val="8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endParaRPr lang="en-US" sz="2400" b="1" dirty="0">
              <a:solidFill>
                <a:schemeClr val="tx1"/>
              </a:solidFill>
            </a:endParaRPr>
          </a:p>
          <a:p>
            <a:pPr marL="203200" indent="-203200" algn="l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	1: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22/18 (VPN/PO), 22/14 (PPN/PO)  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2: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24/16, 20/16 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3: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26/14, 22/14 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4: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26/14, 26/10 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5: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28/12, 24/12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22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22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218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  (2/3): 40b VA, 36b PA</a:t>
            </a:r>
            <a:endParaRPr lang="en-US"/>
          </a:p>
        </p:txBody>
      </p:sp>
      <p:sp>
        <p:nvSpPr>
          <p:cNvPr id="312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2-way set-assoc. TLB, 512 entries, 40b VA:</a:t>
            </a:r>
          </a:p>
          <a:p>
            <a:endParaRPr lang="en-US" smtClean="0"/>
          </a:p>
          <a:p>
            <a:r>
              <a:rPr lang="en-US" smtClean="0"/>
              <a:t>TLB Entry: Valid bit, Dirty bit, </a:t>
            </a:r>
            <a:br>
              <a:rPr lang="en-US" smtClean="0"/>
            </a:br>
            <a:r>
              <a:rPr lang="en-US" smtClean="0"/>
              <a:t>Access Control (say 2 bits), </a:t>
            </a:r>
            <a:br>
              <a:rPr lang="en-US" smtClean="0"/>
            </a:br>
            <a:r>
              <a:rPr lang="en-US" smtClean="0"/>
              <a:t>Virtual Page Number, Physical Page Number</a:t>
            </a:r>
          </a:p>
          <a:p>
            <a:endParaRPr lang="en-US" smtClean="0"/>
          </a:p>
          <a:p>
            <a:r>
              <a:rPr lang="en-US" smtClean="0"/>
              <a:t>Number of bits in TLB Tag / Index / Entry?</a:t>
            </a:r>
            <a:endParaRPr lang="en-US"/>
          </a:p>
        </p:txBody>
      </p:sp>
      <p:sp>
        <p:nvSpPr>
          <p:cNvPr id="3124228" name="Rectangle 4"/>
          <p:cNvSpPr>
            <a:spLocks noChangeArrowheads="1"/>
          </p:cNvSpPr>
          <p:nvPr/>
        </p:nvSpPr>
        <p:spPr bwMode="auto">
          <a:xfrm>
            <a:off x="533400" y="1524000"/>
            <a:ext cx="77724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4229" name="Line 5"/>
          <p:cNvSpPr>
            <a:spLocks noChangeShapeType="1"/>
          </p:cNvSpPr>
          <p:nvPr/>
        </p:nvSpPr>
        <p:spPr bwMode="auto">
          <a:xfrm>
            <a:off x="5638800" y="1524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4230" name="Text Box 6"/>
          <p:cNvSpPr txBox="1">
            <a:spLocks noChangeArrowheads="1"/>
          </p:cNvSpPr>
          <p:nvPr/>
        </p:nvSpPr>
        <p:spPr bwMode="auto">
          <a:xfrm>
            <a:off x="5638800" y="1600200"/>
            <a:ext cx="2640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Page Offset (14 bits)</a:t>
            </a:r>
            <a:endParaRPr lang="en-US" sz="2000" b="1"/>
          </a:p>
        </p:txBody>
      </p:sp>
      <p:sp>
        <p:nvSpPr>
          <p:cNvPr id="3124231" name="Line 7"/>
          <p:cNvSpPr>
            <a:spLocks noChangeShapeType="1"/>
          </p:cNvSpPr>
          <p:nvPr/>
        </p:nvSpPr>
        <p:spPr bwMode="auto">
          <a:xfrm>
            <a:off x="3048000" y="1524000"/>
            <a:ext cx="0" cy="533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4232" name="Text Box 8"/>
          <p:cNvSpPr txBox="1">
            <a:spLocks noChangeArrowheads="1"/>
          </p:cNvSpPr>
          <p:nvPr/>
        </p:nvSpPr>
        <p:spPr bwMode="auto">
          <a:xfrm>
            <a:off x="3124200" y="1600200"/>
            <a:ext cx="2328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TLB Index (? bits)</a:t>
            </a:r>
          </a:p>
        </p:txBody>
      </p:sp>
      <p:sp>
        <p:nvSpPr>
          <p:cNvPr id="3124233" name="Text Box 9"/>
          <p:cNvSpPr txBox="1">
            <a:spLocks noChangeArrowheads="1"/>
          </p:cNvSpPr>
          <p:nvPr/>
        </p:nvSpPr>
        <p:spPr bwMode="auto">
          <a:xfrm>
            <a:off x="609600" y="1600200"/>
            <a:ext cx="21177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TLB Tag (? bits)</a:t>
            </a:r>
          </a:p>
        </p:txBody>
      </p:sp>
      <p:sp>
        <p:nvSpPr>
          <p:cNvPr id="3124234" name="Rectangle 10"/>
          <p:cNvSpPr>
            <a:spLocks noChangeArrowheads="1"/>
          </p:cNvSpPr>
          <p:nvPr/>
        </p:nvSpPr>
        <p:spPr bwMode="auto">
          <a:xfrm>
            <a:off x="228600" y="3581400"/>
            <a:ext cx="85344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4235" name="Text Box 11"/>
          <p:cNvSpPr txBox="1">
            <a:spLocks noChangeArrowheads="1"/>
          </p:cNvSpPr>
          <p:nvPr/>
        </p:nvSpPr>
        <p:spPr bwMode="auto">
          <a:xfrm>
            <a:off x="304800" y="3657600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V</a:t>
            </a:r>
          </a:p>
        </p:txBody>
      </p:sp>
      <p:sp>
        <p:nvSpPr>
          <p:cNvPr id="3124236" name="Text Box 12"/>
          <p:cNvSpPr txBox="1">
            <a:spLocks noChangeArrowheads="1"/>
          </p:cNvSpPr>
          <p:nvPr/>
        </p:nvSpPr>
        <p:spPr bwMode="auto">
          <a:xfrm>
            <a:off x="609600" y="3657600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D</a:t>
            </a:r>
          </a:p>
        </p:txBody>
      </p:sp>
      <p:sp>
        <p:nvSpPr>
          <p:cNvPr id="3124237" name="Text Box 13"/>
          <p:cNvSpPr txBox="1">
            <a:spLocks noChangeArrowheads="1"/>
          </p:cNvSpPr>
          <p:nvPr/>
        </p:nvSpPr>
        <p:spPr bwMode="auto">
          <a:xfrm>
            <a:off x="3048000" y="3657600"/>
            <a:ext cx="21177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TLB Tag (? bits)</a:t>
            </a:r>
          </a:p>
        </p:txBody>
      </p:sp>
      <p:sp>
        <p:nvSpPr>
          <p:cNvPr id="3124238" name="Line 14"/>
          <p:cNvSpPr>
            <a:spLocks noChangeShapeType="1"/>
          </p:cNvSpPr>
          <p:nvPr/>
        </p:nvSpPr>
        <p:spPr bwMode="auto">
          <a:xfrm>
            <a:off x="609600" y="3581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4239" name="Line 15"/>
          <p:cNvSpPr>
            <a:spLocks noChangeShapeType="1"/>
          </p:cNvSpPr>
          <p:nvPr/>
        </p:nvSpPr>
        <p:spPr bwMode="auto">
          <a:xfrm>
            <a:off x="914400" y="3581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4240" name="Text Box 16"/>
          <p:cNvSpPr txBox="1">
            <a:spLocks noChangeArrowheads="1"/>
          </p:cNvSpPr>
          <p:nvPr/>
        </p:nvSpPr>
        <p:spPr bwMode="auto">
          <a:xfrm>
            <a:off x="990600" y="3657600"/>
            <a:ext cx="1976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Access (2 bits)</a:t>
            </a:r>
          </a:p>
        </p:txBody>
      </p:sp>
      <p:sp>
        <p:nvSpPr>
          <p:cNvPr id="3124241" name="Line 17"/>
          <p:cNvSpPr>
            <a:spLocks noChangeShapeType="1"/>
          </p:cNvSpPr>
          <p:nvPr/>
        </p:nvSpPr>
        <p:spPr bwMode="auto">
          <a:xfrm>
            <a:off x="2971800" y="3581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4242" name="Line 18"/>
          <p:cNvSpPr>
            <a:spLocks noChangeShapeType="1"/>
          </p:cNvSpPr>
          <p:nvPr/>
        </p:nvSpPr>
        <p:spPr bwMode="auto">
          <a:xfrm>
            <a:off x="5334000" y="3581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4243" name="Text Box 19"/>
          <p:cNvSpPr txBox="1">
            <a:spLocks noChangeArrowheads="1"/>
          </p:cNvSpPr>
          <p:nvPr/>
        </p:nvSpPr>
        <p:spPr bwMode="auto">
          <a:xfrm>
            <a:off x="5334000" y="3657600"/>
            <a:ext cx="3289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Physical Page No. (? bits)</a:t>
            </a:r>
          </a:p>
        </p:txBody>
      </p:sp>
      <p:sp>
        <p:nvSpPr>
          <p:cNvPr id="3124244" name="Rectangle 20"/>
          <p:cNvSpPr>
            <a:spLocks noChangeArrowheads="1"/>
          </p:cNvSpPr>
          <p:nvPr/>
        </p:nvSpPr>
        <p:spPr bwMode="auto">
          <a:xfrm>
            <a:off x="1066800" y="4114800"/>
            <a:ext cx="7696200" cy="1922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algn="l">
              <a:lnSpc>
                <a:spcPct val="8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endParaRPr lang="en-US" sz="2400" b="1">
              <a:solidFill>
                <a:schemeClr val="tx1"/>
              </a:solidFill>
            </a:endParaRPr>
          </a:p>
          <a:p>
            <a:pPr marL="203200" indent="-203200" algn="l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	1: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>
                <a:solidFill>
                  <a:schemeClr val="tx1"/>
                </a:solidFill>
              </a:rPr>
              <a:t>12 / 14 / 38 (TLB Tag / Index / Entry)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2: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>
                <a:solidFill>
                  <a:schemeClr val="tx1"/>
                </a:solidFill>
              </a:rPr>
              <a:t>14 / 12 / 40 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3: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>
                <a:solidFill>
                  <a:schemeClr val="tx1"/>
                </a:solidFill>
              </a:rPr>
              <a:t>18 /   8 / 44 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4: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>
                <a:solidFill>
                  <a:schemeClr val="tx1"/>
                </a:solidFill>
              </a:rPr>
              <a:t>18 /   8 / 58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(2/3) Answer</a:t>
            </a:r>
            <a:endParaRPr lang="en-US"/>
          </a:p>
        </p:txBody>
      </p:sp>
      <p:sp>
        <p:nvSpPr>
          <p:cNvPr id="312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2-way set-assoc data cache, 256 (28) “sets”, 2 TLB entries per set =&gt; 8 bit index</a:t>
            </a:r>
          </a:p>
          <a:p>
            <a:endParaRPr lang="en-US" smtClean="0"/>
          </a:p>
          <a:p>
            <a:pPr lvl="3"/>
            <a:endParaRPr lang="en-US" smtClean="0"/>
          </a:p>
          <a:p>
            <a:r>
              <a:rPr lang="en-US" smtClean="0"/>
              <a:t>TLB Entry: Valid bit, Dirty bit, </a:t>
            </a:r>
            <a:br>
              <a:rPr lang="en-US" smtClean="0"/>
            </a:br>
            <a:r>
              <a:rPr lang="en-US" smtClean="0"/>
              <a:t>Access Control (2 bits), </a:t>
            </a:r>
            <a:br>
              <a:rPr lang="en-US" smtClean="0"/>
            </a:br>
            <a:r>
              <a:rPr lang="en-US" smtClean="0"/>
              <a:t>Virtual Page Number, Physical Page Number</a:t>
            </a:r>
            <a:endParaRPr lang="en-US"/>
          </a:p>
        </p:txBody>
      </p:sp>
      <p:sp>
        <p:nvSpPr>
          <p:cNvPr id="3126276" name="Rectangle 4"/>
          <p:cNvSpPr>
            <a:spLocks noChangeArrowheads="1"/>
          </p:cNvSpPr>
          <p:nvPr/>
        </p:nvSpPr>
        <p:spPr bwMode="auto">
          <a:xfrm>
            <a:off x="381000" y="1965325"/>
            <a:ext cx="77724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6277" name="Line 5"/>
          <p:cNvSpPr>
            <a:spLocks noChangeShapeType="1"/>
          </p:cNvSpPr>
          <p:nvPr/>
        </p:nvSpPr>
        <p:spPr bwMode="auto">
          <a:xfrm>
            <a:off x="5486400" y="1965325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6278" name="Text Box 6"/>
          <p:cNvSpPr txBox="1">
            <a:spLocks noChangeArrowheads="1"/>
          </p:cNvSpPr>
          <p:nvPr/>
        </p:nvSpPr>
        <p:spPr bwMode="auto">
          <a:xfrm>
            <a:off x="5486400" y="2041525"/>
            <a:ext cx="2640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Page Offset (14 bits)</a:t>
            </a:r>
            <a:endParaRPr lang="en-US" sz="2000" b="1"/>
          </a:p>
        </p:txBody>
      </p:sp>
      <p:sp>
        <p:nvSpPr>
          <p:cNvPr id="3126279" name="Text Box 7"/>
          <p:cNvSpPr txBox="1">
            <a:spLocks noChangeArrowheads="1"/>
          </p:cNvSpPr>
          <p:nvPr/>
        </p:nvSpPr>
        <p:spPr bwMode="auto">
          <a:xfrm>
            <a:off x="838200" y="2574925"/>
            <a:ext cx="37274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Virtual Page Number (26 bits)</a:t>
            </a:r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3126280" name="Line 8"/>
          <p:cNvSpPr>
            <a:spLocks noChangeShapeType="1"/>
          </p:cNvSpPr>
          <p:nvPr/>
        </p:nvSpPr>
        <p:spPr bwMode="auto">
          <a:xfrm>
            <a:off x="2895600" y="1965325"/>
            <a:ext cx="0" cy="533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6281" name="Text Box 9"/>
          <p:cNvSpPr txBox="1">
            <a:spLocks noChangeArrowheads="1"/>
          </p:cNvSpPr>
          <p:nvPr/>
        </p:nvSpPr>
        <p:spPr bwMode="auto">
          <a:xfrm>
            <a:off x="2971800" y="2041525"/>
            <a:ext cx="194922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TLB Index </a:t>
            </a:r>
            <a:r>
              <a:rPr lang="en-US" sz="2000" b="1" dirty="0">
                <a:solidFill>
                  <a:schemeClr val="accent2"/>
                </a:solidFill>
              </a:rPr>
              <a:t>(8 bits)</a:t>
            </a:r>
          </a:p>
        </p:txBody>
      </p:sp>
      <p:sp>
        <p:nvSpPr>
          <p:cNvPr id="3126282" name="Text Box 10"/>
          <p:cNvSpPr txBox="1">
            <a:spLocks noChangeArrowheads="1"/>
          </p:cNvSpPr>
          <p:nvPr/>
        </p:nvSpPr>
        <p:spPr bwMode="auto">
          <a:xfrm>
            <a:off x="457200" y="2041525"/>
            <a:ext cx="189073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TLB Tag </a:t>
            </a:r>
            <a:r>
              <a:rPr lang="en-US" sz="2000" b="1" dirty="0">
                <a:solidFill>
                  <a:schemeClr val="accent2"/>
                </a:solidFill>
              </a:rPr>
              <a:t>(18 bits)</a:t>
            </a:r>
          </a:p>
        </p:txBody>
      </p:sp>
      <p:sp>
        <p:nvSpPr>
          <p:cNvPr id="3126283" name="Rectangle 11"/>
          <p:cNvSpPr>
            <a:spLocks noChangeArrowheads="1"/>
          </p:cNvSpPr>
          <p:nvPr/>
        </p:nvSpPr>
        <p:spPr bwMode="auto">
          <a:xfrm>
            <a:off x="304800" y="4419600"/>
            <a:ext cx="85344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6284" name="Text Box 12"/>
          <p:cNvSpPr txBox="1">
            <a:spLocks noChangeArrowheads="1"/>
          </p:cNvSpPr>
          <p:nvPr/>
        </p:nvSpPr>
        <p:spPr bwMode="auto">
          <a:xfrm>
            <a:off x="381000" y="4495800"/>
            <a:ext cx="32573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>
                <a:solidFill>
                  <a:schemeClr val="accent2"/>
                </a:solidFill>
              </a:rPr>
              <a:t>V</a:t>
            </a:r>
          </a:p>
        </p:txBody>
      </p:sp>
      <p:sp>
        <p:nvSpPr>
          <p:cNvPr id="3126285" name="Text Box 13"/>
          <p:cNvSpPr txBox="1">
            <a:spLocks noChangeArrowheads="1"/>
          </p:cNvSpPr>
          <p:nvPr/>
        </p:nvSpPr>
        <p:spPr bwMode="auto">
          <a:xfrm>
            <a:off x="685800" y="4495800"/>
            <a:ext cx="3364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chemeClr val="accent2"/>
                </a:solidFill>
              </a:rPr>
              <a:t>D</a:t>
            </a:r>
          </a:p>
        </p:txBody>
      </p:sp>
      <p:sp>
        <p:nvSpPr>
          <p:cNvPr id="3126286" name="Text Box 14"/>
          <p:cNvSpPr txBox="1">
            <a:spLocks noChangeArrowheads="1"/>
          </p:cNvSpPr>
          <p:nvPr/>
        </p:nvSpPr>
        <p:spPr bwMode="auto">
          <a:xfrm>
            <a:off x="3124200" y="4495800"/>
            <a:ext cx="189073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TLB Tag </a:t>
            </a:r>
            <a:r>
              <a:rPr lang="en-US" sz="2000" b="1" dirty="0">
                <a:solidFill>
                  <a:schemeClr val="accent2"/>
                </a:solidFill>
              </a:rPr>
              <a:t>(18 bits)</a:t>
            </a:r>
          </a:p>
        </p:txBody>
      </p:sp>
      <p:sp>
        <p:nvSpPr>
          <p:cNvPr id="3126287" name="Line 15"/>
          <p:cNvSpPr>
            <a:spLocks noChangeShapeType="1"/>
          </p:cNvSpPr>
          <p:nvPr/>
        </p:nvSpPr>
        <p:spPr bwMode="auto">
          <a:xfrm>
            <a:off x="685800" y="4419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6288" name="Line 16"/>
          <p:cNvSpPr>
            <a:spLocks noChangeShapeType="1"/>
          </p:cNvSpPr>
          <p:nvPr/>
        </p:nvSpPr>
        <p:spPr bwMode="auto">
          <a:xfrm>
            <a:off x="990600" y="4419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6289" name="Text Box 17"/>
          <p:cNvSpPr txBox="1">
            <a:spLocks noChangeArrowheads="1"/>
          </p:cNvSpPr>
          <p:nvPr/>
        </p:nvSpPr>
        <p:spPr bwMode="auto">
          <a:xfrm>
            <a:off x="1066800" y="4495800"/>
            <a:ext cx="166919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Access </a:t>
            </a:r>
            <a:r>
              <a:rPr lang="en-US" sz="2000" b="1" dirty="0">
                <a:solidFill>
                  <a:schemeClr val="accent2"/>
                </a:solidFill>
              </a:rPr>
              <a:t>(2 bits)</a:t>
            </a:r>
          </a:p>
        </p:txBody>
      </p:sp>
      <p:sp>
        <p:nvSpPr>
          <p:cNvPr id="3126290" name="Line 18"/>
          <p:cNvSpPr>
            <a:spLocks noChangeShapeType="1"/>
          </p:cNvSpPr>
          <p:nvPr/>
        </p:nvSpPr>
        <p:spPr bwMode="auto">
          <a:xfrm>
            <a:off x="3048000" y="4419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6291" name="Line 19"/>
          <p:cNvSpPr>
            <a:spLocks noChangeShapeType="1"/>
          </p:cNvSpPr>
          <p:nvPr/>
        </p:nvSpPr>
        <p:spPr bwMode="auto">
          <a:xfrm>
            <a:off x="5410200" y="4419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6292" name="Text Box 20"/>
          <p:cNvSpPr txBox="1">
            <a:spLocks noChangeArrowheads="1"/>
          </p:cNvSpPr>
          <p:nvPr/>
        </p:nvSpPr>
        <p:spPr bwMode="auto">
          <a:xfrm>
            <a:off x="5410200" y="4495800"/>
            <a:ext cx="286155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Physical Page No. </a:t>
            </a:r>
            <a:r>
              <a:rPr lang="en-US" sz="2000" b="1" dirty="0">
                <a:solidFill>
                  <a:schemeClr val="accent2"/>
                </a:solidFill>
              </a:rPr>
              <a:t>(22 bits)</a:t>
            </a:r>
          </a:p>
        </p:txBody>
      </p:sp>
      <p:sp>
        <p:nvSpPr>
          <p:cNvPr id="3126293" name="Rectangle 21"/>
          <p:cNvSpPr>
            <a:spLocks noChangeArrowheads="1"/>
          </p:cNvSpPr>
          <p:nvPr/>
        </p:nvSpPr>
        <p:spPr bwMode="auto">
          <a:xfrm>
            <a:off x="990600" y="5638800"/>
            <a:ext cx="3657600" cy="347101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6294" name="Rectangle 22"/>
          <p:cNvSpPr>
            <a:spLocks noChangeArrowheads="1"/>
          </p:cNvSpPr>
          <p:nvPr/>
        </p:nvSpPr>
        <p:spPr bwMode="auto">
          <a:xfrm>
            <a:off x="1066800" y="4402138"/>
            <a:ext cx="7696200" cy="1922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algn="l">
              <a:lnSpc>
                <a:spcPct val="8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endParaRPr lang="en-US" sz="2400" b="1" dirty="0">
              <a:solidFill>
                <a:schemeClr val="tx1"/>
              </a:solidFill>
            </a:endParaRPr>
          </a:p>
          <a:p>
            <a:pPr marL="203200" indent="-203200" algn="l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	1: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12 / 14 / 38 (TLB Tag / Index / Entry)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2: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14 / 12 / 40 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3: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18 /   8 / 44 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4: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18 /   8 / 58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26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26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629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  (3/3)</a:t>
            </a:r>
            <a:endParaRPr lang="en-US"/>
          </a:p>
        </p:txBody>
      </p:sp>
      <p:sp>
        <p:nvSpPr>
          <p:cNvPr id="312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2-way set-assoc, 64KB data cache, 64B block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Data Cache Entry: Valid bit, Dirty bit, Cache tag + ? bits of Data</a:t>
            </a:r>
          </a:p>
          <a:p>
            <a:endParaRPr lang="en-US" dirty="0" smtClean="0"/>
          </a:p>
          <a:p>
            <a:r>
              <a:rPr lang="en-US" dirty="0" smtClean="0"/>
              <a:t>Number of bits in Data cache Tag / Index / Offset / Entry?</a:t>
            </a:r>
            <a:endParaRPr lang="en-US" dirty="0"/>
          </a:p>
        </p:txBody>
      </p:sp>
      <p:sp>
        <p:nvSpPr>
          <p:cNvPr id="3128324" name="Rectangle 4"/>
          <p:cNvSpPr>
            <a:spLocks noChangeArrowheads="1"/>
          </p:cNvSpPr>
          <p:nvPr/>
        </p:nvSpPr>
        <p:spPr bwMode="auto">
          <a:xfrm>
            <a:off x="304800" y="1660525"/>
            <a:ext cx="76200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8325" name="Line 5"/>
          <p:cNvSpPr>
            <a:spLocks noChangeShapeType="1"/>
          </p:cNvSpPr>
          <p:nvPr/>
        </p:nvSpPr>
        <p:spPr bwMode="auto">
          <a:xfrm>
            <a:off x="5410200" y="1660525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8326" name="Text Box 6"/>
          <p:cNvSpPr txBox="1">
            <a:spLocks noChangeArrowheads="1"/>
          </p:cNvSpPr>
          <p:nvPr/>
        </p:nvSpPr>
        <p:spPr bwMode="auto">
          <a:xfrm>
            <a:off x="5410200" y="1736725"/>
            <a:ext cx="25971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Block Offset (? bits)</a:t>
            </a:r>
            <a:endParaRPr lang="en-US" sz="2000" b="1"/>
          </a:p>
        </p:txBody>
      </p:sp>
      <p:sp>
        <p:nvSpPr>
          <p:cNvPr id="3128327" name="Text Box 7"/>
          <p:cNvSpPr txBox="1">
            <a:spLocks noChangeArrowheads="1"/>
          </p:cNvSpPr>
          <p:nvPr/>
        </p:nvSpPr>
        <p:spPr bwMode="auto">
          <a:xfrm>
            <a:off x="2286000" y="2193925"/>
            <a:ext cx="40243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Physical Page Address (36 bits)</a:t>
            </a:r>
          </a:p>
        </p:txBody>
      </p:sp>
      <p:sp>
        <p:nvSpPr>
          <p:cNvPr id="3128328" name="Line 8"/>
          <p:cNvSpPr>
            <a:spLocks noChangeShapeType="1"/>
          </p:cNvSpPr>
          <p:nvPr/>
        </p:nvSpPr>
        <p:spPr bwMode="auto">
          <a:xfrm>
            <a:off x="2743200" y="1660525"/>
            <a:ext cx="0" cy="533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8329" name="Text Box 9"/>
          <p:cNvSpPr txBox="1">
            <a:spLocks noChangeArrowheads="1"/>
          </p:cNvSpPr>
          <p:nvPr/>
        </p:nvSpPr>
        <p:spPr bwMode="auto">
          <a:xfrm>
            <a:off x="2743200" y="1736725"/>
            <a:ext cx="25971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Cache Index (? bits)</a:t>
            </a:r>
          </a:p>
        </p:txBody>
      </p:sp>
      <p:sp>
        <p:nvSpPr>
          <p:cNvPr id="3128330" name="Text Box 10"/>
          <p:cNvSpPr txBox="1">
            <a:spLocks noChangeArrowheads="1"/>
          </p:cNvSpPr>
          <p:nvPr/>
        </p:nvSpPr>
        <p:spPr bwMode="auto">
          <a:xfrm>
            <a:off x="381000" y="1736725"/>
            <a:ext cx="2386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Cache Tag (? bits)</a:t>
            </a:r>
          </a:p>
        </p:txBody>
      </p:sp>
      <p:sp>
        <p:nvSpPr>
          <p:cNvPr id="3128331" name="Rectangle 11"/>
          <p:cNvSpPr>
            <a:spLocks noChangeArrowheads="1"/>
          </p:cNvSpPr>
          <p:nvPr/>
        </p:nvSpPr>
        <p:spPr bwMode="auto">
          <a:xfrm>
            <a:off x="685800" y="3657600"/>
            <a:ext cx="35814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8332" name="Text Box 12"/>
          <p:cNvSpPr txBox="1">
            <a:spLocks noChangeArrowheads="1"/>
          </p:cNvSpPr>
          <p:nvPr/>
        </p:nvSpPr>
        <p:spPr bwMode="auto">
          <a:xfrm>
            <a:off x="762000" y="3733800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V</a:t>
            </a:r>
          </a:p>
        </p:txBody>
      </p:sp>
      <p:sp>
        <p:nvSpPr>
          <p:cNvPr id="3128333" name="Text Box 13"/>
          <p:cNvSpPr txBox="1">
            <a:spLocks noChangeArrowheads="1"/>
          </p:cNvSpPr>
          <p:nvPr/>
        </p:nvSpPr>
        <p:spPr bwMode="auto">
          <a:xfrm>
            <a:off x="1066800" y="3733800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D</a:t>
            </a:r>
          </a:p>
        </p:txBody>
      </p:sp>
      <p:sp>
        <p:nvSpPr>
          <p:cNvPr id="3128334" name="Text Box 14"/>
          <p:cNvSpPr txBox="1">
            <a:spLocks noChangeArrowheads="1"/>
          </p:cNvSpPr>
          <p:nvPr/>
        </p:nvSpPr>
        <p:spPr bwMode="auto">
          <a:xfrm>
            <a:off x="1676400" y="3733800"/>
            <a:ext cx="2386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Cache Tag (? bits)</a:t>
            </a:r>
          </a:p>
        </p:txBody>
      </p:sp>
      <p:sp>
        <p:nvSpPr>
          <p:cNvPr id="3128335" name="Line 15"/>
          <p:cNvSpPr>
            <a:spLocks noChangeShapeType="1"/>
          </p:cNvSpPr>
          <p:nvPr/>
        </p:nvSpPr>
        <p:spPr bwMode="auto">
          <a:xfrm>
            <a:off x="1066800" y="3657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8336" name="Line 16"/>
          <p:cNvSpPr>
            <a:spLocks noChangeShapeType="1"/>
          </p:cNvSpPr>
          <p:nvPr/>
        </p:nvSpPr>
        <p:spPr bwMode="auto">
          <a:xfrm>
            <a:off x="1371600" y="3657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8337" name="Rectangle 17"/>
          <p:cNvSpPr>
            <a:spLocks noChangeArrowheads="1"/>
          </p:cNvSpPr>
          <p:nvPr/>
        </p:nvSpPr>
        <p:spPr bwMode="auto">
          <a:xfrm>
            <a:off x="5197475" y="3646488"/>
            <a:ext cx="3200400" cy="5334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8338" name="Text Box 18"/>
          <p:cNvSpPr txBox="1">
            <a:spLocks noChangeArrowheads="1"/>
          </p:cNvSpPr>
          <p:nvPr/>
        </p:nvSpPr>
        <p:spPr bwMode="auto">
          <a:xfrm>
            <a:off x="5410200" y="3733800"/>
            <a:ext cx="2484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Cache Data (? bits)</a:t>
            </a:r>
          </a:p>
        </p:txBody>
      </p:sp>
      <p:sp>
        <p:nvSpPr>
          <p:cNvPr id="3128339" name="Rectangle 19"/>
          <p:cNvSpPr>
            <a:spLocks noChangeArrowheads="1"/>
          </p:cNvSpPr>
          <p:nvPr/>
        </p:nvSpPr>
        <p:spPr bwMode="auto">
          <a:xfrm>
            <a:off x="228600" y="4462462"/>
            <a:ext cx="8610600" cy="2243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algn="l">
              <a:lnSpc>
                <a:spcPct val="8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endParaRPr lang="en-US" sz="2400" b="1" dirty="0">
              <a:solidFill>
                <a:schemeClr val="tx1"/>
              </a:solidFill>
            </a:endParaRPr>
          </a:p>
          <a:p>
            <a:pPr marL="203200" indent="-203200" algn="l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	1: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12 /   9 / 14 / 87 (Tag/Index/Offset/Entry)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2: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20 / 10 /   6 / 86 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3: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20 / 10 /   6 / 534 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4: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21 /   9 /   6 / 87 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5: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21 /   9 /   6 / 535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(3/3) Answer</a:t>
            </a:r>
            <a:endParaRPr lang="en-US" dirty="0"/>
          </a:p>
        </p:txBody>
      </p:sp>
      <p:sp>
        <p:nvSpPr>
          <p:cNvPr id="3130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2-way set-assoc data cache, 64K/1K (2</a:t>
            </a:r>
            <a:r>
              <a:rPr lang="en-US" baseline="30000" dirty="0" smtClean="0"/>
              <a:t>10</a:t>
            </a:r>
            <a:r>
              <a:rPr lang="en-US" dirty="0" smtClean="0"/>
              <a:t>) “sets”, 2 entries per sets =&gt; 9 bit index</a:t>
            </a:r>
          </a:p>
          <a:p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Data Cache Entry: Valid bit, Dirty bit, Cache tag + 64 Bytes of Data</a:t>
            </a:r>
            <a:endParaRPr lang="en-US" dirty="0"/>
          </a:p>
        </p:txBody>
      </p:sp>
      <p:sp>
        <p:nvSpPr>
          <p:cNvPr id="3130372" name="Rectangle 4"/>
          <p:cNvSpPr>
            <a:spLocks noChangeArrowheads="1"/>
          </p:cNvSpPr>
          <p:nvPr/>
        </p:nvSpPr>
        <p:spPr bwMode="auto">
          <a:xfrm>
            <a:off x="381000" y="2041525"/>
            <a:ext cx="76200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0373" name="Line 5"/>
          <p:cNvSpPr>
            <a:spLocks noChangeShapeType="1"/>
          </p:cNvSpPr>
          <p:nvPr/>
        </p:nvSpPr>
        <p:spPr bwMode="auto">
          <a:xfrm>
            <a:off x="5486400" y="2041525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0374" name="Text Box 6"/>
          <p:cNvSpPr txBox="1">
            <a:spLocks noChangeArrowheads="1"/>
          </p:cNvSpPr>
          <p:nvPr/>
        </p:nvSpPr>
        <p:spPr bwMode="auto">
          <a:xfrm>
            <a:off x="5486400" y="2117725"/>
            <a:ext cx="2582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Block Offset (6 bits)</a:t>
            </a:r>
            <a:endParaRPr lang="en-US" sz="2000" b="1"/>
          </a:p>
        </p:txBody>
      </p:sp>
      <p:sp>
        <p:nvSpPr>
          <p:cNvPr id="3130375" name="Text Box 7"/>
          <p:cNvSpPr txBox="1">
            <a:spLocks noChangeArrowheads="1"/>
          </p:cNvSpPr>
          <p:nvPr/>
        </p:nvSpPr>
        <p:spPr bwMode="auto">
          <a:xfrm>
            <a:off x="2362200" y="2574925"/>
            <a:ext cx="40243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Physical Page Address (36 bits)</a:t>
            </a:r>
          </a:p>
        </p:txBody>
      </p:sp>
      <p:sp>
        <p:nvSpPr>
          <p:cNvPr id="3130376" name="Line 8"/>
          <p:cNvSpPr>
            <a:spLocks noChangeShapeType="1"/>
          </p:cNvSpPr>
          <p:nvPr/>
        </p:nvSpPr>
        <p:spPr bwMode="auto">
          <a:xfrm>
            <a:off x="2743200" y="2041525"/>
            <a:ext cx="0" cy="533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0377" name="Text Box 9"/>
          <p:cNvSpPr txBox="1">
            <a:spLocks noChangeArrowheads="1"/>
          </p:cNvSpPr>
          <p:nvPr/>
        </p:nvSpPr>
        <p:spPr bwMode="auto">
          <a:xfrm>
            <a:off x="2819400" y="2117725"/>
            <a:ext cx="217163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Cache Index </a:t>
            </a:r>
            <a:r>
              <a:rPr lang="en-US" sz="2000" b="1" dirty="0">
                <a:solidFill>
                  <a:schemeClr val="accent2"/>
                </a:solidFill>
              </a:rPr>
              <a:t>(9 bits)</a:t>
            </a:r>
          </a:p>
        </p:txBody>
      </p:sp>
      <p:sp>
        <p:nvSpPr>
          <p:cNvPr id="3130378" name="Text Box 10"/>
          <p:cNvSpPr txBox="1">
            <a:spLocks noChangeArrowheads="1"/>
          </p:cNvSpPr>
          <p:nvPr/>
        </p:nvSpPr>
        <p:spPr bwMode="auto">
          <a:xfrm>
            <a:off x="304800" y="2117725"/>
            <a:ext cx="211315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Cache Tag </a:t>
            </a:r>
            <a:r>
              <a:rPr lang="en-US" sz="2000" b="1" dirty="0">
                <a:solidFill>
                  <a:schemeClr val="accent2"/>
                </a:solidFill>
              </a:rPr>
              <a:t>(21 bits)</a:t>
            </a:r>
          </a:p>
        </p:txBody>
      </p:sp>
      <p:sp>
        <p:nvSpPr>
          <p:cNvPr id="3130379" name="Rectangle 11"/>
          <p:cNvSpPr>
            <a:spLocks noChangeArrowheads="1"/>
          </p:cNvSpPr>
          <p:nvPr/>
        </p:nvSpPr>
        <p:spPr bwMode="auto">
          <a:xfrm>
            <a:off x="593725" y="4022725"/>
            <a:ext cx="35814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0380" name="Text Box 12"/>
          <p:cNvSpPr txBox="1">
            <a:spLocks noChangeArrowheads="1"/>
          </p:cNvSpPr>
          <p:nvPr/>
        </p:nvSpPr>
        <p:spPr bwMode="auto">
          <a:xfrm>
            <a:off x="669925" y="4098925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V</a:t>
            </a:r>
          </a:p>
        </p:txBody>
      </p:sp>
      <p:sp>
        <p:nvSpPr>
          <p:cNvPr id="3130381" name="Text Box 13"/>
          <p:cNvSpPr txBox="1">
            <a:spLocks noChangeArrowheads="1"/>
          </p:cNvSpPr>
          <p:nvPr/>
        </p:nvSpPr>
        <p:spPr bwMode="auto">
          <a:xfrm>
            <a:off x="974725" y="4098925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D</a:t>
            </a:r>
          </a:p>
        </p:txBody>
      </p:sp>
      <p:sp>
        <p:nvSpPr>
          <p:cNvPr id="3130382" name="Text Box 14"/>
          <p:cNvSpPr txBox="1">
            <a:spLocks noChangeArrowheads="1"/>
          </p:cNvSpPr>
          <p:nvPr/>
        </p:nvSpPr>
        <p:spPr bwMode="auto">
          <a:xfrm>
            <a:off x="1584325" y="4098925"/>
            <a:ext cx="211315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Cache Tag </a:t>
            </a:r>
            <a:r>
              <a:rPr lang="en-US" sz="2000" b="1" dirty="0">
                <a:solidFill>
                  <a:schemeClr val="accent2"/>
                </a:solidFill>
              </a:rPr>
              <a:t>(21 bits)</a:t>
            </a:r>
          </a:p>
        </p:txBody>
      </p:sp>
      <p:sp>
        <p:nvSpPr>
          <p:cNvPr id="3130383" name="Line 15"/>
          <p:cNvSpPr>
            <a:spLocks noChangeShapeType="1"/>
          </p:cNvSpPr>
          <p:nvPr/>
        </p:nvSpPr>
        <p:spPr bwMode="auto">
          <a:xfrm>
            <a:off x="974725" y="4022725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0384" name="Line 16"/>
          <p:cNvSpPr>
            <a:spLocks noChangeShapeType="1"/>
          </p:cNvSpPr>
          <p:nvPr/>
        </p:nvSpPr>
        <p:spPr bwMode="auto">
          <a:xfrm>
            <a:off x="1279525" y="4022725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0385" name="Rectangle 17"/>
          <p:cNvSpPr>
            <a:spLocks noChangeArrowheads="1"/>
          </p:cNvSpPr>
          <p:nvPr/>
        </p:nvSpPr>
        <p:spPr bwMode="auto">
          <a:xfrm>
            <a:off x="5029200" y="3962400"/>
            <a:ext cx="3810000" cy="582612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0386" name="Text Box 18"/>
          <p:cNvSpPr txBox="1">
            <a:spLocks noChangeArrowheads="1"/>
          </p:cNvSpPr>
          <p:nvPr/>
        </p:nvSpPr>
        <p:spPr bwMode="auto">
          <a:xfrm>
            <a:off x="4953000" y="4038600"/>
            <a:ext cx="341684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Cache Data </a:t>
            </a:r>
            <a:r>
              <a:rPr lang="en-US" sz="2000" b="1" dirty="0">
                <a:solidFill>
                  <a:schemeClr val="accent2"/>
                </a:solidFill>
              </a:rPr>
              <a:t>(64 Bytes</a:t>
            </a:r>
            <a:r>
              <a:rPr lang="en-US" sz="2000" b="1" dirty="0" smtClean="0">
                <a:solidFill>
                  <a:schemeClr val="accent2"/>
                </a:solidFill>
              </a:rPr>
              <a:t> = 512 </a:t>
            </a:r>
            <a:r>
              <a:rPr lang="en-US" sz="2000" b="1" dirty="0">
                <a:solidFill>
                  <a:schemeClr val="accent2"/>
                </a:solidFill>
              </a:rPr>
              <a:t>bits)</a:t>
            </a:r>
          </a:p>
        </p:txBody>
      </p:sp>
      <p:sp>
        <p:nvSpPr>
          <p:cNvPr id="3130387" name="Rectangle 19"/>
          <p:cNvSpPr>
            <a:spLocks noChangeArrowheads="1"/>
          </p:cNvSpPr>
          <p:nvPr/>
        </p:nvSpPr>
        <p:spPr bwMode="auto">
          <a:xfrm>
            <a:off x="381000" y="5886214"/>
            <a:ext cx="3962400" cy="3810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400">
              <a:solidFill>
                <a:srgbClr val="FF00FF"/>
              </a:solidFill>
              <a:latin typeface="Times New Roman" pitchFamily="-65" charset="0"/>
            </a:endParaRPr>
          </a:p>
        </p:txBody>
      </p:sp>
      <p:sp>
        <p:nvSpPr>
          <p:cNvPr id="3130388" name="Rectangle 20"/>
          <p:cNvSpPr>
            <a:spLocks noChangeArrowheads="1"/>
          </p:cNvSpPr>
          <p:nvPr/>
        </p:nvSpPr>
        <p:spPr bwMode="auto">
          <a:xfrm>
            <a:off x="228600" y="4038600"/>
            <a:ext cx="8610600" cy="2243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algn="l">
              <a:lnSpc>
                <a:spcPct val="8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endParaRPr lang="en-US" sz="2400" b="1" dirty="0">
              <a:solidFill>
                <a:schemeClr val="tx1"/>
              </a:solidFill>
            </a:endParaRPr>
          </a:p>
          <a:p>
            <a:pPr marL="203200" indent="-203200" algn="l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	1: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12 /   9 / 14 / 87 (Tag/Index/Offset/Entry)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2: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20 / 10 /   6 / 86 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3: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20 / 10 /   6 / 534 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4: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21 /   9 /   6 / 87 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5: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21 /   9 /   6 / 535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30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30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0387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And in Conclusion…</a:t>
            </a:r>
            <a:endParaRPr lang="en-US"/>
          </a:p>
        </p:txBody>
      </p:sp>
      <p:sp>
        <p:nvSpPr>
          <p:cNvPr id="314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Virtual memory to Physical Memory Translation too slow? </a:t>
            </a:r>
          </a:p>
          <a:p>
            <a:pPr lvl="1"/>
            <a:r>
              <a:rPr lang="en-US" dirty="0" smtClean="0"/>
              <a:t>Add a cache of Virtual to Physical Address Translations, called a </a:t>
            </a:r>
            <a:r>
              <a:rPr lang="en-US" dirty="0" smtClean="0">
                <a:solidFill>
                  <a:schemeClr val="accent2"/>
                </a:solidFill>
              </a:rPr>
              <a:t>TLB</a:t>
            </a:r>
          </a:p>
          <a:p>
            <a:r>
              <a:rPr lang="en-US" dirty="0" smtClean="0"/>
              <a:t>Spatial Locality means Working Set of Pages is all that must be in memory for process to run fairly well</a:t>
            </a:r>
          </a:p>
          <a:p>
            <a:r>
              <a:rPr lang="en-US" dirty="0" smtClean="0"/>
              <a:t>Virtual Memory allows protected sharing of memory between processes with less swapping to disk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1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Bonus slides</a:t>
            </a:r>
            <a:endParaRPr lang="en-US"/>
          </a:p>
        </p:txBody>
      </p:sp>
      <p:sp>
        <p:nvSpPr>
          <p:cNvPr id="316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These are extra slides that used to be included in lecture notes, but have been moved to this, the “bonus” area to serve as a supplement.</a:t>
            </a:r>
          </a:p>
          <a:p>
            <a:r>
              <a:rPr lang="en-US" smtClean="0"/>
              <a:t>The slides will appear in the order they would have in the normal presentation</a:t>
            </a:r>
            <a:endParaRPr lang="en-US"/>
          </a:p>
        </p:txBody>
      </p:sp>
      <p:sp>
        <p:nvSpPr>
          <p:cNvPr id="3161092" name="WordArt 4"/>
          <p:cNvSpPr>
            <a:spLocks noChangeArrowheads="1" noChangeShapeType="1" noTextEdit="1"/>
          </p:cNvSpPr>
          <p:nvPr/>
        </p:nvSpPr>
        <p:spPr bwMode="auto">
          <a:xfrm>
            <a:off x="2057400" y="3962400"/>
            <a:ext cx="5410200" cy="25595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5921" dir="2700000" algn="ctr" rotWithShape="0">
                    <a:srgbClr val="990000"/>
                  </a:outerShdw>
                </a:effectLst>
                <a:latin typeface="Impact"/>
                <a:ea typeface="Impact"/>
                <a:cs typeface="Impact"/>
              </a:rPr>
              <a:t>Bonus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 Qs for any Memory Hierarchy</a:t>
            </a:r>
            <a:endParaRPr lang="en-US"/>
          </a:p>
        </p:txBody>
      </p:sp>
      <p:sp>
        <p:nvSpPr>
          <p:cNvPr id="313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Q1: Where can a block be placed?</a:t>
            </a:r>
          </a:p>
          <a:p>
            <a:pPr lvl="1"/>
            <a:r>
              <a:rPr lang="en-US" sz="1800" dirty="0" smtClean="0"/>
              <a:t>One place (direct mapped)</a:t>
            </a:r>
          </a:p>
          <a:p>
            <a:pPr lvl="1"/>
            <a:r>
              <a:rPr lang="en-US" sz="1800" dirty="0" smtClean="0"/>
              <a:t>A few places (set associative)</a:t>
            </a:r>
          </a:p>
          <a:p>
            <a:pPr lvl="1"/>
            <a:r>
              <a:rPr lang="en-US" sz="1800" dirty="0" smtClean="0"/>
              <a:t>Any place (fully associative)</a:t>
            </a:r>
          </a:p>
          <a:p>
            <a:r>
              <a:rPr lang="en-US" sz="2000" dirty="0" smtClean="0"/>
              <a:t>Q2: How is a block found?</a:t>
            </a:r>
          </a:p>
          <a:p>
            <a:pPr lvl="1"/>
            <a:r>
              <a:rPr lang="en-US" sz="1800" dirty="0" smtClean="0"/>
              <a:t>Indexing (as in a direct-mapped cache)</a:t>
            </a:r>
          </a:p>
          <a:p>
            <a:pPr lvl="1"/>
            <a:r>
              <a:rPr lang="en-US" sz="1800" dirty="0" smtClean="0"/>
              <a:t>Limited search (as in a set-associative cache)</a:t>
            </a:r>
          </a:p>
          <a:p>
            <a:pPr lvl="1"/>
            <a:r>
              <a:rPr lang="en-US" sz="1800" dirty="0" smtClean="0"/>
              <a:t>Full search (as in a fully associative cache)</a:t>
            </a:r>
          </a:p>
          <a:p>
            <a:pPr lvl="1"/>
            <a:r>
              <a:rPr lang="en-US" sz="1800" dirty="0" smtClean="0"/>
              <a:t>Separate lookup table (as in a page table)</a:t>
            </a:r>
          </a:p>
          <a:p>
            <a:r>
              <a:rPr lang="en-US" sz="2000" dirty="0" smtClean="0"/>
              <a:t>Q3: Which block is replaced on a miss? </a:t>
            </a:r>
          </a:p>
          <a:p>
            <a:pPr lvl="1"/>
            <a:r>
              <a:rPr lang="en-US" sz="1800" dirty="0" smtClean="0"/>
              <a:t>Least recently used (LRU)</a:t>
            </a:r>
          </a:p>
          <a:p>
            <a:pPr lvl="1"/>
            <a:r>
              <a:rPr lang="en-US" sz="1800" dirty="0" smtClean="0"/>
              <a:t>Random</a:t>
            </a:r>
          </a:p>
          <a:p>
            <a:r>
              <a:rPr lang="en-US" sz="2000" dirty="0" smtClean="0"/>
              <a:t>Q4: How are writes handled?</a:t>
            </a:r>
          </a:p>
          <a:p>
            <a:pPr lvl="1"/>
            <a:r>
              <a:rPr lang="en-US" sz="1800" dirty="0" smtClean="0"/>
              <a:t>Write through (Level never inconsistent </a:t>
            </a:r>
            <a:r>
              <a:rPr lang="en-US" sz="1800" dirty="0" err="1" smtClean="0"/>
              <a:t>w</a:t>
            </a:r>
            <a:r>
              <a:rPr lang="en-US" sz="1800" dirty="0" smtClean="0"/>
              <a:t>/lower)</a:t>
            </a:r>
          </a:p>
          <a:p>
            <a:pPr lvl="1"/>
            <a:r>
              <a:rPr lang="en-US" sz="1800" dirty="0" smtClean="0"/>
              <a:t>Write back (Could be “dirty”, must have dirty bit) 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09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Manage memory to disk? Treat as cache</a:t>
            </a:r>
          </a:p>
          <a:p>
            <a:pPr lvl="1"/>
            <a:r>
              <a:rPr lang="en-US" dirty="0" smtClean="0"/>
              <a:t>Included protection as bonus, now critical</a:t>
            </a:r>
          </a:p>
          <a:p>
            <a:pPr lvl="1"/>
            <a:r>
              <a:rPr lang="en-US" dirty="0" smtClean="0"/>
              <a:t>Use Page Table of mappings </a:t>
            </a:r>
            <a:r>
              <a:rPr lang="en-US" dirty="0" smtClean="0">
                <a:solidFill>
                  <a:schemeClr val="accent2"/>
                </a:solidFill>
              </a:rPr>
              <a:t>for each user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vs. tag/data in cache</a:t>
            </a:r>
          </a:p>
          <a:p>
            <a:pPr lvl="1"/>
            <a:r>
              <a:rPr lang="en-US" dirty="0" smtClean="0"/>
              <a:t>TLB is </a:t>
            </a:r>
            <a:r>
              <a:rPr lang="en-US" dirty="0" smtClean="0">
                <a:solidFill>
                  <a:schemeClr val="accent1"/>
                </a:solidFill>
              </a:rPr>
              <a:t>cache </a:t>
            </a:r>
            <a:r>
              <a:rPr lang="en-US" dirty="0" smtClean="0"/>
              <a:t>of Virtual </a:t>
            </a:r>
            <a:r>
              <a:rPr lang="en-US" dirty="0" err="1" smtClean="0"/>
              <a:t></a:t>
            </a:r>
            <a:r>
              <a:rPr lang="en-US" dirty="0" smtClean="0"/>
              <a:t> Physical </a:t>
            </a:r>
            <a:r>
              <a:rPr lang="en-US" dirty="0" err="1" smtClean="0"/>
              <a:t>addr</a:t>
            </a:r>
            <a:r>
              <a:rPr lang="en-US" dirty="0" smtClean="0"/>
              <a:t> trans</a:t>
            </a:r>
          </a:p>
          <a:p>
            <a:r>
              <a:rPr lang="en-US" dirty="0" smtClean="0"/>
              <a:t>Virtual Memory allows protected sharing of memory between processes</a:t>
            </a:r>
          </a:p>
          <a:p>
            <a:r>
              <a:rPr lang="en-US" dirty="0" smtClean="0"/>
              <a:t>Spatial Locality means Working Set of Pages is all that must be in memory for process to run fairly well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4505" name="Rectangle 4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Q1: Where block placed in upper level?</a:t>
            </a:r>
            <a:endParaRPr lang="en-US" sz="3600" dirty="0"/>
          </a:p>
        </p:txBody>
      </p:sp>
      <p:sp>
        <p:nvSpPr>
          <p:cNvPr id="313446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Block #12 placed in 8 block cache:</a:t>
            </a:r>
          </a:p>
          <a:p>
            <a:pPr lvl="1"/>
            <a:r>
              <a:rPr lang="en-US" smtClean="0"/>
              <a:t>Fully associative</a:t>
            </a:r>
          </a:p>
          <a:p>
            <a:pPr lvl="1"/>
            <a:r>
              <a:rPr lang="en-US" smtClean="0"/>
              <a:t>Direct mapped</a:t>
            </a:r>
          </a:p>
          <a:p>
            <a:pPr lvl="1"/>
            <a:r>
              <a:rPr lang="en-US" smtClean="0"/>
              <a:t>2-way set associative</a:t>
            </a:r>
          </a:p>
          <a:p>
            <a:pPr lvl="2"/>
            <a:r>
              <a:rPr lang="en-US" smtClean="0"/>
              <a:t>Set Associative Mapping = Block # Mod # of Sets</a:t>
            </a:r>
            <a:endParaRPr lang="en-US"/>
          </a:p>
        </p:txBody>
      </p:sp>
      <p:sp>
        <p:nvSpPr>
          <p:cNvPr id="3134467" name="Text Box 3"/>
          <p:cNvSpPr txBox="1">
            <a:spLocks noChangeArrowheads="1"/>
          </p:cNvSpPr>
          <p:nvPr/>
        </p:nvSpPr>
        <p:spPr bwMode="auto">
          <a:xfrm>
            <a:off x="1135062" y="3786188"/>
            <a:ext cx="1320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0 1 2 3 4 5 6 7</a:t>
            </a:r>
            <a:endParaRPr lang="en-US" sz="180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3134468" name="Rectangle 4"/>
          <p:cNvSpPr>
            <a:spLocks noChangeArrowheads="1"/>
          </p:cNvSpPr>
          <p:nvPr/>
        </p:nvSpPr>
        <p:spPr bwMode="auto">
          <a:xfrm>
            <a:off x="1155700" y="4079875"/>
            <a:ext cx="1524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69" name="Rectangle 5"/>
          <p:cNvSpPr>
            <a:spLocks noChangeArrowheads="1"/>
          </p:cNvSpPr>
          <p:nvPr/>
        </p:nvSpPr>
        <p:spPr bwMode="auto">
          <a:xfrm>
            <a:off x="1308100" y="4079875"/>
            <a:ext cx="1524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70" name="Rectangle 6"/>
          <p:cNvSpPr>
            <a:spLocks noChangeArrowheads="1"/>
          </p:cNvSpPr>
          <p:nvPr/>
        </p:nvSpPr>
        <p:spPr bwMode="auto">
          <a:xfrm>
            <a:off x="1460500" y="4079875"/>
            <a:ext cx="1524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71" name="Rectangle 7"/>
          <p:cNvSpPr>
            <a:spLocks noChangeArrowheads="1"/>
          </p:cNvSpPr>
          <p:nvPr/>
        </p:nvSpPr>
        <p:spPr bwMode="auto">
          <a:xfrm>
            <a:off x="1612900" y="4079875"/>
            <a:ext cx="1524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72" name="Rectangle 8"/>
          <p:cNvSpPr>
            <a:spLocks noChangeArrowheads="1"/>
          </p:cNvSpPr>
          <p:nvPr/>
        </p:nvSpPr>
        <p:spPr bwMode="auto">
          <a:xfrm>
            <a:off x="1765300" y="4079875"/>
            <a:ext cx="1524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73" name="Rectangle 9"/>
          <p:cNvSpPr>
            <a:spLocks noChangeArrowheads="1"/>
          </p:cNvSpPr>
          <p:nvPr/>
        </p:nvSpPr>
        <p:spPr bwMode="auto">
          <a:xfrm>
            <a:off x="1917700" y="4079875"/>
            <a:ext cx="1524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74" name="Rectangle 10"/>
          <p:cNvSpPr>
            <a:spLocks noChangeArrowheads="1"/>
          </p:cNvSpPr>
          <p:nvPr/>
        </p:nvSpPr>
        <p:spPr bwMode="auto">
          <a:xfrm>
            <a:off x="2070100" y="4079875"/>
            <a:ext cx="1524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75" name="Text Box 11"/>
          <p:cNvSpPr txBox="1">
            <a:spLocks noChangeArrowheads="1"/>
          </p:cNvSpPr>
          <p:nvPr/>
        </p:nvSpPr>
        <p:spPr bwMode="auto">
          <a:xfrm>
            <a:off x="520700" y="3709988"/>
            <a:ext cx="619125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Block</a:t>
            </a:r>
          </a:p>
          <a:p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no.</a:t>
            </a:r>
          </a:p>
        </p:txBody>
      </p:sp>
      <p:sp>
        <p:nvSpPr>
          <p:cNvPr id="3134476" name="Text Box 12"/>
          <p:cNvSpPr txBox="1">
            <a:spLocks noChangeArrowheads="1"/>
          </p:cNvSpPr>
          <p:nvPr/>
        </p:nvSpPr>
        <p:spPr bwMode="auto">
          <a:xfrm>
            <a:off x="614362" y="5149850"/>
            <a:ext cx="1692275" cy="730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Fully associative:</a:t>
            </a:r>
          </a:p>
          <a:p>
            <a:pPr algn="l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block 12 can go anywhere</a:t>
            </a:r>
            <a:endParaRPr lang="en-US" sz="180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3134477" name="Text Box 13"/>
          <p:cNvSpPr txBox="1">
            <a:spLocks noChangeArrowheads="1"/>
          </p:cNvSpPr>
          <p:nvPr/>
        </p:nvSpPr>
        <p:spPr bwMode="auto">
          <a:xfrm>
            <a:off x="4184650" y="3694113"/>
            <a:ext cx="1320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0 1 2 3 4 5 6 7</a:t>
            </a:r>
            <a:endParaRPr lang="en-US" sz="1800">
              <a:solidFill>
                <a:schemeClr val="tx1"/>
              </a:solidFill>
              <a:latin typeface="Arial" pitchFamily="-65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205287" y="3987800"/>
            <a:ext cx="1219200" cy="990600"/>
            <a:chOff x="2653" y="2441"/>
            <a:chExt cx="768" cy="624"/>
          </a:xfrm>
        </p:grpSpPr>
        <p:sp>
          <p:nvSpPr>
            <p:cNvPr id="3134479" name="Rectangle 15"/>
            <p:cNvSpPr>
              <a:spLocks noChangeArrowheads="1"/>
            </p:cNvSpPr>
            <p:nvPr/>
          </p:nvSpPr>
          <p:spPr bwMode="auto">
            <a:xfrm>
              <a:off x="2653" y="2441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4480" name="Rectangle 16"/>
            <p:cNvSpPr>
              <a:spLocks noChangeArrowheads="1"/>
            </p:cNvSpPr>
            <p:nvPr/>
          </p:nvSpPr>
          <p:spPr bwMode="auto">
            <a:xfrm>
              <a:off x="2749" y="2441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4481" name="Rectangle 17"/>
            <p:cNvSpPr>
              <a:spLocks noChangeArrowheads="1"/>
            </p:cNvSpPr>
            <p:nvPr/>
          </p:nvSpPr>
          <p:spPr bwMode="auto">
            <a:xfrm>
              <a:off x="2845" y="2441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4482" name="Rectangle 18"/>
            <p:cNvSpPr>
              <a:spLocks noChangeArrowheads="1"/>
            </p:cNvSpPr>
            <p:nvPr/>
          </p:nvSpPr>
          <p:spPr bwMode="auto">
            <a:xfrm>
              <a:off x="2941" y="2441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4483" name="Rectangle 19"/>
            <p:cNvSpPr>
              <a:spLocks noChangeArrowheads="1"/>
            </p:cNvSpPr>
            <p:nvPr/>
          </p:nvSpPr>
          <p:spPr bwMode="auto">
            <a:xfrm>
              <a:off x="3037" y="2441"/>
              <a:ext cx="96" cy="62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4484" name="Rectangle 20"/>
            <p:cNvSpPr>
              <a:spLocks noChangeArrowheads="1"/>
            </p:cNvSpPr>
            <p:nvPr/>
          </p:nvSpPr>
          <p:spPr bwMode="auto">
            <a:xfrm>
              <a:off x="3133" y="2441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4485" name="Rectangle 21"/>
            <p:cNvSpPr>
              <a:spLocks noChangeArrowheads="1"/>
            </p:cNvSpPr>
            <p:nvPr/>
          </p:nvSpPr>
          <p:spPr bwMode="auto">
            <a:xfrm>
              <a:off x="3229" y="2441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4486" name="Rectangle 22"/>
            <p:cNvSpPr>
              <a:spLocks noChangeArrowheads="1"/>
            </p:cNvSpPr>
            <p:nvPr/>
          </p:nvSpPr>
          <p:spPr bwMode="auto">
            <a:xfrm>
              <a:off x="3325" y="2441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34487" name="Text Box 23"/>
          <p:cNvSpPr txBox="1">
            <a:spLocks noChangeArrowheads="1"/>
          </p:cNvSpPr>
          <p:nvPr/>
        </p:nvSpPr>
        <p:spPr bwMode="auto">
          <a:xfrm>
            <a:off x="3570287" y="3617913"/>
            <a:ext cx="619125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Block</a:t>
            </a:r>
          </a:p>
          <a:p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no.</a:t>
            </a:r>
          </a:p>
        </p:txBody>
      </p:sp>
      <p:sp>
        <p:nvSpPr>
          <p:cNvPr id="3134488" name="Text Box 24"/>
          <p:cNvSpPr txBox="1">
            <a:spLocks noChangeArrowheads="1"/>
          </p:cNvSpPr>
          <p:nvPr/>
        </p:nvSpPr>
        <p:spPr bwMode="auto">
          <a:xfrm>
            <a:off x="3971925" y="5245100"/>
            <a:ext cx="1692275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Direct mapped:</a:t>
            </a:r>
          </a:p>
          <a:p>
            <a:pPr algn="l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block 12 can go only into block 4 (12 mod 8)</a:t>
            </a:r>
            <a:endParaRPr lang="en-US" sz="180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3134489" name="Text Box 25"/>
          <p:cNvSpPr txBox="1">
            <a:spLocks noChangeArrowheads="1"/>
          </p:cNvSpPr>
          <p:nvPr/>
        </p:nvSpPr>
        <p:spPr bwMode="auto">
          <a:xfrm>
            <a:off x="6621462" y="3644900"/>
            <a:ext cx="1320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0 1 2 3 4 5 6 7</a:t>
            </a:r>
            <a:endParaRPr lang="en-US" sz="180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3134490" name="Rectangle 26"/>
          <p:cNvSpPr>
            <a:spLocks noChangeArrowheads="1"/>
          </p:cNvSpPr>
          <p:nvPr/>
        </p:nvSpPr>
        <p:spPr bwMode="auto">
          <a:xfrm>
            <a:off x="6642100" y="3938588"/>
            <a:ext cx="1524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91" name="Rectangle 27"/>
          <p:cNvSpPr>
            <a:spLocks noChangeArrowheads="1"/>
          </p:cNvSpPr>
          <p:nvPr/>
        </p:nvSpPr>
        <p:spPr bwMode="auto">
          <a:xfrm>
            <a:off x="6794500" y="3938588"/>
            <a:ext cx="1524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92" name="Rectangle 28"/>
          <p:cNvSpPr>
            <a:spLocks noChangeArrowheads="1"/>
          </p:cNvSpPr>
          <p:nvPr/>
        </p:nvSpPr>
        <p:spPr bwMode="auto">
          <a:xfrm>
            <a:off x="6946900" y="3938588"/>
            <a:ext cx="1524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93" name="Rectangle 29"/>
          <p:cNvSpPr>
            <a:spLocks noChangeArrowheads="1"/>
          </p:cNvSpPr>
          <p:nvPr/>
        </p:nvSpPr>
        <p:spPr bwMode="auto">
          <a:xfrm>
            <a:off x="7099300" y="3938588"/>
            <a:ext cx="1524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94" name="Rectangle 30"/>
          <p:cNvSpPr>
            <a:spLocks noChangeArrowheads="1"/>
          </p:cNvSpPr>
          <p:nvPr/>
        </p:nvSpPr>
        <p:spPr bwMode="auto">
          <a:xfrm>
            <a:off x="7251700" y="3938588"/>
            <a:ext cx="1524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95" name="Rectangle 31"/>
          <p:cNvSpPr>
            <a:spLocks noChangeArrowheads="1"/>
          </p:cNvSpPr>
          <p:nvPr/>
        </p:nvSpPr>
        <p:spPr bwMode="auto">
          <a:xfrm>
            <a:off x="7404100" y="3938588"/>
            <a:ext cx="1524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96" name="Rectangle 32"/>
          <p:cNvSpPr>
            <a:spLocks noChangeArrowheads="1"/>
          </p:cNvSpPr>
          <p:nvPr/>
        </p:nvSpPr>
        <p:spPr bwMode="auto">
          <a:xfrm>
            <a:off x="7556500" y="3938588"/>
            <a:ext cx="1524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97" name="Rectangle 33"/>
          <p:cNvSpPr>
            <a:spLocks noChangeArrowheads="1"/>
          </p:cNvSpPr>
          <p:nvPr/>
        </p:nvSpPr>
        <p:spPr bwMode="auto">
          <a:xfrm>
            <a:off x="7708900" y="3938588"/>
            <a:ext cx="1524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98" name="Text Box 34"/>
          <p:cNvSpPr txBox="1">
            <a:spLocks noChangeArrowheads="1"/>
          </p:cNvSpPr>
          <p:nvPr/>
        </p:nvSpPr>
        <p:spPr bwMode="auto">
          <a:xfrm>
            <a:off x="6007100" y="3673475"/>
            <a:ext cx="619125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Block</a:t>
            </a:r>
          </a:p>
          <a:p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no.</a:t>
            </a:r>
          </a:p>
        </p:txBody>
      </p:sp>
      <p:sp>
        <p:nvSpPr>
          <p:cNvPr id="3134499" name="Text Box 35"/>
          <p:cNvSpPr txBox="1">
            <a:spLocks noChangeArrowheads="1"/>
          </p:cNvSpPr>
          <p:nvPr/>
        </p:nvSpPr>
        <p:spPr bwMode="auto">
          <a:xfrm>
            <a:off x="6613525" y="5457825"/>
            <a:ext cx="1692275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Set associative:</a:t>
            </a:r>
          </a:p>
          <a:p>
            <a:pPr algn="l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block 12 can go anywhere in set 0 (12 mod 4)</a:t>
            </a:r>
            <a:endParaRPr lang="en-US" sz="180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3134500" name="Text Box 36"/>
          <p:cNvSpPr txBox="1">
            <a:spLocks noChangeArrowheads="1"/>
          </p:cNvSpPr>
          <p:nvPr/>
        </p:nvSpPr>
        <p:spPr bwMode="auto">
          <a:xfrm>
            <a:off x="6545262" y="5016500"/>
            <a:ext cx="45085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Set</a:t>
            </a:r>
          </a:p>
          <a:p>
            <a:pPr algn="ctr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0</a:t>
            </a:r>
            <a:endParaRPr lang="en-US" sz="180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3134501" name="Text Box 37"/>
          <p:cNvSpPr txBox="1">
            <a:spLocks noChangeArrowheads="1"/>
          </p:cNvSpPr>
          <p:nvPr/>
        </p:nvSpPr>
        <p:spPr bwMode="auto">
          <a:xfrm>
            <a:off x="6850062" y="5016500"/>
            <a:ext cx="45085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Set</a:t>
            </a:r>
          </a:p>
          <a:p>
            <a:pPr algn="ctr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1</a:t>
            </a:r>
            <a:endParaRPr lang="en-US" sz="180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3134502" name="Text Box 38"/>
          <p:cNvSpPr txBox="1">
            <a:spLocks noChangeArrowheads="1"/>
          </p:cNvSpPr>
          <p:nvPr/>
        </p:nvSpPr>
        <p:spPr bwMode="auto">
          <a:xfrm>
            <a:off x="7154862" y="5016500"/>
            <a:ext cx="45085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Set</a:t>
            </a:r>
          </a:p>
          <a:p>
            <a:pPr algn="ctr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2</a:t>
            </a:r>
            <a:endParaRPr lang="en-US" sz="180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3134503" name="Text Box 39"/>
          <p:cNvSpPr txBox="1">
            <a:spLocks noChangeArrowheads="1"/>
          </p:cNvSpPr>
          <p:nvPr/>
        </p:nvSpPr>
        <p:spPr bwMode="auto">
          <a:xfrm>
            <a:off x="7459662" y="5016500"/>
            <a:ext cx="45085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Set</a:t>
            </a:r>
          </a:p>
          <a:p>
            <a:pPr algn="ctr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3</a:t>
            </a:r>
            <a:endParaRPr lang="en-US" sz="180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3134504" name="Rectangle 40"/>
          <p:cNvSpPr>
            <a:spLocks noChangeArrowheads="1"/>
          </p:cNvSpPr>
          <p:nvPr/>
        </p:nvSpPr>
        <p:spPr bwMode="auto">
          <a:xfrm>
            <a:off x="2222500" y="4079875"/>
            <a:ext cx="1524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6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3733800"/>
            <a:ext cx="7848600" cy="2193925"/>
          </a:xfrm>
          <a:noFill/>
          <a:ln/>
        </p:spPr>
        <p:txBody>
          <a:bodyPr/>
          <a:lstStyle/>
          <a:p>
            <a:r>
              <a:rPr lang="en-US"/>
              <a:t>Direct indexing (using index and block offset), tag compares, or combination</a:t>
            </a:r>
          </a:p>
          <a:p>
            <a:r>
              <a:rPr lang="en-US"/>
              <a:t>Increasing associativity shrinks index, expands tag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7200" y="1295400"/>
            <a:ext cx="8229600" cy="1143000"/>
            <a:chOff x="288" y="624"/>
            <a:chExt cx="5184" cy="720"/>
          </a:xfrm>
        </p:grpSpPr>
        <p:sp>
          <p:nvSpPr>
            <p:cNvPr id="3136516" name="Rectangle 4"/>
            <p:cNvSpPr>
              <a:spLocks noChangeArrowheads="1"/>
            </p:cNvSpPr>
            <p:nvPr/>
          </p:nvSpPr>
          <p:spPr bwMode="auto">
            <a:xfrm>
              <a:off x="288" y="624"/>
              <a:ext cx="5184" cy="72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912" y="768"/>
              <a:ext cx="3792" cy="339"/>
              <a:chOff x="1056" y="2041"/>
              <a:chExt cx="3792" cy="339"/>
            </a:xfrm>
          </p:grpSpPr>
          <p:sp>
            <p:nvSpPr>
              <p:cNvPr id="3136518" name="Rectangle 6"/>
              <p:cNvSpPr>
                <a:spLocks noChangeArrowheads="1"/>
              </p:cNvSpPr>
              <p:nvPr/>
            </p:nvSpPr>
            <p:spPr bwMode="auto">
              <a:xfrm>
                <a:off x="1056" y="2064"/>
                <a:ext cx="3792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3136519" name="Rectangle 7"/>
              <p:cNvSpPr>
                <a:spLocks noChangeArrowheads="1"/>
              </p:cNvSpPr>
              <p:nvPr/>
            </p:nvSpPr>
            <p:spPr bwMode="auto">
              <a:xfrm>
                <a:off x="1056" y="2208"/>
                <a:ext cx="3120" cy="14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3136520" name="Rectangle 8"/>
              <p:cNvSpPr>
                <a:spLocks noChangeArrowheads="1"/>
              </p:cNvSpPr>
              <p:nvPr/>
            </p:nvSpPr>
            <p:spPr bwMode="auto">
              <a:xfrm>
                <a:off x="3120" y="2208"/>
                <a:ext cx="1056" cy="14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6521" name="Rectangle 9"/>
              <p:cNvSpPr>
                <a:spLocks noChangeArrowheads="1"/>
              </p:cNvSpPr>
              <p:nvPr/>
            </p:nvSpPr>
            <p:spPr bwMode="auto">
              <a:xfrm>
                <a:off x="4176" y="2064"/>
                <a:ext cx="672" cy="2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6522" name="Text Box 10"/>
              <p:cNvSpPr txBox="1">
                <a:spLocks noChangeArrowheads="1"/>
              </p:cNvSpPr>
              <p:nvPr/>
            </p:nvSpPr>
            <p:spPr bwMode="auto">
              <a:xfrm>
                <a:off x="4320" y="2064"/>
                <a:ext cx="390" cy="3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>
                    <a:solidFill>
                      <a:schemeClr val="tx1"/>
                    </a:solidFill>
                    <a:latin typeface="Arial" pitchFamily="-65" charset="0"/>
                  </a:rPr>
                  <a:t>Block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400">
                    <a:solidFill>
                      <a:schemeClr val="tx1"/>
                    </a:solidFill>
                    <a:latin typeface="Arial" pitchFamily="-65" charset="0"/>
                  </a:rPr>
                  <a:t>offset</a:t>
                </a:r>
              </a:p>
            </p:txBody>
          </p:sp>
          <p:sp>
            <p:nvSpPr>
              <p:cNvPr id="3136523" name="Text Box 11"/>
              <p:cNvSpPr txBox="1">
                <a:spLocks noChangeArrowheads="1"/>
              </p:cNvSpPr>
              <p:nvPr/>
            </p:nvSpPr>
            <p:spPr bwMode="auto">
              <a:xfrm>
                <a:off x="2227" y="2041"/>
                <a:ext cx="83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400">
                    <a:solidFill>
                      <a:schemeClr val="tx1"/>
                    </a:solidFill>
                    <a:latin typeface="Arial" pitchFamily="-65" charset="0"/>
                  </a:rPr>
                  <a:t>Block Address</a:t>
                </a:r>
              </a:p>
            </p:txBody>
          </p:sp>
          <p:sp>
            <p:nvSpPr>
              <p:cNvPr id="3136524" name="Text Box 12"/>
              <p:cNvSpPr txBox="1">
                <a:spLocks noChangeArrowheads="1"/>
              </p:cNvSpPr>
              <p:nvPr/>
            </p:nvSpPr>
            <p:spPr bwMode="auto">
              <a:xfrm>
                <a:off x="1860" y="2188"/>
                <a:ext cx="309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400">
                    <a:solidFill>
                      <a:schemeClr val="tx1"/>
                    </a:solidFill>
                    <a:latin typeface="Arial" pitchFamily="-65" charset="0"/>
                  </a:rPr>
                  <a:t>Tag</a:t>
                </a:r>
                <a:endParaRPr lang="en-US" sz="18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3136525" name="Text Box 13"/>
              <p:cNvSpPr txBox="1">
                <a:spLocks noChangeArrowheads="1"/>
              </p:cNvSpPr>
              <p:nvPr/>
            </p:nvSpPr>
            <p:spPr bwMode="auto">
              <a:xfrm>
                <a:off x="3350" y="2179"/>
                <a:ext cx="390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400">
                    <a:solidFill>
                      <a:schemeClr val="tx1"/>
                    </a:solidFill>
                    <a:latin typeface="Arial" pitchFamily="-65" charset="0"/>
                  </a:rPr>
                  <a:t>Index</a:t>
                </a:r>
              </a:p>
            </p:txBody>
          </p:sp>
        </p:grpSp>
      </p:grpSp>
      <p:sp>
        <p:nvSpPr>
          <p:cNvPr id="3136526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227013"/>
            <a:ext cx="7947025" cy="474662"/>
          </a:xfrm>
        </p:spPr>
        <p:txBody>
          <a:bodyPr/>
          <a:lstStyle/>
          <a:p>
            <a:r>
              <a:rPr lang="en-US" sz="3600" dirty="0"/>
              <a:t>Q2: How is a block found in upper level?</a:t>
            </a:r>
          </a:p>
        </p:txBody>
      </p:sp>
      <p:sp>
        <p:nvSpPr>
          <p:cNvPr id="3136527" name="AutoShape 15"/>
          <p:cNvSpPr>
            <a:spLocks/>
          </p:cNvSpPr>
          <p:nvPr/>
        </p:nvSpPr>
        <p:spPr bwMode="auto">
          <a:xfrm rot="-16200000">
            <a:off x="5372100" y="1485900"/>
            <a:ext cx="381000" cy="1676400"/>
          </a:xfrm>
          <a:prstGeom prst="rightBrace">
            <a:avLst>
              <a:gd name="adj1" fmla="val 36667"/>
              <a:gd name="adj2" fmla="val 50000"/>
            </a:avLst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6528" name="Text Box 16"/>
          <p:cNvSpPr txBox="1">
            <a:spLocks noChangeArrowheads="1"/>
          </p:cNvSpPr>
          <p:nvPr/>
        </p:nvSpPr>
        <p:spPr bwMode="auto">
          <a:xfrm>
            <a:off x="4800600" y="2590800"/>
            <a:ext cx="15732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>
                <a:solidFill>
                  <a:schemeClr val="tx1"/>
                </a:solidFill>
                <a:latin typeface="Arial" pitchFamily="-65" charset="0"/>
              </a:rPr>
              <a:t>Set Select</a:t>
            </a:r>
          </a:p>
        </p:txBody>
      </p:sp>
      <p:sp>
        <p:nvSpPr>
          <p:cNvPr id="3136529" name="AutoShape 17"/>
          <p:cNvSpPr>
            <a:spLocks/>
          </p:cNvSpPr>
          <p:nvPr/>
        </p:nvSpPr>
        <p:spPr bwMode="auto">
          <a:xfrm rot="-16200000">
            <a:off x="6774657" y="1850231"/>
            <a:ext cx="381000" cy="976313"/>
          </a:xfrm>
          <a:prstGeom prst="rightBrace">
            <a:avLst>
              <a:gd name="adj1" fmla="val 21354"/>
              <a:gd name="adj2" fmla="val 50000"/>
            </a:avLst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6530" name="Text Box 18"/>
          <p:cNvSpPr txBox="1">
            <a:spLocks noChangeArrowheads="1"/>
          </p:cNvSpPr>
          <p:nvPr/>
        </p:nvSpPr>
        <p:spPr bwMode="auto">
          <a:xfrm>
            <a:off x="6096000" y="3200400"/>
            <a:ext cx="17605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Arial" pitchFamily="-65" charset="0"/>
              </a:rPr>
              <a:t>Data Select</a:t>
            </a:r>
          </a:p>
        </p:txBody>
      </p:sp>
      <p:sp>
        <p:nvSpPr>
          <p:cNvPr id="3136531" name="Line 19"/>
          <p:cNvSpPr>
            <a:spLocks noChangeShapeType="1"/>
          </p:cNvSpPr>
          <p:nvPr/>
        </p:nvSpPr>
        <p:spPr bwMode="auto">
          <a:xfrm>
            <a:off x="6965950" y="2527300"/>
            <a:ext cx="0" cy="6858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8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915400" cy="5694362"/>
          </a:xfrm>
          <a:noFill/>
          <a:ln/>
        </p:spPr>
        <p:txBody>
          <a:bodyPr/>
          <a:lstStyle/>
          <a:p>
            <a:pPr marL="0" indent="0">
              <a:tabLst>
                <a:tab pos="2522538" algn="r"/>
                <a:tab pos="3606800" algn="r"/>
                <a:tab pos="4691063" algn="r"/>
                <a:tab pos="5892800" algn="r"/>
                <a:tab pos="7145338" algn="r"/>
                <a:tab pos="8466138" algn="r"/>
              </a:tabLst>
            </a:pPr>
            <a:r>
              <a:rPr lang="en-US" dirty="0" smtClean="0"/>
              <a:t>Easy for Direct Mapped</a:t>
            </a:r>
          </a:p>
          <a:p>
            <a:pPr marL="0" indent="0">
              <a:tabLst>
                <a:tab pos="2522538" algn="r"/>
                <a:tab pos="3606800" algn="r"/>
                <a:tab pos="4691063" algn="r"/>
                <a:tab pos="5892800" algn="r"/>
                <a:tab pos="7145338" algn="r"/>
                <a:tab pos="8466138" algn="r"/>
              </a:tabLst>
            </a:pPr>
            <a:r>
              <a:rPr lang="en-US" dirty="0" smtClean="0"/>
              <a:t>Set Associative or Fully Associative:</a:t>
            </a:r>
          </a:p>
          <a:p>
            <a:pPr lvl="1" indent="-228600">
              <a:tabLst>
                <a:tab pos="2522538" algn="r"/>
                <a:tab pos="3606800" algn="r"/>
                <a:tab pos="4691063" algn="r"/>
                <a:tab pos="5892800" algn="r"/>
                <a:tab pos="7145338" algn="r"/>
                <a:tab pos="8466138" algn="r"/>
              </a:tabLst>
            </a:pPr>
            <a:r>
              <a:rPr lang="en-US" dirty="0" smtClean="0"/>
              <a:t>Random</a:t>
            </a:r>
          </a:p>
          <a:p>
            <a:pPr lvl="1" indent="-228600">
              <a:tabLst>
                <a:tab pos="2522538" algn="r"/>
                <a:tab pos="3606800" algn="r"/>
                <a:tab pos="4691063" algn="r"/>
                <a:tab pos="5892800" algn="r"/>
                <a:tab pos="7145338" algn="r"/>
                <a:tab pos="8466138" algn="r"/>
              </a:tabLst>
            </a:pPr>
            <a:r>
              <a:rPr lang="en-US" dirty="0" smtClean="0"/>
              <a:t>LRU (Least Recently Used)</a:t>
            </a:r>
          </a:p>
          <a:p>
            <a:pPr marL="0" indent="0">
              <a:buFont typeface="Times" pitchFamily="-65" charset="0"/>
              <a:buNone/>
              <a:tabLst>
                <a:tab pos="2522538" algn="r"/>
                <a:tab pos="3606800" algn="r"/>
                <a:tab pos="4691063" algn="r"/>
                <a:tab pos="5892800" algn="r"/>
                <a:tab pos="7145338" algn="r"/>
                <a:tab pos="8466138" algn="r"/>
              </a:tabLst>
            </a:pPr>
            <a:r>
              <a:rPr lang="en-US" dirty="0" smtClean="0">
                <a:latin typeface="18 VAG Rounded Light   02390"/>
              </a:rPr>
              <a:t>Miss Rates</a:t>
            </a:r>
            <a:br>
              <a:rPr lang="en-US" dirty="0" smtClean="0">
                <a:latin typeface="18 VAG Rounded Light   02390"/>
              </a:rPr>
            </a:br>
            <a:r>
              <a:rPr lang="en-US" dirty="0" err="1" smtClean="0">
                <a:latin typeface="18 VAG Rounded Light   02390"/>
              </a:rPr>
              <a:t>Associativity</a:t>
            </a:r>
            <a:r>
              <a:rPr lang="en-US" dirty="0" smtClean="0">
                <a:latin typeface="18 VAG Rounded Light   02390"/>
              </a:rPr>
              <a:t>:   2-way             4-way               8-way</a:t>
            </a:r>
          </a:p>
          <a:p>
            <a:pPr marL="0" indent="0">
              <a:buFont typeface="Times" pitchFamily="-65" charset="0"/>
              <a:buNone/>
              <a:tabLst>
                <a:tab pos="2522538" algn="r"/>
                <a:tab pos="3606800" algn="r"/>
                <a:tab pos="4691063" algn="r"/>
                <a:tab pos="5892800" algn="r"/>
                <a:tab pos="7145338" algn="r"/>
                <a:tab pos="8466138" algn="r"/>
              </a:tabLst>
            </a:pPr>
            <a:r>
              <a:rPr lang="en-US" dirty="0" smtClean="0">
                <a:latin typeface="18 VAG Rounded Light   02390"/>
              </a:rPr>
              <a:t>Size	LRU	 Ran	 LRU	 Ran	 LRU	 Ran</a:t>
            </a:r>
          </a:p>
          <a:p>
            <a:pPr marL="0" indent="0">
              <a:buFont typeface="Times" pitchFamily="-65" charset="0"/>
              <a:buNone/>
              <a:tabLst>
                <a:tab pos="2522538" algn="r"/>
                <a:tab pos="3606800" algn="r"/>
                <a:tab pos="4691063" algn="r"/>
                <a:tab pos="5892800" algn="r"/>
                <a:tab pos="7145338" algn="r"/>
                <a:tab pos="8466138" algn="r"/>
              </a:tabLst>
            </a:pPr>
            <a:r>
              <a:rPr lang="en-US" sz="2800" dirty="0" smtClean="0">
                <a:latin typeface="18 VAG Rounded Light   02390"/>
              </a:rPr>
              <a:t>16 KB	5.2%	5.7%	    4.7%	5.3%	     4.4%	5.0%</a:t>
            </a:r>
          </a:p>
          <a:p>
            <a:pPr marL="0" indent="0">
              <a:buFont typeface="Times" pitchFamily="-65" charset="0"/>
              <a:buNone/>
              <a:tabLst>
                <a:tab pos="2522538" algn="r"/>
                <a:tab pos="3606800" algn="r"/>
                <a:tab pos="4691063" algn="r"/>
                <a:tab pos="5892800" algn="r"/>
                <a:tab pos="7145338" algn="r"/>
                <a:tab pos="8466138" algn="r"/>
              </a:tabLst>
            </a:pPr>
            <a:r>
              <a:rPr lang="en-US" sz="2800" dirty="0" smtClean="0">
                <a:latin typeface="18 VAG Rounded Light   02390"/>
              </a:rPr>
              <a:t>64 KB	1.9%	2.0%	    1.5%		1.7%	     1.4%	1.5%</a:t>
            </a:r>
          </a:p>
          <a:p>
            <a:pPr marL="0" indent="0">
              <a:buFont typeface="Times" pitchFamily="-65" charset="0"/>
              <a:buNone/>
              <a:tabLst>
                <a:tab pos="2522538" algn="r"/>
                <a:tab pos="3606800" algn="r"/>
                <a:tab pos="4691063" algn="r"/>
                <a:tab pos="5892800" algn="r"/>
                <a:tab pos="7145338" algn="r"/>
                <a:tab pos="8466138" algn="r"/>
              </a:tabLst>
            </a:pPr>
            <a:r>
              <a:rPr lang="en-US" sz="2800" dirty="0" smtClean="0">
                <a:latin typeface="18 VAG Rounded Light   02390"/>
              </a:rPr>
              <a:t>256 KB	1.15%	1.17%	   1.13%	  1.13%	  1.12%	  1.12%</a:t>
            </a:r>
            <a:endParaRPr lang="en-US" dirty="0">
              <a:latin typeface="18 VAG Rounded Light   0239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Q3: Which block replaced on a miss?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Q4: What to do on a write hit?</a:t>
            </a:r>
            <a:endParaRPr lang="en-US"/>
          </a:p>
        </p:txBody>
      </p:sp>
      <p:sp>
        <p:nvSpPr>
          <p:cNvPr id="314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Write-through</a:t>
            </a:r>
          </a:p>
          <a:p>
            <a:pPr lvl="1"/>
            <a:r>
              <a:rPr lang="en-US" smtClean="0"/>
              <a:t>update the word in cache block and corresponding word in memory</a:t>
            </a:r>
          </a:p>
          <a:p>
            <a:r>
              <a:rPr lang="en-US" smtClean="0"/>
              <a:t>Write-back</a:t>
            </a:r>
          </a:p>
          <a:p>
            <a:pPr lvl="1"/>
            <a:r>
              <a:rPr lang="en-US" smtClean="0"/>
              <a:t>update word in cache block</a:t>
            </a:r>
          </a:p>
          <a:p>
            <a:pPr lvl="1"/>
            <a:r>
              <a:rPr lang="en-US" smtClean="0"/>
              <a:t>allow memory word to be “stale”</a:t>
            </a:r>
          </a:p>
          <a:p>
            <a:pPr lvl="1"/>
            <a:r>
              <a:rPr lang="en-US" smtClean="0"/>
              <a:t>=&gt; add ‘dirty’ bit to each line indicating that memory be updated when block is replaced</a:t>
            </a:r>
          </a:p>
          <a:p>
            <a:pPr lvl="1"/>
            <a:r>
              <a:rPr lang="en-US" smtClean="0"/>
              <a:t>=&gt; OS flushes cache before I/O !!!</a:t>
            </a:r>
          </a:p>
          <a:p>
            <a:r>
              <a:rPr lang="en-US" smtClean="0"/>
              <a:t>Performance trade-offs?</a:t>
            </a:r>
          </a:p>
          <a:p>
            <a:pPr lvl="1"/>
            <a:r>
              <a:rPr lang="en-US" smtClean="0"/>
              <a:t>WT: read misses cannot result in writes</a:t>
            </a:r>
          </a:p>
          <a:p>
            <a:pPr lvl="1"/>
            <a:r>
              <a:rPr lang="en-US" smtClean="0"/>
              <a:t>WB: no writes of repeated writes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 Advantages of Virtual Memory</a:t>
            </a:r>
            <a:endParaRPr lang="en-US"/>
          </a:p>
        </p:txBody>
      </p:sp>
      <p:sp>
        <p:nvSpPr>
          <p:cNvPr id="314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1) Translation: </a:t>
            </a:r>
          </a:p>
          <a:p>
            <a:pPr lvl="1"/>
            <a:r>
              <a:rPr lang="en-US" smtClean="0"/>
              <a:t>Program can be given consistent view of memory, even though physical memory is scrambled</a:t>
            </a:r>
          </a:p>
          <a:p>
            <a:pPr lvl="1"/>
            <a:r>
              <a:rPr lang="en-US" smtClean="0"/>
              <a:t>Makes multiple processes reasonable </a:t>
            </a:r>
          </a:p>
          <a:p>
            <a:pPr lvl="1"/>
            <a:r>
              <a:rPr lang="en-US" smtClean="0"/>
              <a:t>Only the most important part of program (“Working Set”) must be in physical memory</a:t>
            </a:r>
          </a:p>
          <a:p>
            <a:pPr lvl="1"/>
            <a:r>
              <a:rPr lang="en-US" smtClean="0"/>
              <a:t>Contiguous structures (like stacks) use only as much physical memory as necessary yet still grow later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 Advantages of Virtual Memory</a:t>
            </a:r>
            <a:endParaRPr lang="en-US"/>
          </a:p>
        </p:txBody>
      </p:sp>
      <p:sp>
        <p:nvSpPr>
          <p:cNvPr id="314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2) Protection:</a:t>
            </a:r>
          </a:p>
          <a:p>
            <a:pPr lvl="1"/>
            <a:r>
              <a:rPr lang="en-US" sz="2400" dirty="0" smtClean="0"/>
              <a:t>Different processes protected from each other</a:t>
            </a:r>
          </a:p>
          <a:p>
            <a:pPr lvl="1"/>
            <a:r>
              <a:rPr lang="en-US" sz="2400" dirty="0" smtClean="0"/>
              <a:t>Different pages can be given special behavior</a:t>
            </a:r>
          </a:p>
          <a:p>
            <a:pPr lvl="2"/>
            <a:r>
              <a:rPr lang="en-US" sz="2000" dirty="0" smtClean="0"/>
              <a:t> (Read Only, Invisible to user programs, etc).</a:t>
            </a:r>
          </a:p>
          <a:p>
            <a:pPr lvl="1"/>
            <a:r>
              <a:rPr lang="en-US" sz="2400" dirty="0" smtClean="0"/>
              <a:t>Kernel data protected from User programs</a:t>
            </a:r>
          </a:p>
          <a:p>
            <a:pPr lvl="1"/>
            <a:r>
              <a:rPr lang="en-US" sz="2400" dirty="0" smtClean="0"/>
              <a:t>Very important for protection from malicious programs </a:t>
            </a:r>
            <a:r>
              <a:rPr lang="en-US" sz="2400" dirty="0" err="1" smtClean="0"/>
              <a:t></a:t>
            </a:r>
            <a:r>
              <a:rPr lang="en-US" sz="2400" dirty="0" smtClean="0"/>
              <a:t> Far more “viruses” under Microsoft Windows</a:t>
            </a:r>
          </a:p>
          <a:p>
            <a:pPr lvl="1"/>
            <a:r>
              <a:rPr lang="en-US" sz="2400" dirty="0" smtClean="0"/>
              <a:t>Special Mode in processor (“Kernel mode”) allows processor to change page table/TLB</a:t>
            </a:r>
          </a:p>
          <a:p>
            <a:r>
              <a:rPr lang="en-US" sz="2800" dirty="0" smtClean="0"/>
              <a:t>3) Sharing:</a:t>
            </a:r>
          </a:p>
          <a:p>
            <a:pPr lvl="1"/>
            <a:r>
              <a:rPr lang="en-US" sz="2400" dirty="0" smtClean="0"/>
              <a:t>Can map same physical page to multiple users</a:t>
            </a:r>
            <a:br>
              <a:rPr lang="en-US" sz="2400" dirty="0" smtClean="0"/>
            </a:br>
            <a:r>
              <a:rPr lang="en-US" sz="2400" dirty="0" smtClean="0"/>
              <a:t>(“Shared memory”)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Why Translation </a:t>
            </a:r>
            <a:r>
              <a:rPr lang="en-US" sz="3600" dirty="0" err="1" smtClean="0"/>
              <a:t>Lookaside</a:t>
            </a:r>
            <a:r>
              <a:rPr lang="en-US" sz="3600" dirty="0" smtClean="0"/>
              <a:t> Buffer (TLB)?</a:t>
            </a:r>
            <a:endParaRPr lang="en-US" sz="3600" dirty="0"/>
          </a:p>
        </p:txBody>
      </p:sp>
      <p:sp>
        <p:nvSpPr>
          <p:cNvPr id="314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Paging is most popular implementation of virtual memory</a:t>
            </a:r>
            <a:br>
              <a:rPr lang="en-US" dirty="0" smtClean="0"/>
            </a:br>
            <a:r>
              <a:rPr lang="en-US" dirty="0" smtClean="0"/>
              <a:t>(vs. base/bounds)</a:t>
            </a:r>
          </a:p>
          <a:p>
            <a:r>
              <a:rPr lang="en-US" dirty="0" smtClean="0"/>
              <a:t>Every paged virtual memory access must be checked against Entry of Page Table in memory to provide protection / indirection</a:t>
            </a:r>
          </a:p>
          <a:p>
            <a:r>
              <a:rPr lang="en-US" dirty="0" smtClean="0"/>
              <a:t>Cache of Page Table Entries (TLB) makes address translation possible without memory access in common case to make fast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0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Bonus slide: Virtual Memory Overview (1/3)</a:t>
            </a:r>
            <a:endParaRPr lang="en-US" sz="3600" dirty="0"/>
          </a:p>
        </p:txBody>
      </p:sp>
      <p:sp>
        <p:nvSpPr>
          <p:cNvPr id="315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User program view of memory:</a:t>
            </a:r>
          </a:p>
          <a:p>
            <a:pPr lvl="1"/>
            <a:r>
              <a:rPr lang="en-US" smtClean="0"/>
              <a:t>Contiguous</a:t>
            </a:r>
          </a:p>
          <a:p>
            <a:pPr lvl="1"/>
            <a:r>
              <a:rPr lang="en-US" smtClean="0"/>
              <a:t>Start from some set address</a:t>
            </a:r>
          </a:p>
          <a:p>
            <a:pPr lvl="1"/>
            <a:r>
              <a:rPr lang="en-US" smtClean="0"/>
              <a:t>Infinitely large</a:t>
            </a:r>
          </a:p>
          <a:p>
            <a:pPr lvl="1"/>
            <a:r>
              <a:rPr lang="en-US" smtClean="0"/>
              <a:t>Is the only running program</a:t>
            </a:r>
          </a:p>
          <a:p>
            <a:r>
              <a:rPr lang="en-US" smtClean="0"/>
              <a:t>Reality:</a:t>
            </a:r>
          </a:p>
          <a:p>
            <a:pPr lvl="1"/>
            <a:r>
              <a:rPr lang="en-US" smtClean="0"/>
              <a:t>Non-contiguous</a:t>
            </a:r>
          </a:p>
          <a:p>
            <a:pPr lvl="1"/>
            <a:r>
              <a:rPr lang="en-US" smtClean="0"/>
              <a:t>Start wherever available memory is</a:t>
            </a:r>
          </a:p>
          <a:p>
            <a:pPr lvl="1"/>
            <a:r>
              <a:rPr lang="en-US" smtClean="0"/>
              <a:t>Finite size</a:t>
            </a:r>
          </a:p>
          <a:p>
            <a:pPr lvl="1"/>
            <a:r>
              <a:rPr lang="en-US" smtClean="0"/>
              <a:t>Many programs running at a time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Bonus slide: Virtual Memory Overview (2/3)</a:t>
            </a:r>
            <a:endParaRPr lang="en-US" sz="3200" dirty="0"/>
          </a:p>
        </p:txBody>
      </p:sp>
      <p:sp>
        <p:nvSpPr>
          <p:cNvPr id="315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Virtual memory provides:</a:t>
            </a:r>
          </a:p>
          <a:p>
            <a:pPr lvl="1"/>
            <a:r>
              <a:rPr lang="en-US" smtClean="0"/>
              <a:t>illusion of contiguous memory</a:t>
            </a:r>
          </a:p>
          <a:p>
            <a:pPr lvl="1"/>
            <a:r>
              <a:rPr lang="en-US" smtClean="0"/>
              <a:t>all programs starting at same set address</a:t>
            </a:r>
          </a:p>
          <a:p>
            <a:pPr lvl="1"/>
            <a:r>
              <a:rPr lang="en-US" smtClean="0"/>
              <a:t>illusion of ~ infinite memory </a:t>
            </a:r>
            <a:br>
              <a:rPr lang="en-US" smtClean="0"/>
            </a:br>
            <a:r>
              <a:rPr lang="en-US" smtClean="0"/>
              <a:t>(232 or 264 bytes)</a:t>
            </a:r>
          </a:p>
          <a:p>
            <a:pPr lvl="1"/>
            <a:r>
              <a:rPr lang="en-US" smtClean="0"/>
              <a:t>protection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4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Bonus slide: Virtual Memory Overview (3/3)</a:t>
            </a:r>
            <a:endParaRPr lang="en-US" sz="3200" dirty="0"/>
          </a:p>
        </p:txBody>
      </p:sp>
      <p:sp>
        <p:nvSpPr>
          <p:cNvPr id="315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Implementation:</a:t>
            </a:r>
          </a:p>
          <a:p>
            <a:pPr lvl="1"/>
            <a:r>
              <a:rPr lang="en-US" smtClean="0"/>
              <a:t>Divide memory into “chunks” (pages)</a:t>
            </a:r>
          </a:p>
          <a:p>
            <a:pPr lvl="1"/>
            <a:r>
              <a:rPr lang="en-US" smtClean="0"/>
              <a:t>Operating system controls page table that maps virtual addresses into physical addresses</a:t>
            </a:r>
          </a:p>
          <a:p>
            <a:pPr lvl="1"/>
            <a:r>
              <a:rPr lang="en-US" smtClean="0"/>
              <a:t>Think of memory as a cache for disk</a:t>
            </a:r>
          </a:p>
          <a:p>
            <a:pPr lvl="1"/>
            <a:r>
              <a:rPr lang="en-US" smtClean="0"/>
              <a:t>TLB is a cache for the page table</a:t>
            </a:r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Address Mapping: </a:t>
            </a:r>
            <a:r>
              <a:rPr lang="en-US" dirty="0" smtClean="0">
                <a:solidFill>
                  <a:schemeClr val="accent2"/>
                </a:solidFill>
              </a:rPr>
              <a:t>Page Table</a:t>
            </a:r>
            <a:endParaRPr lang="en-US" dirty="0">
              <a:solidFill>
                <a:schemeClr val="accent2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98525" y="1185862"/>
            <a:ext cx="3419475" cy="927100"/>
            <a:chOff x="296" y="438"/>
            <a:chExt cx="2154" cy="584"/>
          </a:xfrm>
        </p:grpSpPr>
        <p:sp>
          <p:nvSpPr>
            <p:cNvPr id="3064836" name="Rectangle 4"/>
            <p:cNvSpPr>
              <a:spLocks noChangeArrowheads="1"/>
            </p:cNvSpPr>
            <p:nvPr/>
          </p:nvSpPr>
          <p:spPr bwMode="auto">
            <a:xfrm>
              <a:off x="296" y="438"/>
              <a:ext cx="1644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18 VAG Rounded Light   02390"/>
                </a:rPr>
                <a:t>Virtual Address:</a:t>
              </a:r>
            </a:p>
          </p:txBody>
        </p:sp>
        <p:sp>
          <p:nvSpPr>
            <p:cNvPr id="3064837" name="Rectangle 5"/>
            <p:cNvSpPr>
              <a:spLocks noChangeArrowheads="1"/>
            </p:cNvSpPr>
            <p:nvPr/>
          </p:nvSpPr>
          <p:spPr bwMode="auto">
            <a:xfrm>
              <a:off x="808" y="752"/>
              <a:ext cx="932" cy="27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3"/>
                  </a:solidFill>
                  <a:latin typeface="18 VAG Rounded Light   02390"/>
                </a:rPr>
                <a:t>page no.</a:t>
              </a:r>
            </a:p>
          </p:txBody>
        </p:sp>
        <p:sp>
          <p:nvSpPr>
            <p:cNvPr id="3064838" name="Rectangle 6"/>
            <p:cNvSpPr>
              <a:spLocks noChangeArrowheads="1"/>
            </p:cNvSpPr>
            <p:nvPr/>
          </p:nvSpPr>
          <p:spPr bwMode="auto">
            <a:xfrm>
              <a:off x="1836" y="752"/>
              <a:ext cx="614" cy="27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rgbClr val="00FF00"/>
                  </a:solidFill>
                  <a:latin typeface="18 VAG Rounded Light   02390"/>
                </a:rPr>
                <a:t>offset</a:t>
              </a:r>
              <a:endParaRPr lang="en-US" sz="2800">
                <a:solidFill>
                  <a:schemeClr val="tx1"/>
                </a:solidFill>
                <a:latin typeface="18 VAG Rounded Light   0239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28625" y="2776538"/>
            <a:ext cx="2552700" cy="795338"/>
            <a:chOff x="270" y="1482"/>
            <a:chExt cx="1608" cy="501"/>
          </a:xfrm>
        </p:grpSpPr>
        <p:sp>
          <p:nvSpPr>
            <p:cNvPr id="3064840" name="Rectangle 8"/>
            <p:cNvSpPr>
              <a:spLocks noChangeArrowheads="1"/>
            </p:cNvSpPr>
            <p:nvPr/>
          </p:nvSpPr>
          <p:spPr bwMode="auto">
            <a:xfrm>
              <a:off x="270" y="1482"/>
              <a:ext cx="1119" cy="5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Page Table</a:t>
              </a:r>
            </a:p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Base Reg</a:t>
              </a:r>
            </a:p>
          </p:txBody>
        </p:sp>
        <p:sp>
          <p:nvSpPr>
            <p:cNvPr id="3064841" name="Line 9"/>
            <p:cNvSpPr>
              <a:spLocks noChangeShapeType="1"/>
            </p:cNvSpPr>
            <p:nvPr/>
          </p:nvSpPr>
          <p:spPr bwMode="auto">
            <a:xfrm>
              <a:off x="1490" y="1582"/>
              <a:ext cx="3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</p:grpSp>
      <p:sp>
        <p:nvSpPr>
          <p:cNvPr id="3064842" name="Rectangle 10"/>
          <p:cNvSpPr>
            <a:spLocks noChangeArrowheads="1"/>
          </p:cNvSpPr>
          <p:nvPr/>
        </p:nvSpPr>
        <p:spPr bwMode="auto">
          <a:xfrm>
            <a:off x="1143000" y="6019800"/>
            <a:ext cx="7369175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 dirty="0">
                <a:solidFill>
                  <a:schemeClr val="tx1"/>
                </a:solidFill>
                <a:latin typeface="18 VAG Rounded Light   02390"/>
              </a:rPr>
              <a:t>Page Table</a:t>
            </a:r>
            <a:r>
              <a:rPr lang="en-US" sz="2800" b="1" dirty="0" smtClean="0">
                <a:solidFill>
                  <a:schemeClr val="tx1"/>
                </a:solidFill>
                <a:latin typeface="18 VAG Rounded Light   02390"/>
              </a:rPr>
              <a:t> located </a:t>
            </a:r>
            <a:r>
              <a:rPr lang="en-US" sz="2800" b="1" dirty="0">
                <a:solidFill>
                  <a:schemeClr val="tx1"/>
                </a:solidFill>
                <a:latin typeface="18 VAG Rounded Light   02390"/>
              </a:rPr>
              <a:t>in physical memory</a:t>
            </a: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460500" y="2190750"/>
            <a:ext cx="1555750" cy="3043237"/>
            <a:chOff x="632" y="1041"/>
            <a:chExt cx="980" cy="1917"/>
          </a:xfrm>
        </p:grpSpPr>
        <p:sp>
          <p:nvSpPr>
            <p:cNvPr id="3064844" name="Rectangle 12"/>
            <p:cNvSpPr>
              <a:spLocks noChangeArrowheads="1"/>
            </p:cNvSpPr>
            <p:nvPr/>
          </p:nvSpPr>
          <p:spPr bwMode="auto">
            <a:xfrm>
              <a:off x="632" y="1996"/>
              <a:ext cx="606" cy="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85000"/>
                </a:lnSpc>
              </a:pPr>
              <a:r>
                <a:rPr lang="en-US" sz="2800" dirty="0">
                  <a:solidFill>
                    <a:schemeClr val="accent3"/>
                  </a:solidFill>
                  <a:latin typeface="18 VAG Rounded Light   02390"/>
                </a:rPr>
                <a:t>index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3"/>
                  </a:solidFill>
                  <a:latin typeface="18 VAG Rounded Light   02390"/>
                </a:rPr>
                <a:t>into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3"/>
                  </a:solidFill>
                  <a:latin typeface="18 VAG Rounded Light   02390"/>
                </a:rPr>
                <a:t>page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3"/>
                  </a:solidFill>
                  <a:latin typeface="18 VAG Rounded Light   02390"/>
                </a:rPr>
                <a:t>table</a:t>
              </a:r>
            </a:p>
          </p:txBody>
        </p:sp>
        <p:cxnSp>
          <p:nvCxnSpPr>
            <p:cNvPr id="3064845" name="AutoShape 13"/>
            <p:cNvCxnSpPr>
              <a:cxnSpLocks noChangeShapeType="1"/>
            </p:cNvCxnSpPr>
            <p:nvPr/>
          </p:nvCxnSpPr>
          <p:spPr bwMode="auto">
            <a:xfrm rot="16200000" flipH="1">
              <a:off x="754" y="1600"/>
              <a:ext cx="1417" cy="299"/>
            </a:xfrm>
            <a:prstGeom prst="bentConnector2">
              <a:avLst/>
            </a:prstGeom>
            <a:noFill/>
            <a:ln w="38100">
              <a:solidFill>
                <a:schemeClr val="accent3"/>
              </a:solidFill>
              <a:miter lim="800000"/>
              <a:headEnd/>
              <a:tailEnd type="triangle" w="med" len="med"/>
            </a:ln>
            <a:effectLst/>
          </p:spPr>
        </p:cxn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3873500" y="2174875"/>
            <a:ext cx="4395788" cy="3463925"/>
            <a:chOff x="2170" y="1061"/>
            <a:chExt cx="2769" cy="2182"/>
          </a:xfrm>
        </p:grpSpPr>
        <p:sp>
          <p:nvSpPr>
            <p:cNvPr id="3064847" name="Rectangle 15"/>
            <p:cNvSpPr>
              <a:spLocks noChangeArrowheads="1"/>
            </p:cNvSpPr>
            <p:nvPr/>
          </p:nvSpPr>
          <p:spPr bwMode="auto">
            <a:xfrm>
              <a:off x="4260" y="1944"/>
              <a:ext cx="392" cy="2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+</a:t>
              </a:r>
            </a:p>
          </p:txBody>
        </p:sp>
        <p:sp>
          <p:nvSpPr>
            <p:cNvPr id="3064848" name="Rectangle 16"/>
            <p:cNvSpPr>
              <a:spLocks noChangeArrowheads="1"/>
            </p:cNvSpPr>
            <p:nvPr/>
          </p:nvSpPr>
          <p:spPr bwMode="auto">
            <a:xfrm>
              <a:off x="4066" y="2512"/>
              <a:ext cx="873" cy="7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Physical</a:t>
              </a:r>
            </a:p>
            <a:p>
              <a:pPr algn="ctr"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Memory</a:t>
              </a:r>
            </a:p>
            <a:p>
              <a:pPr algn="ctr"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Address</a:t>
              </a:r>
            </a:p>
          </p:txBody>
        </p:sp>
        <p:cxnSp>
          <p:nvCxnSpPr>
            <p:cNvPr id="3064849" name="AutoShape 17"/>
            <p:cNvCxnSpPr>
              <a:cxnSpLocks noChangeShapeType="1"/>
            </p:cNvCxnSpPr>
            <p:nvPr/>
          </p:nvCxnSpPr>
          <p:spPr bwMode="auto">
            <a:xfrm rot="16200000" flipH="1">
              <a:off x="2859" y="372"/>
              <a:ext cx="883" cy="2262"/>
            </a:xfrm>
            <a:prstGeom prst="bentConnector3">
              <a:avLst>
                <a:gd name="adj1" fmla="val 15968"/>
              </a:avLst>
            </a:prstGeom>
            <a:noFill/>
            <a:ln w="38100">
              <a:solidFill>
                <a:srgbClr val="00FF00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3064850" name="Line 18"/>
            <p:cNvSpPr>
              <a:spLocks noChangeShapeType="1"/>
            </p:cNvSpPr>
            <p:nvPr/>
          </p:nvSpPr>
          <p:spPr bwMode="auto">
            <a:xfrm>
              <a:off x="3972" y="2088"/>
              <a:ext cx="3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51" name="Line 19"/>
            <p:cNvSpPr>
              <a:spLocks noChangeShapeType="1"/>
            </p:cNvSpPr>
            <p:nvPr/>
          </p:nvSpPr>
          <p:spPr bwMode="auto">
            <a:xfrm>
              <a:off x="4452" y="2220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3028950" y="2438400"/>
            <a:ext cx="3714750" cy="3509964"/>
            <a:chOff x="1632" y="1215"/>
            <a:chExt cx="2340" cy="2211"/>
          </a:xfrm>
        </p:grpSpPr>
        <p:sp>
          <p:nvSpPr>
            <p:cNvPr id="3064853" name="Rectangle 21"/>
            <p:cNvSpPr>
              <a:spLocks noChangeArrowheads="1"/>
            </p:cNvSpPr>
            <p:nvPr/>
          </p:nvSpPr>
          <p:spPr bwMode="auto">
            <a:xfrm>
              <a:off x="2240" y="1215"/>
              <a:ext cx="1174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b="1" u="sng" dirty="0">
                  <a:solidFill>
                    <a:schemeClr val="accent2"/>
                  </a:solidFill>
                  <a:latin typeface="18 VAG Rounded Light   02390"/>
                </a:rPr>
                <a:t>Page Table</a:t>
              </a:r>
              <a:endParaRPr lang="en-US" sz="2800" b="1" dirty="0">
                <a:solidFill>
                  <a:schemeClr val="accent2"/>
                </a:solidFill>
                <a:latin typeface="18 VAG Rounded Light   02390"/>
              </a:endParaRPr>
            </a:p>
          </p:txBody>
        </p:sp>
        <p:sp>
          <p:nvSpPr>
            <p:cNvPr id="3064854" name="Rectangle 22"/>
            <p:cNvSpPr>
              <a:spLocks noChangeArrowheads="1"/>
            </p:cNvSpPr>
            <p:nvPr/>
          </p:nvSpPr>
          <p:spPr bwMode="auto">
            <a:xfrm>
              <a:off x="1655" y="2027"/>
              <a:ext cx="380" cy="5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Val</a:t>
              </a:r>
            </a:p>
            <a:p>
              <a:pPr algn="ctr"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-id</a:t>
              </a:r>
            </a:p>
          </p:txBody>
        </p:sp>
        <p:sp>
          <p:nvSpPr>
            <p:cNvPr id="3064855" name="Rectangle 23"/>
            <p:cNvSpPr>
              <a:spLocks noChangeArrowheads="1"/>
            </p:cNvSpPr>
            <p:nvPr/>
          </p:nvSpPr>
          <p:spPr bwMode="auto">
            <a:xfrm>
              <a:off x="2092" y="1983"/>
              <a:ext cx="759" cy="5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18 VAG Rounded Light   02390"/>
                </a:rPr>
                <a:t>Access</a:t>
              </a:r>
            </a:p>
            <a:p>
              <a:pPr>
                <a:lnSpc>
                  <a:spcPct val="90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18 VAG Rounded Light   02390"/>
                </a:rPr>
                <a:t>Rights</a:t>
              </a:r>
            </a:p>
          </p:txBody>
        </p:sp>
        <p:sp>
          <p:nvSpPr>
            <p:cNvPr id="3064856" name="Rectangle 24"/>
            <p:cNvSpPr>
              <a:spLocks noChangeArrowheads="1"/>
            </p:cNvSpPr>
            <p:nvPr/>
          </p:nvSpPr>
          <p:spPr bwMode="auto">
            <a:xfrm>
              <a:off x="2944" y="1995"/>
              <a:ext cx="889" cy="7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2"/>
                  </a:solidFill>
                  <a:latin typeface="18 VAG Rounded Light   02390"/>
                </a:rPr>
                <a:t>Physical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2"/>
                  </a:solidFill>
                  <a:latin typeface="18 VAG Rounded Light   02390"/>
                </a:rPr>
                <a:t>Page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2"/>
                  </a:solidFill>
                  <a:latin typeface="18 VAG Rounded Light   02390"/>
                </a:rPr>
                <a:t>Address</a:t>
              </a:r>
            </a:p>
          </p:txBody>
        </p:sp>
        <p:sp>
          <p:nvSpPr>
            <p:cNvPr id="3064857" name="Rectangle 25"/>
            <p:cNvSpPr>
              <a:spLocks noChangeArrowheads="1"/>
            </p:cNvSpPr>
            <p:nvPr/>
          </p:nvSpPr>
          <p:spPr bwMode="auto">
            <a:xfrm>
              <a:off x="1632" y="1512"/>
              <a:ext cx="2340" cy="190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58" name="Line 26"/>
            <p:cNvSpPr>
              <a:spLocks noChangeShapeType="1"/>
            </p:cNvSpPr>
            <p:nvPr/>
          </p:nvSpPr>
          <p:spPr bwMode="auto">
            <a:xfrm>
              <a:off x="1644" y="1944"/>
              <a:ext cx="23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59" name="Line 27"/>
            <p:cNvSpPr>
              <a:spLocks noChangeShapeType="1"/>
            </p:cNvSpPr>
            <p:nvPr/>
          </p:nvSpPr>
          <p:spPr bwMode="auto">
            <a:xfrm>
              <a:off x="1644" y="2736"/>
              <a:ext cx="23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60" name="Line 28"/>
            <p:cNvSpPr>
              <a:spLocks noChangeShapeType="1"/>
            </p:cNvSpPr>
            <p:nvPr/>
          </p:nvSpPr>
          <p:spPr bwMode="auto">
            <a:xfrm>
              <a:off x="2076" y="1932"/>
              <a:ext cx="0" cy="792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1644" y="2736"/>
              <a:ext cx="2328" cy="297"/>
              <a:chOff x="1644" y="2736"/>
              <a:chExt cx="2328" cy="297"/>
            </a:xfrm>
          </p:grpSpPr>
          <p:sp>
            <p:nvSpPr>
              <p:cNvPr id="3064862" name="Line 30"/>
              <p:cNvSpPr>
                <a:spLocks noChangeShapeType="1"/>
              </p:cNvSpPr>
              <p:nvPr/>
            </p:nvSpPr>
            <p:spPr bwMode="auto">
              <a:xfrm>
                <a:off x="2940" y="2736"/>
                <a:ext cx="0" cy="276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  <p:sp>
            <p:nvSpPr>
              <p:cNvPr id="3064863" name="Rectangle 31"/>
              <p:cNvSpPr>
                <a:spLocks noChangeArrowheads="1"/>
              </p:cNvSpPr>
              <p:nvPr/>
            </p:nvSpPr>
            <p:spPr bwMode="auto">
              <a:xfrm>
                <a:off x="1822" y="2752"/>
                <a:ext cx="81" cy="2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85000"/>
                  </a:lnSpc>
                </a:pPr>
                <a:endParaRPr lang="en-US" sz="2800">
                  <a:solidFill>
                    <a:schemeClr val="tx1"/>
                  </a:solidFill>
                  <a:latin typeface="18 VAG Rounded Light   02390"/>
                </a:endParaRPr>
              </a:p>
            </p:txBody>
          </p:sp>
          <p:sp>
            <p:nvSpPr>
              <p:cNvPr id="3064864" name="Rectangle 32"/>
              <p:cNvSpPr>
                <a:spLocks noChangeArrowheads="1"/>
              </p:cNvSpPr>
              <p:nvPr/>
            </p:nvSpPr>
            <p:spPr bwMode="auto">
              <a:xfrm>
                <a:off x="2248" y="2752"/>
                <a:ext cx="81" cy="28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</a:pPr>
                <a:endParaRPr lang="en-US" sz="2800">
                  <a:solidFill>
                    <a:schemeClr val="tx1"/>
                  </a:solidFill>
                  <a:latin typeface="18 VAG Rounded Light   02390"/>
                </a:endParaRPr>
              </a:p>
            </p:txBody>
          </p:sp>
          <p:sp>
            <p:nvSpPr>
              <p:cNvPr id="3064865" name="Rectangle 33"/>
              <p:cNvSpPr>
                <a:spLocks noChangeArrowheads="1"/>
              </p:cNvSpPr>
              <p:nvPr/>
            </p:nvSpPr>
            <p:spPr bwMode="auto">
              <a:xfrm>
                <a:off x="2944" y="2752"/>
                <a:ext cx="81" cy="2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</a:pPr>
                <a:endParaRPr lang="en-US" sz="2800">
                  <a:solidFill>
                    <a:schemeClr val="bg2"/>
                  </a:solidFill>
                  <a:latin typeface="18 VAG Rounded Light   02390"/>
                </a:endParaRPr>
              </a:p>
            </p:txBody>
          </p:sp>
          <p:sp>
            <p:nvSpPr>
              <p:cNvPr id="3064866" name="Line 34"/>
              <p:cNvSpPr>
                <a:spLocks noChangeShapeType="1"/>
              </p:cNvSpPr>
              <p:nvPr/>
            </p:nvSpPr>
            <p:spPr bwMode="auto">
              <a:xfrm>
                <a:off x="2076" y="2760"/>
                <a:ext cx="0" cy="204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  <p:sp>
            <p:nvSpPr>
              <p:cNvPr id="3064867" name="Line 35"/>
              <p:cNvSpPr>
                <a:spLocks noChangeShapeType="1"/>
              </p:cNvSpPr>
              <p:nvPr/>
            </p:nvSpPr>
            <p:spPr bwMode="auto">
              <a:xfrm>
                <a:off x="1644" y="3000"/>
                <a:ext cx="23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</p:grp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1644" y="3000"/>
              <a:ext cx="2328" cy="297"/>
              <a:chOff x="1644" y="2736"/>
              <a:chExt cx="2328" cy="297"/>
            </a:xfrm>
          </p:grpSpPr>
          <p:sp>
            <p:nvSpPr>
              <p:cNvPr id="3064869" name="Line 37"/>
              <p:cNvSpPr>
                <a:spLocks noChangeShapeType="1"/>
              </p:cNvSpPr>
              <p:nvPr/>
            </p:nvSpPr>
            <p:spPr bwMode="auto">
              <a:xfrm>
                <a:off x="2940" y="2736"/>
                <a:ext cx="0" cy="276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  <p:sp>
            <p:nvSpPr>
              <p:cNvPr id="3064870" name="Rectangle 38"/>
              <p:cNvSpPr>
                <a:spLocks noChangeArrowheads="1"/>
              </p:cNvSpPr>
              <p:nvPr/>
            </p:nvSpPr>
            <p:spPr bwMode="auto">
              <a:xfrm>
                <a:off x="1822" y="2752"/>
                <a:ext cx="81" cy="2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85000"/>
                  </a:lnSpc>
                </a:pPr>
                <a:endParaRPr lang="en-US" sz="2800">
                  <a:solidFill>
                    <a:schemeClr val="tx1"/>
                  </a:solidFill>
                  <a:latin typeface="18 VAG Rounded Light   02390"/>
                </a:endParaRPr>
              </a:p>
            </p:txBody>
          </p:sp>
          <p:sp>
            <p:nvSpPr>
              <p:cNvPr id="3064871" name="Rectangle 39"/>
              <p:cNvSpPr>
                <a:spLocks noChangeArrowheads="1"/>
              </p:cNvSpPr>
              <p:nvPr/>
            </p:nvSpPr>
            <p:spPr bwMode="auto">
              <a:xfrm>
                <a:off x="2248" y="2752"/>
                <a:ext cx="137" cy="28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800">
                    <a:solidFill>
                      <a:schemeClr val="tx1"/>
                    </a:solidFill>
                    <a:latin typeface="18 VAG Rounded Light   02390"/>
                  </a:rPr>
                  <a:t>.</a:t>
                </a:r>
              </a:p>
            </p:txBody>
          </p:sp>
          <p:sp>
            <p:nvSpPr>
              <p:cNvPr id="3064872" name="Rectangle 40"/>
              <p:cNvSpPr>
                <a:spLocks noChangeArrowheads="1"/>
              </p:cNvSpPr>
              <p:nvPr/>
            </p:nvSpPr>
            <p:spPr bwMode="auto">
              <a:xfrm>
                <a:off x="2944" y="2752"/>
                <a:ext cx="81" cy="2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</a:pPr>
                <a:endParaRPr lang="en-US" sz="2800">
                  <a:solidFill>
                    <a:schemeClr val="bg2"/>
                  </a:solidFill>
                  <a:latin typeface="18 VAG Rounded Light   02390"/>
                </a:endParaRPr>
              </a:p>
            </p:txBody>
          </p:sp>
          <p:sp>
            <p:nvSpPr>
              <p:cNvPr id="3064873" name="Line 41"/>
              <p:cNvSpPr>
                <a:spLocks noChangeShapeType="1"/>
              </p:cNvSpPr>
              <p:nvPr/>
            </p:nvSpPr>
            <p:spPr bwMode="auto">
              <a:xfrm>
                <a:off x="2076" y="2760"/>
                <a:ext cx="0" cy="204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  <p:sp>
            <p:nvSpPr>
              <p:cNvPr id="3064874" name="Line 42"/>
              <p:cNvSpPr>
                <a:spLocks noChangeShapeType="1"/>
              </p:cNvSpPr>
              <p:nvPr/>
            </p:nvSpPr>
            <p:spPr bwMode="auto">
              <a:xfrm>
                <a:off x="1644" y="3000"/>
                <a:ext cx="23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</p:grpSp>
        <p:sp>
          <p:nvSpPr>
            <p:cNvPr id="3064875" name="Line 43"/>
            <p:cNvSpPr>
              <a:spLocks noChangeShapeType="1"/>
            </p:cNvSpPr>
            <p:nvPr/>
          </p:nvSpPr>
          <p:spPr bwMode="auto">
            <a:xfrm>
              <a:off x="2940" y="1680"/>
              <a:ext cx="0" cy="276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76" name="Rectangle 44"/>
            <p:cNvSpPr>
              <a:spLocks noChangeArrowheads="1"/>
            </p:cNvSpPr>
            <p:nvPr/>
          </p:nvSpPr>
          <p:spPr bwMode="auto">
            <a:xfrm>
              <a:off x="1748" y="1647"/>
              <a:ext cx="210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18 VAG Rounded Light   02390"/>
                </a:rPr>
                <a:t>V</a:t>
              </a:r>
            </a:p>
          </p:txBody>
        </p:sp>
        <p:sp>
          <p:nvSpPr>
            <p:cNvPr id="3064877" name="Rectangle 45"/>
            <p:cNvSpPr>
              <a:spLocks noChangeArrowheads="1"/>
            </p:cNvSpPr>
            <p:nvPr/>
          </p:nvSpPr>
          <p:spPr bwMode="auto">
            <a:xfrm>
              <a:off x="2248" y="1647"/>
              <a:ext cx="450" cy="2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A.R.</a:t>
              </a:r>
            </a:p>
          </p:txBody>
        </p:sp>
        <p:sp>
          <p:nvSpPr>
            <p:cNvPr id="3064878" name="Rectangle 46"/>
            <p:cNvSpPr>
              <a:spLocks noChangeArrowheads="1"/>
            </p:cNvSpPr>
            <p:nvPr/>
          </p:nvSpPr>
          <p:spPr bwMode="auto">
            <a:xfrm>
              <a:off x="2944" y="1647"/>
              <a:ext cx="687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2"/>
                  </a:solidFill>
                  <a:latin typeface="18 VAG Rounded Light   02390"/>
                </a:rPr>
                <a:t>P. P. A.</a:t>
              </a:r>
            </a:p>
          </p:txBody>
        </p:sp>
        <p:sp>
          <p:nvSpPr>
            <p:cNvPr id="3064879" name="Line 47"/>
            <p:cNvSpPr>
              <a:spLocks noChangeShapeType="1"/>
            </p:cNvSpPr>
            <p:nvPr/>
          </p:nvSpPr>
          <p:spPr bwMode="auto">
            <a:xfrm>
              <a:off x="2076" y="1704"/>
              <a:ext cx="0" cy="204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80" name="Line 48"/>
            <p:cNvSpPr>
              <a:spLocks noChangeShapeType="1"/>
            </p:cNvSpPr>
            <p:nvPr/>
          </p:nvSpPr>
          <p:spPr bwMode="auto">
            <a:xfrm>
              <a:off x="1644" y="1692"/>
              <a:ext cx="23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81" name="Text Box 49"/>
            <p:cNvSpPr txBox="1">
              <a:spLocks noChangeArrowheads="1"/>
            </p:cNvSpPr>
            <p:nvPr/>
          </p:nvSpPr>
          <p:spPr bwMode="auto">
            <a:xfrm>
              <a:off x="2366" y="3058"/>
              <a:ext cx="310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18 VAG Rounded Light   02390"/>
                </a:rPr>
                <a:t>...</a:t>
              </a:r>
              <a:endParaRPr lang="en-US" sz="2000">
                <a:latin typeface="18 VAG Rounded Light   02390"/>
              </a:endParaRPr>
            </a:p>
          </p:txBody>
        </p:sp>
        <p:sp>
          <p:nvSpPr>
            <p:cNvPr id="3064882" name="Text Box 50"/>
            <p:cNvSpPr txBox="1">
              <a:spLocks noChangeArrowheads="1"/>
            </p:cNvSpPr>
            <p:nvPr/>
          </p:nvSpPr>
          <p:spPr bwMode="auto">
            <a:xfrm>
              <a:off x="2366" y="1342"/>
              <a:ext cx="310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>
                  <a:solidFill>
                    <a:schemeClr val="tx1"/>
                  </a:solidFill>
                  <a:latin typeface="18 VAG Rounded Light   02390"/>
                </a:rPr>
                <a:t>...</a:t>
              </a:r>
              <a:endParaRPr lang="en-US" sz="2000" dirty="0">
                <a:latin typeface="18 VAG Rounded Light   02390"/>
              </a:endParaRPr>
            </a:p>
          </p:txBody>
        </p:sp>
        <p:sp>
          <p:nvSpPr>
            <p:cNvPr id="3064883" name="Line 51"/>
            <p:cNvSpPr>
              <a:spLocks noChangeShapeType="1"/>
            </p:cNvSpPr>
            <p:nvPr/>
          </p:nvSpPr>
          <p:spPr bwMode="auto">
            <a:xfrm>
              <a:off x="2940" y="1908"/>
              <a:ext cx="0" cy="804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64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4842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9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Address Map, Mathematically</a:t>
            </a:r>
            <a:endParaRPr lang="en-US"/>
          </a:p>
        </p:txBody>
      </p:sp>
      <p:sp>
        <p:nvSpPr>
          <p:cNvPr id="3159043" name="Rectangle 3"/>
          <p:cNvSpPr>
            <a:spLocks noChangeArrowheads="1"/>
          </p:cNvSpPr>
          <p:nvPr/>
        </p:nvSpPr>
        <p:spPr bwMode="auto">
          <a:xfrm>
            <a:off x="228600" y="1143000"/>
            <a:ext cx="8743950" cy="22580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2400" b="1" dirty="0">
                <a:solidFill>
                  <a:schemeClr val="tx1"/>
                </a:solidFill>
                <a:latin typeface="Arial" pitchFamily="-65" charset="0"/>
              </a:rPr>
              <a:t>V = {0, 1, . . . , </a:t>
            </a:r>
            <a:r>
              <a:rPr lang="en-US" sz="2400" b="1" dirty="0" err="1">
                <a:solidFill>
                  <a:schemeClr val="tx1"/>
                </a:solidFill>
                <a:latin typeface="Arial" pitchFamily="-65" charset="0"/>
              </a:rPr>
              <a:t>n</a:t>
            </a:r>
            <a:r>
              <a:rPr lang="en-US" sz="2400" b="1" dirty="0">
                <a:solidFill>
                  <a:schemeClr val="tx1"/>
                </a:solidFill>
                <a:latin typeface="Arial" pitchFamily="-65" charset="0"/>
              </a:rPr>
              <a:t> - 1}   virtual address space (</a:t>
            </a:r>
            <a:r>
              <a:rPr lang="en-US" sz="2400" b="1" dirty="0" err="1">
                <a:solidFill>
                  <a:schemeClr val="tx1"/>
                </a:solidFill>
                <a:latin typeface="Arial" pitchFamily="-65" charset="0"/>
              </a:rPr>
              <a:t>n</a:t>
            </a:r>
            <a:r>
              <a:rPr lang="en-US" sz="2400" b="1" dirty="0">
                <a:solidFill>
                  <a:schemeClr val="tx1"/>
                </a:solidFill>
                <a:latin typeface="Arial" pitchFamily="-65" charset="0"/>
              </a:rPr>
              <a:t> &gt; </a:t>
            </a:r>
            <a:r>
              <a:rPr lang="en-US" sz="2400" b="1" dirty="0" err="1">
                <a:solidFill>
                  <a:schemeClr val="tx1"/>
                </a:solidFill>
                <a:latin typeface="Arial" pitchFamily="-65" charset="0"/>
              </a:rPr>
              <a:t>m</a:t>
            </a:r>
            <a:r>
              <a:rPr lang="en-US" sz="2400" b="1" dirty="0">
                <a:solidFill>
                  <a:schemeClr val="tx1"/>
                </a:solidFill>
                <a:latin typeface="Arial" pitchFamily="-65" charset="0"/>
              </a:rPr>
              <a:t>)</a:t>
            </a:r>
          </a:p>
          <a:p>
            <a:pPr algn="l">
              <a:lnSpc>
                <a:spcPct val="85000"/>
              </a:lnSpc>
            </a:pPr>
            <a:r>
              <a:rPr lang="en-US" sz="2400" b="1" dirty="0">
                <a:solidFill>
                  <a:schemeClr val="tx1"/>
                </a:solidFill>
                <a:latin typeface="Arial" pitchFamily="-65" charset="0"/>
              </a:rPr>
              <a:t>M = {0, 1, . . . , </a:t>
            </a:r>
            <a:r>
              <a:rPr lang="en-US" sz="2400" b="1" dirty="0" err="1">
                <a:solidFill>
                  <a:schemeClr val="tx1"/>
                </a:solidFill>
                <a:latin typeface="Arial" pitchFamily="-65" charset="0"/>
              </a:rPr>
              <a:t>m</a:t>
            </a:r>
            <a:r>
              <a:rPr lang="en-US" sz="2400" b="1" dirty="0">
                <a:solidFill>
                  <a:schemeClr val="tx1"/>
                </a:solidFill>
                <a:latin typeface="Arial" pitchFamily="-65" charset="0"/>
              </a:rPr>
              <a:t> - 1}  physical address space</a:t>
            </a:r>
          </a:p>
          <a:p>
            <a:pPr algn="l">
              <a:lnSpc>
                <a:spcPct val="85000"/>
              </a:lnSpc>
            </a:pPr>
            <a:r>
              <a:rPr lang="en-US" sz="2400" b="1" dirty="0">
                <a:solidFill>
                  <a:schemeClr val="tx1"/>
                </a:solidFill>
                <a:latin typeface="Arial" pitchFamily="-65" charset="0"/>
              </a:rPr>
              <a:t>MAP:  V --&gt;  M  U  {</a:t>
            </a:r>
            <a:r>
              <a:rPr lang="en-US" sz="2000" b="1" dirty="0" err="1">
                <a:solidFill>
                  <a:schemeClr val="tx1"/>
                </a:solidFill>
                <a:latin typeface="Symbol" pitchFamily="-65" charset="2"/>
              </a:rPr>
              <a:t>q</a:t>
            </a:r>
            <a:r>
              <a:rPr lang="en-US" sz="2400" b="1" dirty="0">
                <a:solidFill>
                  <a:schemeClr val="tx1"/>
                </a:solidFill>
                <a:latin typeface="Arial" pitchFamily="-65" charset="0"/>
              </a:rPr>
              <a:t>}  address mapping function</a:t>
            </a:r>
          </a:p>
          <a:p>
            <a:pPr algn="l">
              <a:lnSpc>
                <a:spcPct val="85000"/>
              </a:lnSpc>
            </a:pPr>
            <a:endParaRPr lang="en-US" sz="2400" b="1" dirty="0">
              <a:solidFill>
                <a:schemeClr val="tx1"/>
              </a:solidFill>
              <a:latin typeface="Arial" pitchFamily="-65" charset="0"/>
            </a:endParaRPr>
          </a:p>
          <a:p>
            <a:pPr algn="l">
              <a:lnSpc>
                <a:spcPct val="85000"/>
              </a:lnSpc>
            </a:pPr>
            <a:r>
              <a:rPr lang="en-US" sz="2400" b="1" dirty="0" err="1">
                <a:solidFill>
                  <a:schemeClr val="tx1"/>
                </a:solidFill>
                <a:latin typeface="Arial" pitchFamily="-65" charset="0"/>
              </a:rPr>
              <a:t>MAP(a</a:t>
            </a:r>
            <a:r>
              <a:rPr lang="en-US" sz="2400" b="1" dirty="0">
                <a:solidFill>
                  <a:schemeClr val="tx1"/>
                </a:solidFill>
                <a:latin typeface="Arial" pitchFamily="-65" charset="0"/>
              </a:rPr>
              <a:t>)  =  a'  if data at virtual address </a:t>
            </a:r>
            <a:r>
              <a:rPr lang="en-US" sz="2400" b="1" u="sng" dirty="0">
                <a:solidFill>
                  <a:srgbClr val="FF0000"/>
                </a:solidFill>
                <a:latin typeface="Arial" pitchFamily="-65" charset="0"/>
              </a:rPr>
              <a:t>a</a:t>
            </a:r>
            <a:r>
              <a:rPr lang="en-US" sz="2400" b="1" dirty="0">
                <a:solidFill>
                  <a:schemeClr val="tx1"/>
                </a:solidFill>
                <a:latin typeface="Arial" pitchFamily="-65" charset="0"/>
              </a:rPr>
              <a:t> </a:t>
            </a:r>
            <a:br>
              <a:rPr lang="en-US" sz="2400" b="1" dirty="0">
                <a:solidFill>
                  <a:schemeClr val="tx1"/>
                </a:solidFill>
                <a:latin typeface="Arial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Arial" pitchFamily="-65" charset="0"/>
              </a:rPr>
              <a:t>is present in physical address </a:t>
            </a:r>
            <a:r>
              <a:rPr lang="en-US" sz="2400" b="1" u="sng" dirty="0">
                <a:solidFill>
                  <a:srgbClr val="FF0000"/>
                </a:solidFill>
                <a:latin typeface="Arial" pitchFamily="-65" charset="0"/>
              </a:rPr>
              <a:t>a'</a:t>
            </a:r>
            <a:r>
              <a:rPr lang="en-US" sz="2400" b="1" dirty="0">
                <a:solidFill>
                  <a:schemeClr val="tx1"/>
                </a:solidFill>
                <a:latin typeface="Arial" pitchFamily="-65" charset="0"/>
              </a:rPr>
              <a:t>  and  </a:t>
            </a:r>
            <a:r>
              <a:rPr lang="en-US" sz="2400" b="1" u="sng" dirty="0">
                <a:solidFill>
                  <a:srgbClr val="FF0000"/>
                </a:solidFill>
                <a:latin typeface="Arial" pitchFamily="-65" charset="0"/>
              </a:rPr>
              <a:t>a'</a:t>
            </a:r>
            <a:r>
              <a:rPr lang="en-US" sz="2400" b="1" dirty="0">
                <a:solidFill>
                  <a:schemeClr val="tx1"/>
                </a:solidFill>
                <a:latin typeface="Arial" pitchFamily="-65" charset="0"/>
              </a:rPr>
              <a:t> in M</a:t>
            </a:r>
          </a:p>
          <a:p>
            <a:pPr algn="l">
              <a:lnSpc>
                <a:spcPct val="85000"/>
              </a:lnSpc>
            </a:pPr>
            <a:r>
              <a:rPr lang="en-US" sz="2400" b="1" dirty="0">
                <a:solidFill>
                  <a:schemeClr val="tx1"/>
                </a:solidFill>
                <a:latin typeface="Arial" pitchFamily="-65" charset="0"/>
              </a:rPr>
              <a:t>= </a:t>
            </a:r>
            <a:r>
              <a:rPr lang="en-US" sz="2000" b="1" dirty="0" err="1">
                <a:solidFill>
                  <a:schemeClr val="tx1"/>
                </a:solidFill>
                <a:latin typeface="Symbol" pitchFamily="-65" charset="2"/>
              </a:rPr>
              <a:t>q</a:t>
            </a:r>
            <a:r>
              <a:rPr lang="en-US" sz="2400" b="1" dirty="0">
                <a:solidFill>
                  <a:schemeClr val="tx1"/>
                </a:solidFill>
                <a:latin typeface="Arial" pitchFamily="-65" charset="0"/>
              </a:rPr>
              <a:t> if data at virtual address a is not present in M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88" y="3559175"/>
            <a:ext cx="4267200" cy="1268413"/>
            <a:chOff x="1" y="2242"/>
            <a:chExt cx="2688" cy="799"/>
          </a:xfrm>
        </p:grpSpPr>
        <p:sp>
          <p:nvSpPr>
            <p:cNvPr id="3159045" name="Rectangle 5"/>
            <p:cNvSpPr>
              <a:spLocks noChangeArrowheads="1"/>
            </p:cNvSpPr>
            <p:nvPr/>
          </p:nvSpPr>
          <p:spPr bwMode="auto">
            <a:xfrm>
              <a:off x="1" y="2738"/>
              <a:ext cx="1200" cy="30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2000"/>
                </a:lnSpc>
              </a:pPr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Processor</a:t>
              </a:r>
            </a:p>
          </p:txBody>
        </p:sp>
        <p:sp>
          <p:nvSpPr>
            <p:cNvPr id="3159046" name="Rectangle 6"/>
            <p:cNvSpPr>
              <a:spLocks noChangeArrowheads="1"/>
            </p:cNvSpPr>
            <p:nvPr/>
          </p:nvSpPr>
          <p:spPr bwMode="auto">
            <a:xfrm>
              <a:off x="1041" y="2354"/>
              <a:ext cx="1648" cy="30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2000"/>
                </a:lnSpc>
              </a:pPr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Name Space V</a:t>
              </a:r>
            </a:p>
          </p:txBody>
        </p:sp>
        <p:sp>
          <p:nvSpPr>
            <p:cNvPr id="3159047" name="Line 7"/>
            <p:cNvSpPr>
              <a:spLocks noChangeShapeType="1"/>
            </p:cNvSpPr>
            <p:nvPr/>
          </p:nvSpPr>
          <p:spPr bwMode="auto">
            <a:xfrm flipV="1">
              <a:off x="596" y="2438"/>
              <a:ext cx="0" cy="288"/>
            </a:xfrm>
            <a:prstGeom prst="line">
              <a:avLst/>
            </a:prstGeom>
            <a:noFill/>
            <a:ln w="38100"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9048" name="Line 8"/>
            <p:cNvSpPr>
              <a:spLocks noChangeShapeType="1"/>
            </p:cNvSpPr>
            <p:nvPr/>
          </p:nvSpPr>
          <p:spPr bwMode="auto">
            <a:xfrm>
              <a:off x="604" y="2490"/>
              <a:ext cx="412" cy="0"/>
            </a:xfrm>
            <a:prstGeom prst="line">
              <a:avLst/>
            </a:prstGeom>
            <a:noFill/>
            <a:ln w="38100"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9049" name="Rectangle 9"/>
            <p:cNvSpPr>
              <a:spLocks noChangeArrowheads="1"/>
            </p:cNvSpPr>
            <p:nvPr/>
          </p:nvSpPr>
          <p:spPr bwMode="auto">
            <a:xfrm>
              <a:off x="732" y="2242"/>
              <a:ext cx="205" cy="26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a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933450" y="4822825"/>
            <a:ext cx="3070225" cy="935038"/>
            <a:chOff x="588" y="3038"/>
            <a:chExt cx="1934" cy="589"/>
          </a:xfrm>
        </p:grpSpPr>
        <p:sp>
          <p:nvSpPr>
            <p:cNvPr id="3159051" name="Rectangle 11"/>
            <p:cNvSpPr>
              <a:spLocks noChangeArrowheads="1"/>
            </p:cNvSpPr>
            <p:nvPr/>
          </p:nvSpPr>
          <p:spPr bwMode="auto">
            <a:xfrm>
              <a:off x="1198" y="3073"/>
              <a:ext cx="1324" cy="53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8000"/>
                </a:lnSpc>
              </a:pPr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Addr Trans</a:t>
              </a:r>
            </a:p>
            <a:p>
              <a:pPr algn="ctr">
                <a:lnSpc>
                  <a:spcPct val="88000"/>
                </a:lnSpc>
              </a:pPr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Mechanism</a:t>
              </a:r>
            </a:p>
          </p:txBody>
        </p:sp>
        <p:sp>
          <p:nvSpPr>
            <p:cNvPr id="3159052" name="Line 12"/>
            <p:cNvSpPr>
              <a:spLocks noChangeShapeType="1"/>
            </p:cNvSpPr>
            <p:nvPr/>
          </p:nvSpPr>
          <p:spPr bwMode="auto">
            <a:xfrm>
              <a:off x="592" y="3038"/>
              <a:ext cx="0" cy="3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9053" name="Line 13"/>
            <p:cNvSpPr>
              <a:spLocks noChangeShapeType="1"/>
            </p:cNvSpPr>
            <p:nvPr/>
          </p:nvSpPr>
          <p:spPr bwMode="auto">
            <a:xfrm>
              <a:off x="588" y="3322"/>
              <a:ext cx="5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9054" name="Rectangle 14"/>
            <p:cNvSpPr>
              <a:spLocks noChangeArrowheads="1"/>
            </p:cNvSpPr>
            <p:nvPr/>
          </p:nvSpPr>
          <p:spPr bwMode="auto">
            <a:xfrm>
              <a:off x="800" y="3366"/>
              <a:ext cx="205" cy="26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a</a:t>
              </a:r>
            </a:p>
          </p:txBody>
        </p:sp>
      </p:grpSp>
      <p:sp>
        <p:nvSpPr>
          <p:cNvPr id="3159055" name="Line 15"/>
          <p:cNvSpPr>
            <a:spLocks noChangeShapeType="1"/>
          </p:cNvSpPr>
          <p:nvPr/>
        </p:nvSpPr>
        <p:spPr bwMode="auto">
          <a:xfrm flipV="1">
            <a:off x="3752850" y="4816475"/>
            <a:ext cx="152400" cy="254000"/>
          </a:xfrm>
          <a:prstGeom prst="line">
            <a:avLst/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049588" y="4916488"/>
            <a:ext cx="3308350" cy="1941512"/>
            <a:chOff x="1921" y="3097"/>
            <a:chExt cx="2084" cy="1223"/>
          </a:xfrm>
        </p:grpSpPr>
        <p:sp>
          <p:nvSpPr>
            <p:cNvPr id="3159057" name="Rectangle 17"/>
            <p:cNvSpPr>
              <a:spLocks noChangeArrowheads="1"/>
            </p:cNvSpPr>
            <p:nvPr/>
          </p:nvSpPr>
          <p:spPr bwMode="auto">
            <a:xfrm>
              <a:off x="3042" y="3097"/>
              <a:ext cx="963" cy="53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8000"/>
                </a:lnSpc>
              </a:pPr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Main</a:t>
              </a:r>
            </a:p>
            <a:p>
              <a:pPr algn="ctr">
                <a:lnSpc>
                  <a:spcPct val="88000"/>
                </a:lnSpc>
              </a:pPr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Memory</a:t>
              </a:r>
            </a:p>
          </p:txBody>
        </p:sp>
        <p:sp>
          <p:nvSpPr>
            <p:cNvPr id="3159058" name="Line 18"/>
            <p:cNvSpPr>
              <a:spLocks noChangeShapeType="1"/>
            </p:cNvSpPr>
            <p:nvPr/>
          </p:nvSpPr>
          <p:spPr bwMode="auto">
            <a:xfrm>
              <a:off x="2496" y="3442"/>
              <a:ext cx="4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9059" name="Rectangle 19"/>
            <p:cNvSpPr>
              <a:spLocks noChangeArrowheads="1"/>
            </p:cNvSpPr>
            <p:nvPr/>
          </p:nvSpPr>
          <p:spPr bwMode="auto">
            <a:xfrm>
              <a:off x="2588" y="3534"/>
              <a:ext cx="258" cy="26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a'</a:t>
              </a:r>
            </a:p>
          </p:txBody>
        </p:sp>
        <p:sp>
          <p:nvSpPr>
            <p:cNvPr id="3159060" name="Rectangle 20"/>
            <p:cNvSpPr>
              <a:spLocks noChangeArrowheads="1"/>
            </p:cNvSpPr>
            <p:nvPr/>
          </p:nvSpPr>
          <p:spPr bwMode="auto">
            <a:xfrm>
              <a:off x="1921" y="3830"/>
              <a:ext cx="1039" cy="4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physical </a:t>
              </a:r>
              <a:b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</a:br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address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4672013" y="4448175"/>
            <a:ext cx="4241800" cy="2409825"/>
            <a:chOff x="2943" y="2802"/>
            <a:chExt cx="2672" cy="1518"/>
          </a:xfrm>
        </p:grpSpPr>
        <p:sp>
          <p:nvSpPr>
            <p:cNvPr id="3159062" name="Line 22"/>
            <p:cNvSpPr>
              <a:spLocks noChangeShapeType="1"/>
            </p:cNvSpPr>
            <p:nvPr/>
          </p:nvSpPr>
          <p:spPr bwMode="auto">
            <a:xfrm>
              <a:off x="3999" y="3214"/>
              <a:ext cx="3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9063" name="Line 23"/>
            <p:cNvSpPr>
              <a:spLocks noChangeShapeType="1"/>
            </p:cNvSpPr>
            <p:nvPr/>
          </p:nvSpPr>
          <p:spPr bwMode="auto">
            <a:xfrm flipH="1">
              <a:off x="4023" y="3466"/>
              <a:ext cx="2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24"/>
            <p:cNvGrpSpPr>
              <a:grpSpLocks/>
            </p:cNvGrpSpPr>
            <p:nvPr/>
          </p:nvGrpSpPr>
          <p:grpSpPr bwMode="auto">
            <a:xfrm>
              <a:off x="2943" y="2802"/>
              <a:ext cx="2672" cy="872"/>
              <a:chOff x="2943" y="2802"/>
              <a:chExt cx="2672" cy="872"/>
            </a:xfrm>
          </p:grpSpPr>
          <p:sp>
            <p:nvSpPr>
              <p:cNvPr id="3159065" name="Rectangle 25"/>
              <p:cNvSpPr>
                <a:spLocks noChangeArrowheads="1"/>
              </p:cNvSpPr>
              <p:nvPr/>
            </p:nvSpPr>
            <p:spPr bwMode="auto">
              <a:xfrm>
                <a:off x="4320" y="3072"/>
                <a:ext cx="888" cy="42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ct val="50000"/>
                  </a:spcBef>
                  <a:spcAft>
                    <a:spcPct val="50000"/>
                  </a:spcAft>
                </a:pPr>
                <a:r>
                  <a:rPr lang="en-US" sz="2800" b="1">
                    <a:solidFill>
                      <a:schemeClr val="tx1"/>
                    </a:solidFill>
                    <a:latin typeface="Arial" pitchFamily="-65" charset="0"/>
                  </a:rPr>
                  <a:t>  Disk   </a:t>
                </a:r>
              </a:p>
            </p:txBody>
          </p:sp>
          <p:sp>
            <p:nvSpPr>
              <p:cNvPr id="3159066" name="Rectangle 26"/>
              <p:cNvSpPr>
                <a:spLocks noChangeArrowheads="1"/>
              </p:cNvSpPr>
              <p:nvPr/>
            </p:nvSpPr>
            <p:spPr bwMode="auto">
              <a:xfrm>
                <a:off x="2943" y="3038"/>
                <a:ext cx="2672" cy="636"/>
              </a:xfrm>
              <a:prstGeom prst="rect">
                <a:avLst/>
              </a:prstGeom>
              <a:noFill/>
              <a:ln w="38100">
                <a:pattFill prst="dkUpDiag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9067" name="Line 27"/>
              <p:cNvSpPr>
                <a:spLocks noChangeShapeType="1"/>
              </p:cNvSpPr>
              <p:nvPr/>
            </p:nvSpPr>
            <p:spPr bwMode="auto">
              <a:xfrm flipV="1">
                <a:off x="3951" y="2802"/>
                <a:ext cx="716" cy="1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9068" name="Line 28"/>
              <p:cNvSpPr>
                <a:spLocks noChangeShapeType="1"/>
              </p:cNvSpPr>
              <p:nvPr/>
            </p:nvSpPr>
            <p:spPr bwMode="auto">
              <a:xfrm flipH="1">
                <a:off x="4679" y="2810"/>
                <a:ext cx="0" cy="2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159069" name="Line 29"/>
            <p:cNvSpPr>
              <a:spLocks noChangeShapeType="1"/>
            </p:cNvSpPr>
            <p:nvPr/>
          </p:nvSpPr>
          <p:spPr bwMode="auto">
            <a:xfrm flipH="1">
              <a:off x="4127" y="3510"/>
              <a:ext cx="20" cy="3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9070" name="Rectangle 30"/>
            <p:cNvSpPr>
              <a:spLocks noChangeArrowheads="1"/>
            </p:cNvSpPr>
            <p:nvPr/>
          </p:nvSpPr>
          <p:spPr bwMode="auto">
            <a:xfrm>
              <a:off x="3319" y="3830"/>
              <a:ext cx="1437" cy="4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OS performs</a:t>
              </a:r>
            </a:p>
            <a:p>
              <a:pPr algn="l">
                <a:lnSpc>
                  <a:spcPct val="85000"/>
                </a:lnSpc>
              </a:pPr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this transfer</a:t>
              </a: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4024313" y="3546475"/>
            <a:ext cx="2390775" cy="1752600"/>
            <a:chOff x="2535" y="2234"/>
            <a:chExt cx="1506" cy="1104"/>
          </a:xfrm>
        </p:grpSpPr>
        <p:sp>
          <p:nvSpPr>
            <p:cNvPr id="3159072" name="Rectangle 32"/>
            <p:cNvSpPr>
              <a:spLocks noChangeArrowheads="1"/>
            </p:cNvSpPr>
            <p:nvPr/>
          </p:nvSpPr>
          <p:spPr bwMode="auto">
            <a:xfrm>
              <a:off x="3022" y="2505"/>
              <a:ext cx="963" cy="53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8000"/>
                </a:lnSpc>
              </a:pPr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OS fault</a:t>
              </a:r>
            </a:p>
            <a:p>
              <a:pPr algn="ctr">
                <a:lnSpc>
                  <a:spcPct val="88000"/>
                </a:lnSpc>
              </a:pPr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handler</a:t>
              </a:r>
            </a:p>
          </p:txBody>
        </p:sp>
        <p:sp>
          <p:nvSpPr>
            <p:cNvPr id="3159073" name="Rectangle 33"/>
            <p:cNvSpPr>
              <a:spLocks noChangeArrowheads="1"/>
            </p:cNvSpPr>
            <p:nvPr/>
          </p:nvSpPr>
          <p:spPr bwMode="auto">
            <a:xfrm>
              <a:off x="2568" y="3018"/>
              <a:ext cx="205" cy="26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0</a:t>
              </a:r>
            </a:p>
          </p:txBody>
        </p:sp>
        <p:sp>
          <p:nvSpPr>
            <p:cNvPr id="3159074" name="Rectangle 34"/>
            <p:cNvSpPr>
              <a:spLocks noChangeArrowheads="1"/>
            </p:cNvSpPr>
            <p:nvPr/>
          </p:nvSpPr>
          <p:spPr bwMode="auto">
            <a:xfrm>
              <a:off x="2903" y="2234"/>
              <a:ext cx="1138" cy="26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page fault</a:t>
              </a:r>
              <a:endParaRPr lang="en-US" sz="2800" b="1" i="1">
                <a:solidFill>
                  <a:schemeClr val="tx1"/>
                </a:solidFill>
                <a:latin typeface="Arial" pitchFamily="-65" charset="0"/>
              </a:endParaRPr>
            </a:p>
          </p:txBody>
        </p:sp>
        <p:cxnSp>
          <p:nvCxnSpPr>
            <p:cNvPr id="3159075" name="AutoShape 35"/>
            <p:cNvCxnSpPr>
              <a:cxnSpLocks noChangeShapeType="1"/>
              <a:stCxn id="3159051" idx="3"/>
              <a:endCxn id="3159072" idx="1"/>
            </p:cNvCxnSpPr>
            <p:nvPr/>
          </p:nvCxnSpPr>
          <p:spPr bwMode="auto">
            <a:xfrm flipV="1">
              <a:off x="2535" y="2770"/>
              <a:ext cx="475" cy="568"/>
            </a:xfrm>
            <a:prstGeom prst="bentConnector3">
              <a:avLst>
                <a:gd name="adj1" fmla="val 49894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Fetching data on a memory read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365750"/>
          </a:xfrm>
        </p:spPr>
        <p:txBody>
          <a:bodyPr/>
          <a:lstStyle/>
          <a:p>
            <a:r>
              <a:rPr lang="en-US" sz="2000" dirty="0" smtClean="0"/>
              <a:t>Check TLB (input: VPN, output: PPN)</a:t>
            </a:r>
          </a:p>
          <a:p>
            <a:pPr lvl="1"/>
            <a:r>
              <a:rPr lang="en-US" sz="1800" dirty="0" smtClean="0"/>
              <a:t>hit: fetch translation</a:t>
            </a:r>
          </a:p>
          <a:p>
            <a:pPr lvl="1"/>
            <a:r>
              <a:rPr lang="en-US" sz="1800" dirty="0" smtClean="0"/>
              <a:t>miss: check page table (in memory)</a:t>
            </a:r>
          </a:p>
          <a:p>
            <a:pPr lvl="2"/>
            <a:r>
              <a:rPr lang="en-US" sz="1600" dirty="0" smtClean="0"/>
              <a:t>Page table hit: fetch translation</a:t>
            </a:r>
          </a:p>
          <a:p>
            <a:pPr lvl="2"/>
            <a:r>
              <a:rPr lang="en-US" sz="1600" dirty="0" smtClean="0"/>
              <a:t>Page table miss: page fault, fetch page from disk to memory, return translation to TLB</a:t>
            </a:r>
          </a:p>
          <a:p>
            <a:r>
              <a:rPr lang="en-US" sz="2000" dirty="0" smtClean="0"/>
              <a:t>Check cache (input: PPN, output: data)</a:t>
            </a:r>
          </a:p>
          <a:p>
            <a:pPr lvl="1"/>
            <a:r>
              <a:rPr lang="en-US" sz="1800" dirty="0" smtClean="0"/>
              <a:t>hit: return value</a:t>
            </a:r>
          </a:p>
          <a:p>
            <a:pPr lvl="1"/>
            <a:r>
              <a:rPr lang="en-US" sz="1800" dirty="0" smtClean="0"/>
              <a:t>miss: fetch value from memory, remember it in cache, return value</a:t>
            </a:r>
          </a:p>
          <a:p>
            <a:endParaRPr lang="en-US" sz="2000" dirty="0"/>
          </a:p>
        </p:txBody>
      </p:sp>
      <p:sp>
        <p:nvSpPr>
          <p:cNvPr id="3085316" name="Rectangle 4"/>
          <p:cNvSpPr>
            <a:spLocks noChangeArrowheads="1"/>
          </p:cNvSpPr>
          <p:nvPr/>
        </p:nvSpPr>
        <p:spPr bwMode="auto">
          <a:xfrm>
            <a:off x="558800" y="4419600"/>
            <a:ext cx="1679947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solidFill>
                  <a:schemeClr val="tx1"/>
                </a:solidFill>
                <a:latin typeface="18 VAG Rounded Light   02390"/>
              </a:rPr>
              <a:t>Processor</a:t>
            </a:r>
          </a:p>
        </p:txBody>
      </p:sp>
      <p:sp>
        <p:nvSpPr>
          <p:cNvPr id="3085317" name="Rectangle 5"/>
          <p:cNvSpPr>
            <a:spLocks noChangeArrowheads="1"/>
          </p:cNvSpPr>
          <p:nvPr/>
        </p:nvSpPr>
        <p:spPr bwMode="auto">
          <a:xfrm>
            <a:off x="3079750" y="4337050"/>
            <a:ext cx="1352550" cy="901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TLB</a:t>
            </a:r>
          </a:p>
          <a:p>
            <a:pPr algn="ctr"/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Lookup</a:t>
            </a:r>
          </a:p>
        </p:txBody>
      </p:sp>
      <p:sp>
        <p:nvSpPr>
          <p:cNvPr id="3085318" name="Rectangle 6"/>
          <p:cNvSpPr>
            <a:spLocks noChangeArrowheads="1"/>
          </p:cNvSpPr>
          <p:nvPr/>
        </p:nvSpPr>
        <p:spPr bwMode="auto">
          <a:xfrm>
            <a:off x="5118100" y="4184650"/>
            <a:ext cx="1123950" cy="901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18 VAG Rounded Light   02390"/>
              </a:rPr>
              <a:t>Cache</a:t>
            </a:r>
          </a:p>
        </p:txBody>
      </p:sp>
      <p:sp>
        <p:nvSpPr>
          <p:cNvPr id="3085319" name="Rectangle 7"/>
          <p:cNvSpPr>
            <a:spLocks noChangeArrowheads="1"/>
          </p:cNvSpPr>
          <p:nvPr/>
        </p:nvSpPr>
        <p:spPr bwMode="auto">
          <a:xfrm>
            <a:off x="7296150" y="4197350"/>
            <a:ext cx="1390650" cy="901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18 VAG Rounded Light   02390"/>
              </a:rPr>
              <a:t>Main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18 VAG Rounded Light   02390"/>
              </a:rPr>
              <a:t>Memory</a:t>
            </a:r>
          </a:p>
        </p:txBody>
      </p:sp>
      <p:sp>
        <p:nvSpPr>
          <p:cNvPr id="3085320" name="Rectangle 8"/>
          <p:cNvSpPr>
            <a:spLocks noChangeArrowheads="1"/>
          </p:cNvSpPr>
          <p:nvPr/>
        </p:nvSpPr>
        <p:spPr bwMode="auto">
          <a:xfrm>
            <a:off x="2438400" y="3905250"/>
            <a:ext cx="500137" cy="3744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400" b="1">
                <a:solidFill>
                  <a:schemeClr val="tx1"/>
                </a:solidFill>
                <a:latin typeface="18 VAG Rounded Light   02390"/>
              </a:rPr>
              <a:t>VA</a:t>
            </a:r>
          </a:p>
        </p:txBody>
      </p:sp>
      <p:sp>
        <p:nvSpPr>
          <p:cNvPr id="3085321" name="Rectangle 9"/>
          <p:cNvSpPr>
            <a:spLocks noChangeArrowheads="1"/>
          </p:cNvSpPr>
          <p:nvPr/>
        </p:nvSpPr>
        <p:spPr bwMode="auto">
          <a:xfrm>
            <a:off x="4478338" y="3981450"/>
            <a:ext cx="487313" cy="3744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400" b="1">
                <a:solidFill>
                  <a:schemeClr val="tx1"/>
                </a:solidFill>
                <a:latin typeface="18 VAG Rounded Light   02390"/>
              </a:rPr>
              <a:t>PA</a:t>
            </a:r>
          </a:p>
        </p:txBody>
      </p:sp>
      <p:sp>
        <p:nvSpPr>
          <p:cNvPr id="3085322" name="Rectangle 10"/>
          <p:cNvSpPr>
            <a:spLocks noChangeArrowheads="1"/>
          </p:cNvSpPr>
          <p:nvPr/>
        </p:nvSpPr>
        <p:spPr bwMode="auto">
          <a:xfrm>
            <a:off x="6264275" y="4419600"/>
            <a:ext cx="743793" cy="3744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400" b="1">
                <a:solidFill>
                  <a:schemeClr val="tx1"/>
                </a:solidFill>
                <a:latin typeface="18 VAG Rounded Light   02390"/>
              </a:rPr>
              <a:t>miss</a:t>
            </a:r>
          </a:p>
        </p:txBody>
      </p:sp>
      <p:sp>
        <p:nvSpPr>
          <p:cNvPr id="3085323" name="Rectangle 11"/>
          <p:cNvSpPr>
            <a:spLocks noChangeArrowheads="1"/>
          </p:cNvSpPr>
          <p:nvPr/>
        </p:nvSpPr>
        <p:spPr bwMode="auto">
          <a:xfrm>
            <a:off x="5010150" y="5156200"/>
            <a:ext cx="564257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solidFill>
                  <a:schemeClr val="tx1"/>
                </a:solidFill>
                <a:latin typeface="18 VAG Rounded Light   02390"/>
              </a:rPr>
              <a:t>hit</a:t>
            </a:r>
          </a:p>
        </p:txBody>
      </p:sp>
      <p:sp>
        <p:nvSpPr>
          <p:cNvPr id="3085324" name="Rectangle 12"/>
          <p:cNvSpPr>
            <a:spLocks noChangeArrowheads="1"/>
          </p:cNvSpPr>
          <p:nvPr/>
        </p:nvSpPr>
        <p:spPr bwMode="auto">
          <a:xfrm>
            <a:off x="6248400" y="5181600"/>
            <a:ext cx="866134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solidFill>
                  <a:schemeClr val="tx1"/>
                </a:solidFill>
                <a:latin typeface="18 VAG Rounded Light   02390"/>
              </a:rPr>
              <a:t>data</a:t>
            </a:r>
          </a:p>
        </p:txBody>
      </p:sp>
      <p:sp>
        <p:nvSpPr>
          <p:cNvPr id="3085325" name="Rectangle 13"/>
          <p:cNvSpPr>
            <a:spLocks noChangeArrowheads="1"/>
          </p:cNvSpPr>
          <p:nvPr/>
        </p:nvSpPr>
        <p:spPr bwMode="auto">
          <a:xfrm>
            <a:off x="3213100" y="5708650"/>
            <a:ext cx="1066800" cy="901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Trans-</a:t>
            </a:r>
          </a:p>
          <a:p>
            <a:pPr algn="ctr"/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lation</a:t>
            </a:r>
          </a:p>
        </p:txBody>
      </p:sp>
      <p:sp>
        <p:nvSpPr>
          <p:cNvPr id="3085326" name="Rectangle 14"/>
          <p:cNvSpPr>
            <a:spLocks noChangeArrowheads="1"/>
          </p:cNvSpPr>
          <p:nvPr/>
        </p:nvSpPr>
        <p:spPr bwMode="auto">
          <a:xfrm>
            <a:off x="3886200" y="3886200"/>
            <a:ext cx="566912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 dirty="0">
                <a:solidFill>
                  <a:schemeClr val="accent2"/>
                </a:solidFill>
                <a:latin typeface="18 VAG Rounded Light   02390"/>
              </a:rPr>
              <a:t>hit</a:t>
            </a:r>
          </a:p>
        </p:txBody>
      </p:sp>
      <p:sp>
        <p:nvSpPr>
          <p:cNvPr id="3085327" name="Line 15"/>
          <p:cNvSpPr>
            <a:spLocks noChangeShapeType="1"/>
          </p:cNvSpPr>
          <p:nvPr/>
        </p:nvSpPr>
        <p:spPr bwMode="auto">
          <a:xfrm>
            <a:off x="3200400" y="5245100"/>
            <a:ext cx="0" cy="4191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28" name="Rectangle 16"/>
          <p:cNvSpPr>
            <a:spLocks noChangeArrowheads="1"/>
          </p:cNvSpPr>
          <p:nvPr/>
        </p:nvSpPr>
        <p:spPr bwMode="auto">
          <a:xfrm>
            <a:off x="3276600" y="5289550"/>
            <a:ext cx="833562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miss</a:t>
            </a:r>
          </a:p>
        </p:txBody>
      </p:sp>
      <p:sp>
        <p:nvSpPr>
          <p:cNvPr id="3085330" name="Rectangle 18"/>
          <p:cNvSpPr>
            <a:spLocks noChangeArrowheads="1"/>
          </p:cNvSpPr>
          <p:nvPr/>
        </p:nvSpPr>
        <p:spPr bwMode="auto">
          <a:xfrm>
            <a:off x="533400" y="4038600"/>
            <a:ext cx="19050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1" name="Rectangle 19"/>
          <p:cNvSpPr>
            <a:spLocks noChangeArrowheads="1"/>
          </p:cNvSpPr>
          <p:nvPr/>
        </p:nvSpPr>
        <p:spPr bwMode="auto">
          <a:xfrm>
            <a:off x="7086600" y="4038600"/>
            <a:ext cx="17526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2" name="Rectangle 20"/>
          <p:cNvSpPr>
            <a:spLocks noChangeArrowheads="1"/>
          </p:cNvSpPr>
          <p:nvPr/>
        </p:nvSpPr>
        <p:spPr bwMode="auto">
          <a:xfrm>
            <a:off x="3048000" y="4267200"/>
            <a:ext cx="1371600" cy="9906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3" name="Rectangle 21"/>
          <p:cNvSpPr>
            <a:spLocks noChangeArrowheads="1"/>
          </p:cNvSpPr>
          <p:nvPr/>
        </p:nvSpPr>
        <p:spPr bwMode="auto">
          <a:xfrm>
            <a:off x="3048000" y="5715000"/>
            <a:ext cx="1371600" cy="9144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4" name="Line 22"/>
          <p:cNvSpPr>
            <a:spLocks noChangeShapeType="1"/>
          </p:cNvSpPr>
          <p:nvPr/>
        </p:nvSpPr>
        <p:spPr bwMode="auto">
          <a:xfrm>
            <a:off x="2438400" y="43434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5" name="Line 23"/>
          <p:cNvSpPr>
            <a:spLocks noChangeShapeType="1"/>
          </p:cNvSpPr>
          <p:nvPr/>
        </p:nvSpPr>
        <p:spPr bwMode="auto">
          <a:xfrm>
            <a:off x="4419600" y="43434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6" name="Line 24"/>
          <p:cNvSpPr>
            <a:spLocks noChangeShapeType="1"/>
          </p:cNvSpPr>
          <p:nvPr/>
        </p:nvSpPr>
        <p:spPr bwMode="auto">
          <a:xfrm>
            <a:off x="4267200" y="5257800"/>
            <a:ext cx="0" cy="4191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7" name="Line 25"/>
          <p:cNvSpPr>
            <a:spLocks noChangeShapeType="1"/>
          </p:cNvSpPr>
          <p:nvPr/>
        </p:nvSpPr>
        <p:spPr bwMode="auto">
          <a:xfrm>
            <a:off x="6248400" y="43434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8" name="Line 26"/>
          <p:cNvSpPr>
            <a:spLocks noChangeShapeType="1"/>
          </p:cNvSpPr>
          <p:nvPr/>
        </p:nvSpPr>
        <p:spPr bwMode="auto">
          <a:xfrm>
            <a:off x="6248400" y="48768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9" name="Freeform 27"/>
          <p:cNvSpPr>
            <a:spLocks/>
          </p:cNvSpPr>
          <p:nvPr/>
        </p:nvSpPr>
        <p:spPr bwMode="auto">
          <a:xfrm>
            <a:off x="2438400" y="4953000"/>
            <a:ext cx="2667000" cy="1828800"/>
          </a:xfrm>
          <a:custGeom>
            <a:avLst/>
            <a:gdLst/>
            <a:ahLst/>
            <a:cxnLst>
              <a:cxn ang="0">
                <a:pos x="1680" y="0"/>
              </a:cxn>
              <a:cxn ang="0">
                <a:pos x="1488" y="0"/>
              </a:cxn>
              <a:cxn ang="0">
                <a:pos x="1488" y="1152"/>
              </a:cxn>
              <a:cxn ang="0">
                <a:pos x="192" y="1152"/>
              </a:cxn>
              <a:cxn ang="0">
                <a:pos x="192" y="48"/>
              </a:cxn>
              <a:cxn ang="0">
                <a:pos x="0" y="48"/>
              </a:cxn>
            </a:cxnLst>
            <a:rect l="0" t="0" r="r" b="b"/>
            <a:pathLst>
              <a:path w="1680" h="1152">
                <a:moveTo>
                  <a:pt x="1680" y="0"/>
                </a:moveTo>
                <a:lnTo>
                  <a:pt x="1488" y="0"/>
                </a:lnTo>
                <a:lnTo>
                  <a:pt x="1488" y="1152"/>
                </a:lnTo>
                <a:lnTo>
                  <a:pt x="192" y="1152"/>
                </a:lnTo>
                <a:lnTo>
                  <a:pt x="192" y="48"/>
                </a:lnTo>
                <a:lnTo>
                  <a:pt x="0" y="4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18 VAG Rounded Light   02390"/>
              </a:rPr>
              <a:t>Address Translation using TLB</a:t>
            </a:r>
            <a:endParaRPr lang="en-US" b="1" dirty="0">
              <a:latin typeface="18 VAG Rounded Light   02390"/>
            </a:endParaRPr>
          </a:p>
        </p:txBody>
      </p:sp>
      <p:sp>
        <p:nvSpPr>
          <p:cNvPr id="3108867" name="Line 3"/>
          <p:cNvSpPr>
            <a:spLocks noChangeShapeType="1"/>
          </p:cNvSpPr>
          <p:nvPr/>
        </p:nvSpPr>
        <p:spPr bwMode="auto">
          <a:xfrm>
            <a:off x="5715000" y="4105275"/>
            <a:ext cx="609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68" name="Line 4"/>
          <p:cNvSpPr>
            <a:spLocks noChangeShapeType="1"/>
          </p:cNvSpPr>
          <p:nvPr/>
        </p:nvSpPr>
        <p:spPr bwMode="auto">
          <a:xfrm>
            <a:off x="6324600" y="4105275"/>
            <a:ext cx="0" cy="7715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69" name="Rectangle 5"/>
          <p:cNvSpPr>
            <a:spLocks noChangeArrowheads="1"/>
          </p:cNvSpPr>
          <p:nvPr/>
        </p:nvSpPr>
        <p:spPr bwMode="auto">
          <a:xfrm>
            <a:off x="5922963" y="4891088"/>
            <a:ext cx="2994025" cy="5095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70" name="Text Box 6"/>
          <p:cNvSpPr txBox="1">
            <a:spLocks noChangeArrowheads="1"/>
          </p:cNvSpPr>
          <p:nvPr/>
        </p:nvSpPr>
        <p:spPr bwMode="auto">
          <a:xfrm>
            <a:off x="5943600" y="4891088"/>
            <a:ext cx="16764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accent4"/>
                </a:solidFill>
                <a:latin typeface="18 VAG Rounded Light   02390"/>
              </a:rPr>
              <a:t>PPN</a:t>
            </a:r>
          </a:p>
        </p:txBody>
      </p:sp>
      <p:sp>
        <p:nvSpPr>
          <p:cNvPr id="3108871" name="Line 7"/>
          <p:cNvSpPr>
            <a:spLocks noChangeShapeType="1"/>
          </p:cNvSpPr>
          <p:nvPr/>
        </p:nvSpPr>
        <p:spPr bwMode="auto">
          <a:xfrm>
            <a:off x="7615238" y="4891088"/>
            <a:ext cx="0" cy="509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72" name="Text Box 8"/>
          <p:cNvSpPr txBox="1">
            <a:spLocks noChangeArrowheads="1"/>
          </p:cNvSpPr>
          <p:nvPr/>
        </p:nvSpPr>
        <p:spPr bwMode="auto">
          <a:xfrm>
            <a:off x="7756852" y="4891088"/>
            <a:ext cx="1082348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>
                <a:latin typeface="18 VAG Rounded Light   02390"/>
              </a:rPr>
              <a:t>Offset</a:t>
            </a:r>
          </a:p>
        </p:txBody>
      </p:sp>
      <p:sp>
        <p:nvSpPr>
          <p:cNvPr id="3108873" name="Text Box 9"/>
          <p:cNvSpPr txBox="1">
            <a:spLocks noChangeArrowheads="1"/>
          </p:cNvSpPr>
          <p:nvPr/>
        </p:nvSpPr>
        <p:spPr bwMode="auto">
          <a:xfrm>
            <a:off x="5894473" y="5338763"/>
            <a:ext cx="3020927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18 VAG Rounded Light   02390"/>
              </a:rPr>
              <a:t>Physical Address</a:t>
            </a:r>
          </a:p>
        </p:txBody>
      </p:sp>
      <p:sp>
        <p:nvSpPr>
          <p:cNvPr id="3108874" name="Line 10"/>
          <p:cNvSpPr>
            <a:spLocks noChangeShapeType="1"/>
          </p:cNvSpPr>
          <p:nvPr/>
        </p:nvSpPr>
        <p:spPr bwMode="auto">
          <a:xfrm>
            <a:off x="4991100" y="1738312"/>
            <a:ext cx="33909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75" name="Line 11"/>
          <p:cNvSpPr>
            <a:spLocks noChangeShapeType="1"/>
          </p:cNvSpPr>
          <p:nvPr/>
        </p:nvSpPr>
        <p:spPr bwMode="auto">
          <a:xfrm>
            <a:off x="8382000" y="1738312"/>
            <a:ext cx="0" cy="313848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76" name="Rectangle 12"/>
          <p:cNvSpPr>
            <a:spLocks noChangeArrowheads="1"/>
          </p:cNvSpPr>
          <p:nvPr/>
        </p:nvSpPr>
        <p:spPr bwMode="auto">
          <a:xfrm>
            <a:off x="381000" y="1538288"/>
            <a:ext cx="4610100" cy="5095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77" name="Text Box 13"/>
          <p:cNvSpPr txBox="1">
            <a:spLocks noChangeArrowheads="1"/>
          </p:cNvSpPr>
          <p:nvPr/>
        </p:nvSpPr>
        <p:spPr bwMode="auto">
          <a:xfrm>
            <a:off x="1600200" y="1117600"/>
            <a:ext cx="810529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>
                <a:solidFill>
                  <a:schemeClr val="accent6"/>
                </a:solidFill>
                <a:latin typeface="18 VAG Rounded Light   02390"/>
              </a:rPr>
              <a:t>VPN</a:t>
            </a:r>
          </a:p>
        </p:txBody>
      </p:sp>
      <p:sp>
        <p:nvSpPr>
          <p:cNvPr id="3108878" name="Line 14"/>
          <p:cNvSpPr>
            <a:spLocks noChangeShapeType="1"/>
          </p:cNvSpPr>
          <p:nvPr/>
        </p:nvSpPr>
        <p:spPr bwMode="auto">
          <a:xfrm>
            <a:off x="2057400" y="1538288"/>
            <a:ext cx="0" cy="509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79" name="Text Box 15"/>
          <p:cNvSpPr txBox="1">
            <a:spLocks noChangeArrowheads="1"/>
          </p:cNvSpPr>
          <p:nvPr/>
        </p:nvSpPr>
        <p:spPr bwMode="auto">
          <a:xfrm>
            <a:off x="3754437" y="1538288"/>
            <a:ext cx="123636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latin typeface="18 VAG Rounded Light   02390"/>
              </a:rPr>
              <a:t>Offset</a:t>
            </a:r>
          </a:p>
        </p:txBody>
      </p:sp>
      <p:sp>
        <p:nvSpPr>
          <p:cNvPr id="3108880" name="Text Box 16"/>
          <p:cNvSpPr txBox="1">
            <a:spLocks noChangeArrowheads="1"/>
          </p:cNvSpPr>
          <p:nvPr/>
        </p:nvSpPr>
        <p:spPr bwMode="auto">
          <a:xfrm>
            <a:off x="842963" y="776288"/>
            <a:ext cx="2457595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>
                <a:solidFill>
                  <a:schemeClr val="tx1"/>
                </a:solidFill>
                <a:latin typeface="18 VAG Rounded Light   02390"/>
              </a:rPr>
              <a:t>Virtual Address</a:t>
            </a:r>
          </a:p>
        </p:txBody>
      </p:sp>
      <p:sp>
        <p:nvSpPr>
          <p:cNvPr id="3108881" name="Line 17"/>
          <p:cNvSpPr>
            <a:spLocks noChangeShapeType="1"/>
          </p:cNvSpPr>
          <p:nvPr/>
        </p:nvSpPr>
        <p:spPr bwMode="auto">
          <a:xfrm>
            <a:off x="3733800" y="1524000"/>
            <a:ext cx="0" cy="509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82" name="Text Box 18"/>
          <p:cNvSpPr txBox="1">
            <a:spLocks noChangeArrowheads="1"/>
          </p:cNvSpPr>
          <p:nvPr/>
        </p:nvSpPr>
        <p:spPr bwMode="auto">
          <a:xfrm>
            <a:off x="2057400" y="1524000"/>
            <a:ext cx="16764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rgbClr val="FF3399"/>
                </a:solidFill>
                <a:latin typeface="18 VAG Rounded Light   02390"/>
              </a:rPr>
              <a:t>INDEX</a:t>
            </a:r>
          </a:p>
        </p:txBody>
      </p:sp>
      <p:sp>
        <p:nvSpPr>
          <p:cNvPr id="3108883" name="Rectangle 19"/>
          <p:cNvSpPr>
            <a:spLocks noChangeArrowheads="1"/>
          </p:cNvSpPr>
          <p:nvPr/>
        </p:nvSpPr>
        <p:spPr bwMode="auto">
          <a:xfrm>
            <a:off x="3581400" y="2133600"/>
            <a:ext cx="736329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2800" b="1" u="sng" dirty="0">
                <a:solidFill>
                  <a:srgbClr val="FF0000"/>
                </a:solidFill>
                <a:latin typeface="18 VAG Rounded Light   02390"/>
              </a:rPr>
              <a:t>TLB</a:t>
            </a:r>
            <a:endParaRPr lang="en-US" sz="2800" b="1" i="1" dirty="0">
              <a:solidFill>
                <a:schemeClr val="tx1"/>
              </a:solidFill>
              <a:latin typeface="18 VAG Rounded Light   02390"/>
            </a:endParaRPr>
          </a:p>
        </p:txBody>
      </p:sp>
      <p:sp>
        <p:nvSpPr>
          <p:cNvPr id="3108884" name="Rectangle 20"/>
          <p:cNvSpPr>
            <a:spLocks noChangeArrowheads="1"/>
          </p:cNvSpPr>
          <p:nvPr/>
        </p:nvSpPr>
        <p:spPr bwMode="auto">
          <a:xfrm>
            <a:off x="4083050" y="3416300"/>
            <a:ext cx="1631950" cy="11608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solidFill>
                  <a:schemeClr val="accent4"/>
                </a:solidFill>
                <a:latin typeface="18 VAG Rounded Light   02390"/>
              </a:rPr>
              <a:t>Physical</a:t>
            </a:r>
          </a:p>
          <a:p>
            <a:pPr algn="ctr">
              <a:lnSpc>
                <a:spcPct val="85000"/>
              </a:lnSpc>
            </a:pPr>
            <a:r>
              <a:rPr lang="en-US" sz="2800" dirty="0">
                <a:solidFill>
                  <a:schemeClr val="accent4"/>
                </a:solidFill>
                <a:latin typeface="18 VAG Rounded Light   02390"/>
              </a:rPr>
              <a:t>Page</a:t>
            </a:r>
          </a:p>
          <a:p>
            <a:pPr algn="ctr">
              <a:lnSpc>
                <a:spcPct val="85000"/>
              </a:lnSpc>
            </a:pPr>
            <a:r>
              <a:rPr lang="en-US" sz="2800" dirty="0">
                <a:solidFill>
                  <a:schemeClr val="accent4"/>
                </a:solidFill>
                <a:latin typeface="18 VAG Rounded Light   02390"/>
              </a:rPr>
              <a:t>Number</a:t>
            </a:r>
          </a:p>
        </p:txBody>
      </p:sp>
      <p:sp>
        <p:nvSpPr>
          <p:cNvPr id="3108885" name="Rectangle 21"/>
          <p:cNvSpPr>
            <a:spLocks noChangeArrowheads="1"/>
          </p:cNvSpPr>
          <p:nvPr/>
        </p:nvSpPr>
        <p:spPr bwMode="auto">
          <a:xfrm>
            <a:off x="2000250" y="2628900"/>
            <a:ext cx="3714750" cy="2552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86" name="Line 22"/>
          <p:cNvSpPr>
            <a:spLocks noChangeShapeType="1"/>
          </p:cNvSpPr>
          <p:nvPr/>
        </p:nvSpPr>
        <p:spPr bwMode="auto">
          <a:xfrm>
            <a:off x="2019300" y="3314700"/>
            <a:ext cx="3695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87" name="Line 23"/>
          <p:cNvSpPr>
            <a:spLocks noChangeShapeType="1"/>
          </p:cNvSpPr>
          <p:nvPr/>
        </p:nvSpPr>
        <p:spPr bwMode="auto">
          <a:xfrm>
            <a:off x="2019300" y="4572000"/>
            <a:ext cx="3695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88" name="Line 24"/>
          <p:cNvSpPr>
            <a:spLocks noChangeShapeType="1"/>
          </p:cNvSpPr>
          <p:nvPr/>
        </p:nvSpPr>
        <p:spPr bwMode="auto">
          <a:xfrm>
            <a:off x="4076700" y="4572000"/>
            <a:ext cx="0" cy="43815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89" name="Rectangle 25"/>
          <p:cNvSpPr>
            <a:spLocks noChangeArrowheads="1"/>
          </p:cNvSpPr>
          <p:nvPr/>
        </p:nvSpPr>
        <p:spPr bwMode="auto">
          <a:xfrm>
            <a:off x="4083050" y="4572000"/>
            <a:ext cx="1615153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solidFill>
                  <a:schemeClr val="accent4"/>
                </a:solidFill>
                <a:latin typeface="18 VAG Rounded Light   02390"/>
              </a:rPr>
              <a:t>P. P. N.</a:t>
            </a:r>
          </a:p>
        </p:txBody>
      </p:sp>
      <p:sp>
        <p:nvSpPr>
          <p:cNvPr id="3108890" name="Line 26"/>
          <p:cNvSpPr>
            <a:spLocks noChangeShapeType="1"/>
          </p:cNvSpPr>
          <p:nvPr/>
        </p:nvSpPr>
        <p:spPr bwMode="auto">
          <a:xfrm>
            <a:off x="2019300" y="4991100"/>
            <a:ext cx="3695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91" name="Line 27"/>
          <p:cNvSpPr>
            <a:spLocks noChangeShapeType="1"/>
          </p:cNvSpPr>
          <p:nvPr/>
        </p:nvSpPr>
        <p:spPr bwMode="auto">
          <a:xfrm>
            <a:off x="4076700" y="4991100"/>
            <a:ext cx="38100" cy="381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92" name="Line 28"/>
          <p:cNvSpPr>
            <a:spLocks noChangeShapeType="1"/>
          </p:cNvSpPr>
          <p:nvPr/>
        </p:nvSpPr>
        <p:spPr bwMode="auto">
          <a:xfrm>
            <a:off x="4076700" y="2895600"/>
            <a:ext cx="0" cy="43815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93" name="Rectangle 29"/>
          <p:cNvSpPr>
            <a:spLocks noChangeArrowheads="1"/>
          </p:cNvSpPr>
          <p:nvPr/>
        </p:nvSpPr>
        <p:spPr bwMode="auto">
          <a:xfrm>
            <a:off x="4083050" y="2848278"/>
            <a:ext cx="163195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solidFill>
                  <a:schemeClr val="accent4"/>
                </a:solidFill>
                <a:latin typeface="18 VAG Rounded Light   02390"/>
              </a:rPr>
              <a:t>P. P. N.</a:t>
            </a:r>
          </a:p>
        </p:txBody>
      </p:sp>
      <p:sp>
        <p:nvSpPr>
          <p:cNvPr id="3108894" name="Line 30"/>
          <p:cNvSpPr>
            <a:spLocks noChangeShapeType="1"/>
          </p:cNvSpPr>
          <p:nvPr/>
        </p:nvSpPr>
        <p:spPr bwMode="auto">
          <a:xfrm>
            <a:off x="2019300" y="2914650"/>
            <a:ext cx="3695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95" name="Text Box 31"/>
          <p:cNvSpPr txBox="1">
            <a:spLocks noChangeArrowheads="1"/>
          </p:cNvSpPr>
          <p:nvPr/>
        </p:nvSpPr>
        <p:spPr bwMode="auto">
          <a:xfrm>
            <a:off x="3165475" y="2359025"/>
            <a:ext cx="492443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3200" dirty="0">
                <a:solidFill>
                  <a:schemeClr val="tx1"/>
                </a:solidFill>
                <a:latin typeface="18 VAG Rounded Light   02390"/>
              </a:rPr>
              <a:t>...</a:t>
            </a:r>
            <a:endParaRPr lang="en-US" sz="2000" dirty="0">
              <a:latin typeface="18 VAG Rounded Light   02390"/>
            </a:endParaRPr>
          </a:p>
        </p:txBody>
      </p:sp>
      <p:sp>
        <p:nvSpPr>
          <p:cNvPr id="3108896" name="Line 32"/>
          <p:cNvSpPr>
            <a:spLocks noChangeShapeType="1"/>
          </p:cNvSpPr>
          <p:nvPr/>
        </p:nvSpPr>
        <p:spPr bwMode="auto">
          <a:xfrm>
            <a:off x="4076700" y="3257550"/>
            <a:ext cx="0" cy="127635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97" name="Rectangle 33"/>
          <p:cNvSpPr>
            <a:spLocks noChangeArrowheads="1"/>
          </p:cNvSpPr>
          <p:nvPr/>
        </p:nvSpPr>
        <p:spPr bwMode="auto">
          <a:xfrm>
            <a:off x="2286000" y="2848278"/>
            <a:ext cx="123562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2800" dirty="0">
                <a:solidFill>
                  <a:srgbClr val="FF8000"/>
                </a:solidFill>
                <a:latin typeface="18 VAG Rounded Light   02390"/>
              </a:rPr>
              <a:t>TLB Tag</a:t>
            </a:r>
          </a:p>
        </p:txBody>
      </p:sp>
      <p:sp>
        <p:nvSpPr>
          <p:cNvPr id="3108898" name="Rectangle 34"/>
          <p:cNvSpPr>
            <a:spLocks noChangeArrowheads="1"/>
          </p:cNvSpPr>
          <p:nvPr/>
        </p:nvSpPr>
        <p:spPr bwMode="auto">
          <a:xfrm>
            <a:off x="2155825" y="3352800"/>
            <a:ext cx="1618391" cy="11608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>
                <a:solidFill>
                  <a:srgbClr val="FF8000"/>
                </a:solidFill>
                <a:latin typeface="18 VAG Rounded Light   02390"/>
              </a:rPr>
              <a:t>(Tag used</a:t>
            </a:r>
            <a:br>
              <a:rPr lang="en-US" sz="2800">
                <a:solidFill>
                  <a:srgbClr val="FF8000"/>
                </a:solidFill>
                <a:latin typeface="18 VAG Rounded Light   02390"/>
              </a:rPr>
            </a:br>
            <a:r>
              <a:rPr lang="en-US" sz="2800">
                <a:solidFill>
                  <a:srgbClr val="FF8000"/>
                </a:solidFill>
                <a:latin typeface="18 VAG Rounded Light   02390"/>
              </a:rPr>
              <a:t>just like</a:t>
            </a:r>
            <a:br>
              <a:rPr lang="en-US" sz="2800">
                <a:solidFill>
                  <a:srgbClr val="FF8000"/>
                </a:solidFill>
                <a:latin typeface="18 VAG Rounded Light   02390"/>
              </a:rPr>
            </a:br>
            <a:r>
              <a:rPr lang="en-US" sz="2800">
                <a:solidFill>
                  <a:srgbClr val="FF8000"/>
                </a:solidFill>
                <a:latin typeface="18 VAG Rounded Light   02390"/>
              </a:rPr>
              <a:t>in cache)</a:t>
            </a:r>
          </a:p>
        </p:txBody>
      </p:sp>
      <p:sp>
        <p:nvSpPr>
          <p:cNvPr id="3108899" name="Line 35"/>
          <p:cNvSpPr>
            <a:spLocks noChangeShapeType="1"/>
          </p:cNvSpPr>
          <p:nvPr/>
        </p:nvSpPr>
        <p:spPr bwMode="auto">
          <a:xfrm>
            <a:off x="2454275" y="4572000"/>
            <a:ext cx="0" cy="43815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00" name="Rectangle 36"/>
          <p:cNvSpPr>
            <a:spLocks noChangeArrowheads="1"/>
          </p:cNvSpPr>
          <p:nvPr/>
        </p:nvSpPr>
        <p:spPr bwMode="auto">
          <a:xfrm>
            <a:off x="2438400" y="4524678"/>
            <a:ext cx="123562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2800" dirty="0">
                <a:solidFill>
                  <a:srgbClr val="FF8000"/>
                </a:solidFill>
                <a:latin typeface="18 VAG Rounded Light   02390"/>
              </a:rPr>
              <a:t>TLB Tag</a:t>
            </a:r>
          </a:p>
        </p:txBody>
      </p:sp>
      <p:sp>
        <p:nvSpPr>
          <p:cNvPr id="3108901" name="Line 37"/>
          <p:cNvSpPr>
            <a:spLocks noChangeShapeType="1"/>
          </p:cNvSpPr>
          <p:nvPr/>
        </p:nvSpPr>
        <p:spPr bwMode="auto">
          <a:xfrm>
            <a:off x="2438400" y="2057400"/>
            <a:ext cx="0" cy="32543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02" name="Line 38"/>
          <p:cNvSpPr>
            <a:spLocks noChangeShapeType="1"/>
          </p:cNvSpPr>
          <p:nvPr/>
        </p:nvSpPr>
        <p:spPr bwMode="auto">
          <a:xfrm flipH="1">
            <a:off x="1616075" y="2359025"/>
            <a:ext cx="838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03" name="Line 39"/>
          <p:cNvSpPr>
            <a:spLocks noChangeShapeType="1"/>
          </p:cNvSpPr>
          <p:nvPr/>
        </p:nvSpPr>
        <p:spPr bwMode="auto">
          <a:xfrm>
            <a:off x="1616075" y="2359025"/>
            <a:ext cx="0" cy="17716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04" name="Line 40"/>
          <p:cNvSpPr>
            <a:spLocks noChangeShapeType="1"/>
          </p:cNvSpPr>
          <p:nvPr/>
        </p:nvSpPr>
        <p:spPr bwMode="auto">
          <a:xfrm>
            <a:off x="1616075" y="4130675"/>
            <a:ext cx="38417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05" name="Rectangle 41"/>
          <p:cNvSpPr>
            <a:spLocks noChangeArrowheads="1"/>
          </p:cNvSpPr>
          <p:nvPr/>
        </p:nvSpPr>
        <p:spPr bwMode="auto">
          <a:xfrm>
            <a:off x="5919788" y="5764213"/>
            <a:ext cx="2995612" cy="5095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06" name="Text Box 42"/>
          <p:cNvSpPr txBox="1">
            <a:spLocks noChangeArrowheads="1"/>
          </p:cNvSpPr>
          <p:nvPr/>
        </p:nvSpPr>
        <p:spPr bwMode="auto">
          <a:xfrm>
            <a:off x="6324600" y="5791200"/>
            <a:ext cx="56015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solidFill>
                  <a:srgbClr val="FFFF00"/>
                </a:solidFill>
                <a:latin typeface="18 VAG Rounded Light   02390"/>
              </a:rPr>
              <a:t>Tag</a:t>
            </a:r>
            <a:endParaRPr lang="en-US" sz="3200" dirty="0">
              <a:solidFill>
                <a:srgbClr val="FFFF00"/>
              </a:solidFill>
              <a:latin typeface="18 VAG Rounded Light   02390"/>
            </a:endParaRPr>
          </a:p>
        </p:txBody>
      </p:sp>
      <p:sp>
        <p:nvSpPr>
          <p:cNvPr id="3108907" name="Line 43"/>
          <p:cNvSpPr>
            <a:spLocks noChangeShapeType="1"/>
          </p:cNvSpPr>
          <p:nvPr/>
        </p:nvSpPr>
        <p:spPr bwMode="auto">
          <a:xfrm>
            <a:off x="7219950" y="5749925"/>
            <a:ext cx="0" cy="509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08" name="Text Box 44"/>
          <p:cNvSpPr txBox="1">
            <a:spLocks noChangeArrowheads="1"/>
          </p:cNvSpPr>
          <p:nvPr/>
        </p:nvSpPr>
        <p:spPr bwMode="auto">
          <a:xfrm>
            <a:off x="8070850" y="5791200"/>
            <a:ext cx="81304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solidFill>
                  <a:srgbClr val="FF8DA0"/>
                </a:solidFill>
                <a:latin typeface="18 VAG Rounded Light   02390"/>
              </a:rPr>
              <a:t>Offset</a:t>
            </a:r>
            <a:endParaRPr lang="en-US" sz="3200" dirty="0">
              <a:solidFill>
                <a:srgbClr val="FF8DA0"/>
              </a:solidFill>
              <a:latin typeface="18 VAG Rounded Light   02390"/>
            </a:endParaRPr>
          </a:p>
        </p:txBody>
      </p:sp>
      <p:sp>
        <p:nvSpPr>
          <p:cNvPr id="3108909" name="Line 45"/>
          <p:cNvSpPr>
            <a:spLocks noChangeShapeType="1"/>
          </p:cNvSpPr>
          <p:nvPr/>
        </p:nvSpPr>
        <p:spPr bwMode="auto">
          <a:xfrm>
            <a:off x="8077200" y="5749925"/>
            <a:ext cx="0" cy="509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10" name="Text Box 46"/>
          <p:cNvSpPr txBox="1">
            <a:spLocks noChangeArrowheads="1"/>
          </p:cNvSpPr>
          <p:nvPr/>
        </p:nvSpPr>
        <p:spPr bwMode="auto">
          <a:xfrm>
            <a:off x="7238509" y="5791200"/>
            <a:ext cx="83869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  <a:latin typeface="18 VAG Rounded Light   02390"/>
              </a:rPr>
              <a:t>INDEX</a:t>
            </a:r>
            <a:endParaRPr lang="en-US" sz="3200" dirty="0">
              <a:solidFill>
                <a:srgbClr val="FF3399"/>
              </a:solidFill>
              <a:latin typeface="18 VAG Rounded Light   02390"/>
            </a:endParaRPr>
          </a:p>
        </p:txBody>
      </p:sp>
      <p:sp>
        <p:nvSpPr>
          <p:cNvPr id="3108911" name="Line 47"/>
          <p:cNvSpPr>
            <a:spLocks noChangeShapeType="1"/>
          </p:cNvSpPr>
          <p:nvPr/>
        </p:nvSpPr>
        <p:spPr bwMode="auto">
          <a:xfrm>
            <a:off x="7620000" y="6248400"/>
            <a:ext cx="0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76200" y="5486400"/>
            <a:ext cx="3733800" cy="1371600"/>
            <a:chOff x="48" y="3312"/>
            <a:chExt cx="2352" cy="864"/>
          </a:xfrm>
        </p:grpSpPr>
        <p:sp>
          <p:nvSpPr>
            <p:cNvPr id="3108914" name="Rectangle 50"/>
            <p:cNvSpPr>
              <a:spLocks noChangeArrowheads="1"/>
            </p:cNvSpPr>
            <p:nvPr/>
          </p:nvSpPr>
          <p:spPr bwMode="auto">
            <a:xfrm>
              <a:off x="1248" y="3312"/>
              <a:ext cx="1152" cy="8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108915" name="Text Box 51"/>
            <p:cNvSpPr txBox="1">
              <a:spLocks noChangeArrowheads="1"/>
            </p:cNvSpPr>
            <p:nvPr/>
          </p:nvSpPr>
          <p:spPr bwMode="auto">
            <a:xfrm>
              <a:off x="48" y="3312"/>
              <a:ext cx="1067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18 VAG Rounded Light   02390"/>
                </a:rPr>
                <a:t>Data Cache</a:t>
              </a:r>
            </a:p>
          </p:txBody>
        </p:sp>
        <p:sp>
          <p:nvSpPr>
            <p:cNvPr id="3108916" name="Text Box 52"/>
            <p:cNvSpPr txBox="1">
              <a:spLocks noChangeArrowheads="1"/>
            </p:cNvSpPr>
            <p:nvPr/>
          </p:nvSpPr>
          <p:spPr bwMode="auto">
            <a:xfrm>
              <a:off x="1392" y="3696"/>
              <a:ext cx="982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dirty="0">
                  <a:solidFill>
                    <a:srgbClr val="FFFF00"/>
                  </a:solidFill>
                  <a:latin typeface="18 VAG Rounded Light   02390"/>
                </a:rPr>
                <a:t>Tag</a:t>
              </a:r>
              <a:r>
                <a:rPr lang="en-US" sz="2400" dirty="0" smtClean="0">
                  <a:solidFill>
                    <a:schemeClr val="tx1"/>
                  </a:solidFill>
                  <a:latin typeface="18 VAG Rounded Light   02390"/>
                </a:rPr>
                <a:t>    Data</a:t>
              </a:r>
              <a:endParaRPr lang="en-US" sz="2400" dirty="0">
                <a:solidFill>
                  <a:schemeClr val="tx1"/>
                </a:solidFill>
                <a:latin typeface="18 VAG Rounded Light   02390"/>
              </a:endParaRPr>
            </a:p>
          </p:txBody>
        </p:sp>
        <p:sp>
          <p:nvSpPr>
            <p:cNvPr id="3108917" name="Line 53"/>
            <p:cNvSpPr>
              <a:spLocks noChangeShapeType="1"/>
            </p:cNvSpPr>
            <p:nvPr/>
          </p:nvSpPr>
          <p:spPr bwMode="auto">
            <a:xfrm>
              <a:off x="1248" y="3696"/>
              <a:ext cx="11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108918" name="Line 54"/>
            <p:cNvSpPr>
              <a:spLocks noChangeShapeType="1"/>
            </p:cNvSpPr>
            <p:nvPr/>
          </p:nvSpPr>
          <p:spPr bwMode="auto">
            <a:xfrm>
              <a:off x="1248" y="3984"/>
              <a:ext cx="11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108919" name="Line 55"/>
            <p:cNvSpPr>
              <a:spLocks noChangeShapeType="1"/>
            </p:cNvSpPr>
            <p:nvPr/>
          </p:nvSpPr>
          <p:spPr bwMode="auto">
            <a:xfrm>
              <a:off x="1392" y="3696"/>
              <a:ext cx="0" cy="276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108920" name="Line 56"/>
            <p:cNvSpPr>
              <a:spLocks noChangeShapeType="1"/>
            </p:cNvSpPr>
            <p:nvPr/>
          </p:nvSpPr>
          <p:spPr bwMode="auto">
            <a:xfrm>
              <a:off x="1824" y="3696"/>
              <a:ext cx="0" cy="276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108921" name="Text Box 57"/>
            <p:cNvSpPr txBox="1">
              <a:spLocks noChangeArrowheads="1"/>
            </p:cNvSpPr>
            <p:nvPr/>
          </p:nvSpPr>
          <p:spPr bwMode="auto">
            <a:xfrm>
              <a:off x="1392" y="3408"/>
              <a:ext cx="982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dirty="0">
                  <a:solidFill>
                    <a:srgbClr val="FFFF00"/>
                  </a:solidFill>
                  <a:latin typeface="18 VAG Rounded Light   02390"/>
                </a:rPr>
                <a:t>Tag</a:t>
              </a:r>
              <a:r>
                <a:rPr lang="en-US" sz="2400" dirty="0" smtClean="0">
                  <a:solidFill>
                    <a:srgbClr val="FFFF00"/>
                  </a:solidFill>
                  <a:latin typeface="18 VAG Rounded Light   02390"/>
                </a:rPr>
                <a:t>    </a:t>
              </a:r>
              <a:r>
                <a:rPr lang="en-US" sz="2400" dirty="0" smtClean="0">
                  <a:solidFill>
                    <a:schemeClr val="tx1"/>
                  </a:solidFill>
                  <a:latin typeface="18 VAG Rounded Light   02390"/>
                </a:rPr>
                <a:t>Data</a:t>
              </a:r>
              <a:endParaRPr lang="en-US" sz="2400" dirty="0">
                <a:solidFill>
                  <a:schemeClr val="tx1"/>
                </a:solidFill>
                <a:latin typeface="18 VAG Rounded Light   02390"/>
              </a:endParaRPr>
            </a:p>
          </p:txBody>
        </p:sp>
        <p:sp>
          <p:nvSpPr>
            <p:cNvPr id="3108922" name="Line 58"/>
            <p:cNvSpPr>
              <a:spLocks noChangeShapeType="1"/>
            </p:cNvSpPr>
            <p:nvPr/>
          </p:nvSpPr>
          <p:spPr bwMode="auto">
            <a:xfrm>
              <a:off x="1248" y="3408"/>
              <a:ext cx="11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108923" name="Line 59"/>
            <p:cNvSpPr>
              <a:spLocks noChangeShapeType="1"/>
            </p:cNvSpPr>
            <p:nvPr/>
          </p:nvSpPr>
          <p:spPr bwMode="auto">
            <a:xfrm>
              <a:off x="1248" y="3696"/>
              <a:ext cx="11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108924" name="Line 60"/>
            <p:cNvSpPr>
              <a:spLocks noChangeShapeType="1"/>
            </p:cNvSpPr>
            <p:nvPr/>
          </p:nvSpPr>
          <p:spPr bwMode="auto">
            <a:xfrm>
              <a:off x="1392" y="3408"/>
              <a:ext cx="0" cy="276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108925" name="Line 61"/>
            <p:cNvSpPr>
              <a:spLocks noChangeShapeType="1"/>
            </p:cNvSpPr>
            <p:nvPr/>
          </p:nvSpPr>
          <p:spPr bwMode="auto">
            <a:xfrm>
              <a:off x="1824" y="3408"/>
              <a:ext cx="0" cy="276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</p:grpSp>
      <p:sp>
        <p:nvSpPr>
          <p:cNvPr id="3108927" name="Line 63"/>
          <p:cNvSpPr>
            <a:spLocks noChangeShapeType="1"/>
          </p:cNvSpPr>
          <p:nvPr/>
        </p:nvSpPr>
        <p:spPr bwMode="auto">
          <a:xfrm flipH="1">
            <a:off x="3810000" y="6400800"/>
            <a:ext cx="3810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28" name="Line 64"/>
          <p:cNvSpPr>
            <a:spLocks noChangeShapeType="1"/>
          </p:cNvSpPr>
          <p:nvPr/>
        </p:nvSpPr>
        <p:spPr bwMode="auto">
          <a:xfrm flipH="1">
            <a:off x="406400" y="1371600"/>
            <a:ext cx="1270000" cy="0"/>
          </a:xfrm>
          <a:prstGeom prst="line">
            <a:avLst/>
          </a:prstGeom>
          <a:noFill/>
          <a:ln w="57150">
            <a:solidFill>
              <a:schemeClr val="accent6"/>
            </a:solidFill>
            <a:round/>
            <a:headEnd/>
            <a:tailEnd type="arrow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29" name="Line 65"/>
          <p:cNvSpPr>
            <a:spLocks noChangeShapeType="1"/>
          </p:cNvSpPr>
          <p:nvPr/>
        </p:nvSpPr>
        <p:spPr bwMode="auto">
          <a:xfrm>
            <a:off x="381000" y="1143000"/>
            <a:ext cx="0" cy="381000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30" name="Line 66"/>
          <p:cNvSpPr>
            <a:spLocks noChangeShapeType="1"/>
          </p:cNvSpPr>
          <p:nvPr/>
        </p:nvSpPr>
        <p:spPr bwMode="auto">
          <a:xfrm>
            <a:off x="3733800" y="1143000"/>
            <a:ext cx="0" cy="381000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31" name="Line 67"/>
          <p:cNvSpPr>
            <a:spLocks noChangeShapeType="1"/>
          </p:cNvSpPr>
          <p:nvPr/>
        </p:nvSpPr>
        <p:spPr bwMode="auto">
          <a:xfrm>
            <a:off x="2362200" y="1371600"/>
            <a:ext cx="1295400" cy="0"/>
          </a:xfrm>
          <a:prstGeom prst="line">
            <a:avLst/>
          </a:prstGeom>
          <a:noFill/>
          <a:ln w="57150">
            <a:solidFill>
              <a:schemeClr val="accent6"/>
            </a:solidFill>
            <a:round/>
            <a:headEnd/>
            <a:tailEnd type="arrow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32" name="Text Box 68"/>
          <p:cNvSpPr txBox="1">
            <a:spLocks noChangeArrowheads="1"/>
          </p:cNvSpPr>
          <p:nvPr/>
        </p:nvSpPr>
        <p:spPr bwMode="auto">
          <a:xfrm>
            <a:off x="381000" y="1534180"/>
            <a:ext cx="16764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rgbClr val="FF8000"/>
                </a:solidFill>
                <a:latin typeface="18 VAG Rounded Light   02390"/>
              </a:rPr>
              <a:t>TLB Tag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08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108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10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108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108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108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108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108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108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8867" grpId="0" animBg="1"/>
      <p:bldP spid="3108868" grpId="0" animBg="1"/>
      <p:bldP spid="3108874" grpId="0" animBg="1"/>
      <p:bldP spid="3108875" grpId="0" animBg="1"/>
      <p:bldP spid="3108901" grpId="0" animBg="1"/>
      <p:bldP spid="3108902" grpId="0" animBg="1"/>
      <p:bldP spid="3108903" grpId="0" animBg="1"/>
      <p:bldP spid="3108904" grpId="0" animBg="1"/>
      <p:bldP spid="3108911" grpId="0" animBg="1"/>
      <p:bldP spid="31089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Typical TLB Format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TLB just a cache on the page table mappings</a:t>
            </a:r>
          </a:p>
          <a:p>
            <a:r>
              <a:rPr lang="en-US" sz="2400" dirty="0" smtClean="0"/>
              <a:t>TLB access time comparable to cache </a:t>
            </a:r>
            <a:br>
              <a:rPr lang="en-US" sz="2400" dirty="0" smtClean="0"/>
            </a:br>
            <a:r>
              <a:rPr lang="en-US" sz="2400" dirty="0" smtClean="0"/>
              <a:t>  (much less than main memory access time) </a:t>
            </a:r>
          </a:p>
          <a:p>
            <a:r>
              <a:rPr lang="en-US" sz="2400" dirty="0" smtClean="0"/>
              <a:t>Dirty: since use write back, need to know whether or not to write page to disk when replaced</a:t>
            </a:r>
          </a:p>
          <a:p>
            <a:r>
              <a:rPr lang="en-US" sz="2400" dirty="0" smtClean="0"/>
              <a:t>Ref: Used to help calculate LRU on replacement </a:t>
            </a:r>
          </a:p>
          <a:p>
            <a:pPr lvl="1"/>
            <a:r>
              <a:rPr lang="en-US" sz="2000" dirty="0" smtClean="0"/>
              <a:t>Cleared by OS periodically, then checked to see if page was referenced</a:t>
            </a:r>
          </a:p>
          <a:p>
            <a:endParaRPr lang="en-US" sz="2400" dirty="0"/>
          </a:p>
        </p:txBody>
      </p:sp>
      <p:sp>
        <p:nvSpPr>
          <p:cNvPr id="3110915" name="Rectangle 3"/>
          <p:cNvSpPr>
            <a:spLocks noChangeArrowheads="1"/>
          </p:cNvSpPr>
          <p:nvPr/>
        </p:nvSpPr>
        <p:spPr bwMode="auto">
          <a:xfrm>
            <a:off x="628650" y="1149350"/>
            <a:ext cx="7683500" cy="19748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10916" name="Rectangle 4"/>
          <p:cNvSpPr>
            <a:spLocks noChangeArrowheads="1"/>
          </p:cNvSpPr>
          <p:nvPr/>
        </p:nvSpPr>
        <p:spPr bwMode="auto">
          <a:xfrm>
            <a:off x="622300" y="1168400"/>
            <a:ext cx="7575550" cy="7945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  <a:tabLst>
                <a:tab pos="914400" algn="ctr"/>
                <a:tab pos="2571750" algn="ctr"/>
                <a:tab pos="3886200" algn="ctr"/>
                <a:tab pos="4743450" algn="ctr"/>
                <a:tab pos="5543550" algn="ctr"/>
                <a:tab pos="6800850" algn="ctr"/>
              </a:tabLst>
            </a:pPr>
            <a:r>
              <a:rPr lang="en-US" sz="2800" dirty="0">
                <a:solidFill>
                  <a:schemeClr val="tx1"/>
                </a:solidFill>
                <a:latin typeface="18 VAG Rounded Light   02390"/>
              </a:rPr>
              <a:t>		Physical	</a:t>
            </a:r>
            <a:r>
              <a:rPr lang="en-US" sz="2800" dirty="0" smtClean="0">
                <a:solidFill>
                  <a:schemeClr val="tx1"/>
                </a:solidFill>
                <a:latin typeface="18 VAG Rounded Light   02390"/>
              </a:rPr>
              <a:t>Dirty	Ref </a:t>
            </a:r>
            <a:r>
              <a:rPr lang="en-US" sz="2800" dirty="0">
                <a:solidFill>
                  <a:schemeClr val="tx1"/>
                </a:solidFill>
                <a:latin typeface="18 VAG Rounded Light   02390"/>
              </a:rPr>
              <a:t>	Valid 	Access</a:t>
            </a:r>
          </a:p>
          <a:p>
            <a:pPr algn="l">
              <a:lnSpc>
                <a:spcPct val="85000"/>
              </a:lnSpc>
              <a:tabLst>
                <a:tab pos="914400" algn="ctr"/>
                <a:tab pos="2571750" algn="ctr"/>
                <a:tab pos="3886200" algn="ctr"/>
                <a:tab pos="4743450" algn="ctr"/>
                <a:tab pos="5543550" algn="ctr"/>
                <a:tab pos="6800850" algn="ctr"/>
              </a:tabLst>
            </a:pPr>
            <a:r>
              <a:rPr lang="en-US" sz="2800" dirty="0">
                <a:solidFill>
                  <a:schemeClr val="tx1"/>
                </a:solidFill>
                <a:latin typeface="18 VAG Rounded Light   02390"/>
              </a:rPr>
              <a:t>	Tag	 Page #				Rights</a:t>
            </a:r>
          </a:p>
        </p:txBody>
      </p:sp>
      <p:sp>
        <p:nvSpPr>
          <p:cNvPr id="3110917" name="Line 5"/>
          <p:cNvSpPr>
            <a:spLocks noChangeShapeType="1"/>
          </p:cNvSpPr>
          <p:nvPr/>
        </p:nvSpPr>
        <p:spPr bwMode="auto">
          <a:xfrm>
            <a:off x="2457450" y="1149350"/>
            <a:ext cx="0" cy="193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10918" name="Line 6"/>
          <p:cNvSpPr>
            <a:spLocks noChangeShapeType="1"/>
          </p:cNvSpPr>
          <p:nvPr/>
        </p:nvSpPr>
        <p:spPr bwMode="auto">
          <a:xfrm>
            <a:off x="641350" y="2133600"/>
            <a:ext cx="7664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10920" name="Line 8"/>
          <p:cNvSpPr>
            <a:spLocks noChangeShapeType="1"/>
          </p:cNvSpPr>
          <p:nvPr/>
        </p:nvSpPr>
        <p:spPr bwMode="auto">
          <a:xfrm>
            <a:off x="4076700" y="1149350"/>
            <a:ext cx="0" cy="193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10921" name="Line 9"/>
          <p:cNvSpPr>
            <a:spLocks noChangeShapeType="1"/>
          </p:cNvSpPr>
          <p:nvPr/>
        </p:nvSpPr>
        <p:spPr bwMode="auto">
          <a:xfrm>
            <a:off x="5105400" y="1149350"/>
            <a:ext cx="0" cy="193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10922" name="Line 10"/>
          <p:cNvSpPr>
            <a:spLocks noChangeShapeType="1"/>
          </p:cNvSpPr>
          <p:nvPr/>
        </p:nvSpPr>
        <p:spPr bwMode="auto">
          <a:xfrm>
            <a:off x="5791200" y="1149350"/>
            <a:ext cx="0" cy="193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10923" name="Line 11"/>
          <p:cNvSpPr>
            <a:spLocks noChangeShapeType="1"/>
          </p:cNvSpPr>
          <p:nvPr/>
        </p:nvSpPr>
        <p:spPr bwMode="auto">
          <a:xfrm>
            <a:off x="6858000" y="1149350"/>
            <a:ext cx="0" cy="193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if not in TLB?</a:t>
            </a:r>
            <a:endParaRPr lang="en-US"/>
          </a:p>
        </p:txBody>
      </p:sp>
      <p:sp>
        <p:nvSpPr>
          <p:cNvPr id="311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Option 1: Hardware checks page table and loads new Page Table Entry into TLB</a:t>
            </a:r>
          </a:p>
          <a:p>
            <a:r>
              <a:rPr lang="en-US" dirty="0" smtClean="0"/>
              <a:t>Option 2: Hardware </a:t>
            </a:r>
            <a:r>
              <a:rPr lang="en-US" dirty="0" smtClean="0">
                <a:solidFill>
                  <a:schemeClr val="accent2"/>
                </a:solidFill>
              </a:rPr>
              <a:t>traps </a:t>
            </a:r>
            <a:r>
              <a:rPr lang="en-US" dirty="0" smtClean="0"/>
              <a:t>to OS, up to OS to decide what to do</a:t>
            </a:r>
          </a:p>
          <a:p>
            <a:pPr lvl="1"/>
            <a:r>
              <a:rPr lang="en-US" dirty="0" smtClean="0"/>
              <a:t>MIPS follows Option 2: Hardware knows nothing about page table</a:t>
            </a:r>
          </a:p>
          <a:p>
            <a:pPr lvl="1"/>
            <a:r>
              <a:rPr lang="en-US" dirty="0" smtClean="0"/>
              <a:t>A trap is a synchronous exception in a user process, often resulting in the OS taking over and performing some action before returning to the program.</a:t>
            </a:r>
          </a:p>
          <a:p>
            <a:pPr lvl="2"/>
            <a:r>
              <a:rPr lang="en-US" dirty="0" smtClean="0"/>
              <a:t>More about exceptions next lecture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if the data is on disk?</a:t>
            </a:r>
            <a:endParaRPr lang="en-US"/>
          </a:p>
        </p:txBody>
      </p:sp>
      <p:sp>
        <p:nvSpPr>
          <p:cNvPr id="311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load the page off the disk into a free block of memory, using a </a:t>
            </a:r>
            <a:r>
              <a:rPr lang="en-US" dirty="0" smtClean="0">
                <a:solidFill>
                  <a:schemeClr val="accent2"/>
                </a:solidFill>
              </a:rPr>
              <a:t>DMA transfer </a:t>
            </a:r>
            <a:r>
              <a:rPr lang="en-US" dirty="0" smtClean="0"/>
              <a:t>(Direct Memory Access – special hardware support to avoid processor) </a:t>
            </a:r>
          </a:p>
          <a:p>
            <a:pPr lvl="1"/>
            <a:r>
              <a:rPr lang="en-US" dirty="0" smtClean="0"/>
              <a:t>Meantime we switch to some other process waiting to be run</a:t>
            </a:r>
          </a:p>
          <a:p>
            <a:r>
              <a:rPr lang="en-US" dirty="0" smtClean="0"/>
              <a:t>When the DMA is complete, we get an interrupt and update the process's page table</a:t>
            </a:r>
          </a:p>
          <a:p>
            <a:pPr lvl="1"/>
            <a:r>
              <a:rPr lang="en-US" dirty="0" smtClean="0"/>
              <a:t>So when we switch back to the task, the desired data will be in memory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What if we don’t have enough memory?</a:t>
            </a:r>
            <a:endParaRPr lang="en-US" sz="3600" dirty="0"/>
          </a:p>
        </p:txBody>
      </p:sp>
      <p:sp>
        <p:nvSpPr>
          <p:cNvPr id="3117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chose some other page belonging to a program and transfer it onto the disk if it is dirty</a:t>
            </a:r>
          </a:p>
          <a:p>
            <a:pPr lvl="1"/>
            <a:r>
              <a:rPr lang="en-US" dirty="0" smtClean="0"/>
              <a:t>If clean (disk copy is up-to-date), </a:t>
            </a:r>
            <a:br>
              <a:rPr lang="en-US" dirty="0" smtClean="0"/>
            </a:br>
            <a:r>
              <a:rPr lang="en-US" dirty="0" smtClean="0"/>
              <a:t>just overwrite that data in memory</a:t>
            </a:r>
          </a:p>
          <a:p>
            <a:pPr lvl="1"/>
            <a:r>
              <a:rPr lang="en-US" dirty="0" smtClean="0"/>
              <a:t>We chose the page to evict based on replacement policy (e.g., LRU)</a:t>
            </a:r>
          </a:p>
          <a:p>
            <a:r>
              <a:rPr lang="en-US" dirty="0" smtClean="0"/>
              <a:t>And update that program's page table to reflect the fact that its memory moved somewhere else</a:t>
            </a:r>
          </a:p>
          <a:p>
            <a:r>
              <a:rPr lang="en-US" dirty="0" smtClean="0"/>
              <a:t>If continuously swap between disk and memory, called </a:t>
            </a:r>
            <a:r>
              <a:rPr lang="en-US" dirty="0" smtClean="0">
                <a:solidFill>
                  <a:schemeClr val="accent2"/>
                </a:solidFill>
              </a:rPr>
              <a:t>Thrashing 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32759</TotalTime>
  <Pages>47</Pages>
  <Words>2689</Words>
  <Application>Microsoft Macintosh PowerPoint</Application>
  <PresentationFormat>Letter Paper (8.5x11 in)</PresentationFormat>
  <Paragraphs>362</Paragraphs>
  <Slides>30</Slides>
  <Notes>28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Metro</vt:lpstr>
      <vt:lpstr>$31,600 for an atari 2600 video game?</vt:lpstr>
      <vt:lpstr>Review</vt:lpstr>
      <vt:lpstr>Review Address Mapping: Page Table</vt:lpstr>
      <vt:lpstr>Fetching data on a memory read</vt:lpstr>
      <vt:lpstr>Address Translation using TLB</vt:lpstr>
      <vt:lpstr>Typical TLB Format</vt:lpstr>
      <vt:lpstr>What if not in TLB?</vt:lpstr>
      <vt:lpstr>What if the data is on disk?</vt:lpstr>
      <vt:lpstr>What if we don’t have enough memory?</vt:lpstr>
      <vt:lpstr>We’re done with new material</vt:lpstr>
      <vt:lpstr>Question  (1/3)</vt:lpstr>
      <vt:lpstr>(1/3) Answer</vt:lpstr>
      <vt:lpstr>Question  (2/3): 40b VA, 36b PA</vt:lpstr>
      <vt:lpstr>(2/3) Answer</vt:lpstr>
      <vt:lpstr>Question  (3/3)</vt:lpstr>
      <vt:lpstr>(3/3) Answer</vt:lpstr>
      <vt:lpstr>And in Conclusion…</vt:lpstr>
      <vt:lpstr>Bonus slides</vt:lpstr>
      <vt:lpstr>4 Qs for any Memory Hierarchy</vt:lpstr>
      <vt:lpstr>Q1: Where block placed in upper level?</vt:lpstr>
      <vt:lpstr>Q2: How is a block found in upper level?</vt:lpstr>
      <vt:lpstr>Q3: Which block replaced on a miss?</vt:lpstr>
      <vt:lpstr>Q4: What to do on a write hit?</vt:lpstr>
      <vt:lpstr>Three Advantages of Virtual Memory</vt:lpstr>
      <vt:lpstr>Three Advantages of Virtual Memory</vt:lpstr>
      <vt:lpstr>Why Translation Lookaside Buffer (TLB)?</vt:lpstr>
      <vt:lpstr>Bonus slide: Virtual Memory Overview (1/3)</vt:lpstr>
      <vt:lpstr>Bonus slide: Virtual Memory Overview (2/3)</vt:lpstr>
      <vt:lpstr>Bonus slide: Virtual Memory Overview (3/3)</vt:lpstr>
      <vt:lpstr>Address Map, Mathematically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subject/>
  <dc:creator>John Wawrzynek</dc:creator>
  <cp:keywords/>
  <dc:description/>
  <cp:lastModifiedBy>Dan Garcia</cp:lastModifiedBy>
  <cp:revision>2206</cp:revision>
  <cp:lastPrinted>2010-04-16T05:12:02Z</cp:lastPrinted>
  <dcterms:created xsi:type="dcterms:W3CDTF">2010-04-15T19:00:01Z</dcterms:created>
  <dcterms:modified xsi:type="dcterms:W3CDTF">2010-04-16T05:12:10Z</dcterms:modified>
</cp:coreProperties>
</file>