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32"/>
  </p:notesMasterIdLst>
  <p:handoutMasterIdLst>
    <p:handoutMasterId r:id="rId33"/>
  </p:handoutMasterIdLst>
  <p:sldIdLst>
    <p:sldId id="933" r:id="rId2"/>
    <p:sldId id="1185" r:id="rId3"/>
    <p:sldId id="1159" r:id="rId4"/>
    <p:sldId id="1160" r:id="rId5"/>
    <p:sldId id="1161" r:id="rId6"/>
    <p:sldId id="1163" r:id="rId7"/>
    <p:sldId id="1165" r:id="rId8"/>
    <p:sldId id="1166" r:id="rId9"/>
    <p:sldId id="1172" r:id="rId10"/>
    <p:sldId id="1173" r:id="rId11"/>
    <p:sldId id="1174" r:id="rId12"/>
    <p:sldId id="1170" r:id="rId13"/>
    <p:sldId id="1171" r:id="rId14"/>
    <p:sldId id="1186" r:id="rId15"/>
    <p:sldId id="1189" r:id="rId16"/>
    <p:sldId id="1188" r:id="rId17"/>
    <p:sldId id="1190" r:id="rId18"/>
    <p:sldId id="1191" r:id="rId19"/>
    <p:sldId id="1192" r:id="rId20"/>
    <p:sldId id="1187" r:id="rId21"/>
    <p:sldId id="1193" r:id="rId22"/>
    <p:sldId id="1196" r:id="rId23"/>
    <p:sldId id="1197" r:id="rId24"/>
    <p:sldId id="1198" r:id="rId25"/>
    <p:sldId id="1199" r:id="rId26"/>
    <p:sldId id="1194" r:id="rId27"/>
    <p:sldId id="1195" r:id="rId28"/>
    <p:sldId id="1200" r:id="rId29"/>
    <p:sldId id="1201" r:id="rId30"/>
    <p:sldId id="1178" r:id="rId31"/>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schemeClr val="tx1"/>
    </p:penClr>
  </p:showPr>
  <p:clrMru>
    <a:srgbClr val="32415C"/>
    <a:srgbClr val="FB0A10"/>
    <a:srgbClr val="94F0E4"/>
    <a:srgbClr val="5771A0"/>
    <a:srgbClr val="800080"/>
    <a:srgbClr val="66FF33"/>
    <a:srgbClr val="FF0000"/>
    <a:srgbClr val="3333CC"/>
    <a:srgbClr val="FF8DA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napVertSplitter="1" vertBarState="minimized" horzBarState="maximized">
    <p:restoredLeft sz="9375" autoAdjust="0"/>
    <p:restoredTop sz="81191" autoAdjust="0"/>
  </p:normalViewPr>
  <p:slideViewPr>
    <p:cSldViewPr>
      <p:cViewPr varScale="1">
        <p:scale>
          <a:sx n="153" d="100"/>
          <a:sy n="153" d="100"/>
        </p:scale>
        <p:origin x="-96" y="-2176"/>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6450" name="Rectangle 2"/>
          <p:cNvSpPr>
            <a:spLocks noGrp="1" noChangeArrowheads="1"/>
          </p:cNvSpPr>
          <p:nvPr>
            <p:ph type="body" idx="1"/>
          </p:nvPr>
        </p:nvSpPr>
        <p:spPr bwMode="auto">
          <a:xfrm>
            <a:off x="528638" y="4422775"/>
            <a:ext cx="6049962" cy="4187825"/>
          </a:xfrm>
          <a:prstGeom prst="rect">
            <a:avLst/>
          </a:prstGeom>
          <a:noFill/>
          <a:ln w="12700">
            <a:miter lim="800000"/>
            <a:headEnd/>
            <a:tailEnd/>
          </a:ln>
        </p:spPr>
        <p:txBody>
          <a:bodyPr lIns="92324" tIns="45351" rIns="92324" bIns="45351">
            <a:prstTxWarp prst="textNoShape">
              <a:avLst/>
            </a:prstTxWarp>
          </a:bodyPr>
          <a:lstStyle/>
          <a:p>
            <a:r>
              <a:rPr lang="en-US"/>
              <a:t>That is, any computer, no matter how primitive or advance, can be divided into five parts:</a:t>
            </a:r>
          </a:p>
          <a:p>
            <a:r>
              <a:rPr lang="en-US"/>
              <a:t>1. The input devices bring the data from the outside world into the computer.</a:t>
            </a:r>
          </a:p>
          <a:p>
            <a:r>
              <a:rPr lang="en-US"/>
              <a:t>2. These data are kept in the computer’s memory  until ...</a:t>
            </a:r>
          </a:p>
          <a:p>
            <a:r>
              <a:rPr lang="en-US"/>
              <a:t>3. The datapath request and process them.</a:t>
            </a:r>
          </a:p>
          <a:p>
            <a:r>
              <a:rPr lang="en-US"/>
              <a:t>4. The operation of the datapath is controlled by the computer’s controller.</a:t>
            </a:r>
          </a:p>
          <a:p>
            <a:r>
              <a:rPr lang="en-US"/>
              <a:t>All the work done by the computer will NOT do us any good unless we can get the data back to the outside world. </a:t>
            </a:r>
          </a:p>
          <a:p>
            <a:r>
              <a:rPr lang="en-US"/>
              <a:t> 5. Getting the data back to the outside world is the job of the output devices.</a:t>
            </a:r>
          </a:p>
          <a:p>
            <a:endParaRPr lang="en-US"/>
          </a:p>
          <a:p>
            <a:r>
              <a:rPr lang="en-US"/>
              <a:t>The most COMMON way to connect these 5 components together is to use a network of busses.</a:t>
            </a:r>
          </a:p>
        </p:txBody>
      </p:sp>
      <p:sp>
        <p:nvSpPr>
          <p:cNvPr id="3176451" name="Rectangle 3"/>
          <p:cNvSpPr>
            <a:spLocks noGrp="1" noRot="1" noChangeAspect="1" noChangeArrowheads="1"/>
          </p:cNvSpPr>
          <p:nvPr>
            <p:ph type="sldImg"/>
          </p:nvPr>
        </p:nvSpPr>
        <p:spPr bwMode="auto">
          <a:xfrm>
            <a:off x="1204913" y="596900"/>
            <a:ext cx="4637087" cy="3478213"/>
          </a:xfrm>
          <a:prstGeom prst="rect">
            <a:avLst/>
          </a:prstGeom>
          <a:noFill/>
          <a:ln w="12700">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9897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19897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0102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20102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438" tIns="45719" rIns="91438" bIns="45719">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1954" name="Rectangle 2"/>
          <p:cNvSpPr>
            <a:spLocks noChangeArrowheads="1" noTextEdit="1"/>
          </p:cNvSpPr>
          <p:nvPr>
            <p:ph type="sldImg"/>
          </p:nvPr>
        </p:nvSpPr>
        <p:spPr/>
      </p:sp>
      <p:sp>
        <p:nvSpPr>
          <p:cNvPr id="2941955" name="Rectangle 3"/>
          <p:cNvSpPr>
            <a:spLocks noGrp="1" noChangeArrowheads="1"/>
          </p:cNvSpPr>
          <p:nvPr>
            <p:ph type="body" idx="1"/>
          </p:nvPr>
        </p:nvSpPr>
        <p:spPr/>
        <p:txBody>
          <a:bodyPr/>
          <a:lstStyle/>
          <a:p>
            <a:r>
              <a:rPr lang="en-US"/>
              <a:t>Original printers were the size of bathrooms - HAD to share</a:t>
            </a:r>
          </a:p>
          <a:p>
            <a:r>
              <a:rPr lang="en-US"/>
              <a:t>FTP was the first time file sharing happened</a:t>
            </a:r>
          </a:p>
          <a:p>
            <a:r>
              <a:rPr lang="en-US"/>
              <a:t>Communicating between people has become dominant, pervasive, ubiquitous</a:t>
            </a:r>
          </a:p>
          <a:p>
            <a:r>
              <a:rPr lang="en-US"/>
              <a:t> - Also IM</a:t>
            </a:r>
          </a:p>
          <a:p>
            <a:r>
              <a:rPr lang="en-US"/>
              <a:t>Last bullet is where a lot of research is happening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25218" name="Rectangle 2"/>
          <p:cNvSpPr>
            <a:spLocks noChangeArrowheads="1"/>
          </p:cNvSpPr>
          <p:nvPr>
            <p:ph type="sldImg"/>
          </p:nvPr>
        </p:nvSpPr>
        <p:spPr bwMode="auto">
          <a:xfrm>
            <a:off x="1201738" y="596900"/>
            <a:ext cx="4637087" cy="3478213"/>
          </a:xfrm>
          <a:prstGeom prst="rect">
            <a:avLst/>
          </a:prstGeom>
          <a:solidFill>
            <a:srgbClr val="FFFFFF"/>
          </a:solidFill>
          <a:ln>
            <a:solidFill>
              <a:srgbClr val="000000"/>
            </a:solidFill>
            <a:miter lim="800000"/>
            <a:headEnd/>
            <a:tailEnd/>
          </a:ln>
        </p:spPr>
      </p:sp>
      <p:sp>
        <p:nvSpPr>
          <p:cNvPr id="2825219" name="Rectangle 3"/>
          <p:cNvSpPr>
            <a:spLocks noChangeArrowheads="1"/>
          </p:cNvSpPr>
          <p:nvPr>
            <p:ph type="body" idx="1"/>
          </p:nvPr>
        </p:nvSpPr>
        <p:spPr bwMode="auto">
          <a:xfrm>
            <a:off x="527342" y="4420591"/>
            <a:ext cx="6053766" cy="4189711"/>
          </a:xfrm>
          <a:prstGeom prst="rect">
            <a:avLst/>
          </a:prstGeom>
          <a:solidFill>
            <a:srgbClr val="FFFFFF"/>
          </a:solidFill>
          <a:ln>
            <a:solidFill>
              <a:srgbClr val="000000"/>
            </a:solidFill>
            <a:miter lim="800000"/>
            <a:headEnd/>
            <a:tailEnd/>
          </a:ln>
        </p:spPr>
        <p:txBody>
          <a:bodyPr lIns="93314" tIns="46656" rIns="93314" bIns="46656">
            <a:prstTxWarp prst="textNoShape">
              <a:avLst/>
            </a:prstTxWarp>
          </a:bodyPr>
          <a:lstStyle/>
          <a:p>
            <a:r>
              <a:rPr lang="en-US" sz="1900" b="1">
                <a:solidFill>
                  <a:schemeClr val="accent1"/>
                </a:solidFill>
                <a:latin typeface="Helvetica" charset="0"/>
              </a:rPr>
              <a:t>Analogy for shared:</a:t>
            </a:r>
          </a:p>
          <a:p>
            <a:r>
              <a:rPr lang="en-US" sz="1900" b="1">
                <a:solidFill>
                  <a:schemeClr val="accent1"/>
                </a:solidFill>
                <a:latin typeface="Helvetica" charset="0"/>
              </a:rPr>
              <a:t>“It’s like naked students running between dorm rooms -- many can look (read common bus) but only 1 in hall (drives bus) at a time”</a:t>
            </a:r>
          </a:p>
          <a:p>
            <a:endParaRPr lang="en-US" sz="1900" b="1">
              <a:solidFill>
                <a:schemeClr val="accent1"/>
              </a:solidFill>
              <a:latin typeface="Helvetica" charset="0"/>
            </a:endParaRPr>
          </a:p>
          <a:p>
            <a:r>
              <a:rPr lang="en-US" sz="1900" b="1">
                <a:solidFill>
                  <a:schemeClr val="accent1"/>
                </a:solidFill>
                <a:latin typeface="Helvetica" charset="0"/>
              </a:rPr>
              <a:t>CSMA/CD = Carrier Sense Multiple Access / Collision Detection</a:t>
            </a:r>
          </a:p>
          <a:p>
            <a:r>
              <a:rPr lang="en-US" sz="1900" b="1">
                <a:solidFill>
                  <a:schemeClr val="accent1"/>
                </a:solidFill>
                <a:latin typeface="Helvetica" charset="0"/>
              </a:rPr>
              <a:t>Bus: On collision, have to wait random amount of time</a:t>
            </a:r>
          </a:p>
          <a:p>
            <a:r>
              <a:rPr lang="en-US" sz="1900" b="1">
                <a:solidFill>
                  <a:schemeClr val="accent1"/>
                </a:solidFill>
                <a:latin typeface="Helvetica" charset="0"/>
              </a:rPr>
              <a:t>Buses not used very much, inefficient.</a:t>
            </a:r>
          </a:p>
          <a:p>
            <a:endParaRPr lang="en-US" sz="1900" b="1">
              <a:solidFill>
                <a:schemeClr val="accent1"/>
              </a:solidFill>
              <a:latin typeface="Helvetica" charset="0"/>
            </a:endParaRPr>
          </a:p>
          <a:p>
            <a:r>
              <a:rPr lang="en-US" sz="1900" b="1">
                <a:solidFill>
                  <a:schemeClr val="accent1"/>
                </a:solidFill>
                <a:latin typeface="Helvetica" charset="0"/>
              </a:rPr>
              <a:t>Switches are much more efficient</a:t>
            </a:r>
          </a:p>
          <a:p>
            <a:r>
              <a:rPr lang="en-US" sz="1900" b="1">
                <a:solidFill>
                  <a:schemeClr val="accent1"/>
                </a:solidFill>
                <a:latin typeface="Helvetica" charset="0"/>
              </a:rPr>
              <a:t>Bandwidth is like throughput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5026" name="Rectangle 2"/>
          <p:cNvSpPr>
            <a:spLocks noChangeArrowheads="1" noTextEdit="1"/>
          </p:cNvSpPr>
          <p:nvPr>
            <p:ph type="sldImg"/>
          </p:nvPr>
        </p:nvSpPr>
        <p:spPr/>
      </p:sp>
      <p:sp>
        <p:nvSpPr>
          <p:cNvPr id="2945027" name="Rectangle 3"/>
          <p:cNvSpPr>
            <a:spLocks noGrp="1" noChangeArrowheads="1"/>
          </p:cNvSpPr>
          <p:nvPr>
            <p:ph type="body" idx="1"/>
          </p:nvPr>
        </p:nvSpPr>
        <p:spPr/>
        <p:txBody>
          <a:bodyPr/>
          <a:lstStyle/>
          <a:p>
            <a:r>
              <a:rPr lang="en-US"/>
              <a:t>Computer has Network Interface Card (NIC)</a:t>
            </a:r>
          </a:p>
          <a:p>
            <a:r>
              <a:rPr lang="en-US"/>
              <a:t>Sends message through the series of switches, which get the message to recipient</a:t>
            </a:r>
          </a:p>
          <a:p>
            <a:r>
              <a:rPr lang="en-US"/>
              <a:t>Usually draw the series of switches as the “Internet Cloud”</a:t>
            </a:r>
          </a:p>
          <a:p>
            <a:r>
              <a:rPr lang="en-US"/>
              <a:t>   - Represents an abstraction, “don’t know” implementation</a:t>
            </a:r>
          </a:p>
          <a:p>
            <a:r>
              <a:rPr lang="en-US"/>
              <a:t>   - Send the message through the network, and it will get to where it needs to go</a:t>
            </a:r>
          </a:p>
          <a:p>
            <a:r>
              <a:rPr lang="en-US"/>
              <a:t>Switches use routing tables to know how to get the message to the recipient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3789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23789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3993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23993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4198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24198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44034" name="Rectangle 2"/>
          <p:cNvSpPr>
            <a:spLocks noGrp="1" noRot="1" noChangeAspect="1" noChangeArrowheads="1"/>
          </p:cNvSpPr>
          <p:nvPr>
            <p:ph type="sldImg"/>
          </p:nvPr>
        </p:nvSpPr>
        <p:spPr bwMode="auto">
          <a:xfrm>
            <a:off x="1201738" y="596900"/>
            <a:ext cx="4637087" cy="3478213"/>
          </a:xfrm>
          <a:prstGeom prst="rect">
            <a:avLst/>
          </a:prstGeom>
          <a:solidFill>
            <a:srgbClr val="FFFFFF"/>
          </a:solidFill>
          <a:ln>
            <a:solidFill>
              <a:srgbClr val="000000"/>
            </a:solidFill>
            <a:miter lim="800000"/>
            <a:headEnd/>
            <a:tailEnd/>
          </a:ln>
        </p:spPr>
      </p:sp>
      <p:sp>
        <p:nvSpPr>
          <p:cNvPr id="3244035" name="Rectangle 3"/>
          <p:cNvSpPr>
            <a:spLocks noGrp="1" noChangeArrowheads="1"/>
          </p:cNvSpPr>
          <p:nvPr>
            <p:ph type="body" idx="1"/>
          </p:nvPr>
        </p:nvSpPr>
        <p:spPr bwMode="auto">
          <a:xfrm>
            <a:off x="527050" y="4421188"/>
            <a:ext cx="6053138" cy="4189412"/>
          </a:xfrm>
          <a:prstGeom prst="rect">
            <a:avLst/>
          </a:prstGeom>
          <a:solidFill>
            <a:srgbClr val="FFFFFF"/>
          </a:solidFill>
          <a:ln>
            <a:solidFill>
              <a:srgbClr val="000000"/>
            </a:solidFill>
            <a:miter lim="800000"/>
            <a:headEnd/>
            <a:tailEnd/>
          </a:ln>
        </p:spPr>
        <p:txBody>
          <a:bodyPr lIns="93313" tIns="46656" rIns="93313" bIns="46656">
            <a:prstTxWarp prst="textNoShape">
              <a:avLst/>
            </a:prstTxWarp>
          </a:bodyPr>
          <a:lstStyle/>
          <a:p>
            <a:r>
              <a:rPr lang="en-US"/>
              <a:t>Use analogy to records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4608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24608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8498" name="Rectangle 2"/>
          <p:cNvSpPr>
            <a:spLocks noGrp="1" noRot="1" noChangeAspect="1" noChangeArrowheads="1"/>
          </p:cNvSpPr>
          <p:nvPr>
            <p:ph type="sldImg"/>
          </p:nvPr>
        </p:nvSpPr>
        <p:spPr bwMode="auto">
          <a:xfrm>
            <a:off x="1201738" y="596900"/>
            <a:ext cx="4637087" cy="3478213"/>
          </a:xfrm>
          <a:prstGeom prst="rect">
            <a:avLst/>
          </a:prstGeom>
          <a:solidFill>
            <a:srgbClr val="FFFFFF"/>
          </a:solidFill>
          <a:ln>
            <a:solidFill>
              <a:srgbClr val="000000"/>
            </a:solidFill>
            <a:miter lim="800000"/>
            <a:headEnd/>
            <a:tailEnd/>
          </a:ln>
        </p:spPr>
      </p:sp>
      <p:sp>
        <p:nvSpPr>
          <p:cNvPr id="3178499" name="Rectangle 3"/>
          <p:cNvSpPr>
            <a:spLocks noGrp="1" noChangeArrowheads="1"/>
          </p:cNvSpPr>
          <p:nvPr>
            <p:ph type="body" idx="1"/>
          </p:nvPr>
        </p:nvSpPr>
        <p:spPr bwMode="auto">
          <a:xfrm>
            <a:off x="527050" y="4421188"/>
            <a:ext cx="6053138" cy="4189412"/>
          </a:xfrm>
          <a:prstGeom prst="rect">
            <a:avLst/>
          </a:prstGeom>
          <a:solidFill>
            <a:srgbClr val="FFFFFF"/>
          </a:solidFill>
          <a:ln>
            <a:solidFill>
              <a:srgbClr val="000000"/>
            </a:solidFill>
            <a:miter lim="800000"/>
            <a:headEnd/>
            <a:tailEnd/>
          </a:ln>
        </p:spPr>
        <p:txBody>
          <a:bodyPr lIns="93320" tIns="46659" rIns="93320" bIns="46659">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5632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25632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5837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25837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25602" name="Rectangle 2"/>
          <p:cNvSpPr>
            <a:spLocks noGrp="1" noRot="1" noChangeAspect="1" noChangeArrowheads="1"/>
          </p:cNvSpPr>
          <p:nvPr>
            <p:ph type="sldImg"/>
          </p:nvPr>
        </p:nvSpPr>
        <p:spPr bwMode="auto">
          <a:xfrm>
            <a:off x="1203325" y="596900"/>
            <a:ext cx="4637088" cy="3478213"/>
          </a:xfrm>
          <a:prstGeom prst="rect">
            <a:avLst/>
          </a:prstGeom>
          <a:solidFill>
            <a:srgbClr val="FFFFFF"/>
          </a:solidFill>
          <a:ln>
            <a:solidFill>
              <a:srgbClr val="000000"/>
            </a:solidFill>
            <a:miter lim="800000"/>
            <a:headEnd/>
            <a:tailEnd/>
          </a:ln>
        </p:spPr>
      </p:sp>
      <p:sp>
        <p:nvSpPr>
          <p:cNvPr id="3225603" name="Rectangle 3"/>
          <p:cNvSpPr>
            <a:spLocks noGrp="1" noChangeArrowheads="1"/>
          </p:cNvSpPr>
          <p:nvPr>
            <p:ph type="body" idx="1"/>
          </p:nvPr>
        </p:nvSpPr>
        <p:spPr bwMode="auto">
          <a:xfrm>
            <a:off x="527050" y="4421188"/>
            <a:ext cx="6053138" cy="4189412"/>
          </a:xfrm>
          <a:prstGeom prst="rect">
            <a:avLst/>
          </a:prstGeom>
          <a:solidFill>
            <a:srgbClr val="FFFFFF"/>
          </a:solidFill>
          <a:ln>
            <a:solidFill>
              <a:srgbClr val="000000"/>
            </a:solidFill>
            <a:miter lim="800000"/>
            <a:headEnd/>
            <a:tailEnd/>
          </a:ln>
        </p:spPr>
        <p:txBody>
          <a:bodyPr lIns="93315" tIns="46656" rIns="93315" bIns="46656">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80546" name="Rectangle 2"/>
          <p:cNvSpPr>
            <a:spLocks noGrp="1" noChangeArrowheads="1"/>
          </p:cNvSpPr>
          <p:nvPr>
            <p:ph type="body" idx="1"/>
          </p:nvPr>
        </p:nvSpPr>
        <p:spPr bwMode="auto">
          <a:xfrm>
            <a:off x="528638" y="4421188"/>
            <a:ext cx="6051550" cy="4189412"/>
          </a:xfrm>
          <a:prstGeom prst="rect">
            <a:avLst/>
          </a:prstGeom>
          <a:noFill/>
          <a:ln w="12700">
            <a:miter lim="800000"/>
            <a:headEnd/>
            <a:tailEnd/>
          </a:ln>
        </p:spPr>
        <p:txBody>
          <a:bodyPr lIns="92329" tIns="45355" rIns="92329" bIns="45355">
            <a:prstTxWarp prst="textNoShape">
              <a:avLst/>
            </a:prstTxWarp>
          </a:bodyPr>
          <a:lstStyle/>
          <a:p>
            <a:r>
              <a:rPr lang="en-US"/>
              <a:t>Here are some examples of the various I/O devices you are probably familiar with.</a:t>
            </a:r>
          </a:p>
          <a:p>
            <a:r>
              <a:rPr lang="en-US"/>
              <a:t>Notice that most I/O devices that has human as their partner usually has relatively low peak data rates because human in general are slow relatively to the computer system.</a:t>
            </a:r>
          </a:p>
          <a:p>
            <a:r>
              <a:rPr lang="en-US"/>
              <a:t>The exceptions are the laser printer and the graphic displays.</a:t>
            </a:r>
          </a:p>
          <a:p>
            <a:r>
              <a:rPr lang="en-US"/>
              <a:t>Laser printer requires a high data rate because it takes a lot of bits to describe high resolution image you like to print by the laser writer.</a:t>
            </a:r>
          </a:p>
          <a:p>
            <a:r>
              <a:rPr lang="en-US"/>
              <a:t>The graphic display requires a high data rate because as I will show you later in today’s lecture, all the color objects we see in the real world and taken for granted is very hard to replicate  on a graphic display.</a:t>
            </a:r>
          </a:p>
          <a:p>
            <a:r>
              <a:rPr lang="en-US"/>
              <a:t>Let’s take a closer look at one of the most popular storage device, magnetic disks.</a:t>
            </a:r>
          </a:p>
          <a:p>
            <a:endParaRPr lang="en-US"/>
          </a:p>
          <a:p>
            <a:r>
              <a:rPr lang="en-US"/>
              <a:t>+2 = 28 min. (Y:08)</a:t>
            </a:r>
          </a:p>
        </p:txBody>
      </p:sp>
      <p:sp>
        <p:nvSpPr>
          <p:cNvPr id="3180547" name="Rectangle 3"/>
          <p:cNvSpPr>
            <a:spLocks noGrp="1" noRot="1" noChangeAspect="1" noChangeArrowheads="1"/>
          </p:cNvSpPr>
          <p:nvPr>
            <p:ph type="sldImg"/>
          </p:nvPr>
        </p:nvSpPr>
        <p:spPr bwMode="auto">
          <a:xfrm>
            <a:off x="1203325" y="601663"/>
            <a:ext cx="4629150" cy="3471862"/>
          </a:xfrm>
          <a:prstGeom prst="rect">
            <a:avLst/>
          </a:prstGeom>
          <a:noFill/>
          <a:ln w="12700">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84642" name="Rectangle 2"/>
          <p:cNvSpPr>
            <a:spLocks noGrp="1" noRot="1" noChangeAspect="1" noChangeArrowheads="1"/>
          </p:cNvSpPr>
          <p:nvPr>
            <p:ph type="sldImg"/>
          </p:nvPr>
        </p:nvSpPr>
        <p:spPr bwMode="auto">
          <a:xfrm>
            <a:off x="1201738" y="596900"/>
            <a:ext cx="4637087" cy="3478213"/>
          </a:xfrm>
          <a:prstGeom prst="rect">
            <a:avLst/>
          </a:prstGeom>
          <a:solidFill>
            <a:srgbClr val="FFFFFF"/>
          </a:solidFill>
          <a:ln>
            <a:solidFill>
              <a:srgbClr val="000000"/>
            </a:solidFill>
            <a:miter lim="800000"/>
            <a:headEnd/>
            <a:tailEnd/>
          </a:ln>
        </p:spPr>
      </p:sp>
      <p:sp>
        <p:nvSpPr>
          <p:cNvPr id="3184643" name="Rectangle 3"/>
          <p:cNvSpPr>
            <a:spLocks noGrp="1" noChangeArrowheads="1"/>
          </p:cNvSpPr>
          <p:nvPr>
            <p:ph type="body" idx="1"/>
          </p:nvPr>
        </p:nvSpPr>
        <p:spPr bwMode="auto">
          <a:xfrm>
            <a:off x="527050" y="4421188"/>
            <a:ext cx="6053138" cy="4189412"/>
          </a:xfrm>
          <a:prstGeom prst="rect">
            <a:avLst/>
          </a:prstGeom>
          <a:solidFill>
            <a:srgbClr val="FFFFFF"/>
          </a:solidFill>
          <a:ln>
            <a:solidFill>
              <a:srgbClr val="000000"/>
            </a:solidFill>
            <a:miter lim="800000"/>
            <a:headEnd/>
            <a:tailEnd/>
          </a:ln>
        </p:spPr>
        <p:txBody>
          <a:bodyPr lIns="93320" tIns="46659" rIns="93320" bIns="46659">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88738" name="Rectangle 2"/>
          <p:cNvSpPr>
            <a:spLocks noGrp="1" noRot="1" noChangeAspect="1" noChangeArrowheads="1"/>
          </p:cNvSpPr>
          <p:nvPr>
            <p:ph type="sldImg"/>
          </p:nvPr>
        </p:nvSpPr>
        <p:spPr bwMode="auto">
          <a:xfrm>
            <a:off x="1201738" y="596900"/>
            <a:ext cx="4637087" cy="3478213"/>
          </a:xfrm>
          <a:prstGeom prst="rect">
            <a:avLst/>
          </a:prstGeom>
          <a:solidFill>
            <a:srgbClr val="FFFFFF"/>
          </a:solidFill>
          <a:ln>
            <a:solidFill>
              <a:srgbClr val="000000"/>
            </a:solidFill>
            <a:miter lim="800000"/>
            <a:headEnd/>
            <a:tailEnd/>
          </a:ln>
        </p:spPr>
      </p:sp>
      <p:sp>
        <p:nvSpPr>
          <p:cNvPr id="3188739" name="Rectangle 3"/>
          <p:cNvSpPr>
            <a:spLocks noGrp="1" noChangeArrowheads="1"/>
          </p:cNvSpPr>
          <p:nvPr>
            <p:ph type="body" idx="1"/>
          </p:nvPr>
        </p:nvSpPr>
        <p:spPr bwMode="auto">
          <a:xfrm>
            <a:off x="527050" y="4421188"/>
            <a:ext cx="6053138" cy="4189412"/>
          </a:xfrm>
          <a:prstGeom prst="rect">
            <a:avLst/>
          </a:prstGeom>
          <a:solidFill>
            <a:srgbClr val="FFFFFF"/>
          </a:solidFill>
          <a:ln>
            <a:solidFill>
              <a:srgbClr val="000000"/>
            </a:solidFill>
            <a:miter lim="800000"/>
            <a:headEnd/>
            <a:tailEnd/>
          </a:ln>
        </p:spPr>
        <p:txBody>
          <a:bodyPr lIns="93320" tIns="46659" rIns="93320" bIns="46659">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90786" name="Rectangle 2"/>
          <p:cNvSpPr>
            <a:spLocks noGrp="1" noRot="1" noChangeAspect="1" noChangeArrowheads="1"/>
          </p:cNvSpPr>
          <p:nvPr>
            <p:ph type="sldImg"/>
          </p:nvPr>
        </p:nvSpPr>
        <p:spPr bwMode="auto">
          <a:xfrm>
            <a:off x="1201738" y="596900"/>
            <a:ext cx="4637087" cy="3478213"/>
          </a:xfrm>
          <a:prstGeom prst="rect">
            <a:avLst/>
          </a:prstGeom>
          <a:solidFill>
            <a:srgbClr val="FFFFFF"/>
          </a:solidFill>
          <a:ln>
            <a:solidFill>
              <a:srgbClr val="000000"/>
            </a:solidFill>
            <a:miter lim="800000"/>
            <a:headEnd/>
            <a:tailEnd/>
          </a:ln>
        </p:spPr>
      </p:sp>
      <p:sp>
        <p:nvSpPr>
          <p:cNvPr id="3190787" name="Rectangle 3"/>
          <p:cNvSpPr>
            <a:spLocks noGrp="1" noChangeArrowheads="1"/>
          </p:cNvSpPr>
          <p:nvPr>
            <p:ph type="body" idx="1"/>
          </p:nvPr>
        </p:nvSpPr>
        <p:spPr bwMode="auto">
          <a:xfrm>
            <a:off x="527050" y="4421188"/>
            <a:ext cx="6053138" cy="4189412"/>
          </a:xfrm>
          <a:prstGeom prst="rect">
            <a:avLst/>
          </a:prstGeom>
          <a:solidFill>
            <a:srgbClr val="FFFFFF"/>
          </a:solidFill>
          <a:ln>
            <a:solidFill>
              <a:srgbClr val="000000"/>
            </a:solidFill>
            <a:miter lim="800000"/>
            <a:headEnd/>
            <a:tailEnd/>
          </a:ln>
        </p:spPr>
        <p:txBody>
          <a:bodyPr lIns="93320" tIns="46659" rIns="93320" bIns="46659">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09218" name="Rectangle 2"/>
          <p:cNvSpPr>
            <a:spLocks noGrp="1" noRot="1" noChangeAspect="1" noChangeArrowheads="1"/>
          </p:cNvSpPr>
          <p:nvPr>
            <p:ph type="sldImg"/>
          </p:nvPr>
        </p:nvSpPr>
        <p:spPr bwMode="auto">
          <a:xfrm>
            <a:off x="1201738" y="596900"/>
            <a:ext cx="4637087" cy="3478213"/>
          </a:xfrm>
          <a:prstGeom prst="rect">
            <a:avLst/>
          </a:prstGeom>
          <a:solidFill>
            <a:srgbClr val="FFFFFF"/>
          </a:solidFill>
          <a:ln>
            <a:solidFill>
              <a:srgbClr val="000000"/>
            </a:solidFill>
            <a:miter lim="800000"/>
            <a:headEnd/>
            <a:tailEnd/>
          </a:ln>
        </p:spPr>
      </p:sp>
      <p:sp>
        <p:nvSpPr>
          <p:cNvPr id="3209219" name="Rectangle 3"/>
          <p:cNvSpPr>
            <a:spLocks noGrp="1" noChangeArrowheads="1"/>
          </p:cNvSpPr>
          <p:nvPr>
            <p:ph type="body" idx="1"/>
          </p:nvPr>
        </p:nvSpPr>
        <p:spPr bwMode="auto">
          <a:xfrm>
            <a:off x="527050" y="4421188"/>
            <a:ext cx="6053138" cy="4189412"/>
          </a:xfrm>
          <a:prstGeom prst="rect">
            <a:avLst/>
          </a:prstGeom>
          <a:solidFill>
            <a:srgbClr val="FFFFFF"/>
          </a:solidFill>
          <a:ln>
            <a:solidFill>
              <a:srgbClr val="000000"/>
            </a:solidFill>
            <a:miter lim="800000"/>
            <a:headEnd/>
            <a:tailEnd/>
          </a:ln>
        </p:spPr>
        <p:txBody>
          <a:bodyPr lIns="93320" tIns="46659" rIns="93320" bIns="46659">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1266" name="Rectangle 2"/>
          <p:cNvSpPr>
            <a:spLocks noGrp="1" noChangeArrowheads="1"/>
          </p:cNvSpPr>
          <p:nvPr>
            <p:ph type="body" idx="1"/>
          </p:nvPr>
        </p:nvSpPr>
        <p:spPr bwMode="auto">
          <a:xfrm>
            <a:off x="528638" y="4421188"/>
            <a:ext cx="6051550" cy="4189412"/>
          </a:xfrm>
          <a:prstGeom prst="rect">
            <a:avLst/>
          </a:prstGeom>
          <a:noFill/>
          <a:ln w="12700">
            <a:miter lim="800000"/>
            <a:headEnd/>
            <a:tailEnd/>
          </a:ln>
        </p:spPr>
        <p:txBody>
          <a:bodyPr lIns="92329" tIns="45355" rIns="92329" bIns="45355">
            <a:prstTxWarp prst="textNoShape">
              <a:avLst/>
            </a:prstTxWarp>
          </a:bodyPr>
          <a:lstStyle/>
          <a:p>
            <a:r>
              <a:rPr lang="en-US"/>
              <a:t>How does an I/O interrupt different from the exception you already learned?</a:t>
            </a:r>
          </a:p>
          <a:p>
            <a:r>
              <a:rPr lang="en-US"/>
              <a:t>Well, an I/O interrupt is asynchronous with respect to the instruction execution while exception such as overflow or page fault are always associated with a certain instruction.</a:t>
            </a:r>
          </a:p>
          <a:p>
            <a:r>
              <a:rPr lang="en-US"/>
              <a:t>Also for exception, the only information needs to be conveyed is the fact that an exceptional condition has occurred but for interrupt, there is more information to be conveyed.</a:t>
            </a:r>
          </a:p>
          <a:p>
            <a:r>
              <a:rPr lang="en-US"/>
              <a:t>Let me  elaborate on each of these two points.</a:t>
            </a:r>
          </a:p>
          <a:p>
            <a:r>
              <a:rPr lang="en-US"/>
              <a:t>Unlike exception, which is always associated with an instruction,  interrupt is not associated with any instruction. The user program is just doing its things when an I/O interrupt occurs.</a:t>
            </a:r>
          </a:p>
          <a:p>
            <a:r>
              <a:rPr lang="en-US"/>
              <a:t>So I/O interrupt does not prevent any instruction from completing so you can pick your own convenient point to take the interrupt.</a:t>
            </a:r>
          </a:p>
          <a:p>
            <a:r>
              <a:rPr lang="en-US"/>
              <a:t>As far as conveying more information is concerned, the interrupt detection hardware must somehow let the OS know who is causing the interrupt.</a:t>
            </a:r>
          </a:p>
          <a:p>
            <a:r>
              <a:rPr lang="en-US"/>
              <a:t>Furthermore, interrupt requests needs to be prioritized.  The hardware that can do all these looks like this.</a:t>
            </a:r>
          </a:p>
          <a:p>
            <a:endParaRPr lang="en-US"/>
          </a:p>
          <a:p>
            <a:r>
              <a:rPr lang="en-US"/>
              <a:t>+2 = 64 min. (Y:44)</a:t>
            </a:r>
          </a:p>
        </p:txBody>
      </p:sp>
      <p:sp>
        <p:nvSpPr>
          <p:cNvPr id="3211267" name="Rectangle 3"/>
          <p:cNvSpPr>
            <a:spLocks noGrp="1" noRot="1" noChangeAspect="1" noChangeArrowheads="1"/>
          </p:cNvSpPr>
          <p:nvPr>
            <p:ph type="sldImg"/>
          </p:nvPr>
        </p:nvSpPr>
        <p:spPr bwMode="auto">
          <a:xfrm>
            <a:off x="1203325" y="601663"/>
            <a:ext cx="4629150" cy="3471862"/>
          </a:xfrm>
          <a:prstGeom prst="rect">
            <a:avLst/>
          </a:prstGeom>
          <a:noFill/>
          <a:ln w="12700">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5362" name="Rectangle 2"/>
          <p:cNvSpPr>
            <a:spLocks noGrp="1" noChangeArrowheads="1"/>
          </p:cNvSpPr>
          <p:nvPr>
            <p:ph type="body" idx="1"/>
          </p:nvPr>
        </p:nvSpPr>
        <p:spPr bwMode="auto">
          <a:xfrm>
            <a:off x="528638" y="4421188"/>
            <a:ext cx="6051550" cy="4189412"/>
          </a:xfrm>
          <a:prstGeom prst="rect">
            <a:avLst/>
          </a:prstGeom>
          <a:noFill/>
          <a:ln w="12700">
            <a:miter lim="800000"/>
            <a:headEnd/>
            <a:tailEnd/>
          </a:ln>
        </p:spPr>
        <p:txBody>
          <a:bodyPr lIns="92329" tIns="45355" rIns="92329" bIns="45355">
            <a:prstTxWarp prst="textNoShape">
              <a:avLst/>
            </a:prstTxWarp>
          </a:bodyPr>
          <a:lstStyle/>
          <a:p>
            <a:r>
              <a:rPr lang="en-US"/>
              <a:t>That is, whenever an I/O device needs attention from the processor, it interrupts the processor from what it is currently doing.</a:t>
            </a:r>
          </a:p>
          <a:p>
            <a:r>
              <a:rPr lang="en-US"/>
              <a:t>This is how an I/O interrupt looks in the overall scheme of things.  The processor is  minding its business when one of the I/O device wants its attention and causes an I/O interrupt.</a:t>
            </a:r>
          </a:p>
          <a:p>
            <a:r>
              <a:rPr lang="en-US"/>
              <a:t>The processor then save the current PC, branch to the address where the interrupt service routine resides, and start executing the interrupt service routine.</a:t>
            </a:r>
          </a:p>
          <a:p>
            <a:r>
              <a:rPr lang="en-US"/>
              <a:t>When it finishes executing the interrupt service routine, it branches back to the point of the original program where we stop and continue.</a:t>
            </a:r>
          </a:p>
          <a:p>
            <a:r>
              <a:rPr lang="en-US"/>
              <a:t>The advantage of this approach is efficiency.  The user program’s progress is halted only during actual transfer.</a:t>
            </a:r>
          </a:p>
          <a:p>
            <a:r>
              <a:rPr lang="en-US"/>
              <a:t>The disadvantage is that it require special hardware in the I/O device to generate the interrupt.  And on the processor side, we need special hardware to detect the interrupt and then to save the proper states so we can resume after the interrupt.</a:t>
            </a:r>
          </a:p>
          <a:p>
            <a:endParaRPr lang="en-US"/>
          </a:p>
          <a:p>
            <a:r>
              <a:rPr lang="en-US"/>
              <a:t>+2 = 62 min. (Y:42)</a:t>
            </a:r>
          </a:p>
        </p:txBody>
      </p:sp>
      <p:sp>
        <p:nvSpPr>
          <p:cNvPr id="3215363" name="Rectangle 3"/>
          <p:cNvSpPr>
            <a:spLocks noGrp="1" noRot="1" noChangeAspect="1" noChangeArrowheads="1"/>
          </p:cNvSpPr>
          <p:nvPr>
            <p:ph type="sldImg"/>
          </p:nvPr>
        </p:nvSpPr>
        <p:spPr bwMode="auto">
          <a:xfrm>
            <a:off x="1203325" y="601663"/>
            <a:ext cx="4629150" cy="3471862"/>
          </a:xfrm>
          <a:prstGeom prst="rect">
            <a:avLst/>
          </a:prstGeom>
          <a:noFill/>
          <a:ln w="12700">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143000"/>
            <a:ext cx="7848600" cy="21383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01C1680E-D985-8A48-BA9E-A9F7CF2082B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44601BE-1874-5548-A792-BFB77CD508AE}" type="slidenum">
              <a:rPr/>
              <a:pPr>
                <a:defRPr/>
              </a:pPr>
              <a:t>‹#›</a:t>
            </a:fld>
            <a:endParaRPr/>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914400" y="6654800"/>
            <a:ext cx="4953000" cy="203200"/>
          </a:xfrm>
          <a:prstGeom prst="rect">
            <a:avLst/>
          </a:prstGeom>
          <a:noFill/>
          <a:ln w="12700">
            <a:noFill/>
            <a:miter lim="800000"/>
            <a:headEnd/>
            <a:tailEnd/>
          </a:ln>
          <a:effectLst/>
        </p:spPr>
        <p:txBody>
          <a:bodyPr lIns="63500" tIns="25400" rIns="63500" bIns="25400">
            <a:prstTxWarp prst="textNoShape">
              <a:avLst/>
            </a:prstTxWarp>
            <a:spAutoFit/>
          </a:bodyPr>
          <a:lstStyle/>
          <a:p>
            <a:pPr>
              <a:defRPr/>
            </a:pPr>
            <a:r>
              <a:rPr lang="en-US" sz="1000" b="1" dirty="0">
                <a:solidFill>
                  <a:schemeClr val="tx1"/>
                </a:solidFill>
                <a:latin typeface="18 VAG Rounded Black   09390"/>
              </a:rPr>
              <a:t>CS61C</a:t>
            </a:r>
            <a:r>
              <a:rPr lang="en-US" sz="1000" b="1" dirty="0" smtClean="0">
                <a:solidFill>
                  <a:schemeClr val="tx1"/>
                </a:solidFill>
                <a:latin typeface="18 VAG Rounded Black   09390"/>
              </a:rPr>
              <a:t> </a:t>
            </a:r>
            <a:r>
              <a:rPr lang="en-US" sz="1000" b="1" dirty="0" smtClean="0">
                <a:solidFill>
                  <a:srgbClr val="FFFF00"/>
                </a:solidFill>
                <a:latin typeface="18 VAG Rounded Black   09390"/>
              </a:rPr>
              <a:t>L35 Input / Output </a:t>
            </a:r>
            <a:r>
              <a:rPr lang="en-US" sz="1000" b="1" dirty="0" smtClean="0">
                <a:solidFill>
                  <a:schemeClr val="tx1"/>
                </a:solidFill>
                <a:latin typeface="18 VAG Rounded Black   09390"/>
              </a:rPr>
              <a:t>(</a:t>
            </a:r>
            <a:fld id="{0382F9D6-1C8F-9447-89CA-9F506CE985D4}" type="slidenum">
              <a:rPr lang="en-US" sz="1000" b="1">
                <a:solidFill>
                  <a:schemeClr val="tx1"/>
                </a:solidFill>
                <a:latin typeface="18 VAG Rounded Black   09390"/>
              </a:rPr>
              <a:pPr>
                <a:defRPr/>
              </a:pPr>
              <a:t>‹#›</a:t>
            </a:fld>
            <a:r>
              <a:rPr lang="en-US" sz="1000" b="1" dirty="0">
                <a:solidFill>
                  <a:schemeClr val="tx1"/>
                </a:solidFill>
                <a:latin typeface="18 VAG Rounded Black   09390"/>
              </a:rPr>
              <a:t>)</a:t>
            </a:r>
          </a:p>
        </p:txBody>
      </p:sp>
      <p:sp>
        <p:nvSpPr>
          <p:cNvPr id="19" name="Rectangle 11"/>
          <p:cNvSpPr>
            <a:spLocks noChangeArrowheads="1"/>
          </p:cNvSpPr>
          <p:nvPr userDrawn="1"/>
        </p:nvSpPr>
        <p:spPr bwMode="auto">
          <a:xfrm>
            <a:off x="7454404" y="6651625"/>
            <a:ext cx="169277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a:solidFill>
                  <a:schemeClr val="tx1"/>
                </a:solidFill>
                <a:latin typeface="18 VAG Rounded Black   09390"/>
              </a:rPr>
              <a:t>Garcia, Spring 2008 © UCB</a:t>
            </a:r>
          </a:p>
        </p:txBody>
      </p:sp>
      <p:pic>
        <p:nvPicPr>
          <p:cNvPr id="1034" name="Picture 14"/>
          <p:cNvPicPr>
            <a:picLocks noChangeAspect="1" noChangeArrowheads="1"/>
          </p:cNvPicPr>
          <p:nvPr userDrawn="1"/>
        </p:nvPicPr>
        <p:blipFill>
          <a:blip r:embed="rId15">
            <a:clrChange>
              <a:clrFrom>
                <a:srgbClr val="FFFFFF"/>
              </a:clrFrom>
              <a:clrTo>
                <a:srgbClr val="FFFFFF">
                  <a:alpha val="0"/>
                </a:srgbClr>
              </a:clrTo>
            </a:clrChange>
          </a:blip>
          <a:srcRect/>
          <a:stretch>
            <a:fillRect/>
          </a:stretch>
        </p:blipFill>
        <p:spPr bwMode="auto">
          <a:xfrm>
            <a:off x="0" y="6192838"/>
            <a:ext cx="850900" cy="665162"/>
          </a:xfrm>
          <a:prstGeom prst="rect">
            <a:avLst/>
          </a:prstGeom>
          <a:noFill/>
          <a:ln w="9525">
            <a:noFill/>
            <a:miter lim="800000"/>
            <a:headEnd/>
            <a:tailEnd/>
          </a:ln>
        </p:spPr>
      </p:pic>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tiff"/><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tiff"/><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26816"/>
            <a:ext cx="7162800" cy="3151016"/>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sz="2800" b="1" dirty="0">
                <a:solidFill>
                  <a:schemeClr val="bg2"/>
                </a:solidFill>
                <a:latin typeface="Courier New" pitchFamily="-65" charset="0"/>
              </a:rPr>
              <a:t>inst.eecs.berkeley.edu/~cs61c</a:t>
            </a:r>
            <a:r>
              <a:rPr lang="en-US" sz="3200" b="1" dirty="0">
                <a:solidFill>
                  <a:schemeClr val="bg2"/>
                </a:solidFill>
              </a:rPr>
              <a:t> </a:t>
            </a:r>
            <a:r>
              <a:rPr lang="en-US" sz="3200" b="1" dirty="0">
                <a:solidFill>
                  <a:schemeClr val="accent2"/>
                </a:solidFill>
              </a:rPr>
              <a:t/>
            </a:r>
            <a:br>
              <a:rPr lang="en-US" sz="3200" b="1" dirty="0">
                <a:solidFill>
                  <a:schemeClr val="accent2"/>
                </a:solidFill>
              </a:rPr>
            </a:br>
            <a:r>
              <a:rPr lang="en-US" sz="3600" b="1" dirty="0">
                <a:solidFill>
                  <a:schemeClr val="tx2"/>
                </a:solidFill>
                <a:latin typeface="18 VAG Rounded Bold   07390"/>
                <a:cs typeface=""/>
              </a:rPr>
              <a:t>UCB CS61C : Machine Structures</a:t>
            </a: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t>
            </a:r>
            <a:r>
              <a:rPr lang="en-US" sz="3200" b="1" dirty="0">
                <a:latin typeface="18 VAG Rounded Bold   07390"/>
                <a:cs typeface=""/>
              </a:rPr>
              <a:t>Lecture</a:t>
            </a:r>
            <a:r>
              <a:rPr lang="en-US" sz="3200" b="1" dirty="0" smtClean="0">
                <a:latin typeface="18 VAG Rounded Bold   07390"/>
                <a:cs typeface=""/>
              </a:rPr>
              <a:t> 35 – Input / Output</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solidFill>
                  <a:schemeClr val="tx2"/>
                </a:solidFill>
                <a:latin typeface="18 VAG Rounded Bold   07390"/>
                <a:cs typeface=""/>
              </a:rPr>
              <a:t> </a:t>
            </a:r>
            <a:r>
              <a:rPr lang="en-US" sz="3200" b="1" dirty="0">
                <a:solidFill>
                  <a:schemeClr val="tx1"/>
                </a:solidFill>
                <a:latin typeface="18 VAG Rounded Bold   07390"/>
                <a:cs typeface=""/>
              </a:rPr>
              <a:t>2010</a:t>
            </a:r>
            <a:r>
              <a:rPr lang="en-US" sz="3200" b="1" dirty="0" smtClean="0">
                <a:solidFill>
                  <a:schemeClr val="tx1"/>
                </a:solidFill>
                <a:latin typeface="18 VAG Rounded Bold   07390"/>
                <a:cs typeface=""/>
              </a:rPr>
              <a:t>-04-21</a:t>
            </a:r>
          </a:p>
          <a:p>
            <a:pPr algn="ctr">
              <a:lnSpc>
                <a:spcPct val="77000"/>
              </a:lnSpc>
            </a:pPr>
            <a:endParaRPr lang="en-US" sz="3200" b="1" dirty="0" smtClean="0">
              <a:solidFill>
                <a:schemeClr val="tx1"/>
              </a:solidFill>
              <a:latin typeface="18 VAG Rounded Bold   07390"/>
              <a:cs typeface=""/>
            </a:endParaRPr>
          </a:p>
          <a:p>
            <a:pPr algn="ctr">
              <a:lnSpc>
                <a:spcPct val="77000"/>
              </a:lnSpc>
            </a:pPr>
            <a:r>
              <a:rPr lang="en-US" sz="3200" b="1" dirty="0" smtClean="0">
                <a:solidFill>
                  <a:srgbClr val="00ADDC"/>
                </a:solidFill>
                <a:latin typeface="18 VAG Rounded Bold   07390"/>
                <a:cs typeface=""/>
              </a:rPr>
              <a:t>We’ve merged 3 lectures into 1…</a:t>
            </a:r>
            <a:br>
              <a:rPr lang="en-US" sz="3200" b="1" dirty="0" smtClean="0">
                <a:solidFill>
                  <a:srgbClr val="00ADDC"/>
                </a:solidFill>
                <a:latin typeface="18 VAG Rounded Bold   07390"/>
                <a:cs typeface=""/>
              </a:rPr>
            </a:br>
            <a:r>
              <a:rPr lang="en-US" sz="3200" b="1" dirty="0" smtClean="0">
                <a:solidFill>
                  <a:srgbClr val="00ADDC"/>
                </a:solidFill>
                <a:latin typeface="18 VAG Rounded Bold   07390"/>
                <a:cs typeface=""/>
              </a:rPr>
              <a:t>See 2008Sp for full slides (few Qs plz)</a:t>
            </a:r>
            <a:endParaRPr lang="en-US" sz="3200" b="1" dirty="0">
              <a:solidFill>
                <a:srgbClr val="00ADDC"/>
              </a:solidFill>
              <a:latin typeface="18 VAG Rounded Bold   07390"/>
              <a:cs typeface=""/>
            </a:endParaRPr>
          </a:p>
        </p:txBody>
      </p:sp>
      <p:sp>
        <p:nvSpPr>
          <p:cNvPr id="48" name="Title 47"/>
          <p:cNvSpPr>
            <a:spLocks noGrp="1"/>
          </p:cNvSpPr>
          <p:nvPr>
            <p:ph type="ctrTitle"/>
          </p:nvPr>
        </p:nvSpPr>
        <p:spPr>
          <a:xfrm>
            <a:off x="609600" y="3200400"/>
            <a:ext cx="8229600" cy="685800"/>
          </a:xfrm>
        </p:spPr>
        <p:txBody>
          <a:bodyPr/>
          <a:lstStyle/>
          <a:p>
            <a:pPr eaLnBrk="1" fontAlgn="auto" hangingPunct="1">
              <a:spcAft>
                <a:spcPts val="0"/>
              </a:spcAft>
              <a:defRPr/>
            </a:pPr>
            <a:r>
              <a:rPr lang="en-US" sz="3200" dirty="0" smtClean="0">
                <a:solidFill>
                  <a:srgbClr val="FFFF00"/>
                </a:solidFill>
              </a:rPr>
              <a:t>Skinput … use your body as input!!</a:t>
            </a:r>
            <a:endParaRPr lang="en-US" sz="3200" dirty="0">
              <a:solidFill>
                <a:srgbClr val="FFFF00"/>
              </a:solidFill>
              <a:ea typeface="+mj-ea"/>
              <a:cs typeface="+mj-cs"/>
            </a:endParaRPr>
          </a:p>
        </p:txBody>
      </p:sp>
      <p:sp>
        <p:nvSpPr>
          <p:cNvPr id="15365" name="Subtitle 48"/>
          <p:cNvSpPr>
            <a:spLocks noGrp="1"/>
          </p:cNvSpPr>
          <p:nvPr>
            <p:ph type="subTitle" idx="1"/>
          </p:nvPr>
        </p:nvSpPr>
        <p:spPr>
          <a:xfrm>
            <a:off x="609599" y="3886200"/>
            <a:ext cx="4710687" cy="2209800"/>
          </a:xfrm>
        </p:spPr>
        <p:txBody>
          <a:bodyPr anchor="t"/>
          <a:lstStyle/>
          <a:p>
            <a:pPr eaLnBrk="1" hangingPunct="1">
              <a:spcBef>
                <a:spcPct val="0"/>
              </a:spcBef>
            </a:pPr>
            <a:r>
              <a:rPr lang="en-US" sz="2400" dirty="0" err="1" smtClean="0">
                <a:ea typeface="ＭＳ Ｐゴシック" pitchFamily="-65" charset="-128"/>
                <a:cs typeface="ＭＳ Ｐゴシック" pitchFamily="-65" charset="-128"/>
              </a:rPr>
              <a:t>Chris Harrison has developed a system that allows you to touch your skin and control a computer.  He shows examples, combined with a pico projector, of dialing a phone number on your hand, etc.</a:t>
            </a:r>
            <a:endParaRPr lang="en-US" sz="2400" dirty="0" smtClean="0">
              <a:ea typeface="ＭＳ Ｐゴシック" pitchFamily="-65" charset="-128"/>
              <a:cs typeface="ＭＳ Ｐゴシック" pitchFamily="-65" charset="-128"/>
            </a:endParaRPr>
          </a:p>
        </p:txBody>
      </p:sp>
      <p:sp>
        <p:nvSpPr>
          <p:cNvPr id="51" name="TextBox 50"/>
          <p:cNvSpPr txBox="1"/>
          <p:nvPr/>
        </p:nvSpPr>
        <p:spPr>
          <a:xfrm>
            <a:off x="304800" y="2438400"/>
            <a:ext cx="1752600" cy="708025"/>
          </a:xfrm>
          <a:prstGeom prst="rect">
            <a:avLst/>
          </a:prstGeom>
          <a:noFill/>
        </p:spPr>
        <p:txBody>
          <a:bodyPr>
            <a:spAutoFit/>
          </a:bodyPr>
          <a:lstStyle/>
          <a:p>
            <a:pPr algn="ctr">
              <a:defRPr/>
            </a:pPr>
            <a:r>
              <a:rPr lang="en-US" sz="2000" b="1" dirty="0">
                <a:solidFill>
                  <a:schemeClr val="bg2"/>
                </a:solidFill>
                <a:latin typeface="18 VAG Rounded Bold   07390"/>
              </a:rPr>
              <a:t>Lecturer SOE Dan Garcia</a:t>
            </a:r>
          </a:p>
          <a:p>
            <a:pPr algn="ctr">
              <a:defRPr/>
            </a:pPr>
            <a:endParaRPr lang="en-US" sz="2000" b="1" dirty="0">
              <a:solidFill>
                <a:schemeClr val="bg2"/>
              </a:solidFill>
              <a:latin typeface="18 VAG Rounded Bold   07390"/>
            </a:endParaRPr>
          </a:p>
        </p:txBody>
      </p:sp>
      <p:sp>
        <p:nvSpPr>
          <p:cNvPr id="15367" name="Subtitle 48"/>
          <p:cNvSpPr txBox="1">
            <a:spLocks/>
          </p:cNvSpPr>
          <p:nvPr/>
        </p:nvSpPr>
        <p:spPr bwMode="auto">
          <a:xfrm>
            <a:off x="0" y="6324600"/>
            <a:ext cx="9144000" cy="533400"/>
          </a:xfrm>
          <a:prstGeom prst="rect">
            <a:avLst/>
          </a:prstGeom>
          <a:noFill/>
          <a:ln w="9525">
            <a:noFill/>
            <a:miter lim="800000"/>
            <a:headEnd/>
            <a:tailEnd/>
          </a:ln>
        </p:spPr>
        <p:txBody>
          <a:bodyPr lIns="100584">
            <a:prstTxWarp prst="textNoShape">
              <a:avLst/>
            </a:prstTxWarp>
          </a:bodyPr>
          <a:lstStyle/>
          <a:p>
            <a:pPr algn="ctr" eaLnBrk="1" hangingPunct="1">
              <a:lnSpc>
                <a:spcPct val="90000"/>
              </a:lnSpc>
              <a:buClr>
                <a:schemeClr val="tx2"/>
              </a:buClr>
              <a:buSzPct val="95000"/>
            </a:pPr>
            <a:r>
              <a:rPr lang="en-US" sz="2800" b="1" dirty="0" err="1" smtClean="0">
                <a:latin typeface="Courier New" pitchFamily="-65" charset="0"/>
                <a:ea typeface="Courier New" pitchFamily="-65" charset="0"/>
                <a:cs typeface="Courier New" pitchFamily="-65" charset="0"/>
              </a:rPr>
              <a:t>www.chrisharrison.net/projects/skinput/</a:t>
            </a:r>
            <a:endParaRPr lang="en-US" sz="2800" b="1" dirty="0">
              <a:latin typeface="Courier New" pitchFamily="-65" charset="0"/>
              <a:ea typeface="Courier New" pitchFamily="-65" charset="0"/>
              <a:cs typeface="Courier New" pitchFamily="-65" charset="0"/>
            </a:endParaRPr>
          </a:p>
        </p:txBody>
      </p:sp>
      <p:sp>
        <p:nvSpPr>
          <p:cNvPr id="54" name="Oval 53"/>
          <p:cNvSpPr/>
          <p:nvPr/>
        </p:nvSpPr>
        <p:spPr>
          <a:xfrm>
            <a:off x="5334000" y="6005052"/>
            <a:ext cx="3595099"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8"/>
          <p:cNvPicPr>
            <a:picLocks noChangeAspect="1"/>
          </p:cNvPicPr>
          <p:nvPr/>
        </p:nvPicPr>
        <p:blipFill>
          <a:blip r:embed="rId3"/>
          <a:stretch>
            <a:fillRect/>
          </a:stretch>
        </p:blipFill>
        <p:spPr>
          <a:xfrm>
            <a:off x="5316219" y="3886201"/>
            <a:ext cx="3637281" cy="21336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0242" name="Rectangle 2"/>
          <p:cNvSpPr>
            <a:spLocks noGrp="1" noChangeArrowheads="1"/>
          </p:cNvSpPr>
          <p:nvPr>
            <p:ph type="title"/>
          </p:nvPr>
        </p:nvSpPr>
        <p:spPr>
          <a:xfrm>
            <a:off x="609600" y="228600"/>
            <a:ext cx="3962400" cy="474663"/>
          </a:xfrm>
          <a:noFill/>
          <a:ln/>
        </p:spPr>
        <p:txBody>
          <a:bodyPr/>
          <a:lstStyle/>
          <a:p>
            <a:r>
              <a:rPr lang="en-US"/>
              <a:t>I/O Interrupt</a:t>
            </a:r>
          </a:p>
        </p:txBody>
      </p:sp>
      <p:sp>
        <p:nvSpPr>
          <p:cNvPr id="3210243" name="Rectangle 3"/>
          <p:cNvSpPr>
            <a:spLocks noGrp="1" noChangeArrowheads="1"/>
          </p:cNvSpPr>
          <p:nvPr>
            <p:ph type="body" idx="1"/>
          </p:nvPr>
        </p:nvSpPr>
        <p:spPr>
          <a:xfrm>
            <a:off x="533400" y="990600"/>
            <a:ext cx="8191500" cy="5059363"/>
          </a:xfrm>
          <a:noFill/>
          <a:ln/>
        </p:spPr>
        <p:txBody>
          <a:bodyPr/>
          <a:lstStyle/>
          <a:p>
            <a:r>
              <a:rPr lang="en-US"/>
              <a:t>An I/O interrupt is like overflow exceptions except:</a:t>
            </a:r>
          </a:p>
          <a:p>
            <a:pPr lvl="1"/>
            <a:r>
              <a:rPr lang="en-US"/>
              <a:t>An I/O interrupt is “asynchronous”</a:t>
            </a:r>
          </a:p>
          <a:p>
            <a:pPr lvl="1"/>
            <a:r>
              <a:rPr lang="en-US"/>
              <a:t>More information needs to be conveyed</a:t>
            </a:r>
          </a:p>
          <a:p>
            <a:r>
              <a:rPr lang="en-US"/>
              <a:t>An I/O interrupt is asynchronous with respect to instruction execution:</a:t>
            </a:r>
          </a:p>
          <a:p>
            <a:pPr lvl="1"/>
            <a:r>
              <a:rPr lang="en-US"/>
              <a:t>I/O interrupt is not associated with any instruction, but it can happen in the middle of any given instruction</a:t>
            </a:r>
          </a:p>
          <a:p>
            <a:pPr lvl="1"/>
            <a:r>
              <a:rPr lang="en-US">
                <a:solidFill>
                  <a:schemeClr val="accent2"/>
                </a:solidFill>
              </a:rPr>
              <a:t>I/O interrupt does not prevent any instruction from completion</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4338" name="Rectangle 2"/>
          <p:cNvSpPr>
            <a:spLocks noGrp="1" noChangeArrowheads="1"/>
          </p:cNvSpPr>
          <p:nvPr>
            <p:ph type="title"/>
          </p:nvPr>
        </p:nvSpPr>
        <p:spPr>
          <a:xfrm>
            <a:off x="609600" y="211138"/>
            <a:ext cx="7543800" cy="474662"/>
          </a:xfrm>
          <a:noFill/>
          <a:ln/>
        </p:spPr>
        <p:txBody>
          <a:bodyPr/>
          <a:lstStyle/>
          <a:p>
            <a:r>
              <a:rPr lang="en-US"/>
              <a:t>Interrupt-Driven Data Transfer</a:t>
            </a:r>
          </a:p>
        </p:txBody>
      </p:sp>
      <p:grpSp>
        <p:nvGrpSpPr>
          <p:cNvPr id="2" name="Group 3"/>
          <p:cNvGrpSpPr>
            <a:grpSpLocks/>
          </p:cNvGrpSpPr>
          <p:nvPr/>
        </p:nvGrpSpPr>
        <p:grpSpPr bwMode="auto">
          <a:xfrm>
            <a:off x="2095500" y="1803400"/>
            <a:ext cx="2006600" cy="777875"/>
            <a:chOff x="1320" y="1136"/>
            <a:chExt cx="1264" cy="490"/>
          </a:xfrm>
        </p:grpSpPr>
        <p:sp>
          <p:nvSpPr>
            <p:cNvPr id="3214340" name="Line 4"/>
            <p:cNvSpPr>
              <a:spLocks noChangeShapeType="1"/>
            </p:cNvSpPr>
            <p:nvPr/>
          </p:nvSpPr>
          <p:spPr bwMode="auto">
            <a:xfrm>
              <a:off x="1976" y="1584"/>
              <a:ext cx="608" cy="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p>
          </p:txBody>
        </p:sp>
        <p:sp>
          <p:nvSpPr>
            <p:cNvPr id="3214341" name="Rectangle 5"/>
            <p:cNvSpPr>
              <a:spLocks noChangeArrowheads="1"/>
            </p:cNvSpPr>
            <p:nvPr/>
          </p:nvSpPr>
          <p:spPr bwMode="auto">
            <a:xfrm>
              <a:off x="1320" y="1136"/>
              <a:ext cx="1001"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rPr>
                <a:t>(1) I/O</a:t>
              </a:r>
            </a:p>
            <a:p>
              <a:pPr algn="l">
                <a:lnSpc>
                  <a:spcPct val="85000"/>
                </a:lnSpc>
              </a:pPr>
              <a:r>
                <a:rPr lang="en-US" sz="2800" b="1">
                  <a:solidFill>
                    <a:schemeClr val="tx1"/>
                  </a:solidFill>
                </a:rPr>
                <a:t>interrupt</a:t>
              </a:r>
            </a:p>
          </p:txBody>
        </p:sp>
      </p:grpSp>
      <p:grpSp>
        <p:nvGrpSpPr>
          <p:cNvPr id="3" name="Group 6"/>
          <p:cNvGrpSpPr>
            <a:grpSpLocks/>
          </p:cNvGrpSpPr>
          <p:nvPr/>
        </p:nvGrpSpPr>
        <p:grpSpPr bwMode="auto">
          <a:xfrm>
            <a:off x="1485900" y="2527300"/>
            <a:ext cx="2628900" cy="833438"/>
            <a:chOff x="936" y="1592"/>
            <a:chExt cx="1656" cy="525"/>
          </a:xfrm>
        </p:grpSpPr>
        <p:sp>
          <p:nvSpPr>
            <p:cNvPr id="3214343" name="Line 7"/>
            <p:cNvSpPr>
              <a:spLocks noChangeShapeType="1"/>
            </p:cNvSpPr>
            <p:nvPr/>
          </p:nvSpPr>
          <p:spPr bwMode="auto">
            <a:xfrm flipH="1">
              <a:off x="1816" y="1592"/>
              <a:ext cx="776" cy="264"/>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p>
          </p:txBody>
        </p:sp>
        <p:sp>
          <p:nvSpPr>
            <p:cNvPr id="3214344" name="Rectangle 8"/>
            <p:cNvSpPr>
              <a:spLocks noChangeArrowheads="1"/>
            </p:cNvSpPr>
            <p:nvPr/>
          </p:nvSpPr>
          <p:spPr bwMode="auto">
            <a:xfrm>
              <a:off x="936" y="1856"/>
              <a:ext cx="1288" cy="26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rPr>
                <a:t>(2) save PC</a:t>
              </a:r>
            </a:p>
          </p:txBody>
        </p:sp>
      </p:grpSp>
      <p:sp>
        <p:nvSpPr>
          <p:cNvPr id="3214345" name="Rectangle 9"/>
          <p:cNvSpPr>
            <a:spLocks noChangeArrowheads="1"/>
          </p:cNvSpPr>
          <p:nvPr/>
        </p:nvSpPr>
        <p:spPr bwMode="auto">
          <a:xfrm>
            <a:off x="3962400" y="990600"/>
            <a:ext cx="1490663"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rPr>
              <a:t>Memory</a:t>
            </a:r>
          </a:p>
        </p:txBody>
      </p:sp>
      <p:grpSp>
        <p:nvGrpSpPr>
          <p:cNvPr id="4" name="Group 10"/>
          <p:cNvGrpSpPr>
            <a:grpSpLocks/>
          </p:cNvGrpSpPr>
          <p:nvPr/>
        </p:nvGrpSpPr>
        <p:grpSpPr bwMode="auto">
          <a:xfrm>
            <a:off x="3879850" y="2819400"/>
            <a:ext cx="215900" cy="234950"/>
            <a:chOff x="2444" y="1776"/>
            <a:chExt cx="136" cy="148"/>
          </a:xfrm>
        </p:grpSpPr>
        <p:sp>
          <p:nvSpPr>
            <p:cNvPr id="3214347" name="Line 11"/>
            <p:cNvSpPr>
              <a:spLocks noChangeShapeType="1"/>
            </p:cNvSpPr>
            <p:nvPr/>
          </p:nvSpPr>
          <p:spPr bwMode="auto">
            <a:xfrm flipH="1">
              <a:off x="2448" y="1776"/>
              <a:ext cx="128" cy="64"/>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48" name="Line 12"/>
            <p:cNvSpPr>
              <a:spLocks noChangeShapeType="1"/>
            </p:cNvSpPr>
            <p:nvPr/>
          </p:nvSpPr>
          <p:spPr bwMode="auto">
            <a:xfrm>
              <a:off x="2444" y="1868"/>
              <a:ext cx="136" cy="5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5" name="Group 13"/>
          <p:cNvGrpSpPr>
            <a:grpSpLocks/>
          </p:cNvGrpSpPr>
          <p:nvPr/>
        </p:nvGrpSpPr>
        <p:grpSpPr bwMode="auto">
          <a:xfrm>
            <a:off x="3810000" y="1695450"/>
            <a:ext cx="3646488" cy="4781550"/>
            <a:chOff x="2400" y="1068"/>
            <a:chExt cx="2297" cy="3012"/>
          </a:xfrm>
        </p:grpSpPr>
        <p:grpSp>
          <p:nvGrpSpPr>
            <p:cNvPr id="6" name="Group 14"/>
            <p:cNvGrpSpPr>
              <a:grpSpLocks/>
            </p:cNvGrpSpPr>
            <p:nvPr/>
          </p:nvGrpSpPr>
          <p:grpSpPr bwMode="auto">
            <a:xfrm>
              <a:off x="2400" y="1068"/>
              <a:ext cx="2117" cy="3012"/>
              <a:chOff x="2400" y="1068"/>
              <a:chExt cx="2117" cy="3012"/>
            </a:xfrm>
          </p:grpSpPr>
          <p:sp>
            <p:nvSpPr>
              <p:cNvPr id="3214351" name="Line 15"/>
              <p:cNvSpPr>
                <a:spLocks noChangeShapeType="1"/>
              </p:cNvSpPr>
              <p:nvPr/>
            </p:nvSpPr>
            <p:spPr bwMode="auto">
              <a:xfrm>
                <a:off x="2584" y="1080"/>
                <a:ext cx="0" cy="300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52" name="Line 16"/>
              <p:cNvSpPr>
                <a:spLocks noChangeShapeType="1"/>
              </p:cNvSpPr>
              <p:nvPr/>
            </p:nvSpPr>
            <p:spPr bwMode="auto">
              <a:xfrm>
                <a:off x="3360" y="1088"/>
                <a:ext cx="0" cy="2944"/>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53" name="Line 17"/>
              <p:cNvSpPr>
                <a:spLocks noChangeShapeType="1"/>
              </p:cNvSpPr>
              <p:nvPr/>
            </p:nvSpPr>
            <p:spPr bwMode="auto">
              <a:xfrm>
                <a:off x="2428" y="1068"/>
                <a:ext cx="152" cy="12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3214354" name="Line 18"/>
              <p:cNvSpPr>
                <a:spLocks noChangeShapeType="1"/>
              </p:cNvSpPr>
              <p:nvPr/>
            </p:nvSpPr>
            <p:spPr bwMode="auto">
              <a:xfrm flipH="1">
                <a:off x="2400" y="1296"/>
                <a:ext cx="144" cy="64"/>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55" name="Line 19"/>
              <p:cNvSpPr>
                <a:spLocks noChangeShapeType="1"/>
              </p:cNvSpPr>
              <p:nvPr/>
            </p:nvSpPr>
            <p:spPr bwMode="auto">
              <a:xfrm>
                <a:off x="2404" y="1368"/>
                <a:ext cx="136" cy="48"/>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3214356" name="Rectangle 20"/>
              <p:cNvSpPr>
                <a:spLocks noChangeArrowheads="1"/>
              </p:cNvSpPr>
              <p:nvPr/>
            </p:nvSpPr>
            <p:spPr bwMode="auto">
              <a:xfrm>
                <a:off x="2736" y="1120"/>
                <a:ext cx="478" cy="948"/>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rPr>
                  <a:t>add</a:t>
                </a:r>
              </a:p>
              <a:p>
                <a:pPr algn="l">
                  <a:lnSpc>
                    <a:spcPct val="85000"/>
                  </a:lnSpc>
                </a:pPr>
                <a:r>
                  <a:rPr lang="en-US" sz="2800" b="1">
                    <a:solidFill>
                      <a:schemeClr val="tx1"/>
                    </a:solidFill>
                  </a:rPr>
                  <a:t>sub</a:t>
                </a:r>
              </a:p>
              <a:p>
                <a:pPr algn="l">
                  <a:lnSpc>
                    <a:spcPct val="85000"/>
                  </a:lnSpc>
                </a:pPr>
                <a:r>
                  <a:rPr lang="en-US" sz="2800" b="1">
                    <a:solidFill>
                      <a:schemeClr val="tx1"/>
                    </a:solidFill>
                  </a:rPr>
                  <a:t>and</a:t>
                </a:r>
              </a:p>
              <a:p>
                <a:pPr algn="l">
                  <a:lnSpc>
                    <a:spcPct val="85000"/>
                  </a:lnSpc>
                </a:pPr>
                <a:r>
                  <a:rPr lang="en-US" sz="2800" b="1">
                    <a:solidFill>
                      <a:schemeClr val="tx1"/>
                    </a:solidFill>
                  </a:rPr>
                  <a:t>or</a:t>
                </a:r>
              </a:p>
            </p:txBody>
          </p:sp>
          <p:sp>
            <p:nvSpPr>
              <p:cNvPr id="3214357" name="Rectangle 21"/>
              <p:cNvSpPr>
                <a:spLocks noChangeArrowheads="1"/>
              </p:cNvSpPr>
              <p:nvPr/>
            </p:nvSpPr>
            <p:spPr bwMode="auto">
              <a:xfrm>
                <a:off x="3528" y="1376"/>
                <a:ext cx="989"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rPr>
                  <a:t>user</a:t>
                </a:r>
              </a:p>
              <a:p>
                <a:pPr algn="l">
                  <a:lnSpc>
                    <a:spcPct val="85000"/>
                  </a:lnSpc>
                </a:pPr>
                <a:r>
                  <a:rPr lang="en-US" sz="2800" b="1">
                    <a:solidFill>
                      <a:schemeClr val="tx1"/>
                    </a:solidFill>
                  </a:rPr>
                  <a:t>program</a:t>
                </a:r>
              </a:p>
            </p:txBody>
          </p:sp>
          <p:sp>
            <p:nvSpPr>
              <p:cNvPr id="3214358" name="Line 22"/>
              <p:cNvSpPr>
                <a:spLocks noChangeShapeType="1"/>
              </p:cNvSpPr>
              <p:nvPr/>
            </p:nvSpPr>
            <p:spPr bwMode="auto">
              <a:xfrm>
                <a:off x="2592" y="134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59" name="Line 23"/>
              <p:cNvSpPr>
                <a:spLocks noChangeShapeType="1"/>
              </p:cNvSpPr>
              <p:nvPr/>
            </p:nvSpPr>
            <p:spPr bwMode="auto">
              <a:xfrm>
                <a:off x="2600" y="1120"/>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60" name="Line 24"/>
              <p:cNvSpPr>
                <a:spLocks noChangeShapeType="1"/>
              </p:cNvSpPr>
              <p:nvPr/>
            </p:nvSpPr>
            <p:spPr bwMode="auto">
              <a:xfrm>
                <a:off x="2592" y="158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61" name="Line 25"/>
              <p:cNvSpPr>
                <a:spLocks noChangeShapeType="1"/>
              </p:cNvSpPr>
              <p:nvPr/>
            </p:nvSpPr>
            <p:spPr bwMode="auto">
              <a:xfrm>
                <a:off x="2592" y="206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62" name="Line 26"/>
              <p:cNvSpPr>
                <a:spLocks noChangeShapeType="1"/>
              </p:cNvSpPr>
              <p:nvPr/>
            </p:nvSpPr>
            <p:spPr bwMode="auto">
              <a:xfrm>
                <a:off x="2576" y="1848"/>
                <a:ext cx="776"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63" name="Line 27"/>
              <p:cNvSpPr>
                <a:spLocks noChangeShapeType="1"/>
              </p:cNvSpPr>
              <p:nvPr/>
            </p:nvSpPr>
            <p:spPr bwMode="auto">
              <a:xfrm>
                <a:off x="3380" y="1124"/>
                <a:ext cx="144" cy="224"/>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64" name="Line 28"/>
              <p:cNvSpPr>
                <a:spLocks noChangeShapeType="1"/>
              </p:cNvSpPr>
              <p:nvPr/>
            </p:nvSpPr>
            <p:spPr bwMode="auto">
              <a:xfrm flipV="1">
                <a:off x="3384" y="1856"/>
                <a:ext cx="136" cy="20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grpSp>
        <p:sp>
          <p:nvSpPr>
            <p:cNvPr id="3214365" name="Rectangle 29"/>
            <p:cNvSpPr>
              <a:spLocks noChangeArrowheads="1"/>
            </p:cNvSpPr>
            <p:nvPr/>
          </p:nvSpPr>
          <p:spPr bwMode="auto">
            <a:xfrm>
              <a:off x="2664" y="2912"/>
              <a:ext cx="628" cy="948"/>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rPr>
                <a:t>read</a:t>
              </a:r>
            </a:p>
            <a:p>
              <a:pPr algn="l">
                <a:lnSpc>
                  <a:spcPct val="85000"/>
                </a:lnSpc>
              </a:pPr>
              <a:r>
                <a:rPr lang="en-US" sz="2800" b="1">
                  <a:solidFill>
                    <a:schemeClr val="tx1"/>
                  </a:solidFill>
                </a:rPr>
                <a:t>store</a:t>
              </a:r>
            </a:p>
            <a:p>
              <a:pPr algn="l">
                <a:lnSpc>
                  <a:spcPct val="85000"/>
                </a:lnSpc>
              </a:pPr>
              <a:r>
                <a:rPr lang="en-US" sz="2800" b="1">
                  <a:solidFill>
                    <a:schemeClr val="tx1"/>
                  </a:solidFill>
                </a:rPr>
                <a:t>...</a:t>
              </a:r>
            </a:p>
            <a:p>
              <a:pPr algn="l">
                <a:lnSpc>
                  <a:spcPct val="85000"/>
                </a:lnSpc>
              </a:pPr>
              <a:r>
                <a:rPr lang="en-US" sz="2800" b="1">
                  <a:solidFill>
                    <a:schemeClr val="tx1"/>
                  </a:solidFill>
                </a:rPr>
                <a:t>jr</a:t>
              </a:r>
            </a:p>
          </p:txBody>
        </p:sp>
        <p:sp>
          <p:nvSpPr>
            <p:cNvPr id="3214366" name="Line 30"/>
            <p:cNvSpPr>
              <a:spLocks noChangeShapeType="1"/>
            </p:cNvSpPr>
            <p:nvPr/>
          </p:nvSpPr>
          <p:spPr bwMode="auto">
            <a:xfrm>
              <a:off x="2592" y="2912"/>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67" name="Line 31"/>
            <p:cNvSpPr>
              <a:spLocks noChangeShapeType="1"/>
            </p:cNvSpPr>
            <p:nvPr/>
          </p:nvSpPr>
          <p:spPr bwMode="auto">
            <a:xfrm>
              <a:off x="2592" y="3584"/>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68" name="Line 32"/>
            <p:cNvSpPr>
              <a:spLocks noChangeShapeType="1"/>
            </p:cNvSpPr>
            <p:nvPr/>
          </p:nvSpPr>
          <p:spPr bwMode="auto">
            <a:xfrm>
              <a:off x="2584" y="3872"/>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69" name="Line 33"/>
            <p:cNvSpPr>
              <a:spLocks noChangeShapeType="1"/>
            </p:cNvSpPr>
            <p:nvPr/>
          </p:nvSpPr>
          <p:spPr bwMode="auto">
            <a:xfrm>
              <a:off x="2600" y="3152"/>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70" name="Line 34"/>
            <p:cNvSpPr>
              <a:spLocks noChangeShapeType="1"/>
            </p:cNvSpPr>
            <p:nvPr/>
          </p:nvSpPr>
          <p:spPr bwMode="auto">
            <a:xfrm>
              <a:off x="2592" y="3392"/>
              <a:ext cx="76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71" name="Rectangle 35"/>
            <p:cNvSpPr>
              <a:spLocks noChangeArrowheads="1"/>
            </p:cNvSpPr>
            <p:nvPr/>
          </p:nvSpPr>
          <p:spPr bwMode="auto">
            <a:xfrm>
              <a:off x="3696" y="2976"/>
              <a:ext cx="1001" cy="719"/>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rPr>
                <a:t>interrupt</a:t>
              </a:r>
            </a:p>
            <a:p>
              <a:pPr algn="l">
                <a:lnSpc>
                  <a:spcPct val="85000"/>
                </a:lnSpc>
              </a:pPr>
              <a:r>
                <a:rPr lang="en-US" sz="2800" b="1">
                  <a:solidFill>
                    <a:schemeClr val="tx1"/>
                  </a:solidFill>
                </a:rPr>
                <a:t>service</a:t>
              </a:r>
            </a:p>
            <a:p>
              <a:pPr algn="l">
                <a:lnSpc>
                  <a:spcPct val="85000"/>
                </a:lnSpc>
              </a:pPr>
              <a:r>
                <a:rPr lang="en-US" sz="2800" b="1">
                  <a:solidFill>
                    <a:schemeClr val="tx1"/>
                  </a:solidFill>
                </a:rPr>
                <a:t>routine</a:t>
              </a:r>
            </a:p>
          </p:txBody>
        </p:sp>
        <p:sp>
          <p:nvSpPr>
            <p:cNvPr id="3214372" name="Line 36"/>
            <p:cNvSpPr>
              <a:spLocks noChangeShapeType="1"/>
            </p:cNvSpPr>
            <p:nvPr/>
          </p:nvSpPr>
          <p:spPr bwMode="auto">
            <a:xfrm>
              <a:off x="3384" y="2912"/>
              <a:ext cx="248" cy="88"/>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214373" name="Line 37"/>
            <p:cNvSpPr>
              <a:spLocks noChangeShapeType="1"/>
            </p:cNvSpPr>
            <p:nvPr/>
          </p:nvSpPr>
          <p:spPr bwMode="auto">
            <a:xfrm flipV="1">
              <a:off x="3384" y="3680"/>
              <a:ext cx="240" cy="20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grpSp>
      <p:grpSp>
        <p:nvGrpSpPr>
          <p:cNvPr id="7" name="Group 38"/>
          <p:cNvGrpSpPr>
            <a:grpSpLocks/>
          </p:cNvGrpSpPr>
          <p:nvPr/>
        </p:nvGrpSpPr>
        <p:grpSpPr bwMode="auto">
          <a:xfrm>
            <a:off x="1333500" y="3327400"/>
            <a:ext cx="2781300" cy="1885950"/>
            <a:chOff x="840" y="2096"/>
            <a:chExt cx="1752" cy="1188"/>
          </a:xfrm>
        </p:grpSpPr>
        <p:sp>
          <p:nvSpPr>
            <p:cNvPr id="3214375" name="Line 39"/>
            <p:cNvSpPr>
              <a:spLocks noChangeShapeType="1"/>
            </p:cNvSpPr>
            <p:nvPr/>
          </p:nvSpPr>
          <p:spPr bwMode="auto">
            <a:xfrm>
              <a:off x="1608" y="2096"/>
              <a:ext cx="0" cy="30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3214376" name="Rectangle 40"/>
            <p:cNvSpPr>
              <a:spLocks noChangeArrowheads="1"/>
            </p:cNvSpPr>
            <p:nvPr/>
          </p:nvSpPr>
          <p:spPr bwMode="auto">
            <a:xfrm>
              <a:off x="840" y="2336"/>
              <a:ext cx="1656" cy="948"/>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2800" b="1">
                  <a:solidFill>
                    <a:schemeClr val="tx1"/>
                  </a:solidFill>
                </a:rPr>
                <a:t>(3) jump to interrupt</a:t>
              </a:r>
            </a:p>
            <a:p>
              <a:pPr algn="l">
                <a:lnSpc>
                  <a:spcPct val="85000"/>
                </a:lnSpc>
              </a:pPr>
              <a:r>
                <a:rPr lang="en-US" sz="2800" b="1">
                  <a:solidFill>
                    <a:schemeClr val="tx1"/>
                  </a:solidFill>
                </a:rPr>
                <a:t>service routine</a:t>
              </a:r>
            </a:p>
          </p:txBody>
        </p:sp>
        <p:sp>
          <p:nvSpPr>
            <p:cNvPr id="3214377" name="Line 41"/>
            <p:cNvSpPr>
              <a:spLocks noChangeShapeType="1"/>
            </p:cNvSpPr>
            <p:nvPr/>
          </p:nvSpPr>
          <p:spPr bwMode="auto">
            <a:xfrm>
              <a:off x="2016" y="2736"/>
              <a:ext cx="576" cy="16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p>
          </p:txBody>
        </p:sp>
      </p:grpSp>
      <p:sp>
        <p:nvSpPr>
          <p:cNvPr id="3214378" name="Rectangle 42"/>
          <p:cNvSpPr>
            <a:spLocks noChangeArrowheads="1"/>
          </p:cNvSpPr>
          <p:nvPr/>
        </p:nvSpPr>
        <p:spPr bwMode="auto">
          <a:xfrm>
            <a:off x="1371600" y="5257800"/>
            <a:ext cx="1981200" cy="1141413"/>
          </a:xfrm>
          <a:prstGeom prst="rect">
            <a:avLst/>
          </a:prstGeom>
          <a:noFill/>
          <a:ln w="38100">
            <a:noFill/>
            <a:miter lim="800000"/>
            <a:headEnd/>
            <a:tailEnd/>
          </a:ln>
          <a:effectLst/>
        </p:spPr>
        <p:txBody>
          <a:bodyPr lIns="63500" tIns="25400" rIns="63500" bIns="25400">
            <a:prstTxWarp prst="textNoShape">
              <a:avLst/>
            </a:prstTxWarp>
            <a:spAutoFit/>
          </a:bodyPr>
          <a:lstStyle/>
          <a:p>
            <a:pPr algn="l">
              <a:lnSpc>
                <a:spcPct val="85000"/>
              </a:lnSpc>
            </a:pPr>
            <a:r>
              <a:rPr lang="en-US" sz="2800" b="1">
                <a:solidFill>
                  <a:schemeClr val="tx1"/>
                </a:solidFill>
              </a:rPr>
              <a:t>(4) perform transfer</a:t>
            </a:r>
          </a:p>
        </p:txBody>
      </p:sp>
      <p:grpSp>
        <p:nvGrpSpPr>
          <p:cNvPr id="8" name="Group 43"/>
          <p:cNvGrpSpPr>
            <a:grpSpLocks/>
          </p:cNvGrpSpPr>
          <p:nvPr/>
        </p:nvGrpSpPr>
        <p:grpSpPr bwMode="auto">
          <a:xfrm>
            <a:off x="2971800" y="2590800"/>
            <a:ext cx="1104900" cy="3556000"/>
            <a:chOff x="1872" y="1632"/>
            <a:chExt cx="696" cy="2240"/>
          </a:xfrm>
        </p:grpSpPr>
        <p:grpSp>
          <p:nvGrpSpPr>
            <p:cNvPr id="9" name="Group 44"/>
            <p:cNvGrpSpPr>
              <a:grpSpLocks/>
            </p:cNvGrpSpPr>
            <p:nvPr/>
          </p:nvGrpSpPr>
          <p:grpSpPr bwMode="auto">
            <a:xfrm>
              <a:off x="2248" y="1632"/>
              <a:ext cx="320" cy="2240"/>
              <a:chOff x="2248" y="1728"/>
              <a:chExt cx="320" cy="2240"/>
            </a:xfrm>
          </p:grpSpPr>
          <p:sp>
            <p:nvSpPr>
              <p:cNvPr id="3214381" name="Line 45"/>
              <p:cNvSpPr>
                <a:spLocks noChangeShapeType="1"/>
              </p:cNvSpPr>
              <p:nvPr/>
            </p:nvSpPr>
            <p:spPr bwMode="auto">
              <a:xfrm flipH="1" flipV="1">
                <a:off x="2256" y="3768"/>
                <a:ext cx="312" cy="200"/>
              </a:xfrm>
              <a:prstGeom prst="line">
                <a:avLst/>
              </a:prstGeom>
              <a:noFill/>
              <a:ln w="38100">
                <a:solidFill>
                  <a:schemeClr val="accent1"/>
                </a:solidFill>
                <a:round/>
                <a:headEnd/>
                <a:tailEnd/>
              </a:ln>
              <a:effectLst/>
            </p:spPr>
            <p:txBody>
              <a:bodyPr wrap="none" anchor="ctr">
                <a:prstTxWarp prst="textNoShape">
                  <a:avLst/>
                </a:prstTxWarp>
              </a:bodyPr>
              <a:lstStyle/>
              <a:p>
                <a:endParaRPr lang="en-US"/>
              </a:p>
            </p:txBody>
          </p:sp>
          <p:sp>
            <p:nvSpPr>
              <p:cNvPr id="3214382" name="Line 46"/>
              <p:cNvSpPr>
                <a:spLocks noChangeShapeType="1"/>
              </p:cNvSpPr>
              <p:nvPr/>
            </p:nvSpPr>
            <p:spPr bwMode="auto">
              <a:xfrm flipV="1">
                <a:off x="2248" y="1944"/>
                <a:ext cx="0" cy="1824"/>
              </a:xfrm>
              <a:prstGeom prst="line">
                <a:avLst/>
              </a:prstGeom>
              <a:noFill/>
              <a:ln w="38100">
                <a:solidFill>
                  <a:schemeClr val="accent1"/>
                </a:solidFill>
                <a:round/>
                <a:headEnd/>
                <a:tailEnd/>
              </a:ln>
              <a:effectLst/>
            </p:spPr>
            <p:txBody>
              <a:bodyPr wrap="none" anchor="ctr">
                <a:prstTxWarp prst="textNoShape">
                  <a:avLst/>
                </a:prstTxWarp>
              </a:bodyPr>
              <a:lstStyle/>
              <a:p>
                <a:endParaRPr lang="en-US"/>
              </a:p>
            </p:txBody>
          </p:sp>
          <p:sp>
            <p:nvSpPr>
              <p:cNvPr id="3214383" name="Line 47"/>
              <p:cNvSpPr>
                <a:spLocks noChangeShapeType="1"/>
              </p:cNvSpPr>
              <p:nvPr/>
            </p:nvSpPr>
            <p:spPr bwMode="auto">
              <a:xfrm flipV="1">
                <a:off x="2264" y="1728"/>
                <a:ext cx="288" cy="208"/>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p>
            </p:txBody>
          </p:sp>
        </p:grpSp>
        <p:sp>
          <p:nvSpPr>
            <p:cNvPr id="3214384" name="Rectangle 48"/>
            <p:cNvSpPr>
              <a:spLocks noChangeArrowheads="1"/>
            </p:cNvSpPr>
            <p:nvPr/>
          </p:nvSpPr>
          <p:spPr bwMode="auto">
            <a:xfrm>
              <a:off x="1872" y="2976"/>
              <a:ext cx="354" cy="261"/>
            </a:xfrm>
            <a:prstGeom prst="rect">
              <a:avLst/>
            </a:prstGeom>
            <a:noFill/>
            <a:ln w="381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rPr>
                <a:t>(5)</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14378"/>
                                        </p:tgtEl>
                                        <p:attrNameLst>
                                          <p:attrName>style.visibility</p:attrName>
                                        </p:attrNameLst>
                                      </p:cBhvr>
                                      <p:to>
                                        <p:strVal val="visible"/>
                                      </p:to>
                                    </p:set>
                                    <p:animEffect transition="in" filter="wipe(up)">
                                      <p:cBhvr>
                                        <p:cTn id="22" dur="500"/>
                                        <p:tgtEl>
                                          <p:spTgt spid="32143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4378" grpId="0"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97956" name="Rectangle 4"/>
          <p:cNvSpPr>
            <a:spLocks noGrp="1" noChangeArrowheads="1"/>
          </p:cNvSpPr>
          <p:nvPr>
            <p:ph type="title"/>
          </p:nvPr>
        </p:nvSpPr>
        <p:spPr/>
        <p:txBody>
          <a:bodyPr/>
          <a:lstStyle/>
          <a:p>
            <a:r>
              <a:rPr lang="en-US"/>
              <a:t>Administrivia</a:t>
            </a:r>
          </a:p>
        </p:txBody>
      </p:sp>
      <p:sp>
        <p:nvSpPr>
          <p:cNvPr id="3197957" name="Rectangle 5"/>
          <p:cNvSpPr>
            <a:spLocks noGrp="1" noChangeArrowheads="1"/>
          </p:cNvSpPr>
          <p:nvPr>
            <p:ph type="body" idx="1"/>
          </p:nvPr>
        </p:nvSpPr>
        <p:spPr/>
        <p:txBody>
          <a:bodyPr/>
          <a:lstStyle/>
          <a:p>
            <a:r>
              <a:rPr lang="en-US"/>
              <a:t>Project 2 graded face-to-face, </a:t>
            </a:r>
            <a:br>
              <a:rPr lang="en-US"/>
            </a:br>
            <a:r>
              <a:rPr lang="en-US"/>
              <a:t>check web page for scheduling  </a:t>
            </a:r>
          </a:p>
          <a:p>
            <a:r>
              <a:rPr lang="en-US"/>
              <a:t>Project 3 (Cache simulator) out</a:t>
            </a:r>
          </a:p>
          <a:p>
            <a:pPr lvl="1"/>
            <a:r>
              <a:rPr lang="en-US"/>
              <a:t>You may work in pairs for this project</a:t>
            </a:r>
          </a:p>
          <a:p>
            <a:r>
              <a:rPr lang="en-US"/>
              <a:t>Try the performance competition!</a:t>
            </a:r>
          </a:p>
          <a:p>
            <a:pPr lvl="1"/>
            <a:r>
              <a:rPr lang="en-US"/>
              <a:t>You may work in pairs for this too</a:t>
            </a:r>
          </a:p>
          <a:p>
            <a:pPr lvl="1"/>
            <a:r>
              <a:rPr lang="en-US"/>
              <a:t>Do it for fun!</a:t>
            </a:r>
          </a:p>
          <a:p>
            <a:pPr lvl="1"/>
            <a:r>
              <a:rPr lang="en-US"/>
              <a:t>Do it to shine! </a:t>
            </a:r>
          </a:p>
          <a:p>
            <a:pPr lvl="1"/>
            <a:r>
              <a:rPr lang="en-US"/>
              <a:t>Do it to test your metttle!</a:t>
            </a:r>
          </a:p>
          <a:p>
            <a:pPr lvl="1"/>
            <a:r>
              <a:rPr lang="en-US"/>
              <a:t>Do it for EPA!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00002" name="Rectangle 2"/>
          <p:cNvSpPr>
            <a:spLocks noGrp="1" noChangeArrowheads="1"/>
          </p:cNvSpPr>
          <p:nvPr>
            <p:ph type="title"/>
          </p:nvPr>
        </p:nvSpPr>
        <p:spPr>
          <a:xfrm>
            <a:off x="762000" y="152400"/>
            <a:ext cx="5867400" cy="474663"/>
          </a:xfrm>
        </p:spPr>
        <p:txBody>
          <a:bodyPr/>
          <a:lstStyle/>
          <a:p>
            <a:r>
              <a:rPr lang="en-US"/>
              <a:t>Upcoming Calendar</a:t>
            </a:r>
          </a:p>
        </p:txBody>
      </p:sp>
      <p:graphicFrame>
        <p:nvGraphicFramePr>
          <p:cNvPr id="3200061" name="Group 61"/>
          <p:cNvGraphicFramePr>
            <a:graphicFrameLocks noGrp="1"/>
          </p:cNvGraphicFramePr>
          <p:nvPr>
            <p:ph type="tbl" idx="1"/>
          </p:nvPr>
        </p:nvGraphicFramePr>
        <p:xfrm>
          <a:off x="273050" y="947738"/>
          <a:ext cx="8718550" cy="5207994"/>
        </p:xfrm>
        <a:graphic>
          <a:graphicData uri="http://schemas.openxmlformats.org/drawingml/2006/table">
            <a:tbl>
              <a:tblPr/>
              <a:tblGrid>
                <a:gridCol w="1752600"/>
                <a:gridCol w="1784350"/>
                <a:gridCol w="1752600"/>
                <a:gridCol w="1676400"/>
                <a:gridCol w="1752600"/>
              </a:tblGrid>
              <a:tr h="668338">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Week #</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Mon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Wed</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Thu Lab</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Fri</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46125">
                <a:tc>
                  <a:txBody>
                    <a:bodyPr/>
                    <a:lstStyle/>
                    <a:p>
                      <a:pPr marL="0" marR="0" lvl="0" indent="0" algn="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#13</a:t>
                      </a:r>
                    </a:p>
                    <a:p>
                      <a:pPr marL="0" marR="0" lvl="0" indent="0" algn="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This week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4000"/>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endParaRPr kumimoji="0" lang="en-US" sz="2000" b="1" i="0" u="none" strike="noStrike" cap="none" normalizeH="0" baseline="0">
                        <a:ln>
                          <a:noFill/>
                        </a:ln>
                        <a:solidFill>
                          <a:schemeClr val="tx1"/>
                        </a:solidFill>
                        <a:effectLst/>
                        <a:latin typeface="18 VAG Rounded Thin   55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I/O</a:t>
                      </a:r>
                      <a:r>
                        <a:rPr kumimoji="0" lang="en-US" sz="2000" b="1" i="0" u="none" strike="noStrike" cap="none" normalizeH="0" baseline="0">
                          <a:ln>
                            <a:noFill/>
                          </a:ln>
                          <a:solidFill>
                            <a:schemeClr val="accent1"/>
                          </a:solidFill>
                          <a:effectLst/>
                          <a:latin typeface="18 VAG Rounded Thin   55390"/>
                        </a:rPr>
                        <a:t/>
                      </a:r>
                      <a:br>
                        <a:rPr kumimoji="0" lang="en-US" sz="2000" b="1" i="0" u="none" strike="noStrike" cap="none" normalizeH="0" baseline="0">
                          <a:ln>
                            <a:noFill/>
                          </a:ln>
                          <a:solidFill>
                            <a:schemeClr val="accent1"/>
                          </a:solidFill>
                          <a:effectLst/>
                          <a:latin typeface="18 VAG Rounded Thin   55390"/>
                        </a:rPr>
                      </a:br>
                      <a:r>
                        <a:rPr kumimoji="0" lang="en-US" sz="2000" b="1" i="0" u="none" strike="noStrike" cap="none" normalizeH="0" baseline="0">
                          <a:ln>
                            <a:noFill/>
                          </a:ln>
                          <a:solidFill>
                            <a:schemeClr val="accent1"/>
                          </a:solidFill>
                          <a:effectLst/>
                          <a:latin typeface="18 VAG Rounded Thin   55390"/>
                        </a:rPr>
                        <a:t>P3 out</a:t>
                      </a:r>
                      <a:endParaRPr kumimoji="0" lang="en-US" sz="1800" b="1" i="0" u="none" strike="noStrike" cap="none" normalizeH="0" baseline="0">
                        <a:ln>
                          <a:noFill/>
                        </a:ln>
                        <a:solidFill>
                          <a:schemeClr val="bg2"/>
                        </a:solidFill>
                        <a:effectLst/>
                        <a:latin typeface="18 VAG Rounded Thin   55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VM</a:t>
                      </a:r>
                      <a:endParaRPr kumimoji="0" lang="en-US" sz="1800" b="1" i="0" u="none" strike="noStrike" cap="none" normalizeH="0" baseline="0">
                        <a:ln>
                          <a:noFill/>
                        </a:ln>
                        <a:solidFill>
                          <a:schemeClr val="bg2"/>
                        </a:solidFill>
                        <a:effectLst/>
                        <a:latin typeface="18 VAG Rounded Thin   55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Performance</a:t>
                      </a:r>
                      <a:endParaRPr kumimoji="0" lang="en-US" sz="2000" b="1" i="0" u="none" strike="noStrike" cap="none" normalizeH="0" baseline="0">
                        <a:ln>
                          <a:noFill/>
                        </a:ln>
                        <a:solidFill>
                          <a:schemeClr val="accent2"/>
                        </a:solidFill>
                        <a:effectLst/>
                        <a:latin typeface="18 VAG Rounded Thin   5539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#14</a:t>
                      </a:r>
                    </a:p>
                    <a:p>
                      <a:pPr marL="0" marR="0" lvl="0" indent="0" algn="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Last week</a:t>
                      </a:r>
                      <a:br>
                        <a:rPr kumimoji="0" lang="en-US" sz="2000" b="1" i="0" u="none" strike="noStrike" cap="none" normalizeH="0" baseline="0">
                          <a:ln>
                            <a:noFill/>
                          </a:ln>
                          <a:solidFill>
                            <a:schemeClr val="tx1"/>
                          </a:solidFill>
                          <a:effectLst/>
                          <a:latin typeface="18 VAG Rounded Thin   55390"/>
                        </a:rPr>
                      </a:br>
                      <a:r>
                        <a:rPr kumimoji="0" lang="en-US" sz="2000" b="1" i="0" u="none" strike="noStrike" cap="none" normalizeH="0" baseline="0">
                          <a:ln>
                            <a:noFill/>
                          </a:ln>
                          <a:solidFill>
                            <a:schemeClr val="tx1"/>
                          </a:solidFill>
                          <a:effectLst/>
                          <a:latin typeface="18 VAG Rounded Thin   55390"/>
                        </a:rPr>
                        <a:t>o’ classes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4000"/>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Inter-machine Parallelism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Summary, Review, Evaluation</a:t>
                      </a:r>
                      <a:endParaRPr kumimoji="0" lang="en-US" sz="1800" b="1" i="0" u="none" strike="noStrike" cap="none" normalizeH="0" baseline="0">
                        <a:ln>
                          <a:noFill/>
                        </a:ln>
                        <a:solidFill>
                          <a:schemeClr val="bg2"/>
                        </a:solidFill>
                        <a:effectLst/>
                        <a:latin typeface="18 VAG Rounded Thin   55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Parallel</a:t>
                      </a:r>
                      <a:endParaRPr kumimoji="0" lang="en-US" sz="1800" b="1" i="0" u="none" strike="noStrike" cap="none" normalizeH="0" baseline="0">
                        <a:ln>
                          <a:noFill/>
                        </a:ln>
                        <a:solidFill>
                          <a:schemeClr val="bg2"/>
                        </a:solidFill>
                        <a:effectLst/>
                        <a:latin typeface="18 VAG Rounded Thin   55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accent2"/>
                          </a:solidFill>
                          <a:effectLst/>
                          <a:latin typeface="18 VAG Rounded Thin   55390"/>
                        </a:rPr>
                        <a:t>Intra-machine Parallelism(Scott)</a:t>
                      </a:r>
                      <a:br>
                        <a:rPr kumimoji="0" lang="en-US" sz="2000" b="1" i="0" u="none" strike="noStrike" cap="none" normalizeH="0" baseline="0">
                          <a:ln>
                            <a:noFill/>
                          </a:ln>
                          <a:solidFill>
                            <a:schemeClr val="accent2"/>
                          </a:solidFill>
                          <a:effectLst/>
                          <a:latin typeface="18 VAG Rounded Thin   55390"/>
                        </a:rPr>
                      </a:br>
                      <a:r>
                        <a:rPr kumimoji="0" lang="en-US" sz="2000" b="1" i="0" u="none" strike="noStrike" cap="none" normalizeH="0" baseline="0">
                          <a:ln>
                            <a:noFill/>
                          </a:ln>
                          <a:solidFill>
                            <a:schemeClr val="accent1"/>
                          </a:solidFill>
                          <a:effectLst/>
                          <a:latin typeface="18 VAG Rounded Thin   55390"/>
                        </a:rPr>
                        <a:t>P3 due</a:t>
                      </a:r>
                      <a:endParaRPr kumimoji="0" lang="en-US" sz="2000" b="1" i="0" u="none" strike="noStrike" cap="none" normalizeH="0" baseline="0">
                        <a:ln>
                          <a:noFill/>
                        </a:ln>
                        <a:solidFill>
                          <a:schemeClr val="tx1"/>
                        </a:solidFill>
                        <a:effectLst/>
                        <a:latin typeface="18 VAG Rounded Thin   5539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0775">
                <a:tc>
                  <a:txBody>
                    <a:bodyPr/>
                    <a:lstStyle/>
                    <a:p>
                      <a:pPr marL="0" marR="0" lvl="0" indent="0" algn="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#15</a:t>
                      </a:r>
                    </a:p>
                    <a:p>
                      <a:pPr marL="0" marR="0" lvl="0" indent="0" algn="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RRR Week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4000"/>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endParaRPr kumimoji="0" lang="en-US" sz="2000" b="1" i="0" u="none" strike="noStrike" cap="none" normalizeH="0" baseline="0">
                        <a:ln>
                          <a:noFill/>
                        </a:ln>
                        <a:solidFill>
                          <a:schemeClr val="accent2"/>
                        </a:solidFill>
                        <a:effectLst/>
                        <a:latin typeface="18 VAG Rounded Thin   55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endParaRPr kumimoji="0" lang="en-US" sz="2000" b="1" i="0" u="none" strike="noStrike" cap="none" normalizeH="0" baseline="0">
                        <a:ln>
                          <a:noFill/>
                        </a:ln>
                        <a:solidFill>
                          <a:schemeClr val="tx1"/>
                        </a:solidFill>
                        <a:effectLst/>
                        <a:latin typeface="18 VAG Rounded Thin   55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endParaRPr kumimoji="0" lang="en-US" sz="2000" b="1" i="0" u="none" strike="noStrike" cap="none" normalizeH="0" baseline="0">
                        <a:ln>
                          <a:noFill/>
                        </a:ln>
                        <a:solidFill>
                          <a:schemeClr val="tx1"/>
                        </a:solidFill>
                        <a:effectLst/>
                        <a:latin typeface="18 VAG Rounded Thin   55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rgbClr val="FF8000"/>
                          </a:solidFill>
                          <a:effectLst/>
                          <a:latin typeface="18 VAG Rounded Thin   55390"/>
                        </a:rPr>
                        <a:t>Perf comp</a:t>
                      </a:r>
                      <a:br>
                        <a:rPr kumimoji="0" lang="en-US" sz="2000" b="1" i="0" u="none" strike="noStrike" cap="none" normalizeH="0" baseline="0">
                          <a:ln>
                            <a:noFill/>
                          </a:ln>
                          <a:solidFill>
                            <a:srgbClr val="FF8000"/>
                          </a:solidFill>
                          <a:effectLst/>
                          <a:latin typeface="18 VAG Rounded Thin   55390"/>
                        </a:rPr>
                      </a:br>
                      <a:r>
                        <a:rPr kumimoji="0" lang="en-US" sz="2000" b="1" i="0" u="none" strike="noStrike" cap="none" normalizeH="0" baseline="0">
                          <a:ln>
                            <a:noFill/>
                          </a:ln>
                          <a:solidFill>
                            <a:srgbClr val="FF8000"/>
                          </a:solidFill>
                          <a:effectLst/>
                          <a:latin typeface="18 VAG Rounded Thin   55390"/>
                        </a:rPr>
                        <a:t>due 11:59pm</a:t>
                      </a:r>
                      <a:endParaRPr kumimoji="0" lang="en-US" sz="2000" b="1" i="0" u="none" strike="noStrike" cap="none" normalizeH="0" baseline="0">
                        <a:ln>
                          <a:noFill/>
                        </a:ln>
                        <a:solidFill>
                          <a:schemeClr val="accent2"/>
                        </a:solidFill>
                        <a:effectLst/>
                        <a:latin typeface="18 VAG Rounded Thin   5539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538">
                <a:tc>
                  <a:txBody>
                    <a:bodyPr/>
                    <a:lstStyle/>
                    <a:p>
                      <a:pPr marL="0" marR="0" lvl="0" indent="0" algn="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#16</a:t>
                      </a:r>
                    </a:p>
                    <a:p>
                      <a:pPr marL="0" marR="0" lvl="0" indent="0" algn="r" defTabSz="914400" rtl="0" eaLnBrk="0" fontAlgn="base" latinLnBrk="0" hangingPunct="0">
                        <a:lnSpc>
                          <a:spcPct val="75000"/>
                        </a:lnSpc>
                        <a:spcBef>
                          <a:spcPct val="65000"/>
                        </a:spcBef>
                        <a:spcAft>
                          <a:spcPct val="0"/>
                        </a:spcAft>
                        <a:buClrTx/>
                        <a:buSzPct val="100000"/>
                        <a:buFont typeface="Times" charset="0"/>
                        <a:buNone/>
                        <a:tabLst/>
                        <a:defRPr/>
                      </a:pPr>
                      <a:r>
                        <a:rPr kumimoji="0" lang="en-US" sz="2000" b="1" i="0" u="none" strike="noStrike" cap="none" normalizeH="0" baseline="0">
                          <a:ln>
                            <a:noFill/>
                          </a:ln>
                          <a:solidFill>
                            <a:schemeClr val="tx1"/>
                          </a:solidFill>
                          <a:effectLst/>
                          <a:latin typeface="18 VAG Rounded Thin   55390"/>
                        </a:rPr>
                        <a:t>Finals Week</a:t>
                      </a:r>
                      <a:br>
                        <a:rPr kumimoji="0" lang="en-US" sz="2000" b="1" i="0" u="none" strike="noStrike" cap="none" normalizeH="0" baseline="0">
                          <a:ln>
                            <a:noFill/>
                          </a:ln>
                          <a:solidFill>
                            <a:schemeClr val="tx1"/>
                          </a:solidFill>
                          <a:effectLst/>
                          <a:latin typeface="18 VAG Rounded Thin   55390"/>
                        </a:rPr>
                      </a:br>
                      <a:r>
                        <a:rPr kumimoji="0" lang="en-US" sz="2000" b="1" i="0" u="none" strike="noStrike" cap="none" normalizeH="0" baseline="0">
                          <a:ln>
                            <a:noFill/>
                          </a:ln>
                          <a:solidFill>
                            <a:schemeClr val="tx1"/>
                          </a:solidFill>
                          <a:effectLst/>
                          <a:latin typeface="18 VAG Rounded Thin   55390"/>
                        </a:rPr>
                        <a:t/>
                      </a:r>
                      <a:br>
                        <a:rPr kumimoji="0" lang="en-US" sz="2000" b="1" i="0" u="none" strike="noStrike" cap="none" normalizeH="0" baseline="0">
                          <a:ln>
                            <a:noFill/>
                          </a:ln>
                          <a:solidFill>
                            <a:schemeClr val="tx1"/>
                          </a:solidFill>
                          <a:effectLst/>
                          <a:latin typeface="18 VAG Rounded Thin   55390"/>
                        </a:rPr>
                      </a:br>
                      <a:r>
                        <a:rPr kumimoji="0" lang="en-US" sz="2000" b="1" i="0" u="none" strike="noStrike" cap="none" normalizeH="0" baseline="0">
                          <a:ln>
                            <a:noFill/>
                          </a:ln>
                          <a:solidFill>
                            <a:srgbClr val="FFFF00"/>
                          </a:solidFill>
                          <a:effectLst/>
                          <a:latin typeface="18 VAG Rounded Thin   55390"/>
                        </a:rPr>
                        <a:t>Review Sun May 9 3-6pm</a:t>
                      </a:r>
                      <a:br>
                        <a:rPr kumimoji="0" lang="en-US" sz="2000" b="1" i="0" u="none" strike="noStrike" cap="none" normalizeH="0" baseline="0">
                          <a:ln>
                            <a:noFill/>
                          </a:ln>
                          <a:solidFill>
                            <a:srgbClr val="FFFF00"/>
                          </a:solidFill>
                          <a:effectLst/>
                          <a:latin typeface="18 VAG Rounded Thin   55390"/>
                        </a:rPr>
                      </a:br>
                      <a:r>
                        <a:rPr kumimoji="0" lang="en-US" sz="2000" b="1" i="0" u="none" strike="noStrike" cap="none" normalizeH="0" baseline="0">
                          <a:ln>
                            <a:noFill/>
                          </a:ln>
                          <a:solidFill>
                            <a:srgbClr val="FFFF00"/>
                          </a:solidFill>
                          <a:effectLst/>
                          <a:latin typeface="18 VAG Rounded Thin   55390"/>
                        </a:rPr>
                        <a:t>10 Evans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4000"/>
                    </a:solid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endParaRPr kumimoji="0" lang="en-US" sz="2000" b="1" i="0" u="none" strike="noStrike" cap="none" normalizeH="0" baseline="0">
                        <a:ln>
                          <a:noFill/>
                        </a:ln>
                        <a:solidFill>
                          <a:srgbClr val="008000"/>
                        </a:solidFill>
                        <a:effectLst/>
                        <a:latin typeface="18 VAG Rounded Thin   55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chemeClr val="tx1"/>
                          </a:solidFill>
                          <a:effectLst/>
                          <a:latin typeface="18 VAG Rounded Thin   55390"/>
                        </a:rPr>
                        <a:t/>
                      </a:r>
                      <a:br>
                        <a:rPr kumimoji="0" lang="en-US" sz="2000" b="1" i="0" u="none" strike="noStrike" cap="none" normalizeH="0" baseline="0">
                          <a:ln>
                            <a:noFill/>
                          </a:ln>
                          <a:solidFill>
                            <a:schemeClr val="tx1"/>
                          </a:solidFill>
                          <a:effectLst/>
                          <a:latin typeface="18 VAG Rounded Thin   55390"/>
                        </a:rPr>
                      </a:br>
                      <a:endParaRPr kumimoji="0" lang="en-US" sz="2000" b="1" i="0" u="none" strike="noStrike" cap="none" normalizeH="0" baseline="0">
                        <a:ln>
                          <a:noFill/>
                        </a:ln>
                        <a:solidFill>
                          <a:schemeClr val="bg1"/>
                        </a:solidFill>
                        <a:effectLst/>
                        <a:latin typeface="18 VAG Rounded Thin   55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endParaRPr kumimoji="0" lang="en-US" sz="2000" b="1" i="0" u="none" strike="noStrike" cap="none" normalizeH="0" baseline="0">
                        <a:ln>
                          <a:noFill/>
                        </a:ln>
                        <a:solidFill>
                          <a:schemeClr val="tx1"/>
                        </a:solidFill>
                        <a:effectLst/>
                        <a:latin typeface="18 VAG Rounded Thin   5539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charset="0"/>
                        <a:buNone/>
                        <a:tabLst/>
                      </a:pPr>
                      <a:r>
                        <a:rPr kumimoji="0" lang="en-US" sz="2000" b="1" i="0" u="none" strike="noStrike" cap="none" normalizeH="0" baseline="0">
                          <a:ln>
                            <a:noFill/>
                          </a:ln>
                          <a:solidFill>
                            <a:srgbClr val="FFFF00"/>
                          </a:solidFill>
                          <a:effectLst/>
                          <a:latin typeface="18 VAG Rounded Thin   55390"/>
                        </a:rPr>
                        <a:t>Final Exam</a:t>
                      </a:r>
                      <a:br>
                        <a:rPr kumimoji="0" lang="en-US" sz="2000" b="1" i="0" u="none" strike="noStrike" cap="none" normalizeH="0" baseline="0">
                          <a:ln>
                            <a:noFill/>
                          </a:ln>
                          <a:solidFill>
                            <a:srgbClr val="FFFF00"/>
                          </a:solidFill>
                          <a:effectLst/>
                          <a:latin typeface="18 VAG Rounded Thin   55390"/>
                        </a:rPr>
                      </a:br>
                      <a:r>
                        <a:rPr kumimoji="0" lang="en-US" sz="2000" b="1" i="0" u="none" strike="noStrike" cap="none" normalizeH="0" baseline="0">
                          <a:ln>
                            <a:noFill/>
                          </a:ln>
                          <a:solidFill>
                            <a:srgbClr val="FFFF00"/>
                          </a:solidFill>
                          <a:effectLst/>
                          <a:latin typeface="18 VAG Rounded Thin   55390"/>
                        </a:rPr>
                        <a:t>8-11am in Hearst Gym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a:t>Networks</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336256" cy="5305864"/>
          </a:xfrm>
        </p:spPr>
        <p:txBody>
          <a:bodyPr/>
          <a:lstStyle/>
          <a:p>
            <a:r>
              <a:rPr lang="en-US" sz="2400"/>
              <a:t>Founders</a:t>
            </a:r>
          </a:p>
          <a:p>
            <a:pPr lvl="1"/>
            <a:r>
              <a:rPr lang="en-US" sz="2000"/>
              <a:t>JCR Licklider, as head of ARPA, writes on “intergalactic network”</a:t>
            </a:r>
          </a:p>
          <a:p>
            <a:pPr lvl="1"/>
            <a:r>
              <a:rPr lang="en-US" sz="2000"/>
              <a:t>1963 : ASCII becomes first universal computer standard</a:t>
            </a:r>
          </a:p>
          <a:p>
            <a:pPr lvl="1"/>
            <a:r>
              <a:rPr lang="en-US" sz="2000"/>
              <a:t>1969 : Defense Advanced Research Projects Agency (DARPA) deploys 4 “nodes” @ UCLA, SRI, Utah, &amp; UCSB</a:t>
            </a:r>
            <a:endParaRPr lang="en-US"/>
          </a:p>
          <a:p>
            <a:pPr lvl="1"/>
            <a:r>
              <a:rPr lang="en-US" sz="2000"/>
              <a:t>1973 Robert Kahn &amp; Vint Cerf invent </a:t>
            </a:r>
            <a:r>
              <a:rPr lang="en-US" sz="2000" u="sng"/>
              <a:t>TCP</a:t>
            </a:r>
            <a:r>
              <a:rPr lang="en-US" sz="2000"/>
              <a:t>, now part of the </a:t>
            </a:r>
            <a:r>
              <a:rPr lang="en-US" sz="2000" u="sng"/>
              <a:t>Internet Protocol Suite</a:t>
            </a:r>
          </a:p>
          <a:p>
            <a:r>
              <a:rPr lang="en-US"/>
              <a:t>Internet growth rates</a:t>
            </a:r>
          </a:p>
          <a:p>
            <a:pPr lvl="1"/>
            <a:r>
              <a:rPr lang="en-US"/>
              <a:t>Exponential since start!</a:t>
            </a:r>
          </a:p>
        </p:txBody>
      </p:sp>
      <p:pic>
        <p:nvPicPr>
          <p:cNvPr id="8" name="Content Placeholder 7"/>
          <p:cNvPicPr>
            <a:picLocks noGrp="1" noChangeAspect="1"/>
          </p:cNvPicPr>
          <p:nvPr>
            <p:ph sz="half" idx="2"/>
          </p:nvPr>
        </p:nvPicPr>
        <p:blipFill>
          <a:blip r:embed="rId2">
            <a:alphaModFix amt="54000"/>
          </a:blip>
          <a:srcRect t="-2534" b="-2534"/>
          <a:stretch>
            <a:fillRect/>
          </a:stretch>
        </p:blipFill>
        <p:spPr>
          <a:xfrm>
            <a:off x="4865930" y="1267266"/>
            <a:ext cx="3617428" cy="4752534"/>
          </a:xfrm>
        </p:spPr>
      </p:pic>
      <p:sp>
        <p:nvSpPr>
          <p:cNvPr id="4" name="Title 3"/>
          <p:cNvSpPr>
            <a:spLocks noGrp="1"/>
          </p:cNvSpPr>
          <p:nvPr>
            <p:ph type="title"/>
          </p:nvPr>
        </p:nvSpPr>
        <p:spPr/>
        <p:txBody>
          <a:bodyPr/>
          <a:lstStyle/>
          <a:p>
            <a:r>
              <a:rPr lang="en-US"/>
              <a:t>The Internet (1962)</a:t>
            </a:r>
          </a:p>
        </p:txBody>
      </p:sp>
      <p:sp>
        <p:nvSpPr>
          <p:cNvPr id="9" name="Rectangle 8"/>
          <p:cNvSpPr/>
          <p:nvPr/>
        </p:nvSpPr>
        <p:spPr>
          <a:xfrm>
            <a:off x="0" y="0"/>
            <a:ext cx="91440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www.computerhistory.org/internet_history</a:t>
            </a:r>
          </a:p>
        </p:txBody>
      </p:sp>
      <p:pic>
        <p:nvPicPr>
          <p:cNvPr id="10" name="Picture 9"/>
          <p:cNvPicPr>
            <a:picLocks noChangeAspect="1"/>
          </p:cNvPicPr>
          <p:nvPr/>
        </p:nvPicPr>
        <p:blipFill>
          <a:blip r:embed="rId3"/>
          <a:stretch>
            <a:fillRect/>
          </a:stretch>
        </p:blipFill>
        <p:spPr>
          <a:xfrm>
            <a:off x="7467600" y="1447800"/>
            <a:ext cx="922090" cy="1005078"/>
          </a:xfrm>
          <a:prstGeom prst="rect">
            <a:avLst/>
          </a:prstGeom>
        </p:spPr>
      </p:pic>
      <p:pic>
        <p:nvPicPr>
          <p:cNvPr id="12" name="Picture 11"/>
          <p:cNvPicPr>
            <a:picLocks noChangeAspect="1"/>
          </p:cNvPicPr>
          <p:nvPr/>
        </p:nvPicPr>
        <p:blipFill>
          <a:blip r:embed="rId4">
            <a:clrChange>
              <a:clrFrom>
                <a:srgbClr val="000400"/>
              </a:clrFrom>
              <a:clrTo>
                <a:srgbClr val="000400">
                  <a:alpha val="0"/>
                </a:srgbClr>
              </a:clrTo>
            </a:clrChange>
          </a:blip>
          <a:stretch>
            <a:fillRect/>
          </a:stretch>
        </p:blipFill>
        <p:spPr>
          <a:xfrm>
            <a:off x="4724400" y="1828800"/>
            <a:ext cx="3863112" cy="3514358"/>
          </a:xfrm>
          <a:prstGeom prst="rect">
            <a:avLst/>
          </a:prstGeom>
        </p:spPr>
      </p:pic>
      <p:sp>
        <p:nvSpPr>
          <p:cNvPr id="13" name="Rectangle 12"/>
          <p:cNvSpPr/>
          <p:nvPr/>
        </p:nvSpPr>
        <p:spPr>
          <a:xfrm>
            <a:off x="958195" y="5924490"/>
            <a:ext cx="7239000" cy="707886"/>
          </a:xfrm>
          <a:prstGeom prst="rect">
            <a:avLst/>
          </a:prstGeom>
        </p:spPr>
        <p:txBody>
          <a:bodyPr wrap="square">
            <a:spAutoFit/>
          </a:bodyPr>
          <a:lstStyle/>
          <a:p>
            <a:pPr algn="ctr"/>
            <a:r>
              <a:rPr lang="en-US" sz="2000" b="1">
                <a:solidFill>
                  <a:schemeClr val="tx1">
                    <a:lumMod val="75000"/>
                  </a:schemeClr>
                </a:solidFill>
                <a:latin typeface="Courier New"/>
                <a:cs typeface="Courier New"/>
              </a:rPr>
              <a:t>www.greatachievements.org/?id=3736</a:t>
            </a:r>
            <a:br>
              <a:rPr lang="en-US" sz="2000" b="1">
                <a:solidFill>
                  <a:schemeClr val="tx1">
                    <a:lumMod val="75000"/>
                  </a:schemeClr>
                </a:solidFill>
                <a:latin typeface="Courier New"/>
                <a:cs typeface="Courier New"/>
              </a:rPr>
            </a:br>
            <a:r>
              <a:rPr lang="en-US" sz="2000" b="1">
                <a:solidFill>
                  <a:schemeClr val="tx1">
                    <a:lumMod val="75000"/>
                  </a:schemeClr>
                </a:solidFill>
                <a:latin typeface="Courier New"/>
                <a:cs typeface="Courier New"/>
              </a:rPr>
              <a:t>en.wikipedia.org/wiki/Internet_Protocol_Suite</a:t>
            </a:r>
            <a:endParaRPr lang="en-US" sz="100" b="1">
              <a:solidFill>
                <a:schemeClr val="tx1">
                  <a:lumMod val="75000"/>
                </a:schemeClr>
              </a:solidFill>
              <a:latin typeface="18 VAG Rounded Thin   55390"/>
              <a:cs typeface="Courier New"/>
            </a:endParaRPr>
          </a:p>
        </p:txBody>
      </p:sp>
      <p:pic>
        <p:nvPicPr>
          <p:cNvPr id="14" name="Picture 13"/>
          <p:cNvPicPr>
            <a:picLocks noChangeAspect="1"/>
          </p:cNvPicPr>
          <p:nvPr/>
        </p:nvPicPr>
        <p:blipFill>
          <a:blip r:embed="rId5"/>
          <a:srcRect b="4602"/>
          <a:stretch>
            <a:fillRect/>
          </a:stretch>
        </p:blipFill>
        <p:spPr>
          <a:xfrm>
            <a:off x="5105401" y="4495800"/>
            <a:ext cx="788624" cy="955460"/>
          </a:xfrm>
          <a:prstGeom prst="rect">
            <a:avLst/>
          </a:prstGeom>
        </p:spPr>
      </p:pic>
      <p:pic>
        <p:nvPicPr>
          <p:cNvPr id="15" name="Picture 14"/>
          <p:cNvPicPr>
            <a:picLocks noChangeAspect="1"/>
          </p:cNvPicPr>
          <p:nvPr/>
        </p:nvPicPr>
        <p:blipFill>
          <a:blip r:embed="rId6"/>
          <a:srcRect b="3253"/>
          <a:stretch>
            <a:fillRect/>
          </a:stretch>
        </p:blipFill>
        <p:spPr>
          <a:xfrm>
            <a:off x="4953000" y="1447800"/>
            <a:ext cx="1281837" cy="1481959"/>
          </a:xfrm>
          <a:prstGeom prst="rect">
            <a:avLst/>
          </a:prstGeom>
        </p:spPr>
      </p:pic>
      <p:sp>
        <p:nvSpPr>
          <p:cNvPr id="16" name="Rectangle 15"/>
          <p:cNvSpPr/>
          <p:nvPr/>
        </p:nvSpPr>
        <p:spPr>
          <a:xfrm>
            <a:off x="4953000" y="2971800"/>
            <a:ext cx="1295400" cy="400110"/>
          </a:xfrm>
          <a:prstGeom prst="rect">
            <a:avLst/>
          </a:prstGeom>
        </p:spPr>
        <p:txBody>
          <a:bodyPr wrap="square">
            <a:spAutoFit/>
          </a:bodyPr>
          <a:lstStyle/>
          <a:p>
            <a:pPr algn="ctr"/>
            <a:r>
              <a:rPr lang="en-US" sz="2000">
                <a:solidFill>
                  <a:schemeClr val="tx1"/>
                </a:solidFill>
                <a:latin typeface="18 VAG Rounded Thin   55390"/>
              </a:rPr>
              <a:t>“Lick”</a:t>
            </a:r>
            <a:endParaRPr lang="en-US" sz="2000" b="1">
              <a:solidFill>
                <a:schemeClr val="tx1"/>
              </a:solidFill>
              <a:latin typeface="Courier New"/>
              <a:cs typeface="Courier New"/>
            </a:endParaRPr>
          </a:p>
        </p:txBody>
      </p:sp>
      <p:sp>
        <p:nvSpPr>
          <p:cNvPr id="17" name="Rectangle 16"/>
          <p:cNvSpPr/>
          <p:nvPr/>
        </p:nvSpPr>
        <p:spPr>
          <a:xfrm>
            <a:off x="4876800" y="5486400"/>
            <a:ext cx="1219200" cy="400110"/>
          </a:xfrm>
          <a:prstGeom prst="rect">
            <a:avLst/>
          </a:prstGeom>
        </p:spPr>
        <p:txBody>
          <a:bodyPr wrap="square">
            <a:spAutoFit/>
          </a:bodyPr>
          <a:lstStyle/>
          <a:p>
            <a:pPr algn="ctr"/>
            <a:r>
              <a:rPr lang="en-US" sz="2000">
                <a:solidFill>
                  <a:schemeClr val="tx1"/>
                </a:solidFill>
                <a:latin typeface="18 VAG Rounded Thin   55390"/>
              </a:rPr>
              <a:t>Vint Cerf</a:t>
            </a:r>
            <a:endParaRPr lang="en-US" sz="2000" b="1">
              <a:solidFill>
                <a:schemeClr val="tx1"/>
              </a:solidFill>
              <a:latin typeface="Courier New"/>
              <a:cs typeface="Courier New"/>
            </a:endParaRPr>
          </a:p>
        </p:txBody>
      </p:sp>
      <p:sp>
        <p:nvSpPr>
          <p:cNvPr id="18" name="Rectangle 17"/>
          <p:cNvSpPr/>
          <p:nvPr/>
        </p:nvSpPr>
        <p:spPr>
          <a:xfrm>
            <a:off x="5943600" y="5181600"/>
            <a:ext cx="2667000" cy="646331"/>
          </a:xfrm>
          <a:prstGeom prst="rect">
            <a:avLst/>
          </a:prstGeom>
        </p:spPr>
        <p:txBody>
          <a:bodyPr wrap="square">
            <a:spAutoFit/>
          </a:bodyPr>
          <a:lstStyle/>
          <a:p>
            <a:pPr algn="ctr"/>
            <a:r>
              <a:rPr lang="en-US" sz="1800" i="1">
                <a:solidFill>
                  <a:schemeClr val="tx1"/>
                </a:solidFill>
                <a:latin typeface="18 VAG Rounded Thin   55390"/>
              </a:rPr>
              <a:t>Revolutions like this don't come along very often</a:t>
            </a:r>
            <a:endParaRPr lang="en-US" sz="1800" b="1" i="1">
              <a:solidFill>
                <a:schemeClr val="tx1"/>
              </a:solidFill>
              <a:latin typeface="Courier New"/>
              <a:cs typeface="Courier Ne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26242" name="Rectangle 2"/>
          <p:cNvSpPr>
            <a:spLocks noGrp="1" noChangeArrowheads="1"/>
          </p:cNvSpPr>
          <p:nvPr>
            <p:ph type="title"/>
          </p:nvPr>
        </p:nvSpPr>
        <p:spPr/>
        <p:txBody>
          <a:bodyPr/>
          <a:lstStyle/>
          <a:p>
            <a:r>
              <a:rPr lang="en-US"/>
              <a:t>Why Networks?</a:t>
            </a:r>
          </a:p>
        </p:txBody>
      </p:sp>
      <p:sp>
        <p:nvSpPr>
          <p:cNvPr id="2826243" name="Rectangle 3"/>
          <p:cNvSpPr>
            <a:spLocks noGrp="1" noChangeArrowheads="1"/>
          </p:cNvSpPr>
          <p:nvPr>
            <p:ph type="body" idx="1"/>
          </p:nvPr>
        </p:nvSpPr>
        <p:spPr/>
        <p:txBody>
          <a:bodyPr/>
          <a:lstStyle/>
          <a:p>
            <a:r>
              <a:rPr lang="en-US"/>
              <a:t>Originally sharing I/O devices between computers </a:t>
            </a:r>
          </a:p>
          <a:p>
            <a:pPr lvl="1"/>
            <a:r>
              <a:rPr lang="en-US"/>
              <a:t>E.g., printers</a:t>
            </a:r>
          </a:p>
          <a:p>
            <a:r>
              <a:rPr lang="en-US"/>
              <a:t>Then communicating between computers</a:t>
            </a:r>
          </a:p>
          <a:p>
            <a:pPr lvl="1"/>
            <a:r>
              <a:rPr lang="en-US"/>
              <a:t>E.g.,</a:t>
            </a:r>
            <a:r>
              <a:rPr lang="en-US"/>
              <a:t> file transfer protocol</a:t>
            </a:r>
          </a:p>
          <a:p>
            <a:r>
              <a:rPr lang="en-US"/>
              <a:t>Then communicating between people</a:t>
            </a:r>
          </a:p>
          <a:p>
            <a:pPr lvl="1"/>
            <a:r>
              <a:rPr lang="en-US"/>
              <a:t>E.g., </a:t>
            </a:r>
            <a:r>
              <a:rPr lang="en-US"/>
              <a:t>e-mail</a:t>
            </a:r>
          </a:p>
          <a:p>
            <a:r>
              <a:rPr lang="en-US"/>
              <a:t>Then communicating between networks of computers</a:t>
            </a:r>
          </a:p>
          <a:p>
            <a:pPr lvl="1"/>
            <a:r>
              <a:rPr lang="en-US"/>
              <a:t>E.g., </a:t>
            </a:r>
            <a:r>
              <a:rPr lang="en-US"/>
              <a:t>file sharing, www,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sz="2400"/>
              <a:t>“System of interlinked hypertext documents on the Internet”</a:t>
            </a:r>
          </a:p>
          <a:p>
            <a:r>
              <a:rPr lang="en-US" sz="2400"/>
              <a:t>History</a:t>
            </a:r>
          </a:p>
          <a:p>
            <a:pPr lvl="1"/>
            <a:r>
              <a:rPr lang="en-US" sz="2000"/>
              <a:t>1945: Vannevar Bush describes hypertext system called “memex” in article</a:t>
            </a:r>
          </a:p>
          <a:p>
            <a:pPr lvl="1"/>
            <a:r>
              <a:rPr lang="en-US" sz="2000"/>
              <a:t>1989: Tim Berners-Lee proposes, gets system up ’90</a:t>
            </a:r>
          </a:p>
          <a:p>
            <a:pPr lvl="1"/>
            <a:r>
              <a:rPr lang="en-US" sz="2000"/>
              <a:t>~2000 Dot-com entrepreneurs rushed in, 2001 bubble burst</a:t>
            </a:r>
          </a:p>
          <a:p>
            <a:r>
              <a:rPr lang="en-US" sz="2400"/>
              <a:t>Wayback Machine</a:t>
            </a:r>
          </a:p>
          <a:p>
            <a:pPr lvl="1"/>
            <a:r>
              <a:rPr lang="en-US" sz="2000"/>
              <a:t>Snapshots of web over time</a:t>
            </a:r>
          </a:p>
          <a:p>
            <a:r>
              <a:rPr lang="en-US" sz="2400"/>
              <a:t>Today : Access anywhere!</a:t>
            </a:r>
          </a:p>
        </p:txBody>
      </p:sp>
      <p:sp>
        <p:nvSpPr>
          <p:cNvPr id="4" name="Title 3"/>
          <p:cNvSpPr>
            <a:spLocks noGrp="1"/>
          </p:cNvSpPr>
          <p:nvPr>
            <p:ph type="title"/>
          </p:nvPr>
        </p:nvSpPr>
        <p:spPr/>
        <p:txBody>
          <a:bodyPr/>
          <a:lstStyle/>
          <a:p>
            <a:r>
              <a:rPr lang="en-US"/>
              <a:t>The World Wide Web (1989)</a:t>
            </a:r>
          </a:p>
        </p:txBody>
      </p:sp>
      <p:sp>
        <p:nvSpPr>
          <p:cNvPr id="7" name="Rectangle 6"/>
          <p:cNvSpPr/>
          <p:nvPr/>
        </p:nvSpPr>
        <p:spPr>
          <a:xfrm>
            <a:off x="0" y="0"/>
            <a:ext cx="91440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en.wikipedia.org/wiki/History_of_the_World_Wide_Web</a:t>
            </a:r>
          </a:p>
        </p:txBody>
      </p:sp>
      <p:pic>
        <p:nvPicPr>
          <p:cNvPr id="8" name="Picture 7"/>
          <p:cNvPicPr>
            <a:picLocks noChangeAspect="1"/>
          </p:cNvPicPr>
          <p:nvPr/>
        </p:nvPicPr>
        <p:blipFill>
          <a:blip r:embed="rId2"/>
          <a:stretch>
            <a:fillRect/>
          </a:stretch>
        </p:blipFill>
        <p:spPr>
          <a:xfrm>
            <a:off x="6553200" y="1295400"/>
            <a:ext cx="2286000" cy="1536700"/>
          </a:xfrm>
          <a:prstGeom prst="rect">
            <a:avLst/>
          </a:prstGeom>
        </p:spPr>
      </p:pic>
      <p:pic>
        <p:nvPicPr>
          <p:cNvPr id="9" name="Picture 8"/>
          <p:cNvPicPr>
            <a:picLocks noChangeAspect="1"/>
          </p:cNvPicPr>
          <p:nvPr/>
        </p:nvPicPr>
        <p:blipFill>
          <a:blip r:embed="rId3"/>
          <a:srcRect l="1625" t="7811" r="7521" b="11798"/>
          <a:stretch>
            <a:fillRect/>
          </a:stretch>
        </p:blipFill>
        <p:spPr>
          <a:xfrm>
            <a:off x="4953000" y="1295400"/>
            <a:ext cx="1285707" cy="1905109"/>
          </a:xfrm>
          <a:prstGeom prst="rect">
            <a:avLst/>
          </a:prstGeom>
        </p:spPr>
      </p:pic>
      <p:sp>
        <p:nvSpPr>
          <p:cNvPr id="10" name="Rectangle 9"/>
          <p:cNvSpPr/>
          <p:nvPr/>
        </p:nvSpPr>
        <p:spPr>
          <a:xfrm>
            <a:off x="4572000" y="3200400"/>
            <a:ext cx="2057400" cy="400110"/>
          </a:xfrm>
          <a:prstGeom prst="rect">
            <a:avLst/>
          </a:prstGeom>
        </p:spPr>
        <p:txBody>
          <a:bodyPr wrap="square">
            <a:spAutoFit/>
          </a:bodyPr>
          <a:lstStyle/>
          <a:p>
            <a:pPr algn="ctr"/>
            <a:r>
              <a:rPr lang="en-US" sz="2000">
                <a:solidFill>
                  <a:schemeClr val="tx1"/>
                </a:solidFill>
                <a:latin typeface="18 VAG Rounded Thin   55390"/>
              </a:rPr>
              <a:t>Tim Berners-Lee</a:t>
            </a:r>
            <a:endParaRPr lang="en-US" sz="2000" b="1">
              <a:solidFill>
                <a:schemeClr val="tx1"/>
              </a:solidFill>
              <a:latin typeface="Courier New"/>
              <a:cs typeface="Courier New"/>
            </a:endParaRPr>
          </a:p>
        </p:txBody>
      </p:sp>
      <p:sp>
        <p:nvSpPr>
          <p:cNvPr id="11" name="Rectangle 10"/>
          <p:cNvSpPr/>
          <p:nvPr/>
        </p:nvSpPr>
        <p:spPr>
          <a:xfrm>
            <a:off x="6553200" y="2895600"/>
            <a:ext cx="2286000" cy="707886"/>
          </a:xfrm>
          <a:prstGeom prst="rect">
            <a:avLst/>
          </a:prstGeom>
        </p:spPr>
        <p:txBody>
          <a:bodyPr wrap="square">
            <a:spAutoFit/>
          </a:bodyPr>
          <a:lstStyle/>
          <a:p>
            <a:pPr algn="ctr"/>
            <a:r>
              <a:rPr lang="en-US" sz="2000">
                <a:solidFill>
                  <a:schemeClr val="tx1"/>
                </a:solidFill>
                <a:latin typeface="18 VAG Rounded Thin   55390"/>
              </a:rPr>
              <a:t>World’s First web server in 1990</a:t>
            </a:r>
            <a:endParaRPr lang="en-US" sz="2000" b="1">
              <a:solidFill>
                <a:schemeClr val="tx1"/>
              </a:solidFill>
              <a:latin typeface="Courier New"/>
              <a:cs typeface="Courier New"/>
            </a:endParaRPr>
          </a:p>
        </p:txBody>
      </p:sp>
      <p:pic>
        <p:nvPicPr>
          <p:cNvPr id="12" name="Picture 11"/>
          <p:cNvPicPr>
            <a:picLocks noChangeAspect="1"/>
          </p:cNvPicPr>
          <p:nvPr/>
        </p:nvPicPr>
        <p:blipFill>
          <a:blip r:embed="rId4"/>
          <a:stretch>
            <a:fillRect/>
          </a:stretch>
        </p:blipFill>
        <p:spPr>
          <a:xfrm>
            <a:off x="5715000" y="4159624"/>
            <a:ext cx="1600200" cy="564776"/>
          </a:xfrm>
          <a:prstGeom prst="rect">
            <a:avLst/>
          </a:prstGeom>
        </p:spPr>
      </p:pic>
      <p:sp>
        <p:nvSpPr>
          <p:cNvPr id="13" name="Rectangle 12"/>
          <p:cNvSpPr/>
          <p:nvPr/>
        </p:nvSpPr>
        <p:spPr>
          <a:xfrm>
            <a:off x="5486400" y="4724400"/>
            <a:ext cx="2057400" cy="400110"/>
          </a:xfrm>
          <a:prstGeom prst="rect">
            <a:avLst/>
          </a:prstGeom>
        </p:spPr>
        <p:txBody>
          <a:bodyPr wrap="square">
            <a:spAutoFit/>
          </a:bodyPr>
          <a:lstStyle/>
          <a:p>
            <a:pPr algn="ctr"/>
            <a:r>
              <a:rPr lang="en-US" sz="2000">
                <a:solidFill>
                  <a:schemeClr val="tx1"/>
                </a:solidFill>
                <a:latin typeface="18 VAG Rounded Thin   55390"/>
              </a:rPr>
              <a:t>www.archive.org</a:t>
            </a:r>
            <a:endParaRPr lang="en-US" sz="2000" b="1">
              <a:solidFill>
                <a:schemeClr val="tx1"/>
              </a:solidFill>
              <a:latin typeface="Courier New"/>
              <a:cs typeface="Courier New"/>
            </a:endParaRPr>
          </a:p>
        </p:txBody>
      </p:sp>
      <p:pic>
        <p:nvPicPr>
          <p:cNvPr id="14" name="Picture 13"/>
          <p:cNvPicPr>
            <a:picLocks noChangeAspect="1"/>
          </p:cNvPicPr>
          <p:nvPr/>
        </p:nvPicPr>
        <p:blipFill>
          <a:blip r:embed="rId5">
            <a:clrChange>
              <a:clrFrom>
                <a:srgbClr val="000400"/>
              </a:clrFrom>
              <a:clrTo>
                <a:srgbClr val="000400">
                  <a:alpha val="0"/>
                </a:srgbClr>
              </a:clrTo>
            </a:clrChange>
          </a:blip>
          <a:stretch>
            <a:fillRect/>
          </a:stretch>
        </p:blipFill>
        <p:spPr>
          <a:xfrm>
            <a:off x="4724400" y="3554515"/>
            <a:ext cx="4191000" cy="292248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24194" name="Rectangle 2"/>
          <p:cNvSpPr>
            <a:spLocks noGrp="1" noChangeArrowheads="1"/>
          </p:cNvSpPr>
          <p:nvPr>
            <p:ph type="title"/>
          </p:nvPr>
        </p:nvSpPr>
        <p:spPr>
          <a:xfrm>
            <a:off x="381000" y="152400"/>
            <a:ext cx="8305800" cy="838200"/>
          </a:xfrm>
        </p:spPr>
        <p:txBody>
          <a:bodyPr/>
          <a:lstStyle/>
          <a:p>
            <a:r>
              <a:rPr lang="en-US"/>
              <a:t>Shared vs. Switched Based Networks</a:t>
            </a:r>
          </a:p>
        </p:txBody>
      </p:sp>
      <p:sp>
        <p:nvSpPr>
          <p:cNvPr id="2824195" name="Rectangle 3"/>
          <p:cNvSpPr>
            <a:spLocks noGrp="1" noChangeArrowheads="1"/>
          </p:cNvSpPr>
          <p:nvPr>
            <p:ph type="body" idx="1"/>
          </p:nvPr>
        </p:nvSpPr>
        <p:spPr>
          <a:xfrm>
            <a:off x="76200" y="1395412"/>
            <a:ext cx="4876800" cy="4548188"/>
          </a:xfrm>
        </p:spPr>
        <p:txBody>
          <a:bodyPr/>
          <a:lstStyle/>
          <a:p>
            <a:r>
              <a:rPr lang="en-US" sz="2800"/>
              <a:t>Shared vs. Switched: </a:t>
            </a:r>
          </a:p>
          <a:p>
            <a:pPr lvl="1"/>
            <a:r>
              <a:rPr lang="en-US" sz="2400">
                <a:solidFill>
                  <a:schemeClr val="accent4"/>
                </a:solidFill>
              </a:rPr>
              <a:t>Switched:</a:t>
            </a:r>
            <a:r>
              <a:rPr lang="en-US" sz="2400" b="0"/>
              <a:t> pairs (“</a:t>
            </a:r>
            <a:r>
              <a:rPr lang="en-US" sz="2400" b="0" u="sng">
                <a:solidFill>
                  <a:schemeClr val="accent3"/>
                </a:solidFill>
              </a:rPr>
              <a:t>point-to-point</a:t>
            </a:r>
            <a:r>
              <a:rPr lang="en-US" sz="2400" b="0"/>
              <a:t>” connections) communicate at same time</a:t>
            </a:r>
          </a:p>
          <a:p>
            <a:pPr lvl="1"/>
            <a:r>
              <a:rPr lang="en-US" sz="2400">
                <a:solidFill>
                  <a:srgbClr val="00ADDC"/>
                </a:solidFill>
              </a:rPr>
              <a:t>Shared:</a:t>
            </a:r>
            <a:r>
              <a:rPr lang="en-US" sz="2400" b="0">
                <a:solidFill>
                  <a:srgbClr val="00ADDC"/>
                </a:solidFill>
              </a:rPr>
              <a:t> </a:t>
            </a:r>
            <a:r>
              <a:rPr lang="en-US" sz="2400" b="0"/>
              <a:t>1 at a time (CSMA/CD)</a:t>
            </a:r>
          </a:p>
          <a:p>
            <a:r>
              <a:rPr lang="en-US" sz="2800"/>
              <a:t>Aggregate bandwidth (BW) in switched network is</a:t>
            </a:r>
            <a:br>
              <a:rPr lang="en-US" sz="2800"/>
            </a:br>
            <a:r>
              <a:rPr lang="en-US" sz="2800"/>
              <a:t>many times shared:</a:t>
            </a:r>
          </a:p>
          <a:p>
            <a:pPr lvl="1"/>
            <a:r>
              <a:rPr lang="en-US" sz="2400" b="0"/>
              <a:t>point-to-point faster since </a:t>
            </a:r>
            <a:r>
              <a:rPr lang="en-US" sz="2400"/>
              <a:t>no arbitration</a:t>
            </a:r>
            <a:r>
              <a:rPr lang="en-US" sz="2400" b="0"/>
              <a:t>, simpler interface</a:t>
            </a:r>
          </a:p>
        </p:txBody>
      </p:sp>
      <p:grpSp>
        <p:nvGrpSpPr>
          <p:cNvPr id="2" name="Group 4"/>
          <p:cNvGrpSpPr>
            <a:grpSpLocks/>
          </p:cNvGrpSpPr>
          <p:nvPr/>
        </p:nvGrpSpPr>
        <p:grpSpPr bwMode="auto">
          <a:xfrm>
            <a:off x="4951412" y="1090612"/>
            <a:ext cx="3582988" cy="1423988"/>
            <a:chOff x="3034" y="528"/>
            <a:chExt cx="2257" cy="897"/>
          </a:xfrm>
        </p:grpSpPr>
        <p:sp>
          <p:nvSpPr>
            <p:cNvPr id="2824197" name="Text Box 5"/>
            <p:cNvSpPr txBox="1">
              <a:spLocks noChangeArrowheads="1"/>
            </p:cNvSpPr>
            <p:nvPr/>
          </p:nvSpPr>
          <p:spPr bwMode="auto">
            <a:xfrm>
              <a:off x="3072" y="912"/>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sp>
          <p:nvSpPr>
            <p:cNvPr id="2824198" name="Text Box 6"/>
            <p:cNvSpPr txBox="1">
              <a:spLocks noChangeArrowheads="1"/>
            </p:cNvSpPr>
            <p:nvPr/>
          </p:nvSpPr>
          <p:spPr bwMode="auto">
            <a:xfrm>
              <a:off x="3754" y="897"/>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sp>
          <p:nvSpPr>
            <p:cNvPr id="2824199" name="Text Box 7"/>
            <p:cNvSpPr txBox="1">
              <a:spLocks noChangeArrowheads="1"/>
            </p:cNvSpPr>
            <p:nvPr/>
          </p:nvSpPr>
          <p:spPr bwMode="auto">
            <a:xfrm>
              <a:off x="4426" y="897"/>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a:p>
          </p:txBody>
        </p:sp>
        <p:sp>
          <p:nvSpPr>
            <p:cNvPr id="2824200" name="Line 8"/>
            <p:cNvSpPr>
              <a:spLocks noChangeShapeType="1"/>
            </p:cNvSpPr>
            <p:nvPr/>
          </p:nvSpPr>
          <p:spPr bwMode="auto">
            <a:xfrm>
              <a:off x="3034" y="1425"/>
              <a:ext cx="2016"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1" name="Line 9"/>
            <p:cNvSpPr>
              <a:spLocks noChangeShapeType="1"/>
            </p:cNvSpPr>
            <p:nvPr/>
          </p:nvSpPr>
          <p:spPr bwMode="auto">
            <a:xfrm>
              <a:off x="4666" y="1185"/>
              <a:ext cx="0" cy="19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2" name="Line 10"/>
            <p:cNvSpPr>
              <a:spLocks noChangeShapeType="1"/>
            </p:cNvSpPr>
            <p:nvPr/>
          </p:nvSpPr>
          <p:spPr bwMode="auto">
            <a:xfrm>
              <a:off x="3994" y="1204"/>
              <a:ext cx="0" cy="221"/>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3" name="Line 11"/>
            <p:cNvSpPr>
              <a:spLocks noChangeShapeType="1"/>
            </p:cNvSpPr>
            <p:nvPr/>
          </p:nvSpPr>
          <p:spPr bwMode="auto">
            <a:xfrm>
              <a:off x="3370" y="1185"/>
              <a:ext cx="0" cy="19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4" name="Freeform 12"/>
            <p:cNvSpPr>
              <a:spLocks/>
            </p:cNvSpPr>
            <p:nvPr/>
          </p:nvSpPr>
          <p:spPr bwMode="auto">
            <a:xfrm>
              <a:off x="3372" y="1137"/>
              <a:ext cx="1304" cy="288"/>
            </a:xfrm>
            <a:custGeom>
              <a:avLst/>
              <a:gdLst/>
              <a:ahLst/>
              <a:cxnLst>
                <a:cxn ang="0">
                  <a:pos x="0" y="48"/>
                </a:cxn>
                <a:cxn ang="0">
                  <a:pos x="0" y="288"/>
                </a:cxn>
                <a:cxn ang="0">
                  <a:pos x="1392" y="288"/>
                </a:cxn>
                <a:cxn ang="0">
                  <a:pos x="1392" y="0"/>
                </a:cxn>
              </a:cxnLst>
              <a:rect l="0" t="0" r="r" b="b"/>
              <a:pathLst>
                <a:path w="1392" h="288">
                  <a:moveTo>
                    <a:pt x="0" y="48"/>
                  </a:moveTo>
                  <a:lnTo>
                    <a:pt x="0" y="288"/>
                  </a:lnTo>
                  <a:lnTo>
                    <a:pt x="1392" y="288"/>
                  </a:lnTo>
                  <a:lnTo>
                    <a:pt x="1392" y="0"/>
                  </a:lnTo>
                </a:path>
              </a:pathLst>
            </a:custGeom>
            <a:noFill/>
            <a:ln w="76200" cap="flat" cmpd="sng">
              <a:solidFill>
                <a:schemeClr val="accent1"/>
              </a:solidFill>
              <a:prstDash val="solid"/>
              <a:round/>
              <a:headEnd type="triangle" w="med" len="med"/>
              <a:tailEnd type="triangle" w="med" len="med"/>
            </a:ln>
            <a:effectLst/>
          </p:spPr>
          <p:txBody>
            <a:bodyPr wrap="none" anchor="ctr">
              <a:prstTxWarp prst="textNoShape">
                <a:avLst/>
              </a:prstTxWarp>
            </a:bodyPr>
            <a:lstStyle/>
            <a:p>
              <a:endParaRPr lang="en-US"/>
            </a:p>
          </p:txBody>
        </p:sp>
        <p:sp>
          <p:nvSpPr>
            <p:cNvPr id="2824205" name="Text Box 13"/>
            <p:cNvSpPr txBox="1">
              <a:spLocks noChangeArrowheads="1"/>
            </p:cNvSpPr>
            <p:nvPr/>
          </p:nvSpPr>
          <p:spPr bwMode="auto">
            <a:xfrm>
              <a:off x="4416" y="528"/>
              <a:ext cx="875" cy="327"/>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hlink"/>
                  </a:solidFill>
                </a:rPr>
                <a:t>Shared</a:t>
              </a:r>
              <a:endParaRPr lang="en-US"/>
            </a:p>
          </p:txBody>
        </p:sp>
      </p:grpSp>
      <p:grpSp>
        <p:nvGrpSpPr>
          <p:cNvPr id="3" name="Group 14"/>
          <p:cNvGrpSpPr>
            <a:grpSpLocks/>
          </p:cNvGrpSpPr>
          <p:nvPr/>
        </p:nvGrpSpPr>
        <p:grpSpPr bwMode="auto">
          <a:xfrm>
            <a:off x="3962400" y="2895600"/>
            <a:ext cx="5105400" cy="3448050"/>
            <a:chOff x="2496" y="1728"/>
            <a:chExt cx="3216" cy="2172"/>
          </a:xfrm>
        </p:grpSpPr>
        <p:sp>
          <p:nvSpPr>
            <p:cNvPr id="2824207" name="Text Box 15"/>
            <p:cNvSpPr txBox="1">
              <a:spLocks noChangeArrowheads="1"/>
            </p:cNvSpPr>
            <p:nvPr/>
          </p:nvSpPr>
          <p:spPr bwMode="auto">
            <a:xfrm>
              <a:off x="4512" y="1824"/>
              <a:ext cx="1200" cy="601"/>
            </a:xfrm>
            <a:prstGeom prst="rect">
              <a:avLst/>
            </a:prstGeom>
            <a:noFill/>
            <a:ln w="12700">
              <a:noFill/>
              <a:miter lim="800000"/>
              <a:headEnd/>
              <a:tailEnd/>
            </a:ln>
            <a:effectLst/>
          </p:spPr>
          <p:txBody>
            <a:bodyPr>
              <a:prstTxWarp prst="textNoShape">
                <a:avLst/>
              </a:prstTxWarp>
              <a:spAutoFit/>
            </a:bodyPr>
            <a:lstStyle/>
            <a:p>
              <a:pPr algn="ctr"/>
              <a:r>
                <a:rPr lang="en-US" sz="2800" b="1">
                  <a:solidFill>
                    <a:schemeClr val="hlink"/>
                  </a:solidFill>
                </a:rPr>
                <a:t>Crossbar</a:t>
              </a:r>
            </a:p>
            <a:p>
              <a:pPr algn="ctr"/>
              <a:r>
                <a:rPr lang="en-US" sz="2800" b="1">
                  <a:solidFill>
                    <a:schemeClr val="hlink"/>
                  </a:solidFill>
                </a:rPr>
                <a:t>Switch</a:t>
              </a:r>
              <a:endParaRPr lang="en-US" sz="28700"/>
            </a:p>
          </p:txBody>
        </p:sp>
        <p:grpSp>
          <p:nvGrpSpPr>
            <p:cNvPr id="4" name="Group 16"/>
            <p:cNvGrpSpPr>
              <a:grpSpLocks/>
            </p:cNvGrpSpPr>
            <p:nvPr/>
          </p:nvGrpSpPr>
          <p:grpSpPr bwMode="auto">
            <a:xfrm>
              <a:off x="2496" y="1728"/>
              <a:ext cx="2983" cy="2172"/>
              <a:chOff x="2496" y="1728"/>
              <a:chExt cx="2983" cy="2172"/>
            </a:xfrm>
          </p:grpSpPr>
          <p:sp>
            <p:nvSpPr>
              <p:cNvPr id="2824209" name="Text Box 17"/>
              <p:cNvSpPr txBox="1">
                <a:spLocks noChangeArrowheads="1"/>
              </p:cNvSpPr>
              <p:nvPr/>
            </p:nvSpPr>
            <p:spPr bwMode="auto">
              <a:xfrm>
                <a:off x="2496" y="2688"/>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grpSp>
            <p:nvGrpSpPr>
              <p:cNvPr id="5" name="Group 18"/>
              <p:cNvGrpSpPr>
                <a:grpSpLocks/>
              </p:cNvGrpSpPr>
              <p:nvPr/>
            </p:nvGrpSpPr>
            <p:grpSpPr bwMode="auto">
              <a:xfrm>
                <a:off x="3024" y="1728"/>
                <a:ext cx="2455" cy="2172"/>
                <a:chOff x="3024" y="1728"/>
                <a:chExt cx="2455" cy="2172"/>
              </a:xfrm>
            </p:grpSpPr>
            <p:sp>
              <p:nvSpPr>
                <p:cNvPr id="2824211" name="Text Box 19"/>
                <p:cNvSpPr txBox="1">
                  <a:spLocks noChangeArrowheads="1"/>
                </p:cNvSpPr>
                <p:nvPr/>
              </p:nvSpPr>
              <p:spPr bwMode="auto">
                <a:xfrm>
                  <a:off x="3600" y="3648"/>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sp>
              <p:nvSpPr>
                <p:cNvPr id="2824212" name="Text Box 20"/>
                <p:cNvSpPr txBox="1">
                  <a:spLocks noChangeArrowheads="1"/>
                </p:cNvSpPr>
                <p:nvPr/>
              </p:nvSpPr>
              <p:spPr bwMode="auto">
                <a:xfrm>
                  <a:off x="4944" y="2592"/>
                  <a:ext cx="535" cy="252"/>
                </a:xfrm>
                <a:prstGeom prst="rect">
                  <a:avLst/>
                </a:prstGeom>
                <a:noFill/>
                <a:ln w="28575">
                  <a:solidFill>
                    <a:schemeClr val="tx1"/>
                  </a:solidFill>
                  <a:miter lim="800000"/>
                  <a:headEnd/>
                  <a:tailEnd/>
                </a:ln>
                <a:effectLst/>
              </p:spPr>
              <p:txBody>
                <a:bodyPr>
                  <a:prstTxWarp prst="textNoShape">
                    <a:avLst/>
                  </a:prstTxWarp>
                  <a:spAutoFit/>
                </a:bodyPr>
                <a:lstStyle/>
                <a:p>
                  <a:r>
                    <a:rPr lang="en-US" sz="2000" b="1">
                      <a:solidFill>
                        <a:schemeClr val="tx1"/>
                      </a:solidFill>
                    </a:rPr>
                    <a:t>Node</a:t>
                  </a:r>
                  <a:endParaRPr lang="en-US" sz="2000">
                    <a:solidFill>
                      <a:schemeClr val="tx1"/>
                    </a:solidFill>
                  </a:endParaRPr>
                </a:p>
              </p:txBody>
            </p:sp>
            <p:sp>
              <p:nvSpPr>
                <p:cNvPr id="2824213" name="Text Box 21"/>
                <p:cNvSpPr txBox="1">
                  <a:spLocks noChangeArrowheads="1"/>
                </p:cNvSpPr>
                <p:nvPr/>
              </p:nvSpPr>
              <p:spPr bwMode="auto">
                <a:xfrm>
                  <a:off x="3744" y="1728"/>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sp>
              <p:nvSpPr>
                <p:cNvPr id="2824214" name="Rectangle 22"/>
                <p:cNvSpPr>
                  <a:spLocks noChangeArrowheads="1"/>
                </p:cNvSpPr>
                <p:nvPr/>
              </p:nvSpPr>
              <p:spPr bwMode="auto">
                <a:xfrm>
                  <a:off x="3456" y="2400"/>
                  <a:ext cx="1008" cy="816"/>
                </a:xfrm>
                <a:prstGeom prst="rect">
                  <a:avLst/>
                </a:prstGeom>
                <a:noFill/>
                <a:ln w="57150">
                  <a:solidFill>
                    <a:schemeClr val="tx1"/>
                  </a:solidFill>
                  <a:miter lim="800000"/>
                  <a:headEnd/>
                  <a:tailEnd/>
                </a:ln>
                <a:effectLst/>
              </p:spPr>
              <p:txBody>
                <a:bodyPr wrap="none" anchor="ctr">
                  <a:prstTxWarp prst="textNoShape">
                    <a:avLst/>
                  </a:prstTxWarp>
                </a:bodyPr>
                <a:lstStyle/>
                <a:p>
                  <a:endParaRPr lang="en-US" sz="4800"/>
                </a:p>
              </p:txBody>
            </p:sp>
            <p:cxnSp>
              <p:nvCxnSpPr>
                <p:cNvPr id="2824215" name="AutoShape 23"/>
                <p:cNvCxnSpPr>
                  <a:cxnSpLocks noChangeShapeType="1"/>
                  <a:stCxn id="2824211" idx="0"/>
                  <a:endCxn id="2824214" idx="2"/>
                </p:cNvCxnSpPr>
                <p:nvPr/>
              </p:nvCxnSpPr>
              <p:spPr bwMode="auto">
                <a:xfrm rot="5400000" flipH="1" flipV="1">
                  <a:off x="3694" y="3382"/>
                  <a:ext cx="432" cy="100"/>
                </a:xfrm>
                <a:prstGeom prst="bentConnector3">
                  <a:avLst>
                    <a:gd name="adj1" fmla="val 50000"/>
                  </a:avLst>
                </a:prstGeom>
                <a:noFill/>
                <a:ln w="57150">
                  <a:solidFill>
                    <a:schemeClr val="accent1"/>
                  </a:solidFill>
                  <a:miter lim="800000"/>
                  <a:headEnd type="triangle" w="med" len="med"/>
                  <a:tailEnd type="triangle" w="med" len="med"/>
                </a:ln>
                <a:effectLst/>
              </p:spPr>
            </p:cxnSp>
            <p:cxnSp>
              <p:nvCxnSpPr>
                <p:cNvPr id="2824216" name="AutoShape 24"/>
                <p:cNvCxnSpPr>
                  <a:cxnSpLocks noChangeShapeType="1"/>
                  <a:stCxn id="2824212" idx="1"/>
                  <a:endCxn id="2824214" idx="3"/>
                </p:cNvCxnSpPr>
                <p:nvPr/>
              </p:nvCxnSpPr>
              <p:spPr bwMode="auto">
                <a:xfrm rot="10800000" flipV="1">
                  <a:off x="4464" y="2718"/>
                  <a:ext cx="480" cy="90"/>
                </a:xfrm>
                <a:prstGeom prst="bentConnector3">
                  <a:avLst>
                    <a:gd name="adj1" fmla="val 50000"/>
                  </a:avLst>
                </a:prstGeom>
                <a:noFill/>
                <a:ln w="57150">
                  <a:solidFill>
                    <a:schemeClr val="accent1"/>
                  </a:solidFill>
                  <a:miter lim="800000"/>
                  <a:headEnd type="triangle" w="med" len="med"/>
                  <a:tailEnd type="triangle" w="med" len="med"/>
                </a:ln>
                <a:effectLst/>
              </p:spPr>
            </p:cxnSp>
            <p:cxnSp>
              <p:nvCxnSpPr>
                <p:cNvPr id="2824217" name="AutoShape 25"/>
                <p:cNvCxnSpPr>
                  <a:cxnSpLocks noChangeShapeType="1"/>
                </p:cNvCxnSpPr>
                <p:nvPr/>
              </p:nvCxnSpPr>
              <p:spPr bwMode="auto">
                <a:xfrm rot="10800000" flipV="1">
                  <a:off x="3024" y="2726"/>
                  <a:ext cx="453" cy="82"/>
                </a:xfrm>
                <a:prstGeom prst="bentConnector3">
                  <a:avLst>
                    <a:gd name="adj1" fmla="val 50995"/>
                  </a:avLst>
                </a:prstGeom>
                <a:noFill/>
                <a:ln w="57150">
                  <a:solidFill>
                    <a:schemeClr val="accent1"/>
                  </a:solidFill>
                  <a:miter lim="800000"/>
                  <a:headEnd type="triangle" w="med" len="med"/>
                  <a:tailEnd type="triangle" w="med" len="med"/>
                </a:ln>
                <a:effectLst/>
              </p:spPr>
            </p:cxnSp>
            <p:cxnSp>
              <p:nvCxnSpPr>
                <p:cNvPr id="2824218" name="AutoShape 26"/>
                <p:cNvCxnSpPr>
                  <a:cxnSpLocks noChangeShapeType="1"/>
                </p:cNvCxnSpPr>
                <p:nvPr/>
              </p:nvCxnSpPr>
              <p:spPr bwMode="auto">
                <a:xfrm rot="16200000">
                  <a:off x="3779" y="2173"/>
                  <a:ext cx="405" cy="92"/>
                </a:xfrm>
                <a:prstGeom prst="bentConnector3">
                  <a:avLst>
                    <a:gd name="adj1" fmla="val 51111"/>
                  </a:avLst>
                </a:prstGeom>
                <a:noFill/>
                <a:ln w="57150">
                  <a:solidFill>
                    <a:schemeClr val="accent1"/>
                  </a:solidFill>
                  <a:miter lim="800000"/>
                  <a:headEnd type="triangle" w="med" len="med"/>
                  <a:tailEnd type="triangle" w="med" len="med"/>
                </a:ln>
                <a:effectLst/>
              </p:spPr>
            </p:cxnSp>
            <p:sp>
              <p:nvSpPr>
                <p:cNvPr id="2824219" name="Line 27"/>
                <p:cNvSpPr>
                  <a:spLocks noChangeShapeType="1"/>
                </p:cNvSpPr>
                <p:nvPr/>
              </p:nvSpPr>
              <p:spPr bwMode="auto">
                <a:xfrm>
                  <a:off x="3456" y="2736"/>
                  <a:ext cx="1008" cy="48"/>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0" name="Line 28"/>
                <p:cNvSpPr>
                  <a:spLocks noChangeShapeType="1"/>
                </p:cNvSpPr>
                <p:nvPr/>
              </p:nvSpPr>
              <p:spPr bwMode="auto">
                <a:xfrm flipV="1">
                  <a:off x="3456" y="2400"/>
                  <a:ext cx="480" cy="336"/>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1" name="Line 29"/>
                <p:cNvSpPr>
                  <a:spLocks noChangeShapeType="1"/>
                </p:cNvSpPr>
                <p:nvPr/>
              </p:nvSpPr>
              <p:spPr bwMode="auto">
                <a:xfrm>
                  <a:off x="3504" y="2784"/>
                  <a:ext cx="432" cy="384"/>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2" name="Line 30"/>
                <p:cNvSpPr>
                  <a:spLocks noChangeShapeType="1"/>
                </p:cNvSpPr>
                <p:nvPr/>
              </p:nvSpPr>
              <p:spPr bwMode="auto">
                <a:xfrm>
                  <a:off x="3984" y="2400"/>
                  <a:ext cx="432" cy="384"/>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3" name="Line 31"/>
                <p:cNvSpPr>
                  <a:spLocks noChangeShapeType="1"/>
                </p:cNvSpPr>
                <p:nvPr/>
              </p:nvSpPr>
              <p:spPr bwMode="auto">
                <a:xfrm flipV="1">
                  <a:off x="3936" y="2832"/>
                  <a:ext cx="480" cy="336"/>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4" name="Line 32"/>
                <p:cNvSpPr>
                  <a:spLocks noChangeShapeType="1"/>
                </p:cNvSpPr>
                <p:nvPr/>
              </p:nvSpPr>
              <p:spPr bwMode="auto">
                <a:xfrm>
                  <a:off x="3936" y="2400"/>
                  <a:ext cx="0" cy="768"/>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grpSp>
        </p:grpSp>
      </p:grpSp>
      <p:sp>
        <p:nvSpPr>
          <p:cNvPr id="2824225" name="Line 33"/>
          <p:cNvSpPr>
            <a:spLocks noChangeShapeType="1"/>
          </p:cNvSpPr>
          <p:nvPr/>
        </p:nvSpPr>
        <p:spPr bwMode="auto">
          <a:xfrm>
            <a:off x="5562600" y="4495800"/>
            <a:ext cx="1524000" cy="76200"/>
          </a:xfrm>
          <a:prstGeom prst="line">
            <a:avLst/>
          </a:prstGeom>
          <a:noFill/>
          <a:ln w="57150">
            <a:solidFill>
              <a:schemeClr val="accent1"/>
            </a:solidFill>
            <a:round/>
            <a:headEnd type="triangle" w="med" len="med"/>
            <a:tailEnd type="triangle" w="med" len="med"/>
          </a:ln>
          <a:effectLst/>
        </p:spPr>
        <p:txBody>
          <a:bodyPr wrap="none" anchor="ctr">
            <a:prstTxWarp prst="textNoShape">
              <a:avLst/>
            </a:prstTxWarp>
          </a:bodyPr>
          <a:lstStyle/>
          <a:p>
            <a:endParaRPr lang="en-US"/>
          </a:p>
        </p:txBody>
      </p:sp>
      <p:sp>
        <p:nvSpPr>
          <p:cNvPr id="2824226" name="Line 34"/>
          <p:cNvSpPr>
            <a:spLocks noChangeShapeType="1"/>
          </p:cNvSpPr>
          <p:nvPr/>
        </p:nvSpPr>
        <p:spPr bwMode="auto">
          <a:xfrm rot="5400000">
            <a:off x="5562600" y="4648200"/>
            <a:ext cx="1371600" cy="0"/>
          </a:xfrm>
          <a:prstGeom prst="line">
            <a:avLst/>
          </a:prstGeom>
          <a:noFill/>
          <a:ln w="57150">
            <a:solidFill>
              <a:schemeClr val="accent1"/>
            </a:solidFill>
            <a:round/>
            <a:headEnd type="triangle" w="med" len="me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29314" name="Rectangle 2"/>
          <p:cNvSpPr>
            <a:spLocks noGrp="1" noChangeArrowheads="1"/>
          </p:cNvSpPr>
          <p:nvPr>
            <p:ph type="title"/>
          </p:nvPr>
        </p:nvSpPr>
        <p:spPr>
          <a:xfrm>
            <a:off x="762000" y="152400"/>
            <a:ext cx="7315200" cy="474663"/>
          </a:xfrm>
        </p:spPr>
        <p:txBody>
          <a:bodyPr/>
          <a:lstStyle/>
          <a:p>
            <a:r>
              <a:rPr lang="en-US"/>
              <a:t>What makes networks work?</a:t>
            </a:r>
          </a:p>
        </p:txBody>
      </p:sp>
      <p:sp>
        <p:nvSpPr>
          <p:cNvPr id="2829315" name="Rectangle 3"/>
          <p:cNvSpPr>
            <a:spLocks noGrp="1" noChangeArrowheads="1"/>
          </p:cNvSpPr>
          <p:nvPr>
            <p:ph type="body" idx="1"/>
          </p:nvPr>
        </p:nvSpPr>
        <p:spPr>
          <a:xfrm>
            <a:off x="457200" y="990600"/>
            <a:ext cx="7848600" cy="781050"/>
          </a:xfrm>
        </p:spPr>
        <p:txBody>
          <a:bodyPr/>
          <a:lstStyle/>
          <a:p>
            <a:r>
              <a:rPr lang="en-US">
                <a:solidFill>
                  <a:schemeClr val="accent1"/>
                </a:solidFill>
              </a:rPr>
              <a:t>links</a:t>
            </a:r>
            <a:r>
              <a:rPr lang="en-US"/>
              <a:t> connecting </a:t>
            </a:r>
            <a:r>
              <a:rPr lang="en-US">
                <a:solidFill>
                  <a:schemeClr val="accent1"/>
                </a:solidFill>
              </a:rPr>
              <a:t>switches</a:t>
            </a:r>
            <a:r>
              <a:rPr lang="en-US"/>
              <a:t> to each other and to computers or devices</a:t>
            </a:r>
          </a:p>
        </p:txBody>
      </p:sp>
      <p:grpSp>
        <p:nvGrpSpPr>
          <p:cNvPr id="2" name="Group 4"/>
          <p:cNvGrpSpPr>
            <a:grpSpLocks/>
          </p:cNvGrpSpPr>
          <p:nvPr/>
        </p:nvGrpSpPr>
        <p:grpSpPr bwMode="auto">
          <a:xfrm>
            <a:off x="1355725" y="1676400"/>
            <a:ext cx="6950075" cy="2243138"/>
            <a:chOff x="854" y="1056"/>
            <a:chExt cx="4378" cy="1413"/>
          </a:xfrm>
        </p:grpSpPr>
        <p:sp>
          <p:nvSpPr>
            <p:cNvPr id="2829317" name="Rectangle 5"/>
            <p:cNvSpPr>
              <a:spLocks noChangeArrowheads="1"/>
            </p:cNvSpPr>
            <p:nvPr/>
          </p:nvSpPr>
          <p:spPr bwMode="auto">
            <a:xfrm>
              <a:off x="912" y="1488"/>
              <a:ext cx="624" cy="52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18" name="Text Box 6"/>
            <p:cNvSpPr txBox="1">
              <a:spLocks noChangeArrowheads="1"/>
            </p:cNvSpPr>
            <p:nvPr/>
          </p:nvSpPr>
          <p:spPr bwMode="auto">
            <a:xfrm>
              <a:off x="854" y="1207"/>
              <a:ext cx="826" cy="252"/>
            </a:xfrm>
            <a:prstGeom prst="rect">
              <a:avLst/>
            </a:prstGeom>
            <a:noFill/>
            <a:ln w="12700">
              <a:noFill/>
              <a:miter lim="800000"/>
              <a:headEnd/>
              <a:tailEnd/>
            </a:ln>
            <a:effectLst/>
          </p:spPr>
          <p:txBody>
            <a:bodyPr wrap="none">
              <a:prstTxWarp prst="textNoShape">
                <a:avLst/>
              </a:prstTxWarp>
              <a:spAutoFit/>
            </a:bodyPr>
            <a:lstStyle/>
            <a:p>
              <a:r>
                <a:rPr lang="en-US" sz="2000"/>
                <a:t>Computer</a:t>
              </a:r>
            </a:p>
          </p:txBody>
        </p:sp>
        <p:sp>
          <p:nvSpPr>
            <p:cNvPr id="2829319" name="Rectangle 7"/>
            <p:cNvSpPr>
              <a:spLocks noChangeArrowheads="1"/>
            </p:cNvSpPr>
            <p:nvPr/>
          </p:nvSpPr>
          <p:spPr bwMode="auto">
            <a:xfrm>
              <a:off x="1440" y="1776"/>
              <a:ext cx="384" cy="14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20" name="Text Box 8"/>
            <p:cNvSpPr txBox="1">
              <a:spLocks noChangeArrowheads="1"/>
            </p:cNvSpPr>
            <p:nvPr/>
          </p:nvSpPr>
          <p:spPr bwMode="auto">
            <a:xfrm>
              <a:off x="1334" y="2023"/>
              <a:ext cx="738" cy="446"/>
            </a:xfrm>
            <a:prstGeom prst="rect">
              <a:avLst/>
            </a:prstGeom>
            <a:noFill/>
            <a:ln w="12700">
              <a:noFill/>
              <a:miter lim="800000"/>
              <a:headEnd/>
              <a:tailEnd/>
            </a:ln>
            <a:effectLst/>
          </p:spPr>
          <p:txBody>
            <a:bodyPr wrap="none">
              <a:prstTxWarp prst="textNoShape">
                <a:avLst/>
              </a:prstTxWarp>
              <a:spAutoFit/>
            </a:bodyPr>
            <a:lstStyle/>
            <a:p>
              <a:r>
                <a:rPr lang="en-US" sz="2000"/>
                <a:t>network</a:t>
              </a:r>
            </a:p>
            <a:p>
              <a:r>
                <a:rPr lang="en-US" sz="2000"/>
                <a:t>interface</a:t>
              </a:r>
            </a:p>
          </p:txBody>
        </p:sp>
        <p:grpSp>
          <p:nvGrpSpPr>
            <p:cNvPr id="3" name="Group 9"/>
            <p:cNvGrpSpPr>
              <a:grpSpLocks/>
            </p:cNvGrpSpPr>
            <p:nvPr/>
          </p:nvGrpSpPr>
          <p:grpSpPr bwMode="auto">
            <a:xfrm>
              <a:off x="2640" y="1440"/>
              <a:ext cx="576" cy="336"/>
              <a:chOff x="2640" y="1440"/>
              <a:chExt cx="576" cy="336"/>
            </a:xfrm>
          </p:grpSpPr>
          <p:sp>
            <p:nvSpPr>
              <p:cNvPr id="2829322" name="Oval 10"/>
              <p:cNvSpPr>
                <a:spLocks noChangeArrowheads="1"/>
              </p:cNvSpPr>
              <p:nvPr/>
            </p:nvSpPr>
            <p:spPr bwMode="auto">
              <a:xfrm>
                <a:off x="2640" y="1440"/>
                <a:ext cx="576" cy="33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829323" name="Text Box 11"/>
              <p:cNvSpPr txBox="1">
                <a:spLocks noChangeArrowheads="1"/>
              </p:cNvSpPr>
              <p:nvPr/>
            </p:nvSpPr>
            <p:spPr bwMode="auto">
              <a:xfrm>
                <a:off x="2640" y="1440"/>
                <a:ext cx="565" cy="252"/>
              </a:xfrm>
              <a:prstGeom prst="rect">
                <a:avLst/>
              </a:prstGeom>
              <a:noFill/>
              <a:ln w="12700">
                <a:noFill/>
                <a:miter lim="800000"/>
                <a:headEnd/>
                <a:tailEnd/>
              </a:ln>
              <a:effectLst/>
            </p:spPr>
            <p:txBody>
              <a:bodyPr wrap="none">
                <a:prstTxWarp prst="textNoShape">
                  <a:avLst/>
                </a:prstTxWarp>
                <a:spAutoFit/>
              </a:bodyPr>
              <a:lstStyle/>
              <a:p>
                <a:r>
                  <a:rPr lang="en-US" sz="2000"/>
                  <a:t>switch</a:t>
                </a:r>
              </a:p>
            </p:txBody>
          </p:sp>
        </p:grpSp>
        <p:sp>
          <p:nvSpPr>
            <p:cNvPr id="2829324" name="Line 12"/>
            <p:cNvSpPr>
              <a:spLocks noChangeShapeType="1"/>
            </p:cNvSpPr>
            <p:nvPr/>
          </p:nvSpPr>
          <p:spPr bwMode="auto">
            <a:xfrm flipV="1">
              <a:off x="1824" y="1632"/>
              <a:ext cx="816"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nvGrpSpPr>
            <p:cNvPr id="4" name="Group 13"/>
            <p:cNvGrpSpPr>
              <a:grpSpLocks/>
            </p:cNvGrpSpPr>
            <p:nvPr/>
          </p:nvGrpSpPr>
          <p:grpSpPr bwMode="auto">
            <a:xfrm>
              <a:off x="3264" y="1872"/>
              <a:ext cx="576" cy="336"/>
              <a:chOff x="2640" y="1440"/>
              <a:chExt cx="576" cy="336"/>
            </a:xfrm>
          </p:grpSpPr>
          <p:sp>
            <p:nvSpPr>
              <p:cNvPr id="2829326" name="Oval 14"/>
              <p:cNvSpPr>
                <a:spLocks noChangeArrowheads="1"/>
              </p:cNvSpPr>
              <p:nvPr/>
            </p:nvSpPr>
            <p:spPr bwMode="auto">
              <a:xfrm>
                <a:off x="2640" y="1440"/>
                <a:ext cx="576" cy="33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829327" name="Text Box 15"/>
              <p:cNvSpPr txBox="1">
                <a:spLocks noChangeArrowheads="1"/>
              </p:cNvSpPr>
              <p:nvPr/>
            </p:nvSpPr>
            <p:spPr bwMode="auto">
              <a:xfrm>
                <a:off x="2640" y="1440"/>
                <a:ext cx="565" cy="252"/>
              </a:xfrm>
              <a:prstGeom prst="rect">
                <a:avLst/>
              </a:prstGeom>
              <a:noFill/>
              <a:ln w="12700">
                <a:noFill/>
                <a:miter lim="800000"/>
                <a:headEnd/>
                <a:tailEnd/>
              </a:ln>
              <a:effectLst/>
            </p:spPr>
            <p:txBody>
              <a:bodyPr wrap="none">
                <a:prstTxWarp prst="textNoShape">
                  <a:avLst/>
                </a:prstTxWarp>
                <a:spAutoFit/>
              </a:bodyPr>
              <a:lstStyle/>
              <a:p>
                <a:r>
                  <a:rPr lang="en-US" sz="2000"/>
                  <a:t>switch</a:t>
                </a:r>
              </a:p>
            </p:txBody>
          </p:sp>
        </p:grpSp>
        <p:grpSp>
          <p:nvGrpSpPr>
            <p:cNvPr id="5" name="Group 16"/>
            <p:cNvGrpSpPr>
              <a:grpSpLocks/>
            </p:cNvGrpSpPr>
            <p:nvPr/>
          </p:nvGrpSpPr>
          <p:grpSpPr bwMode="auto">
            <a:xfrm>
              <a:off x="3792" y="1344"/>
              <a:ext cx="576" cy="336"/>
              <a:chOff x="2640" y="1440"/>
              <a:chExt cx="576" cy="336"/>
            </a:xfrm>
          </p:grpSpPr>
          <p:sp>
            <p:nvSpPr>
              <p:cNvPr id="2829329" name="Oval 17"/>
              <p:cNvSpPr>
                <a:spLocks noChangeArrowheads="1"/>
              </p:cNvSpPr>
              <p:nvPr/>
            </p:nvSpPr>
            <p:spPr bwMode="auto">
              <a:xfrm>
                <a:off x="2640" y="1440"/>
                <a:ext cx="576" cy="33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829330" name="Text Box 18"/>
              <p:cNvSpPr txBox="1">
                <a:spLocks noChangeArrowheads="1"/>
              </p:cNvSpPr>
              <p:nvPr/>
            </p:nvSpPr>
            <p:spPr bwMode="auto">
              <a:xfrm>
                <a:off x="2640" y="1440"/>
                <a:ext cx="565" cy="252"/>
              </a:xfrm>
              <a:prstGeom prst="rect">
                <a:avLst/>
              </a:prstGeom>
              <a:noFill/>
              <a:ln w="12700">
                <a:noFill/>
                <a:miter lim="800000"/>
                <a:headEnd/>
                <a:tailEnd/>
              </a:ln>
              <a:effectLst/>
            </p:spPr>
            <p:txBody>
              <a:bodyPr wrap="none">
                <a:prstTxWarp prst="textNoShape">
                  <a:avLst/>
                </a:prstTxWarp>
                <a:spAutoFit/>
              </a:bodyPr>
              <a:lstStyle/>
              <a:p>
                <a:r>
                  <a:rPr lang="en-US" sz="2000"/>
                  <a:t>switch</a:t>
                </a:r>
              </a:p>
            </p:txBody>
          </p:sp>
        </p:grpSp>
        <p:sp>
          <p:nvSpPr>
            <p:cNvPr id="2829331" name="Rectangle 19"/>
            <p:cNvSpPr>
              <a:spLocks noChangeArrowheads="1"/>
            </p:cNvSpPr>
            <p:nvPr/>
          </p:nvSpPr>
          <p:spPr bwMode="auto">
            <a:xfrm>
              <a:off x="4848" y="1872"/>
              <a:ext cx="384" cy="28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32" name="Rectangle 20"/>
            <p:cNvSpPr>
              <a:spLocks noChangeArrowheads="1"/>
            </p:cNvSpPr>
            <p:nvPr/>
          </p:nvSpPr>
          <p:spPr bwMode="auto">
            <a:xfrm>
              <a:off x="2448" y="2016"/>
              <a:ext cx="336" cy="28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33" name="Line 21"/>
            <p:cNvSpPr>
              <a:spLocks noChangeShapeType="1"/>
            </p:cNvSpPr>
            <p:nvPr/>
          </p:nvSpPr>
          <p:spPr bwMode="auto">
            <a:xfrm flipV="1">
              <a:off x="2640" y="1776"/>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4" name="Line 22"/>
            <p:cNvSpPr>
              <a:spLocks noChangeShapeType="1"/>
            </p:cNvSpPr>
            <p:nvPr/>
          </p:nvSpPr>
          <p:spPr bwMode="auto">
            <a:xfrm flipV="1">
              <a:off x="3744" y="1680"/>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5" name="Line 23"/>
            <p:cNvSpPr>
              <a:spLocks noChangeShapeType="1"/>
            </p:cNvSpPr>
            <p:nvPr/>
          </p:nvSpPr>
          <p:spPr bwMode="auto">
            <a:xfrm flipH="1" flipV="1">
              <a:off x="2448" y="1248"/>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6" name="Line 24"/>
            <p:cNvSpPr>
              <a:spLocks noChangeShapeType="1"/>
            </p:cNvSpPr>
            <p:nvPr/>
          </p:nvSpPr>
          <p:spPr bwMode="auto">
            <a:xfrm flipH="1" flipV="1">
              <a:off x="3120" y="1680"/>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7" name="Line 25"/>
            <p:cNvSpPr>
              <a:spLocks noChangeShapeType="1"/>
            </p:cNvSpPr>
            <p:nvPr/>
          </p:nvSpPr>
          <p:spPr bwMode="auto">
            <a:xfrm flipH="1" flipV="1">
              <a:off x="3744" y="2112"/>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8" name="Line 26"/>
            <p:cNvSpPr>
              <a:spLocks noChangeShapeType="1"/>
            </p:cNvSpPr>
            <p:nvPr/>
          </p:nvSpPr>
          <p:spPr bwMode="auto">
            <a:xfrm flipH="1" flipV="1">
              <a:off x="4320" y="1584"/>
              <a:ext cx="480" cy="336"/>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9" name="Line 27"/>
            <p:cNvSpPr>
              <a:spLocks noChangeShapeType="1"/>
            </p:cNvSpPr>
            <p:nvPr/>
          </p:nvSpPr>
          <p:spPr bwMode="auto">
            <a:xfrm flipV="1">
              <a:off x="4320" y="1200"/>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40" name="Rectangle 28"/>
            <p:cNvSpPr>
              <a:spLocks noChangeArrowheads="1"/>
            </p:cNvSpPr>
            <p:nvPr/>
          </p:nvSpPr>
          <p:spPr bwMode="auto">
            <a:xfrm>
              <a:off x="4512" y="1056"/>
              <a:ext cx="336" cy="28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41" name="Line 29"/>
            <p:cNvSpPr>
              <a:spLocks noChangeShapeType="1"/>
            </p:cNvSpPr>
            <p:nvPr/>
          </p:nvSpPr>
          <p:spPr bwMode="auto">
            <a:xfrm flipV="1">
              <a:off x="3168" y="1152"/>
              <a:ext cx="96" cy="384"/>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42" name="Line 30"/>
            <p:cNvSpPr>
              <a:spLocks noChangeShapeType="1"/>
            </p:cNvSpPr>
            <p:nvPr/>
          </p:nvSpPr>
          <p:spPr bwMode="auto">
            <a:xfrm flipV="1">
              <a:off x="3168" y="2160"/>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43" name="Line 31"/>
            <p:cNvSpPr>
              <a:spLocks noChangeShapeType="1"/>
            </p:cNvSpPr>
            <p:nvPr/>
          </p:nvSpPr>
          <p:spPr bwMode="auto">
            <a:xfrm flipH="1" flipV="1">
              <a:off x="3552" y="1152"/>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sp>
        <p:nvSpPr>
          <p:cNvPr id="2829344" name="Rectangle 32"/>
          <p:cNvSpPr>
            <a:spLocks noChangeArrowheads="1"/>
          </p:cNvSpPr>
          <p:nvPr/>
        </p:nvSpPr>
        <p:spPr bwMode="auto">
          <a:xfrm>
            <a:off x="762000" y="3962400"/>
            <a:ext cx="7848600" cy="1012825"/>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pPr>
            <a:r>
              <a:rPr lang="en-US" sz="2800" b="1">
                <a:solidFill>
                  <a:schemeClr val="tx1"/>
                </a:solidFill>
              </a:rPr>
              <a:t>ability to </a:t>
            </a:r>
            <a:r>
              <a:rPr lang="en-US" sz="2800" b="1"/>
              <a:t>name</a:t>
            </a:r>
            <a:r>
              <a:rPr lang="en-US" sz="2800" b="1">
                <a:solidFill>
                  <a:schemeClr val="tx1"/>
                </a:solidFill>
              </a:rPr>
              <a:t> the components and to </a:t>
            </a:r>
            <a:r>
              <a:rPr lang="en-US" sz="2800" b="1"/>
              <a:t>route</a:t>
            </a:r>
            <a:r>
              <a:rPr lang="en-US" sz="2800" b="1">
                <a:solidFill>
                  <a:schemeClr val="tx1"/>
                </a:solidFill>
              </a:rPr>
              <a:t> packets of information - messages - from a source to a destination</a:t>
            </a:r>
          </a:p>
        </p:txBody>
      </p:sp>
      <p:sp>
        <p:nvSpPr>
          <p:cNvPr id="2829345" name="Rectangle 33" descr="Light vertical"/>
          <p:cNvSpPr>
            <a:spLocks noChangeArrowheads="1"/>
          </p:cNvSpPr>
          <p:nvPr/>
        </p:nvSpPr>
        <p:spPr bwMode="auto">
          <a:xfrm>
            <a:off x="1600200" y="2971800"/>
            <a:ext cx="381000" cy="152400"/>
          </a:xfrm>
          <a:prstGeom prst="rect">
            <a:avLst/>
          </a:prstGeom>
          <a:pattFill prst="ltVert">
            <a:fgClr>
              <a:schemeClr val="accent1"/>
            </a:fgClr>
            <a:bgClr>
              <a:schemeClr val="bg1"/>
            </a:bgClr>
          </a:pattFill>
          <a:ln w="12700">
            <a:solidFill>
              <a:schemeClr val="accent2"/>
            </a:solidFill>
            <a:miter lim="800000"/>
            <a:headEnd/>
            <a:tailEnd/>
          </a:ln>
          <a:effectLst/>
        </p:spPr>
        <p:txBody>
          <a:bodyPr wrap="none" anchor="ctr">
            <a:prstTxWarp prst="textNoShape">
              <a:avLst/>
            </a:prstTxWarp>
          </a:bodyPr>
          <a:lstStyle/>
          <a:p>
            <a:pPr algn="ctr"/>
            <a:endParaRPr lang="en-US">
              <a:solidFill>
                <a:schemeClr val="accent2"/>
              </a:solidFill>
            </a:endParaRPr>
          </a:p>
        </p:txBody>
      </p:sp>
      <p:grpSp>
        <p:nvGrpSpPr>
          <p:cNvPr id="6" name="Group 34"/>
          <p:cNvGrpSpPr>
            <a:grpSpLocks/>
          </p:cNvGrpSpPr>
          <p:nvPr/>
        </p:nvGrpSpPr>
        <p:grpSpPr bwMode="auto">
          <a:xfrm>
            <a:off x="1981200" y="2362200"/>
            <a:ext cx="6172200" cy="1066800"/>
            <a:chOff x="1248" y="1488"/>
            <a:chExt cx="3888" cy="672"/>
          </a:xfrm>
        </p:grpSpPr>
        <p:sp>
          <p:nvSpPr>
            <p:cNvPr id="2829347" name="Freeform 35"/>
            <p:cNvSpPr>
              <a:spLocks/>
            </p:cNvSpPr>
            <p:nvPr/>
          </p:nvSpPr>
          <p:spPr bwMode="auto">
            <a:xfrm>
              <a:off x="1248" y="1488"/>
              <a:ext cx="3648" cy="672"/>
            </a:xfrm>
            <a:custGeom>
              <a:avLst/>
              <a:gdLst/>
              <a:ahLst/>
              <a:cxnLst>
                <a:cxn ang="0">
                  <a:pos x="0" y="432"/>
                </a:cxn>
                <a:cxn ang="0">
                  <a:pos x="1632" y="0"/>
                </a:cxn>
                <a:cxn ang="0">
                  <a:pos x="2304" y="672"/>
                </a:cxn>
                <a:cxn ang="0">
                  <a:pos x="2880" y="96"/>
                </a:cxn>
                <a:cxn ang="0">
                  <a:pos x="3648" y="624"/>
                </a:cxn>
              </a:cxnLst>
              <a:rect l="0" t="0" r="r" b="b"/>
              <a:pathLst>
                <a:path w="3648" h="672">
                  <a:moveTo>
                    <a:pt x="0" y="432"/>
                  </a:moveTo>
                  <a:lnTo>
                    <a:pt x="1632" y="0"/>
                  </a:lnTo>
                  <a:lnTo>
                    <a:pt x="2304" y="672"/>
                  </a:lnTo>
                  <a:lnTo>
                    <a:pt x="2880" y="96"/>
                  </a:lnTo>
                  <a:lnTo>
                    <a:pt x="3648" y="624"/>
                  </a:lnTo>
                </a:path>
              </a:pathLst>
            </a:custGeom>
            <a:noFill/>
            <a:ln w="57150" cap="flat" cmpd="sng">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2829348" name="Rectangle 36" descr="Light vertical"/>
            <p:cNvSpPr>
              <a:spLocks noChangeArrowheads="1"/>
            </p:cNvSpPr>
            <p:nvPr/>
          </p:nvSpPr>
          <p:spPr bwMode="auto">
            <a:xfrm>
              <a:off x="4896" y="2016"/>
              <a:ext cx="240" cy="96"/>
            </a:xfrm>
            <a:prstGeom prst="rect">
              <a:avLst/>
            </a:prstGeom>
            <a:pattFill prst="ltVert">
              <a:fgClr>
                <a:schemeClr val="accent1"/>
              </a:fgClr>
              <a:bgClr>
                <a:schemeClr val="bg1"/>
              </a:bgClr>
            </a:pattFill>
            <a:ln w="12700">
              <a:solidFill>
                <a:schemeClr val="accent2"/>
              </a:solidFill>
              <a:miter lim="800000"/>
              <a:headEnd/>
              <a:tailEnd/>
            </a:ln>
            <a:effectLst/>
          </p:spPr>
          <p:txBody>
            <a:bodyPr wrap="none" anchor="ctr">
              <a:prstTxWarp prst="textNoShape">
                <a:avLst/>
              </a:prstTxWarp>
            </a:bodyPr>
            <a:lstStyle/>
            <a:p>
              <a:pPr algn="ctr"/>
              <a:endParaRPr lang="en-US">
                <a:solidFill>
                  <a:schemeClr val="accent2"/>
                </a:solidFill>
              </a:endParaRPr>
            </a:p>
          </p:txBody>
        </p:sp>
      </p:grpSp>
      <p:sp>
        <p:nvSpPr>
          <p:cNvPr id="2829349" name="Rectangle 37"/>
          <p:cNvSpPr>
            <a:spLocks noChangeArrowheads="1"/>
          </p:cNvSpPr>
          <p:nvPr/>
        </p:nvSpPr>
        <p:spPr bwMode="auto">
          <a:xfrm>
            <a:off x="457200" y="5410200"/>
            <a:ext cx="8229600" cy="1012825"/>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pPr>
            <a:r>
              <a:rPr lang="en-US" sz="2800" b="1">
                <a:solidFill>
                  <a:schemeClr val="tx1"/>
                </a:solidFill>
              </a:rPr>
              <a:t>Layering, redundancy, protocols, and encapsulation as means of </a:t>
            </a:r>
            <a:br>
              <a:rPr lang="en-US" sz="2800" b="1">
                <a:solidFill>
                  <a:schemeClr val="tx1"/>
                </a:solidFill>
              </a:rPr>
            </a:br>
            <a:r>
              <a:rPr lang="en-US" sz="2800" b="1">
                <a:solidFill>
                  <a:schemeClr val="tx1"/>
                </a:solidFill>
              </a:rPr>
              <a:t>	</a:t>
            </a:r>
            <a:r>
              <a:rPr lang="en-US" sz="2800" b="1" u="sng"/>
              <a:t>abstraction</a:t>
            </a:r>
            <a:r>
              <a:rPr lang="en-US" sz="2800" b="1"/>
              <a:t> (61C big idea)</a:t>
            </a:r>
            <a:endParaRPr lang="en-US" sz="2800" b="1">
              <a:solidFill>
                <a:schemeClr val="tx1"/>
              </a:solidFill>
            </a:endParaRPr>
          </a:p>
        </p:txBody>
      </p:sp>
      <p:pic>
        <p:nvPicPr>
          <p:cNvPr id="2829350" name="Picture 38" descr="cisco"/>
          <p:cNvPicPr>
            <a:picLocks noChangeAspect="1" noChangeArrowheads="1"/>
          </p:cNvPicPr>
          <p:nvPr/>
        </p:nvPicPr>
        <p:blipFill>
          <a:blip r:embed="rId3"/>
          <a:srcRect/>
          <a:stretch>
            <a:fillRect/>
          </a:stretch>
        </p:blipFill>
        <p:spPr bwMode="auto">
          <a:xfrm>
            <a:off x="7315200" y="5084762"/>
            <a:ext cx="1524000" cy="10112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829350"/>
                                        </p:tgtEl>
                                        <p:attrNameLst>
                                          <p:attrName>style.visibility</p:attrName>
                                        </p:attrNameLst>
                                      </p:cBhvr>
                                      <p:to>
                                        <p:strVal val="visible"/>
                                      </p:to>
                                    </p:set>
                                    <p:animEffect transition="in" filter="wipe(down)">
                                      <p:cBhvr>
                                        <p:cTn id="7" dur="580">
                                          <p:stCondLst>
                                            <p:cond delay="0"/>
                                          </p:stCondLst>
                                        </p:cTn>
                                        <p:tgtEl>
                                          <p:spTgt spid="2829350"/>
                                        </p:tgtEl>
                                      </p:cBhvr>
                                    </p:animEffect>
                                    <p:anim calcmode="lin" valueType="num">
                                      <p:cBhvr>
                                        <p:cTn id="8" dur="1822" tmFilter="0,0; 0.14,0.36; 0.43,0.73; 0.71,0.91; 1.0,1.0">
                                          <p:stCondLst>
                                            <p:cond delay="0"/>
                                          </p:stCondLst>
                                        </p:cTn>
                                        <p:tgtEl>
                                          <p:spTgt spid="28293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293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293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293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293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829350"/>
                                        </p:tgtEl>
                                      </p:cBhvr>
                                      <p:to x="100000" y="60000"/>
                                    </p:animScale>
                                    <p:animScale>
                                      <p:cBhvr>
                                        <p:cTn id="14" dur="166" decel="50000">
                                          <p:stCondLst>
                                            <p:cond delay="676"/>
                                          </p:stCondLst>
                                        </p:cTn>
                                        <p:tgtEl>
                                          <p:spTgt spid="2829350"/>
                                        </p:tgtEl>
                                      </p:cBhvr>
                                      <p:to x="100000" y="100000"/>
                                    </p:animScale>
                                    <p:animScale>
                                      <p:cBhvr>
                                        <p:cTn id="15" dur="26">
                                          <p:stCondLst>
                                            <p:cond delay="1312"/>
                                          </p:stCondLst>
                                        </p:cTn>
                                        <p:tgtEl>
                                          <p:spTgt spid="2829350"/>
                                        </p:tgtEl>
                                      </p:cBhvr>
                                      <p:to x="100000" y="80000"/>
                                    </p:animScale>
                                    <p:animScale>
                                      <p:cBhvr>
                                        <p:cTn id="16" dur="166" decel="50000">
                                          <p:stCondLst>
                                            <p:cond delay="1338"/>
                                          </p:stCondLst>
                                        </p:cTn>
                                        <p:tgtEl>
                                          <p:spTgt spid="2829350"/>
                                        </p:tgtEl>
                                      </p:cBhvr>
                                      <p:to x="100000" y="100000"/>
                                    </p:animScale>
                                    <p:animScale>
                                      <p:cBhvr>
                                        <p:cTn id="17" dur="26">
                                          <p:stCondLst>
                                            <p:cond delay="1642"/>
                                          </p:stCondLst>
                                        </p:cTn>
                                        <p:tgtEl>
                                          <p:spTgt spid="2829350"/>
                                        </p:tgtEl>
                                      </p:cBhvr>
                                      <p:to x="100000" y="90000"/>
                                    </p:animScale>
                                    <p:animScale>
                                      <p:cBhvr>
                                        <p:cTn id="18" dur="166" decel="50000">
                                          <p:stCondLst>
                                            <p:cond delay="1668"/>
                                          </p:stCondLst>
                                        </p:cTn>
                                        <p:tgtEl>
                                          <p:spTgt spid="2829350"/>
                                        </p:tgtEl>
                                      </p:cBhvr>
                                      <p:to x="100000" y="100000"/>
                                    </p:animScale>
                                    <p:animScale>
                                      <p:cBhvr>
                                        <p:cTn id="19" dur="26">
                                          <p:stCondLst>
                                            <p:cond delay="1808"/>
                                          </p:stCondLst>
                                        </p:cTn>
                                        <p:tgtEl>
                                          <p:spTgt spid="2829350"/>
                                        </p:tgtEl>
                                      </p:cBhvr>
                                      <p:to x="100000" y="95000"/>
                                    </p:animScale>
                                    <p:animScale>
                                      <p:cBhvr>
                                        <p:cTn id="20" dur="166" decel="50000">
                                          <p:stCondLst>
                                            <p:cond delay="1834"/>
                                          </p:stCondLst>
                                        </p:cTn>
                                        <p:tgtEl>
                                          <p:spTgt spid="28293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a:t>i/o basics</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a:t>disks</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36866" name="Rectangle 2"/>
          <p:cNvSpPr>
            <a:spLocks noGrp="1" noChangeArrowheads="1"/>
          </p:cNvSpPr>
          <p:nvPr>
            <p:ph type="title"/>
          </p:nvPr>
        </p:nvSpPr>
        <p:spPr/>
        <p:txBody>
          <a:bodyPr/>
          <a:lstStyle/>
          <a:p>
            <a:r>
              <a:rPr lang="en-US" smtClean="0"/>
              <a:t>Magnetic Disk – common I/O device</a:t>
            </a:r>
            <a:endParaRPr lang="en-US"/>
          </a:p>
        </p:txBody>
      </p:sp>
      <p:sp>
        <p:nvSpPr>
          <p:cNvPr id="3236867" name="Rectangle 3"/>
          <p:cNvSpPr>
            <a:spLocks noGrp="1" noChangeArrowheads="1"/>
          </p:cNvSpPr>
          <p:nvPr>
            <p:ph type="body" idx="1"/>
          </p:nvPr>
        </p:nvSpPr>
        <p:spPr/>
        <p:txBody>
          <a:bodyPr/>
          <a:lstStyle/>
          <a:p>
            <a:r>
              <a:rPr lang="en-US" sz="2400" dirty="0" smtClean="0"/>
              <a:t>A kind of computer memory</a:t>
            </a:r>
          </a:p>
          <a:p>
            <a:pPr lvl="1"/>
            <a:r>
              <a:rPr lang="en-US" sz="2000" dirty="0" smtClean="0"/>
              <a:t>Information stored by magnetizing ferrite material on surface of rotating disk</a:t>
            </a:r>
          </a:p>
          <a:p>
            <a:pPr lvl="2"/>
            <a:r>
              <a:rPr lang="en-US" sz="1800" dirty="0" smtClean="0"/>
              <a:t>similar to tape recorder except digital rather than analog data</a:t>
            </a:r>
          </a:p>
          <a:p>
            <a:r>
              <a:rPr lang="en-US" sz="2400" dirty="0" smtClean="0">
                <a:solidFill>
                  <a:schemeClr val="accent2"/>
                </a:solidFill>
              </a:rPr>
              <a:t>Nonvolatile storage</a:t>
            </a:r>
          </a:p>
          <a:p>
            <a:pPr lvl="1"/>
            <a:r>
              <a:rPr lang="en-US" sz="2000" dirty="0" smtClean="0"/>
              <a:t>retains its value without applying power to disk.</a:t>
            </a:r>
          </a:p>
          <a:p>
            <a:r>
              <a:rPr lang="en-US" sz="2400" dirty="0" smtClean="0"/>
              <a:t>Two Types</a:t>
            </a:r>
          </a:p>
          <a:p>
            <a:pPr lvl="1"/>
            <a:r>
              <a:rPr lang="en-US" sz="2000" dirty="0" smtClean="0"/>
              <a:t>Floppy disks – slower, less dense, removable.</a:t>
            </a:r>
          </a:p>
          <a:p>
            <a:pPr lvl="1"/>
            <a:r>
              <a:rPr lang="en-US" sz="2000" dirty="0" smtClean="0"/>
              <a:t>Hard Disk Drives  (HDD) – faster, more dense, non-removable. </a:t>
            </a:r>
          </a:p>
          <a:p>
            <a:r>
              <a:rPr lang="en-US" sz="2400" dirty="0" smtClean="0"/>
              <a:t>Purpose in computer systems (Hard Drive):</a:t>
            </a:r>
          </a:p>
          <a:p>
            <a:pPr lvl="1"/>
            <a:r>
              <a:rPr lang="en-US" sz="2000" dirty="0" smtClean="0"/>
              <a:t>Long-term, inexpensive storage for files</a:t>
            </a:r>
          </a:p>
          <a:p>
            <a:pPr lvl="1"/>
            <a:r>
              <a:rPr lang="en-US" sz="2000" dirty="0" smtClean="0"/>
              <a:t>“Backup” for main-memory.  Large, inexpensive, slow level in the memory hierarchy (virtual memory)</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Photo of Disk Head, Arm, Actuator</a:t>
            </a:r>
            <a:endParaRPr lang="en-US" dirty="0"/>
          </a:p>
        </p:txBody>
      </p:sp>
      <p:pic>
        <p:nvPicPr>
          <p:cNvPr id="3238915" name="Picture 3"/>
          <p:cNvPicPr>
            <a:picLocks noChangeAspect="1" noChangeArrowheads="1"/>
          </p:cNvPicPr>
          <p:nvPr/>
        </p:nvPicPr>
        <p:blipFill>
          <a:blip r:embed="rId3"/>
          <a:srcRect/>
          <a:stretch>
            <a:fillRect/>
          </a:stretch>
        </p:blipFill>
        <p:spPr bwMode="auto">
          <a:xfrm>
            <a:off x="685800" y="1028700"/>
            <a:ext cx="7200900" cy="5676900"/>
          </a:xfrm>
          <a:prstGeom prst="rect">
            <a:avLst/>
          </a:prstGeom>
          <a:noFill/>
          <a:ln w="12700">
            <a:noFill/>
            <a:miter lim="800000"/>
            <a:headEnd/>
            <a:tailEnd/>
          </a:ln>
          <a:effectLst/>
        </p:spPr>
      </p:pic>
      <p:sp>
        <p:nvSpPr>
          <p:cNvPr id="3238916" name="Text Box 4"/>
          <p:cNvSpPr txBox="1">
            <a:spLocks noChangeArrowheads="1"/>
          </p:cNvSpPr>
          <p:nvPr/>
        </p:nvSpPr>
        <p:spPr bwMode="auto">
          <a:xfrm>
            <a:off x="914400" y="3162300"/>
            <a:ext cx="1394958" cy="523220"/>
          </a:xfrm>
          <a:prstGeom prst="rect">
            <a:avLst/>
          </a:prstGeom>
          <a:noFill/>
          <a:ln w="12700">
            <a:noFill/>
            <a:miter lim="800000"/>
            <a:headEnd/>
            <a:tailEnd/>
          </a:ln>
          <a:effectLst/>
        </p:spPr>
        <p:txBody>
          <a:bodyPr wrap="none">
            <a:prstTxWarp prst="textNoShape">
              <a:avLst/>
            </a:prstTxWarp>
            <a:spAutoFit/>
          </a:bodyPr>
          <a:lstStyle/>
          <a:p>
            <a:pPr algn="l"/>
            <a:r>
              <a:rPr lang="en-US" sz="2800" b="1">
                <a:solidFill>
                  <a:schemeClr val="accent4"/>
                </a:solidFill>
              </a:rPr>
              <a:t>Actuator</a:t>
            </a:r>
            <a:endParaRPr lang="en-US" sz="2000">
              <a:solidFill>
                <a:schemeClr val="accent4"/>
              </a:solidFill>
            </a:endParaRPr>
          </a:p>
        </p:txBody>
      </p:sp>
      <p:sp>
        <p:nvSpPr>
          <p:cNvPr id="3238917" name="Text Box 5"/>
          <p:cNvSpPr txBox="1">
            <a:spLocks noChangeArrowheads="1"/>
          </p:cNvSpPr>
          <p:nvPr/>
        </p:nvSpPr>
        <p:spPr bwMode="auto">
          <a:xfrm>
            <a:off x="3124200" y="1638300"/>
            <a:ext cx="773419" cy="523220"/>
          </a:xfrm>
          <a:prstGeom prst="rect">
            <a:avLst/>
          </a:prstGeom>
          <a:noFill/>
          <a:ln w="12700">
            <a:noFill/>
            <a:miter lim="800000"/>
            <a:headEnd/>
            <a:tailEnd/>
          </a:ln>
          <a:effectLst/>
        </p:spPr>
        <p:txBody>
          <a:bodyPr wrap="none">
            <a:prstTxWarp prst="textNoShape">
              <a:avLst/>
            </a:prstTxWarp>
            <a:spAutoFit/>
          </a:bodyPr>
          <a:lstStyle/>
          <a:p>
            <a:pPr algn="l"/>
            <a:r>
              <a:rPr lang="en-US" sz="2800" b="1" dirty="0">
                <a:solidFill>
                  <a:schemeClr val="accent4"/>
                </a:solidFill>
              </a:rPr>
              <a:t>Arm</a:t>
            </a:r>
            <a:endParaRPr lang="en-US" sz="2000" dirty="0">
              <a:solidFill>
                <a:schemeClr val="accent4"/>
              </a:solidFill>
            </a:endParaRPr>
          </a:p>
        </p:txBody>
      </p:sp>
      <p:sp>
        <p:nvSpPr>
          <p:cNvPr id="3238918" name="Text Box 6"/>
          <p:cNvSpPr txBox="1">
            <a:spLocks noChangeArrowheads="1"/>
          </p:cNvSpPr>
          <p:nvPr/>
        </p:nvSpPr>
        <p:spPr bwMode="auto">
          <a:xfrm>
            <a:off x="5638800" y="2552700"/>
            <a:ext cx="904565" cy="523220"/>
          </a:xfrm>
          <a:prstGeom prst="rect">
            <a:avLst/>
          </a:prstGeom>
          <a:noFill/>
          <a:ln w="12700">
            <a:noFill/>
            <a:miter lim="800000"/>
            <a:headEnd/>
            <a:tailEnd/>
          </a:ln>
          <a:effectLst/>
        </p:spPr>
        <p:txBody>
          <a:bodyPr wrap="none">
            <a:prstTxWarp prst="textNoShape">
              <a:avLst/>
            </a:prstTxWarp>
            <a:spAutoFit/>
          </a:bodyPr>
          <a:lstStyle/>
          <a:p>
            <a:pPr algn="l"/>
            <a:r>
              <a:rPr lang="en-US" sz="2800" b="1">
                <a:solidFill>
                  <a:schemeClr val="accent4"/>
                </a:solidFill>
              </a:rPr>
              <a:t>Head</a:t>
            </a:r>
            <a:endParaRPr lang="en-US" sz="2000">
              <a:solidFill>
                <a:schemeClr val="accent4"/>
              </a:solidFill>
            </a:endParaRPr>
          </a:p>
        </p:txBody>
      </p:sp>
      <p:grpSp>
        <p:nvGrpSpPr>
          <p:cNvPr id="2" name="Group 7"/>
          <p:cNvGrpSpPr>
            <a:grpSpLocks/>
          </p:cNvGrpSpPr>
          <p:nvPr/>
        </p:nvGrpSpPr>
        <p:grpSpPr bwMode="auto">
          <a:xfrm>
            <a:off x="3124200" y="3162300"/>
            <a:ext cx="3122613" cy="2590800"/>
            <a:chOff x="2112" y="1776"/>
            <a:chExt cx="1967" cy="1632"/>
          </a:xfrm>
        </p:grpSpPr>
        <p:sp>
          <p:nvSpPr>
            <p:cNvPr id="3238920" name="Text Box 8"/>
            <p:cNvSpPr txBox="1">
              <a:spLocks noChangeArrowheads="1"/>
            </p:cNvSpPr>
            <p:nvPr/>
          </p:nvSpPr>
          <p:spPr bwMode="auto">
            <a:xfrm>
              <a:off x="2736" y="2304"/>
              <a:ext cx="1343" cy="330"/>
            </a:xfrm>
            <a:prstGeom prst="rect">
              <a:avLst/>
            </a:prstGeom>
            <a:noFill/>
            <a:ln w="12700">
              <a:noFill/>
              <a:miter lim="800000"/>
              <a:headEnd/>
              <a:tailEnd/>
            </a:ln>
            <a:effectLst/>
          </p:spPr>
          <p:txBody>
            <a:bodyPr wrap="none">
              <a:prstTxWarp prst="textNoShape">
                <a:avLst/>
              </a:prstTxWarp>
              <a:spAutoFit/>
            </a:bodyPr>
            <a:lstStyle/>
            <a:p>
              <a:pPr algn="l"/>
              <a:r>
                <a:rPr lang="en-US" sz="2800" b="1" dirty="0">
                  <a:solidFill>
                    <a:schemeClr val="accent4"/>
                  </a:solidFill>
                </a:rPr>
                <a:t>Platters (1-12)</a:t>
              </a:r>
              <a:endParaRPr lang="en-US" sz="2000" dirty="0">
                <a:solidFill>
                  <a:schemeClr val="accent4"/>
                </a:solidFill>
              </a:endParaRPr>
            </a:p>
          </p:txBody>
        </p:sp>
        <p:sp>
          <p:nvSpPr>
            <p:cNvPr id="3238921" name="Rectangle 9"/>
            <p:cNvSpPr>
              <a:spLocks noChangeArrowheads="1"/>
            </p:cNvSpPr>
            <p:nvPr/>
          </p:nvSpPr>
          <p:spPr bwMode="auto">
            <a:xfrm rot="-10734569">
              <a:off x="2112" y="1776"/>
              <a:ext cx="672" cy="1632"/>
            </a:xfrm>
            <a:prstGeom prst="rect">
              <a:avLst/>
            </a:prstGeom>
            <a:noFill/>
            <a:ln w="12700">
              <a:noFill/>
              <a:miter lim="800000"/>
              <a:headEnd/>
              <a:tailEnd/>
            </a:ln>
            <a:effectLst/>
          </p:spPr>
          <p:txBody>
            <a:bodyPr>
              <a:prstTxWarp prst="textNoShape">
                <a:avLst/>
              </a:prstTxWarp>
              <a:spAutoFit/>
            </a:bodyPr>
            <a:lstStyle/>
            <a:p>
              <a:pPr algn="l"/>
              <a:r>
                <a:rPr lang="en-US" sz="16400" dirty="0">
                  <a:solidFill>
                    <a:schemeClr val="accent4"/>
                  </a:solidFill>
                </a:rPr>
                <a:t>{</a:t>
              </a:r>
              <a:endParaRPr lang="en-US" sz="9600" dirty="0">
                <a:solidFill>
                  <a:schemeClr val="accent4"/>
                </a:solidFill>
                <a:latin typeface="Arial" pitchFamily="100" charset="0"/>
              </a:endParaRPr>
            </a:p>
          </p:txBody>
        </p:sp>
      </p:grpSp>
      <p:sp>
        <p:nvSpPr>
          <p:cNvPr id="3238922" name="Text Box 10"/>
          <p:cNvSpPr txBox="1">
            <a:spLocks noChangeArrowheads="1"/>
          </p:cNvSpPr>
          <p:nvPr/>
        </p:nvSpPr>
        <p:spPr bwMode="auto">
          <a:xfrm>
            <a:off x="7543800" y="1600200"/>
            <a:ext cx="1249060" cy="523220"/>
          </a:xfrm>
          <a:prstGeom prst="rect">
            <a:avLst/>
          </a:prstGeom>
          <a:noFill/>
          <a:ln w="12700">
            <a:noFill/>
            <a:miter lim="800000"/>
            <a:headEnd/>
            <a:tailEnd/>
          </a:ln>
          <a:effectLst/>
        </p:spPr>
        <p:txBody>
          <a:bodyPr wrap="none">
            <a:prstTxWarp prst="textNoShape">
              <a:avLst/>
            </a:prstTxWarp>
            <a:spAutoFit/>
          </a:bodyPr>
          <a:lstStyle/>
          <a:p>
            <a:pPr algn="l"/>
            <a:r>
              <a:rPr lang="en-US" sz="2800" b="1" dirty="0">
                <a:solidFill>
                  <a:schemeClr val="accent4"/>
                </a:solidFill>
              </a:rPr>
              <a:t>Spindle</a:t>
            </a:r>
            <a:endParaRPr lang="en-US" sz="20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389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389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389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3892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8916" grpId="0" build="p" autoUpdateAnimBg="0"/>
      <p:bldP spid="3238917" grpId="0" build="p" autoUpdateAnimBg="0"/>
      <p:bldP spid="3238918" grpId="0" build="p" autoUpdateAnimBg="0"/>
      <p:bldP spid="3238922" grpId="0" build="p"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40962" name="Rectangle 2"/>
          <p:cNvSpPr>
            <a:spLocks noGrp="1" noChangeArrowheads="1"/>
          </p:cNvSpPr>
          <p:nvPr>
            <p:ph type="title"/>
          </p:nvPr>
        </p:nvSpPr>
        <p:spPr/>
        <p:txBody>
          <a:bodyPr/>
          <a:lstStyle/>
          <a:p>
            <a:r>
              <a:rPr lang="en-US" smtClean="0"/>
              <a:t>Disk Device Terminology</a:t>
            </a:r>
            <a:endParaRPr lang="en-US"/>
          </a:p>
        </p:txBody>
      </p:sp>
      <p:sp>
        <p:nvSpPr>
          <p:cNvPr id="3240963" name="Rectangle 3"/>
          <p:cNvSpPr>
            <a:spLocks noGrp="1" noChangeArrowheads="1"/>
          </p:cNvSpPr>
          <p:nvPr>
            <p:ph type="body" idx="1"/>
          </p:nvPr>
        </p:nvSpPr>
        <p:spPr/>
        <p:txBody>
          <a:bodyPr/>
          <a:lstStyle/>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Several platters, with information recorded magnetically on both surfaces (usually)</a:t>
            </a:r>
          </a:p>
          <a:p>
            <a:r>
              <a:rPr lang="en-US" sz="2400" b="1" dirty="0" smtClean="0"/>
              <a:t>Bits recorded in </a:t>
            </a:r>
            <a:r>
              <a:rPr lang="en-US" sz="2400" b="1" u="sng" dirty="0" smtClean="0">
                <a:solidFill>
                  <a:srgbClr val="FFFF00"/>
                </a:solidFill>
              </a:rPr>
              <a:t>tracks</a:t>
            </a:r>
            <a:r>
              <a:rPr lang="en-US" sz="2400" b="1" dirty="0" smtClean="0"/>
              <a:t>, which in turn divided into </a:t>
            </a:r>
            <a:r>
              <a:rPr lang="en-US" sz="2400" b="1" u="sng" dirty="0" smtClean="0">
                <a:solidFill>
                  <a:srgbClr val="FFFF00"/>
                </a:solidFill>
              </a:rPr>
              <a:t>sectors</a:t>
            </a:r>
            <a:r>
              <a:rPr lang="en-US" sz="2400" b="1" dirty="0" smtClean="0">
                <a:solidFill>
                  <a:srgbClr val="FFFF00"/>
                </a:solidFill>
              </a:rPr>
              <a:t> </a:t>
            </a:r>
            <a:r>
              <a:rPr lang="en-US" sz="2400" b="1" dirty="0" smtClean="0"/>
              <a:t>(e.g., 512 Bytes)</a:t>
            </a:r>
          </a:p>
          <a:p>
            <a:r>
              <a:rPr lang="en-US" sz="2400" b="1" u="sng" dirty="0" smtClean="0">
                <a:solidFill>
                  <a:srgbClr val="FFFF00"/>
                </a:solidFill>
              </a:rPr>
              <a:t>Actuator</a:t>
            </a:r>
            <a:r>
              <a:rPr lang="en-US" sz="2400" b="1" dirty="0" smtClean="0">
                <a:solidFill>
                  <a:srgbClr val="FFFF00"/>
                </a:solidFill>
              </a:rPr>
              <a:t> </a:t>
            </a:r>
            <a:r>
              <a:rPr lang="en-US" sz="2400" b="1" dirty="0" smtClean="0"/>
              <a:t>moves </a:t>
            </a:r>
            <a:r>
              <a:rPr lang="en-US" sz="2400" b="1" u="sng" dirty="0" smtClean="0">
                <a:solidFill>
                  <a:srgbClr val="FFFF00"/>
                </a:solidFill>
              </a:rPr>
              <a:t>head</a:t>
            </a:r>
            <a:r>
              <a:rPr lang="en-US" sz="2400" b="1" dirty="0" smtClean="0">
                <a:solidFill>
                  <a:srgbClr val="FFFF00"/>
                </a:solidFill>
              </a:rPr>
              <a:t> </a:t>
            </a:r>
            <a:r>
              <a:rPr lang="en-US" sz="2400" b="1" dirty="0" smtClean="0"/>
              <a:t>(end of </a:t>
            </a:r>
            <a:r>
              <a:rPr lang="en-US" sz="2400" b="1" u="sng" dirty="0" smtClean="0">
                <a:solidFill>
                  <a:srgbClr val="FFFF00"/>
                </a:solidFill>
              </a:rPr>
              <a:t>arm</a:t>
            </a:r>
            <a:r>
              <a:rPr lang="en-US" sz="2400" b="1" dirty="0" smtClean="0"/>
              <a:t>) over track (</a:t>
            </a:r>
            <a:r>
              <a:rPr lang="en-US" sz="2400" b="1" u="sng" dirty="0" smtClean="0">
                <a:solidFill>
                  <a:srgbClr val="FFFF00"/>
                </a:solidFill>
              </a:rPr>
              <a:t>“seek”</a:t>
            </a:r>
            <a:r>
              <a:rPr lang="en-US" sz="2400" b="1" u="sng" dirty="0" smtClean="0"/>
              <a:t>)</a:t>
            </a:r>
            <a:r>
              <a:rPr lang="en-US" sz="2400" b="1" dirty="0" smtClean="0"/>
              <a:t>, wait for </a:t>
            </a:r>
            <a:r>
              <a:rPr lang="en-US" sz="2400" b="1" u="sng" dirty="0" smtClean="0">
                <a:solidFill>
                  <a:srgbClr val="FFFF00"/>
                </a:solidFill>
              </a:rPr>
              <a:t>sector</a:t>
            </a:r>
            <a:r>
              <a:rPr lang="en-US" sz="2400" b="1" dirty="0" smtClean="0">
                <a:solidFill>
                  <a:srgbClr val="FFFF00"/>
                </a:solidFill>
              </a:rPr>
              <a:t> </a:t>
            </a:r>
            <a:r>
              <a:rPr lang="en-US" sz="2400" b="1" dirty="0" smtClean="0"/>
              <a:t>rotate under </a:t>
            </a:r>
            <a:r>
              <a:rPr lang="en-US" sz="2400" b="1" u="sng" dirty="0" smtClean="0">
                <a:solidFill>
                  <a:srgbClr val="FFFF00"/>
                </a:solidFill>
              </a:rPr>
              <a:t>head</a:t>
            </a:r>
            <a:r>
              <a:rPr lang="en-US" sz="2400" b="1" dirty="0" smtClean="0"/>
              <a:t>, then read or write</a:t>
            </a:r>
            <a:endParaRPr lang="en-US" sz="2800" b="1" dirty="0" smtClean="0"/>
          </a:p>
          <a:p>
            <a:endParaRPr lang="en-US" sz="2400" dirty="0"/>
          </a:p>
        </p:txBody>
      </p:sp>
      <p:grpSp>
        <p:nvGrpSpPr>
          <p:cNvPr id="2" name="Group 7"/>
          <p:cNvGrpSpPr>
            <a:grpSpLocks/>
          </p:cNvGrpSpPr>
          <p:nvPr/>
        </p:nvGrpSpPr>
        <p:grpSpPr bwMode="auto">
          <a:xfrm flipH="1">
            <a:off x="3429000" y="3243262"/>
            <a:ext cx="4787900" cy="490538"/>
            <a:chOff x="1337" y="1535"/>
            <a:chExt cx="3016" cy="309"/>
          </a:xfrm>
        </p:grpSpPr>
        <p:sp>
          <p:nvSpPr>
            <p:cNvPr id="3240968" name="Oval 8"/>
            <p:cNvSpPr>
              <a:spLocks noChangeArrowheads="1"/>
            </p:cNvSpPr>
            <p:nvPr/>
          </p:nvSpPr>
          <p:spPr bwMode="auto">
            <a:xfrm>
              <a:off x="1358" y="1556"/>
              <a:ext cx="2974" cy="267"/>
            </a:xfrm>
            <a:prstGeom prst="ellipse">
              <a:avLst/>
            </a:prstGeom>
            <a:solidFill>
              <a:srgbClr val="FFFFFF"/>
            </a:solidFill>
            <a:ln w="9525">
              <a:noFill/>
              <a:round/>
              <a:headEnd/>
              <a:tailEnd/>
            </a:ln>
          </p:spPr>
          <p:txBody>
            <a:bodyPr>
              <a:prstTxWarp prst="textNoShape">
                <a:avLst/>
              </a:prstTxWarp>
            </a:bodyPr>
            <a:lstStyle/>
            <a:p>
              <a:endParaRPr lang="en-US">
                <a:latin typeface="18 VAG Rounded Light   02390"/>
              </a:endParaRPr>
            </a:p>
          </p:txBody>
        </p:sp>
        <p:sp>
          <p:nvSpPr>
            <p:cNvPr id="3240969" name="Oval 9"/>
            <p:cNvSpPr>
              <a:spLocks noChangeArrowheads="1"/>
            </p:cNvSpPr>
            <p:nvPr/>
          </p:nvSpPr>
          <p:spPr bwMode="auto">
            <a:xfrm>
              <a:off x="1337" y="1535"/>
              <a:ext cx="3016" cy="309"/>
            </a:xfrm>
            <a:prstGeom prst="ellipse">
              <a:avLst/>
            </a:prstGeom>
            <a:noFill/>
            <a:ln w="33338">
              <a:solidFill>
                <a:srgbClr val="000000"/>
              </a:solidFill>
              <a:round/>
              <a:headEnd/>
              <a:tailEnd/>
            </a:ln>
          </p:spPr>
          <p:txBody>
            <a:bodyPr>
              <a:prstTxWarp prst="textNoShape">
                <a:avLst/>
              </a:prstTxWarp>
            </a:bodyPr>
            <a:lstStyle/>
            <a:p>
              <a:endParaRPr lang="en-US">
                <a:latin typeface="18 VAG Rounded Light   02390"/>
              </a:endParaRPr>
            </a:p>
          </p:txBody>
        </p:sp>
      </p:grpSp>
      <p:grpSp>
        <p:nvGrpSpPr>
          <p:cNvPr id="3" name="Group 10"/>
          <p:cNvGrpSpPr>
            <a:grpSpLocks/>
          </p:cNvGrpSpPr>
          <p:nvPr/>
        </p:nvGrpSpPr>
        <p:grpSpPr bwMode="auto">
          <a:xfrm flipH="1">
            <a:off x="3352800" y="2590800"/>
            <a:ext cx="4940300" cy="642938"/>
            <a:chOff x="1327" y="1311"/>
            <a:chExt cx="3016" cy="309"/>
          </a:xfrm>
        </p:grpSpPr>
        <p:sp>
          <p:nvSpPr>
            <p:cNvPr id="3240971" name="Oval 11"/>
            <p:cNvSpPr>
              <a:spLocks noChangeArrowheads="1"/>
            </p:cNvSpPr>
            <p:nvPr/>
          </p:nvSpPr>
          <p:spPr bwMode="auto">
            <a:xfrm>
              <a:off x="1327" y="1311"/>
              <a:ext cx="3016" cy="309"/>
            </a:xfrm>
            <a:prstGeom prst="ellipse">
              <a:avLst/>
            </a:prstGeom>
            <a:noFill/>
            <a:ln w="33338">
              <a:solidFill>
                <a:srgbClr val="000000"/>
              </a:solidFill>
              <a:round/>
              <a:headEnd/>
              <a:tailEnd/>
            </a:ln>
          </p:spPr>
          <p:txBody>
            <a:bodyPr>
              <a:prstTxWarp prst="textNoShape">
                <a:avLst/>
              </a:prstTxWarp>
            </a:bodyPr>
            <a:lstStyle/>
            <a:p>
              <a:endParaRPr lang="en-US">
                <a:latin typeface="18 VAG Rounded Light   02390"/>
              </a:endParaRPr>
            </a:p>
          </p:txBody>
        </p:sp>
        <p:sp>
          <p:nvSpPr>
            <p:cNvPr id="3240972" name="Oval 12"/>
            <p:cNvSpPr>
              <a:spLocks noChangeArrowheads="1"/>
            </p:cNvSpPr>
            <p:nvPr/>
          </p:nvSpPr>
          <p:spPr bwMode="auto">
            <a:xfrm>
              <a:off x="1344" y="1344"/>
              <a:ext cx="2974" cy="240"/>
            </a:xfrm>
            <a:prstGeom prst="ellipse">
              <a:avLst/>
            </a:prstGeom>
            <a:solidFill>
              <a:srgbClr val="FFFFFF"/>
            </a:solidFill>
            <a:ln w="9525">
              <a:noFill/>
              <a:round/>
              <a:headEnd/>
              <a:tailEnd/>
            </a:ln>
          </p:spPr>
          <p:txBody>
            <a:bodyPr>
              <a:prstTxWarp prst="textNoShape">
                <a:avLst/>
              </a:prstTxWarp>
            </a:bodyPr>
            <a:lstStyle/>
            <a:p>
              <a:endParaRPr lang="en-US">
                <a:latin typeface="18 VAG Rounded Light   02390"/>
              </a:endParaRPr>
            </a:p>
          </p:txBody>
        </p:sp>
      </p:grpSp>
      <p:grpSp>
        <p:nvGrpSpPr>
          <p:cNvPr id="4" name="Group 13"/>
          <p:cNvGrpSpPr>
            <a:grpSpLocks/>
          </p:cNvGrpSpPr>
          <p:nvPr/>
        </p:nvGrpSpPr>
        <p:grpSpPr bwMode="auto">
          <a:xfrm flipH="1">
            <a:off x="3352800" y="2057400"/>
            <a:ext cx="4864100" cy="685800"/>
            <a:chOff x="1316" y="1108"/>
            <a:chExt cx="3016" cy="309"/>
          </a:xfrm>
        </p:grpSpPr>
        <p:sp>
          <p:nvSpPr>
            <p:cNvPr id="3240974" name="Oval 14"/>
            <p:cNvSpPr>
              <a:spLocks noChangeArrowheads="1"/>
            </p:cNvSpPr>
            <p:nvPr/>
          </p:nvSpPr>
          <p:spPr bwMode="auto">
            <a:xfrm>
              <a:off x="1316" y="1108"/>
              <a:ext cx="3016" cy="309"/>
            </a:xfrm>
            <a:prstGeom prst="ellipse">
              <a:avLst/>
            </a:prstGeom>
            <a:solidFill>
              <a:schemeClr val="bg1"/>
            </a:solidFill>
            <a:ln w="33338">
              <a:solidFill>
                <a:srgbClr val="000000"/>
              </a:solidFill>
              <a:round/>
              <a:headEnd/>
              <a:tailEnd/>
            </a:ln>
          </p:spPr>
          <p:txBody>
            <a:bodyPr>
              <a:prstTxWarp prst="textNoShape">
                <a:avLst/>
              </a:prstTxWarp>
            </a:bodyPr>
            <a:lstStyle/>
            <a:p>
              <a:endParaRPr lang="en-US">
                <a:latin typeface="18 VAG Rounded Light   02390"/>
              </a:endParaRPr>
            </a:p>
          </p:txBody>
        </p:sp>
        <p:sp>
          <p:nvSpPr>
            <p:cNvPr id="3240975" name="Oval 15"/>
            <p:cNvSpPr>
              <a:spLocks noChangeArrowheads="1"/>
            </p:cNvSpPr>
            <p:nvPr/>
          </p:nvSpPr>
          <p:spPr bwMode="auto">
            <a:xfrm>
              <a:off x="1344" y="1152"/>
              <a:ext cx="2974" cy="192"/>
            </a:xfrm>
            <a:prstGeom prst="ellipse">
              <a:avLst/>
            </a:prstGeom>
            <a:solidFill>
              <a:srgbClr val="FFFFFF"/>
            </a:solidFill>
            <a:ln w="9525">
              <a:noFill/>
              <a:round/>
              <a:headEnd/>
              <a:tailEnd/>
            </a:ln>
          </p:spPr>
          <p:txBody>
            <a:bodyPr>
              <a:prstTxWarp prst="textNoShape">
                <a:avLst/>
              </a:prstTxWarp>
            </a:bodyPr>
            <a:lstStyle/>
            <a:p>
              <a:endParaRPr lang="en-US">
                <a:latin typeface="18 VAG Rounded Light   02390"/>
              </a:endParaRPr>
            </a:p>
          </p:txBody>
        </p:sp>
      </p:grpSp>
      <p:sp>
        <p:nvSpPr>
          <p:cNvPr id="3240976" name="Line 16"/>
          <p:cNvSpPr>
            <a:spLocks noChangeShapeType="1"/>
          </p:cNvSpPr>
          <p:nvPr/>
        </p:nvSpPr>
        <p:spPr bwMode="auto">
          <a:xfrm flipH="1">
            <a:off x="7439973" y="2133600"/>
            <a:ext cx="560388" cy="204788"/>
          </a:xfrm>
          <a:prstGeom prst="line">
            <a:avLst/>
          </a:prstGeom>
          <a:noFill/>
          <a:ln w="38100">
            <a:solidFill>
              <a:srgbClr val="00FF00"/>
            </a:solidFill>
            <a:round/>
            <a:headEnd/>
            <a:tailEnd type="triangle" w="med" len="med"/>
          </a:ln>
        </p:spPr>
        <p:txBody>
          <a:bodyPr>
            <a:prstTxWarp prst="textNoShape">
              <a:avLst/>
            </a:prstTxWarp>
          </a:bodyPr>
          <a:lstStyle/>
          <a:p>
            <a:endParaRPr lang="en-US">
              <a:latin typeface="18 VAG Rounded Light   02390"/>
            </a:endParaRPr>
          </a:p>
        </p:txBody>
      </p:sp>
      <p:sp>
        <p:nvSpPr>
          <p:cNvPr id="3240977" name="Text Box 17"/>
          <p:cNvSpPr txBox="1">
            <a:spLocks noChangeArrowheads="1"/>
          </p:cNvSpPr>
          <p:nvPr/>
        </p:nvSpPr>
        <p:spPr bwMode="auto">
          <a:xfrm flipH="1">
            <a:off x="7897173" y="1295400"/>
            <a:ext cx="1018227" cy="954107"/>
          </a:xfrm>
          <a:prstGeom prst="rect">
            <a:avLst/>
          </a:prstGeom>
          <a:noFill/>
          <a:ln w="12700">
            <a:noFill/>
            <a:miter lim="800000"/>
            <a:headEnd/>
            <a:tailEnd/>
          </a:ln>
          <a:effectLst/>
        </p:spPr>
        <p:txBody>
          <a:bodyPr wrap="none">
            <a:prstTxWarp prst="textNoShape">
              <a:avLst/>
            </a:prstTxWarp>
            <a:spAutoFit/>
          </a:bodyPr>
          <a:lstStyle/>
          <a:p>
            <a:pPr algn="l"/>
            <a:r>
              <a:rPr lang="en-US" sz="2800" dirty="0">
                <a:latin typeface="18 VAG Rounded Light   02390"/>
              </a:rPr>
              <a:t>Outer</a:t>
            </a:r>
          </a:p>
          <a:p>
            <a:pPr algn="l"/>
            <a:r>
              <a:rPr lang="en-US" sz="2800" dirty="0">
                <a:latin typeface="18 VAG Rounded Light   02390"/>
              </a:rPr>
              <a:t>Track</a:t>
            </a:r>
          </a:p>
        </p:txBody>
      </p:sp>
      <p:grpSp>
        <p:nvGrpSpPr>
          <p:cNvPr id="5" name="Group 18"/>
          <p:cNvGrpSpPr>
            <a:grpSpLocks/>
          </p:cNvGrpSpPr>
          <p:nvPr/>
        </p:nvGrpSpPr>
        <p:grpSpPr bwMode="auto">
          <a:xfrm flipH="1">
            <a:off x="3783013" y="2786062"/>
            <a:ext cx="3595687" cy="254000"/>
            <a:chOff x="1680" y="1488"/>
            <a:chExt cx="2265" cy="160"/>
          </a:xfrm>
        </p:grpSpPr>
        <p:sp>
          <p:nvSpPr>
            <p:cNvPr id="3240979" name="Oval 19"/>
            <p:cNvSpPr>
              <a:spLocks noChangeArrowheads="1"/>
            </p:cNvSpPr>
            <p:nvPr/>
          </p:nvSpPr>
          <p:spPr bwMode="auto">
            <a:xfrm>
              <a:off x="1680" y="1488"/>
              <a:ext cx="2243" cy="138"/>
            </a:xfrm>
            <a:prstGeom prst="ellipse">
              <a:avLst/>
            </a:prstGeom>
            <a:solidFill>
              <a:srgbClr val="C0C0C0"/>
            </a:solidFill>
            <a:ln w="9525">
              <a:noFill/>
              <a:round/>
              <a:headEnd/>
              <a:tailEnd/>
            </a:ln>
          </p:spPr>
          <p:txBody>
            <a:bodyPr>
              <a:prstTxWarp prst="textNoShape">
                <a:avLst/>
              </a:prstTxWarp>
            </a:bodyPr>
            <a:lstStyle/>
            <a:p>
              <a:endParaRPr lang="en-US">
                <a:latin typeface="18 VAG Rounded Light   02390"/>
              </a:endParaRPr>
            </a:p>
          </p:txBody>
        </p:sp>
        <p:sp>
          <p:nvSpPr>
            <p:cNvPr id="3240980" name="Oval 20"/>
            <p:cNvSpPr>
              <a:spLocks noChangeArrowheads="1"/>
            </p:cNvSpPr>
            <p:nvPr/>
          </p:nvSpPr>
          <p:spPr bwMode="auto">
            <a:xfrm>
              <a:off x="1680" y="1488"/>
              <a:ext cx="2265" cy="160"/>
            </a:xfrm>
            <a:prstGeom prst="ellipse">
              <a:avLst/>
            </a:prstGeom>
            <a:noFill/>
            <a:ln w="38100">
              <a:solidFill>
                <a:srgbClr val="00FF00"/>
              </a:solidFill>
              <a:round/>
              <a:headEnd/>
              <a:tailEnd/>
            </a:ln>
          </p:spPr>
          <p:txBody>
            <a:bodyPr>
              <a:prstTxWarp prst="textNoShape">
                <a:avLst/>
              </a:prstTxWarp>
            </a:bodyPr>
            <a:lstStyle/>
            <a:p>
              <a:endParaRPr lang="en-US">
                <a:latin typeface="18 VAG Rounded Light   02390"/>
              </a:endParaRPr>
            </a:p>
          </p:txBody>
        </p:sp>
        <p:sp>
          <p:nvSpPr>
            <p:cNvPr id="3240981" name="Oval 21"/>
            <p:cNvSpPr>
              <a:spLocks noChangeArrowheads="1"/>
            </p:cNvSpPr>
            <p:nvPr/>
          </p:nvSpPr>
          <p:spPr bwMode="auto">
            <a:xfrm>
              <a:off x="2402" y="1536"/>
              <a:ext cx="814" cy="64"/>
            </a:xfrm>
            <a:prstGeom prst="ellipse">
              <a:avLst/>
            </a:prstGeom>
            <a:solidFill>
              <a:schemeClr val="bg1"/>
            </a:solidFill>
            <a:ln w="38100">
              <a:solidFill>
                <a:schemeClr val="accent2"/>
              </a:solidFill>
              <a:round/>
              <a:headEnd/>
              <a:tailEnd/>
            </a:ln>
          </p:spPr>
          <p:txBody>
            <a:bodyPr>
              <a:prstTxWarp prst="textNoShape">
                <a:avLst/>
              </a:prstTxWarp>
            </a:bodyPr>
            <a:lstStyle/>
            <a:p>
              <a:endParaRPr lang="en-US">
                <a:latin typeface="18 VAG Rounded Light   02390"/>
              </a:endParaRPr>
            </a:p>
          </p:txBody>
        </p:sp>
      </p:grpSp>
      <p:grpSp>
        <p:nvGrpSpPr>
          <p:cNvPr id="6" name="Group 22"/>
          <p:cNvGrpSpPr>
            <a:grpSpLocks/>
          </p:cNvGrpSpPr>
          <p:nvPr/>
        </p:nvGrpSpPr>
        <p:grpSpPr bwMode="auto">
          <a:xfrm flipH="1">
            <a:off x="3797300" y="3378200"/>
            <a:ext cx="3595688" cy="254000"/>
            <a:chOff x="1671" y="1861"/>
            <a:chExt cx="2265" cy="160"/>
          </a:xfrm>
        </p:grpSpPr>
        <p:sp>
          <p:nvSpPr>
            <p:cNvPr id="3240983" name="Oval 23"/>
            <p:cNvSpPr>
              <a:spLocks noChangeArrowheads="1"/>
            </p:cNvSpPr>
            <p:nvPr/>
          </p:nvSpPr>
          <p:spPr bwMode="auto">
            <a:xfrm>
              <a:off x="1682" y="1872"/>
              <a:ext cx="2243" cy="139"/>
            </a:xfrm>
            <a:prstGeom prst="ellipse">
              <a:avLst/>
            </a:prstGeom>
            <a:solidFill>
              <a:srgbClr val="C0C0C0"/>
            </a:solidFill>
            <a:ln w="9525">
              <a:noFill/>
              <a:round/>
              <a:headEnd/>
              <a:tailEnd/>
            </a:ln>
          </p:spPr>
          <p:txBody>
            <a:bodyPr>
              <a:prstTxWarp prst="textNoShape">
                <a:avLst/>
              </a:prstTxWarp>
            </a:bodyPr>
            <a:lstStyle/>
            <a:p>
              <a:endParaRPr lang="en-US">
                <a:latin typeface="18 VAG Rounded Light   02390"/>
              </a:endParaRPr>
            </a:p>
          </p:txBody>
        </p:sp>
        <p:sp>
          <p:nvSpPr>
            <p:cNvPr id="3240984" name="Oval 24"/>
            <p:cNvSpPr>
              <a:spLocks noChangeArrowheads="1"/>
            </p:cNvSpPr>
            <p:nvPr/>
          </p:nvSpPr>
          <p:spPr bwMode="auto">
            <a:xfrm>
              <a:off x="1671" y="1861"/>
              <a:ext cx="2265" cy="160"/>
            </a:xfrm>
            <a:prstGeom prst="ellipse">
              <a:avLst/>
            </a:prstGeom>
            <a:noFill/>
            <a:ln w="38100">
              <a:solidFill>
                <a:srgbClr val="00FF00"/>
              </a:solidFill>
              <a:round/>
              <a:headEnd/>
              <a:tailEnd/>
            </a:ln>
          </p:spPr>
          <p:txBody>
            <a:bodyPr>
              <a:prstTxWarp prst="textNoShape">
                <a:avLst/>
              </a:prstTxWarp>
            </a:bodyPr>
            <a:lstStyle/>
            <a:p>
              <a:endParaRPr lang="en-US">
                <a:latin typeface="18 VAG Rounded Light   02390"/>
              </a:endParaRPr>
            </a:p>
          </p:txBody>
        </p:sp>
        <p:sp>
          <p:nvSpPr>
            <p:cNvPr id="3240985" name="Oval 25"/>
            <p:cNvSpPr>
              <a:spLocks noChangeArrowheads="1"/>
            </p:cNvSpPr>
            <p:nvPr/>
          </p:nvSpPr>
          <p:spPr bwMode="auto">
            <a:xfrm>
              <a:off x="2402" y="1920"/>
              <a:ext cx="814" cy="64"/>
            </a:xfrm>
            <a:prstGeom prst="ellipse">
              <a:avLst/>
            </a:prstGeom>
            <a:solidFill>
              <a:schemeClr val="bg1"/>
            </a:solidFill>
            <a:ln w="38100">
              <a:solidFill>
                <a:schemeClr val="accent2"/>
              </a:solidFill>
              <a:round/>
              <a:headEnd/>
              <a:tailEnd/>
            </a:ln>
          </p:spPr>
          <p:txBody>
            <a:bodyPr>
              <a:prstTxWarp prst="textNoShape">
                <a:avLst/>
              </a:prstTxWarp>
            </a:bodyPr>
            <a:lstStyle/>
            <a:p>
              <a:endParaRPr lang="en-US">
                <a:latin typeface="18 VAG Rounded Light   02390"/>
              </a:endParaRPr>
            </a:p>
          </p:txBody>
        </p:sp>
      </p:grpSp>
      <p:grpSp>
        <p:nvGrpSpPr>
          <p:cNvPr id="7" name="Group 26"/>
          <p:cNvGrpSpPr>
            <a:grpSpLocks/>
          </p:cNvGrpSpPr>
          <p:nvPr/>
        </p:nvGrpSpPr>
        <p:grpSpPr bwMode="auto">
          <a:xfrm flipH="1">
            <a:off x="3783013" y="2252662"/>
            <a:ext cx="3595687" cy="254000"/>
            <a:chOff x="1680" y="1488"/>
            <a:chExt cx="2265" cy="160"/>
          </a:xfrm>
        </p:grpSpPr>
        <p:sp>
          <p:nvSpPr>
            <p:cNvPr id="3240987" name="Oval 27"/>
            <p:cNvSpPr>
              <a:spLocks noChangeArrowheads="1"/>
            </p:cNvSpPr>
            <p:nvPr/>
          </p:nvSpPr>
          <p:spPr bwMode="auto">
            <a:xfrm>
              <a:off x="1680" y="1488"/>
              <a:ext cx="2243" cy="138"/>
            </a:xfrm>
            <a:prstGeom prst="ellipse">
              <a:avLst/>
            </a:prstGeom>
            <a:solidFill>
              <a:srgbClr val="C0C0C0"/>
            </a:solidFill>
            <a:ln w="9525">
              <a:noFill/>
              <a:round/>
              <a:headEnd/>
              <a:tailEnd/>
            </a:ln>
          </p:spPr>
          <p:txBody>
            <a:bodyPr>
              <a:prstTxWarp prst="textNoShape">
                <a:avLst/>
              </a:prstTxWarp>
            </a:bodyPr>
            <a:lstStyle/>
            <a:p>
              <a:endParaRPr lang="en-US">
                <a:latin typeface="18 VAG Rounded Light   02390"/>
              </a:endParaRPr>
            </a:p>
          </p:txBody>
        </p:sp>
        <p:sp>
          <p:nvSpPr>
            <p:cNvPr id="3240988" name="Oval 28"/>
            <p:cNvSpPr>
              <a:spLocks noChangeArrowheads="1"/>
            </p:cNvSpPr>
            <p:nvPr/>
          </p:nvSpPr>
          <p:spPr bwMode="auto">
            <a:xfrm>
              <a:off x="1680" y="1488"/>
              <a:ext cx="2265" cy="160"/>
            </a:xfrm>
            <a:prstGeom prst="ellipse">
              <a:avLst/>
            </a:prstGeom>
            <a:noFill/>
            <a:ln w="38100">
              <a:solidFill>
                <a:srgbClr val="00FF00"/>
              </a:solidFill>
              <a:round/>
              <a:headEnd/>
              <a:tailEnd/>
            </a:ln>
          </p:spPr>
          <p:txBody>
            <a:bodyPr>
              <a:prstTxWarp prst="textNoShape">
                <a:avLst/>
              </a:prstTxWarp>
            </a:bodyPr>
            <a:lstStyle/>
            <a:p>
              <a:endParaRPr lang="en-US">
                <a:latin typeface="18 VAG Rounded Light   02390"/>
              </a:endParaRPr>
            </a:p>
          </p:txBody>
        </p:sp>
        <p:sp>
          <p:nvSpPr>
            <p:cNvPr id="3240989" name="Oval 29"/>
            <p:cNvSpPr>
              <a:spLocks noChangeArrowheads="1"/>
            </p:cNvSpPr>
            <p:nvPr/>
          </p:nvSpPr>
          <p:spPr bwMode="auto">
            <a:xfrm>
              <a:off x="2402" y="1536"/>
              <a:ext cx="814" cy="64"/>
            </a:xfrm>
            <a:prstGeom prst="ellipse">
              <a:avLst/>
            </a:prstGeom>
            <a:solidFill>
              <a:schemeClr val="bg1"/>
            </a:solidFill>
            <a:ln w="38100">
              <a:solidFill>
                <a:schemeClr val="accent2"/>
              </a:solidFill>
              <a:round/>
              <a:headEnd/>
              <a:tailEnd/>
            </a:ln>
          </p:spPr>
          <p:txBody>
            <a:bodyPr>
              <a:prstTxWarp prst="textNoShape">
                <a:avLst/>
              </a:prstTxWarp>
            </a:bodyPr>
            <a:lstStyle/>
            <a:p>
              <a:endParaRPr lang="en-US">
                <a:latin typeface="18 VAG Rounded Light   02390"/>
              </a:endParaRPr>
            </a:p>
          </p:txBody>
        </p:sp>
      </p:grpSp>
      <p:sp>
        <p:nvSpPr>
          <p:cNvPr id="3240990" name="Line 30"/>
          <p:cNvSpPr>
            <a:spLocks noChangeShapeType="1"/>
          </p:cNvSpPr>
          <p:nvPr/>
        </p:nvSpPr>
        <p:spPr bwMode="auto">
          <a:xfrm flipH="1">
            <a:off x="6248400" y="1905000"/>
            <a:ext cx="381000" cy="381000"/>
          </a:xfrm>
          <a:prstGeom prst="line">
            <a:avLst/>
          </a:prstGeom>
          <a:noFill/>
          <a:ln w="38100">
            <a:solidFill>
              <a:schemeClr val="accent2"/>
            </a:solidFill>
            <a:round/>
            <a:headEnd/>
            <a:tailEnd type="triangle" w="med" len="med"/>
          </a:ln>
        </p:spPr>
        <p:txBody>
          <a:bodyPr>
            <a:prstTxWarp prst="textNoShape">
              <a:avLst/>
            </a:prstTxWarp>
          </a:bodyPr>
          <a:lstStyle/>
          <a:p>
            <a:endParaRPr lang="en-US">
              <a:latin typeface="18 VAG Rounded Light   02390"/>
            </a:endParaRPr>
          </a:p>
        </p:txBody>
      </p:sp>
      <p:sp>
        <p:nvSpPr>
          <p:cNvPr id="3240991" name="Text Box 31"/>
          <p:cNvSpPr txBox="1">
            <a:spLocks noChangeArrowheads="1"/>
          </p:cNvSpPr>
          <p:nvPr/>
        </p:nvSpPr>
        <p:spPr bwMode="auto">
          <a:xfrm flipH="1">
            <a:off x="6553200" y="1109662"/>
            <a:ext cx="954107" cy="954107"/>
          </a:xfrm>
          <a:prstGeom prst="rect">
            <a:avLst/>
          </a:prstGeom>
          <a:noFill/>
          <a:ln w="12700">
            <a:noFill/>
            <a:miter lim="800000"/>
            <a:headEnd/>
            <a:tailEnd/>
          </a:ln>
          <a:effectLst/>
        </p:spPr>
        <p:txBody>
          <a:bodyPr wrap="none">
            <a:prstTxWarp prst="textNoShape">
              <a:avLst/>
            </a:prstTxWarp>
            <a:spAutoFit/>
          </a:bodyPr>
          <a:lstStyle/>
          <a:p>
            <a:pPr algn="l"/>
            <a:r>
              <a:rPr lang="en-US" sz="2800" dirty="0">
                <a:solidFill>
                  <a:schemeClr val="accent2"/>
                </a:solidFill>
                <a:latin typeface="18 VAG Rounded Light   02390"/>
              </a:rPr>
              <a:t>Inner</a:t>
            </a:r>
          </a:p>
          <a:p>
            <a:pPr algn="l"/>
            <a:r>
              <a:rPr lang="en-US" sz="2800" dirty="0">
                <a:solidFill>
                  <a:schemeClr val="accent2"/>
                </a:solidFill>
                <a:latin typeface="18 VAG Rounded Light   02390"/>
              </a:rPr>
              <a:t>Track</a:t>
            </a:r>
          </a:p>
        </p:txBody>
      </p:sp>
      <p:grpSp>
        <p:nvGrpSpPr>
          <p:cNvPr id="8" name="Group 32"/>
          <p:cNvGrpSpPr>
            <a:grpSpLocks/>
          </p:cNvGrpSpPr>
          <p:nvPr/>
        </p:nvGrpSpPr>
        <p:grpSpPr bwMode="auto">
          <a:xfrm>
            <a:off x="4952998" y="1414462"/>
            <a:ext cx="1108075" cy="990600"/>
            <a:chOff x="2496" y="624"/>
            <a:chExt cx="698" cy="624"/>
          </a:xfrm>
        </p:grpSpPr>
        <p:sp>
          <p:nvSpPr>
            <p:cNvPr id="3240993" name="Line 33"/>
            <p:cNvSpPr>
              <a:spLocks noChangeShapeType="1"/>
            </p:cNvSpPr>
            <p:nvPr/>
          </p:nvSpPr>
          <p:spPr bwMode="auto">
            <a:xfrm flipH="1">
              <a:off x="2880" y="912"/>
              <a:ext cx="0" cy="240"/>
            </a:xfrm>
            <a:prstGeom prst="line">
              <a:avLst/>
            </a:prstGeom>
            <a:noFill/>
            <a:ln w="38100">
              <a:solidFill>
                <a:schemeClr val="accent4"/>
              </a:solidFill>
              <a:round/>
              <a:headEnd/>
              <a:tailEnd type="triangle" w="med" len="med"/>
            </a:ln>
          </p:spPr>
          <p:txBody>
            <a:bodyPr>
              <a:prstTxWarp prst="textNoShape">
                <a:avLst/>
              </a:prstTxWarp>
            </a:bodyPr>
            <a:lstStyle/>
            <a:p>
              <a:endParaRPr lang="en-US">
                <a:latin typeface="18 VAG Rounded Light   02390"/>
              </a:endParaRPr>
            </a:p>
          </p:txBody>
        </p:sp>
        <p:sp>
          <p:nvSpPr>
            <p:cNvPr id="3240994" name="Text Box 34"/>
            <p:cNvSpPr txBox="1">
              <a:spLocks noChangeArrowheads="1"/>
            </p:cNvSpPr>
            <p:nvPr/>
          </p:nvSpPr>
          <p:spPr bwMode="auto">
            <a:xfrm>
              <a:off x="2496" y="624"/>
              <a:ext cx="698" cy="330"/>
            </a:xfrm>
            <a:prstGeom prst="rect">
              <a:avLst/>
            </a:prstGeom>
            <a:noFill/>
            <a:ln w="12700">
              <a:noFill/>
              <a:miter lim="800000"/>
              <a:headEnd/>
              <a:tailEnd/>
            </a:ln>
            <a:effectLst/>
          </p:spPr>
          <p:txBody>
            <a:bodyPr wrap="none">
              <a:prstTxWarp prst="textNoShape">
                <a:avLst/>
              </a:prstTxWarp>
              <a:spAutoFit/>
            </a:bodyPr>
            <a:lstStyle/>
            <a:p>
              <a:pPr algn="l"/>
              <a:r>
                <a:rPr lang="en-US" sz="2800" dirty="0">
                  <a:solidFill>
                    <a:schemeClr val="accent4"/>
                  </a:solidFill>
                  <a:latin typeface="18 VAG Rounded Light   02390"/>
                </a:rPr>
                <a:t>Sector</a:t>
              </a:r>
            </a:p>
          </p:txBody>
        </p:sp>
        <p:sp>
          <p:nvSpPr>
            <p:cNvPr id="3240995" name="Line 35"/>
            <p:cNvSpPr>
              <a:spLocks noChangeShapeType="1"/>
            </p:cNvSpPr>
            <p:nvPr/>
          </p:nvSpPr>
          <p:spPr bwMode="auto">
            <a:xfrm>
              <a:off x="2784" y="1152"/>
              <a:ext cx="192" cy="0"/>
            </a:xfrm>
            <a:prstGeom prst="line">
              <a:avLst/>
            </a:prstGeom>
            <a:noFill/>
            <a:ln w="38100">
              <a:solidFill>
                <a:schemeClr val="accent4"/>
              </a:solidFill>
              <a:round/>
              <a:headEnd/>
              <a:tailEnd/>
            </a:ln>
            <a:effectLst/>
          </p:spPr>
          <p:txBody>
            <a:bodyPr wrap="none" anchor="ctr">
              <a:prstTxWarp prst="textNoShape">
                <a:avLst/>
              </a:prstTxWarp>
            </a:bodyPr>
            <a:lstStyle/>
            <a:p>
              <a:endParaRPr lang="en-US">
                <a:latin typeface="18 VAG Rounded Light   02390"/>
              </a:endParaRPr>
            </a:p>
          </p:txBody>
        </p:sp>
        <p:sp>
          <p:nvSpPr>
            <p:cNvPr id="3240996" name="Line 36"/>
            <p:cNvSpPr>
              <a:spLocks noChangeShapeType="1"/>
            </p:cNvSpPr>
            <p:nvPr/>
          </p:nvSpPr>
          <p:spPr bwMode="auto">
            <a:xfrm flipV="1">
              <a:off x="2880" y="1103"/>
              <a:ext cx="146" cy="145"/>
            </a:xfrm>
            <a:prstGeom prst="line">
              <a:avLst/>
            </a:prstGeom>
            <a:noFill/>
            <a:ln w="38100">
              <a:solidFill>
                <a:schemeClr val="accent5"/>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240997" name="Line 37"/>
            <p:cNvSpPr>
              <a:spLocks noChangeShapeType="1"/>
            </p:cNvSpPr>
            <p:nvPr/>
          </p:nvSpPr>
          <p:spPr bwMode="auto">
            <a:xfrm flipH="1" flipV="1">
              <a:off x="2710" y="1091"/>
              <a:ext cx="122" cy="157"/>
            </a:xfrm>
            <a:prstGeom prst="line">
              <a:avLst/>
            </a:prstGeom>
            <a:noFill/>
            <a:ln w="38100">
              <a:solidFill>
                <a:schemeClr val="accent5"/>
              </a:solidFill>
              <a:prstDash val="sysDot"/>
              <a:round/>
              <a:headEnd/>
              <a:tailEnd/>
            </a:ln>
            <a:effectLst/>
          </p:spPr>
          <p:txBody>
            <a:bodyPr wrap="none" anchor="ctr">
              <a:prstTxWarp prst="textNoShape">
                <a:avLst/>
              </a:prstTxWarp>
            </a:bodyPr>
            <a:lstStyle/>
            <a:p>
              <a:endParaRPr lang="en-US">
                <a:latin typeface="18 VAG Rounded Light   02390"/>
              </a:endParaRPr>
            </a:p>
          </p:txBody>
        </p:sp>
      </p:grpSp>
      <p:sp>
        <p:nvSpPr>
          <p:cNvPr id="3240998" name="Rectangle 38"/>
          <p:cNvSpPr>
            <a:spLocks noChangeArrowheads="1"/>
          </p:cNvSpPr>
          <p:nvPr/>
        </p:nvSpPr>
        <p:spPr bwMode="auto">
          <a:xfrm flipH="1">
            <a:off x="2000250" y="2252662"/>
            <a:ext cx="133350" cy="728663"/>
          </a:xfrm>
          <a:prstGeom prst="rect">
            <a:avLst/>
          </a:prstGeom>
          <a:solidFill>
            <a:schemeClr val="tx1"/>
          </a:solidFill>
          <a:ln w="33338">
            <a:noFill/>
            <a:miter lim="800000"/>
            <a:headEnd/>
            <a:tailEnd/>
          </a:ln>
        </p:spPr>
        <p:txBody>
          <a:bodyPr>
            <a:prstTxWarp prst="textNoShape">
              <a:avLst/>
            </a:prstTxWarp>
          </a:bodyPr>
          <a:lstStyle/>
          <a:p>
            <a:endParaRPr lang="en-US">
              <a:latin typeface="18 VAG Rounded Light   02390"/>
            </a:endParaRPr>
          </a:p>
        </p:txBody>
      </p:sp>
      <p:sp>
        <p:nvSpPr>
          <p:cNvPr id="3240999" name="Rectangle 39"/>
          <p:cNvSpPr>
            <a:spLocks noChangeArrowheads="1"/>
          </p:cNvSpPr>
          <p:nvPr/>
        </p:nvSpPr>
        <p:spPr bwMode="auto">
          <a:xfrm flipH="1">
            <a:off x="2000250" y="2895600"/>
            <a:ext cx="133350" cy="728662"/>
          </a:xfrm>
          <a:prstGeom prst="rect">
            <a:avLst/>
          </a:prstGeom>
          <a:solidFill>
            <a:schemeClr val="tx1"/>
          </a:solidFill>
          <a:ln w="33338">
            <a:noFill/>
            <a:miter lim="800000"/>
            <a:headEnd/>
            <a:tailEnd/>
          </a:ln>
        </p:spPr>
        <p:txBody>
          <a:bodyPr>
            <a:prstTxWarp prst="textNoShape">
              <a:avLst/>
            </a:prstTxWarp>
          </a:bodyPr>
          <a:lstStyle/>
          <a:p>
            <a:endParaRPr lang="en-US">
              <a:latin typeface="18 VAG Rounded Light   02390"/>
            </a:endParaRPr>
          </a:p>
        </p:txBody>
      </p:sp>
      <p:sp>
        <p:nvSpPr>
          <p:cNvPr id="3241000" name="Text Box 40"/>
          <p:cNvSpPr txBox="1">
            <a:spLocks noChangeArrowheads="1"/>
          </p:cNvSpPr>
          <p:nvPr/>
        </p:nvSpPr>
        <p:spPr bwMode="auto">
          <a:xfrm flipH="1">
            <a:off x="334963" y="2754312"/>
            <a:ext cx="1454244" cy="523220"/>
          </a:xfrm>
          <a:prstGeom prst="rect">
            <a:avLst/>
          </a:prstGeom>
          <a:noFill/>
          <a:ln w="12700">
            <a:noFill/>
            <a:miter lim="800000"/>
            <a:headEnd/>
            <a:tailEnd/>
          </a:ln>
          <a:effectLst/>
        </p:spPr>
        <p:txBody>
          <a:bodyPr wrap="none">
            <a:prstTxWarp prst="textNoShape">
              <a:avLst/>
            </a:prstTxWarp>
            <a:spAutoFit/>
          </a:bodyPr>
          <a:lstStyle/>
          <a:p>
            <a:pPr algn="l"/>
            <a:r>
              <a:rPr lang="en-US" sz="2800">
                <a:latin typeface="18 VAG Rounded Light   02390"/>
              </a:rPr>
              <a:t>Actuator</a:t>
            </a:r>
          </a:p>
        </p:txBody>
      </p:sp>
      <p:sp>
        <p:nvSpPr>
          <p:cNvPr id="3241001" name="Line 41"/>
          <p:cNvSpPr>
            <a:spLocks noChangeShapeType="1"/>
          </p:cNvSpPr>
          <p:nvPr/>
        </p:nvSpPr>
        <p:spPr bwMode="auto">
          <a:xfrm flipH="1">
            <a:off x="3211512" y="1871662"/>
            <a:ext cx="293688" cy="414338"/>
          </a:xfrm>
          <a:prstGeom prst="line">
            <a:avLst/>
          </a:prstGeom>
          <a:noFill/>
          <a:ln w="38100">
            <a:solidFill>
              <a:srgbClr val="FF8DA0"/>
            </a:solidFill>
            <a:round/>
            <a:headEnd/>
            <a:tailEnd type="triangle" w="med" len="med"/>
          </a:ln>
        </p:spPr>
        <p:txBody>
          <a:bodyPr>
            <a:prstTxWarp prst="textNoShape">
              <a:avLst/>
            </a:prstTxWarp>
          </a:bodyPr>
          <a:lstStyle/>
          <a:p>
            <a:endParaRPr lang="en-US">
              <a:latin typeface="18 VAG Rounded Light   02390"/>
            </a:endParaRPr>
          </a:p>
        </p:txBody>
      </p:sp>
      <p:sp>
        <p:nvSpPr>
          <p:cNvPr id="3241002" name="Text Box 42"/>
          <p:cNvSpPr txBox="1">
            <a:spLocks noChangeArrowheads="1"/>
          </p:cNvSpPr>
          <p:nvPr/>
        </p:nvSpPr>
        <p:spPr bwMode="auto">
          <a:xfrm flipH="1">
            <a:off x="2723626" y="1414462"/>
            <a:ext cx="1010174" cy="523220"/>
          </a:xfrm>
          <a:prstGeom prst="rect">
            <a:avLst/>
          </a:prstGeom>
          <a:noFill/>
          <a:ln w="12700">
            <a:noFill/>
            <a:miter lim="800000"/>
            <a:headEnd/>
            <a:tailEnd/>
          </a:ln>
          <a:effectLst/>
        </p:spPr>
        <p:txBody>
          <a:bodyPr wrap="none">
            <a:prstTxWarp prst="textNoShape">
              <a:avLst/>
            </a:prstTxWarp>
            <a:spAutoFit/>
          </a:bodyPr>
          <a:lstStyle/>
          <a:p>
            <a:pPr algn="l"/>
            <a:r>
              <a:rPr lang="en-US" sz="2800" dirty="0">
                <a:latin typeface="18 VAG Rounded Light   02390"/>
              </a:rPr>
              <a:t>Head</a:t>
            </a:r>
          </a:p>
        </p:txBody>
      </p:sp>
      <p:sp>
        <p:nvSpPr>
          <p:cNvPr id="3241003" name="Text Box 43"/>
          <p:cNvSpPr txBox="1">
            <a:spLocks noChangeArrowheads="1"/>
          </p:cNvSpPr>
          <p:nvPr/>
        </p:nvSpPr>
        <p:spPr bwMode="auto">
          <a:xfrm flipH="1">
            <a:off x="1676400" y="1414462"/>
            <a:ext cx="816992" cy="523220"/>
          </a:xfrm>
          <a:prstGeom prst="rect">
            <a:avLst/>
          </a:prstGeom>
          <a:noFill/>
          <a:ln w="12700">
            <a:noFill/>
            <a:miter lim="800000"/>
            <a:headEnd/>
            <a:tailEnd/>
          </a:ln>
          <a:effectLst/>
        </p:spPr>
        <p:txBody>
          <a:bodyPr wrap="none">
            <a:prstTxWarp prst="textNoShape">
              <a:avLst/>
            </a:prstTxWarp>
            <a:spAutoFit/>
          </a:bodyPr>
          <a:lstStyle/>
          <a:p>
            <a:pPr algn="l"/>
            <a:r>
              <a:rPr lang="en-US" sz="2800">
                <a:latin typeface="18 VAG Rounded Light   02390"/>
              </a:rPr>
              <a:t>Arm</a:t>
            </a:r>
          </a:p>
        </p:txBody>
      </p:sp>
      <p:sp>
        <p:nvSpPr>
          <p:cNvPr id="3241004" name="Line 44"/>
          <p:cNvSpPr>
            <a:spLocks noChangeShapeType="1"/>
          </p:cNvSpPr>
          <p:nvPr/>
        </p:nvSpPr>
        <p:spPr bwMode="auto">
          <a:xfrm>
            <a:off x="2190750" y="1871662"/>
            <a:ext cx="22860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41005" name="Line 45"/>
          <p:cNvSpPr>
            <a:spLocks noChangeShapeType="1"/>
          </p:cNvSpPr>
          <p:nvPr/>
        </p:nvSpPr>
        <p:spPr bwMode="auto">
          <a:xfrm>
            <a:off x="2114550" y="2328862"/>
            <a:ext cx="78105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41006" name="Line 46"/>
          <p:cNvSpPr>
            <a:spLocks noChangeShapeType="1"/>
          </p:cNvSpPr>
          <p:nvPr/>
        </p:nvSpPr>
        <p:spPr bwMode="auto">
          <a:xfrm>
            <a:off x="2114550" y="2481262"/>
            <a:ext cx="78105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41007" name="Line 47"/>
          <p:cNvSpPr>
            <a:spLocks noChangeShapeType="1"/>
          </p:cNvSpPr>
          <p:nvPr/>
        </p:nvSpPr>
        <p:spPr bwMode="auto">
          <a:xfrm>
            <a:off x="2133600" y="2862262"/>
            <a:ext cx="78105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41008" name="Line 48"/>
          <p:cNvSpPr>
            <a:spLocks noChangeShapeType="1"/>
          </p:cNvSpPr>
          <p:nvPr/>
        </p:nvSpPr>
        <p:spPr bwMode="auto">
          <a:xfrm>
            <a:off x="2133600" y="3014662"/>
            <a:ext cx="78105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41009" name="Line 49"/>
          <p:cNvSpPr>
            <a:spLocks noChangeShapeType="1"/>
          </p:cNvSpPr>
          <p:nvPr/>
        </p:nvSpPr>
        <p:spPr bwMode="auto">
          <a:xfrm>
            <a:off x="2152650" y="3395662"/>
            <a:ext cx="78105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41010" name="Line 50"/>
          <p:cNvSpPr>
            <a:spLocks noChangeShapeType="1"/>
          </p:cNvSpPr>
          <p:nvPr/>
        </p:nvSpPr>
        <p:spPr bwMode="auto">
          <a:xfrm>
            <a:off x="2152650" y="3548062"/>
            <a:ext cx="78105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41011" name="Rectangle 51"/>
          <p:cNvSpPr>
            <a:spLocks noChangeArrowheads="1"/>
          </p:cNvSpPr>
          <p:nvPr/>
        </p:nvSpPr>
        <p:spPr bwMode="auto">
          <a:xfrm flipH="1">
            <a:off x="2895600" y="2290762"/>
            <a:ext cx="228600" cy="76200"/>
          </a:xfrm>
          <a:prstGeom prst="rect">
            <a:avLst/>
          </a:prstGeom>
          <a:solidFill>
            <a:srgbClr val="FF8DA0"/>
          </a:solidFill>
          <a:ln w="127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241012" name="Rectangle 52"/>
          <p:cNvSpPr>
            <a:spLocks noChangeArrowheads="1"/>
          </p:cNvSpPr>
          <p:nvPr/>
        </p:nvSpPr>
        <p:spPr bwMode="auto">
          <a:xfrm flipH="1">
            <a:off x="2906713" y="2443162"/>
            <a:ext cx="228600" cy="76200"/>
          </a:xfrm>
          <a:prstGeom prst="rect">
            <a:avLst/>
          </a:prstGeom>
          <a:solidFill>
            <a:srgbClr val="FF8DA0"/>
          </a:solidFill>
          <a:ln w="127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241013" name="Rectangle 53"/>
          <p:cNvSpPr>
            <a:spLocks noChangeArrowheads="1"/>
          </p:cNvSpPr>
          <p:nvPr/>
        </p:nvSpPr>
        <p:spPr bwMode="auto">
          <a:xfrm flipH="1">
            <a:off x="2917825" y="2811462"/>
            <a:ext cx="228600" cy="76200"/>
          </a:xfrm>
          <a:prstGeom prst="rect">
            <a:avLst/>
          </a:prstGeom>
          <a:solidFill>
            <a:srgbClr val="FF8DA0"/>
          </a:solidFill>
          <a:ln w="127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241014" name="Rectangle 54"/>
          <p:cNvSpPr>
            <a:spLocks noChangeArrowheads="1"/>
          </p:cNvSpPr>
          <p:nvPr/>
        </p:nvSpPr>
        <p:spPr bwMode="auto">
          <a:xfrm flipH="1">
            <a:off x="2921000" y="2963862"/>
            <a:ext cx="228600" cy="76200"/>
          </a:xfrm>
          <a:prstGeom prst="rect">
            <a:avLst/>
          </a:prstGeom>
          <a:solidFill>
            <a:srgbClr val="FF8DA0"/>
          </a:solidFill>
          <a:ln w="127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241015" name="Rectangle 55"/>
          <p:cNvSpPr>
            <a:spLocks noChangeArrowheads="1"/>
          </p:cNvSpPr>
          <p:nvPr/>
        </p:nvSpPr>
        <p:spPr bwMode="auto">
          <a:xfrm flipH="1">
            <a:off x="2895600" y="3344862"/>
            <a:ext cx="228600" cy="76200"/>
          </a:xfrm>
          <a:prstGeom prst="rect">
            <a:avLst/>
          </a:prstGeom>
          <a:solidFill>
            <a:srgbClr val="FF8DA0"/>
          </a:solidFill>
          <a:ln w="127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241016" name="Rectangle 56"/>
          <p:cNvSpPr>
            <a:spLocks noChangeArrowheads="1"/>
          </p:cNvSpPr>
          <p:nvPr/>
        </p:nvSpPr>
        <p:spPr bwMode="auto">
          <a:xfrm flipH="1">
            <a:off x="2895600" y="3509962"/>
            <a:ext cx="228600" cy="76200"/>
          </a:xfrm>
          <a:prstGeom prst="rect">
            <a:avLst/>
          </a:prstGeom>
          <a:solidFill>
            <a:srgbClr val="FF8DA0"/>
          </a:solidFill>
          <a:ln w="127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240966" name="Text Box 6"/>
          <p:cNvSpPr txBox="1">
            <a:spLocks noChangeArrowheads="1"/>
          </p:cNvSpPr>
          <p:nvPr/>
        </p:nvSpPr>
        <p:spPr bwMode="auto">
          <a:xfrm flipH="1">
            <a:off x="3733800" y="1719262"/>
            <a:ext cx="1133644" cy="523220"/>
          </a:xfrm>
          <a:prstGeom prst="rect">
            <a:avLst/>
          </a:prstGeom>
          <a:noFill/>
          <a:ln w="12700">
            <a:noFill/>
            <a:miter lim="800000"/>
            <a:headEnd/>
            <a:tailEnd/>
          </a:ln>
          <a:effectLst/>
        </p:spPr>
        <p:txBody>
          <a:bodyPr wrap="none">
            <a:prstTxWarp prst="textNoShape">
              <a:avLst/>
            </a:prstTxWarp>
            <a:spAutoFit/>
          </a:bodyPr>
          <a:lstStyle/>
          <a:p>
            <a:pPr algn="l"/>
            <a:r>
              <a:rPr lang="en-US" sz="2800" dirty="0">
                <a:latin typeface="18 VAG Rounded Light   02390"/>
              </a:rPr>
              <a:t>Platter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43010" name="Rectangle 2"/>
          <p:cNvSpPr>
            <a:spLocks noGrp="1" noChangeArrowheads="1"/>
          </p:cNvSpPr>
          <p:nvPr>
            <p:ph type="title"/>
          </p:nvPr>
        </p:nvSpPr>
        <p:spPr/>
        <p:txBody>
          <a:bodyPr/>
          <a:lstStyle/>
          <a:p>
            <a:r>
              <a:rPr lang="en-US" smtClean="0"/>
              <a:t>Disk Device Performance (1/2)</a:t>
            </a:r>
            <a:endParaRPr lang="en-US"/>
          </a:p>
        </p:txBody>
      </p:sp>
      <p:sp>
        <p:nvSpPr>
          <p:cNvPr id="3243076" name="Rectangle 68"/>
          <p:cNvSpPr>
            <a:spLocks noGrp="1" noChangeArrowheads="1"/>
          </p:cNvSpPr>
          <p:nvPr>
            <p:ph type="body" idx="1"/>
          </p:nvPr>
        </p:nvSpPr>
        <p:spPr>
          <a:xfrm>
            <a:off x="457200" y="990600"/>
            <a:ext cx="8229600" cy="5365750"/>
          </a:xfrm>
        </p:spPr>
        <p:txBody>
          <a:bodyPr/>
          <a:lstStyle/>
          <a:p>
            <a:endParaRPr lang="en-US" sz="2400" dirty="0" smtClean="0">
              <a:latin typeface="18 VAG Rounded Light   02390"/>
            </a:endParaRPr>
          </a:p>
          <a:p>
            <a:endParaRPr lang="en-US" sz="2400" dirty="0" smtClean="0">
              <a:latin typeface="18 VAG Rounded Light   02390"/>
            </a:endParaRPr>
          </a:p>
          <a:p>
            <a:endParaRPr lang="en-US" sz="2400" dirty="0" smtClean="0">
              <a:latin typeface="18 VAG Rounded Light   02390"/>
            </a:endParaRPr>
          </a:p>
          <a:p>
            <a:endParaRPr lang="en-US" sz="2400" dirty="0" smtClean="0">
              <a:latin typeface="18 VAG Rounded Light   02390"/>
            </a:endParaRPr>
          </a:p>
          <a:p>
            <a:pPr>
              <a:buNone/>
            </a:pPr>
            <a:endParaRPr lang="en-US" sz="2400" dirty="0" smtClean="0">
              <a:latin typeface="18 VAG Rounded Light   02390"/>
            </a:endParaRPr>
          </a:p>
          <a:p>
            <a:pPr>
              <a:buNone/>
            </a:pPr>
            <a:endParaRPr lang="en-US" sz="2400" dirty="0" smtClean="0">
              <a:latin typeface="18 VAG Rounded Light   02390"/>
            </a:endParaRPr>
          </a:p>
          <a:p>
            <a:r>
              <a:rPr lang="en-US" sz="2400" b="1" dirty="0" smtClean="0">
                <a:latin typeface="18 VAG Rounded Light   02390"/>
              </a:rPr>
              <a:t>Disk Latency = Seek Time + Rotation Time + Transfer Time + Controller Overhead</a:t>
            </a:r>
          </a:p>
          <a:p>
            <a:pPr lvl="1"/>
            <a:r>
              <a:rPr lang="en-US" sz="2000" dirty="0" smtClean="0"/>
              <a:t>Seek Time? depends on no. tracks to move arm, speed of actuator</a:t>
            </a:r>
          </a:p>
          <a:p>
            <a:pPr lvl="1"/>
            <a:r>
              <a:rPr lang="en-US" sz="2000" dirty="0" smtClean="0"/>
              <a:t>Rotation Time? depends on speed disk rotates, how far sector is from head </a:t>
            </a:r>
          </a:p>
          <a:p>
            <a:pPr lvl="1"/>
            <a:r>
              <a:rPr lang="en-US" sz="2000" dirty="0" smtClean="0"/>
              <a:t>Transfer Time? depends on data rate (bandwidth) </a:t>
            </a:r>
            <a:br>
              <a:rPr lang="en-US" sz="2000" dirty="0" smtClean="0"/>
            </a:br>
            <a:r>
              <a:rPr lang="en-US" sz="2000" dirty="0" smtClean="0"/>
              <a:t>of disk (</a:t>
            </a:r>
            <a:r>
              <a:rPr lang="en-US" sz="2000" dirty="0" err="1" smtClean="0"/>
              <a:t>f(bit</a:t>
            </a:r>
            <a:r>
              <a:rPr lang="en-US" sz="2000" dirty="0" smtClean="0"/>
              <a:t> </a:t>
            </a:r>
            <a:r>
              <a:rPr lang="en-US" sz="2000" dirty="0" err="1" smtClean="0"/>
              <a:t>density,rpm</a:t>
            </a:r>
            <a:r>
              <a:rPr lang="en-US" sz="2000" dirty="0" smtClean="0"/>
              <a:t>)), size of request</a:t>
            </a:r>
            <a:endParaRPr lang="en-US" sz="2000" dirty="0"/>
          </a:p>
        </p:txBody>
      </p:sp>
      <p:sp>
        <p:nvSpPr>
          <p:cNvPr id="3243011" name="Oval 3"/>
          <p:cNvSpPr>
            <a:spLocks noChangeArrowheads="1"/>
          </p:cNvSpPr>
          <p:nvPr/>
        </p:nvSpPr>
        <p:spPr bwMode="auto">
          <a:xfrm>
            <a:off x="2670175" y="2076450"/>
            <a:ext cx="3560763" cy="219075"/>
          </a:xfrm>
          <a:prstGeom prst="ellipse">
            <a:avLst/>
          </a:prstGeom>
          <a:solidFill>
            <a:srgbClr val="FFFFFF"/>
          </a:solidFill>
          <a:ln w="9525">
            <a:noFill/>
            <a:round/>
            <a:headEnd/>
            <a:tailEnd/>
          </a:ln>
        </p:spPr>
        <p:txBody>
          <a:bodyPr>
            <a:prstTxWarp prst="textNoShape">
              <a:avLst/>
            </a:prstTxWarp>
          </a:bodyPr>
          <a:lstStyle/>
          <a:p>
            <a:endParaRPr lang="en-US">
              <a:latin typeface="18 VAG Rounded Light   02390"/>
            </a:endParaRPr>
          </a:p>
        </p:txBody>
      </p:sp>
      <p:sp>
        <p:nvSpPr>
          <p:cNvPr id="3243012" name="Oval 4"/>
          <p:cNvSpPr>
            <a:spLocks noChangeArrowheads="1"/>
          </p:cNvSpPr>
          <p:nvPr/>
        </p:nvSpPr>
        <p:spPr bwMode="auto">
          <a:xfrm>
            <a:off x="2139950" y="3055938"/>
            <a:ext cx="4721225" cy="423862"/>
          </a:xfrm>
          <a:prstGeom prst="ellipse">
            <a:avLst/>
          </a:prstGeom>
          <a:solidFill>
            <a:srgbClr val="FFFFFF"/>
          </a:solidFill>
          <a:ln w="9525">
            <a:noFill/>
            <a:round/>
            <a:headEnd/>
            <a:tailEnd/>
          </a:ln>
        </p:spPr>
        <p:txBody>
          <a:bodyPr>
            <a:prstTxWarp prst="textNoShape">
              <a:avLst/>
            </a:prstTxWarp>
          </a:bodyPr>
          <a:lstStyle/>
          <a:p>
            <a:endParaRPr lang="en-US">
              <a:latin typeface="18 VAG Rounded Light   02390"/>
            </a:endParaRPr>
          </a:p>
        </p:txBody>
      </p:sp>
      <p:sp>
        <p:nvSpPr>
          <p:cNvPr id="3243013" name="Oval 5"/>
          <p:cNvSpPr>
            <a:spLocks noChangeArrowheads="1"/>
          </p:cNvSpPr>
          <p:nvPr/>
        </p:nvSpPr>
        <p:spPr bwMode="auto">
          <a:xfrm>
            <a:off x="2106613" y="3022600"/>
            <a:ext cx="4787900" cy="490538"/>
          </a:xfrm>
          <a:prstGeom prst="ellipse">
            <a:avLst/>
          </a:prstGeom>
          <a:noFill/>
          <a:ln w="33338">
            <a:solidFill>
              <a:srgbClr val="000000"/>
            </a:solidFill>
            <a:round/>
            <a:headEnd/>
            <a:tailEnd/>
          </a:ln>
        </p:spPr>
        <p:txBody>
          <a:bodyPr>
            <a:prstTxWarp prst="textNoShape">
              <a:avLst/>
            </a:prstTxWarp>
          </a:bodyPr>
          <a:lstStyle/>
          <a:p>
            <a:endParaRPr lang="en-US">
              <a:latin typeface="18 VAG Rounded Light   02390"/>
            </a:endParaRPr>
          </a:p>
        </p:txBody>
      </p:sp>
      <p:sp>
        <p:nvSpPr>
          <p:cNvPr id="3243014" name="Oval 6"/>
          <p:cNvSpPr>
            <a:spLocks noChangeArrowheads="1"/>
          </p:cNvSpPr>
          <p:nvPr/>
        </p:nvSpPr>
        <p:spPr bwMode="auto">
          <a:xfrm>
            <a:off x="2670175" y="3157538"/>
            <a:ext cx="3560763" cy="220662"/>
          </a:xfrm>
          <a:prstGeom prst="ellipse">
            <a:avLst/>
          </a:prstGeom>
          <a:solidFill>
            <a:srgbClr val="C0C0C0"/>
          </a:solidFill>
          <a:ln w="9525">
            <a:noFill/>
            <a:round/>
            <a:headEnd/>
            <a:tailEnd/>
          </a:ln>
        </p:spPr>
        <p:txBody>
          <a:bodyPr>
            <a:prstTxWarp prst="textNoShape">
              <a:avLst/>
            </a:prstTxWarp>
          </a:bodyPr>
          <a:lstStyle/>
          <a:p>
            <a:endParaRPr lang="en-US">
              <a:latin typeface="18 VAG Rounded Light   02390"/>
            </a:endParaRPr>
          </a:p>
        </p:txBody>
      </p:sp>
      <p:sp>
        <p:nvSpPr>
          <p:cNvPr id="3243015" name="Oval 7"/>
          <p:cNvSpPr>
            <a:spLocks noChangeArrowheads="1"/>
          </p:cNvSpPr>
          <p:nvPr/>
        </p:nvSpPr>
        <p:spPr bwMode="auto">
          <a:xfrm>
            <a:off x="2652713" y="3141663"/>
            <a:ext cx="3595687" cy="254000"/>
          </a:xfrm>
          <a:prstGeom prst="ellipse">
            <a:avLst/>
          </a:prstGeom>
          <a:noFill/>
          <a:ln w="38100">
            <a:solidFill>
              <a:srgbClr val="00FF00"/>
            </a:solidFill>
            <a:round/>
            <a:headEnd/>
            <a:tailEnd/>
          </a:ln>
        </p:spPr>
        <p:txBody>
          <a:bodyPr>
            <a:prstTxWarp prst="textNoShape">
              <a:avLst/>
            </a:prstTxWarp>
          </a:bodyPr>
          <a:lstStyle/>
          <a:p>
            <a:endParaRPr lang="en-US">
              <a:latin typeface="18 VAG Rounded Light   02390"/>
            </a:endParaRPr>
          </a:p>
        </p:txBody>
      </p:sp>
      <p:sp>
        <p:nvSpPr>
          <p:cNvPr id="3243016" name="Oval 8"/>
          <p:cNvSpPr>
            <a:spLocks noChangeArrowheads="1"/>
          </p:cNvSpPr>
          <p:nvPr/>
        </p:nvSpPr>
        <p:spPr bwMode="auto">
          <a:xfrm>
            <a:off x="2155825" y="2717800"/>
            <a:ext cx="4721225" cy="423863"/>
          </a:xfrm>
          <a:prstGeom prst="ellipse">
            <a:avLst/>
          </a:prstGeom>
          <a:solidFill>
            <a:srgbClr val="FFFFFF"/>
          </a:solidFill>
          <a:ln w="9525">
            <a:noFill/>
            <a:round/>
            <a:headEnd/>
            <a:tailEnd/>
          </a:ln>
        </p:spPr>
        <p:txBody>
          <a:bodyPr>
            <a:prstTxWarp prst="textNoShape">
              <a:avLst/>
            </a:prstTxWarp>
          </a:bodyPr>
          <a:lstStyle/>
          <a:p>
            <a:endParaRPr lang="en-US">
              <a:latin typeface="18 VAG Rounded Light   02390"/>
            </a:endParaRPr>
          </a:p>
        </p:txBody>
      </p:sp>
      <p:sp>
        <p:nvSpPr>
          <p:cNvPr id="3243017" name="Oval 9"/>
          <p:cNvSpPr>
            <a:spLocks noChangeArrowheads="1"/>
          </p:cNvSpPr>
          <p:nvPr/>
        </p:nvSpPr>
        <p:spPr bwMode="auto">
          <a:xfrm>
            <a:off x="2122488" y="2684463"/>
            <a:ext cx="4787900" cy="490537"/>
          </a:xfrm>
          <a:prstGeom prst="ellipse">
            <a:avLst/>
          </a:prstGeom>
          <a:noFill/>
          <a:ln w="33338">
            <a:solidFill>
              <a:srgbClr val="000000"/>
            </a:solidFill>
            <a:round/>
            <a:headEnd/>
            <a:tailEnd/>
          </a:ln>
        </p:spPr>
        <p:txBody>
          <a:bodyPr>
            <a:prstTxWarp prst="textNoShape">
              <a:avLst/>
            </a:prstTxWarp>
          </a:bodyPr>
          <a:lstStyle/>
          <a:p>
            <a:endParaRPr lang="en-US">
              <a:latin typeface="18 VAG Rounded Light   02390"/>
            </a:endParaRPr>
          </a:p>
        </p:txBody>
      </p:sp>
      <p:sp>
        <p:nvSpPr>
          <p:cNvPr id="3243018" name="Oval 10"/>
          <p:cNvSpPr>
            <a:spLocks noChangeArrowheads="1"/>
          </p:cNvSpPr>
          <p:nvPr/>
        </p:nvSpPr>
        <p:spPr bwMode="auto">
          <a:xfrm>
            <a:off x="2670175" y="2819400"/>
            <a:ext cx="3560763" cy="220663"/>
          </a:xfrm>
          <a:prstGeom prst="ellipse">
            <a:avLst/>
          </a:prstGeom>
          <a:solidFill>
            <a:srgbClr val="C0C0C0"/>
          </a:solidFill>
          <a:ln w="9525">
            <a:noFill/>
            <a:round/>
            <a:headEnd/>
            <a:tailEnd/>
          </a:ln>
        </p:spPr>
        <p:txBody>
          <a:bodyPr>
            <a:prstTxWarp prst="textNoShape">
              <a:avLst/>
            </a:prstTxWarp>
          </a:bodyPr>
          <a:lstStyle/>
          <a:p>
            <a:endParaRPr lang="en-US">
              <a:latin typeface="18 VAG Rounded Light   02390"/>
            </a:endParaRPr>
          </a:p>
        </p:txBody>
      </p:sp>
      <p:sp>
        <p:nvSpPr>
          <p:cNvPr id="3243019" name="Oval 11"/>
          <p:cNvSpPr>
            <a:spLocks noChangeArrowheads="1"/>
          </p:cNvSpPr>
          <p:nvPr/>
        </p:nvSpPr>
        <p:spPr bwMode="auto">
          <a:xfrm>
            <a:off x="2652713" y="2801938"/>
            <a:ext cx="3595687" cy="254000"/>
          </a:xfrm>
          <a:prstGeom prst="ellipse">
            <a:avLst/>
          </a:prstGeom>
          <a:noFill/>
          <a:ln w="38100">
            <a:solidFill>
              <a:srgbClr val="00FF00"/>
            </a:solidFill>
            <a:round/>
            <a:headEnd/>
            <a:tailEnd/>
          </a:ln>
        </p:spPr>
        <p:txBody>
          <a:bodyPr>
            <a:prstTxWarp prst="textNoShape">
              <a:avLst/>
            </a:prstTxWarp>
          </a:bodyPr>
          <a:lstStyle/>
          <a:p>
            <a:endParaRPr lang="en-US">
              <a:latin typeface="18 VAG Rounded Light   02390"/>
            </a:endParaRPr>
          </a:p>
        </p:txBody>
      </p:sp>
      <p:sp>
        <p:nvSpPr>
          <p:cNvPr id="3243020" name="Oval 12"/>
          <p:cNvSpPr>
            <a:spLocks noChangeArrowheads="1"/>
          </p:cNvSpPr>
          <p:nvPr/>
        </p:nvSpPr>
        <p:spPr bwMode="auto">
          <a:xfrm>
            <a:off x="2139950" y="2362200"/>
            <a:ext cx="4721225" cy="423863"/>
          </a:xfrm>
          <a:prstGeom prst="ellipse">
            <a:avLst/>
          </a:prstGeom>
          <a:solidFill>
            <a:srgbClr val="FFFFFF"/>
          </a:solidFill>
          <a:ln w="9525">
            <a:noFill/>
            <a:round/>
            <a:headEnd/>
            <a:tailEnd/>
          </a:ln>
        </p:spPr>
        <p:txBody>
          <a:bodyPr>
            <a:prstTxWarp prst="textNoShape">
              <a:avLst/>
            </a:prstTxWarp>
          </a:bodyPr>
          <a:lstStyle/>
          <a:p>
            <a:endParaRPr lang="en-US">
              <a:latin typeface="18 VAG Rounded Light   02390"/>
            </a:endParaRPr>
          </a:p>
        </p:txBody>
      </p:sp>
      <p:sp>
        <p:nvSpPr>
          <p:cNvPr id="3243021" name="Oval 13"/>
          <p:cNvSpPr>
            <a:spLocks noChangeArrowheads="1"/>
          </p:cNvSpPr>
          <p:nvPr/>
        </p:nvSpPr>
        <p:spPr bwMode="auto">
          <a:xfrm>
            <a:off x="2106613" y="2328863"/>
            <a:ext cx="4787900" cy="490537"/>
          </a:xfrm>
          <a:prstGeom prst="ellipse">
            <a:avLst/>
          </a:prstGeom>
          <a:noFill/>
          <a:ln w="33338">
            <a:solidFill>
              <a:srgbClr val="000000"/>
            </a:solidFill>
            <a:round/>
            <a:headEnd/>
            <a:tailEnd/>
          </a:ln>
        </p:spPr>
        <p:txBody>
          <a:bodyPr>
            <a:prstTxWarp prst="textNoShape">
              <a:avLst/>
            </a:prstTxWarp>
          </a:bodyPr>
          <a:lstStyle/>
          <a:p>
            <a:endParaRPr lang="en-US">
              <a:latin typeface="18 VAG Rounded Light   02390"/>
            </a:endParaRPr>
          </a:p>
        </p:txBody>
      </p:sp>
      <p:sp>
        <p:nvSpPr>
          <p:cNvPr id="3243022" name="Oval 14"/>
          <p:cNvSpPr>
            <a:spLocks noChangeArrowheads="1"/>
          </p:cNvSpPr>
          <p:nvPr/>
        </p:nvSpPr>
        <p:spPr bwMode="auto">
          <a:xfrm>
            <a:off x="2670175" y="2430463"/>
            <a:ext cx="3560763" cy="219075"/>
          </a:xfrm>
          <a:prstGeom prst="ellipse">
            <a:avLst/>
          </a:prstGeom>
          <a:solidFill>
            <a:srgbClr val="C0C0C0"/>
          </a:solidFill>
          <a:ln w="9525">
            <a:noFill/>
            <a:round/>
            <a:headEnd/>
            <a:tailEnd/>
          </a:ln>
        </p:spPr>
        <p:txBody>
          <a:bodyPr>
            <a:prstTxWarp prst="textNoShape">
              <a:avLst/>
            </a:prstTxWarp>
          </a:bodyPr>
          <a:lstStyle/>
          <a:p>
            <a:endParaRPr lang="en-US">
              <a:latin typeface="18 VAG Rounded Light   02390"/>
            </a:endParaRPr>
          </a:p>
        </p:txBody>
      </p:sp>
      <p:sp>
        <p:nvSpPr>
          <p:cNvPr id="3243023" name="Oval 15"/>
          <p:cNvSpPr>
            <a:spLocks noChangeArrowheads="1"/>
          </p:cNvSpPr>
          <p:nvPr/>
        </p:nvSpPr>
        <p:spPr bwMode="auto">
          <a:xfrm>
            <a:off x="2652713" y="2413000"/>
            <a:ext cx="3595687" cy="254000"/>
          </a:xfrm>
          <a:prstGeom prst="ellipse">
            <a:avLst/>
          </a:prstGeom>
          <a:noFill/>
          <a:ln w="38100">
            <a:solidFill>
              <a:srgbClr val="00FF00"/>
            </a:solidFill>
            <a:round/>
            <a:headEnd/>
            <a:tailEnd/>
          </a:ln>
        </p:spPr>
        <p:txBody>
          <a:bodyPr>
            <a:prstTxWarp prst="textNoShape">
              <a:avLst/>
            </a:prstTxWarp>
          </a:bodyPr>
          <a:lstStyle/>
          <a:p>
            <a:endParaRPr lang="en-US">
              <a:latin typeface="18 VAG Rounded Light   02390"/>
            </a:endParaRPr>
          </a:p>
        </p:txBody>
      </p:sp>
      <p:sp>
        <p:nvSpPr>
          <p:cNvPr id="3243024" name="Oval 16"/>
          <p:cNvSpPr>
            <a:spLocks noChangeArrowheads="1"/>
          </p:cNvSpPr>
          <p:nvPr/>
        </p:nvSpPr>
        <p:spPr bwMode="auto">
          <a:xfrm>
            <a:off x="2122488" y="2039938"/>
            <a:ext cx="4721225" cy="423862"/>
          </a:xfrm>
          <a:prstGeom prst="ellipse">
            <a:avLst/>
          </a:prstGeom>
          <a:solidFill>
            <a:srgbClr val="C0C0C0"/>
          </a:solidFill>
          <a:ln w="9525">
            <a:noFill/>
            <a:round/>
            <a:headEnd/>
            <a:tailEnd/>
          </a:ln>
        </p:spPr>
        <p:txBody>
          <a:bodyPr>
            <a:prstTxWarp prst="textNoShape">
              <a:avLst/>
            </a:prstTxWarp>
          </a:bodyPr>
          <a:lstStyle/>
          <a:p>
            <a:endParaRPr lang="en-US">
              <a:latin typeface="18 VAG Rounded Light   02390"/>
            </a:endParaRPr>
          </a:p>
        </p:txBody>
      </p:sp>
      <p:sp>
        <p:nvSpPr>
          <p:cNvPr id="3243025" name="Oval 17"/>
          <p:cNvSpPr>
            <a:spLocks noChangeArrowheads="1"/>
          </p:cNvSpPr>
          <p:nvPr/>
        </p:nvSpPr>
        <p:spPr bwMode="auto">
          <a:xfrm>
            <a:off x="2089150" y="2006600"/>
            <a:ext cx="4787900" cy="490538"/>
          </a:xfrm>
          <a:prstGeom prst="ellipse">
            <a:avLst/>
          </a:prstGeom>
          <a:solidFill>
            <a:schemeClr val="tx1"/>
          </a:solidFill>
          <a:ln w="33338">
            <a:solidFill>
              <a:srgbClr val="000000"/>
            </a:solidFill>
            <a:round/>
            <a:headEnd/>
            <a:tailEnd/>
          </a:ln>
        </p:spPr>
        <p:txBody>
          <a:bodyPr>
            <a:prstTxWarp prst="textNoShape">
              <a:avLst/>
            </a:prstTxWarp>
          </a:bodyPr>
          <a:lstStyle/>
          <a:p>
            <a:endParaRPr lang="en-US">
              <a:latin typeface="18 VAG Rounded Light   02390"/>
            </a:endParaRPr>
          </a:p>
        </p:txBody>
      </p:sp>
      <p:sp>
        <p:nvSpPr>
          <p:cNvPr id="3243026" name="Oval 18"/>
          <p:cNvSpPr>
            <a:spLocks noChangeArrowheads="1"/>
          </p:cNvSpPr>
          <p:nvPr/>
        </p:nvSpPr>
        <p:spPr bwMode="auto">
          <a:xfrm>
            <a:off x="2667000" y="2076450"/>
            <a:ext cx="3595688" cy="254000"/>
          </a:xfrm>
          <a:prstGeom prst="ellipse">
            <a:avLst/>
          </a:prstGeom>
          <a:solidFill>
            <a:srgbClr val="C0C0C0"/>
          </a:solidFill>
          <a:ln w="38100">
            <a:solidFill>
              <a:srgbClr val="00FF00"/>
            </a:solidFill>
            <a:round/>
            <a:headEnd/>
            <a:tailEnd/>
          </a:ln>
        </p:spPr>
        <p:txBody>
          <a:bodyPr>
            <a:prstTxWarp prst="textNoShape">
              <a:avLst/>
            </a:prstTxWarp>
          </a:bodyPr>
          <a:lstStyle/>
          <a:p>
            <a:endParaRPr lang="en-US">
              <a:latin typeface="18 VAG Rounded Light   02390"/>
            </a:endParaRPr>
          </a:p>
        </p:txBody>
      </p:sp>
      <p:sp>
        <p:nvSpPr>
          <p:cNvPr id="3243027" name="Oval 19"/>
          <p:cNvSpPr>
            <a:spLocks noChangeArrowheads="1"/>
          </p:cNvSpPr>
          <p:nvPr/>
        </p:nvSpPr>
        <p:spPr bwMode="auto">
          <a:xfrm>
            <a:off x="3829050" y="2209800"/>
            <a:ext cx="1258888" cy="68263"/>
          </a:xfrm>
          <a:prstGeom prst="ellipse">
            <a:avLst/>
          </a:prstGeom>
          <a:solidFill>
            <a:schemeClr val="bg1"/>
          </a:solidFill>
          <a:ln w="9525">
            <a:noFill/>
            <a:round/>
            <a:headEnd/>
            <a:tailEnd/>
          </a:ln>
        </p:spPr>
        <p:txBody>
          <a:bodyPr>
            <a:prstTxWarp prst="textNoShape">
              <a:avLst/>
            </a:prstTxWarp>
          </a:bodyPr>
          <a:lstStyle/>
          <a:p>
            <a:endParaRPr lang="en-US">
              <a:latin typeface="18 VAG Rounded Light   02390"/>
            </a:endParaRPr>
          </a:p>
        </p:txBody>
      </p:sp>
      <p:sp>
        <p:nvSpPr>
          <p:cNvPr id="3243028" name="Oval 20"/>
          <p:cNvSpPr>
            <a:spLocks noChangeArrowheads="1"/>
          </p:cNvSpPr>
          <p:nvPr/>
        </p:nvSpPr>
        <p:spPr bwMode="auto">
          <a:xfrm>
            <a:off x="3813175" y="2192338"/>
            <a:ext cx="1292225" cy="101600"/>
          </a:xfrm>
          <a:prstGeom prst="ellipse">
            <a:avLst/>
          </a:prstGeom>
          <a:solidFill>
            <a:schemeClr val="bg1"/>
          </a:solidFill>
          <a:ln w="38100">
            <a:solidFill>
              <a:schemeClr val="accent2"/>
            </a:solidFill>
            <a:round/>
            <a:headEnd/>
            <a:tailEnd/>
          </a:ln>
        </p:spPr>
        <p:txBody>
          <a:bodyPr>
            <a:prstTxWarp prst="textNoShape">
              <a:avLst/>
            </a:prstTxWarp>
          </a:bodyPr>
          <a:lstStyle/>
          <a:p>
            <a:endParaRPr lang="en-US">
              <a:latin typeface="18 VAG Rounded Light   02390"/>
            </a:endParaRPr>
          </a:p>
        </p:txBody>
      </p:sp>
      <p:sp>
        <p:nvSpPr>
          <p:cNvPr id="3243029" name="Line 21"/>
          <p:cNvSpPr>
            <a:spLocks noChangeShapeType="1"/>
          </p:cNvSpPr>
          <p:nvPr/>
        </p:nvSpPr>
        <p:spPr bwMode="auto">
          <a:xfrm flipH="1">
            <a:off x="4143375" y="2227263"/>
            <a:ext cx="349250" cy="254000"/>
          </a:xfrm>
          <a:prstGeom prst="line">
            <a:avLst/>
          </a:prstGeom>
          <a:noFill/>
          <a:ln w="38100">
            <a:solidFill>
              <a:schemeClr val="tx1">
                <a:lumMod val="50000"/>
              </a:schemeClr>
            </a:solidFill>
            <a:prstDash val="sysDot"/>
            <a:round/>
            <a:headEnd/>
            <a:tailEnd/>
          </a:ln>
        </p:spPr>
        <p:txBody>
          <a:bodyPr>
            <a:prstTxWarp prst="textNoShape">
              <a:avLst/>
            </a:prstTxWarp>
          </a:bodyPr>
          <a:lstStyle/>
          <a:p>
            <a:endParaRPr lang="en-US">
              <a:latin typeface="18 VAG Rounded Light   02390"/>
            </a:endParaRPr>
          </a:p>
        </p:txBody>
      </p:sp>
      <p:sp>
        <p:nvSpPr>
          <p:cNvPr id="3243030" name="Line 22"/>
          <p:cNvSpPr>
            <a:spLocks noChangeShapeType="1"/>
          </p:cNvSpPr>
          <p:nvPr/>
        </p:nvSpPr>
        <p:spPr bwMode="auto">
          <a:xfrm flipH="1">
            <a:off x="3657600" y="2209800"/>
            <a:ext cx="795338" cy="236538"/>
          </a:xfrm>
          <a:prstGeom prst="line">
            <a:avLst/>
          </a:prstGeom>
          <a:noFill/>
          <a:ln w="38100">
            <a:solidFill>
              <a:schemeClr val="tx1">
                <a:lumMod val="50000"/>
              </a:schemeClr>
            </a:solidFill>
            <a:prstDash val="sysDot"/>
            <a:round/>
            <a:headEnd/>
            <a:tailEnd/>
          </a:ln>
        </p:spPr>
        <p:txBody>
          <a:bodyPr>
            <a:prstTxWarp prst="textNoShape">
              <a:avLst/>
            </a:prstTxWarp>
          </a:bodyPr>
          <a:lstStyle/>
          <a:p>
            <a:endParaRPr lang="en-US">
              <a:latin typeface="18 VAG Rounded Light   02390"/>
            </a:endParaRPr>
          </a:p>
        </p:txBody>
      </p:sp>
      <p:sp>
        <p:nvSpPr>
          <p:cNvPr id="3243031" name="Rectangle 23"/>
          <p:cNvSpPr>
            <a:spLocks noChangeArrowheads="1"/>
          </p:cNvSpPr>
          <p:nvPr/>
        </p:nvSpPr>
        <p:spPr bwMode="auto">
          <a:xfrm>
            <a:off x="7086600" y="2141538"/>
            <a:ext cx="66675" cy="660400"/>
          </a:xfrm>
          <a:prstGeom prst="rect">
            <a:avLst/>
          </a:prstGeom>
          <a:solidFill>
            <a:schemeClr val="tx1">
              <a:lumMod val="75000"/>
            </a:schemeClr>
          </a:solidFill>
          <a:ln w="9525">
            <a:solidFill>
              <a:schemeClr val="tx1">
                <a:lumMod val="50000"/>
              </a:schemeClr>
            </a:solidFill>
            <a:miter lim="800000"/>
            <a:headEnd/>
            <a:tailEnd/>
          </a:ln>
        </p:spPr>
        <p:txBody>
          <a:bodyPr>
            <a:prstTxWarp prst="textNoShape">
              <a:avLst/>
            </a:prstTxWarp>
          </a:bodyPr>
          <a:lstStyle/>
          <a:p>
            <a:endParaRPr lang="en-US">
              <a:latin typeface="18 VAG Rounded Light   02390"/>
            </a:endParaRPr>
          </a:p>
        </p:txBody>
      </p:sp>
      <p:sp>
        <p:nvSpPr>
          <p:cNvPr id="3243032" name="Rectangle 24"/>
          <p:cNvSpPr>
            <a:spLocks noChangeArrowheads="1"/>
          </p:cNvSpPr>
          <p:nvPr/>
        </p:nvSpPr>
        <p:spPr bwMode="auto">
          <a:xfrm>
            <a:off x="7142163" y="2108200"/>
            <a:ext cx="133350" cy="728663"/>
          </a:xfrm>
          <a:prstGeom prst="rect">
            <a:avLst/>
          </a:prstGeom>
          <a:noFill/>
          <a:ln w="33338">
            <a:solidFill>
              <a:srgbClr val="000000"/>
            </a:solidFill>
            <a:miter lim="800000"/>
            <a:headEnd/>
            <a:tailEnd/>
          </a:ln>
        </p:spPr>
        <p:txBody>
          <a:bodyPr>
            <a:prstTxWarp prst="textNoShape">
              <a:avLst/>
            </a:prstTxWarp>
          </a:bodyPr>
          <a:lstStyle/>
          <a:p>
            <a:endParaRPr lang="en-US">
              <a:latin typeface="18 VAG Rounded Light   02390"/>
            </a:endParaRPr>
          </a:p>
        </p:txBody>
      </p:sp>
      <p:sp>
        <p:nvSpPr>
          <p:cNvPr id="3243033" name="Rectangle 25"/>
          <p:cNvSpPr>
            <a:spLocks noChangeArrowheads="1"/>
          </p:cNvSpPr>
          <p:nvPr/>
        </p:nvSpPr>
        <p:spPr bwMode="auto">
          <a:xfrm>
            <a:off x="7086600" y="2743200"/>
            <a:ext cx="66675" cy="660400"/>
          </a:xfrm>
          <a:prstGeom prst="rect">
            <a:avLst/>
          </a:prstGeom>
          <a:solidFill>
            <a:srgbClr val="BFBFBF"/>
          </a:solidFill>
          <a:ln w="9525">
            <a:noFill/>
            <a:miter lim="800000"/>
            <a:headEnd/>
            <a:tailEnd/>
          </a:ln>
        </p:spPr>
        <p:txBody>
          <a:bodyPr>
            <a:prstTxWarp prst="textNoShape">
              <a:avLst/>
            </a:prstTxWarp>
          </a:bodyPr>
          <a:lstStyle/>
          <a:p>
            <a:endParaRPr lang="en-US">
              <a:latin typeface="18 VAG Rounded Light   02390"/>
            </a:endParaRPr>
          </a:p>
        </p:txBody>
      </p:sp>
      <p:sp>
        <p:nvSpPr>
          <p:cNvPr id="3243034" name="Rectangle 26"/>
          <p:cNvSpPr>
            <a:spLocks noChangeArrowheads="1"/>
          </p:cNvSpPr>
          <p:nvPr/>
        </p:nvSpPr>
        <p:spPr bwMode="auto">
          <a:xfrm>
            <a:off x="7142163" y="2852738"/>
            <a:ext cx="133350" cy="728662"/>
          </a:xfrm>
          <a:prstGeom prst="rect">
            <a:avLst/>
          </a:prstGeom>
          <a:noFill/>
          <a:ln w="33338">
            <a:solidFill>
              <a:srgbClr val="000000"/>
            </a:solidFill>
            <a:miter lim="800000"/>
            <a:headEnd/>
            <a:tailEnd/>
          </a:ln>
        </p:spPr>
        <p:txBody>
          <a:bodyPr>
            <a:prstTxWarp prst="textNoShape">
              <a:avLst/>
            </a:prstTxWarp>
          </a:bodyPr>
          <a:lstStyle/>
          <a:p>
            <a:endParaRPr lang="en-US">
              <a:latin typeface="18 VAG Rounded Light   02390"/>
            </a:endParaRPr>
          </a:p>
        </p:txBody>
      </p:sp>
      <p:sp>
        <p:nvSpPr>
          <p:cNvPr id="3243035" name="Line 27"/>
          <p:cNvSpPr>
            <a:spLocks noChangeShapeType="1"/>
          </p:cNvSpPr>
          <p:nvPr/>
        </p:nvSpPr>
        <p:spPr bwMode="auto">
          <a:xfrm flipH="1">
            <a:off x="6861175" y="2413000"/>
            <a:ext cx="280988" cy="1588"/>
          </a:xfrm>
          <a:prstGeom prst="line">
            <a:avLst/>
          </a:prstGeom>
          <a:noFill/>
          <a:ln w="33338">
            <a:solidFill>
              <a:srgbClr val="BFBFBF"/>
            </a:solidFill>
            <a:round/>
            <a:headEnd/>
            <a:tailEnd/>
          </a:ln>
        </p:spPr>
        <p:txBody>
          <a:bodyPr>
            <a:prstTxWarp prst="textNoShape">
              <a:avLst/>
            </a:prstTxWarp>
          </a:bodyPr>
          <a:lstStyle/>
          <a:p>
            <a:endParaRPr lang="en-US">
              <a:latin typeface="18 VAG Rounded Light   02390"/>
            </a:endParaRPr>
          </a:p>
        </p:txBody>
      </p:sp>
      <p:sp>
        <p:nvSpPr>
          <p:cNvPr id="3243036" name="Line 28"/>
          <p:cNvSpPr>
            <a:spLocks noChangeShapeType="1"/>
          </p:cNvSpPr>
          <p:nvPr/>
        </p:nvSpPr>
        <p:spPr bwMode="auto">
          <a:xfrm flipH="1">
            <a:off x="6943725" y="2598738"/>
            <a:ext cx="182563" cy="1587"/>
          </a:xfrm>
          <a:prstGeom prst="line">
            <a:avLst/>
          </a:prstGeom>
          <a:noFill/>
          <a:ln w="33338">
            <a:solidFill>
              <a:srgbClr val="BFBFBF"/>
            </a:solidFill>
            <a:round/>
            <a:headEnd/>
            <a:tailEnd/>
          </a:ln>
        </p:spPr>
        <p:txBody>
          <a:bodyPr>
            <a:prstTxWarp prst="textNoShape">
              <a:avLst/>
            </a:prstTxWarp>
          </a:bodyPr>
          <a:lstStyle/>
          <a:p>
            <a:endParaRPr lang="en-US">
              <a:latin typeface="18 VAG Rounded Light   02390"/>
            </a:endParaRPr>
          </a:p>
        </p:txBody>
      </p:sp>
      <p:grpSp>
        <p:nvGrpSpPr>
          <p:cNvPr id="2" name="Group 29"/>
          <p:cNvGrpSpPr>
            <a:grpSpLocks/>
          </p:cNvGrpSpPr>
          <p:nvPr/>
        </p:nvGrpSpPr>
        <p:grpSpPr bwMode="auto">
          <a:xfrm>
            <a:off x="6165850" y="2216150"/>
            <a:ext cx="976313" cy="527050"/>
            <a:chOff x="3884" y="1465"/>
            <a:chExt cx="615" cy="332"/>
          </a:xfrm>
        </p:grpSpPr>
        <p:sp>
          <p:nvSpPr>
            <p:cNvPr id="3243038" name="Line 30"/>
            <p:cNvSpPr>
              <a:spLocks noChangeShapeType="1"/>
            </p:cNvSpPr>
            <p:nvPr/>
          </p:nvSpPr>
          <p:spPr bwMode="auto">
            <a:xfrm flipH="1">
              <a:off x="4374" y="1529"/>
              <a:ext cx="115" cy="1"/>
            </a:xfrm>
            <a:prstGeom prst="line">
              <a:avLst/>
            </a:prstGeom>
            <a:noFill/>
            <a:ln w="33338">
              <a:solidFill>
                <a:schemeClr val="tx1">
                  <a:lumMod val="75000"/>
                </a:schemeClr>
              </a:solidFill>
              <a:round/>
              <a:headEnd/>
              <a:tailEnd/>
            </a:ln>
          </p:spPr>
          <p:txBody>
            <a:bodyPr>
              <a:prstTxWarp prst="textNoShape">
                <a:avLst/>
              </a:prstTxWarp>
            </a:bodyPr>
            <a:lstStyle/>
            <a:p>
              <a:endParaRPr lang="en-US">
                <a:latin typeface="18 VAG Rounded Light   02390"/>
              </a:endParaRPr>
            </a:p>
          </p:txBody>
        </p:sp>
        <p:sp>
          <p:nvSpPr>
            <p:cNvPr id="3243039" name="Line 31"/>
            <p:cNvSpPr>
              <a:spLocks noChangeShapeType="1"/>
            </p:cNvSpPr>
            <p:nvPr/>
          </p:nvSpPr>
          <p:spPr bwMode="auto">
            <a:xfrm flipH="1" flipV="1">
              <a:off x="3884" y="1465"/>
              <a:ext cx="502" cy="66"/>
            </a:xfrm>
            <a:prstGeom prst="line">
              <a:avLst/>
            </a:prstGeom>
            <a:noFill/>
            <a:ln w="33338">
              <a:solidFill>
                <a:schemeClr val="tx1">
                  <a:lumMod val="75000"/>
                </a:schemeClr>
              </a:solidFill>
              <a:round/>
              <a:headEnd/>
              <a:tailEnd/>
            </a:ln>
          </p:spPr>
          <p:txBody>
            <a:bodyPr>
              <a:prstTxWarp prst="textNoShape">
                <a:avLst/>
              </a:prstTxWarp>
            </a:bodyPr>
            <a:lstStyle/>
            <a:p>
              <a:endParaRPr lang="en-US">
                <a:latin typeface="18 VAG Rounded Light   02390"/>
              </a:endParaRPr>
            </a:p>
          </p:txBody>
        </p:sp>
        <p:sp>
          <p:nvSpPr>
            <p:cNvPr id="3243040" name="Line 32"/>
            <p:cNvSpPr>
              <a:spLocks noChangeShapeType="1"/>
            </p:cNvSpPr>
            <p:nvPr/>
          </p:nvSpPr>
          <p:spPr bwMode="auto">
            <a:xfrm flipH="1" flipV="1">
              <a:off x="4113" y="1557"/>
              <a:ext cx="209" cy="32"/>
            </a:xfrm>
            <a:prstGeom prst="line">
              <a:avLst/>
            </a:prstGeom>
            <a:noFill/>
            <a:ln w="33338">
              <a:solidFill>
                <a:schemeClr val="tx1">
                  <a:lumMod val="75000"/>
                </a:schemeClr>
              </a:solidFill>
              <a:round/>
              <a:headEnd/>
              <a:tailEnd/>
            </a:ln>
          </p:spPr>
          <p:txBody>
            <a:bodyPr>
              <a:prstTxWarp prst="textNoShape">
                <a:avLst/>
              </a:prstTxWarp>
            </a:bodyPr>
            <a:lstStyle/>
            <a:p>
              <a:endParaRPr lang="en-US">
                <a:latin typeface="18 VAG Rounded Light   02390"/>
              </a:endParaRPr>
            </a:p>
          </p:txBody>
        </p:sp>
        <p:sp>
          <p:nvSpPr>
            <p:cNvPr id="3243041" name="Line 33"/>
            <p:cNvSpPr>
              <a:spLocks noChangeShapeType="1"/>
            </p:cNvSpPr>
            <p:nvPr/>
          </p:nvSpPr>
          <p:spPr bwMode="auto">
            <a:xfrm flipH="1" flipV="1">
              <a:off x="3884" y="1657"/>
              <a:ext cx="490" cy="52"/>
            </a:xfrm>
            <a:prstGeom prst="line">
              <a:avLst/>
            </a:prstGeom>
            <a:noFill/>
            <a:ln w="33338">
              <a:solidFill>
                <a:schemeClr val="tx1">
                  <a:lumMod val="75000"/>
                </a:schemeClr>
              </a:solidFill>
              <a:round/>
              <a:headEnd/>
              <a:tailEnd/>
            </a:ln>
          </p:spPr>
          <p:txBody>
            <a:bodyPr>
              <a:prstTxWarp prst="textNoShape">
                <a:avLst/>
              </a:prstTxWarp>
            </a:bodyPr>
            <a:lstStyle/>
            <a:p>
              <a:endParaRPr lang="en-US">
                <a:latin typeface="18 VAG Rounded Light   02390"/>
              </a:endParaRPr>
            </a:p>
          </p:txBody>
        </p:sp>
        <p:sp>
          <p:nvSpPr>
            <p:cNvPr id="3243042" name="Line 34"/>
            <p:cNvSpPr>
              <a:spLocks noChangeShapeType="1"/>
            </p:cNvSpPr>
            <p:nvPr/>
          </p:nvSpPr>
          <p:spPr bwMode="auto">
            <a:xfrm flipH="1" flipV="1">
              <a:off x="4113" y="1764"/>
              <a:ext cx="209" cy="32"/>
            </a:xfrm>
            <a:prstGeom prst="line">
              <a:avLst/>
            </a:prstGeom>
            <a:noFill/>
            <a:ln w="33338">
              <a:solidFill>
                <a:schemeClr val="tx1">
                  <a:lumMod val="75000"/>
                </a:schemeClr>
              </a:solidFill>
              <a:round/>
              <a:headEnd/>
              <a:tailEnd/>
            </a:ln>
          </p:spPr>
          <p:txBody>
            <a:bodyPr>
              <a:prstTxWarp prst="textNoShape">
                <a:avLst/>
              </a:prstTxWarp>
            </a:bodyPr>
            <a:lstStyle/>
            <a:p>
              <a:endParaRPr lang="en-US">
                <a:latin typeface="18 VAG Rounded Light   02390"/>
              </a:endParaRPr>
            </a:p>
          </p:txBody>
        </p:sp>
        <p:sp>
          <p:nvSpPr>
            <p:cNvPr id="3243043" name="Line 35"/>
            <p:cNvSpPr>
              <a:spLocks noChangeShapeType="1"/>
            </p:cNvSpPr>
            <p:nvPr/>
          </p:nvSpPr>
          <p:spPr bwMode="auto">
            <a:xfrm>
              <a:off x="4322" y="1796"/>
              <a:ext cx="177" cy="1"/>
            </a:xfrm>
            <a:prstGeom prst="line">
              <a:avLst/>
            </a:prstGeom>
            <a:noFill/>
            <a:ln w="33338">
              <a:solidFill>
                <a:schemeClr val="tx1">
                  <a:lumMod val="75000"/>
                </a:schemeClr>
              </a:solidFill>
              <a:round/>
              <a:headEnd/>
              <a:tailEnd/>
            </a:ln>
          </p:spPr>
          <p:txBody>
            <a:bodyPr>
              <a:prstTxWarp prst="textNoShape">
                <a:avLst/>
              </a:prstTxWarp>
            </a:bodyPr>
            <a:lstStyle/>
            <a:p>
              <a:endParaRPr lang="en-US">
                <a:latin typeface="18 VAG Rounded Light   02390"/>
              </a:endParaRPr>
            </a:p>
          </p:txBody>
        </p:sp>
      </p:grpSp>
      <p:grpSp>
        <p:nvGrpSpPr>
          <p:cNvPr id="3" name="Group 36"/>
          <p:cNvGrpSpPr>
            <a:grpSpLocks/>
          </p:cNvGrpSpPr>
          <p:nvPr/>
        </p:nvGrpSpPr>
        <p:grpSpPr bwMode="auto">
          <a:xfrm>
            <a:off x="6165850" y="2887663"/>
            <a:ext cx="976313" cy="525462"/>
            <a:chOff x="3884" y="1903"/>
            <a:chExt cx="615" cy="331"/>
          </a:xfrm>
        </p:grpSpPr>
        <p:sp>
          <p:nvSpPr>
            <p:cNvPr id="3243045" name="Line 37"/>
            <p:cNvSpPr>
              <a:spLocks noChangeShapeType="1"/>
            </p:cNvSpPr>
            <p:nvPr/>
          </p:nvSpPr>
          <p:spPr bwMode="auto">
            <a:xfrm flipH="1">
              <a:off x="4374" y="1967"/>
              <a:ext cx="115" cy="1"/>
            </a:xfrm>
            <a:prstGeom prst="line">
              <a:avLst/>
            </a:prstGeom>
            <a:noFill/>
            <a:ln w="33338">
              <a:solidFill>
                <a:schemeClr val="tx1">
                  <a:lumMod val="75000"/>
                </a:schemeClr>
              </a:solidFill>
              <a:round/>
              <a:headEnd/>
              <a:tailEnd/>
            </a:ln>
          </p:spPr>
          <p:txBody>
            <a:bodyPr>
              <a:prstTxWarp prst="textNoShape">
                <a:avLst/>
              </a:prstTxWarp>
            </a:bodyPr>
            <a:lstStyle/>
            <a:p>
              <a:endParaRPr lang="en-US">
                <a:latin typeface="18 VAG Rounded Light   02390"/>
              </a:endParaRPr>
            </a:p>
          </p:txBody>
        </p:sp>
        <p:sp>
          <p:nvSpPr>
            <p:cNvPr id="3243046" name="Line 38"/>
            <p:cNvSpPr>
              <a:spLocks noChangeShapeType="1"/>
            </p:cNvSpPr>
            <p:nvPr/>
          </p:nvSpPr>
          <p:spPr bwMode="auto">
            <a:xfrm flipH="1" flipV="1">
              <a:off x="3884" y="1903"/>
              <a:ext cx="492" cy="65"/>
            </a:xfrm>
            <a:prstGeom prst="line">
              <a:avLst/>
            </a:prstGeom>
            <a:noFill/>
            <a:ln w="33338">
              <a:solidFill>
                <a:schemeClr val="tx1">
                  <a:lumMod val="75000"/>
                </a:schemeClr>
              </a:solidFill>
              <a:round/>
              <a:headEnd/>
              <a:tailEnd/>
            </a:ln>
          </p:spPr>
          <p:txBody>
            <a:bodyPr>
              <a:prstTxWarp prst="textNoShape">
                <a:avLst/>
              </a:prstTxWarp>
            </a:bodyPr>
            <a:lstStyle/>
            <a:p>
              <a:endParaRPr lang="en-US">
                <a:latin typeface="18 VAG Rounded Light   02390"/>
              </a:endParaRPr>
            </a:p>
          </p:txBody>
        </p:sp>
        <p:sp>
          <p:nvSpPr>
            <p:cNvPr id="3243047" name="Line 39"/>
            <p:cNvSpPr>
              <a:spLocks noChangeShapeType="1"/>
            </p:cNvSpPr>
            <p:nvPr/>
          </p:nvSpPr>
          <p:spPr bwMode="auto">
            <a:xfrm flipH="1" flipV="1">
              <a:off x="4116" y="2003"/>
              <a:ext cx="198" cy="29"/>
            </a:xfrm>
            <a:prstGeom prst="line">
              <a:avLst/>
            </a:prstGeom>
            <a:noFill/>
            <a:ln w="33338">
              <a:solidFill>
                <a:schemeClr val="tx1">
                  <a:lumMod val="75000"/>
                </a:schemeClr>
              </a:solidFill>
              <a:round/>
              <a:headEnd/>
              <a:tailEnd/>
            </a:ln>
          </p:spPr>
          <p:txBody>
            <a:bodyPr>
              <a:prstTxWarp prst="textNoShape">
                <a:avLst/>
              </a:prstTxWarp>
            </a:bodyPr>
            <a:lstStyle/>
            <a:p>
              <a:endParaRPr lang="en-US">
                <a:latin typeface="18 VAG Rounded Light   02390"/>
              </a:endParaRPr>
            </a:p>
          </p:txBody>
        </p:sp>
        <p:sp>
          <p:nvSpPr>
            <p:cNvPr id="3243048" name="Line 40"/>
            <p:cNvSpPr>
              <a:spLocks noChangeShapeType="1"/>
            </p:cNvSpPr>
            <p:nvPr/>
          </p:nvSpPr>
          <p:spPr bwMode="auto">
            <a:xfrm flipH="1" flipV="1">
              <a:off x="3884" y="2095"/>
              <a:ext cx="502" cy="63"/>
            </a:xfrm>
            <a:prstGeom prst="line">
              <a:avLst/>
            </a:prstGeom>
            <a:noFill/>
            <a:ln w="33338">
              <a:solidFill>
                <a:schemeClr val="tx1">
                  <a:lumMod val="75000"/>
                </a:schemeClr>
              </a:solidFill>
              <a:round/>
              <a:headEnd/>
              <a:tailEnd/>
            </a:ln>
          </p:spPr>
          <p:txBody>
            <a:bodyPr>
              <a:prstTxWarp prst="textNoShape">
                <a:avLst/>
              </a:prstTxWarp>
            </a:bodyPr>
            <a:lstStyle/>
            <a:p>
              <a:endParaRPr lang="en-US">
                <a:latin typeface="18 VAG Rounded Light   02390"/>
              </a:endParaRPr>
            </a:p>
          </p:txBody>
        </p:sp>
        <p:sp>
          <p:nvSpPr>
            <p:cNvPr id="3243049" name="Line 41"/>
            <p:cNvSpPr>
              <a:spLocks noChangeShapeType="1"/>
            </p:cNvSpPr>
            <p:nvPr/>
          </p:nvSpPr>
          <p:spPr bwMode="auto">
            <a:xfrm flipH="1" flipV="1">
              <a:off x="4130" y="2202"/>
              <a:ext cx="192" cy="31"/>
            </a:xfrm>
            <a:prstGeom prst="line">
              <a:avLst/>
            </a:prstGeom>
            <a:noFill/>
            <a:ln w="33338">
              <a:solidFill>
                <a:schemeClr val="tx1">
                  <a:lumMod val="75000"/>
                </a:schemeClr>
              </a:solidFill>
              <a:round/>
              <a:headEnd/>
              <a:tailEnd/>
            </a:ln>
          </p:spPr>
          <p:txBody>
            <a:bodyPr>
              <a:prstTxWarp prst="textNoShape">
                <a:avLst/>
              </a:prstTxWarp>
            </a:bodyPr>
            <a:lstStyle/>
            <a:p>
              <a:endParaRPr lang="en-US">
                <a:latin typeface="18 VAG Rounded Light   02390"/>
              </a:endParaRPr>
            </a:p>
          </p:txBody>
        </p:sp>
        <p:sp>
          <p:nvSpPr>
            <p:cNvPr id="3243050" name="Line 42"/>
            <p:cNvSpPr>
              <a:spLocks noChangeShapeType="1"/>
            </p:cNvSpPr>
            <p:nvPr/>
          </p:nvSpPr>
          <p:spPr bwMode="auto">
            <a:xfrm>
              <a:off x="4322" y="2233"/>
              <a:ext cx="177" cy="1"/>
            </a:xfrm>
            <a:prstGeom prst="line">
              <a:avLst/>
            </a:prstGeom>
            <a:noFill/>
            <a:ln w="33338">
              <a:solidFill>
                <a:schemeClr val="tx1">
                  <a:lumMod val="75000"/>
                </a:schemeClr>
              </a:solidFill>
              <a:round/>
              <a:headEnd/>
              <a:tailEnd/>
            </a:ln>
          </p:spPr>
          <p:txBody>
            <a:bodyPr>
              <a:prstTxWarp prst="textNoShape">
                <a:avLst/>
              </a:prstTxWarp>
            </a:bodyPr>
            <a:lstStyle/>
            <a:p>
              <a:endParaRPr lang="en-US">
                <a:latin typeface="18 VAG Rounded Light   02390"/>
              </a:endParaRPr>
            </a:p>
          </p:txBody>
        </p:sp>
      </p:grpSp>
      <p:sp>
        <p:nvSpPr>
          <p:cNvPr id="3243051" name="Line 43"/>
          <p:cNvSpPr>
            <a:spLocks noChangeShapeType="1"/>
          </p:cNvSpPr>
          <p:nvPr/>
        </p:nvSpPr>
        <p:spPr bwMode="auto">
          <a:xfrm>
            <a:off x="6843713" y="3090863"/>
            <a:ext cx="298450" cy="1587"/>
          </a:xfrm>
          <a:prstGeom prst="line">
            <a:avLst/>
          </a:prstGeom>
          <a:noFill/>
          <a:ln w="33338">
            <a:solidFill>
              <a:srgbClr val="BFBFBF"/>
            </a:solidFill>
            <a:round/>
            <a:headEnd/>
            <a:tailEnd/>
          </a:ln>
        </p:spPr>
        <p:txBody>
          <a:bodyPr>
            <a:prstTxWarp prst="textNoShape">
              <a:avLst/>
            </a:prstTxWarp>
          </a:bodyPr>
          <a:lstStyle/>
          <a:p>
            <a:endParaRPr lang="en-US">
              <a:latin typeface="18 VAG Rounded Light   02390"/>
            </a:endParaRPr>
          </a:p>
        </p:txBody>
      </p:sp>
      <p:sp>
        <p:nvSpPr>
          <p:cNvPr id="3243052" name="Line 44"/>
          <p:cNvSpPr>
            <a:spLocks noChangeShapeType="1"/>
          </p:cNvSpPr>
          <p:nvPr/>
        </p:nvSpPr>
        <p:spPr bwMode="auto">
          <a:xfrm>
            <a:off x="6959600" y="3294063"/>
            <a:ext cx="166688" cy="1587"/>
          </a:xfrm>
          <a:prstGeom prst="line">
            <a:avLst/>
          </a:prstGeom>
          <a:noFill/>
          <a:ln w="33338">
            <a:solidFill>
              <a:srgbClr val="BFBFBF"/>
            </a:solidFill>
            <a:round/>
            <a:headEnd/>
            <a:tailEnd/>
          </a:ln>
        </p:spPr>
        <p:txBody>
          <a:bodyPr>
            <a:prstTxWarp prst="textNoShape">
              <a:avLst/>
            </a:prstTxWarp>
          </a:bodyPr>
          <a:lstStyle/>
          <a:p>
            <a:endParaRPr lang="en-US">
              <a:latin typeface="18 VAG Rounded Light   02390"/>
            </a:endParaRPr>
          </a:p>
        </p:txBody>
      </p:sp>
      <p:sp>
        <p:nvSpPr>
          <p:cNvPr id="3243053" name="Arc 45"/>
          <p:cNvSpPr>
            <a:spLocks/>
          </p:cNvSpPr>
          <p:nvPr/>
        </p:nvSpPr>
        <p:spPr bwMode="auto">
          <a:xfrm>
            <a:off x="3592513" y="2005013"/>
            <a:ext cx="246062" cy="230187"/>
          </a:xfrm>
          <a:custGeom>
            <a:avLst/>
            <a:gdLst>
              <a:gd name="G0" fmla="+- 19420 0 0"/>
              <a:gd name="G1" fmla="+- 17840 0 0"/>
              <a:gd name="G2" fmla="+- 21600 0 0"/>
              <a:gd name="T0" fmla="*/ 0 w 19420"/>
              <a:gd name="T1" fmla="*/ 8385 h 17840"/>
              <a:gd name="T2" fmla="*/ 7244 w 19420"/>
              <a:gd name="T3" fmla="*/ 0 h 17840"/>
              <a:gd name="T4" fmla="*/ 19420 w 19420"/>
              <a:gd name="T5" fmla="*/ 17840 h 17840"/>
            </a:gdLst>
            <a:ahLst/>
            <a:cxnLst>
              <a:cxn ang="0">
                <a:pos x="T0" y="T1"/>
              </a:cxn>
              <a:cxn ang="0">
                <a:pos x="T2" y="T3"/>
              </a:cxn>
              <a:cxn ang="0">
                <a:pos x="T4" y="T5"/>
              </a:cxn>
            </a:cxnLst>
            <a:rect l="0" t="0" r="r" b="b"/>
            <a:pathLst>
              <a:path w="19420" h="17840" fill="none" extrusionOk="0">
                <a:moveTo>
                  <a:pt x="-1" y="8384"/>
                </a:moveTo>
                <a:cubicBezTo>
                  <a:pt x="1643" y="5007"/>
                  <a:pt x="4140" y="2116"/>
                  <a:pt x="7243" y="-1"/>
                </a:cubicBezTo>
              </a:path>
              <a:path w="19420" h="17840" stroke="0" extrusionOk="0">
                <a:moveTo>
                  <a:pt x="-1" y="8384"/>
                </a:moveTo>
                <a:cubicBezTo>
                  <a:pt x="1643" y="5007"/>
                  <a:pt x="4140" y="2116"/>
                  <a:pt x="7243" y="-1"/>
                </a:cubicBezTo>
                <a:lnTo>
                  <a:pt x="19420" y="17840"/>
                </a:lnTo>
                <a:close/>
              </a:path>
            </a:pathLst>
          </a:custGeom>
          <a:solidFill>
            <a:schemeClr val="accent2"/>
          </a:solidFill>
          <a:ln w="9525">
            <a:solidFill>
              <a:schemeClr val="accent2"/>
            </a:solidFill>
            <a:round/>
            <a:headEnd/>
            <a:tailEnd/>
          </a:ln>
        </p:spPr>
        <p:txBody>
          <a:bodyPr>
            <a:prstTxWarp prst="textNoShape">
              <a:avLst/>
            </a:prstTxWarp>
          </a:bodyPr>
          <a:lstStyle/>
          <a:p>
            <a:endParaRPr lang="en-US">
              <a:latin typeface="18 VAG Rounded Light   02390"/>
            </a:endParaRPr>
          </a:p>
        </p:txBody>
      </p:sp>
      <p:sp>
        <p:nvSpPr>
          <p:cNvPr id="3243054" name="Line 46"/>
          <p:cNvSpPr>
            <a:spLocks noChangeShapeType="1"/>
          </p:cNvSpPr>
          <p:nvPr/>
        </p:nvSpPr>
        <p:spPr bwMode="auto">
          <a:xfrm>
            <a:off x="3276600" y="1702430"/>
            <a:ext cx="436563" cy="423233"/>
          </a:xfrm>
          <a:prstGeom prst="line">
            <a:avLst/>
          </a:prstGeom>
          <a:noFill/>
          <a:ln w="38100">
            <a:solidFill>
              <a:schemeClr val="accent2"/>
            </a:solidFill>
            <a:round/>
            <a:headEnd/>
            <a:tailEnd/>
          </a:ln>
        </p:spPr>
        <p:txBody>
          <a:bodyPr>
            <a:prstTxWarp prst="textNoShape">
              <a:avLst/>
            </a:prstTxWarp>
          </a:bodyPr>
          <a:lstStyle/>
          <a:p>
            <a:endParaRPr lang="en-US">
              <a:latin typeface="18 VAG Rounded Light   02390"/>
            </a:endParaRPr>
          </a:p>
        </p:txBody>
      </p:sp>
      <p:sp>
        <p:nvSpPr>
          <p:cNvPr id="3243055" name="Arc 47"/>
          <p:cNvSpPr>
            <a:spLocks/>
          </p:cNvSpPr>
          <p:nvPr/>
        </p:nvSpPr>
        <p:spPr bwMode="auto">
          <a:xfrm>
            <a:off x="2389188" y="2076450"/>
            <a:ext cx="273050" cy="158750"/>
          </a:xfrm>
          <a:custGeom>
            <a:avLst/>
            <a:gdLst>
              <a:gd name="G0" fmla="+- 21531 0 0"/>
              <a:gd name="G1" fmla="+- 12328 0 0"/>
              <a:gd name="G2" fmla="+- 21600 0 0"/>
              <a:gd name="T0" fmla="*/ 0 w 21531"/>
              <a:gd name="T1" fmla="*/ 10611 h 12328"/>
              <a:gd name="T2" fmla="*/ 3795 w 21531"/>
              <a:gd name="T3" fmla="*/ 0 h 12328"/>
              <a:gd name="T4" fmla="*/ 21531 w 21531"/>
              <a:gd name="T5" fmla="*/ 12328 h 12328"/>
            </a:gdLst>
            <a:ahLst/>
            <a:cxnLst>
              <a:cxn ang="0">
                <a:pos x="T0" y="T1"/>
              </a:cxn>
              <a:cxn ang="0">
                <a:pos x="T2" y="T3"/>
              </a:cxn>
              <a:cxn ang="0">
                <a:pos x="T4" y="T5"/>
              </a:cxn>
            </a:cxnLst>
            <a:rect l="0" t="0" r="r" b="b"/>
            <a:pathLst>
              <a:path w="21531" h="12328" fill="none" extrusionOk="0">
                <a:moveTo>
                  <a:pt x="-1" y="10610"/>
                </a:moveTo>
                <a:cubicBezTo>
                  <a:pt x="303" y="6800"/>
                  <a:pt x="1612" y="3138"/>
                  <a:pt x="3794" y="-1"/>
                </a:cubicBezTo>
              </a:path>
              <a:path w="21531" h="12328" stroke="0" extrusionOk="0">
                <a:moveTo>
                  <a:pt x="-1" y="10610"/>
                </a:moveTo>
                <a:cubicBezTo>
                  <a:pt x="303" y="6800"/>
                  <a:pt x="1612" y="3138"/>
                  <a:pt x="3794" y="-1"/>
                </a:cubicBezTo>
                <a:lnTo>
                  <a:pt x="21531" y="12328"/>
                </a:lnTo>
                <a:close/>
              </a:path>
            </a:pathLst>
          </a:custGeom>
          <a:solidFill>
            <a:srgbClr val="00FF00"/>
          </a:solidFill>
          <a:ln w="9525">
            <a:noFill/>
            <a:round/>
            <a:headEnd/>
            <a:tailEnd/>
          </a:ln>
        </p:spPr>
        <p:txBody>
          <a:bodyPr>
            <a:prstTxWarp prst="textNoShape">
              <a:avLst/>
            </a:prstTxWarp>
          </a:bodyPr>
          <a:lstStyle/>
          <a:p>
            <a:endParaRPr lang="en-US">
              <a:latin typeface="18 VAG Rounded Light   02390"/>
            </a:endParaRPr>
          </a:p>
        </p:txBody>
      </p:sp>
      <p:sp>
        <p:nvSpPr>
          <p:cNvPr id="3243056" name="Line 48"/>
          <p:cNvSpPr>
            <a:spLocks noChangeShapeType="1"/>
          </p:cNvSpPr>
          <p:nvPr/>
        </p:nvSpPr>
        <p:spPr bwMode="auto">
          <a:xfrm>
            <a:off x="1981201" y="1828800"/>
            <a:ext cx="539750" cy="347663"/>
          </a:xfrm>
          <a:prstGeom prst="line">
            <a:avLst/>
          </a:prstGeom>
          <a:noFill/>
          <a:ln w="38100">
            <a:solidFill>
              <a:srgbClr val="00FF00"/>
            </a:solidFill>
            <a:round/>
            <a:headEnd/>
            <a:tailEnd/>
          </a:ln>
        </p:spPr>
        <p:txBody>
          <a:bodyPr>
            <a:prstTxWarp prst="textNoShape">
              <a:avLst/>
            </a:prstTxWarp>
          </a:bodyPr>
          <a:lstStyle/>
          <a:p>
            <a:endParaRPr lang="en-US">
              <a:latin typeface="18 VAG Rounded Light   02390"/>
            </a:endParaRPr>
          </a:p>
        </p:txBody>
      </p:sp>
      <p:sp>
        <p:nvSpPr>
          <p:cNvPr id="3243057" name="Line 49"/>
          <p:cNvSpPr>
            <a:spLocks noChangeShapeType="1"/>
          </p:cNvSpPr>
          <p:nvPr/>
        </p:nvSpPr>
        <p:spPr bwMode="auto">
          <a:xfrm>
            <a:off x="3962400" y="1619250"/>
            <a:ext cx="152400" cy="685800"/>
          </a:xfrm>
          <a:prstGeom prst="line">
            <a:avLst/>
          </a:prstGeom>
          <a:noFill/>
          <a:ln w="57150" cap="flat" cmpd="sng" algn="ctr">
            <a:solidFill>
              <a:schemeClr val="accent4"/>
            </a:solidFill>
            <a:prstDash val="solid"/>
            <a:round/>
            <a:headEnd type="none" w="med" len="med"/>
            <a:tailEnd type="triangle" w="med" len="med"/>
          </a:ln>
        </p:spPr>
        <p:txBody>
          <a:bodyPr>
            <a:prstTxWarp prst="textNoShape">
              <a:avLst/>
            </a:prstTxWarp>
          </a:bodyPr>
          <a:lstStyle/>
          <a:p>
            <a:endParaRPr lang="en-US">
              <a:latin typeface="18 VAG Rounded Light   02390"/>
            </a:endParaRPr>
          </a:p>
        </p:txBody>
      </p:sp>
      <p:sp>
        <p:nvSpPr>
          <p:cNvPr id="3243058" name="Line 50"/>
          <p:cNvSpPr>
            <a:spLocks noChangeShapeType="1"/>
          </p:cNvSpPr>
          <p:nvPr/>
        </p:nvSpPr>
        <p:spPr bwMode="auto">
          <a:xfrm flipH="1">
            <a:off x="6172200" y="1676400"/>
            <a:ext cx="30163" cy="457200"/>
          </a:xfrm>
          <a:prstGeom prst="line">
            <a:avLst/>
          </a:prstGeom>
          <a:noFill/>
          <a:ln w="38100">
            <a:solidFill>
              <a:srgbClr val="FF8DA0"/>
            </a:solidFill>
            <a:round/>
            <a:headEnd/>
            <a:tailEnd type="triangle" w="med" len="med"/>
          </a:ln>
        </p:spPr>
        <p:txBody>
          <a:bodyPr>
            <a:prstTxWarp prst="textNoShape">
              <a:avLst/>
            </a:prstTxWarp>
          </a:bodyPr>
          <a:lstStyle/>
          <a:p>
            <a:endParaRPr lang="en-US">
              <a:latin typeface="18 VAG Rounded Light   02390"/>
            </a:endParaRPr>
          </a:p>
        </p:txBody>
      </p:sp>
      <p:sp>
        <p:nvSpPr>
          <p:cNvPr id="3243059" name="Text Box 51"/>
          <p:cNvSpPr txBox="1">
            <a:spLocks noChangeArrowheads="1"/>
          </p:cNvSpPr>
          <p:nvPr/>
        </p:nvSpPr>
        <p:spPr bwMode="auto">
          <a:xfrm>
            <a:off x="304800" y="2533650"/>
            <a:ext cx="1274708" cy="523220"/>
          </a:xfrm>
          <a:prstGeom prst="rect">
            <a:avLst/>
          </a:prstGeom>
          <a:noFill/>
          <a:ln w="12700">
            <a:noFill/>
            <a:miter lim="800000"/>
            <a:headEnd/>
            <a:tailEnd/>
          </a:ln>
          <a:effectLst/>
        </p:spPr>
        <p:txBody>
          <a:bodyPr wrap="none">
            <a:prstTxWarp prst="textNoShape">
              <a:avLst/>
            </a:prstTxWarp>
            <a:spAutoFit/>
          </a:bodyPr>
          <a:lstStyle/>
          <a:p>
            <a:pPr algn="l"/>
            <a:r>
              <a:rPr lang="en-US" sz="2800" b="1" dirty="0">
                <a:solidFill>
                  <a:schemeClr val="tx1"/>
                </a:solidFill>
                <a:latin typeface="18 VAG Rounded Light   02390"/>
              </a:rPr>
              <a:t>Platter</a:t>
            </a:r>
          </a:p>
        </p:txBody>
      </p:sp>
      <p:sp>
        <p:nvSpPr>
          <p:cNvPr id="3243060" name="Text Box 52"/>
          <p:cNvSpPr txBox="1">
            <a:spLocks noChangeArrowheads="1"/>
          </p:cNvSpPr>
          <p:nvPr/>
        </p:nvSpPr>
        <p:spPr bwMode="auto">
          <a:xfrm>
            <a:off x="6477000" y="1314450"/>
            <a:ext cx="851515" cy="523220"/>
          </a:xfrm>
          <a:prstGeom prst="rect">
            <a:avLst/>
          </a:prstGeom>
          <a:noFill/>
          <a:ln w="12700">
            <a:noFill/>
            <a:miter lim="800000"/>
            <a:headEnd/>
            <a:tailEnd/>
          </a:ln>
          <a:effectLst/>
        </p:spPr>
        <p:txBody>
          <a:bodyPr wrap="none">
            <a:prstTxWarp prst="textNoShape">
              <a:avLst/>
            </a:prstTxWarp>
            <a:spAutoFit/>
          </a:bodyPr>
          <a:lstStyle/>
          <a:p>
            <a:pPr algn="l"/>
            <a:r>
              <a:rPr lang="en-US" sz="2800" b="1">
                <a:solidFill>
                  <a:schemeClr val="tx1"/>
                </a:solidFill>
                <a:latin typeface="18 VAG Rounded Light   02390"/>
              </a:rPr>
              <a:t>Arm</a:t>
            </a:r>
          </a:p>
        </p:txBody>
      </p:sp>
      <p:sp>
        <p:nvSpPr>
          <p:cNvPr id="3243061" name="Text Box 53"/>
          <p:cNvSpPr txBox="1">
            <a:spLocks noChangeArrowheads="1"/>
          </p:cNvSpPr>
          <p:nvPr/>
        </p:nvSpPr>
        <p:spPr bwMode="auto">
          <a:xfrm>
            <a:off x="7315200" y="2609850"/>
            <a:ext cx="1569660" cy="523220"/>
          </a:xfrm>
          <a:prstGeom prst="rect">
            <a:avLst/>
          </a:prstGeom>
          <a:noFill/>
          <a:ln w="12700">
            <a:noFill/>
            <a:miter lim="800000"/>
            <a:headEnd/>
            <a:tailEnd/>
          </a:ln>
          <a:effectLst/>
        </p:spPr>
        <p:txBody>
          <a:bodyPr wrap="none">
            <a:prstTxWarp prst="textNoShape">
              <a:avLst/>
            </a:prstTxWarp>
            <a:spAutoFit/>
          </a:bodyPr>
          <a:lstStyle/>
          <a:p>
            <a:pPr algn="l"/>
            <a:r>
              <a:rPr lang="en-US" sz="2800" b="1">
                <a:solidFill>
                  <a:schemeClr val="tx1"/>
                </a:solidFill>
                <a:latin typeface="18 VAG Rounded Light   02390"/>
              </a:rPr>
              <a:t>Actuator</a:t>
            </a:r>
          </a:p>
        </p:txBody>
      </p:sp>
      <p:sp>
        <p:nvSpPr>
          <p:cNvPr id="3243062" name="Text Box 54"/>
          <p:cNvSpPr txBox="1">
            <a:spLocks noChangeArrowheads="1"/>
          </p:cNvSpPr>
          <p:nvPr/>
        </p:nvSpPr>
        <p:spPr bwMode="auto">
          <a:xfrm>
            <a:off x="5562600" y="1162050"/>
            <a:ext cx="1049312" cy="523220"/>
          </a:xfrm>
          <a:prstGeom prst="rect">
            <a:avLst/>
          </a:prstGeom>
          <a:noFill/>
          <a:ln w="12700">
            <a:noFill/>
            <a:miter lim="800000"/>
            <a:headEnd/>
            <a:tailEnd/>
          </a:ln>
          <a:effectLst/>
        </p:spPr>
        <p:txBody>
          <a:bodyPr wrap="none">
            <a:prstTxWarp prst="textNoShape">
              <a:avLst/>
            </a:prstTxWarp>
            <a:spAutoFit/>
          </a:bodyPr>
          <a:lstStyle/>
          <a:p>
            <a:pPr algn="l"/>
            <a:r>
              <a:rPr lang="en-US" sz="2800" b="1">
                <a:solidFill>
                  <a:schemeClr val="tx1"/>
                </a:solidFill>
                <a:latin typeface="18 VAG Rounded Light   02390"/>
              </a:rPr>
              <a:t>Head</a:t>
            </a:r>
          </a:p>
        </p:txBody>
      </p:sp>
      <p:sp>
        <p:nvSpPr>
          <p:cNvPr id="3243063" name="Text Box 55"/>
          <p:cNvSpPr txBox="1">
            <a:spLocks noChangeArrowheads="1"/>
          </p:cNvSpPr>
          <p:nvPr/>
        </p:nvSpPr>
        <p:spPr bwMode="auto">
          <a:xfrm>
            <a:off x="3352800" y="1143000"/>
            <a:ext cx="1210588" cy="523220"/>
          </a:xfrm>
          <a:prstGeom prst="rect">
            <a:avLst/>
          </a:prstGeom>
          <a:noFill/>
          <a:ln w="12700">
            <a:noFill/>
            <a:miter lim="800000"/>
            <a:headEnd/>
            <a:tailEnd/>
          </a:ln>
          <a:effectLst/>
        </p:spPr>
        <p:txBody>
          <a:bodyPr wrap="none">
            <a:prstTxWarp prst="textNoShape">
              <a:avLst/>
            </a:prstTxWarp>
            <a:spAutoFit/>
          </a:bodyPr>
          <a:lstStyle/>
          <a:p>
            <a:pPr algn="l"/>
            <a:r>
              <a:rPr lang="en-US" sz="2800" b="1" dirty="0">
                <a:solidFill>
                  <a:schemeClr val="accent4"/>
                </a:solidFill>
                <a:latin typeface="18 VAG Rounded Light   02390"/>
              </a:rPr>
              <a:t>Sector</a:t>
            </a:r>
          </a:p>
        </p:txBody>
      </p:sp>
      <p:sp>
        <p:nvSpPr>
          <p:cNvPr id="3243064" name="Text Box 56"/>
          <p:cNvSpPr txBox="1">
            <a:spLocks noChangeArrowheads="1"/>
          </p:cNvSpPr>
          <p:nvPr/>
        </p:nvSpPr>
        <p:spPr bwMode="auto">
          <a:xfrm>
            <a:off x="2286000" y="1066800"/>
            <a:ext cx="1018227" cy="954107"/>
          </a:xfrm>
          <a:prstGeom prst="rect">
            <a:avLst/>
          </a:prstGeom>
          <a:noFill/>
          <a:ln w="12700">
            <a:noFill/>
            <a:miter lim="800000"/>
            <a:headEnd/>
            <a:tailEnd/>
          </a:ln>
          <a:effectLst/>
        </p:spPr>
        <p:txBody>
          <a:bodyPr wrap="none">
            <a:prstTxWarp prst="textNoShape">
              <a:avLst/>
            </a:prstTxWarp>
            <a:spAutoFit/>
          </a:bodyPr>
          <a:lstStyle/>
          <a:p>
            <a:pPr algn="l"/>
            <a:r>
              <a:rPr lang="en-US" sz="2800" b="1" dirty="0">
                <a:solidFill>
                  <a:schemeClr val="tx1"/>
                </a:solidFill>
                <a:latin typeface="18 VAG Rounded Light   02390"/>
              </a:rPr>
              <a:t>Inner</a:t>
            </a:r>
          </a:p>
          <a:p>
            <a:pPr algn="l"/>
            <a:r>
              <a:rPr lang="en-US" sz="2800" b="1" dirty="0">
                <a:solidFill>
                  <a:schemeClr val="tx1"/>
                </a:solidFill>
                <a:latin typeface="18 VAG Rounded Light   02390"/>
              </a:rPr>
              <a:t>Track</a:t>
            </a:r>
          </a:p>
        </p:txBody>
      </p:sp>
      <p:sp>
        <p:nvSpPr>
          <p:cNvPr id="3243065" name="Text Box 57"/>
          <p:cNvSpPr txBox="1">
            <a:spLocks noChangeArrowheads="1"/>
          </p:cNvSpPr>
          <p:nvPr/>
        </p:nvSpPr>
        <p:spPr bwMode="auto">
          <a:xfrm>
            <a:off x="990600" y="1162050"/>
            <a:ext cx="1120820" cy="954107"/>
          </a:xfrm>
          <a:prstGeom prst="rect">
            <a:avLst/>
          </a:prstGeom>
          <a:noFill/>
          <a:ln w="12700">
            <a:noFill/>
            <a:miter lim="800000"/>
            <a:headEnd/>
            <a:tailEnd/>
          </a:ln>
          <a:effectLst/>
        </p:spPr>
        <p:txBody>
          <a:bodyPr wrap="none">
            <a:prstTxWarp prst="textNoShape">
              <a:avLst/>
            </a:prstTxWarp>
            <a:spAutoFit/>
          </a:bodyPr>
          <a:lstStyle/>
          <a:p>
            <a:pPr algn="l"/>
            <a:r>
              <a:rPr lang="en-US" sz="2800" b="1">
                <a:solidFill>
                  <a:schemeClr val="tx1"/>
                </a:solidFill>
                <a:latin typeface="18 VAG Rounded Light   02390"/>
              </a:rPr>
              <a:t>Outer</a:t>
            </a:r>
          </a:p>
          <a:p>
            <a:pPr algn="l"/>
            <a:r>
              <a:rPr lang="en-US" sz="2800" b="1">
                <a:solidFill>
                  <a:schemeClr val="tx1"/>
                </a:solidFill>
                <a:latin typeface="18 VAG Rounded Light   02390"/>
              </a:rPr>
              <a:t>Track</a:t>
            </a:r>
          </a:p>
        </p:txBody>
      </p:sp>
      <p:sp>
        <p:nvSpPr>
          <p:cNvPr id="3243066" name="Line 58"/>
          <p:cNvSpPr>
            <a:spLocks noChangeShapeType="1"/>
          </p:cNvSpPr>
          <p:nvPr/>
        </p:nvSpPr>
        <p:spPr bwMode="auto">
          <a:xfrm>
            <a:off x="3905249" y="2400300"/>
            <a:ext cx="307975" cy="0"/>
          </a:xfrm>
          <a:prstGeom prst="line">
            <a:avLst/>
          </a:prstGeom>
          <a:noFill/>
          <a:ln w="38100">
            <a:solidFill>
              <a:schemeClr val="accent4"/>
            </a:solidFill>
            <a:round/>
            <a:headEnd/>
            <a:tailEnd/>
          </a:ln>
          <a:effectLst/>
        </p:spPr>
        <p:txBody>
          <a:bodyPr wrap="none" anchor="ctr">
            <a:prstTxWarp prst="textNoShape">
              <a:avLst/>
            </a:prstTxWarp>
          </a:bodyPr>
          <a:lstStyle/>
          <a:p>
            <a:endParaRPr lang="en-US">
              <a:latin typeface="18 VAG Rounded Light   02390"/>
            </a:endParaRPr>
          </a:p>
        </p:txBody>
      </p:sp>
      <p:sp>
        <p:nvSpPr>
          <p:cNvPr id="3243067" name="Rectangle 59"/>
          <p:cNvSpPr>
            <a:spLocks noChangeArrowheads="1"/>
          </p:cNvSpPr>
          <p:nvPr/>
        </p:nvSpPr>
        <p:spPr bwMode="auto">
          <a:xfrm>
            <a:off x="6096000" y="2152650"/>
            <a:ext cx="228600" cy="76200"/>
          </a:xfrm>
          <a:prstGeom prst="rect">
            <a:avLst/>
          </a:prstGeom>
          <a:solidFill>
            <a:srgbClr val="FF8DA0"/>
          </a:solidFill>
          <a:ln w="127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243068" name="Rectangle 60"/>
          <p:cNvSpPr>
            <a:spLocks noChangeArrowheads="1"/>
          </p:cNvSpPr>
          <p:nvPr/>
        </p:nvSpPr>
        <p:spPr bwMode="auto">
          <a:xfrm>
            <a:off x="6096000" y="2457450"/>
            <a:ext cx="228600" cy="76200"/>
          </a:xfrm>
          <a:prstGeom prst="rect">
            <a:avLst/>
          </a:prstGeom>
          <a:solidFill>
            <a:srgbClr val="FF8DA0"/>
          </a:solidFill>
          <a:ln w="127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243069" name="Rectangle 61"/>
          <p:cNvSpPr>
            <a:spLocks noChangeArrowheads="1"/>
          </p:cNvSpPr>
          <p:nvPr/>
        </p:nvSpPr>
        <p:spPr bwMode="auto">
          <a:xfrm>
            <a:off x="6096000" y="2838450"/>
            <a:ext cx="228600" cy="76200"/>
          </a:xfrm>
          <a:prstGeom prst="rect">
            <a:avLst/>
          </a:prstGeom>
          <a:solidFill>
            <a:srgbClr val="FF8DA0"/>
          </a:solidFill>
          <a:ln w="127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243070" name="Rectangle 62"/>
          <p:cNvSpPr>
            <a:spLocks noChangeArrowheads="1"/>
          </p:cNvSpPr>
          <p:nvPr/>
        </p:nvSpPr>
        <p:spPr bwMode="auto">
          <a:xfrm>
            <a:off x="6096000" y="3143250"/>
            <a:ext cx="228600" cy="76200"/>
          </a:xfrm>
          <a:prstGeom prst="rect">
            <a:avLst/>
          </a:prstGeom>
          <a:solidFill>
            <a:srgbClr val="FF8DA0"/>
          </a:solidFill>
          <a:ln w="127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243071" name="Line 63"/>
          <p:cNvSpPr>
            <a:spLocks noChangeShapeType="1"/>
          </p:cNvSpPr>
          <p:nvPr/>
        </p:nvSpPr>
        <p:spPr bwMode="auto">
          <a:xfrm flipH="1">
            <a:off x="6705600" y="1771650"/>
            <a:ext cx="228600" cy="457200"/>
          </a:xfrm>
          <a:prstGeom prst="line">
            <a:avLst/>
          </a:prstGeom>
          <a:noFill/>
          <a:ln w="38100">
            <a:solidFill>
              <a:schemeClr val="tx1">
                <a:lumMod val="75000"/>
              </a:schemeClr>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43072" name="Line 64"/>
          <p:cNvSpPr>
            <a:spLocks noChangeShapeType="1"/>
          </p:cNvSpPr>
          <p:nvPr/>
        </p:nvSpPr>
        <p:spPr bwMode="auto">
          <a:xfrm flipV="1">
            <a:off x="1524000" y="2305050"/>
            <a:ext cx="53340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43073" name="Line 65"/>
          <p:cNvSpPr>
            <a:spLocks noChangeShapeType="1"/>
          </p:cNvSpPr>
          <p:nvPr/>
        </p:nvSpPr>
        <p:spPr bwMode="auto">
          <a:xfrm flipV="1">
            <a:off x="1524000" y="2609850"/>
            <a:ext cx="533400" cy="1524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43074" name="Line 66"/>
          <p:cNvSpPr>
            <a:spLocks noChangeShapeType="1"/>
          </p:cNvSpPr>
          <p:nvPr/>
        </p:nvSpPr>
        <p:spPr bwMode="auto">
          <a:xfrm>
            <a:off x="1524000" y="2838450"/>
            <a:ext cx="533400" cy="76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43075" name="Line 67"/>
          <p:cNvSpPr>
            <a:spLocks noChangeShapeType="1"/>
          </p:cNvSpPr>
          <p:nvPr/>
        </p:nvSpPr>
        <p:spPr bwMode="auto">
          <a:xfrm>
            <a:off x="1524000" y="2838450"/>
            <a:ext cx="533400" cy="3810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43077" name="Rectangle 69"/>
          <p:cNvSpPr>
            <a:spLocks noChangeArrowheads="1"/>
          </p:cNvSpPr>
          <p:nvPr/>
        </p:nvSpPr>
        <p:spPr bwMode="auto">
          <a:xfrm>
            <a:off x="7696200" y="1847850"/>
            <a:ext cx="685800" cy="609600"/>
          </a:xfrm>
          <a:prstGeom prst="rect">
            <a:avLst/>
          </a:prstGeom>
          <a:noFill/>
          <a:ln w="38100">
            <a:solidFill>
              <a:srgbClr val="FFFF00"/>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243078" name="Text Box 70"/>
          <p:cNvSpPr txBox="1">
            <a:spLocks noChangeArrowheads="1"/>
          </p:cNvSpPr>
          <p:nvPr/>
        </p:nvSpPr>
        <p:spPr bwMode="auto">
          <a:xfrm>
            <a:off x="7259638" y="1238250"/>
            <a:ext cx="1749197" cy="523220"/>
          </a:xfrm>
          <a:prstGeom prst="rect">
            <a:avLst/>
          </a:prstGeom>
          <a:noFill/>
          <a:ln w="12700">
            <a:noFill/>
            <a:miter lim="800000"/>
            <a:headEnd/>
            <a:tailEnd/>
          </a:ln>
          <a:effectLst/>
        </p:spPr>
        <p:txBody>
          <a:bodyPr wrap="none">
            <a:prstTxWarp prst="textNoShape">
              <a:avLst/>
            </a:prstTxWarp>
            <a:spAutoFit/>
          </a:bodyPr>
          <a:lstStyle/>
          <a:p>
            <a:pPr algn="l"/>
            <a:r>
              <a:rPr lang="en-US" sz="2800" b="1" dirty="0">
                <a:solidFill>
                  <a:srgbClr val="FFFF00"/>
                </a:solidFill>
                <a:latin typeface="18 VAG Rounded Light   02390"/>
              </a:rPr>
              <a:t>Controller</a:t>
            </a:r>
          </a:p>
        </p:txBody>
      </p:sp>
      <p:cxnSp>
        <p:nvCxnSpPr>
          <p:cNvPr id="3243079" name="AutoShape 71"/>
          <p:cNvCxnSpPr>
            <a:cxnSpLocks noChangeShapeType="1"/>
            <a:stCxn id="3243077" idx="1"/>
            <a:endCxn id="3243061" idx="1"/>
          </p:cNvCxnSpPr>
          <p:nvPr/>
        </p:nvCxnSpPr>
        <p:spPr bwMode="auto">
          <a:xfrm rot="10800000" flipV="1">
            <a:off x="7315200" y="2152650"/>
            <a:ext cx="381000" cy="718810"/>
          </a:xfrm>
          <a:prstGeom prst="curvedConnector3">
            <a:avLst>
              <a:gd name="adj1" fmla="val 160000"/>
            </a:avLst>
          </a:prstGeom>
          <a:noFill/>
          <a:ln w="38100">
            <a:solidFill>
              <a:schemeClr val="tx1"/>
            </a:solidFill>
            <a:round/>
            <a:headEnd/>
            <a:tailEnd/>
          </a:ln>
          <a:effectLst/>
        </p:spPr>
      </p:cxnSp>
      <p:sp>
        <p:nvSpPr>
          <p:cNvPr id="3243080" name="Text Box 72"/>
          <p:cNvSpPr txBox="1">
            <a:spLocks noChangeArrowheads="1"/>
          </p:cNvSpPr>
          <p:nvPr/>
        </p:nvSpPr>
        <p:spPr bwMode="auto">
          <a:xfrm>
            <a:off x="4475162" y="1447800"/>
            <a:ext cx="1348420" cy="523220"/>
          </a:xfrm>
          <a:prstGeom prst="rect">
            <a:avLst/>
          </a:prstGeom>
          <a:noFill/>
          <a:ln w="12700">
            <a:noFill/>
            <a:miter lim="800000"/>
            <a:headEnd/>
            <a:tailEnd/>
          </a:ln>
          <a:effectLst/>
        </p:spPr>
        <p:txBody>
          <a:bodyPr wrap="none">
            <a:prstTxWarp prst="textNoShape">
              <a:avLst/>
            </a:prstTxWarp>
            <a:spAutoFit/>
          </a:bodyPr>
          <a:lstStyle/>
          <a:p>
            <a:pPr algn="l"/>
            <a:r>
              <a:rPr lang="en-US" sz="2800" b="1" dirty="0">
                <a:solidFill>
                  <a:srgbClr val="FFFF00"/>
                </a:solidFill>
                <a:latin typeface="18 VAG Rounded Light   02390"/>
              </a:rPr>
              <a:t>Spindle</a:t>
            </a:r>
          </a:p>
        </p:txBody>
      </p:sp>
      <p:sp>
        <p:nvSpPr>
          <p:cNvPr id="3243081" name="Line 73"/>
          <p:cNvSpPr>
            <a:spLocks noChangeShapeType="1"/>
          </p:cNvSpPr>
          <p:nvPr/>
        </p:nvSpPr>
        <p:spPr bwMode="auto">
          <a:xfrm flipV="1">
            <a:off x="4495800" y="1695450"/>
            <a:ext cx="0" cy="533400"/>
          </a:xfrm>
          <a:prstGeom prst="line">
            <a:avLst/>
          </a:prstGeom>
          <a:noFill/>
          <a:ln w="28575">
            <a:solidFill>
              <a:srgbClr val="FFFF00"/>
            </a:solidFill>
            <a:round/>
            <a:headEnd/>
            <a:tailEnd/>
          </a:ln>
          <a:effectLst/>
        </p:spPr>
        <p:txBody>
          <a:bodyPr wrap="none" anchor="ctr">
            <a:prstTxWarp prst="textNoShape">
              <a:avLst/>
            </a:prstTxWarp>
            <a:spAutoFit/>
          </a:bodyPr>
          <a:lstStyle/>
          <a:p>
            <a:endParaRPr lang="en-US">
              <a:latin typeface="18 VAG Rounded Light   0239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45058" name="Rectangle 2"/>
          <p:cNvSpPr>
            <a:spLocks noGrp="1" noChangeArrowheads="1"/>
          </p:cNvSpPr>
          <p:nvPr>
            <p:ph type="title"/>
          </p:nvPr>
        </p:nvSpPr>
        <p:spPr/>
        <p:txBody>
          <a:bodyPr/>
          <a:lstStyle/>
          <a:p>
            <a:r>
              <a:rPr lang="en-US" smtClean="0"/>
              <a:t>Disk Device Performance (2/2)</a:t>
            </a:r>
            <a:endParaRPr lang="en-US"/>
          </a:p>
        </p:txBody>
      </p:sp>
      <p:sp>
        <p:nvSpPr>
          <p:cNvPr id="3245059" name="Rectangle 3"/>
          <p:cNvSpPr>
            <a:spLocks noGrp="1" noChangeArrowheads="1"/>
          </p:cNvSpPr>
          <p:nvPr>
            <p:ph type="body" idx="1"/>
          </p:nvPr>
        </p:nvSpPr>
        <p:spPr/>
        <p:txBody>
          <a:bodyPr/>
          <a:lstStyle/>
          <a:p>
            <a:r>
              <a:rPr lang="en-US" sz="2800" dirty="0" smtClean="0"/>
              <a:t>Average distance of sector from head?</a:t>
            </a:r>
          </a:p>
          <a:p>
            <a:r>
              <a:rPr lang="en-US" sz="2800" dirty="0" smtClean="0"/>
              <a:t>1/2 time of a rotation</a:t>
            </a:r>
          </a:p>
          <a:p>
            <a:pPr lvl="1"/>
            <a:r>
              <a:rPr lang="en-US" sz="2400" dirty="0" smtClean="0"/>
              <a:t>7200 Revolutions Per Minute </a:t>
            </a:r>
            <a:r>
              <a:rPr lang="en-US" sz="2400" dirty="0" err="1" smtClean="0">
                <a:sym typeface="Symbol" pitchFamily="100" charset="2"/>
              </a:rPr>
              <a:t></a:t>
            </a:r>
            <a:r>
              <a:rPr lang="en-US" sz="2400" dirty="0" smtClean="0"/>
              <a:t> 120 Rev/sec</a:t>
            </a:r>
          </a:p>
          <a:p>
            <a:pPr lvl="1"/>
            <a:r>
              <a:rPr lang="en-US" sz="2400" dirty="0" smtClean="0"/>
              <a:t>1 revolution = 1/120 sec </a:t>
            </a:r>
            <a:r>
              <a:rPr lang="en-US" sz="2400" dirty="0" err="1" smtClean="0">
                <a:sym typeface="Symbol" pitchFamily="100" charset="2"/>
              </a:rPr>
              <a:t></a:t>
            </a:r>
            <a:r>
              <a:rPr lang="en-US" sz="2400" dirty="0" smtClean="0"/>
              <a:t> 8.33 milliseconds</a:t>
            </a:r>
          </a:p>
          <a:p>
            <a:pPr lvl="1"/>
            <a:r>
              <a:rPr lang="en-US" sz="2400" dirty="0" smtClean="0"/>
              <a:t>1/2 rotation (revolution) </a:t>
            </a:r>
            <a:r>
              <a:rPr lang="en-US" sz="2400" dirty="0" err="1" smtClean="0">
                <a:sym typeface="Symbol" pitchFamily="100" charset="2"/>
              </a:rPr>
              <a:t></a:t>
            </a:r>
            <a:r>
              <a:rPr lang="en-US" sz="2400" dirty="0" smtClean="0"/>
              <a:t> 4.17 ms</a:t>
            </a:r>
          </a:p>
          <a:p>
            <a:r>
              <a:rPr lang="en-US" sz="2800" dirty="0" smtClean="0"/>
              <a:t>Average no. tracks to move arm?</a:t>
            </a:r>
          </a:p>
          <a:p>
            <a:pPr lvl="1"/>
            <a:r>
              <a:rPr lang="en-US" sz="2400" dirty="0" smtClean="0"/>
              <a:t>Disk industry standard benchmark:</a:t>
            </a:r>
          </a:p>
          <a:p>
            <a:pPr lvl="2"/>
            <a:r>
              <a:rPr lang="en-US" sz="2000" dirty="0" smtClean="0"/>
              <a:t>Sum all time for all possible seek distances </a:t>
            </a:r>
            <a:br>
              <a:rPr lang="en-US" sz="2000" dirty="0" smtClean="0"/>
            </a:br>
            <a:r>
              <a:rPr lang="en-US" sz="2000" dirty="0" smtClean="0"/>
              <a:t>from all possible tracks / # possible</a:t>
            </a:r>
          </a:p>
          <a:p>
            <a:pPr lvl="2"/>
            <a:r>
              <a:rPr lang="en-US" sz="2000" dirty="0" smtClean="0"/>
              <a:t>Assumes average seek distance is random</a:t>
            </a:r>
          </a:p>
          <a:p>
            <a:r>
              <a:rPr lang="en-US" sz="2800" dirty="0" smtClean="0"/>
              <a:t>Size of Disk cache can strongly affect </a:t>
            </a:r>
            <a:r>
              <a:rPr lang="en-US" sz="2800" dirty="0" err="1" smtClean="0"/>
              <a:t>perf</a:t>
            </a:r>
            <a:r>
              <a:rPr lang="en-US" sz="2800" dirty="0" smtClean="0"/>
              <a:t>!</a:t>
            </a:r>
          </a:p>
          <a:p>
            <a:pPr lvl="1"/>
            <a:r>
              <a:rPr lang="en-US" sz="2400" dirty="0" smtClean="0"/>
              <a:t>Cache built into disk system, OS knows nothing</a:t>
            </a:r>
            <a:endParaRPr lang="en-US" sz="2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55298" name="Rectangle 2"/>
          <p:cNvSpPr>
            <a:spLocks noGrp="1" noChangeArrowheads="1"/>
          </p:cNvSpPr>
          <p:nvPr>
            <p:ph type="title"/>
          </p:nvPr>
        </p:nvSpPr>
        <p:spPr/>
        <p:txBody>
          <a:bodyPr/>
          <a:lstStyle/>
          <a:p>
            <a:r>
              <a:rPr lang="en-US" smtClean="0"/>
              <a:t>Where does Flash memory come in?</a:t>
            </a:r>
            <a:endParaRPr lang="en-US"/>
          </a:p>
        </p:txBody>
      </p:sp>
      <p:sp>
        <p:nvSpPr>
          <p:cNvPr id="3255299" name="Rectangle 3"/>
          <p:cNvSpPr>
            <a:spLocks noGrp="1" noChangeArrowheads="1"/>
          </p:cNvSpPr>
          <p:nvPr>
            <p:ph type="body" idx="1"/>
          </p:nvPr>
        </p:nvSpPr>
        <p:spPr/>
        <p:txBody>
          <a:bodyPr/>
          <a:lstStyle/>
          <a:p>
            <a:r>
              <a:rPr lang="en-US" sz="2800" dirty="0" err="1" smtClean="0"/>
              <a:t>Microdrives</a:t>
            </a:r>
            <a:r>
              <a:rPr lang="en-US" sz="2800" dirty="0" smtClean="0"/>
              <a:t> and Flash memory (e.g., </a:t>
            </a:r>
            <a:r>
              <a:rPr lang="en-US" sz="2800" dirty="0" err="1" smtClean="0"/>
              <a:t>CompactFlash</a:t>
            </a:r>
            <a:r>
              <a:rPr lang="en-US" sz="2800" dirty="0" smtClean="0"/>
              <a:t>) are going head-to-head</a:t>
            </a:r>
          </a:p>
          <a:p>
            <a:pPr lvl="1"/>
            <a:r>
              <a:rPr lang="en-US" sz="2400" dirty="0" smtClean="0"/>
              <a:t>Both non-volatile (no power, data ok)</a:t>
            </a:r>
          </a:p>
          <a:p>
            <a:pPr lvl="1"/>
            <a:r>
              <a:rPr lang="en-US" sz="2400" dirty="0" smtClean="0"/>
              <a:t>Flash benefits: durable &amp; lower power</a:t>
            </a:r>
            <a:br>
              <a:rPr lang="en-US" sz="2400" dirty="0" smtClean="0"/>
            </a:br>
            <a:r>
              <a:rPr lang="en-US" sz="2400" dirty="0" smtClean="0"/>
              <a:t>(no moving parts, need to spin µdrives up/down)</a:t>
            </a:r>
          </a:p>
          <a:p>
            <a:pPr lvl="1"/>
            <a:r>
              <a:rPr lang="en-US" sz="2400" dirty="0" smtClean="0"/>
              <a:t>Flash limitations: finite number of write cycles (wear on the insulating oxide layer around the charge storage mechanism). </a:t>
            </a:r>
            <a:r>
              <a:rPr lang="en-US" sz="2400" dirty="0" smtClean="0">
                <a:solidFill>
                  <a:srgbClr val="00ADDC"/>
                </a:solidFill>
              </a:rPr>
              <a:t>Most ≥ 100K, some ≥ 1M W/erase cycles.</a:t>
            </a:r>
          </a:p>
          <a:p>
            <a:r>
              <a:rPr lang="en-US" sz="2800" dirty="0" smtClean="0"/>
              <a:t>How does Flash memory work?</a:t>
            </a:r>
          </a:p>
          <a:p>
            <a:pPr lvl="1"/>
            <a:r>
              <a:rPr lang="en-US" sz="2400" dirty="0" smtClean="0"/>
              <a:t>NMOS transistor with an additional conductor between gate and source/drain which “traps” electrons. The presence/absence is a 1 or 0.</a:t>
            </a:r>
          </a:p>
          <a:p>
            <a:pPr lvl="1"/>
            <a:endParaRPr lang="en-US" sz="2400" dirty="0"/>
          </a:p>
        </p:txBody>
      </p:sp>
      <p:sp>
        <p:nvSpPr>
          <p:cNvPr id="3255301" name="Rectangle 5"/>
          <p:cNvSpPr>
            <a:spLocks noChangeArrowheads="1"/>
          </p:cNvSpPr>
          <p:nvPr/>
        </p:nvSpPr>
        <p:spPr bwMode="auto">
          <a:xfrm>
            <a:off x="1447800" y="6096000"/>
            <a:ext cx="6468437" cy="461665"/>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rgbClr val="FFFF00"/>
                </a:solidFill>
                <a:latin typeface="Courier New"/>
                <a:cs typeface="Courier New"/>
              </a:rPr>
              <a:t>en.wikipedia.org/wiki/Flash_memory</a:t>
            </a:r>
            <a:endParaRPr lang="en-US" sz="2400" b="1" dirty="0">
              <a:solidFill>
                <a:srgbClr val="FFFF00"/>
              </a:solidFill>
              <a:latin typeface="Courier New"/>
              <a:cs typeface="Courier New"/>
            </a:endParaRPr>
          </a:p>
        </p:txBody>
      </p:sp>
      <p:pic>
        <p:nvPicPr>
          <p:cNvPr id="3255302" name="Picture 6"/>
          <p:cNvPicPr>
            <a:picLocks noChangeAspect="1" noChangeArrowheads="1"/>
          </p:cNvPicPr>
          <p:nvPr/>
        </p:nvPicPr>
        <p:blipFill>
          <a:blip r:embed="rId3"/>
          <a:srcRect/>
          <a:stretch>
            <a:fillRect/>
          </a:stretch>
        </p:blipFill>
        <p:spPr bwMode="auto">
          <a:xfrm>
            <a:off x="7726363" y="1219200"/>
            <a:ext cx="1417637" cy="16002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57346" name="Rectangle 2"/>
          <p:cNvSpPr>
            <a:spLocks noGrp="1" noChangeArrowheads="1"/>
          </p:cNvSpPr>
          <p:nvPr>
            <p:ph type="title"/>
          </p:nvPr>
        </p:nvSpPr>
        <p:spPr/>
        <p:txBody>
          <a:bodyPr/>
          <a:lstStyle/>
          <a:p>
            <a:r>
              <a:rPr lang="en-US" smtClean="0"/>
              <a:t>What does Apple put in its iPods?</a:t>
            </a:r>
            <a:endParaRPr lang="en-US"/>
          </a:p>
        </p:txBody>
      </p:sp>
      <p:pic>
        <p:nvPicPr>
          <p:cNvPr id="3257347" name="Picture 3"/>
          <p:cNvPicPr>
            <a:picLocks noChangeAspect="1" noChangeArrowheads="1"/>
          </p:cNvPicPr>
          <p:nvPr/>
        </p:nvPicPr>
        <p:blipFill>
          <a:blip r:embed="rId3"/>
          <a:srcRect l="7370" t="3746" r="7933" b="4022"/>
          <a:stretch>
            <a:fillRect/>
          </a:stretch>
        </p:blipFill>
        <p:spPr bwMode="auto">
          <a:xfrm>
            <a:off x="4786714" y="1676400"/>
            <a:ext cx="808037" cy="1143000"/>
          </a:xfrm>
          <a:prstGeom prst="rect">
            <a:avLst/>
          </a:prstGeom>
          <a:noFill/>
        </p:spPr>
      </p:pic>
      <p:sp>
        <p:nvSpPr>
          <p:cNvPr id="3257348" name="Rectangle 4"/>
          <p:cNvSpPr>
            <a:spLocks noChangeArrowheads="1"/>
          </p:cNvSpPr>
          <p:nvPr/>
        </p:nvSpPr>
        <p:spPr bwMode="auto">
          <a:xfrm>
            <a:off x="2332037" y="990600"/>
            <a:ext cx="1615364" cy="646331"/>
          </a:xfrm>
          <a:prstGeom prst="rect">
            <a:avLst/>
          </a:prstGeom>
          <a:noFill/>
          <a:ln w="12700">
            <a:noFill/>
            <a:miter lim="800000"/>
            <a:headEnd/>
            <a:tailEnd/>
          </a:ln>
          <a:effectLst/>
        </p:spPr>
        <p:txBody>
          <a:bodyPr wrap="none">
            <a:prstTxWarp prst="textNoShape">
              <a:avLst/>
            </a:prstTxWarp>
            <a:spAutoFit/>
          </a:bodyPr>
          <a:lstStyle/>
          <a:p>
            <a:pPr algn="ctr"/>
            <a:r>
              <a:rPr lang="en-US" sz="1800" dirty="0">
                <a:solidFill>
                  <a:schemeClr val="tx1"/>
                </a:solidFill>
                <a:latin typeface="18 VAG Rounded Light   02390"/>
              </a:rPr>
              <a:t>Samsung flash</a:t>
            </a:r>
            <a:r>
              <a:rPr lang="en-US" sz="1800" dirty="0" smtClean="0">
                <a:solidFill>
                  <a:schemeClr val="tx1"/>
                </a:solidFill>
                <a:latin typeface="18 VAG Rounded Light   02390"/>
              </a:rPr>
              <a:t/>
            </a:r>
            <a:br>
              <a:rPr lang="en-US" sz="1800" dirty="0" smtClean="0">
                <a:solidFill>
                  <a:schemeClr val="tx1"/>
                </a:solidFill>
                <a:latin typeface="18 VAG Rounded Light   02390"/>
              </a:rPr>
            </a:br>
            <a:r>
              <a:rPr lang="en-US" sz="1800" dirty="0" smtClean="0">
                <a:solidFill>
                  <a:schemeClr val="tx1"/>
                </a:solidFill>
                <a:latin typeface="18 VAG Rounded Light   02390"/>
              </a:rPr>
              <a:t>4</a:t>
            </a:r>
            <a:r>
              <a:rPr lang="en-US" sz="1800" dirty="0">
                <a:solidFill>
                  <a:schemeClr val="tx1"/>
                </a:solidFill>
                <a:latin typeface="18 VAG Rounded Light   02390"/>
              </a:rPr>
              <a:t>, 8GB</a:t>
            </a:r>
          </a:p>
        </p:txBody>
      </p:sp>
      <p:sp>
        <p:nvSpPr>
          <p:cNvPr id="3257351" name="Rectangle 7"/>
          <p:cNvSpPr>
            <a:spLocks noChangeArrowheads="1"/>
          </p:cNvSpPr>
          <p:nvPr/>
        </p:nvSpPr>
        <p:spPr bwMode="auto">
          <a:xfrm>
            <a:off x="457200" y="6096000"/>
            <a:ext cx="8382000" cy="461665"/>
          </a:xfrm>
          <a:prstGeom prst="rect">
            <a:avLst/>
          </a:prstGeom>
          <a:noFill/>
          <a:ln w="12700">
            <a:noFill/>
            <a:miter lim="800000"/>
            <a:headEnd/>
            <a:tailEnd/>
          </a:ln>
          <a:effectLst/>
        </p:spPr>
        <p:txBody>
          <a:bodyPr wrap="square">
            <a:prstTxWarp prst="textNoShape">
              <a:avLst/>
            </a:prstTxWarp>
            <a:spAutoFit/>
          </a:bodyPr>
          <a:lstStyle/>
          <a:p>
            <a:r>
              <a:rPr lang="en-US" sz="2400" dirty="0" smtClean="0">
                <a:solidFill>
                  <a:schemeClr val="tx1"/>
                </a:solidFill>
                <a:latin typeface="18 VAG Rounded Light   02390"/>
              </a:rPr>
              <a:t>        shuffle,         </a:t>
            </a:r>
            <a:r>
              <a:rPr lang="en-US" sz="2400" dirty="0" err="1" smtClean="0">
                <a:solidFill>
                  <a:schemeClr val="tx1"/>
                </a:solidFill>
                <a:latin typeface="18 VAG Rounded Light   02390"/>
              </a:rPr>
              <a:t>nano</a:t>
            </a:r>
            <a:r>
              <a:rPr lang="en-US" sz="2400" dirty="0" smtClean="0">
                <a:solidFill>
                  <a:schemeClr val="tx1"/>
                </a:solidFill>
                <a:latin typeface="18 VAG Rounded Light   02390"/>
              </a:rPr>
              <a:t>,                 classic,              touch</a:t>
            </a:r>
            <a:endParaRPr lang="en-US" sz="2400" dirty="0">
              <a:solidFill>
                <a:schemeClr val="tx1"/>
              </a:solidFill>
              <a:latin typeface="18 VAG Rounded Light   02390"/>
            </a:endParaRPr>
          </a:p>
        </p:txBody>
      </p:sp>
      <p:sp>
        <p:nvSpPr>
          <p:cNvPr id="3257352" name="Rectangle 8"/>
          <p:cNvSpPr>
            <a:spLocks noChangeArrowheads="1"/>
          </p:cNvSpPr>
          <p:nvPr/>
        </p:nvSpPr>
        <p:spPr bwMode="auto">
          <a:xfrm>
            <a:off x="4100914" y="990600"/>
            <a:ext cx="2223686" cy="646331"/>
          </a:xfrm>
          <a:prstGeom prst="rect">
            <a:avLst/>
          </a:prstGeom>
          <a:noFill/>
          <a:ln w="12700">
            <a:noFill/>
            <a:miter lim="800000"/>
            <a:headEnd/>
            <a:tailEnd/>
          </a:ln>
          <a:effectLst/>
        </p:spPr>
        <p:txBody>
          <a:bodyPr wrap="none">
            <a:prstTxWarp prst="textNoShape">
              <a:avLst/>
            </a:prstTxWarp>
            <a:spAutoFit/>
          </a:bodyPr>
          <a:lstStyle/>
          <a:p>
            <a:pPr algn="ctr"/>
            <a:r>
              <a:rPr lang="en-US" sz="1800" dirty="0">
                <a:solidFill>
                  <a:schemeClr val="tx1"/>
                </a:solidFill>
                <a:latin typeface="18 VAG Rounded Light   02390"/>
              </a:rPr>
              <a:t>Toshiba 1.8-inch HDD</a:t>
            </a:r>
            <a:r>
              <a:rPr lang="en-US" sz="1800" dirty="0" smtClean="0">
                <a:solidFill>
                  <a:schemeClr val="tx1"/>
                </a:solidFill>
                <a:latin typeface="18 VAG Rounded Light   02390"/>
              </a:rPr>
              <a:t/>
            </a:r>
            <a:br>
              <a:rPr lang="en-US" sz="1800" dirty="0" smtClean="0">
                <a:solidFill>
                  <a:schemeClr val="tx1"/>
                </a:solidFill>
                <a:latin typeface="18 VAG Rounded Light   02390"/>
              </a:rPr>
            </a:br>
            <a:r>
              <a:rPr lang="en-US" sz="1800" dirty="0" smtClean="0">
                <a:solidFill>
                  <a:schemeClr val="tx1"/>
                </a:solidFill>
                <a:latin typeface="18 VAG Rounded Light   02390"/>
              </a:rPr>
              <a:t>80, 160GB</a:t>
            </a:r>
            <a:endParaRPr lang="en-US" sz="3600" dirty="0">
              <a:solidFill>
                <a:schemeClr val="tx1"/>
              </a:solidFill>
              <a:latin typeface="18 VAG Rounded Light   02390"/>
            </a:endParaRPr>
          </a:p>
        </p:txBody>
      </p:sp>
      <p:sp>
        <p:nvSpPr>
          <p:cNvPr id="3257353" name="Rectangle 9"/>
          <p:cNvSpPr>
            <a:spLocks noChangeArrowheads="1"/>
          </p:cNvSpPr>
          <p:nvPr/>
        </p:nvSpPr>
        <p:spPr bwMode="auto">
          <a:xfrm>
            <a:off x="693438" y="990600"/>
            <a:ext cx="1440162" cy="646331"/>
          </a:xfrm>
          <a:prstGeom prst="rect">
            <a:avLst/>
          </a:prstGeom>
          <a:noFill/>
          <a:ln w="12700">
            <a:noFill/>
            <a:miter lim="800000"/>
            <a:headEnd/>
            <a:tailEnd/>
          </a:ln>
          <a:effectLst/>
        </p:spPr>
        <p:txBody>
          <a:bodyPr wrap="none">
            <a:prstTxWarp prst="textNoShape">
              <a:avLst/>
            </a:prstTxWarp>
            <a:spAutoFit/>
          </a:bodyPr>
          <a:lstStyle/>
          <a:p>
            <a:pPr algn="ctr"/>
            <a:r>
              <a:rPr lang="en-US" sz="1800" dirty="0">
                <a:solidFill>
                  <a:schemeClr val="tx1"/>
                </a:solidFill>
                <a:latin typeface="18 VAG Rounded Light   02390"/>
              </a:rPr>
              <a:t>Toshiba flash</a:t>
            </a:r>
            <a:br>
              <a:rPr lang="en-US" sz="1800" dirty="0">
                <a:solidFill>
                  <a:schemeClr val="tx1"/>
                </a:solidFill>
                <a:latin typeface="18 VAG Rounded Light   02390"/>
              </a:rPr>
            </a:br>
            <a:r>
              <a:rPr lang="en-US" sz="1800" dirty="0">
                <a:solidFill>
                  <a:schemeClr val="tx1"/>
                </a:solidFill>
                <a:latin typeface="18 VAG Rounded Light   02390"/>
              </a:rPr>
              <a:t> </a:t>
            </a:r>
            <a:r>
              <a:rPr lang="en-US" sz="1800" dirty="0" smtClean="0">
                <a:solidFill>
                  <a:schemeClr val="tx1"/>
                </a:solidFill>
                <a:latin typeface="18 VAG Rounded Light   02390"/>
              </a:rPr>
              <a:t>1, 2GB</a:t>
            </a:r>
            <a:endParaRPr lang="en-US" sz="1800" dirty="0">
              <a:solidFill>
                <a:schemeClr val="tx1"/>
              </a:solidFill>
              <a:latin typeface="18 VAG Rounded Light   02390"/>
            </a:endParaRPr>
          </a:p>
        </p:txBody>
      </p:sp>
      <p:pic>
        <p:nvPicPr>
          <p:cNvPr id="3257354" name="Picture 10"/>
          <p:cNvPicPr>
            <a:picLocks noChangeAspect="1" noChangeArrowheads="1"/>
          </p:cNvPicPr>
          <p:nvPr/>
        </p:nvPicPr>
        <p:blipFill>
          <a:blip r:embed="rId4"/>
          <a:srcRect l="9650" t="19658" r="16106" b="22186"/>
          <a:stretch>
            <a:fillRect/>
          </a:stretch>
        </p:blipFill>
        <p:spPr bwMode="auto">
          <a:xfrm>
            <a:off x="2362200" y="1695450"/>
            <a:ext cx="1524000" cy="895350"/>
          </a:xfrm>
          <a:prstGeom prst="rect">
            <a:avLst/>
          </a:prstGeom>
          <a:noFill/>
          <a:ln w="12700">
            <a:noFill/>
            <a:miter lim="800000"/>
            <a:headEnd/>
            <a:tailEnd/>
          </a:ln>
          <a:effectLst/>
        </p:spPr>
      </p:pic>
      <p:pic>
        <p:nvPicPr>
          <p:cNvPr id="3257355" name="Picture 11"/>
          <p:cNvPicPr>
            <a:picLocks noChangeAspect="1" noChangeArrowheads="1"/>
          </p:cNvPicPr>
          <p:nvPr/>
        </p:nvPicPr>
        <p:blipFill>
          <a:blip r:embed="rId5">
            <a:clrChange>
              <a:clrFrom>
                <a:srgbClr val="FFFFFF"/>
              </a:clrFrom>
              <a:clrTo>
                <a:srgbClr val="FFFFFF">
                  <a:alpha val="0"/>
                </a:srgbClr>
              </a:clrTo>
            </a:clrChange>
          </a:blip>
          <a:srcRect l="36063" t="11472" r="15001" b="42682"/>
          <a:stretch>
            <a:fillRect/>
          </a:stretch>
        </p:blipFill>
        <p:spPr bwMode="auto">
          <a:xfrm rot="10800000">
            <a:off x="847427" y="1716086"/>
            <a:ext cx="1219200" cy="722313"/>
          </a:xfrm>
          <a:prstGeom prst="rect">
            <a:avLst/>
          </a:prstGeom>
          <a:noFill/>
          <a:ln w="12700">
            <a:noFill/>
            <a:miter lim="800000"/>
            <a:headEnd/>
            <a:tailEnd/>
          </a:ln>
          <a:effectLst/>
        </p:spPr>
      </p:pic>
      <p:sp>
        <p:nvSpPr>
          <p:cNvPr id="3257358" name="Rectangle 14"/>
          <p:cNvSpPr>
            <a:spLocks noChangeArrowheads="1"/>
          </p:cNvSpPr>
          <p:nvPr/>
        </p:nvSpPr>
        <p:spPr bwMode="auto">
          <a:xfrm>
            <a:off x="0" y="0"/>
            <a:ext cx="9144000" cy="400110"/>
          </a:xfrm>
          <a:prstGeom prst="rect">
            <a:avLst/>
          </a:prstGeom>
          <a:noFill/>
          <a:ln w="12700">
            <a:noFill/>
            <a:miter lim="800000"/>
            <a:headEnd/>
            <a:tailEnd/>
          </a:ln>
          <a:effectLst/>
        </p:spPr>
        <p:txBody>
          <a:bodyPr wrap="square">
            <a:prstTxWarp prst="textNoShape">
              <a:avLst/>
            </a:prstTxWarp>
            <a:spAutoFit/>
          </a:bodyPr>
          <a:lstStyle/>
          <a:p>
            <a:r>
              <a:rPr lang="en-US" sz="2000" dirty="0" err="1">
                <a:solidFill>
                  <a:schemeClr val="tx1"/>
                </a:solidFill>
                <a:latin typeface="18 VAG Rounded Light   02390"/>
                <a:cs typeface="Courier New"/>
              </a:rPr>
              <a:t>en.wikipedia.org/wiki/</a:t>
            </a:r>
            <a:r>
              <a:rPr lang="en-US" sz="2000" dirty="0" err="1" smtClean="0">
                <a:solidFill>
                  <a:schemeClr val="tx1"/>
                </a:solidFill>
                <a:latin typeface="18 VAG Rounded Light   02390"/>
                <a:cs typeface="Courier New"/>
              </a:rPr>
              <a:t>Ipod</a:t>
            </a:r>
            <a:r>
              <a:rPr lang="en-US" sz="2000" dirty="0" smtClean="0">
                <a:solidFill>
                  <a:schemeClr val="tx1"/>
                </a:solidFill>
                <a:latin typeface="18 VAG Rounded Light   02390"/>
                <a:cs typeface="Courier New"/>
              </a:rPr>
              <a:t>				   </a:t>
            </a:r>
            <a:r>
              <a:rPr lang="en-US" sz="2000" dirty="0" err="1" smtClean="0">
                <a:solidFill>
                  <a:schemeClr val="tx1"/>
                </a:solidFill>
                <a:latin typeface="18 VAG Rounded Light   02390"/>
                <a:cs typeface="Courier New"/>
              </a:rPr>
              <a:t>www</a:t>
            </a:r>
            <a:r>
              <a:rPr lang="en-US" sz="2000" dirty="0" err="1">
                <a:solidFill>
                  <a:schemeClr val="tx1"/>
                </a:solidFill>
                <a:latin typeface="18 VAG Rounded Light   02390"/>
                <a:cs typeface="Courier New"/>
              </a:rPr>
              <a:t>.apple.com/ipod</a:t>
            </a:r>
            <a:endParaRPr lang="en-US" sz="2000" dirty="0">
              <a:solidFill>
                <a:schemeClr val="tx1"/>
              </a:solidFill>
              <a:latin typeface="18 VAG Rounded Light   02390"/>
              <a:cs typeface="Courier New"/>
            </a:endParaRPr>
          </a:p>
        </p:txBody>
      </p:sp>
      <p:pic>
        <p:nvPicPr>
          <p:cNvPr id="15" name="Picture 14" descr="320px-IPod_Line2.png"/>
          <p:cNvPicPr>
            <a:picLocks noChangeAspect="1"/>
          </p:cNvPicPr>
          <p:nvPr/>
        </p:nvPicPr>
        <p:blipFill>
          <a:blip r:embed="rId6"/>
          <a:stretch>
            <a:fillRect/>
          </a:stretch>
        </p:blipFill>
        <p:spPr>
          <a:xfrm>
            <a:off x="947848" y="2645624"/>
            <a:ext cx="7357952" cy="3678976"/>
          </a:xfrm>
          <a:prstGeom prst="rect">
            <a:avLst/>
          </a:prstGeom>
        </p:spPr>
      </p:pic>
      <p:pic>
        <p:nvPicPr>
          <p:cNvPr id="16" name="Picture 15" descr="17-1.jpg"/>
          <p:cNvPicPr>
            <a:picLocks noChangeAspect="1"/>
          </p:cNvPicPr>
          <p:nvPr/>
        </p:nvPicPr>
        <p:blipFill>
          <a:blip r:embed="rId7"/>
          <a:srcRect l="47000" t="8750" r="35000" b="50625"/>
          <a:stretch>
            <a:fillRect/>
          </a:stretch>
        </p:blipFill>
        <p:spPr>
          <a:xfrm rot="5400000">
            <a:off x="6764275" y="1566611"/>
            <a:ext cx="836559" cy="1258711"/>
          </a:xfrm>
          <a:prstGeom prst="rect">
            <a:avLst/>
          </a:prstGeom>
        </p:spPr>
      </p:pic>
      <p:sp>
        <p:nvSpPr>
          <p:cNvPr id="17" name="Rectangle 9"/>
          <p:cNvSpPr>
            <a:spLocks noChangeArrowheads="1"/>
          </p:cNvSpPr>
          <p:nvPr/>
        </p:nvSpPr>
        <p:spPr bwMode="auto">
          <a:xfrm>
            <a:off x="6477000" y="990600"/>
            <a:ext cx="1440162" cy="646331"/>
          </a:xfrm>
          <a:prstGeom prst="rect">
            <a:avLst/>
          </a:prstGeom>
          <a:noFill/>
          <a:ln w="12700">
            <a:noFill/>
            <a:miter lim="800000"/>
            <a:headEnd/>
            <a:tailEnd/>
          </a:ln>
          <a:effectLst/>
        </p:spPr>
        <p:txBody>
          <a:bodyPr wrap="none">
            <a:prstTxWarp prst="textNoShape">
              <a:avLst/>
            </a:prstTxWarp>
            <a:spAutoFit/>
          </a:bodyPr>
          <a:lstStyle/>
          <a:p>
            <a:pPr algn="ctr"/>
            <a:r>
              <a:rPr lang="en-US" sz="1800" dirty="0">
                <a:solidFill>
                  <a:schemeClr val="tx1"/>
                </a:solidFill>
                <a:latin typeface="18 VAG Rounded Light   02390"/>
              </a:rPr>
              <a:t>Toshiba flash</a:t>
            </a:r>
            <a:br>
              <a:rPr lang="en-US" sz="1800" dirty="0">
                <a:solidFill>
                  <a:schemeClr val="tx1"/>
                </a:solidFill>
                <a:latin typeface="18 VAG Rounded Light   02390"/>
              </a:rPr>
            </a:br>
            <a:r>
              <a:rPr lang="en-US" sz="1800" dirty="0" smtClean="0">
                <a:solidFill>
                  <a:schemeClr val="tx1"/>
                </a:solidFill>
                <a:latin typeface="18 VAG Rounded Light   02390"/>
              </a:rPr>
              <a:t> 8, 16, 32GB</a:t>
            </a:r>
            <a:endParaRPr lang="en-US" sz="1800" dirty="0">
              <a:solidFill>
                <a:schemeClr val="tx1"/>
              </a:solidFill>
              <a:latin typeface="18 VAG Rounded Light   0239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RAID : Redundant Array of Inexpensive Disks</a:t>
            </a:r>
          </a:p>
        </p:txBody>
      </p:sp>
      <p:sp>
        <p:nvSpPr>
          <p:cNvPr id="3" name="Content Placeholder 2"/>
          <p:cNvSpPr>
            <a:spLocks noGrp="1"/>
          </p:cNvSpPr>
          <p:nvPr>
            <p:ph idx="1"/>
          </p:nvPr>
        </p:nvSpPr>
        <p:spPr/>
        <p:txBody>
          <a:bodyPr/>
          <a:lstStyle/>
          <a:p>
            <a:r>
              <a:rPr lang="en-US"/>
              <a:t>Invented @ Berkeley (1989)</a:t>
            </a:r>
          </a:p>
          <a:p>
            <a:r>
              <a:rPr lang="en-US"/>
              <a:t>A multi-billion industry</a:t>
            </a:r>
            <a:br>
              <a:rPr lang="en-US"/>
            </a:br>
            <a:r>
              <a:rPr lang="en-US"/>
              <a:t>80% non-PC disks sold in RAIDs</a:t>
            </a:r>
          </a:p>
          <a:p>
            <a:r>
              <a:rPr lang="en-US"/>
              <a:t>Idea: </a:t>
            </a:r>
          </a:p>
          <a:p>
            <a:pPr lvl="1"/>
            <a:r>
              <a:rPr lang="en-US" dirty="0" smtClean="0"/>
              <a:t>Files are “striped” across multiple disks</a:t>
            </a:r>
          </a:p>
          <a:p>
            <a:pPr lvl="1"/>
            <a:r>
              <a:rPr lang="en-US" dirty="0" smtClean="0"/>
              <a:t>Redundancy yields high data availability</a:t>
            </a:r>
          </a:p>
          <a:p>
            <a:pPr lvl="2"/>
            <a:r>
              <a:rPr lang="en-US" dirty="0" smtClean="0"/>
              <a:t>Disks will still fail</a:t>
            </a:r>
          </a:p>
          <a:p>
            <a:pPr lvl="1"/>
            <a:r>
              <a:rPr lang="en-US" dirty="0" smtClean="0"/>
              <a:t>Contents reconstructed from data </a:t>
            </a:r>
            <a:br>
              <a:rPr lang="en-US" dirty="0" smtClean="0"/>
            </a:br>
            <a:r>
              <a:rPr lang="en-US" dirty="0" smtClean="0"/>
              <a:t>redundantly stored in the array</a:t>
            </a:r>
          </a:p>
          <a:p>
            <a:pPr lvl="2"/>
            <a:r>
              <a:rPr lang="en-US" dirty="0" err="1" smtClean="0"/>
              <a:t></a:t>
            </a:r>
            <a:r>
              <a:rPr lang="en-US" dirty="0" smtClean="0"/>
              <a:t> Capacity penalty to store redundant info</a:t>
            </a:r>
          </a:p>
          <a:p>
            <a:pPr lvl="2"/>
            <a:r>
              <a:rPr lang="en-US" dirty="0" err="1" smtClean="0"/>
              <a:t></a:t>
            </a:r>
            <a:r>
              <a:rPr lang="en-US" dirty="0" smtClean="0"/>
              <a:t> Bandwidth penalty to update redundant info</a:t>
            </a:r>
            <a:endParaRPr lang="en-US" dirty="0"/>
          </a:p>
          <a:p>
            <a:endParaRPr lang="en-US"/>
          </a:p>
        </p:txBody>
      </p:sp>
      <p:pic>
        <p:nvPicPr>
          <p:cNvPr id="4" name="Picture 4"/>
          <p:cNvPicPr>
            <a:picLocks noChangeAspect="1" noChangeArrowheads="1"/>
          </p:cNvPicPr>
          <p:nvPr/>
        </p:nvPicPr>
        <p:blipFill>
          <a:blip r:embed="rId2"/>
          <a:srcRect/>
          <a:stretch>
            <a:fillRect/>
          </a:stretch>
        </p:blipFill>
        <p:spPr bwMode="auto">
          <a:xfrm>
            <a:off x="6858000" y="1752600"/>
            <a:ext cx="2126341" cy="3429000"/>
          </a:xfrm>
          <a:prstGeom prst="rect">
            <a:avLst/>
          </a:prstGeom>
          <a:noFill/>
        </p:spPr>
      </p:pic>
      <p:pic>
        <p:nvPicPr>
          <p:cNvPr id="5" name="Picture 5"/>
          <p:cNvPicPr>
            <a:picLocks noChangeAspect="1" noChangeArrowheads="1"/>
          </p:cNvPicPr>
          <p:nvPr/>
        </p:nvPicPr>
        <p:blipFill>
          <a:blip r:embed="rId3"/>
          <a:srcRect/>
          <a:stretch>
            <a:fillRect/>
          </a:stretch>
        </p:blipFill>
        <p:spPr bwMode="auto">
          <a:xfrm>
            <a:off x="6867765" y="1143000"/>
            <a:ext cx="2116138" cy="628338"/>
          </a:xfrm>
          <a:prstGeom prst="rect">
            <a:avLst/>
          </a:prstGeom>
          <a:noFill/>
          <a:ln w="12700">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RAID configurations</a:t>
            </a:r>
          </a:p>
        </p:txBody>
      </p:sp>
      <p:pic>
        <p:nvPicPr>
          <p:cNvPr id="4" name="Picture 4"/>
          <p:cNvPicPr>
            <a:picLocks noChangeAspect="1" noChangeArrowheads="1"/>
          </p:cNvPicPr>
          <p:nvPr/>
        </p:nvPicPr>
        <p:blipFill>
          <a:blip r:embed="rId2"/>
          <a:srcRect/>
          <a:stretch>
            <a:fillRect/>
          </a:stretch>
        </p:blipFill>
        <p:spPr bwMode="auto">
          <a:xfrm>
            <a:off x="670636" y="2209800"/>
            <a:ext cx="3657600" cy="1348740"/>
          </a:xfrm>
          <a:prstGeom prst="rect">
            <a:avLst/>
          </a:prstGeom>
          <a:noFill/>
          <a:ln w="12700">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709236" y="2209800"/>
            <a:ext cx="3657600" cy="1348740"/>
          </a:xfrm>
          <a:prstGeom prst="rect">
            <a:avLst/>
          </a:prstGeom>
          <a:noFill/>
          <a:ln w="12700">
            <a:noFill/>
            <a:miter lim="800000"/>
            <a:headEnd/>
            <a:tailEnd/>
          </a:ln>
          <a:effectLst/>
        </p:spPr>
      </p:pic>
      <p:pic>
        <p:nvPicPr>
          <p:cNvPr id="6" name="Picture 4"/>
          <p:cNvPicPr>
            <a:picLocks noChangeAspect="1" noChangeArrowheads="1"/>
          </p:cNvPicPr>
          <p:nvPr/>
        </p:nvPicPr>
        <p:blipFill>
          <a:blip r:embed="rId4"/>
          <a:srcRect/>
          <a:stretch>
            <a:fillRect/>
          </a:stretch>
        </p:blipFill>
        <p:spPr bwMode="auto">
          <a:xfrm>
            <a:off x="670636" y="4648200"/>
            <a:ext cx="3655108" cy="1355436"/>
          </a:xfrm>
          <a:prstGeom prst="rect">
            <a:avLst/>
          </a:prstGeom>
          <a:noFill/>
          <a:ln w="12700">
            <a:noFill/>
            <a:miter lim="800000"/>
            <a:headEnd/>
            <a:tailEnd/>
          </a:ln>
          <a:effectLst/>
        </p:spPr>
      </p:pic>
      <p:pic>
        <p:nvPicPr>
          <p:cNvPr id="7" name="Picture 4"/>
          <p:cNvPicPr>
            <a:picLocks noChangeAspect="1" noChangeArrowheads="1"/>
          </p:cNvPicPr>
          <p:nvPr/>
        </p:nvPicPr>
        <p:blipFill>
          <a:blip r:embed="rId5"/>
          <a:srcRect/>
          <a:stretch>
            <a:fillRect/>
          </a:stretch>
        </p:blipFill>
        <p:spPr bwMode="auto">
          <a:xfrm>
            <a:off x="4785436" y="4648200"/>
            <a:ext cx="3649133" cy="1505267"/>
          </a:xfrm>
          <a:prstGeom prst="rect">
            <a:avLst/>
          </a:prstGeom>
          <a:noFill/>
          <a:ln w="12700">
            <a:noFill/>
            <a:miter lim="800000"/>
            <a:headEnd/>
            <a:tailEnd/>
          </a:ln>
          <a:effectLst/>
        </p:spPr>
      </p:pic>
      <p:sp>
        <p:nvSpPr>
          <p:cNvPr id="9" name="Rectangle 4"/>
          <p:cNvSpPr>
            <a:spLocks noChangeArrowheads="1"/>
          </p:cNvSpPr>
          <p:nvPr/>
        </p:nvSpPr>
        <p:spPr bwMode="auto">
          <a:xfrm>
            <a:off x="609600" y="3886200"/>
            <a:ext cx="3718636" cy="738664"/>
          </a:xfrm>
          <a:prstGeom prst="rect">
            <a:avLst/>
          </a:prstGeom>
          <a:noFill/>
          <a:ln w="12700">
            <a:noFill/>
            <a:miter lim="800000"/>
            <a:headEnd/>
            <a:tailEnd/>
          </a:ln>
          <a:effectLst/>
        </p:spPr>
        <p:txBody>
          <a:bodyPr wrap="square">
            <a:prstTxWarp prst="textNoShape">
              <a:avLst/>
            </a:prstTxWarp>
            <a:spAutoFit/>
          </a:bodyPr>
          <a:lstStyle/>
          <a:p>
            <a:pPr algn="ctr"/>
            <a:r>
              <a:rPr lang="en-US" sz="2400" dirty="0">
                <a:solidFill>
                  <a:schemeClr val="tx1"/>
                </a:solidFill>
                <a:latin typeface="18 VAG Rounded Light   02390"/>
              </a:rPr>
              <a:t>RAID 3</a:t>
            </a:r>
          </a:p>
          <a:p>
            <a:pPr algn="ctr"/>
            <a:r>
              <a:rPr lang="en-US" sz="1800" dirty="0">
                <a:solidFill>
                  <a:schemeClr val="tx1"/>
                </a:solidFill>
                <a:latin typeface="18 VAG Rounded Light   02390"/>
              </a:rPr>
              <a:t>Parity drive protects against 1 failure</a:t>
            </a:r>
            <a:endParaRPr lang="en-US" sz="1800" dirty="0">
              <a:solidFill>
                <a:schemeClr val="tx1"/>
              </a:solidFill>
              <a:latin typeface="18 VAG Rounded Light   02390"/>
            </a:endParaRPr>
          </a:p>
        </p:txBody>
      </p:sp>
      <p:sp>
        <p:nvSpPr>
          <p:cNvPr id="10" name="Rectangle 8"/>
          <p:cNvSpPr>
            <a:spLocks noChangeArrowheads="1"/>
          </p:cNvSpPr>
          <p:nvPr/>
        </p:nvSpPr>
        <p:spPr bwMode="auto">
          <a:xfrm>
            <a:off x="4875522" y="3886200"/>
            <a:ext cx="3567514" cy="738664"/>
          </a:xfrm>
          <a:prstGeom prst="rect">
            <a:avLst/>
          </a:prstGeom>
          <a:noFill/>
          <a:ln w="12700">
            <a:noFill/>
            <a:miter lim="800000"/>
            <a:headEnd/>
            <a:tailEnd/>
          </a:ln>
          <a:effectLst/>
        </p:spPr>
        <p:txBody>
          <a:bodyPr wrap="square">
            <a:prstTxWarp prst="textNoShape">
              <a:avLst/>
            </a:prstTxWarp>
            <a:spAutoFit/>
          </a:bodyPr>
          <a:lstStyle/>
          <a:p>
            <a:pPr algn="ctr"/>
            <a:r>
              <a:rPr lang="en-US" sz="2400" dirty="0">
                <a:solidFill>
                  <a:schemeClr val="tx1"/>
                </a:solidFill>
                <a:latin typeface="18 VAG Rounded Light   02390"/>
              </a:rPr>
              <a:t>RAID 5</a:t>
            </a:r>
          </a:p>
          <a:p>
            <a:pPr algn="ctr"/>
            <a:r>
              <a:rPr lang="en-US" sz="1800" dirty="0">
                <a:solidFill>
                  <a:schemeClr val="tx1"/>
                </a:solidFill>
                <a:latin typeface="18 VAG Rounded Light   02390"/>
              </a:rPr>
              <a:t>Rotated parity across all drives</a:t>
            </a:r>
            <a:endParaRPr lang="en-US" sz="1800" dirty="0">
              <a:solidFill>
                <a:schemeClr val="tx1"/>
              </a:solidFill>
              <a:latin typeface="18 VAG Rounded Light   02390"/>
            </a:endParaRPr>
          </a:p>
        </p:txBody>
      </p:sp>
      <p:sp>
        <p:nvSpPr>
          <p:cNvPr id="11" name="Rectangle 9"/>
          <p:cNvSpPr>
            <a:spLocks noChangeArrowheads="1"/>
          </p:cNvSpPr>
          <p:nvPr/>
        </p:nvSpPr>
        <p:spPr bwMode="auto">
          <a:xfrm>
            <a:off x="662998" y="1447800"/>
            <a:ext cx="3589038" cy="738664"/>
          </a:xfrm>
          <a:prstGeom prst="rect">
            <a:avLst/>
          </a:prstGeom>
          <a:noFill/>
          <a:ln w="12700">
            <a:noFill/>
            <a:miter lim="800000"/>
            <a:headEnd/>
            <a:tailEnd/>
          </a:ln>
          <a:effectLst/>
        </p:spPr>
        <p:txBody>
          <a:bodyPr wrap="square">
            <a:prstTxWarp prst="textNoShape">
              <a:avLst/>
            </a:prstTxWarp>
            <a:spAutoFit/>
          </a:bodyPr>
          <a:lstStyle/>
          <a:p>
            <a:pPr algn="ctr"/>
            <a:r>
              <a:rPr lang="en-US" sz="2400" dirty="0">
                <a:solidFill>
                  <a:schemeClr val="tx1"/>
                </a:solidFill>
                <a:latin typeface="18 VAG Rounded Light   02390"/>
              </a:rPr>
              <a:t>RAID 0</a:t>
            </a:r>
            <a:r>
              <a:rPr lang="en-US" sz="1800" dirty="0">
                <a:solidFill>
                  <a:schemeClr val="tx1"/>
                </a:solidFill>
                <a:latin typeface="18 VAG Rounded Light   02390"/>
              </a:rPr>
              <a:t/>
            </a:r>
            <a:br>
              <a:rPr lang="en-US" sz="1800" dirty="0">
                <a:solidFill>
                  <a:schemeClr val="tx1"/>
                </a:solidFill>
                <a:latin typeface="18 VAG Rounded Light   02390"/>
              </a:rPr>
            </a:br>
            <a:r>
              <a:rPr lang="en-US" sz="1800" dirty="0">
                <a:solidFill>
                  <a:schemeClr val="tx1"/>
                </a:solidFill>
                <a:latin typeface="18 VAG Rounded Light   02390"/>
              </a:rPr>
              <a:t>No redundancy, Fast access</a:t>
            </a:r>
          </a:p>
        </p:txBody>
      </p:sp>
      <p:sp>
        <p:nvSpPr>
          <p:cNvPr id="12" name="Rectangle 9"/>
          <p:cNvSpPr>
            <a:spLocks noChangeArrowheads="1"/>
          </p:cNvSpPr>
          <p:nvPr/>
        </p:nvSpPr>
        <p:spPr bwMode="auto">
          <a:xfrm>
            <a:off x="4777798" y="1447800"/>
            <a:ext cx="3589038" cy="738664"/>
          </a:xfrm>
          <a:prstGeom prst="rect">
            <a:avLst/>
          </a:prstGeom>
          <a:noFill/>
          <a:ln w="12700">
            <a:noFill/>
            <a:miter lim="800000"/>
            <a:headEnd/>
            <a:tailEnd/>
          </a:ln>
          <a:effectLst/>
        </p:spPr>
        <p:txBody>
          <a:bodyPr wrap="square">
            <a:prstTxWarp prst="textNoShape">
              <a:avLst/>
            </a:prstTxWarp>
            <a:spAutoFit/>
          </a:bodyPr>
          <a:lstStyle/>
          <a:p>
            <a:pPr algn="ctr"/>
            <a:r>
              <a:rPr lang="en-US" sz="2400" dirty="0">
                <a:solidFill>
                  <a:schemeClr val="tx1"/>
                </a:solidFill>
                <a:latin typeface="18 VAG Rounded Light   02390"/>
              </a:rPr>
              <a:t>RAID 1</a:t>
            </a:r>
          </a:p>
          <a:p>
            <a:pPr algn="ctr"/>
            <a:r>
              <a:rPr lang="en-US" sz="1800" dirty="0">
                <a:solidFill>
                  <a:schemeClr val="tx1"/>
                </a:solidFill>
                <a:latin typeface="18 VAG Rounded Light   02390"/>
              </a:rPr>
              <a:t>Mirror Data, most expensive sol’n</a:t>
            </a:r>
            <a:endParaRPr lang="en-US" sz="1800" dirty="0">
              <a:solidFill>
                <a:schemeClr val="tx1"/>
              </a:solidFill>
              <a:latin typeface="18 VAG Rounded Light   02390"/>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5426" name="Rectangle 2"/>
          <p:cNvSpPr>
            <a:spLocks noGrp="1" noChangeArrowheads="1"/>
          </p:cNvSpPr>
          <p:nvPr>
            <p:ph type="title"/>
          </p:nvPr>
        </p:nvSpPr>
        <p:spPr/>
        <p:txBody>
          <a:bodyPr/>
          <a:lstStyle/>
          <a:p>
            <a:r>
              <a:rPr lang="en-US" sz="3600" dirty="0" smtClean="0"/>
              <a:t>Recall : 5 components of any Computer</a:t>
            </a:r>
            <a:endParaRPr lang="en-US" sz="3600" dirty="0"/>
          </a:p>
        </p:txBody>
      </p:sp>
      <p:sp>
        <p:nvSpPr>
          <p:cNvPr id="3175427" name="Rectangle 3"/>
          <p:cNvSpPr>
            <a:spLocks noChangeArrowheads="1"/>
          </p:cNvSpPr>
          <p:nvPr/>
        </p:nvSpPr>
        <p:spPr bwMode="auto">
          <a:xfrm>
            <a:off x="457200" y="1905000"/>
            <a:ext cx="8458200" cy="4376738"/>
          </a:xfrm>
          <a:prstGeom prst="rect">
            <a:avLst/>
          </a:prstGeom>
          <a:solidFill>
            <a:schemeClr val="bg1"/>
          </a:solid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75428" name="Rectangle 4"/>
          <p:cNvSpPr>
            <a:spLocks noChangeArrowheads="1"/>
          </p:cNvSpPr>
          <p:nvPr/>
        </p:nvSpPr>
        <p:spPr bwMode="auto">
          <a:xfrm>
            <a:off x="838200" y="2540000"/>
            <a:ext cx="2120900" cy="3189288"/>
          </a:xfrm>
          <a:prstGeom prst="rect">
            <a:avLst/>
          </a:prstGeom>
          <a:solidFill>
            <a:schemeClr val="bg1"/>
          </a:solid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75429" name="Rectangle 5"/>
          <p:cNvSpPr>
            <a:spLocks noChangeArrowheads="1"/>
          </p:cNvSpPr>
          <p:nvPr/>
        </p:nvSpPr>
        <p:spPr bwMode="auto">
          <a:xfrm>
            <a:off x="860425" y="2673350"/>
            <a:ext cx="1965325" cy="777875"/>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b="1">
                <a:solidFill>
                  <a:schemeClr val="tx1"/>
                </a:solidFill>
              </a:rPr>
              <a:t> Processor</a:t>
            </a:r>
          </a:p>
          <a:p>
            <a:pPr algn="ctr">
              <a:lnSpc>
                <a:spcPct val="85000"/>
              </a:lnSpc>
            </a:pPr>
            <a:r>
              <a:rPr lang="en-US" sz="2800" b="1">
                <a:solidFill>
                  <a:schemeClr val="tx1"/>
                </a:solidFill>
              </a:rPr>
              <a:t> </a:t>
            </a:r>
            <a:r>
              <a:rPr lang="en-US" sz="2800">
                <a:solidFill>
                  <a:schemeClr val="tx1"/>
                </a:solidFill>
              </a:rPr>
              <a:t>(active)</a:t>
            </a:r>
            <a:endParaRPr lang="en-US" sz="2800" b="1">
              <a:solidFill>
                <a:schemeClr val="tx1"/>
              </a:solidFill>
            </a:endParaRPr>
          </a:p>
        </p:txBody>
      </p:sp>
      <p:sp>
        <p:nvSpPr>
          <p:cNvPr id="3175430" name="Rectangle 6"/>
          <p:cNvSpPr>
            <a:spLocks noChangeArrowheads="1"/>
          </p:cNvSpPr>
          <p:nvPr/>
        </p:nvSpPr>
        <p:spPr bwMode="auto">
          <a:xfrm>
            <a:off x="2895600" y="2514600"/>
            <a:ext cx="1935163" cy="3225800"/>
          </a:xfrm>
          <a:prstGeom prst="rect">
            <a:avLst/>
          </a:prstGeom>
          <a:solidFill>
            <a:schemeClr val="bg1"/>
          </a:solid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75431" name="Rectangle 7"/>
          <p:cNvSpPr>
            <a:spLocks noChangeArrowheads="1"/>
          </p:cNvSpPr>
          <p:nvPr/>
        </p:nvSpPr>
        <p:spPr bwMode="auto">
          <a:xfrm>
            <a:off x="4876800" y="2514600"/>
            <a:ext cx="1935163" cy="3225800"/>
          </a:xfrm>
          <a:prstGeom prst="rect">
            <a:avLst/>
          </a:prstGeom>
          <a:solidFill>
            <a:schemeClr val="bg1"/>
          </a:solid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75432" name="Rectangle 8"/>
          <p:cNvSpPr>
            <a:spLocks noChangeArrowheads="1"/>
          </p:cNvSpPr>
          <p:nvPr/>
        </p:nvSpPr>
        <p:spPr bwMode="auto">
          <a:xfrm>
            <a:off x="990600" y="2133600"/>
            <a:ext cx="1806575"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rPr>
              <a:t>Computer</a:t>
            </a:r>
          </a:p>
        </p:txBody>
      </p:sp>
      <p:sp>
        <p:nvSpPr>
          <p:cNvPr id="3175433" name="AutoShape 9"/>
          <p:cNvSpPr>
            <a:spLocks noChangeArrowheads="1"/>
          </p:cNvSpPr>
          <p:nvPr/>
        </p:nvSpPr>
        <p:spPr bwMode="auto">
          <a:xfrm>
            <a:off x="990600" y="3352800"/>
            <a:ext cx="1566863" cy="866775"/>
          </a:xfrm>
          <a:prstGeom prst="roundRect">
            <a:avLst>
              <a:gd name="adj" fmla="val 12495"/>
            </a:avLst>
          </a:prstGeom>
          <a:solidFill>
            <a:schemeClr val="bg1"/>
          </a:solidFill>
          <a:ln w="381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75434" name="AutoShape 10"/>
          <p:cNvSpPr>
            <a:spLocks noChangeArrowheads="1"/>
          </p:cNvSpPr>
          <p:nvPr/>
        </p:nvSpPr>
        <p:spPr bwMode="auto">
          <a:xfrm>
            <a:off x="990600" y="4572000"/>
            <a:ext cx="1566863" cy="866775"/>
          </a:xfrm>
          <a:prstGeom prst="roundRect">
            <a:avLst>
              <a:gd name="adj" fmla="val 12495"/>
            </a:avLst>
          </a:prstGeom>
          <a:solidFill>
            <a:schemeClr val="bg1"/>
          </a:solidFill>
          <a:ln w="381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75435" name="Rectangle 11"/>
          <p:cNvSpPr>
            <a:spLocks noChangeArrowheads="1"/>
          </p:cNvSpPr>
          <p:nvPr/>
        </p:nvSpPr>
        <p:spPr bwMode="auto">
          <a:xfrm>
            <a:off x="1069975" y="3429000"/>
            <a:ext cx="1390650" cy="777875"/>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b="1"/>
              <a:t>Control</a:t>
            </a:r>
            <a:endParaRPr lang="en-US" sz="2800" b="1">
              <a:solidFill>
                <a:schemeClr val="tx1"/>
              </a:solidFill>
            </a:endParaRPr>
          </a:p>
          <a:p>
            <a:pPr algn="ctr">
              <a:lnSpc>
                <a:spcPct val="85000"/>
              </a:lnSpc>
            </a:pPr>
            <a:r>
              <a:rPr lang="en-US" sz="2800">
                <a:solidFill>
                  <a:schemeClr val="tx1"/>
                </a:solidFill>
              </a:rPr>
              <a:t>(“brain”)</a:t>
            </a:r>
            <a:endParaRPr lang="en-US" sz="2800" b="1">
              <a:solidFill>
                <a:schemeClr val="tx1"/>
              </a:solidFill>
            </a:endParaRPr>
          </a:p>
        </p:txBody>
      </p:sp>
      <p:sp>
        <p:nvSpPr>
          <p:cNvPr id="3175436" name="Rectangle 12"/>
          <p:cNvSpPr>
            <a:spLocks noChangeArrowheads="1"/>
          </p:cNvSpPr>
          <p:nvPr/>
        </p:nvSpPr>
        <p:spPr bwMode="auto">
          <a:xfrm>
            <a:off x="992188" y="4572000"/>
            <a:ext cx="1647825" cy="777875"/>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b="1"/>
              <a:t>Datapath</a:t>
            </a:r>
            <a:endParaRPr lang="en-US" sz="2800" b="1">
              <a:solidFill>
                <a:schemeClr val="tx1"/>
              </a:solidFill>
            </a:endParaRPr>
          </a:p>
          <a:p>
            <a:pPr algn="ctr">
              <a:lnSpc>
                <a:spcPct val="85000"/>
              </a:lnSpc>
            </a:pPr>
            <a:r>
              <a:rPr lang="en-US" sz="2800">
                <a:solidFill>
                  <a:schemeClr val="tx1"/>
                </a:solidFill>
              </a:rPr>
              <a:t>(“brawn”)</a:t>
            </a:r>
            <a:endParaRPr lang="en-US" sz="2800" b="1">
              <a:solidFill>
                <a:schemeClr val="tx1"/>
              </a:solidFill>
            </a:endParaRPr>
          </a:p>
        </p:txBody>
      </p:sp>
      <p:sp>
        <p:nvSpPr>
          <p:cNvPr id="3175437" name="Rectangle 13"/>
          <p:cNvSpPr>
            <a:spLocks noChangeArrowheads="1"/>
          </p:cNvSpPr>
          <p:nvPr/>
        </p:nvSpPr>
        <p:spPr bwMode="auto">
          <a:xfrm>
            <a:off x="2895600" y="2743200"/>
            <a:ext cx="1827213" cy="295910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t>Memory</a:t>
            </a:r>
            <a:endParaRPr lang="en-US" sz="2800" b="1">
              <a:solidFill>
                <a:schemeClr val="tx1"/>
              </a:solidFill>
            </a:endParaRPr>
          </a:p>
          <a:p>
            <a:pPr algn="l">
              <a:lnSpc>
                <a:spcPct val="85000"/>
              </a:lnSpc>
            </a:pPr>
            <a:r>
              <a:rPr lang="en-US" sz="2800">
                <a:solidFill>
                  <a:schemeClr val="tx1"/>
                </a:solidFill>
              </a:rPr>
              <a:t>(passive)</a:t>
            </a:r>
            <a:endParaRPr lang="en-US" sz="2800" b="1">
              <a:solidFill>
                <a:schemeClr val="tx1"/>
              </a:solidFill>
            </a:endParaRPr>
          </a:p>
          <a:p>
            <a:pPr algn="l">
              <a:lnSpc>
                <a:spcPct val="85000"/>
              </a:lnSpc>
            </a:pPr>
            <a:endParaRPr lang="en-US" sz="2800" b="1">
              <a:solidFill>
                <a:schemeClr val="tx1"/>
              </a:solidFill>
            </a:endParaRPr>
          </a:p>
          <a:p>
            <a:pPr algn="l">
              <a:lnSpc>
                <a:spcPct val="85000"/>
              </a:lnSpc>
            </a:pPr>
            <a:r>
              <a:rPr lang="en-US" sz="2800">
                <a:solidFill>
                  <a:schemeClr val="tx1"/>
                </a:solidFill>
              </a:rPr>
              <a:t>(where </a:t>
            </a:r>
          </a:p>
          <a:p>
            <a:pPr algn="l">
              <a:lnSpc>
                <a:spcPct val="85000"/>
              </a:lnSpc>
            </a:pPr>
            <a:r>
              <a:rPr lang="en-US" sz="2800">
                <a:solidFill>
                  <a:schemeClr val="tx1"/>
                </a:solidFill>
              </a:rPr>
              <a:t>programs, </a:t>
            </a:r>
          </a:p>
          <a:p>
            <a:pPr algn="l">
              <a:lnSpc>
                <a:spcPct val="85000"/>
              </a:lnSpc>
            </a:pPr>
            <a:r>
              <a:rPr lang="en-US" sz="2800">
                <a:solidFill>
                  <a:schemeClr val="tx1"/>
                </a:solidFill>
              </a:rPr>
              <a:t>data live </a:t>
            </a:r>
          </a:p>
          <a:p>
            <a:pPr algn="l">
              <a:lnSpc>
                <a:spcPct val="85000"/>
              </a:lnSpc>
            </a:pPr>
            <a:r>
              <a:rPr lang="en-US" sz="2800">
                <a:solidFill>
                  <a:schemeClr val="tx1"/>
                </a:solidFill>
              </a:rPr>
              <a:t>when</a:t>
            </a:r>
          </a:p>
          <a:p>
            <a:pPr algn="l">
              <a:lnSpc>
                <a:spcPct val="85000"/>
              </a:lnSpc>
            </a:pPr>
            <a:r>
              <a:rPr lang="en-US" sz="2800">
                <a:solidFill>
                  <a:schemeClr val="tx1"/>
                </a:solidFill>
              </a:rPr>
              <a:t>running)</a:t>
            </a:r>
            <a:endParaRPr lang="en-US" sz="2800" b="1">
              <a:solidFill>
                <a:schemeClr val="tx1"/>
              </a:solidFill>
            </a:endParaRPr>
          </a:p>
        </p:txBody>
      </p:sp>
      <p:sp>
        <p:nvSpPr>
          <p:cNvPr id="3175438" name="Rectangle 14"/>
          <p:cNvSpPr>
            <a:spLocks noChangeArrowheads="1"/>
          </p:cNvSpPr>
          <p:nvPr/>
        </p:nvSpPr>
        <p:spPr bwMode="auto">
          <a:xfrm>
            <a:off x="5010150" y="2711450"/>
            <a:ext cx="1471613"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rPr>
              <a:t>Devices</a:t>
            </a:r>
          </a:p>
        </p:txBody>
      </p:sp>
      <p:sp>
        <p:nvSpPr>
          <p:cNvPr id="3175439" name="AutoShape 15"/>
          <p:cNvSpPr>
            <a:spLocks noChangeArrowheads="1"/>
          </p:cNvSpPr>
          <p:nvPr/>
        </p:nvSpPr>
        <p:spPr bwMode="auto">
          <a:xfrm>
            <a:off x="5003800" y="3048000"/>
            <a:ext cx="1566863" cy="866775"/>
          </a:xfrm>
          <a:prstGeom prst="roundRect">
            <a:avLst>
              <a:gd name="adj" fmla="val 12495"/>
            </a:avLst>
          </a:prstGeom>
          <a:solidFill>
            <a:schemeClr val="bg1"/>
          </a:solidFill>
          <a:ln w="381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75440" name="AutoShape 16"/>
          <p:cNvSpPr>
            <a:spLocks noChangeArrowheads="1"/>
          </p:cNvSpPr>
          <p:nvPr/>
        </p:nvSpPr>
        <p:spPr bwMode="auto">
          <a:xfrm>
            <a:off x="5003800" y="4013200"/>
            <a:ext cx="1566863" cy="866775"/>
          </a:xfrm>
          <a:prstGeom prst="roundRect">
            <a:avLst>
              <a:gd name="adj" fmla="val 12495"/>
            </a:avLst>
          </a:prstGeom>
          <a:solidFill>
            <a:schemeClr val="bg1"/>
          </a:solidFill>
          <a:ln w="381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75441" name="Rectangle 17"/>
          <p:cNvSpPr>
            <a:spLocks noChangeArrowheads="1"/>
          </p:cNvSpPr>
          <p:nvPr/>
        </p:nvSpPr>
        <p:spPr bwMode="auto">
          <a:xfrm>
            <a:off x="5060950" y="3219450"/>
            <a:ext cx="995363"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t>Input</a:t>
            </a:r>
            <a:endParaRPr lang="en-US" sz="2800" b="1">
              <a:solidFill>
                <a:schemeClr val="tx1"/>
              </a:solidFill>
            </a:endParaRPr>
          </a:p>
        </p:txBody>
      </p:sp>
      <p:sp>
        <p:nvSpPr>
          <p:cNvPr id="3175442" name="Rectangle 18"/>
          <p:cNvSpPr>
            <a:spLocks noChangeArrowheads="1"/>
          </p:cNvSpPr>
          <p:nvPr/>
        </p:nvSpPr>
        <p:spPr bwMode="auto">
          <a:xfrm>
            <a:off x="5060950" y="4184650"/>
            <a:ext cx="1292225"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t>Output</a:t>
            </a:r>
            <a:endParaRPr lang="en-US" sz="2800" b="1">
              <a:solidFill>
                <a:schemeClr val="tx1"/>
              </a:solidFill>
            </a:endParaRPr>
          </a:p>
        </p:txBody>
      </p:sp>
      <p:sp>
        <p:nvSpPr>
          <p:cNvPr id="3175443" name="Text Box 19"/>
          <p:cNvSpPr txBox="1">
            <a:spLocks noChangeArrowheads="1"/>
          </p:cNvSpPr>
          <p:nvPr/>
        </p:nvSpPr>
        <p:spPr bwMode="auto">
          <a:xfrm>
            <a:off x="6934200" y="1981200"/>
            <a:ext cx="1624463" cy="954107"/>
          </a:xfrm>
          <a:prstGeom prst="rect">
            <a:avLst/>
          </a:prstGeom>
          <a:noFill/>
          <a:ln w="12700">
            <a:noFill/>
            <a:miter lim="800000"/>
            <a:headEnd/>
            <a:tailEnd/>
          </a:ln>
          <a:effectLst/>
        </p:spPr>
        <p:txBody>
          <a:bodyPr wrap="none">
            <a:prstTxWarp prst="textNoShape">
              <a:avLst/>
            </a:prstTxWarp>
            <a:spAutoFit/>
          </a:bodyPr>
          <a:lstStyle/>
          <a:p>
            <a:pPr algn="l"/>
            <a:r>
              <a:rPr lang="en-US" sz="2800" b="1" dirty="0">
                <a:solidFill>
                  <a:schemeClr val="accent2"/>
                </a:solidFill>
              </a:rPr>
              <a:t>Keyboard, </a:t>
            </a:r>
            <a:br>
              <a:rPr lang="en-US" sz="2800" b="1" dirty="0">
                <a:solidFill>
                  <a:schemeClr val="accent2"/>
                </a:solidFill>
              </a:rPr>
            </a:br>
            <a:r>
              <a:rPr lang="en-US" sz="2800" b="1" dirty="0">
                <a:solidFill>
                  <a:schemeClr val="accent2"/>
                </a:solidFill>
              </a:rPr>
              <a:t>Mouse</a:t>
            </a:r>
            <a:endParaRPr lang="en-US" sz="2800" dirty="0">
              <a:solidFill>
                <a:schemeClr val="accent2"/>
              </a:solidFill>
            </a:endParaRPr>
          </a:p>
        </p:txBody>
      </p:sp>
      <p:sp>
        <p:nvSpPr>
          <p:cNvPr id="3175444" name="Text Box 20"/>
          <p:cNvSpPr txBox="1">
            <a:spLocks noChangeArrowheads="1"/>
          </p:cNvSpPr>
          <p:nvPr/>
        </p:nvSpPr>
        <p:spPr bwMode="auto">
          <a:xfrm>
            <a:off x="7162800" y="5029200"/>
            <a:ext cx="1313957" cy="954107"/>
          </a:xfrm>
          <a:prstGeom prst="rect">
            <a:avLst/>
          </a:prstGeom>
          <a:noFill/>
          <a:ln w="12700">
            <a:noFill/>
            <a:miter lim="800000"/>
            <a:headEnd/>
            <a:tailEnd/>
          </a:ln>
          <a:effectLst/>
        </p:spPr>
        <p:txBody>
          <a:bodyPr wrap="none">
            <a:prstTxWarp prst="textNoShape">
              <a:avLst/>
            </a:prstTxWarp>
            <a:spAutoFit/>
          </a:bodyPr>
          <a:lstStyle/>
          <a:p>
            <a:pPr algn="l"/>
            <a:r>
              <a:rPr lang="en-US" sz="2800" b="1">
                <a:solidFill>
                  <a:schemeClr val="accent2"/>
                </a:solidFill>
              </a:rPr>
              <a:t>Display</a:t>
            </a:r>
            <a:r>
              <a:rPr lang="en-US" sz="2800">
                <a:solidFill>
                  <a:schemeClr val="accent2"/>
                </a:solidFill>
              </a:rPr>
              <a:t>, </a:t>
            </a:r>
            <a:br>
              <a:rPr lang="en-US" sz="2800">
                <a:solidFill>
                  <a:schemeClr val="accent2"/>
                </a:solidFill>
              </a:rPr>
            </a:br>
            <a:r>
              <a:rPr lang="en-US" sz="2800" b="1">
                <a:solidFill>
                  <a:schemeClr val="accent2"/>
                </a:solidFill>
              </a:rPr>
              <a:t>Printer</a:t>
            </a:r>
            <a:endParaRPr lang="en-US" sz="2800">
              <a:solidFill>
                <a:schemeClr val="accent2"/>
              </a:solidFill>
            </a:endParaRPr>
          </a:p>
        </p:txBody>
      </p:sp>
      <p:sp>
        <p:nvSpPr>
          <p:cNvPr id="3175445" name="Line 21"/>
          <p:cNvSpPr>
            <a:spLocks noChangeShapeType="1"/>
          </p:cNvSpPr>
          <p:nvPr/>
        </p:nvSpPr>
        <p:spPr bwMode="auto">
          <a:xfrm>
            <a:off x="6477000" y="4648200"/>
            <a:ext cx="685800" cy="7620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3175446" name="Line 22"/>
          <p:cNvSpPr>
            <a:spLocks noChangeShapeType="1"/>
          </p:cNvSpPr>
          <p:nvPr/>
        </p:nvSpPr>
        <p:spPr bwMode="auto">
          <a:xfrm flipH="1">
            <a:off x="6172200" y="2667000"/>
            <a:ext cx="838200" cy="73342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3175447" name="Text Box 23"/>
          <p:cNvSpPr txBox="1">
            <a:spLocks noChangeArrowheads="1"/>
          </p:cNvSpPr>
          <p:nvPr/>
        </p:nvSpPr>
        <p:spPr bwMode="auto">
          <a:xfrm>
            <a:off x="6934200" y="3505200"/>
            <a:ext cx="1889125" cy="946150"/>
          </a:xfrm>
          <a:prstGeom prst="rect">
            <a:avLst/>
          </a:prstGeom>
          <a:noFill/>
          <a:ln w="12700">
            <a:noFill/>
            <a:miter lim="800000"/>
            <a:headEnd/>
            <a:tailEnd/>
          </a:ln>
          <a:effectLst/>
        </p:spPr>
        <p:txBody>
          <a:bodyPr>
            <a:prstTxWarp prst="textNoShape">
              <a:avLst/>
            </a:prstTxWarp>
            <a:spAutoFit/>
          </a:bodyPr>
          <a:lstStyle/>
          <a:p>
            <a:pPr algn="l"/>
            <a:r>
              <a:rPr lang="en-US" sz="2800" b="1">
                <a:solidFill>
                  <a:schemeClr val="accent2"/>
                </a:solidFill>
              </a:rPr>
              <a:t>Disk,</a:t>
            </a:r>
          </a:p>
          <a:p>
            <a:pPr algn="l"/>
            <a:r>
              <a:rPr lang="en-US" sz="2800" b="1">
                <a:solidFill>
                  <a:schemeClr val="accent2"/>
                </a:solidFill>
              </a:rPr>
              <a:t>Network</a:t>
            </a:r>
            <a:r>
              <a:rPr lang="en-US" sz="2800">
                <a:solidFill>
                  <a:schemeClr val="accent2"/>
                </a:solidFill>
              </a:rPr>
              <a:t> </a:t>
            </a:r>
          </a:p>
        </p:txBody>
      </p:sp>
      <p:sp>
        <p:nvSpPr>
          <p:cNvPr id="3175448" name="Line 24"/>
          <p:cNvSpPr>
            <a:spLocks noChangeShapeType="1"/>
          </p:cNvSpPr>
          <p:nvPr/>
        </p:nvSpPr>
        <p:spPr bwMode="auto">
          <a:xfrm flipH="1" flipV="1">
            <a:off x="6172200" y="3429000"/>
            <a:ext cx="762000" cy="3810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3175449" name="Line 25"/>
          <p:cNvSpPr>
            <a:spLocks noChangeShapeType="1"/>
          </p:cNvSpPr>
          <p:nvPr/>
        </p:nvSpPr>
        <p:spPr bwMode="auto">
          <a:xfrm flipV="1">
            <a:off x="6477000" y="4114800"/>
            <a:ext cx="533400" cy="3810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nvGrpSpPr>
          <p:cNvPr id="2" name="Group 26"/>
          <p:cNvGrpSpPr>
            <a:grpSpLocks/>
          </p:cNvGrpSpPr>
          <p:nvPr/>
        </p:nvGrpSpPr>
        <p:grpSpPr bwMode="auto">
          <a:xfrm>
            <a:off x="762000" y="1219200"/>
            <a:ext cx="4114800" cy="4876800"/>
            <a:chOff x="480" y="768"/>
            <a:chExt cx="2592" cy="3072"/>
          </a:xfrm>
        </p:grpSpPr>
        <p:sp>
          <p:nvSpPr>
            <p:cNvPr id="3175451" name="AutoShape 27"/>
            <p:cNvSpPr>
              <a:spLocks noChangeArrowheads="1"/>
            </p:cNvSpPr>
            <p:nvPr/>
          </p:nvSpPr>
          <p:spPr bwMode="auto">
            <a:xfrm>
              <a:off x="480" y="1056"/>
              <a:ext cx="2592" cy="2784"/>
            </a:xfrm>
            <a:prstGeom prst="roundRect">
              <a:avLst>
                <a:gd name="adj" fmla="val 16667"/>
              </a:avLst>
            </a:prstGeom>
            <a:noFill/>
            <a:ln w="38100">
              <a:solidFill>
                <a:schemeClr val="tx1"/>
              </a:solidFill>
              <a:prstDash val="dash"/>
              <a:round/>
              <a:headEnd/>
              <a:tailEnd/>
            </a:ln>
            <a:effectLst/>
          </p:spPr>
          <p:txBody>
            <a:bodyPr wrap="none" anchor="ctr">
              <a:prstTxWarp prst="textNoShape">
                <a:avLst/>
              </a:prstTxWarp>
            </a:bodyPr>
            <a:lstStyle/>
            <a:p>
              <a:endParaRPr lang="en-US"/>
            </a:p>
          </p:txBody>
        </p:sp>
        <p:sp>
          <p:nvSpPr>
            <p:cNvPr id="3175452" name="Text Box 28"/>
            <p:cNvSpPr txBox="1">
              <a:spLocks noChangeArrowheads="1"/>
            </p:cNvSpPr>
            <p:nvPr/>
          </p:nvSpPr>
          <p:spPr bwMode="auto">
            <a:xfrm>
              <a:off x="864" y="768"/>
              <a:ext cx="1809" cy="327"/>
            </a:xfrm>
            <a:prstGeom prst="rect">
              <a:avLst/>
            </a:prstGeom>
            <a:noFill/>
            <a:ln w="12700">
              <a:noFill/>
              <a:miter lim="800000"/>
              <a:headEnd/>
              <a:tailEnd/>
            </a:ln>
            <a:effectLst/>
          </p:spPr>
          <p:txBody>
            <a:bodyPr wrap="none">
              <a:prstTxWarp prst="textNoShape">
                <a:avLst/>
              </a:prstTxWarp>
              <a:spAutoFit/>
            </a:bodyPr>
            <a:lstStyle/>
            <a:p>
              <a:pPr algn="l"/>
              <a:r>
                <a:rPr lang="en-US" sz="2800" b="1">
                  <a:solidFill>
                    <a:schemeClr val="tx1"/>
                  </a:solidFill>
                </a:rPr>
                <a:t>Earlier Lectures</a:t>
              </a:r>
            </a:p>
          </p:txBody>
        </p:sp>
      </p:grpSp>
      <p:grpSp>
        <p:nvGrpSpPr>
          <p:cNvPr id="3" name="Group 29"/>
          <p:cNvGrpSpPr>
            <a:grpSpLocks/>
          </p:cNvGrpSpPr>
          <p:nvPr/>
        </p:nvGrpSpPr>
        <p:grpSpPr bwMode="auto">
          <a:xfrm>
            <a:off x="3657600" y="1219200"/>
            <a:ext cx="5181600" cy="4876800"/>
            <a:chOff x="1776" y="768"/>
            <a:chExt cx="2592" cy="3072"/>
          </a:xfrm>
        </p:grpSpPr>
        <p:sp>
          <p:nvSpPr>
            <p:cNvPr id="3175454" name="AutoShape 30"/>
            <p:cNvSpPr>
              <a:spLocks noChangeArrowheads="1"/>
            </p:cNvSpPr>
            <p:nvPr/>
          </p:nvSpPr>
          <p:spPr bwMode="auto">
            <a:xfrm>
              <a:off x="1776" y="1056"/>
              <a:ext cx="2592" cy="2784"/>
            </a:xfrm>
            <a:prstGeom prst="roundRect">
              <a:avLst>
                <a:gd name="adj" fmla="val 16667"/>
              </a:avLst>
            </a:prstGeom>
            <a:noFill/>
            <a:ln w="38100">
              <a:solidFill>
                <a:schemeClr val="accent1"/>
              </a:solidFill>
              <a:prstDash val="dash"/>
              <a:round/>
              <a:headEnd/>
              <a:tailEnd/>
            </a:ln>
            <a:effectLst/>
          </p:spPr>
          <p:txBody>
            <a:bodyPr wrap="none" anchor="ctr">
              <a:prstTxWarp prst="textNoShape">
                <a:avLst/>
              </a:prstTxWarp>
            </a:bodyPr>
            <a:lstStyle/>
            <a:p>
              <a:endParaRPr lang="en-US"/>
            </a:p>
          </p:txBody>
        </p:sp>
        <p:sp>
          <p:nvSpPr>
            <p:cNvPr id="3175455" name="Text Box 31"/>
            <p:cNvSpPr txBox="1">
              <a:spLocks noChangeArrowheads="1"/>
            </p:cNvSpPr>
            <p:nvPr/>
          </p:nvSpPr>
          <p:spPr bwMode="auto">
            <a:xfrm>
              <a:off x="2448" y="768"/>
              <a:ext cx="1440" cy="330"/>
            </a:xfrm>
            <a:prstGeom prst="rect">
              <a:avLst/>
            </a:prstGeom>
            <a:noFill/>
            <a:ln w="12700">
              <a:noFill/>
              <a:miter lim="800000"/>
              <a:headEnd/>
              <a:tailEnd/>
            </a:ln>
            <a:effectLst/>
          </p:spPr>
          <p:txBody>
            <a:bodyPr wrap="none">
              <a:prstTxWarp prst="textNoShape">
                <a:avLst/>
              </a:prstTxWarp>
              <a:spAutoFit/>
            </a:bodyPr>
            <a:lstStyle/>
            <a:p>
              <a:pPr algn="l"/>
              <a:r>
                <a:rPr lang="en-US" sz="2800" b="1"/>
                <a:t>Current Lecture</a:t>
              </a:r>
              <a:endParaRPr lang="en-US" sz="2800" b="1">
                <a:solidFill>
                  <a:schemeClr val="accent2"/>
                </a:solidFill>
              </a:endParaRP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24578" name="Rectangle 2"/>
          <p:cNvSpPr>
            <a:spLocks noGrp="1" noChangeArrowheads="1"/>
          </p:cNvSpPr>
          <p:nvPr>
            <p:ph type="title"/>
          </p:nvPr>
        </p:nvSpPr>
        <p:spPr/>
        <p:txBody>
          <a:bodyPr/>
          <a:lstStyle/>
          <a:p>
            <a:r>
              <a:rPr lang="en-US"/>
              <a:t>“And in conclusion…”</a:t>
            </a:r>
          </a:p>
        </p:txBody>
      </p:sp>
      <p:sp>
        <p:nvSpPr>
          <p:cNvPr id="3224579" name="Rectangle 3"/>
          <p:cNvSpPr>
            <a:spLocks noGrp="1" noChangeArrowheads="1"/>
          </p:cNvSpPr>
          <p:nvPr>
            <p:ph type="body" idx="1"/>
          </p:nvPr>
        </p:nvSpPr>
        <p:spPr/>
        <p:txBody>
          <a:bodyPr/>
          <a:lstStyle/>
          <a:p>
            <a:r>
              <a:rPr lang="en-US"/>
              <a:t>I/O gives computers their 5 senses</a:t>
            </a:r>
          </a:p>
          <a:p>
            <a:r>
              <a:rPr lang="en-US"/>
              <a:t>I/O speed range is 100-million to one</a:t>
            </a:r>
          </a:p>
          <a:p>
            <a:r>
              <a:rPr lang="en-US"/>
              <a:t>Processor speed means must synchronize with I/O devices before use</a:t>
            </a:r>
          </a:p>
          <a:p>
            <a:r>
              <a:rPr lang="en-US"/>
              <a:t>Polling works, but expensive</a:t>
            </a:r>
          </a:p>
          <a:p>
            <a:pPr lvl="1"/>
            <a:r>
              <a:rPr lang="en-US"/>
              <a:t>processor repeatedly queries devices</a:t>
            </a:r>
          </a:p>
          <a:p>
            <a:r>
              <a:rPr lang="en-US"/>
              <a:t>Interrupts works, more complex</a:t>
            </a:r>
          </a:p>
          <a:p>
            <a:pPr lvl="1"/>
            <a:r>
              <a:rPr lang="en-US"/>
              <a:t>devices causes an exception, causing </a:t>
            </a:r>
            <a:br>
              <a:rPr lang="en-US"/>
            </a:br>
            <a:r>
              <a:rPr lang="en-US"/>
              <a:t>OS to run and deal with the device</a:t>
            </a:r>
          </a:p>
          <a:p>
            <a:r>
              <a:rPr lang="en-US"/>
              <a:t>I/O control leads to Operating Systems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7474" name="Rectangle 2"/>
          <p:cNvSpPr>
            <a:spLocks noGrp="1" noChangeArrowheads="1"/>
          </p:cNvSpPr>
          <p:nvPr>
            <p:ph type="title"/>
          </p:nvPr>
        </p:nvSpPr>
        <p:spPr/>
        <p:txBody>
          <a:bodyPr/>
          <a:lstStyle/>
          <a:p>
            <a:r>
              <a:rPr lang="en-US" smtClean="0"/>
              <a:t>Motivation for Input/Output</a:t>
            </a:r>
            <a:endParaRPr lang="en-US"/>
          </a:p>
        </p:txBody>
      </p:sp>
      <p:sp>
        <p:nvSpPr>
          <p:cNvPr id="3177475" name="Rectangle 3"/>
          <p:cNvSpPr>
            <a:spLocks noGrp="1" noChangeArrowheads="1"/>
          </p:cNvSpPr>
          <p:nvPr>
            <p:ph type="body" idx="1"/>
          </p:nvPr>
        </p:nvSpPr>
        <p:spPr/>
        <p:txBody>
          <a:bodyPr/>
          <a:lstStyle/>
          <a:p>
            <a:r>
              <a:rPr lang="en-US" dirty="0" smtClean="0"/>
              <a:t>I/O is how humans interact with computers</a:t>
            </a:r>
          </a:p>
          <a:p>
            <a:r>
              <a:rPr lang="en-US" dirty="0" smtClean="0"/>
              <a:t>I/O gives computers long-term memory.</a:t>
            </a:r>
          </a:p>
          <a:p>
            <a:r>
              <a:rPr lang="en-US" dirty="0" smtClean="0"/>
              <a:t>I/O lets computers do amazing things:</a:t>
            </a:r>
          </a:p>
          <a:p>
            <a:pPr lvl="1"/>
            <a:r>
              <a:rPr lang="en-US" dirty="0" smtClean="0"/>
              <a:t>Read pressure of synthetic hand and control synthetic arm and hand of fireman</a:t>
            </a:r>
          </a:p>
          <a:p>
            <a:pPr lvl="1"/>
            <a:r>
              <a:rPr lang="en-US" dirty="0" smtClean="0"/>
              <a:t>Control propellers, fins, communicate </a:t>
            </a:r>
            <a:br>
              <a:rPr lang="en-US" dirty="0" smtClean="0"/>
            </a:br>
            <a:r>
              <a:rPr lang="en-US" dirty="0" smtClean="0"/>
              <a:t>in BOB (Breathable Observable Bubble)</a:t>
            </a:r>
          </a:p>
          <a:p>
            <a:r>
              <a:rPr lang="en-US" dirty="0" smtClean="0"/>
              <a:t>Computer without I/O like a car </a:t>
            </a:r>
            <a:r>
              <a:rPr lang="en-US" dirty="0" err="1" smtClean="0"/>
              <a:t>w</a:t>
            </a:r>
            <a:r>
              <a:rPr lang="en-US" dirty="0" smtClean="0"/>
              <a:t>/no wheels; great technology, but gets you nowhere</a:t>
            </a:r>
          </a:p>
          <a:p>
            <a:endParaRPr lang="en-US" dirty="0" smtClean="0"/>
          </a:p>
          <a:p>
            <a:pPr lvl="1"/>
            <a:endParaRPr lang="en-US" dirty="0"/>
          </a:p>
        </p:txBody>
      </p:sp>
      <p:pic>
        <p:nvPicPr>
          <p:cNvPr id="3177476" name="Picture 4"/>
          <p:cNvPicPr>
            <a:picLocks noChangeAspect="1" noChangeArrowheads="1"/>
          </p:cNvPicPr>
          <p:nvPr/>
        </p:nvPicPr>
        <p:blipFill>
          <a:blip r:embed="rId3"/>
          <a:srcRect r="4972" b="3834"/>
          <a:stretch>
            <a:fillRect/>
          </a:stretch>
        </p:blipFill>
        <p:spPr bwMode="auto">
          <a:xfrm>
            <a:off x="0" y="2667000"/>
            <a:ext cx="1158579" cy="769427"/>
          </a:xfrm>
          <a:prstGeom prst="rect">
            <a:avLst/>
          </a:prstGeom>
          <a:noFill/>
          <a:ln w="12700">
            <a:noFill/>
            <a:miter lim="800000"/>
            <a:headEnd/>
            <a:tailEnd/>
          </a:ln>
          <a:effectLst/>
        </p:spPr>
      </p:pic>
      <p:pic>
        <p:nvPicPr>
          <p:cNvPr id="3177477" name="Picture 5"/>
          <p:cNvPicPr>
            <a:picLocks noChangeAspect="1" noChangeArrowheads="1"/>
          </p:cNvPicPr>
          <p:nvPr/>
        </p:nvPicPr>
        <p:blipFill>
          <a:blip r:embed="rId4"/>
          <a:srcRect r="5886" b="4517"/>
          <a:stretch>
            <a:fillRect/>
          </a:stretch>
        </p:blipFill>
        <p:spPr bwMode="auto">
          <a:xfrm>
            <a:off x="0" y="3505200"/>
            <a:ext cx="1147439" cy="992843"/>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9523" name="Rectangle 3"/>
          <p:cNvSpPr>
            <a:spLocks noGrp="1" noChangeArrowheads="1"/>
          </p:cNvSpPr>
          <p:nvPr>
            <p:ph type="body" idx="1"/>
          </p:nvPr>
        </p:nvSpPr>
        <p:spPr>
          <a:xfrm>
            <a:off x="304800" y="1033463"/>
            <a:ext cx="8839200" cy="5138737"/>
          </a:xfrm>
          <a:noFill/>
          <a:ln/>
        </p:spPr>
        <p:txBody>
          <a:bodyPr/>
          <a:lstStyle/>
          <a:p>
            <a:pPr>
              <a:tabLst>
                <a:tab pos="749300" algn="ctr"/>
                <a:tab pos="3657600" algn="ctr"/>
                <a:tab pos="5435600" algn="ctr"/>
                <a:tab pos="8229600" algn="r"/>
              </a:tabLst>
            </a:pPr>
            <a:r>
              <a:rPr lang="en-US" dirty="0" smtClean="0"/>
              <a:t>I/O Speed: bytes transferred per second</a:t>
            </a:r>
            <a:r>
              <a:rPr lang="en-US" sz="2800" dirty="0" smtClean="0"/>
              <a:t/>
            </a:r>
            <a:br>
              <a:rPr lang="en-US" sz="2800" dirty="0" smtClean="0"/>
            </a:br>
            <a:r>
              <a:rPr lang="en-US" sz="2800" dirty="0" smtClean="0"/>
              <a:t>(from mouse to Gigabit LAN: </a:t>
            </a:r>
            <a:r>
              <a:rPr lang="en-US" sz="2800" dirty="0" smtClean="0">
                <a:solidFill>
                  <a:schemeClr val="accent1"/>
                </a:solidFill>
              </a:rPr>
              <a:t>7 orders of </a:t>
            </a:r>
            <a:r>
              <a:rPr lang="en-US" sz="2800" dirty="0" err="1" smtClean="0">
                <a:solidFill>
                  <a:schemeClr val="accent1"/>
                </a:solidFill>
              </a:rPr>
              <a:t>mag</a:t>
            </a:r>
            <a:r>
              <a:rPr lang="en-US" sz="2800" dirty="0" smtClean="0">
                <a:solidFill>
                  <a:schemeClr val="accent1"/>
                </a:solidFill>
              </a:rPr>
              <a:t>!</a:t>
            </a:r>
            <a:r>
              <a:rPr lang="en-US" sz="2800" dirty="0" smtClean="0"/>
              <a:t>) </a:t>
            </a:r>
          </a:p>
          <a:p>
            <a:pPr>
              <a:tabLst>
                <a:tab pos="749300" algn="ctr"/>
                <a:tab pos="3657600" algn="ctr"/>
                <a:tab pos="5435600" algn="ctr"/>
                <a:tab pos="8229600" algn="r"/>
              </a:tabLst>
            </a:pPr>
            <a:r>
              <a:rPr lang="en-US" sz="2400" dirty="0" smtClean="0"/>
              <a:t>Device	Behavior	Partner	    Data Rate (</a:t>
            </a:r>
            <a:r>
              <a:rPr lang="en-US" sz="2400" dirty="0" err="1" smtClean="0"/>
              <a:t>KB/s</a:t>
            </a:r>
            <a:r>
              <a:rPr lang="en-US" sz="2400" dirty="0" smtClean="0"/>
              <a:t>)</a:t>
            </a:r>
          </a:p>
          <a:p>
            <a:pPr>
              <a:lnSpc>
                <a:spcPct val="50000"/>
              </a:lnSpc>
              <a:spcBef>
                <a:spcPct val="60000"/>
              </a:spcBef>
              <a:spcAft>
                <a:spcPts val="0"/>
              </a:spcAft>
              <a:buFont typeface="Times" charset="0"/>
              <a:buNone/>
              <a:tabLst>
                <a:tab pos="749300" algn="ctr"/>
                <a:tab pos="3657600" algn="ctr"/>
                <a:tab pos="5435600" algn="ctr"/>
                <a:tab pos="8229600" algn="r"/>
              </a:tabLst>
            </a:pPr>
            <a:r>
              <a:rPr lang="en-US" sz="2400" dirty="0" smtClean="0">
                <a:solidFill>
                  <a:schemeClr val="accent2"/>
                </a:solidFill>
              </a:rPr>
              <a:t>Keyboard	Input	Human	0.01</a:t>
            </a:r>
            <a:endParaRPr lang="en-US" sz="2400" dirty="0" smtClean="0"/>
          </a:p>
          <a:p>
            <a:pPr>
              <a:lnSpc>
                <a:spcPct val="50000"/>
              </a:lnSpc>
              <a:spcBef>
                <a:spcPct val="60000"/>
              </a:spcBef>
              <a:spcAft>
                <a:spcPts val="0"/>
              </a:spcAft>
              <a:buFont typeface="Times" charset="0"/>
              <a:buNone/>
              <a:tabLst>
                <a:tab pos="749300" algn="ctr"/>
                <a:tab pos="3657600" algn="ctr"/>
                <a:tab pos="5435600" algn="ctr"/>
                <a:tab pos="8229600" algn="r"/>
              </a:tabLst>
            </a:pPr>
            <a:r>
              <a:rPr lang="en-US" sz="2400" dirty="0" smtClean="0"/>
              <a:t>Mouse	Input	Human	0.02</a:t>
            </a:r>
          </a:p>
          <a:p>
            <a:pPr>
              <a:lnSpc>
                <a:spcPct val="50000"/>
              </a:lnSpc>
              <a:spcBef>
                <a:spcPct val="60000"/>
              </a:spcBef>
              <a:spcAft>
                <a:spcPts val="0"/>
              </a:spcAft>
              <a:buFont typeface="Times" charset="0"/>
              <a:buNone/>
              <a:tabLst>
                <a:tab pos="749300" algn="ctr"/>
                <a:tab pos="3657600" algn="ctr"/>
                <a:tab pos="5435600" algn="ctr"/>
                <a:tab pos="8229600" algn="r"/>
              </a:tabLst>
            </a:pPr>
            <a:r>
              <a:rPr lang="en-US" sz="2400" dirty="0" smtClean="0"/>
              <a:t>Voice output	Output	Human	5.00</a:t>
            </a:r>
          </a:p>
          <a:p>
            <a:pPr>
              <a:lnSpc>
                <a:spcPct val="50000"/>
              </a:lnSpc>
              <a:spcBef>
                <a:spcPct val="60000"/>
              </a:spcBef>
              <a:spcAft>
                <a:spcPts val="0"/>
              </a:spcAft>
              <a:buFont typeface="Times" charset="0"/>
              <a:buNone/>
              <a:tabLst>
                <a:tab pos="749300" algn="ctr"/>
                <a:tab pos="3657600" algn="ctr"/>
                <a:tab pos="5435600" algn="ctr"/>
                <a:tab pos="8229600" algn="r"/>
              </a:tabLst>
            </a:pPr>
            <a:r>
              <a:rPr lang="en-US" sz="2400" dirty="0" smtClean="0"/>
              <a:t>Floppy disk	Storage	Machine	50.00</a:t>
            </a:r>
          </a:p>
          <a:p>
            <a:pPr>
              <a:lnSpc>
                <a:spcPct val="50000"/>
              </a:lnSpc>
              <a:spcBef>
                <a:spcPct val="60000"/>
              </a:spcBef>
              <a:spcAft>
                <a:spcPts val="0"/>
              </a:spcAft>
              <a:buFont typeface="Times" charset="0"/>
              <a:buNone/>
              <a:tabLst>
                <a:tab pos="749300" algn="ctr"/>
                <a:tab pos="3657600" algn="ctr"/>
                <a:tab pos="5435600" algn="ctr"/>
                <a:tab pos="8229600" algn="r"/>
              </a:tabLst>
            </a:pPr>
            <a:r>
              <a:rPr lang="en-US" sz="2400" dirty="0" smtClean="0"/>
              <a:t>Laser Printer	Output	Human	100.00</a:t>
            </a:r>
          </a:p>
          <a:p>
            <a:pPr>
              <a:lnSpc>
                <a:spcPct val="50000"/>
              </a:lnSpc>
              <a:spcBef>
                <a:spcPct val="60000"/>
              </a:spcBef>
              <a:spcAft>
                <a:spcPts val="0"/>
              </a:spcAft>
              <a:buFont typeface="Times" charset="0"/>
              <a:buNone/>
              <a:tabLst>
                <a:tab pos="749300" algn="ctr"/>
                <a:tab pos="3657600" algn="ctr"/>
                <a:tab pos="5435600" algn="ctr"/>
                <a:tab pos="8229600" algn="r"/>
              </a:tabLst>
            </a:pPr>
            <a:r>
              <a:rPr lang="en-US" sz="2400" dirty="0" smtClean="0"/>
              <a:t>Magnetic Disk	Storage	Machine	10,000.00</a:t>
            </a:r>
          </a:p>
          <a:p>
            <a:pPr>
              <a:lnSpc>
                <a:spcPct val="50000"/>
              </a:lnSpc>
              <a:spcBef>
                <a:spcPct val="60000"/>
              </a:spcBef>
              <a:spcAft>
                <a:spcPts val="0"/>
              </a:spcAft>
              <a:buFont typeface="Times" charset="0"/>
              <a:buNone/>
              <a:tabLst>
                <a:tab pos="749300" algn="ctr"/>
                <a:tab pos="3657600" algn="ctr"/>
                <a:tab pos="5435600" algn="ctr"/>
                <a:tab pos="8229600" algn="r"/>
              </a:tabLst>
            </a:pPr>
            <a:r>
              <a:rPr lang="en-US" sz="2400" dirty="0" smtClean="0"/>
              <a:t>Wireless Network	I or O	Machine	 10,000.00</a:t>
            </a:r>
          </a:p>
          <a:p>
            <a:pPr>
              <a:lnSpc>
                <a:spcPct val="50000"/>
              </a:lnSpc>
              <a:spcBef>
                <a:spcPct val="60000"/>
              </a:spcBef>
              <a:spcAft>
                <a:spcPts val="0"/>
              </a:spcAft>
              <a:buFont typeface="Times" charset="0"/>
              <a:buNone/>
              <a:tabLst>
                <a:tab pos="749300" algn="ctr"/>
                <a:tab pos="3657600" algn="ctr"/>
                <a:tab pos="5435600" algn="ctr"/>
                <a:tab pos="8229600" algn="r"/>
              </a:tabLst>
            </a:pPr>
            <a:r>
              <a:rPr lang="en-US" sz="2400" dirty="0" smtClean="0"/>
              <a:t>Graphics Display	Output	Human	30,000.00</a:t>
            </a:r>
          </a:p>
          <a:p>
            <a:pPr>
              <a:lnSpc>
                <a:spcPct val="50000"/>
              </a:lnSpc>
              <a:spcBef>
                <a:spcPct val="60000"/>
              </a:spcBef>
              <a:buFont typeface="Times" charset="0"/>
              <a:buNone/>
              <a:tabLst>
                <a:tab pos="749300" algn="ctr"/>
                <a:tab pos="3657600" algn="ctr"/>
                <a:tab pos="5435600" algn="ctr"/>
                <a:tab pos="8229600" algn="r"/>
              </a:tabLst>
            </a:pPr>
            <a:r>
              <a:rPr lang="en-US" sz="2400" dirty="0" smtClean="0">
                <a:solidFill>
                  <a:schemeClr val="accent2"/>
                </a:solidFill>
              </a:rPr>
              <a:t>Wired LAN Network	I or O	Machine	125,000.00</a:t>
            </a:r>
            <a:endParaRPr lang="en-US" sz="2800" dirty="0">
              <a:solidFill>
                <a:schemeClr val="accent2"/>
              </a:solidFill>
            </a:endParaRPr>
          </a:p>
        </p:txBody>
      </p:sp>
      <p:sp>
        <p:nvSpPr>
          <p:cNvPr id="3179524" name="Rectangle 4"/>
          <p:cNvSpPr>
            <a:spLocks noChangeArrowheads="1"/>
          </p:cNvSpPr>
          <p:nvPr/>
        </p:nvSpPr>
        <p:spPr bwMode="auto">
          <a:xfrm>
            <a:off x="1033170" y="6096000"/>
            <a:ext cx="7044030" cy="523220"/>
          </a:xfrm>
          <a:prstGeom prst="rect">
            <a:avLst/>
          </a:prstGeom>
          <a:noFill/>
          <a:ln w="12700">
            <a:noFill/>
            <a:miter lim="800000"/>
            <a:headEnd/>
            <a:tailEnd/>
          </a:ln>
          <a:effectLst/>
        </p:spPr>
        <p:txBody>
          <a:bodyPr wrap="square">
            <a:prstTxWarp prst="textNoShape">
              <a:avLst/>
            </a:prstTxWarp>
            <a:spAutoFit/>
          </a:bodyPr>
          <a:lstStyle/>
          <a:p>
            <a:pPr algn="ctr"/>
            <a:r>
              <a:rPr lang="en-US" sz="2800" dirty="0">
                <a:solidFill>
                  <a:srgbClr val="FFFF00"/>
                </a:solidFill>
                <a:latin typeface="18 VAG Rounded Light   02390"/>
              </a:rPr>
              <a:t>When discussing transfer rates, use 10</a:t>
            </a:r>
            <a:r>
              <a:rPr lang="en-US" sz="2800" baseline="30000" dirty="0">
                <a:solidFill>
                  <a:srgbClr val="FFFF00"/>
                </a:solidFill>
                <a:latin typeface="18 VAG Rounded Light   02390"/>
              </a:rPr>
              <a:t>x</a:t>
            </a:r>
            <a:endParaRPr lang="en-US" sz="2800" dirty="0">
              <a:solidFill>
                <a:srgbClr val="FFFF00"/>
              </a:solidFill>
              <a:latin typeface="18 VAG Rounded Light   02390"/>
            </a:endParaRPr>
          </a:p>
        </p:txBody>
      </p:sp>
      <p:sp>
        <p:nvSpPr>
          <p:cNvPr id="7" name="Title 6"/>
          <p:cNvSpPr>
            <a:spLocks noGrp="1"/>
          </p:cNvSpPr>
          <p:nvPr>
            <p:ph type="title"/>
          </p:nvPr>
        </p:nvSpPr>
        <p:spPr/>
        <p:txBody>
          <a:bodyPr/>
          <a:lstStyle/>
          <a:p>
            <a:r>
              <a:rPr lang="en-US" dirty="0" smtClean="0"/>
              <a:t>I/O Device Examples and Speeds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9524"/>
                                        </p:tgtEl>
                                        <p:attrNameLst>
                                          <p:attrName>style.visibility</p:attrName>
                                        </p:attrNameLst>
                                      </p:cBhvr>
                                      <p:to>
                                        <p:strVal val="visible"/>
                                      </p:to>
                                    </p:set>
                                    <p:animEffect transition="in" filter="fade">
                                      <p:cBhvr>
                                        <p:cTn id="7" dur="1000"/>
                                        <p:tgtEl>
                                          <p:spTgt spid="3179524"/>
                                        </p:tgtEl>
                                      </p:cBhvr>
                                    </p:animEffect>
                                    <p:anim calcmode="lin" valueType="num">
                                      <p:cBhvr>
                                        <p:cTn id="8" dur="1000" fill="hold"/>
                                        <p:tgtEl>
                                          <p:spTgt spid="3179524"/>
                                        </p:tgtEl>
                                        <p:attrNameLst>
                                          <p:attrName>ppt_x</p:attrName>
                                        </p:attrNameLst>
                                      </p:cBhvr>
                                      <p:tavLst>
                                        <p:tav tm="0">
                                          <p:val>
                                            <p:strVal val="#ppt_x"/>
                                          </p:val>
                                        </p:tav>
                                        <p:tav tm="100000">
                                          <p:val>
                                            <p:strVal val="#ppt_x"/>
                                          </p:val>
                                        </p:tav>
                                      </p:tavLst>
                                    </p:anim>
                                    <p:anim calcmode="lin" valueType="num">
                                      <p:cBhvr>
                                        <p:cTn id="9" dur="1000" fill="hold"/>
                                        <p:tgtEl>
                                          <p:spTgt spid="31795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9524"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83618" name="Rectangle 2"/>
          <p:cNvSpPr>
            <a:spLocks noGrp="1" noChangeArrowheads="1"/>
          </p:cNvSpPr>
          <p:nvPr>
            <p:ph type="title"/>
          </p:nvPr>
        </p:nvSpPr>
        <p:spPr>
          <a:xfrm>
            <a:off x="609600" y="211138"/>
            <a:ext cx="7620000" cy="474662"/>
          </a:xfrm>
        </p:spPr>
        <p:txBody>
          <a:bodyPr/>
          <a:lstStyle/>
          <a:p>
            <a:r>
              <a:rPr lang="en-US"/>
              <a:t>Instruction Set Architecture for I/O</a:t>
            </a:r>
          </a:p>
        </p:txBody>
      </p:sp>
      <p:sp>
        <p:nvSpPr>
          <p:cNvPr id="3183619" name="Rectangle 3"/>
          <p:cNvSpPr>
            <a:spLocks noGrp="1" noChangeArrowheads="1"/>
          </p:cNvSpPr>
          <p:nvPr>
            <p:ph type="body" idx="1"/>
          </p:nvPr>
        </p:nvSpPr>
        <p:spPr>
          <a:xfrm>
            <a:off x="685800" y="990600"/>
            <a:ext cx="8305800" cy="5291138"/>
          </a:xfrm>
        </p:spPr>
        <p:txBody>
          <a:bodyPr/>
          <a:lstStyle/>
          <a:p>
            <a:r>
              <a:rPr lang="en-US"/>
              <a:t>What must the processor do for I/O?</a:t>
            </a:r>
          </a:p>
          <a:p>
            <a:pPr lvl="1">
              <a:lnSpc>
                <a:spcPct val="55000"/>
              </a:lnSpc>
            </a:pPr>
            <a:r>
              <a:rPr lang="en-US"/>
              <a:t>Input:    reads a sequence of bytes </a:t>
            </a:r>
          </a:p>
          <a:p>
            <a:pPr lvl="1">
              <a:lnSpc>
                <a:spcPct val="55000"/>
              </a:lnSpc>
            </a:pPr>
            <a:r>
              <a:rPr lang="en-US"/>
              <a:t>Output: writes a sequence of bytes</a:t>
            </a:r>
          </a:p>
          <a:p>
            <a:r>
              <a:rPr lang="en-US"/>
              <a:t>Some processors have special input and output instructions</a:t>
            </a:r>
          </a:p>
          <a:p>
            <a:r>
              <a:rPr lang="en-US"/>
              <a:t>Alternative model (used by MIPS):</a:t>
            </a:r>
          </a:p>
          <a:p>
            <a:pPr lvl="1"/>
            <a:r>
              <a:rPr lang="en-US"/>
              <a:t>Use loads for input, stores for output</a:t>
            </a:r>
          </a:p>
          <a:p>
            <a:pPr lvl="1"/>
            <a:r>
              <a:rPr lang="en-US"/>
              <a:t>Called “</a:t>
            </a:r>
            <a:r>
              <a:rPr lang="en-US" u="sng">
                <a:solidFill>
                  <a:srgbClr val="FFFF00"/>
                </a:solidFill>
              </a:rPr>
              <a:t>Memory Mapped Input/Output</a:t>
            </a:r>
            <a:r>
              <a:rPr lang="en-US"/>
              <a:t>”</a:t>
            </a:r>
          </a:p>
          <a:p>
            <a:pPr lvl="1"/>
            <a:r>
              <a:rPr lang="en-US"/>
              <a:t>A portion of the address space </a:t>
            </a:r>
            <a:br>
              <a:rPr lang="en-US"/>
            </a:br>
            <a:r>
              <a:rPr lang="en-US"/>
              <a:t>dedicated to communication paths </a:t>
            </a:r>
            <a:br>
              <a:rPr lang="en-US"/>
            </a:br>
            <a:r>
              <a:rPr lang="en-US"/>
              <a:t>to I/O devices (no mem there)</a:t>
            </a:r>
          </a:p>
          <a:p>
            <a:pPr lvl="2"/>
            <a:r>
              <a:rPr lang="en-US"/>
              <a:t>Instead, they correspond to registers </a:t>
            </a:r>
            <a:br>
              <a:rPr lang="en-US"/>
            </a:br>
            <a:r>
              <a:rPr lang="en-US"/>
              <a:t>in I/O devices</a:t>
            </a:r>
          </a:p>
          <a:p>
            <a:pPr lvl="2"/>
            <a:endParaRPr lang="en-US"/>
          </a:p>
        </p:txBody>
      </p:sp>
      <p:grpSp>
        <p:nvGrpSpPr>
          <p:cNvPr id="38" name="Group 4"/>
          <p:cNvGrpSpPr>
            <a:grpSpLocks/>
          </p:cNvGrpSpPr>
          <p:nvPr/>
        </p:nvGrpSpPr>
        <p:grpSpPr bwMode="auto">
          <a:xfrm>
            <a:off x="7078662" y="4953000"/>
            <a:ext cx="1531938" cy="1127125"/>
            <a:chOff x="-581" y="3888"/>
            <a:chExt cx="965" cy="710"/>
          </a:xfrm>
        </p:grpSpPr>
        <p:grpSp>
          <p:nvGrpSpPr>
            <p:cNvPr id="39" name="Group 5"/>
            <p:cNvGrpSpPr>
              <a:grpSpLocks/>
            </p:cNvGrpSpPr>
            <p:nvPr/>
          </p:nvGrpSpPr>
          <p:grpSpPr bwMode="auto">
            <a:xfrm>
              <a:off x="-581" y="3916"/>
              <a:ext cx="816" cy="682"/>
              <a:chOff x="-581" y="3916"/>
              <a:chExt cx="816" cy="682"/>
            </a:xfrm>
          </p:grpSpPr>
          <p:pic>
            <p:nvPicPr>
              <p:cNvPr id="42" name="Picture 6" descr="keyboar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3" y="3916"/>
                <a:ext cx="408" cy="378"/>
              </a:xfrm>
              <a:prstGeom prst="rect">
                <a:avLst/>
              </a:prstGeom>
              <a:noFill/>
            </p:spPr>
          </p:pic>
          <p:grpSp>
            <p:nvGrpSpPr>
              <p:cNvPr id="43" name="Group 7"/>
              <p:cNvGrpSpPr>
                <a:grpSpLocks/>
              </p:cNvGrpSpPr>
              <p:nvPr/>
            </p:nvGrpSpPr>
            <p:grpSpPr bwMode="auto">
              <a:xfrm>
                <a:off x="-581" y="4156"/>
                <a:ext cx="816" cy="442"/>
                <a:chOff x="235" y="4588"/>
                <a:chExt cx="816" cy="442"/>
              </a:xfrm>
            </p:grpSpPr>
            <p:grpSp>
              <p:nvGrpSpPr>
                <p:cNvPr id="44" name="Group 8"/>
                <p:cNvGrpSpPr>
                  <a:grpSpLocks/>
                </p:cNvGrpSpPr>
                <p:nvPr/>
              </p:nvGrpSpPr>
              <p:grpSpPr bwMode="auto">
                <a:xfrm>
                  <a:off x="235" y="4588"/>
                  <a:ext cx="816" cy="250"/>
                  <a:chOff x="-1301" y="4684"/>
                  <a:chExt cx="816" cy="250"/>
                </a:xfrm>
              </p:grpSpPr>
              <p:sp>
                <p:nvSpPr>
                  <p:cNvPr id="47" name="Rectangle 9"/>
                  <p:cNvSpPr>
                    <a:spLocks noChangeArrowheads="1"/>
                  </p:cNvSpPr>
                  <p:nvPr/>
                </p:nvSpPr>
                <p:spPr bwMode="auto">
                  <a:xfrm>
                    <a:off x="-1301" y="4732"/>
                    <a:ext cx="816" cy="19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48" name="Text Box 10"/>
                  <p:cNvSpPr txBox="1">
                    <a:spLocks noChangeArrowheads="1"/>
                  </p:cNvSpPr>
                  <p:nvPr/>
                </p:nvSpPr>
                <p:spPr bwMode="auto">
                  <a:xfrm>
                    <a:off x="-1253" y="4684"/>
                    <a:ext cx="738" cy="250"/>
                  </a:xfrm>
                  <a:prstGeom prst="rect">
                    <a:avLst/>
                  </a:prstGeom>
                  <a:noFill/>
                  <a:ln w="12700">
                    <a:noFill/>
                    <a:miter lim="800000"/>
                    <a:headEnd/>
                    <a:tailEnd/>
                  </a:ln>
                  <a:effectLst/>
                </p:spPr>
                <p:txBody>
                  <a:bodyPr wrap="none">
                    <a:prstTxWarp prst="textNoShape">
                      <a:avLst/>
                    </a:prstTxWarp>
                    <a:spAutoFit/>
                  </a:bodyPr>
                  <a:lstStyle/>
                  <a:p>
                    <a:pPr algn="l"/>
                    <a:r>
                      <a:rPr lang="en-US" sz="2000"/>
                      <a:t>cntrl reg.</a:t>
                    </a:r>
                  </a:p>
                </p:txBody>
              </p:sp>
            </p:grpSp>
            <p:sp>
              <p:nvSpPr>
                <p:cNvPr id="45" name="Rectangle 11"/>
                <p:cNvSpPr>
                  <a:spLocks noChangeArrowheads="1"/>
                </p:cNvSpPr>
                <p:nvPr/>
              </p:nvSpPr>
              <p:spPr bwMode="auto">
                <a:xfrm>
                  <a:off x="235" y="4828"/>
                  <a:ext cx="816" cy="19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46" name="Text Box 12"/>
                <p:cNvSpPr txBox="1">
                  <a:spLocks noChangeArrowheads="1"/>
                </p:cNvSpPr>
                <p:nvPr/>
              </p:nvSpPr>
              <p:spPr bwMode="auto">
                <a:xfrm>
                  <a:off x="283" y="4780"/>
                  <a:ext cx="748" cy="250"/>
                </a:xfrm>
                <a:prstGeom prst="rect">
                  <a:avLst/>
                </a:prstGeom>
                <a:noFill/>
                <a:ln w="12700">
                  <a:noFill/>
                  <a:miter lim="800000"/>
                  <a:headEnd/>
                  <a:tailEnd/>
                </a:ln>
                <a:effectLst/>
              </p:spPr>
              <p:txBody>
                <a:bodyPr wrap="none">
                  <a:prstTxWarp prst="textNoShape">
                    <a:avLst/>
                  </a:prstTxWarp>
                  <a:spAutoFit/>
                </a:bodyPr>
                <a:lstStyle/>
                <a:p>
                  <a:pPr algn="l"/>
                  <a:r>
                    <a:rPr lang="en-US" sz="2000"/>
                    <a:t>data reg.</a:t>
                  </a:r>
                </a:p>
              </p:txBody>
            </p:sp>
          </p:grpSp>
        </p:grpSp>
        <p:sp>
          <p:nvSpPr>
            <p:cNvPr id="40" name="Line 13"/>
            <p:cNvSpPr>
              <a:spLocks noChangeShapeType="1"/>
            </p:cNvSpPr>
            <p:nvPr/>
          </p:nvSpPr>
          <p:spPr bwMode="auto">
            <a:xfrm flipV="1">
              <a:off x="240" y="4032"/>
              <a:ext cx="144" cy="52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41" name="Line 14"/>
            <p:cNvSpPr>
              <a:spLocks noChangeShapeType="1"/>
            </p:cNvSpPr>
            <p:nvPr/>
          </p:nvSpPr>
          <p:spPr bwMode="auto">
            <a:xfrm flipH="1">
              <a:off x="240" y="3888"/>
              <a:ext cx="144" cy="336"/>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grpSp>
      <p:sp>
        <p:nvSpPr>
          <p:cNvPr id="49" name="Rectangle 15"/>
          <p:cNvSpPr>
            <a:spLocks noChangeArrowheads="1"/>
          </p:cNvSpPr>
          <p:nvPr/>
        </p:nvSpPr>
        <p:spPr bwMode="auto">
          <a:xfrm>
            <a:off x="8610600" y="4343400"/>
            <a:ext cx="533400" cy="1676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50" name="Text Box 16"/>
          <p:cNvSpPr txBox="1">
            <a:spLocks noChangeArrowheads="1"/>
          </p:cNvSpPr>
          <p:nvPr/>
        </p:nvSpPr>
        <p:spPr bwMode="auto">
          <a:xfrm>
            <a:off x="8412489" y="6000231"/>
            <a:ext cx="325438" cy="396875"/>
          </a:xfrm>
          <a:prstGeom prst="rect">
            <a:avLst/>
          </a:prstGeom>
          <a:noFill/>
          <a:ln w="12700">
            <a:noFill/>
            <a:miter lim="800000"/>
            <a:headEnd/>
            <a:tailEnd/>
          </a:ln>
          <a:effectLst/>
        </p:spPr>
        <p:txBody>
          <a:bodyPr wrap="none">
            <a:prstTxWarp prst="textNoShape">
              <a:avLst/>
            </a:prstTxWarp>
            <a:spAutoFit/>
          </a:bodyPr>
          <a:lstStyle/>
          <a:p>
            <a:pPr algn="l"/>
            <a:r>
              <a:rPr lang="en-US" sz="2000"/>
              <a:t>0</a:t>
            </a:r>
          </a:p>
        </p:txBody>
      </p:sp>
      <p:sp>
        <p:nvSpPr>
          <p:cNvPr id="51" name="Text Box 17"/>
          <p:cNvSpPr txBox="1">
            <a:spLocks noChangeArrowheads="1"/>
          </p:cNvSpPr>
          <p:nvPr/>
        </p:nvSpPr>
        <p:spPr bwMode="auto">
          <a:xfrm>
            <a:off x="6954780" y="4175125"/>
            <a:ext cx="1693863" cy="396875"/>
          </a:xfrm>
          <a:prstGeom prst="rect">
            <a:avLst/>
          </a:prstGeom>
          <a:noFill/>
          <a:ln w="12700">
            <a:noFill/>
            <a:miter lim="800000"/>
            <a:headEnd/>
            <a:tailEnd/>
          </a:ln>
          <a:effectLst/>
        </p:spPr>
        <p:txBody>
          <a:bodyPr wrap="none">
            <a:prstTxWarp prst="textNoShape">
              <a:avLst/>
            </a:prstTxWarp>
            <a:spAutoFit/>
          </a:bodyPr>
          <a:lstStyle/>
          <a:p>
            <a:pPr algn="l"/>
            <a:r>
              <a:rPr lang="en-US" sz="2000"/>
              <a:t>0xFFFFFFFF</a:t>
            </a:r>
          </a:p>
        </p:txBody>
      </p:sp>
      <p:sp>
        <p:nvSpPr>
          <p:cNvPr id="52" name="Rectangle 18"/>
          <p:cNvSpPr>
            <a:spLocks noChangeArrowheads="1"/>
          </p:cNvSpPr>
          <p:nvPr/>
        </p:nvSpPr>
        <p:spPr bwMode="auto">
          <a:xfrm>
            <a:off x="8610600" y="4953000"/>
            <a:ext cx="533400" cy="228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53" name="Text Box 19"/>
          <p:cNvSpPr txBox="1">
            <a:spLocks noChangeArrowheads="1"/>
          </p:cNvSpPr>
          <p:nvPr/>
        </p:nvSpPr>
        <p:spPr bwMode="auto">
          <a:xfrm>
            <a:off x="6958483" y="4675301"/>
            <a:ext cx="1638300" cy="396875"/>
          </a:xfrm>
          <a:prstGeom prst="rect">
            <a:avLst/>
          </a:prstGeom>
          <a:noFill/>
          <a:ln w="12700">
            <a:noFill/>
            <a:miter lim="800000"/>
            <a:headEnd/>
            <a:tailEnd/>
          </a:ln>
          <a:effectLst/>
        </p:spPr>
        <p:txBody>
          <a:bodyPr wrap="none">
            <a:prstTxWarp prst="textNoShape">
              <a:avLst/>
            </a:prstTxWarp>
            <a:spAutoFit/>
          </a:bodyPr>
          <a:lstStyle/>
          <a:p>
            <a:pPr algn="l"/>
            <a:r>
              <a:rPr lang="en-US" sz="2000"/>
              <a:t>0xFFFF0000</a:t>
            </a:r>
          </a:p>
        </p:txBody>
      </p:sp>
      <p:sp>
        <p:nvSpPr>
          <p:cNvPr id="54" name="Text Box 20"/>
          <p:cNvSpPr txBox="1">
            <a:spLocks noChangeArrowheads="1"/>
          </p:cNvSpPr>
          <p:nvPr/>
        </p:nvSpPr>
        <p:spPr bwMode="auto">
          <a:xfrm>
            <a:off x="7315200" y="3870325"/>
            <a:ext cx="1087438" cy="396875"/>
          </a:xfrm>
          <a:prstGeom prst="rect">
            <a:avLst/>
          </a:prstGeom>
          <a:noFill/>
          <a:ln w="12700">
            <a:noFill/>
            <a:miter lim="800000"/>
            <a:headEnd/>
            <a:tailEnd/>
          </a:ln>
          <a:effectLst/>
        </p:spPr>
        <p:txBody>
          <a:bodyPr wrap="none">
            <a:prstTxWarp prst="textNoShape">
              <a:avLst/>
            </a:prstTxWarp>
            <a:spAutoFit/>
          </a:bodyPr>
          <a:lstStyle/>
          <a:p>
            <a:pPr algn="l"/>
            <a:r>
              <a:rPr lang="en-US" sz="2000"/>
              <a:t>address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87714" name="Rectangle 2"/>
          <p:cNvSpPr>
            <a:spLocks noGrp="1" noChangeArrowheads="1"/>
          </p:cNvSpPr>
          <p:nvPr>
            <p:ph type="title"/>
          </p:nvPr>
        </p:nvSpPr>
        <p:spPr>
          <a:xfrm>
            <a:off x="609600" y="211138"/>
            <a:ext cx="8077200" cy="474662"/>
          </a:xfrm>
        </p:spPr>
        <p:txBody>
          <a:bodyPr/>
          <a:lstStyle/>
          <a:p>
            <a:r>
              <a:rPr lang="en-US"/>
              <a:t>Processor-I/O Speed Mismatch</a:t>
            </a:r>
          </a:p>
        </p:txBody>
      </p:sp>
      <p:sp>
        <p:nvSpPr>
          <p:cNvPr id="3187715" name="Rectangle 3"/>
          <p:cNvSpPr>
            <a:spLocks noGrp="1" noChangeArrowheads="1"/>
          </p:cNvSpPr>
          <p:nvPr>
            <p:ph type="body" idx="1"/>
          </p:nvPr>
        </p:nvSpPr>
        <p:spPr>
          <a:xfrm>
            <a:off x="533400" y="990600"/>
            <a:ext cx="8001000" cy="5357813"/>
          </a:xfrm>
        </p:spPr>
        <p:txBody>
          <a:bodyPr/>
          <a:lstStyle/>
          <a:p>
            <a:r>
              <a:rPr lang="en-US"/>
              <a:t>1GHz microprocessor can execute 1 billion load or store instructions per second, or 4,000,000 KB/s data rate</a:t>
            </a:r>
          </a:p>
          <a:p>
            <a:pPr lvl="1"/>
            <a:r>
              <a:rPr lang="en-US"/>
              <a:t>I/O devices data rates range from 0.01 KB/s to 125,000 KB/s</a:t>
            </a:r>
          </a:p>
          <a:p>
            <a:r>
              <a:rPr lang="en-US"/>
              <a:t>Input: device may not be ready to send data as fast as the processor loads it</a:t>
            </a:r>
          </a:p>
          <a:p>
            <a:pPr lvl="1"/>
            <a:r>
              <a:rPr lang="en-US"/>
              <a:t>Also, might be waiting for human to act</a:t>
            </a:r>
          </a:p>
          <a:p>
            <a:r>
              <a:rPr lang="en-US"/>
              <a:t>Output: device not be ready to accept data as fast as processor stores it</a:t>
            </a:r>
          </a:p>
          <a:p>
            <a:r>
              <a:rPr lang="en-US">
                <a:solidFill>
                  <a:schemeClr val="accent2"/>
                </a:solidFill>
              </a:rPr>
              <a:t>What to do?</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89762" name="Rectangle 2"/>
          <p:cNvSpPr>
            <a:spLocks noGrp="1" noChangeArrowheads="1"/>
          </p:cNvSpPr>
          <p:nvPr>
            <p:ph type="title"/>
          </p:nvPr>
        </p:nvSpPr>
        <p:spPr>
          <a:xfrm>
            <a:off x="609600" y="211138"/>
            <a:ext cx="8534400" cy="474662"/>
          </a:xfrm>
        </p:spPr>
        <p:txBody>
          <a:bodyPr/>
          <a:lstStyle/>
          <a:p>
            <a:r>
              <a:rPr lang="en-US"/>
              <a:t>Processor Checks Status before Acting</a:t>
            </a:r>
          </a:p>
        </p:txBody>
      </p:sp>
      <p:sp>
        <p:nvSpPr>
          <p:cNvPr id="3189763" name="Rectangle 3"/>
          <p:cNvSpPr>
            <a:spLocks noGrp="1" noChangeArrowheads="1"/>
          </p:cNvSpPr>
          <p:nvPr>
            <p:ph type="body" idx="1"/>
          </p:nvPr>
        </p:nvSpPr>
        <p:spPr>
          <a:xfrm>
            <a:off x="457200" y="981075"/>
            <a:ext cx="8229600" cy="5572125"/>
          </a:xfrm>
        </p:spPr>
        <p:txBody>
          <a:bodyPr/>
          <a:lstStyle/>
          <a:p>
            <a:r>
              <a:rPr lang="en-US" sz="2800"/>
              <a:t>Path to device generally has 2 registers:</a:t>
            </a:r>
          </a:p>
          <a:p>
            <a:pPr lvl="1"/>
            <a:r>
              <a:rPr lang="en-US" sz="2400" u="sng">
                <a:solidFill>
                  <a:schemeClr val="accent1"/>
                </a:solidFill>
              </a:rPr>
              <a:t>Control Register</a:t>
            </a:r>
            <a:r>
              <a:rPr lang="en-US" sz="2400"/>
              <a:t>, says it’s OK to read/write </a:t>
            </a:r>
            <a:br>
              <a:rPr lang="en-US" sz="2400"/>
            </a:br>
            <a:r>
              <a:rPr lang="en-US" sz="2400"/>
              <a:t>(I/O ready) [think of a flagman on a road]</a:t>
            </a:r>
          </a:p>
          <a:p>
            <a:pPr lvl="1"/>
            <a:r>
              <a:rPr lang="en-US" sz="2400" u="sng">
                <a:solidFill>
                  <a:schemeClr val="accent1"/>
                </a:solidFill>
              </a:rPr>
              <a:t>Data Register</a:t>
            </a:r>
            <a:r>
              <a:rPr lang="en-US" sz="2400"/>
              <a:t>, contains data</a:t>
            </a:r>
            <a:endParaRPr lang="en-US" sz="2400" u="sng">
              <a:solidFill>
                <a:schemeClr val="accent1"/>
              </a:solidFill>
            </a:endParaRPr>
          </a:p>
          <a:p>
            <a:r>
              <a:rPr lang="en-US" sz="2800"/>
              <a:t>Processor reads from Control Register in loop, spins while waiting for device to set </a:t>
            </a:r>
            <a:r>
              <a:rPr lang="en-US" sz="2800" u="sng">
                <a:solidFill>
                  <a:schemeClr val="accent2"/>
                </a:solidFill>
              </a:rPr>
              <a:t>Ready</a:t>
            </a:r>
            <a:r>
              <a:rPr lang="en-US" sz="2800"/>
              <a:t> bit in Control reg (0 </a:t>
            </a:r>
            <a:r>
              <a:rPr lang="en-US" sz="2800">
                <a:latin typeface="Symbol" charset="2"/>
              </a:rPr>
              <a:t></a:t>
            </a:r>
            <a:r>
              <a:rPr lang="en-US" sz="2800"/>
              <a:t> 1) to say its OK</a:t>
            </a:r>
          </a:p>
          <a:p>
            <a:r>
              <a:rPr lang="en-US" sz="2800"/>
              <a:t>Processor then loads from (input) or writes to (output) data register</a:t>
            </a:r>
          </a:p>
          <a:p>
            <a:pPr lvl="1"/>
            <a:r>
              <a:rPr lang="en-US" sz="2400"/>
              <a:t>Load from or Store into Data Register resets Ready bit (1 </a:t>
            </a:r>
            <a:r>
              <a:rPr lang="en-US" sz="2400">
                <a:latin typeface="Symbol" charset="2"/>
              </a:rPr>
              <a:t></a:t>
            </a:r>
            <a:r>
              <a:rPr lang="en-US" sz="2400"/>
              <a:t>  0) of Control Register</a:t>
            </a:r>
          </a:p>
          <a:p>
            <a:r>
              <a:rPr lang="en-US" sz="2800"/>
              <a:t>This is called “</a:t>
            </a:r>
            <a:r>
              <a:rPr lang="en-US" sz="2800">
                <a:solidFill>
                  <a:srgbClr val="FFFF00"/>
                </a:solidFill>
              </a:rPr>
              <a:t>Polling</a:t>
            </a:r>
            <a:r>
              <a:rPr lang="en-US" sz="280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08194" name="Rectangle 2"/>
          <p:cNvSpPr>
            <a:spLocks noGrp="1" noChangeArrowheads="1"/>
          </p:cNvSpPr>
          <p:nvPr>
            <p:ph type="title"/>
          </p:nvPr>
        </p:nvSpPr>
        <p:spPr>
          <a:xfrm>
            <a:off x="609600" y="211138"/>
            <a:ext cx="8534400" cy="474662"/>
          </a:xfrm>
        </p:spPr>
        <p:txBody>
          <a:bodyPr/>
          <a:lstStyle/>
          <a:p>
            <a:r>
              <a:rPr lang="en-US"/>
              <a:t>What is the alternative to polling?</a:t>
            </a:r>
          </a:p>
        </p:txBody>
      </p:sp>
      <p:sp>
        <p:nvSpPr>
          <p:cNvPr id="3208195" name="Rectangle 3"/>
          <p:cNvSpPr>
            <a:spLocks noGrp="1" noChangeArrowheads="1"/>
          </p:cNvSpPr>
          <p:nvPr>
            <p:ph type="body" idx="1"/>
          </p:nvPr>
        </p:nvSpPr>
        <p:spPr>
          <a:xfrm>
            <a:off x="685800" y="1143000"/>
            <a:ext cx="7848600" cy="4337050"/>
          </a:xfrm>
        </p:spPr>
        <p:txBody>
          <a:bodyPr/>
          <a:lstStyle/>
          <a:p>
            <a:r>
              <a:rPr lang="en-US"/>
              <a:t>Wasteful to have processor spend most of its time “spin-waiting” for I/O to be ready</a:t>
            </a:r>
          </a:p>
          <a:p>
            <a:r>
              <a:rPr lang="en-US"/>
              <a:t>Would like an unplanned procedure call that would be invoked only when I/O device is ready</a:t>
            </a:r>
          </a:p>
          <a:p>
            <a:r>
              <a:rPr lang="en-US"/>
              <a:t>Solution: use </a:t>
            </a:r>
            <a:r>
              <a:rPr lang="en-US">
                <a:solidFill>
                  <a:schemeClr val="accent2"/>
                </a:solidFill>
              </a:rPr>
              <a:t>exception mechanism</a:t>
            </a:r>
            <a:r>
              <a:rPr lang="en-US"/>
              <a:t> to help I/O.  </a:t>
            </a:r>
            <a:r>
              <a:rPr lang="en-US">
                <a:solidFill>
                  <a:srgbClr val="FFFF00"/>
                </a:solidFill>
              </a:rPr>
              <a:t>Interrupt</a:t>
            </a:r>
            <a:r>
              <a:rPr lang="en-US" i="1">
                <a:solidFill>
                  <a:srgbClr val="FFFF00"/>
                </a:solidFill>
              </a:rPr>
              <a:t> </a:t>
            </a:r>
            <a:r>
              <a:rPr lang="en-US"/>
              <a:t>program when I/O ready, return when done with data transfer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32671</TotalTime>
  <Pages>47</Pages>
  <Words>3059</Words>
  <Application>Microsoft Macintosh PowerPoint</Application>
  <PresentationFormat>Letter Paper (8.5x11 in)</PresentationFormat>
  <Paragraphs>385</Paragraphs>
  <Slides>30</Slides>
  <Notes>22</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Metro</vt:lpstr>
      <vt:lpstr>Skinput … use your body as input!!</vt:lpstr>
      <vt:lpstr>i/o basics</vt:lpstr>
      <vt:lpstr>Recall : 5 components of any Computer</vt:lpstr>
      <vt:lpstr>Motivation for Input/Output</vt:lpstr>
      <vt:lpstr>I/O Device Examples and Speeds</vt:lpstr>
      <vt:lpstr>Instruction Set Architecture for I/O</vt:lpstr>
      <vt:lpstr>Processor-I/O Speed Mismatch</vt:lpstr>
      <vt:lpstr>Processor Checks Status before Acting</vt:lpstr>
      <vt:lpstr>What is the alternative to polling?</vt:lpstr>
      <vt:lpstr>I/O Interrupt</vt:lpstr>
      <vt:lpstr>Interrupt-Driven Data Transfer</vt:lpstr>
      <vt:lpstr>Administrivia</vt:lpstr>
      <vt:lpstr>Upcoming Calendar</vt:lpstr>
      <vt:lpstr>Networks</vt:lpstr>
      <vt:lpstr>The Internet (1962)</vt:lpstr>
      <vt:lpstr>Why Networks?</vt:lpstr>
      <vt:lpstr>The World Wide Web (1989)</vt:lpstr>
      <vt:lpstr>Shared vs. Switched Based Networks</vt:lpstr>
      <vt:lpstr>What makes networks work?</vt:lpstr>
      <vt:lpstr>disks</vt:lpstr>
      <vt:lpstr>Magnetic Disk – common I/O device</vt:lpstr>
      <vt:lpstr>Photo of Disk Head, Arm, Actuator</vt:lpstr>
      <vt:lpstr>Disk Device Terminology</vt:lpstr>
      <vt:lpstr>Disk Device Performance (1/2)</vt:lpstr>
      <vt:lpstr>Disk Device Performance (2/2)</vt:lpstr>
      <vt:lpstr>Where does Flash memory come in?</vt:lpstr>
      <vt:lpstr>What does Apple put in its iPods?</vt:lpstr>
      <vt:lpstr>RAID : Redundant Array of Inexpensive Disks</vt:lpstr>
      <vt:lpstr>Common RAID configurations</vt:lpstr>
      <vt:lpstr>“And in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2227</cp:revision>
  <cp:lastPrinted>2010-04-20T21:44:55Z</cp:lastPrinted>
  <dcterms:created xsi:type="dcterms:W3CDTF">2010-04-20T20:32:25Z</dcterms:created>
  <dcterms:modified xsi:type="dcterms:W3CDTF">2010-04-20T21:45:01Z</dcterms:modified>
</cp:coreProperties>
</file>