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ppt/embeddings/oleObject1.bin" ContentType="application/vnd.openxmlformats-officedocument.oleObject"/>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Default Extension="pdf" ContentType="application/pdf"/>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Layouts/slideLayout13.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Layouts/slideLayout3.xml" ContentType="application/vnd.openxmlformats-officedocument.presentationml.slideLayout+xml"/>
  <Default Extension="tiff" ContentType="image/tiff"/>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slideLayouts/slideLayout14.xml" ContentType="application/vnd.openxmlformats-officedocument.presentationml.slideLayout+xml"/>
  <Override PartName="/ppt/slides/slide8.xml" ContentType="application/vnd.openxmlformats-officedocument.presentationml.slide+xml"/>
  <Override PartName="/ppt/notesSlides/notesSlide10.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19"/>
  </p:notesMasterIdLst>
  <p:handoutMasterIdLst>
    <p:handoutMasterId r:id="rId20"/>
  </p:handoutMasterIdLst>
  <p:sldIdLst>
    <p:sldId id="1047" r:id="rId2"/>
    <p:sldId id="1031" r:id="rId3"/>
    <p:sldId id="1032" r:id="rId4"/>
    <p:sldId id="1034" r:id="rId5"/>
    <p:sldId id="1050" r:id="rId6"/>
    <p:sldId id="1033" r:id="rId7"/>
    <p:sldId id="1049" r:id="rId8"/>
    <p:sldId id="1036" r:id="rId9"/>
    <p:sldId id="1037" r:id="rId10"/>
    <p:sldId id="1054" r:id="rId11"/>
    <p:sldId id="1039" r:id="rId12"/>
    <p:sldId id="1040" r:id="rId13"/>
    <p:sldId id="1041" r:id="rId14"/>
    <p:sldId id="1051" r:id="rId15"/>
    <p:sldId id="1052" r:id="rId16"/>
    <p:sldId id="1044" r:id="rId17"/>
    <p:sldId id="1045" r:id="rId18"/>
  </p:sldIdLst>
  <p:sldSz cx="9144000" cy="6858000" type="letter"/>
  <p:notesSz cx="7023100" cy="9309100"/>
  <p:defaultTextStyle>
    <a:defPPr>
      <a:defRPr lang="en-US"/>
    </a:defPPr>
    <a:lvl1pPr algn="l" rtl="0" eaLnBrk="0" fontAlgn="base" hangingPunct="0">
      <a:spcBef>
        <a:spcPct val="0"/>
      </a:spcBef>
      <a:spcAft>
        <a:spcPct val="0"/>
      </a:spcAft>
      <a:defRPr sz="25600" kern="1200">
        <a:solidFill>
          <a:schemeClr val="accent1"/>
        </a:solidFill>
        <a:latin typeface="Helvetica" pitchFamily="-65" charset="0"/>
        <a:ea typeface="+mn-ea"/>
        <a:cs typeface="+mn-cs"/>
      </a:defRPr>
    </a:lvl1pPr>
    <a:lvl2pPr marL="457200" algn="l" rtl="0" eaLnBrk="0" fontAlgn="base" hangingPunct="0">
      <a:spcBef>
        <a:spcPct val="0"/>
      </a:spcBef>
      <a:spcAft>
        <a:spcPct val="0"/>
      </a:spcAft>
      <a:defRPr sz="25600" kern="1200">
        <a:solidFill>
          <a:schemeClr val="accent1"/>
        </a:solidFill>
        <a:latin typeface="Helvetica" pitchFamily="-65" charset="0"/>
        <a:ea typeface="+mn-ea"/>
        <a:cs typeface="+mn-cs"/>
      </a:defRPr>
    </a:lvl2pPr>
    <a:lvl3pPr marL="914400" algn="l" rtl="0" eaLnBrk="0" fontAlgn="base" hangingPunct="0">
      <a:spcBef>
        <a:spcPct val="0"/>
      </a:spcBef>
      <a:spcAft>
        <a:spcPct val="0"/>
      </a:spcAft>
      <a:defRPr sz="25600" kern="1200">
        <a:solidFill>
          <a:schemeClr val="accent1"/>
        </a:solidFill>
        <a:latin typeface="Helvetica" pitchFamily="-65" charset="0"/>
        <a:ea typeface="+mn-ea"/>
        <a:cs typeface="+mn-cs"/>
      </a:defRPr>
    </a:lvl3pPr>
    <a:lvl4pPr marL="1371600" algn="l" rtl="0" eaLnBrk="0" fontAlgn="base" hangingPunct="0">
      <a:spcBef>
        <a:spcPct val="0"/>
      </a:spcBef>
      <a:spcAft>
        <a:spcPct val="0"/>
      </a:spcAft>
      <a:defRPr sz="25600" kern="1200">
        <a:solidFill>
          <a:schemeClr val="accent1"/>
        </a:solidFill>
        <a:latin typeface="Helvetica" pitchFamily="-65" charset="0"/>
        <a:ea typeface="+mn-ea"/>
        <a:cs typeface="+mn-cs"/>
      </a:defRPr>
    </a:lvl4pPr>
    <a:lvl5pPr marL="1828800" algn="l" rtl="0" eaLnBrk="0" fontAlgn="base" hangingPunct="0">
      <a:spcBef>
        <a:spcPct val="0"/>
      </a:spcBef>
      <a:spcAft>
        <a:spcPct val="0"/>
      </a:spcAft>
      <a:defRPr sz="25600" kern="1200">
        <a:solidFill>
          <a:schemeClr val="accent1"/>
        </a:solidFill>
        <a:latin typeface="Helvetica" pitchFamily="-65" charset="0"/>
        <a:ea typeface="+mn-ea"/>
        <a:cs typeface="+mn-cs"/>
      </a:defRPr>
    </a:lvl5pPr>
    <a:lvl6pPr marL="2286000" algn="l" defTabSz="457200" rtl="0" eaLnBrk="1" latinLnBrk="0" hangingPunct="1">
      <a:defRPr sz="25600" kern="1200">
        <a:solidFill>
          <a:schemeClr val="accent1"/>
        </a:solidFill>
        <a:latin typeface="Helvetica" pitchFamily="-65" charset="0"/>
        <a:ea typeface="+mn-ea"/>
        <a:cs typeface="+mn-cs"/>
      </a:defRPr>
    </a:lvl6pPr>
    <a:lvl7pPr marL="2743200" algn="l" defTabSz="457200" rtl="0" eaLnBrk="1" latinLnBrk="0" hangingPunct="1">
      <a:defRPr sz="25600" kern="1200">
        <a:solidFill>
          <a:schemeClr val="accent1"/>
        </a:solidFill>
        <a:latin typeface="Helvetica" pitchFamily="-65" charset="0"/>
        <a:ea typeface="+mn-ea"/>
        <a:cs typeface="+mn-cs"/>
      </a:defRPr>
    </a:lvl7pPr>
    <a:lvl8pPr marL="3200400" algn="l" defTabSz="457200" rtl="0" eaLnBrk="1" latinLnBrk="0" hangingPunct="1">
      <a:defRPr sz="25600" kern="1200">
        <a:solidFill>
          <a:schemeClr val="accent1"/>
        </a:solidFill>
        <a:latin typeface="Helvetica" pitchFamily="-65" charset="0"/>
        <a:ea typeface="+mn-ea"/>
        <a:cs typeface="+mn-cs"/>
      </a:defRPr>
    </a:lvl8pPr>
    <a:lvl9pPr marL="3657600" algn="l" defTabSz="457200" rtl="0" eaLnBrk="1" latinLnBrk="0" hangingPunct="1">
      <a:defRPr sz="25600" kern="1200">
        <a:solidFill>
          <a:schemeClr val="accent1"/>
        </a:solidFill>
        <a:latin typeface="Helvetica"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showPr showNarration="1" useTimings="0">
    <p:present/>
    <p:sldAll/>
    <p:penClr>
      <a:schemeClr val="tx1"/>
    </p:penClr>
  </p:showPr>
  <p:clrMru>
    <a:srgbClr val="32415C"/>
    <a:srgbClr val="FB0A10"/>
    <a:srgbClr val="94F0E4"/>
    <a:srgbClr val="5771A0"/>
    <a:srgbClr val="800080"/>
    <a:srgbClr val="66FF33"/>
    <a:srgbClr val="FF0000"/>
    <a:srgbClr val="3333CC"/>
    <a:srgbClr val="FF8DA0"/>
    <a:srgbClr val="008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napVertSplitter="1" vertBarState="minimized" horzBarState="maximized">
    <p:restoredLeft sz="9375" autoAdjust="0"/>
    <p:restoredTop sz="81191" autoAdjust="0"/>
  </p:normalViewPr>
  <p:slideViewPr>
    <p:cSldViewPr>
      <p:cViewPr varScale="1">
        <p:scale>
          <a:sx n="180" d="100"/>
          <a:sy n="180" d="100"/>
        </p:scale>
        <p:origin x="-112" y="-112"/>
      </p:cViewPr>
      <p:guideLst>
        <p:guide orient="horz" pos="2160"/>
        <p:guide pos="28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782" y="-90"/>
      </p:cViewPr>
      <p:guideLst>
        <p:guide orient="horz" pos="2931"/>
        <p:guide pos="2212"/>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204913" y="596900"/>
            <a:ext cx="4637087" cy="3478213"/>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28638" y="4424363"/>
            <a:ext cx="6049962" cy="4186237"/>
          </a:xfrm>
          <a:prstGeom prst="rect">
            <a:avLst/>
          </a:prstGeom>
          <a:noFill/>
          <a:ln w="12700">
            <a:noFill/>
            <a:miter lim="800000"/>
            <a:headEnd/>
            <a:tailEnd/>
          </a:ln>
          <a:effectLst/>
        </p:spPr>
        <p:txBody>
          <a:bodyPr vert="horz" wrap="square" lIns="92282" tIns="45329" rIns="92282" bIns="45329" numCol="1" anchor="t" anchorCtr="0" compatLnSpc="1">
            <a:prstTxWarp prst="textNoShape">
              <a:avLst/>
            </a:prstTxWarp>
          </a:bodyPr>
          <a:lstStyle/>
          <a:p>
            <a:pPr lvl="0"/>
            <a:r>
              <a:rPr lang="en-US" noProof="0"/>
              <a:t>We want this to be in font 11 and justify.</a:t>
            </a:r>
          </a:p>
        </p:txBody>
      </p:sp>
    </p:spTree>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pitchFamily="-65"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2733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42733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6" tIns="45903" rIns="91806" bIns="45903">
            <a:prstTxWarp prst="textNoShape">
              <a:avLst/>
            </a:prstTxWarp>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xfrm>
            <a:off x="528638" y="4421188"/>
            <a:ext cx="6051550" cy="4189412"/>
          </a:xfrm>
          <a:noFill/>
          <a:ln w="9525"/>
        </p:spPr>
        <p:txBody>
          <a:bodyPr lIns="92342" tIns="45361" rIns="92342" bIns="45361"/>
          <a:lstStyle/>
          <a:p>
            <a:r>
              <a:rPr lang="en-US">
                <a:latin typeface="Arial" charset="0"/>
              </a:rPr>
              <a:t>That is, any computer, no matter how primitive or advance, can be divided into five parts:</a:t>
            </a:r>
          </a:p>
          <a:p>
            <a:r>
              <a:rPr lang="en-US">
                <a:latin typeface="Arial" charset="0"/>
              </a:rPr>
              <a:t>1. The input devices bring the data from the outside world into the computer.</a:t>
            </a:r>
          </a:p>
          <a:p>
            <a:r>
              <a:rPr lang="en-US">
                <a:latin typeface="Arial" charset="0"/>
              </a:rPr>
              <a:t>2. These data are kept in the computer’s memory  until ...</a:t>
            </a:r>
          </a:p>
          <a:p>
            <a:r>
              <a:rPr lang="en-US">
                <a:latin typeface="Arial" charset="0"/>
              </a:rPr>
              <a:t>3. The datapath request and process them.</a:t>
            </a:r>
          </a:p>
          <a:p>
            <a:r>
              <a:rPr lang="en-US">
                <a:latin typeface="Arial" charset="0"/>
              </a:rPr>
              <a:t>4. The operation of the datapath is controlled by the computer’s controller.</a:t>
            </a:r>
          </a:p>
          <a:p>
            <a:r>
              <a:rPr lang="en-US">
                <a:latin typeface="Arial" charset="0"/>
              </a:rPr>
              <a:t>All the work done by the computer will NOT do us any good unless we can get the data back to the outside world. </a:t>
            </a:r>
          </a:p>
          <a:p>
            <a:r>
              <a:rPr lang="en-US">
                <a:latin typeface="Arial" charset="0"/>
              </a:rPr>
              <a:t> 5. Getting the data back to the outside world is the job of the output devices.</a:t>
            </a:r>
          </a:p>
          <a:p>
            <a:endParaRPr lang="en-US">
              <a:latin typeface="Arial" charset="0"/>
            </a:endParaRPr>
          </a:p>
          <a:p>
            <a:r>
              <a:rPr lang="en-US">
                <a:latin typeface="Arial" charset="0"/>
              </a:rPr>
              <a:t>The most COMMON way to connect these 5 components together is to use a network of busses.</a:t>
            </a:r>
          </a:p>
        </p:txBody>
      </p:sp>
      <p:sp>
        <p:nvSpPr>
          <p:cNvPr id="21507" name="Rectangle 3"/>
          <p:cNvSpPr>
            <a:spLocks noGrp="1" noRot="1" noChangeAspect="1" noChangeArrowheads="1"/>
          </p:cNvSpPr>
          <p:nvPr>
            <p:ph type="sldImg"/>
          </p:nvPr>
        </p:nvSpPr>
        <p:spPr>
          <a:xfrm>
            <a:off x="1200150" y="598488"/>
            <a:ext cx="4635500" cy="3476625"/>
          </a:xfr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49858"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449859"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6" tIns="45903" rIns="91806" bIns="45903">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5190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45190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6" tIns="45903" rIns="91806" bIns="45903">
            <a:prstTxWarp prst="textNoShape">
              <a:avLst/>
            </a:prstTxWarp>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53954"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453955"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6" tIns="45903" rIns="91806" bIns="45903">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29378"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429379"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6" tIns="45903" rIns="91806" bIns="45903">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58050" name="Rectangle 2"/>
          <p:cNvSpPr>
            <a:spLocks noGrp="1" noChangeArrowheads="1"/>
          </p:cNvSpPr>
          <p:nvPr>
            <p:ph type="body" idx="1"/>
          </p:nvPr>
        </p:nvSpPr>
        <p:spPr bwMode="auto">
          <a:xfrm>
            <a:off x="528638" y="4421188"/>
            <a:ext cx="6053137" cy="4189412"/>
          </a:xfrm>
          <a:prstGeom prst="rect">
            <a:avLst/>
          </a:prstGeom>
          <a:noFill/>
          <a:ln w="12700">
            <a:miter lim="800000"/>
            <a:headEnd/>
            <a:tailEnd/>
          </a:ln>
        </p:spPr>
        <p:txBody>
          <a:bodyPr lIns="92341" tIns="45360" rIns="92341" bIns="45360">
            <a:prstTxWarp prst="textNoShape">
              <a:avLst/>
            </a:prstTxWarp>
          </a:bodyPr>
          <a:lstStyle/>
          <a:p>
            <a:endParaRPr lang="en-US"/>
          </a:p>
        </p:txBody>
      </p:sp>
      <p:sp>
        <p:nvSpPr>
          <p:cNvPr id="3458051" name="Rectangle 3"/>
          <p:cNvSpPr>
            <a:spLocks noGrp="1" noRot="1" noChangeAspect="1" noChangeArrowheads="1" noTextEdit="1"/>
          </p:cNvSpPr>
          <p:nvPr>
            <p:ph type="sldImg"/>
          </p:nvPr>
        </p:nvSpPr>
        <p:spPr bwMode="auto">
          <a:xfrm>
            <a:off x="1200150" y="598488"/>
            <a:ext cx="4635500" cy="3476625"/>
          </a:xfrm>
          <a:prstGeom prst="rect">
            <a:avLst/>
          </a:prstGeom>
          <a:noFill/>
          <a:ln w="12700">
            <a:miter lim="800000"/>
            <a:headEnd/>
            <a:tailEnd/>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98402" name="Rectangle 2"/>
          <p:cNvSpPr>
            <a:spLocks noGrp="1" noChangeArrowheads="1"/>
          </p:cNvSpPr>
          <p:nvPr>
            <p:ph type="body" idx="1"/>
          </p:nvPr>
        </p:nvSpPr>
        <p:spPr bwMode="auto">
          <a:xfrm>
            <a:off x="528867" y="4420591"/>
            <a:ext cx="6052241" cy="4189711"/>
          </a:xfrm>
          <a:prstGeom prst="rect">
            <a:avLst/>
          </a:prstGeom>
          <a:noFill/>
          <a:ln w="12700">
            <a:miter lim="800000"/>
            <a:headEnd/>
            <a:tailEnd/>
          </a:ln>
        </p:spPr>
        <p:txBody>
          <a:bodyPr lIns="92341" tIns="45360" rIns="92341" bIns="45360">
            <a:prstTxWarp prst="textNoShape">
              <a:avLst/>
            </a:prstTxWarp>
          </a:bodyPr>
          <a:lstStyle/>
          <a:p>
            <a:endParaRPr lang="en-US"/>
          </a:p>
        </p:txBody>
      </p:sp>
      <p:sp>
        <p:nvSpPr>
          <p:cNvPr id="998403" name="Rectangle 3"/>
          <p:cNvSpPr>
            <a:spLocks noGrp="1" noRot="1" noChangeAspect="1" noChangeArrowheads="1"/>
          </p:cNvSpPr>
          <p:nvPr>
            <p:ph type="sldImg"/>
          </p:nvPr>
        </p:nvSpPr>
        <p:spPr bwMode="auto">
          <a:xfrm>
            <a:off x="1200150" y="598488"/>
            <a:ext cx="4635500" cy="3476625"/>
          </a:xfrm>
          <a:prstGeom prst="rect">
            <a:avLst/>
          </a:prstGeom>
          <a:noFill/>
          <a:ln w="12700">
            <a:miter lim="800000"/>
            <a:headEnd/>
            <a:tailEnd/>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31426" name="Rectangle 2"/>
          <p:cNvSpPr>
            <a:spLocks noGrp="1" noChangeArrowheads="1"/>
          </p:cNvSpPr>
          <p:nvPr>
            <p:ph type="body" idx="1"/>
          </p:nvPr>
        </p:nvSpPr>
        <p:spPr bwMode="auto">
          <a:xfrm>
            <a:off x="528638" y="4421188"/>
            <a:ext cx="6051550" cy="4189412"/>
          </a:xfrm>
          <a:prstGeom prst="rect">
            <a:avLst/>
          </a:prstGeom>
          <a:noFill/>
          <a:ln w="12700">
            <a:miter lim="800000"/>
            <a:headEnd/>
            <a:tailEnd/>
          </a:ln>
        </p:spPr>
        <p:txBody>
          <a:bodyPr lIns="92348" tIns="45364" rIns="92348" bIns="45364">
            <a:prstTxWarp prst="textNoShape">
              <a:avLst/>
            </a:prstTxWarp>
          </a:bodyPr>
          <a:lstStyle/>
          <a:p>
            <a:r>
              <a:rPr lang="en-US"/>
              <a:t>We will take a break and talk about class philosophy.</a:t>
            </a:r>
          </a:p>
          <a:p>
            <a:endParaRPr lang="en-US"/>
          </a:p>
          <a:p>
            <a:endParaRPr lang="en-US"/>
          </a:p>
        </p:txBody>
      </p:sp>
      <p:sp>
        <p:nvSpPr>
          <p:cNvPr id="3431427" name="Rectangle 3"/>
          <p:cNvSpPr>
            <a:spLocks noGrp="1" noRot="1" noChangeAspect="1" noChangeArrowheads="1"/>
          </p:cNvSpPr>
          <p:nvPr>
            <p:ph type="sldImg"/>
          </p:nvPr>
        </p:nvSpPr>
        <p:spPr bwMode="auto">
          <a:xfrm>
            <a:off x="1200150" y="598488"/>
            <a:ext cx="4635500" cy="3476625"/>
          </a:xfrm>
          <a:prstGeom prst="rect">
            <a:avLst/>
          </a:prstGeom>
          <a:noFill/>
          <a:ln w="12700">
            <a:miter lim="800000"/>
            <a:headEnd/>
            <a:tailEnd/>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0102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20102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438" tIns="45719" rIns="91438" bIns="45719">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4166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44166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6" tIns="45903" rIns="91806" bIns="45903">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43714"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443715"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6" tIns="45903" rIns="91806" bIns="45903">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4576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44576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6" tIns="45903" rIns="91806" bIns="45903">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5" name="Date Placeholder 27"/>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6" name="Footer Placeholder 16"/>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7" name="Slide Number Placeholder 2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8E3342FC-85AC-0141-B4E7-B626C5929470}" type="slidenum">
              <a:rPr/>
              <a:pPr>
                <a:def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3767D12C-1D62-DB44-B351-8710E9C41DB2}" type="slidenum">
              <a:rPr/>
              <a:pPr>
                <a:def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EB5093A4-CC93-424A-94EB-96D0AD625C4C}" type="slidenum">
              <a:rPr/>
              <a:pPr>
                <a:defRPr/>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143000"/>
            <a:ext cx="3848100" cy="2138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86300" y="1143000"/>
            <a:ext cx="3848100" cy="2138363"/>
          </a:xfrm>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143000"/>
            <a:ext cx="3848100" cy="2138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86300" y="1143000"/>
            <a:ext cx="3848100" cy="992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86300" y="2287588"/>
            <a:ext cx="3848100" cy="993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143000"/>
            <a:ext cx="7848600" cy="2138363"/>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01C1680E-D985-8A48-BA9E-A9F7CF2082B4}"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lang="en-US" smtClean="0"/>
              <a:t>Click to edit Master title style</a:t>
            </a:r>
            <a:endParaRPr lang="en-US"/>
          </a:p>
        </p:txBody>
      </p:sp>
      <p:sp>
        <p:nvSpPr>
          <p:cNvPr id="25"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26"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7"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F08356AB-6050-C54D-8146-0D0927CCFB8F}"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4344" y="990601"/>
            <a:ext cx="4038600" cy="5305864"/>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990601"/>
            <a:ext cx="4038600" cy="5305864"/>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344601BE-1874-5548-A792-BFB77CD508AE}" type="slidenum">
              <a:rPr/>
              <a:pPr>
                <a:defRPr/>
              </a:pPr>
              <a:t>‹#›</a:t>
            </a:fld>
            <a:endParaRPr/>
          </a:p>
        </p:txBody>
      </p:sp>
      <p:sp>
        <p:nvSpPr>
          <p:cNvPr id="8" name="Title Placeholder 21"/>
          <p:cNvSpPr>
            <a:spLocks noGrp="1"/>
          </p:cNvSpPr>
          <p:nvPr>
            <p:ph type="title"/>
          </p:nvPr>
        </p:nvSpPr>
        <p:spPr>
          <a:xfrm>
            <a:off x="457200" y="228600"/>
            <a:ext cx="8229600" cy="762000"/>
          </a:xfrm>
          <a:prstGeom prst="rect">
            <a:avLst/>
          </a:prstGeom>
        </p:spPr>
        <p:txBody>
          <a:bodyPr vert="horz" anchor="t">
            <a:noAutofit/>
          </a:bodyPr>
          <a:lstStyle/>
          <a:p>
            <a:r>
              <a:rPr lang="en-US" dirty="0" smtClean="0"/>
              <a:t>Click to edit Master title style</a:t>
            </a:r>
            <a:endParaRPr lang="en-US" dirty="0"/>
          </a:p>
        </p:txBody>
      </p:sp>
      <p:cxnSp>
        <p:nvCxnSpPr>
          <p:cNvPr id="9" name="Straight Connector 8"/>
          <p:cNvCxnSpPr/>
          <p:nvPr userDrawn="1"/>
        </p:nvCxnSpPr>
        <p:spPr>
          <a:xfrm>
            <a:off x="457200" y="989012"/>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8" name="Footer Placeholder 7"/>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9" name="Slide Number Placeholder 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50361CD5-B477-9E43-A365-B6CBAABDE154}" type="slidenum">
              <a:rPr/>
              <a:pPr>
                <a:def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lang="en-US" smtClean="0"/>
              <a:t>Click to edit Master title style</a:t>
            </a:r>
            <a:endParaRPr lang="en-US"/>
          </a:p>
        </p:txBody>
      </p:sp>
      <p:sp>
        <p:nvSpPr>
          <p:cNvPr id="3" name="Date Placeholder 2"/>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4" name="Footer Placeholder 3"/>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5" name="Slide Number Placeholder 4"/>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CD69752C-0324-1C40-9504-CBF4C9360C20}" type="slidenum">
              <a:rPr/>
              <a:pPr>
                <a:def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3" name="Footer Placeholder 2"/>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4" name="Slide Number Placeholder 3"/>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44F050E0-6EC7-2D45-8299-7B7E99CE3E4C}" type="slidenum">
              <a:rPr/>
              <a:pPr>
                <a:def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9956C743-C58C-B546-AEA2-8065E3DEDFB6}" type="slidenum">
              <a:rPr/>
              <a:pPr>
                <a:def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20"/>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59692" y="1302240"/>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1298" y="1395380"/>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0612" y="1301265"/>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a:prstGeom prst="rect">
            <a:avLst/>
          </a:prstGeom>
        </p:spPr>
        <p:txBody>
          <a:bodyPr/>
          <a:lstStyle>
            <a:lvl1pPr>
              <a:defRPr>
                <a:latin typeface="Helvetica" pitchFamily="-65" charset="0"/>
              </a:defRPr>
            </a:lvl1pPr>
          </a:lstStyle>
          <a:p>
            <a:pPr>
              <a:defRPr/>
            </a:pPr>
            <a:endParaRPr/>
          </a:p>
        </p:txBody>
      </p:sp>
      <p:sp>
        <p:nvSpPr>
          <p:cNvPr id="20" name="Footer Placeholder 5"/>
          <p:cNvSpPr>
            <a:spLocks noGrp="1"/>
          </p:cNvSpPr>
          <p:nvPr>
            <p:ph type="ftr" sz="quarter" idx="11"/>
          </p:nvPr>
        </p:nvSpPr>
        <p:spPr>
          <a:xfrm>
            <a:off x="914400" y="55563"/>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1" name="Slide Number Placeholder 6"/>
          <p:cNvSpPr>
            <a:spLocks noGrp="1"/>
          </p:cNvSpPr>
          <p:nvPr>
            <p:ph type="sldNum" sz="quarter" idx="12"/>
          </p:nvPr>
        </p:nvSpPr>
        <p:spPr>
          <a:xfrm>
            <a:off x="8610600" y="55563"/>
            <a:ext cx="457200" cy="365125"/>
          </a:xfrm>
          <a:prstGeom prst="rect">
            <a:avLst/>
          </a:prstGeom>
        </p:spPr>
        <p:txBody>
          <a:bodyPr/>
          <a:lstStyle>
            <a:lvl1pPr>
              <a:defRPr>
                <a:latin typeface="Helvetica" pitchFamily="-65" charset="0"/>
              </a:defRPr>
            </a:lvl1pPr>
          </a:lstStyle>
          <a:p>
            <a:pPr>
              <a:defRPr/>
            </a:pPr>
            <a:fld id="{458E6A8A-592E-AF43-B50A-9BAEEB4055EB}"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28600"/>
            <a:ext cx="8229600" cy="762000"/>
          </a:xfrm>
          <a:prstGeom prst="rect">
            <a:avLst/>
          </a:prstGeom>
        </p:spPr>
        <p:txBody>
          <a:bodyPr vert="horz" anchor="t">
            <a:noAutofit/>
          </a:bodyPr>
          <a:lstStyle/>
          <a:p>
            <a:r>
              <a:rPr lang="en-US" dirty="0" smtClean="0"/>
              <a:t>Click to edit Master title style</a:t>
            </a:r>
            <a:endParaRPr lang="en-US" dirty="0"/>
          </a:p>
        </p:txBody>
      </p:sp>
      <p:sp>
        <p:nvSpPr>
          <p:cNvPr id="1031" name="Text Placeholder 12"/>
          <p:cNvSpPr>
            <a:spLocks noGrp="1"/>
          </p:cNvSpPr>
          <p:nvPr>
            <p:ph type="body" idx="1"/>
          </p:nvPr>
        </p:nvSpPr>
        <p:spPr bwMode="auto">
          <a:xfrm>
            <a:off x="457200" y="990600"/>
            <a:ext cx="8229600" cy="5365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Rectangle 10"/>
          <p:cNvSpPr>
            <a:spLocks noChangeArrowheads="1"/>
          </p:cNvSpPr>
          <p:nvPr userDrawn="1"/>
        </p:nvSpPr>
        <p:spPr bwMode="auto">
          <a:xfrm>
            <a:off x="914400" y="6654800"/>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dirty="0">
                <a:solidFill>
                  <a:schemeClr val="tx1"/>
                </a:solidFill>
                <a:latin typeface="18 VAG Rounded Black   09390"/>
              </a:rPr>
              <a:t>CS61C</a:t>
            </a:r>
            <a:r>
              <a:rPr lang="en-US" sz="1000" b="1" dirty="0" smtClean="0">
                <a:solidFill>
                  <a:schemeClr val="tx1"/>
                </a:solidFill>
                <a:latin typeface="18 VAG Rounded Black   09390"/>
              </a:rPr>
              <a:t> </a:t>
            </a:r>
            <a:r>
              <a:rPr lang="en-US" sz="1000" b="1" dirty="0" smtClean="0">
                <a:solidFill>
                  <a:srgbClr val="FFFF00"/>
                </a:solidFill>
                <a:latin typeface="18 VAG Rounded Black   09390"/>
              </a:rPr>
              <a:t>L38</a:t>
            </a:r>
            <a:r>
              <a:rPr lang="en-US" sz="1000" b="1" baseline="0" dirty="0" smtClean="0">
                <a:solidFill>
                  <a:srgbClr val="FFFF00"/>
                </a:solidFill>
                <a:latin typeface="18 VAG Rounded Black   09390"/>
              </a:rPr>
              <a:t> Summary &amp; Goodbye </a:t>
            </a:r>
            <a:r>
              <a:rPr lang="en-US" sz="1000" b="1" dirty="0" smtClean="0">
                <a:solidFill>
                  <a:schemeClr val="tx1"/>
                </a:solidFill>
                <a:latin typeface="18 VAG Rounded Black   09390"/>
              </a:rPr>
              <a:t>(</a:t>
            </a:r>
            <a:fld id="{0382F9D6-1C8F-9447-89CA-9F506CE985D4}" type="slidenum">
              <a:rPr lang="en-US" sz="1000" b="1">
                <a:solidFill>
                  <a:schemeClr val="tx1"/>
                </a:solidFill>
                <a:latin typeface="18 VAG Rounded Black   09390"/>
              </a:rPr>
              <a:pPr>
                <a:defRPr/>
              </a:pPr>
              <a:t>‹#›</a:t>
            </a:fld>
            <a:r>
              <a:rPr lang="en-US" sz="1000" b="1" dirty="0">
                <a:solidFill>
                  <a:schemeClr val="tx1"/>
                </a:solidFill>
                <a:latin typeface="18 VAG Rounded Black   09390"/>
              </a:rPr>
              <a:t>)</a:t>
            </a:r>
          </a:p>
        </p:txBody>
      </p:sp>
      <p:sp>
        <p:nvSpPr>
          <p:cNvPr id="19" name="Rectangle 11"/>
          <p:cNvSpPr>
            <a:spLocks noChangeArrowheads="1"/>
          </p:cNvSpPr>
          <p:nvPr userDrawn="1"/>
        </p:nvSpPr>
        <p:spPr bwMode="auto">
          <a:xfrm>
            <a:off x="7480052" y="6651625"/>
            <a:ext cx="1667123" cy="20518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defRPr/>
            </a:pPr>
            <a:r>
              <a:rPr lang="en-US" sz="1000" b="1">
                <a:solidFill>
                  <a:schemeClr val="tx1"/>
                </a:solidFill>
                <a:latin typeface="18 VAG Rounded Black   09390"/>
              </a:rPr>
              <a:t>Garcia, Spring 2010 © UCB</a:t>
            </a:r>
          </a:p>
        </p:txBody>
      </p:sp>
      <p:pic>
        <p:nvPicPr>
          <p:cNvPr id="1034" name="Picture 14"/>
          <p:cNvPicPr>
            <a:picLocks noChangeAspect="1" noChangeArrowheads="1"/>
          </p:cNvPicPr>
          <p:nvPr userDrawn="1"/>
        </p:nvPicPr>
        <p:blipFill>
          <a:blip r:embed="rId16">
            <a:clrChange>
              <a:clrFrom>
                <a:srgbClr val="FFFFFF"/>
              </a:clrFrom>
              <a:clrTo>
                <a:srgbClr val="FFFFFF">
                  <a:alpha val="0"/>
                </a:srgbClr>
              </a:clrTo>
            </a:clrChange>
          </a:blip>
          <a:srcRect/>
          <a:stretch>
            <a:fillRect/>
          </a:stretch>
        </p:blipFill>
        <p:spPr bwMode="auto">
          <a:xfrm>
            <a:off x="0" y="6192838"/>
            <a:ext cx="850900" cy="665162"/>
          </a:xfrm>
          <a:prstGeom prst="rect">
            <a:avLst/>
          </a:prstGeom>
          <a:noFill/>
          <a:ln w="9525">
            <a:noFill/>
            <a:miter lim="800000"/>
            <a:headEnd/>
            <a:tailEnd/>
          </a:ln>
        </p:spPr>
      </p:pic>
      <p:cxnSp>
        <p:nvCxnSpPr>
          <p:cNvPr id="13" name="Straight Connector 12"/>
          <p:cNvCxnSpPr/>
          <p:nvPr userDrawn="1"/>
        </p:nvCxnSpPr>
        <p:spPr>
          <a:xfrm>
            <a:off x="457200" y="989012"/>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iming>
    <p:tnLst>
      <p:par>
        <p:cTn id="1" dur="indefinite" restart="never" nodeType="tmRoot"/>
      </p:par>
    </p:tnLst>
  </p:timing>
  <p:txStyles>
    <p:titleStyle>
      <a:lvl1pPr algn="l" rtl="0" eaLnBrk="0" fontAlgn="base" hangingPunct="0">
        <a:spcBef>
          <a:spcPct val="0"/>
        </a:spcBef>
        <a:spcAft>
          <a:spcPct val="0"/>
        </a:spcAft>
        <a:defRPr sz="4000" b="0" i="0" kern="1200" spc="-100">
          <a:solidFill>
            <a:srgbClr val="C1EEFF"/>
          </a:solidFill>
          <a:latin typeface="18 VAG Rounded Bold   07390"/>
          <a:ea typeface="ＭＳ Ｐゴシック" charset="-128"/>
          <a:cs typeface="AppleGaramond Bd"/>
        </a:defRPr>
      </a:lvl1pPr>
      <a:lvl2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2pPr>
      <a:lvl3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3pPr>
      <a:lvl4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4pPr>
      <a:lvl5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5pPr>
      <a:lvl6pPr marL="457200" algn="l" rtl="0" fontAlgn="base">
        <a:spcBef>
          <a:spcPct val="0"/>
        </a:spcBef>
        <a:spcAft>
          <a:spcPct val="0"/>
        </a:spcAft>
        <a:defRPr sz="4000" b="1">
          <a:solidFill>
            <a:srgbClr val="C1EEFF"/>
          </a:solidFill>
          <a:latin typeface="Corbel" charset="0"/>
          <a:ea typeface="ＭＳ Ｐゴシック" charset="-128"/>
          <a:cs typeface="ＭＳ Ｐゴシック" charset="-128"/>
        </a:defRPr>
      </a:lvl6pPr>
      <a:lvl7pPr marL="914400" algn="l" rtl="0" fontAlgn="base">
        <a:spcBef>
          <a:spcPct val="0"/>
        </a:spcBef>
        <a:spcAft>
          <a:spcPct val="0"/>
        </a:spcAft>
        <a:defRPr sz="4000" b="1">
          <a:solidFill>
            <a:srgbClr val="C1EEFF"/>
          </a:solidFill>
          <a:latin typeface="Corbel" charset="0"/>
          <a:ea typeface="ＭＳ Ｐゴシック" charset="-128"/>
          <a:cs typeface="ＭＳ Ｐゴシック" charset="-128"/>
        </a:defRPr>
      </a:lvl7pPr>
      <a:lvl8pPr marL="1371600" algn="l" rtl="0" fontAlgn="base">
        <a:spcBef>
          <a:spcPct val="0"/>
        </a:spcBef>
        <a:spcAft>
          <a:spcPct val="0"/>
        </a:spcAft>
        <a:defRPr sz="4000" b="1">
          <a:solidFill>
            <a:srgbClr val="C1EEFF"/>
          </a:solidFill>
          <a:latin typeface="Corbel" charset="0"/>
          <a:ea typeface="ＭＳ Ｐゴシック" charset="-128"/>
          <a:cs typeface="ＭＳ Ｐゴシック" charset="-128"/>
        </a:defRPr>
      </a:lvl8pPr>
      <a:lvl9pPr marL="1828800" algn="l" rtl="0" fontAlgn="base">
        <a:spcBef>
          <a:spcPct val="0"/>
        </a:spcBef>
        <a:spcAft>
          <a:spcPct val="0"/>
        </a:spcAft>
        <a:defRPr sz="4000" b="1">
          <a:solidFill>
            <a:srgbClr val="C1EEFF"/>
          </a:solidFill>
          <a:latin typeface="Corbel" charset="0"/>
          <a:ea typeface="ＭＳ Ｐゴシック" charset="-128"/>
          <a:cs typeface="ＭＳ Ｐゴシック" charset="-128"/>
        </a:defRPr>
      </a:lvl9pPr>
    </p:titleStyle>
    <p:bodyStyle>
      <a:lvl1pPr marL="411163" indent="-342900" algn="l" rtl="0" eaLnBrk="0" fontAlgn="base" hangingPunct="0">
        <a:spcBef>
          <a:spcPts val="700"/>
        </a:spcBef>
        <a:spcAft>
          <a:spcPct val="0"/>
        </a:spcAft>
        <a:buClr>
          <a:schemeClr val="tx2"/>
        </a:buClr>
        <a:buSzPct val="95000"/>
        <a:buFont typeface="Wingdings" pitchFamily="-65" charset="2"/>
        <a:buChar char=""/>
        <a:defRPr sz="3000" b="0" i="0" kern="1200">
          <a:solidFill>
            <a:schemeClr val="tx1"/>
          </a:solidFill>
          <a:latin typeface="18 VAG Rounded Bold   07390"/>
          <a:ea typeface="ＭＳ Ｐゴシック" charset="-128"/>
          <a:cs typeface="ＭＳ Ｐゴシック" charset="-128"/>
        </a:defRPr>
      </a:lvl1pPr>
      <a:lvl2pPr marL="739775" indent="-285750" algn="l" rtl="0" eaLnBrk="0" fontAlgn="base" hangingPunct="0">
        <a:spcBef>
          <a:spcPct val="20000"/>
        </a:spcBef>
        <a:spcAft>
          <a:spcPct val="0"/>
        </a:spcAft>
        <a:buSzPct val="90000"/>
        <a:buFont typeface="Wingdings" pitchFamily="-65" charset="2"/>
        <a:buChar char=""/>
        <a:defRPr sz="2600" b="0" i="0" kern="1200">
          <a:solidFill>
            <a:schemeClr val="accent3">
              <a:lumMod val="40000"/>
              <a:lumOff val="60000"/>
            </a:schemeClr>
          </a:solidFill>
          <a:latin typeface="18 VAG Rounded Light   02390"/>
          <a:ea typeface="ＭＳ Ｐゴシック" charset="-128"/>
          <a:cs typeface="+mn-cs"/>
        </a:defRPr>
      </a:lvl2pPr>
      <a:lvl3pPr marL="995363" indent="-228600" algn="l" rtl="0" eaLnBrk="0" fontAlgn="base" hangingPunct="0">
        <a:spcBef>
          <a:spcPct val="20000"/>
        </a:spcBef>
        <a:spcAft>
          <a:spcPct val="0"/>
        </a:spcAft>
        <a:buFont typeface="Wingdings 2" pitchFamily="-65" charset="2"/>
        <a:buChar char=""/>
        <a:defRPr sz="2400" b="0" i="0" kern="1200">
          <a:solidFill>
            <a:schemeClr val="tx2">
              <a:lumMod val="90000"/>
            </a:schemeClr>
          </a:solidFill>
          <a:latin typeface="18 VAG Rounded Light   02390"/>
          <a:ea typeface="ＭＳ Ｐゴシック" charset="-128"/>
          <a:cs typeface="+mn-cs"/>
        </a:defRPr>
      </a:lvl3pPr>
      <a:lvl4pPr marL="1260475" indent="-228600" algn="l" rtl="0" eaLnBrk="0" fontAlgn="base" hangingPunct="0">
        <a:spcBef>
          <a:spcPct val="20000"/>
        </a:spcBef>
        <a:spcAft>
          <a:spcPct val="0"/>
        </a:spcAft>
        <a:buClr>
          <a:schemeClr val="accent2"/>
        </a:buClr>
        <a:buFont typeface="Wingdings 3" pitchFamily="-65" charset="2"/>
        <a:buChar char=""/>
        <a:defRPr sz="2200" b="0" i="0" kern="1200">
          <a:solidFill>
            <a:srgbClr val="F273AF"/>
          </a:solidFill>
          <a:latin typeface="18 VAG Rounded Light   02390"/>
          <a:ea typeface="ＭＳ Ｐゴシック" charset="-128"/>
          <a:cs typeface="+mn-cs"/>
        </a:defRPr>
      </a:lvl4pPr>
      <a:lvl5pPr marL="1481138" indent="-209550" algn="l" rtl="0" eaLnBrk="0" fontAlgn="base" hangingPunct="0">
        <a:spcBef>
          <a:spcPct val="20000"/>
        </a:spcBef>
        <a:spcAft>
          <a:spcPct val="0"/>
        </a:spcAft>
        <a:buClr>
          <a:schemeClr val="tx1"/>
        </a:buClr>
        <a:buFont typeface="Wingdings 2" pitchFamily="-65" charset="2"/>
        <a:buChar char=""/>
        <a:defRPr sz="2000" b="0" i="0" kern="1200">
          <a:solidFill>
            <a:schemeClr val="tx1"/>
          </a:solidFill>
          <a:latin typeface="18 VAG Rounded Light   02390"/>
          <a:ea typeface="ＭＳ Ｐゴシック"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 Id="rId3" Type="http://schemas.openxmlformats.org/officeDocument/2006/relationships/image" Target="../media/image11.tif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3" Type="http://schemas.openxmlformats.org/officeDocument/2006/relationships/image" Target="../media/image12.pdf"/><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3" Type="http://schemas.openxmlformats.org/officeDocument/2006/relationships/image" Target="../media/image14.pdf"/><Relationship Id="rId4" Type="http://schemas.openxmlformats.org/officeDocument/2006/relationships/image" Target="../media/image15.png"/><Relationship Id="rId5" Type="http://schemas.openxmlformats.org/officeDocument/2006/relationships/image" Target="../media/image16.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5"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1.bin"/><Relationship Id="rId5" Type="http://schemas.openxmlformats.org/officeDocument/2006/relationships/image" Target="../media/image9.png"/><Relationship Id="rId6" Type="http://schemas.openxmlformats.org/officeDocument/2006/relationships/image" Target="../media/image10.jpeg"/><Relationship Id="rId1" Type="http://schemas.openxmlformats.org/officeDocument/2006/relationships/vmlDrawing" Target="../drawings/vmlDrawing1.vml"/><Relationship Id="rId2"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pic>
        <p:nvPicPr>
          <p:cNvPr id="15362" name="Picture 5"/>
          <p:cNvPicPr>
            <a:picLocks noChangeAspect="1" noChangeArrowheads="1"/>
          </p:cNvPicPr>
          <p:nvPr/>
        </p:nvPicPr>
        <p:blipFill>
          <a:blip r:embed="rId2"/>
          <a:srcRect/>
          <a:stretch>
            <a:fillRect/>
          </a:stretch>
        </p:blipFill>
        <p:spPr bwMode="auto">
          <a:xfrm>
            <a:off x="381000" y="304800"/>
            <a:ext cx="1600200" cy="2133600"/>
          </a:xfrm>
          <a:prstGeom prst="rect">
            <a:avLst/>
          </a:prstGeom>
          <a:noFill/>
          <a:ln w="9525">
            <a:noFill/>
            <a:miter lim="800000"/>
            <a:headEnd/>
            <a:tailEnd/>
          </a:ln>
        </p:spPr>
      </p:pic>
      <p:sp>
        <p:nvSpPr>
          <p:cNvPr id="15363" name="Rectangle 4"/>
          <p:cNvSpPr>
            <a:spLocks noChangeArrowheads="1"/>
          </p:cNvSpPr>
          <p:nvPr/>
        </p:nvSpPr>
        <p:spPr bwMode="auto">
          <a:xfrm>
            <a:off x="1981200" y="0"/>
            <a:ext cx="7162800" cy="2013474"/>
          </a:xfrm>
          <a:prstGeom prst="rect">
            <a:avLst/>
          </a:prstGeom>
          <a:noFill/>
          <a:ln w="12700">
            <a:noFill/>
            <a:miter lim="800000"/>
            <a:headEnd/>
            <a:tailEnd/>
          </a:ln>
        </p:spPr>
        <p:txBody>
          <a:bodyPr lIns="63500" tIns="25400" rIns="63500" bIns="25400" anchor="ctr">
            <a:prstTxWarp prst="textNoShape">
              <a:avLst/>
            </a:prstTxWarp>
            <a:spAutoFit/>
          </a:bodyPr>
          <a:lstStyle/>
          <a:p>
            <a:pPr algn="ctr">
              <a:lnSpc>
                <a:spcPct val="77000"/>
              </a:lnSpc>
            </a:pPr>
            <a:r>
              <a:rPr lang="en-US" sz="2800" b="1" dirty="0">
                <a:solidFill>
                  <a:schemeClr val="bg2"/>
                </a:solidFill>
                <a:latin typeface="Courier New" pitchFamily="-65" charset="0"/>
              </a:rPr>
              <a:t>inst.eecs.berkeley.edu/~cs61c</a:t>
            </a:r>
            <a:r>
              <a:rPr lang="en-US" sz="3200" b="1" dirty="0">
                <a:solidFill>
                  <a:schemeClr val="bg2"/>
                </a:solidFill>
              </a:rPr>
              <a:t> </a:t>
            </a:r>
            <a:r>
              <a:rPr lang="en-US" sz="3200" b="1" dirty="0">
                <a:solidFill>
                  <a:schemeClr val="accent2"/>
                </a:solidFill>
              </a:rPr>
              <a:t/>
            </a:r>
            <a:br>
              <a:rPr lang="en-US" sz="3200" b="1" dirty="0">
                <a:solidFill>
                  <a:schemeClr val="accent2"/>
                </a:solidFill>
              </a:rPr>
            </a:br>
            <a:r>
              <a:rPr lang="en-US" sz="3600" b="1" dirty="0">
                <a:solidFill>
                  <a:schemeClr val="tx2"/>
                </a:solidFill>
                <a:latin typeface="18 VAG Rounded Bold   07390"/>
                <a:cs typeface=""/>
              </a:rPr>
              <a:t>UCB CS61C : Machine Structures</a:t>
            </a:r>
            <a:r>
              <a:rPr lang="en-US" sz="3200" b="1" dirty="0" smtClean="0">
                <a:solidFill>
                  <a:schemeClr val="tx2"/>
                </a:solidFill>
                <a:latin typeface="18 VAG Rounded Bold   07390"/>
                <a:cs typeface=""/>
              </a:rPr>
              <a:t/>
            </a:r>
            <a:br>
              <a:rPr lang="en-US" sz="3200" b="1" dirty="0" smtClean="0">
                <a:solidFill>
                  <a:schemeClr val="tx2"/>
                </a:solidFill>
                <a:latin typeface="18 VAG Rounded Bold   07390"/>
                <a:cs typeface=""/>
              </a:rPr>
            </a:br>
            <a:r>
              <a:rPr lang="en-US" sz="3200" b="1" dirty="0" smtClean="0">
                <a:latin typeface="18 VAG Rounded Bold   07390"/>
                <a:cs typeface=""/>
              </a:rPr>
              <a:t>Lecture 38 – </a:t>
            </a:r>
            <a:br>
              <a:rPr lang="en-US" sz="3200" b="1" dirty="0" smtClean="0">
                <a:latin typeface="18 VAG Rounded Bold   07390"/>
                <a:cs typeface=""/>
              </a:rPr>
            </a:br>
            <a:r>
              <a:rPr lang="en-US" sz="3200" b="1" dirty="0" smtClean="0">
                <a:latin typeface="18 VAG Rounded Bold   07390"/>
                <a:cs typeface=""/>
              </a:rPr>
              <a:t>Summary &amp; Goodbye</a:t>
            </a:r>
            <a:r>
              <a:rPr lang="en-US" sz="3200" b="1" dirty="0" smtClean="0">
                <a:solidFill>
                  <a:schemeClr val="tx2"/>
                </a:solidFill>
                <a:latin typeface="18 VAG Rounded Bold   07390"/>
                <a:cs typeface=""/>
              </a:rPr>
              <a:t/>
            </a:r>
            <a:br>
              <a:rPr lang="en-US" sz="3200" b="1" dirty="0" smtClean="0">
                <a:solidFill>
                  <a:schemeClr val="tx2"/>
                </a:solidFill>
                <a:latin typeface="18 VAG Rounded Bold   07390"/>
                <a:cs typeface=""/>
              </a:rPr>
            </a:br>
            <a:r>
              <a:rPr lang="en-US" sz="3200" b="1" dirty="0" smtClean="0">
                <a:solidFill>
                  <a:schemeClr val="tx2"/>
                </a:solidFill>
                <a:latin typeface="18 VAG Rounded Bold   07390"/>
                <a:cs typeface=""/>
              </a:rPr>
              <a:t> </a:t>
            </a:r>
            <a:r>
              <a:rPr lang="en-US" sz="3200" b="1" dirty="0">
                <a:solidFill>
                  <a:schemeClr val="tx1"/>
                </a:solidFill>
                <a:latin typeface="18 VAG Rounded Bold   07390"/>
                <a:cs typeface=""/>
              </a:rPr>
              <a:t>2010</a:t>
            </a:r>
            <a:r>
              <a:rPr lang="en-US" sz="3200" b="1" dirty="0" smtClean="0">
                <a:solidFill>
                  <a:schemeClr val="tx1"/>
                </a:solidFill>
                <a:latin typeface="18 VAG Rounded Bold   07390"/>
                <a:cs typeface=""/>
              </a:rPr>
              <a:t>-04-28</a:t>
            </a:r>
            <a:endParaRPr lang="en-US" sz="3200" b="1" dirty="0">
              <a:solidFill>
                <a:schemeClr val="tx1"/>
              </a:solidFill>
              <a:latin typeface="18 VAG Rounded Bold   07390"/>
              <a:cs typeface=""/>
            </a:endParaRPr>
          </a:p>
        </p:txBody>
      </p:sp>
      <p:sp>
        <p:nvSpPr>
          <p:cNvPr id="48" name="Title 47"/>
          <p:cNvSpPr>
            <a:spLocks noGrp="1"/>
          </p:cNvSpPr>
          <p:nvPr>
            <p:ph type="ctrTitle"/>
          </p:nvPr>
        </p:nvSpPr>
        <p:spPr>
          <a:xfrm>
            <a:off x="609600" y="3200400"/>
            <a:ext cx="8229600" cy="685800"/>
          </a:xfrm>
        </p:spPr>
        <p:txBody>
          <a:bodyPr/>
          <a:lstStyle/>
          <a:p>
            <a:pPr eaLnBrk="1" fontAlgn="auto" hangingPunct="1">
              <a:spcAft>
                <a:spcPts val="0"/>
              </a:spcAft>
              <a:defRPr/>
            </a:pPr>
            <a:r>
              <a:rPr lang="en-US" sz="3200" dirty="0" smtClean="0">
                <a:solidFill>
                  <a:srgbClr val="FFFF00"/>
                </a:solidFill>
              </a:rPr>
              <a:t>Brain interfaces made of silk</a:t>
            </a:r>
            <a:endParaRPr lang="en-US" sz="3200" dirty="0">
              <a:solidFill>
                <a:srgbClr val="FFFF00"/>
              </a:solidFill>
              <a:ea typeface="+mj-ea"/>
              <a:cs typeface="+mj-cs"/>
            </a:endParaRPr>
          </a:p>
        </p:txBody>
      </p:sp>
      <p:sp>
        <p:nvSpPr>
          <p:cNvPr id="15365" name="Subtitle 48"/>
          <p:cNvSpPr>
            <a:spLocks noGrp="1"/>
          </p:cNvSpPr>
          <p:nvPr>
            <p:ph type="subTitle" idx="1"/>
          </p:nvPr>
        </p:nvSpPr>
        <p:spPr>
          <a:xfrm>
            <a:off x="609599" y="3886200"/>
            <a:ext cx="5638801" cy="2209800"/>
          </a:xfrm>
        </p:spPr>
        <p:txBody>
          <a:bodyPr anchor="t"/>
          <a:lstStyle/>
          <a:p>
            <a:pPr eaLnBrk="1" hangingPunct="1">
              <a:spcBef>
                <a:spcPct val="0"/>
              </a:spcBef>
            </a:pPr>
            <a:r>
              <a:rPr lang="en-US" dirty="0" smtClean="0">
                <a:ea typeface="ＭＳ Ｐゴシック" pitchFamily="-65" charset="-128"/>
                <a:cs typeface="ＭＳ Ｐゴシック" pitchFamily="-65" charset="-128"/>
              </a:rPr>
              <a:t>Traditionally, surgeons have implanted devices into brains for neural interfaces, but that is irritating and causes scarring.  Now, doctors are investigating “gentler, softer, biocompatible electrodes on thin, flexible substrates”. Inserted through small hole in the skull, mechanically strong silk films measure high-res brain activity.</a:t>
            </a:r>
            <a:endParaRPr lang="en-US" dirty="0" smtClean="0">
              <a:solidFill>
                <a:schemeClr val="accent4"/>
              </a:solidFill>
              <a:ea typeface="ＭＳ Ｐゴシック" pitchFamily="-65" charset="-128"/>
              <a:cs typeface="ＭＳ Ｐゴシック" pitchFamily="-65" charset="-128"/>
            </a:endParaRPr>
          </a:p>
        </p:txBody>
      </p:sp>
      <p:sp>
        <p:nvSpPr>
          <p:cNvPr id="51" name="TextBox 50"/>
          <p:cNvSpPr txBox="1"/>
          <p:nvPr/>
        </p:nvSpPr>
        <p:spPr>
          <a:xfrm>
            <a:off x="304800" y="2438400"/>
            <a:ext cx="1752600" cy="708025"/>
          </a:xfrm>
          <a:prstGeom prst="rect">
            <a:avLst/>
          </a:prstGeom>
          <a:noFill/>
        </p:spPr>
        <p:txBody>
          <a:bodyPr>
            <a:spAutoFit/>
          </a:bodyPr>
          <a:lstStyle/>
          <a:p>
            <a:pPr algn="ctr">
              <a:defRPr/>
            </a:pPr>
            <a:r>
              <a:rPr lang="en-US" sz="2000" b="1" dirty="0">
                <a:solidFill>
                  <a:schemeClr val="bg2"/>
                </a:solidFill>
                <a:latin typeface="18 VAG Rounded Bold   07390"/>
              </a:rPr>
              <a:t>Lecturer SOE Dan Garcia</a:t>
            </a:r>
          </a:p>
          <a:p>
            <a:pPr algn="ctr">
              <a:defRPr/>
            </a:pPr>
            <a:endParaRPr lang="en-US" sz="2000" b="1" dirty="0">
              <a:solidFill>
                <a:schemeClr val="bg2"/>
              </a:solidFill>
              <a:latin typeface="18 VAG Rounded Bold   07390"/>
            </a:endParaRPr>
          </a:p>
        </p:txBody>
      </p:sp>
      <p:sp>
        <p:nvSpPr>
          <p:cNvPr id="15367" name="Subtitle 48"/>
          <p:cNvSpPr txBox="1">
            <a:spLocks/>
          </p:cNvSpPr>
          <p:nvPr/>
        </p:nvSpPr>
        <p:spPr bwMode="auto">
          <a:xfrm>
            <a:off x="0" y="6324600"/>
            <a:ext cx="9144000" cy="533400"/>
          </a:xfrm>
          <a:prstGeom prst="rect">
            <a:avLst/>
          </a:prstGeom>
          <a:noFill/>
          <a:ln w="9525">
            <a:noFill/>
            <a:miter lim="800000"/>
            <a:headEnd/>
            <a:tailEnd/>
          </a:ln>
        </p:spPr>
        <p:txBody>
          <a:bodyPr lIns="100584">
            <a:prstTxWarp prst="textNoShape">
              <a:avLst/>
            </a:prstTxWarp>
          </a:bodyPr>
          <a:lstStyle/>
          <a:p>
            <a:pPr algn="ctr"/>
            <a:r>
              <a:rPr lang="en-US" sz="2400" b="1" dirty="0" smtClean="0">
                <a:latin typeface="Courier New" pitchFamily="1" charset="0"/>
              </a:rPr>
              <a:t>www.technologyreview.com/biomedicine/25154</a:t>
            </a:r>
          </a:p>
        </p:txBody>
      </p:sp>
      <p:sp>
        <p:nvSpPr>
          <p:cNvPr id="54" name="Oval 53"/>
          <p:cNvSpPr/>
          <p:nvPr/>
        </p:nvSpPr>
        <p:spPr>
          <a:xfrm>
            <a:off x="6172200" y="6081252"/>
            <a:ext cx="2819400" cy="471948"/>
          </a:xfrm>
          <a:prstGeom prst="ellipse">
            <a:avLst/>
          </a:prstGeom>
          <a:solidFill>
            <a:schemeClr val="bg1">
              <a:alpha val="17000"/>
            </a:schemeClr>
          </a:solidFill>
          <a:ln>
            <a:noFill/>
          </a:ln>
          <a:effectLst>
            <a:softEdge rad="139700"/>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11" name="Picture 10"/>
          <p:cNvPicPr>
            <a:picLocks noChangeAspect="1"/>
          </p:cNvPicPr>
          <p:nvPr/>
        </p:nvPicPr>
        <p:blipFill>
          <a:blip r:embed="rId3"/>
          <a:stretch>
            <a:fillRect/>
          </a:stretch>
        </p:blipFill>
        <p:spPr>
          <a:xfrm>
            <a:off x="6248400" y="3810000"/>
            <a:ext cx="2641600" cy="2329411"/>
          </a:xfrm>
          <a:prstGeom prst="rect">
            <a:avLst/>
          </a:prstGeom>
        </p:spPr>
      </p:pic>
      <p:sp>
        <p:nvSpPr>
          <p:cNvPr id="14" name="TextBox 13"/>
          <p:cNvSpPr txBox="1"/>
          <p:nvPr/>
        </p:nvSpPr>
        <p:spPr>
          <a:xfrm>
            <a:off x="2286000" y="2286000"/>
            <a:ext cx="6553200" cy="5232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800" b="1">
                <a:latin typeface="18 VAG Rounded Thin   55390"/>
              </a:rPr>
              <a:t>…please exit via upper doors today…</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00002" name="Rectangle 2"/>
          <p:cNvSpPr>
            <a:spLocks noGrp="1" noChangeArrowheads="1"/>
          </p:cNvSpPr>
          <p:nvPr>
            <p:ph type="title"/>
          </p:nvPr>
        </p:nvSpPr>
        <p:spPr>
          <a:xfrm>
            <a:off x="762000" y="152400"/>
            <a:ext cx="5867400" cy="474663"/>
          </a:xfrm>
        </p:spPr>
        <p:txBody>
          <a:bodyPr/>
          <a:lstStyle/>
          <a:p>
            <a:r>
              <a:rPr lang="en-US"/>
              <a:t>Upcoming Calendar</a:t>
            </a:r>
          </a:p>
        </p:txBody>
      </p:sp>
      <p:graphicFrame>
        <p:nvGraphicFramePr>
          <p:cNvPr id="3200061" name="Group 61"/>
          <p:cNvGraphicFramePr>
            <a:graphicFrameLocks noGrp="1"/>
          </p:cNvGraphicFramePr>
          <p:nvPr>
            <p:ph type="tbl" idx="1"/>
          </p:nvPr>
        </p:nvGraphicFramePr>
        <p:xfrm>
          <a:off x="273050" y="947738"/>
          <a:ext cx="8718550" cy="4456113"/>
        </p:xfrm>
        <a:graphic>
          <a:graphicData uri="http://schemas.openxmlformats.org/drawingml/2006/table">
            <a:tbl>
              <a:tblPr/>
              <a:tblGrid>
                <a:gridCol w="1752600"/>
                <a:gridCol w="1784350"/>
                <a:gridCol w="1752600"/>
                <a:gridCol w="1676400"/>
                <a:gridCol w="1752600"/>
              </a:tblGrid>
              <a:tr h="668338">
                <a:tc>
                  <a:txBody>
                    <a:bodyPr/>
                    <a:lstStyle/>
                    <a:p>
                      <a:pPr marL="0" marR="0" lvl="0" indent="0" algn="l" defTabSz="914400" rtl="0" eaLnBrk="0" fontAlgn="base" latinLnBrk="0" hangingPunct="0">
                        <a:lnSpc>
                          <a:spcPct val="75000"/>
                        </a:lnSpc>
                        <a:spcBef>
                          <a:spcPct val="65000"/>
                        </a:spcBef>
                        <a:spcAft>
                          <a:spcPct val="0"/>
                        </a:spcAft>
                        <a:buClrTx/>
                        <a:buSzPct val="100000"/>
                        <a:buFont typeface="Times" charset="0"/>
                        <a:buNone/>
                        <a:tabLst/>
                      </a:pPr>
                      <a:r>
                        <a:rPr kumimoji="0" lang="en-US" sz="2000" b="1" i="0" u="none" strike="noStrike" cap="none" normalizeH="0" baseline="0">
                          <a:ln>
                            <a:noFill/>
                          </a:ln>
                          <a:solidFill>
                            <a:schemeClr val="tx1"/>
                          </a:solidFill>
                          <a:effectLst/>
                          <a:latin typeface="18 VAG Rounded Thin   55390"/>
                        </a:rPr>
                        <a:t>Week #</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r>
                        <a:rPr kumimoji="0" lang="en-US" sz="2000" b="1" i="0" u="none" strike="noStrike" cap="none" normalizeH="0" baseline="0">
                          <a:ln>
                            <a:noFill/>
                          </a:ln>
                          <a:solidFill>
                            <a:schemeClr val="tx1"/>
                          </a:solidFill>
                          <a:effectLst/>
                          <a:latin typeface="18 VAG Rounded Thin   55390"/>
                        </a:rPr>
                        <a:t>Mon</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r>
                        <a:rPr kumimoji="0" lang="en-US" sz="2000" b="1" i="0" u="none" strike="noStrike" cap="none" normalizeH="0" baseline="0">
                          <a:ln>
                            <a:noFill/>
                          </a:ln>
                          <a:solidFill>
                            <a:schemeClr val="tx1"/>
                          </a:solidFill>
                          <a:effectLst/>
                          <a:latin typeface="18 VAG Rounded Thin   55390"/>
                        </a:rPr>
                        <a:t>Wed</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r>
                        <a:rPr kumimoji="0" lang="en-US" sz="2000" b="1" i="0" u="none" strike="noStrike" cap="none" normalizeH="0" baseline="0">
                          <a:ln>
                            <a:noFill/>
                          </a:ln>
                          <a:solidFill>
                            <a:schemeClr val="tx1"/>
                          </a:solidFill>
                          <a:effectLst/>
                          <a:latin typeface="18 VAG Rounded Thin   55390"/>
                        </a:rPr>
                        <a:t>Thu Lab</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r>
                        <a:rPr kumimoji="0" lang="en-US" sz="2000" b="1" i="0" u="none" strike="noStrike" cap="none" normalizeH="0" baseline="0">
                          <a:ln>
                            <a:noFill/>
                          </a:ln>
                          <a:solidFill>
                            <a:schemeClr val="tx1"/>
                          </a:solidFill>
                          <a:effectLst/>
                          <a:latin typeface="18 VAG Rounded Thin   55390"/>
                        </a:rPr>
                        <a:t>Fri</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746125">
                <a:tc>
                  <a:txBody>
                    <a:bodyPr/>
                    <a:lstStyle/>
                    <a:p>
                      <a:pPr marL="0" marR="0" lvl="0" indent="0" algn="r" defTabSz="914400" rtl="0" eaLnBrk="0" fontAlgn="base" latinLnBrk="0" hangingPunct="0">
                        <a:lnSpc>
                          <a:spcPct val="75000"/>
                        </a:lnSpc>
                        <a:spcBef>
                          <a:spcPct val="65000"/>
                        </a:spcBef>
                        <a:spcAft>
                          <a:spcPct val="0"/>
                        </a:spcAft>
                        <a:buClrTx/>
                        <a:buSzPct val="100000"/>
                        <a:buFont typeface="Times" charset="0"/>
                        <a:buNone/>
                        <a:tabLst/>
                      </a:pPr>
                      <a:r>
                        <a:rPr kumimoji="0" lang="en-US" sz="2000" b="1" i="0" u="none" strike="noStrike" cap="none" normalizeH="0" baseline="0">
                          <a:ln>
                            <a:noFill/>
                          </a:ln>
                          <a:solidFill>
                            <a:schemeClr val="tx1"/>
                          </a:solidFill>
                          <a:effectLst/>
                          <a:latin typeface="18 VAG Rounded Thin   55390"/>
                        </a:rPr>
                        <a:t>#14</a:t>
                      </a:r>
                    </a:p>
                    <a:p>
                      <a:pPr marL="0" marR="0" lvl="0" indent="0" algn="r" defTabSz="914400" rtl="0" eaLnBrk="0" fontAlgn="base" latinLnBrk="0" hangingPunct="0">
                        <a:lnSpc>
                          <a:spcPct val="75000"/>
                        </a:lnSpc>
                        <a:spcBef>
                          <a:spcPct val="65000"/>
                        </a:spcBef>
                        <a:spcAft>
                          <a:spcPct val="0"/>
                        </a:spcAft>
                        <a:buClrTx/>
                        <a:buSzPct val="100000"/>
                        <a:buFont typeface="Times" charset="0"/>
                        <a:buNone/>
                        <a:tabLst/>
                      </a:pPr>
                      <a:r>
                        <a:rPr kumimoji="0" lang="en-US" sz="2000" b="1" i="0" u="none" strike="noStrike" cap="none" normalizeH="0" baseline="0">
                          <a:ln>
                            <a:noFill/>
                          </a:ln>
                          <a:solidFill>
                            <a:schemeClr val="tx1"/>
                          </a:solidFill>
                          <a:effectLst/>
                          <a:latin typeface="18 VAG Rounded Thin   55390"/>
                        </a:rPr>
                        <a:t>Last week</a:t>
                      </a:r>
                      <a:br>
                        <a:rPr kumimoji="0" lang="en-US" sz="2000" b="1" i="0" u="none" strike="noStrike" cap="none" normalizeH="0" baseline="0">
                          <a:ln>
                            <a:noFill/>
                          </a:ln>
                          <a:solidFill>
                            <a:schemeClr val="tx1"/>
                          </a:solidFill>
                          <a:effectLst/>
                          <a:latin typeface="18 VAG Rounded Thin   55390"/>
                        </a:rPr>
                      </a:br>
                      <a:r>
                        <a:rPr kumimoji="0" lang="en-US" sz="2000" b="1" i="0" u="none" strike="noStrike" cap="none" normalizeH="0" baseline="0">
                          <a:ln>
                            <a:noFill/>
                          </a:ln>
                          <a:solidFill>
                            <a:schemeClr val="tx1"/>
                          </a:solidFill>
                          <a:effectLst/>
                          <a:latin typeface="18 VAG Rounded Thin   55390"/>
                        </a:rPr>
                        <a:t>o’ classes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4000"/>
                    </a:solid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r>
                        <a:rPr kumimoji="0" lang="en-US" sz="2000" b="1" i="0" u="none" strike="noStrike" cap="none" normalizeH="0" baseline="0">
                          <a:ln>
                            <a:noFill/>
                          </a:ln>
                          <a:solidFill>
                            <a:schemeClr val="tx1"/>
                          </a:solidFill>
                          <a:effectLst/>
                          <a:latin typeface="18 VAG Rounded Thin   55390"/>
                        </a:rPr>
                        <a:t>Inter-machine Parallelism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r>
                        <a:rPr kumimoji="0" lang="en-US" sz="2000" b="1" i="0" u="none" strike="noStrike" cap="none" normalizeH="0" baseline="0">
                          <a:ln>
                            <a:noFill/>
                          </a:ln>
                          <a:solidFill>
                            <a:schemeClr val="tx1"/>
                          </a:solidFill>
                          <a:effectLst/>
                          <a:latin typeface="18 VAG Rounded Thin   55390"/>
                        </a:rPr>
                        <a:t>Summary, Review, Evaluation</a:t>
                      </a:r>
                      <a:endParaRPr kumimoji="0" lang="en-US" sz="1800" b="1" i="0" u="none" strike="noStrike" cap="none" normalizeH="0" baseline="0">
                        <a:ln>
                          <a:noFill/>
                        </a:ln>
                        <a:solidFill>
                          <a:schemeClr val="bg2"/>
                        </a:solidFill>
                        <a:effectLst/>
                        <a:latin typeface="18 VAG Rounded Thin   5539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5000"/>
                      </a:schemeClr>
                    </a:solid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r>
                        <a:rPr kumimoji="0" lang="en-US" sz="2000" b="1" i="0" u="none" strike="noStrike" cap="none" normalizeH="0" baseline="0">
                          <a:ln>
                            <a:noFill/>
                          </a:ln>
                          <a:solidFill>
                            <a:schemeClr val="tx1"/>
                          </a:solidFill>
                          <a:effectLst/>
                          <a:latin typeface="18 VAG Rounded Thin   55390"/>
                        </a:rPr>
                        <a:t>Parallel</a:t>
                      </a:r>
                      <a:endParaRPr kumimoji="0" lang="en-US" sz="1800" b="1" i="0" u="none" strike="noStrike" cap="none" normalizeH="0" baseline="0">
                        <a:ln>
                          <a:noFill/>
                        </a:ln>
                        <a:solidFill>
                          <a:schemeClr val="bg2"/>
                        </a:solidFill>
                        <a:effectLst/>
                        <a:latin typeface="18 VAG Rounded Thin   5539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r>
                        <a:rPr kumimoji="0" lang="en-US" sz="2000" b="1" i="0" u="none" strike="noStrike" cap="none" normalizeH="0" baseline="0">
                          <a:ln>
                            <a:noFill/>
                          </a:ln>
                          <a:solidFill>
                            <a:schemeClr val="accent2"/>
                          </a:solidFill>
                          <a:effectLst/>
                          <a:latin typeface="18 VAG Rounded Thin   55390"/>
                        </a:rPr>
                        <a:t>Intra-machine Parallelism(Scott)</a:t>
                      </a:r>
                      <a:br>
                        <a:rPr kumimoji="0" lang="en-US" sz="2000" b="1" i="0" u="none" strike="noStrike" cap="none" normalizeH="0" baseline="0">
                          <a:ln>
                            <a:noFill/>
                          </a:ln>
                          <a:solidFill>
                            <a:schemeClr val="accent2"/>
                          </a:solidFill>
                          <a:effectLst/>
                          <a:latin typeface="18 VAG Rounded Thin   55390"/>
                        </a:rPr>
                      </a:br>
                      <a:r>
                        <a:rPr kumimoji="0" lang="en-US" sz="2000" b="1" i="0" u="none" strike="noStrike" cap="none" normalizeH="0" baseline="0">
                          <a:ln>
                            <a:noFill/>
                          </a:ln>
                          <a:solidFill>
                            <a:schemeClr val="accent1"/>
                          </a:solidFill>
                          <a:effectLst/>
                          <a:latin typeface="18 VAG Rounded Thin   55390"/>
                        </a:rPr>
                        <a:t>P3 due</a:t>
                      </a:r>
                      <a:endParaRPr kumimoji="0" lang="en-US" sz="2000" b="1" i="0" u="none" strike="noStrike" cap="none" normalizeH="0" baseline="0">
                        <a:ln>
                          <a:noFill/>
                        </a:ln>
                        <a:solidFill>
                          <a:schemeClr val="tx1"/>
                        </a:solidFill>
                        <a:effectLst/>
                        <a:latin typeface="18 VAG Rounded Thin   5539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0775">
                <a:tc>
                  <a:txBody>
                    <a:bodyPr/>
                    <a:lstStyle/>
                    <a:p>
                      <a:pPr marL="0" marR="0" lvl="0" indent="0" algn="r" defTabSz="914400" rtl="0" eaLnBrk="0" fontAlgn="base" latinLnBrk="0" hangingPunct="0">
                        <a:lnSpc>
                          <a:spcPct val="75000"/>
                        </a:lnSpc>
                        <a:spcBef>
                          <a:spcPct val="65000"/>
                        </a:spcBef>
                        <a:spcAft>
                          <a:spcPct val="0"/>
                        </a:spcAft>
                        <a:buClrTx/>
                        <a:buSzPct val="100000"/>
                        <a:buFont typeface="Times" charset="0"/>
                        <a:buNone/>
                        <a:tabLst/>
                      </a:pPr>
                      <a:r>
                        <a:rPr kumimoji="0" lang="en-US" sz="2000" b="1" i="0" u="none" strike="noStrike" cap="none" normalizeH="0" baseline="0">
                          <a:ln>
                            <a:noFill/>
                          </a:ln>
                          <a:solidFill>
                            <a:schemeClr val="tx1"/>
                          </a:solidFill>
                          <a:effectLst/>
                          <a:latin typeface="18 VAG Rounded Thin   55390"/>
                        </a:rPr>
                        <a:t>#15</a:t>
                      </a:r>
                    </a:p>
                    <a:p>
                      <a:pPr marL="0" marR="0" lvl="0" indent="0" algn="r" defTabSz="914400" rtl="0" eaLnBrk="0" fontAlgn="base" latinLnBrk="0" hangingPunct="0">
                        <a:lnSpc>
                          <a:spcPct val="75000"/>
                        </a:lnSpc>
                        <a:spcBef>
                          <a:spcPct val="65000"/>
                        </a:spcBef>
                        <a:spcAft>
                          <a:spcPct val="0"/>
                        </a:spcAft>
                        <a:buClrTx/>
                        <a:buSzPct val="100000"/>
                        <a:buFont typeface="Times" charset="0"/>
                        <a:buNone/>
                        <a:tabLst/>
                      </a:pPr>
                      <a:r>
                        <a:rPr kumimoji="0" lang="en-US" sz="2000" b="1" i="0" u="none" strike="noStrike" cap="none" normalizeH="0" baseline="0">
                          <a:ln>
                            <a:noFill/>
                          </a:ln>
                          <a:solidFill>
                            <a:schemeClr val="tx1"/>
                          </a:solidFill>
                          <a:effectLst/>
                          <a:latin typeface="18 VAG Rounded Thin   55390"/>
                        </a:rPr>
                        <a:t>RRR Week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4000"/>
                    </a:solid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endParaRPr kumimoji="0" lang="en-US" sz="2000" b="1" i="0" u="none" strike="noStrike" cap="none" normalizeH="0" baseline="0">
                        <a:ln>
                          <a:noFill/>
                        </a:ln>
                        <a:solidFill>
                          <a:schemeClr val="accent2"/>
                        </a:solidFill>
                        <a:effectLst/>
                        <a:latin typeface="18 VAG Rounded Thin   5539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endParaRPr kumimoji="0" lang="en-US" sz="2000" b="1" i="0" u="none" strike="noStrike" cap="none" normalizeH="0" baseline="0">
                        <a:ln>
                          <a:noFill/>
                        </a:ln>
                        <a:solidFill>
                          <a:schemeClr val="tx1"/>
                        </a:solidFill>
                        <a:effectLst/>
                        <a:latin typeface="18 VAG Rounded Thin   5539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endParaRPr kumimoji="0" lang="en-US" sz="2000" b="1" i="0" u="none" strike="noStrike" cap="none" normalizeH="0" baseline="0">
                        <a:ln>
                          <a:noFill/>
                        </a:ln>
                        <a:solidFill>
                          <a:schemeClr val="tx1"/>
                        </a:solidFill>
                        <a:effectLst/>
                        <a:latin typeface="18 VAG Rounded Thin   5539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r>
                        <a:rPr kumimoji="0" lang="en-US" sz="2000" b="1" i="0" u="none" strike="noStrike" cap="none" normalizeH="0" baseline="0">
                          <a:ln>
                            <a:noFill/>
                          </a:ln>
                          <a:solidFill>
                            <a:srgbClr val="FF8000"/>
                          </a:solidFill>
                          <a:effectLst/>
                          <a:latin typeface="18 VAG Rounded Thin   55390"/>
                        </a:rPr>
                        <a:t>Perf comp</a:t>
                      </a:r>
                      <a:br>
                        <a:rPr kumimoji="0" lang="en-US" sz="2000" b="1" i="0" u="none" strike="noStrike" cap="none" normalizeH="0" baseline="0">
                          <a:ln>
                            <a:noFill/>
                          </a:ln>
                          <a:solidFill>
                            <a:srgbClr val="FF8000"/>
                          </a:solidFill>
                          <a:effectLst/>
                          <a:latin typeface="18 VAG Rounded Thin   55390"/>
                        </a:rPr>
                      </a:br>
                      <a:r>
                        <a:rPr kumimoji="0" lang="en-US" sz="2000" b="1" i="0" u="none" strike="noStrike" cap="none" normalizeH="0" baseline="0">
                          <a:ln>
                            <a:noFill/>
                          </a:ln>
                          <a:solidFill>
                            <a:srgbClr val="FF8000"/>
                          </a:solidFill>
                          <a:effectLst/>
                          <a:latin typeface="18 VAG Rounded Thin   55390"/>
                        </a:rPr>
                        <a:t>due 11:59pm</a:t>
                      </a:r>
                      <a:endParaRPr kumimoji="0" lang="en-US" sz="2000" b="1" i="0" u="none" strike="noStrike" cap="none" normalizeH="0" baseline="0">
                        <a:ln>
                          <a:noFill/>
                        </a:ln>
                        <a:solidFill>
                          <a:schemeClr val="accent2"/>
                        </a:solidFill>
                        <a:effectLst/>
                        <a:latin typeface="18 VAG Rounded Thin   5539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5538">
                <a:tc>
                  <a:txBody>
                    <a:bodyPr/>
                    <a:lstStyle/>
                    <a:p>
                      <a:pPr marL="0" marR="0" lvl="0" indent="0" algn="r" defTabSz="914400" rtl="0" eaLnBrk="0" fontAlgn="base" latinLnBrk="0" hangingPunct="0">
                        <a:lnSpc>
                          <a:spcPct val="75000"/>
                        </a:lnSpc>
                        <a:spcBef>
                          <a:spcPct val="65000"/>
                        </a:spcBef>
                        <a:spcAft>
                          <a:spcPct val="0"/>
                        </a:spcAft>
                        <a:buClrTx/>
                        <a:buSzPct val="100000"/>
                        <a:buFont typeface="Times" charset="0"/>
                        <a:buNone/>
                        <a:tabLst/>
                      </a:pPr>
                      <a:r>
                        <a:rPr kumimoji="0" lang="en-US" sz="2000" b="1" i="0" u="none" strike="noStrike" cap="none" normalizeH="0" baseline="0">
                          <a:ln>
                            <a:noFill/>
                          </a:ln>
                          <a:solidFill>
                            <a:schemeClr val="tx1"/>
                          </a:solidFill>
                          <a:effectLst/>
                          <a:latin typeface="18 VAG Rounded Thin   55390"/>
                        </a:rPr>
                        <a:t>#16</a:t>
                      </a:r>
                    </a:p>
                    <a:p>
                      <a:pPr marL="0" marR="0" lvl="0" indent="0" algn="r" defTabSz="914400" rtl="0" eaLnBrk="0" fontAlgn="base" latinLnBrk="0" hangingPunct="0">
                        <a:lnSpc>
                          <a:spcPct val="75000"/>
                        </a:lnSpc>
                        <a:spcBef>
                          <a:spcPct val="65000"/>
                        </a:spcBef>
                        <a:spcAft>
                          <a:spcPct val="0"/>
                        </a:spcAft>
                        <a:buClrTx/>
                        <a:buSzPct val="100000"/>
                        <a:buFont typeface="Times" charset="0"/>
                        <a:buNone/>
                        <a:tabLst/>
                        <a:defRPr/>
                      </a:pPr>
                      <a:r>
                        <a:rPr kumimoji="0" lang="en-US" sz="2000" b="1" i="0" u="none" strike="noStrike" cap="none" normalizeH="0" baseline="0">
                          <a:ln>
                            <a:noFill/>
                          </a:ln>
                          <a:solidFill>
                            <a:schemeClr val="tx1"/>
                          </a:solidFill>
                          <a:effectLst/>
                          <a:latin typeface="18 VAG Rounded Thin   55390"/>
                        </a:rPr>
                        <a:t>Finals Week</a:t>
                      </a:r>
                      <a:br>
                        <a:rPr kumimoji="0" lang="en-US" sz="2000" b="1" i="0" u="none" strike="noStrike" cap="none" normalizeH="0" baseline="0">
                          <a:ln>
                            <a:noFill/>
                          </a:ln>
                          <a:solidFill>
                            <a:schemeClr val="tx1"/>
                          </a:solidFill>
                          <a:effectLst/>
                          <a:latin typeface="18 VAG Rounded Thin   55390"/>
                        </a:rPr>
                      </a:br>
                      <a:r>
                        <a:rPr kumimoji="0" lang="en-US" sz="2000" b="1" i="0" u="none" strike="noStrike" cap="none" normalizeH="0" baseline="0">
                          <a:ln>
                            <a:noFill/>
                          </a:ln>
                          <a:solidFill>
                            <a:schemeClr val="tx1"/>
                          </a:solidFill>
                          <a:effectLst/>
                          <a:latin typeface="18 VAG Rounded Thin   55390"/>
                        </a:rPr>
                        <a:t/>
                      </a:r>
                      <a:br>
                        <a:rPr kumimoji="0" lang="en-US" sz="2000" b="1" i="0" u="none" strike="noStrike" cap="none" normalizeH="0" baseline="0">
                          <a:ln>
                            <a:noFill/>
                          </a:ln>
                          <a:solidFill>
                            <a:schemeClr val="tx1"/>
                          </a:solidFill>
                          <a:effectLst/>
                          <a:latin typeface="18 VAG Rounded Thin   55390"/>
                        </a:rPr>
                      </a:br>
                      <a:r>
                        <a:rPr kumimoji="0" lang="en-US" sz="2000" b="1" i="0" u="none" strike="noStrike" cap="none" normalizeH="0" baseline="0">
                          <a:ln>
                            <a:noFill/>
                          </a:ln>
                          <a:solidFill>
                            <a:srgbClr val="FFFF00"/>
                          </a:solidFill>
                          <a:effectLst/>
                          <a:latin typeface="18 VAG Rounded Thin   55390"/>
                        </a:rPr>
                        <a:t>Review Sun May 9 3-6pm</a:t>
                      </a:r>
                      <a:br>
                        <a:rPr kumimoji="0" lang="en-US" sz="2000" b="1" i="0" u="none" strike="noStrike" cap="none" normalizeH="0" baseline="0">
                          <a:ln>
                            <a:noFill/>
                          </a:ln>
                          <a:solidFill>
                            <a:srgbClr val="FFFF00"/>
                          </a:solidFill>
                          <a:effectLst/>
                          <a:latin typeface="18 VAG Rounded Thin   55390"/>
                        </a:rPr>
                      </a:br>
                      <a:r>
                        <a:rPr kumimoji="0" lang="en-US" sz="2000" b="1" i="0" u="none" strike="noStrike" cap="none" normalizeH="0" baseline="0">
                          <a:ln>
                            <a:noFill/>
                          </a:ln>
                          <a:solidFill>
                            <a:srgbClr val="FFFF00"/>
                          </a:solidFill>
                          <a:effectLst/>
                          <a:latin typeface="18 VAG Rounded Thin   55390"/>
                        </a:rPr>
                        <a:t>10 Evans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04000"/>
                    </a:solid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endParaRPr kumimoji="0" lang="en-US" sz="2000" b="1" i="0" u="none" strike="noStrike" cap="none" normalizeH="0" baseline="0">
                        <a:ln>
                          <a:noFill/>
                        </a:ln>
                        <a:solidFill>
                          <a:srgbClr val="008000"/>
                        </a:solidFill>
                        <a:effectLst/>
                        <a:latin typeface="18 VAG Rounded Thin   5539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r>
                        <a:rPr kumimoji="0" lang="en-US" sz="2000" b="1" i="0" u="none" strike="noStrike" cap="none" normalizeH="0" baseline="0">
                          <a:ln>
                            <a:noFill/>
                          </a:ln>
                          <a:solidFill>
                            <a:schemeClr val="tx1"/>
                          </a:solidFill>
                          <a:effectLst/>
                          <a:latin typeface="18 VAG Rounded Thin   55390"/>
                        </a:rPr>
                        <a:t/>
                      </a:r>
                      <a:br>
                        <a:rPr kumimoji="0" lang="en-US" sz="2000" b="1" i="0" u="none" strike="noStrike" cap="none" normalizeH="0" baseline="0">
                          <a:ln>
                            <a:noFill/>
                          </a:ln>
                          <a:solidFill>
                            <a:schemeClr val="tx1"/>
                          </a:solidFill>
                          <a:effectLst/>
                          <a:latin typeface="18 VAG Rounded Thin   55390"/>
                        </a:rPr>
                      </a:br>
                      <a:endParaRPr kumimoji="0" lang="en-US" sz="2000" b="1" i="0" u="none" strike="noStrike" cap="none" normalizeH="0" baseline="0">
                        <a:ln>
                          <a:noFill/>
                        </a:ln>
                        <a:solidFill>
                          <a:schemeClr val="bg1"/>
                        </a:solidFill>
                        <a:effectLst/>
                        <a:latin typeface="18 VAG Rounded Thin   5539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endParaRPr kumimoji="0" lang="en-US" sz="2000" b="1" i="0" u="none" strike="noStrike" cap="none" normalizeH="0" baseline="0">
                        <a:ln>
                          <a:noFill/>
                        </a:ln>
                        <a:solidFill>
                          <a:schemeClr val="tx1"/>
                        </a:solidFill>
                        <a:effectLst/>
                        <a:latin typeface="18 VAG Rounded Thin   5539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r>
                        <a:rPr kumimoji="0" lang="en-US" sz="2000" b="1" i="0" u="none" strike="noStrike" cap="none" normalizeH="0" baseline="0">
                          <a:ln>
                            <a:noFill/>
                          </a:ln>
                          <a:solidFill>
                            <a:srgbClr val="FFFF00"/>
                          </a:solidFill>
                          <a:effectLst/>
                          <a:latin typeface="18 VAG Rounded Thin   55390"/>
                        </a:rPr>
                        <a:t>Final Exam</a:t>
                      </a:r>
                      <a:br>
                        <a:rPr kumimoji="0" lang="en-US" sz="2000" b="1" i="0" u="none" strike="noStrike" cap="none" normalizeH="0" baseline="0">
                          <a:ln>
                            <a:noFill/>
                          </a:ln>
                          <a:solidFill>
                            <a:srgbClr val="FFFF00"/>
                          </a:solidFill>
                          <a:effectLst/>
                          <a:latin typeface="18 VAG Rounded Thin   55390"/>
                        </a:rPr>
                      </a:br>
                      <a:r>
                        <a:rPr kumimoji="0" lang="en-US" sz="2000" b="1" i="0" u="none" strike="noStrike" cap="none" normalizeH="0" baseline="0">
                          <a:ln>
                            <a:noFill/>
                          </a:ln>
                          <a:solidFill>
                            <a:srgbClr val="FFFF00"/>
                          </a:solidFill>
                          <a:effectLst/>
                          <a:latin typeface="18 VAG Rounded Thin   55390"/>
                        </a:rPr>
                        <a:t>8-11am in 230 Hearst Gym</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5" name="Picture 4" descr="Screen shot 2010-04-22 at 3.32.35 PM.png"/>
          <p:cNvPicPr>
            <a:picLocks noChangeAspect="1"/>
          </p:cNvPicPr>
          <p:nvPr/>
        </p:nvPicPr>
        <p:blipFill>
          <a:blip r:embed="rId3"/>
          <a:stretch>
            <a:fillRect/>
          </a:stretch>
        </p:blipFill>
        <p:spPr>
          <a:xfrm>
            <a:off x="2108200" y="2743200"/>
            <a:ext cx="5054600" cy="2527300"/>
          </a:xfrm>
          <a:prstGeom prst="rect">
            <a:avLst/>
          </a:prstGeom>
        </p:spPr>
      </p:pic>
      <p:cxnSp>
        <p:nvCxnSpPr>
          <p:cNvPr id="7" name="Straight Arrow Connector 6"/>
          <p:cNvCxnSpPr/>
          <p:nvPr/>
        </p:nvCxnSpPr>
        <p:spPr>
          <a:xfrm rot="10800000">
            <a:off x="4800600" y="3886200"/>
            <a:ext cx="2438400" cy="685800"/>
          </a:xfrm>
          <a:prstGeom prst="straightConnector1">
            <a:avLst/>
          </a:prstGeom>
          <a:ln w="76200" cap="flat" cmpd="sng" algn="ctr">
            <a:solidFill>
              <a:srgbClr val="FFFF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40642" name="Rectangle 2"/>
          <p:cNvSpPr>
            <a:spLocks noGrp="1" noChangeArrowheads="1"/>
          </p:cNvSpPr>
          <p:nvPr>
            <p:ph type="title"/>
          </p:nvPr>
        </p:nvSpPr>
        <p:spPr/>
        <p:txBody>
          <a:bodyPr/>
          <a:lstStyle/>
          <a:p>
            <a:r>
              <a:rPr lang="en-US" smtClean="0"/>
              <a:t>Administrivia</a:t>
            </a:r>
            <a:r>
              <a:rPr lang="en-US" dirty="0" smtClean="0"/>
              <a:t>: Become active!</a:t>
            </a:r>
            <a:endParaRPr lang="en-US" dirty="0"/>
          </a:p>
        </p:txBody>
      </p:sp>
      <p:sp>
        <p:nvSpPr>
          <p:cNvPr id="3440643" name="Rectangle 3"/>
          <p:cNvSpPr>
            <a:spLocks noGrp="1" noChangeArrowheads="1"/>
          </p:cNvSpPr>
          <p:nvPr>
            <p:ph type="body" idx="1"/>
          </p:nvPr>
        </p:nvSpPr>
        <p:spPr>
          <a:xfrm>
            <a:off x="533400" y="990600"/>
            <a:ext cx="8229600" cy="5365750"/>
          </a:xfrm>
        </p:spPr>
        <p:txBody>
          <a:bodyPr/>
          <a:lstStyle/>
          <a:p>
            <a:r>
              <a:rPr lang="en-US" sz="2400"/>
              <a:t>Final Exam details</a:t>
            </a:r>
          </a:p>
          <a:p>
            <a:pPr lvl="1"/>
            <a:r>
              <a:rPr lang="en-US" sz="2000" dirty="0" smtClean="0">
                <a:solidFill>
                  <a:srgbClr val="FFFFFF"/>
                </a:solidFill>
              </a:rPr>
              <a:t>Only bring </a:t>
            </a:r>
            <a:r>
              <a:rPr lang="en-US" sz="2000" dirty="0" err="1" smtClean="0">
                <a:solidFill>
                  <a:srgbClr val="FFFFFF"/>
                </a:solidFill>
              </a:rPr>
              <a:t>pen{,cil}s</a:t>
            </a:r>
            <a:r>
              <a:rPr lang="en-US" sz="2000" dirty="0" smtClean="0">
                <a:solidFill>
                  <a:srgbClr val="FFFFFF"/>
                </a:solidFill>
              </a:rPr>
              <a:t>, two 8.5”x11” handwritten sheets </a:t>
            </a:r>
            <a:br>
              <a:rPr lang="en-US" sz="2000" dirty="0" smtClean="0">
                <a:solidFill>
                  <a:srgbClr val="FFFFFF"/>
                </a:solidFill>
              </a:rPr>
            </a:br>
            <a:r>
              <a:rPr lang="en-US" sz="2000" dirty="0" smtClean="0">
                <a:solidFill>
                  <a:srgbClr val="FFFFFF"/>
                </a:solidFill>
              </a:rPr>
              <a:t>(writing on both sides) + green sheet. </a:t>
            </a:r>
          </a:p>
          <a:p>
            <a:pPr lvl="1"/>
            <a:r>
              <a:rPr lang="en-US" sz="2000" dirty="0" smtClean="0">
                <a:solidFill>
                  <a:schemeClr val="accent1"/>
                </a:solidFill>
              </a:rPr>
              <a:t>Leave backpacks, books, calculators, cells &amp; pagers home!</a:t>
            </a:r>
          </a:p>
          <a:p>
            <a:pPr lvl="1"/>
            <a:r>
              <a:rPr lang="en-US" sz="2000" dirty="0" smtClean="0">
                <a:solidFill>
                  <a:srgbClr val="FFFFFF"/>
                </a:solidFill>
              </a:rPr>
              <a:t>Everyone must take ALL of the final!</a:t>
            </a:r>
            <a:endParaRPr lang="en-US" sz="2400" dirty="0">
              <a:solidFill>
                <a:srgbClr val="FFFFFF"/>
              </a:solidFill>
            </a:endParaRPr>
          </a:p>
          <a:p>
            <a:r>
              <a:rPr lang="en-US" sz="2400" dirty="0" smtClean="0"/>
              <a:t>If you did well in CS3 or 61[ABC] </a:t>
            </a:r>
            <a:br>
              <a:rPr lang="en-US" sz="2400" dirty="0" smtClean="0"/>
            </a:br>
            <a:r>
              <a:rPr lang="en-US" sz="2400" dirty="0" smtClean="0"/>
              <a:t>(A- or above) and want to be on staff?</a:t>
            </a:r>
          </a:p>
          <a:p>
            <a:pPr lvl="1"/>
            <a:r>
              <a:rPr lang="en-US" sz="2000" dirty="0" smtClean="0"/>
              <a:t>Usual path: Lab Assistant </a:t>
            </a:r>
            <a:r>
              <a:rPr lang="en-US" sz="2000" dirty="0" err="1" smtClean="0"/>
              <a:t></a:t>
            </a:r>
            <a:r>
              <a:rPr lang="en-US" sz="2000" dirty="0" smtClean="0">
                <a:sym typeface="SymbolProp BT" pitchFamily="100" charset="2"/>
              </a:rPr>
              <a:t> Reader </a:t>
            </a:r>
            <a:r>
              <a:rPr lang="en-US" sz="2000" dirty="0" err="1" smtClean="0"/>
              <a:t></a:t>
            </a:r>
            <a:r>
              <a:rPr lang="en-US" sz="2000" dirty="0" smtClean="0">
                <a:sym typeface="SymbolProp BT" pitchFamily="100" charset="2"/>
              </a:rPr>
              <a:t> </a:t>
            </a:r>
            <a:r>
              <a:rPr lang="en-US" sz="2000" dirty="0" smtClean="0"/>
              <a:t>TA </a:t>
            </a:r>
          </a:p>
          <a:p>
            <a:pPr lvl="1"/>
            <a:r>
              <a:rPr lang="en-US" sz="2000" dirty="0" smtClean="0"/>
              <a:t>LA: sign up w/Jenny Jones in 395 Soda before 1</a:t>
            </a:r>
            <a:r>
              <a:rPr lang="en-US" sz="2000" baseline="30000" dirty="0" smtClean="0"/>
              <a:t>st</a:t>
            </a:r>
            <a:r>
              <a:rPr lang="en-US" sz="2000" dirty="0" smtClean="0"/>
              <a:t> week of semester</a:t>
            </a:r>
          </a:p>
          <a:p>
            <a:pPr lvl="1"/>
            <a:r>
              <a:rPr lang="en-US" sz="2000" dirty="0" smtClean="0"/>
              <a:t>Reader/TA forms: </a:t>
            </a:r>
            <a:r>
              <a:rPr lang="en-US" sz="2000" b="1" dirty="0" err="1" smtClean="0">
                <a:latin typeface="Courier New"/>
                <a:cs typeface="Courier New"/>
              </a:rPr>
              <a:t>www.cs/~juliea</a:t>
            </a:r>
            <a:r>
              <a:rPr lang="en-US" sz="2000" b="1" dirty="0" smtClean="0">
                <a:latin typeface="Courier New"/>
                <a:cs typeface="Courier New"/>
              </a:rPr>
              <a:t>/</a:t>
            </a:r>
          </a:p>
          <a:p>
            <a:pPr lvl="1"/>
            <a:r>
              <a:rPr lang="en-US" sz="2000" dirty="0" smtClean="0"/>
              <a:t>I </a:t>
            </a:r>
            <a:r>
              <a:rPr lang="en-US" sz="2000" u="sng" dirty="0" smtClean="0"/>
              <a:t>strongly</a:t>
            </a:r>
            <a:r>
              <a:rPr lang="en-US" sz="2000" dirty="0" smtClean="0"/>
              <a:t> encourage anyone who gets an A- or above in the class to follow this path…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42691" name="Rectangle 3"/>
          <p:cNvSpPr>
            <a:spLocks noGrp="1" noChangeArrowheads="1"/>
          </p:cNvSpPr>
          <p:nvPr>
            <p:ph type="body" idx="1"/>
          </p:nvPr>
        </p:nvSpPr>
        <p:spPr>
          <a:xfrm>
            <a:off x="685800" y="990600"/>
            <a:ext cx="8077200" cy="5707063"/>
          </a:xfrm>
        </p:spPr>
        <p:txBody>
          <a:bodyPr/>
          <a:lstStyle/>
          <a:p>
            <a:pPr algn="ctr">
              <a:buFont typeface="Times" pitchFamily="100" charset="0"/>
              <a:buNone/>
            </a:pPr>
            <a:r>
              <a:rPr lang="en-US" sz="2800" i="1" dirty="0">
                <a:solidFill>
                  <a:srgbClr val="FFFF00"/>
                </a:solidFill>
              </a:rPr>
              <a:t>“The Godfather answers all of life’s questions”</a:t>
            </a:r>
            <a:r>
              <a:rPr lang="en-US" sz="2800" i="1" dirty="0">
                <a:effectLst>
                  <a:outerShdw blurRad="38100" dist="38100" dir="2700000" algn="tl">
                    <a:srgbClr val="DDDDDD"/>
                  </a:outerShdw>
                </a:effectLst>
              </a:rPr>
              <a:t/>
            </a:r>
            <a:br>
              <a:rPr lang="en-US" sz="2800" i="1" dirty="0">
                <a:effectLst>
                  <a:outerShdw blurRad="38100" dist="38100" dir="2700000" algn="tl">
                    <a:srgbClr val="DDDDDD"/>
                  </a:outerShdw>
                </a:effectLst>
              </a:rPr>
            </a:br>
            <a:r>
              <a:rPr lang="en-US" sz="2000" b="0" dirty="0">
                <a:effectLst>
                  <a:outerShdw blurRad="38100" dist="38100" dir="2700000" algn="tl">
                    <a:srgbClr val="DDDDDD"/>
                  </a:outerShdw>
                </a:effectLst>
              </a:rPr>
              <a:t>– Heard in “You’ve got Mail”</a:t>
            </a:r>
            <a:endParaRPr lang="en-US" sz="2000" b="0" dirty="0">
              <a:effectLst>
                <a:outerShdw blurRad="38100" dist="38100" dir="2700000" algn="tl">
                  <a:srgbClr val="DDDDDD"/>
                </a:outerShdw>
              </a:effectLst>
              <a:latin typeface="B VAG Rounded Bold" pitchFamily="100" charset="0"/>
            </a:endParaRPr>
          </a:p>
          <a:p>
            <a:r>
              <a:rPr lang="en-US" dirty="0"/>
              <a:t>Why</a:t>
            </a:r>
            <a:r>
              <a:rPr lang="en-US" dirty="0" smtClean="0"/>
              <a:t> were we </a:t>
            </a:r>
            <a:r>
              <a:rPr lang="en-US" dirty="0"/>
              <a:t>the #2 </a:t>
            </a:r>
            <a:r>
              <a:rPr lang="en-US" dirty="0" err="1"/>
              <a:t>Univ</a:t>
            </a:r>
            <a:r>
              <a:rPr lang="en-US" dirty="0"/>
              <a:t> in the WORLD?</a:t>
            </a:r>
          </a:p>
          <a:p>
            <a:pPr lvl="1"/>
            <a:r>
              <a:rPr lang="en-US" dirty="0"/>
              <a:t>Research, </a:t>
            </a:r>
            <a:r>
              <a:rPr lang="en-US" dirty="0" err="1"/>
              <a:t>reseach</a:t>
            </a:r>
            <a:r>
              <a:rPr lang="en-US" dirty="0"/>
              <a:t>, research!</a:t>
            </a:r>
          </a:p>
          <a:p>
            <a:pPr lvl="1"/>
            <a:r>
              <a:rPr lang="en-US" dirty="0"/>
              <a:t>Whether you want to go to grad school or industry, you need someone to vouch for you</a:t>
            </a:r>
            <a:r>
              <a:rPr lang="en-US" dirty="0" smtClean="0"/>
              <a:t>!</a:t>
            </a:r>
          </a:p>
          <a:p>
            <a:pPr lvl="2"/>
            <a:r>
              <a:rPr lang="en-US" dirty="0" smtClean="0"/>
              <a:t>…as </a:t>
            </a:r>
            <a:r>
              <a:rPr lang="en-US" dirty="0"/>
              <a:t>is the case with the </a:t>
            </a:r>
            <a:r>
              <a:rPr lang="en-US" dirty="0" smtClean="0"/>
              <a:t>Mob</a:t>
            </a:r>
          </a:p>
          <a:p>
            <a:r>
              <a:rPr lang="en-US" dirty="0"/>
              <a:t>Techniques</a:t>
            </a:r>
          </a:p>
          <a:p>
            <a:pPr lvl="1"/>
            <a:r>
              <a:rPr lang="en-US" dirty="0"/>
              <a:t>Find out what you like, do lots of web research (read published papers), hit OH of Prof, show enthusiasm &amp; initiative</a:t>
            </a:r>
          </a:p>
          <a:p>
            <a:r>
              <a:rPr lang="en-US" b="1" dirty="0">
                <a:latin typeface="Courier New" pitchFamily="100" charset="0"/>
              </a:rPr>
              <a:t>http://</a:t>
            </a:r>
            <a:r>
              <a:rPr lang="en-US" b="1" dirty="0" err="1">
                <a:latin typeface="Courier New" pitchFamily="100" charset="0"/>
              </a:rPr>
              <a:t>research.berkeley.edu</a:t>
            </a:r>
            <a:r>
              <a:rPr lang="en-US" b="1" dirty="0">
                <a:latin typeface="Courier New" pitchFamily="100" charset="0"/>
              </a:rPr>
              <a:t>/</a:t>
            </a:r>
            <a:endParaRPr lang="en-US" b="1" dirty="0"/>
          </a:p>
        </p:txBody>
      </p:sp>
      <p:sp>
        <p:nvSpPr>
          <p:cNvPr id="3442692" name="Text Box 4"/>
          <p:cNvSpPr txBox="1">
            <a:spLocks noChangeArrowheads="1"/>
          </p:cNvSpPr>
          <p:nvPr/>
        </p:nvSpPr>
        <p:spPr bwMode="auto">
          <a:xfrm>
            <a:off x="1752600" y="2178050"/>
            <a:ext cx="6781800" cy="336550"/>
          </a:xfrm>
          <a:prstGeom prst="rect">
            <a:avLst/>
          </a:prstGeom>
          <a:noFill/>
          <a:ln w="12700">
            <a:noFill/>
            <a:miter lim="800000"/>
            <a:headEnd/>
            <a:tailEnd/>
          </a:ln>
          <a:effectLst/>
        </p:spPr>
        <p:txBody>
          <a:bodyPr>
            <a:prstTxWarp prst="textNoShape">
              <a:avLst/>
            </a:prstTxWarp>
            <a:spAutoFit/>
          </a:bodyPr>
          <a:lstStyle/>
          <a:p>
            <a:pPr algn="l">
              <a:spcBef>
                <a:spcPct val="50000"/>
              </a:spcBef>
            </a:pPr>
            <a:r>
              <a:rPr lang="en-US" sz="1600"/>
              <a:t>So says the 2004 ranking from the “Times Higher Education Supplement”</a:t>
            </a:r>
            <a:endParaRPr lang="en-US" sz="2800"/>
          </a:p>
        </p:txBody>
      </p:sp>
      <p:sp>
        <p:nvSpPr>
          <p:cNvPr id="5" name="Title 4"/>
          <p:cNvSpPr>
            <a:spLocks noGrp="1"/>
          </p:cNvSpPr>
          <p:nvPr>
            <p:ph type="title"/>
          </p:nvPr>
        </p:nvSpPr>
        <p:spPr/>
        <p:txBody>
          <a:bodyPr/>
          <a:lstStyle/>
          <a:p>
            <a:r>
              <a:rPr lang="en-US" dirty="0" smtClean="0"/>
              <a:t>Taking advantage of Cal Opportunities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44739" name="Rectangle 3"/>
          <p:cNvSpPr>
            <a:spLocks noGrp="1" noChangeArrowheads="1"/>
          </p:cNvSpPr>
          <p:nvPr>
            <p:ph type="body" idx="1"/>
          </p:nvPr>
        </p:nvSpPr>
        <p:spPr>
          <a:xfrm>
            <a:off x="457200" y="1066800"/>
            <a:ext cx="8229600" cy="5341938"/>
          </a:xfrm>
        </p:spPr>
        <p:txBody>
          <a:bodyPr/>
          <a:lstStyle/>
          <a:p>
            <a:pPr>
              <a:lnSpc>
                <a:spcPct val="65000"/>
              </a:lnSpc>
            </a:pPr>
            <a:r>
              <a:rPr lang="en-US" sz="2800" dirty="0" err="1">
                <a:solidFill>
                  <a:schemeClr val="accent2"/>
                </a:solidFill>
              </a:rPr>
              <a:t>GamesCrafters</a:t>
            </a:r>
            <a:r>
              <a:rPr lang="en-US" sz="2800" dirty="0">
                <a:solidFill>
                  <a:schemeClr val="accent2"/>
                </a:solidFill>
              </a:rPr>
              <a:t> </a:t>
            </a:r>
            <a:r>
              <a:rPr lang="en-US" sz="2800" dirty="0"/>
              <a:t>(Game Theory R &amp; D) </a:t>
            </a:r>
          </a:p>
          <a:p>
            <a:pPr lvl="1">
              <a:lnSpc>
                <a:spcPct val="75000"/>
              </a:lnSpc>
            </a:pPr>
            <a:r>
              <a:rPr lang="en-US" sz="2400" dirty="0"/>
              <a:t>Develop SW, analysis on 2-person games of no chance. (e.g., go, chess, connect-4, </a:t>
            </a:r>
            <a:r>
              <a:rPr lang="en-US" sz="2400" dirty="0" err="1"/>
              <a:t>nim</a:t>
            </a:r>
            <a:r>
              <a:rPr lang="en-US" sz="2400" dirty="0"/>
              <a:t>, etc.)</a:t>
            </a:r>
          </a:p>
          <a:p>
            <a:pPr lvl="1">
              <a:lnSpc>
                <a:spcPct val="75000"/>
              </a:lnSpc>
            </a:pPr>
            <a:r>
              <a:rPr lang="en-US" sz="2400" dirty="0" err="1"/>
              <a:t>Req</a:t>
            </a:r>
            <a:r>
              <a:rPr lang="en-US" sz="2400" dirty="0"/>
              <a:t>:</a:t>
            </a:r>
            <a:r>
              <a:rPr lang="en-US" sz="2400" dirty="0" smtClean="0"/>
              <a:t> </a:t>
            </a:r>
            <a:r>
              <a:rPr lang="en-US" sz="2400" dirty="0" smtClean="0">
                <a:solidFill>
                  <a:schemeClr val="accent1"/>
                </a:solidFill>
              </a:rPr>
              <a:t>≥ A- </a:t>
            </a:r>
            <a:r>
              <a:rPr lang="en-US" sz="2400" dirty="0">
                <a:solidFill>
                  <a:schemeClr val="accent1"/>
                </a:solidFill>
              </a:rPr>
              <a:t>in CS61C</a:t>
            </a:r>
            <a:r>
              <a:rPr lang="en-US" sz="2400" dirty="0"/>
              <a:t>, Game Theory / SW Interest</a:t>
            </a:r>
            <a:endParaRPr lang="en-US" sz="2800" dirty="0" smtClean="0">
              <a:solidFill>
                <a:srgbClr val="800080"/>
              </a:solidFill>
            </a:endParaRPr>
          </a:p>
          <a:p>
            <a:pPr>
              <a:lnSpc>
                <a:spcPct val="65000"/>
              </a:lnSpc>
            </a:pPr>
            <a:r>
              <a:rPr lang="en-US" sz="2800" dirty="0" smtClean="0">
                <a:solidFill>
                  <a:schemeClr val="accent2"/>
                </a:solidFill>
              </a:rPr>
              <a:t>MS</a:t>
            </a:r>
            <a:r>
              <a:rPr lang="en-US" sz="2800" dirty="0">
                <a:solidFill>
                  <a:schemeClr val="accent2"/>
                </a:solidFill>
              </a:rPr>
              <a:t>-DOS X </a:t>
            </a:r>
            <a:r>
              <a:rPr lang="en-US" sz="2800" dirty="0"/>
              <a:t>(Mac Student Developers)</a:t>
            </a:r>
          </a:p>
          <a:p>
            <a:pPr lvl="1">
              <a:lnSpc>
                <a:spcPct val="75000"/>
              </a:lnSpc>
            </a:pPr>
            <a:r>
              <a:rPr lang="en-US" sz="2400" dirty="0"/>
              <a:t>Learn to program Macintoshes. </a:t>
            </a:r>
          </a:p>
          <a:p>
            <a:pPr lvl="1">
              <a:lnSpc>
                <a:spcPct val="75000"/>
              </a:lnSpc>
            </a:pPr>
            <a:r>
              <a:rPr lang="en-US" sz="2400" dirty="0" err="1">
                <a:solidFill>
                  <a:schemeClr val="accent1"/>
                </a:solidFill>
              </a:rPr>
              <a:t>Req</a:t>
            </a:r>
            <a:r>
              <a:rPr lang="en-US" sz="2400" dirty="0">
                <a:solidFill>
                  <a:schemeClr val="accent1"/>
                </a:solidFill>
              </a:rPr>
              <a:t>: Interest. Owning a </a:t>
            </a:r>
            <a:r>
              <a:rPr lang="en-US" sz="2400" dirty="0" err="1">
                <a:solidFill>
                  <a:schemeClr val="accent1"/>
                </a:solidFill>
              </a:rPr>
              <a:t>mac</a:t>
            </a:r>
            <a:r>
              <a:rPr lang="en-US" sz="2400" dirty="0">
                <a:solidFill>
                  <a:schemeClr val="accent1"/>
                </a:solidFill>
              </a:rPr>
              <a:t> helps, not required.</a:t>
            </a:r>
            <a:endParaRPr lang="en-US" sz="2400" dirty="0"/>
          </a:p>
          <a:p>
            <a:pPr lvl="1">
              <a:lnSpc>
                <a:spcPct val="75000"/>
              </a:lnSpc>
            </a:pPr>
            <a:r>
              <a:rPr lang="en-US" sz="2400" dirty="0"/>
              <a:t>Taught as a </a:t>
            </a:r>
            <a:r>
              <a:rPr lang="en-US" sz="2400" dirty="0" err="1"/>
              <a:t>DeCal</a:t>
            </a:r>
            <a:r>
              <a:rPr lang="en-US" sz="2400" dirty="0"/>
              <a:t> by MS-DOS X veterans</a:t>
            </a:r>
            <a:endParaRPr lang="en-US" sz="2800" dirty="0" smtClean="0">
              <a:solidFill>
                <a:srgbClr val="800080"/>
              </a:solidFill>
            </a:endParaRPr>
          </a:p>
          <a:p>
            <a:pPr>
              <a:lnSpc>
                <a:spcPct val="65000"/>
              </a:lnSpc>
            </a:pPr>
            <a:r>
              <a:rPr lang="en-US" sz="2800" dirty="0" smtClean="0">
                <a:solidFill>
                  <a:schemeClr val="accent2"/>
                </a:solidFill>
              </a:rPr>
              <a:t>UCBUGG </a:t>
            </a:r>
            <a:r>
              <a:rPr lang="en-US" sz="2800" dirty="0"/>
              <a:t>(Recreational Graphics)</a:t>
            </a:r>
          </a:p>
          <a:p>
            <a:pPr lvl="1">
              <a:lnSpc>
                <a:spcPct val="75000"/>
              </a:lnSpc>
            </a:pPr>
            <a:r>
              <a:rPr lang="en-US" sz="2400" dirty="0"/>
              <a:t>Develop computer-generated images, animations. </a:t>
            </a:r>
          </a:p>
          <a:p>
            <a:pPr lvl="1">
              <a:lnSpc>
                <a:spcPct val="75000"/>
              </a:lnSpc>
            </a:pPr>
            <a:r>
              <a:rPr lang="en-US" sz="2400" dirty="0" err="1">
                <a:solidFill>
                  <a:schemeClr val="accent1"/>
                </a:solidFill>
              </a:rPr>
              <a:t>Req</a:t>
            </a:r>
            <a:r>
              <a:rPr lang="en-US" sz="2400" dirty="0">
                <a:solidFill>
                  <a:schemeClr val="accent1"/>
                </a:solidFill>
              </a:rPr>
              <a:t>: 3D interest</a:t>
            </a:r>
          </a:p>
          <a:p>
            <a:pPr lvl="1">
              <a:lnSpc>
                <a:spcPct val="75000"/>
              </a:lnSpc>
            </a:pPr>
            <a:r>
              <a:rPr lang="en-US" sz="2400" dirty="0"/>
              <a:t>Taught as a </a:t>
            </a:r>
            <a:r>
              <a:rPr lang="en-US" sz="2400" dirty="0" err="1"/>
              <a:t>DeCal</a:t>
            </a:r>
            <a:r>
              <a:rPr lang="en-US" sz="2400" dirty="0"/>
              <a:t> by UCBUGG veterans</a:t>
            </a:r>
          </a:p>
          <a:p>
            <a:pPr>
              <a:lnSpc>
                <a:spcPct val="65000"/>
              </a:lnSpc>
            </a:pPr>
            <a:r>
              <a:rPr lang="en-US" sz="2800" dirty="0" smtClean="0">
                <a:solidFill>
                  <a:schemeClr val="accent2"/>
                </a:solidFill>
              </a:rPr>
              <a:t>CNM190/CS194-8 </a:t>
            </a:r>
            <a:r>
              <a:rPr lang="en-US" sz="2800" dirty="0"/>
              <a:t>(Advanced Digital Animation)</a:t>
            </a:r>
          </a:p>
          <a:p>
            <a:pPr lvl="1">
              <a:lnSpc>
                <a:spcPct val="75000"/>
              </a:lnSpc>
            </a:pPr>
            <a:r>
              <a:rPr lang="en-US" sz="2400" dirty="0"/>
              <a:t>Learn how the experts make 3D computer animations</a:t>
            </a:r>
          </a:p>
          <a:p>
            <a:pPr lvl="1">
              <a:lnSpc>
                <a:spcPct val="75000"/>
              </a:lnSpc>
            </a:pPr>
            <a:r>
              <a:rPr lang="en-US" sz="2400" dirty="0" err="1">
                <a:solidFill>
                  <a:schemeClr val="accent1"/>
                </a:solidFill>
              </a:rPr>
              <a:t>Req</a:t>
            </a:r>
            <a:r>
              <a:rPr lang="en-US" sz="2400" dirty="0">
                <a:solidFill>
                  <a:schemeClr val="accent1"/>
                </a:solidFill>
              </a:rPr>
              <a:t>: 3D Experience; we’ll choose students by experience</a:t>
            </a:r>
          </a:p>
          <a:p>
            <a:pPr lvl="1">
              <a:lnSpc>
                <a:spcPct val="75000"/>
              </a:lnSpc>
            </a:pPr>
            <a:r>
              <a:rPr lang="en-US" sz="2400" dirty="0"/>
              <a:t>This is a ONE-YEAR course… (Fall 2010 + Spring 2011)</a:t>
            </a:r>
          </a:p>
          <a:p>
            <a:pPr>
              <a:lnSpc>
                <a:spcPct val="75000"/>
              </a:lnSpc>
            </a:pPr>
            <a:endParaRPr lang="en-US" sz="2800" dirty="0"/>
          </a:p>
        </p:txBody>
      </p:sp>
      <p:sp>
        <p:nvSpPr>
          <p:cNvPr id="4" name="Title 3"/>
          <p:cNvSpPr>
            <a:spLocks noGrp="1"/>
          </p:cNvSpPr>
          <p:nvPr>
            <p:ph type="title"/>
          </p:nvPr>
        </p:nvSpPr>
        <p:spPr/>
        <p:txBody>
          <a:bodyPr/>
          <a:lstStyle/>
          <a:p>
            <a:r>
              <a:rPr lang="en-US" dirty="0" smtClean="0"/>
              <a:t>Dan’s </a:t>
            </a:r>
            <a:r>
              <a:rPr lang="en-US" dirty="0" smtClean="0"/>
              <a:t>Opportunities Fall 2010</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54466" name="Rectangle 2"/>
          <p:cNvSpPr>
            <a:spLocks noGrp="1" noChangeArrowheads="1"/>
          </p:cNvSpPr>
          <p:nvPr>
            <p:ph type="title"/>
          </p:nvPr>
        </p:nvSpPr>
        <p:spPr>
          <a:xfrm>
            <a:off x="609600" y="228600"/>
            <a:ext cx="8197850" cy="474663"/>
          </a:xfrm>
        </p:spPr>
        <p:txBody>
          <a:bodyPr>
            <a:normAutofit fontScale="90000"/>
          </a:bodyPr>
          <a:lstStyle/>
          <a:p>
            <a:pPr eaLnBrk="1" hangingPunct="1">
              <a:defRPr/>
            </a:pPr>
            <a:r>
              <a:rPr lang="en-US" sz="3600"/>
              <a:t>Anatomy: 5 components of any Computer</a:t>
            </a:r>
          </a:p>
        </p:txBody>
      </p:sp>
      <p:sp>
        <p:nvSpPr>
          <p:cNvPr id="1854467" name="Rectangle 3"/>
          <p:cNvSpPr>
            <a:spLocks noChangeArrowheads="1"/>
          </p:cNvSpPr>
          <p:nvPr/>
        </p:nvSpPr>
        <p:spPr bwMode="auto">
          <a:xfrm>
            <a:off x="3048000" y="2590800"/>
            <a:ext cx="5143500" cy="3009900"/>
          </a:xfrm>
          <a:prstGeom prst="rect">
            <a:avLst/>
          </a:prstGeom>
          <a:no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1854477" name="Rectangle 13"/>
          <p:cNvSpPr>
            <a:spLocks noChangeArrowheads="1"/>
          </p:cNvSpPr>
          <p:nvPr/>
        </p:nvSpPr>
        <p:spPr bwMode="auto">
          <a:xfrm>
            <a:off x="3429000" y="3149600"/>
            <a:ext cx="1460500" cy="2197100"/>
          </a:xfrm>
          <a:prstGeom prst="rect">
            <a:avLst/>
          </a:prstGeom>
          <a:no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20485" name="Rectangle 14"/>
          <p:cNvSpPr>
            <a:spLocks noChangeArrowheads="1"/>
          </p:cNvSpPr>
          <p:nvPr/>
        </p:nvSpPr>
        <p:spPr bwMode="auto">
          <a:xfrm>
            <a:off x="3467100" y="3282950"/>
            <a:ext cx="1395413" cy="528638"/>
          </a:xfrm>
          <a:prstGeom prst="rect">
            <a:avLst/>
          </a:prstGeom>
          <a:noFill/>
          <a:ln w="12700">
            <a:noFill/>
            <a:miter lim="800000"/>
            <a:headEnd/>
            <a:tailEnd/>
          </a:ln>
        </p:spPr>
        <p:txBody>
          <a:bodyPr lIns="63500" tIns="25400" rIns="63500" bIns="25400">
            <a:prstTxWarp prst="textNoShape">
              <a:avLst/>
            </a:prstTxWarp>
            <a:spAutoFit/>
          </a:bodyPr>
          <a:lstStyle/>
          <a:p>
            <a:pPr algn="ctr">
              <a:lnSpc>
                <a:spcPct val="85000"/>
              </a:lnSpc>
            </a:pPr>
            <a:r>
              <a:rPr lang="en-US" sz="1800" b="1">
                <a:solidFill>
                  <a:schemeClr val="tx1"/>
                </a:solidFill>
                <a:latin typeface="18 VAG Rounded Bold   07390" charset="0"/>
              </a:rPr>
              <a:t> Processor</a:t>
            </a:r>
          </a:p>
          <a:p>
            <a:pPr algn="ctr">
              <a:lnSpc>
                <a:spcPct val="85000"/>
              </a:lnSpc>
            </a:pPr>
            <a:r>
              <a:rPr lang="en-US" sz="1800" b="1">
                <a:solidFill>
                  <a:schemeClr val="tx1"/>
                </a:solidFill>
                <a:latin typeface="18 VAG Rounded Bold   07390" charset="0"/>
              </a:rPr>
              <a:t> </a:t>
            </a:r>
          </a:p>
        </p:txBody>
      </p:sp>
      <p:sp>
        <p:nvSpPr>
          <p:cNvPr id="1854479" name="Rectangle 15"/>
          <p:cNvSpPr>
            <a:spLocks noChangeArrowheads="1"/>
          </p:cNvSpPr>
          <p:nvPr/>
        </p:nvSpPr>
        <p:spPr bwMode="auto">
          <a:xfrm>
            <a:off x="5080000" y="3149600"/>
            <a:ext cx="1333500" cy="2222500"/>
          </a:xfrm>
          <a:prstGeom prst="rect">
            <a:avLst/>
          </a:prstGeom>
          <a:no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1854480" name="Rectangle 16"/>
          <p:cNvSpPr>
            <a:spLocks noChangeArrowheads="1"/>
          </p:cNvSpPr>
          <p:nvPr/>
        </p:nvSpPr>
        <p:spPr bwMode="auto">
          <a:xfrm>
            <a:off x="6578600" y="3149600"/>
            <a:ext cx="1333500" cy="2222500"/>
          </a:xfrm>
          <a:prstGeom prst="rect">
            <a:avLst/>
          </a:prstGeom>
          <a:no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20488" name="Rectangle 17"/>
          <p:cNvSpPr>
            <a:spLocks noChangeArrowheads="1"/>
          </p:cNvSpPr>
          <p:nvPr/>
        </p:nvSpPr>
        <p:spPr bwMode="auto">
          <a:xfrm>
            <a:off x="4800600" y="2641600"/>
            <a:ext cx="1911350" cy="482600"/>
          </a:xfrm>
          <a:prstGeom prst="rect">
            <a:avLst/>
          </a:prstGeom>
          <a:noFill/>
          <a:ln w="12700">
            <a:noFill/>
            <a:miter lim="800000"/>
            <a:headEnd/>
            <a:tailEnd/>
          </a:ln>
        </p:spPr>
        <p:txBody>
          <a:bodyPr wrap="none" lIns="63500" tIns="25400" rIns="63500" bIns="25400">
            <a:prstTxWarp prst="textNoShape">
              <a:avLst/>
            </a:prstTxWarp>
            <a:spAutoFit/>
          </a:bodyPr>
          <a:lstStyle/>
          <a:p>
            <a:pPr>
              <a:lnSpc>
                <a:spcPct val="85000"/>
              </a:lnSpc>
            </a:pPr>
            <a:r>
              <a:rPr lang="en-US" sz="3200" b="1">
                <a:solidFill>
                  <a:schemeClr val="tx1"/>
                </a:solidFill>
                <a:latin typeface="18 VAG Rounded Bold   07390" charset="0"/>
              </a:rPr>
              <a:t>Computer</a:t>
            </a:r>
          </a:p>
        </p:txBody>
      </p:sp>
      <p:sp>
        <p:nvSpPr>
          <p:cNvPr id="1854482" name="AutoShape 18"/>
          <p:cNvSpPr>
            <a:spLocks noChangeArrowheads="1"/>
          </p:cNvSpPr>
          <p:nvPr/>
        </p:nvSpPr>
        <p:spPr bwMode="auto">
          <a:xfrm>
            <a:off x="3632200" y="3835400"/>
            <a:ext cx="1079500" cy="596900"/>
          </a:xfrm>
          <a:prstGeom prst="roundRect">
            <a:avLst>
              <a:gd name="adj" fmla="val 12495"/>
            </a:avLst>
          </a:prstGeom>
          <a:solidFill>
            <a:schemeClr val="bg1"/>
          </a:solidFill>
          <a:ln w="127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1854483" name="AutoShape 19"/>
          <p:cNvSpPr>
            <a:spLocks noChangeArrowheads="1"/>
          </p:cNvSpPr>
          <p:nvPr/>
        </p:nvSpPr>
        <p:spPr bwMode="auto">
          <a:xfrm>
            <a:off x="3632200" y="4597400"/>
            <a:ext cx="1079500" cy="596900"/>
          </a:xfrm>
          <a:prstGeom prst="roundRect">
            <a:avLst>
              <a:gd name="adj" fmla="val 12495"/>
            </a:avLst>
          </a:prstGeom>
          <a:solidFill>
            <a:schemeClr val="bg1"/>
          </a:solidFill>
          <a:ln w="127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lgn="ctr">
              <a:defRPr/>
            </a:pPr>
            <a:endParaRPr lang="en-US" sz="2000"/>
          </a:p>
        </p:txBody>
      </p:sp>
      <p:sp>
        <p:nvSpPr>
          <p:cNvPr id="20491" name="Rectangle 20"/>
          <p:cNvSpPr>
            <a:spLocks noChangeArrowheads="1"/>
          </p:cNvSpPr>
          <p:nvPr/>
        </p:nvSpPr>
        <p:spPr bwMode="auto">
          <a:xfrm>
            <a:off x="3697288" y="3862388"/>
            <a:ext cx="989012" cy="528637"/>
          </a:xfrm>
          <a:prstGeom prst="rect">
            <a:avLst/>
          </a:prstGeom>
          <a:noFill/>
          <a:ln w="12700">
            <a:noFill/>
            <a:miter lim="800000"/>
            <a:headEnd/>
            <a:tailEnd/>
          </a:ln>
        </p:spPr>
        <p:txBody>
          <a:bodyPr wrap="none" lIns="63500" tIns="25400" rIns="63500" bIns="25400">
            <a:prstTxWarp prst="textNoShape">
              <a:avLst/>
            </a:prstTxWarp>
            <a:spAutoFit/>
          </a:bodyPr>
          <a:lstStyle/>
          <a:p>
            <a:pPr algn="ctr">
              <a:lnSpc>
                <a:spcPct val="85000"/>
              </a:lnSpc>
            </a:pPr>
            <a:r>
              <a:rPr lang="en-US" sz="1800" b="1">
                <a:solidFill>
                  <a:srgbClr val="FFFF00"/>
                </a:solidFill>
                <a:latin typeface="18 VAG Rounded Bold   07390" charset="0"/>
              </a:rPr>
              <a:t>Control</a:t>
            </a:r>
          </a:p>
          <a:p>
            <a:pPr algn="ctr">
              <a:lnSpc>
                <a:spcPct val="85000"/>
              </a:lnSpc>
            </a:pPr>
            <a:r>
              <a:rPr lang="en-US" sz="1800">
                <a:solidFill>
                  <a:schemeClr val="tx1"/>
                </a:solidFill>
                <a:latin typeface="18 VAG Rounded Bold   07390" charset="0"/>
              </a:rPr>
              <a:t>(“brain”)</a:t>
            </a:r>
            <a:endParaRPr lang="en-US" sz="1800" b="1">
              <a:solidFill>
                <a:schemeClr val="tx1"/>
              </a:solidFill>
              <a:latin typeface="18 VAG Rounded Bold   07390" charset="0"/>
            </a:endParaRPr>
          </a:p>
        </p:txBody>
      </p:sp>
      <p:sp>
        <p:nvSpPr>
          <p:cNvPr id="20492" name="Rectangle 21"/>
          <p:cNvSpPr>
            <a:spLocks noChangeArrowheads="1"/>
          </p:cNvSpPr>
          <p:nvPr/>
        </p:nvSpPr>
        <p:spPr bwMode="auto">
          <a:xfrm>
            <a:off x="3614837" y="4673600"/>
            <a:ext cx="1128514" cy="529119"/>
          </a:xfrm>
          <a:prstGeom prst="rect">
            <a:avLst/>
          </a:prstGeom>
          <a:noFill/>
          <a:ln w="12700">
            <a:noFill/>
            <a:miter lim="800000"/>
            <a:headEnd/>
            <a:tailEnd/>
          </a:ln>
        </p:spPr>
        <p:txBody>
          <a:bodyPr wrap="none" lIns="63500" tIns="25400" rIns="63500" bIns="25400">
            <a:prstTxWarp prst="textNoShape">
              <a:avLst/>
            </a:prstTxWarp>
            <a:spAutoFit/>
          </a:bodyPr>
          <a:lstStyle/>
          <a:p>
            <a:pPr algn="ctr">
              <a:lnSpc>
                <a:spcPct val="85000"/>
              </a:lnSpc>
            </a:pPr>
            <a:r>
              <a:rPr lang="en-US" sz="1800" b="1">
                <a:solidFill>
                  <a:srgbClr val="FFFF00"/>
                </a:solidFill>
                <a:latin typeface="18 VAG Rounded Bold   07390" charset="0"/>
              </a:rPr>
              <a:t>Datapath</a:t>
            </a:r>
            <a:r>
              <a:rPr lang="en-US" sz="1800" b="1">
                <a:solidFill>
                  <a:schemeClr val="tx1"/>
                </a:solidFill>
                <a:latin typeface="18 VAG Rounded Bold   07390" charset="0"/>
              </a:rPr>
              <a:t/>
            </a:r>
            <a:br>
              <a:rPr lang="en-US" sz="1800" b="1">
                <a:solidFill>
                  <a:schemeClr val="tx1"/>
                </a:solidFill>
                <a:latin typeface="18 VAG Rounded Bold   07390" charset="0"/>
              </a:rPr>
            </a:br>
            <a:r>
              <a:rPr lang="en-US" sz="1800" b="1">
                <a:solidFill>
                  <a:schemeClr val="tx1"/>
                </a:solidFill>
                <a:latin typeface="18 VAG Rounded Bold   07390" charset="0"/>
              </a:rPr>
              <a:t>(“brawn”)</a:t>
            </a:r>
            <a:endParaRPr lang="en-US" sz="1800" b="1">
              <a:solidFill>
                <a:srgbClr val="FFFF00"/>
              </a:solidFill>
              <a:latin typeface="18 VAG Rounded Bold   07390" charset="0"/>
            </a:endParaRPr>
          </a:p>
        </p:txBody>
      </p:sp>
      <p:sp>
        <p:nvSpPr>
          <p:cNvPr id="20493" name="Rectangle 22"/>
          <p:cNvSpPr>
            <a:spLocks noChangeArrowheads="1"/>
          </p:cNvSpPr>
          <p:nvPr/>
        </p:nvSpPr>
        <p:spPr bwMode="auto">
          <a:xfrm>
            <a:off x="5162550" y="3952983"/>
            <a:ext cx="1162050" cy="1000017"/>
          </a:xfrm>
          <a:prstGeom prst="rect">
            <a:avLst/>
          </a:prstGeom>
          <a:noFill/>
          <a:ln w="12700">
            <a:noFill/>
            <a:miter lim="800000"/>
            <a:headEnd/>
            <a:tailEnd/>
          </a:ln>
        </p:spPr>
        <p:txBody>
          <a:bodyPr wrap="square" lIns="63500" tIns="25400" rIns="63500" bIns="25400">
            <a:prstTxWarp prst="textNoShape">
              <a:avLst/>
            </a:prstTxWarp>
            <a:spAutoFit/>
          </a:bodyPr>
          <a:lstStyle/>
          <a:p>
            <a:pPr algn="ctr">
              <a:lnSpc>
                <a:spcPct val="85000"/>
              </a:lnSpc>
            </a:pPr>
            <a:r>
              <a:rPr lang="en-US" sz="1800" b="1">
                <a:solidFill>
                  <a:srgbClr val="FFFF00"/>
                </a:solidFill>
                <a:latin typeface="18 VAG Rounded Bold   07390" charset="0"/>
              </a:rPr>
              <a:t>Memory</a:t>
            </a:r>
          </a:p>
          <a:p>
            <a:pPr algn="ctr">
              <a:lnSpc>
                <a:spcPct val="85000"/>
              </a:lnSpc>
            </a:pPr>
            <a:endParaRPr lang="en-US" sz="1800" b="1">
              <a:solidFill>
                <a:schemeClr val="tx1"/>
              </a:solidFill>
              <a:latin typeface="18 VAG Rounded Bold   07390" charset="0"/>
            </a:endParaRPr>
          </a:p>
          <a:p>
            <a:pPr algn="ctr">
              <a:lnSpc>
                <a:spcPct val="85000"/>
              </a:lnSpc>
            </a:pPr>
            <a:endParaRPr lang="en-US" sz="1800" b="1">
              <a:solidFill>
                <a:schemeClr val="tx1"/>
              </a:solidFill>
              <a:latin typeface="18 VAG Rounded Bold   07390" charset="0"/>
            </a:endParaRPr>
          </a:p>
          <a:p>
            <a:pPr algn="ctr">
              <a:lnSpc>
                <a:spcPct val="85000"/>
              </a:lnSpc>
            </a:pPr>
            <a:endParaRPr lang="en-US" sz="1800" b="1">
              <a:solidFill>
                <a:schemeClr val="tx1"/>
              </a:solidFill>
              <a:latin typeface="18 VAG Rounded Bold   07390" charset="0"/>
            </a:endParaRPr>
          </a:p>
        </p:txBody>
      </p:sp>
      <p:sp>
        <p:nvSpPr>
          <p:cNvPr id="20494" name="Rectangle 23"/>
          <p:cNvSpPr>
            <a:spLocks noChangeArrowheads="1"/>
          </p:cNvSpPr>
          <p:nvPr/>
        </p:nvSpPr>
        <p:spPr bwMode="auto">
          <a:xfrm>
            <a:off x="6711950" y="3276600"/>
            <a:ext cx="1060450" cy="293688"/>
          </a:xfrm>
          <a:prstGeom prst="rect">
            <a:avLst/>
          </a:prstGeom>
          <a:noFill/>
          <a:ln w="12700">
            <a:noFill/>
            <a:miter lim="800000"/>
            <a:headEnd/>
            <a:tailEnd/>
          </a:ln>
        </p:spPr>
        <p:txBody>
          <a:bodyPr lIns="63500" tIns="25400" rIns="63500" bIns="25400">
            <a:prstTxWarp prst="textNoShape">
              <a:avLst/>
            </a:prstTxWarp>
            <a:spAutoFit/>
          </a:bodyPr>
          <a:lstStyle/>
          <a:p>
            <a:pPr algn="ctr">
              <a:lnSpc>
                <a:spcPct val="85000"/>
              </a:lnSpc>
            </a:pPr>
            <a:r>
              <a:rPr lang="en-US" sz="1800" b="1">
                <a:solidFill>
                  <a:schemeClr val="tx1"/>
                </a:solidFill>
                <a:latin typeface="18 VAG Rounded Bold   07390" charset="0"/>
              </a:rPr>
              <a:t>Devices</a:t>
            </a:r>
          </a:p>
        </p:txBody>
      </p:sp>
      <p:sp>
        <p:nvSpPr>
          <p:cNvPr id="1854488" name="AutoShape 24"/>
          <p:cNvSpPr>
            <a:spLocks noChangeArrowheads="1"/>
          </p:cNvSpPr>
          <p:nvPr/>
        </p:nvSpPr>
        <p:spPr bwMode="auto">
          <a:xfrm>
            <a:off x="6705600" y="3683000"/>
            <a:ext cx="1079500" cy="596900"/>
          </a:xfrm>
          <a:prstGeom prst="roundRect">
            <a:avLst>
              <a:gd name="adj" fmla="val 12495"/>
            </a:avLst>
          </a:prstGeom>
          <a:solidFill>
            <a:schemeClr val="bg1"/>
          </a:solidFill>
          <a:ln w="127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1854489" name="AutoShape 25"/>
          <p:cNvSpPr>
            <a:spLocks noChangeArrowheads="1"/>
          </p:cNvSpPr>
          <p:nvPr/>
        </p:nvSpPr>
        <p:spPr bwMode="auto">
          <a:xfrm>
            <a:off x="6705600" y="4648200"/>
            <a:ext cx="1079500" cy="596900"/>
          </a:xfrm>
          <a:prstGeom prst="roundRect">
            <a:avLst>
              <a:gd name="adj" fmla="val 12495"/>
            </a:avLst>
          </a:prstGeom>
          <a:solidFill>
            <a:schemeClr val="bg1"/>
          </a:solidFill>
          <a:ln w="127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20497" name="Rectangle 26"/>
          <p:cNvSpPr>
            <a:spLocks noChangeArrowheads="1"/>
          </p:cNvSpPr>
          <p:nvPr/>
        </p:nvSpPr>
        <p:spPr bwMode="auto">
          <a:xfrm>
            <a:off x="6762750" y="3854450"/>
            <a:ext cx="966788" cy="293688"/>
          </a:xfrm>
          <a:prstGeom prst="rect">
            <a:avLst/>
          </a:prstGeom>
          <a:noFill/>
          <a:ln w="12700">
            <a:noFill/>
            <a:miter lim="800000"/>
            <a:headEnd/>
            <a:tailEnd/>
          </a:ln>
        </p:spPr>
        <p:txBody>
          <a:bodyPr lIns="63500" tIns="25400" rIns="63500" bIns="25400">
            <a:prstTxWarp prst="textNoShape">
              <a:avLst/>
            </a:prstTxWarp>
            <a:spAutoFit/>
          </a:bodyPr>
          <a:lstStyle/>
          <a:p>
            <a:pPr algn="ctr">
              <a:lnSpc>
                <a:spcPct val="85000"/>
              </a:lnSpc>
            </a:pPr>
            <a:r>
              <a:rPr lang="en-US" sz="1800" b="1">
                <a:solidFill>
                  <a:srgbClr val="FFFF00"/>
                </a:solidFill>
                <a:latin typeface="18 VAG Rounded Bold   07390" charset="0"/>
              </a:rPr>
              <a:t>Input</a:t>
            </a:r>
          </a:p>
        </p:txBody>
      </p:sp>
      <p:sp>
        <p:nvSpPr>
          <p:cNvPr id="20498" name="Rectangle 27"/>
          <p:cNvSpPr>
            <a:spLocks noChangeArrowheads="1"/>
          </p:cNvSpPr>
          <p:nvPr/>
        </p:nvSpPr>
        <p:spPr bwMode="auto">
          <a:xfrm>
            <a:off x="6762750" y="4819650"/>
            <a:ext cx="971550" cy="293688"/>
          </a:xfrm>
          <a:prstGeom prst="rect">
            <a:avLst/>
          </a:prstGeom>
          <a:noFill/>
          <a:ln w="12700">
            <a:noFill/>
            <a:miter lim="800000"/>
            <a:headEnd/>
            <a:tailEnd/>
          </a:ln>
        </p:spPr>
        <p:txBody>
          <a:bodyPr lIns="63500" tIns="25400" rIns="63500" bIns="25400">
            <a:prstTxWarp prst="textNoShape">
              <a:avLst/>
            </a:prstTxWarp>
            <a:spAutoFit/>
          </a:bodyPr>
          <a:lstStyle/>
          <a:p>
            <a:pPr algn="ctr">
              <a:lnSpc>
                <a:spcPct val="85000"/>
              </a:lnSpc>
            </a:pPr>
            <a:r>
              <a:rPr lang="en-US" sz="1800" b="1">
                <a:solidFill>
                  <a:srgbClr val="FFFF00"/>
                </a:solidFill>
                <a:latin typeface="18 VAG Rounded Bold   07390" charset="0"/>
              </a:rPr>
              <a:t>Output</a:t>
            </a:r>
          </a:p>
        </p:txBody>
      </p:sp>
      <p:pic>
        <p:nvPicPr>
          <p:cNvPr id="20504" name="Picture 35"/>
          <p:cNvPicPr>
            <a:picLocks noChangeAspect="1" noChangeArrowheads="1"/>
          </p:cNvPicPr>
          <p:nvPr/>
        </p:nvPicPr>
        <mc:AlternateContent>
          <mc:Choice xmlns:ma="http://schemas.microsoft.com/office/mac/drawingml/2008/main" Requires="ma">
            <p:blipFill>
              <a:blip r:embed="rId3"/>
              <a:srcRect/>
              <a:stretch>
                <a:fillRect/>
              </a:stretch>
            </p:blipFill>
          </mc:Choice>
          <mc:Fallback>
            <p:blipFill>
              <a:blip r:embed="rId4"/>
              <a:srcRect/>
              <a:stretch>
                <a:fillRect/>
              </a:stretch>
            </p:blipFill>
          </mc:Fallback>
        </mc:AlternateContent>
        <p:spPr bwMode="auto">
          <a:xfrm>
            <a:off x="1143000" y="990600"/>
            <a:ext cx="2235200" cy="1371600"/>
          </a:xfrm>
          <a:prstGeom prst="rect">
            <a:avLst/>
          </a:prstGeom>
          <a:noFill/>
          <a:ln w="9525">
            <a:noFill/>
            <a:miter lim="800000"/>
            <a:headEnd/>
            <a:tailEnd/>
          </a:ln>
        </p:spPr>
      </p:pic>
      <p:sp>
        <p:nvSpPr>
          <p:cNvPr id="20505" name="AutoShape 36"/>
          <p:cNvSpPr>
            <a:spLocks noChangeArrowheads="1"/>
          </p:cNvSpPr>
          <p:nvPr/>
        </p:nvSpPr>
        <p:spPr bwMode="auto">
          <a:xfrm rot="-5400000">
            <a:off x="842963" y="2281237"/>
            <a:ext cx="2262188" cy="2119313"/>
          </a:xfrm>
          <a:custGeom>
            <a:avLst/>
            <a:gdLst>
              <a:gd name="T0" fmla="*/ 1584161 w 21600"/>
              <a:gd name="T1" fmla="*/ 0 h 21600"/>
              <a:gd name="T2" fmla="*/ 1584161 w 21600"/>
              <a:gd name="T3" fmla="*/ 1192898 h 21600"/>
              <a:gd name="T4" fmla="*/ 339014 w 21600"/>
              <a:gd name="T5" fmla="*/ 2119313 h 21600"/>
              <a:gd name="T6" fmla="*/ 2262190 w 21600"/>
              <a:gd name="T7" fmla="*/ 596449 h 21600"/>
              <a:gd name="T8" fmla="*/ 3 60000 65536"/>
              <a:gd name="T9" fmla="*/ 1 60000 65536"/>
              <a:gd name="T10" fmla="*/ 1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3">
              <a:lumMod val="60000"/>
              <a:lumOff val="40000"/>
            </a:schemeClr>
          </a:solidFill>
          <a:ln w="12700">
            <a:noFill/>
            <a:miter lim="800000"/>
            <a:headEnd/>
            <a:tailEnd/>
          </a:ln>
        </p:spPr>
        <p:txBody>
          <a:bodyPr wrap="none" anchor="ctr">
            <a:prstTxWarp prst="textNoShape">
              <a:avLst/>
            </a:prstTxWarp>
          </a:bodyPr>
          <a:lstStyle/>
          <a:p>
            <a:pPr>
              <a:defRPr/>
            </a:pPr>
            <a:endParaRPr lang="en-US"/>
          </a:p>
        </p:txBody>
      </p:sp>
      <p:sp>
        <p:nvSpPr>
          <p:cNvPr id="28" name="Rectangle 3"/>
          <p:cNvSpPr>
            <a:spLocks noChangeArrowheads="1"/>
          </p:cNvSpPr>
          <p:nvPr/>
        </p:nvSpPr>
        <p:spPr bwMode="auto">
          <a:xfrm>
            <a:off x="3657600" y="1219200"/>
            <a:ext cx="3733800" cy="1038746"/>
          </a:xfrm>
          <a:prstGeom prst="rect">
            <a:avLst/>
          </a:prstGeom>
          <a:noFill/>
          <a:ln w="12700">
            <a:noFill/>
            <a:miter lim="800000"/>
            <a:headEnd/>
            <a:tailEnd/>
          </a:ln>
          <a:effectLst/>
        </p:spPr>
        <p:txBody>
          <a:bodyPr wrap="square" lIns="63500" tIns="25400" rIns="63500" bIns="25400">
            <a:prstTxWarp prst="textNoShape">
              <a:avLst/>
            </a:prstTxWarp>
            <a:spAutoFit/>
          </a:bodyPr>
          <a:lstStyle/>
          <a:p>
            <a:pPr algn="ctr">
              <a:lnSpc>
                <a:spcPct val="75000"/>
              </a:lnSpc>
              <a:spcBef>
                <a:spcPct val="65000"/>
              </a:spcBef>
              <a:buSzPct val="100000"/>
              <a:buFont typeface="Times" pitchFamily="100" charset="0"/>
              <a:buNone/>
            </a:pPr>
            <a:r>
              <a:rPr lang="en-US" sz="2800" b="1" dirty="0">
                <a:solidFill>
                  <a:schemeClr val="tx1"/>
                </a:solidFill>
                <a:latin typeface="18 VAG Rounded Thin   55390"/>
              </a:rPr>
              <a:t>In the future, what’ll </a:t>
            </a:r>
            <a:br>
              <a:rPr lang="en-US" sz="2800" b="1" dirty="0">
                <a:solidFill>
                  <a:schemeClr val="tx1"/>
                </a:solidFill>
                <a:latin typeface="18 VAG Rounded Thin   55390"/>
              </a:rPr>
            </a:br>
            <a:r>
              <a:rPr lang="en-US" sz="2800" b="1" dirty="0">
                <a:solidFill>
                  <a:schemeClr val="tx1"/>
                </a:solidFill>
                <a:latin typeface="18 VAG Rounded Thin   55390"/>
              </a:rPr>
              <a:t>be the most important</a:t>
            </a:r>
            <a:br>
              <a:rPr lang="en-US" sz="2800" b="1" dirty="0">
                <a:solidFill>
                  <a:schemeClr val="tx1"/>
                </a:solidFill>
                <a:latin typeface="18 VAG Rounded Thin   55390"/>
              </a:rPr>
            </a:br>
            <a:r>
              <a:rPr lang="en-US" sz="2800" b="1" dirty="0">
                <a:solidFill>
                  <a:schemeClr val="tx1"/>
                </a:solidFill>
                <a:latin typeface="18 VAG Rounded Thin   55390"/>
              </a:rPr>
              <a:t>computer component?</a:t>
            </a:r>
          </a:p>
        </p:txBody>
      </p:sp>
      <p:sp>
        <p:nvSpPr>
          <p:cNvPr id="29" name="Rectangle 4"/>
          <p:cNvSpPr>
            <a:spLocks noChangeArrowheads="1"/>
          </p:cNvSpPr>
          <p:nvPr/>
        </p:nvSpPr>
        <p:spPr bwMode="auto">
          <a:xfrm>
            <a:off x="914400" y="4572000"/>
            <a:ext cx="2209800" cy="1752600"/>
          </a:xfrm>
          <a:prstGeom prst="rect">
            <a:avLst/>
          </a:prstGeom>
          <a:noFill/>
          <a:ln w="12700">
            <a:noFill/>
            <a:miter lim="800000"/>
            <a:headEnd/>
            <a:tailEnd/>
          </a:ln>
          <a:effectLst/>
        </p:spPr>
        <p:txBody>
          <a:bodyPr lIns="90487" tIns="44450" rIns="90487" bIns="44450">
            <a:prstTxWarp prst="textNoShape">
              <a:avLst/>
            </a:prstTxWarp>
          </a:bodyPr>
          <a:lstStyle/>
          <a:p>
            <a:pPr marL="457200" indent="-457200" algn="l">
              <a:lnSpc>
                <a:spcPct val="85000"/>
              </a:lnSpc>
              <a:buSzPct val="100000"/>
              <a:buFont typeface="Times" pitchFamily="100" charset="0"/>
              <a:buAutoNum type="alphaLcParenR"/>
            </a:pPr>
            <a:r>
              <a:rPr lang="en-US" sz="2400" b="1" dirty="0">
                <a:solidFill>
                  <a:srgbClr val="FFFF00"/>
                </a:solidFill>
                <a:latin typeface="Courier New" pitchFamily="100" charset="0"/>
              </a:rPr>
              <a:t>Control</a:t>
            </a:r>
          </a:p>
          <a:p>
            <a:pPr marL="457200" indent="-457200" algn="l">
              <a:lnSpc>
                <a:spcPct val="85000"/>
              </a:lnSpc>
              <a:buSzPct val="100000"/>
              <a:buFont typeface="Times" pitchFamily="100" charset="0"/>
              <a:buAutoNum type="alphaLcParenR"/>
            </a:pPr>
            <a:r>
              <a:rPr lang="en-US" sz="2400" b="1" dirty="0" err="1">
                <a:solidFill>
                  <a:srgbClr val="FFFF00"/>
                </a:solidFill>
                <a:latin typeface="Courier New" pitchFamily="100" charset="0"/>
              </a:rPr>
              <a:t>Datapath</a:t>
            </a:r>
          </a:p>
          <a:p>
            <a:pPr marL="457200" indent="-457200" algn="l">
              <a:lnSpc>
                <a:spcPct val="85000"/>
              </a:lnSpc>
              <a:buSzPct val="100000"/>
              <a:buFont typeface="Times" pitchFamily="100" charset="0"/>
              <a:buAutoNum type="alphaLcParenR"/>
            </a:pPr>
            <a:r>
              <a:rPr lang="en-US" sz="2400" b="1" dirty="0" err="1">
                <a:solidFill>
                  <a:srgbClr val="FFFF00"/>
                </a:solidFill>
                <a:latin typeface="Courier New" pitchFamily="100" charset="0"/>
              </a:rPr>
              <a:t>M</a:t>
            </a:r>
            <a:r>
              <a:rPr lang="en-US" sz="2400" b="1" dirty="0">
                <a:solidFill>
                  <a:srgbClr val="FFFF00"/>
                </a:solidFill>
                <a:latin typeface="Courier New" pitchFamily="100" charset="0"/>
              </a:rPr>
              <a:t>emory</a:t>
            </a:r>
          </a:p>
          <a:p>
            <a:pPr marL="457200" indent="-457200" algn="l">
              <a:lnSpc>
                <a:spcPct val="85000"/>
              </a:lnSpc>
              <a:buSzPct val="100000"/>
              <a:buFont typeface="Times" pitchFamily="100" charset="0"/>
              <a:buAutoNum type="alphaLcParenR"/>
            </a:pPr>
            <a:r>
              <a:rPr lang="en-US" sz="2400" b="1" dirty="0">
                <a:solidFill>
                  <a:srgbClr val="FFFF00"/>
                </a:solidFill>
                <a:latin typeface="Courier New" pitchFamily="100" charset="0"/>
              </a:rPr>
              <a:t>Input</a:t>
            </a:r>
          </a:p>
          <a:p>
            <a:pPr marL="457200" indent="-457200" algn="l">
              <a:lnSpc>
                <a:spcPct val="85000"/>
              </a:lnSpc>
              <a:buSzPct val="100000"/>
              <a:buFont typeface="Times" pitchFamily="100" charset="0"/>
              <a:buAutoNum type="alphaLcParenR"/>
            </a:pPr>
            <a:r>
              <a:rPr lang="en-US" sz="2400" b="1" dirty="0">
                <a:solidFill>
                  <a:srgbClr val="FFFF00"/>
                </a:solidFill>
                <a:latin typeface="Courier New" pitchFamily="100" charset="0"/>
              </a:rPr>
              <a:t>Output</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48835" name="Rectangle 3"/>
          <p:cNvSpPr>
            <a:spLocks noGrp="1" noChangeArrowheads="1"/>
          </p:cNvSpPr>
          <p:nvPr>
            <p:ph type="title"/>
          </p:nvPr>
        </p:nvSpPr>
        <p:spPr/>
        <p:txBody>
          <a:bodyPr/>
          <a:lstStyle/>
          <a:p>
            <a:r>
              <a:rPr lang="en-US" smtClean="0"/>
              <a:t>Peer Instruction Opinion</a:t>
            </a:r>
            <a:br>
              <a:rPr lang="en-US" smtClean="0"/>
            </a:br>
            <a:endParaRPr lang="en-US" dirty="0"/>
          </a:p>
        </p:txBody>
      </p:sp>
      <p:sp>
        <p:nvSpPr>
          <p:cNvPr id="12" name="Content Placeholder 11"/>
          <p:cNvSpPr>
            <a:spLocks noGrp="1"/>
          </p:cNvSpPr>
          <p:nvPr>
            <p:ph idx="1"/>
          </p:nvPr>
        </p:nvSpPr>
        <p:spPr/>
        <p:txBody>
          <a:bodyPr/>
          <a:lstStyle/>
          <a:p>
            <a:r>
              <a:rPr lang="en-US" sz="2800" dirty="0" smtClean="0"/>
              <a:t>“Forget cloning. Forget TVs on </a:t>
            </a:r>
            <a:br>
              <a:rPr lang="en-US" sz="2800" dirty="0" smtClean="0"/>
            </a:br>
            <a:r>
              <a:rPr lang="en-US" sz="2800" dirty="0" smtClean="0"/>
              <a:t>your wrist watch. The biggest </a:t>
            </a:r>
            <a:br>
              <a:rPr lang="en-US" sz="2800" dirty="0" smtClean="0"/>
            </a:br>
            <a:r>
              <a:rPr lang="en-US" sz="2800" dirty="0" smtClean="0"/>
              <a:t>invention of the next 100 years </a:t>
            </a:r>
            <a:br>
              <a:rPr lang="en-US" sz="2800" dirty="0" smtClean="0"/>
            </a:br>
            <a:r>
              <a:rPr lang="en-US" sz="2800" dirty="0" smtClean="0"/>
              <a:t>will be the ability to directly connect your brain to a machine, aka </a:t>
            </a:r>
            <a:r>
              <a:rPr lang="en-US" sz="2800" u="sng" dirty="0" smtClean="0"/>
              <a:t>wet computing</a:t>
            </a:r>
            <a:r>
              <a:rPr lang="en-US" sz="2800" dirty="0" smtClean="0"/>
              <a:t>.” – Dan Garcia</a:t>
            </a:r>
          </a:p>
          <a:p>
            <a:pPr lvl="1"/>
            <a:r>
              <a:rPr lang="en-US" sz="2400" dirty="0" smtClean="0"/>
              <a:t>A macaque monkey at Duke University can already control a robotic arm with thought.</a:t>
            </a:r>
          </a:p>
          <a:p>
            <a:pPr lvl="1"/>
            <a:r>
              <a:rPr lang="en-US" sz="2400" dirty="0" smtClean="0"/>
              <a:t>DARPA interested for mind-control robots &amp; flying</a:t>
            </a:r>
          </a:p>
          <a:p>
            <a:pPr lvl="1"/>
            <a:r>
              <a:rPr lang="en-US" sz="2400" dirty="0" smtClean="0"/>
              <a:t>Virtual Reality achieved with proper I/</a:t>
            </a:r>
            <a:r>
              <a:rPr lang="en-US" sz="2400" u="sng" dirty="0" smtClean="0"/>
              <a:t>O</a:t>
            </a:r>
            <a:r>
              <a:rPr lang="en-US" sz="2400" dirty="0" smtClean="0"/>
              <a:t> interfacing…</a:t>
            </a:r>
          </a:p>
          <a:p>
            <a:endParaRPr lang="en-US" sz="2800" dirty="0"/>
          </a:p>
        </p:txBody>
      </p:sp>
      <p:sp>
        <p:nvSpPr>
          <p:cNvPr id="3448836" name="Rectangle 4"/>
          <p:cNvSpPr>
            <a:spLocks noChangeArrowheads="1"/>
          </p:cNvSpPr>
          <p:nvPr/>
        </p:nvSpPr>
        <p:spPr bwMode="auto">
          <a:xfrm>
            <a:off x="2133600" y="5181600"/>
            <a:ext cx="6934200" cy="1106970"/>
          </a:xfrm>
          <a:prstGeom prst="rect">
            <a:avLst/>
          </a:prstGeom>
          <a:noFill/>
          <a:ln w="12700">
            <a:noFill/>
            <a:miter lim="800000"/>
            <a:headEnd/>
            <a:tailEnd/>
          </a:ln>
          <a:effectLst/>
        </p:spPr>
        <p:txBody>
          <a:bodyPr wrap="square" lIns="63500" tIns="25400" rIns="63500" bIns="25400">
            <a:prstTxWarp prst="textNoShape">
              <a:avLst/>
            </a:prstTxWarp>
            <a:spAutoFit/>
          </a:bodyPr>
          <a:lstStyle/>
          <a:p>
            <a:pPr marL="203200" indent="-203200">
              <a:lnSpc>
                <a:spcPct val="85000"/>
              </a:lnSpc>
              <a:spcBef>
                <a:spcPct val="65000"/>
              </a:spcBef>
              <a:buSzPct val="100000"/>
              <a:buFont typeface="Times" pitchFamily="100" charset="0"/>
              <a:buNone/>
            </a:pPr>
            <a:r>
              <a:rPr lang="en-US" sz="2800" b="1" dirty="0">
                <a:solidFill>
                  <a:schemeClr val="tx1"/>
                </a:solidFill>
                <a:latin typeface="18 VAG Rounded Thin   55390"/>
                <a:cs typeface="Courier New"/>
              </a:rPr>
              <a:t>Jose Carmena</a:t>
            </a:r>
            <a:r>
              <a:rPr lang="en-US" sz="2800" dirty="0">
                <a:solidFill>
                  <a:schemeClr val="tx1"/>
                </a:solidFill>
                <a:latin typeface="18 VAG Rounded Thin   55390"/>
                <a:cs typeface="Courier New"/>
              </a:rPr>
              <a:t>, UCB EECS Prof</a:t>
            </a:r>
            <a:br>
              <a:rPr lang="en-US" sz="2800" dirty="0">
                <a:solidFill>
                  <a:schemeClr val="tx1"/>
                </a:solidFill>
                <a:latin typeface="18 VAG Rounded Thin   55390"/>
                <a:cs typeface="Courier New"/>
              </a:rPr>
            </a:br>
            <a:r>
              <a:rPr lang="en-US" sz="2800" dirty="0">
                <a:solidFill>
                  <a:schemeClr val="tx1"/>
                </a:solidFill>
                <a:latin typeface="18 VAG Rounded Thin   55390"/>
                <a:cs typeface="Courier New"/>
              </a:rPr>
              <a:t>Research: Brain-Machine Interface</a:t>
            </a:r>
            <a:br>
              <a:rPr lang="en-US" sz="2800" dirty="0">
                <a:solidFill>
                  <a:schemeClr val="tx1"/>
                </a:solidFill>
                <a:latin typeface="18 VAG Rounded Thin   55390"/>
                <a:cs typeface="Courier New"/>
              </a:rPr>
            </a:br>
            <a:r>
              <a:rPr lang="en-US" sz="2400" b="1" dirty="0">
                <a:solidFill>
                  <a:schemeClr val="tx1"/>
                </a:solidFill>
                <a:latin typeface="Courier New"/>
                <a:cs typeface="Courier New"/>
              </a:rPr>
              <a:t>www.eecs.berkeley.edu/~carmena/</a:t>
            </a:r>
            <a:endParaRPr lang="en-US" sz="4000" b="1" dirty="0">
              <a:solidFill>
                <a:schemeClr val="tx1"/>
              </a:solidFill>
              <a:latin typeface="Courier New"/>
              <a:cs typeface="Courier New"/>
            </a:endParaRPr>
          </a:p>
        </p:txBody>
      </p:sp>
      <p:pic>
        <p:nvPicPr>
          <p:cNvPr id="3448837" name="Picture 5"/>
          <p:cNvPicPr>
            <a:picLocks noChangeAspect="1" noChangeArrowheads="1"/>
          </p:cNvPicPr>
          <p:nvPr/>
        </p:nvPicPr>
        <mc:AlternateContent>
          <mc:Choice xmlns:ma="http://schemas.microsoft.com/office/mac/drawingml/2008/main" Requires="ma">
            <p:blipFill>
              <a:blip r:embed="rId3"/>
              <a:srcRect/>
              <a:stretch>
                <a:fillRect/>
              </a:stretch>
            </p:blipFill>
          </mc:Choice>
          <mc:Fallback>
            <p:blipFill>
              <a:blip r:embed="rId4"/>
              <a:srcRect/>
              <a:stretch>
                <a:fillRect/>
              </a:stretch>
            </p:blipFill>
          </mc:Fallback>
        </mc:AlternateContent>
        <p:spPr bwMode="auto">
          <a:xfrm>
            <a:off x="6477000" y="152400"/>
            <a:ext cx="2509838" cy="2074863"/>
          </a:xfrm>
          <a:prstGeom prst="rect">
            <a:avLst/>
          </a:prstGeom>
          <a:noFill/>
        </p:spPr>
      </p:pic>
      <p:sp>
        <p:nvSpPr>
          <p:cNvPr id="3448842" name="Line 10"/>
          <p:cNvSpPr>
            <a:spLocks noChangeShapeType="1"/>
          </p:cNvSpPr>
          <p:nvPr/>
        </p:nvSpPr>
        <p:spPr bwMode="auto">
          <a:xfrm>
            <a:off x="7620000" y="304800"/>
            <a:ext cx="1143000" cy="457200"/>
          </a:xfrm>
          <a:prstGeom prst="line">
            <a:avLst/>
          </a:prstGeom>
          <a:noFill/>
          <a:ln w="127000">
            <a:solidFill>
              <a:schemeClr val="accent2"/>
            </a:solidFill>
            <a:round/>
            <a:headEnd type="arrow" w="med" len="med"/>
            <a:tailEnd type="arrow" w="med" len="med"/>
          </a:ln>
          <a:effectLst/>
        </p:spPr>
        <p:txBody>
          <a:bodyPr wrap="none" anchor="ctr">
            <a:prstTxWarp prst="textNoShape">
              <a:avLst/>
            </a:prstTxWarp>
          </a:bodyPr>
          <a:lstStyle/>
          <a:p>
            <a:endParaRPr lang="en-US"/>
          </a:p>
        </p:txBody>
      </p:sp>
      <p:pic>
        <p:nvPicPr>
          <p:cNvPr id="7" name="Picture 6"/>
          <p:cNvPicPr>
            <a:picLocks noChangeAspect="1"/>
          </p:cNvPicPr>
          <p:nvPr/>
        </p:nvPicPr>
        <p:blipFill>
          <a:blip r:embed="rId5"/>
          <a:stretch>
            <a:fillRect/>
          </a:stretch>
        </p:blipFill>
        <p:spPr>
          <a:xfrm>
            <a:off x="990600" y="5029200"/>
            <a:ext cx="1109274" cy="1536700"/>
          </a:xfrm>
          <a:prstGeom prst="rect">
            <a:avLst/>
          </a:prstGeo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50883" name="Rectangle 3"/>
          <p:cNvSpPr>
            <a:spLocks noGrp="1" noChangeArrowheads="1"/>
          </p:cNvSpPr>
          <p:nvPr>
            <p:ph sz="half" idx="1"/>
          </p:nvPr>
        </p:nvSpPr>
        <p:spPr>
          <a:xfrm>
            <a:off x="464344" y="990601"/>
            <a:ext cx="4260056" cy="5305864"/>
          </a:xfrm>
        </p:spPr>
        <p:txBody>
          <a:bodyPr/>
          <a:lstStyle/>
          <a:p>
            <a:r>
              <a:rPr lang="en-US" sz="3200" smtClean="0"/>
              <a:t>TAs</a:t>
            </a:r>
          </a:p>
          <a:p>
            <a:pPr lvl="1"/>
            <a:r>
              <a:rPr lang="en-US" sz="2800" smtClean="0"/>
              <a:t>Head TA Scott Beamer</a:t>
            </a:r>
          </a:p>
          <a:p>
            <a:pPr lvl="1"/>
            <a:r>
              <a:rPr lang="en-US" sz="2800" smtClean="0"/>
              <a:t>Eric Chang</a:t>
            </a:r>
          </a:p>
          <a:p>
            <a:pPr lvl="1"/>
            <a:r>
              <a:rPr lang="en-US" sz="2800" smtClean="0"/>
              <a:t>Michael Greenbaum</a:t>
            </a:r>
          </a:p>
          <a:p>
            <a:pPr lvl="1"/>
            <a:r>
              <a:rPr lang="en-US" sz="2800" dirty="0" smtClean="0"/>
              <a:t>Long Wei</a:t>
            </a:r>
          </a:p>
          <a:p>
            <a:pPr lvl="1"/>
            <a:r>
              <a:rPr lang="en-US" sz="2800" dirty="0" smtClean="0"/>
              <a:t>Bing Xia</a:t>
            </a:r>
            <a:endParaRPr lang="en-US" sz="2800" dirty="0"/>
          </a:p>
        </p:txBody>
      </p:sp>
      <p:sp>
        <p:nvSpPr>
          <p:cNvPr id="7" name="Content Placeholder 6"/>
          <p:cNvSpPr>
            <a:spLocks noGrp="1"/>
          </p:cNvSpPr>
          <p:nvPr>
            <p:ph sz="half" idx="2"/>
          </p:nvPr>
        </p:nvSpPr>
        <p:spPr/>
        <p:txBody>
          <a:bodyPr/>
          <a:lstStyle/>
          <a:p>
            <a:r>
              <a:rPr lang="en-US" sz="3200" dirty="0" smtClean="0"/>
              <a:t>Readers</a:t>
            </a:r>
          </a:p>
          <a:p>
            <a:pPr lvl="1"/>
            <a:r>
              <a:rPr lang="en-US" sz="2800" dirty="0" err="1" smtClean="0"/>
              <a:t>Anurag Jain</a:t>
            </a:r>
          </a:p>
          <a:p>
            <a:pPr lvl="1"/>
            <a:r>
              <a:rPr lang="en-US" sz="2800" dirty="0" err="1" smtClean="0"/>
              <a:t>Rohit Poddar</a:t>
            </a:r>
          </a:p>
          <a:p>
            <a:pPr lvl="1"/>
            <a:r>
              <a:rPr lang="en-US" sz="2800" dirty="0" err="1" smtClean="0"/>
              <a:t>Ibrahim Awwal</a:t>
            </a:r>
          </a:p>
          <a:p>
            <a:pPr lvl="1"/>
            <a:r>
              <a:rPr lang="en-US" sz="2800" dirty="0" err="1" smtClean="0"/>
              <a:t>Myo Nyi Nyi</a:t>
            </a:r>
          </a:p>
          <a:p>
            <a:pPr lvl="1"/>
            <a:r>
              <a:rPr lang="en-US" sz="2800" dirty="0" err="1" smtClean="0"/>
              <a:t>Andy Horng</a:t>
            </a:r>
            <a:endParaRPr lang="en-US" sz="2800" dirty="0" smtClean="0"/>
          </a:p>
        </p:txBody>
      </p:sp>
      <p:sp>
        <p:nvSpPr>
          <p:cNvPr id="8" name="Title 7"/>
          <p:cNvSpPr>
            <a:spLocks noGrp="1"/>
          </p:cNvSpPr>
          <p:nvPr>
            <p:ph type="title"/>
          </p:nvPr>
        </p:nvSpPr>
        <p:spPr/>
        <p:txBody>
          <a:bodyPr/>
          <a:lstStyle/>
          <a:p>
            <a:r>
              <a:rPr lang="en-US" smtClean="0"/>
              <a:t>Penultimate slide: Thanks to the staff!</a:t>
            </a:r>
            <a:endParaRPr lang="en-US" dirty="0"/>
          </a:p>
        </p:txBody>
      </p:sp>
      <p:sp>
        <p:nvSpPr>
          <p:cNvPr id="3450885" name="Rectangle 5"/>
          <p:cNvSpPr>
            <a:spLocks noChangeArrowheads="1"/>
          </p:cNvSpPr>
          <p:nvPr/>
        </p:nvSpPr>
        <p:spPr bwMode="auto">
          <a:xfrm>
            <a:off x="304800" y="5628382"/>
            <a:ext cx="8534400" cy="1077218"/>
          </a:xfrm>
          <a:prstGeom prst="rect">
            <a:avLst/>
          </a:prstGeom>
          <a:noFill/>
          <a:ln w="12700">
            <a:noFill/>
            <a:miter lim="800000"/>
            <a:headEnd/>
            <a:tailEnd/>
          </a:ln>
          <a:effectLst/>
        </p:spPr>
        <p:txBody>
          <a:bodyPr wrap="square">
            <a:prstTxWarp prst="textNoShape">
              <a:avLst/>
            </a:prstTxWarp>
            <a:spAutoFit/>
          </a:bodyPr>
          <a:lstStyle/>
          <a:p>
            <a:pPr algn="ctr"/>
            <a:r>
              <a:rPr lang="en-US" sz="3200" b="1" dirty="0">
                <a:solidFill>
                  <a:schemeClr val="tx1"/>
                </a:solidFill>
                <a:latin typeface="18 VAG Rounded Thin   55390"/>
              </a:rPr>
              <a:t>Thanks to all the former CS61C instructors</a:t>
            </a:r>
            <a:br>
              <a:rPr lang="en-US" sz="3200" b="1" dirty="0">
                <a:solidFill>
                  <a:schemeClr val="tx1"/>
                </a:solidFill>
                <a:latin typeface="18 VAG Rounded Thin   55390"/>
              </a:rPr>
            </a:br>
            <a:r>
              <a:rPr lang="en-US" sz="3200" b="1" dirty="0">
                <a:solidFill>
                  <a:schemeClr val="tx1"/>
                </a:solidFill>
                <a:latin typeface="18 VAG Rounded Thin   55390"/>
              </a:rPr>
              <a:t>who have added to these notes…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52930" name="Rectangle 2"/>
          <p:cNvSpPr>
            <a:spLocks noGrp="1" noChangeArrowheads="1"/>
          </p:cNvSpPr>
          <p:nvPr>
            <p:ph type="title"/>
          </p:nvPr>
        </p:nvSpPr>
        <p:spPr>
          <a:xfrm>
            <a:off x="571500" y="149225"/>
            <a:ext cx="8083550" cy="581025"/>
          </a:xfrm>
          <a:noFill/>
          <a:ln/>
        </p:spPr>
        <p:txBody>
          <a:bodyPr/>
          <a:lstStyle/>
          <a:p>
            <a:r>
              <a:rPr lang="en-US" sz="4000"/>
              <a:t>The Future for Future Cal Alumni</a:t>
            </a:r>
          </a:p>
        </p:txBody>
      </p:sp>
      <p:sp>
        <p:nvSpPr>
          <p:cNvPr id="3452931" name="Rectangle 3"/>
          <p:cNvSpPr>
            <a:spLocks noGrp="1" noChangeArrowheads="1"/>
          </p:cNvSpPr>
          <p:nvPr>
            <p:ph type="body" idx="1"/>
          </p:nvPr>
        </p:nvSpPr>
        <p:spPr>
          <a:xfrm>
            <a:off x="381000" y="990600"/>
            <a:ext cx="8458200" cy="5695950"/>
          </a:xfrm>
          <a:noFill/>
          <a:ln/>
        </p:spPr>
        <p:txBody>
          <a:bodyPr/>
          <a:lstStyle/>
          <a:p>
            <a:r>
              <a:rPr lang="en-US" dirty="0"/>
              <a:t>What’s The Future?</a:t>
            </a:r>
          </a:p>
          <a:p>
            <a:r>
              <a:rPr lang="en-US" dirty="0"/>
              <a:t>New Millennium</a:t>
            </a:r>
            <a:endParaRPr lang="en-US" dirty="0" smtClean="0"/>
          </a:p>
          <a:p>
            <a:pPr lvl="1"/>
            <a:r>
              <a:rPr lang="en-US" dirty="0" smtClean="0"/>
              <a:t>Ubiquitous &amp; Quantum Computing, </a:t>
            </a:r>
            <a:r>
              <a:rPr lang="en-US" dirty="0"/>
              <a:t>Nanotechnology,</a:t>
            </a:r>
            <a:r>
              <a:rPr lang="en-US" dirty="0" smtClean="0"/>
              <a:t> 10 </a:t>
            </a:r>
            <a:r>
              <a:rPr lang="en-US" dirty="0"/>
              <a:t>M “volunteer” CPUs</a:t>
            </a:r>
            <a:r>
              <a:rPr lang="en-US" dirty="0" smtClean="0"/>
              <a:t>, </a:t>
            </a:r>
            <a:r>
              <a:rPr lang="en-US" dirty="0" smtClean="0">
                <a:solidFill>
                  <a:schemeClr val="accent1"/>
                </a:solidFill>
              </a:rPr>
              <a:t>the </a:t>
            </a:r>
            <a:r>
              <a:rPr lang="en-US" dirty="0">
                <a:solidFill>
                  <a:schemeClr val="accent1"/>
                </a:solidFill>
              </a:rPr>
              <a:t>Parallel revolution</a:t>
            </a:r>
            <a:r>
              <a:rPr lang="en-US" dirty="0"/>
              <a:t>...</a:t>
            </a:r>
          </a:p>
          <a:p>
            <a:pPr lvl="1"/>
            <a:r>
              <a:rPr lang="en-US" dirty="0"/>
              <a:t>Rapid Changes in Technology</a:t>
            </a:r>
          </a:p>
          <a:p>
            <a:pPr lvl="1"/>
            <a:r>
              <a:rPr lang="en-US" dirty="0"/>
              <a:t>World’s </a:t>
            </a:r>
            <a:r>
              <a:rPr lang="en-US" sz="500" dirty="0"/>
              <a:t>2nd</a:t>
            </a:r>
            <a:r>
              <a:rPr lang="en-US" dirty="0"/>
              <a:t> Best Education</a:t>
            </a:r>
          </a:p>
          <a:p>
            <a:pPr lvl="1"/>
            <a:r>
              <a:rPr lang="en-US" dirty="0"/>
              <a:t>Never Give Up!</a:t>
            </a:r>
            <a:endParaRPr lang="en-US" dirty="0">
              <a:solidFill>
                <a:srgbClr val="800080"/>
              </a:solidFill>
            </a:endParaRPr>
          </a:p>
          <a:p>
            <a:pPr algn="ctr">
              <a:buFontTx/>
              <a:buNone/>
            </a:pPr>
            <a:r>
              <a:rPr lang="en-US" dirty="0">
                <a:solidFill>
                  <a:schemeClr val="accent2"/>
                </a:solidFill>
              </a:rPr>
              <a:t>“The best way to predict the future is to invent it” </a:t>
            </a:r>
            <a:r>
              <a:rPr lang="en-US" sz="2800" dirty="0"/>
              <a:t>– Alan Kay</a:t>
            </a:r>
          </a:p>
          <a:p>
            <a:pPr algn="ctr">
              <a:buFontTx/>
              <a:buNone/>
            </a:pPr>
            <a:r>
              <a:rPr lang="en-US" sz="6000" dirty="0">
                <a:solidFill>
                  <a:srgbClr val="FFFF00"/>
                </a:solidFill>
              </a:rPr>
              <a:t>The Future is up to you!</a:t>
            </a:r>
          </a:p>
        </p:txBody>
      </p:sp>
      <p:sp>
        <p:nvSpPr>
          <p:cNvPr id="4" name="TextBox 3"/>
          <p:cNvSpPr txBox="1"/>
          <p:nvPr/>
        </p:nvSpPr>
        <p:spPr>
          <a:xfrm>
            <a:off x="6019800" y="3124200"/>
            <a:ext cx="2743200" cy="107721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3200" b="1">
                <a:latin typeface="18 VAG Rounded Thin   55390"/>
              </a:rPr>
              <a:t>Please exit via upper doors…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52931">
                                            <p:txEl>
                                              <p:pRg st="0" end="0"/>
                                            </p:txEl>
                                          </p:spTgt>
                                        </p:tgtEl>
                                        <p:attrNameLst>
                                          <p:attrName>style.visibility</p:attrName>
                                        </p:attrNameLst>
                                      </p:cBhvr>
                                      <p:to>
                                        <p:strVal val="visible"/>
                                      </p:to>
                                    </p:set>
                                    <p:anim calcmode="lin" valueType="num">
                                      <p:cBhvr additive="base">
                                        <p:cTn id="7" dur="500" fill="hold"/>
                                        <p:tgtEl>
                                          <p:spTgt spid="34529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529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52931">
                                            <p:txEl>
                                              <p:pRg st="1" end="1"/>
                                            </p:txEl>
                                          </p:spTgt>
                                        </p:tgtEl>
                                        <p:attrNameLst>
                                          <p:attrName>style.visibility</p:attrName>
                                        </p:attrNameLst>
                                      </p:cBhvr>
                                      <p:to>
                                        <p:strVal val="visible"/>
                                      </p:to>
                                    </p:set>
                                    <p:anim calcmode="lin" valueType="num">
                                      <p:cBhvr additive="base">
                                        <p:cTn id="13" dur="500" fill="hold"/>
                                        <p:tgtEl>
                                          <p:spTgt spid="34529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52931">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3452931">
                                            <p:txEl>
                                              <p:pRg st="2" end="2"/>
                                            </p:txEl>
                                          </p:spTgt>
                                        </p:tgtEl>
                                        <p:attrNameLst>
                                          <p:attrName>style.visibility</p:attrName>
                                        </p:attrNameLst>
                                      </p:cBhvr>
                                      <p:to>
                                        <p:strVal val="visible"/>
                                      </p:to>
                                    </p:set>
                                    <p:anim calcmode="lin" valueType="num">
                                      <p:cBhvr additive="base">
                                        <p:cTn id="17" dur="500" fill="hold"/>
                                        <p:tgtEl>
                                          <p:spTgt spid="3452931">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452931">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452931">
                                            <p:txEl>
                                              <p:pRg st="3" end="3"/>
                                            </p:txEl>
                                          </p:spTgt>
                                        </p:tgtEl>
                                        <p:attrNameLst>
                                          <p:attrName>style.visibility</p:attrName>
                                        </p:attrNameLst>
                                      </p:cBhvr>
                                      <p:to>
                                        <p:strVal val="visible"/>
                                      </p:to>
                                    </p:set>
                                    <p:anim calcmode="lin" valueType="num">
                                      <p:cBhvr additive="base">
                                        <p:cTn id="21" dur="500" fill="hold"/>
                                        <p:tgtEl>
                                          <p:spTgt spid="3452931">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452931">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3452931">
                                            <p:txEl>
                                              <p:pRg st="4" end="4"/>
                                            </p:txEl>
                                          </p:spTgt>
                                        </p:tgtEl>
                                        <p:attrNameLst>
                                          <p:attrName>style.visibility</p:attrName>
                                        </p:attrNameLst>
                                      </p:cBhvr>
                                      <p:to>
                                        <p:strVal val="visible"/>
                                      </p:to>
                                    </p:set>
                                    <p:anim calcmode="lin" valueType="num">
                                      <p:cBhvr additive="base">
                                        <p:cTn id="25" dur="500" fill="hold"/>
                                        <p:tgtEl>
                                          <p:spTgt spid="345293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452931">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3452931">
                                            <p:txEl>
                                              <p:pRg st="5" end="5"/>
                                            </p:txEl>
                                          </p:spTgt>
                                        </p:tgtEl>
                                        <p:attrNameLst>
                                          <p:attrName>style.visibility</p:attrName>
                                        </p:attrNameLst>
                                      </p:cBhvr>
                                      <p:to>
                                        <p:strVal val="visible"/>
                                      </p:to>
                                    </p:set>
                                    <p:anim calcmode="lin" valueType="num">
                                      <p:cBhvr additive="base">
                                        <p:cTn id="29" dur="500" fill="hold"/>
                                        <p:tgtEl>
                                          <p:spTgt spid="3452931">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45293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3452931">
                                            <p:txEl>
                                              <p:pRg st="6" end="6"/>
                                            </p:txEl>
                                          </p:spTgt>
                                        </p:tgtEl>
                                        <p:attrNameLst>
                                          <p:attrName>style.visibility</p:attrName>
                                        </p:attrNameLst>
                                      </p:cBhvr>
                                      <p:to>
                                        <p:strVal val="visible"/>
                                      </p:to>
                                    </p:set>
                                    <p:anim calcmode="lin" valueType="num">
                                      <p:cBhvr additive="base">
                                        <p:cTn id="35" dur="500" fill="hold"/>
                                        <p:tgtEl>
                                          <p:spTgt spid="3452931">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45293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3452931">
                                            <p:txEl>
                                              <p:pRg st="7" end="7"/>
                                            </p:txEl>
                                          </p:spTgt>
                                        </p:tgtEl>
                                        <p:attrNameLst>
                                          <p:attrName>style.visibility</p:attrName>
                                        </p:attrNameLst>
                                      </p:cBhvr>
                                      <p:to>
                                        <p:strVal val="visible"/>
                                      </p:to>
                                    </p:set>
                                    <p:anim calcmode="lin" valueType="num">
                                      <p:cBhvr additive="base">
                                        <p:cTn id="41" dur="500" fill="hold"/>
                                        <p:tgtEl>
                                          <p:spTgt spid="3452931">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45293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2931" grpId="0" build="p" autoUpdateAnimBg="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426306" name="Picture 2"/>
          <p:cNvPicPr>
            <a:picLocks noChangeAspect="1" noChangeArrowheads="1"/>
          </p:cNvPicPr>
          <p:nvPr/>
        </p:nvPicPr>
        <p:blipFill>
          <a:blip r:embed="rId3"/>
          <a:srcRect/>
          <a:stretch>
            <a:fillRect/>
          </a:stretch>
        </p:blipFill>
        <p:spPr bwMode="auto">
          <a:xfrm>
            <a:off x="5493216" y="4038601"/>
            <a:ext cx="3193584" cy="2553642"/>
          </a:xfrm>
          <a:prstGeom prst="rect">
            <a:avLst/>
          </a:prstGeom>
          <a:noFill/>
        </p:spPr>
      </p:pic>
      <p:sp>
        <p:nvSpPr>
          <p:cNvPr id="3426308" name="Rectangle 4"/>
          <p:cNvSpPr>
            <a:spLocks noGrp="1" noChangeArrowheads="1"/>
          </p:cNvSpPr>
          <p:nvPr>
            <p:ph type="body" idx="1"/>
          </p:nvPr>
        </p:nvSpPr>
        <p:spPr>
          <a:xfrm>
            <a:off x="457200" y="990600"/>
            <a:ext cx="8534400" cy="2874963"/>
          </a:xfrm>
        </p:spPr>
        <p:txBody>
          <a:bodyPr/>
          <a:lstStyle/>
          <a:p>
            <a:r>
              <a:rPr lang="en-US" dirty="0"/>
              <a:t>SIGGRAPH Electronic Theatre</a:t>
            </a:r>
          </a:p>
          <a:p>
            <a:pPr lvl="1">
              <a:buFontTx/>
              <a:buNone/>
            </a:pPr>
            <a:r>
              <a:rPr lang="en-US" sz="2400" b="1" dirty="0" err="1">
                <a:latin typeface="Courier New" pitchFamily="100" charset="0"/>
              </a:rPr>
              <a:t>www.siggraph.org/publications/video-review</a:t>
            </a:r>
            <a:endParaRPr lang="en-US" sz="2400" b="1" dirty="0"/>
          </a:p>
          <a:p>
            <a:pPr lvl="1"/>
            <a:r>
              <a:rPr lang="en-US" dirty="0"/>
              <a:t>$40/video for ACM Members</a:t>
            </a:r>
          </a:p>
          <a:p>
            <a:r>
              <a:rPr lang="en-US" dirty="0"/>
              <a:t>SIGGRAPH Conference in</a:t>
            </a:r>
            <a:r>
              <a:rPr lang="en-US" dirty="0" smtClean="0"/>
              <a:t> Los Angeles!</a:t>
            </a:r>
            <a:endParaRPr lang="en-US" dirty="0"/>
          </a:p>
          <a:p>
            <a:pPr lvl="1"/>
            <a:r>
              <a:rPr lang="en-US" dirty="0" smtClean="0"/>
              <a:t>2010-</a:t>
            </a:r>
            <a:r>
              <a:rPr lang="en-US" dirty="0"/>
              <a:t>07</a:t>
            </a:r>
            <a:r>
              <a:rPr lang="en-US" dirty="0" smtClean="0"/>
              <a:t>-25</a:t>
            </a:r>
            <a:r>
              <a:rPr lang="en-US" dirty="0" smtClean="0">
                <a:latin typeface="Courier New" pitchFamily="100" charset="0"/>
              </a:rPr>
              <a:t> </a:t>
            </a:r>
            <a:r>
              <a:rPr lang="en-US" dirty="0" err="1">
                <a:latin typeface="Symbol" pitchFamily="100" charset="2"/>
              </a:rPr>
              <a:t></a:t>
            </a:r>
            <a:r>
              <a:rPr lang="en-US" dirty="0">
                <a:latin typeface="Courier New" pitchFamily="100" charset="0"/>
              </a:rPr>
              <a:t> </a:t>
            </a:r>
            <a:r>
              <a:rPr lang="en-US" dirty="0" smtClean="0"/>
              <a:t>2010-</a:t>
            </a:r>
            <a:r>
              <a:rPr lang="en-US" dirty="0"/>
              <a:t>07</a:t>
            </a:r>
            <a:r>
              <a:rPr lang="en-US" dirty="0" smtClean="0"/>
              <a:t>-29</a:t>
            </a:r>
            <a:r>
              <a:rPr lang="en-US" dirty="0" smtClean="0">
                <a:latin typeface="Courier New" pitchFamily="100" charset="0"/>
              </a:rPr>
              <a:t/>
            </a:r>
            <a:br>
              <a:rPr lang="en-US" dirty="0" smtClean="0">
                <a:latin typeface="Courier New" pitchFamily="100" charset="0"/>
              </a:rPr>
            </a:br>
            <a:r>
              <a:rPr lang="en-US" b="1" dirty="0">
                <a:latin typeface="Courier New" pitchFamily="100" charset="0"/>
              </a:rPr>
              <a:t>www.siggraph.org/</a:t>
            </a:r>
            <a:r>
              <a:rPr lang="en-US" b="1" dirty="0" smtClean="0">
                <a:latin typeface="Courier New" pitchFamily="100" charset="0"/>
              </a:rPr>
              <a:t>s2010/</a:t>
            </a:r>
            <a:endParaRPr lang="en-US" b="1" dirty="0">
              <a:latin typeface="Courier New" pitchFamily="100" charset="0"/>
            </a:endParaRPr>
          </a:p>
        </p:txBody>
      </p:sp>
      <p:pic>
        <p:nvPicPr>
          <p:cNvPr id="3426309" name="Picture 5"/>
          <p:cNvPicPr>
            <a:picLocks noChangeAspect="1" noChangeArrowheads="1"/>
          </p:cNvPicPr>
          <p:nvPr/>
        </p:nvPicPr>
        <p:blipFill>
          <a:blip r:embed="rId4"/>
          <a:srcRect/>
          <a:stretch>
            <a:fillRect/>
          </a:stretch>
        </p:blipFill>
        <p:spPr bwMode="auto">
          <a:xfrm>
            <a:off x="685800" y="4037782"/>
            <a:ext cx="4479640" cy="2556694"/>
          </a:xfrm>
          <a:prstGeom prst="rect">
            <a:avLst/>
          </a:prstGeom>
          <a:noFill/>
        </p:spPr>
      </p:pic>
      <p:sp>
        <p:nvSpPr>
          <p:cNvPr id="7" name="Title 6"/>
          <p:cNvSpPr>
            <a:spLocks noGrp="1"/>
          </p:cNvSpPr>
          <p:nvPr>
            <p:ph type="title"/>
          </p:nvPr>
        </p:nvSpPr>
        <p:spPr/>
        <p:txBody>
          <a:bodyPr/>
          <a:lstStyle/>
          <a:p>
            <a:r>
              <a:rPr lang="en-US" dirty="0" smtClean="0"/>
              <a:t>Cool Stuff…the videos before lecture</a:t>
            </a:r>
            <a:endParaRPr lang="en-US" dirty="0"/>
          </a:p>
        </p:txBody>
      </p:sp>
      <p:pic>
        <p:nvPicPr>
          <p:cNvPr id="9" name="Picture 8" descr="Screen shot 2010-04-22 at 2.21.45 PM.png"/>
          <p:cNvPicPr>
            <a:picLocks noChangeAspect="1"/>
          </p:cNvPicPr>
          <p:nvPr/>
        </p:nvPicPr>
        <p:blipFill>
          <a:blip r:embed="rId5"/>
          <a:stretch>
            <a:fillRect/>
          </a:stretch>
        </p:blipFill>
        <p:spPr>
          <a:xfrm>
            <a:off x="6096000" y="3063475"/>
            <a:ext cx="2743200" cy="82507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Review : Parallelism</a:t>
            </a:r>
            <a:endParaRPr lang="en-US" dirty="0"/>
          </a:p>
        </p:txBody>
      </p:sp>
      <p:sp>
        <p:nvSpPr>
          <p:cNvPr id="3428355" name="Rectangle 3"/>
          <p:cNvSpPr>
            <a:spLocks noGrp="1" noChangeArrowheads="1"/>
          </p:cNvSpPr>
          <p:nvPr>
            <p:ph type="body" idx="1"/>
          </p:nvPr>
        </p:nvSpPr>
        <p:spPr/>
        <p:txBody>
          <a:bodyPr/>
          <a:lstStyle/>
          <a:p>
            <a:r>
              <a:rPr lang="en-US" sz="2800" dirty="0" smtClean="0"/>
              <a:t>Above the line (inter-computer, many machines) &amp; below the line (intra-computer, multiple cores &amp; CPUs) both critical for future.</a:t>
            </a:r>
          </a:p>
          <a:p>
            <a:pPr lvl="1"/>
            <a:r>
              <a:rPr lang="en-US" sz="2400" dirty="0" smtClean="0"/>
              <a:t>Hard to write code that fully takes advantage of all available resources to get optimal speedup.</a:t>
            </a:r>
          </a:p>
          <a:p>
            <a:pPr lvl="2"/>
            <a:r>
              <a:rPr lang="en-US" sz="2000" dirty="0" smtClean="0"/>
              <a:t>Amdahl’s Law: </a:t>
            </a:r>
            <a:r>
              <a:rPr lang="en-US" sz="2000" dirty="0" err="1" smtClean="0"/>
              <a:t>MaxSpeedup</a:t>
            </a:r>
            <a:r>
              <a:rPr lang="en-US" sz="2000" dirty="0" smtClean="0"/>
              <a:t> = 1/s (</a:t>
            </a:r>
            <a:r>
              <a:rPr lang="en-US" sz="2000" dirty="0" err="1" smtClean="0"/>
              <a:t>s</a:t>
            </a:r>
            <a:r>
              <a:rPr lang="en-US" sz="2000" dirty="0" smtClean="0"/>
              <a:t> = % of serial code)</a:t>
            </a:r>
          </a:p>
          <a:p>
            <a:pPr lvl="1"/>
            <a:r>
              <a:rPr lang="en-US" sz="2400" dirty="0" smtClean="0"/>
              <a:t>Inter-computing ||ism : Distributed &amp; Supercomputing</a:t>
            </a:r>
          </a:p>
          <a:p>
            <a:pPr lvl="2"/>
            <a:r>
              <a:rPr lang="en-US" sz="2000" dirty="0" smtClean="0"/>
              <a:t>Grid (</a:t>
            </a:r>
            <a:r>
              <a:rPr lang="en-US" sz="2000" dirty="0" err="1" smtClean="0"/>
              <a:t>usu</a:t>
            </a:r>
            <a:r>
              <a:rPr lang="en-US" sz="2000" dirty="0" smtClean="0"/>
              <a:t> remote, heterogeneous) &amp; Cluster computing</a:t>
            </a:r>
          </a:p>
          <a:p>
            <a:pPr lvl="2"/>
            <a:r>
              <a:rPr lang="en-US" sz="2000" dirty="0" smtClean="0"/>
              <a:t>Synchronization hard, APIs help (</a:t>
            </a:r>
            <a:r>
              <a:rPr lang="en-US" sz="2000" dirty="0" err="1" smtClean="0"/>
              <a:t>MapReduce</a:t>
            </a:r>
            <a:r>
              <a:rPr lang="en-US" sz="2000" dirty="0" smtClean="0"/>
              <a:t>, MPI)</a:t>
            </a:r>
          </a:p>
          <a:p>
            <a:pPr lvl="1"/>
            <a:r>
              <a:rPr lang="en-US" sz="2400" dirty="0" smtClean="0"/>
              <a:t>Intra-computing ||ism : </a:t>
            </a:r>
            <a:r>
              <a:rPr lang="en-US" sz="2400" dirty="0" err="1" smtClean="0"/>
              <a:t>pthreads</a:t>
            </a:r>
            <a:r>
              <a:rPr lang="en-US" sz="2400" dirty="0" smtClean="0"/>
              <a:t>, </a:t>
            </a:r>
            <a:r>
              <a:rPr lang="en-US" sz="2400" dirty="0" err="1" smtClean="0"/>
              <a:t>OpenMP</a:t>
            </a:r>
            <a:endParaRPr lang="en-US" sz="2400" dirty="0" smtClean="0"/>
          </a:p>
          <a:p>
            <a:pPr lvl="2"/>
            <a:r>
              <a:rPr lang="en-US" sz="2000" dirty="0" smtClean="0"/>
              <a:t>Cache coherence makes it difficult! </a:t>
            </a:r>
            <a:r>
              <a:rPr lang="en-US" sz="2000" u="sng" dirty="0" err="1" smtClean="0"/>
              <a:t>Many</a:t>
            </a:r>
            <a:r>
              <a:rPr lang="en-US" sz="2000" dirty="0" err="1" smtClean="0"/>
              <a:t>core</a:t>
            </a:r>
            <a:r>
              <a:rPr lang="en-US" sz="2000" dirty="0" smtClean="0"/>
              <a:t>, not </a:t>
            </a:r>
            <a:r>
              <a:rPr lang="en-US" sz="2000" u="sng" dirty="0" err="1" smtClean="0"/>
              <a:t>mult</a:t>
            </a:r>
            <a:r>
              <a:rPr lang="en-US" sz="2000" dirty="0" err="1" smtClean="0"/>
              <a:t>icore</a:t>
            </a:r>
            <a:r>
              <a:rPr lang="en-US" sz="2000" dirty="0" smtClean="0"/>
              <a:t>!</a:t>
            </a:r>
          </a:p>
          <a:p>
            <a:r>
              <a:rPr lang="en-US" sz="2800" dirty="0" smtClean="0"/>
              <a:t>Berkeley EECS &amp; PAR lab on cutting edge!!</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52400" y="1600200"/>
            <a:ext cx="8656638" cy="2425700"/>
            <a:chOff x="96" y="872"/>
            <a:chExt cx="5453" cy="1384"/>
          </a:xfrm>
        </p:grpSpPr>
        <p:sp>
          <p:nvSpPr>
            <p:cNvPr id="3457027" name="Oval 3" descr="5%"/>
            <p:cNvSpPr>
              <a:spLocks noChangeArrowheads="1"/>
            </p:cNvSpPr>
            <p:nvPr/>
          </p:nvSpPr>
          <p:spPr bwMode="auto">
            <a:xfrm>
              <a:off x="96" y="1200"/>
              <a:ext cx="5232" cy="1056"/>
            </a:xfrm>
            <a:prstGeom prst="ellipse">
              <a:avLst/>
            </a:prstGeom>
            <a:noFill/>
            <a:ln w="28575">
              <a:solidFill>
                <a:schemeClr val="hlink"/>
              </a:solidFill>
              <a:round/>
              <a:headEnd/>
              <a:tailEnd/>
            </a:ln>
            <a:effectLst/>
          </p:spPr>
          <p:txBody>
            <a:bodyPr wrap="none" anchor="ctr">
              <a:prstTxWarp prst="textNoShape">
                <a:avLst/>
              </a:prstTxWarp>
            </a:bodyPr>
            <a:lstStyle/>
            <a:p>
              <a:endParaRPr lang="en-US"/>
            </a:p>
          </p:txBody>
        </p:sp>
        <p:sp>
          <p:nvSpPr>
            <p:cNvPr id="3457028" name="Text Box 4"/>
            <p:cNvSpPr txBox="1">
              <a:spLocks noChangeArrowheads="1"/>
            </p:cNvSpPr>
            <p:nvPr/>
          </p:nvSpPr>
          <p:spPr bwMode="auto">
            <a:xfrm>
              <a:off x="4608" y="872"/>
              <a:ext cx="941" cy="331"/>
            </a:xfrm>
            <a:prstGeom prst="rect">
              <a:avLst/>
            </a:prstGeom>
            <a:noFill/>
            <a:ln w="12700">
              <a:noFill/>
              <a:miter lim="800000"/>
              <a:headEnd/>
              <a:tailEnd/>
            </a:ln>
            <a:effectLst/>
          </p:spPr>
          <p:txBody>
            <a:bodyPr wrap="none">
              <a:prstTxWarp prst="textNoShape">
                <a:avLst/>
              </a:prstTxWarp>
              <a:spAutoFit/>
            </a:bodyPr>
            <a:lstStyle/>
            <a:p>
              <a:pPr algn="l"/>
              <a:r>
                <a:rPr lang="en-US" sz="3200" b="1" dirty="0">
                  <a:solidFill>
                    <a:srgbClr val="63DAC8"/>
                  </a:solidFill>
                </a:rPr>
                <a:t>CS61C</a:t>
              </a:r>
              <a:endParaRPr lang="en-US" sz="3200" dirty="0">
                <a:solidFill>
                  <a:srgbClr val="63DAC8"/>
                </a:solidFill>
              </a:endParaRPr>
            </a:p>
          </p:txBody>
        </p:sp>
      </p:grpSp>
      <p:sp>
        <p:nvSpPr>
          <p:cNvPr id="3457030" name="Rectangle 6"/>
          <p:cNvSpPr>
            <a:spLocks noGrp="1" noChangeArrowheads="1"/>
          </p:cNvSpPr>
          <p:nvPr>
            <p:ph type="body" idx="1"/>
          </p:nvPr>
        </p:nvSpPr>
        <p:spPr>
          <a:xfrm>
            <a:off x="304800" y="5334000"/>
            <a:ext cx="8534400" cy="781050"/>
          </a:xfrm>
          <a:noFill/>
          <a:ln/>
        </p:spPr>
        <p:txBody>
          <a:bodyPr/>
          <a:lstStyle/>
          <a:p>
            <a:pPr algn="ctr">
              <a:buFontTx/>
              <a:buNone/>
            </a:pPr>
            <a:r>
              <a:rPr lang="en-US" dirty="0"/>
              <a:t>Coordination of </a:t>
            </a:r>
            <a:r>
              <a:rPr lang="en-US" dirty="0" smtClean="0"/>
              <a:t>many </a:t>
            </a:r>
            <a:r>
              <a:rPr lang="en-US" i="1" dirty="0" smtClean="0">
                <a:solidFill>
                  <a:schemeClr val="accent1"/>
                </a:solidFill>
              </a:rPr>
              <a:t>levels </a:t>
            </a:r>
            <a:r>
              <a:rPr lang="en-US" i="1" dirty="0">
                <a:solidFill>
                  <a:schemeClr val="accent1"/>
                </a:solidFill>
              </a:rPr>
              <a:t>(layers) of </a:t>
            </a:r>
            <a:r>
              <a:rPr lang="en-US" i="1" u="sng" dirty="0">
                <a:solidFill>
                  <a:schemeClr val="accent1"/>
                </a:solidFill>
              </a:rPr>
              <a:t>abstraction</a:t>
            </a:r>
            <a:endParaRPr lang="en-US" dirty="0"/>
          </a:p>
        </p:txBody>
      </p:sp>
      <p:sp>
        <p:nvSpPr>
          <p:cNvPr id="3457031" name="Rectangle 7"/>
          <p:cNvSpPr>
            <a:spLocks noChangeArrowheads="1"/>
          </p:cNvSpPr>
          <p:nvPr/>
        </p:nvSpPr>
        <p:spPr bwMode="auto">
          <a:xfrm>
            <a:off x="4572000" y="3124200"/>
            <a:ext cx="1282700" cy="33020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102000"/>
              </a:lnSpc>
            </a:pPr>
            <a:r>
              <a:rPr lang="en-US" sz="1800" b="1">
                <a:solidFill>
                  <a:schemeClr val="tx1"/>
                </a:solidFill>
              </a:rPr>
              <a:t>I/O system</a:t>
            </a:r>
          </a:p>
        </p:txBody>
      </p:sp>
      <p:sp>
        <p:nvSpPr>
          <p:cNvPr id="3457032" name="Rectangle 8"/>
          <p:cNvSpPr>
            <a:spLocks noChangeArrowheads="1"/>
          </p:cNvSpPr>
          <p:nvPr/>
        </p:nvSpPr>
        <p:spPr bwMode="auto">
          <a:xfrm>
            <a:off x="2908300" y="4546600"/>
            <a:ext cx="25400" cy="279400"/>
          </a:xfrm>
          <a:prstGeom prst="rect">
            <a:avLst/>
          </a:prstGeom>
          <a:noFill/>
          <a:ln w="76200">
            <a:noFill/>
            <a:miter lim="800000"/>
            <a:headEnd/>
            <a:tailEnd/>
          </a:ln>
          <a:effectLst/>
        </p:spPr>
        <p:txBody>
          <a:bodyPr wrap="none" anchor="ctr">
            <a:prstTxWarp prst="textNoShape">
              <a:avLst/>
            </a:prstTxWarp>
          </a:bodyPr>
          <a:lstStyle/>
          <a:p>
            <a:endParaRPr lang="en-US"/>
          </a:p>
        </p:txBody>
      </p:sp>
      <p:sp>
        <p:nvSpPr>
          <p:cNvPr id="3457033" name="Rectangle 9"/>
          <p:cNvSpPr>
            <a:spLocks noChangeArrowheads="1"/>
          </p:cNvSpPr>
          <p:nvPr/>
        </p:nvSpPr>
        <p:spPr bwMode="auto">
          <a:xfrm>
            <a:off x="2362200" y="3124200"/>
            <a:ext cx="1244600" cy="33020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102000"/>
              </a:lnSpc>
            </a:pPr>
            <a:r>
              <a:rPr lang="en-US" sz="1800" b="1">
                <a:solidFill>
                  <a:schemeClr val="tx1"/>
                </a:solidFill>
              </a:rPr>
              <a:t>Processor</a:t>
            </a:r>
          </a:p>
        </p:txBody>
      </p:sp>
      <p:sp>
        <p:nvSpPr>
          <p:cNvPr id="3457034" name="Rectangle 10"/>
          <p:cNvSpPr>
            <a:spLocks noChangeArrowheads="1"/>
          </p:cNvSpPr>
          <p:nvPr/>
        </p:nvSpPr>
        <p:spPr bwMode="auto">
          <a:xfrm>
            <a:off x="2286000" y="3117850"/>
            <a:ext cx="3810000" cy="3810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457035" name="Line 11"/>
          <p:cNvSpPr>
            <a:spLocks noChangeShapeType="1"/>
          </p:cNvSpPr>
          <p:nvPr/>
        </p:nvSpPr>
        <p:spPr bwMode="auto">
          <a:xfrm>
            <a:off x="4572000" y="3124200"/>
            <a:ext cx="0" cy="40640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3457036" name="Rectangle 12"/>
          <p:cNvSpPr>
            <a:spLocks noChangeArrowheads="1"/>
          </p:cNvSpPr>
          <p:nvPr/>
        </p:nvSpPr>
        <p:spPr bwMode="auto">
          <a:xfrm>
            <a:off x="2743200" y="2209800"/>
            <a:ext cx="1117600" cy="33020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102000"/>
              </a:lnSpc>
            </a:pPr>
            <a:r>
              <a:rPr lang="en-US" sz="1800" b="1">
                <a:solidFill>
                  <a:schemeClr val="tx1"/>
                </a:solidFill>
              </a:rPr>
              <a:t>Compiler</a:t>
            </a:r>
          </a:p>
        </p:txBody>
      </p:sp>
      <p:sp>
        <p:nvSpPr>
          <p:cNvPr id="3457037" name="Rectangle 13"/>
          <p:cNvSpPr>
            <a:spLocks noChangeArrowheads="1"/>
          </p:cNvSpPr>
          <p:nvPr/>
        </p:nvSpPr>
        <p:spPr bwMode="auto">
          <a:xfrm>
            <a:off x="2743200" y="2590800"/>
            <a:ext cx="1295400" cy="3302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457038" name="Rectangle 14"/>
          <p:cNvSpPr>
            <a:spLocks noChangeArrowheads="1"/>
          </p:cNvSpPr>
          <p:nvPr/>
        </p:nvSpPr>
        <p:spPr bwMode="auto">
          <a:xfrm>
            <a:off x="4267200" y="1905000"/>
            <a:ext cx="1206500" cy="33020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102000"/>
              </a:lnSpc>
            </a:pPr>
            <a:r>
              <a:rPr lang="en-US" sz="1800" b="1">
                <a:solidFill>
                  <a:schemeClr val="tx1"/>
                </a:solidFill>
              </a:rPr>
              <a:t>Operating</a:t>
            </a:r>
          </a:p>
        </p:txBody>
      </p:sp>
      <p:sp>
        <p:nvSpPr>
          <p:cNvPr id="3457039" name="Rectangle 15"/>
          <p:cNvSpPr>
            <a:spLocks noChangeArrowheads="1"/>
          </p:cNvSpPr>
          <p:nvPr/>
        </p:nvSpPr>
        <p:spPr bwMode="auto">
          <a:xfrm>
            <a:off x="4279900" y="2209800"/>
            <a:ext cx="1270000" cy="60960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102000"/>
              </a:lnSpc>
            </a:pPr>
            <a:r>
              <a:rPr lang="en-US" sz="1800" b="1">
                <a:solidFill>
                  <a:schemeClr val="tx1"/>
                </a:solidFill>
              </a:rPr>
              <a:t>System</a:t>
            </a:r>
          </a:p>
          <a:p>
            <a:pPr algn="ctr">
              <a:lnSpc>
                <a:spcPct val="102000"/>
              </a:lnSpc>
            </a:pPr>
            <a:r>
              <a:rPr lang="en-US" sz="1800" b="1">
                <a:solidFill>
                  <a:schemeClr val="tx1"/>
                </a:solidFill>
              </a:rPr>
              <a:t>(Mac OSX)</a:t>
            </a:r>
          </a:p>
        </p:txBody>
      </p:sp>
      <p:sp>
        <p:nvSpPr>
          <p:cNvPr id="3457040" name="Line 16"/>
          <p:cNvSpPr>
            <a:spLocks noChangeShapeType="1"/>
          </p:cNvSpPr>
          <p:nvPr/>
        </p:nvSpPr>
        <p:spPr bwMode="auto">
          <a:xfrm flipV="1">
            <a:off x="3505200" y="1905000"/>
            <a:ext cx="0" cy="30480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3457041" name="Line 17"/>
          <p:cNvSpPr>
            <a:spLocks noChangeShapeType="1"/>
          </p:cNvSpPr>
          <p:nvPr/>
        </p:nvSpPr>
        <p:spPr bwMode="auto">
          <a:xfrm>
            <a:off x="3511550" y="1905000"/>
            <a:ext cx="2203450"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3457042" name="Line 18"/>
          <p:cNvSpPr>
            <a:spLocks noChangeShapeType="1"/>
          </p:cNvSpPr>
          <p:nvPr/>
        </p:nvSpPr>
        <p:spPr bwMode="auto">
          <a:xfrm>
            <a:off x="5715000" y="1905000"/>
            <a:ext cx="0" cy="105410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3457043" name="Rectangle 19"/>
          <p:cNvSpPr>
            <a:spLocks noChangeArrowheads="1"/>
          </p:cNvSpPr>
          <p:nvPr/>
        </p:nvSpPr>
        <p:spPr bwMode="auto">
          <a:xfrm>
            <a:off x="2667000" y="1549400"/>
            <a:ext cx="2870200" cy="33020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102000"/>
              </a:lnSpc>
            </a:pPr>
            <a:r>
              <a:rPr lang="en-US" sz="1800" b="1">
                <a:solidFill>
                  <a:schemeClr val="tx1"/>
                </a:solidFill>
              </a:rPr>
              <a:t>Application (ex: browser)</a:t>
            </a:r>
          </a:p>
        </p:txBody>
      </p:sp>
      <p:sp>
        <p:nvSpPr>
          <p:cNvPr id="3457044" name="Line 20"/>
          <p:cNvSpPr>
            <a:spLocks noChangeShapeType="1"/>
          </p:cNvSpPr>
          <p:nvPr/>
        </p:nvSpPr>
        <p:spPr bwMode="auto">
          <a:xfrm flipV="1">
            <a:off x="2438400" y="1447800"/>
            <a:ext cx="0" cy="144780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3457045" name="Line 21"/>
          <p:cNvSpPr>
            <a:spLocks noChangeShapeType="1"/>
          </p:cNvSpPr>
          <p:nvPr/>
        </p:nvSpPr>
        <p:spPr bwMode="auto">
          <a:xfrm>
            <a:off x="5562600" y="1454150"/>
            <a:ext cx="0" cy="44450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3457046" name="Rectangle 22"/>
          <p:cNvSpPr>
            <a:spLocks noChangeArrowheads="1"/>
          </p:cNvSpPr>
          <p:nvPr/>
        </p:nvSpPr>
        <p:spPr bwMode="auto">
          <a:xfrm>
            <a:off x="3187700" y="4025900"/>
            <a:ext cx="1651000" cy="330200"/>
          </a:xfrm>
          <a:prstGeom prst="rect">
            <a:avLst/>
          </a:prstGeom>
          <a:noFill/>
          <a:ln w="50800">
            <a:noFill/>
            <a:miter lim="800000"/>
            <a:headEnd/>
            <a:tailEnd/>
          </a:ln>
          <a:effectLst/>
        </p:spPr>
        <p:txBody>
          <a:bodyPr wrap="none" lIns="63500" tIns="25400" rIns="63500" bIns="25400">
            <a:prstTxWarp prst="textNoShape">
              <a:avLst/>
            </a:prstTxWarp>
            <a:spAutoFit/>
          </a:bodyPr>
          <a:lstStyle/>
          <a:p>
            <a:pPr algn="l">
              <a:lnSpc>
                <a:spcPct val="102000"/>
              </a:lnSpc>
            </a:pPr>
            <a:r>
              <a:rPr lang="en-US" sz="1800" b="1">
                <a:solidFill>
                  <a:schemeClr val="tx1"/>
                </a:solidFill>
              </a:rPr>
              <a:t>Digital Design</a:t>
            </a:r>
          </a:p>
        </p:txBody>
      </p:sp>
      <p:sp>
        <p:nvSpPr>
          <p:cNvPr id="3457047" name="Rectangle 23"/>
          <p:cNvSpPr>
            <a:spLocks noChangeArrowheads="1"/>
          </p:cNvSpPr>
          <p:nvPr/>
        </p:nvSpPr>
        <p:spPr bwMode="auto">
          <a:xfrm>
            <a:off x="2724150" y="3994150"/>
            <a:ext cx="2654300" cy="3429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457048" name="Rectangle 24"/>
          <p:cNvSpPr>
            <a:spLocks noChangeArrowheads="1"/>
          </p:cNvSpPr>
          <p:nvPr/>
        </p:nvSpPr>
        <p:spPr bwMode="auto">
          <a:xfrm>
            <a:off x="3124200" y="4318000"/>
            <a:ext cx="1676400" cy="330200"/>
          </a:xfrm>
          <a:prstGeom prst="rect">
            <a:avLst/>
          </a:prstGeom>
          <a:noFill/>
          <a:ln w="50800">
            <a:noFill/>
            <a:miter lim="800000"/>
            <a:headEnd/>
            <a:tailEnd/>
          </a:ln>
          <a:effectLst/>
        </p:spPr>
        <p:txBody>
          <a:bodyPr wrap="none" lIns="63500" tIns="25400" rIns="63500" bIns="25400">
            <a:prstTxWarp prst="textNoShape">
              <a:avLst/>
            </a:prstTxWarp>
            <a:spAutoFit/>
          </a:bodyPr>
          <a:lstStyle/>
          <a:p>
            <a:pPr algn="l">
              <a:lnSpc>
                <a:spcPct val="102000"/>
              </a:lnSpc>
            </a:pPr>
            <a:r>
              <a:rPr lang="en-US" sz="1800" b="1">
                <a:solidFill>
                  <a:schemeClr val="tx1"/>
                </a:solidFill>
              </a:rPr>
              <a:t>Circuit Design</a:t>
            </a:r>
          </a:p>
        </p:txBody>
      </p:sp>
      <p:sp>
        <p:nvSpPr>
          <p:cNvPr id="3457049" name="Rectangle 25"/>
          <p:cNvSpPr>
            <a:spLocks noChangeArrowheads="1"/>
          </p:cNvSpPr>
          <p:nvPr/>
        </p:nvSpPr>
        <p:spPr bwMode="auto">
          <a:xfrm>
            <a:off x="2895600" y="4343400"/>
            <a:ext cx="2247900" cy="3048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457050" name="Rectangle 26" descr="50%"/>
          <p:cNvSpPr>
            <a:spLocks noChangeArrowheads="1"/>
          </p:cNvSpPr>
          <p:nvPr/>
        </p:nvSpPr>
        <p:spPr bwMode="auto">
          <a:xfrm>
            <a:off x="838200" y="2895600"/>
            <a:ext cx="5372100" cy="192088"/>
          </a:xfrm>
          <a:prstGeom prst="rect">
            <a:avLst/>
          </a:prstGeom>
          <a:pattFill prst="pct50">
            <a:fgClr>
              <a:schemeClr val="accent1"/>
            </a:fgClr>
            <a:bgClr>
              <a:schemeClr val="bg1"/>
            </a:bgClr>
          </a:pattFill>
          <a:ln w="12700">
            <a:solidFill>
              <a:schemeClr val="tx1"/>
            </a:solidFill>
            <a:miter lim="800000"/>
            <a:headEnd/>
            <a:tailEnd/>
          </a:ln>
          <a:effectLst/>
        </p:spPr>
        <p:txBody>
          <a:bodyPr wrap="none" anchor="ctr">
            <a:prstTxWarp prst="textNoShape">
              <a:avLst/>
            </a:prstTxWarp>
          </a:bodyPr>
          <a:lstStyle/>
          <a:p>
            <a:endParaRPr lang="en-US"/>
          </a:p>
        </p:txBody>
      </p:sp>
      <p:sp>
        <p:nvSpPr>
          <p:cNvPr id="3457051" name="Rectangle 27"/>
          <p:cNvSpPr>
            <a:spLocks noChangeArrowheads="1"/>
          </p:cNvSpPr>
          <p:nvPr/>
        </p:nvSpPr>
        <p:spPr bwMode="auto">
          <a:xfrm>
            <a:off x="6172200" y="2895600"/>
            <a:ext cx="1727200" cy="517525"/>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85000"/>
              </a:lnSpc>
            </a:pPr>
            <a:r>
              <a:rPr lang="en-US" sz="1800" b="1">
                <a:solidFill>
                  <a:schemeClr val="tx1"/>
                </a:solidFill>
              </a:rPr>
              <a:t>Instruction Set</a:t>
            </a:r>
          </a:p>
          <a:p>
            <a:pPr algn="l">
              <a:lnSpc>
                <a:spcPct val="85000"/>
              </a:lnSpc>
            </a:pPr>
            <a:r>
              <a:rPr lang="en-US" sz="1800" b="1">
                <a:solidFill>
                  <a:schemeClr val="tx1"/>
                </a:solidFill>
              </a:rPr>
              <a:t> Architecture</a:t>
            </a:r>
          </a:p>
        </p:txBody>
      </p:sp>
      <p:sp>
        <p:nvSpPr>
          <p:cNvPr id="3457052" name="Line 28"/>
          <p:cNvSpPr>
            <a:spLocks noChangeShapeType="1"/>
          </p:cNvSpPr>
          <p:nvPr/>
        </p:nvSpPr>
        <p:spPr bwMode="auto">
          <a:xfrm>
            <a:off x="2444750" y="1447800"/>
            <a:ext cx="3117850"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3457053" name="Rectangle 29"/>
          <p:cNvSpPr>
            <a:spLocks noChangeArrowheads="1"/>
          </p:cNvSpPr>
          <p:nvPr/>
        </p:nvSpPr>
        <p:spPr bwMode="auto">
          <a:xfrm>
            <a:off x="2881313" y="3559175"/>
            <a:ext cx="2327275" cy="363538"/>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r>
              <a:rPr lang="en-US" sz="1800" b="1">
                <a:solidFill>
                  <a:schemeClr val="tx1"/>
                </a:solidFill>
              </a:rPr>
              <a:t>Datapath &amp; Control </a:t>
            </a:r>
          </a:p>
        </p:txBody>
      </p:sp>
      <p:sp>
        <p:nvSpPr>
          <p:cNvPr id="3457054" name="Rectangle 30"/>
          <p:cNvSpPr>
            <a:spLocks noChangeArrowheads="1"/>
          </p:cNvSpPr>
          <p:nvPr/>
        </p:nvSpPr>
        <p:spPr bwMode="auto">
          <a:xfrm>
            <a:off x="2597150" y="3511550"/>
            <a:ext cx="2882900" cy="4445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457055" name="Rectangle 31"/>
          <p:cNvSpPr>
            <a:spLocks noChangeArrowheads="1"/>
          </p:cNvSpPr>
          <p:nvPr/>
        </p:nvSpPr>
        <p:spPr bwMode="auto">
          <a:xfrm>
            <a:off x="3276600" y="4619625"/>
            <a:ext cx="1295400" cy="333375"/>
          </a:xfrm>
          <a:prstGeom prst="rect">
            <a:avLst/>
          </a:prstGeom>
          <a:noFill/>
          <a:ln w="12700">
            <a:noFill/>
            <a:miter lim="800000"/>
            <a:headEnd/>
            <a:tailEnd/>
          </a:ln>
          <a:effectLst/>
        </p:spPr>
        <p:txBody>
          <a:bodyPr lIns="90487" tIns="44450" rIns="90487" bIns="44450">
            <a:prstTxWarp prst="textNoShape">
              <a:avLst/>
            </a:prstTxWarp>
            <a:spAutoFit/>
          </a:bodyPr>
          <a:lstStyle/>
          <a:p>
            <a:pPr algn="l"/>
            <a:r>
              <a:rPr lang="en-US" sz="1600" b="1">
                <a:solidFill>
                  <a:schemeClr val="tx1"/>
                </a:solidFill>
              </a:rPr>
              <a:t>transistors</a:t>
            </a:r>
          </a:p>
        </p:txBody>
      </p:sp>
      <p:sp>
        <p:nvSpPr>
          <p:cNvPr id="3457056" name="Rectangle 32"/>
          <p:cNvSpPr>
            <a:spLocks noChangeArrowheads="1"/>
          </p:cNvSpPr>
          <p:nvPr/>
        </p:nvSpPr>
        <p:spPr bwMode="auto">
          <a:xfrm>
            <a:off x="2978150" y="4654550"/>
            <a:ext cx="2044700" cy="29845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457057" name="Line 33"/>
          <p:cNvSpPr>
            <a:spLocks noChangeShapeType="1"/>
          </p:cNvSpPr>
          <p:nvPr/>
        </p:nvSpPr>
        <p:spPr bwMode="auto">
          <a:xfrm>
            <a:off x="3581400" y="3124200"/>
            <a:ext cx="0" cy="40640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3457058" name="Rectangle 34"/>
          <p:cNvSpPr>
            <a:spLocks noChangeArrowheads="1"/>
          </p:cNvSpPr>
          <p:nvPr/>
        </p:nvSpPr>
        <p:spPr bwMode="auto">
          <a:xfrm>
            <a:off x="3568700" y="3124200"/>
            <a:ext cx="1003300" cy="33020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102000"/>
              </a:lnSpc>
            </a:pPr>
            <a:r>
              <a:rPr lang="en-US" sz="1800" b="1">
                <a:solidFill>
                  <a:schemeClr val="tx1"/>
                </a:solidFill>
              </a:rPr>
              <a:t>Memory</a:t>
            </a:r>
          </a:p>
        </p:txBody>
      </p:sp>
      <p:sp>
        <p:nvSpPr>
          <p:cNvPr id="3457059" name="Text Box 35"/>
          <p:cNvSpPr txBox="1">
            <a:spLocks noChangeArrowheads="1"/>
          </p:cNvSpPr>
          <p:nvPr/>
        </p:nvSpPr>
        <p:spPr bwMode="auto">
          <a:xfrm>
            <a:off x="762000" y="3048000"/>
            <a:ext cx="1341438" cy="396875"/>
          </a:xfrm>
          <a:prstGeom prst="rect">
            <a:avLst/>
          </a:prstGeom>
          <a:noFill/>
          <a:ln w="12700">
            <a:noFill/>
            <a:miter lim="800000"/>
            <a:headEnd/>
            <a:tailEnd/>
          </a:ln>
          <a:effectLst/>
        </p:spPr>
        <p:txBody>
          <a:bodyPr wrap="none">
            <a:prstTxWarp prst="textNoShape">
              <a:avLst/>
            </a:prstTxWarp>
            <a:spAutoFit/>
          </a:bodyPr>
          <a:lstStyle/>
          <a:p>
            <a:pPr algn="l"/>
            <a:r>
              <a:rPr lang="en-US" sz="2000" b="1"/>
              <a:t>Hardware</a:t>
            </a:r>
          </a:p>
        </p:txBody>
      </p:sp>
      <p:sp>
        <p:nvSpPr>
          <p:cNvPr id="3457060" name="Text Box 36"/>
          <p:cNvSpPr txBox="1">
            <a:spLocks noChangeArrowheads="1"/>
          </p:cNvSpPr>
          <p:nvPr/>
        </p:nvSpPr>
        <p:spPr bwMode="auto">
          <a:xfrm>
            <a:off x="762000" y="2514600"/>
            <a:ext cx="1257300" cy="396875"/>
          </a:xfrm>
          <a:prstGeom prst="rect">
            <a:avLst/>
          </a:prstGeom>
          <a:noFill/>
          <a:ln w="12700">
            <a:noFill/>
            <a:miter lim="800000"/>
            <a:headEnd/>
            <a:tailEnd/>
          </a:ln>
          <a:effectLst/>
        </p:spPr>
        <p:txBody>
          <a:bodyPr wrap="none">
            <a:prstTxWarp prst="textNoShape">
              <a:avLst/>
            </a:prstTxWarp>
            <a:spAutoFit/>
          </a:bodyPr>
          <a:lstStyle/>
          <a:p>
            <a:pPr algn="l"/>
            <a:r>
              <a:rPr lang="en-US" sz="2000" b="1"/>
              <a:t>Software</a:t>
            </a:r>
          </a:p>
        </p:txBody>
      </p:sp>
      <p:sp>
        <p:nvSpPr>
          <p:cNvPr id="3457061" name="Line 37"/>
          <p:cNvSpPr>
            <a:spLocks noChangeShapeType="1"/>
          </p:cNvSpPr>
          <p:nvPr/>
        </p:nvSpPr>
        <p:spPr bwMode="auto">
          <a:xfrm flipV="1">
            <a:off x="2133600" y="1905000"/>
            <a:ext cx="0" cy="99060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3457062" name="Line 38"/>
          <p:cNvSpPr>
            <a:spLocks noChangeShapeType="1"/>
          </p:cNvSpPr>
          <p:nvPr/>
        </p:nvSpPr>
        <p:spPr bwMode="auto">
          <a:xfrm>
            <a:off x="2133600" y="3098800"/>
            <a:ext cx="0" cy="106680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3457063" name="Rectangle 39"/>
          <p:cNvSpPr>
            <a:spLocks noChangeArrowheads="1"/>
          </p:cNvSpPr>
          <p:nvPr/>
        </p:nvSpPr>
        <p:spPr bwMode="auto">
          <a:xfrm>
            <a:off x="2755900" y="2209800"/>
            <a:ext cx="1143000" cy="3302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457064" name="Rectangle 40"/>
          <p:cNvSpPr>
            <a:spLocks noChangeArrowheads="1"/>
          </p:cNvSpPr>
          <p:nvPr/>
        </p:nvSpPr>
        <p:spPr bwMode="auto">
          <a:xfrm>
            <a:off x="2743200" y="2590800"/>
            <a:ext cx="1371600" cy="330200"/>
          </a:xfrm>
          <a:prstGeom prst="rect">
            <a:avLst/>
          </a:prstGeom>
          <a:noFill/>
          <a:ln w="12700">
            <a:noFill/>
            <a:miter lim="800000"/>
            <a:headEnd/>
            <a:tailEnd/>
          </a:ln>
          <a:effectLst/>
        </p:spPr>
        <p:txBody>
          <a:bodyPr lIns="63500" tIns="25400" rIns="63500" bIns="25400">
            <a:prstTxWarp prst="textNoShape">
              <a:avLst/>
            </a:prstTxWarp>
            <a:spAutoFit/>
          </a:bodyPr>
          <a:lstStyle/>
          <a:p>
            <a:pPr algn="l">
              <a:lnSpc>
                <a:spcPct val="102000"/>
              </a:lnSpc>
            </a:pPr>
            <a:r>
              <a:rPr lang="en-US" sz="1800" b="1">
                <a:solidFill>
                  <a:schemeClr val="tx1"/>
                </a:solidFill>
              </a:rPr>
              <a:t>Assembler</a:t>
            </a:r>
          </a:p>
        </p:txBody>
      </p:sp>
      <p:sp>
        <p:nvSpPr>
          <p:cNvPr id="3457065" name="Line 41"/>
          <p:cNvSpPr>
            <a:spLocks noChangeShapeType="1"/>
          </p:cNvSpPr>
          <p:nvPr/>
        </p:nvSpPr>
        <p:spPr bwMode="auto">
          <a:xfrm flipV="1">
            <a:off x="6459538" y="1981200"/>
            <a:ext cx="855662" cy="350838"/>
          </a:xfrm>
          <a:prstGeom prst="line">
            <a:avLst/>
          </a:prstGeom>
          <a:noFill/>
          <a:ln w="28575">
            <a:solidFill>
              <a:srgbClr val="00DFCA"/>
            </a:solidFill>
            <a:round/>
            <a:headEnd/>
            <a:tailEnd/>
          </a:ln>
          <a:effectLst/>
        </p:spPr>
        <p:txBody>
          <a:bodyPr anchor="ctr">
            <a:prstTxWarp prst="textNoShape">
              <a:avLst/>
            </a:prstTxWarp>
            <a:spAutoFit/>
          </a:bodyPr>
          <a:lstStyle/>
          <a:p>
            <a:endParaRPr lang="en-US"/>
          </a:p>
        </p:txBody>
      </p:sp>
      <p:sp>
        <p:nvSpPr>
          <p:cNvPr id="43" name="Title 42"/>
          <p:cNvSpPr>
            <a:spLocks noGrp="1"/>
          </p:cNvSpPr>
          <p:nvPr>
            <p:ph type="title"/>
          </p:nvPr>
        </p:nvSpPr>
        <p:spPr/>
        <p:txBody>
          <a:bodyPr/>
          <a:lstStyle/>
          <a:p>
            <a:r>
              <a:rPr lang="en-US" sz="3600" dirty="0" smtClean="0"/>
              <a:t>We learned about “Machine Structures”</a:t>
            </a:r>
            <a:endParaRPr lang="en-US" sz="36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97394" name="Rectangle 18"/>
          <p:cNvSpPr>
            <a:spLocks noGrp="1" noChangeArrowheads="1"/>
          </p:cNvSpPr>
          <p:nvPr>
            <p:ph type="body" sz="half" idx="1"/>
          </p:nvPr>
        </p:nvSpPr>
        <p:spPr>
          <a:xfrm>
            <a:off x="4267200" y="2074862"/>
            <a:ext cx="3848100" cy="896938"/>
          </a:xfrm>
          <a:noFill/>
          <a:ln/>
        </p:spPr>
        <p:txBody>
          <a:bodyPr/>
          <a:lstStyle/>
          <a:p>
            <a:pPr marL="342900" indent="-342900">
              <a:lnSpc>
                <a:spcPct val="90000"/>
              </a:lnSpc>
              <a:spcBef>
                <a:spcPct val="0"/>
              </a:spcBef>
              <a:buFont typeface="Times" pitchFamily="-65" charset="0"/>
              <a:buNone/>
              <a:tabLst>
                <a:tab pos="1066800" algn="l"/>
              </a:tabLst>
            </a:pPr>
            <a:r>
              <a:rPr lang="en-US" sz="1600" dirty="0" err="1">
                <a:solidFill>
                  <a:schemeClr val="accent2"/>
                </a:solidFill>
              </a:rPr>
              <a:t>lw</a:t>
            </a:r>
            <a:r>
              <a:rPr lang="en-US" sz="1600" dirty="0">
                <a:solidFill>
                  <a:schemeClr val="accent2"/>
                </a:solidFill>
              </a:rPr>
              <a:t>	  $t0, 0($2)</a:t>
            </a:r>
          </a:p>
          <a:p>
            <a:pPr marL="342900" indent="-342900">
              <a:lnSpc>
                <a:spcPct val="90000"/>
              </a:lnSpc>
              <a:spcBef>
                <a:spcPct val="0"/>
              </a:spcBef>
              <a:buFont typeface="Times" pitchFamily="-65" charset="0"/>
              <a:buNone/>
              <a:tabLst>
                <a:tab pos="1066800" algn="l"/>
              </a:tabLst>
            </a:pPr>
            <a:r>
              <a:rPr lang="en-US" sz="1600" dirty="0" err="1">
                <a:solidFill>
                  <a:schemeClr val="accent2"/>
                </a:solidFill>
              </a:rPr>
              <a:t>lw</a:t>
            </a:r>
            <a:r>
              <a:rPr lang="en-US" sz="1600" dirty="0">
                <a:solidFill>
                  <a:schemeClr val="accent2"/>
                </a:solidFill>
              </a:rPr>
              <a:t>	  $t1, 4($2)</a:t>
            </a:r>
          </a:p>
          <a:p>
            <a:pPr marL="342900" indent="-342900">
              <a:lnSpc>
                <a:spcPct val="90000"/>
              </a:lnSpc>
              <a:spcBef>
                <a:spcPct val="0"/>
              </a:spcBef>
              <a:buFont typeface="Times" pitchFamily="-65" charset="0"/>
              <a:buNone/>
              <a:tabLst>
                <a:tab pos="1066800" algn="l"/>
              </a:tabLst>
            </a:pPr>
            <a:r>
              <a:rPr lang="en-US" sz="1600" dirty="0" err="1">
                <a:solidFill>
                  <a:schemeClr val="accent2"/>
                </a:solidFill>
              </a:rPr>
              <a:t>sw</a:t>
            </a:r>
            <a:r>
              <a:rPr lang="en-US" sz="1600" dirty="0">
                <a:solidFill>
                  <a:schemeClr val="accent2"/>
                </a:solidFill>
              </a:rPr>
              <a:t>	  $t1, 0($2)</a:t>
            </a:r>
          </a:p>
          <a:p>
            <a:pPr marL="342900" indent="-342900">
              <a:spcBef>
                <a:spcPct val="0"/>
              </a:spcBef>
              <a:buFont typeface="Times" pitchFamily="-65" charset="0"/>
              <a:buNone/>
              <a:tabLst>
                <a:tab pos="1066800" algn="l"/>
              </a:tabLst>
            </a:pPr>
            <a:r>
              <a:rPr lang="en-US" sz="1600" dirty="0" err="1">
                <a:solidFill>
                  <a:schemeClr val="accent2"/>
                </a:solidFill>
              </a:rPr>
              <a:t>sw</a:t>
            </a:r>
            <a:r>
              <a:rPr lang="en-US" sz="1600" dirty="0">
                <a:solidFill>
                  <a:schemeClr val="accent2"/>
                </a:solidFill>
              </a:rPr>
              <a:t>	  $t0, 4($2)</a:t>
            </a:r>
          </a:p>
        </p:txBody>
      </p:sp>
      <p:sp>
        <p:nvSpPr>
          <p:cNvPr id="997382" name="Rectangle 6"/>
          <p:cNvSpPr>
            <a:spLocks noChangeArrowheads="1"/>
          </p:cNvSpPr>
          <p:nvPr/>
        </p:nvSpPr>
        <p:spPr bwMode="auto">
          <a:xfrm>
            <a:off x="596900" y="1054100"/>
            <a:ext cx="7429500" cy="266700"/>
          </a:xfrm>
          <a:prstGeom prst="rect">
            <a:avLst/>
          </a:prstGeom>
          <a:noFill/>
          <a:ln w="12700">
            <a:noFill/>
            <a:miter lim="800000"/>
            <a:headEnd/>
            <a:tailEnd/>
          </a:ln>
          <a:effectLst/>
        </p:spPr>
        <p:txBody>
          <a:bodyPr wrap="none" anchor="ctr">
            <a:prstTxWarp prst="textNoShape">
              <a:avLst/>
            </a:prstTxWarp>
          </a:bodyPr>
          <a:lstStyle/>
          <a:p>
            <a:endParaRPr lang="en-US"/>
          </a:p>
        </p:txBody>
      </p:sp>
      <p:sp>
        <p:nvSpPr>
          <p:cNvPr id="997383" name="Rectangle 7"/>
          <p:cNvSpPr>
            <a:spLocks noChangeArrowheads="1"/>
          </p:cNvSpPr>
          <p:nvPr/>
        </p:nvSpPr>
        <p:spPr bwMode="auto">
          <a:xfrm>
            <a:off x="857250" y="1187450"/>
            <a:ext cx="2590800" cy="546100"/>
          </a:xfrm>
          <a:prstGeom prst="rect">
            <a:avLst/>
          </a:prstGeom>
          <a:noFill/>
          <a:ln w="28575">
            <a:solidFill>
              <a:schemeClr val="tx1"/>
            </a:solidFill>
            <a:miter lim="800000"/>
            <a:headEnd/>
            <a:tailEnd/>
          </a:ln>
          <a:effectLst/>
        </p:spPr>
        <p:txBody>
          <a:bodyPr lIns="63500" tIns="25400" rIns="63500" bIns="25400">
            <a:prstTxWarp prst="textNoShape">
              <a:avLst/>
            </a:prstTxWarp>
            <a:spAutoFit/>
          </a:bodyPr>
          <a:lstStyle/>
          <a:p>
            <a:pPr marL="342900" indent="-342900" algn="l">
              <a:lnSpc>
                <a:spcPct val="85000"/>
              </a:lnSpc>
              <a:spcBef>
                <a:spcPct val="41000"/>
              </a:spcBef>
            </a:pPr>
            <a:r>
              <a:rPr lang="en-US" sz="1800" b="1">
                <a:solidFill>
                  <a:schemeClr val="tx1"/>
                </a:solidFill>
              </a:rPr>
              <a:t>High Level Language Program (e.g., C)</a:t>
            </a:r>
          </a:p>
        </p:txBody>
      </p:sp>
      <p:sp>
        <p:nvSpPr>
          <p:cNvPr id="997384" name="Rectangle 8"/>
          <p:cNvSpPr>
            <a:spLocks noChangeArrowheads="1"/>
          </p:cNvSpPr>
          <p:nvPr/>
        </p:nvSpPr>
        <p:spPr bwMode="auto">
          <a:xfrm>
            <a:off x="857250" y="2133600"/>
            <a:ext cx="2800350" cy="546100"/>
          </a:xfrm>
          <a:prstGeom prst="rect">
            <a:avLst/>
          </a:prstGeom>
          <a:noFill/>
          <a:ln w="28575">
            <a:solidFill>
              <a:schemeClr val="tx1"/>
            </a:solidFill>
            <a:miter lim="800000"/>
            <a:headEnd/>
            <a:tailEnd/>
          </a:ln>
          <a:effectLst/>
        </p:spPr>
        <p:txBody>
          <a:bodyPr lIns="63500" tIns="25400" rIns="63500" bIns="25400">
            <a:prstTxWarp prst="textNoShape">
              <a:avLst/>
            </a:prstTxWarp>
            <a:spAutoFit/>
          </a:bodyPr>
          <a:lstStyle/>
          <a:p>
            <a:pPr marL="342900" indent="-342900" algn="l">
              <a:lnSpc>
                <a:spcPct val="85000"/>
              </a:lnSpc>
              <a:spcBef>
                <a:spcPct val="41000"/>
              </a:spcBef>
            </a:pPr>
            <a:r>
              <a:rPr lang="en-US" sz="1800" b="1">
                <a:solidFill>
                  <a:schemeClr val="accent2"/>
                </a:solidFill>
              </a:rPr>
              <a:t>Assembly  Language Program (e.g.,MIPS)</a:t>
            </a:r>
            <a:endParaRPr lang="en-US" sz="1800" b="1">
              <a:solidFill>
                <a:schemeClr val="tx1"/>
              </a:solidFill>
            </a:endParaRPr>
          </a:p>
        </p:txBody>
      </p:sp>
      <p:sp>
        <p:nvSpPr>
          <p:cNvPr id="997385" name="Rectangle 9"/>
          <p:cNvSpPr>
            <a:spLocks noChangeArrowheads="1"/>
          </p:cNvSpPr>
          <p:nvPr/>
        </p:nvSpPr>
        <p:spPr bwMode="auto">
          <a:xfrm>
            <a:off x="908050" y="3048000"/>
            <a:ext cx="2590800" cy="546100"/>
          </a:xfrm>
          <a:prstGeom prst="rect">
            <a:avLst/>
          </a:prstGeom>
          <a:noFill/>
          <a:ln w="28575">
            <a:solidFill>
              <a:schemeClr val="tx1"/>
            </a:solidFill>
            <a:miter lim="800000"/>
            <a:headEnd/>
            <a:tailEnd/>
          </a:ln>
          <a:effectLst/>
        </p:spPr>
        <p:txBody>
          <a:bodyPr lIns="63500" tIns="25400" rIns="63500" bIns="25400">
            <a:prstTxWarp prst="textNoShape">
              <a:avLst/>
            </a:prstTxWarp>
            <a:spAutoFit/>
          </a:bodyPr>
          <a:lstStyle/>
          <a:p>
            <a:pPr marL="342900" indent="-342900" algn="l">
              <a:lnSpc>
                <a:spcPct val="85000"/>
              </a:lnSpc>
              <a:spcBef>
                <a:spcPct val="41000"/>
              </a:spcBef>
            </a:pPr>
            <a:r>
              <a:rPr lang="en-US" sz="1800" b="1"/>
              <a:t>Machine  Language Program (MIPS)</a:t>
            </a:r>
          </a:p>
        </p:txBody>
      </p:sp>
      <p:sp>
        <p:nvSpPr>
          <p:cNvPr id="997386" name="Rectangle 10"/>
          <p:cNvSpPr>
            <a:spLocks noChangeArrowheads="1"/>
          </p:cNvSpPr>
          <p:nvPr/>
        </p:nvSpPr>
        <p:spPr bwMode="auto">
          <a:xfrm>
            <a:off x="304800" y="4419600"/>
            <a:ext cx="4038600" cy="561975"/>
          </a:xfrm>
          <a:prstGeom prst="rect">
            <a:avLst/>
          </a:prstGeom>
          <a:noFill/>
          <a:ln w="28575">
            <a:pattFill prst="pct70">
              <a:fgClr>
                <a:schemeClr val="tx1"/>
              </a:fgClr>
              <a:bgClr>
                <a:schemeClr val="bg1"/>
              </a:bgClr>
            </a:pattFill>
            <a:miter lim="800000"/>
            <a:headEnd/>
            <a:tailEnd/>
          </a:ln>
          <a:effectLst/>
        </p:spPr>
        <p:txBody>
          <a:bodyPr lIns="63500" tIns="25400" rIns="63500" bIns="25400">
            <a:prstTxWarp prst="textNoShape">
              <a:avLst/>
            </a:prstTxWarp>
            <a:spAutoFit/>
          </a:bodyPr>
          <a:lstStyle/>
          <a:p>
            <a:pPr marL="342900" indent="-342900" algn="l">
              <a:lnSpc>
                <a:spcPct val="88000"/>
              </a:lnSpc>
              <a:spcBef>
                <a:spcPct val="43000"/>
              </a:spcBef>
            </a:pPr>
            <a:r>
              <a:rPr lang="en-US" sz="1800" b="1">
                <a:solidFill>
                  <a:srgbClr val="800080"/>
                </a:solidFill>
              </a:rPr>
              <a:t>Hardware Architecture Description (e.g., block diagrams)</a:t>
            </a:r>
            <a:r>
              <a:rPr lang="en-US" sz="1800">
                <a:solidFill>
                  <a:schemeClr val="tx1"/>
                </a:solidFill>
              </a:rPr>
              <a:t> </a:t>
            </a:r>
          </a:p>
        </p:txBody>
      </p:sp>
      <p:sp>
        <p:nvSpPr>
          <p:cNvPr id="997387" name="Line 11"/>
          <p:cNvSpPr>
            <a:spLocks noChangeShapeType="1"/>
          </p:cNvSpPr>
          <p:nvPr/>
        </p:nvSpPr>
        <p:spPr bwMode="auto">
          <a:xfrm>
            <a:off x="2057400" y="1733550"/>
            <a:ext cx="0" cy="40005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997389" name="Rectangle 13"/>
          <p:cNvSpPr>
            <a:spLocks noChangeArrowheads="1"/>
          </p:cNvSpPr>
          <p:nvPr/>
        </p:nvSpPr>
        <p:spPr bwMode="auto">
          <a:xfrm>
            <a:off x="2197100" y="1828800"/>
            <a:ext cx="1308100" cy="284163"/>
          </a:xfrm>
          <a:prstGeom prst="rect">
            <a:avLst/>
          </a:prstGeom>
          <a:noFill/>
          <a:ln w="12700">
            <a:noFill/>
            <a:miter lim="800000"/>
            <a:headEnd/>
            <a:tailEnd/>
          </a:ln>
          <a:effectLst/>
        </p:spPr>
        <p:txBody>
          <a:bodyPr lIns="63500" tIns="25400" rIns="63500" bIns="25400">
            <a:prstTxWarp prst="textNoShape">
              <a:avLst/>
            </a:prstTxWarp>
            <a:spAutoFit/>
          </a:bodyPr>
          <a:lstStyle/>
          <a:p>
            <a:pPr algn="l">
              <a:lnSpc>
                <a:spcPct val="85000"/>
              </a:lnSpc>
            </a:pPr>
            <a:r>
              <a:rPr lang="en-US" sz="1800" b="1" i="1">
                <a:solidFill>
                  <a:schemeClr val="tx1"/>
                </a:solidFill>
              </a:rPr>
              <a:t>Compiler</a:t>
            </a:r>
          </a:p>
        </p:txBody>
      </p:sp>
      <p:sp>
        <p:nvSpPr>
          <p:cNvPr id="997390" name="Rectangle 14"/>
          <p:cNvSpPr>
            <a:spLocks noChangeArrowheads="1"/>
          </p:cNvSpPr>
          <p:nvPr/>
        </p:nvSpPr>
        <p:spPr bwMode="auto">
          <a:xfrm>
            <a:off x="2222500" y="2743200"/>
            <a:ext cx="1435100" cy="284163"/>
          </a:xfrm>
          <a:prstGeom prst="rect">
            <a:avLst/>
          </a:prstGeom>
          <a:noFill/>
          <a:ln w="12700">
            <a:noFill/>
            <a:miter lim="800000"/>
            <a:headEnd/>
            <a:tailEnd/>
          </a:ln>
          <a:effectLst/>
        </p:spPr>
        <p:txBody>
          <a:bodyPr lIns="63500" tIns="25400" rIns="63500" bIns="25400">
            <a:prstTxWarp prst="textNoShape">
              <a:avLst/>
            </a:prstTxWarp>
            <a:spAutoFit/>
          </a:bodyPr>
          <a:lstStyle/>
          <a:p>
            <a:pPr algn="l">
              <a:lnSpc>
                <a:spcPct val="85000"/>
              </a:lnSpc>
            </a:pPr>
            <a:r>
              <a:rPr lang="en-US" sz="1800" b="1" i="1">
                <a:solidFill>
                  <a:schemeClr val="tx1"/>
                </a:solidFill>
              </a:rPr>
              <a:t>Assembler</a:t>
            </a:r>
          </a:p>
        </p:txBody>
      </p:sp>
      <p:sp>
        <p:nvSpPr>
          <p:cNvPr id="997391" name="Line 15"/>
          <p:cNvSpPr>
            <a:spLocks noChangeShapeType="1"/>
          </p:cNvSpPr>
          <p:nvPr/>
        </p:nvSpPr>
        <p:spPr bwMode="auto">
          <a:xfrm>
            <a:off x="2108200" y="3568700"/>
            <a:ext cx="0" cy="85090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997392" name="Rectangle 16"/>
          <p:cNvSpPr>
            <a:spLocks noChangeArrowheads="1"/>
          </p:cNvSpPr>
          <p:nvPr/>
        </p:nvSpPr>
        <p:spPr bwMode="auto">
          <a:xfrm>
            <a:off x="381000" y="3810000"/>
            <a:ext cx="1676400" cy="517525"/>
          </a:xfrm>
          <a:prstGeom prst="rect">
            <a:avLst/>
          </a:prstGeom>
          <a:noFill/>
          <a:ln w="12700">
            <a:noFill/>
            <a:miter lim="800000"/>
            <a:headEnd/>
            <a:tailEnd/>
          </a:ln>
          <a:effectLst/>
        </p:spPr>
        <p:txBody>
          <a:bodyPr lIns="63500" tIns="25400" rIns="63500" bIns="25400">
            <a:prstTxWarp prst="textNoShape">
              <a:avLst/>
            </a:prstTxWarp>
            <a:spAutoFit/>
          </a:bodyPr>
          <a:lstStyle/>
          <a:p>
            <a:pPr algn="l">
              <a:lnSpc>
                <a:spcPct val="85000"/>
              </a:lnSpc>
            </a:pPr>
            <a:r>
              <a:rPr lang="en-US" sz="1800" b="1" i="1">
                <a:solidFill>
                  <a:schemeClr val="tx1"/>
                </a:solidFill>
              </a:rPr>
              <a:t>Machine Interpretation</a:t>
            </a:r>
          </a:p>
        </p:txBody>
      </p:sp>
      <p:sp>
        <p:nvSpPr>
          <p:cNvPr id="997393" name="Rectangle 17"/>
          <p:cNvSpPr>
            <a:spLocks noChangeArrowheads="1"/>
          </p:cNvSpPr>
          <p:nvPr/>
        </p:nvSpPr>
        <p:spPr bwMode="auto">
          <a:xfrm>
            <a:off x="4343400" y="1131887"/>
            <a:ext cx="3086100" cy="925513"/>
          </a:xfrm>
          <a:prstGeom prst="rect">
            <a:avLst/>
          </a:prstGeom>
          <a:noFill/>
          <a:ln w="12700">
            <a:noFill/>
            <a:miter lim="800000"/>
            <a:headEnd/>
            <a:tailEnd/>
          </a:ln>
          <a:effectLst/>
        </p:spPr>
        <p:txBody>
          <a:bodyPr lIns="63500" tIns="25400" rIns="63500" bIns="25400">
            <a:prstTxWarp prst="textNoShape">
              <a:avLst/>
            </a:prstTxWarp>
            <a:spAutoFit/>
          </a:bodyPr>
          <a:lstStyle/>
          <a:p>
            <a:pPr marL="342900" indent="-342900" algn="l">
              <a:lnSpc>
                <a:spcPct val="78000"/>
              </a:lnSpc>
              <a:spcBef>
                <a:spcPct val="42000"/>
              </a:spcBef>
            </a:pPr>
            <a:r>
              <a:rPr lang="en-US" sz="1800" b="1" dirty="0">
                <a:solidFill>
                  <a:schemeClr val="tx1"/>
                </a:solidFill>
              </a:rPr>
              <a:t>temp = </a:t>
            </a:r>
            <a:r>
              <a:rPr lang="en-US" sz="1800" b="1" dirty="0" err="1">
                <a:solidFill>
                  <a:schemeClr val="tx1"/>
                </a:solidFill>
              </a:rPr>
              <a:t>v[k</a:t>
            </a:r>
            <a:r>
              <a:rPr lang="en-US" sz="1800" b="1" dirty="0">
                <a:solidFill>
                  <a:schemeClr val="tx1"/>
                </a:solidFill>
              </a:rPr>
              <a:t>];</a:t>
            </a:r>
          </a:p>
          <a:p>
            <a:pPr marL="342900" indent="-342900" algn="l">
              <a:lnSpc>
                <a:spcPct val="78000"/>
              </a:lnSpc>
              <a:spcBef>
                <a:spcPct val="42000"/>
              </a:spcBef>
            </a:pPr>
            <a:r>
              <a:rPr lang="en-US" sz="1800" b="1" dirty="0" err="1">
                <a:solidFill>
                  <a:schemeClr val="tx1"/>
                </a:solidFill>
              </a:rPr>
              <a:t>v[k</a:t>
            </a:r>
            <a:r>
              <a:rPr lang="en-US" sz="1800" b="1" dirty="0">
                <a:solidFill>
                  <a:schemeClr val="tx1"/>
                </a:solidFill>
              </a:rPr>
              <a:t>] = v[k+1];</a:t>
            </a:r>
          </a:p>
          <a:p>
            <a:pPr marL="342900" indent="-342900" algn="l">
              <a:lnSpc>
                <a:spcPct val="78000"/>
              </a:lnSpc>
              <a:spcBef>
                <a:spcPct val="42000"/>
              </a:spcBef>
            </a:pPr>
            <a:r>
              <a:rPr lang="en-US" sz="1800" b="1" dirty="0">
                <a:solidFill>
                  <a:schemeClr val="tx1"/>
                </a:solidFill>
              </a:rPr>
              <a:t>v[k+1] = temp;</a:t>
            </a:r>
            <a:endParaRPr lang="en-US" sz="1200" dirty="0">
              <a:solidFill>
                <a:schemeClr val="tx1"/>
              </a:solidFill>
            </a:endParaRPr>
          </a:p>
        </p:txBody>
      </p:sp>
      <p:sp>
        <p:nvSpPr>
          <p:cNvPr id="997395" name="Rectangle 19"/>
          <p:cNvSpPr>
            <a:spLocks noChangeArrowheads="1"/>
          </p:cNvSpPr>
          <p:nvPr/>
        </p:nvSpPr>
        <p:spPr bwMode="auto">
          <a:xfrm>
            <a:off x="5270500" y="4051300"/>
            <a:ext cx="2984500" cy="266700"/>
          </a:xfrm>
          <a:prstGeom prst="rect">
            <a:avLst/>
          </a:prstGeom>
          <a:noFill/>
          <a:ln w="12700">
            <a:noFill/>
            <a:miter lim="800000"/>
            <a:headEnd/>
            <a:tailEnd/>
          </a:ln>
          <a:effectLst/>
        </p:spPr>
        <p:txBody>
          <a:bodyPr wrap="none" anchor="ctr">
            <a:prstTxWarp prst="textNoShape">
              <a:avLst/>
            </a:prstTxWarp>
          </a:bodyPr>
          <a:lstStyle/>
          <a:p>
            <a:endParaRPr lang="en-US"/>
          </a:p>
        </p:txBody>
      </p:sp>
      <p:sp>
        <p:nvSpPr>
          <p:cNvPr id="997396" name="Rectangle 20"/>
          <p:cNvSpPr>
            <a:spLocks noChangeArrowheads="1"/>
          </p:cNvSpPr>
          <p:nvPr/>
        </p:nvSpPr>
        <p:spPr bwMode="auto">
          <a:xfrm>
            <a:off x="4314825" y="3048000"/>
            <a:ext cx="3484182" cy="766877"/>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r>
              <a:rPr lang="en-US" sz="1100" dirty="0">
                <a:latin typeface="Courier New" pitchFamily="-65" charset="0"/>
              </a:rPr>
              <a:t>0000 1001 1100 0110 1010 1111 0101 1000</a:t>
            </a:r>
          </a:p>
          <a:p>
            <a:pPr algn="l"/>
            <a:r>
              <a:rPr lang="en-US" sz="1100" dirty="0">
                <a:latin typeface="Courier New" pitchFamily="-65" charset="0"/>
              </a:rPr>
              <a:t>1010 1111 0101 1000 0000 1001 1100 0110 </a:t>
            </a:r>
          </a:p>
          <a:p>
            <a:pPr algn="l"/>
            <a:r>
              <a:rPr lang="en-US" sz="1100" dirty="0">
                <a:latin typeface="Courier New" pitchFamily="-65" charset="0"/>
              </a:rPr>
              <a:t>1100 0110 1010 1111 0101 1000 0000 1001 </a:t>
            </a:r>
          </a:p>
          <a:p>
            <a:pPr algn="l"/>
            <a:r>
              <a:rPr lang="en-US" sz="1100" dirty="0">
                <a:latin typeface="Courier New" pitchFamily="-65" charset="0"/>
              </a:rPr>
              <a:t>0101 1000 0000 1001 1100 0110 1010 1111</a:t>
            </a:r>
            <a:r>
              <a:rPr lang="en-US" sz="1100" dirty="0">
                <a:latin typeface="Courier" pitchFamily="-65" charset="0"/>
              </a:rPr>
              <a:t> </a:t>
            </a:r>
          </a:p>
        </p:txBody>
      </p:sp>
      <p:sp>
        <p:nvSpPr>
          <p:cNvPr id="997398" name="Rectangle 22"/>
          <p:cNvSpPr>
            <a:spLocks noChangeArrowheads="1"/>
          </p:cNvSpPr>
          <p:nvPr/>
        </p:nvSpPr>
        <p:spPr bwMode="auto">
          <a:xfrm>
            <a:off x="844550" y="3568700"/>
            <a:ext cx="2730500" cy="139700"/>
          </a:xfrm>
          <a:prstGeom prst="rect">
            <a:avLst/>
          </a:prstGeom>
          <a:solidFill>
            <a:srgbClr val="FF8DA0"/>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97399" name="Line 23"/>
          <p:cNvSpPr>
            <a:spLocks noChangeShapeType="1"/>
          </p:cNvSpPr>
          <p:nvPr/>
        </p:nvSpPr>
        <p:spPr bwMode="auto">
          <a:xfrm>
            <a:off x="2085975" y="2674938"/>
            <a:ext cx="0" cy="40005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997400" name="Rectangle 24"/>
          <p:cNvSpPr>
            <a:spLocks noChangeArrowheads="1"/>
          </p:cNvSpPr>
          <p:nvPr/>
        </p:nvSpPr>
        <p:spPr bwMode="auto">
          <a:xfrm>
            <a:off x="609600" y="5822950"/>
            <a:ext cx="3708400" cy="561975"/>
          </a:xfrm>
          <a:prstGeom prst="rect">
            <a:avLst/>
          </a:prstGeom>
          <a:noFill/>
          <a:ln w="28575">
            <a:pattFill prst="pct70">
              <a:fgClr>
                <a:schemeClr val="tx1"/>
              </a:fgClr>
              <a:bgClr>
                <a:schemeClr val="bg1"/>
              </a:bgClr>
            </a:pattFill>
            <a:miter lim="800000"/>
            <a:headEnd/>
            <a:tailEnd/>
          </a:ln>
          <a:effectLst/>
        </p:spPr>
        <p:txBody>
          <a:bodyPr lIns="63500" tIns="25400" rIns="63500" bIns="25400">
            <a:prstTxWarp prst="textNoShape">
              <a:avLst/>
            </a:prstTxWarp>
            <a:spAutoFit/>
          </a:bodyPr>
          <a:lstStyle/>
          <a:p>
            <a:pPr marL="342900" indent="-342900" algn="l">
              <a:lnSpc>
                <a:spcPct val="88000"/>
              </a:lnSpc>
              <a:spcBef>
                <a:spcPct val="43000"/>
              </a:spcBef>
            </a:pPr>
            <a:r>
              <a:rPr lang="en-US" sz="1800" b="1">
                <a:solidFill>
                  <a:srgbClr val="005400"/>
                </a:solidFill>
              </a:rPr>
              <a:t>Logic Circuit Description</a:t>
            </a:r>
            <a:br>
              <a:rPr lang="en-US" sz="1800" b="1">
                <a:solidFill>
                  <a:srgbClr val="005400"/>
                </a:solidFill>
              </a:rPr>
            </a:br>
            <a:r>
              <a:rPr lang="en-US" sz="1800" b="1">
                <a:solidFill>
                  <a:srgbClr val="005400"/>
                </a:solidFill>
              </a:rPr>
              <a:t>(Circuit Schematic Diagrams)</a:t>
            </a:r>
          </a:p>
        </p:txBody>
      </p:sp>
      <p:sp>
        <p:nvSpPr>
          <p:cNvPr id="997402" name="Line 26"/>
          <p:cNvSpPr>
            <a:spLocks noChangeShapeType="1"/>
          </p:cNvSpPr>
          <p:nvPr/>
        </p:nvSpPr>
        <p:spPr bwMode="auto">
          <a:xfrm>
            <a:off x="2286000" y="4976813"/>
            <a:ext cx="0" cy="85090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997403" name="Rectangle 27"/>
          <p:cNvSpPr>
            <a:spLocks noChangeArrowheads="1"/>
          </p:cNvSpPr>
          <p:nvPr/>
        </p:nvSpPr>
        <p:spPr bwMode="auto">
          <a:xfrm>
            <a:off x="381000" y="5121275"/>
            <a:ext cx="1981200" cy="517525"/>
          </a:xfrm>
          <a:prstGeom prst="rect">
            <a:avLst/>
          </a:prstGeom>
          <a:noFill/>
          <a:ln w="12700">
            <a:noFill/>
            <a:miter lim="800000"/>
            <a:headEnd/>
            <a:tailEnd/>
          </a:ln>
          <a:effectLst/>
        </p:spPr>
        <p:txBody>
          <a:bodyPr lIns="63500" tIns="25400" rIns="63500" bIns="25400">
            <a:prstTxWarp prst="textNoShape">
              <a:avLst/>
            </a:prstTxWarp>
            <a:spAutoFit/>
          </a:bodyPr>
          <a:lstStyle/>
          <a:p>
            <a:pPr algn="l">
              <a:lnSpc>
                <a:spcPct val="85000"/>
              </a:lnSpc>
            </a:pPr>
            <a:r>
              <a:rPr lang="en-US" sz="1800" b="1" i="1">
                <a:solidFill>
                  <a:schemeClr val="tx1"/>
                </a:solidFill>
              </a:rPr>
              <a:t>Architecture Implementation</a:t>
            </a:r>
          </a:p>
        </p:txBody>
      </p:sp>
      <p:graphicFrame>
        <p:nvGraphicFramePr>
          <p:cNvPr id="997408" name="Object 32"/>
          <p:cNvGraphicFramePr>
            <a:graphicFrameLocks noChangeAspect="1"/>
          </p:cNvGraphicFramePr>
          <p:nvPr>
            <p:ph sz="quarter" idx="3"/>
          </p:nvPr>
        </p:nvGraphicFramePr>
        <p:xfrm>
          <a:off x="4800600" y="5486400"/>
          <a:ext cx="1828800" cy="1257300"/>
        </p:xfrm>
        <a:graphic>
          <a:graphicData uri="http://schemas.openxmlformats.org/presentationml/2006/ole">
            <p:oleObj spid="_x0000_s239618" name="Image" r:id="rId4" imgW="3492063" imgH="2400000" progId="">
              <p:embed/>
            </p:oleObj>
          </a:graphicData>
        </a:graphic>
      </p:graphicFrame>
      <p:pic>
        <p:nvPicPr>
          <p:cNvPr id="997411" name="Picture 35" descr="Picture 1"/>
          <p:cNvPicPr>
            <a:picLocks noChangeAspect="1" noChangeArrowheads="1"/>
          </p:cNvPicPr>
          <p:nvPr/>
        </p:nvPicPr>
        <p:blipFill>
          <a:blip r:embed="rId5"/>
          <a:srcRect/>
          <a:stretch>
            <a:fillRect/>
          </a:stretch>
        </p:blipFill>
        <p:spPr bwMode="auto">
          <a:xfrm>
            <a:off x="4800600" y="4038600"/>
            <a:ext cx="1638300" cy="1373188"/>
          </a:xfrm>
          <a:prstGeom prst="rect">
            <a:avLst/>
          </a:prstGeom>
          <a:noFill/>
        </p:spPr>
      </p:pic>
      <p:sp>
        <p:nvSpPr>
          <p:cNvPr id="997412" name="Rectangle 36"/>
          <p:cNvSpPr>
            <a:spLocks noChangeArrowheads="1"/>
          </p:cNvSpPr>
          <p:nvPr/>
        </p:nvSpPr>
        <p:spPr bwMode="auto">
          <a:xfrm>
            <a:off x="6128327" y="5073650"/>
            <a:ext cx="304800" cy="336550"/>
          </a:xfrm>
          <a:prstGeom prst="rect">
            <a:avLst/>
          </a:prstGeom>
          <a:solidFill>
            <a:schemeClr val="tx1"/>
          </a:solidFill>
          <a:ln w="12700">
            <a:noFill/>
            <a:miter lim="800000"/>
            <a:headEnd/>
            <a:tailEnd/>
          </a:ln>
          <a:effectLst/>
        </p:spPr>
        <p:txBody>
          <a:bodyPr wrap="none" anchor="ctr">
            <a:prstTxWarp prst="textNoShape">
              <a:avLst/>
            </a:prstTxWarp>
          </a:bodyPr>
          <a:lstStyle/>
          <a:p>
            <a:endParaRPr lang="en-US"/>
          </a:p>
        </p:txBody>
      </p:sp>
      <p:pic>
        <p:nvPicPr>
          <p:cNvPr id="997413" name="Picture 37" descr="CreationOfMan"/>
          <p:cNvPicPr>
            <a:picLocks noChangeAspect="1" noChangeArrowheads="1"/>
          </p:cNvPicPr>
          <p:nvPr/>
        </p:nvPicPr>
        <p:blipFill>
          <a:blip r:embed="rId6">
            <a:alphaModFix amt="90000"/>
          </a:blip>
          <a:srcRect l="59843"/>
          <a:stretch>
            <a:fillRect/>
          </a:stretch>
        </p:blipFill>
        <p:spPr bwMode="auto">
          <a:xfrm rot="-5400000">
            <a:off x="3388809" y="279288"/>
            <a:ext cx="2366382" cy="4419604"/>
          </a:xfrm>
          <a:prstGeom prst="rect">
            <a:avLst/>
          </a:prstGeom>
          <a:noFill/>
        </p:spPr>
      </p:pic>
      <p:pic>
        <p:nvPicPr>
          <p:cNvPr id="27" name="Picture 37" descr="CreationOfMan"/>
          <p:cNvPicPr>
            <a:picLocks noChangeAspect="1" noChangeArrowheads="1"/>
          </p:cNvPicPr>
          <p:nvPr/>
        </p:nvPicPr>
        <p:blipFill>
          <a:blip r:embed="rId6">
            <a:alphaModFix amt="90000"/>
          </a:blip>
          <a:srcRect l="5047" r="40643"/>
          <a:stretch>
            <a:fillRect/>
          </a:stretch>
        </p:blipFill>
        <p:spPr bwMode="auto">
          <a:xfrm rot="-5400000">
            <a:off x="2971801" y="3047998"/>
            <a:ext cx="3200400" cy="4419604"/>
          </a:xfrm>
          <a:prstGeom prst="rect">
            <a:avLst/>
          </a:prstGeom>
          <a:noFill/>
        </p:spPr>
      </p:pic>
      <p:sp>
        <p:nvSpPr>
          <p:cNvPr id="30" name="Title 29"/>
          <p:cNvSpPr>
            <a:spLocks noGrp="1"/>
          </p:cNvSpPr>
          <p:nvPr>
            <p:ph type="title"/>
          </p:nvPr>
        </p:nvSpPr>
        <p:spPr>
          <a:xfrm>
            <a:off x="762000" y="152400"/>
            <a:ext cx="7924800" cy="474663"/>
          </a:xfrm>
        </p:spPr>
        <p:txBody>
          <a:bodyPr/>
          <a:lstStyle/>
          <a:p>
            <a:r>
              <a:rPr lang="en-US" dirty="0" smtClean="0"/>
              <a:t>We made HW/SW contact!</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nodeType="clickEffect">
                                  <p:stCondLst>
                                    <p:cond delay="0"/>
                                  </p:stCondLst>
                                  <p:childTnLst>
                                    <p:set>
                                      <p:cBhvr>
                                        <p:cTn id="6" dur="1" fill="hold">
                                          <p:stCondLst>
                                            <p:cond delay="0"/>
                                          </p:stCondLst>
                                        </p:cTn>
                                        <p:tgtEl>
                                          <p:spTgt spid="997413"/>
                                        </p:tgtEl>
                                        <p:attrNameLst>
                                          <p:attrName>style.visibility</p:attrName>
                                        </p:attrNameLst>
                                      </p:cBhvr>
                                      <p:to>
                                        <p:strVal val="visible"/>
                                      </p:to>
                                    </p:set>
                                    <p:anim calcmode="lin" valueType="num">
                                      <p:cBhvr additive="base">
                                        <p:cTn id="7" dur="2000" fill="hold"/>
                                        <p:tgtEl>
                                          <p:spTgt spid="997413"/>
                                        </p:tgtEl>
                                        <p:attrNameLst>
                                          <p:attrName>ppt_x</p:attrName>
                                        </p:attrNameLst>
                                      </p:cBhvr>
                                      <p:tavLst>
                                        <p:tav tm="0">
                                          <p:val>
                                            <p:strVal val="#ppt_x"/>
                                          </p:val>
                                        </p:tav>
                                        <p:tav tm="100000">
                                          <p:val>
                                            <p:strVal val="#ppt_x"/>
                                          </p:val>
                                        </p:tav>
                                      </p:tavLst>
                                    </p:anim>
                                    <p:anim calcmode="lin" valueType="num">
                                      <p:cBhvr additive="base">
                                        <p:cTn id="8" dur="2000" fill="hold"/>
                                        <p:tgtEl>
                                          <p:spTgt spid="997413"/>
                                        </p:tgtEl>
                                        <p:attrNameLst>
                                          <p:attrName>ppt_y</p:attrName>
                                        </p:attrNameLst>
                                      </p:cBhvr>
                                      <p:tavLst>
                                        <p:tav tm="0">
                                          <p:val>
                                            <p:strVal val="0-#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2000" fill="hold"/>
                                        <p:tgtEl>
                                          <p:spTgt spid="27"/>
                                        </p:tgtEl>
                                        <p:attrNameLst>
                                          <p:attrName>ppt_x</p:attrName>
                                        </p:attrNameLst>
                                      </p:cBhvr>
                                      <p:tavLst>
                                        <p:tav tm="0">
                                          <p:val>
                                            <p:strVal val="#ppt_x"/>
                                          </p:val>
                                        </p:tav>
                                        <p:tav tm="100000">
                                          <p:val>
                                            <p:strVal val="#ppt_x"/>
                                          </p:val>
                                        </p:tav>
                                      </p:tavLst>
                                    </p:anim>
                                    <p:anim calcmode="lin" valueType="num">
                                      <p:cBhvr additive="base">
                                        <p:cTn id="12" dur="20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30402" name="Rectangle 2"/>
          <p:cNvSpPr>
            <a:spLocks noGrp="1" noChangeArrowheads="1"/>
          </p:cNvSpPr>
          <p:nvPr>
            <p:ph type="title"/>
          </p:nvPr>
        </p:nvSpPr>
        <p:spPr/>
        <p:txBody>
          <a:bodyPr/>
          <a:lstStyle/>
          <a:p>
            <a:r>
              <a:rPr lang="en-US" sz="3600" dirty="0" smtClean="0"/>
              <a:t>CS61C: So what did you learn? (1</a:t>
            </a:r>
            <a:r>
              <a:rPr lang="en-US" sz="3600" baseline="30000" dirty="0" smtClean="0"/>
              <a:t>st</a:t>
            </a:r>
            <a:r>
              <a:rPr lang="en-US" sz="3600" dirty="0" smtClean="0"/>
              <a:t> lecture)</a:t>
            </a:r>
            <a:endParaRPr lang="en-US" sz="3600" dirty="0"/>
          </a:p>
        </p:txBody>
      </p:sp>
      <p:sp>
        <p:nvSpPr>
          <p:cNvPr id="3430403" name="Rectangle 3"/>
          <p:cNvSpPr>
            <a:spLocks noGrp="1" noChangeArrowheads="1"/>
          </p:cNvSpPr>
          <p:nvPr>
            <p:ph type="body" idx="1"/>
          </p:nvPr>
        </p:nvSpPr>
        <p:spPr/>
        <p:txBody>
          <a:bodyPr/>
          <a:lstStyle/>
          <a:p>
            <a:pPr algn="ctr">
              <a:buNone/>
            </a:pPr>
            <a:r>
              <a:rPr lang="en-US" sz="2800" dirty="0" smtClean="0">
                <a:solidFill>
                  <a:srgbClr val="FFFF00"/>
                </a:solidFill>
              </a:rPr>
              <a:t>Learn some of the big ideas in CS &amp; Engineering:</a:t>
            </a:r>
            <a:endParaRPr lang="en-US" sz="2400" dirty="0" smtClean="0">
              <a:solidFill>
                <a:srgbClr val="FFFF00"/>
              </a:solidFill>
            </a:endParaRPr>
          </a:p>
          <a:p>
            <a:r>
              <a:rPr lang="en-US" sz="2400" dirty="0" smtClean="0"/>
              <a:t>5 classic components of a Computer</a:t>
            </a:r>
          </a:p>
          <a:p>
            <a:r>
              <a:rPr lang="en-US" sz="2400" dirty="0" smtClean="0"/>
              <a:t>Principle of abstraction, systems built as layers</a:t>
            </a:r>
          </a:p>
          <a:p>
            <a:r>
              <a:rPr lang="en-US" sz="2400" dirty="0" smtClean="0"/>
              <a:t>Data can be anything (integers, floating point, characters): a program determines what it is</a:t>
            </a:r>
          </a:p>
          <a:p>
            <a:r>
              <a:rPr lang="en-US" sz="2400" dirty="0" smtClean="0"/>
              <a:t>Stored program concept: instructions just data</a:t>
            </a:r>
          </a:p>
          <a:p>
            <a:r>
              <a:rPr lang="en-US" sz="2400" dirty="0" smtClean="0"/>
              <a:t>Compilation </a:t>
            </a:r>
            <a:r>
              <a:rPr lang="en-US" sz="2400" dirty="0" err="1" smtClean="0"/>
              <a:t>v</a:t>
            </a:r>
            <a:r>
              <a:rPr lang="en-US" sz="2400" dirty="0" smtClean="0"/>
              <a:t>. interpretation thru system layers</a:t>
            </a:r>
          </a:p>
          <a:p>
            <a:r>
              <a:rPr lang="en-US" sz="2400" dirty="0" smtClean="0"/>
              <a:t>Principle of Locality, exploited via memory hierarchy (caches)</a:t>
            </a:r>
          </a:p>
          <a:p>
            <a:r>
              <a:rPr lang="en-US" sz="2400" dirty="0" smtClean="0"/>
              <a:t>Benefits of a layer of indirection (VM)</a:t>
            </a:r>
          </a:p>
          <a:p>
            <a:r>
              <a:rPr lang="en-US" sz="2400" dirty="0" smtClean="0"/>
              <a:t>Greater performance by exploiting parallelism</a:t>
            </a:r>
          </a:p>
          <a:p>
            <a:pPr lvl="1"/>
            <a:r>
              <a:rPr lang="en-US" sz="2000" dirty="0" smtClean="0"/>
              <a:t>Pipelining, </a:t>
            </a:r>
            <a:r>
              <a:rPr lang="en-US" sz="2000" dirty="0" err="1" smtClean="0"/>
              <a:t>superscaler</a:t>
            </a:r>
            <a:r>
              <a:rPr lang="en-US" sz="2000" dirty="0" smtClean="0"/>
              <a:t>, MPI, </a:t>
            </a:r>
            <a:r>
              <a:rPr lang="en-US" sz="2000" dirty="0" err="1" smtClean="0"/>
              <a:t>MapReduce</a:t>
            </a:r>
            <a:r>
              <a:rPr lang="en-US" sz="2000" dirty="0" smtClean="0"/>
              <a:t>, </a:t>
            </a:r>
            <a:r>
              <a:rPr lang="en-US" sz="2000" dirty="0" err="1" smtClean="0"/>
              <a:t>OpenMP</a:t>
            </a:r>
            <a:r>
              <a:rPr lang="en-US" sz="2000" dirty="0" smtClean="0"/>
              <a:t>, </a:t>
            </a:r>
            <a:r>
              <a:rPr lang="en-US" sz="2000" dirty="0" err="1" smtClean="0"/>
              <a:t>pthreads</a:t>
            </a:r>
            <a:endParaRPr lang="en-US" sz="2000" dirty="0" smtClean="0"/>
          </a:p>
          <a:p>
            <a:r>
              <a:rPr lang="en-US" sz="2400" dirty="0" smtClean="0"/>
              <a:t>Principles/Pitfalls of Performance Measurement</a:t>
            </a:r>
            <a:endParaRPr lang="en-US" sz="24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So what did you learn? (all yr) </a:t>
            </a:r>
            <a:endParaRPr lang="en-US" dirty="0"/>
          </a:p>
        </p:txBody>
      </p:sp>
      <p:sp>
        <p:nvSpPr>
          <p:cNvPr id="3" name="Content Placeholder 2"/>
          <p:cNvSpPr>
            <a:spLocks noGrp="1"/>
          </p:cNvSpPr>
          <p:nvPr>
            <p:ph idx="1"/>
          </p:nvPr>
        </p:nvSpPr>
        <p:spPr/>
        <p:txBody>
          <a:bodyPr/>
          <a:lstStyle/>
          <a:p>
            <a:r>
              <a:rPr lang="en-US" dirty="0" smtClean="0"/>
              <a:t>Use ISO 8601</a:t>
            </a:r>
          </a:p>
          <a:p>
            <a:pPr lvl="1"/>
            <a:r>
              <a:rPr lang="en-US" dirty="0" smtClean="0"/>
              <a:t>YYYY-MM-DD</a:t>
            </a:r>
          </a:p>
          <a:p>
            <a:r>
              <a:rPr lang="en-US" dirty="0" smtClean="0"/>
              <a:t>Don’t be afraid</a:t>
            </a:r>
          </a:p>
          <a:p>
            <a:pPr lvl="1"/>
            <a:r>
              <a:rPr lang="en-US" dirty="0" smtClean="0"/>
              <a:t>…to ask questions, sit in front, dance in the aisles</a:t>
            </a:r>
          </a:p>
          <a:p>
            <a:r>
              <a:rPr lang="en-US" dirty="0" smtClean="0"/>
              <a:t>Find your partner</a:t>
            </a:r>
          </a:p>
          <a:p>
            <a:pPr lvl="1"/>
            <a:r>
              <a:rPr lang="en-US" dirty="0" smtClean="0"/>
              <a:t>Find the Yin to your Yang (</a:t>
            </a:r>
            <a:r>
              <a:rPr lang="en-US" u="sng" dirty="0" smtClean="0"/>
              <a:t>project</a:t>
            </a:r>
            <a:r>
              <a:rPr lang="en-US" dirty="0" smtClean="0"/>
              <a:t> &amp; </a:t>
            </a:r>
            <a:r>
              <a:rPr lang="en-US" u="sng" dirty="0" smtClean="0"/>
              <a:t>life</a:t>
            </a:r>
            <a:r>
              <a:rPr lang="en-US" dirty="0" smtClean="0"/>
              <a:t> partners)</a:t>
            </a:r>
          </a:p>
          <a:p>
            <a:r>
              <a:rPr lang="en-US" dirty="0" smtClean="0"/>
              <a:t>Enjoy your youth</a:t>
            </a:r>
          </a:p>
          <a:p>
            <a:pPr lvl="1"/>
            <a:r>
              <a:rPr lang="en-US" dirty="0" smtClean="0"/>
              <a:t>E.g., Travel while you aren’t tied down in your life</a:t>
            </a:r>
          </a:p>
          <a:p>
            <a:r>
              <a:rPr lang="en-US" dirty="0" smtClean="0"/>
              <a:t>Love your job</a:t>
            </a:r>
          </a:p>
          <a:p>
            <a:pPr lvl="1"/>
            <a:r>
              <a:rPr lang="en-US" dirty="0" smtClean="0"/>
              <a:t>Love what you do; do what you love</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34498" name="Rectangle 2"/>
          <p:cNvSpPr>
            <a:spLocks noGrp="1" noChangeArrowheads="1"/>
          </p:cNvSpPr>
          <p:nvPr>
            <p:ph type="title"/>
          </p:nvPr>
        </p:nvSpPr>
        <p:spPr/>
        <p:txBody>
          <a:bodyPr/>
          <a:lstStyle/>
          <a:p>
            <a:r>
              <a:rPr lang="en-US"/>
              <a:t>20th vs. 21st Century IT Targets</a:t>
            </a:r>
          </a:p>
        </p:txBody>
      </p:sp>
      <p:sp>
        <p:nvSpPr>
          <p:cNvPr id="3434499" name="Rectangle 3"/>
          <p:cNvSpPr>
            <a:spLocks noGrp="1" noChangeArrowheads="1"/>
          </p:cNvSpPr>
          <p:nvPr>
            <p:ph type="body" idx="1"/>
          </p:nvPr>
        </p:nvSpPr>
        <p:spPr>
          <a:xfrm>
            <a:off x="381000" y="990600"/>
            <a:ext cx="8534400" cy="5226050"/>
          </a:xfrm>
        </p:spPr>
        <p:txBody>
          <a:bodyPr/>
          <a:lstStyle/>
          <a:p>
            <a:r>
              <a:rPr lang="en-US" sz="2800"/>
              <a:t>20th Century Measure of Success </a:t>
            </a:r>
          </a:p>
          <a:p>
            <a:pPr lvl="1"/>
            <a:r>
              <a:rPr lang="en-US" sz="2400"/>
              <a:t>Performance (peak vs. delivered)</a:t>
            </a:r>
          </a:p>
          <a:p>
            <a:pPr lvl="1"/>
            <a:r>
              <a:rPr lang="en-US" sz="2400"/>
              <a:t>Cost (purchase cost vs. ownership cost, power)</a:t>
            </a:r>
          </a:p>
          <a:p>
            <a:r>
              <a:rPr lang="en-US" sz="2800"/>
              <a:t>21st Century Measure of Success? “SPUR”</a:t>
            </a:r>
          </a:p>
          <a:p>
            <a:pPr lvl="1"/>
            <a:r>
              <a:rPr lang="en-US" sz="2400"/>
              <a:t>Security</a:t>
            </a:r>
          </a:p>
          <a:p>
            <a:pPr lvl="1"/>
            <a:r>
              <a:rPr lang="en-US" sz="2400"/>
              <a:t>Privacy</a:t>
            </a:r>
          </a:p>
          <a:p>
            <a:pPr lvl="1"/>
            <a:r>
              <a:rPr lang="en-US" sz="2400"/>
              <a:t>Usability</a:t>
            </a:r>
          </a:p>
          <a:p>
            <a:pPr lvl="1"/>
            <a:r>
              <a:rPr lang="en-US" sz="2400"/>
              <a:t>Reliability</a:t>
            </a:r>
          </a:p>
          <a:p>
            <a:r>
              <a:rPr lang="en-US" sz="2800"/>
              <a:t>Massive parallelism greater chance (this time) if </a:t>
            </a:r>
          </a:p>
          <a:p>
            <a:pPr lvl="1"/>
            <a:r>
              <a:rPr lang="en-US" sz="2400"/>
              <a:t>Measure of success is SPUR vs. only cost-perf</a:t>
            </a:r>
          </a:p>
          <a:p>
            <a:pPr lvl="1"/>
            <a:r>
              <a:rPr lang="en-US" sz="2400"/>
              <a:t>Uniprocessor performance improvement decelerates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35522" name="Rectangle 2"/>
          <p:cNvSpPr>
            <a:spLocks noGrp="1" noChangeArrowheads="1"/>
          </p:cNvSpPr>
          <p:nvPr>
            <p:ph type="title"/>
          </p:nvPr>
        </p:nvSpPr>
        <p:spPr/>
        <p:txBody>
          <a:bodyPr/>
          <a:lstStyle/>
          <a:p>
            <a:r>
              <a:rPr lang="en-US"/>
              <a:t>Other Implications</a:t>
            </a:r>
          </a:p>
        </p:txBody>
      </p:sp>
      <p:sp>
        <p:nvSpPr>
          <p:cNvPr id="3435523" name="Rectangle 3"/>
          <p:cNvSpPr>
            <a:spLocks noGrp="1" noChangeArrowheads="1"/>
          </p:cNvSpPr>
          <p:nvPr>
            <p:ph type="body" idx="1"/>
          </p:nvPr>
        </p:nvSpPr>
        <p:spPr>
          <a:xfrm>
            <a:off x="533400" y="1066800"/>
            <a:ext cx="8382000" cy="5027613"/>
          </a:xfrm>
        </p:spPr>
        <p:txBody>
          <a:bodyPr/>
          <a:lstStyle/>
          <a:p>
            <a:r>
              <a:rPr lang="en-US" dirty="0"/>
              <a:t>Need to revisit chronic unsolved problem</a:t>
            </a:r>
          </a:p>
          <a:p>
            <a:pPr lvl="1"/>
            <a:r>
              <a:rPr lang="en-US" dirty="0"/>
              <a:t>Parallel programming!! </a:t>
            </a:r>
          </a:p>
          <a:p>
            <a:r>
              <a:rPr lang="en-US" dirty="0"/>
              <a:t>Implications for applications:</a:t>
            </a:r>
          </a:p>
          <a:p>
            <a:pPr lvl="1"/>
            <a:r>
              <a:rPr lang="en-US" dirty="0"/>
              <a:t>Computing power &gt;&gt;&gt; CDC6600, Cray XMP (choose your </a:t>
            </a:r>
            <a:r>
              <a:rPr lang="en-US" dirty="0" smtClean="0"/>
              <a:t>favorite supercomputer) </a:t>
            </a:r>
            <a:r>
              <a:rPr lang="en-US" dirty="0"/>
              <a:t>on an economical die inside your watch, cell phone or PDA</a:t>
            </a:r>
          </a:p>
          <a:p>
            <a:pPr lvl="2"/>
            <a:r>
              <a:rPr lang="en-US" dirty="0"/>
              <a:t>On your body health monitoring</a:t>
            </a:r>
          </a:p>
          <a:p>
            <a:pPr lvl="2"/>
            <a:r>
              <a:rPr lang="en-US" dirty="0"/>
              <a:t>Google + library of congress on your PDA</a:t>
            </a:r>
          </a:p>
          <a:p>
            <a:r>
              <a:rPr lang="en-US" dirty="0"/>
              <a:t>As devices continue to shrink…</a:t>
            </a:r>
          </a:p>
          <a:p>
            <a:pPr lvl="1"/>
            <a:r>
              <a:rPr lang="en-US" dirty="0"/>
              <a:t>The need for great HCI (human-computer interfaces) is as critical as ever!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35995</TotalTime>
  <Pages>47</Pages>
  <Words>1720</Words>
  <Application>Microsoft Macintosh PowerPoint</Application>
  <PresentationFormat>Letter Paper (8.5x11 in)</PresentationFormat>
  <Paragraphs>220</Paragraphs>
  <Slides>17</Slides>
  <Notes>13</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Metro</vt:lpstr>
      <vt:lpstr>Image</vt:lpstr>
      <vt:lpstr>Brain interfaces made of silk</vt:lpstr>
      <vt:lpstr>Cool Stuff…the videos before lecture</vt:lpstr>
      <vt:lpstr>Review : Parallelism</vt:lpstr>
      <vt:lpstr>We learned about “Machine Structures”</vt:lpstr>
      <vt:lpstr>We made HW/SW contact!</vt:lpstr>
      <vt:lpstr>CS61C: So what did you learn? (1st lecture)</vt:lpstr>
      <vt:lpstr>Life: So what did you learn? (all yr) </vt:lpstr>
      <vt:lpstr>20th vs. 21st Century IT Targets</vt:lpstr>
      <vt:lpstr>Other Implications</vt:lpstr>
      <vt:lpstr>Upcoming Calendar</vt:lpstr>
      <vt:lpstr>Administrivia: Become active!</vt:lpstr>
      <vt:lpstr>Taking advantage of Cal Opportunities</vt:lpstr>
      <vt:lpstr>Dan’s Opportunities Fall 2010</vt:lpstr>
      <vt:lpstr>Anatomy: 5 components of any Computer</vt:lpstr>
      <vt:lpstr>Peer Instruction Opinion </vt:lpstr>
      <vt:lpstr>Penultimate slide: Thanks to the staff!</vt:lpstr>
      <vt:lpstr>The Future for Future Cal Alumni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CS61C - Lecture 13</dc:title>
  <dc:subject/>
  <dc:creator>John Wawrzynek</dc:creator>
  <cp:keywords/>
  <dc:description/>
  <cp:lastModifiedBy>Dan Garcia</cp:lastModifiedBy>
  <cp:revision>2509</cp:revision>
  <cp:lastPrinted>2010-04-22T22:45:42Z</cp:lastPrinted>
  <dcterms:created xsi:type="dcterms:W3CDTF">2010-04-22T21:16:36Z</dcterms:created>
  <dcterms:modified xsi:type="dcterms:W3CDTF">2010-04-22T22:45:44Z</dcterms:modified>
</cp:coreProperties>
</file>