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58" r:id="rId4"/>
    <p:sldId id="296" r:id="rId5"/>
    <p:sldId id="297" r:id="rId6"/>
    <p:sldId id="298" r:id="rId7"/>
    <p:sldId id="299" r:id="rId8"/>
    <p:sldId id="300" r:id="rId9"/>
    <p:sldId id="280" r:id="rId10"/>
    <p:sldId id="293" r:id="rId11"/>
    <p:sldId id="281" r:id="rId12"/>
    <p:sldId id="294" r:id="rId13"/>
    <p:sldId id="282" r:id="rId14"/>
    <p:sldId id="301" r:id="rId15"/>
    <p:sldId id="295" r:id="rId16"/>
    <p:sldId id="290" r:id="rId17"/>
    <p:sldId id="264" r:id="rId18"/>
    <p:sldId id="283" r:id="rId19"/>
    <p:sldId id="286" r:id="rId20"/>
    <p:sldId id="304" r:id="rId21"/>
    <p:sldId id="288" r:id="rId22"/>
    <p:sldId id="302" r:id="rId23"/>
    <p:sldId id="303" r:id="rId24"/>
    <p:sldId id="275" r:id="rId25"/>
    <p:sldId id="276" r:id="rId26"/>
    <p:sldId id="277" r:id="rId2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gray" frameSlides="1"/>
  <p:showPr showNarration="1" useTimings="0">
    <p:present/>
    <p:sldAll/>
    <p:penClr>
      <a:schemeClr val="tx1"/>
    </p:penClr>
  </p:showPr>
  <p:clrMru>
    <a:srgbClr val="000550"/>
    <a:srgbClr val="800080"/>
    <a:srgbClr val="66FF33"/>
    <a:srgbClr val="FF0000"/>
    <a:srgbClr val="3333CC"/>
    <a:srgbClr val="FF8DA0"/>
    <a:srgbClr val="008000"/>
    <a:srgbClr val="810A52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96" y="-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28" tIns="45354" rIns="92328" bIns="45354"/>
          <a:lstStyle/>
          <a:p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Greet class</a:t>
            </a:r>
          </a:p>
        </p:txBody>
      </p:sp>
      <p:sp>
        <p:nvSpPr>
          <p:cNvPr id="1638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11550" y="2441575"/>
            <a:ext cx="0" cy="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6389688"/>
            <a:ext cx="5532437" cy="252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1" tIns="44136" rIns="88271" bIns="44136"/>
          <a:lstStyle/>
          <a:p>
            <a:pPr marL="228600" indent="-228600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11550" y="2441575"/>
            <a:ext cx="0" cy="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6389688"/>
            <a:ext cx="5532437" cy="252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8271" tIns="44136" rIns="88271" bIns="44136"/>
          <a:lstStyle/>
          <a:p>
            <a:pPr marL="228600" indent="-228600">
              <a:buFontTx/>
              <a:buAutoNum type="arabicParenR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False (explained above)</a:t>
            </a:r>
          </a:p>
          <a:p>
            <a:pPr marL="228600" indent="-228600">
              <a:buFontTx/>
              <a:buAutoNum type="arabicParenR"/>
            </a:pPr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True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1738" y="711200"/>
            <a:ext cx="4621212" cy="3465513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3321" tIns="46660" rIns="93321" bIns="46660"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806" tIns="45903" rIns="91806" bIns="45903"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947" y="4421306"/>
            <a:ext cx="5149209" cy="418885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806" tIns="45903" rIns="91806" bIns="45903"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914400" y="6654800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tx1"/>
                </a:solidFill>
              </a:rPr>
              <a:t>CS61C </a:t>
            </a:r>
            <a:r>
              <a:rPr lang="en-US" sz="1000" b="1" dirty="0" smtClean="0">
                <a:solidFill>
                  <a:schemeClr val="accent2"/>
                </a:solidFill>
              </a:rPr>
              <a:t>L39 Intra-machine Parallelism </a:t>
            </a:r>
            <a:r>
              <a:rPr lang="en-US" sz="1000" b="1" dirty="0">
                <a:solidFill>
                  <a:schemeClr val="tx1"/>
                </a:solidFill>
              </a:rPr>
              <a:t>(</a:t>
            </a:r>
            <a:fld id="{1627E502-0B43-8347-BD21-D7BA7F5338C6}" type="slidenum">
              <a:rPr lang="en-US" sz="1000" b="1">
                <a:solidFill>
                  <a:schemeClr val="tx1"/>
                </a:solidFill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7314928" y="6651625"/>
            <a:ext cx="1833835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</a:rPr>
              <a:t>Beamer, </a:t>
            </a:r>
            <a:r>
              <a:rPr lang="en-US" sz="1000" b="1" dirty="0">
                <a:solidFill>
                  <a:schemeClr val="tx1"/>
                </a:solidFill>
              </a:rPr>
              <a:t>Spring 2010 © UCB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65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65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charset="0"/>
        <a:buChar char="•"/>
        <a:defRPr sz="3200" b="1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rgbClr val="0D407F"/>
          </a:solidFill>
          <a:latin typeface="+mn-lt"/>
          <a:ea typeface="ＭＳ Ｐゴシック" pitchFamily="-65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Font typeface="Wingdings" charset="2"/>
        <a:buChar char="§"/>
        <a:defRPr sz="2400" b="1">
          <a:solidFill>
            <a:srgbClr val="810A52"/>
          </a:solidFill>
          <a:latin typeface="+mn-lt"/>
          <a:ea typeface="ＭＳ Ｐゴシック" pitchFamily="-65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0" y="2927350"/>
            <a:ext cx="8077200" cy="1153649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 dirty="0" smtClean="0">
                <a:solidFill>
                  <a:schemeClr val="bg1"/>
                </a:solidFill>
              </a:rPr>
              <a:t>		Head TA Scott Beamer</a:t>
            </a:r>
          </a:p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charset="0"/>
              <a:buNone/>
              <a:tabLst>
                <a:tab pos="1660525" algn="l"/>
              </a:tabLst>
            </a:pPr>
            <a:r>
              <a:rPr lang="en-US" sz="2800" b="1" dirty="0">
                <a:solidFill>
                  <a:schemeClr val="bg1"/>
                </a:solidFill>
              </a:rPr>
              <a:t>		</a:t>
            </a:r>
            <a:r>
              <a:rPr lang="en-US" sz="2800" b="1" dirty="0" err="1">
                <a:solidFill>
                  <a:schemeClr val="bg1"/>
                </a:solidFill>
                <a:latin typeface="Courier New" charset="0"/>
              </a:rPr>
              <a:t>www.cs.berkeley.edu/</a:t>
            </a:r>
            <a:r>
              <a:rPr lang="en-US" sz="2800" b="1" dirty="0" err="1" smtClean="0">
                <a:solidFill>
                  <a:schemeClr val="bg1"/>
                </a:solidFill>
                <a:latin typeface="Courier New" charset="0"/>
              </a:rPr>
              <a:t>~sbeamer</a:t>
            </a:r>
            <a:endParaRPr lang="en-US" sz="2800" b="1" dirty="0">
              <a:solidFill>
                <a:schemeClr val="bg1"/>
              </a:solidFill>
              <a:latin typeface="Courier New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2392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UC Berkeley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600" b="1" dirty="0">
                <a:solidFill>
                  <a:schemeClr val="accent2"/>
                </a:solidFill>
              </a:rPr>
              <a:t>CS61C : Machine Structures</a:t>
            </a: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/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Lecture</a:t>
            </a:r>
            <a:r>
              <a:rPr lang="en-US" sz="3200" b="1" dirty="0" smtClean="0">
                <a:solidFill>
                  <a:schemeClr val="accent2"/>
                </a:solidFill>
              </a:rPr>
              <a:t> 39 – Intra-machine Parallelism</a:t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2010-</a:t>
            </a:r>
            <a:r>
              <a:rPr lang="en-US" sz="3200" b="1" dirty="0" smtClean="0">
                <a:solidFill>
                  <a:schemeClr val="tx1"/>
                </a:solidFill>
              </a:rPr>
              <a:t>04-30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1828800" cy="2751205"/>
          </a:xfrm>
          <a:prstGeom prst="rect">
            <a:avLst/>
          </a:prstGeom>
          <a:noFill/>
          <a:ln w="38100" cmpd="sng">
            <a:solidFill>
              <a:srgbClr val="000550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029200"/>
            <a:ext cx="16002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4669697"/>
            <a:ext cx="990600" cy="1197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7200" y="5486400"/>
            <a:ext cx="1066800" cy="1066800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09800" y="4114800"/>
            <a:ext cx="647700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600" b="1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Old-Fashioned Mud-Slinging with Flash </a:t>
            </a:r>
            <a:endParaRPr lang="en-US" sz="2400" b="1" dirty="0">
              <a:solidFill>
                <a:srgbClr val="111111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4600" y="4924961"/>
            <a:ext cx="4724400" cy="132343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111111"/>
                </a:solidFill>
              </a:rPr>
              <a:t>Apple, Adobe, and Microsoft all pointing fingers at each other for Flash’s crashes. Apple and Microsoft will back HTML5.</a:t>
            </a:r>
            <a:endParaRPr lang="en-US" sz="2400" b="1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587774" cy="490391"/>
          </a:xfrm>
        </p:spPr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914400"/>
            <a:ext cx="8216900" cy="553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376345" cy="490391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7499" y="1066800"/>
            <a:ext cx="8674101" cy="5295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91000" y="6488668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Courtesy: Chris Batten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376345" cy="490391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7499" y="1066800"/>
            <a:ext cx="8674101" cy="5295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91000" y="6488668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Courtesy: Chris Batten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386364" cy="490391"/>
          </a:xfrm>
        </p:spPr>
        <p:txBody>
          <a:bodyPr/>
          <a:lstStyle/>
          <a:p>
            <a:r>
              <a:rPr lang="en-US" dirty="0" smtClean="0"/>
              <a:t>Parallel Helps 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1130566"/>
          </a:xfrm>
        </p:spPr>
        <p:txBody>
          <a:bodyPr/>
          <a:lstStyle/>
          <a:p>
            <a:r>
              <a:rPr lang="en-US" dirty="0" smtClean="0"/>
              <a:t>Power ~ CV</a:t>
            </a:r>
            <a:r>
              <a:rPr lang="en-US" baseline="30000" dirty="0" smtClean="0"/>
              <a:t>2</a:t>
            </a:r>
            <a:r>
              <a:rPr lang="en-US" i="1" dirty="0" smtClean="0"/>
              <a:t>f</a:t>
            </a:r>
          </a:p>
          <a:p>
            <a:r>
              <a:rPr lang="en-US" dirty="0" smtClean="0"/>
              <a:t>Circuit delay is roughly linear with 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803900" cy="40259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56329" y="64008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William Holt, HOT Chips 2005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933575" cy="474663"/>
          </a:xfrm>
        </p:spPr>
        <p:txBody>
          <a:bodyPr/>
          <a:lstStyle/>
          <a:p>
            <a:r>
              <a:rPr lang="en-US"/>
              <a:t>Multicore</a:t>
            </a:r>
          </a:p>
        </p:txBody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3810000" cy="2607893"/>
          </a:xfrm>
        </p:spPr>
        <p:txBody>
          <a:bodyPr/>
          <a:lstStyle/>
          <a:p>
            <a:r>
              <a:rPr lang="en-US" dirty="0"/>
              <a:t>Put multiple CPU’s on</a:t>
            </a:r>
            <a:r>
              <a:rPr lang="en-US" dirty="0" smtClean="0"/>
              <a:t> the </a:t>
            </a:r>
            <a:r>
              <a:rPr lang="en-US" dirty="0"/>
              <a:t>same die</a:t>
            </a:r>
            <a:endParaRPr lang="en-US" dirty="0" smtClean="0"/>
          </a:p>
          <a:p>
            <a:r>
              <a:rPr lang="en-US" dirty="0" smtClean="0"/>
              <a:t>Cost of </a:t>
            </a:r>
            <a:r>
              <a:rPr lang="en-US" dirty="0" err="1" smtClean="0"/>
              <a:t>multicore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complexity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slower single-thread execution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4724400"/>
            <a:ext cx="7924800" cy="1499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marL="203200" marR="0" lvl="0" indent="-203200" algn="l" defTabSz="914400" rtl="0" eaLnBrk="0" fontAlgn="base" latinLnBrk="0" hangingPunct="0">
              <a:lnSpc>
                <a:spcPct val="75000"/>
              </a:lnSpc>
              <a:spcBef>
                <a:spcPct val="65000"/>
              </a:spcBef>
              <a:spcAft>
                <a:spcPct val="0"/>
              </a:spcAft>
              <a:buClrTx/>
              <a:buSzPct val="100000"/>
              <a:buFont typeface="Times" charset="0"/>
              <a:buChar char="•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Task/Thread Level Parallelism (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TLP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)</a:t>
            </a:r>
          </a:p>
          <a:p>
            <a:pPr marL="660400" lvl="1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3200" b="1" kern="0" dirty="0" smtClean="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Multiple instructions streams in flight at the same time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4114800" cy="31756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5332870" cy="494494"/>
          </a:xfrm>
          <a:ln/>
        </p:spPr>
        <p:txBody>
          <a:bodyPr rIns="45720"/>
          <a:lstStyle/>
          <a:p>
            <a:pPr>
              <a:lnSpc>
                <a:spcPct val="8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</a:pPr>
            <a:r>
              <a:rPr lang="en-US" dirty="0" smtClean="0"/>
              <a:t>Cache Coherence Problem</a:t>
            </a:r>
            <a:endParaRPr lang="en-US" dirty="0"/>
          </a:p>
        </p:txBody>
      </p:sp>
      <p:sp>
        <p:nvSpPr>
          <p:cNvPr id="3673091" name="Rectangle 3"/>
          <p:cNvSpPr>
            <a:spLocks/>
          </p:cNvSpPr>
          <p:nvPr/>
        </p:nvSpPr>
        <p:spPr bwMode="auto">
          <a:xfrm>
            <a:off x="1246188" y="903288"/>
            <a:ext cx="1143000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3092" name="Rectangle 4"/>
          <p:cNvSpPr>
            <a:spLocks/>
          </p:cNvSpPr>
          <p:nvPr/>
        </p:nvSpPr>
        <p:spPr bwMode="auto">
          <a:xfrm>
            <a:off x="1360488" y="1246188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CPU0</a:t>
            </a:r>
          </a:p>
        </p:txBody>
      </p:sp>
      <p:graphicFrame>
        <p:nvGraphicFramePr>
          <p:cNvPr id="3673187" name="Group 99"/>
          <p:cNvGraphicFramePr>
            <a:graphicFrameLocks noGrp="1"/>
          </p:cNvGraphicFramePr>
          <p:nvPr/>
        </p:nvGraphicFramePr>
        <p:xfrm>
          <a:off x="708025" y="2420938"/>
          <a:ext cx="2195513" cy="1998664"/>
        </p:xfrm>
        <a:graphic>
          <a:graphicData uri="http://schemas.openxmlformats.org/drawingml/2006/table">
            <a:tbl>
              <a:tblPr/>
              <a:tblGrid>
                <a:gridCol w="1101725"/>
                <a:gridCol w="1093788"/>
              </a:tblGrid>
              <a:tr h="665163">
                <a:tc gridSpan="2"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377825" algn="l"/>
                          <a:tab pos="696913" algn="l"/>
                          <a:tab pos="1017588" algn="l"/>
                          <a:tab pos="1336675" algn="l"/>
                          <a:tab pos="1657350" algn="l"/>
                          <a:tab pos="1978025" algn="l"/>
                          <a:tab pos="2297113" algn="l"/>
                          <a:tab pos="2617788" algn="l"/>
                          <a:tab pos="2936875" algn="l"/>
                          <a:tab pos="3257550" algn="l"/>
                          <a:tab pos="3578225" algn="l"/>
                          <a:tab pos="3897313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02AF3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Cache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813">
                <a:tc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6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93725" algn="l"/>
                          <a:tab pos="1417638" algn="l"/>
                          <a:tab pos="2239963" algn="l"/>
                          <a:tab pos="3063875" algn="l"/>
                          <a:tab pos="3886200" algn="l"/>
                          <a:tab pos="4708525" algn="l"/>
                          <a:tab pos="5532438" algn="l"/>
                          <a:tab pos="6354763" algn="l"/>
                        </a:tabLst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Addr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93725" algn="l"/>
                          <a:tab pos="1417638" algn="l"/>
                          <a:tab pos="2239963" algn="l"/>
                          <a:tab pos="3063875" algn="l"/>
                          <a:tab pos="3886200" algn="l"/>
                          <a:tab pos="4708525" algn="l"/>
                          <a:tab pos="5532438" algn="l"/>
                          <a:tab pos="6354763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Value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36575" algn="l"/>
                          <a:tab pos="1360488" algn="l"/>
                          <a:tab pos="2182813" algn="l"/>
                          <a:tab pos="3006725" algn="l"/>
                          <a:tab pos="3829050" algn="l"/>
                          <a:tab pos="4651375" algn="l"/>
                          <a:tab pos="5475288" algn="l"/>
                          <a:tab pos="629761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36575" algn="l"/>
                          <a:tab pos="1360488" algn="l"/>
                          <a:tab pos="2182813" algn="l"/>
                          <a:tab pos="3006725" algn="l"/>
                          <a:tab pos="3829050" algn="l"/>
                          <a:tab pos="4651375" algn="l"/>
                          <a:tab pos="5475288" algn="l"/>
                          <a:tab pos="629761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3114" name="Line 26"/>
          <p:cNvSpPr>
            <a:spLocks noChangeShapeType="1"/>
          </p:cNvSpPr>
          <p:nvPr/>
        </p:nvSpPr>
        <p:spPr bwMode="auto">
          <a:xfrm>
            <a:off x="1806575" y="2035175"/>
            <a:ext cx="0" cy="403225"/>
          </a:xfrm>
          <a:prstGeom prst="line">
            <a:avLst/>
          </a:prstGeom>
          <a:noFill/>
          <a:ln w="50800">
            <a:solidFill>
              <a:srgbClr val="202AF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3115" name="Rectangle 27"/>
          <p:cNvSpPr>
            <a:spLocks/>
          </p:cNvSpPr>
          <p:nvPr/>
        </p:nvSpPr>
        <p:spPr bwMode="auto">
          <a:xfrm>
            <a:off x="4103688" y="903288"/>
            <a:ext cx="1143000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3116" name="Rectangle 28"/>
          <p:cNvSpPr>
            <a:spLocks/>
          </p:cNvSpPr>
          <p:nvPr/>
        </p:nvSpPr>
        <p:spPr bwMode="auto">
          <a:xfrm>
            <a:off x="4229100" y="1222375"/>
            <a:ext cx="81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>
                <a:solidFill>
                  <a:schemeClr val="tx1"/>
                </a:solidFill>
                <a:ea typeface="Helvetica" charset="0"/>
                <a:cs typeface="Helvetica" charset="0"/>
                <a:sym typeface="Helvetica" charset="0"/>
              </a:rPr>
              <a:t>CPU1</a:t>
            </a:r>
          </a:p>
        </p:txBody>
      </p:sp>
      <p:sp>
        <p:nvSpPr>
          <p:cNvPr id="3673117" name="Line 29"/>
          <p:cNvSpPr>
            <a:spLocks noChangeShapeType="1"/>
          </p:cNvSpPr>
          <p:nvPr/>
        </p:nvSpPr>
        <p:spPr bwMode="auto">
          <a:xfrm>
            <a:off x="4664075" y="2035175"/>
            <a:ext cx="0" cy="403225"/>
          </a:xfrm>
          <a:prstGeom prst="line">
            <a:avLst/>
          </a:prstGeom>
          <a:noFill/>
          <a:ln w="50800">
            <a:solidFill>
              <a:srgbClr val="202AF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73188" name="Group 100"/>
          <p:cNvGraphicFramePr>
            <a:graphicFrameLocks noGrp="1"/>
          </p:cNvGraphicFramePr>
          <p:nvPr/>
        </p:nvGraphicFramePr>
        <p:xfrm>
          <a:off x="846138" y="5132388"/>
          <a:ext cx="4833937" cy="1230313"/>
        </p:xfrm>
        <a:graphic>
          <a:graphicData uri="http://schemas.openxmlformats.org/drawingml/2006/table">
            <a:tbl>
              <a:tblPr/>
              <a:tblGrid>
                <a:gridCol w="2425700"/>
                <a:gridCol w="2408237"/>
              </a:tblGrid>
              <a:tr h="417513">
                <a:tc gridSpan="2"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377825" algn="l"/>
                          <a:tab pos="696913" algn="l"/>
                          <a:tab pos="1017588" algn="l"/>
                          <a:tab pos="1336675" algn="l"/>
                          <a:tab pos="1657350" algn="l"/>
                          <a:tab pos="1978025" algn="l"/>
                          <a:tab pos="2297113" algn="l"/>
                          <a:tab pos="2617788" algn="l"/>
                          <a:tab pos="2936875" algn="l"/>
                          <a:tab pos="3257550" algn="l"/>
                          <a:tab pos="3578225" algn="l"/>
                          <a:tab pos="3897313" algn="l"/>
                          <a:tab pos="4835525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202AF3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Shared Main Memory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5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93725" algn="l"/>
                          <a:tab pos="1417638" algn="l"/>
                          <a:tab pos="2239963" algn="l"/>
                          <a:tab pos="3063875" algn="l"/>
                          <a:tab pos="3886200" algn="l"/>
                          <a:tab pos="4708525" algn="l"/>
                          <a:tab pos="5532438" algn="l"/>
                          <a:tab pos="6354763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Addr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5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93725" algn="l"/>
                          <a:tab pos="1417638" algn="l"/>
                          <a:tab pos="2239963" algn="l"/>
                          <a:tab pos="3063875" algn="l"/>
                          <a:tab pos="3886200" algn="l"/>
                          <a:tab pos="4708525" algn="l"/>
                          <a:tab pos="5532438" algn="l"/>
                          <a:tab pos="6354763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Value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5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93725" algn="l"/>
                          <a:tab pos="1417638" algn="l"/>
                          <a:tab pos="2239963" algn="l"/>
                          <a:tab pos="3063875" algn="l"/>
                          <a:tab pos="3886200" algn="l"/>
                          <a:tab pos="4708525" algn="l"/>
                          <a:tab pos="5532438" algn="l"/>
                          <a:tab pos="6354763" algn="l"/>
                        </a:tabLst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16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36575" algn="l"/>
                          <a:tab pos="1360488" algn="l"/>
                          <a:tab pos="2182813" algn="l"/>
                          <a:tab pos="3006725" algn="l"/>
                          <a:tab pos="3829050" algn="l"/>
                          <a:tab pos="4651375" algn="l"/>
                          <a:tab pos="5475288" algn="l"/>
                          <a:tab pos="629761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3139" name="Line 51"/>
          <p:cNvSpPr>
            <a:spLocks noChangeShapeType="1"/>
          </p:cNvSpPr>
          <p:nvPr/>
        </p:nvSpPr>
        <p:spPr bwMode="auto">
          <a:xfrm>
            <a:off x="3292475" y="4778375"/>
            <a:ext cx="0" cy="342900"/>
          </a:xfrm>
          <a:prstGeom prst="line">
            <a:avLst/>
          </a:prstGeom>
          <a:noFill/>
          <a:ln w="50800">
            <a:solidFill>
              <a:srgbClr val="202AF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3140" name="Line 52"/>
          <p:cNvSpPr>
            <a:spLocks noChangeShapeType="1"/>
          </p:cNvSpPr>
          <p:nvPr/>
        </p:nvSpPr>
        <p:spPr bwMode="auto">
          <a:xfrm>
            <a:off x="1828800" y="4389438"/>
            <a:ext cx="0" cy="400050"/>
          </a:xfrm>
          <a:prstGeom prst="line">
            <a:avLst/>
          </a:prstGeom>
          <a:noFill/>
          <a:ln w="50800">
            <a:solidFill>
              <a:srgbClr val="202AF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3141" name="Line 53"/>
          <p:cNvSpPr>
            <a:spLocks noChangeShapeType="1"/>
          </p:cNvSpPr>
          <p:nvPr/>
        </p:nvSpPr>
        <p:spPr bwMode="auto">
          <a:xfrm>
            <a:off x="4686300" y="4389438"/>
            <a:ext cx="0" cy="388937"/>
          </a:xfrm>
          <a:prstGeom prst="line">
            <a:avLst/>
          </a:prstGeom>
          <a:noFill/>
          <a:ln w="50800">
            <a:solidFill>
              <a:srgbClr val="202AF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3142" name="Line 54"/>
          <p:cNvSpPr>
            <a:spLocks noChangeShapeType="1"/>
          </p:cNvSpPr>
          <p:nvPr/>
        </p:nvSpPr>
        <p:spPr bwMode="auto">
          <a:xfrm rot="10800000">
            <a:off x="1817688" y="4778375"/>
            <a:ext cx="2890837" cy="0"/>
          </a:xfrm>
          <a:prstGeom prst="line">
            <a:avLst/>
          </a:prstGeom>
          <a:noFill/>
          <a:ln w="50800">
            <a:solidFill>
              <a:srgbClr val="202AF3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73184" name="Group 96"/>
          <p:cNvGraphicFramePr>
            <a:graphicFrameLocks noGrp="1"/>
          </p:cNvGraphicFramePr>
          <p:nvPr/>
        </p:nvGraphicFramePr>
        <p:xfrm>
          <a:off x="3578225" y="2413000"/>
          <a:ext cx="2193925" cy="2006601"/>
        </p:xfrm>
        <a:graphic>
          <a:graphicData uri="http://schemas.openxmlformats.org/drawingml/2006/table">
            <a:tbl>
              <a:tblPr/>
              <a:tblGrid>
                <a:gridCol w="1101725"/>
                <a:gridCol w="1092200"/>
              </a:tblGrid>
              <a:tr h="673100">
                <a:tc gridSpan="2"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377825" algn="l"/>
                          <a:tab pos="696913" algn="l"/>
                          <a:tab pos="1017588" algn="l"/>
                          <a:tab pos="1336675" algn="l"/>
                          <a:tab pos="1657350" algn="l"/>
                          <a:tab pos="1978025" algn="l"/>
                          <a:tab pos="2297113" algn="l"/>
                          <a:tab pos="2617788" algn="l"/>
                          <a:tab pos="2936875" algn="l"/>
                          <a:tab pos="3257550" algn="l"/>
                          <a:tab pos="3578225" algn="l"/>
                          <a:tab pos="3897313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02AF3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Cache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8813">
                <a:tc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6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93725" algn="l"/>
                          <a:tab pos="1417638" algn="l"/>
                          <a:tab pos="2239963" algn="l"/>
                          <a:tab pos="3063875" algn="l"/>
                          <a:tab pos="3886200" algn="l"/>
                          <a:tab pos="4708525" algn="l"/>
                          <a:tab pos="5532438" algn="l"/>
                          <a:tab pos="6354763" algn="l"/>
                        </a:tabLst>
                      </a:pPr>
                      <a:r>
                        <a:rPr kumimoji="0" lang="en-US" sz="2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Addr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822325" rtl="0" eaLnBrk="0" fontAlgn="base" latinLnBrk="0" hangingPunct="0">
                        <a:lnSpc>
                          <a:spcPct val="6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93725" algn="l"/>
                          <a:tab pos="1417638" algn="l"/>
                          <a:tab pos="2239963" algn="l"/>
                          <a:tab pos="3063875" algn="l"/>
                          <a:tab pos="3886200" algn="l"/>
                          <a:tab pos="4708525" algn="l"/>
                          <a:tab pos="5532438" algn="l"/>
                          <a:tab pos="6354763" algn="l"/>
                        </a:tabLst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Helvetica" charset="0"/>
                          <a:cs typeface="Helvetica" charset="0"/>
                        </a:rPr>
                        <a:t>Value</a:t>
                      </a: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36575" algn="l"/>
                          <a:tab pos="1360488" algn="l"/>
                          <a:tab pos="2182813" algn="l"/>
                          <a:tab pos="3006725" algn="l"/>
                          <a:tab pos="3829050" algn="l"/>
                          <a:tab pos="4651375" algn="l"/>
                          <a:tab pos="5475288" algn="l"/>
                          <a:tab pos="629761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6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Times" charset="0"/>
                        <a:buNone/>
                        <a:tabLst>
                          <a:tab pos="536575" algn="l"/>
                          <a:tab pos="1360488" algn="l"/>
                          <a:tab pos="2182813" algn="l"/>
                          <a:tab pos="3006725" algn="l"/>
                          <a:tab pos="3829050" algn="l"/>
                          <a:tab pos="4651375" algn="l"/>
                          <a:tab pos="5475288" algn="l"/>
                          <a:tab pos="6297613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22498" marR="22498" marT="22498" marB="22498" anchor="ctr" horzOverflow="overflow">
                    <a:lnL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C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73164" name="Rectangle 76"/>
          <p:cNvSpPr>
            <a:spLocks/>
          </p:cNvSpPr>
          <p:nvPr/>
        </p:nvSpPr>
        <p:spPr bwMode="auto">
          <a:xfrm>
            <a:off x="4308475" y="5943600"/>
            <a:ext cx="169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>
                <a:solidFill>
                  <a:srgbClr val="202AF3"/>
                </a:solidFill>
                <a:ea typeface="Helvetica" charset="0"/>
                <a:cs typeface="Helvetica" charset="0"/>
                <a:sym typeface="Helvetica" charset="0"/>
              </a:rPr>
              <a:t>5</a:t>
            </a: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1120775" y="765175"/>
            <a:ext cx="7818438" cy="3429000"/>
            <a:chOff x="0" y="0"/>
            <a:chExt cx="5473" cy="2400"/>
          </a:xfrm>
        </p:grpSpPr>
        <p:sp>
          <p:nvSpPr>
            <p:cNvPr id="3673166" name="Rectangle 78"/>
            <p:cNvSpPr>
              <a:spLocks/>
            </p:cNvSpPr>
            <p:nvPr/>
          </p:nvSpPr>
          <p:spPr bwMode="auto">
            <a:xfrm>
              <a:off x="3568" y="0"/>
              <a:ext cx="64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CPU0:</a:t>
              </a:r>
            </a:p>
          </p:txBody>
        </p:sp>
        <p:sp>
          <p:nvSpPr>
            <p:cNvPr id="3673167" name="Rectangle 79"/>
            <p:cNvSpPr>
              <a:spLocks/>
            </p:cNvSpPr>
            <p:nvPr/>
          </p:nvSpPr>
          <p:spPr bwMode="auto">
            <a:xfrm>
              <a:off x="3808" y="320"/>
              <a:ext cx="166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202AF3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LW R2, 16(R0)</a:t>
              </a:r>
            </a:p>
          </p:txBody>
        </p:sp>
        <p:sp>
          <p:nvSpPr>
            <p:cNvPr id="3673168" name="Rectangle 80"/>
            <p:cNvSpPr>
              <a:spLocks/>
            </p:cNvSpPr>
            <p:nvPr/>
          </p:nvSpPr>
          <p:spPr bwMode="auto">
            <a:xfrm>
              <a:off x="776" y="2144"/>
              <a:ext cx="11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202AF3"/>
                  </a:solidFill>
                  <a:ea typeface="Helvetica" charset="0"/>
                  <a:cs typeface="Helvetica" charset="0"/>
                  <a:sym typeface="Helvetica" charset="0"/>
                </a:rPr>
                <a:t>5</a:t>
              </a:r>
            </a:p>
          </p:txBody>
        </p:sp>
        <p:sp>
          <p:nvSpPr>
            <p:cNvPr id="3673169" name="Rectangle 81"/>
            <p:cNvSpPr>
              <a:spLocks/>
            </p:cNvSpPr>
            <p:nvPr/>
          </p:nvSpPr>
          <p:spPr bwMode="auto">
            <a:xfrm>
              <a:off x="0" y="2144"/>
              <a:ext cx="23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202AF3"/>
                  </a:solidFill>
                  <a:ea typeface="Helvetica" charset="0"/>
                  <a:cs typeface="Helvetica" charset="0"/>
                  <a:sym typeface="Helvetica" charset="0"/>
                </a:rPr>
                <a:t>16</a:t>
              </a:r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978275" y="1793875"/>
            <a:ext cx="4960938" cy="2400300"/>
            <a:chOff x="0" y="0"/>
            <a:chExt cx="3473" cy="1680"/>
          </a:xfrm>
        </p:grpSpPr>
        <p:sp>
          <p:nvSpPr>
            <p:cNvPr id="3673171" name="Rectangle 83"/>
            <p:cNvSpPr>
              <a:spLocks/>
            </p:cNvSpPr>
            <p:nvPr/>
          </p:nvSpPr>
          <p:spPr bwMode="auto">
            <a:xfrm>
              <a:off x="1568" y="0"/>
              <a:ext cx="640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CPU1:</a:t>
              </a:r>
            </a:p>
          </p:txBody>
        </p:sp>
        <p:sp>
          <p:nvSpPr>
            <p:cNvPr id="3673172" name="Rectangle 84"/>
            <p:cNvSpPr>
              <a:spLocks/>
            </p:cNvSpPr>
            <p:nvPr/>
          </p:nvSpPr>
          <p:spPr bwMode="auto">
            <a:xfrm>
              <a:off x="1808" y="320"/>
              <a:ext cx="1665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202AF3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LW R2, 16(R0)</a:t>
              </a:r>
            </a:p>
          </p:txBody>
        </p:sp>
        <p:sp>
          <p:nvSpPr>
            <p:cNvPr id="3673173" name="Rectangle 85"/>
            <p:cNvSpPr>
              <a:spLocks/>
            </p:cNvSpPr>
            <p:nvPr/>
          </p:nvSpPr>
          <p:spPr bwMode="auto">
            <a:xfrm>
              <a:off x="0" y="1424"/>
              <a:ext cx="238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202AF3"/>
                  </a:solidFill>
                  <a:ea typeface="Helvetica" charset="0"/>
                  <a:cs typeface="Helvetica" charset="0"/>
                  <a:sym typeface="Helvetica" charset="0"/>
                </a:rPr>
                <a:t>16</a:t>
              </a:r>
            </a:p>
          </p:txBody>
        </p:sp>
        <p:sp>
          <p:nvSpPr>
            <p:cNvPr id="3673174" name="Rectangle 86"/>
            <p:cNvSpPr>
              <a:spLocks/>
            </p:cNvSpPr>
            <p:nvPr/>
          </p:nvSpPr>
          <p:spPr bwMode="auto">
            <a:xfrm>
              <a:off x="776" y="1424"/>
              <a:ext cx="119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202AF3"/>
                  </a:solidFill>
                  <a:ea typeface="Helvetica" charset="0"/>
                  <a:cs typeface="Helvetica" charset="0"/>
                  <a:sym typeface="Helvetica" charset="0"/>
                </a:rPr>
                <a:t>5</a:t>
              </a:r>
            </a:p>
          </p:txBody>
        </p:sp>
      </p:grpSp>
      <p:sp>
        <p:nvSpPr>
          <p:cNvPr id="3673183" name="Rectangle 95"/>
          <p:cNvSpPr>
            <a:spLocks/>
          </p:cNvSpPr>
          <p:nvPr/>
        </p:nvSpPr>
        <p:spPr bwMode="auto">
          <a:xfrm>
            <a:off x="6035675" y="3817938"/>
            <a:ext cx="3119438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822325" eaLnBrk="1" hangingPunct="1">
              <a:lnSpc>
                <a:spcPct val="85000"/>
              </a:lnSpc>
              <a:tabLst>
                <a:tab pos="0" algn="l"/>
                <a:tab pos="822325" algn="l"/>
                <a:tab pos="1646238" algn="l"/>
                <a:tab pos="2468563" algn="l"/>
                <a:tab pos="3292475" algn="l"/>
                <a:tab pos="4114800" algn="l"/>
                <a:tab pos="4937125" algn="l"/>
              </a:tabLst>
            </a:pPr>
            <a:r>
              <a:rPr lang="en-US" sz="2700">
                <a:solidFill>
                  <a:srgbClr val="202AF3"/>
                </a:solidFill>
                <a:ea typeface="Marker Felt" charset="0"/>
                <a:cs typeface="Marker Felt" charset="0"/>
              </a:rPr>
              <a:t>View of memory no longer “coherent”.</a:t>
            </a:r>
          </a:p>
          <a:p>
            <a:pPr defTabSz="822325" eaLnBrk="1" hangingPunct="1">
              <a:lnSpc>
                <a:spcPct val="85000"/>
              </a:lnSpc>
              <a:tabLst>
                <a:tab pos="0" algn="l"/>
                <a:tab pos="822325" algn="l"/>
                <a:tab pos="1646238" algn="l"/>
                <a:tab pos="2468563" algn="l"/>
                <a:tab pos="3292475" algn="l"/>
                <a:tab pos="4114800" algn="l"/>
                <a:tab pos="4937125" algn="l"/>
              </a:tabLst>
            </a:pPr>
            <a:endParaRPr lang="en-US" sz="2700">
              <a:solidFill>
                <a:srgbClr val="202AF3"/>
              </a:solidFill>
              <a:ea typeface="Marker Felt" charset="0"/>
              <a:cs typeface="Marker Felt" charset="0"/>
            </a:endParaRPr>
          </a:p>
          <a:p>
            <a:pPr defTabSz="822325" eaLnBrk="1" hangingPunct="1">
              <a:lnSpc>
                <a:spcPct val="85000"/>
              </a:lnSpc>
              <a:tabLst>
                <a:tab pos="0" algn="l"/>
                <a:tab pos="822325" algn="l"/>
                <a:tab pos="1646238" algn="l"/>
                <a:tab pos="2468563" algn="l"/>
                <a:tab pos="3292475" algn="l"/>
                <a:tab pos="4114800" algn="l"/>
                <a:tab pos="4937125" algn="l"/>
              </a:tabLst>
            </a:pPr>
            <a:r>
              <a:rPr lang="en-US" sz="2700">
                <a:solidFill>
                  <a:srgbClr val="202AF3"/>
                </a:solidFill>
                <a:ea typeface="Marker Felt" charset="0"/>
                <a:cs typeface="Marker Felt" charset="0"/>
              </a:rPr>
              <a:t>Loads of location 16 from CPU0 and CPU1 see different values!</a:t>
            </a:r>
            <a:endParaRPr lang="en-US" sz="2700">
              <a:solidFill>
                <a:srgbClr val="202AF3"/>
              </a:solidFill>
              <a:latin typeface="Marker Felt" charset="0"/>
              <a:ea typeface="Marker Felt" charset="0"/>
              <a:cs typeface="Marker Felt" charset="0"/>
              <a:sym typeface="Marker Felt" charset="0"/>
            </a:endParaRPr>
          </a:p>
        </p:txBody>
      </p: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4191000" y="2895600"/>
            <a:ext cx="4516438" cy="3413125"/>
            <a:chOff x="2640" y="1824"/>
            <a:chExt cx="2845" cy="2150"/>
          </a:xfrm>
        </p:grpSpPr>
        <p:sp>
          <p:nvSpPr>
            <p:cNvPr id="3673176" name="Rectangle 88"/>
            <p:cNvSpPr>
              <a:spLocks/>
            </p:cNvSpPr>
            <p:nvPr/>
          </p:nvSpPr>
          <p:spPr bwMode="auto">
            <a:xfrm>
              <a:off x="3907" y="1824"/>
              <a:ext cx="57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chemeClr val="tx1"/>
                  </a:solidFill>
                  <a:ea typeface="Helvetica" charset="0"/>
                  <a:cs typeface="Helvetica" charset="0"/>
                  <a:sym typeface="Helvetica" charset="0"/>
                </a:rPr>
                <a:t>CPU1:</a:t>
              </a:r>
            </a:p>
          </p:txBody>
        </p:sp>
        <p:sp>
          <p:nvSpPr>
            <p:cNvPr id="3673177" name="Rectangle 89"/>
            <p:cNvSpPr>
              <a:spLocks/>
            </p:cNvSpPr>
            <p:nvPr/>
          </p:nvSpPr>
          <p:spPr bwMode="auto">
            <a:xfrm>
              <a:off x="4102" y="2062"/>
              <a:ext cx="138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FF0000"/>
                  </a:solidFill>
                  <a:latin typeface="Courier" charset="0"/>
                  <a:ea typeface="Courier" charset="0"/>
                  <a:cs typeface="Courier" charset="0"/>
                  <a:sym typeface="Courier" charset="0"/>
                </a:rPr>
                <a:t>SW R0,16(R0)</a:t>
              </a:r>
            </a:p>
          </p:txBody>
        </p:sp>
        <p:sp>
          <p:nvSpPr>
            <p:cNvPr id="3673178" name="Line 90"/>
            <p:cNvSpPr>
              <a:spLocks noChangeShapeType="1"/>
            </p:cNvSpPr>
            <p:nvPr/>
          </p:nvSpPr>
          <p:spPr bwMode="auto">
            <a:xfrm flipH="1">
              <a:off x="3122" y="2400"/>
              <a:ext cx="257" cy="239"/>
            </a:xfrm>
            <a:prstGeom prst="line">
              <a:avLst/>
            </a:prstGeom>
            <a:noFill/>
            <a:ln w="25400">
              <a:solidFill>
                <a:srgbClr val="202AF3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73179" name="Line 91"/>
            <p:cNvSpPr>
              <a:spLocks noChangeShapeType="1"/>
            </p:cNvSpPr>
            <p:nvPr/>
          </p:nvSpPr>
          <p:spPr bwMode="auto">
            <a:xfrm flipH="1">
              <a:off x="2640" y="3733"/>
              <a:ext cx="257" cy="239"/>
            </a:xfrm>
            <a:prstGeom prst="line">
              <a:avLst/>
            </a:prstGeom>
            <a:noFill/>
            <a:ln w="25400">
              <a:solidFill>
                <a:srgbClr val="202AF3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73180" name="Rectangle 92"/>
            <p:cNvSpPr>
              <a:spLocks/>
            </p:cNvSpPr>
            <p:nvPr/>
          </p:nvSpPr>
          <p:spPr bwMode="auto">
            <a:xfrm>
              <a:off x="3397" y="240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FF0000"/>
                  </a:solidFill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3673181" name="Rectangle 93"/>
            <p:cNvSpPr>
              <a:spLocks/>
            </p:cNvSpPr>
            <p:nvPr/>
          </p:nvSpPr>
          <p:spPr bwMode="auto">
            <a:xfrm>
              <a:off x="2917" y="374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400" b="1">
                  <a:solidFill>
                    <a:srgbClr val="FF0000"/>
                  </a:solidFill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191000" y="6488668"/>
            <a:ext cx="246751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chemeClr val="accent2"/>
                </a:solidFill>
              </a:rPr>
              <a:t>From: John </a:t>
            </a:r>
            <a:r>
              <a:rPr lang="en-US" sz="1800" b="1" dirty="0" err="1" smtClean="0">
                <a:solidFill>
                  <a:schemeClr val="accent2"/>
                </a:solidFill>
              </a:rPr>
              <a:t>Lazzaro</a:t>
            </a:r>
            <a:endParaRPr lang="en-US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7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318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968855" cy="490391"/>
          </a:xfrm>
        </p:spPr>
        <p:txBody>
          <a:bodyPr/>
          <a:lstStyle/>
          <a:p>
            <a:r>
              <a:rPr lang="en-US" dirty="0" smtClean="0"/>
              <a:t>Real World Example: IBM POWER7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90600"/>
            <a:ext cx="66548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701925" cy="474663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Administrivia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463255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Proj3 due tonight at 11:59p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Performance Contest posted tonight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Office Hours Next Week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Watch website for announcements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Final Exam Review – 5/9, 3-6p, 10 Evans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Final Exam – 5/14, 8-11a, 230 Hearst Gym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You get to bring: two 8.5”x11” sheets of handwritten notes + MIPS Green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3731791" cy="490391"/>
          </a:xfrm>
        </p:spPr>
        <p:txBody>
          <a:bodyPr/>
          <a:lstStyle/>
          <a:p>
            <a:r>
              <a:rPr lang="en-US" dirty="0" smtClean="0"/>
              <a:t>Flynn’s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30454"/>
            <a:ext cx="7848600" cy="441146"/>
          </a:xfrm>
        </p:spPr>
        <p:txBody>
          <a:bodyPr/>
          <a:lstStyle/>
          <a:p>
            <a:r>
              <a:rPr lang="en-US" dirty="0" smtClean="0"/>
              <a:t>Classification of Parallel Architectures</a:t>
            </a:r>
            <a:endParaRPr lang="en-US" dirty="0"/>
          </a:p>
        </p:txBody>
      </p:sp>
      <p:pic>
        <p:nvPicPr>
          <p:cNvPr id="4" name="Picture 11" descr="250px-MIS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8450" y="1752600"/>
            <a:ext cx="2241550" cy="2241550"/>
          </a:xfrm>
          <a:prstGeom prst="rect">
            <a:avLst/>
          </a:prstGeom>
          <a:noFill/>
        </p:spPr>
      </p:pic>
      <p:pic>
        <p:nvPicPr>
          <p:cNvPr id="5" name="Picture 12" descr="250px-MIM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038600"/>
            <a:ext cx="2241550" cy="2241550"/>
          </a:xfrm>
          <a:prstGeom prst="rect">
            <a:avLst/>
          </a:prstGeom>
          <a:noFill/>
        </p:spPr>
      </p:pic>
      <p:pic>
        <p:nvPicPr>
          <p:cNvPr id="6" name="Picture 13" descr="250px-SIM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038600"/>
            <a:ext cx="2241550" cy="2241550"/>
          </a:xfrm>
          <a:prstGeom prst="rect">
            <a:avLst/>
          </a:prstGeom>
          <a:noFill/>
        </p:spPr>
      </p:pic>
      <p:pic>
        <p:nvPicPr>
          <p:cNvPr id="7" name="Picture 14" descr="250px-SIS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7650" y="1752600"/>
            <a:ext cx="2241550" cy="2241550"/>
          </a:xfrm>
          <a:prstGeom prst="rect">
            <a:avLst/>
          </a:prstGeom>
          <a:noFill/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038600" y="6491288"/>
            <a:ext cx="26853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accent2"/>
                </a:solidFill>
                <a:latin typeface="Courier New" charset="0"/>
              </a:rPr>
              <a:t>wwww.wikipedia.org</a:t>
            </a:r>
            <a:endParaRPr lang="en-US" sz="1800" b="1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947738" y="2803525"/>
            <a:ext cx="15668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Single Data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90600" y="5089525"/>
            <a:ext cx="1765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Multiple Data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819400" y="1447800"/>
            <a:ext cx="23288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Single Instruction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399088" y="1447800"/>
            <a:ext cx="252571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800080"/>
                </a:solidFill>
                <a:ea typeface="ＭＳ Ｐゴシック" charset="-128"/>
                <a:cs typeface="ＭＳ Ｐゴシック" charset="-128"/>
              </a:rPr>
              <a:t>Multiple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3755034" cy="490391"/>
          </a:xfrm>
        </p:spPr>
        <p:txBody>
          <a:bodyPr/>
          <a:lstStyle/>
          <a:p>
            <a:r>
              <a:rPr lang="en-US" dirty="0" smtClean="0"/>
              <a:t>Vector Processors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931093"/>
          </a:xfrm>
        </p:spPr>
        <p:txBody>
          <a:bodyPr/>
          <a:lstStyle/>
          <a:p>
            <a:r>
              <a:rPr lang="en-US" dirty="0" smtClean="0"/>
              <a:t>Vector Processors implement SIMD</a:t>
            </a:r>
          </a:p>
          <a:p>
            <a:pPr lvl="1"/>
            <a:r>
              <a:rPr lang="en-US" dirty="0" smtClean="0"/>
              <a:t>One operation applied to whole vector</a:t>
            </a:r>
          </a:p>
          <a:p>
            <a:pPr lvl="2"/>
            <a:r>
              <a:rPr lang="en-US" dirty="0" smtClean="0"/>
              <a:t>Not all program can easily fit into this</a:t>
            </a:r>
          </a:p>
          <a:p>
            <a:pPr lvl="1"/>
            <a:r>
              <a:rPr lang="en-US" dirty="0" smtClean="0"/>
              <a:t>Can get high performance and energy efficiency by amortizing instruction fetch</a:t>
            </a:r>
          </a:p>
          <a:p>
            <a:pPr lvl="2"/>
            <a:r>
              <a:rPr lang="en-US" dirty="0" smtClean="0"/>
              <a:t>Spends more silicon and power on </a:t>
            </a:r>
            <a:r>
              <a:rPr lang="en-US" dirty="0" err="1" smtClean="0"/>
              <a:t>ALUs</a:t>
            </a:r>
            <a:endParaRPr lang="en-US" dirty="0" smtClean="0"/>
          </a:p>
          <a:p>
            <a:r>
              <a:rPr lang="en-US" dirty="0" smtClean="0"/>
              <a:t>Data Level Parallelism (</a:t>
            </a:r>
            <a:r>
              <a:rPr lang="en-US" dirty="0" smtClean="0">
                <a:solidFill>
                  <a:srgbClr val="008000"/>
                </a:solidFill>
              </a:rPr>
              <a:t>DLP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 on multiple pieces of data with the same instruction stream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542490" cy="490391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5971378"/>
          </a:xfrm>
        </p:spPr>
        <p:txBody>
          <a:bodyPr/>
          <a:lstStyle/>
          <a:p>
            <a:r>
              <a:rPr lang="en-US" dirty="0" smtClean="0"/>
              <a:t>Parallelism is necessary for performance</a:t>
            </a:r>
          </a:p>
          <a:p>
            <a:pPr lvl="1"/>
            <a:r>
              <a:rPr lang="en-US" dirty="0" smtClean="0"/>
              <a:t>It looks like it’s the future of computing</a:t>
            </a:r>
          </a:p>
          <a:p>
            <a:pPr lvl="1"/>
            <a:r>
              <a:rPr lang="en-US" dirty="0" smtClean="0"/>
              <a:t>It is unlikely that serial computing will ever catch up with parallel computing</a:t>
            </a:r>
          </a:p>
          <a:p>
            <a:r>
              <a:rPr lang="en-US" dirty="0" smtClean="0"/>
              <a:t>Software Parallelism</a:t>
            </a:r>
          </a:p>
          <a:p>
            <a:pPr lvl="1"/>
            <a:r>
              <a:rPr lang="en-US" dirty="0" smtClean="0"/>
              <a:t>Grids and clusters, networked computers</a:t>
            </a:r>
          </a:p>
          <a:p>
            <a:pPr lvl="1"/>
            <a:r>
              <a:rPr lang="en-US" dirty="0" smtClean="0"/>
              <a:t>MPI &amp; </a:t>
            </a:r>
            <a:r>
              <a:rPr lang="en-US" dirty="0" err="1" smtClean="0"/>
              <a:t>MapReduce</a:t>
            </a:r>
            <a:r>
              <a:rPr lang="en-US" dirty="0" smtClean="0"/>
              <a:t> – two common ways to program</a:t>
            </a:r>
          </a:p>
          <a:p>
            <a:r>
              <a:rPr lang="en-US" dirty="0" smtClean="0"/>
              <a:t>Parallelism is often difficult</a:t>
            </a:r>
          </a:p>
          <a:p>
            <a:pPr lvl="1"/>
            <a:r>
              <a:rPr lang="en-US" dirty="0" smtClean="0"/>
              <a:t>Speedup is limited by serial portion of the code and communication overhead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3981458" cy="490391"/>
          </a:xfrm>
        </p:spPr>
        <p:txBody>
          <a:bodyPr/>
          <a:lstStyle/>
          <a:p>
            <a:r>
              <a:rPr lang="en-US" dirty="0" smtClean="0"/>
              <a:t>Vectors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4374017"/>
          </a:xfrm>
        </p:spPr>
        <p:txBody>
          <a:bodyPr/>
          <a:lstStyle/>
          <a:p>
            <a:r>
              <a:rPr lang="en-US" dirty="0" smtClean="0"/>
              <a:t>Vector Extensions</a:t>
            </a:r>
          </a:p>
          <a:p>
            <a:pPr lvl="1"/>
            <a:r>
              <a:rPr lang="en-US" dirty="0" smtClean="0"/>
              <a:t>Extra instructions added to a scalar ISA to provide short vectors</a:t>
            </a:r>
          </a:p>
          <a:p>
            <a:pPr lvl="1"/>
            <a:r>
              <a:rPr lang="en-US" dirty="0" smtClean="0"/>
              <a:t>Examples: MMX, SSE, </a:t>
            </a:r>
            <a:r>
              <a:rPr lang="en-US" dirty="0" err="1" smtClean="0"/>
              <a:t>AltiVec</a:t>
            </a:r>
            <a:endParaRPr lang="en-US" dirty="0" smtClean="0"/>
          </a:p>
          <a:p>
            <a:r>
              <a:rPr lang="en-US" dirty="0" smtClean="0"/>
              <a:t>Graphics Processing Units (GPU)</a:t>
            </a:r>
          </a:p>
          <a:p>
            <a:pPr lvl="1"/>
            <a:r>
              <a:rPr lang="en-US" dirty="0" smtClean="0"/>
              <a:t>Also leverage SIMD</a:t>
            </a:r>
          </a:p>
          <a:p>
            <a:pPr lvl="1"/>
            <a:r>
              <a:rPr lang="en-US" dirty="0" smtClean="0"/>
              <a:t>Initially very fixed function for graphics, but now becoming more flexible to support general purpose computation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967179" cy="490391"/>
          </a:xfrm>
        </p:spPr>
        <p:txBody>
          <a:bodyPr/>
          <a:lstStyle/>
          <a:p>
            <a:r>
              <a:rPr lang="en-US" dirty="0" smtClean="0"/>
              <a:t>Parallelism at Different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82000" cy="4869538"/>
          </a:xfrm>
        </p:spPr>
        <p:txBody>
          <a:bodyPr/>
          <a:lstStyle/>
          <a:p>
            <a:r>
              <a:rPr lang="en-US" dirty="0" smtClean="0"/>
              <a:t>Intra-Processor (within the core)</a:t>
            </a:r>
          </a:p>
          <a:p>
            <a:pPr lvl="1"/>
            <a:r>
              <a:rPr lang="en-US" dirty="0" smtClean="0"/>
              <a:t>Pipelining &amp; superscalar (</a:t>
            </a:r>
            <a:r>
              <a:rPr lang="en-US" dirty="0" smtClean="0">
                <a:solidFill>
                  <a:srgbClr val="008000"/>
                </a:solidFill>
              </a:rPr>
              <a:t>ILP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Vector extensions &amp; GPU (</a:t>
            </a:r>
            <a:r>
              <a:rPr lang="en-US" dirty="0" smtClean="0">
                <a:solidFill>
                  <a:srgbClr val="008000"/>
                </a:solidFill>
              </a:rPr>
              <a:t>DLP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Intra-System (within the box)</a:t>
            </a:r>
          </a:p>
          <a:p>
            <a:pPr lvl="1"/>
            <a:r>
              <a:rPr lang="en-US" dirty="0" err="1" smtClean="0"/>
              <a:t>Multicore</a:t>
            </a:r>
            <a:r>
              <a:rPr lang="en-US" dirty="0" smtClean="0"/>
              <a:t> – multiple cores per socket (</a:t>
            </a:r>
            <a:r>
              <a:rPr lang="en-US" dirty="0" smtClean="0">
                <a:solidFill>
                  <a:srgbClr val="008000"/>
                </a:solidFill>
              </a:rPr>
              <a:t>TLP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Multisocket</a:t>
            </a:r>
            <a:r>
              <a:rPr lang="en-US" dirty="0" smtClean="0"/>
              <a:t> – multiple sockets per system</a:t>
            </a:r>
          </a:p>
          <a:p>
            <a:r>
              <a:rPr lang="en-US" dirty="0" smtClean="0"/>
              <a:t>Intra-Cluster (within the room)</a:t>
            </a:r>
          </a:p>
          <a:p>
            <a:pPr lvl="1"/>
            <a:r>
              <a:rPr lang="en-US" dirty="0" smtClean="0"/>
              <a:t>Multiple systems per rack and multiple racks per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6741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881938" cy="368300"/>
          </a:xfrm>
        </p:spPr>
        <p:txBody>
          <a:bodyPr/>
          <a:lstStyle/>
          <a:p>
            <a:r>
              <a:rPr lang="en-US" sz="2400" dirty="0"/>
              <a:t>Conventional Wisdom (CW) in Computer Architecture</a:t>
            </a:r>
          </a:p>
        </p:txBody>
      </p:sp>
      <p:sp>
        <p:nvSpPr>
          <p:cNvPr id="3316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4297363"/>
          </a:xfrm>
        </p:spPr>
        <p:txBody>
          <a:bodyPr/>
          <a:lstStyle/>
          <a:p>
            <a:pPr marL="533400" indent="-533400">
              <a:buFont typeface="Arial" charset="0"/>
              <a:buAutoNum type="arabicPeriod"/>
            </a:pPr>
            <a:r>
              <a:rPr lang="en-US" sz="2000" dirty="0"/>
              <a:t>Old CW: Power is free, but transistors expensive</a:t>
            </a:r>
          </a:p>
          <a:p>
            <a:pPr marL="533400" indent="-533400"/>
            <a:r>
              <a:rPr lang="en-US" sz="2000" dirty="0"/>
              <a:t>New CW: </a:t>
            </a:r>
            <a:r>
              <a:rPr lang="en-US" sz="2000" u="sng" dirty="0">
                <a:solidFill>
                  <a:schemeClr val="accent1"/>
                </a:solidFill>
              </a:rPr>
              <a:t>Power wall</a:t>
            </a:r>
            <a:r>
              <a:rPr lang="en-US" sz="2000" dirty="0"/>
              <a:t> Power expensive, transistors “free” </a:t>
            </a:r>
          </a:p>
          <a:p>
            <a:pPr marL="952500" lvl="1" indent="-457200"/>
            <a:r>
              <a:rPr lang="en-US" sz="1800" dirty="0"/>
              <a:t>Can put more transistors on a chip than have power to turn on</a:t>
            </a:r>
          </a:p>
          <a:p>
            <a:pPr marL="533400" indent="-533400">
              <a:buFont typeface="Arial" charset="0"/>
              <a:buAutoNum type="arabicPeriod" startAt="2"/>
            </a:pPr>
            <a:r>
              <a:rPr lang="en-US" sz="2000" dirty="0"/>
              <a:t>Old CW: Multiplies slow, but loads fast</a:t>
            </a:r>
          </a:p>
          <a:p>
            <a:pPr marL="533400" indent="-533400"/>
            <a:r>
              <a:rPr lang="en-US" sz="2000" dirty="0"/>
              <a:t>New CW: </a:t>
            </a:r>
            <a:r>
              <a:rPr lang="en-US" sz="2000" u="sng" dirty="0">
                <a:solidFill>
                  <a:schemeClr val="accent1"/>
                </a:solidFill>
              </a:rPr>
              <a:t>Memory wall</a:t>
            </a:r>
            <a:r>
              <a:rPr lang="en-US" sz="2000" dirty="0"/>
              <a:t> Loads slow, multiplies fast </a:t>
            </a:r>
          </a:p>
          <a:p>
            <a:pPr marL="952500" lvl="1" indent="-457200"/>
            <a:r>
              <a:rPr lang="en-US" sz="1800" dirty="0"/>
              <a:t>200 clocks to DRAM, but even FP multiplies only 4 clocks</a:t>
            </a:r>
          </a:p>
          <a:p>
            <a:pPr marL="533400" indent="-533400">
              <a:buFont typeface="Arial" charset="0"/>
              <a:buAutoNum type="arabicPeriod" startAt="3"/>
            </a:pPr>
            <a:r>
              <a:rPr lang="en-US" sz="2000" dirty="0"/>
              <a:t>Old CW: More ILP via compiler / architecture innovation </a:t>
            </a:r>
          </a:p>
          <a:p>
            <a:pPr marL="952500" lvl="1" indent="-457200"/>
            <a:r>
              <a:rPr lang="en-US" sz="1800" dirty="0"/>
              <a:t>Branch prediction, speculation, Out-of-order execution, VLIW, …</a:t>
            </a:r>
          </a:p>
          <a:p>
            <a:pPr marL="533400" indent="-533400"/>
            <a:r>
              <a:rPr lang="en-US" sz="2000" dirty="0"/>
              <a:t>New CW: </a:t>
            </a:r>
            <a:r>
              <a:rPr lang="en-US" sz="2000" u="sng" dirty="0">
                <a:solidFill>
                  <a:schemeClr val="accent1"/>
                </a:solidFill>
              </a:rPr>
              <a:t>ILP wall</a:t>
            </a:r>
            <a:r>
              <a:rPr lang="en-US" sz="2000" dirty="0"/>
              <a:t> Diminishing returns on more ILP</a:t>
            </a:r>
          </a:p>
          <a:p>
            <a:pPr marL="533400" indent="-533400">
              <a:buFont typeface="Arial" charset="0"/>
              <a:buAutoNum type="arabicPeriod" startAt="4"/>
            </a:pPr>
            <a:r>
              <a:rPr lang="en-US" sz="2000" dirty="0"/>
              <a:t>Old CW: 2X CPU Performance every 18 months</a:t>
            </a:r>
          </a:p>
          <a:p>
            <a:pPr marL="533400" indent="-533400"/>
            <a:r>
              <a:rPr lang="en-US" sz="2000" dirty="0"/>
              <a:t>New CW is </a:t>
            </a:r>
            <a:r>
              <a:rPr lang="en-US" sz="2000" u="sng" dirty="0">
                <a:solidFill>
                  <a:schemeClr val="accent1"/>
                </a:solidFill>
              </a:rPr>
              <a:t>Power Wall</a:t>
            </a:r>
            <a:r>
              <a:rPr lang="en-US" sz="2000" dirty="0"/>
              <a:t> + </a:t>
            </a:r>
            <a:r>
              <a:rPr lang="en-US" sz="2000" u="sng" dirty="0">
                <a:solidFill>
                  <a:schemeClr val="accent1"/>
                </a:solidFill>
              </a:rPr>
              <a:t>Memory Wall</a:t>
            </a:r>
            <a:r>
              <a:rPr lang="en-US" sz="2000" dirty="0"/>
              <a:t> + </a:t>
            </a:r>
            <a:r>
              <a:rPr lang="en-US" sz="2000" u="sng" dirty="0">
                <a:solidFill>
                  <a:schemeClr val="accent1"/>
                </a:solidFill>
              </a:rPr>
              <a:t>ILP Wall</a:t>
            </a:r>
            <a:r>
              <a:rPr lang="en-US" sz="2000" dirty="0"/>
              <a:t> = </a:t>
            </a:r>
            <a:r>
              <a:rPr lang="en-US" sz="2000" u="sng" dirty="0">
                <a:solidFill>
                  <a:schemeClr val="accent1"/>
                </a:solidFill>
              </a:rPr>
              <a:t>Brick Wall</a:t>
            </a:r>
            <a:r>
              <a:rPr lang="en-US" sz="2000" dirty="0"/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81200" y="5791200"/>
            <a:ext cx="580446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Implication: We must go parallel!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67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6742" grpId="0" build="p" autoUpdateAnimBg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912225" cy="474663"/>
          </a:xfrm>
        </p:spPr>
        <p:txBody>
          <a:bodyPr/>
          <a:lstStyle/>
          <a:p>
            <a:r>
              <a:rPr lang="en-US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dirty="0"/>
              <a:t>“This shift toward increasing parallelism is not a triumphant stride forward based on breakthroughs in novel software and architectures for parallelism; instead, this </a:t>
            </a:r>
            <a:r>
              <a:rPr lang="en-US" sz="2800" dirty="0">
                <a:solidFill>
                  <a:srgbClr val="660066"/>
                </a:solidFill>
              </a:rPr>
              <a:t>plunge into parallelism is actually a retreat from even greater challenges that thwart efficient silicon implementation of traditional </a:t>
            </a:r>
            <a:r>
              <a:rPr lang="en-US" sz="2800" dirty="0" err="1">
                <a:solidFill>
                  <a:srgbClr val="660066"/>
                </a:solidFill>
              </a:rPr>
              <a:t>uniprocessor</a:t>
            </a:r>
            <a:r>
              <a:rPr lang="en-US" sz="2800" dirty="0">
                <a:solidFill>
                  <a:srgbClr val="660066"/>
                </a:solidFill>
              </a:rPr>
              <a:t> architectures</a:t>
            </a:r>
            <a:r>
              <a:rPr lang="en-US" sz="2800" dirty="0"/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/>
            <a:r>
              <a:rPr lang="en-US" sz="2800" dirty="0"/>
              <a:t>HW/SW Industry bet its future that breakthroughs will appear before it’s too late</a:t>
            </a:r>
          </a:p>
          <a:p>
            <a:pPr marL="342900" indent="-342900" algn="ctr">
              <a:buFont typeface="Times" charset="0"/>
              <a:buNone/>
            </a:pPr>
            <a:r>
              <a:rPr lang="en-US" sz="2800" dirty="0" err="1">
                <a:solidFill>
                  <a:schemeClr val="accent6"/>
                </a:solidFill>
                <a:latin typeface="Courier New" charset="0"/>
              </a:rPr>
              <a:t>view.eecs.berkeley.edu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3221038" cy="474663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Peer Instruction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038600"/>
            <a:ext cx="7467600" cy="1959511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Helvetica" charset="0"/>
              <a:buAutoNum type="arabicParenR"/>
              <a:tabLst>
                <a:tab pos="738188" algn="l"/>
              </a:tabLs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All energy efficient systems are low power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Helvetica" charset="0"/>
              <a:buAutoNum type="arabicParenR"/>
              <a:tabLst>
                <a:tab pos="738188" algn="l"/>
              </a:tabLs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My GPU at peak can do more FLOP/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than my CPU</a:t>
            </a:r>
          </a:p>
        </p:txBody>
      </p:sp>
      <p:sp>
        <p:nvSpPr>
          <p:cNvPr id="54276" name="Rectangle 15"/>
          <p:cNvSpPr>
            <a:spLocks noChangeArrowheads="1"/>
          </p:cNvSpPr>
          <p:nvPr/>
        </p:nvSpPr>
        <p:spPr bwMode="auto">
          <a:xfrm>
            <a:off x="7620000" y="4375150"/>
            <a:ext cx="12192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   12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a) </a:t>
            </a:r>
            <a:r>
              <a:rPr lang="en-US" sz="2400" b="1">
                <a:latin typeface="Courier New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b) </a:t>
            </a:r>
            <a:r>
              <a:rPr lang="en-US" sz="2400" b="1">
                <a:latin typeface="Courier New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c) T</a:t>
            </a:r>
            <a:r>
              <a:rPr lang="en-US" sz="2400" b="1">
                <a:latin typeface="Courier New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d) TT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5"/>
          <p:cNvSpPr>
            <a:spLocks noChangeArrowheads="1"/>
          </p:cNvSpPr>
          <p:nvPr/>
        </p:nvSpPr>
        <p:spPr bwMode="auto">
          <a:xfrm>
            <a:off x="7620000" y="3733800"/>
            <a:ext cx="1219200" cy="167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   12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a) </a:t>
            </a:r>
            <a:r>
              <a:rPr lang="en-US" sz="2400" b="1">
                <a:latin typeface="Courier New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b) </a:t>
            </a:r>
            <a:r>
              <a:rPr lang="en-US" sz="2400" b="1">
                <a:latin typeface="Courier New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c) T</a:t>
            </a:r>
            <a:r>
              <a:rPr lang="en-US" sz="2400" b="1">
                <a:latin typeface="Courier New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charset="0"/>
            </a:endParaRP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tx1"/>
                </a:solidFill>
                <a:latin typeface="Courier New" charset="0"/>
              </a:rPr>
              <a:t>d) TT</a:t>
            </a: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802188" cy="474663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Peer Instruction Answer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1958975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Helvetica" charset="0"/>
              <a:buAutoNum type="arabicParenR"/>
              <a:tabLst>
                <a:tab pos="738188" algn="l"/>
              </a:tabLs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All energy efficient systems are low power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Helvetica" charset="0"/>
              <a:buAutoNum type="arabicParenR"/>
              <a:tabLst>
                <a:tab pos="738188" algn="l"/>
              </a:tabLst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My GPU at peak can do more FLOP/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than my CPU</a:t>
            </a:r>
          </a:p>
        </p:txBody>
      </p:sp>
      <p:sp>
        <p:nvSpPr>
          <p:cNvPr id="2468869" name="Rectangle 5"/>
          <p:cNvSpPr>
            <a:spLocks noChangeArrowheads="1"/>
          </p:cNvSpPr>
          <p:nvPr/>
        </p:nvSpPr>
        <p:spPr bwMode="auto">
          <a:xfrm>
            <a:off x="152400" y="762000"/>
            <a:ext cx="8839200" cy="279666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Helvetica" charset="0"/>
              <a:buAutoNum type="arabicParenR"/>
              <a:tabLst>
                <a:tab pos="738188" algn="l"/>
              </a:tabLst>
            </a:pPr>
            <a:r>
              <a:rPr lang="en-US" sz="3200" b="1" dirty="0" smtClean="0">
                <a:solidFill>
                  <a:schemeClr val="tx1"/>
                </a:solidFill>
              </a:rPr>
              <a:t>An energy efficient system could peak with high power to get work done and then go to sleep … </a:t>
            </a:r>
            <a:r>
              <a:rPr lang="en-US" sz="3200" b="1" dirty="0" smtClean="0"/>
              <a:t>FALSE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Helvetica" charset="0"/>
              <a:buAutoNum type="arabicParenR"/>
              <a:tabLst>
                <a:tab pos="738188" algn="l"/>
              </a:tabLst>
            </a:pPr>
            <a:r>
              <a:rPr lang="en-US" sz="3200" b="1" dirty="0" smtClean="0">
                <a:solidFill>
                  <a:schemeClr val="tx1"/>
                </a:solidFill>
              </a:rPr>
              <a:t>Current </a:t>
            </a:r>
            <a:r>
              <a:rPr lang="en-US" sz="3200" b="1" dirty="0" err="1" smtClean="0">
                <a:solidFill>
                  <a:schemeClr val="tx1"/>
                </a:solidFill>
              </a:rPr>
              <a:t>GPUs</a:t>
            </a:r>
            <a:r>
              <a:rPr lang="en-US" sz="3200" b="1" dirty="0" smtClean="0">
                <a:solidFill>
                  <a:schemeClr val="tx1"/>
                </a:solidFill>
              </a:rPr>
              <a:t> tend to have more </a:t>
            </a:r>
            <a:r>
              <a:rPr lang="en-US" sz="3200" b="1" dirty="0" err="1" smtClean="0">
                <a:solidFill>
                  <a:schemeClr val="tx1"/>
                </a:solidFill>
              </a:rPr>
              <a:t>FPUs</a:t>
            </a:r>
            <a:r>
              <a:rPr lang="en-US" sz="3200" b="1" dirty="0" smtClean="0">
                <a:solidFill>
                  <a:schemeClr val="tx1"/>
                </a:solidFill>
              </a:rPr>
              <a:t> than current CPUs, they just aren’t as programmable </a:t>
            </a:r>
            <a:r>
              <a:rPr lang="en-US" sz="3200" b="1" dirty="0">
                <a:solidFill>
                  <a:schemeClr val="tx1"/>
                </a:solidFill>
              </a:rPr>
              <a:t>… </a:t>
            </a:r>
            <a:r>
              <a:rPr lang="en-US" sz="3200" b="1" dirty="0">
                <a:solidFill>
                  <a:schemeClr val="accent2"/>
                </a:solidFill>
              </a:rPr>
              <a:t>TRUE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68870" name="AutoShape 6"/>
          <p:cNvSpPr>
            <a:spLocks noChangeArrowheads="1"/>
          </p:cNvSpPr>
          <p:nvPr/>
        </p:nvSpPr>
        <p:spPr bwMode="auto">
          <a:xfrm>
            <a:off x="7315200" y="4364038"/>
            <a:ext cx="1752600" cy="304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869" grpId="0" build="p"/>
      <p:bldP spid="24688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4462463" cy="474663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“And In conclusion…”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31988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Parallelism is all about energy efficiency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Types of Parallelism: 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ILP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TLP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DLP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Parallelism already at many levels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Great opportunity for change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323975" cy="474663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Today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77663"/>
          </a:xfrm>
        </p:spPr>
        <p:txBody>
          <a:bodyPr/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Superscalars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Power, Energy &amp; Parallelism</a:t>
            </a:r>
          </a:p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Multicores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Vector Processors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Challenges for Parallelism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408238" cy="474663"/>
          </a:xfrm>
        </p:spPr>
        <p:txBody>
          <a:bodyPr/>
          <a:lstStyle/>
          <a:p>
            <a:r>
              <a:rPr lang="en-US"/>
              <a:t>Disclaimers</a:t>
            </a:r>
          </a:p>
        </p:txBody>
      </p:sp>
      <p:sp>
        <p:nvSpPr>
          <p:cNvPr id="35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774640"/>
          </a:xfrm>
        </p:spPr>
        <p:txBody>
          <a:bodyPr/>
          <a:lstStyle/>
          <a:p>
            <a:r>
              <a:rPr lang="en-US" dirty="0"/>
              <a:t>Please don’t let today’s material  confuse what you have already learned about CPU’s and pipelining</a:t>
            </a:r>
          </a:p>
          <a:p>
            <a:r>
              <a:rPr lang="en-US" dirty="0"/>
              <a:t>When </a:t>
            </a:r>
            <a:r>
              <a:rPr lang="en-US" i="1" dirty="0">
                <a:solidFill>
                  <a:schemeClr val="accent6"/>
                </a:solidFill>
              </a:rPr>
              <a:t>programmer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is mentioned today, it means whoever is generating the assembly code (so it is probably a compiler)</a:t>
            </a:r>
          </a:p>
          <a:p>
            <a:r>
              <a:rPr lang="en-US" dirty="0"/>
              <a:t>Many of the concepts described today are </a:t>
            </a:r>
            <a:r>
              <a:rPr lang="en-US" i="1" dirty="0">
                <a:solidFill>
                  <a:schemeClr val="accent1"/>
                </a:solidFill>
              </a:rPr>
              <a:t>difficult</a:t>
            </a:r>
            <a:r>
              <a:rPr lang="en-US" dirty="0"/>
              <a:t> to implement, so if it sounds easy, think of possible hazards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454275" cy="474663"/>
          </a:xfrm>
        </p:spPr>
        <p:txBody>
          <a:bodyPr/>
          <a:lstStyle/>
          <a:p>
            <a:r>
              <a:rPr lang="en-US"/>
              <a:t>Superscalar</a:t>
            </a:r>
          </a:p>
        </p:txBody>
      </p:sp>
      <p:sp>
        <p:nvSpPr>
          <p:cNvPr id="36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164730"/>
          </a:xfrm>
        </p:spPr>
        <p:txBody>
          <a:bodyPr/>
          <a:lstStyle/>
          <a:p>
            <a:r>
              <a:rPr lang="en-US" dirty="0"/>
              <a:t>Add more functional units or pipelines to</a:t>
            </a:r>
            <a:r>
              <a:rPr lang="en-US" dirty="0" smtClean="0"/>
              <a:t> the CPU</a:t>
            </a:r>
            <a:endParaRPr lang="en-US" dirty="0"/>
          </a:p>
          <a:p>
            <a:r>
              <a:rPr lang="en-US" dirty="0"/>
              <a:t>Directly </a:t>
            </a:r>
            <a:r>
              <a:rPr lang="en-US" dirty="0">
                <a:solidFill>
                  <a:schemeClr val="accent2"/>
                </a:solidFill>
              </a:rPr>
              <a:t>reduces CPI</a:t>
            </a:r>
            <a:r>
              <a:rPr lang="en-US" dirty="0"/>
              <a:t> by doing more per cycle</a:t>
            </a:r>
          </a:p>
          <a:p>
            <a:r>
              <a:rPr lang="en-US" dirty="0"/>
              <a:t>Consider what if we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another ALU</a:t>
            </a:r>
          </a:p>
          <a:p>
            <a:pPr lvl="1"/>
            <a:r>
              <a:rPr lang="en-US" dirty="0"/>
              <a:t>Added 2 more read ports to the </a:t>
            </a:r>
            <a:r>
              <a:rPr lang="en-US" dirty="0" err="1"/>
              <a:t>RegFile</a:t>
            </a:r>
            <a:endParaRPr lang="en-US" dirty="0"/>
          </a:p>
          <a:p>
            <a:pPr lvl="1"/>
            <a:r>
              <a:rPr lang="en-US" dirty="0"/>
              <a:t>Added 1 more write port to the </a:t>
            </a:r>
            <a:r>
              <a:rPr lang="en-US" dirty="0" err="1"/>
              <a:t>RegFile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5976938" cy="474663"/>
          </a:xfrm>
        </p:spPr>
        <p:txBody>
          <a:bodyPr/>
          <a:lstStyle/>
          <a:p>
            <a:r>
              <a:rPr lang="en-US"/>
              <a:t>Simple Superscalar MIPS CPU</a:t>
            </a:r>
          </a:p>
        </p:txBody>
      </p:sp>
      <p:sp>
        <p:nvSpPr>
          <p:cNvPr id="3603462" name="Line 6"/>
          <p:cNvSpPr>
            <a:spLocks noChangeShapeType="1"/>
          </p:cNvSpPr>
          <p:nvPr/>
        </p:nvSpPr>
        <p:spPr bwMode="auto">
          <a:xfrm>
            <a:off x="4876800" y="430053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63" name="Rectangle 7"/>
          <p:cNvSpPr>
            <a:spLocks noChangeArrowheads="1"/>
          </p:cNvSpPr>
          <p:nvPr/>
        </p:nvSpPr>
        <p:spPr bwMode="auto">
          <a:xfrm>
            <a:off x="2590800" y="4635500"/>
            <a:ext cx="4905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clk</a:t>
            </a:r>
          </a:p>
        </p:txBody>
      </p:sp>
      <p:sp>
        <p:nvSpPr>
          <p:cNvPr id="3603464" name="Rectangle 8"/>
          <p:cNvSpPr>
            <a:spLocks noChangeArrowheads="1"/>
          </p:cNvSpPr>
          <p:nvPr/>
        </p:nvSpPr>
        <p:spPr bwMode="auto">
          <a:xfrm>
            <a:off x="2590800" y="3232150"/>
            <a:ext cx="2286000" cy="12636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65" name="Line 9"/>
          <p:cNvSpPr>
            <a:spLocks noChangeShapeType="1"/>
          </p:cNvSpPr>
          <p:nvPr/>
        </p:nvSpPr>
        <p:spPr bwMode="auto">
          <a:xfrm>
            <a:off x="2786063" y="2249488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66" name="Line 10"/>
          <p:cNvSpPr>
            <a:spLocks noChangeShapeType="1"/>
          </p:cNvSpPr>
          <p:nvPr/>
        </p:nvSpPr>
        <p:spPr bwMode="auto">
          <a:xfrm flipV="1">
            <a:off x="2716213" y="2651125"/>
            <a:ext cx="188912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67" name="Rectangle 11"/>
          <p:cNvSpPr>
            <a:spLocks noChangeArrowheads="1"/>
          </p:cNvSpPr>
          <p:nvPr/>
        </p:nvSpPr>
        <p:spPr bwMode="auto">
          <a:xfrm>
            <a:off x="2566988" y="2505075"/>
            <a:ext cx="3698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5</a:t>
            </a:r>
          </a:p>
        </p:txBody>
      </p:sp>
      <p:sp>
        <p:nvSpPr>
          <p:cNvPr id="3603468" name="Rectangle 12"/>
          <p:cNvSpPr>
            <a:spLocks noChangeArrowheads="1"/>
          </p:cNvSpPr>
          <p:nvPr/>
        </p:nvSpPr>
        <p:spPr bwMode="auto">
          <a:xfrm>
            <a:off x="2590800" y="3200400"/>
            <a:ext cx="547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W0</a:t>
            </a:r>
          </a:p>
        </p:txBody>
      </p:sp>
      <p:sp>
        <p:nvSpPr>
          <p:cNvPr id="3603469" name="Rectangle 13"/>
          <p:cNvSpPr>
            <a:spLocks noChangeArrowheads="1"/>
          </p:cNvSpPr>
          <p:nvPr/>
        </p:nvSpPr>
        <p:spPr bwMode="auto">
          <a:xfrm>
            <a:off x="2971800" y="320040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Ra</a:t>
            </a:r>
          </a:p>
        </p:txBody>
      </p:sp>
      <p:sp>
        <p:nvSpPr>
          <p:cNvPr id="3603470" name="Rectangle 14"/>
          <p:cNvSpPr>
            <a:spLocks noChangeArrowheads="1"/>
          </p:cNvSpPr>
          <p:nvPr/>
        </p:nvSpPr>
        <p:spPr bwMode="auto">
          <a:xfrm>
            <a:off x="3276600" y="3200400"/>
            <a:ext cx="477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Rb</a:t>
            </a:r>
          </a:p>
        </p:txBody>
      </p:sp>
      <p:sp>
        <p:nvSpPr>
          <p:cNvPr id="3603471" name="Rectangle 15"/>
          <p:cNvSpPr>
            <a:spLocks noChangeArrowheads="1"/>
          </p:cNvSpPr>
          <p:nvPr/>
        </p:nvSpPr>
        <p:spPr bwMode="auto">
          <a:xfrm>
            <a:off x="2703513" y="3644900"/>
            <a:ext cx="108426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tx1"/>
                </a:solidFill>
                <a:latin typeface="Times" charset="0"/>
              </a:rPr>
              <a:t>Register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tx1"/>
                </a:solidFill>
                <a:latin typeface="Times" charset="0"/>
              </a:rPr>
              <a:t>File</a:t>
            </a:r>
          </a:p>
        </p:txBody>
      </p:sp>
      <p:sp>
        <p:nvSpPr>
          <p:cNvPr id="3603472" name="Rectangle 16"/>
          <p:cNvSpPr>
            <a:spLocks noChangeArrowheads="1"/>
          </p:cNvSpPr>
          <p:nvPr/>
        </p:nvSpPr>
        <p:spPr bwMode="auto">
          <a:xfrm>
            <a:off x="2409825" y="2276475"/>
            <a:ext cx="477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Rd</a:t>
            </a:r>
          </a:p>
        </p:txBody>
      </p:sp>
      <p:sp>
        <p:nvSpPr>
          <p:cNvPr id="3603473" name="Rectangle 17"/>
          <p:cNvSpPr>
            <a:spLocks noChangeArrowheads="1"/>
          </p:cNvSpPr>
          <p:nvPr/>
        </p:nvSpPr>
        <p:spPr bwMode="auto">
          <a:xfrm>
            <a:off x="6454775" y="4191000"/>
            <a:ext cx="7842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  <a:latin typeface="Times" charset="0"/>
              </a:rPr>
              <a:t>Data In</a:t>
            </a:r>
          </a:p>
        </p:txBody>
      </p:sp>
      <p:sp>
        <p:nvSpPr>
          <p:cNvPr id="3603474" name="Rectangle 18"/>
          <p:cNvSpPr>
            <a:spLocks noChangeArrowheads="1"/>
          </p:cNvSpPr>
          <p:nvPr/>
        </p:nvSpPr>
        <p:spPr bwMode="auto">
          <a:xfrm>
            <a:off x="7188200" y="3335338"/>
            <a:ext cx="1201738" cy="108743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75" name="Line 19"/>
          <p:cNvSpPr>
            <a:spLocks noChangeShapeType="1"/>
          </p:cNvSpPr>
          <p:nvPr/>
        </p:nvSpPr>
        <p:spPr bwMode="auto">
          <a:xfrm flipV="1">
            <a:off x="6096000" y="37338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76" name="Rectangle 20"/>
          <p:cNvSpPr>
            <a:spLocks noChangeArrowheads="1"/>
          </p:cNvSpPr>
          <p:nvPr/>
        </p:nvSpPr>
        <p:spPr bwMode="auto">
          <a:xfrm>
            <a:off x="6459538" y="3124200"/>
            <a:ext cx="70326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tx1"/>
                </a:solidFill>
                <a:latin typeface="Times" charset="0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chemeClr val="tx1"/>
                </a:solidFill>
                <a:latin typeface="Times" charset="0"/>
              </a:rPr>
              <a:t>Addr</a:t>
            </a:r>
          </a:p>
        </p:txBody>
      </p:sp>
      <p:sp>
        <p:nvSpPr>
          <p:cNvPr id="3603477" name="Rectangle 21"/>
          <p:cNvSpPr>
            <a:spLocks noChangeArrowheads="1"/>
          </p:cNvSpPr>
          <p:nvPr/>
        </p:nvSpPr>
        <p:spPr bwMode="auto">
          <a:xfrm>
            <a:off x="7229475" y="3429000"/>
            <a:ext cx="11112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tx1"/>
                </a:solidFill>
                <a:latin typeface="Times" charset="0"/>
              </a:rPr>
              <a:t>Data</a:t>
            </a:r>
          </a:p>
          <a:p>
            <a:pPr algn="ctr">
              <a:lnSpc>
                <a:spcPct val="80000"/>
              </a:lnSpc>
            </a:pPr>
            <a:r>
              <a:rPr lang="en-US" sz="2000" b="1">
                <a:solidFill>
                  <a:schemeClr val="tx1"/>
                </a:solidFill>
                <a:latin typeface="Times" charset="0"/>
              </a:rPr>
              <a:t>Memory</a:t>
            </a:r>
          </a:p>
        </p:txBody>
      </p:sp>
      <p:sp>
        <p:nvSpPr>
          <p:cNvPr id="3603478" name="Rectangle 22"/>
          <p:cNvSpPr>
            <a:spLocks noChangeArrowheads="1"/>
          </p:cNvSpPr>
          <p:nvPr/>
        </p:nvSpPr>
        <p:spPr bwMode="auto">
          <a:xfrm>
            <a:off x="990600" y="914400"/>
            <a:ext cx="1382713" cy="1684338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79" name="Line 23"/>
          <p:cNvSpPr>
            <a:spLocks noChangeShapeType="1"/>
          </p:cNvSpPr>
          <p:nvPr/>
        </p:nvSpPr>
        <p:spPr bwMode="auto">
          <a:xfrm>
            <a:off x="2411413" y="2243138"/>
            <a:ext cx="1093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80" name="Rectangle 24"/>
          <p:cNvSpPr>
            <a:spLocks noChangeArrowheads="1"/>
          </p:cNvSpPr>
          <p:nvPr/>
        </p:nvSpPr>
        <p:spPr bwMode="auto">
          <a:xfrm>
            <a:off x="2438400" y="1905000"/>
            <a:ext cx="688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Inst0</a:t>
            </a:r>
          </a:p>
        </p:txBody>
      </p:sp>
      <p:sp>
        <p:nvSpPr>
          <p:cNvPr id="3603481" name="Line 25"/>
          <p:cNvSpPr>
            <a:spLocks noChangeShapeType="1"/>
          </p:cNvSpPr>
          <p:nvPr/>
        </p:nvSpPr>
        <p:spPr bwMode="auto">
          <a:xfrm>
            <a:off x="1930400" y="2628900"/>
            <a:ext cx="0" cy="1270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82" name="Rectangle 26"/>
          <p:cNvSpPr>
            <a:spLocks noChangeArrowheads="1"/>
          </p:cNvSpPr>
          <p:nvPr/>
        </p:nvSpPr>
        <p:spPr bwMode="auto">
          <a:xfrm>
            <a:off x="600075" y="2590800"/>
            <a:ext cx="12811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>
                <a:solidFill>
                  <a:srgbClr val="800080"/>
                </a:solidFill>
                <a:latin typeface="Times" charset="0"/>
              </a:rPr>
              <a:t>Instruction</a:t>
            </a:r>
          </a:p>
          <a:p>
            <a:pPr algn="r"/>
            <a:r>
              <a:rPr lang="en-US" sz="2000">
                <a:solidFill>
                  <a:srgbClr val="800080"/>
                </a:solidFill>
                <a:latin typeface="Times" charset="0"/>
              </a:rPr>
              <a:t>Address</a:t>
            </a:r>
          </a:p>
        </p:txBody>
      </p:sp>
      <p:sp>
        <p:nvSpPr>
          <p:cNvPr id="3603483" name="Rectangle 27"/>
          <p:cNvSpPr>
            <a:spLocks noChangeArrowheads="1"/>
          </p:cNvSpPr>
          <p:nvPr/>
        </p:nvSpPr>
        <p:spPr bwMode="auto">
          <a:xfrm>
            <a:off x="990600" y="1144588"/>
            <a:ext cx="1395413" cy="912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endParaRPr lang="en-US" sz="2000" b="1">
              <a:solidFill>
                <a:schemeClr val="tx1"/>
              </a:solidFill>
              <a:latin typeface="Times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tx1"/>
                </a:solidFill>
                <a:latin typeface="Times" charset="0"/>
              </a:rPr>
              <a:t>Instruction</a:t>
            </a:r>
          </a:p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chemeClr val="tx1"/>
                </a:solidFill>
                <a:latin typeface="Times" charset="0"/>
              </a:rPr>
              <a:t>Memory</a:t>
            </a:r>
          </a:p>
        </p:txBody>
      </p:sp>
      <p:sp>
        <p:nvSpPr>
          <p:cNvPr id="3603484" name="Rectangle 28"/>
          <p:cNvSpPr>
            <a:spLocks noChangeArrowheads="1"/>
          </p:cNvSpPr>
          <p:nvPr/>
        </p:nvSpPr>
        <p:spPr bwMode="auto">
          <a:xfrm>
            <a:off x="1343025" y="3317875"/>
            <a:ext cx="263525" cy="11874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85" name="Rectangle 29"/>
          <p:cNvSpPr>
            <a:spLocks noChangeArrowheads="1"/>
          </p:cNvSpPr>
          <p:nvPr/>
        </p:nvSpPr>
        <p:spPr bwMode="auto">
          <a:xfrm rot="16200000">
            <a:off x="1235869" y="3694907"/>
            <a:ext cx="485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1"/>
                </a:solidFill>
                <a:latin typeface="Times" charset="0"/>
              </a:rPr>
              <a:t>PC</a:t>
            </a:r>
          </a:p>
        </p:txBody>
      </p:sp>
      <p:sp>
        <p:nvSpPr>
          <p:cNvPr id="3603486" name="Line 30"/>
          <p:cNvSpPr>
            <a:spLocks noChangeShapeType="1"/>
          </p:cNvSpPr>
          <p:nvPr/>
        </p:nvSpPr>
        <p:spPr bwMode="auto">
          <a:xfrm>
            <a:off x="3200400" y="2249488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87" name="Line 31"/>
          <p:cNvSpPr>
            <a:spLocks noChangeShapeType="1"/>
          </p:cNvSpPr>
          <p:nvPr/>
        </p:nvSpPr>
        <p:spPr bwMode="auto">
          <a:xfrm flipV="1">
            <a:off x="3087688" y="2651125"/>
            <a:ext cx="188912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88" name="Rectangle 32"/>
          <p:cNvSpPr>
            <a:spLocks noChangeArrowheads="1"/>
          </p:cNvSpPr>
          <p:nvPr/>
        </p:nvSpPr>
        <p:spPr bwMode="auto">
          <a:xfrm>
            <a:off x="2971800" y="2514600"/>
            <a:ext cx="3698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5</a:t>
            </a:r>
          </a:p>
        </p:txBody>
      </p:sp>
      <p:sp>
        <p:nvSpPr>
          <p:cNvPr id="3603489" name="Rectangle 33"/>
          <p:cNvSpPr>
            <a:spLocks noChangeArrowheads="1"/>
          </p:cNvSpPr>
          <p:nvPr/>
        </p:nvSpPr>
        <p:spPr bwMode="auto">
          <a:xfrm>
            <a:off x="2819400" y="2276475"/>
            <a:ext cx="449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Rs</a:t>
            </a:r>
          </a:p>
        </p:txBody>
      </p:sp>
      <p:sp>
        <p:nvSpPr>
          <p:cNvPr id="3603490" name="Line 34"/>
          <p:cNvSpPr>
            <a:spLocks noChangeShapeType="1"/>
          </p:cNvSpPr>
          <p:nvPr/>
        </p:nvSpPr>
        <p:spPr bwMode="auto">
          <a:xfrm>
            <a:off x="3505200" y="2249488"/>
            <a:ext cx="0" cy="977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91" name="Line 35"/>
          <p:cNvSpPr>
            <a:spLocks noChangeShapeType="1"/>
          </p:cNvSpPr>
          <p:nvPr/>
        </p:nvSpPr>
        <p:spPr bwMode="auto">
          <a:xfrm flipV="1">
            <a:off x="3425825" y="2651125"/>
            <a:ext cx="188913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92" name="Rectangle 36"/>
          <p:cNvSpPr>
            <a:spLocks noChangeArrowheads="1"/>
          </p:cNvSpPr>
          <p:nvPr/>
        </p:nvSpPr>
        <p:spPr bwMode="auto">
          <a:xfrm>
            <a:off x="3276600" y="2505075"/>
            <a:ext cx="3698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5</a:t>
            </a:r>
          </a:p>
        </p:txBody>
      </p:sp>
      <p:sp>
        <p:nvSpPr>
          <p:cNvPr id="3603493" name="Rectangle 37"/>
          <p:cNvSpPr>
            <a:spLocks noChangeArrowheads="1"/>
          </p:cNvSpPr>
          <p:nvPr/>
        </p:nvSpPr>
        <p:spPr bwMode="auto">
          <a:xfrm>
            <a:off x="3160713" y="2273300"/>
            <a:ext cx="420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Rt</a:t>
            </a:r>
          </a:p>
        </p:txBody>
      </p:sp>
      <p:sp>
        <p:nvSpPr>
          <p:cNvPr id="3603494" name="Line 38"/>
          <p:cNvSpPr>
            <a:spLocks noChangeShapeType="1"/>
          </p:cNvSpPr>
          <p:nvPr/>
        </p:nvSpPr>
        <p:spPr bwMode="auto">
          <a:xfrm>
            <a:off x="4876800" y="338613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95" name="Line 39"/>
          <p:cNvSpPr>
            <a:spLocks noChangeShapeType="1"/>
          </p:cNvSpPr>
          <p:nvPr/>
        </p:nvSpPr>
        <p:spPr bwMode="auto">
          <a:xfrm>
            <a:off x="5029200" y="4292600"/>
            <a:ext cx="0" cy="279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96" name="Line 40"/>
          <p:cNvSpPr>
            <a:spLocks noChangeShapeType="1"/>
          </p:cNvSpPr>
          <p:nvPr/>
        </p:nvSpPr>
        <p:spPr bwMode="auto">
          <a:xfrm flipV="1">
            <a:off x="5029200" y="4572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97" name="Line 41"/>
          <p:cNvSpPr>
            <a:spLocks noChangeShapeType="1"/>
          </p:cNvSpPr>
          <p:nvPr/>
        </p:nvSpPr>
        <p:spPr bwMode="auto">
          <a:xfrm flipV="1">
            <a:off x="6172200" y="4191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98" name="Line 42"/>
          <p:cNvSpPr>
            <a:spLocks noChangeShapeType="1"/>
          </p:cNvSpPr>
          <p:nvPr/>
        </p:nvSpPr>
        <p:spPr bwMode="auto">
          <a:xfrm flipH="1">
            <a:off x="6172200" y="4191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499" name="Line 43"/>
          <p:cNvSpPr>
            <a:spLocks noChangeShapeType="1"/>
          </p:cNvSpPr>
          <p:nvPr/>
        </p:nvSpPr>
        <p:spPr bwMode="auto">
          <a:xfrm flipH="1">
            <a:off x="5632450" y="4419600"/>
            <a:ext cx="165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00" name="Rectangle 44"/>
          <p:cNvSpPr>
            <a:spLocks noChangeArrowheads="1"/>
          </p:cNvSpPr>
          <p:nvPr/>
        </p:nvSpPr>
        <p:spPr bwMode="auto">
          <a:xfrm>
            <a:off x="5508625" y="4681538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32</a:t>
            </a:r>
          </a:p>
        </p:txBody>
      </p:sp>
      <p:sp>
        <p:nvSpPr>
          <p:cNvPr id="3603501" name="Line 45"/>
          <p:cNvSpPr>
            <a:spLocks noChangeShapeType="1"/>
          </p:cNvSpPr>
          <p:nvPr/>
        </p:nvSpPr>
        <p:spPr bwMode="auto">
          <a:xfrm flipH="1">
            <a:off x="6165850" y="3657600"/>
            <a:ext cx="165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02" name="Rectangle 46"/>
          <p:cNvSpPr>
            <a:spLocks noChangeArrowheads="1"/>
          </p:cNvSpPr>
          <p:nvPr/>
        </p:nvSpPr>
        <p:spPr bwMode="auto">
          <a:xfrm>
            <a:off x="5965825" y="33401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32</a:t>
            </a:r>
          </a:p>
        </p:txBody>
      </p:sp>
      <p:sp>
        <p:nvSpPr>
          <p:cNvPr id="3603503" name="Rectangle 47"/>
          <p:cNvSpPr>
            <a:spLocks noChangeArrowheads="1"/>
          </p:cNvSpPr>
          <p:nvPr/>
        </p:nvSpPr>
        <p:spPr bwMode="auto">
          <a:xfrm>
            <a:off x="4899025" y="3462338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32</a:t>
            </a:r>
          </a:p>
        </p:txBody>
      </p:sp>
      <p:sp>
        <p:nvSpPr>
          <p:cNvPr id="3603504" name="Line 48"/>
          <p:cNvSpPr>
            <a:spLocks noChangeShapeType="1"/>
          </p:cNvSpPr>
          <p:nvPr/>
        </p:nvSpPr>
        <p:spPr bwMode="auto">
          <a:xfrm>
            <a:off x="8686800" y="3810000"/>
            <a:ext cx="0" cy="1193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05" name="Line 49"/>
          <p:cNvSpPr>
            <a:spLocks noChangeShapeType="1"/>
          </p:cNvSpPr>
          <p:nvPr/>
        </p:nvSpPr>
        <p:spPr bwMode="auto">
          <a:xfrm>
            <a:off x="2362200" y="4191000"/>
            <a:ext cx="0" cy="858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06" name="Line 50"/>
          <p:cNvSpPr>
            <a:spLocks noChangeShapeType="1"/>
          </p:cNvSpPr>
          <p:nvPr/>
        </p:nvSpPr>
        <p:spPr bwMode="auto">
          <a:xfrm>
            <a:off x="2362200" y="4197350"/>
            <a:ext cx="258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07" name="Line 51"/>
          <p:cNvSpPr>
            <a:spLocks noChangeShapeType="1"/>
          </p:cNvSpPr>
          <p:nvPr/>
        </p:nvSpPr>
        <p:spPr bwMode="auto">
          <a:xfrm flipH="1">
            <a:off x="8153400" y="4889500"/>
            <a:ext cx="165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08" name="Rectangle 52"/>
          <p:cNvSpPr>
            <a:spLocks noChangeArrowheads="1"/>
          </p:cNvSpPr>
          <p:nvPr/>
        </p:nvSpPr>
        <p:spPr bwMode="auto">
          <a:xfrm>
            <a:off x="8069263" y="46355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32</a:t>
            </a:r>
          </a:p>
        </p:txBody>
      </p:sp>
      <p:sp>
        <p:nvSpPr>
          <p:cNvPr id="3603509" name="Line 53"/>
          <p:cNvSpPr>
            <a:spLocks noChangeShapeType="1"/>
          </p:cNvSpPr>
          <p:nvPr/>
        </p:nvSpPr>
        <p:spPr bwMode="auto">
          <a:xfrm flipH="1">
            <a:off x="6477000" y="3733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10" name="Rectangle 54"/>
          <p:cNvSpPr>
            <a:spLocks noChangeArrowheads="1"/>
          </p:cNvSpPr>
          <p:nvPr/>
        </p:nvSpPr>
        <p:spPr bwMode="auto">
          <a:xfrm>
            <a:off x="4867275" y="3032125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A</a:t>
            </a:r>
          </a:p>
        </p:txBody>
      </p:sp>
      <p:sp>
        <p:nvSpPr>
          <p:cNvPr id="3603511" name="Rectangle 55"/>
          <p:cNvSpPr>
            <a:spLocks noChangeArrowheads="1"/>
          </p:cNvSpPr>
          <p:nvPr/>
        </p:nvSpPr>
        <p:spPr bwMode="auto">
          <a:xfrm>
            <a:off x="4867275" y="3946525"/>
            <a:ext cx="350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B</a:t>
            </a:r>
          </a:p>
        </p:txBody>
      </p:sp>
      <p:sp>
        <p:nvSpPr>
          <p:cNvPr id="3603512" name="Line 56"/>
          <p:cNvSpPr>
            <a:spLocks noChangeShapeType="1"/>
          </p:cNvSpPr>
          <p:nvPr/>
        </p:nvSpPr>
        <p:spPr bwMode="auto">
          <a:xfrm flipH="1">
            <a:off x="5135563" y="3240088"/>
            <a:ext cx="165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13" name="Line 57"/>
          <p:cNvSpPr>
            <a:spLocks noChangeShapeType="1"/>
          </p:cNvSpPr>
          <p:nvPr/>
        </p:nvSpPr>
        <p:spPr bwMode="auto">
          <a:xfrm>
            <a:off x="8453438" y="383540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14" name="Line 58"/>
          <p:cNvSpPr>
            <a:spLocks noChangeShapeType="1"/>
          </p:cNvSpPr>
          <p:nvPr/>
        </p:nvSpPr>
        <p:spPr bwMode="auto">
          <a:xfrm>
            <a:off x="1638300" y="39116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15" name="AutoShape 59"/>
          <p:cNvSpPr>
            <a:spLocks noChangeArrowheads="1"/>
          </p:cNvSpPr>
          <p:nvPr/>
        </p:nvSpPr>
        <p:spPr bwMode="auto">
          <a:xfrm>
            <a:off x="717550" y="3308350"/>
            <a:ext cx="292100" cy="1568450"/>
          </a:xfrm>
          <a:prstGeom prst="octagon">
            <a:avLst>
              <a:gd name="adj" fmla="val 29282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16" name="Rectangle 60"/>
          <p:cNvSpPr>
            <a:spLocks noChangeArrowheads="1"/>
          </p:cNvSpPr>
          <p:nvPr/>
        </p:nvSpPr>
        <p:spPr bwMode="auto">
          <a:xfrm rot="16200000">
            <a:off x="49212" y="3900488"/>
            <a:ext cx="1641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Times" charset="0"/>
              </a:rPr>
              <a:t>Next Address</a:t>
            </a:r>
          </a:p>
        </p:txBody>
      </p:sp>
      <p:sp>
        <p:nvSpPr>
          <p:cNvPr id="3603517" name="Line 61"/>
          <p:cNvSpPr>
            <a:spLocks noChangeShapeType="1"/>
          </p:cNvSpPr>
          <p:nvPr/>
        </p:nvSpPr>
        <p:spPr bwMode="auto">
          <a:xfrm>
            <a:off x="1028700" y="391160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18" name="Freeform 62"/>
          <p:cNvSpPr>
            <a:spLocks/>
          </p:cNvSpPr>
          <p:nvPr/>
        </p:nvSpPr>
        <p:spPr bwMode="auto">
          <a:xfrm>
            <a:off x="406400" y="3225800"/>
            <a:ext cx="1525588" cy="687388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0" y="0"/>
              </a:cxn>
              <a:cxn ang="0">
                <a:pos x="0" y="432"/>
              </a:cxn>
              <a:cxn ang="0">
                <a:pos x="192" y="432"/>
              </a:cxn>
            </a:cxnLst>
            <a:rect l="0" t="0" r="r" b="b"/>
            <a:pathLst>
              <a:path w="961" h="433">
                <a:moveTo>
                  <a:pt x="960" y="0"/>
                </a:moveTo>
                <a:lnTo>
                  <a:pt x="0" y="0"/>
                </a:lnTo>
                <a:lnTo>
                  <a:pt x="0" y="432"/>
                </a:lnTo>
                <a:lnTo>
                  <a:pt x="192" y="43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19" name="Line 63"/>
          <p:cNvSpPr>
            <a:spLocks noChangeShapeType="1"/>
          </p:cNvSpPr>
          <p:nvPr/>
        </p:nvSpPr>
        <p:spPr bwMode="auto">
          <a:xfrm flipH="1">
            <a:off x="2362200" y="5029200"/>
            <a:ext cx="6324600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0" name="Line 74"/>
          <p:cNvSpPr>
            <a:spLocks noChangeShapeType="1"/>
          </p:cNvSpPr>
          <p:nvPr/>
        </p:nvSpPr>
        <p:spPr bwMode="auto">
          <a:xfrm flipV="1">
            <a:off x="2743200" y="42672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1" name="Line 75"/>
          <p:cNvSpPr>
            <a:spLocks noChangeShapeType="1"/>
          </p:cNvSpPr>
          <p:nvPr/>
        </p:nvSpPr>
        <p:spPr bwMode="auto">
          <a:xfrm>
            <a:off x="2819400" y="42672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2" name="Line 76"/>
          <p:cNvSpPr>
            <a:spLocks noChangeShapeType="1"/>
          </p:cNvSpPr>
          <p:nvPr/>
        </p:nvSpPr>
        <p:spPr bwMode="auto">
          <a:xfrm>
            <a:off x="2819400" y="4495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3" name="Rectangle 77"/>
          <p:cNvSpPr>
            <a:spLocks noChangeArrowheads="1"/>
          </p:cNvSpPr>
          <p:nvPr/>
        </p:nvSpPr>
        <p:spPr bwMode="auto">
          <a:xfrm>
            <a:off x="1262063" y="4635500"/>
            <a:ext cx="4905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clk</a:t>
            </a:r>
          </a:p>
        </p:txBody>
      </p:sp>
      <p:sp>
        <p:nvSpPr>
          <p:cNvPr id="3603534" name="Line 78"/>
          <p:cNvSpPr>
            <a:spLocks noChangeShapeType="1"/>
          </p:cNvSpPr>
          <p:nvPr/>
        </p:nvSpPr>
        <p:spPr bwMode="auto">
          <a:xfrm flipV="1">
            <a:off x="1414463" y="42672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5" name="Line 79"/>
          <p:cNvSpPr>
            <a:spLocks noChangeShapeType="1"/>
          </p:cNvSpPr>
          <p:nvPr/>
        </p:nvSpPr>
        <p:spPr bwMode="auto">
          <a:xfrm>
            <a:off x="1490663" y="42672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6" name="Line 80"/>
          <p:cNvSpPr>
            <a:spLocks noChangeShapeType="1"/>
          </p:cNvSpPr>
          <p:nvPr/>
        </p:nvSpPr>
        <p:spPr bwMode="auto">
          <a:xfrm>
            <a:off x="1490663" y="4495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7" name="Rectangle 81"/>
          <p:cNvSpPr>
            <a:spLocks noChangeArrowheads="1"/>
          </p:cNvSpPr>
          <p:nvPr/>
        </p:nvSpPr>
        <p:spPr bwMode="auto">
          <a:xfrm>
            <a:off x="7162800" y="4559300"/>
            <a:ext cx="4905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clk</a:t>
            </a:r>
          </a:p>
        </p:txBody>
      </p:sp>
      <p:sp>
        <p:nvSpPr>
          <p:cNvPr id="3603538" name="Line 82"/>
          <p:cNvSpPr>
            <a:spLocks noChangeShapeType="1"/>
          </p:cNvSpPr>
          <p:nvPr/>
        </p:nvSpPr>
        <p:spPr bwMode="auto">
          <a:xfrm flipV="1">
            <a:off x="7315200" y="41910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39" name="Line 83"/>
          <p:cNvSpPr>
            <a:spLocks noChangeShapeType="1"/>
          </p:cNvSpPr>
          <p:nvPr/>
        </p:nvSpPr>
        <p:spPr bwMode="auto">
          <a:xfrm>
            <a:off x="7391400" y="4191000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40" name="Line 84"/>
          <p:cNvSpPr>
            <a:spLocks noChangeShapeType="1"/>
          </p:cNvSpPr>
          <p:nvPr/>
        </p:nvSpPr>
        <p:spPr bwMode="auto">
          <a:xfrm>
            <a:off x="7391400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5610225" y="3276600"/>
            <a:ext cx="485775" cy="1143000"/>
            <a:chOff x="4009" y="2304"/>
            <a:chExt cx="306" cy="720"/>
          </a:xfrm>
        </p:grpSpPr>
        <p:sp>
          <p:nvSpPr>
            <p:cNvPr id="3603542" name="Rectangle 86"/>
            <p:cNvSpPr>
              <a:spLocks noChangeArrowheads="1"/>
            </p:cNvSpPr>
            <p:nvPr/>
          </p:nvSpPr>
          <p:spPr bwMode="auto">
            <a:xfrm>
              <a:off x="4009" y="2322"/>
              <a:ext cx="11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endParaRPr lang="en-US" sz="1600" b="1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3603543" name="Rectangle 87"/>
            <p:cNvSpPr>
              <a:spLocks noChangeArrowheads="1"/>
            </p:cNvSpPr>
            <p:nvPr/>
          </p:nvSpPr>
          <p:spPr bwMode="auto">
            <a:xfrm rot="5400000">
              <a:off x="3993" y="258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ALU</a:t>
              </a:r>
            </a:p>
          </p:txBody>
        </p:sp>
        <p:sp>
          <p:nvSpPr>
            <p:cNvPr id="3603544" name="Freeform 88"/>
            <p:cNvSpPr>
              <a:spLocks/>
            </p:cNvSpPr>
            <p:nvPr/>
          </p:nvSpPr>
          <p:spPr bwMode="auto">
            <a:xfrm>
              <a:off x="4032" y="2304"/>
              <a:ext cx="283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84"/>
                </a:cxn>
                <a:cxn ang="0">
                  <a:pos x="0" y="672"/>
                </a:cxn>
                <a:cxn ang="0">
                  <a:pos x="240" y="480"/>
                </a:cxn>
                <a:cxn ang="0">
                  <a:pos x="240" y="192"/>
                </a:cxn>
                <a:cxn ang="0">
                  <a:pos x="0" y="0"/>
                </a:cxn>
              </a:cxnLst>
              <a:rect l="0" t="0" r="r" b="b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03552" name="Line 96"/>
          <p:cNvSpPr>
            <a:spLocks noChangeShapeType="1"/>
          </p:cNvSpPr>
          <p:nvPr/>
        </p:nvSpPr>
        <p:spPr bwMode="auto">
          <a:xfrm flipV="1">
            <a:off x="6172200" y="57277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53" name="Line 97"/>
          <p:cNvSpPr>
            <a:spLocks noChangeShapeType="1"/>
          </p:cNvSpPr>
          <p:nvPr/>
        </p:nvSpPr>
        <p:spPr bwMode="auto">
          <a:xfrm flipH="1">
            <a:off x="6324600" y="5651500"/>
            <a:ext cx="165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54" name="Rectangle 98"/>
          <p:cNvSpPr>
            <a:spLocks noChangeArrowheads="1"/>
          </p:cNvSpPr>
          <p:nvPr/>
        </p:nvSpPr>
        <p:spPr bwMode="auto">
          <a:xfrm>
            <a:off x="6124575" y="53340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32</a:t>
            </a:r>
          </a:p>
        </p:txBody>
      </p:sp>
      <p:grpSp>
        <p:nvGrpSpPr>
          <p:cNvPr id="3" name="Group 99"/>
          <p:cNvGrpSpPr>
            <a:grpSpLocks/>
          </p:cNvGrpSpPr>
          <p:nvPr/>
        </p:nvGrpSpPr>
        <p:grpSpPr bwMode="auto">
          <a:xfrm>
            <a:off x="5638800" y="5181600"/>
            <a:ext cx="485775" cy="1143000"/>
            <a:chOff x="4009" y="2304"/>
            <a:chExt cx="306" cy="720"/>
          </a:xfrm>
        </p:grpSpPr>
        <p:sp>
          <p:nvSpPr>
            <p:cNvPr id="3603556" name="Rectangle 100"/>
            <p:cNvSpPr>
              <a:spLocks noChangeArrowheads="1"/>
            </p:cNvSpPr>
            <p:nvPr/>
          </p:nvSpPr>
          <p:spPr bwMode="auto">
            <a:xfrm>
              <a:off x="4009" y="2322"/>
              <a:ext cx="11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endParaRPr lang="en-US" sz="1600" b="1">
                <a:solidFill>
                  <a:schemeClr val="tx1"/>
                </a:solidFill>
                <a:latin typeface="Times" charset="0"/>
              </a:endParaRPr>
            </a:p>
          </p:txBody>
        </p:sp>
        <p:sp>
          <p:nvSpPr>
            <p:cNvPr id="3603557" name="Rectangle 101"/>
            <p:cNvSpPr>
              <a:spLocks noChangeArrowheads="1"/>
            </p:cNvSpPr>
            <p:nvPr/>
          </p:nvSpPr>
          <p:spPr bwMode="auto">
            <a:xfrm rot="5400000">
              <a:off x="3993" y="258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ALU</a:t>
              </a:r>
            </a:p>
          </p:txBody>
        </p:sp>
        <p:sp>
          <p:nvSpPr>
            <p:cNvPr id="3603558" name="Freeform 102"/>
            <p:cNvSpPr>
              <a:spLocks/>
            </p:cNvSpPr>
            <p:nvPr/>
          </p:nvSpPr>
          <p:spPr bwMode="auto">
            <a:xfrm>
              <a:off x="4032" y="2304"/>
              <a:ext cx="283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48" y="336"/>
                </a:cxn>
                <a:cxn ang="0">
                  <a:pos x="0" y="384"/>
                </a:cxn>
                <a:cxn ang="0">
                  <a:pos x="0" y="672"/>
                </a:cxn>
                <a:cxn ang="0">
                  <a:pos x="240" y="480"/>
                </a:cxn>
                <a:cxn ang="0">
                  <a:pos x="240" y="192"/>
                </a:cxn>
                <a:cxn ang="0">
                  <a:pos x="0" y="0"/>
                </a:cxn>
              </a:cxnLst>
              <a:rect l="0" t="0" r="r" b="b"/>
              <a:pathLst>
                <a:path w="240" h="672">
                  <a:moveTo>
                    <a:pt x="0" y="0"/>
                  </a:moveTo>
                  <a:lnTo>
                    <a:pt x="0" y="288"/>
                  </a:lnTo>
                  <a:lnTo>
                    <a:pt x="48" y="336"/>
                  </a:lnTo>
                  <a:lnTo>
                    <a:pt x="0" y="384"/>
                  </a:lnTo>
                  <a:lnTo>
                    <a:pt x="0" y="672"/>
                  </a:lnTo>
                  <a:lnTo>
                    <a:pt x="240" y="480"/>
                  </a:lnTo>
                  <a:lnTo>
                    <a:pt x="240" y="1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03569" name="Line 113"/>
          <p:cNvSpPr>
            <a:spLocks noChangeShapeType="1"/>
          </p:cNvSpPr>
          <p:nvPr/>
        </p:nvSpPr>
        <p:spPr bwMode="auto">
          <a:xfrm>
            <a:off x="3963988" y="1600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70" name="Line 114"/>
          <p:cNvSpPr>
            <a:spLocks noChangeShapeType="1"/>
          </p:cNvSpPr>
          <p:nvPr/>
        </p:nvSpPr>
        <p:spPr bwMode="auto">
          <a:xfrm flipV="1">
            <a:off x="3894138" y="2624138"/>
            <a:ext cx="188912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71" name="Rectangle 115"/>
          <p:cNvSpPr>
            <a:spLocks noChangeArrowheads="1"/>
          </p:cNvSpPr>
          <p:nvPr/>
        </p:nvSpPr>
        <p:spPr bwMode="auto">
          <a:xfrm>
            <a:off x="3744913" y="2478088"/>
            <a:ext cx="3698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5</a:t>
            </a:r>
          </a:p>
        </p:txBody>
      </p:sp>
      <p:sp>
        <p:nvSpPr>
          <p:cNvPr id="3603572" name="Rectangle 116"/>
          <p:cNvSpPr>
            <a:spLocks noChangeArrowheads="1"/>
          </p:cNvSpPr>
          <p:nvPr/>
        </p:nvSpPr>
        <p:spPr bwMode="auto">
          <a:xfrm>
            <a:off x="3587750" y="2249488"/>
            <a:ext cx="477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Rd</a:t>
            </a:r>
          </a:p>
        </p:txBody>
      </p:sp>
      <p:sp>
        <p:nvSpPr>
          <p:cNvPr id="3603573" name="Line 117"/>
          <p:cNvSpPr>
            <a:spLocks noChangeShapeType="1"/>
          </p:cNvSpPr>
          <p:nvPr/>
        </p:nvSpPr>
        <p:spPr bwMode="auto">
          <a:xfrm>
            <a:off x="2362200" y="1600200"/>
            <a:ext cx="228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74" name="Rectangle 118"/>
          <p:cNvSpPr>
            <a:spLocks noChangeArrowheads="1"/>
          </p:cNvSpPr>
          <p:nvPr/>
        </p:nvSpPr>
        <p:spPr bwMode="auto">
          <a:xfrm>
            <a:off x="2438400" y="1282700"/>
            <a:ext cx="688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Inst1</a:t>
            </a:r>
          </a:p>
        </p:txBody>
      </p:sp>
      <p:sp>
        <p:nvSpPr>
          <p:cNvPr id="3603575" name="Line 119"/>
          <p:cNvSpPr>
            <a:spLocks noChangeShapeType="1"/>
          </p:cNvSpPr>
          <p:nvPr/>
        </p:nvSpPr>
        <p:spPr bwMode="auto">
          <a:xfrm>
            <a:off x="4344988" y="1600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76" name="Line 120"/>
          <p:cNvSpPr>
            <a:spLocks noChangeShapeType="1"/>
          </p:cNvSpPr>
          <p:nvPr/>
        </p:nvSpPr>
        <p:spPr bwMode="auto">
          <a:xfrm flipV="1">
            <a:off x="4275138" y="2624138"/>
            <a:ext cx="188912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77" name="Rectangle 121"/>
          <p:cNvSpPr>
            <a:spLocks noChangeArrowheads="1"/>
          </p:cNvSpPr>
          <p:nvPr/>
        </p:nvSpPr>
        <p:spPr bwMode="auto">
          <a:xfrm>
            <a:off x="4125913" y="2465388"/>
            <a:ext cx="3698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5</a:t>
            </a:r>
          </a:p>
        </p:txBody>
      </p:sp>
      <p:sp>
        <p:nvSpPr>
          <p:cNvPr id="3603578" name="Rectangle 122"/>
          <p:cNvSpPr>
            <a:spLocks noChangeArrowheads="1"/>
          </p:cNvSpPr>
          <p:nvPr/>
        </p:nvSpPr>
        <p:spPr bwMode="auto">
          <a:xfrm>
            <a:off x="3968750" y="2249488"/>
            <a:ext cx="449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Rs</a:t>
            </a:r>
          </a:p>
        </p:txBody>
      </p:sp>
      <p:sp>
        <p:nvSpPr>
          <p:cNvPr id="3603579" name="Line 123"/>
          <p:cNvSpPr>
            <a:spLocks noChangeShapeType="1"/>
          </p:cNvSpPr>
          <p:nvPr/>
        </p:nvSpPr>
        <p:spPr bwMode="auto">
          <a:xfrm>
            <a:off x="4643438" y="1600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80" name="Line 124"/>
          <p:cNvSpPr>
            <a:spLocks noChangeShapeType="1"/>
          </p:cNvSpPr>
          <p:nvPr/>
        </p:nvSpPr>
        <p:spPr bwMode="auto">
          <a:xfrm flipV="1">
            <a:off x="4573588" y="2624138"/>
            <a:ext cx="188912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81" name="Rectangle 125"/>
          <p:cNvSpPr>
            <a:spLocks noChangeArrowheads="1"/>
          </p:cNvSpPr>
          <p:nvPr/>
        </p:nvSpPr>
        <p:spPr bwMode="auto">
          <a:xfrm>
            <a:off x="4424363" y="2478088"/>
            <a:ext cx="3698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5</a:t>
            </a:r>
          </a:p>
        </p:txBody>
      </p:sp>
      <p:sp>
        <p:nvSpPr>
          <p:cNvPr id="3603582" name="Rectangle 126"/>
          <p:cNvSpPr>
            <a:spLocks noChangeArrowheads="1"/>
          </p:cNvSpPr>
          <p:nvPr/>
        </p:nvSpPr>
        <p:spPr bwMode="auto">
          <a:xfrm>
            <a:off x="4267200" y="2249488"/>
            <a:ext cx="420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80"/>
                </a:solidFill>
                <a:latin typeface="Times" charset="0"/>
              </a:rPr>
              <a:t>Rt</a:t>
            </a:r>
          </a:p>
        </p:txBody>
      </p:sp>
      <p:sp>
        <p:nvSpPr>
          <p:cNvPr id="3603585" name="Rectangle 129"/>
          <p:cNvSpPr>
            <a:spLocks noChangeArrowheads="1"/>
          </p:cNvSpPr>
          <p:nvPr/>
        </p:nvSpPr>
        <p:spPr bwMode="auto">
          <a:xfrm>
            <a:off x="3719513" y="3200400"/>
            <a:ext cx="5476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W1</a:t>
            </a:r>
          </a:p>
        </p:txBody>
      </p:sp>
      <p:sp>
        <p:nvSpPr>
          <p:cNvPr id="3603586" name="Rectangle 130"/>
          <p:cNvSpPr>
            <a:spLocks noChangeArrowheads="1"/>
          </p:cNvSpPr>
          <p:nvPr/>
        </p:nvSpPr>
        <p:spPr bwMode="auto">
          <a:xfrm>
            <a:off x="4114800" y="3200400"/>
            <a:ext cx="463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Rc</a:t>
            </a:r>
          </a:p>
        </p:txBody>
      </p:sp>
      <p:sp>
        <p:nvSpPr>
          <p:cNvPr id="3603587" name="Rectangle 131"/>
          <p:cNvSpPr>
            <a:spLocks noChangeArrowheads="1"/>
          </p:cNvSpPr>
          <p:nvPr/>
        </p:nvSpPr>
        <p:spPr bwMode="auto">
          <a:xfrm>
            <a:off x="4419600" y="3200400"/>
            <a:ext cx="477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Rd</a:t>
            </a:r>
          </a:p>
        </p:txBody>
      </p:sp>
      <p:sp>
        <p:nvSpPr>
          <p:cNvPr id="3603588" name="Line 132"/>
          <p:cNvSpPr>
            <a:spLocks noChangeShapeType="1"/>
          </p:cNvSpPr>
          <p:nvPr/>
        </p:nvSpPr>
        <p:spPr bwMode="auto">
          <a:xfrm>
            <a:off x="7772400" y="5715000"/>
            <a:ext cx="0" cy="736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89" name="Line 133"/>
          <p:cNvSpPr>
            <a:spLocks noChangeShapeType="1"/>
          </p:cNvSpPr>
          <p:nvPr/>
        </p:nvSpPr>
        <p:spPr bwMode="auto">
          <a:xfrm>
            <a:off x="2133600" y="3505200"/>
            <a:ext cx="0" cy="2992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92" name="Line 136"/>
          <p:cNvSpPr>
            <a:spLocks noChangeShapeType="1"/>
          </p:cNvSpPr>
          <p:nvPr/>
        </p:nvSpPr>
        <p:spPr bwMode="auto">
          <a:xfrm flipH="1">
            <a:off x="2133600" y="6478588"/>
            <a:ext cx="5638800" cy="22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93" name="Line 137"/>
          <p:cNvSpPr>
            <a:spLocks noChangeShapeType="1"/>
          </p:cNvSpPr>
          <p:nvPr/>
        </p:nvSpPr>
        <p:spPr bwMode="auto">
          <a:xfrm>
            <a:off x="2133600" y="35052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95" name="Line 139"/>
          <p:cNvSpPr>
            <a:spLocks noChangeShapeType="1"/>
          </p:cNvSpPr>
          <p:nvPr/>
        </p:nvSpPr>
        <p:spPr bwMode="auto">
          <a:xfrm>
            <a:off x="4495800" y="4495800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96" name="Line 140"/>
          <p:cNvSpPr>
            <a:spLocks noChangeShapeType="1"/>
          </p:cNvSpPr>
          <p:nvPr/>
        </p:nvSpPr>
        <p:spPr bwMode="auto">
          <a:xfrm>
            <a:off x="3810000" y="4495800"/>
            <a:ext cx="0" cy="160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97" name="Line 141"/>
          <p:cNvSpPr>
            <a:spLocks noChangeShapeType="1"/>
          </p:cNvSpPr>
          <p:nvPr/>
        </p:nvSpPr>
        <p:spPr bwMode="auto">
          <a:xfrm>
            <a:off x="4495800" y="541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598" name="Line 142"/>
          <p:cNvSpPr>
            <a:spLocks noChangeShapeType="1"/>
          </p:cNvSpPr>
          <p:nvPr/>
        </p:nvSpPr>
        <p:spPr bwMode="auto">
          <a:xfrm>
            <a:off x="3810000" y="6096000"/>
            <a:ext cx="1828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600" name="Rectangle 144"/>
          <p:cNvSpPr>
            <a:spLocks noChangeArrowheads="1"/>
          </p:cNvSpPr>
          <p:nvPr/>
        </p:nvSpPr>
        <p:spPr bwMode="auto">
          <a:xfrm>
            <a:off x="4495800" y="5092700"/>
            <a:ext cx="350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C</a:t>
            </a:r>
          </a:p>
        </p:txBody>
      </p:sp>
      <p:sp>
        <p:nvSpPr>
          <p:cNvPr id="3603601" name="Rectangle 145"/>
          <p:cNvSpPr>
            <a:spLocks noChangeArrowheads="1"/>
          </p:cNvSpPr>
          <p:nvPr/>
        </p:nvSpPr>
        <p:spPr bwMode="auto">
          <a:xfrm>
            <a:off x="4495800" y="5778500"/>
            <a:ext cx="365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D</a:t>
            </a:r>
          </a:p>
        </p:txBody>
      </p:sp>
      <p:sp>
        <p:nvSpPr>
          <p:cNvPr id="3603602" name="Rectangle 146"/>
          <p:cNvSpPr>
            <a:spLocks noChangeArrowheads="1"/>
          </p:cNvSpPr>
          <p:nvPr/>
        </p:nvSpPr>
        <p:spPr bwMode="auto">
          <a:xfrm>
            <a:off x="5051425" y="5549900"/>
            <a:ext cx="434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Times" charset="0"/>
              </a:rPr>
              <a:t>32</a:t>
            </a:r>
          </a:p>
        </p:txBody>
      </p:sp>
      <p:sp>
        <p:nvSpPr>
          <p:cNvPr id="3603603" name="Line 147"/>
          <p:cNvSpPr>
            <a:spLocks noChangeShapeType="1"/>
          </p:cNvSpPr>
          <p:nvPr/>
        </p:nvSpPr>
        <p:spPr bwMode="auto">
          <a:xfrm flipH="1">
            <a:off x="5189538" y="5264150"/>
            <a:ext cx="165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604" name="Line 148"/>
          <p:cNvSpPr>
            <a:spLocks noChangeShapeType="1"/>
          </p:cNvSpPr>
          <p:nvPr/>
        </p:nvSpPr>
        <p:spPr bwMode="auto">
          <a:xfrm flipH="1">
            <a:off x="5181600" y="5956300"/>
            <a:ext cx="1651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3605" name="Rectangle 149"/>
          <p:cNvSpPr>
            <a:spLocks noGrp="1" noChangeArrowheads="1"/>
          </p:cNvSpPr>
          <p:nvPr>
            <p:ph type="body" idx="1"/>
          </p:nvPr>
        </p:nvSpPr>
        <p:spPr>
          <a:xfrm>
            <a:off x="4876800" y="1216025"/>
            <a:ext cx="3810000" cy="1146175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Can now do 2 instructions in 1 cycle!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31075" cy="474663"/>
          </a:xfrm>
        </p:spPr>
        <p:txBody>
          <a:bodyPr/>
          <a:lstStyle/>
          <a:p>
            <a:r>
              <a:rPr lang="en-US"/>
              <a:t>Simple Superscalar MIPS CPU (cont.)</a:t>
            </a:r>
          </a:p>
        </p:txBody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46373"/>
          </a:xfrm>
        </p:spPr>
        <p:txBody>
          <a:bodyPr/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ISA now has to be changed</a:t>
            </a:r>
          </a:p>
          <a:p>
            <a:pPr lvl="1"/>
            <a:r>
              <a:rPr lang="en-US" dirty="0"/>
              <a:t>Forwarding for pipelining now </a:t>
            </a:r>
            <a:r>
              <a:rPr lang="en-US" i="1" dirty="0">
                <a:solidFill>
                  <a:schemeClr val="accent1"/>
                </a:solidFill>
              </a:rPr>
              <a:t>harder</a:t>
            </a:r>
            <a:endParaRPr lang="en-US" dirty="0"/>
          </a:p>
          <a:p>
            <a:r>
              <a:rPr lang="en-US" dirty="0" smtClean="0"/>
              <a:t>Limitations of our example</a:t>
            </a:r>
          </a:p>
          <a:p>
            <a:pPr lvl="1"/>
            <a:r>
              <a:rPr lang="en-US" dirty="0"/>
              <a:t>Programmer must </a:t>
            </a:r>
            <a:r>
              <a:rPr lang="en-US" dirty="0">
                <a:solidFill>
                  <a:schemeClr val="accent1"/>
                </a:solidFill>
              </a:rPr>
              <a:t>explicitly</a:t>
            </a:r>
            <a:r>
              <a:rPr lang="en-US" dirty="0"/>
              <a:t> generate</a:t>
            </a:r>
            <a:r>
              <a:rPr lang="en-US" dirty="0" smtClean="0"/>
              <a:t> instruction parallel </a:t>
            </a:r>
            <a:r>
              <a:rPr lang="en-US" dirty="0"/>
              <a:t>code</a:t>
            </a:r>
          </a:p>
          <a:p>
            <a:pPr lvl="1"/>
            <a:r>
              <a:rPr lang="en-US" dirty="0"/>
              <a:t>Improvement only if other instructions can fill slots</a:t>
            </a:r>
          </a:p>
          <a:p>
            <a:pPr lvl="1"/>
            <a:r>
              <a:rPr lang="en-US" dirty="0"/>
              <a:t>Doesn’t scale well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4895771" cy="490391"/>
          </a:xfrm>
        </p:spPr>
        <p:txBody>
          <a:bodyPr/>
          <a:lstStyle/>
          <a:p>
            <a:r>
              <a:rPr lang="en-US" dirty="0" err="1" smtClean="0"/>
              <a:t>Superscalars</a:t>
            </a:r>
            <a:r>
              <a:rPr lang="en-US" dirty="0" smtClean="0"/>
              <a:t>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300425"/>
          </a:xfrm>
        </p:spPr>
        <p:txBody>
          <a:bodyPr/>
          <a:lstStyle/>
          <a:p>
            <a:r>
              <a:rPr lang="en-US" dirty="0" smtClean="0"/>
              <a:t>Modern superscalar processors often hide behind a scalar ISA</a:t>
            </a:r>
          </a:p>
          <a:p>
            <a:pPr lvl="1"/>
            <a:r>
              <a:rPr lang="en-US" dirty="0" smtClean="0"/>
              <a:t>Gives the illusion of a scalar processor</a:t>
            </a:r>
          </a:p>
          <a:p>
            <a:pPr lvl="1"/>
            <a:r>
              <a:rPr lang="en-US" dirty="0" smtClean="0"/>
              <a:t>Dynamically schedules instructions</a:t>
            </a:r>
          </a:p>
          <a:p>
            <a:pPr lvl="2"/>
            <a:r>
              <a:rPr lang="en-US" dirty="0" smtClean="0"/>
              <a:t>Tries to fill all slots with useful instructions</a:t>
            </a:r>
          </a:p>
          <a:p>
            <a:pPr lvl="2"/>
            <a:r>
              <a:rPr lang="en-US" dirty="0" smtClean="0"/>
              <a:t>Detects hazards and avoids them</a:t>
            </a:r>
          </a:p>
          <a:p>
            <a:r>
              <a:rPr lang="en-US" dirty="0" smtClean="0"/>
              <a:t>Instruction Level Parallelism (</a:t>
            </a:r>
            <a:r>
              <a:rPr lang="en-US" dirty="0" smtClean="0">
                <a:solidFill>
                  <a:srgbClr val="008000"/>
                </a:solidFill>
              </a:rPr>
              <a:t>ILP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instructions from same instruction stream in flight at the same time</a:t>
            </a:r>
          </a:p>
          <a:p>
            <a:pPr lvl="1"/>
            <a:r>
              <a:rPr lang="en-US" dirty="0" smtClean="0"/>
              <a:t>Examples: pipelining and </a:t>
            </a:r>
            <a:r>
              <a:rPr lang="en-US" dirty="0" err="1" smtClean="0"/>
              <a:t>superscalars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1587774" cy="490391"/>
          </a:xfrm>
        </p:spPr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914400"/>
            <a:ext cx="8216900" cy="553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6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65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25716</TotalTime>
  <Pages>47</Pages>
  <Words>1186</Words>
  <Application>Microsoft Macintosh PowerPoint</Application>
  <PresentationFormat>Letter Paper (8.5x11 in)</PresentationFormat>
  <Paragraphs>228</Paragraphs>
  <Slides>26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Microsoft Office 98</vt:lpstr>
      <vt:lpstr>Slide 1</vt:lpstr>
      <vt:lpstr>Review</vt:lpstr>
      <vt:lpstr>Today</vt:lpstr>
      <vt:lpstr>Disclaimers</vt:lpstr>
      <vt:lpstr>Superscalar</vt:lpstr>
      <vt:lpstr>Simple Superscalar MIPS CPU</vt:lpstr>
      <vt:lpstr>Simple Superscalar MIPS CPU (cont.)</vt:lpstr>
      <vt:lpstr>Superscalars in Practice</vt:lpstr>
      <vt:lpstr>Scaling</vt:lpstr>
      <vt:lpstr>Scaling</vt:lpstr>
      <vt:lpstr>Energy &amp; Power Considerations</vt:lpstr>
      <vt:lpstr>Energy &amp; Power Considerations</vt:lpstr>
      <vt:lpstr>Parallel Helps Energy Efficiency</vt:lpstr>
      <vt:lpstr>Multicore</vt:lpstr>
      <vt:lpstr>Cache Coherence Problem</vt:lpstr>
      <vt:lpstr>Real World Example: IBM POWER7</vt:lpstr>
      <vt:lpstr>Administrivia</vt:lpstr>
      <vt:lpstr>Flynn’s Taxonomy</vt:lpstr>
      <vt:lpstr>Vector Processors</vt:lpstr>
      <vt:lpstr>Vectors (continued)</vt:lpstr>
      <vt:lpstr>Parallelism at Different Levels</vt:lpstr>
      <vt:lpstr>Conventional Wisdom (CW) in Computer Architecture</vt:lpstr>
      <vt:lpstr>Parallelism again? What’s different this time?</vt:lpstr>
      <vt:lpstr>Peer Instruction</vt:lpstr>
      <vt:lpstr>Peer Instruction Answer</vt:lpstr>
      <vt:lpstr>“And In conclusion…”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Scott Beamer</cp:lastModifiedBy>
  <cp:revision>1718</cp:revision>
  <cp:lastPrinted>2010-04-30T19:51:19Z</cp:lastPrinted>
  <dcterms:created xsi:type="dcterms:W3CDTF">2010-05-01T00:31:58Z</dcterms:created>
  <dcterms:modified xsi:type="dcterms:W3CDTF">2010-05-01T00:32:07Z</dcterms:modified>
</cp:coreProperties>
</file>