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273" r:id="rId3"/>
    <p:sldId id="333" r:id="rId4"/>
    <p:sldId id="354" r:id="rId5"/>
    <p:sldId id="311" r:id="rId6"/>
    <p:sldId id="313" r:id="rId7"/>
    <p:sldId id="360" r:id="rId8"/>
    <p:sldId id="366" r:id="rId9"/>
    <p:sldId id="336" r:id="rId10"/>
    <p:sldId id="337" r:id="rId11"/>
    <p:sldId id="338" r:id="rId12"/>
    <p:sldId id="367" r:id="rId13"/>
    <p:sldId id="368" r:id="rId14"/>
    <p:sldId id="369" r:id="rId15"/>
    <p:sldId id="370" r:id="rId16"/>
    <p:sldId id="355" r:id="rId17"/>
    <p:sldId id="376" r:id="rId18"/>
    <p:sldId id="371" r:id="rId19"/>
    <p:sldId id="362" r:id="rId20"/>
    <p:sldId id="363" r:id="rId21"/>
    <p:sldId id="364" r:id="rId22"/>
    <p:sldId id="365" r:id="rId23"/>
    <p:sldId id="318" r:id="rId24"/>
    <p:sldId id="332" r:id="rId25"/>
    <p:sldId id="374" r:id="rId26"/>
    <p:sldId id="331" r:id="rId27"/>
    <p:sldId id="356" r:id="rId28"/>
    <p:sldId id="375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40" r:id="rId39"/>
    <p:sldId id="348" r:id="rId40"/>
    <p:sldId id="361" r:id="rId41"/>
    <p:sldId id="312" r:id="rId42"/>
    <p:sldId id="328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38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398713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057" y="6276365"/>
            <a:ext cx="5402380" cy="24793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79" tIns="43240" rIns="86479" bIns="43240">
            <a:normAutofit fontScale="92500" lnSpcReduction="10000"/>
          </a:bodyPr>
          <a:lstStyle/>
          <a:p>
            <a:pPr marL="223959" indent="-223959"/>
            <a:r>
              <a:rPr lang="en-US" dirty="0"/>
              <a:t>See following answer slide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5225" y="585788"/>
            <a:ext cx="4551363" cy="3414712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70" tIns="44785" rIns="89570" bIns="44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398713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057" y="6276365"/>
            <a:ext cx="5402380" cy="24793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79" tIns="43240" rIns="86479" bIns="43240">
            <a:normAutofit fontScale="92500" lnSpcReduction="10000"/>
          </a:bodyPr>
          <a:lstStyle/>
          <a:p>
            <a:pPr marL="223959" indent="-223959"/>
            <a:r>
              <a:rPr lang="en-US" dirty="0"/>
              <a:t>See following answer slide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2" tIns="44971" rIns="89942" bIns="449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82" tIns="44791" rIns="89582" bIns="447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FFA2-08EA-F64F-8B93-16A314F08514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D2CC-54CE-5647-9376-00F485F15BE8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185-314D-434D-A74C-A7AAF3118A7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5BE-C6E6-9A4D-999E-2DBDD1E74DF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666-7DC5-CE4D-AF9F-C5D044C158B3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CCD-5471-C448-9FCF-E21501D135F9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CEDE-9A90-C14E-B95B-5ABBEE91BEE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8D99-DB8D-3446-BA0D-9D8B70EBCEE8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0F9F-A356-3A4A-9674-E635366F13EE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7EB3-CF28-E546-84D3-1BA60D83D2AE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77F5-0CE3-E94D-9C7F-834EBA37E371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99" TargetMode="External"/><Relationship Id="rId4" Type="http://schemas.openxmlformats.org/officeDocument/2006/relationships/hyperlink" Target="http://home.tiscalinet.ch/t_wolf/tw/c/c9x_chang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reilly.com/catalog/javanut/excerpt/" TargetMode="External"/><Relationship Id="rId4" Type="http://schemas.openxmlformats.org/officeDocument/2006/relationships/hyperlink" Target="http://inst.eecs.berkeley.edu/~cs61c/resources/HarveyNotesC1-3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rinceton.edu/introcs/faq/c2java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sz="4444" i="1" dirty="0" smtClean="0"/>
              <a:t>Introduction to C (Part I)</a:t>
            </a:r>
            <a:endParaRPr lang="en-US" sz="4444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Randy H. Katz</a:t>
            </a:r>
          </a:p>
          <a:p>
            <a:r>
              <a:rPr lang="en-US" dirty="0" smtClean="0"/>
              <a:t>David A. Patterson</a:t>
            </a:r>
          </a:p>
          <a:p>
            <a:r>
              <a:rPr lang="en-US" dirty="0" smtClean="0"/>
              <a:t>http://inst.eecs.Berkeley.edu/~cs61c/sp11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2ABA-EB16-A44B-B4CC-8B087E19EB38}" type="datetime1">
              <a:rPr lang="en-US" smtClean="0"/>
              <a:pPr/>
              <a:t>1/23/11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Compilation: Advantages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Excellent run-time performance: generally much faster than Scheme or Java for comparable code (because it optimizes for a given architecture)</a:t>
            </a:r>
          </a:p>
          <a:p>
            <a:r>
              <a:rPr lang="en-US" dirty="0" smtClean="0"/>
              <a:t>Fair compilation time: enhancements in compilation procedure (</a:t>
            </a:r>
            <a:r>
              <a:rPr lang="en-US" dirty="0" err="1" smtClean="0"/>
              <a:t>Makefiles</a:t>
            </a:r>
            <a:r>
              <a:rPr lang="en-US" dirty="0" smtClean="0"/>
              <a:t>) allow only modified files to be </a:t>
            </a:r>
            <a:r>
              <a:rPr lang="en-US" dirty="0" smtClean="0"/>
              <a:t>recompiled</a:t>
            </a:r>
          </a:p>
          <a:p>
            <a:r>
              <a:rPr lang="en-US" dirty="0" smtClean="0"/>
              <a:t>Why C?: </a:t>
            </a:r>
            <a:r>
              <a:rPr lang="en-US" i="1" dirty="0" smtClean="0"/>
              <a:t>we can write programs that allow us to exploit underlying features of the architecture – memory management, special instructions, parallelism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601D-9F8A-5844-8FB6-A1229462FD31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Compilation: Disadvantages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ompiled files</a:t>
            </a:r>
            <a:r>
              <a:rPr lang="en-US" dirty="0" smtClean="0"/>
              <a:t>, </a:t>
            </a:r>
            <a:r>
              <a:rPr lang="en-US" dirty="0" smtClean="0"/>
              <a:t>including </a:t>
            </a:r>
            <a:r>
              <a:rPr lang="en-US" dirty="0" smtClean="0"/>
              <a:t>the </a:t>
            </a:r>
            <a:r>
              <a:rPr lang="en-US" dirty="0" smtClean="0"/>
              <a:t>executable, </a:t>
            </a:r>
            <a:r>
              <a:rPr lang="en-US" dirty="0" smtClean="0"/>
              <a:t>are </a:t>
            </a:r>
            <a:r>
              <a:rPr lang="en-US" dirty="0" smtClean="0"/>
              <a:t>architecture-specific</a:t>
            </a:r>
            <a:r>
              <a:rPr lang="en-US" dirty="0" smtClean="0"/>
              <a:t>, depending on</a:t>
            </a:r>
            <a:r>
              <a:rPr lang="en-US" dirty="0" smtClean="0"/>
              <a:t> CPU </a:t>
            </a:r>
            <a:r>
              <a:rPr lang="en-US" dirty="0" smtClean="0"/>
              <a:t>type and the operating system</a:t>
            </a:r>
          </a:p>
          <a:p>
            <a:r>
              <a:rPr lang="en-US" dirty="0" smtClean="0"/>
              <a:t>Executable must be rebuilt on each new system</a:t>
            </a:r>
          </a:p>
          <a:p>
            <a:pPr lvl="1"/>
            <a:r>
              <a:rPr lang="en-US" dirty="0" smtClean="0"/>
              <a:t>I.e., “porting your code” to a new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C</a:t>
            </a:r>
            <a:r>
              <a:rPr lang="en-US" dirty="0" smtClean="0"/>
              <a:t>hange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Compile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Run </a:t>
            </a:r>
            <a:r>
              <a:rPr lang="en-US" dirty="0" smtClean="0"/>
              <a:t>[repeat]” iteration cycle can be </a:t>
            </a:r>
            <a:r>
              <a:rPr lang="en-US" dirty="0" smtClean="0"/>
              <a:t>slow, </a:t>
            </a:r>
            <a:r>
              <a:rPr lang="en-US" dirty="0" smtClean="0"/>
              <a:t>during the development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6A15-596B-0C49-B801-D8295484233D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Variables in 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  variable1   = 2;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float variable2   = 1.618;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char  variable3   = 'A';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38481"/>
          </a:xfrm>
        </p:spPr>
        <p:txBody>
          <a:bodyPr>
            <a:normAutofit/>
          </a:bodyPr>
          <a:lstStyle/>
          <a:p>
            <a:r>
              <a:rPr lang="en-US" dirty="0" smtClean="0"/>
              <a:t>You have to declare the type of data a variable will </a:t>
            </a:r>
            <a:r>
              <a:rPr lang="en-US" dirty="0" smtClean="0"/>
              <a:t>hold</a:t>
            </a:r>
            <a:endParaRPr lang="en-US" dirty="0" smtClean="0"/>
          </a:p>
          <a:p>
            <a:pPr lvl="1"/>
            <a:r>
              <a:rPr lang="en-US" dirty="0" smtClean="0"/>
              <a:t>Types </a:t>
            </a:r>
            <a:r>
              <a:rPr lang="en-US" dirty="0" smtClean="0"/>
              <a:t>can't </a:t>
            </a: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5BE-C6E6-9A4D-999E-2DBDD1E74DF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003" y="3717493"/>
            <a:ext cx="80694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Type				Description						Examples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				integer numbers, including negatives	0, 78, -1400</a:t>
            </a:r>
          </a:p>
          <a:p>
            <a:r>
              <a:rPr lang="en-US" sz="2000" dirty="0" smtClean="0"/>
              <a:t>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		integer numbers (no negatives)		0, 46, 900</a:t>
            </a:r>
          </a:p>
          <a:p>
            <a:r>
              <a:rPr lang="en-US" sz="2000" dirty="0" smtClean="0"/>
              <a:t>float			floating point decimal numbers		0.0, 1.618, -1.4</a:t>
            </a:r>
          </a:p>
          <a:p>
            <a:r>
              <a:rPr lang="en-US" sz="2000" dirty="0" smtClean="0"/>
              <a:t>char				single text character or symbol			'a', 'D', '?’</a:t>
            </a:r>
          </a:p>
          <a:p>
            <a:r>
              <a:rPr lang="en-US" sz="2000" dirty="0" smtClean="0"/>
              <a:t>double			greater precision FP number</a:t>
            </a:r>
            <a:br>
              <a:rPr lang="en-US" sz="2000" dirty="0" smtClean="0"/>
            </a:br>
            <a:r>
              <a:rPr lang="en-US" sz="2000" dirty="0" smtClean="0"/>
              <a:t>long				larger signed integer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Functions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numberOfPeople</a:t>
            </a:r>
            <a:r>
              <a:rPr lang="en-US" sz="1800" dirty="0" smtClean="0">
                <a:latin typeface="Courier New"/>
                <a:cs typeface="Courier New"/>
              </a:rPr>
              <a:t> ()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return 3;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float </a:t>
            </a:r>
            <a:r>
              <a:rPr lang="en-US" sz="1800" dirty="0" err="1" smtClean="0">
                <a:latin typeface="Courier New"/>
                <a:cs typeface="Courier New"/>
              </a:rPr>
              <a:t>dollarsAndCents</a:t>
            </a:r>
            <a:r>
              <a:rPr lang="en-US" sz="1800" dirty="0" smtClean="0">
                <a:latin typeface="Courier New"/>
                <a:cs typeface="Courier New"/>
              </a:rPr>
              <a:t> ()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return 10.33;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char </a:t>
            </a:r>
            <a:r>
              <a:rPr lang="en-US" sz="1800" dirty="0" err="1" smtClean="0">
                <a:latin typeface="Courier New"/>
                <a:cs typeface="Courier New"/>
              </a:rPr>
              <a:t>firstLetter</a:t>
            </a:r>
            <a:r>
              <a:rPr lang="en-US" sz="1800" dirty="0" smtClean="0">
                <a:latin typeface="Courier New"/>
                <a:cs typeface="Courier New"/>
              </a:rPr>
              <a:t> ()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return 'A';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3840" dirty="0" smtClean="0"/>
              <a:t>You have to declare the type of data you plan to return from a function</a:t>
            </a:r>
          </a:p>
          <a:p>
            <a:r>
              <a:rPr lang="en-US" sz="3840" dirty="0" smtClean="0"/>
              <a:t>Return type can be any C variable type, and is placed to the left of the function name</a:t>
            </a:r>
          </a:p>
          <a:p>
            <a:r>
              <a:rPr lang="en-US" sz="3840" dirty="0" smtClean="0"/>
              <a:t>You can also specify the return type as </a:t>
            </a:r>
            <a:r>
              <a:rPr lang="en-US" sz="3840" dirty="0" smtClean="0">
                <a:latin typeface="Courier New"/>
                <a:cs typeface="Courier New"/>
              </a:rPr>
              <a:t>void</a:t>
            </a:r>
            <a:endParaRPr lang="en-US" sz="3840" dirty="0" smtClean="0"/>
          </a:p>
          <a:p>
            <a:pPr lvl="1"/>
            <a:r>
              <a:rPr lang="en-US" sz="2880" dirty="0" smtClean="0"/>
              <a:t>Just think of this as saying that no value will be returned</a:t>
            </a:r>
          </a:p>
          <a:p>
            <a:r>
              <a:rPr lang="en-US" sz="3840" dirty="0" smtClean="0"/>
              <a:t>Also necessary to define types for values passed into a function</a:t>
            </a:r>
          </a:p>
          <a:p>
            <a:r>
              <a:rPr lang="en-US" sz="3840" dirty="0" smtClean="0"/>
              <a:t>Variables and functions MUST be defined before they are used</a:t>
            </a:r>
            <a:endParaRPr lang="en-US" sz="384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Structs</a:t>
            </a:r>
            <a:r>
              <a:rPr lang="en-US" dirty="0" smtClean="0"/>
              <a:t>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err="1" smtClean="0">
                <a:latin typeface="+mj-lt"/>
              </a:rPr>
              <a:t>Structs</a:t>
            </a:r>
            <a:r>
              <a:rPr lang="en-US" sz="2400" dirty="0" smtClean="0">
                <a:latin typeface="+mj-lt"/>
              </a:rPr>
              <a:t> are structured groups of variables, e.g., 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err="1" smtClean="0">
                <a:latin typeface="Courier New"/>
              </a:rPr>
              <a:t>typedef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struct</a:t>
            </a:r>
            <a:r>
              <a:rPr lang="en-US" sz="1800" dirty="0" smtClean="0">
                <a:latin typeface="Courier New"/>
              </a:rPr>
              <a:t> {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int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lengthInSeconds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int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yearRecorded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} Song;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 song1;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song1.lengthInSeconds =  213;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song1.yearRecorded    = 1994;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 song2;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song2.lengthInSeconds =  248;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song2.yearRecorded    = 1988;</a:t>
            </a:r>
            <a:endParaRPr lang="en-US" sz="1800" dirty="0">
              <a:latin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0692" y="1709019"/>
            <a:ext cx="32512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521950" y="5950273"/>
            <a:ext cx="301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Dot notation</a:t>
            </a:r>
            <a:r>
              <a:rPr lang="en-US" dirty="0" smtClean="0">
                <a:latin typeface="+mj-lt"/>
                <a:cs typeface="Courier New"/>
              </a:rPr>
              <a:t>: </a:t>
            </a:r>
            <a:r>
              <a:rPr lang="en-US" dirty="0" err="1" smtClean="0">
                <a:latin typeface="Courier New"/>
                <a:cs typeface="Courier New"/>
              </a:rPr>
              <a:t>x.y</a:t>
            </a:r>
            <a:r>
              <a:rPr lang="en-US" dirty="0" smtClean="0">
                <a:latin typeface="Courier New"/>
                <a:cs typeface="Courier New"/>
              </a:rPr>
              <a:t> = value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Consts</a:t>
            </a:r>
            <a:r>
              <a:rPr lang="en-US" dirty="0" smtClean="0"/>
              <a:t> and </a:t>
            </a:r>
            <a:r>
              <a:rPr lang="en-US" dirty="0" err="1" smtClean="0"/>
              <a:t>Enums</a:t>
            </a:r>
            <a:r>
              <a:rPr lang="en-US" dirty="0" smtClean="0"/>
              <a:t>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Constant is assigned a value once in the </a:t>
            </a:r>
            <a:r>
              <a:rPr lang="en-US" sz="2400" dirty="0" smtClean="0"/>
              <a:t>declaration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value </a:t>
            </a:r>
            <a:r>
              <a:rPr lang="en-US" sz="2400" dirty="0" smtClean="0"/>
              <a:t>can't change until the program is restarted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946" dirty="0" smtClean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const float </a:t>
            </a:r>
            <a:r>
              <a:rPr lang="en-US" sz="2000" dirty="0" err="1" smtClean="0">
                <a:latin typeface="Courier New"/>
                <a:cs typeface="Courier New"/>
              </a:rPr>
              <a:t>goldenRatio</a:t>
            </a:r>
            <a:r>
              <a:rPr lang="en-US" sz="2000" dirty="0" smtClean="0">
                <a:latin typeface="Courier New"/>
                <a:cs typeface="Courier New"/>
              </a:rPr>
              <a:t> = 1.618;</a:t>
            </a:r>
          </a:p>
          <a:p>
            <a:pPr>
              <a:buNone/>
            </a:pPr>
            <a:r>
              <a:rPr lang="en-US" sz="1946" dirty="0" smtClean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const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daysInWeek</a:t>
            </a:r>
            <a:r>
              <a:rPr lang="en-US" sz="2000" dirty="0" smtClean="0">
                <a:latin typeface="Courier New"/>
                <a:cs typeface="Courier New"/>
              </a:rPr>
              <a:t> = 7;</a:t>
            </a:r>
          </a:p>
          <a:p>
            <a:pPr>
              <a:buNone/>
            </a:pPr>
            <a:endParaRPr lang="en-US" sz="1946" dirty="0" smtClean="0">
              <a:latin typeface="Courier New"/>
              <a:cs typeface="Courier New"/>
            </a:endParaRPr>
          </a:p>
          <a:p>
            <a:r>
              <a:rPr lang="en-US" sz="2400" dirty="0" smtClean="0"/>
              <a:t>You can have a constant version of any of the standard C variable types</a:t>
            </a:r>
          </a:p>
          <a:p>
            <a:r>
              <a:rPr lang="en-US" sz="2400" dirty="0" err="1" smtClean="0"/>
              <a:t>Enums</a:t>
            </a:r>
            <a:r>
              <a:rPr lang="en-US" sz="2400" dirty="0" smtClean="0"/>
              <a:t>: a group of related constants used to parameterize libraries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Scheme vs. Java vs. C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Quick Start Introduction to C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A67A-E7AF-8146-A618-A3FE49E32AB5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promised you that CS61c would be relentless!</a:t>
            </a:r>
          </a:p>
          <a:p>
            <a:pPr lvl="1"/>
            <a:r>
              <a:rPr lang="en-US" dirty="0" smtClean="0"/>
              <a:t>This week: Lab #2, HW #2</a:t>
            </a:r>
          </a:p>
          <a:p>
            <a:pPr lvl="1"/>
            <a:r>
              <a:rPr lang="en-US" dirty="0" smtClean="0"/>
              <a:t>Lab #2, Amazon EC2, will soon be posted</a:t>
            </a:r>
          </a:p>
          <a:p>
            <a:pPr lvl="1"/>
            <a:r>
              <a:rPr lang="en-US" dirty="0" smtClean="0"/>
              <a:t>HW #2 will soon be posted </a:t>
            </a:r>
          </a:p>
          <a:p>
            <a:r>
              <a:rPr lang="en-US" dirty="0" smtClean="0"/>
              <a:t>TAs have their office hours late in the week – don’t wait for last minute to get questions answered on </a:t>
            </a:r>
            <a:r>
              <a:rPr lang="en-US" dirty="0" err="1" smtClean="0"/>
              <a:t>HWs</a:t>
            </a:r>
            <a:r>
              <a:rPr lang="en-US" dirty="0" smtClean="0"/>
              <a:t> and Labs</a:t>
            </a:r>
          </a:p>
          <a:p>
            <a:pPr lvl="1"/>
            <a:r>
              <a:rPr lang="en-US" dirty="0" smtClean="0"/>
              <a:t>Take a quick look when posted and come to discussion with questions</a:t>
            </a:r>
          </a:p>
          <a:p>
            <a:r>
              <a:rPr lang="en-US" dirty="0" smtClean="0"/>
              <a:t>We are amazed that there students who still haven’t signed up for the class discussion/announcements group!</a:t>
            </a:r>
          </a:p>
          <a:p>
            <a:pPr lvl="1"/>
            <a:r>
              <a:rPr lang="en-US" dirty="0" smtClean="0"/>
              <a:t>Wonderful to see the valuable discussion and help going on there!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5BE-C6E6-9A4D-999E-2DBDD1E74DF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Scheme vs. Java vs. C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Quick Start Introduction to C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A67A-E7AF-8146-A618-A3FE49E32AB5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C Program: 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Original C: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main()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printf("\nHello</a:t>
            </a:r>
            <a:r>
              <a:rPr lang="en-US" sz="1800" dirty="0" smtClean="0">
                <a:latin typeface="Courier New"/>
                <a:cs typeface="Courier New"/>
              </a:rPr>
              <a:t> World\</a:t>
            </a:r>
            <a:r>
              <a:rPr lang="en-US" sz="1800" dirty="0" err="1" smtClean="0">
                <a:latin typeface="Courier New"/>
                <a:cs typeface="Courier New"/>
              </a:rPr>
              <a:t>n</a:t>
            </a:r>
            <a:r>
              <a:rPr lang="en-US" sz="1800" dirty="0" smtClean="0">
                <a:latin typeface="Courier New"/>
                <a:cs typeface="Courier New"/>
              </a:rPr>
              <a:t>");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ANSI Standard C: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main(void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printf("\nHello</a:t>
            </a:r>
            <a:r>
              <a:rPr lang="en-US" sz="1800" dirty="0" smtClean="0">
                <a:latin typeface="Courier New"/>
                <a:cs typeface="Courier New"/>
              </a:rPr>
              <a:t> World\</a:t>
            </a:r>
            <a:r>
              <a:rPr lang="en-US" sz="1800" dirty="0" err="1" smtClean="0">
                <a:latin typeface="Courier New"/>
                <a:cs typeface="Courier New"/>
              </a:rPr>
              <a:t>n</a:t>
            </a:r>
            <a:r>
              <a:rPr lang="en-US" sz="1800" dirty="0" smtClean="0">
                <a:latin typeface="Courier New"/>
                <a:cs typeface="Courier New"/>
              </a:rPr>
              <a:t>");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return (0);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5BE-C6E6-9A4D-999E-2DBDD1E74DF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vs. Java vs. C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Quick Start Introduction to C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/>
              <a:t>Pointers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2ABE-E127-154B-AE27-DA9D7DB7D92E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Second C Program:</a:t>
            </a:r>
            <a:br>
              <a:rPr lang="en-US" dirty="0" smtClean="0"/>
            </a:br>
            <a:r>
              <a:rPr lang="en-US" dirty="0" smtClean="0"/>
              <a:t>Compute Table of </a:t>
            </a:r>
            <a:r>
              <a:rPr lang="en-US" dirty="0" err="1" smtClean="0"/>
              <a:t>Sines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59" y="1600200"/>
            <a:ext cx="44606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#include &lt;</a:t>
            </a:r>
            <a:r>
              <a:rPr lang="en-US" sz="1400" dirty="0" err="1" smtClean="0">
                <a:latin typeface="Courier New"/>
                <a:cs typeface="Courier New"/>
              </a:rPr>
              <a:t>stdio.h</a:t>
            </a:r>
            <a:r>
              <a:rPr lang="en-US" sz="1400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#include &lt;</a:t>
            </a:r>
            <a:r>
              <a:rPr lang="en-US" sz="1400" dirty="0" err="1" smtClean="0">
                <a:latin typeface="Courier New"/>
                <a:cs typeface="Courier New"/>
              </a:rPr>
              <a:t>math.h</a:t>
            </a:r>
            <a:r>
              <a:rPr lang="en-US" sz="1400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endParaRPr lang="en-US" sz="1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void main()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angle_degree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double </a:t>
            </a:r>
            <a:r>
              <a:rPr lang="en-US" sz="1400" dirty="0" err="1" smtClean="0">
                <a:latin typeface="Courier New"/>
                <a:cs typeface="Courier New"/>
              </a:rPr>
              <a:t>angle_radian</a:t>
            </a:r>
            <a:r>
              <a:rPr lang="en-US" sz="1400" dirty="0" smtClean="0">
                <a:latin typeface="Courier New"/>
                <a:cs typeface="Courier New"/>
              </a:rPr>
              <a:t>, pi, value;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/* Print a header */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printf("\nCompute</a:t>
            </a:r>
            <a:r>
              <a:rPr lang="en-US" sz="1400" dirty="0" smtClean="0">
                <a:latin typeface="Courier New"/>
                <a:cs typeface="Courier New"/>
              </a:rPr>
              <a:t> a table of the sine function\</a:t>
            </a:r>
            <a:r>
              <a:rPr lang="en-US" sz="1400" dirty="0" err="1" smtClean="0">
                <a:latin typeface="Courier New"/>
                <a:cs typeface="Courier New"/>
              </a:rPr>
              <a:t>n\n</a:t>
            </a:r>
            <a:r>
              <a:rPr lang="en-US" sz="1400" dirty="0" smtClean="0">
                <a:latin typeface="Courier New"/>
                <a:cs typeface="Courier New"/>
              </a:rPr>
              <a:t>");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/* obtain pi once for all       */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/* or just use pi = M_PI, where */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/* M_PI is defined in </a:t>
            </a:r>
            <a:r>
              <a:rPr lang="en-US" sz="1400" dirty="0" err="1" smtClean="0">
                <a:latin typeface="Courier New"/>
                <a:cs typeface="Courier New"/>
              </a:rPr>
              <a:t>math.h</a:t>
            </a:r>
            <a:r>
              <a:rPr lang="en-US" sz="1400" dirty="0" smtClean="0">
                <a:latin typeface="Courier New"/>
                <a:cs typeface="Courier New"/>
              </a:rPr>
              <a:t>    */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pi = 4.0*atan(1.0);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printf("Value</a:t>
            </a:r>
            <a:r>
              <a:rPr lang="en-US" sz="1400" dirty="0" smtClean="0">
                <a:latin typeface="Courier New"/>
                <a:cs typeface="Courier New"/>
              </a:rPr>
              <a:t> of PI = %</a:t>
            </a:r>
            <a:r>
              <a:rPr lang="en-US" sz="1400" dirty="0" err="1" smtClean="0">
                <a:latin typeface="Courier New"/>
                <a:cs typeface="Courier New"/>
              </a:rPr>
              <a:t>f</a:t>
            </a:r>
            <a:r>
              <a:rPr lang="en-US" sz="1400" dirty="0" smtClean="0">
                <a:latin typeface="Courier New"/>
                <a:cs typeface="Courier New"/>
              </a:rPr>
              <a:t> \</a:t>
            </a:r>
            <a:r>
              <a:rPr lang="en-US" sz="1400" dirty="0" err="1" smtClean="0">
                <a:latin typeface="Courier New"/>
                <a:cs typeface="Courier New"/>
              </a:rPr>
              <a:t>n\n</a:t>
            </a:r>
            <a:r>
              <a:rPr lang="en-US" sz="1400" dirty="0" smtClean="0">
                <a:latin typeface="Courier New"/>
                <a:cs typeface="Courier New"/>
              </a:rPr>
              <a:t>", 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pi);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321281" y="1600200"/>
            <a:ext cx="51886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printf("angle</a:t>
            </a:r>
            <a:r>
              <a:rPr lang="en-US" sz="1400" dirty="0" smtClean="0">
                <a:latin typeface="Courier New"/>
                <a:cs typeface="Courier New"/>
              </a:rPr>
              <a:t>     Sine \</a:t>
            </a:r>
            <a:r>
              <a:rPr lang="en-US" sz="1400" dirty="0" err="1" smtClean="0">
                <a:latin typeface="Courier New"/>
                <a:cs typeface="Courier New"/>
              </a:rPr>
              <a:t>n</a:t>
            </a:r>
            <a:r>
              <a:rPr lang="en-US" sz="1400" dirty="0" smtClean="0">
                <a:latin typeface="Courier New"/>
                <a:cs typeface="Courier New"/>
              </a:rPr>
              <a:t>");</a:t>
            </a:r>
          </a:p>
          <a:p>
            <a:pPr>
              <a:buNone/>
            </a:pPr>
            <a:endParaRPr lang="en-US" sz="1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angle_degree</a:t>
            </a:r>
            <a:r>
              <a:rPr lang="en-US" sz="1400" dirty="0" smtClean="0">
                <a:latin typeface="Courier New"/>
                <a:cs typeface="Courier New"/>
              </a:rPr>
              <a:t> = 0;	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/* initial angle value */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/* scan over angle     */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while (</a:t>
            </a:r>
            <a:r>
              <a:rPr lang="en-US" sz="1400" dirty="0" err="1" smtClean="0">
                <a:latin typeface="Courier New"/>
                <a:cs typeface="Courier New"/>
              </a:rPr>
              <a:t>angle_degree</a:t>
            </a:r>
            <a:r>
              <a:rPr lang="en-US" sz="1400" dirty="0" smtClean="0">
                <a:latin typeface="Courier New"/>
                <a:cs typeface="Courier New"/>
              </a:rPr>
              <a:t> &lt;= 360)	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/* loop until </a:t>
            </a:r>
            <a:r>
              <a:rPr lang="en-US" sz="1400" dirty="0" err="1" smtClean="0">
                <a:latin typeface="Courier New"/>
                <a:cs typeface="Courier New"/>
              </a:rPr>
              <a:t>angle_degree</a:t>
            </a:r>
            <a:r>
              <a:rPr lang="en-US" sz="1400" dirty="0" smtClean="0">
                <a:latin typeface="Courier New"/>
                <a:cs typeface="Courier New"/>
              </a:rPr>
              <a:t> &gt; 360 */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{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   </a:t>
            </a:r>
            <a:r>
              <a:rPr lang="en-US" sz="1400" dirty="0" err="1" smtClean="0">
                <a:latin typeface="Courier New"/>
                <a:cs typeface="Courier New"/>
              </a:rPr>
              <a:t>angle_radian</a:t>
            </a:r>
            <a:r>
              <a:rPr lang="en-US" sz="1400" dirty="0" smtClean="0">
                <a:latin typeface="Courier New"/>
                <a:cs typeface="Courier New"/>
              </a:rPr>
              <a:t> = pi*angle_degree/180.0;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   value = </a:t>
            </a:r>
            <a:r>
              <a:rPr lang="en-US" sz="1400" dirty="0" err="1" smtClean="0">
                <a:latin typeface="Courier New"/>
                <a:cs typeface="Courier New"/>
              </a:rPr>
              <a:t>sin(angle_radian</a:t>
            </a:r>
            <a:r>
              <a:rPr lang="en-US" sz="1400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   </a:t>
            </a:r>
            <a:r>
              <a:rPr lang="en-US" sz="1400" dirty="0" err="1" smtClean="0">
                <a:latin typeface="Courier New"/>
                <a:cs typeface="Courier New"/>
              </a:rPr>
              <a:t>printf</a:t>
            </a:r>
            <a:r>
              <a:rPr lang="en-US" sz="1400" dirty="0" smtClean="0">
                <a:latin typeface="Courier New"/>
                <a:cs typeface="Courier New"/>
              </a:rPr>
              <a:t> (" %3d      %</a:t>
            </a:r>
            <a:r>
              <a:rPr lang="en-US" sz="1400" dirty="0" err="1" smtClean="0">
                <a:latin typeface="Courier New"/>
                <a:cs typeface="Courier New"/>
              </a:rPr>
              <a:t>f</a:t>
            </a:r>
            <a:r>
              <a:rPr lang="en-US" sz="1400" dirty="0" smtClean="0">
                <a:latin typeface="Courier New"/>
                <a:cs typeface="Courier New"/>
              </a:rPr>
              <a:t> \</a:t>
            </a:r>
            <a:r>
              <a:rPr lang="en-US" sz="1400" dirty="0" err="1" smtClean="0">
                <a:latin typeface="Courier New"/>
                <a:cs typeface="Courier New"/>
              </a:rPr>
              <a:t>n</a:t>
            </a:r>
            <a:r>
              <a:rPr lang="en-US" sz="1400" dirty="0" smtClean="0">
                <a:latin typeface="Courier New"/>
                <a:cs typeface="Courier New"/>
              </a:rPr>
              <a:t> ",             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              </a:t>
            </a:r>
            <a:r>
              <a:rPr lang="en-US" sz="1400" dirty="0" err="1" smtClean="0">
                <a:latin typeface="Courier New"/>
                <a:cs typeface="Courier New"/>
              </a:rPr>
              <a:t>angle_degree</a:t>
            </a:r>
            <a:r>
              <a:rPr lang="en-US" sz="1400" dirty="0" smtClean="0">
                <a:latin typeface="Courier New"/>
                <a:cs typeface="Courier New"/>
              </a:rPr>
              <a:t>, value);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   </a:t>
            </a:r>
            <a:r>
              <a:rPr lang="en-US" sz="1400" dirty="0" err="1" smtClean="0">
                <a:latin typeface="Courier New"/>
                <a:cs typeface="Courier New"/>
              </a:rPr>
              <a:t>angle_degree</a:t>
            </a:r>
            <a:r>
              <a:rPr lang="en-US" sz="1400" dirty="0" smtClean="0"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latin typeface="Courier New"/>
                <a:cs typeface="Courier New"/>
              </a:rPr>
              <a:t>angle_degree</a:t>
            </a:r>
            <a:r>
              <a:rPr lang="en-US" sz="1400" dirty="0" smtClean="0">
                <a:latin typeface="Courier New"/>
                <a:cs typeface="Courier New"/>
              </a:rPr>
              <a:t> + 10; 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   /* increment the loop index	 */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    }</a:t>
            </a:r>
          </a:p>
          <a:p>
            <a:pPr>
              <a:buNone/>
            </a:pPr>
            <a:r>
              <a:rPr lang="en-US" sz="1400" dirty="0" smtClean="0">
                <a:latin typeface="Courier New"/>
                <a:cs typeface="Courier New"/>
              </a:rPr>
              <a:t>}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5BE-C6E6-9A4D-999E-2DBDD1E74DF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38118" y="274638"/>
            <a:ext cx="414868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C Program</a:t>
            </a:r>
            <a:br>
              <a:rPr lang="en-US" dirty="0" smtClean="0"/>
            </a:br>
            <a:r>
              <a:rPr lang="en-US" dirty="0" smtClean="0"/>
              <a:t>Sample Output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57200" y="371750"/>
            <a:ext cx="4038600" cy="575441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Compute a table of the sine function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en-US" sz="1600" dirty="0" smtClean="0"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Value of PI = 3.141593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en-US" sz="1600" dirty="0" smtClean="0"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angle      Sine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 0     0.000000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10     0.173648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20     0.342020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30     0.500000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40     0.642788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50     0.766044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60     0.866025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70     0.939693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80     0.984808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 90     1.000000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100     0.984808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110     0.939693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120     0.866025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130     0.766044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140     0.642788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150     0.500000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160     0.342020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170     0.173648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180     0.000000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en-US" sz="1600" dirty="0" smtClean="0"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190     -0.173648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200     -0.342020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210     -0.500000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220     -0.642788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230     -0.766044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240     -0.866025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250     -0.939693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260     -0.984808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270     -1.000000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280     -0.984808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290     -0.939693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300     -0.866025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310     -0.766044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320     -0.642788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330     -0.500000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340     -0.342020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350     -0.173648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urier New"/>
                <a:cs typeface="Courier New"/>
              </a:rPr>
              <a:t> 360     -0.000000 </a:t>
            </a:r>
          </a:p>
          <a:p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Syntax: </a:t>
            </a:r>
            <a:r>
              <a:rPr lang="en-US" dirty="0" smtClean="0">
                <a:latin typeface="Courier"/>
                <a:cs typeface="Courier"/>
              </a:rPr>
              <a:t>main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get arguments to the main function, use: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[])</a:t>
            </a:r>
          </a:p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contains the number of strings on the command line (the executable counts as one, plus one for each argument). Here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/>
              <a:t> is 2:</a:t>
            </a:r>
          </a:p>
          <a:p>
            <a:pPr lvl="2">
              <a:buNone/>
            </a:pPr>
            <a:r>
              <a:rPr lang="en-US" dirty="0" err="1" smtClean="0"/>
              <a:t>unix</a:t>
            </a:r>
            <a:r>
              <a:rPr lang="en-US" dirty="0" smtClean="0"/>
              <a:t>% sort </a:t>
            </a:r>
            <a:r>
              <a:rPr lang="en-US" dirty="0" err="1" smtClean="0"/>
              <a:t>myFile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is a </a:t>
            </a:r>
            <a:r>
              <a:rPr lang="en-US" i="1" dirty="0" smtClean="0"/>
              <a:t>pointer </a:t>
            </a:r>
            <a:r>
              <a:rPr lang="en-US" dirty="0" smtClean="0"/>
              <a:t>to an array containing the arguments as strings (more on </a:t>
            </a:r>
            <a:r>
              <a:rPr lang="en-US" i="1" dirty="0" smtClean="0"/>
              <a:t>pointers </a:t>
            </a:r>
            <a:r>
              <a:rPr lang="en-US" dirty="0" smtClean="0"/>
              <a:t>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3F75-00C8-5047-BE83-9BB89F876F09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Syntax: Variable Declarations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Java, but with a few minor but important differences</a:t>
            </a:r>
          </a:p>
          <a:p>
            <a:r>
              <a:rPr lang="en-US" i="1" dirty="0" smtClean="0"/>
              <a:t>All </a:t>
            </a:r>
            <a:r>
              <a:rPr lang="en-US" dirty="0" smtClean="0"/>
              <a:t>variable declarations must appear before they are used (e.g., at the beginning of the block) </a:t>
            </a:r>
          </a:p>
          <a:p>
            <a:r>
              <a:rPr lang="en-US" dirty="0" smtClean="0"/>
              <a:t>A variable may be initialized in its declaration; </a:t>
            </a:r>
            <a:br>
              <a:rPr lang="en-US" dirty="0" smtClean="0"/>
            </a:br>
            <a:r>
              <a:rPr lang="en-US" dirty="0" smtClean="0"/>
              <a:t>if not, it holds garbage!</a:t>
            </a:r>
          </a:p>
          <a:p>
            <a:r>
              <a:rPr lang="en-US" dirty="0" smtClean="0"/>
              <a:t>Examples of declarations: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Correct: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				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 = 0, 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 = 10;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					...</a:t>
            </a:r>
          </a:p>
          <a:p>
            <a:pPr lvl="1">
              <a:buClr>
                <a:schemeClr val="tx1"/>
              </a:buClr>
              <a:buFont typeface="Lucida Grande"/>
              <a:buChar char="−"/>
            </a:pPr>
            <a:r>
              <a:rPr lang="en-US" dirty="0" smtClean="0">
                <a:solidFill>
                  <a:srgbClr val="FF0000"/>
                </a:solidFill>
              </a:rPr>
              <a:t>Incorrect:</a:t>
            </a:r>
            <a:r>
              <a:rPr lang="en-US" dirty="0" smtClean="0"/>
              <a:t>    </a:t>
            </a:r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10;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        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D1FC-C552-3C4B-AB02-F54C41B54ECF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 : Flow Control (1/2)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Within a function, remarkably close to Java constructs in methods (shows its legacy) in terms of flow control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if-else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if (expression) statement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if (expression) statement1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else statement2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while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smtClean="0">
                <a:latin typeface="Courier New"/>
                <a:cs typeface="Courier New"/>
              </a:rPr>
              <a:t>expression)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    statement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do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    statement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while (expression);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B10-4CC4-2347-B22E-7F795B1B0C7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 : Flow Control (2/2)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Within a function, remarkably close to Java constructs in methods (shows its legacy) in terms of flow control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for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for (initialize; check; update) statement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switch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switch (expression){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	case const1:    statements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	case const2:    statements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	default:        statements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break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B10-4CC4-2347-B22E-7F795B1B0C7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Syntax: True or False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evaluates to FALSE in C?</a:t>
            </a:r>
          </a:p>
          <a:p>
            <a:pPr lvl="1"/>
            <a:r>
              <a:rPr lang="en-US" dirty="0" smtClean="0"/>
              <a:t>0 (integer)</a:t>
            </a:r>
          </a:p>
          <a:p>
            <a:pPr lvl="1"/>
            <a:r>
              <a:rPr lang="en-US" dirty="0" smtClean="0"/>
              <a:t>NULL (a special kind of </a:t>
            </a:r>
            <a:r>
              <a:rPr lang="en-US" i="1" dirty="0" smtClean="0"/>
              <a:t>pointer</a:t>
            </a:r>
            <a:r>
              <a:rPr lang="en-US" dirty="0" smtClean="0"/>
              <a:t>: more on this later)</a:t>
            </a:r>
          </a:p>
          <a:p>
            <a:pPr lvl="1"/>
            <a:r>
              <a:rPr lang="en-US" dirty="0" smtClean="0"/>
              <a:t>No explicit Boolean type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/>
              <a:t>What evaluates to TRUE in C?</a:t>
            </a:r>
          </a:p>
          <a:p>
            <a:pPr lvl="1"/>
            <a:r>
              <a:rPr lang="en-US" dirty="0" smtClean="0"/>
              <a:t>Anything that isn’t false is true</a:t>
            </a:r>
          </a:p>
          <a:p>
            <a:pPr lvl="1"/>
            <a:r>
              <a:rPr lang="en-US" dirty="0" smtClean="0"/>
              <a:t>Same idea as in scheme: only #</a:t>
            </a:r>
            <a:r>
              <a:rPr lang="en-US" dirty="0" err="1" smtClean="0"/>
              <a:t>f</a:t>
            </a:r>
            <a:r>
              <a:rPr lang="en-US" dirty="0" smtClean="0"/>
              <a:t> is false, </a:t>
            </a:r>
            <a:br>
              <a:rPr lang="en-US" dirty="0" smtClean="0"/>
            </a:br>
            <a:r>
              <a:rPr lang="en-US" dirty="0" smtClean="0"/>
              <a:t>anything else is true!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1217-B022-0D48-BA74-6861F1F42C34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Scheme vs. Java vs. C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Quick Start Introduction to 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Tec</a:t>
            </a:r>
            <a:r>
              <a:rPr lang="en-US" dirty="0" smtClean="0"/>
              <a:t>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6350-E036-B649-9929-33157A1C3961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Scheme vs. Java vs. C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Quick Start Introduction to C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Technology Break</a:t>
            </a:r>
          </a:p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6350-E036-B649-9929-33157A1C3961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vs. Value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memory to be a single huge array</a:t>
            </a:r>
          </a:p>
          <a:p>
            <a:pPr lvl="1"/>
            <a:r>
              <a:rPr lang="en-US" dirty="0" smtClean="0"/>
              <a:t>Each cell of the array has an address associated with it</a:t>
            </a:r>
          </a:p>
          <a:p>
            <a:pPr lvl="1"/>
            <a:r>
              <a:rPr lang="en-US" dirty="0" smtClean="0"/>
              <a:t>Each cell also stores some value</a:t>
            </a:r>
          </a:p>
          <a:p>
            <a:pPr lvl="1"/>
            <a:r>
              <a:rPr lang="en-US" dirty="0" smtClean="0"/>
              <a:t>Do you think they use signed or unsigned numbers? Negative address?!</a:t>
            </a:r>
          </a:p>
          <a:p>
            <a:r>
              <a:rPr lang="en-US" dirty="0" smtClean="0"/>
              <a:t>Don’t confuse the address referring to a memory location with the value stored there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A35-5CE8-A34C-8D81-5D7FF2AADF8D}" type="datetime1">
              <a:rPr lang="en-US" smtClean="0"/>
              <a:pPr/>
              <a:t>1/23/11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2252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33" y="3216"/>
              <a:ext cx="145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/>
                <a:t>101</a:t>
              </a:r>
              <a:r>
                <a:rPr lang="en-US" sz="1700" dirty="0" smtClean="0"/>
                <a:t> 102 103 104 105 </a:t>
              </a:r>
              <a:r>
                <a:rPr lang="en-US" sz="1700" dirty="0"/>
                <a:t>...</a:t>
              </a:r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1380067"/>
            <a:ext cx="8636000" cy="65193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p:oleObj spid="_x0000_s110594" name="Image" r:id="rId4" imgW="3492063" imgH="2400000" progId="">
              <p:embed/>
            </p:oleObj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High Level </a:t>
            </a:r>
            <a:r>
              <a:rPr lang="en-US" sz="1800" b="1" dirty="0" smtClean="0">
                <a:solidFill>
                  <a:schemeClr val="bg1"/>
                </a:solidFill>
              </a:rPr>
              <a:t>Language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Program </a:t>
            </a:r>
            <a:r>
              <a:rPr lang="en-US" sz="1800" b="1" dirty="0">
                <a:solidFill>
                  <a:schemeClr val="bg1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Assembly  </a:t>
            </a:r>
            <a:r>
              <a:rPr lang="en-US" sz="1800" b="1" dirty="0" smtClean="0">
                <a:solidFill>
                  <a:srgbClr val="FF0000"/>
                </a:solidFill>
              </a:rPr>
              <a:t>Language Program </a:t>
            </a:r>
            <a:r>
              <a:rPr lang="en-US" sz="1800" b="1" dirty="0">
                <a:solidFill>
                  <a:srgbClr val="FF0000"/>
                </a:solidFill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e.g., MIPS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FFFFFF"/>
                </a:solidFill>
              </a:rPr>
              <a:t>temp = </a:t>
            </a:r>
            <a:r>
              <a:rPr lang="en-US" sz="1800" b="1" dirty="0" err="1">
                <a:solidFill>
                  <a:srgbClr val="FFFFFF"/>
                </a:solidFill>
              </a:rPr>
              <a:t>v[k</a:t>
            </a:r>
            <a:r>
              <a:rPr lang="en-US" sz="1800" b="1" dirty="0">
                <a:solidFill>
                  <a:srgbClr val="FFFFFF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FFFFFF"/>
                </a:solidFill>
              </a:rPr>
              <a:t>v[k</a:t>
            </a:r>
            <a:r>
              <a:rPr lang="en-US" sz="1800" b="1" dirty="0">
                <a:solidFill>
                  <a:srgbClr val="FFFFFF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FFFFFF"/>
                </a:solidFill>
              </a:rPr>
              <a:t>v[k+1] = temp;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2E4F-DF6A-6E42-BC88-B73B7A1433FF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25894" y="1497264"/>
            <a:ext cx="145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We are here!</a:t>
            </a:r>
            <a:endParaRPr lang="en-US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address </a:t>
            </a:r>
            <a:r>
              <a:rPr lang="en-US" dirty="0" smtClean="0"/>
              <a:t>refers to a particular memory location; e.g., it points to a memory location</a:t>
            </a:r>
          </a:p>
          <a:p>
            <a:r>
              <a:rPr lang="en-US" i="1" dirty="0" smtClean="0"/>
              <a:t>Pointer</a:t>
            </a:r>
            <a:r>
              <a:rPr lang="en-US" dirty="0" smtClean="0"/>
              <a:t>: A variable that contains the address of a </a:t>
            </a:r>
            <a:r>
              <a:rPr lang="en-US" dirty="0" smtClean="0"/>
              <a:t>variable</a:t>
            </a:r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9AB-E5C9-C344-AB32-0F15D4C396F1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4436527"/>
            <a:ext cx="7637463" cy="2062163"/>
            <a:chOff x="432" y="2599"/>
            <a:chExt cx="4811" cy="129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24" y="3216"/>
                <a:ext cx="1420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700" dirty="0">
                    <a:solidFill>
                      <a:schemeClr val="tx1"/>
                    </a:solidFill>
                  </a:rPr>
                  <a:t>101 102 103 104 105 ...</a:t>
                </a:r>
                <a:endParaRPr lang="en-US" sz="1700" dirty="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88" y="2880"/>
              <a:ext cx="360" cy="2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960" y="3552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432" y="364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name</a:t>
              </a:r>
              <a:endParaRPr lang="en-US" sz="200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0250" y="53451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02450" y="506571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104</a:t>
            </a:r>
            <a:endParaRPr lang="en-US" sz="2000" dirty="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146675" y="3069967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D227-2DEC-3047-B75C-91BEA1B44A83}" type="datetime1">
              <a:rPr lang="en-US" smtClean="0"/>
              <a:pPr/>
              <a:t>1/23/11</a:t>
            </a:fld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0928" y="1160463"/>
            <a:ext cx="8686800" cy="16335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create a pointer:</a:t>
            </a:r>
          </a:p>
          <a:p>
            <a:pPr marL="508000" lvl="1">
              <a:buFontTx/>
              <a:buNone/>
            </a:pPr>
            <a:r>
              <a:rPr lang="en-US" dirty="0" smtClean="0">
                <a:latin typeface="Courier New" charset="0"/>
              </a:rPr>
              <a:t>&amp;</a:t>
            </a:r>
            <a:r>
              <a:rPr lang="en-US" dirty="0" smtClean="0"/>
              <a:t> operator: get address of a variable</a:t>
            </a:r>
          </a:p>
          <a:p>
            <a:pPr>
              <a:buFont typeface="Times" charset="0"/>
              <a:buNone/>
            </a:pPr>
            <a:r>
              <a:rPr lang="en-US" dirty="0" err="1" smtClean="0">
                <a:latin typeface="Courier New" charset="0"/>
              </a:rPr>
              <a:t>int</a:t>
            </a:r>
            <a:r>
              <a:rPr lang="en-US" dirty="0" smtClean="0">
                <a:latin typeface="Courier New" charset="0"/>
              </a:rPr>
              <a:t> *</a:t>
            </a:r>
            <a:r>
              <a:rPr lang="en-US" dirty="0" err="1" smtClean="0">
                <a:latin typeface="Courier New" charset="0"/>
              </a:rPr>
              <a:t>p</a:t>
            </a:r>
            <a:r>
              <a:rPr lang="en-US" dirty="0" smtClean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x</a:t>
            </a:r>
            <a:r>
              <a:rPr lang="en-US" dirty="0" smtClean="0">
                <a:latin typeface="Courier New" charset="0"/>
              </a:rPr>
              <a:t>; 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2192858"/>
            <a:ext cx="3124200" cy="747713"/>
            <a:chOff x="2016" y="1104"/>
            <a:chExt cx="1968" cy="47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 err="1">
                    <a:solidFill>
                      <a:schemeClr val="tx1"/>
                    </a:solidFill>
                    <a:latin typeface="Courier New" charset="0"/>
                  </a:rPr>
                  <a:t>p</a:t>
                </a:r>
                <a:endParaRPr lang="en-US" sz="2000" dirty="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 err="1">
                    <a:solidFill>
                      <a:schemeClr val="tx1"/>
                    </a:solidFill>
                    <a:latin typeface="Courier New" charset="0"/>
                  </a:rPr>
                  <a:t>x</a:t>
                </a:r>
                <a:endParaRPr lang="en-US" sz="2000" dirty="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838200" y="3107258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dirty="0">
                  <a:solidFill>
                    <a:schemeClr val="tx1"/>
                  </a:solidFill>
                  <a:latin typeface="Courier New" charset="0"/>
                </a:rPr>
                <a:t> = 3; 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dirty="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?</a:t>
                  </a:r>
                  <a:endParaRPr lang="en-US" sz="2000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dirty="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838200" y="3945458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dirty="0" err="1">
                  <a:solidFill>
                    <a:schemeClr val="tx1"/>
                  </a:solidFill>
                  <a:latin typeface="Courier New" charset="0"/>
                </a:rPr>
                <a:t>p</a:t>
              </a:r>
              <a:r>
                <a:rPr lang="en-US" sz="3200" dirty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Courier New" charset="0"/>
                </a:rPr>
                <a:t>= &amp;</a:t>
              </a:r>
              <a:r>
                <a:rPr lang="en-US" sz="3200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dirty="0">
                  <a:solidFill>
                    <a:schemeClr val="tx1"/>
                  </a:solidFill>
                  <a:latin typeface="Courier New" charset="0"/>
                </a:rPr>
                <a:t>; 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dirty="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dirty="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228600" y="4775193"/>
            <a:ext cx="8915400" cy="14916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How get a value pointed to?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dirty="0">
                <a:solidFill>
                  <a:srgbClr val="0D407F"/>
                </a:solidFill>
                <a:latin typeface="Courier"/>
                <a:ea typeface="ＭＳ Ｐゴシック" charset="-128"/>
                <a:cs typeface="Courier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Courier"/>
              </a:rPr>
              <a:t>* “dereference operator”: get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Courier"/>
              </a:rPr>
              <a:t> the value that the pointer points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printf(“p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points to %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d\n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”,*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); </a:t>
            </a: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77000" y="2193919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Note the “*” gets used 2 different ways in this example.  In the  declaration to indicate that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 is going to be a pointer,  and in the </a:t>
            </a:r>
            <a:r>
              <a:rPr lang="en-US" sz="2000" b="1" dirty="0" err="1">
                <a:latin typeface="Courier New" charset="0"/>
              </a:rPr>
              <a:t>printf</a:t>
            </a:r>
            <a:r>
              <a:rPr lang="en-US" sz="2000" dirty="0"/>
              <a:t> to get the value pointed to by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change a variable pointed to?</a:t>
            </a:r>
          </a:p>
          <a:p>
            <a:pPr lvl="1"/>
            <a:r>
              <a:rPr lang="en-US" dirty="0" smtClean="0"/>
              <a:t>Use the dereference operator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on left of assignment operator </a:t>
            </a:r>
            <a:r>
              <a:rPr lang="en-US" dirty="0" smtClean="0">
                <a:latin typeface="Courier New"/>
                <a:cs typeface="Courier New"/>
              </a:rPr>
              <a:t>=</a:t>
            </a:r>
          </a:p>
          <a:p>
            <a:pPr lvl="1"/>
            <a:endParaRPr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6FA-780D-DC4A-A0EB-14F909DCC4F9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4529642"/>
            <a:ext cx="3124200" cy="823913"/>
            <a:chOff x="2016" y="2064"/>
            <a:chExt cx="1968" cy="51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dirty="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dirty="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4758242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ourier New" charset="0"/>
              </a:rPr>
              <a:t>*</a:t>
            </a:r>
            <a:r>
              <a:rPr lang="en-US" sz="3200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3200" dirty="0">
                <a:solidFill>
                  <a:schemeClr val="tx1"/>
                </a:solidFill>
                <a:latin typeface="Courier New" charset="0"/>
              </a:rPr>
              <a:t> = 5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3158042"/>
            <a:ext cx="3124200" cy="823913"/>
            <a:chOff x="2016" y="1200"/>
            <a:chExt cx="1968" cy="519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dirty="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dirty="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and C pass parameters “by value”</a:t>
            </a:r>
          </a:p>
          <a:p>
            <a:pPr lvl="1"/>
            <a:r>
              <a:rPr lang="en-US" dirty="0" smtClean="0"/>
              <a:t>Procedure/function/method gets a copy of the parameter, </a:t>
            </a:r>
            <a:r>
              <a:rPr lang="en-US" i="1" dirty="0" smtClean="0"/>
              <a:t>so changing the copy cannot change the original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addOne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) {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 + 1;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 = 3;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addOne(y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remains equal to 3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1480-1B5D-6242-80E9-2CE3AA57FCE4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can we get a function to change a value?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addOne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) {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*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 = *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 + 1;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 = 3;</a:t>
            </a: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addOne(&amp;y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is now equal to 4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C45A-DD89-CA4B-B98B-7D56EBFF5454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Pointers are used to point to any kind of data 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Normally a pointer only points to one type 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etc.).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void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is a type that can point to anything (generic pointer)</a:t>
            </a:r>
          </a:p>
          <a:p>
            <a:pPr lvl="1"/>
            <a:r>
              <a:rPr lang="en-US" dirty="0" smtClean="0"/>
              <a:t>Use sparingly to help avoid program bugs, and security issues, and other bad things!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0B48-6325-264F-A47B-98ED911C900F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Question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void main(); {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=5,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; // init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 = *(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&amp;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) + 1;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z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flip-</a:t>
            </a:r>
            <a:r>
              <a:rPr lang="en-US" dirty="0" err="1" smtClean="0">
                <a:latin typeface="Courier New"/>
                <a:cs typeface="Courier New"/>
              </a:rPr>
              <a:t>sign(p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printf("x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d,y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d,p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d\n",x,y,p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flip-</a:t>
            </a:r>
            <a:r>
              <a:rPr lang="en-US" dirty="0" err="1" smtClean="0">
                <a:latin typeface="Courier New"/>
                <a:cs typeface="Courier New"/>
              </a:rPr>
              <a:t>sign(int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){*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= -(*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)}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94" i="1" dirty="0" smtClean="0"/>
              <a:t>How many syntax + logic </a:t>
            </a:r>
            <a:br>
              <a:rPr lang="en-US" sz="3294" i="1" dirty="0" smtClean="0"/>
            </a:br>
            <a:r>
              <a:rPr lang="en-US" sz="3294" i="1" dirty="0" smtClean="0"/>
              <a:t>errors in this C code?</a:t>
            </a:r>
            <a:endParaRPr lang="en-US" sz="3294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11FA-AD26-534A-94AC-26AB63AA90F9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923343" y="4392136"/>
            <a:ext cx="1928558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#Errors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Red: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Orange: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Green: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Yellow: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Pink: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5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endParaRPr lang="en-US" sz="24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658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sz="3484" dirty="0" smtClean="0">
                <a:latin typeface="Courier New"/>
                <a:cs typeface="Courier New"/>
              </a:rPr>
              <a:t>void main(); {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int</a:t>
            </a:r>
            <a:r>
              <a:rPr lang="en-US" sz="3484" dirty="0" smtClean="0">
                <a:latin typeface="Courier New"/>
                <a:cs typeface="Courier New"/>
              </a:rPr>
              <a:t> *</a:t>
            </a:r>
            <a:r>
              <a:rPr lang="en-US" sz="3484" dirty="0" err="1" smtClean="0">
                <a:latin typeface="Courier New"/>
                <a:cs typeface="Courier New"/>
              </a:rPr>
              <a:t>p</a:t>
            </a:r>
            <a:r>
              <a:rPr lang="en-US" sz="3484" dirty="0" smtClean="0">
                <a:latin typeface="Courier New"/>
                <a:cs typeface="Courier New"/>
              </a:rPr>
              <a:t>, </a:t>
            </a:r>
            <a:r>
              <a:rPr lang="en-US" sz="3484" dirty="0" err="1" smtClean="0">
                <a:latin typeface="Courier New"/>
                <a:cs typeface="Courier New"/>
              </a:rPr>
              <a:t>x</a:t>
            </a:r>
            <a:r>
              <a:rPr lang="en-US" sz="3484" dirty="0" smtClean="0">
                <a:latin typeface="Courier New"/>
                <a:cs typeface="Courier New"/>
              </a:rPr>
              <a:t>=5, </a:t>
            </a:r>
            <a:r>
              <a:rPr lang="en-US" sz="3484" dirty="0" err="1" smtClean="0">
                <a:latin typeface="Courier New"/>
                <a:cs typeface="Courier New"/>
              </a:rPr>
              <a:t>y</a:t>
            </a:r>
            <a:r>
              <a:rPr lang="en-US" sz="3484" dirty="0" smtClean="0">
                <a:latin typeface="Courier New"/>
                <a:cs typeface="Courier New"/>
              </a:rPr>
              <a:t>; // init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y</a:t>
            </a:r>
            <a:r>
              <a:rPr lang="en-US" sz="3484" dirty="0" smtClean="0">
                <a:latin typeface="Courier New"/>
                <a:cs typeface="Courier New"/>
              </a:rPr>
              <a:t> = *(</a:t>
            </a:r>
            <a:r>
              <a:rPr lang="en-US" sz="3484" dirty="0" err="1" smtClean="0">
                <a:latin typeface="Courier New"/>
                <a:cs typeface="Courier New"/>
              </a:rPr>
              <a:t>p</a:t>
            </a:r>
            <a:r>
              <a:rPr lang="en-US" sz="3484" dirty="0" smtClean="0">
                <a:latin typeface="Courier New"/>
                <a:cs typeface="Courier New"/>
              </a:rPr>
              <a:t> = &amp;</a:t>
            </a:r>
            <a:r>
              <a:rPr lang="en-US" sz="3484" dirty="0" err="1" smtClean="0">
                <a:latin typeface="Courier New"/>
                <a:cs typeface="Courier New"/>
              </a:rPr>
              <a:t>x</a:t>
            </a:r>
            <a:r>
              <a:rPr lang="en-US" sz="3484" dirty="0" smtClean="0">
                <a:latin typeface="Courier New"/>
                <a:cs typeface="Courier New"/>
              </a:rPr>
              <a:t>) + 1;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int</a:t>
            </a:r>
            <a:r>
              <a:rPr lang="en-US" sz="3484" dirty="0" smtClean="0">
                <a:latin typeface="Courier New"/>
                <a:cs typeface="Courier New"/>
              </a:rPr>
              <a:t> </a:t>
            </a:r>
            <a:r>
              <a:rPr lang="en-US" sz="3484" dirty="0" err="1" smtClean="0">
                <a:latin typeface="Courier New"/>
                <a:cs typeface="Courier New"/>
              </a:rPr>
              <a:t>z</a:t>
            </a:r>
            <a:r>
              <a:rPr lang="en-US" sz="3484" dirty="0" smtClean="0">
                <a:latin typeface="Courier New"/>
                <a:cs typeface="Courier New"/>
              </a:rPr>
              <a:t>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flip-</a:t>
            </a:r>
            <a:r>
              <a:rPr lang="en-US" sz="3484" dirty="0" err="1" smtClean="0">
                <a:latin typeface="Courier New"/>
                <a:cs typeface="Courier New"/>
              </a:rPr>
              <a:t>sign(p</a:t>
            </a:r>
            <a:r>
              <a:rPr lang="en-US" sz="3484" dirty="0" smtClean="0">
                <a:latin typeface="Courier New"/>
                <a:cs typeface="Courier New"/>
              </a:rPr>
              <a:t>);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printf("x</a:t>
            </a:r>
            <a:r>
              <a:rPr lang="en-US" sz="3484" dirty="0" smtClean="0">
                <a:latin typeface="Courier New"/>
                <a:cs typeface="Courier New"/>
              </a:rPr>
              <a:t>=%</a:t>
            </a:r>
            <a:r>
              <a:rPr lang="en-US" sz="3484" dirty="0" err="1" smtClean="0">
                <a:latin typeface="Courier New"/>
                <a:cs typeface="Courier New"/>
              </a:rPr>
              <a:t>d,y</a:t>
            </a:r>
            <a:r>
              <a:rPr lang="en-US" sz="3484" dirty="0" smtClean="0">
                <a:latin typeface="Courier New"/>
                <a:cs typeface="Courier New"/>
              </a:rPr>
              <a:t>=%</a:t>
            </a:r>
            <a:r>
              <a:rPr lang="en-US" sz="3484" dirty="0" err="1" smtClean="0">
                <a:latin typeface="Courier New"/>
                <a:cs typeface="Courier New"/>
              </a:rPr>
              <a:t>d,p</a:t>
            </a:r>
            <a:r>
              <a:rPr lang="en-US" sz="3484" dirty="0" smtClean="0">
                <a:latin typeface="Courier New"/>
                <a:cs typeface="Courier New"/>
              </a:rPr>
              <a:t>=%</a:t>
            </a:r>
            <a:r>
              <a:rPr lang="en-US" sz="3484" dirty="0" err="1" smtClean="0">
                <a:latin typeface="Courier New"/>
                <a:cs typeface="Courier New"/>
              </a:rPr>
              <a:t>d\n",x,y</a:t>
            </a:r>
            <a:r>
              <a:rPr lang="en-US" sz="3484" dirty="0" smtClean="0">
                <a:latin typeface="Courier New"/>
                <a:cs typeface="Courier New"/>
              </a:rPr>
              <a:t>,*</a:t>
            </a:r>
            <a:r>
              <a:rPr lang="en-US" sz="3484" dirty="0" err="1" smtClean="0">
                <a:latin typeface="Courier New"/>
                <a:cs typeface="Courier New"/>
              </a:rPr>
              <a:t>p</a:t>
            </a:r>
            <a:r>
              <a:rPr lang="en-US" sz="3484" dirty="0" smtClean="0">
                <a:latin typeface="Courier New"/>
                <a:cs typeface="Courier New"/>
              </a:rPr>
              <a:t>);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}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flip-</a:t>
            </a:r>
            <a:r>
              <a:rPr lang="en-US" sz="3484" dirty="0" err="1" smtClean="0">
                <a:latin typeface="Courier New"/>
                <a:cs typeface="Courier New"/>
              </a:rPr>
              <a:t>sign(int</a:t>
            </a:r>
            <a:r>
              <a:rPr lang="en-US" sz="3484" dirty="0" smtClean="0">
                <a:latin typeface="Courier New"/>
                <a:cs typeface="Courier New"/>
              </a:rPr>
              <a:t> *</a:t>
            </a:r>
            <a:r>
              <a:rPr lang="en-US" sz="3484" dirty="0" err="1" smtClean="0">
                <a:latin typeface="Courier New"/>
                <a:cs typeface="Courier New"/>
              </a:rPr>
              <a:t>n</a:t>
            </a:r>
            <a:r>
              <a:rPr lang="en-US" sz="3484" dirty="0" smtClean="0">
                <a:latin typeface="Courier New"/>
                <a:cs typeface="Courier New"/>
              </a:rPr>
              <a:t>){*</a:t>
            </a:r>
            <a:r>
              <a:rPr lang="en-US" sz="3484" dirty="0" err="1" smtClean="0">
                <a:latin typeface="Courier New"/>
                <a:cs typeface="Courier New"/>
              </a:rPr>
              <a:t>n</a:t>
            </a:r>
            <a:r>
              <a:rPr lang="en-US" sz="3484" dirty="0" smtClean="0">
                <a:latin typeface="Courier New"/>
                <a:cs typeface="Courier New"/>
              </a:rPr>
              <a:t> = -(*</a:t>
            </a:r>
            <a:r>
              <a:rPr lang="en-US" sz="3484" dirty="0" err="1" smtClean="0">
                <a:latin typeface="Courier New"/>
                <a:cs typeface="Courier New"/>
              </a:rPr>
              <a:t>n</a:t>
            </a:r>
            <a:r>
              <a:rPr lang="en-US" sz="3484" dirty="0" smtClean="0">
                <a:latin typeface="Courier New"/>
                <a:cs typeface="Courier New"/>
              </a:rPr>
              <a:t>);}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13" i="1" dirty="0" smtClean="0"/>
              <a:t>How many syntax + logic </a:t>
            </a:r>
            <a:br>
              <a:rPr lang="en-US" sz="3613" i="1" dirty="0" smtClean="0"/>
            </a:br>
            <a:r>
              <a:rPr lang="en-US" sz="3613" i="1" dirty="0" smtClean="0"/>
              <a:t>errors in this C code?</a:t>
            </a:r>
          </a:p>
          <a:p>
            <a:pPr>
              <a:buNone/>
            </a:pPr>
            <a:r>
              <a:rPr lang="en-US" sz="3613" dirty="0" smtClean="0"/>
              <a:t>	I get 5 …  (signed </a:t>
            </a:r>
            <a:r>
              <a:rPr lang="en-US" sz="3613" dirty="0" err="1" smtClean="0"/>
              <a:t>ptr</a:t>
            </a:r>
            <a:r>
              <a:rPr lang="en-US" sz="3613" dirty="0" smtClean="0"/>
              <a:t> print is logical err)</a:t>
            </a:r>
            <a:endParaRPr lang="en-US" sz="3613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470A-0283-054B-8C06-86BB55DA924C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315200" y="4392136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#Errors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latin typeface="Courier New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endParaRPr lang="en-US" sz="24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923343" y="4392136"/>
            <a:ext cx="1928558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#Errors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Red: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Orange: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Green: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Yellow: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Pink: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5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endParaRPr lang="en-US" sz="24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 Pointer Dangers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Declaring a pointer just allocates space to hold the pointer – it does not allocate</a:t>
            </a:r>
            <a:r>
              <a:rPr lang="en-US" dirty="0" smtClean="0"/>
              <a:t> the thing being </a:t>
            </a:r>
            <a:r>
              <a:rPr lang="en-US" dirty="0" smtClean="0"/>
              <a:t>pointed to!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Local variables in C are not initialized, they may contain </a:t>
            </a:r>
            <a:r>
              <a:rPr lang="en-US" dirty="0" smtClean="0"/>
              <a:t>anything (aka “garbage”)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What does the following code do?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EEC-CC45-414B-B179-D783A784D278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71800" y="4275665"/>
            <a:ext cx="3386063" cy="2316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void </a:t>
            </a:r>
            <a:r>
              <a:rPr lang="en-US" sz="3200" dirty="0" err="1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3200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 *</a:t>
            </a:r>
            <a:r>
              <a:rPr lang="en-US" sz="3200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    *</a:t>
            </a:r>
            <a:r>
              <a:rPr lang="en-US" sz="3200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 = 5;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in C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use pointers?</a:t>
            </a:r>
          </a:p>
          <a:p>
            <a:pPr lvl="1"/>
            <a:r>
              <a:rPr lang="en-US" dirty="0" smtClean="0"/>
              <a:t>If we want to pass a</a:t>
            </a:r>
            <a:r>
              <a:rPr lang="en-US" dirty="0" smtClean="0"/>
              <a:t> large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smtClean="0"/>
              <a:t>or array, it’s easier / faster / etc. to pass a pointer than the whole thing</a:t>
            </a:r>
          </a:p>
          <a:p>
            <a:pPr lvl="1"/>
            <a:r>
              <a:rPr lang="en-US" dirty="0" smtClean="0"/>
              <a:t>In general, pointers allow cleaner, more compact code</a:t>
            </a:r>
          </a:p>
          <a:p>
            <a:r>
              <a:rPr lang="en-US" dirty="0" smtClean="0"/>
              <a:t>So what are the drawbacks?</a:t>
            </a:r>
          </a:p>
          <a:p>
            <a:pPr lvl="1"/>
            <a:r>
              <a:rPr lang="en-US" dirty="0" smtClean="0"/>
              <a:t>Pointers are probably the single largest source of bugs in</a:t>
            </a:r>
            <a:r>
              <a:rPr lang="en-US" dirty="0" smtClean="0"/>
              <a:t> C, </a:t>
            </a:r>
            <a:r>
              <a:rPr lang="en-US" dirty="0" smtClean="0"/>
              <a:t>so be careful anytime you deal with them</a:t>
            </a:r>
          </a:p>
          <a:p>
            <a:pPr lvl="2"/>
            <a:r>
              <a:rPr lang="en-US" dirty="0" smtClean="0"/>
              <a:t>Most problematic with dynamic memory </a:t>
            </a:r>
            <a:r>
              <a:rPr lang="en-US" dirty="0" smtClean="0"/>
              <a:t>management—which you will to know by the end of the semester, but not for the </a:t>
            </a:r>
            <a:r>
              <a:rPr lang="en-US" dirty="0" smtClean="0"/>
              <a:t>projects (there will be a lab later in the semester)</a:t>
            </a:r>
            <a:endParaRPr lang="en-US" dirty="0" smtClean="0"/>
          </a:p>
          <a:p>
            <a:pPr lvl="2"/>
            <a:r>
              <a:rPr lang="en-US" i="1" dirty="0" smtClean="0"/>
              <a:t>Dangling references </a:t>
            </a:r>
            <a:r>
              <a:rPr lang="en-US" dirty="0" smtClean="0"/>
              <a:t>and </a:t>
            </a:r>
            <a:r>
              <a:rPr lang="en-US" i="1" dirty="0" smtClean="0"/>
              <a:t>memory </a:t>
            </a:r>
            <a:r>
              <a:rPr lang="en-US" i="1" dirty="0" smtClean="0"/>
              <a:t>leaks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759-3736-DE4A-8FC3-A465AE9FCCB4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vs. Java vs. C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Quick Start Introduction to C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Technology Break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Pointers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3CF2-29D9-4E47-A5CE-86E81768DCD4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Pointers in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time C was invented (early 1970s), compilers often didn’t produce efficient code</a:t>
            </a:r>
          </a:p>
          <a:p>
            <a:pPr lvl="1"/>
            <a:r>
              <a:rPr lang="en-US" dirty="0" smtClean="0"/>
              <a:t>Computers 25,000 times faster today, compilers better</a:t>
            </a:r>
          </a:p>
          <a:p>
            <a:r>
              <a:rPr lang="en-US" dirty="0" smtClean="0"/>
              <a:t>C designed to let programmer say what</a:t>
            </a:r>
            <a:r>
              <a:rPr lang="en-US" dirty="0" smtClean="0"/>
              <a:t> they want </a:t>
            </a:r>
            <a:r>
              <a:rPr lang="en-US" dirty="0" smtClean="0"/>
              <a:t>code to do without compiler getting in way</a:t>
            </a:r>
          </a:p>
          <a:p>
            <a:pPr lvl="1"/>
            <a:r>
              <a:rPr lang="en-US" dirty="0" smtClean="0"/>
              <a:t>Even give compilers hints which registers to use!</a:t>
            </a:r>
          </a:p>
          <a:p>
            <a:r>
              <a:rPr lang="en-US" dirty="0" smtClean="0"/>
              <a:t>Today’s compilers produce much better code, so may not need to use pointers </a:t>
            </a:r>
          </a:p>
          <a:p>
            <a:pPr lvl="1"/>
            <a:r>
              <a:rPr lang="en-US" dirty="0" smtClean="0"/>
              <a:t>Compilers even ignore hints since they do it better!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B54B-2F9F-5742-A785-4777A4414BB7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FYI—Update to ANSI C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“C99” or “C9x” standard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-std=c99 </a:t>
            </a:r>
            <a:r>
              <a:rPr lang="en-US" dirty="0" smtClean="0"/>
              <a:t>to compile</a:t>
            </a:r>
          </a:p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>
                <a:latin typeface="Courier"/>
                <a:cs typeface="Courier"/>
                <a:hlinkClick r:id="rId3"/>
              </a:rPr>
              <a:t>http://en.wikipedia.org/wiki/C99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lvl="1"/>
            <a:r>
              <a:rPr lang="en-US" dirty="0" smtClean="0">
                <a:latin typeface="Courier"/>
                <a:cs typeface="Courier"/>
                <a:hlinkClick r:id="rId4"/>
              </a:rPr>
              <a:t>http://home.tiscalinet.ch/t_wolf/tw/c/c9x_changes.html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r>
              <a:rPr lang="en-US" dirty="0" smtClean="0"/>
              <a:t>Highlights</a:t>
            </a:r>
          </a:p>
          <a:p>
            <a:pPr lvl="1"/>
            <a:r>
              <a:rPr lang="en-US" dirty="0" smtClean="0"/>
              <a:t>Declarations in for loops, like Java</a:t>
            </a:r>
          </a:p>
          <a:p>
            <a:pPr lvl="1"/>
            <a:r>
              <a:rPr lang="en-US" dirty="0" smtClean="0"/>
              <a:t>Java-like // comments (to end of line)</a:t>
            </a:r>
          </a:p>
          <a:p>
            <a:pPr lvl="1"/>
            <a:r>
              <a:rPr lang="en-US" dirty="0" smtClean="0"/>
              <a:t>Variable-length non-global arrays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dirty="0" err="1" smtClean="0">
                <a:latin typeface="Courier"/>
                <a:cs typeface="Courier"/>
              </a:rPr>
              <a:t>inttypes.h</a:t>
            </a:r>
            <a:r>
              <a:rPr lang="en-US" dirty="0" smtClean="0">
                <a:latin typeface="Courier New"/>
                <a:cs typeface="Courier New"/>
              </a:rPr>
              <a:t>&gt;: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explicit integer types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dirty="0" err="1" smtClean="0">
                <a:latin typeface="Courier"/>
                <a:cs typeface="Courier"/>
              </a:rPr>
              <a:t>stdbool.h</a:t>
            </a:r>
            <a:r>
              <a:rPr lang="en-US" dirty="0" smtClean="0">
                <a:latin typeface="Courier New"/>
                <a:cs typeface="Courier New"/>
              </a:rPr>
              <a:t>&gt;: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for </a:t>
            </a:r>
            <a:r>
              <a:rPr lang="en-US" dirty="0" err="1" smtClean="0"/>
              <a:t>boolean</a:t>
            </a:r>
            <a:r>
              <a:rPr lang="en-US" dirty="0" smtClean="0"/>
              <a:t> logic types and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70CA-029D-2C43-B8AB-712DE94B9AF6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</a:t>
            </a:r>
            <a:r>
              <a:rPr lang="en-US" dirty="0" smtClean="0"/>
              <a:t>Conclusion,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data is in memory</a:t>
            </a:r>
          </a:p>
          <a:p>
            <a:pPr lvl="1"/>
            <a:r>
              <a:rPr lang="en-US" dirty="0" smtClean="0"/>
              <a:t>Each memory location has an address to use to refer to it and a value stored in it</a:t>
            </a:r>
          </a:p>
          <a:p>
            <a:r>
              <a:rPr lang="en-US" dirty="0" smtClean="0"/>
              <a:t>Pointer is a C version</a:t>
            </a:r>
            <a:r>
              <a:rPr lang="en-US" dirty="0" smtClean="0"/>
              <a:t> (abstraction) of a data address</a:t>
            </a:r>
            <a:endParaRPr lang="en-US" dirty="0" smtClean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</a:t>
            </a:r>
            <a:r>
              <a:rPr lang="en-US" dirty="0" smtClean="0"/>
              <a:t> “</a:t>
            </a:r>
            <a:r>
              <a:rPr lang="en-US" dirty="0" smtClean="0"/>
              <a:t>follows” a pointer to its value</a:t>
            </a:r>
          </a:p>
          <a:p>
            <a:pPr lvl="1"/>
            <a:r>
              <a:rPr lang="en-US" smtClean="0">
                <a:latin typeface="Courier New"/>
                <a:cs typeface="Courier New"/>
              </a:rPr>
              <a:t>&amp;</a:t>
            </a:r>
            <a:r>
              <a:rPr lang="en-US" smtClean="0"/>
              <a:t> </a:t>
            </a:r>
            <a:r>
              <a:rPr lang="en-US" smtClean="0"/>
              <a:t> gets </a:t>
            </a:r>
            <a:r>
              <a:rPr lang="en-US" dirty="0" smtClean="0"/>
              <a:t>the address of a value</a:t>
            </a:r>
          </a:p>
          <a:p>
            <a:pPr lvl="1"/>
            <a:r>
              <a:rPr lang="en-US" dirty="0" smtClean="0"/>
              <a:t>Arrays and strings are implemented as variations on pointers</a:t>
            </a:r>
          </a:p>
          <a:p>
            <a:r>
              <a:rPr lang="en-US" dirty="0" smtClean="0"/>
              <a:t>C is an efficient language, but leaves safety to the programmer</a:t>
            </a:r>
          </a:p>
          <a:p>
            <a:pPr lvl="1"/>
            <a:r>
              <a:rPr lang="en-US" dirty="0" smtClean="0"/>
              <a:t>Array bounds not checked</a:t>
            </a:r>
          </a:p>
          <a:p>
            <a:pPr lvl="1"/>
            <a:r>
              <a:rPr lang="en-US" dirty="0" smtClean="0"/>
              <a:t>Variables not automatically initialized</a:t>
            </a:r>
          </a:p>
          <a:p>
            <a:pPr lvl="1"/>
            <a:r>
              <a:rPr lang="en-US" dirty="0" smtClean="0"/>
              <a:t>Use pointers with care: they are a common source of bugs in programs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FFA2-E343-F14A-A638-8CDAFBF816F3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</a:t>
            </a:r>
            <a:r>
              <a:rPr lang="en-US" dirty="0" smtClean="0"/>
              <a:t>C</a:t>
            </a:r>
            <a:br>
              <a:rPr lang="en-US" dirty="0" smtClean="0"/>
            </a:br>
            <a:r>
              <a:rPr lang="en-US" dirty="0" smtClean="0"/>
              <a:t>“the Universal Assembly Language”</a:t>
            </a:r>
            <a:endParaRPr lang="en-US" dirty="0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-8882" r="-8882"/>
          <a:stretch>
            <a:fillRect/>
          </a:stretch>
        </p:blipFill>
        <p:spPr>
          <a:xfrm>
            <a:off x="524933" y="2411859"/>
            <a:ext cx="3682999" cy="4127449"/>
          </a:xfrm>
        </p:spPr>
      </p:pic>
      <p:sp>
        <p:nvSpPr>
          <p:cNvPr id="19460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Based on pre-semester survey:</a:t>
            </a:r>
          </a:p>
          <a:p>
            <a:pPr lvl="1"/>
            <a:r>
              <a:rPr lang="en-US" dirty="0" smtClean="0"/>
              <a:t>83% already know JAVA</a:t>
            </a:r>
          </a:p>
          <a:p>
            <a:pPr lvl="1"/>
            <a:r>
              <a:rPr lang="en-US" dirty="0" smtClean="0"/>
              <a:t>54% already know C++</a:t>
            </a:r>
          </a:p>
          <a:p>
            <a:pPr lvl="1"/>
            <a:r>
              <a:rPr lang="en-US" dirty="0" smtClean="0"/>
              <a:t>34% already know C</a:t>
            </a:r>
          </a:p>
          <a:p>
            <a:pPr lvl="1"/>
            <a:r>
              <a:rPr lang="en-US" dirty="0" smtClean="0"/>
              <a:t>7% already know C#</a:t>
            </a:r>
          </a:p>
          <a:p>
            <a:pPr lvl="1"/>
            <a:r>
              <a:rPr lang="en-US" dirty="0" smtClean="0"/>
              <a:t>About 10% have not taken 61B or equivalent</a:t>
            </a:r>
          </a:p>
          <a:p>
            <a:r>
              <a:rPr lang="en-US" dirty="0" smtClean="0"/>
              <a:t>If you have no experience in these languages, then start early and ask a lot of questions in discussion!</a:t>
            </a:r>
          </a:p>
        </p:txBody>
      </p:sp>
      <p:sp>
        <p:nvSpPr>
          <p:cNvPr id="12" name="Content Placeholder 11"/>
          <p:cNvSpPr txBox="1">
            <a:spLocks/>
          </p:cNvSpPr>
          <p:nvPr/>
        </p:nvSpPr>
        <p:spPr>
          <a:xfrm>
            <a:off x="499534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03200" indent="-203200">
              <a:lnSpc>
                <a:spcPct val="75000"/>
              </a:lnSpc>
              <a:buSzPct val="100000"/>
              <a:buFont typeface="Times" charset="0"/>
              <a:buChar char="•"/>
              <a:defRPr/>
            </a:pPr>
            <a:r>
              <a:rPr lang="en-US" sz="2600" kern="0" dirty="0" smtClean="0"/>
              <a:t>“Some” C experience is required before CS61C</a:t>
            </a:r>
          </a:p>
          <a:p>
            <a:pPr marL="660400" lvl="1" indent="-203200">
              <a:lnSpc>
                <a:spcPct val="75000"/>
              </a:lnSpc>
              <a:buSzPct val="100000"/>
              <a:defRPr/>
            </a:pPr>
            <a:r>
              <a:rPr lang="en-US" sz="2400" i="1" kern="0" dirty="0" smtClean="0"/>
              <a:t>C++ or Java OK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1E4-6C19-8645-913B-41D2D1E4092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Disclaimer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707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will not learn how to fully code in C in these lectures! You’ll still need your C reference for this course</a:t>
            </a:r>
          </a:p>
          <a:p>
            <a:pPr lvl="1"/>
            <a:r>
              <a:rPr lang="en-US" dirty="0" smtClean="0"/>
              <a:t>K&amp;R is a must-have</a:t>
            </a:r>
          </a:p>
          <a:p>
            <a:pPr lvl="2"/>
            <a:r>
              <a:rPr lang="en-US" dirty="0" smtClean="0"/>
              <a:t>Check online for more sources</a:t>
            </a:r>
          </a:p>
          <a:p>
            <a:pPr lvl="1"/>
            <a:r>
              <a:rPr lang="en-US" dirty="0" smtClean="0"/>
              <a:t>“JAVA in a Nutshell,” O’Reilly  </a:t>
            </a:r>
          </a:p>
          <a:p>
            <a:pPr lvl="2"/>
            <a:r>
              <a:rPr lang="en-US" dirty="0" smtClean="0"/>
              <a:t>Chapter 2, “How Java Differs from C”</a:t>
            </a:r>
          </a:p>
          <a:p>
            <a:pPr lvl="2"/>
            <a:r>
              <a:rPr lang="en-US" dirty="0" smtClean="0">
                <a:hlinkClick r:id="rId3"/>
              </a:rPr>
              <a:t>http://oreilly.com/catalog/javanut/excerpt/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Brian Harvey’s helpful transition notes</a:t>
            </a:r>
          </a:p>
          <a:p>
            <a:pPr lvl="2"/>
            <a:r>
              <a:rPr lang="en-US" dirty="0" smtClean="0"/>
              <a:t>On CS61C class website</a:t>
            </a:r>
          </a:p>
          <a:p>
            <a:pPr lvl="2"/>
            <a:r>
              <a:rPr lang="en-US" dirty="0" smtClean="0">
                <a:hlinkClick r:id="rId4"/>
              </a:rPr>
              <a:t>http://inst.eecs.berkeley.edu/~cs61c/resources/HarveyNotesC1-3.pdf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Key C concepts: Pointers, Arrays, Implications for Memory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8512-2EE6-CD43-AB94-7D3428C28F9E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vs. Java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606215"/>
          <a:ext cx="9143999" cy="5913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892"/>
                <a:gridCol w="3088485"/>
                <a:gridCol w="4528622"/>
              </a:tblGrid>
              <a:tr h="729401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Java</a:t>
                      </a:r>
                      <a:endParaRPr lang="en-US" sz="3200" dirty="0"/>
                    </a:p>
                  </a:txBody>
                  <a:tcPr anchor="ctr"/>
                </a:tc>
              </a:tr>
              <a:tr h="705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Type of Language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Function Oriented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Object Oriented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705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Program-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ming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Unit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Function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Class = Abstract Data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Type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705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Compilation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gcc hello.c creates machine language code 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javac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Hello.java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creates Java virtual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machine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language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bytecode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63500" marB="63500" anchor="ctr"/>
                </a:tc>
              </a:tr>
              <a:tr h="705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Execution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a.out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loads and executes program 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java Hello interprets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bytecode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1697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hello, world 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include&lt;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stdio.h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&gt;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int 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main(void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) {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printf("Hello\n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");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return 0;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}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public class 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HelloWorld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{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/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public static void 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main(String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[] 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args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) { 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 </a:t>
                      </a:r>
                      <a:r>
                        <a:rPr lang="en-US" sz="1800" dirty="0" smtClean="0">
                          <a:latin typeface="Courier"/>
                          <a:ea typeface="Times New Roman"/>
                          <a:cs typeface="Courier"/>
                        </a:rPr>
                        <a:t> </a:t>
                      </a:r>
                      <a:r>
                        <a:rPr lang="en-US" sz="1800" dirty="0" err="1" smtClean="0">
                          <a:latin typeface="Courier"/>
                          <a:ea typeface="Times New Roman"/>
                          <a:cs typeface="Courier"/>
                        </a:rPr>
                        <a:t>System.out.printl(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"Hello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");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}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}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4133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Storage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Manual (</a:t>
                      </a:r>
                      <a:r>
                        <a:rPr lang="en-US" sz="1800" b="1" dirty="0" err="1" smtClean="0">
                          <a:latin typeface="Courier New"/>
                          <a:ea typeface="Times New Roman"/>
                          <a:cs typeface="Courier New"/>
                        </a:rPr>
                        <a:t>malloc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smtClean="0">
                          <a:latin typeface="Courier New"/>
                          <a:ea typeface="Times New Roman"/>
                          <a:cs typeface="Courier New"/>
                        </a:rPr>
                        <a:t>free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Automatic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(garbage collection)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8194-F38F-E843-917A-3FF7B7868FA5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35201" y="6550223"/>
            <a:ext cx="450326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 </a:t>
            </a:r>
            <a:r>
              <a:rPr lang="en-US" sz="1400" dirty="0" smtClean="0">
                <a:hlinkClick r:id="rId2"/>
              </a:rPr>
              <a:t>http://www.cs.princeton.edu/introcs/faq/c2java.html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41715" y="4794290"/>
            <a:ext cx="8239861" cy="6815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6681" y="5403358"/>
            <a:ext cx="8239861" cy="6815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4195" y="4146210"/>
            <a:ext cx="8239861" cy="6815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4200" y="3495660"/>
            <a:ext cx="8239861" cy="6815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6680" y="2847580"/>
            <a:ext cx="8239861" cy="6815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6685" y="2258994"/>
            <a:ext cx="8239861" cy="6815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165" y="1641894"/>
            <a:ext cx="8239861" cy="6815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 Concepts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i="1" dirty="0" smtClean="0"/>
              <a:t>Compiler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Typed variables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Typed functions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Header files (.</a:t>
            </a:r>
            <a:r>
              <a:rPr lang="en-US" i="1" dirty="0" err="1" smtClean="0"/>
              <a:t>h</a:t>
            </a:r>
            <a:r>
              <a:rPr lang="en-US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err="1" smtClean="0"/>
              <a:t>Structs</a:t>
            </a:r>
            <a:r>
              <a:rPr lang="en-US" dirty="0" smtClean="0"/>
              <a:t>	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i="1" dirty="0" err="1" smtClean="0"/>
              <a:t>Enums</a:t>
            </a:r>
            <a:r>
              <a:rPr lang="en-US" dirty="0" smtClean="0"/>
              <a:t>	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Pointers	</a:t>
            </a:r>
            <a:endParaRPr lang="en-US" i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	Creates useable programs from C source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Kind of data that a variable contains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The kind of data returned from a function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Declare functions and variables in a separate file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Groups of related values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Lists of predefined values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Aliases to other variables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7214" y="6102878"/>
            <a:ext cx="6337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concepts distinguish C from other languages you may know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Compilation: Overview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 </a:t>
            </a:r>
            <a:r>
              <a:rPr lang="en-US" i="1" dirty="0" smtClean="0"/>
              <a:t>compilers</a:t>
            </a:r>
            <a:r>
              <a:rPr lang="en-US" i="1" dirty="0" smtClean="0"/>
              <a:t> </a:t>
            </a:r>
            <a:r>
              <a:rPr lang="en-US" dirty="0" smtClean="0"/>
              <a:t>map C </a:t>
            </a:r>
            <a:r>
              <a:rPr lang="en-US" dirty="0" smtClean="0"/>
              <a:t>programs</a:t>
            </a:r>
            <a:r>
              <a:rPr lang="en-US" dirty="0" smtClean="0"/>
              <a:t> into architecture-specific </a:t>
            </a:r>
            <a:r>
              <a:rPr lang="en-US" dirty="0" smtClean="0"/>
              <a:t>machine code (string of 1s and 0s)</a:t>
            </a:r>
          </a:p>
          <a:p>
            <a:pPr lvl="1"/>
            <a:r>
              <a:rPr lang="en-US" dirty="0" smtClean="0"/>
              <a:t>Unlike </a:t>
            </a:r>
            <a:r>
              <a:rPr lang="en-US" i="1" dirty="0" smtClean="0"/>
              <a:t>Java</a:t>
            </a:r>
            <a:r>
              <a:rPr lang="en-US" dirty="0" smtClean="0"/>
              <a:t>, which converts to architecture independent </a:t>
            </a:r>
            <a:r>
              <a:rPr lang="en-US" dirty="0" err="1" smtClean="0"/>
              <a:t>bytecode</a:t>
            </a:r>
            <a:endParaRPr lang="en-US" dirty="0" smtClean="0"/>
          </a:p>
          <a:p>
            <a:pPr lvl="1"/>
            <a:r>
              <a:rPr lang="en-US" dirty="0" smtClean="0"/>
              <a:t>Unlike most Scheme environments, which </a:t>
            </a:r>
            <a:r>
              <a:rPr lang="en-US" i="1" dirty="0" smtClean="0"/>
              <a:t>interpret </a:t>
            </a:r>
            <a:r>
              <a:rPr lang="en-US" dirty="0" smtClean="0"/>
              <a:t>the code</a:t>
            </a:r>
            <a:endParaRPr lang="en-US" dirty="0" smtClean="0"/>
          </a:p>
          <a:p>
            <a:pPr lvl="1"/>
            <a:r>
              <a:rPr lang="en-US" dirty="0" smtClean="0"/>
              <a:t>These d</a:t>
            </a:r>
            <a:r>
              <a:rPr lang="en-US" dirty="0" smtClean="0"/>
              <a:t>iffer </a:t>
            </a:r>
            <a:r>
              <a:rPr lang="en-US" dirty="0" smtClean="0"/>
              <a:t>mainly in</a:t>
            </a:r>
            <a:r>
              <a:rPr lang="en-US" dirty="0" smtClean="0"/>
              <a:t> exactly when </a:t>
            </a:r>
            <a:r>
              <a:rPr lang="en-US" dirty="0" smtClean="0"/>
              <a:t>your program is converted to low-level machine </a:t>
            </a:r>
            <a:r>
              <a:rPr lang="en-US" dirty="0" smtClean="0"/>
              <a:t>instructions (“levels of interpretation”)</a:t>
            </a:r>
          </a:p>
          <a:p>
            <a:pPr lvl="1"/>
            <a:r>
              <a:rPr lang="en-US" dirty="0" smtClean="0"/>
              <a:t>For C, generally a two part process of compiling .</a:t>
            </a:r>
            <a:r>
              <a:rPr lang="en-US" dirty="0" err="1" smtClean="0"/>
              <a:t>c</a:t>
            </a:r>
            <a:r>
              <a:rPr lang="en-US" dirty="0" smtClean="0"/>
              <a:t> files to .</a:t>
            </a:r>
            <a:r>
              <a:rPr lang="en-US" dirty="0" err="1" smtClean="0"/>
              <a:t>o</a:t>
            </a:r>
            <a:r>
              <a:rPr lang="en-US" dirty="0" smtClean="0"/>
              <a:t> files, then linking the .</a:t>
            </a:r>
            <a:r>
              <a:rPr lang="en-US" dirty="0" err="1" smtClean="0"/>
              <a:t>o</a:t>
            </a:r>
            <a:r>
              <a:rPr lang="en-US" dirty="0" smtClean="0"/>
              <a:t> files into executables;  Assembling is also done (but is hidden, i.e., done automatically, by default)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4E8-2CC3-0C42-8D05-A1BEC42BF372}" type="datetime1">
              <a:rPr lang="en-US" smtClean="0"/>
              <a:pPr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3917</Words>
  <Application>Microsoft Macintosh PowerPoint</Application>
  <PresentationFormat>On-screen Show (4:3)</PresentationFormat>
  <Paragraphs>638</Paragraphs>
  <Slides>42</Slides>
  <Notes>24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Image</vt:lpstr>
      <vt:lpstr>CS 61C: Great Ideas in Computer Architecture (Machine Structures) Introduction to C (Part I)</vt:lpstr>
      <vt:lpstr>Agenda</vt:lpstr>
      <vt:lpstr>Levels of Representation/Interpretation</vt:lpstr>
      <vt:lpstr>Agenda</vt:lpstr>
      <vt:lpstr>Introduction to C “the Universal Assembly Language”</vt:lpstr>
      <vt:lpstr>Disclaimer</vt:lpstr>
      <vt:lpstr>C vs. Java</vt:lpstr>
      <vt:lpstr>Basic C Concepts</vt:lpstr>
      <vt:lpstr>Compilation: Overview</vt:lpstr>
      <vt:lpstr>Compilation: Advantages</vt:lpstr>
      <vt:lpstr>Compilation: Disadvantages</vt:lpstr>
      <vt:lpstr>Typed Variables in C</vt:lpstr>
      <vt:lpstr>Typed Functions in C</vt:lpstr>
      <vt:lpstr>Structs in C</vt:lpstr>
      <vt:lpstr>Consts and Enums in C</vt:lpstr>
      <vt:lpstr>Agenda</vt:lpstr>
      <vt:lpstr>Administrivia</vt:lpstr>
      <vt:lpstr>Agenda</vt:lpstr>
      <vt:lpstr>A First C Program: Hello World</vt:lpstr>
      <vt:lpstr>A Second C Program: Compute Table of Sines</vt:lpstr>
      <vt:lpstr>Second C Program Sample Output</vt:lpstr>
      <vt:lpstr>C Syntax: main</vt:lpstr>
      <vt:lpstr>C Syntax: Variable Declarations</vt:lpstr>
      <vt:lpstr>C Syntax : Flow Control (1/2)</vt:lpstr>
      <vt:lpstr>C Syntax : Flow Control (2/2)</vt:lpstr>
      <vt:lpstr>C Syntax: True or False</vt:lpstr>
      <vt:lpstr>Agenda</vt:lpstr>
      <vt:lpstr>Agenda</vt:lpstr>
      <vt:lpstr>Address vs. Value</vt:lpstr>
      <vt:lpstr>Pointers</vt:lpstr>
      <vt:lpstr>Pointers</vt:lpstr>
      <vt:lpstr>Pointers</vt:lpstr>
      <vt:lpstr>Pointers and Parameter Passing</vt:lpstr>
      <vt:lpstr>Pointers and Parameter Passing</vt:lpstr>
      <vt:lpstr>Pointers</vt:lpstr>
      <vt:lpstr>Peer Instruction Question</vt:lpstr>
      <vt:lpstr>Peer Instruction Answer</vt:lpstr>
      <vt:lpstr>More C Pointer Dangers</vt:lpstr>
      <vt:lpstr>Pointers in C</vt:lpstr>
      <vt:lpstr>Why Pointers in C?</vt:lpstr>
      <vt:lpstr>FYI—Update to ANSI C</vt:lpstr>
      <vt:lpstr>And In Conclusion, …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Randy Katz</cp:lastModifiedBy>
  <cp:revision>44</cp:revision>
  <cp:lastPrinted>2010-08-26T14:54:54Z</cp:lastPrinted>
  <dcterms:created xsi:type="dcterms:W3CDTF">2011-01-24T00:30:20Z</dcterms:created>
  <dcterms:modified xsi:type="dcterms:W3CDTF">2011-01-24T04:06:21Z</dcterms:modified>
</cp:coreProperties>
</file>