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Override PartName="/ppt/embeddings/oleObject1.bin" ContentType="application/vnd.openxmlformats-officedocument.oleObject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notesSlides/notesSlide8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7" r:id="rId2"/>
    <p:sldId id="364" r:id="rId3"/>
    <p:sldId id="273" r:id="rId4"/>
    <p:sldId id="405" r:id="rId5"/>
    <p:sldId id="406" r:id="rId6"/>
    <p:sldId id="378" r:id="rId7"/>
    <p:sldId id="393" r:id="rId8"/>
    <p:sldId id="394" r:id="rId9"/>
    <p:sldId id="395" r:id="rId10"/>
    <p:sldId id="396" r:id="rId11"/>
    <p:sldId id="397" r:id="rId12"/>
    <p:sldId id="409" r:id="rId13"/>
    <p:sldId id="415" r:id="rId14"/>
    <p:sldId id="420" r:id="rId15"/>
    <p:sldId id="419" r:id="rId16"/>
    <p:sldId id="416" r:id="rId17"/>
    <p:sldId id="421" r:id="rId18"/>
    <p:sldId id="414" r:id="rId19"/>
    <p:sldId id="387" r:id="rId20"/>
    <p:sldId id="410" r:id="rId21"/>
    <p:sldId id="411" r:id="rId22"/>
    <p:sldId id="412" r:id="rId23"/>
    <p:sldId id="413" r:id="rId24"/>
    <p:sldId id="379" r:id="rId25"/>
    <p:sldId id="380" r:id="rId26"/>
    <p:sldId id="385" r:id="rId27"/>
    <p:sldId id="386" r:id="rId28"/>
    <p:sldId id="382" r:id="rId29"/>
    <p:sldId id="352" r:id="rId30"/>
    <p:sldId id="353" r:id="rId31"/>
    <p:sldId id="354" r:id="rId32"/>
    <p:sldId id="355" r:id="rId33"/>
    <p:sldId id="356" r:id="rId34"/>
    <p:sldId id="357" r:id="rId35"/>
    <p:sldId id="358" r:id="rId36"/>
    <p:sldId id="388" r:id="rId37"/>
    <p:sldId id="389" r:id="rId38"/>
    <p:sldId id="390" r:id="rId39"/>
    <p:sldId id="391" r:id="rId40"/>
    <p:sldId id="365" r:id="rId41"/>
    <p:sldId id="366" r:id="rId42"/>
    <p:sldId id="367" r:id="rId43"/>
    <p:sldId id="368" r:id="rId44"/>
    <p:sldId id="392" r:id="rId45"/>
    <p:sldId id="383" r:id="rId46"/>
    <p:sldId id="384" r:id="rId47"/>
    <p:sldId id="359" r:id="rId48"/>
    <p:sldId id="360" r:id="rId49"/>
    <p:sldId id="361" r:id="rId50"/>
    <p:sldId id="362" r:id="rId51"/>
    <p:sldId id="370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3154" autoAdjust="0"/>
    <p:restoredTop sz="94660"/>
  </p:normalViewPr>
  <p:slideViewPr>
    <p:cSldViewPr snapToGrid="0">
      <p:cViewPr>
        <p:scale>
          <a:sx n="75" d="100"/>
          <a:sy n="75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33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1/26/11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1/26/11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6" tIns="45712" rIns="91426" bIns="4571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1" tIns="44970" rIns="89941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6" tIns="45712" rIns="91426" bIns="45712"/>
          <a:lstStyle/>
          <a:p>
            <a:pPr algn="l"/>
            <a:r>
              <a:rPr lang="en-US" sz="900" dirty="0">
                <a:solidFill>
                  <a:schemeClr val="folHlink"/>
                </a:solidFill>
                <a:latin typeface="Courier" charset="0"/>
              </a:rPr>
              <a:t>2: 104 10 5 10       then 104 11 5 11</a:t>
            </a:r>
            <a:br>
              <a:rPr lang="en-US" sz="900" dirty="0">
                <a:solidFill>
                  <a:schemeClr val="folHlink"/>
                </a:solidFill>
                <a:latin typeface="Courier" charset="0"/>
              </a:rPr>
            </a:br>
            <a:r>
              <a:rPr lang="en-US" sz="900" dirty="0">
                <a:solidFill>
                  <a:schemeClr val="folHlink"/>
                </a:solidFill>
                <a:latin typeface="Courier" charset="0"/>
              </a:rPr>
              <a:t/>
            </a:r>
            <a:br>
              <a:rPr lang="en-US" sz="900" dirty="0">
                <a:solidFill>
                  <a:schemeClr val="folHlink"/>
                </a:solidFill>
                <a:latin typeface="Courier" charset="0"/>
              </a:rPr>
            </a:br>
            <a:r>
              <a:rPr lang="en-US" sz="900" dirty="0">
                <a:solidFill>
                  <a:schemeClr val="folHlink"/>
                </a:solidFill>
              </a:rPr>
              <a:t>…because </a:t>
            </a:r>
            <a:r>
              <a:rPr lang="en-US" sz="900" dirty="0" err="1">
                <a:solidFill>
                  <a:schemeClr val="folHlink"/>
                </a:solidFill>
                <a:latin typeface="Courier" charset="0"/>
              </a:rPr>
              <a:t>ints</a:t>
            </a:r>
            <a:r>
              <a:rPr lang="en-US" sz="900" dirty="0">
                <a:solidFill>
                  <a:schemeClr val="folHlink"/>
                </a:solidFill>
              </a:rPr>
              <a:t> in this system are 4-bytes long and </a:t>
            </a:r>
            <a:br>
              <a:rPr lang="en-US" sz="900" dirty="0">
                <a:solidFill>
                  <a:schemeClr val="folHlink"/>
                </a:solidFill>
              </a:rPr>
            </a:br>
            <a:r>
              <a:rPr lang="en-US" sz="900" dirty="0">
                <a:solidFill>
                  <a:schemeClr val="folHlink"/>
                </a:solidFill>
              </a:rPr>
              <a:t>the actual address increments by 4 even though it appears to only </a:t>
            </a:r>
            <a:r>
              <a:rPr lang="en-US" sz="900" dirty="0" err="1">
                <a:solidFill>
                  <a:schemeClr val="folHlink"/>
                </a:solidFill>
              </a:rPr>
              <a:t>incrememt</a:t>
            </a:r>
            <a:r>
              <a:rPr lang="en-US" sz="900" dirty="0">
                <a:solidFill>
                  <a:schemeClr val="folHlink"/>
                </a:solidFill>
              </a:rPr>
              <a:t> 1.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6" tIns="45712" rIns="91426" bIns="45712"/>
          <a:lstStyle/>
          <a:p>
            <a:pPr algn="l"/>
            <a:r>
              <a:rPr lang="en-US" sz="900" dirty="0">
                <a:solidFill>
                  <a:schemeClr val="folHlink"/>
                </a:solidFill>
                <a:latin typeface="Courier" charset="0"/>
              </a:rPr>
              <a:t>2: 104 10 5 10       then 104 11 5 11</a:t>
            </a:r>
            <a:br>
              <a:rPr lang="en-US" sz="900" dirty="0">
                <a:solidFill>
                  <a:schemeClr val="folHlink"/>
                </a:solidFill>
                <a:latin typeface="Courier" charset="0"/>
              </a:rPr>
            </a:br>
            <a:r>
              <a:rPr lang="en-US" sz="900" dirty="0">
                <a:solidFill>
                  <a:schemeClr val="folHlink"/>
                </a:solidFill>
                <a:latin typeface="Courier" charset="0"/>
              </a:rPr>
              <a:t/>
            </a:r>
            <a:br>
              <a:rPr lang="en-US" sz="900" dirty="0">
                <a:solidFill>
                  <a:schemeClr val="folHlink"/>
                </a:solidFill>
                <a:latin typeface="Courier" charset="0"/>
              </a:rPr>
            </a:br>
            <a:r>
              <a:rPr lang="en-US" sz="900" dirty="0">
                <a:solidFill>
                  <a:schemeClr val="folHlink"/>
                </a:solidFill>
              </a:rPr>
              <a:t>…because </a:t>
            </a:r>
            <a:r>
              <a:rPr lang="en-US" sz="900" dirty="0" err="1">
                <a:solidFill>
                  <a:schemeClr val="folHlink"/>
                </a:solidFill>
                <a:latin typeface="Courier" charset="0"/>
              </a:rPr>
              <a:t>ints</a:t>
            </a:r>
            <a:r>
              <a:rPr lang="en-US" sz="900" dirty="0">
                <a:solidFill>
                  <a:schemeClr val="folHlink"/>
                </a:solidFill>
              </a:rPr>
              <a:t> in this system are 4-bytes long and </a:t>
            </a:r>
            <a:br>
              <a:rPr lang="en-US" sz="900" dirty="0">
                <a:solidFill>
                  <a:schemeClr val="folHlink"/>
                </a:solidFill>
              </a:rPr>
            </a:br>
            <a:r>
              <a:rPr lang="en-US" sz="900" dirty="0">
                <a:solidFill>
                  <a:schemeClr val="folHlink"/>
                </a:solidFill>
              </a:rPr>
              <a:t>the actual address increments by 4 even though it appears to only </a:t>
            </a:r>
            <a:r>
              <a:rPr lang="en-US" sz="900" dirty="0" err="1">
                <a:solidFill>
                  <a:schemeClr val="folHlink"/>
                </a:solidFill>
              </a:rPr>
              <a:t>incrememt</a:t>
            </a:r>
            <a:r>
              <a:rPr lang="en-US" sz="900" dirty="0">
                <a:solidFill>
                  <a:schemeClr val="folHlink"/>
                </a:solidFill>
              </a:rPr>
              <a:t> 1.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24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6" tIns="45712" rIns="91426" bIns="4571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1" tIns="44970" rIns="89941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1" tIns="44970" rIns="89941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398713"/>
            <a:ext cx="0" cy="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057" y="6276365"/>
            <a:ext cx="5402380" cy="24793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79" tIns="43240" rIns="86479" bIns="43240">
            <a:normAutofit fontScale="92500" lnSpcReduction="10000"/>
          </a:bodyPr>
          <a:lstStyle/>
          <a:p>
            <a:pPr marL="223959" indent="-223959"/>
            <a:r>
              <a:rPr lang="en-US" dirty="0"/>
              <a:t>See following answer slide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6" tIns="45712" rIns="91426" bIns="4571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1" tIns="44970" rIns="89941" bIns="44970"/>
          <a:lstStyle/>
          <a:p>
            <a:r>
              <a:rPr lang="en-US"/>
              <a:t>See following answer slide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1" tIns="44970" rIns="89941" bIns="44970"/>
          <a:lstStyle/>
          <a:p>
            <a:r>
              <a:rPr lang="en-US"/>
              <a:t>3 are invalid (answers above)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1" tIns="44970" rIns="89941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2" tIns="44971" rIns="89942" bIns="4497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1" tIns="44970" rIns="89941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398713"/>
            <a:ext cx="0" cy="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057" y="6276365"/>
            <a:ext cx="5402380" cy="24793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79" tIns="43240" rIns="86479" bIns="43240">
            <a:normAutofit fontScale="92500" lnSpcReduction="10000"/>
          </a:bodyPr>
          <a:lstStyle/>
          <a:p>
            <a:pPr marL="223959" indent="-223959"/>
            <a:r>
              <a:rPr lang="en-US" dirty="0"/>
              <a:t>See following answer slide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1" tIns="44970" rIns="89941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2" tIns="44971" rIns="89942" bIns="4497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1" tIns="44970" rIns="89941" bIns="4497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498-E71F-A547-B809-937B2B901223}" type="datetime1">
              <a:rPr lang="en-US" smtClean="0"/>
              <a:t>1/26/11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7EE4-1CB0-7343-B2E7-1B81661A3C3E}" type="datetime1">
              <a:rPr lang="en-US" smtClean="0"/>
              <a:t>1/26/11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E3DB-4E3B-C440-B73A-4827DDFD5753}" type="datetime1">
              <a:rPr lang="en-US" smtClean="0"/>
              <a:t>1/26/11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F272-806E-DA47-B072-35AD162CA962}" type="datetime1">
              <a:rPr lang="en-US" smtClean="0"/>
              <a:t>1/26/11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640A-532E-714B-9184-5E9D4B7ADFA6}" type="datetime1">
              <a:rPr lang="en-US" smtClean="0"/>
              <a:t>1/26/11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D1E4-774D-E347-8EAF-2F813D90BD53}" type="datetime1">
              <a:rPr lang="en-US" smtClean="0"/>
              <a:t>1/26/11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A539-509A-8548-86B2-DE19767C2594}" type="datetime1">
              <a:rPr lang="en-US" smtClean="0"/>
              <a:t>1/26/11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248B-95D6-E34B-B731-8E285ECD2B83}" type="datetime1">
              <a:rPr lang="en-US" smtClean="0"/>
              <a:t>1/26/11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3296-EF33-9D43-98DC-B2FAAEEEBCEC}" type="datetime1">
              <a:rPr lang="en-US" smtClean="0"/>
              <a:t>1/26/11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BB7F-D108-4A41-BE18-8DDC3D5A49C3}" type="datetime1">
              <a:rPr lang="en-US" smtClean="0"/>
              <a:t>1/26/11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E317-106D-304B-BFAA-B19469FF9048}" type="datetime1">
              <a:rPr lang="en-US" smtClean="0"/>
              <a:t>1/26/11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9B062-3023-C345-B1CF-D21FFD42361D}" type="datetime1">
              <a:rPr lang="en-US" smtClean="0"/>
              <a:t>1/26/11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randykatz/Documents/Courses/CS61C/Sp11/Photos/cs61Pictures/classpage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61C: Great Ideas in Computer Architecture (Machine Structures)</a:t>
            </a:r>
            <a:br>
              <a:rPr lang="en-US" dirty="0" smtClean="0"/>
            </a:br>
            <a:r>
              <a:rPr lang="en-US" i="1" dirty="0" smtClean="0"/>
              <a:t>Introduction to C (Part II)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Instructors:</a:t>
            </a:r>
            <a:br>
              <a:rPr lang="en-US" dirty="0" smtClean="0"/>
            </a:br>
            <a:r>
              <a:rPr lang="en-US" dirty="0" smtClean="0"/>
              <a:t>Randy H. Katz</a:t>
            </a:r>
          </a:p>
          <a:p>
            <a:r>
              <a:rPr lang="en-US" dirty="0" smtClean="0"/>
              <a:t>David A. Patterson</a:t>
            </a:r>
          </a:p>
          <a:p>
            <a:r>
              <a:rPr lang="en-US" dirty="0" smtClean="0"/>
              <a:t>http://inst.eecs.Berkeley.edu/~cs61c/sp11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1B6E-945F-C74A-8243-3AF1BBF4DAD9}" type="datetime1">
              <a:rPr lang="en-US" smtClean="0"/>
              <a:t>1/27/11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(4/5)</a:t>
            </a:r>
            <a:endParaRPr lang="en-US" dirty="0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Array size </a:t>
            </a:r>
            <a:r>
              <a:rPr lang="en-US" i="1" dirty="0" err="1" smtClean="0"/>
              <a:t>n</a:t>
            </a:r>
            <a:r>
              <a:rPr lang="en-US" dirty="0" smtClean="0"/>
              <a:t>; want to access from </a:t>
            </a:r>
            <a:r>
              <a:rPr lang="en-US" i="1" dirty="0" smtClean="0"/>
              <a:t>0</a:t>
            </a:r>
            <a:r>
              <a:rPr lang="en-US" dirty="0" smtClean="0"/>
              <a:t> to </a:t>
            </a:r>
            <a:r>
              <a:rPr lang="en-US" i="1" dirty="0" smtClean="0"/>
              <a:t>n-1</a:t>
            </a:r>
            <a:r>
              <a:rPr lang="en-US" dirty="0" smtClean="0"/>
              <a:t>, so you should use counter AND utilize a variable for declaration &amp; </a:t>
            </a:r>
            <a:r>
              <a:rPr lang="en-US" dirty="0" err="1" smtClean="0"/>
              <a:t>incrementation</a:t>
            </a:r>
            <a:endParaRPr lang="en-US" dirty="0" smtClean="0"/>
          </a:p>
          <a:p>
            <a:pPr lvl="1"/>
            <a:r>
              <a:rPr lang="en-US" dirty="0" smtClean="0"/>
              <a:t>Bad pattern</a:t>
            </a:r>
            <a:br>
              <a:rPr lang="en-US" dirty="0" smtClean="0"/>
            </a:b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, ar[10];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err="1" smtClean="0">
                <a:latin typeface="Courier New"/>
                <a:cs typeface="Courier New"/>
              </a:rPr>
              <a:t>for(i</a:t>
            </a:r>
            <a:r>
              <a:rPr lang="en-US" dirty="0" smtClean="0">
                <a:latin typeface="Courier New"/>
                <a:cs typeface="Courier New"/>
              </a:rPr>
              <a:t> = 0;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&lt; 10;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++){ ... }</a:t>
            </a:r>
          </a:p>
          <a:p>
            <a:pPr lvl="1"/>
            <a:r>
              <a:rPr lang="en-US" dirty="0" smtClean="0"/>
              <a:t>Better pattern</a:t>
            </a:r>
            <a:br>
              <a:rPr lang="en-US" dirty="0" smtClean="0"/>
            </a:b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ARRAY_SIZE = 10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a[ARRAY_SIZE</a:t>
            </a:r>
            <a:r>
              <a:rPr lang="en-US" dirty="0" smtClean="0">
                <a:latin typeface="Courier New"/>
                <a:cs typeface="Courier New"/>
              </a:rPr>
              <a:t>];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err="1" smtClean="0">
                <a:latin typeface="Courier New"/>
                <a:cs typeface="Courier New"/>
              </a:rPr>
              <a:t>for(i</a:t>
            </a:r>
            <a:r>
              <a:rPr lang="en-US" dirty="0" smtClean="0">
                <a:latin typeface="Courier New"/>
                <a:cs typeface="Courier New"/>
              </a:rPr>
              <a:t> = 0;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&lt; ARRAY_SIZE;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++){ ... }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SINGLE </a:t>
            </a:r>
            <a:r>
              <a:rPr lang="en-US" dirty="0" smtClean="0"/>
              <a:t>SOURCE OF TRUTH</a:t>
            </a:r>
          </a:p>
          <a:p>
            <a:pPr lvl="1"/>
            <a:r>
              <a:rPr lang="en-US" dirty="0" smtClean="0"/>
              <a:t>You’re utilizing indirection and avoiding maintaining two copies of the number 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D692-BEA5-874D-8C5F-D482D32A1034}" type="datetime1">
              <a:rPr lang="en-US" smtClean="0"/>
              <a:t>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 (5/5)</a:t>
            </a:r>
            <a:endParaRPr lang="en-US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Pitfall: An array in C does not know its own length, and its bounds are not checked!</a:t>
            </a:r>
          </a:p>
          <a:p>
            <a:pPr lvl="1"/>
            <a:r>
              <a:rPr lang="en-US" dirty="0" smtClean="0"/>
              <a:t>Consequence: We can accidentally access off the end of an array</a:t>
            </a:r>
          </a:p>
          <a:p>
            <a:pPr lvl="1"/>
            <a:r>
              <a:rPr lang="en-US" dirty="0" smtClean="0"/>
              <a:t>Consequence: We must pass the array </a:t>
            </a:r>
            <a:r>
              <a:rPr lang="en-US" i="1" dirty="0" smtClean="0"/>
              <a:t>and its size </a:t>
            </a:r>
            <a:r>
              <a:rPr lang="en-US" dirty="0" smtClean="0"/>
              <a:t>to any procedure that is going to</a:t>
            </a:r>
            <a:r>
              <a:rPr lang="en-US" dirty="0" smtClean="0"/>
              <a:t> manipulate it</a:t>
            </a:r>
            <a:endParaRPr lang="en-US" dirty="0" smtClean="0"/>
          </a:p>
          <a:p>
            <a:r>
              <a:rPr lang="en-US" dirty="0" smtClean="0"/>
              <a:t>Segmentation faults and bus errors:</a:t>
            </a:r>
          </a:p>
          <a:p>
            <a:pPr lvl="1"/>
            <a:r>
              <a:rPr lang="en-US" dirty="0" smtClean="0"/>
              <a:t>These are VERY difficult to find; </a:t>
            </a:r>
            <a:br>
              <a:rPr lang="en-US" dirty="0" smtClean="0"/>
            </a:br>
            <a:r>
              <a:rPr lang="en-US" dirty="0" smtClean="0"/>
              <a:t>be careful! (You’ll learn how to debug these in lab)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5AB7-9751-9744-907C-91856B12A401}" type="datetime1">
              <a:rPr lang="en-US" smtClean="0"/>
              <a:t>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Summary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600200"/>
            <a:ext cx="86233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Array indexing is syntactic sugar for pointers</a:t>
            </a:r>
          </a:p>
          <a:p>
            <a:r>
              <a:rPr lang="en-US" sz="3000" dirty="0" err="1">
                <a:latin typeface="Courier New"/>
                <a:cs typeface="Courier New"/>
              </a:rPr>
              <a:t>a[i</a:t>
            </a:r>
            <a:r>
              <a:rPr lang="en-US" sz="3000" dirty="0">
                <a:latin typeface="Courier New"/>
                <a:cs typeface="Courier New"/>
              </a:rPr>
              <a:t>]</a:t>
            </a:r>
            <a:r>
              <a:rPr lang="en-US" dirty="0"/>
              <a:t> is treated as</a:t>
            </a:r>
            <a:r>
              <a:rPr lang="en-US" dirty="0">
                <a:latin typeface="Comic Sans MS" charset="0"/>
              </a:rPr>
              <a:t> </a:t>
            </a:r>
            <a:r>
              <a:rPr lang="en-US" sz="3000" dirty="0">
                <a:latin typeface="Courier New"/>
                <a:cs typeface="Courier New"/>
              </a:rPr>
              <a:t>*(</a:t>
            </a:r>
            <a:r>
              <a:rPr lang="en-US" sz="3000" dirty="0" err="1">
                <a:latin typeface="Courier New"/>
                <a:cs typeface="Courier New"/>
              </a:rPr>
              <a:t>a+i</a:t>
            </a:r>
            <a:r>
              <a:rPr lang="en-US" sz="3000" dirty="0">
                <a:latin typeface="Courier New"/>
                <a:cs typeface="Courier New"/>
              </a:rPr>
              <a:t>)</a:t>
            </a:r>
            <a:endParaRPr lang="en-US" sz="3000" dirty="0" smtClean="0">
              <a:latin typeface="Courier New"/>
              <a:cs typeface="Courier New"/>
            </a:endParaRPr>
          </a:p>
          <a:p>
            <a:r>
              <a:rPr lang="en-US" dirty="0" smtClean="0"/>
              <a:t>E.g., three equivalent ways to </a:t>
            </a:r>
            <a:r>
              <a:rPr lang="en-US" dirty="0"/>
              <a:t>zero</a:t>
            </a:r>
            <a:r>
              <a:rPr lang="en-US" dirty="0" smtClean="0"/>
              <a:t> an </a:t>
            </a:r>
            <a:r>
              <a:rPr lang="en-US" dirty="0"/>
              <a:t>array:</a:t>
            </a:r>
          </a:p>
          <a:p>
            <a:pPr lvl="1"/>
            <a:r>
              <a:rPr lang="en-US" sz="3000" dirty="0">
                <a:latin typeface="Courier New"/>
                <a:cs typeface="Courier New"/>
              </a:rPr>
              <a:t>for (</a:t>
            </a:r>
            <a:r>
              <a:rPr lang="en-US" sz="3000" dirty="0" err="1" smtClean="0">
                <a:latin typeface="Courier New"/>
                <a:cs typeface="Courier New"/>
              </a:rPr>
              <a:t>i</a:t>
            </a:r>
            <a:r>
              <a:rPr lang="en-US" sz="3000" dirty="0" smtClean="0">
                <a:latin typeface="Courier New"/>
                <a:cs typeface="Courier New"/>
              </a:rPr>
              <a:t>=0</a:t>
            </a:r>
            <a:r>
              <a:rPr lang="en-US" sz="3000" dirty="0">
                <a:latin typeface="Courier New"/>
                <a:cs typeface="Courier New"/>
              </a:rPr>
              <a:t>; </a:t>
            </a:r>
            <a:r>
              <a:rPr lang="en-US" sz="3000" dirty="0" err="1">
                <a:latin typeface="Courier New"/>
                <a:cs typeface="Courier New"/>
              </a:rPr>
              <a:t>i</a:t>
            </a:r>
            <a:r>
              <a:rPr lang="en-US" sz="3000" dirty="0">
                <a:latin typeface="Courier New"/>
                <a:cs typeface="Courier New"/>
              </a:rPr>
              <a:t> &lt; size; </a:t>
            </a:r>
            <a:r>
              <a:rPr lang="en-US" sz="3000" dirty="0" err="1">
                <a:latin typeface="Courier New"/>
                <a:cs typeface="Courier New"/>
              </a:rPr>
              <a:t>i</a:t>
            </a:r>
            <a:r>
              <a:rPr lang="en-US" sz="3000" dirty="0">
                <a:latin typeface="Courier New"/>
                <a:cs typeface="Courier New"/>
              </a:rPr>
              <a:t>++) </a:t>
            </a:r>
            <a:r>
              <a:rPr lang="en-US" sz="3000" dirty="0" err="1">
                <a:latin typeface="Courier New"/>
                <a:cs typeface="Courier New"/>
              </a:rPr>
              <a:t>a[i</a:t>
            </a:r>
            <a:r>
              <a:rPr lang="en-US" sz="3000" dirty="0">
                <a:latin typeface="Courier New"/>
                <a:cs typeface="Courier New"/>
              </a:rPr>
              <a:t>] = 0;</a:t>
            </a:r>
          </a:p>
          <a:p>
            <a:pPr lvl="1"/>
            <a:r>
              <a:rPr lang="en-US" sz="3000" dirty="0">
                <a:latin typeface="Courier New"/>
                <a:cs typeface="Courier New"/>
              </a:rPr>
              <a:t>for (</a:t>
            </a:r>
            <a:r>
              <a:rPr lang="en-US" sz="3000" dirty="0" err="1" smtClean="0">
                <a:latin typeface="Courier New"/>
                <a:cs typeface="Courier New"/>
              </a:rPr>
              <a:t>i</a:t>
            </a:r>
            <a:r>
              <a:rPr lang="en-US" sz="3000" dirty="0" smtClean="0">
                <a:latin typeface="Courier New"/>
                <a:cs typeface="Courier New"/>
              </a:rPr>
              <a:t>=0</a:t>
            </a:r>
            <a:r>
              <a:rPr lang="en-US" sz="3000" dirty="0">
                <a:latin typeface="Courier New"/>
                <a:cs typeface="Courier New"/>
              </a:rPr>
              <a:t>; </a:t>
            </a:r>
            <a:r>
              <a:rPr lang="en-US" sz="3000" dirty="0" err="1">
                <a:latin typeface="Courier New"/>
                <a:cs typeface="Courier New"/>
              </a:rPr>
              <a:t>i</a:t>
            </a:r>
            <a:r>
              <a:rPr lang="en-US" sz="3000" dirty="0">
                <a:latin typeface="Courier New"/>
                <a:cs typeface="Courier New"/>
              </a:rPr>
              <a:t> &lt; size; </a:t>
            </a:r>
            <a:r>
              <a:rPr lang="en-US" sz="3000" dirty="0" err="1">
                <a:latin typeface="Courier New"/>
                <a:cs typeface="Courier New"/>
              </a:rPr>
              <a:t>i</a:t>
            </a:r>
            <a:r>
              <a:rPr lang="en-US" sz="3000" dirty="0">
                <a:latin typeface="Courier New"/>
                <a:cs typeface="Courier New"/>
              </a:rPr>
              <a:t>++) *(</a:t>
            </a:r>
            <a:r>
              <a:rPr lang="en-US" sz="3000" dirty="0" err="1">
                <a:latin typeface="Courier New"/>
                <a:cs typeface="Courier New"/>
              </a:rPr>
              <a:t>a+i</a:t>
            </a:r>
            <a:r>
              <a:rPr lang="en-US" sz="3000" dirty="0">
                <a:latin typeface="Courier New"/>
                <a:cs typeface="Courier New"/>
              </a:rPr>
              <a:t>) = 0;</a:t>
            </a:r>
          </a:p>
          <a:p>
            <a:pPr lvl="1"/>
            <a:r>
              <a:rPr lang="en-US" sz="3000" dirty="0">
                <a:latin typeface="Courier New"/>
                <a:cs typeface="Courier New"/>
              </a:rPr>
              <a:t>for (</a:t>
            </a:r>
            <a:r>
              <a:rPr lang="en-US" sz="3000" dirty="0" err="1" smtClean="0">
                <a:latin typeface="Courier New"/>
                <a:cs typeface="Courier New"/>
              </a:rPr>
              <a:t>p</a:t>
            </a:r>
            <a:r>
              <a:rPr lang="en-US" sz="3000" dirty="0" smtClean="0">
                <a:latin typeface="Courier New"/>
                <a:cs typeface="Courier New"/>
              </a:rPr>
              <a:t>=a</a:t>
            </a:r>
            <a:r>
              <a:rPr lang="en-US" sz="3000" dirty="0">
                <a:latin typeface="Courier New"/>
                <a:cs typeface="Courier New"/>
              </a:rPr>
              <a:t>;</a:t>
            </a:r>
            <a:r>
              <a:rPr lang="en-US" sz="3000" dirty="0" smtClean="0">
                <a:latin typeface="Courier New"/>
                <a:cs typeface="Courier New"/>
              </a:rPr>
              <a:t> </a:t>
            </a:r>
            <a:r>
              <a:rPr lang="en-US" sz="3000" dirty="0" err="1" smtClean="0">
                <a:latin typeface="Courier New"/>
                <a:cs typeface="Courier New"/>
              </a:rPr>
              <a:t>p</a:t>
            </a:r>
            <a:r>
              <a:rPr lang="en-US" sz="3000" dirty="0" smtClean="0">
                <a:latin typeface="Courier New"/>
                <a:cs typeface="Courier New"/>
              </a:rPr>
              <a:t> </a:t>
            </a:r>
            <a:r>
              <a:rPr lang="en-US" sz="3000" dirty="0">
                <a:latin typeface="Courier New"/>
                <a:cs typeface="Courier New"/>
              </a:rPr>
              <a:t>&lt; </a:t>
            </a:r>
            <a:r>
              <a:rPr lang="en-US" sz="3000" dirty="0" err="1">
                <a:latin typeface="Courier New"/>
                <a:cs typeface="Courier New"/>
              </a:rPr>
              <a:t>a+size</a:t>
            </a:r>
            <a:r>
              <a:rPr lang="en-US" sz="3000" dirty="0">
                <a:latin typeface="Courier New"/>
                <a:cs typeface="Courier New"/>
              </a:rPr>
              <a:t>; </a:t>
            </a:r>
            <a:r>
              <a:rPr lang="en-US" sz="3000" dirty="0" err="1">
                <a:latin typeface="Courier New"/>
                <a:cs typeface="Courier New"/>
              </a:rPr>
              <a:t>p</a:t>
            </a:r>
            <a:r>
              <a:rPr lang="en-US" sz="3000" dirty="0">
                <a:latin typeface="Courier New"/>
                <a:cs typeface="Courier New"/>
              </a:rPr>
              <a:t>++) *</a:t>
            </a:r>
            <a:r>
              <a:rPr lang="en-US" sz="3000" dirty="0" err="1">
                <a:latin typeface="Courier New"/>
                <a:cs typeface="Courier New"/>
              </a:rPr>
              <a:t>p</a:t>
            </a:r>
            <a:r>
              <a:rPr lang="en-US" sz="3000" dirty="0">
                <a:latin typeface="Courier New"/>
                <a:cs typeface="Courier New"/>
              </a:rPr>
              <a:t> = 0;</a:t>
            </a:r>
            <a:r>
              <a:rPr lang="en-US" dirty="0">
                <a:latin typeface="Comic Sans MS" charset="0"/>
              </a:rPr>
              <a:t/>
            </a:r>
            <a:br>
              <a:rPr lang="en-US" dirty="0">
                <a:latin typeface="Comic Sans MS" charset="0"/>
              </a:rPr>
            </a:br>
            <a:endParaRPr lang="en-US" dirty="0" smtClean="0">
              <a:latin typeface="Comic Sans MS" charset="0"/>
            </a:endParaRPr>
          </a:p>
          <a:p>
            <a:pPr>
              <a:buNone/>
            </a:pPr>
            <a:endParaRPr lang="en-US" dirty="0">
              <a:latin typeface="Comic Sans M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0FD-ACDE-9246-B26C-BA784CC91E98}" type="datetime1">
              <a:rPr lang="en-US" smtClean="0"/>
              <a:t>1/27/11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Arrays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>
                <a:solidFill>
                  <a:srgbClr val="BFBFBF"/>
                </a:solidFill>
              </a:rPr>
              <a:t>Strings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Pointer </a:t>
            </a:r>
            <a:r>
              <a:rPr lang="en-US" dirty="0" smtClean="0">
                <a:solidFill>
                  <a:srgbClr val="BFBFBF"/>
                </a:solidFill>
              </a:rPr>
              <a:t>Allocation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Technology Break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Pointer Problems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95AE-BAF9-2547-B309-ADC65FF9F3CD}" type="datetime1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4200" y="482580"/>
            <a:ext cx="6348412" cy="634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F272-806E-DA47-B072-35AD162CA962}" type="datetime1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 descr="Screen shot 2011-01-27 at 8.48.45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55700"/>
            <a:ext cx="5257800" cy="535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F272-806E-DA47-B072-35AD162CA962}" type="datetime1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 descr="Screen shot 2011-01-27 at 8.42.39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38092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649" y="274638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 in the News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4199467"/>
            <a:ext cx="5909733" cy="40640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88666" y="1862666"/>
            <a:ext cx="22008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Google is hiring!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And your knowledge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 err="1" smtClean="0"/>
              <a:t>MapReduce</a:t>
            </a:r>
            <a:r>
              <a:rPr lang="en-US" dirty="0" smtClean="0"/>
              <a:t> is sure</a:t>
            </a:r>
            <a:br>
              <a:rPr lang="en-US" dirty="0" smtClean="0"/>
            </a:br>
            <a:r>
              <a:rPr lang="en-US" dirty="0" smtClean="0"/>
              <a:t>to impress them!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have your pictures!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file:///Users/randykatz/Documents/Courses/CS61C/Sp11/Photos/cs61Pictures/</a:t>
            </a:r>
            <a:r>
              <a:rPr lang="en-US" dirty="0" smtClean="0">
                <a:hlinkClick r:id="rId2" action="ppaction://hlinkfile"/>
              </a:rPr>
              <a:t>classpage.html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This week in lab and homework:</a:t>
            </a:r>
          </a:p>
          <a:p>
            <a:pPr lvl="1"/>
            <a:r>
              <a:rPr lang="en-US" dirty="0" smtClean="0"/>
              <a:t>Lab </a:t>
            </a:r>
            <a:r>
              <a:rPr lang="en-US" dirty="0" smtClean="0"/>
              <a:t>#2,</a:t>
            </a:r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n-US" dirty="0" smtClean="0"/>
              <a:t>posted</a:t>
            </a:r>
          </a:p>
          <a:p>
            <a:pPr lvl="1"/>
            <a:r>
              <a:rPr lang="en-US" dirty="0" smtClean="0"/>
              <a:t>HW #</a:t>
            </a:r>
            <a:r>
              <a:rPr lang="en-US" dirty="0" smtClean="0"/>
              <a:t>2, Assembly Language posted (</a:t>
            </a:r>
            <a:r>
              <a:rPr lang="en-US" dirty="0" err="1" smtClean="0"/>
              <a:t>hws</a:t>
            </a:r>
            <a:r>
              <a:rPr lang="en-US" dirty="0" smtClean="0"/>
              <a:t> are leading the lecture – this is a good forcing function </a:t>
            </a:r>
            <a:r>
              <a:rPr lang="en-US" dirty="0" smtClean="0"/>
              <a:t>to read ahead)</a:t>
            </a:r>
            <a:r>
              <a:rPr lang="en-US" dirty="0" smtClean="0"/>
              <a:t> </a:t>
            </a:r>
          </a:p>
          <a:p>
            <a:r>
              <a:rPr lang="en-US" dirty="0" smtClean="0"/>
              <a:t>Join </a:t>
            </a:r>
            <a:r>
              <a:rPr lang="en-US" dirty="0" smtClean="0"/>
              <a:t>the class discussion/announcements group!</a:t>
            </a:r>
            <a:endParaRPr lang="en-US" dirty="0" smtClean="0"/>
          </a:p>
          <a:p>
            <a:pPr lvl="1"/>
            <a:r>
              <a:rPr lang="en-US" dirty="0" smtClean="0"/>
              <a:t>But don’t forget that some stuff is VERY easy to find on your own (e.g., arrow notation in C/C++)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CCB-0368-264F-86DF-812AAC69BE72}" type="datetime1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struct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Point {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x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y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};</a:t>
            </a:r>
          </a:p>
          <a:p>
            <a:pPr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Point </a:t>
            </a:r>
            <a:r>
              <a:rPr lang="en-US" sz="1800" dirty="0" smtClean="0">
                <a:latin typeface="Courier New"/>
                <a:cs typeface="Courier New"/>
              </a:rPr>
              <a:t>p1;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Point p2;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Point* </a:t>
            </a:r>
            <a:r>
              <a:rPr lang="en-US" sz="1800" dirty="0" err="1" smtClean="0">
                <a:latin typeface="Courier New"/>
                <a:cs typeface="Courier New"/>
              </a:rPr>
              <a:t>paddr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165600" y="1600200"/>
            <a:ext cx="4521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/* dot notation */</a:t>
            </a:r>
          </a:p>
          <a:p>
            <a:pPr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h</a:t>
            </a:r>
            <a:r>
              <a:rPr lang="en-US" sz="1800" dirty="0" smtClean="0">
                <a:latin typeface="Courier New"/>
                <a:cs typeface="Courier New"/>
              </a:rPr>
              <a:t> = p1.x;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p2.y = p1.y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/* arrow notation */</a:t>
            </a:r>
          </a:p>
          <a:p>
            <a:pPr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h</a:t>
            </a:r>
            <a:r>
              <a:rPr lang="en-US" sz="1800" dirty="0" smtClean="0">
                <a:latin typeface="Courier New"/>
                <a:cs typeface="Courier New"/>
              </a:rPr>
              <a:t> = </a:t>
            </a:r>
            <a:r>
              <a:rPr lang="en-US" sz="1800" dirty="0" err="1" smtClean="0">
                <a:latin typeface="Courier New"/>
                <a:cs typeface="Courier New"/>
              </a:rPr>
              <a:t>paddr</a:t>
            </a:r>
            <a:r>
              <a:rPr lang="en-US" sz="1800" dirty="0" smtClean="0">
                <a:latin typeface="Courier New"/>
                <a:cs typeface="Courier New"/>
              </a:rPr>
              <a:t>-&gt;</a:t>
            </a:r>
            <a:r>
              <a:rPr lang="en-US" sz="1800" dirty="0" err="1" smtClean="0">
                <a:latin typeface="Courier New"/>
                <a:cs typeface="Courier New"/>
              </a:rPr>
              <a:t>x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h</a:t>
            </a:r>
            <a:r>
              <a:rPr lang="en-US" sz="1800" dirty="0" smtClean="0">
                <a:latin typeface="Courier New"/>
                <a:cs typeface="Courier New"/>
              </a:rPr>
              <a:t> = (*</a:t>
            </a:r>
            <a:r>
              <a:rPr lang="en-US" sz="1800" dirty="0" err="1" smtClean="0">
                <a:latin typeface="Courier New"/>
                <a:cs typeface="Courier New"/>
              </a:rPr>
              <a:t>paddr).</a:t>
            </a:r>
            <a:r>
              <a:rPr lang="en-US" sz="1800" dirty="0" err="1" smtClean="0">
                <a:latin typeface="Courier New"/>
                <a:cs typeface="Courier New"/>
              </a:rPr>
              <a:t>x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/* This works too */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p1 = p2;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F272-806E-DA47-B072-35AD162CA962}" type="datetime1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Arrays</a:t>
            </a:r>
          </a:p>
          <a:p>
            <a:r>
              <a:rPr lang="en-US" dirty="0" err="1" smtClean="0">
                <a:solidFill>
                  <a:srgbClr val="BFBFBF"/>
                </a:solidFill>
              </a:rPr>
              <a:t>Administrivia</a:t>
            </a:r>
            <a:endParaRPr lang="en-US" dirty="0" smtClean="0">
              <a:solidFill>
                <a:srgbClr val="BFBFBF"/>
              </a:solidFill>
            </a:endParaRPr>
          </a:p>
          <a:p>
            <a:r>
              <a:rPr lang="en-US" dirty="0" smtClean="0"/>
              <a:t>Strings</a:t>
            </a:r>
            <a:endParaRPr lang="en-US" dirty="0" smtClean="0"/>
          </a:p>
          <a:p>
            <a:r>
              <a:rPr lang="en-US" dirty="0" smtClean="0">
                <a:solidFill>
                  <a:srgbClr val="BFBFBF"/>
                </a:solidFill>
              </a:rPr>
              <a:t>Pointer Allocation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Technology Break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Pointer </a:t>
            </a:r>
            <a:r>
              <a:rPr lang="en-US" dirty="0" smtClean="0">
                <a:solidFill>
                  <a:srgbClr val="BFBFBF"/>
                </a:solidFill>
              </a:rPr>
              <a:t>Problems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Summary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1078-D68D-DA45-8E16-EF921B83A89A}" type="datetime1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Strings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String in C is just an array of characters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latin typeface="Courier New"/>
                <a:cs typeface="Courier New"/>
              </a:rPr>
              <a:t>char string[] = "</a:t>
            </a:r>
            <a:r>
              <a:rPr lang="en-US" dirty="0" err="1" smtClean="0">
                <a:latin typeface="Courier New"/>
                <a:cs typeface="Courier New"/>
              </a:rPr>
              <a:t>abc</a:t>
            </a:r>
            <a:r>
              <a:rPr lang="en-US" dirty="0" smtClean="0">
                <a:latin typeface="Courier New"/>
                <a:cs typeface="Courier New"/>
              </a:rPr>
              <a:t>";</a:t>
            </a:r>
          </a:p>
          <a:p>
            <a:r>
              <a:rPr lang="en-US" dirty="0" smtClean="0"/>
              <a:t>How do you tell how long a string is?</a:t>
            </a:r>
          </a:p>
          <a:p>
            <a:pPr lvl="1"/>
            <a:r>
              <a:rPr lang="en-US" dirty="0" smtClean="0"/>
              <a:t>Last character is followed by a 0 byte </a:t>
            </a:r>
            <a:br>
              <a:rPr lang="en-US" dirty="0" smtClean="0"/>
            </a:br>
            <a:r>
              <a:rPr lang="en-US" dirty="0" smtClean="0"/>
              <a:t>(aka “null terminator”)					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B44-50CB-DC48-BC4D-491E62A138C6}" type="datetime1">
              <a:rPr lang="en-US" smtClean="0"/>
              <a:t>1/27/11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786457" y="4250264"/>
            <a:ext cx="4986762" cy="2308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strlen(char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s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[])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0;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  while (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s[n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] != 0)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++;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  return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54000" y="1380067"/>
            <a:ext cx="8636000" cy="651933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Levels of Representation/Interpretation</a:t>
            </a:r>
            <a:endParaRPr lang="en-US" dirty="0"/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24585" y="2202532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lw</a:t>
            </a:r>
            <a:r>
              <a:rPr lang="en-US" sz="1600" dirty="0">
                <a:solidFill>
                  <a:srgbClr val="FF0000"/>
                </a:solidFill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lw</a:t>
            </a:r>
            <a:r>
              <a:rPr lang="en-US" sz="1600" dirty="0">
                <a:solidFill>
                  <a:srgbClr val="FF0000"/>
                </a:solidFill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sw</a:t>
            </a:r>
            <a:r>
              <a:rPr lang="en-US" sz="1600" dirty="0">
                <a:solidFill>
                  <a:srgbClr val="FF0000"/>
                </a:solidFill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sw</a:t>
            </a:r>
            <a:r>
              <a:rPr lang="en-US" sz="1600" dirty="0">
                <a:solidFill>
                  <a:srgbClr val="FF0000"/>
                </a:solidFill>
              </a:rPr>
              <a:t>	  $t0, 4($2)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624585" y="5550380"/>
          <a:ext cx="1828800" cy="1257300"/>
        </p:xfrm>
        <a:graphic>
          <a:graphicData uri="http://schemas.openxmlformats.org/presentationml/2006/ole">
            <p:oleObj spid="_x0000_s169986" name="Image" r:id="rId4" imgW="3492063" imgH="2400000" progId="">
              <p:embed/>
            </p:oleObj>
          </a:graphicData>
        </a:graphic>
      </p:graphicFrame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85725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High Level </a:t>
            </a:r>
            <a:r>
              <a:rPr lang="en-US" sz="1800" b="1" dirty="0" smtClean="0">
                <a:solidFill>
                  <a:schemeClr val="bg1"/>
                </a:solidFill>
              </a:rPr>
              <a:t>Language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Program </a:t>
            </a:r>
            <a:r>
              <a:rPr lang="en-US" sz="1800" b="1" dirty="0">
                <a:solidFill>
                  <a:schemeClr val="bg1"/>
                </a:solidFill>
              </a:rPr>
              <a:t>(e.g., C)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857250" y="2381440"/>
            <a:ext cx="280035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rgbClr val="FF0000"/>
                </a:solidFill>
              </a:rPr>
              <a:t>Assembly  </a:t>
            </a:r>
            <a:r>
              <a:rPr lang="en-US" sz="1800" b="1" dirty="0" smtClean="0">
                <a:solidFill>
                  <a:srgbClr val="FF0000"/>
                </a:solidFill>
              </a:rPr>
              <a:t>Language Program </a:t>
            </a:r>
            <a:r>
              <a:rPr lang="en-US" sz="1800" b="1" dirty="0">
                <a:solidFill>
                  <a:srgbClr val="FF0000"/>
                </a:solidFill>
              </a:rPr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e.g., MIPS</a:t>
            </a:r>
            <a:r>
              <a:rPr lang="en-US" sz="18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908050" y="329584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/>
              <a:t>Machine  Language 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6744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3366FF"/>
                </a:solidFill>
              </a:rPr>
              <a:t>Hardware Architecture </a:t>
            </a:r>
            <a:r>
              <a:rPr lang="en-US" sz="1800" b="1" dirty="0" smtClean="0">
                <a:solidFill>
                  <a:srgbClr val="3366FF"/>
                </a:solidFill>
              </a:rPr>
              <a:t>Description</a:t>
            </a:r>
            <a:br>
              <a:rPr lang="en-US" sz="1800" b="1" dirty="0" smtClean="0">
                <a:solidFill>
                  <a:srgbClr val="3366FF"/>
                </a:solidFill>
              </a:rPr>
            </a:br>
            <a:r>
              <a:rPr lang="en-US" sz="1800" b="1" dirty="0" smtClean="0">
                <a:solidFill>
                  <a:srgbClr val="3366FF"/>
                </a:solidFill>
              </a:rPr>
              <a:t>(</a:t>
            </a:r>
            <a:r>
              <a:rPr lang="en-US" sz="1800" b="1" dirty="0">
                <a:solidFill>
                  <a:srgbClr val="3366FF"/>
                </a:solidFill>
              </a:rPr>
              <a:t>e.g., block diagrams)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057400" y="198139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197100" y="207664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222500" y="299104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108200" y="381654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381000" y="405784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37007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FFFFFF"/>
                </a:solidFill>
              </a:rPr>
              <a:t>temp = </a:t>
            </a:r>
            <a:r>
              <a:rPr lang="en-US" sz="1800" b="1" dirty="0" err="1">
                <a:solidFill>
                  <a:srgbClr val="FFFFFF"/>
                </a:solidFill>
              </a:rPr>
              <a:t>v[k</a:t>
            </a:r>
            <a:r>
              <a:rPr lang="en-US" sz="1800" b="1" dirty="0">
                <a:solidFill>
                  <a:srgbClr val="FFFFFF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 err="1">
                <a:solidFill>
                  <a:srgbClr val="FFFFFF"/>
                </a:solidFill>
              </a:rPr>
              <a:t>v[k</a:t>
            </a:r>
            <a:r>
              <a:rPr lang="en-US" sz="1800" b="1" dirty="0">
                <a:solidFill>
                  <a:srgbClr val="FFFFFF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FFFFFF"/>
                </a:solidFill>
              </a:rPr>
              <a:t>v[k+1] = temp;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8688" name="Rectangle 19"/>
          <p:cNvSpPr>
            <a:spLocks noChangeArrowheads="1"/>
          </p:cNvSpPr>
          <p:nvPr/>
        </p:nvSpPr>
        <p:spPr bwMode="auto">
          <a:xfrm>
            <a:off x="4624585" y="429914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latin typeface="Courier New" charset="0"/>
              </a:rPr>
              <a:t>0101 1000 0000 1001 1100 0110 1010 1111</a:t>
            </a:r>
            <a:r>
              <a:rPr lang="en-US" sz="1400" dirty="0">
                <a:latin typeface="Courier" charset="0"/>
              </a:rPr>
              <a:t>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844550" y="381654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082800" y="292277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609600" y="607079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5400"/>
                </a:solidFill>
              </a:rPr>
              <a:t>Logic Circuit Description</a:t>
            </a:r>
            <a:br>
              <a:rPr lang="en-US" sz="1800" b="1" dirty="0">
                <a:solidFill>
                  <a:srgbClr val="005400"/>
                </a:solidFill>
              </a:rPr>
            </a:br>
            <a:r>
              <a:rPr lang="en-US" sz="1800" b="1" dirty="0">
                <a:solidFill>
                  <a:srgbClr val="005400"/>
                </a:solidFill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286000" y="522465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381000" y="536911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pic>
        <p:nvPicPr>
          <p:cNvPr id="28695" name="Picture 35" descr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24585" y="4178010"/>
            <a:ext cx="1638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36"/>
          <p:cNvSpPr>
            <a:spLocks noChangeArrowheads="1"/>
          </p:cNvSpPr>
          <p:nvPr/>
        </p:nvSpPr>
        <p:spPr bwMode="auto">
          <a:xfrm>
            <a:off x="6009193" y="5291665"/>
            <a:ext cx="304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366936" y="2184438"/>
            <a:ext cx="258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Anything can be represented</a:t>
            </a:r>
            <a:br>
              <a:rPr lang="en-US" sz="1600" dirty="0" smtClean="0"/>
            </a:br>
            <a:r>
              <a:rPr lang="en-US" sz="1600" dirty="0" smtClean="0"/>
              <a:t>as a </a:t>
            </a:r>
            <a:r>
              <a:rPr lang="en-US" sz="1600" i="1" dirty="0" smtClean="0"/>
              <a:t>number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i.e., data or instructions</a:t>
            </a:r>
            <a:endParaRPr lang="en-US" sz="1600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0C1E-D773-6546-AF7E-920E7B9D4BA3}" type="datetime1">
              <a:rPr lang="en-US" smtClean="0"/>
              <a:t>1/27/11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325894" y="1497264"/>
            <a:ext cx="1453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FFFF"/>
                </a:solidFill>
              </a:rPr>
              <a:t>We are here!</a:t>
            </a:r>
            <a:endParaRPr lang="en-US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E4C6182-72CA-1B45-860D-221721848BFE}" type="datetime1">
              <a:rPr lang="en-US" smtClean="0"/>
              <a:t>1/27/11</a:t>
            </a:fld>
            <a:endParaRPr lang="en-US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Spring 2011 -- Lecture #4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64392F-6F07-1144-8315-6BB650C02F5C}" type="slidenum">
              <a:rPr lang="en-US"/>
              <a:pPr/>
              <a:t>20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Pointer Arithmetic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563688"/>
          </a:xfrm>
        </p:spPr>
        <p:txBody>
          <a:bodyPr/>
          <a:lstStyle/>
          <a:p>
            <a:pPr lvl="1" eaLnBrk="1" hangingPunct="1">
              <a:buFont typeface="Wingdings" charset="2"/>
              <a:buNone/>
            </a:pPr>
            <a:r>
              <a:rPr lang="en-US" i="1"/>
              <a:t>pointer</a:t>
            </a:r>
            <a:r>
              <a:rPr lang="en-US"/>
              <a:t> + </a:t>
            </a:r>
            <a:r>
              <a:rPr lang="en-US" i="1"/>
              <a:t>number</a:t>
            </a:r>
            <a:r>
              <a:rPr lang="en-US"/>
              <a:t>		</a:t>
            </a:r>
            <a:r>
              <a:rPr lang="en-US" i="1"/>
              <a:t>pointer</a:t>
            </a:r>
            <a:r>
              <a:rPr lang="en-US"/>
              <a:t> – </a:t>
            </a:r>
            <a:r>
              <a:rPr lang="en-US" i="1"/>
              <a:t>number</a:t>
            </a:r>
          </a:p>
          <a:p>
            <a:pPr lvl="1" eaLnBrk="1" hangingPunct="1">
              <a:buFont typeface="Wingdings" charset="2"/>
              <a:buNone/>
            </a:pPr>
            <a:endParaRPr lang="en-US"/>
          </a:p>
          <a:p>
            <a:pPr lvl="1" eaLnBrk="1" hangingPunct="1">
              <a:buFont typeface="Wingdings" charset="2"/>
              <a:buNone/>
            </a:pPr>
            <a:r>
              <a:rPr lang="en-US"/>
              <a:t>E.g., </a:t>
            </a:r>
            <a:r>
              <a:rPr lang="en-US" i="1"/>
              <a:t>pointer</a:t>
            </a:r>
            <a:r>
              <a:rPr lang="en-US"/>
              <a:t> </a:t>
            </a:r>
            <a:r>
              <a:rPr lang="en-US">
                <a:latin typeface="Courier New" charset="0"/>
              </a:rPr>
              <a:t>+ 1</a:t>
            </a:r>
            <a:r>
              <a:rPr lang="en-US"/>
              <a:t>	   adds 1 </a:t>
            </a:r>
            <a:r>
              <a:rPr lang="en-US" u="sng"/>
              <a:t>something</a:t>
            </a:r>
            <a:r>
              <a:rPr lang="en-US"/>
              <a:t> to a pointer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00163" y="2801938"/>
            <a:ext cx="6551612" cy="1568450"/>
            <a:chOff x="816" y="1872"/>
            <a:chExt cx="4127" cy="988"/>
          </a:xfrm>
        </p:grpSpPr>
        <p:sp>
          <p:nvSpPr>
            <p:cNvPr id="29710" name="Text Box 5"/>
            <p:cNvSpPr txBox="1">
              <a:spLocks noChangeArrowheads="1"/>
            </p:cNvSpPr>
            <p:nvPr/>
          </p:nvSpPr>
          <p:spPr bwMode="auto">
            <a:xfrm>
              <a:off x="816" y="1872"/>
              <a:ext cx="892" cy="9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>
                  <a:latin typeface="Courier New" charset="0"/>
                </a:rPr>
                <a:t>char   *</a:t>
              </a:r>
              <a:r>
                <a:rPr lang="en-US" sz="1600" b="1" dirty="0" err="1">
                  <a:latin typeface="Courier New" charset="0"/>
                </a:rPr>
                <a:t>p</a:t>
              </a:r>
              <a:r>
                <a:rPr lang="en-US" sz="1600" b="1" dirty="0">
                  <a:latin typeface="Courier New" charset="0"/>
                </a:rPr>
                <a:t>;</a:t>
              </a:r>
            </a:p>
            <a:p>
              <a:r>
                <a:rPr lang="en-US" sz="1600" b="1" dirty="0">
                  <a:latin typeface="Courier New" charset="0"/>
                </a:rPr>
                <a:t>char    a;</a:t>
              </a:r>
            </a:p>
            <a:p>
              <a:r>
                <a:rPr lang="en-US" sz="1600" b="1" dirty="0">
                  <a:latin typeface="Courier New" charset="0"/>
                </a:rPr>
                <a:t>char    </a:t>
              </a:r>
              <a:r>
                <a:rPr lang="en-US" sz="1600" b="1" dirty="0" err="1">
                  <a:latin typeface="Courier New" charset="0"/>
                </a:rPr>
                <a:t>b</a:t>
              </a:r>
              <a:r>
                <a:rPr lang="en-US" sz="1600" b="1" dirty="0">
                  <a:latin typeface="Courier New" charset="0"/>
                </a:rPr>
                <a:t>;</a:t>
              </a:r>
            </a:p>
            <a:p>
              <a:endParaRPr lang="en-US" sz="1600" b="1" dirty="0">
                <a:latin typeface="Courier New" charset="0"/>
              </a:endParaRPr>
            </a:p>
            <a:p>
              <a:r>
                <a:rPr lang="en-US" sz="1600" b="1" dirty="0" err="1">
                  <a:latin typeface="Courier New" charset="0"/>
                </a:rPr>
                <a:t>p</a:t>
              </a:r>
              <a:r>
                <a:rPr lang="en-US" sz="1600" b="1" dirty="0">
                  <a:latin typeface="Courier New" charset="0"/>
                </a:rPr>
                <a:t> = &amp;a;</a:t>
              </a:r>
            </a:p>
            <a:p>
              <a:r>
                <a:rPr lang="en-US" sz="1600" b="1" dirty="0" err="1">
                  <a:latin typeface="Courier New" charset="0"/>
                </a:rPr>
                <a:t>p</a:t>
              </a:r>
              <a:r>
                <a:rPr lang="en-US" sz="1600" b="1" dirty="0">
                  <a:latin typeface="Courier New" charset="0"/>
                </a:rPr>
                <a:t> += 1;</a:t>
              </a:r>
            </a:p>
          </p:txBody>
        </p:sp>
        <p:sp>
          <p:nvSpPr>
            <p:cNvPr id="29711" name="Text Box 6"/>
            <p:cNvSpPr txBox="1">
              <a:spLocks noChangeArrowheads="1"/>
            </p:cNvSpPr>
            <p:nvPr/>
          </p:nvSpPr>
          <p:spPr bwMode="auto">
            <a:xfrm>
              <a:off x="4128" y="1872"/>
              <a:ext cx="815" cy="9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Courier New" charset="0"/>
                </a:rPr>
                <a:t>int   *p;</a:t>
              </a:r>
            </a:p>
            <a:p>
              <a:r>
                <a:rPr lang="en-US" sz="1600" b="1">
                  <a:latin typeface="Courier New" charset="0"/>
                </a:rPr>
                <a:t>int    a;</a:t>
              </a:r>
            </a:p>
            <a:p>
              <a:r>
                <a:rPr lang="en-US" sz="1600" b="1">
                  <a:latin typeface="Courier New" charset="0"/>
                </a:rPr>
                <a:t>int    b;</a:t>
              </a:r>
            </a:p>
            <a:p>
              <a:endParaRPr lang="en-US" sz="1600" b="1">
                <a:latin typeface="Courier New" charset="0"/>
              </a:endParaRPr>
            </a:p>
            <a:p>
              <a:r>
                <a:rPr lang="en-US" sz="1600" b="1">
                  <a:latin typeface="Courier New" charset="0"/>
                </a:rPr>
                <a:t>p = &amp;a;</a:t>
              </a:r>
            </a:p>
            <a:p>
              <a:r>
                <a:rPr lang="en-US" sz="1600" b="1">
                  <a:latin typeface="Courier New" charset="0"/>
                </a:rPr>
                <a:t>p += 1;</a:t>
              </a:r>
            </a:p>
          </p:txBody>
        </p:sp>
      </p:grp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2697163" y="4038600"/>
            <a:ext cx="37798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In each, </a:t>
            </a:r>
            <a:r>
              <a:rPr lang="en-US" sz="2000" dirty="0" err="1">
                <a:latin typeface="+mj-lt"/>
              </a:rPr>
              <a:t>p</a:t>
            </a:r>
            <a:r>
              <a:rPr lang="en-US" sz="2000" dirty="0">
                <a:latin typeface="+mj-lt"/>
              </a:rPr>
              <a:t> now points to </a:t>
            </a:r>
            <a:r>
              <a:rPr lang="en-US" sz="2000" dirty="0" err="1">
                <a:latin typeface="+mj-lt"/>
              </a:rPr>
              <a:t>b</a:t>
            </a:r>
            <a:endParaRPr lang="en-US" sz="2000" dirty="0">
              <a:latin typeface="+mj-lt"/>
            </a:endParaRPr>
          </a:p>
          <a:p>
            <a:pPr algn="ctr"/>
            <a:r>
              <a:rPr lang="en-US" sz="2000" dirty="0">
                <a:latin typeface="+mj-lt"/>
              </a:rPr>
              <a:t>(Assuming compiler doesn’t reorder variables in memory)</a:t>
            </a:r>
          </a:p>
        </p:txBody>
      </p:sp>
      <p:sp>
        <p:nvSpPr>
          <p:cNvPr id="107529" name="Line 9"/>
          <p:cNvSpPr>
            <a:spLocks noChangeShapeType="1"/>
          </p:cNvSpPr>
          <p:nvPr/>
        </p:nvSpPr>
        <p:spPr bwMode="auto">
          <a:xfrm flipH="1">
            <a:off x="2514600" y="4191000"/>
            <a:ext cx="471488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>
            <a:off x="6157913" y="4191000"/>
            <a:ext cx="471487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533400" y="4981575"/>
            <a:ext cx="28908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</a:rPr>
              <a:t>Adds </a:t>
            </a:r>
            <a:r>
              <a:rPr lang="en-US" sz="2000" dirty="0">
                <a:latin typeface="Courier New"/>
                <a:cs typeface="Courier New"/>
              </a:rPr>
              <a:t>1*</a:t>
            </a:r>
            <a:r>
              <a:rPr lang="en-US" sz="2000" dirty="0" err="1">
                <a:latin typeface="Courier New"/>
                <a:cs typeface="Courier New"/>
              </a:rPr>
              <a:t>sizeof(char</a:t>
            </a:r>
            <a:r>
              <a:rPr lang="en-US" sz="2000" dirty="0">
                <a:latin typeface="Courier New"/>
                <a:cs typeface="Courier New"/>
              </a:rPr>
              <a:t>) </a:t>
            </a:r>
            <a:r>
              <a:rPr lang="en-US" sz="2000" dirty="0">
                <a:latin typeface="+mj-lt"/>
              </a:rPr>
              <a:t>to the memory address</a:t>
            </a: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5715000" y="4981575"/>
            <a:ext cx="28003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</a:rPr>
              <a:t>Adds </a:t>
            </a:r>
            <a:r>
              <a:rPr lang="en-US" sz="2000" dirty="0">
                <a:latin typeface="Courier New"/>
                <a:cs typeface="Courier New"/>
              </a:rPr>
              <a:t>1*</a:t>
            </a:r>
            <a:r>
              <a:rPr lang="en-US" sz="2000" dirty="0" err="1">
                <a:latin typeface="Courier New"/>
                <a:cs typeface="Courier New"/>
              </a:rPr>
              <a:t>sizeof(int</a:t>
            </a:r>
            <a:r>
              <a:rPr lang="en-US" sz="2000" dirty="0">
                <a:latin typeface="Courier New"/>
                <a:cs typeface="Courier New"/>
              </a:rPr>
              <a:t>)</a:t>
            </a:r>
            <a:r>
              <a:rPr lang="en-US" sz="2000" dirty="0">
                <a:latin typeface="+mj-lt"/>
              </a:rPr>
              <a:t> to the memory address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2082322" y="5759450"/>
            <a:ext cx="49237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>
                <a:latin typeface="+mj-lt"/>
              </a:rPr>
              <a:t>Pointer arithmetic should be used </a:t>
            </a:r>
            <a:r>
              <a:rPr lang="en-US" sz="2000" i="1" u="sng" dirty="0">
                <a:latin typeface="+mj-lt"/>
              </a:rPr>
              <a:t>cautiously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8" grpId="0"/>
      <p:bldP spid="107529" grpId="0" animBg="1"/>
      <p:bldP spid="107530" grpId="0" animBg="1"/>
      <p:bldP spid="107532" grpId="0"/>
      <p:bldP spid="107533" grpId="0"/>
      <p:bldP spid="10753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A0015E3-958D-5447-B2DE-55254880EC15}" type="datetime1">
              <a:rPr lang="en-US" smtClean="0"/>
              <a:t>1/27/11</a:t>
            </a:fld>
            <a:endParaRPr lang="en-US"/>
          </a:p>
        </p:txBody>
      </p:sp>
      <p:sp>
        <p:nvSpPr>
          <p:cNvPr id="3379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Spring 2011 -- Lecture #4</a:t>
            </a:r>
            <a:endParaRPr lang="en-US"/>
          </a:p>
        </p:txBody>
      </p:sp>
      <p:sp>
        <p:nvSpPr>
          <p:cNvPr id="337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8B0B51-796C-3442-9685-4192E4132C58}" type="slidenum">
              <a:rPr lang="en-US"/>
              <a:pPr/>
              <a:t>21</a:t>
            </a:fld>
            <a:endParaRPr lang="en-US"/>
          </a:p>
        </p:txBody>
      </p:sp>
      <p:sp>
        <p:nvSpPr>
          <p:cNvPr id="33797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Arrays and Pointers</a:t>
            </a:r>
          </a:p>
        </p:txBody>
      </p:sp>
      <p:sp>
        <p:nvSpPr>
          <p:cNvPr id="33798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27200"/>
            <a:ext cx="4953000" cy="4398963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/>
            <a:r>
              <a:rPr lang="en-US" sz="2000" dirty="0" smtClean="0"/>
              <a:t>  Array </a:t>
            </a:r>
            <a:r>
              <a:rPr lang="en-US" sz="2000" dirty="0" err="1">
                <a:sym typeface="Symbol" charset="2"/>
              </a:rPr>
              <a:t></a:t>
            </a:r>
            <a:r>
              <a:rPr lang="en-US" sz="2000" dirty="0">
                <a:sym typeface="Symbol" charset="2"/>
              </a:rPr>
              <a:t> </a:t>
            </a:r>
            <a:r>
              <a:rPr lang="en-US" sz="2000" dirty="0"/>
              <a:t>pointer to the initial (0th) array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   element</a:t>
            </a:r>
            <a:endParaRPr lang="en-US" sz="2000" dirty="0"/>
          </a:p>
          <a:p>
            <a:pPr marL="0" indent="0" eaLnBrk="1" hangingPunct="1"/>
            <a:endParaRPr lang="en-US" sz="2000" dirty="0"/>
          </a:p>
          <a:p>
            <a:pPr lvl="1" eaLnBrk="1" hangingPunct="1">
              <a:buFont typeface="Wingdings" charset="2"/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charset="0"/>
              </a:rPr>
              <a:t>a[i</a:t>
            </a:r>
            <a:r>
              <a:rPr lang="en-US" sz="2000" dirty="0">
                <a:solidFill>
                  <a:schemeClr val="tx1"/>
                </a:solidFill>
                <a:latin typeface="Courier New" charset="0"/>
              </a:rPr>
              <a:t>]  </a:t>
            </a:r>
            <a:r>
              <a:rPr lang="en-US" sz="2000" dirty="0" err="1">
                <a:solidFill>
                  <a:schemeClr val="tx1"/>
                </a:solidFill>
                <a:latin typeface="Courier New" charset="0"/>
                <a:sym typeface="Symbol" charset="2"/>
              </a:rPr>
              <a:t></a:t>
            </a:r>
            <a:r>
              <a:rPr lang="en-US" sz="2000" dirty="0">
                <a:solidFill>
                  <a:schemeClr val="tx1"/>
                </a:solidFill>
                <a:latin typeface="Courier New" charset="0"/>
                <a:sym typeface="Symbol" charset="2"/>
              </a:rPr>
              <a:t>  *(</a:t>
            </a:r>
            <a:r>
              <a:rPr lang="en-US" sz="2000" dirty="0" err="1">
                <a:solidFill>
                  <a:schemeClr val="tx1"/>
                </a:solidFill>
                <a:latin typeface="Courier New" charset="0"/>
                <a:sym typeface="Symbol" charset="2"/>
              </a:rPr>
              <a:t>a+i</a:t>
            </a:r>
            <a:r>
              <a:rPr lang="en-US" sz="2000" dirty="0">
                <a:solidFill>
                  <a:schemeClr val="tx1"/>
                </a:solidFill>
                <a:latin typeface="Courier New" charset="0"/>
                <a:sym typeface="Symbol" charset="2"/>
              </a:rPr>
              <a:t>)</a:t>
            </a:r>
          </a:p>
          <a:p>
            <a:pPr marL="0" indent="0" eaLnBrk="1" hangingPunct="1"/>
            <a:endParaRPr lang="en-US" sz="2000" dirty="0" smtClean="0"/>
          </a:p>
          <a:p>
            <a:pPr marL="0" indent="0" eaLnBrk="1" hangingPunct="1"/>
            <a:r>
              <a:rPr lang="en-US" sz="2000" dirty="0" smtClean="0"/>
              <a:t>  An </a:t>
            </a:r>
            <a:r>
              <a:rPr lang="en-US" sz="2000" dirty="0"/>
              <a:t>array is passed to a function as a pointer</a:t>
            </a:r>
          </a:p>
          <a:p>
            <a:pPr lvl="1" eaLnBrk="1" hangingPunct="1"/>
            <a:r>
              <a:rPr lang="en-US" sz="1800" dirty="0"/>
              <a:t>The array size is lost!</a:t>
            </a:r>
          </a:p>
          <a:p>
            <a:pPr marL="0" indent="0" eaLnBrk="1" hangingPunct="1"/>
            <a:endParaRPr lang="en-US" sz="2000" dirty="0" smtClean="0"/>
          </a:p>
          <a:p>
            <a:pPr marL="0" indent="0" eaLnBrk="1" hangingPunct="1"/>
            <a:r>
              <a:rPr lang="en-US" sz="2000" dirty="0" smtClean="0"/>
              <a:t>  Usually </a:t>
            </a:r>
            <a:r>
              <a:rPr lang="en-US" sz="2000" dirty="0"/>
              <a:t>bad style to interchange arrays and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    pointers</a:t>
            </a:r>
            <a:endParaRPr lang="en-US" sz="2000" dirty="0"/>
          </a:p>
          <a:p>
            <a:pPr lvl="1" eaLnBrk="1" hangingPunct="1"/>
            <a:r>
              <a:rPr lang="en-US" sz="1800" dirty="0"/>
              <a:t>Avoid pointer arithmetic!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5334000" y="1841500"/>
            <a:ext cx="2001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i="1">
                <a:latin typeface="Tahoma" charset="0"/>
              </a:rPr>
              <a:t>Really </a:t>
            </a:r>
            <a:r>
              <a:rPr lang="en-US" sz="1600" b="1">
                <a:latin typeface="Courier New" charset="0"/>
              </a:rPr>
              <a:t>int *array</a:t>
            </a:r>
          </a:p>
        </p:txBody>
      </p:sp>
      <p:sp>
        <p:nvSpPr>
          <p:cNvPr id="119816" name="Line 8"/>
          <p:cNvSpPr>
            <a:spLocks noChangeShapeType="1"/>
          </p:cNvSpPr>
          <p:nvPr/>
        </p:nvSpPr>
        <p:spPr bwMode="auto">
          <a:xfrm>
            <a:off x="6324600" y="213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5181600" y="2286000"/>
            <a:ext cx="3616325" cy="387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 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foo(int array[],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 unsigned int size)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… array[size - 1] …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}</a:t>
            </a:r>
          </a:p>
          <a:p>
            <a:pPr eaLnBrk="0" hangingPunct="0">
              <a:spcBef>
                <a:spcPct val="20000"/>
              </a:spcBef>
            </a:pPr>
            <a:endParaRPr lang="en-US" sz="1600" b="1">
              <a:latin typeface="Courier New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main(void)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int a[10], b[5];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… foo(a, 10)… foo(b, 5) …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}</a:t>
            </a:r>
            <a:endParaRPr lang="en-US" sz="2400" b="1" u="sng">
              <a:latin typeface="Courier New" charset="0"/>
            </a:endParaRP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7358063" y="1676400"/>
            <a:ext cx="1444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Tahoma" charset="0"/>
              </a:rPr>
              <a:t>Must explicitly</a:t>
            </a:r>
          </a:p>
          <a:p>
            <a:pPr eaLnBrk="0" hangingPunct="0"/>
            <a:r>
              <a:rPr lang="en-US" sz="1600">
                <a:latin typeface="Tahoma" charset="0"/>
              </a:rPr>
              <a:t>pass the size</a:t>
            </a:r>
          </a:p>
        </p:txBody>
      </p:sp>
      <p:sp>
        <p:nvSpPr>
          <p:cNvPr id="119820" name="Line 12"/>
          <p:cNvSpPr>
            <a:spLocks noChangeShapeType="1"/>
          </p:cNvSpPr>
          <p:nvPr/>
        </p:nvSpPr>
        <p:spPr bwMode="auto">
          <a:xfrm flipH="1">
            <a:off x="7620000" y="2209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5791200" y="1143000"/>
            <a:ext cx="222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ahoma" charset="0"/>
              </a:rPr>
              <a:t>Passing arrays: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5" grpId="0"/>
      <p:bldP spid="119816" grpId="0" animBg="1"/>
      <p:bldP spid="119817" grpId="0" animBg="1"/>
      <p:bldP spid="119819" grpId="0"/>
      <p:bldP spid="119820" grpId="0" animBg="1"/>
      <p:bldP spid="1198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B300E85-863A-6147-B08B-A533578738EE}" type="datetime1">
              <a:rPr lang="en-US" smtClean="0"/>
              <a:t>1/27/11</a:t>
            </a:fld>
            <a:endParaRPr lang="en-US"/>
          </a:p>
        </p:txBody>
      </p:sp>
      <p:sp>
        <p:nvSpPr>
          <p:cNvPr id="3481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Spring 2011 -- Lecture #4</a:t>
            </a:r>
            <a:endParaRPr lang="en-US"/>
          </a:p>
        </p:txBody>
      </p:sp>
      <p:sp>
        <p:nvSpPr>
          <p:cNvPr id="348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CEDE59-AB15-AA4E-B3C4-8DEBFC68365A}" type="slidenum">
              <a:rPr lang="en-US"/>
              <a:pPr/>
              <a:t>22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Arrays and Pointers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4419600" cy="445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 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foo(int array[],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 unsigned int size)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…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printf(“%d\n”, sizeof(array));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}</a:t>
            </a:r>
          </a:p>
          <a:p>
            <a:pPr eaLnBrk="0" hangingPunct="0">
              <a:spcBef>
                <a:spcPct val="20000"/>
              </a:spcBef>
            </a:pPr>
            <a:endParaRPr lang="en-US" sz="1600" b="1">
              <a:latin typeface="Courier New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main(void)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int a[10], b[5];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… foo(a, 10)… foo(b, 5) …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 printf(“%d\n”, sizeof(a));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}</a:t>
            </a:r>
            <a:endParaRPr lang="en-US" sz="2400" b="1" u="sng">
              <a:latin typeface="Courier New" charset="0"/>
            </a:endParaRPr>
          </a:p>
        </p:txBody>
      </p:sp>
      <p:sp>
        <p:nvSpPr>
          <p:cNvPr id="34823" name="Line 11"/>
          <p:cNvSpPr>
            <a:spLocks noChangeShapeType="1"/>
          </p:cNvSpPr>
          <p:nvPr/>
        </p:nvSpPr>
        <p:spPr bwMode="auto">
          <a:xfrm flipH="1">
            <a:off x="4724400" y="27432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4" name="Line 12"/>
          <p:cNvSpPr>
            <a:spLocks noChangeShapeType="1"/>
          </p:cNvSpPr>
          <p:nvPr/>
        </p:nvSpPr>
        <p:spPr bwMode="auto">
          <a:xfrm flipH="1">
            <a:off x="4267200" y="51054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5" name="Text Box 13"/>
          <p:cNvSpPr txBox="1">
            <a:spLocks noChangeArrowheads="1"/>
          </p:cNvSpPr>
          <p:nvPr/>
        </p:nvSpPr>
        <p:spPr bwMode="auto">
          <a:xfrm>
            <a:off x="5486400" y="25146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What does this print?</a:t>
            </a:r>
          </a:p>
        </p:txBody>
      </p:sp>
      <p:sp>
        <p:nvSpPr>
          <p:cNvPr id="34826" name="Text Box 14"/>
          <p:cNvSpPr txBox="1">
            <a:spLocks noChangeArrowheads="1"/>
          </p:cNvSpPr>
          <p:nvPr/>
        </p:nvSpPr>
        <p:spPr bwMode="auto">
          <a:xfrm>
            <a:off x="5486400" y="48768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What does this print?</a:t>
            </a:r>
          </a:p>
        </p:txBody>
      </p: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8077200" y="2514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8</a:t>
            </a:r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7924800" y="4876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40</a:t>
            </a:r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5715000" y="2981325"/>
            <a:ext cx="283033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... because </a:t>
            </a:r>
            <a:r>
              <a:rPr lang="en-US" sz="1600" b="1" dirty="0">
                <a:latin typeface="Courier New" charset="0"/>
              </a:rPr>
              <a:t>array</a:t>
            </a:r>
            <a:r>
              <a:rPr lang="en-US" dirty="0"/>
              <a:t> is really</a:t>
            </a:r>
          </a:p>
          <a:p>
            <a:r>
              <a:rPr lang="en-US" dirty="0"/>
              <a:t>a </a:t>
            </a:r>
            <a:r>
              <a:rPr lang="en-US" dirty="0" smtClean="0"/>
              <a:t>pointer (and a pointer is </a:t>
            </a:r>
            <a:br>
              <a:rPr lang="en-US" dirty="0" smtClean="0"/>
            </a:br>
            <a:r>
              <a:rPr lang="en-US" dirty="0" smtClean="0"/>
              <a:t>architecture dependent, but  </a:t>
            </a:r>
            <a:br>
              <a:rPr lang="en-US" dirty="0" smtClean="0"/>
            </a:br>
            <a:r>
              <a:rPr lang="en-US" dirty="0" smtClean="0"/>
              <a:t>likely to be 8 </a:t>
            </a:r>
            <a:r>
              <a:rPr lang="en-US" dirty="0" smtClean="0"/>
              <a:t>on modern</a:t>
            </a:r>
            <a:br>
              <a:rPr lang="en-US" dirty="0" smtClean="0"/>
            </a:br>
            <a:r>
              <a:rPr lang="en-US" dirty="0" smtClean="0"/>
              <a:t>machines!)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7" grpId="0"/>
      <p:bldP spid="125968" grpId="0"/>
      <p:bldP spid="12596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5E0251F-72A7-B140-B2F8-562A28A37869}" type="datetime1">
              <a:rPr lang="en-US" smtClean="0"/>
              <a:t>1/27/11</a:t>
            </a:fld>
            <a:endParaRPr lang="en-US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Spring 2011 -- Lecture #4</a:t>
            </a:r>
            <a:endParaRPr lang="en-US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1E4AE6-9F99-1945-924E-7C6587D5ECEB}" type="slidenum">
              <a:rPr lang="en-US"/>
              <a:pPr/>
              <a:t>23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Arrays and Pointers</a:t>
            </a: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530225" y="2298700"/>
            <a:ext cx="3127375" cy="210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  i;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  array[10];</a:t>
            </a:r>
          </a:p>
          <a:p>
            <a:pPr eaLnBrk="0" hangingPunct="0">
              <a:spcBef>
                <a:spcPct val="20000"/>
              </a:spcBef>
            </a:pPr>
            <a:endParaRPr lang="en-US" sz="1600" b="1">
              <a:latin typeface="Courier New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for (i = 0; i &lt; 10; i++)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array[i] = …;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}</a:t>
            </a:r>
            <a:endParaRPr lang="en-US" sz="2400" b="1" u="sng">
              <a:latin typeface="Courier New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3962400" y="2298700"/>
            <a:ext cx="4594225" cy="210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 *p;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int  array[10];</a:t>
            </a:r>
          </a:p>
          <a:p>
            <a:pPr eaLnBrk="0" hangingPunct="0">
              <a:spcBef>
                <a:spcPct val="20000"/>
              </a:spcBef>
            </a:pPr>
            <a:endParaRPr lang="en-US" sz="1600" b="1">
              <a:latin typeface="Courier New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for (p = array; p &lt; &amp;array[10]; p++)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  *p = …;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 b="1">
                <a:latin typeface="Courier New" charset="0"/>
              </a:rPr>
              <a:t>}</a:t>
            </a:r>
            <a:endParaRPr lang="en-US" sz="2400" b="1" u="sng">
              <a:latin typeface="Courier New" charset="0"/>
            </a:endParaRPr>
          </a:p>
        </p:txBody>
      </p:sp>
      <p:sp>
        <p:nvSpPr>
          <p:cNvPr id="123910" name="Oval 6"/>
          <p:cNvSpPr>
            <a:spLocks noChangeArrowheads="1"/>
          </p:cNvSpPr>
          <p:nvPr/>
        </p:nvSpPr>
        <p:spPr bwMode="auto">
          <a:xfrm>
            <a:off x="4572000" y="3048000"/>
            <a:ext cx="12954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11" name="Oval 7"/>
          <p:cNvSpPr>
            <a:spLocks noChangeArrowheads="1"/>
          </p:cNvSpPr>
          <p:nvPr/>
        </p:nvSpPr>
        <p:spPr bwMode="auto">
          <a:xfrm>
            <a:off x="5943600" y="3048000"/>
            <a:ext cx="18288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12" name="Oval 8"/>
          <p:cNvSpPr>
            <a:spLocks noChangeArrowheads="1"/>
          </p:cNvSpPr>
          <p:nvPr/>
        </p:nvSpPr>
        <p:spPr bwMode="auto">
          <a:xfrm>
            <a:off x="7848600" y="3124200"/>
            <a:ext cx="6096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13" name="Oval 9"/>
          <p:cNvSpPr>
            <a:spLocks noChangeArrowheads="1"/>
          </p:cNvSpPr>
          <p:nvPr/>
        </p:nvSpPr>
        <p:spPr bwMode="auto">
          <a:xfrm>
            <a:off x="4114800" y="3733800"/>
            <a:ext cx="6096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1733" y="4842933"/>
            <a:ext cx="5747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These code sequences have the same effect!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animBg="1"/>
      <p:bldP spid="123910" grpId="1" animBg="1"/>
      <p:bldP spid="123911" grpId="0" animBg="1"/>
      <p:bldP spid="123911" grpId="1" animBg="1"/>
      <p:bldP spid="123912" grpId="0" animBg="1"/>
      <p:bldP spid="123912" grpId="1" animBg="1"/>
      <p:bldP spid="1239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 Arithmetic (1/2)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Since a pointer is just a memory address, we can </a:t>
            </a:r>
            <a:br>
              <a:rPr lang="en-US" dirty="0" smtClean="0"/>
            </a:br>
            <a:r>
              <a:rPr lang="en-US" dirty="0" smtClean="0"/>
              <a:t>add to it to step through an array</a:t>
            </a:r>
          </a:p>
          <a:p>
            <a:r>
              <a:rPr lang="en-US" dirty="0" smtClean="0">
                <a:latin typeface="Courier New"/>
                <a:cs typeface="Courier New"/>
              </a:rPr>
              <a:t>p+1</a:t>
            </a:r>
            <a:r>
              <a:rPr lang="en-US" dirty="0" smtClean="0"/>
              <a:t> correctly computes a </a:t>
            </a:r>
            <a:r>
              <a:rPr lang="en-US" dirty="0" err="1" smtClean="0"/>
              <a:t>ptr</a:t>
            </a:r>
            <a:r>
              <a:rPr lang="en-US" dirty="0" smtClean="0"/>
              <a:t> to the next array </a:t>
            </a:r>
            <a:r>
              <a:rPr lang="en-US" dirty="0" smtClean="0"/>
              <a:t>element automatically depending on </a:t>
            </a:r>
            <a:r>
              <a:rPr lang="en-US" dirty="0" err="1" smtClean="0">
                <a:latin typeface="Courier New"/>
                <a:cs typeface="Courier New"/>
              </a:rPr>
              <a:t>sizeof(type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++</a:t>
            </a:r>
            <a:r>
              <a:rPr lang="en-US" dirty="0" smtClean="0"/>
              <a:t> vs. </a:t>
            </a:r>
            <a:r>
              <a:rPr lang="en-US" dirty="0" smtClean="0">
                <a:latin typeface="Courier New"/>
                <a:cs typeface="Courier New"/>
              </a:rPr>
              <a:t>(*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)++</a:t>
            </a:r>
            <a:r>
              <a:rPr lang="en-US" dirty="0" smtClean="0"/>
              <a:t> ?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++</a:t>
            </a:r>
            <a:r>
              <a:rPr lang="en-US" dirty="0" smtClean="0">
                <a:cs typeface="Courier New"/>
              </a:rPr>
              <a:t>      </a:t>
            </a:r>
            <a:r>
              <a:rPr lang="en-US" dirty="0" err="1" smtClean="0"/>
              <a:t></a:t>
            </a:r>
            <a:r>
              <a:rPr lang="en-US" dirty="0" smtClean="0"/>
              <a:t>   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;  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=  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+ 1;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(*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)++</a:t>
            </a:r>
            <a:r>
              <a:rPr lang="en-US" dirty="0" smtClean="0"/>
              <a:t> </a:t>
            </a:r>
            <a:r>
              <a:rPr lang="en-US" dirty="0" err="1" smtClean="0"/>
              <a:t></a:t>
            </a:r>
            <a:r>
              <a:rPr lang="en-US" dirty="0" smtClean="0"/>
              <a:t>   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; 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= 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+ 1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lvl="1">
              <a:buNone/>
            </a:pPr>
            <a:r>
              <a:rPr lang="en-US" i="1" dirty="0" smtClean="0">
                <a:latin typeface="+mj-lt"/>
                <a:cs typeface="Courier New"/>
              </a:rPr>
              <a:t>This is a C syntax/semantics thing</a:t>
            </a:r>
            <a:endParaRPr lang="en-US" i="1" dirty="0" smtClean="0">
              <a:latin typeface="+mj-lt"/>
              <a:cs typeface="Courier New"/>
            </a:endParaRPr>
          </a:p>
          <a:p>
            <a:r>
              <a:rPr lang="en-US" dirty="0" smtClean="0"/>
              <a:t>What if we have an array of large </a:t>
            </a:r>
            <a:r>
              <a:rPr lang="en-US" dirty="0" err="1" smtClean="0"/>
              <a:t>structs</a:t>
            </a:r>
            <a:r>
              <a:rPr lang="en-US" dirty="0" smtClean="0"/>
              <a:t> (objects)?</a:t>
            </a:r>
          </a:p>
          <a:p>
            <a:pPr lvl="1"/>
            <a:r>
              <a:rPr lang="en-US" dirty="0" smtClean="0"/>
              <a:t>C takes care of </a:t>
            </a:r>
            <a:r>
              <a:rPr lang="en-US" dirty="0" smtClean="0"/>
              <a:t>it</a:t>
            </a:r>
            <a:r>
              <a:rPr lang="en-US" dirty="0" smtClean="0"/>
              <a:t> in the same way it handles arrays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FE9A-5F13-AE42-A6F6-0D1EDE194E87}" type="datetime1">
              <a:rPr lang="en-US" smtClean="0"/>
              <a:t>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Every </a:t>
            </a:r>
            <a:r>
              <a:rPr lang="en-US" dirty="0" smtClean="0"/>
              <a:t>addition or subtraction to a pointer steps </a:t>
            </a:r>
            <a:r>
              <a:rPr lang="en-US" dirty="0" smtClean="0"/>
              <a:t>the number of bytes of thing it is declared to point to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This is why type-casting can get you into trouble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1 byte for a char, 4 bytes for an </a:t>
            </a:r>
            <a:r>
              <a:rPr lang="en-US" dirty="0" err="1" smtClean="0"/>
              <a:t>int</a:t>
            </a:r>
            <a:r>
              <a:rPr lang="en-US" dirty="0" smtClean="0"/>
              <a:t>, etc.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Following are equivalent:</a:t>
            </a:r>
            <a:endParaRPr lang="en-US" dirty="0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295400" y="4313751"/>
            <a:ext cx="6002590" cy="23698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urier New" charset="0"/>
              </a:rPr>
              <a:t>get(int</a:t>
            </a:r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 array[], </a:t>
            </a:r>
            <a:r>
              <a:rPr lang="en-US" sz="28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)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/>
                <a:cs typeface="Courier New"/>
              </a:rPr>
              <a:t>    return  (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cs typeface="Courier New"/>
              </a:rPr>
              <a:t>array[n</a:t>
            </a:r>
            <a:r>
              <a:rPr lang="en-US" sz="2400" dirty="0">
                <a:solidFill>
                  <a:schemeClr val="tx1"/>
                </a:solidFill>
                <a:latin typeface="Courier New"/>
                <a:cs typeface="Courier New"/>
              </a:rPr>
              <a:t>]);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/>
                <a:cs typeface="Courier New"/>
              </a:rPr>
              <a:t>	</a:t>
            </a:r>
            <a:r>
              <a:rPr lang="en-US" sz="2400" dirty="0">
                <a:solidFill>
                  <a:srgbClr val="FF0000"/>
                </a:solidFill>
                <a:latin typeface="Courier New"/>
                <a:cs typeface="Courier New"/>
              </a:rPr>
              <a:t>// OR...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/>
                <a:cs typeface="Courier New"/>
              </a:rPr>
              <a:t>    return *(array +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cs typeface="Courier New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 Arithmetic (2/2)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1AA8-19AF-B24B-9174-196FF2D92866}" type="datetime1">
              <a:rPr lang="en-US" smtClean="0"/>
              <a:t>1/27/11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</a:t>
            </a:r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main(void</a:t>
            </a:r>
            <a:r>
              <a:rPr lang="en-US" dirty="0" smtClean="0">
                <a:latin typeface="Courier New"/>
                <a:cs typeface="Courier New"/>
              </a:rPr>
              <a:t>){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A[]</a:t>
            </a:r>
            <a:r>
              <a:rPr lang="en-US" dirty="0" smtClean="0">
                <a:latin typeface="Courier New"/>
                <a:cs typeface="Courier New"/>
              </a:rPr>
              <a:t> = {5,10};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*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A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/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err="1" smtClean="0">
                <a:latin typeface="Courier New"/>
                <a:cs typeface="Courier New"/>
              </a:rPr>
              <a:t>printf(“%u</a:t>
            </a:r>
            <a:r>
              <a:rPr lang="en-US" dirty="0" smtClean="0">
                <a:latin typeface="Courier New"/>
                <a:cs typeface="Courier New"/>
              </a:rPr>
              <a:t> %</a:t>
            </a:r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>
                <a:latin typeface="Courier New"/>
                <a:cs typeface="Courier New"/>
              </a:rPr>
              <a:t> %</a:t>
            </a:r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>
                <a:latin typeface="Courier New"/>
                <a:cs typeface="Courier New"/>
              </a:rPr>
              <a:t> %</a:t>
            </a:r>
            <a:r>
              <a:rPr lang="en-US" dirty="0" err="1" smtClean="0">
                <a:latin typeface="Courier New"/>
                <a:cs typeface="Courier New"/>
              </a:rPr>
              <a:t>d\n</a:t>
            </a:r>
            <a:r>
              <a:rPr lang="en-US" dirty="0" smtClean="0">
                <a:latin typeface="Courier New"/>
                <a:cs typeface="Courier New"/>
              </a:rPr>
              <a:t>”,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*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A[0]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A[1]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= 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+ 1;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err="1" smtClean="0">
                <a:latin typeface="Courier New"/>
                <a:cs typeface="Courier New"/>
              </a:rPr>
              <a:t>printf(“%u</a:t>
            </a:r>
            <a:r>
              <a:rPr lang="en-US" dirty="0" smtClean="0">
                <a:latin typeface="Courier New"/>
                <a:cs typeface="Courier New"/>
              </a:rPr>
              <a:t> %</a:t>
            </a:r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>
                <a:latin typeface="Courier New"/>
                <a:cs typeface="Courier New"/>
              </a:rPr>
              <a:t> %</a:t>
            </a:r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>
                <a:latin typeface="Courier New"/>
                <a:cs typeface="Courier New"/>
              </a:rPr>
              <a:t> %</a:t>
            </a:r>
            <a:r>
              <a:rPr lang="en-US" dirty="0" err="1" smtClean="0">
                <a:latin typeface="Courier New"/>
                <a:cs typeface="Courier New"/>
              </a:rPr>
              <a:t>d\n</a:t>
            </a:r>
            <a:r>
              <a:rPr lang="en-US" dirty="0" smtClean="0">
                <a:latin typeface="Courier New"/>
                <a:cs typeface="Courier New"/>
              </a:rPr>
              <a:t>”,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*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A[0]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A[1]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*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= *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+ 1;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err="1" smtClean="0">
                <a:latin typeface="Courier New"/>
                <a:cs typeface="Courier New"/>
              </a:rPr>
              <a:t>printf(“%u</a:t>
            </a:r>
            <a:r>
              <a:rPr lang="en-US" dirty="0" smtClean="0">
                <a:latin typeface="Courier New"/>
                <a:cs typeface="Courier New"/>
              </a:rPr>
              <a:t> %</a:t>
            </a:r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>
                <a:latin typeface="Courier New"/>
                <a:cs typeface="Courier New"/>
              </a:rPr>
              <a:t> %</a:t>
            </a:r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>
                <a:latin typeface="Courier New"/>
                <a:cs typeface="Courier New"/>
              </a:rPr>
              <a:t> %</a:t>
            </a:r>
            <a:r>
              <a:rPr lang="en-US" dirty="0" err="1" smtClean="0">
                <a:latin typeface="Courier New"/>
                <a:cs typeface="Courier New"/>
              </a:rPr>
              <a:t>d\n</a:t>
            </a:r>
            <a:r>
              <a:rPr lang="en-US" dirty="0" smtClean="0">
                <a:latin typeface="Courier New"/>
                <a:cs typeface="Courier New"/>
              </a:rPr>
              <a:t>”,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*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A[0]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A[1]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If the first </a:t>
            </a:r>
            <a:r>
              <a:rPr lang="en-US" dirty="0" err="1" smtClean="0"/>
              <a:t>printf</a:t>
            </a:r>
            <a:r>
              <a:rPr lang="en-US" dirty="0" smtClean="0"/>
              <a:t> outputs 100 5 5 10, what will the</a:t>
            </a:r>
            <a:r>
              <a:rPr lang="en-US" dirty="0" smtClean="0"/>
              <a:t> next two </a:t>
            </a:r>
            <a:r>
              <a:rPr lang="en-US" dirty="0" err="1" smtClean="0"/>
              <a:t>printf</a:t>
            </a:r>
            <a:r>
              <a:rPr lang="en-US" dirty="0" smtClean="0"/>
              <a:t> output?</a:t>
            </a:r>
          </a:p>
          <a:p>
            <a:pPr>
              <a:buNone/>
            </a:pPr>
            <a:r>
              <a:rPr lang="en-US" dirty="0" smtClean="0"/>
              <a:t>	a) 101 10 5 10       then 101 11 5 11</a:t>
            </a:r>
            <a:br>
              <a:rPr lang="en-US" dirty="0" smtClean="0"/>
            </a:br>
            <a:r>
              <a:rPr lang="en-US" dirty="0" err="1" smtClean="0"/>
              <a:t>b</a:t>
            </a:r>
            <a:r>
              <a:rPr lang="en-US" dirty="0" smtClean="0"/>
              <a:t>) 104 10 5 10       then 104 11 5 11</a:t>
            </a:r>
            <a:br>
              <a:rPr lang="en-US" dirty="0" smtClean="0"/>
            </a:br>
            <a:r>
              <a:rPr lang="en-US" dirty="0" err="1" smtClean="0"/>
              <a:t>c</a:t>
            </a:r>
            <a:r>
              <a:rPr lang="en-US" dirty="0" smtClean="0"/>
              <a:t>) 101 &lt;other&gt; 5 10  then 101 &lt;3-others&gt;</a:t>
            </a:r>
            <a:br>
              <a:rPr lang="en-US" dirty="0" smtClean="0"/>
            </a:br>
            <a:r>
              <a:rPr lang="en-US" dirty="0" err="1" smtClean="0"/>
              <a:t>d</a:t>
            </a:r>
            <a:r>
              <a:rPr lang="en-US" dirty="0" smtClean="0"/>
              <a:t>) 104 &lt;other&gt; 5 10  then 104 &lt;3-others&gt;</a:t>
            </a:r>
            <a:br>
              <a:rPr lang="en-US" dirty="0" smtClean="0"/>
            </a:br>
            <a:r>
              <a:rPr lang="en-US" dirty="0" err="1" smtClean="0"/>
              <a:t>e</a:t>
            </a:r>
            <a:r>
              <a:rPr lang="en-US" dirty="0" smtClean="0"/>
              <a:t>) One of the two </a:t>
            </a:r>
            <a:r>
              <a:rPr lang="en-US" dirty="0" err="1" smtClean="0"/>
              <a:t>printfs</a:t>
            </a:r>
            <a:r>
              <a:rPr lang="en-US" dirty="0" smtClean="0"/>
              <a:t> causes an ERROR 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1C42-72F7-2448-8B25-EF75A1853F12}" type="datetime1">
              <a:rPr lang="en-US" smtClean="0"/>
              <a:t>1/27/11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840918" y="927095"/>
            <a:ext cx="3057525" cy="1617663"/>
            <a:chOff x="2922" y="88"/>
            <a:chExt cx="1926" cy="1019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3024" y="475"/>
              <a:ext cx="182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8" name="Line 6"/>
            <p:cNvSpPr>
              <a:spLocks noChangeShapeType="1"/>
            </p:cNvSpPr>
            <p:nvPr/>
          </p:nvSpPr>
          <p:spPr bwMode="auto">
            <a:xfrm>
              <a:off x="3456" y="475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9" name="Line 7"/>
            <p:cNvSpPr>
              <a:spLocks noChangeShapeType="1"/>
            </p:cNvSpPr>
            <p:nvPr/>
          </p:nvSpPr>
          <p:spPr bwMode="auto">
            <a:xfrm>
              <a:off x="3888" y="475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0" name="Line 8"/>
            <p:cNvSpPr>
              <a:spLocks noChangeShapeType="1"/>
            </p:cNvSpPr>
            <p:nvPr/>
          </p:nvSpPr>
          <p:spPr bwMode="auto">
            <a:xfrm>
              <a:off x="4368" y="475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1" name="Text Box 9"/>
            <p:cNvSpPr txBox="1">
              <a:spLocks noChangeArrowheads="1"/>
            </p:cNvSpPr>
            <p:nvPr/>
          </p:nvSpPr>
          <p:spPr bwMode="auto">
            <a:xfrm>
              <a:off x="3389" y="816"/>
              <a:ext cx="590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3366FF"/>
                  </a:solidFill>
                  <a:latin typeface="Courier New" charset="0"/>
                </a:rPr>
                <a:t>A[1]</a:t>
              </a:r>
            </a:p>
          </p:txBody>
        </p:sp>
        <p:sp>
          <p:nvSpPr>
            <p:cNvPr id="44042" name="Text Box 10"/>
            <p:cNvSpPr txBox="1">
              <a:spLocks noChangeArrowheads="1"/>
            </p:cNvSpPr>
            <p:nvPr/>
          </p:nvSpPr>
          <p:spPr bwMode="auto">
            <a:xfrm>
              <a:off x="3120" y="481"/>
              <a:ext cx="289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 b="1">
                  <a:solidFill>
                    <a:schemeClr val="tx1"/>
                  </a:solidFill>
                  <a:latin typeface="Courier New" charset="0"/>
                </a:rPr>
                <a:t>5</a:t>
              </a:r>
            </a:p>
          </p:txBody>
        </p:sp>
        <p:sp>
          <p:nvSpPr>
            <p:cNvPr id="44043" name="Text Box 11"/>
            <p:cNvSpPr txBox="1">
              <a:spLocks noChangeArrowheads="1"/>
            </p:cNvSpPr>
            <p:nvPr/>
          </p:nvSpPr>
          <p:spPr bwMode="auto">
            <a:xfrm>
              <a:off x="3456" y="481"/>
              <a:ext cx="462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 b="1">
                  <a:solidFill>
                    <a:schemeClr val="tx1"/>
                  </a:solidFill>
                  <a:latin typeface="Courier New" charset="0"/>
                </a:rPr>
                <a:t>10</a:t>
              </a:r>
            </a:p>
          </p:txBody>
        </p:sp>
        <p:sp>
          <p:nvSpPr>
            <p:cNvPr id="44044" name="Text Box 12"/>
            <p:cNvSpPr txBox="1">
              <a:spLocks noChangeArrowheads="1"/>
            </p:cNvSpPr>
            <p:nvPr/>
          </p:nvSpPr>
          <p:spPr bwMode="auto">
            <a:xfrm>
              <a:off x="2922" y="816"/>
              <a:ext cx="590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3366FF"/>
                  </a:solidFill>
                  <a:latin typeface="Courier New" charset="0"/>
                </a:rPr>
                <a:t>A[0]</a:t>
              </a:r>
            </a:p>
          </p:txBody>
        </p:sp>
        <p:sp>
          <p:nvSpPr>
            <p:cNvPr id="44045" name="Text Box 13"/>
            <p:cNvSpPr txBox="1">
              <a:spLocks noChangeArrowheads="1"/>
            </p:cNvSpPr>
            <p:nvPr/>
          </p:nvSpPr>
          <p:spPr bwMode="auto">
            <a:xfrm>
              <a:off x="4482" y="816"/>
              <a:ext cx="23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rgbClr val="FF0000"/>
                  </a:solidFill>
                  <a:latin typeface="Courier New" charset="0"/>
                </a:rPr>
                <a:t>p</a:t>
              </a:r>
              <a:endParaRPr lang="en-US" sz="2400" b="1" dirty="0">
                <a:solidFill>
                  <a:srgbClr val="FF0000"/>
                </a:solidFill>
                <a:latin typeface="Courier New" charset="0"/>
              </a:endParaRPr>
            </a:p>
          </p:txBody>
        </p:sp>
        <p:sp>
          <p:nvSpPr>
            <p:cNvPr id="44046" name="Freeform 14"/>
            <p:cNvSpPr>
              <a:spLocks/>
            </p:cNvSpPr>
            <p:nvPr/>
          </p:nvSpPr>
          <p:spPr bwMode="auto">
            <a:xfrm>
              <a:off x="3307" y="88"/>
              <a:ext cx="1336" cy="582"/>
            </a:xfrm>
            <a:custGeom>
              <a:avLst/>
              <a:gdLst>
                <a:gd name="T0" fmla="*/ 2195 w 813"/>
                <a:gd name="T1" fmla="*/ 601 h 564"/>
                <a:gd name="T2" fmla="*/ 1007 w 813"/>
                <a:gd name="T3" fmla="*/ 37 h 564"/>
                <a:gd name="T4" fmla="*/ 0 w 813"/>
                <a:gd name="T5" fmla="*/ 375 h 564"/>
                <a:gd name="T6" fmla="*/ 0 60000 65536"/>
                <a:gd name="T7" fmla="*/ 0 60000 65536"/>
                <a:gd name="T8" fmla="*/ 0 60000 65536"/>
                <a:gd name="T9" fmla="*/ 0 w 813"/>
                <a:gd name="T10" fmla="*/ 0 h 564"/>
                <a:gd name="T11" fmla="*/ 813 w 813"/>
                <a:gd name="T12" fmla="*/ 564 h 5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3" h="564">
                  <a:moveTo>
                    <a:pt x="813" y="564"/>
                  </a:moveTo>
                  <a:cubicBezTo>
                    <a:pt x="673" y="340"/>
                    <a:pt x="509" y="70"/>
                    <a:pt x="373" y="35"/>
                  </a:cubicBezTo>
                  <a:cubicBezTo>
                    <a:pt x="237" y="0"/>
                    <a:pt x="78" y="286"/>
                    <a:pt x="0" y="352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-287866" y="4707468"/>
            <a:ext cx="1182960" cy="1343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200" indent="-203200" algn="r">
              <a:lnSpc>
                <a:spcPct val="90000"/>
              </a:lnSpc>
              <a:buSzPct val="100000"/>
              <a:buFont typeface="Times" charset="0"/>
              <a:buNone/>
            </a:pPr>
            <a:r>
              <a:rPr lang="en-US" dirty="0" smtClean="0">
                <a:latin typeface="+mj-lt"/>
              </a:rPr>
              <a:t>Red</a:t>
            </a:r>
          </a:p>
          <a:p>
            <a:pPr marL="203200" indent="-203200" algn="r">
              <a:lnSpc>
                <a:spcPct val="90000"/>
              </a:lnSpc>
              <a:buSzPct val="100000"/>
              <a:buFont typeface="Times" charset="0"/>
              <a:buNone/>
            </a:pPr>
            <a:r>
              <a:rPr lang="en-US" dirty="0" smtClean="0">
                <a:latin typeface="+mj-lt"/>
              </a:rPr>
              <a:t> Orange</a:t>
            </a:r>
          </a:p>
          <a:p>
            <a:pPr marL="203200" indent="-203200" algn="r">
              <a:lnSpc>
                <a:spcPct val="90000"/>
              </a:lnSpc>
              <a:buSzPct val="100000"/>
              <a:buFont typeface="Times" charset="0"/>
              <a:buNone/>
            </a:pPr>
            <a:r>
              <a:rPr lang="en-US" dirty="0" smtClean="0">
                <a:latin typeface="+mj-lt"/>
              </a:rPr>
              <a:t> Green</a:t>
            </a:r>
          </a:p>
          <a:p>
            <a:pPr marL="203200" indent="-203200" algn="r">
              <a:lnSpc>
                <a:spcPct val="90000"/>
              </a:lnSpc>
              <a:buSzPct val="100000"/>
              <a:buFont typeface="Times" charset="0"/>
              <a:buNone/>
            </a:pPr>
            <a:r>
              <a:rPr lang="en-US" dirty="0" smtClean="0">
                <a:latin typeface="+mj-lt"/>
              </a:rPr>
              <a:t> Yellow</a:t>
            </a:r>
          </a:p>
          <a:p>
            <a:pPr marL="203200" indent="-203200" algn="r">
              <a:lnSpc>
                <a:spcPct val="90000"/>
              </a:lnSpc>
              <a:buSzPct val="100000"/>
              <a:buFont typeface="Times" charset="0"/>
              <a:buNone/>
            </a:pPr>
            <a:r>
              <a:rPr lang="en-US" dirty="0" smtClean="0">
                <a:latin typeface="+mj-lt"/>
              </a:rPr>
              <a:t> Pink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</a:t>
            </a:r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main(void</a:t>
            </a:r>
            <a:r>
              <a:rPr lang="en-US" dirty="0" smtClean="0">
                <a:latin typeface="Courier New"/>
                <a:cs typeface="Courier New"/>
              </a:rPr>
              <a:t>){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A</a:t>
            </a:r>
            <a:r>
              <a:rPr lang="en-US" dirty="0" smtClean="0">
                <a:latin typeface="Courier New"/>
                <a:cs typeface="Courier New"/>
              </a:rPr>
              <a:t>[] = {5,10};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A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/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err="1" smtClean="0">
                <a:latin typeface="Courier New"/>
                <a:cs typeface="Courier New"/>
              </a:rPr>
              <a:t>printf(“%u</a:t>
            </a:r>
            <a:r>
              <a:rPr lang="en-US" dirty="0" smtClean="0">
                <a:latin typeface="Courier New"/>
                <a:cs typeface="Courier New"/>
              </a:rPr>
              <a:t> %</a:t>
            </a:r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>
                <a:latin typeface="Courier New"/>
                <a:cs typeface="Courier New"/>
              </a:rPr>
              <a:t> %</a:t>
            </a:r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>
                <a:latin typeface="Courier New"/>
                <a:cs typeface="Courier New"/>
              </a:rPr>
              <a:t> %</a:t>
            </a:r>
            <a:r>
              <a:rPr lang="en-US" dirty="0" err="1" smtClean="0">
                <a:latin typeface="Courier New"/>
                <a:cs typeface="Courier New"/>
              </a:rPr>
              <a:t>d\n</a:t>
            </a:r>
            <a:r>
              <a:rPr lang="en-US" dirty="0" smtClean="0">
                <a:latin typeface="Courier New"/>
                <a:cs typeface="Courier New"/>
              </a:rPr>
              <a:t>”,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, *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A[0]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A[1]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= 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+ 1;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err="1" smtClean="0">
                <a:latin typeface="Courier New"/>
                <a:cs typeface="Courier New"/>
              </a:rPr>
              <a:t>printf(“%u</a:t>
            </a:r>
            <a:r>
              <a:rPr lang="en-US" dirty="0" smtClean="0">
                <a:latin typeface="Courier New"/>
                <a:cs typeface="Courier New"/>
              </a:rPr>
              <a:t> %</a:t>
            </a:r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>
                <a:latin typeface="Courier New"/>
                <a:cs typeface="Courier New"/>
              </a:rPr>
              <a:t> %</a:t>
            </a:r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>
                <a:latin typeface="Courier New"/>
                <a:cs typeface="Courier New"/>
              </a:rPr>
              <a:t> %</a:t>
            </a:r>
            <a:r>
              <a:rPr lang="en-US" dirty="0" err="1" smtClean="0">
                <a:latin typeface="Courier New"/>
                <a:cs typeface="Courier New"/>
              </a:rPr>
              <a:t>d\n</a:t>
            </a:r>
            <a:r>
              <a:rPr lang="en-US" dirty="0" smtClean="0">
                <a:latin typeface="Courier New"/>
                <a:cs typeface="Courier New"/>
              </a:rPr>
              <a:t>”,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, *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A[0]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A[1]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*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= *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+ 1;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err="1" smtClean="0">
                <a:latin typeface="Courier New"/>
                <a:cs typeface="Courier New"/>
              </a:rPr>
              <a:t>printf(“%u</a:t>
            </a:r>
            <a:r>
              <a:rPr lang="en-US" dirty="0" smtClean="0">
                <a:latin typeface="Courier New"/>
                <a:cs typeface="Courier New"/>
              </a:rPr>
              <a:t> %</a:t>
            </a:r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>
                <a:latin typeface="Courier New"/>
                <a:cs typeface="Courier New"/>
              </a:rPr>
              <a:t> %</a:t>
            </a:r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>
                <a:latin typeface="Courier New"/>
                <a:cs typeface="Courier New"/>
              </a:rPr>
              <a:t> %</a:t>
            </a:r>
            <a:r>
              <a:rPr lang="en-US" dirty="0" err="1" smtClean="0">
                <a:latin typeface="Courier New"/>
                <a:cs typeface="Courier New"/>
              </a:rPr>
              <a:t>d\n</a:t>
            </a:r>
            <a:r>
              <a:rPr lang="en-US" dirty="0" smtClean="0">
                <a:latin typeface="Courier New"/>
                <a:cs typeface="Courier New"/>
              </a:rPr>
              <a:t>”,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, *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A[0]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A[1]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If the first </a:t>
            </a:r>
            <a:r>
              <a:rPr lang="en-US" dirty="0" err="1" smtClean="0"/>
              <a:t>printf</a:t>
            </a:r>
            <a:r>
              <a:rPr lang="en-US" dirty="0" smtClean="0"/>
              <a:t> outputs 100 5 5 10, what will the</a:t>
            </a:r>
            <a:r>
              <a:rPr lang="en-US" dirty="0" smtClean="0"/>
              <a:t> next two </a:t>
            </a:r>
            <a:r>
              <a:rPr lang="en-US" dirty="0" err="1" smtClean="0"/>
              <a:t>printf</a:t>
            </a:r>
            <a:r>
              <a:rPr lang="en-US" dirty="0" smtClean="0"/>
              <a:t> output?</a:t>
            </a:r>
          </a:p>
          <a:p>
            <a:pPr>
              <a:buNone/>
            </a:pPr>
            <a:r>
              <a:rPr lang="en-US" dirty="0" smtClean="0"/>
              <a:t>	a) 101 10 5 10       then 101 11 5 11</a:t>
            </a:r>
            <a:br>
              <a:rPr lang="en-US" dirty="0" smtClean="0"/>
            </a:br>
            <a:r>
              <a:rPr lang="en-US" dirty="0" err="1" smtClean="0"/>
              <a:t>b</a:t>
            </a:r>
            <a:r>
              <a:rPr lang="en-US" dirty="0" smtClean="0"/>
              <a:t>) 104 10 5 10       then 104 11 5 11</a:t>
            </a:r>
            <a:br>
              <a:rPr lang="en-US" dirty="0" smtClean="0"/>
            </a:br>
            <a:r>
              <a:rPr lang="en-US" dirty="0" err="1" smtClean="0"/>
              <a:t>c</a:t>
            </a:r>
            <a:r>
              <a:rPr lang="en-US" dirty="0" smtClean="0"/>
              <a:t>) 101 &lt;other&gt; 5 10  then 101 &lt;3-others&gt;</a:t>
            </a:r>
            <a:br>
              <a:rPr lang="en-US" dirty="0" smtClean="0"/>
            </a:br>
            <a:r>
              <a:rPr lang="en-US" dirty="0" err="1" smtClean="0"/>
              <a:t>d</a:t>
            </a:r>
            <a:r>
              <a:rPr lang="en-US" dirty="0" smtClean="0"/>
              <a:t>) 104 &lt;other&gt; 5 10  then 104 &lt;3-others&gt;</a:t>
            </a:r>
            <a:br>
              <a:rPr lang="en-US" dirty="0" smtClean="0"/>
            </a:br>
            <a:r>
              <a:rPr lang="en-US" dirty="0" err="1" smtClean="0"/>
              <a:t>e</a:t>
            </a:r>
            <a:r>
              <a:rPr lang="en-US" dirty="0" smtClean="0"/>
              <a:t>) One of the two </a:t>
            </a:r>
            <a:r>
              <a:rPr lang="en-US" dirty="0" err="1" smtClean="0"/>
              <a:t>printfs</a:t>
            </a:r>
            <a:r>
              <a:rPr lang="en-US" dirty="0" smtClean="0"/>
              <a:t> causes an ERROR 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208-FD61-1E4E-BF6A-B206F7E7ED97}" type="datetime1">
              <a:rPr lang="en-US" smtClean="0"/>
              <a:t>1/27/11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840918" y="927095"/>
            <a:ext cx="3057525" cy="1617663"/>
            <a:chOff x="2922" y="88"/>
            <a:chExt cx="1926" cy="1019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3024" y="475"/>
              <a:ext cx="182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8" name="Line 6"/>
            <p:cNvSpPr>
              <a:spLocks noChangeShapeType="1"/>
            </p:cNvSpPr>
            <p:nvPr/>
          </p:nvSpPr>
          <p:spPr bwMode="auto">
            <a:xfrm>
              <a:off x="3456" y="475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9" name="Line 7"/>
            <p:cNvSpPr>
              <a:spLocks noChangeShapeType="1"/>
            </p:cNvSpPr>
            <p:nvPr/>
          </p:nvSpPr>
          <p:spPr bwMode="auto">
            <a:xfrm>
              <a:off x="3888" y="475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0" name="Line 8"/>
            <p:cNvSpPr>
              <a:spLocks noChangeShapeType="1"/>
            </p:cNvSpPr>
            <p:nvPr/>
          </p:nvSpPr>
          <p:spPr bwMode="auto">
            <a:xfrm>
              <a:off x="4368" y="475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1" name="Text Box 9"/>
            <p:cNvSpPr txBox="1">
              <a:spLocks noChangeArrowheads="1"/>
            </p:cNvSpPr>
            <p:nvPr/>
          </p:nvSpPr>
          <p:spPr bwMode="auto">
            <a:xfrm>
              <a:off x="3389" y="816"/>
              <a:ext cx="590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3366FF"/>
                  </a:solidFill>
                  <a:latin typeface="Courier New" charset="0"/>
                </a:rPr>
                <a:t>A[1]</a:t>
              </a:r>
            </a:p>
          </p:txBody>
        </p:sp>
        <p:sp>
          <p:nvSpPr>
            <p:cNvPr id="44042" name="Text Box 10"/>
            <p:cNvSpPr txBox="1">
              <a:spLocks noChangeArrowheads="1"/>
            </p:cNvSpPr>
            <p:nvPr/>
          </p:nvSpPr>
          <p:spPr bwMode="auto">
            <a:xfrm>
              <a:off x="3120" y="481"/>
              <a:ext cx="289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 b="1">
                  <a:solidFill>
                    <a:schemeClr val="tx1"/>
                  </a:solidFill>
                  <a:latin typeface="Courier New" charset="0"/>
                </a:rPr>
                <a:t>5</a:t>
              </a:r>
            </a:p>
          </p:txBody>
        </p:sp>
        <p:sp>
          <p:nvSpPr>
            <p:cNvPr id="44043" name="Text Box 11"/>
            <p:cNvSpPr txBox="1">
              <a:spLocks noChangeArrowheads="1"/>
            </p:cNvSpPr>
            <p:nvPr/>
          </p:nvSpPr>
          <p:spPr bwMode="auto">
            <a:xfrm>
              <a:off x="3456" y="481"/>
              <a:ext cx="462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 b="1">
                  <a:solidFill>
                    <a:schemeClr val="tx1"/>
                  </a:solidFill>
                  <a:latin typeface="Courier New" charset="0"/>
                </a:rPr>
                <a:t>10</a:t>
              </a:r>
            </a:p>
          </p:txBody>
        </p:sp>
        <p:sp>
          <p:nvSpPr>
            <p:cNvPr id="44044" name="Text Box 12"/>
            <p:cNvSpPr txBox="1">
              <a:spLocks noChangeArrowheads="1"/>
            </p:cNvSpPr>
            <p:nvPr/>
          </p:nvSpPr>
          <p:spPr bwMode="auto">
            <a:xfrm>
              <a:off x="2922" y="816"/>
              <a:ext cx="590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3366FF"/>
                  </a:solidFill>
                  <a:latin typeface="Courier New" charset="0"/>
                </a:rPr>
                <a:t>A[0]</a:t>
              </a:r>
            </a:p>
          </p:txBody>
        </p:sp>
        <p:sp>
          <p:nvSpPr>
            <p:cNvPr id="44045" name="Text Box 13"/>
            <p:cNvSpPr txBox="1">
              <a:spLocks noChangeArrowheads="1"/>
            </p:cNvSpPr>
            <p:nvPr/>
          </p:nvSpPr>
          <p:spPr bwMode="auto">
            <a:xfrm>
              <a:off x="4482" y="816"/>
              <a:ext cx="23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rgbClr val="FF0000"/>
                  </a:solidFill>
                  <a:latin typeface="Courier New" charset="0"/>
                </a:rPr>
                <a:t>p</a:t>
              </a:r>
              <a:endParaRPr lang="en-US" sz="2400" b="1" dirty="0">
                <a:solidFill>
                  <a:srgbClr val="FF0000"/>
                </a:solidFill>
                <a:latin typeface="Courier New" charset="0"/>
              </a:endParaRPr>
            </a:p>
          </p:txBody>
        </p:sp>
        <p:sp>
          <p:nvSpPr>
            <p:cNvPr id="44046" name="Freeform 14"/>
            <p:cNvSpPr>
              <a:spLocks/>
            </p:cNvSpPr>
            <p:nvPr/>
          </p:nvSpPr>
          <p:spPr bwMode="auto">
            <a:xfrm>
              <a:off x="3307" y="88"/>
              <a:ext cx="1336" cy="582"/>
            </a:xfrm>
            <a:custGeom>
              <a:avLst/>
              <a:gdLst>
                <a:gd name="T0" fmla="*/ 2195 w 813"/>
                <a:gd name="T1" fmla="*/ 601 h 564"/>
                <a:gd name="T2" fmla="*/ 1007 w 813"/>
                <a:gd name="T3" fmla="*/ 37 h 564"/>
                <a:gd name="T4" fmla="*/ 0 w 813"/>
                <a:gd name="T5" fmla="*/ 375 h 564"/>
                <a:gd name="T6" fmla="*/ 0 60000 65536"/>
                <a:gd name="T7" fmla="*/ 0 60000 65536"/>
                <a:gd name="T8" fmla="*/ 0 60000 65536"/>
                <a:gd name="T9" fmla="*/ 0 w 813"/>
                <a:gd name="T10" fmla="*/ 0 h 564"/>
                <a:gd name="T11" fmla="*/ 813 w 813"/>
                <a:gd name="T12" fmla="*/ 564 h 5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3" h="564">
                  <a:moveTo>
                    <a:pt x="813" y="564"/>
                  </a:moveTo>
                  <a:cubicBezTo>
                    <a:pt x="673" y="340"/>
                    <a:pt x="509" y="70"/>
                    <a:pt x="373" y="35"/>
                  </a:cubicBezTo>
                  <a:cubicBezTo>
                    <a:pt x="237" y="0"/>
                    <a:pt x="78" y="286"/>
                    <a:pt x="0" y="352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AutoShape 1030"/>
          <p:cNvSpPr>
            <a:spLocks noChangeArrowheads="1"/>
          </p:cNvSpPr>
          <p:nvPr/>
        </p:nvSpPr>
        <p:spPr bwMode="auto">
          <a:xfrm>
            <a:off x="838200" y="4960409"/>
            <a:ext cx="6953250" cy="338138"/>
          </a:xfrm>
          <a:prstGeom prst="roundRect">
            <a:avLst>
              <a:gd name="adj" fmla="val 50000"/>
            </a:avLst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-287866" y="4707468"/>
            <a:ext cx="1182960" cy="1343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200" indent="-203200" algn="r">
              <a:lnSpc>
                <a:spcPct val="90000"/>
              </a:lnSpc>
              <a:buSzPct val="100000"/>
              <a:buFont typeface="Times" charset="0"/>
              <a:buNone/>
            </a:pPr>
            <a:r>
              <a:rPr lang="en-US" dirty="0" smtClean="0">
                <a:latin typeface="+mj-lt"/>
              </a:rPr>
              <a:t>Red</a:t>
            </a:r>
          </a:p>
          <a:p>
            <a:pPr marL="203200" indent="-203200" algn="r">
              <a:lnSpc>
                <a:spcPct val="90000"/>
              </a:lnSpc>
              <a:buSzPct val="100000"/>
              <a:buFont typeface="Times" charset="0"/>
              <a:buNone/>
            </a:pPr>
            <a:r>
              <a:rPr lang="en-US" dirty="0" smtClean="0">
                <a:latin typeface="+mj-lt"/>
              </a:rPr>
              <a:t> Orange</a:t>
            </a:r>
          </a:p>
          <a:p>
            <a:pPr marL="203200" indent="-203200" algn="r">
              <a:lnSpc>
                <a:spcPct val="90000"/>
              </a:lnSpc>
              <a:buSzPct val="100000"/>
              <a:buFont typeface="Times" charset="0"/>
              <a:buNone/>
            </a:pPr>
            <a:r>
              <a:rPr lang="en-US" dirty="0" smtClean="0">
                <a:latin typeface="+mj-lt"/>
              </a:rPr>
              <a:t> Green</a:t>
            </a:r>
          </a:p>
          <a:p>
            <a:pPr marL="203200" indent="-203200" algn="r">
              <a:lnSpc>
                <a:spcPct val="90000"/>
              </a:lnSpc>
              <a:buSzPct val="100000"/>
              <a:buFont typeface="Times" charset="0"/>
              <a:buNone/>
            </a:pPr>
            <a:r>
              <a:rPr lang="en-US" dirty="0" smtClean="0">
                <a:latin typeface="+mj-lt"/>
              </a:rPr>
              <a:t> Yellow</a:t>
            </a:r>
          </a:p>
          <a:p>
            <a:pPr marL="203200" indent="-203200" algn="r">
              <a:lnSpc>
                <a:spcPct val="90000"/>
              </a:lnSpc>
              <a:buSzPct val="100000"/>
              <a:buFont typeface="Times" charset="0"/>
              <a:buNone/>
            </a:pPr>
            <a:r>
              <a:rPr lang="en-US" dirty="0" smtClean="0">
                <a:latin typeface="+mj-lt"/>
              </a:rPr>
              <a:t> Pink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Arrays and Strings</a:t>
            </a:r>
          </a:p>
          <a:p>
            <a:r>
              <a:rPr lang="en-US" dirty="0" err="1" smtClean="0">
                <a:solidFill>
                  <a:srgbClr val="BFBFBF"/>
                </a:solidFill>
              </a:rPr>
              <a:t>Administrivia</a:t>
            </a:r>
            <a:endParaRPr lang="en-US" dirty="0" smtClean="0">
              <a:solidFill>
                <a:srgbClr val="BFBFBF"/>
              </a:solidFill>
            </a:endParaRPr>
          </a:p>
          <a:p>
            <a:r>
              <a:rPr lang="en-US" dirty="0" smtClean="0"/>
              <a:t>Pointer Allocation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Technology Break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Pointer </a:t>
            </a:r>
            <a:r>
              <a:rPr lang="en-US" dirty="0" smtClean="0">
                <a:solidFill>
                  <a:srgbClr val="BFBFBF"/>
                </a:solidFill>
              </a:rPr>
              <a:t>Problems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Summary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23BA-2DFC-FE44-9C08-657596968FB1}" type="datetime1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&amp; Allocation (1/2)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declaring a pointer: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</a:t>
            </a:r>
            <a:r>
              <a:rPr lang="en-US" dirty="0" err="1" smtClean="0">
                <a:latin typeface="Courier New"/>
                <a:cs typeface="Courier New"/>
              </a:rPr>
              <a:t>ptr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ptr</a:t>
            </a:r>
            <a:r>
              <a:rPr lang="en-US" dirty="0" smtClean="0"/>
              <a:t> doesn’t actually point to anything yet </a:t>
            </a:r>
            <a:r>
              <a:rPr lang="en-US" dirty="0" smtClean="0"/>
              <a:t>(points somewhere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but don’t know </a:t>
            </a:r>
            <a:r>
              <a:rPr lang="en-US" dirty="0" smtClean="0"/>
              <a:t>where)</a:t>
            </a:r>
            <a:r>
              <a:rPr lang="en-US" dirty="0" smtClean="0"/>
              <a:t>.  We can either:</a:t>
            </a:r>
          </a:p>
          <a:p>
            <a:pPr lvl="1"/>
            <a:r>
              <a:rPr lang="en-US" dirty="0" smtClean="0"/>
              <a:t>Make it point to something that already exists, </a:t>
            </a:r>
            <a:r>
              <a:rPr lang="en-US" i="1" dirty="0" smtClean="0"/>
              <a:t>or</a:t>
            </a:r>
          </a:p>
          <a:p>
            <a:pPr lvl="1"/>
            <a:r>
              <a:rPr lang="en-US" dirty="0" smtClean="0"/>
              <a:t>Allocate room in memory for something new that it will point to …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F8AB-C13B-9442-8587-944A8F8E481D}" type="datetime1">
              <a:rPr lang="en-US" smtClean="0"/>
              <a:t>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Strings</a:t>
            </a:r>
            <a:endParaRPr lang="en-US" dirty="0" smtClean="0"/>
          </a:p>
          <a:p>
            <a:r>
              <a:rPr lang="en-US" dirty="0" smtClean="0"/>
              <a:t>Pointer Allocation</a:t>
            </a:r>
          </a:p>
          <a:p>
            <a:r>
              <a:rPr lang="en-US" dirty="0" smtClean="0"/>
              <a:t>Technology Break</a:t>
            </a:r>
          </a:p>
          <a:p>
            <a:r>
              <a:rPr lang="en-US" dirty="0" smtClean="0"/>
              <a:t>Pointer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1078-D68D-DA45-8E16-EF921B83A89A}" type="datetime1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&amp; Allocation (2/2)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Pointing to something that already exists: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</a:t>
            </a:r>
            <a:r>
              <a:rPr lang="en-US" dirty="0" err="1" smtClean="0">
                <a:latin typeface="Courier New"/>
                <a:cs typeface="Courier New"/>
              </a:rPr>
              <a:t>ptr</a:t>
            </a:r>
            <a:r>
              <a:rPr lang="en-US" dirty="0" smtClean="0">
                <a:latin typeface="Courier New"/>
                <a:cs typeface="Courier New"/>
              </a:rPr>
              <a:t>, var1, var2; var1 = 5;	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err="1" smtClean="0">
                <a:latin typeface="Courier New"/>
                <a:cs typeface="Courier New"/>
              </a:rPr>
              <a:t>ptr</a:t>
            </a:r>
            <a:r>
              <a:rPr lang="en-US" dirty="0" smtClean="0">
                <a:latin typeface="Courier New"/>
                <a:cs typeface="Courier New"/>
              </a:rPr>
              <a:t>  = &amp;var1;         var2 = *</a:t>
            </a:r>
            <a:r>
              <a:rPr lang="en-US" dirty="0" err="1" smtClean="0">
                <a:latin typeface="Courier New"/>
                <a:cs typeface="Courier New"/>
              </a:rPr>
              <a:t>ptr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smtClean="0">
                <a:latin typeface="Courier New"/>
                <a:cs typeface="Courier New"/>
              </a:rPr>
              <a:t>var1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var2</a:t>
            </a:r>
            <a:r>
              <a:rPr lang="en-US" dirty="0" smtClean="0"/>
              <a:t> have</a:t>
            </a:r>
            <a:r>
              <a:rPr lang="en-US" dirty="0" smtClean="0"/>
              <a:t> space implicitly </a:t>
            </a:r>
            <a:r>
              <a:rPr lang="en-US" dirty="0" smtClean="0"/>
              <a:t>allocated for them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566A-8C99-284B-BBCF-16E317037380}" type="datetime1">
              <a:rPr lang="en-US" smtClean="0"/>
              <a:t>1/27/11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92163" y="4953000"/>
            <a:ext cx="1874837" cy="747713"/>
            <a:chOff x="-173" y="1632"/>
            <a:chExt cx="1181" cy="471"/>
          </a:xfrm>
        </p:grpSpPr>
        <p:sp>
          <p:nvSpPr>
            <p:cNvPr id="57361" name="Rectangle 5"/>
            <p:cNvSpPr>
              <a:spLocks noChangeArrowheads="1"/>
            </p:cNvSpPr>
            <p:nvPr/>
          </p:nvSpPr>
          <p:spPr bwMode="auto">
            <a:xfrm>
              <a:off x="384" y="1632"/>
              <a:ext cx="624" cy="43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2" name="Text Box 6"/>
            <p:cNvSpPr txBox="1">
              <a:spLocks noChangeArrowheads="1"/>
            </p:cNvSpPr>
            <p:nvPr/>
          </p:nvSpPr>
          <p:spPr bwMode="auto">
            <a:xfrm>
              <a:off x="-173" y="1776"/>
              <a:ext cx="519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800" b="1">
                  <a:solidFill>
                    <a:schemeClr val="tx1"/>
                  </a:solidFill>
                  <a:latin typeface="Courier New" charset="0"/>
                </a:rPr>
                <a:t>ptr</a:t>
              </a:r>
              <a:endParaRPr lang="en-US" sz="2000"/>
            </a:p>
          </p:txBody>
        </p:sp>
        <p:sp>
          <p:nvSpPr>
            <p:cNvPr id="57363" name="Text Box 7"/>
            <p:cNvSpPr txBox="1">
              <a:spLocks noChangeArrowheads="1"/>
            </p:cNvSpPr>
            <p:nvPr/>
          </p:nvSpPr>
          <p:spPr bwMode="auto">
            <a:xfrm>
              <a:off x="576" y="18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/>
            </a:p>
          </p:txBody>
        </p:sp>
      </p:grpSp>
      <p:sp>
        <p:nvSpPr>
          <p:cNvPr id="57349" name="Rectangle 8"/>
          <p:cNvSpPr>
            <a:spLocks noChangeArrowheads="1"/>
          </p:cNvSpPr>
          <p:nvPr/>
        </p:nvSpPr>
        <p:spPr bwMode="auto">
          <a:xfrm>
            <a:off x="4114800" y="4953000"/>
            <a:ext cx="9906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0" name="Text Box 9"/>
          <p:cNvSpPr txBox="1">
            <a:spLocks noChangeArrowheads="1"/>
          </p:cNvSpPr>
          <p:nvPr/>
        </p:nvSpPr>
        <p:spPr bwMode="auto">
          <a:xfrm>
            <a:off x="3168650" y="5181600"/>
            <a:ext cx="10382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2800" b="1">
                <a:solidFill>
                  <a:schemeClr val="tx1"/>
                </a:solidFill>
                <a:latin typeface="Courier New" charset="0"/>
              </a:rPr>
              <a:t>var1</a:t>
            </a:r>
            <a:endParaRPr lang="en-US" sz="2000"/>
          </a:p>
        </p:txBody>
      </p:sp>
      <p:sp>
        <p:nvSpPr>
          <p:cNvPr id="57351" name="Text Box 10"/>
          <p:cNvSpPr txBox="1">
            <a:spLocks noChangeArrowheads="1"/>
          </p:cNvSpPr>
          <p:nvPr/>
        </p:nvSpPr>
        <p:spPr bwMode="auto">
          <a:xfrm>
            <a:off x="4419600" y="5029200"/>
            <a:ext cx="3968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 New" charset="0"/>
              </a:rPr>
              <a:t>?</a:t>
            </a:r>
            <a:endParaRPr lang="en-US" sz="2000"/>
          </a:p>
        </p:txBody>
      </p:sp>
      <p:sp>
        <p:nvSpPr>
          <p:cNvPr id="57352" name="Rectangle 11"/>
          <p:cNvSpPr>
            <a:spLocks noChangeArrowheads="1"/>
          </p:cNvSpPr>
          <p:nvPr/>
        </p:nvSpPr>
        <p:spPr bwMode="auto">
          <a:xfrm>
            <a:off x="6324600" y="4953000"/>
            <a:ext cx="9906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3" name="Text Box 12"/>
          <p:cNvSpPr txBox="1">
            <a:spLocks noChangeArrowheads="1"/>
          </p:cNvSpPr>
          <p:nvPr/>
        </p:nvSpPr>
        <p:spPr bwMode="auto">
          <a:xfrm>
            <a:off x="5378450" y="5181600"/>
            <a:ext cx="10382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2800" b="1">
                <a:solidFill>
                  <a:schemeClr val="tx1"/>
                </a:solidFill>
                <a:latin typeface="Courier New" charset="0"/>
              </a:rPr>
              <a:t>var2</a:t>
            </a:r>
            <a:endParaRPr lang="en-US" sz="2000"/>
          </a:p>
        </p:txBody>
      </p:sp>
      <p:sp>
        <p:nvSpPr>
          <p:cNvPr id="57354" name="Text Box 13"/>
          <p:cNvSpPr txBox="1">
            <a:spLocks noChangeArrowheads="1"/>
          </p:cNvSpPr>
          <p:nvPr/>
        </p:nvSpPr>
        <p:spPr bwMode="auto">
          <a:xfrm>
            <a:off x="6629400" y="5029200"/>
            <a:ext cx="3968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 New" charset="0"/>
              </a:rPr>
              <a:t>?</a:t>
            </a:r>
            <a:endParaRPr lang="en-US" sz="2000"/>
          </a:p>
        </p:txBody>
      </p:sp>
      <p:sp>
        <p:nvSpPr>
          <p:cNvPr id="1560590" name="Rectangle 14"/>
          <p:cNvSpPr>
            <a:spLocks noChangeArrowheads="1"/>
          </p:cNvSpPr>
          <p:nvPr/>
        </p:nvSpPr>
        <p:spPr bwMode="auto">
          <a:xfrm>
            <a:off x="4419600" y="5029200"/>
            <a:ext cx="428625" cy="5794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ourier New" charset="0"/>
              </a:rPr>
              <a:t>5</a:t>
            </a:r>
          </a:p>
        </p:txBody>
      </p:sp>
      <p:sp>
        <p:nvSpPr>
          <p:cNvPr id="1560591" name="Rectangle 15"/>
          <p:cNvSpPr>
            <a:spLocks noChangeArrowheads="1"/>
          </p:cNvSpPr>
          <p:nvPr/>
        </p:nvSpPr>
        <p:spPr bwMode="auto">
          <a:xfrm>
            <a:off x="6657975" y="5029200"/>
            <a:ext cx="428625" cy="5794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ourier New" charset="0"/>
              </a:rPr>
              <a:t>5</a:t>
            </a:r>
          </a:p>
        </p:txBody>
      </p:sp>
      <p:sp>
        <p:nvSpPr>
          <p:cNvPr id="57357" name="Rectangle 16"/>
          <p:cNvSpPr>
            <a:spLocks noChangeArrowheads="1"/>
          </p:cNvSpPr>
          <p:nvPr/>
        </p:nvSpPr>
        <p:spPr bwMode="auto">
          <a:xfrm>
            <a:off x="1981200" y="5043488"/>
            <a:ext cx="396875" cy="5191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 New" charset="0"/>
              </a:rPr>
              <a:t>?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981200" y="4876800"/>
            <a:ext cx="2057400" cy="685800"/>
            <a:chOff x="1248" y="3072"/>
            <a:chExt cx="1296" cy="432"/>
          </a:xfrm>
        </p:grpSpPr>
        <p:sp>
          <p:nvSpPr>
            <p:cNvPr id="57359" name="Rectangle 18"/>
            <p:cNvSpPr>
              <a:spLocks noChangeArrowheads="1"/>
            </p:cNvSpPr>
            <p:nvPr/>
          </p:nvSpPr>
          <p:spPr bwMode="auto">
            <a:xfrm>
              <a:off x="1248" y="3177"/>
              <a:ext cx="250" cy="327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charset="0"/>
                </a:rPr>
                <a:t> </a:t>
              </a:r>
            </a:p>
          </p:txBody>
        </p:sp>
        <p:sp>
          <p:nvSpPr>
            <p:cNvPr id="57360" name="Freeform 19"/>
            <p:cNvSpPr>
              <a:spLocks/>
            </p:cNvSpPr>
            <p:nvPr/>
          </p:nvSpPr>
          <p:spPr bwMode="auto">
            <a:xfrm>
              <a:off x="1392" y="3072"/>
              <a:ext cx="1152" cy="288"/>
            </a:xfrm>
            <a:custGeom>
              <a:avLst/>
              <a:gdLst>
                <a:gd name="T0" fmla="*/ 0 w 720"/>
                <a:gd name="T1" fmla="*/ 186 h 392"/>
                <a:gd name="T2" fmla="*/ 982 w 720"/>
                <a:gd name="T3" fmla="*/ 4 h 392"/>
                <a:gd name="T4" fmla="*/ 1843 w 720"/>
                <a:gd name="T5" fmla="*/ 212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0590" grpId="0" animBg="1" autoUpdateAnimBg="0"/>
      <p:bldP spid="1560591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Arrays</a:t>
            </a:r>
            <a:br>
              <a:rPr lang="en-US" dirty="0" smtClean="0"/>
            </a:br>
            <a:r>
              <a:rPr lang="en-US" dirty="0" smtClean="0"/>
              <a:t>(one element past array </a:t>
            </a:r>
            <a:r>
              <a:rPr lang="en-US" i="1" dirty="0" smtClean="0"/>
              <a:t>must </a:t>
            </a:r>
            <a:r>
              <a:rPr lang="en-US" dirty="0" smtClean="0"/>
              <a:t>be valid)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Array size 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/>
              <a:t>; want to access from 0 to n-1, but test for exit by comparing to address one element past the array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ar[10], 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, *</a:t>
            </a:r>
            <a:r>
              <a:rPr lang="en-US" dirty="0" err="1" smtClean="0">
                <a:latin typeface="Courier New"/>
                <a:cs typeface="Courier New"/>
              </a:rPr>
              <a:t>q</a:t>
            </a:r>
            <a:r>
              <a:rPr lang="en-US" dirty="0" smtClean="0">
                <a:latin typeface="Courier New"/>
                <a:cs typeface="Courier New"/>
              </a:rPr>
              <a:t>, sum = 0;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...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= &amp;ar[0]; </a:t>
            </a:r>
            <a:r>
              <a:rPr lang="en-US" dirty="0" err="1" smtClean="0">
                <a:latin typeface="Courier New"/>
                <a:cs typeface="Courier New"/>
              </a:rPr>
              <a:t>q</a:t>
            </a:r>
            <a:r>
              <a:rPr lang="en-US" dirty="0" smtClean="0">
                <a:latin typeface="Courier New"/>
                <a:cs typeface="Courier New"/>
              </a:rPr>
              <a:t> = &amp;ar[10];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while (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!= </a:t>
            </a:r>
            <a:r>
              <a:rPr lang="en-US" dirty="0" err="1" smtClean="0">
                <a:latin typeface="Courier New"/>
                <a:cs typeface="Courier New"/>
              </a:rPr>
              <a:t>q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/* sum = sum + 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; 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+ 1; */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sum += 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++;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i="1" dirty="0" smtClean="0"/>
              <a:t>Is this legal?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 defines that one element past end of array must be a valid address, i.e., will not cause an bus error or address error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1A5-745C-5049-B07C-99842218FFAA}" type="datetime1">
              <a:rPr lang="en-US" smtClean="0"/>
              <a:t>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 Arithmetic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valid pointer arithmetic?</a:t>
            </a:r>
          </a:p>
          <a:p>
            <a:pPr lvl="1"/>
            <a:r>
              <a:rPr lang="en-US" dirty="0" smtClean="0"/>
              <a:t>Add an integer to a pointer</a:t>
            </a:r>
          </a:p>
          <a:p>
            <a:pPr lvl="1"/>
            <a:r>
              <a:rPr lang="en-US" dirty="0" smtClean="0"/>
              <a:t>Subtract 2 pointers (in the same array)</a:t>
            </a:r>
          </a:p>
          <a:p>
            <a:pPr lvl="1"/>
            <a:r>
              <a:rPr lang="en-US" dirty="0" smtClean="0"/>
              <a:t>Compare pointers (&lt;, &lt;=, ==, !=, &gt;, &gt;=)</a:t>
            </a:r>
          </a:p>
          <a:p>
            <a:pPr lvl="1"/>
            <a:r>
              <a:rPr lang="en-US" dirty="0" smtClean="0"/>
              <a:t>Compare pointer to NULL (indicates that the pointer points to nothing)</a:t>
            </a:r>
          </a:p>
          <a:p>
            <a:r>
              <a:rPr lang="en-US" dirty="0" smtClean="0"/>
              <a:t>Everything else is illegal since it makes no sense:</a:t>
            </a:r>
          </a:p>
          <a:p>
            <a:pPr lvl="1"/>
            <a:r>
              <a:rPr lang="en-US" dirty="0" smtClean="0"/>
              <a:t>Adding two pointers</a:t>
            </a:r>
          </a:p>
          <a:p>
            <a:pPr lvl="1"/>
            <a:r>
              <a:rPr lang="en-US" dirty="0" smtClean="0"/>
              <a:t>Multiplying pointers </a:t>
            </a:r>
          </a:p>
          <a:p>
            <a:pPr lvl="1"/>
            <a:r>
              <a:rPr lang="en-US" dirty="0" smtClean="0"/>
              <a:t>Subtract pointer from integer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FA3C-D29E-5348-B2D8-DA21B180C014}" type="datetime1">
              <a:rPr lang="en-US" smtClean="0"/>
              <a:t>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Pointer Arithmetic to Copy Memory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use pointer arithmetic to “walk” through memory: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0D87-A040-C14F-8FA8-47F3C6ADACC0}" type="datetime1">
              <a:rPr lang="en-US" smtClean="0"/>
              <a:t>1/27/11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685800" y="2611956"/>
            <a:ext cx="7941898" cy="31085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sz="2800" dirty="0" err="1">
                <a:solidFill>
                  <a:schemeClr val="tx1"/>
                </a:solidFill>
                <a:latin typeface="Courier New" charset="0"/>
              </a:rPr>
              <a:t>copy(int</a:t>
            </a:r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 *from, </a:t>
            </a:r>
            <a:r>
              <a:rPr lang="en-US" sz="28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 *to, </a:t>
            </a:r>
            <a:r>
              <a:rPr lang="en-US" sz="28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)</a:t>
            </a:r>
            <a:r>
              <a:rPr lang="en-US" sz="2800" dirty="0" smtClean="0">
                <a:solidFill>
                  <a:schemeClr val="tx1"/>
                </a:solidFill>
                <a:latin typeface="Courier New" charset="0"/>
              </a:rPr>
              <a:t> </a:t>
            </a:r>
            <a:br>
              <a:rPr lang="en-US" sz="2800" dirty="0" smtClean="0">
                <a:solidFill>
                  <a:schemeClr val="tx1"/>
                </a:solidFill>
                <a:latin typeface="Courier New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ourier New" charset="0"/>
              </a:rPr>
              <a:t>   {</a:t>
            </a:r>
            <a:endParaRPr lang="en-US" sz="2800" dirty="0">
              <a:solidFill>
                <a:schemeClr val="tx1"/>
              </a:solidFill>
              <a:latin typeface="Courier New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    </a:t>
            </a:r>
            <a:r>
              <a:rPr lang="en-US" sz="28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    for (</a:t>
            </a:r>
            <a:r>
              <a:rPr lang="en-US" sz="2800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=0; </a:t>
            </a:r>
            <a:r>
              <a:rPr lang="en-US" sz="2800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&lt;</a:t>
            </a:r>
            <a:r>
              <a:rPr lang="en-US" sz="28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US" sz="2800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++) {</a:t>
            </a:r>
          </a:p>
          <a:p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        *to++ = *from++;</a:t>
            </a:r>
          </a:p>
          <a:p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Courier New" charset="0"/>
              </a:rPr>
              <a:t> }</a:t>
            </a:r>
            <a:endParaRPr lang="en-US" sz="2800" dirty="0">
              <a:solidFill>
                <a:schemeClr val="tx1"/>
              </a:solidFill>
              <a:latin typeface="Courier New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Courier New" charset="0"/>
              </a:rPr>
              <a:t>}</a:t>
            </a:r>
            <a:endParaRPr lang="en-US" sz="2400" dirty="0">
              <a:solidFill>
                <a:schemeClr val="tx1"/>
              </a:solidFill>
              <a:latin typeface="Courier New" charset="0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685800" y="5799647"/>
            <a:ext cx="7848600" cy="4411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Note we had to pass size (</a:t>
            </a:r>
            <a:r>
              <a:rPr lang="en-US" sz="32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3200" dirty="0">
                <a:solidFill>
                  <a:schemeClr val="tx1"/>
                </a:solidFill>
              </a:rPr>
              <a:t>) to </a:t>
            </a:r>
            <a:r>
              <a:rPr lang="en-US" sz="3200" dirty="0">
                <a:solidFill>
                  <a:schemeClr val="tx1"/>
                </a:solidFill>
                <a:latin typeface="Courier New" charset="0"/>
              </a:rPr>
              <a:t>copy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 vs. Pointers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3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sz="2800" dirty="0" smtClean="0"/>
              <a:t>Array name is a read-only pointer to the 0th element of the array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sz="2800" dirty="0" smtClean="0"/>
              <a:t>Array parameter can be declared as an array or a pointer; an array argument can be passed as a pointer</a:t>
            </a:r>
            <a:endParaRPr lang="en-US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BBB1-0A75-0647-80B3-204AD5882674}" type="datetime1">
              <a:rPr lang="en-US" smtClean="0"/>
              <a:t>1/27/11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609600" y="3496203"/>
            <a:ext cx="4063282" cy="24252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strlen(char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urier New" charset="0"/>
              </a:rPr>
              <a:t>s</a:t>
            </a:r>
            <a:r>
              <a:rPr lang="en-US" sz="2400" dirty="0">
                <a:solidFill>
                  <a:srgbClr val="3366FF"/>
                </a:solidFill>
                <a:latin typeface="Courier New" charset="0"/>
              </a:rPr>
              <a:t>[]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0;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  while (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s[n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] != 0)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     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++;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  return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800600" y="3496203"/>
            <a:ext cx="4063282" cy="24252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strlen(char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2400" dirty="0" err="1">
                <a:solidFill>
                  <a:srgbClr val="FF0000"/>
                </a:solidFill>
                <a:latin typeface="Courier New" charset="0"/>
              </a:rPr>
              <a:t>s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0;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  while (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s[n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] != 0)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     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++;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  return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2260599" y="4912104"/>
            <a:ext cx="2667000" cy="1610558"/>
          </a:xfrm>
          <a:prstGeom prst="upArrowCallout">
            <a:avLst>
              <a:gd name="adj1" fmla="val 16539"/>
              <a:gd name="adj2" fmla="val 27581"/>
              <a:gd name="adj3" fmla="val 29949"/>
              <a:gd name="adj4" fmla="val 51190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chemeClr val="accent2"/>
                </a:solidFill>
              </a:rPr>
              <a:t>Could be written: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  <a:latin typeface="Courier New" charset="0"/>
              </a:rPr>
              <a:t>while (</a:t>
            </a:r>
            <a:r>
              <a:rPr lang="en-US" sz="2400" dirty="0" err="1">
                <a:solidFill>
                  <a:schemeClr val="accent2"/>
                </a:solidFill>
                <a:latin typeface="Courier New" charset="0"/>
              </a:rPr>
              <a:t>s[n</a:t>
            </a:r>
            <a:r>
              <a:rPr lang="en-US" sz="2400" dirty="0">
                <a:solidFill>
                  <a:schemeClr val="accent2"/>
                </a:solidFill>
                <a:latin typeface="Courier New" charset="0"/>
              </a:rPr>
              <a:t>])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 Arithmetic Summary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*(p+1) </a:t>
            </a:r>
            <a:r>
              <a:rPr lang="en-US" dirty="0" smtClean="0">
                <a:latin typeface="+mj-lt"/>
                <a:cs typeface="Courier New"/>
              </a:rPr>
              <a:t>?</a:t>
            </a:r>
          </a:p>
          <a:p>
            <a:pPr lvl="1">
              <a:buNone/>
            </a:pPr>
            <a:r>
              <a:rPr lang="en-US" dirty="0" err="1" smtClean="0"/>
              <a:t>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*(p+1); 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*p+1 </a:t>
            </a:r>
            <a:r>
              <a:rPr lang="en-US" dirty="0" smtClean="0">
                <a:latin typeface="+mj-lt"/>
                <a:cs typeface="Courier New"/>
              </a:rPr>
              <a:t>?</a:t>
            </a:r>
          </a:p>
          <a:p>
            <a:pPr lvl="1">
              <a:buNone/>
            </a:pPr>
            <a:r>
              <a:rPr lang="en-US" dirty="0" err="1" smtClean="0"/>
              <a:t>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(*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) + 1 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(*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)++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?</a:t>
            </a:r>
            <a:r>
              <a:rPr lang="en-US" dirty="0" smtClean="0">
                <a:latin typeface="Courier New"/>
                <a:cs typeface="Courier New"/>
              </a:rPr>
              <a:t> </a:t>
            </a:r>
          </a:p>
          <a:p>
            <a:pPr lvl="1">
              <a:buNone/>
            </a:pPr>
            <a:r>
              <a:rPr lang="en-US" dirty="0" err="1" smtClean="0"/>
              <a:t>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; 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= 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+ 1;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++ </a:t>
            </a:r>
            <a:r>
              <a:rPr lang="en-US" dirty="0" smtClean="0">
                <a:cs typeface="Courier New"/>
              </a:rPr>
              <a:t>?</a:t>
            </a:r>
            <a:r>
              <a:rPr lang="en-US" dirty="0" smtClean="0">
                <a:latin typeface="Courier New"/>
                <a:cs typeface="Courier New"/>
              </a:rPr>
              <a:t> (*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++) </a:t>
            </a:r>
            <a:r>
              <a:rPr lang="en-US" dirty="0" smtClean="0">
                <a:cs typeface="Courier New"/>
              </a:rPr>
              <a:t>?</a:t>
            </a:r>
            <a:r>
              <a:rPr lang="en-US" dirty="0" smtClean="0">
                <a:latin typeface="Courier New"/>
                <a:cs typeface="Courier New"/>
              </a:rPr>
              <a:t> *(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)++ </a:t>
            </a:r>
            <a:r>
              <a:rPr lang="en-US" dirty="0" smtClean="0">
                <a:latin typeface="+mj-lt"/>
                <a:cs typeface="Courier New"/>
              </a:rPr>
              <a:t>?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*(</a:t>
            </a:r>
            <a:r>
              <a:rPr lang="en-US" b="1" dirty="0" err="1" smtClean="0">
                <a:solidFill>
                  <a:srgbClr val="3366FF"/>
                </a:solidFill>
                <a:latin typeface="Courier New"/>
                <a:cs typeface="Courier New"/>
              </a:rPr>
              <a:t>p</a:t>
            </a: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++)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+mj-lt"/>
                <a:cs typeface="Courier New"/>
              </a:rPr>
              <a:t>?</a:t>
            </a:r>
          </a:p>
          <a:p>
            <a:pPr lvl="1">
              <a:buNone/>
            </a:pPr>
            <a:r>
              <a:rPr lang="en-US" dirty="0" err="1" smtClean="0"/>
              <a:t>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; 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=  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+ 1;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*++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?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err="1" smtClean="0"/>
              <a:t>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+ 1 ; 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;</a:t>
            </a:r>
          </a:p>
          <a:p>
            <a:r>
              <a:rPr lang="en-US" sz="3429" dirty="0" smtClean="0"/>
              <a:t>Lesson?</a:t>
            </a:r>
          </a:p>
          <a:p>
            <a:pPr lvl="1"/>
            <a:r>
              <a:rPr lang="en-US" dirty="0" smtClean="0"/>
              <a:t>Using anything but the standard </a:t>
            </a:r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++</a:t>
            </a:r>
            <a:r>
              <a:rPr lang="en-US" dirty="0" smtClean="0"/>
              <a:t> , </a:t>
            </a:r>
            <a:r>
              <a:rPr lang="en-US" dirty="0" smtClean="0">
                <a:latin typeface="Courier New"/>
                <a:cs typeface="Courier New"/>
              </a:rPr>
              <a:t>(*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)++</a:t>
            </a:r>
            <a:r>
              <a:rPr lang="en-US" dirty="0" smtClean="0"/>
              <a:t> causes more problems than it solves!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D584D-3DC1-2646-BD68-48221997FABA}" type="datetime1">
              <a:rPr lang="en-US" smtClean="0"/>
              <a:t>1/27/11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778934" y="2929468"/>
            <a:ext cx="2167466" cy="3386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520269" y="3539068"/>
            <a:ext cx="1557865" cy="3386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Pointer Arithmetic:</a:t>
            </a:r>
            <a:br>
              <a:rPr lang="en-US" dirty="0" smtClean="0"/>
            </a:br>
            <a:r>
              <a:rPr lang="en-US" dirty="0" smtClean="0"/>
              <a:t>Peer Instruction Question</a:t>
            </a:r>
            <a:endParaRPr lang="en-US" dirty="0"/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571500" indent="-571500">
              <a:buNone/>
            </a:pPr>
            <a:r>
              <a:rPr lang="en-US" sz="4129" dirty="0" smtClean="0"/>
              <a:t>How many of the following are invalid?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pointer + integer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integer + pointer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pointer + pointer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pointer – integer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integer – pointer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pointer – pointer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compare pointer to pointer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compare pointer to integer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compare pointer to 0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compare pointer to NULL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5DF1-013E-0D49-9D78-C21794121BF4}" type="datetime1">
              <a:rPr lang="en-US" smtClean="0"/>
              <a:t>1/27/11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9940" name="Rectangle 1028"/>
          <p:cNvSpPr>
            <a:spLocks noChangeArrowheads="1"/>
          </p:cNvSpPr>
          <p:nvPr/>
        </p:nvSpPr>
        <p:spPr bwMode="auto">
          <a:xfrm>
            <a:off x="6891868" y="3124200"/>
            <a:ext cx="2173288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u="sng" dirty="0">
                <a:solidFill>
                  <a:schemeClr val="tx1"/>
                </a:solidFill>
                <a:latin typeface="Courier New" charset="0"/>
              </a:rPr>
              <a:t>#</a:t>
            </a:r>
            <a:r>
              <a:rPr lang="en-US" sz="2400" u="sng" dirty="0" smtClean="0">
                <a:solidFill>
                  <a:schemeClr val="tx1"/>
                </a:solidFill>
                <a:latin typeface="Courier New" charset="0"/>
              </a:rPr>
              <a:t>invalid</a:t>
            </a:r>
            <a:br>
              <a:rPr lang="en-US" sz="2400" u="sng" dirty="0" smtClean="0">
                <a:solidFill>
                  <a:schemeClr val="tx1"/>
                </a:solidFill>
                <a:latin typeface="Courier New" charset="0"/>
              </a:rPr>
            </a:br>
            <a:r>
              <a:rPr lang="en-US" sz="2400" dirty="0" smtClean="0">
                <a:latin typeface="Courier New" charset="0"/>
              </a:rPr>
              <a:t>Red: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1</a:t>
            </a:r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smtClean="0">
                <a:latin typeface="Courier New" charset="0"/>
              </a:rPr>
              <a:t>Orange: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2</a:t>
            </a:r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smtClean="0">
                <a:latin typeface="Courier New" charset="0"/>
              </a:rPr>
              <a:t>Green: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3</a:t>
            </a:r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smtClean="0">
                <a:latin typeface="Courier New" charset="0"/>
              </a:rPr>
              <a:t>Yellow: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4</a:t>
            </a:r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smtClean="0">
                <a:latin typeface="Courier New" charset="0"/>
              </a:rPr>
              <a:t>Pink: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5</a:t>
            </a:r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28"/>
          <p:cNvSpPr>
            <a:spLocks noChangeArrowheads="1"/>
          </p:cNvSpPr>
          <p:nvPr/>
        </p:nvSpPr>
        <p:spPr bwMode="auto">
          <a:xfrm>
            <a:off x="6891868" y="3124200"/>
            <a:ext cx="2173288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u="sng" dirty="0">
                <a:solidFill>
                  <a:schemeClr val="tx1"/>
                </a:solidFill>
                <a:latin typeface="Courier New" charset="0"/>
              </a:rPr>
              <a:t>#</a:t>
            </a:r>
            <a:r>
              <a:rPr lang="en-US" sz="2400" u="sng" dirty="0" smtClean="0">
                <a:solidFill>
                  <a:schemeClr val="tx1"/>
                </a:solidFill>
                <a:latin typeface="Courier New" charset="0"/>
              </a:rPr>
              <a:t>invalid</a:t>
            </a:r>
            <a:br>
              <a:rPr lang="en-US" sz="2400" u="sng" dirty="0" smtClean="0">
                <a:solidFill>
                  <a:schemeClr val="tx1"/>
                </a:solidFill>
                <a:latin typeface="Courier New" charset="0"/>
              </a:rPr>
            </a:br>
            <a:r>
              <a:rPr lang="en-US" sz="2400" dirty="0" smtClean="0">
                <a:latin typeface="Courier New" charset="0"/>
              </a:rPr>
              <a:t>Red: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1</a:t>
            </a:r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smtClean="0">
                <a:latin typeface="Courier New" charset="0"/>
              </a:rPr>
              <a:t>Orange: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2</a:t>
            </a:r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smtClean="0">
                <a:latin typeface="Courier New" charset="0"/>
              </a:rPr>
              <a:t>Green: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3</a:t>
            </a:r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smtClean="0">
                <a:latin typeface="Courier New" charset="0"/>
              </a:rPr>
              <a:t>Yellow: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4</a:t>
            </a:r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smtClean="0">
                <a:latin typeface="Courier New" charset="0"/>
              </a:rPr>
              <a:t>Pink: 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5</a:t>
            </a:r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 </a:t>
            </a:r>
          </a:p>
        </p:txBody>
      </p:sp>
      <p:sp>
        <p:nvSpPr>
          <p:cNvPr id="41987" name="Rectangle 1026"/>
          <p:cNvSpPr>
            <a:spLocks noChangeArrowheads="1"/>
          </p:cNvSpPr>
          <p:nvPr/>
        </p:nvSpPr>
        <p:spPr bwMode="auto">
          <a:xfrm>
            <a:off x="304800" y="1591717"/>
            <a:ext cx="8534400" cy="41539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812800" indent="-8128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3200" dirty="0">
                <a:solidFill>
                  <a:schemeClr val="tx1"/>
                </a:solidFill>
              </a:rPr>
              <a:t>How many of the following are </a:t>
            </a:r>
            <a:r>
              <a:rPr lang="en-US" sz="3200" dirty="0">
                <a:solidFill>
                  <a:srgbClr val="FF0000"/>
                </a:solidFill>
              </a:rPr>
              <a:t>invalid</a:t>
            </a:r>
            <a:r>
              <a:rPr lang="en-US" sz="3200" dirty="0">
                <a:solidFill>
                  <a:schemeClr val="tx1"/>
                </a:solidFill>
              </a:rPr>
              <a:t>?</a:t>
            </a:r>
          </a:p>
          <a:p>
            <a:pPr marL="812800" indent="-812800">
              <a:lnSpc>
                <a:spcPct val="35000"/>
              </a:lnSpc>
              <a:spcBef>
                <a:spcPct val="65000"/>
              </a:spcBef>
              <a:buSzPct val="100000"/>
              <a:buFont typeface="Times" charset="0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pointer + integer</a:t>
            </a:r>
          </a:p>
          <a:p>
            <a:pPr marL="812800" indent="-812800">
              <a:lnSpc>
                <a:spcPct val="35000"/>
              </a:lnSpc>
              <a:spcBef>
                <a:spcPct val="65000"/>
              </a:spcBef>
              <a:buSzPct val="100000"/>
              <a:buFont typeface="Times" charset="0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integer + pointer</a:t>
            </a:r>
          </a:p>
          <a:p>
            <a:pPr marL="812800" indent="-812800">
              <a:lnSpc>
                <a:spcPct val="35000"/>
              </a:lnSpc>
              <a:spcBef>
                <a:spcPct val="65000"/>
              </a:spcBef>
              <a:buSzPct val="100000"/>
              <a:buFont typeface="Times" charset="0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pointer + pointer</a:t>
            </a:r>
          </a:p>
          <a:p>
            <a:pPr marL="812800" indent="-812800">
              <a:lnSpc>
                <a:spcPct val="35000"/>
              </a:lnSpc>
              <a:spcBef>
                <a:spcPct val="65000"/>
              </a:spcBef>
              <a:buSzPct val="100000"/>
              <a:buFont typeface="Times" charset="0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pointer – integer</a:t>
            </a:r>
          </a:p>
          <a:p>
            <a:pPr marL="812800" indent="-812800">
              <a:lnSpc>
                <a:spcPct val="35000"/>
              </a:lnSpc>
              <a:spcBef>
                <a:spcPct val="65000"/>
              </a:spcBef>
              <a:buSzPct val="100000"/>
              <a:buFont typeface="Times" charset="0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integer – pointer</a:t>
            </a:r>
          </a:p>
          <a:p>
            <a:pPr marL="812800" indent="-812800">
              <a:lnSpc>
                <a:spcPct val="35000"/>
              </a:lnSpc>
              <a:spcBef>
                <a:spcPct val="65000"/>
              </a:spcBef>
              <a:buSzPct val="100000"/>
              <a:buFont typeface="Times" charset="0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pointer – pointer</a:t>
            </a:r>
          </a:p>
          <a:p>
            <a:pPr marL="812800" indent="-812800">
              <a:lnSpc>
                <a:spcPct val="35000"/>
              </a:lnSpc>
              <a:spcBef>
                <a:spcPct val="65000"/>
              </a:spcBef>
              <a:buSzPct val="100000"/>
              <a:buFont typeface="Times" charset="0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compare pointer to pointer</a:t>
            </a:r>
          </a:p>
          <a:p>
            <a:pPr marL="812800" indent="-812800">
              <a:lnSpc>
                <a:spcPct val="35000"/>
              </a:lnSpc>
              <a:spcBef>
                <a:spcPct val="65000"/>
              </a:spcBef>
              <a:buSzPct val="100000"/>
              <a:buFont typeface="Times" charset="0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compare pointer to integer</a:t>
            </a:r>
          </a:p>
          <a:p>
            <a:pPr marL="812800" indent="-812800">
              <a:lnSpc>
                <a:spcPct val="35000"/>
              </a:lnSpc>
              <a:spcBef>
                <a:spcPct val="65000"/>
              </a:spcBef>
              <a:buSzPct val="100000"/>
              <a:buFont typeface="Times" charset="0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compare pointer to 0</a:t>
            </a:r>
          </a:p>
          <a:p>
            <a:pPr marL="812800" indent="-812800">
              <a:lnSpc>
                <a:spcPct val="35000"/>
              </a:lnSpc>
              <a:spcBef>
                <a:spcPct val="65000"/>
              </a:spcBef>
              <a:buSzPct val="100000"/>
              <a:buFont typeface="Times" charset="0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compare pointer to NULL</a:t>
            </a:r>
          </a:p>
        </p:txBody>
      </p:sp>
      <p:sp>
        <p:nvSpPr>
          <p:cNvPr id="1605636" name="Rectangle 1028"/>
          <p:cNvSpPr>
            <a:spLocks noGrp="1" noChangeArrowheads="1"/>
          </p:cNvSpPr>
          <p:nvPr>
            <p:ph idx="1"/>
          </p:nvPr>
        </p:nvSpPr>
        <p:spPr>
          <a:xfrm>
            <a:off x="5012280" y="1617133"/>
            <a:ext cx="2997200" cy="4525963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>
              <a:spcBef>
                <a:spcPts val="300"/>
              </a:spcBef>
              <a:buNone/>
            </a:pPr>
            <a:r>
              <a:rPr lang="en-US" dirty="0" err="1" smtClean="0"/>
              <a:t>ptr</a:t>
            </a:r>
            <a:r>
              <a:rPr lang="en-US" dirty="0" smtClean="0"/>
              <a:t> + 1</a:t>
            </a:r>
          </a:p>
          <a:p>
            <a:pPr>
              <a:spcBef>
                <a:spcPts val="300"/>
              </a:spcBef>
              <a:buNone/>
            </a:pPr>
            <a:r>
              <a:rPr lang="en-US" dirty="0" smtClean="0"/>
              <a:t>1 + </a:t>
            </a:r>
            <a:r>
              <a:rPr lang="en-US" dirty="0" err="1" smtClean="0"/>
              <a:t>ptr</a:t>
            </a:r>
            <a:endParaRPr lang="en-US" dirty="0" smtClean="0"/>
          </a:p>
          <a:p>
            <a:pPr>
              <a:spcBef>
                <a:spcPts val="30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ptr</a:t>
            </a:r>
            <a:r>
              <a:rPr lang="en-US" dirty="0" smtClean="0">
                <a:solidFill>
                  <a:srgbClr val="FF0000"/>
                </a:solidFill>
              </a:rPr>
              <a:t> + </a:t>
            </a:r>
            <a:r>
              <a:rPr lang="en-US" dirty="0" err="1" smtClean="0">
                <a:solidFill>
                  <a:srgbClr val="FF0000"/>
                </a:solidFill>
              </a:rPr>
              <a:t>ptr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en-US" dirty="0" err="1" smtClean="0"/>
              <a:t>ptr</a:t>
            </a:r>
            <a:r>
              <a:rPr lang="en-US" dirty="0" smtClean="0"/>
              <a:t> - 1</a:t>
            </a:r>
          </a:p>
          <a:p>
            <a:pPr>
              <a:spcBef>
                <a:spcPts val="3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1 - </a:t>
            </a:r>
            <a:r>
              <a:rPr lang="en-US" dirty="0" err="1" smtClean="0">
                <a:solidFill>
                  <a:srgbClr val="FF0000"/>
                </a:solidFill>
              </a:rPr>
              <a:t>ptr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en-US" dirty="0" err="1" smtClean="0"/>
              <a:t>ptr</a:t>
            </a:r>
            <a:r>
              <a:rPr lang="en-US" dirty="0" smtClean="0"/>
              <a:t> - </a:t>
            </a:r>
            <a:r>
              <a:rPr lang="en-US" dirty="0" err="1" smtClean="0"/>
              <a:t>ptr</a:t>
            </a:r>
            <a:endParaRPr lang="en-US" dirty="0" smtClean="0"/>
          </a:p>
          <a:p>
            <a:pPr>
              <a:spcBef>
                <a:spcPts val="300"/>
              </a:spcBef>
              <a:buNone/>
            </a:pPr>
            <a:r>
              <a:rPr lang="en-US" dirty="0" smtClean="0"/>
              <a:t>ptr1 == ptr2</a:t>
            </a:r>
          </a:p>
          <a:p>
            <a:pPr>
              <a:spcBef>
                <a:spcPts val="30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ptr</a:t>
            </a:r>
            <a:r>
              <a:rPr lang="en-US" dirty="0" smtClean="0">
                <a:solidFill>
                  <a:srgbClr val="FF0000"/>
                </a:solidFill>
              </a:rPr>
              <a:t> == 1</a:t>
            </a:r>
          </a:p>
          <a:p>
            <a:pPr>
              <a:spcBef>
                <a:spcPts val="300"/>
              </a:spcBef>
              <a:buNone/>
            </a:pPr>
            <a:r>
              <a:rPr lang="en-US" dirty="0" err="1" smtClean="0"/>
              <a:t>ptr</a:t>
            </a:r>
            <a:r>
              <a:rPr lang="en-US" dirty="0" smtClean="0"/>
              <a:t> == NULL</a:t>
            </a:r>
          </a:p>
          <a:p>
            <a:pPr>
              <a:spcBef>
                <a:spcPts val="300"/>
              </a:spcBef>
              <a:buNone/>
            </a:pPr>
            <a:r>
              <a:rPr lang="en-US" dirty="0" err="1" smtClean="0"/>
              <a:t>ptr</a:t>
            </a:r>
            <a:r>
              <a:rPr lang="en-US" dirty="0" smtClean="0"/>
              <a:t> == NULL</a:t>
            </a:r>
            <a:endParaRPr lang="en-US" dirty="0"/>
          </a:p>
        </p:txBody>
      </p:sp>
      <p:sp>
        <p:nvSpPr>
          <p:cNvPr id="41988" name="Rectangle 102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Pointer Arithmetic</a:t>
            </a:r>
            <a:br>
              <a:rPr lang="en-US" dirty="0" smtClean="0"/>
            </a:br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7806-A7AF-3847-A911-053B3167C36D}" type="datetime1">
              <a:rPr lang="en-US" smtClean="0"/>
              <a:t>1/26/11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1605638" name="AutoShape 1030"/>
          <p:cNvSpPr>
            <a:spLocks noChangeArrowheads="1"/>
          </p:cNvSpPr>
          <p:nvPr/>
        </p:nvSpPr>
        <p:spPr bwMode="auto">
          <a:xfrm>
            <a:off x="7467598" y="4131733"/>
            <a:ext cx="1540933" cy="321734"/>
          </a:xfrm>
          <a:prstGeom prst="roundRect">
            <a:avLst>
              <a:gd name="adj" fmla="val 50000"/>
            </a:avLst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5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5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5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5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5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5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5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56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5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5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60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5636" grpId="0" build="p" autoUpdateAnimBg="0"/>
      <p:bldP spid="160563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Functions: How to structure C programs for understandability and reuse</a:t>
            </a:r>
          </a:p>
          <a:p>
            <a:r>
              <a:rPr lang="en-US" sz="3294" dirty="0" smtClean="0"/>
              <a:t>Calling function:  </a:t>
            </a:r>
            <a:r>
              <a:rPr lang="en-US" sz="3294" dirty="0" err="1" smtClean="0">
                <a:latin typeface="Courier New"/>
                <a:cs typeface="Courier New"/>
              </a:rPr>
              <a:t>s</a:t>
            </a:r>
            <a:r>
              <a:rPr lang="en-US" sz="3294" dirty="0" smtClean="0">
                <a:latin typeface="Courier New"/>
                <a:cs typeface="Courier New"/>
              </a:rPr>
              <a:t> = max(x,y,100);</a:t>
            </a:r>
          </a:p>
          <a:p>
            <a:r>
              <a:rPr lang="en-US" sz="3294" dirty="0" smtClean="0"/>
              <a:t>If no value to return, declare it type </a:t>
            </a:r>
            <a:r>
              <a:rPr lang="en-US" sz="3294" dirty="0" smtClean="0">
                <a:latin typeface="Courier New"/>
                <a:cs typeface="Courier New"/>
              </a:rPr>
              <a:t>void </a:t>
            </a:r>
          </a:p>
          <a:p>
            <a:pPr lvl="1"/>
            <a:r>
              <a:rPr lang="en-US" sz="2894" dirty="0" smtClean="0"/>
              <a:t>Function with no return value called </a:t>
            </a:r>
            <a:r>
              <a:rPr lang="en-US" sz="2894" i="1" dirty="0" smtClean="0"/>
              <a:t>procedure </a:t>
            </a:r>
            <a:r>
              <a:rPr lang="en-US" sz="2894" dirty="0" smtClean="0"/>
              <a:t>in other programming languages</a:t>
            </a:r>
            <a:endParaRPr lang="en-US" sz="2894" b="1" dirty="0" smtClean="0">
              <a:latin typeface="Courier New"/>
              <a:cs typeface="Courier New"/>
            </a:endParaRP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E640-BC5F-574B-8B74-31D01BCAF49C}" type="datetime1">
              <a:rPr lang="en-US" smtClean="0"/>
              <a:t>1/27/11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0066"/>
            <a:ext cx="8229600" cy="5071533"/>
          </a:xfrm>
        </p:spPr>
        <p:txBody>
          <a:bodyPr>
            <a:normAutofit fontScale="92500"/>
          </a:bodyPr>
          <a:lstStyle/>
          <a:p>
            <a:r>
              <a:rPr lang="en-US" sz="3294" dirty="0" smtClean="0"/>
              <a:t>Give name of function and type of value it returns</a:t>
            </a:r>
          </a:p>
          <a:p>
            <a:pPr>
              <a:buNone/>
            </a:pPr>
            <a:r>
              <a:rPr lang="en-US" sz="3243" dirty="0" smtClean="0">
                <a:latin typeface="Courier New"/>
                <a:cs typeface="Courier New"/>
              </a:rPr>
              <a:t>int </a:t>
            </a:r>
            <a:r>
              <a:rPr lang="en-US" sz="3243" dirty="0" err="1" smtClean="0">
                <a:latin typeface="Courier New"/>
                <a:cs typeface="Courier New"/>
              </a:rPr>
              <a:t>max(a</a:t>
            </a:r>
            <a:r>
              <a:rPr lang="en-US" sz="3243" dirty="0" smtClean="0">
                <a:latin typeface="Courier New"/>
                <a:cs typeface="Courier New"/>
              </a:rPr>
              <a:t>, </a:t>
            </a:r>
            <a:r>
              <a:rPr lang="en-US" sz="3243" dirty="0" err="1" smtClean="0">
                <a:latin typeface="Courier New"/>
                <a:cs typeface="Courier New"/>
              </a:rPr>
              <a:t>b</a:t>
            </a:r>
            <a:r>
              <a:rPr lang="en-US" sz="3243" dirty="0" smtClean="0">
                <a:latin typeface="Courier New"/>
                <a:cs typeface="Courier New"/>
              </a:rPr>
              <a:t>, </a:t>
            </a:r>
            <a:r>
              <a:rPr lang="en-US" sz="3243" dirty="0" err="1" smtClean="0">
                <a:latin typeface="Courier New"/>
                <a:cs typeface="Courier New"/>
              </a:rPr>
              <a:t>c</a:t>
            </a:r>
            <a:r>
              <a:rPr lang="en-US" sz="3243" dirty="0" smtClean="0">
                <a:latin typeface="Courier New"/>
                <a:cs typeface="Courier New"/>
              </a:rPr>
              <a:t>) /* declaration */</a:t>
            </a:r>
          </a:p>
          <a:p>
            <a:pPr>
              <a:buNone/>
            </a:pPr>
            <a:r>
              <a:rPr lang="en-US" sz="3243" dirty="0" smtClean="0">
                <a:latin typeface="Courier New"/>
                <a:cs typeface="Courier New"/>
              </a:rPr>
              <a:t>int a, </a:t>
            </a:r>
            <a:r>
              <a:rPr lang="en-US" sz="3243" dirty="0" err="1" smtClean="0">
                <a:latin typeface="Courier New"/>
                <a:cs typeface="Courier New"/>
              </a:rPr>
              <a:t>b</a:t>
            </a:r>
            <a:r>
              <a:rPr lang="en-US" sz="3243" dirty="0" smtClean="0">
                <a:latin typeface="Courier New"/>
                <a:cs typeface="Courier New"/>
              </a:rPr>
              <a:t>, </a:t>
            </a:r>
            <a:r>
              <a:rPr lang="en-US" sz="3243" dirty="0" err="1" smtClean="0">
                <a:latin typeface="Courier New"/>
                <a:cs typeface="Courier New"/>
              </a:rPr>
              <a:t>c</a:t>
            </a:r>
            <a:r>
              <a:rPr lang="en-US" sz="3243" dirty="0" smtClean="0">
                <a:latin typeface="Courier New"/>
                <a:cs typeface="Courier New"/>
              </a:rPr>
              <a:t>; /* type of </a:t>
            </a:r>
            <a:r>
              <a:rPr lang="en-US" sz="3243" dirty="0" err="1" smtClean="0">
                <a:latin typeface="Courier New"/>
                <a:cs typeface="Courier New"/>
              </a:rPr>
              <a:t>params</a:t>
            </a:r>
            <a:r>
              <a:rPr lang="en-US" sz="3243" dirty="0" smtClean="0">
                <a:latin typeface="Courier New"/>
                <a:cs typeface="Courier New"/>
              </a:rPr>
              <a:t> */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int </a:t>
            </a:r>
            <a:r>
              <a:rPr lang="en-US" dirty="0" err="1" smtClean="0">
                <a:latin typeface="Courier New"/>
                <a:cs typeface="Courier New"/>
              </a:rPr>
              <a:t>m</a:t>
            </a:r>
            <a:r>
              <a:rPr lang="en-US" dirty="0" smtClean="0">
                <a:latin typeface="Courier New"/>
                <a:cs typeface="Courier New"/>
              </a:rPr>
              <a:t>;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m</a:t>
            </a:r>
            <a:r>
              <a:rPr lang="en-US" dirty="0" smtClean="0">
                <a:latin typeface="Courier New"/>
                <a:cs typeface="Courier New"/>
              </a:rPr>
              <a:t> = (a&gt;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)? </a:t>
            </a:r>
            <a:r>
              <a:rPr lang="en-US" dirty="0" err="1" smtClean="0">
                <a:latin typeface="Courier New"/>
                <a:cs typeface="Courier New"/>
              </a:rPr>
              <a:t>a:b</a:t>
            </a:r>
            <a:r>
              <a:rPr lang="en-US" dirty="0" smtClean="0">
                <a:latin typeface="Courier New"/>
                <a:cs typeface="Courier New"/>
              </a:rPr>
              <a:t>; 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return(m</a:t>
            </a:r>
            <a:r>
              <a:rPr lang="en-US" dirty="0" smtClean="0">
                <a:latin typeface="Courier New"/>
                <a:cs typeface="Courier New"/>
              </a:rPr>
              <a:t>&gt;</a:t>
            </a:r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>
                <a:latin typeface="Courier New"/>
                <a:cs typeface="Courier New"/>
              </a:rPr>
              <a:t>? </a:t>
            </a:r>
            <a:r>
              <a:rPr lang="en-US" dirty="0" err="1" smtClean="0">
                <a:latin typeface="Courier New"/>
                <a:cs typeface="Courier New"/>
              </a:rPr>
              <a:t>m:c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endParaRPr lang="en-US" sz="3243" b="1" dirty="0" smtClean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D654-8656-E44C-9FCC-578791BEE8BF}" type="datetime1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 Question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void main(); {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=5, </a:t>
            </a:r>
            <a:r>
              <a:rPr lang="en-US" dirty="0" err="1" smtClean="0">
                <a:latin typeface="Courier New"/>
                <a:cs typeface="Courier New"/>
              </a:rPr>
              <a:t>y</a:t>
            </a:r>
            <a:r>
              <a:rPr lang="en-US" dirty="0" smtClean="0">
                <a:latin typeface="Courier New"/>
                <a:cs typeface="Courier New"/>
              </a:rPr>
              <a:t>; // init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err="1" smtClean="0">
                <a:latin typeface="Courier New"/>
                <a:cs typeface="Courier New"/>
              </a:rPr>
              <a:t>y</a:t>
            </a:r>
            <a:r>
              <a:rPr lang="en-US" dirty="0" smtClean="0">
                <a:latin typeface="Courier New"/>
                <a:cs typeface="Courier New"/>
              </a:rPr>
              <a:t> = *(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= &amp;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) + 1;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z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flip-</a:t>
            </a:r>
            <a:r>
              <a:rPr lang="en-US" dirty="0" err="1" smtClean="0">
                <a:latin typeface="Courier New"/>
                <a:cs typeface="Courier New"/>
              </a:rPr>
              <a:t>sign(p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err="1" smtClean="0">
                <a:latin typeface="Courier New"/>
                <a:cs typeface="Courier New"/>
              </a:rPr>
              <a:t>printf("x</a:t>
            </a:r>
            <a:r>
              <a:rPr lang="en-US" dirty="0" smtClean="0">
                <a:latin typeface="Courier New"/>
                <a:cs typeface="Courier New"/>
              </a:rPr>
              <a:t>=%</a:t>
            </a:r>
            <a:r>
              <a:rPr lang="en-US" dirty="0" err="1" smtClean="0">
                <a:latin typeface="Courier New"/>
                <a:cs typeface="Courier New"/>
              </a:rPr>
              <a:t>d,y</a:t>
            </a:r>
            <a:r>
              <a:rPr lang="en-US" dirty="0" smtClean="0">
                <a:latin typeface="Courier New"/>
                <a:cs typeface="Courier New"/>
              </a:rPr>
              <a:t>=%</a:t>
            </a:r>
            <a:r>
              <a:rPr lang="en-US" dirty="0" err="1" smtClean="0">
                <a:latin typeface="Courier New"/>
                <a:cs typeface="Courier New"/>
              </a:rPr>
              <a:t>d,p</a:t>
            </a:r>
            <a:r>
              <a:rPr lang="en-US" dirty="0" smtClean="0">
                <a:latin typeface="Courier New"/>
                <a:cs typeface="Courier New"/>
              </a:rPr>
              <a:t>=%</a:t>
            </a:r>
            <a:r>
              <a:rPr lang="en-US" dirty="0" err="1" smtClean="0">
                <a:latin typeface="Courier New"/>
                <a:cs typeface="Courier New"/>
              </a:rPr>
              <a:t>d\n",x,y,p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}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flip-</a:t>
            </a:r>
            <a:r>
              <a:rPr lang="en-US" dirty="0" err="1" smtClean="0">
                <a:latin typeface="Courier New"/>
                <a:cs typeface="Courier New"/>
              </a:rPr>
              <a:t>sign(int</a:t>
            </a:r>
            <a:r>
              <a:rPr lang="en-US" dirty="0" smtClean="0">
                <a:latin typeface="Courier New"/>
                <a:cs typeface="Courier New"/>
              </a:rPr>
              <a:t> *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){*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 = -(*</a:t>
            </a:r>
            <a:r>
              <a:rPr lang="en-US" dirty="0" err="1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Courier New"/>
                <a:cs typeface="Courier New"/>
              </a:rPr>
              <a:t>)}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294" i="1" dirty="0" smtClean="0"/>
              <a:t>How many syntax + logic </a:t>
            </a:r>
            <a:br>
              <a:rPr lang="en-US" sz="3294" i="1" dirty="0" smtClean="0"/>
            </a:br>
            <a:r>
              <a:rPr lang="en-US" sz="3294" i="1" dirty="0" smtClean="0"/>
              <a:t>errors in this C code?</a:t>
            </a:r>
            <a:endParaRPr lang="en-US" sz="3294" i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2067-7777-954C-9898-A60A18FF0B15}" type="datetime1">
              <a:rPr lang="en-US" smtClean="0"/>
              <a:t>1/27/11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6923343" y="4392136"/>
            <a:ext cx="1896102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u="sng" dirty="0">
                <a:solidFill>
                  <a:schemeClr val="tx1"/>
                </a:solidFill>
                <a:latin typeface="Courier New" charset="0"/>
              </a:rPr>
              <a:t>#Errors</a:t>
            </a:r>
            <a:endParaRPr lang="en-US" sz="2400" dirty="0" smtClean="0">
              <a:solidFill>
                <a:schemeClr val="tx1"/>
              </a:solidFill>
              <a:latin typeface="Courier New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Red: 1</a:t>
            </a:r>
            <a:endParaRPr lang="en-US" sz="2400" dirty="0" smtClean="0">
              <a:solidFill>
                <a:schemeClr val="tx1"/>
              </a:solidFill>
              <a:latin typeface="Courier New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Orange: 2</a:t>
            </a:r>
            <a:endParaRPr lang="en-US" sz="2400" dirty="0" smtClean="0">
              <a:solidFill>
                <a:schemeClr val="tx1"/>
              </a:solidFill>
              <a:latin typeface="Courier New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Green: 3</a:t>
            </a:r>
            <a:endParaRPr lang="en-US" sz="2400" dirty="0" smtClean="0">
              <a:solidFill>
                <a:schemeClr val="tx1"/>
              </a:solidFill>
              <a:latin typeface="Courier New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Yellow: 4</a:t>
            </a:r>
            <a:endParaRPr lang="en-US" sz="2400" dirty="0" smtClean="0">
              <a:solidFill>
                <a:schemeClr val="tx1"/>
              </a:solidFill>
              <a:latin typeface="Courier New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Pink: &gt;4</a:t>
            </a:r>
            <a:endParaRPr lang="en-US" sz="2400" dirty="0" smtClean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endParaRPr lang="en-US" sz="2400" b="1" dirty="0" smtClean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Functions (1/4)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Sometimes you want to have a procedure increment a </a:t>
            </a:r>
            <a:r>
              <a:rPr lang="en-US" dirty="0" smtClean="0"/>
              <a:t>variable …</a:t>
            </a:r>
          </a:p>
          <a:p>
            <a:r>
              <a:rPr lang="en-US" dirty="0" smtClean="0"/>
              <a:t>What gets printed?</a:t>
            </a:r>
            <a:endParaRPr lang="en-US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247978" cy="2308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AddOne(int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x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{    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x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x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+ 1;   }</a:t>
            </a:r>
          </a:p>
          <a:p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5;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AddOne</a:t>
            </a:r>
            <a:r>
              <a:rPr lang="en-US" sz="2400" dirty="0" err="1" smtClean="0">
                <a:solidFill>
                  <a:schemeClr val="tx1"/>
                </a:solidFill>
                <a:latin typeface="Courier New" charset="0"/>
              </a:rPr>
              <a:t>(y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printf(“y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%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d\n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”,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);</a:t>
            </a:r>
          </a:p>
        </p:txBody>
      </p:sp>
      <p:sp>
        <p:nvSpPr>
          <p:cNvPr id="1636357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098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Courier New" charset="0"/>
              </a:rPr>
              <a:t>y</a:t>
            </a:r>
            <a:r>
              <a:rPr lang="en-US" sz="2400" dirty="0">
                <a:latin typeface="Courier New" charset="0"/>
              </a:rPr>
              <a:t> = 5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FE2C-9642-C949-A32F-1826275D6D22}" type="datetime1">
              <a:rPr lang="en-US" smtClean="0"/>
              <a:t>1/27/11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6357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Functions (2/4)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Solved by passing in a </a:t>
            </a:r>
            <a:r>
              <a:rPr lang="en-US" i="1" dirty="0" smtClean="0">
                <a:solidFill>
                  <a:srgbClr val="000000"/>
                </a:solidFill>
              </a:rPr>
              <a:t>pointer </a:t>
            </a:r>
            <a:r>
              <a:rPr lang="en-US" dirty="0" smtClean="0"/>
              <a:t>to our subroutine.</a:t>
            </a:r>
          </a:p>
          <a:p>
            <a:r>
              <a:rPr lang="en-US" dirty="0" smtClean="0"/>
              <a:t>Now what gets printed?</a:t>
            </a:r>
            <a:endParaRPr lang="en-US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247978" cy="2308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AddOne(int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p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{    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p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p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+ 1;   }</a:t>
            </a:r>
          </a:p>
          <a:p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5;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AddOne(</a:t>
            </a:r>
            <a:r>
              <a:rPr lang="en-US" sz="2400" dirty="0" err="1">
                <a:solidFill>
                  <a:srgbClr val="FF0000"/>
                </a:solidFill>
                <a:latin typeface="Courier New" charset="0"/>
              </a:rPr>
              <a:t>&amp;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printf(“y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%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d\n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”,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);</a:t>
            </a:r>
          </a:p>
        </p:txBody>
      </p:sp>
      <p:sp>
        <p:nvSpPr>
          <p:cNvPr id="1638405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098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Courier New" charset="0"/>
              </a:rPr>
              <a:t>y</a:t>
            </a:r>
            <a:r>
              <a:rPr lang="en-US" sz="2400" dirty="0">
                <a:latin typeface="Courier New" charset="0"/>
              </a:rPr>
              <a:t> = 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</a:rPr>
              <a:t>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8E2A-0C14-7547-B34F-3CBF58C2911C}" type="datetime1">
              <a:rPr lang="en-US" smtClean="0"/>
              <a:t>1/27/11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0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Functions (3/4)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what if</a:t>
            </a:r>
            <a:r>
              <a:rPr lang="en-US" dirty="0" smtClean="0"/>
              <a:t> the thing you </a:t>
            </a:r>
            <a:r>
              <a:rPr lang="en-US" dirty="0" smtClean="0"/>
              <a:t>want changed is a </a:t>
            </a:r>
            <a:r>
              <a:rPr lang="en-US" i="1" dirty="0" smtClean="0">
                <a:solidFill>
                  <a:srgbClr val="000000"/>
                </a:solidFill>
              </a:rPr>
              <a:t>pointer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gets printed?</a:t>
            </a:r>
            <a:endParaRPr lang="en-US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986762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IncrementPtr(int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*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p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{   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p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p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+ 1;   }</a:t>
            </a:r>
          </a:p>
          <a:p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A[3] = {50, 60, 70};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*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q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A;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IncrementPtr</a:t>
            </a:r>
            <a:r>
              <a:rPr lang="en-US" sz="2400" dirty="0" err="1" smtClean="0">
                <a:solidFill>
                  <a:schemeClr val="tx1"/>
                </a:solidFill>
                <a:latin typeface="Courier New" charset="0"/>
              </a:rPr>
              <a:t>(q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printf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(“*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q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%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d\n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”, *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q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);</a:t>
            </a:r>
          </a:p>
        </p:txBody>
      </p:sp>
      <p:sp>
        <p:nvSpPr>
          <p:cNvPr id="1640453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4652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ourier New" charset="0"/>
              </a:rPr>
              <a:t>*</a:t>
            </a:r>
            <a:r>
              <a:rPr lang="en-US" sz="2400" dirty="0" err="1">
                <a:latin typeface="Courier New" charset="0"/>
              </a:rPr>
              <a:t>q</a:t>
            </a:r>
            <a:r>
              <a:rPr lang="en-US" sz="2400" dirty="0">
                <a:latin typeface="Courier New" charset="0"/>
              </a:rPr>
              <a:t> = 50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91200" y="4724400"/>
            <a:ext cx="29718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V="1">
            <a:off x="67818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77724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59594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 New" charset="0"/>
              </a:rPr>
              <a:t>50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9500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 New" charset="0"/>
              </a:rPr>
              <a:t>60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79406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 New" charset="0"/>
              </a:rPr>
              <a:t>70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5911850" y="3714750"/>
            <a:ext cx="3968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 New" charset="0"/>
              </a:rPr>
              <a:t>A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261100" y="3622675"/>
            <a:ext cx="3968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 New" charset="0"/>
              </a:rPr>
              <a:t>q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6096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477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53A5-5E71-6148-A0A6-384E3D9B0238}" type="datetime1">
              <a:rPr lang="en-US" smtClean="0"/>
              <a:t>1/27/11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53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Functions (4/4)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Solution! Pass a </a:t>
            </a:r>
            <a:r>
              <a:rPr lang="en-US" i="1" dirty="0" smtClean="0"/>
              <a:t>pointer to a pointer</a:t>
            </a:r>
            <a:r>
              <a:rPr lang="en-US" dirty="0" smtClean="0"/>
              <a:t>, declared as 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**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h</a:t>
            </a:r>
            <a:endParaRPr lang="en-US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dirty="0" smtClean="0"/>
              <a:t>Now what gets printed?</a:t>
            </a:r>
            <a:endParaRPr lang="en-US" dirty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986762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IncrementPtr(int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</a:rPr>
              <a:t>**</a:t>
            </a:r>
            <a:r>
              <a:rPr lang="en-US" sz="2400" dirty="0" err="1">
                <a:solidFill>
                  <a:srgbClr val="FF0000"/>
                </a:solidFill>
                <a:latin typeface="Courier New" charset="0"/>
              </a:rPr>
              <a:t>h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{   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2400" dirty="0" err="1">
                <a:solidFill>
                  <a:srgbClr val="FF0000"/>
                </a:solidFill>
                <a:latin typeface="Courier New" charset="0"/>
              </a:rPr>
              <a:t>h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2400" dirty="0" err="1">
                <a:solidFill>
                  <a:srgbClr val="FF0000"/>
                </a:solidFill>
                <a:latin typeface="Courier New" charset="0"/>
              </a:rPr>
              <a:t>h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+ 1;   }</a:t>
            </a:r>
          </a:p>
          <a:p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A[3] = {50, 60, 70};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*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q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A;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IncrementPtr(</a:t>
            </a:r>
            <a:r>
              <a:rPr lang="en-US" sz="2400" dirty="0" err="1">
                <a:solidFill>
                  <a:srgbClr val="FF0000"/>
                </a:solidFill>
                <a:latin typeface="Courier New" charset="0"/>
              </a:rPr>
              <a:t>&amp;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q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printf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(“*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q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%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d\n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”, *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q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);</a:t>
            </a:r>
          </a:p>
        </p:txBody>
      </p:sp>
      <p:sp>
        <p:nvSpPr>
          <p:cNvPr id="1642501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4652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Courier New" charset="0"/>
              </a:rPr>
              <a:t>*</a:t>
            </a:r>
            <a:r>
              <a:rPr lang="en-US" sz="2400" b="1" dirty="0" err="1">
                <a:latin typeface="Courier New" charset="0"/>
              </a:rPr>
              <a:t>q</a:t>
            </a:r>
            <a:r>
              <a:rPr lang="en-US" sz="2400" b="1" dirty="0">
                <a:latin typeface="Courier New" charset="0"/>
              </a:rPr>
              <a:t> =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</a:rPr>
              <a:t>60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791200" y="4724400"/>
            <a:ext cx="29718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67818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77724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9594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 New" charset="0"/>
              </a:rPr>
              <a:t>50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9500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 New" charset="0"/>
              </a:rPr>
              <a:t>60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9406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 New" charset="0"/>
              </a:rPr>
              <a:t>70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5911850" y="3714750"/>
            <a:ext cx="3968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 New" charset="0"/>
              </a:rPr>
              <a:t>A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6096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261100" y="3622675"/>
            <a:ext cx="396875" cy="949325"/>
            <a:chOff x="3944" y="2282"/>
            <a:chExt cx="250" cy="598"/>
          </a:xfrm>
        </p:grpSpPr>
        <p:sp>
          <p:nvSpPr>
            <p:cNvPr id="27666" name="Rectangle 15"/>
            <p:cNvSpPr>
              <a:spLocks noChangeArrowheads="1"/>
            </p:cNvSpPr>
            <p:nvPr/>
          </p:nvSpPr>
          <p:spPr bwMode="auto">
            <a:xfrm>
              <a:off x="3944" y="2282"/>
              <a:ext cx="250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charset="0"/>
                </a:rPr>
                <a:t>q</a:t>
              </a:r>
            </a:p>
          </p:txBody>
        </p:sp>
        <p:sp>
          <p:nvSpPr>
            <p:cNvPr id="27667" name="Line 16"/>
            <p:cNvSpPr>
              <a:spLocks noChangeShapeType="1"/>
            </p:cNvSpPr>
            <p:nvPr/>
          </p:nvSpPr>
          <p:spPr bwMode="auto">
            <a:xfrm>
              <a:off x="4080" y="25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010400" y="3614738"/>
            <a:ext cx="396875" cy="949325"/>
            <a:chOff x="3944" y="2282"/>
            <a:chExt cx="250" cy="598"/>
          </a:xfrm>
        </p:grpSpPr>
        <p:sp>
          <p:nvSpPr>
            <p:cNvPr id="27664" name="Rectangle 18"/>
            <p:cNvSpPr>
              <a:spLocks noChangeArrowheads="1"/>
            </p:cNvSpPr>
            <p:nvPr/>
          </p:nvSpPr>
          <p:spPr bwMode="auto">
            <a:xfrm>
              <a:off x="3944" y="2282"/>
              <a:ext cx="250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charset="0"/>
                </a:rPr>
                <a:t>q</a:t>
              </a:r>
            </a:p>
          </p:txBody>
        </p:sp>
        <p:sp>
          <p:nvSpPr>
            <p:cNvPr id="27665" name="Line 19"/>
            <p:cNvSpPr>
              <a:spLocks noChangeShapeType="1"/>
            </p:cNvSpPr>
            <p:nvPr/>
          </p:nvSpPr>
          <p:spPr bwMode="auto">
            <a:xfrm>
              <a:off x="4080" y="25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6809-FD5D-1640-A62A-870A6968737B}" type="datetime1">
              <a:rPr lang="en-US" smtClean="0"/>
              <a:t>1/27/11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4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501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 String Standard </a:t>
            </a:r>
            <a:r>
              <a:rPr lang="en-US" dirty="0" smtClean="0"/>
              <a:t>Functions</a:t>
            </a:r>
            <a:br>
              <a:rPr lang="en-US" dirty="0" smtClean="0"/>
            </a:br>
            <a:r>
              <a:rPr lang="en-US" dirty="0" smtClean="0"/>
              <a:t>#include </a:t>
            </a:r>
            <a:r>
              <a:rPr lang="en-US" dirty="0" smtClean="0"/>
              <a:t>&lt;</a:t>
            </a:r>
            <a:r>
              <a:rPr lang="en-US" dirty="0" err="1" smtClean="0"/>
              <a:t>string.h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27" dirty="0" err="1" smtClean="0">
                <a:latin typeface="Courier New"/>
                <a:cs typeface="Courier New"/>
              </a:rPr>
              <a:t>int</a:t>
            </a:r>
            <a:r>
              <a:rPr lang="en-US" sz="3027" dirty="0" smtClean="0">
                <a:latin typeface="Courier New"/>
                <a:cs typeface="Courier New"/>
              </a:rPr>
              <a:t> </a:t>
            </a:r>
            <a:r>
              <a:rPr lang="en-US" sz="3027" dirty="0" err="1" smtClean="0">
                <a:latin typeface="Courier New"/>
                <a:cs typeface="Courier New"/>
              </a:rPr>
              <a:t>strlen(char</a:t>
            </a:r>
            <a:r>
              <a:rPr lang="en-US" sz="3027" dirty="0" smtClean="0">
                <a:latin typeface="Courier New"/>
                <a:cs typeface="Courier New"/>
              </a:rPr>
              <a:t> *string);</a:t>
            </a:r>
          </a:p>
          <a:p>
            <a:pPr lvl="1"/>
            <a:r>
              <a:rPr lang="en-US" dirty="0" smtClean="0"/>
              <a:t>Compute the length of string</a:t>
            </a:r>
          </a:p>
          <a:p>
            <a:r>
              <a:rPr lang="en-US" sz="3027" dirty="0" err="1" smtClean="0">
                <a:latin typeface="Courier New"/>
                <a:cs typeface="Courier New"/>
              </a:rPr>
              <a:t>int</a:t>
            </a:r>
            <a:r>
              <a:rPr lang="en-US" sz="3027" dirty="0" smtClean="0">
                <a:latin typeface="Courier New"/>
                <a:cs typeface="Courier New"/>
              </a:rPr>
              <a:t> </a:t>
            </a:r>
            <a:r>
              <a:rPr lang="en-US" sz="3027" dirty="0" err="1" smtClean="0">
                <a:latin typeface="Courier New"/>
                <a:cs typeface="Courier New"/>
              </a:rPr>
              <a:t>strcmp(char</a:t>
            </a:r>
            <a:r>
              <a:rPr lang="en-US" sz="3027" dirty="0" smtClean="0">
                <a:latin typeface="Courier New"/>
                <a:cs typeface="Courier New"/>
              </a:rPr>
              <a:t> *str1, char *str2);</a:t>
            </a:r>
          </a:p>
          <a:p>
            <a:pPr lvl="1"/>
            <a:r>
              <a:rPr lang="en-US" dirty="0" smtClean="0"/>
              <a:t>Return 0 if </a:t>
            </a:r>
            <a:r>
              <a:rPr lang="en-US" dirty="0" smtClean="0">
                <a:latin typeface="Courier New"/>
                <a:cs typeface="Courier New"/>
              </a:rPr>
              <a:t>str1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str2</a:t>
            </a:r>
            <a:r>
              <a:rPr lang="en-US" dirty="0" smtClean="0"/>
              <a:t> are identical (how is this different from </a:t>
            </a:r>
            <a:r>
              <a:rPr lang="en-US" dirty="0" smtClean="0">
                <a:latin typeface="Courier New"/>
                <a:cs typeface="Courier New"/>
              </a:rPr>
              <a:t>str1 == str2</a:t>
            </a:r>
            <a:r>
              <a:rPr lang="en-US" dirty="0" smtClean="0"/>
              <a:t>?)</a:t>
            </a:r>
          </a:p>
          <a:p>
            <a:r>
              <a:rPr lang="en-US" sz="3027" dirty="0" smtClean="0">
                <a:latin typeface="Courier New"/>
                <a:cs typeface="Courier New"/>
              </a:rPr>
              <a:t>char *</a:t>
            </a:r>
            <a:r>
              <a:rPr lang="en-US" sz="3027" dirty="0" err="1" smtClean="0">
                <a:latin typeface="Courier New"/>
                <a:cs typeface="Courier New"/>
              </a:rPr>
              <a:t>strcpy(char</a:t>
            </a:r>
            <a:r>
              <a:rPr lang="en-US" sz="3027" dirty="0" smtClean="0">
                <a:latin typeface="Courier New"/>
                <a:cs typeface="Courier New"/>
              </a:rPr>
              <a:t> *</a:t>
            </a:r>
            <a:r>
              <a:rPr lang="en-US" sz="3027" dirty="0" err="1" smtClean="0">
                <a:latin typeface="Courier New"/>
                <a:cs typeface="Courier New"/>
              </a:rPr>
              <a:t>dst</a:t>
            </a:r>
            <a:r>
              <a:rPr lang="en-US" sz="3027" dirty="0" smtClean="0">
                <a:latin typeface="Courier New"/>
                <a:cs typeface="Courier New"/>
              </a:rPr>
              <a:t>, char *</a:t>
            </a:r>
            <a:r>
              <a:rPr lang="en-US" sz="3027" dirty="0" err="1" smtClean="0">
                <a:latin typeface="Courier New"/>
                <a:cs typeface="Courier New"/>
              </a:rPr>
              <a:t>src</a:t>
            </a:r>
            <a:r>
              <a:rPr lang="en-US" sz="3027" dirty="0" smtClean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 smtClean="0"/>
              <a:t>Copy contents of string </a:t>
            </a:r>
            <a:r>
              <a:rPr lang="en-US" dirty="0" err="1" smtClean="0">
                <a:latin typeface="Courier New"/>
                <a:cs typeface="Courier New"/>
              </a:rPr>
              <a:t>src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to the memory at </a:t>
            </a:r>
            <a:r>
              <a:rPr lang="en-US" dirty="0" err="1" smtClean="0">
                <a:latin typeface="Courier New"/>
                <a:cs typeface="Courier New"/>
              </a:rPr>
              <a:t>dst</a:t>
            </a:r>
            <a:r>
              <a:rPr lang="en-US" dirty="0" smtClean="0"/>
              <a:t>.  Caller must ensure that </a:t>
            </a:r>
            <a:r>
              <a:rPr lang="en-US" dirty="0" err="1" smtClean="0">
                <a:latin typeface="Courier New"/>
                <a:cs typeface="Courier New"/>
              </a:rPr>
              <a:t>dst</a:t>
            </a:r>
            <a:r>
              <a:rPr lang="en-US" dirty="0" smtClean="0"/>
              <a:t> has enough memory to hold the data to be </a:t>
            </a:r>
            <a:r>
              <a:rPr lang="en-US" dirty="0" smtClean="0"/>
              <a:t>copied</a:t>
            </a:r>
          </a:p>
          <a:p>
            <a:pPr lvl="1"/>
            <a:r>
              <a:rPr lang="en-US" dirty="0" smtClean="0"/>
              <a:t>Note: </a:t>
            </a:r>
            <a:r>
              <a:rPr lang="en-US" dirty="0" err="1" smtClean="0">
                <a:latin typeface="Courier New"/>
                <a:cs typeface="Courier New"/>
              </a:rPr>
              <a:t>dst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src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only copies pointers, not string itself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8E3B-C1E2-7749-A875-C5BAE4088609}" type="datetime1">
              <a:rPr lang="en-US" smtClean="0"/>
              <a:t>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Pointers and Strings</a:t>
            </a:r>
          </a:p>
          <a:p>
            <a:r>
              <a:rPr lang="en-US" dirty="0" err="1" smtClean="0">
                <a:solidFill>
                  <a:srgbClr val="BFBFBF"/>
                </a:solidFill>
              </a:rPr>
              <a:t>Administrivia</a:t>
            </a:r>
            <a:endParaRPr lang="en-US" dirty="0" smtClean="0">
              <a:solidFill>
                <a:srgbClr val="BFBFBF"/>
              </a:solidFill>
            </a:endParaRPr>
          </a:p>
          <a:p>
            <a:r>
              <a:rPr lang="en-US" dirty="0" smtClean="0">
                <a:solidFill>
                  <a:srgbClr val="BFBFBF"/>
                </a:solidFill>
              </a:rPr>
              <a:t>Pointer Allocation</a:t>
            </a:r>
          </a:p>
          <a:p>
            <a:r>
              <a:rPr lang="en-US" dirty="0" smtClean="0"/>
              <a:t>Technology Break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Pointer </a:t>
            </a:r>
            <a:r>
              <a:rPr lang="en-US" dirty="0" smtClean="0">
                <a:solidFill>
                  <a:srgbClr val="BFBFBF"/>
                </a:solidFill>
              </a:rPr>
              <a:t>Problems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Summary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8876-86AA-9F4F-9C3E-FCFC92ACD1CA}" type="datetime1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Pointers and Strings</a:t>
            </a:r>
          </a:p>
          <a:p>
            <a:r>
              <a:rPr lang="en-US" dirty="0" err="1" smtClean="0">
                <a:solidFill>
                  <a:srgbClr val="BFBFBF"/>
                </a:solidFill>
              </a:rPr>
              <a:t>Administrivia</a:t>
            </a:r>
            <a:endParaRPr lang="en-US" dirty="0" smtClean="0">
              <a:solidFill>
                <a:srgbClr val="BFBFBF"/>
              </a:solidFill>
            </a:endParaRPr>
          </a:p>
          <a:p>
            <a:r>
              <a:rPr lang="en-US" dirty="0" smtClean="0">
                <a:solidFill>
                  <a:srgbClr val="BFBFBF"/>
                </a:solidFill>
              </a:rPr>
              <a:t>Pointer Allocation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Technology Break</a:t>
            </a:r>
          </a:p>
          <a:p>
            <a:r>
              <a:rPr lang="en-US" dirty="0" smtClean="0"/>
              <a:t>Pointer </a:t>
            </a:r>
            <a:r>
              <a:rPr lang="en-US" dirty="0" smtClean="0"/>
              <a:t>Problems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Summary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E05F-5568-9F45-906E-ED9BA049F3B0}" type="datetime1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Fault vs. Bus Error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http://</a:t>
            </a:r>
            <a:r>
              <a:rPr lang="en-US" dirty="0" err="1" smtClean="0">
                <a:latin typeface="Courier New"/>
                <a:cs typeface="Courier New"/>
              </a:rPr>
              <a:t>www.hyperdictionary.com</a:t>
            </a:r>
            <a:r>
              <a:rPr lang="en-US" dirty="0" smtClean="0">
                <a:latin typeface="Courier New"/>
                <a:cs typeface="Courier New"/>
              </a:rPr>
              <a:t>/</a:t>
            </a:r>
          </a:p>
          <a:p>
            <a:r>
              <a:rPr lang="en-US" dirty="0" smtClean="0"/>
              <a:t>Bus Error</a:t>
            </a:r>
          </a:p>
          <a:p>
            <a:pPr lvl="1"/>
            <a:r>
              <a:rPr lang="en-US" dirty="0" smtClean="0"/>
              <a:t>A fatal failure in the execution of a machine language instruction resulting from the processor detecting an anomalous condition on its bus. Such conditions include invalid address alignment (accessing a multi-byte number at an odd address), accessing a physical address that does not correspond to any device, or some other device-specific hardware error. A bus error triggers a processor-level exception which Unix translates into a “SIGBUS” signal which, if not caught, will terminate the current process.</a:t>
            </a:r>
          </a:p>
          <a:p>
            <a:r>
              <a:rPr lang="en-US" dirty="0" smtClean="0"/>
              <a:t>Segmentation Fault</a:t>
            </a:r>
          </a:p>
          <a:p>
            <a:pPr lvl="1"/>
            <a:r>
              <a:rPr lang="en-US" dirty="0" smtClean="0"/>
              <a:t>An error in which a running Unix program attempts to access memory not allocated to it and terminates with a segmentation violation error and usually a core dump.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9B9E-5D4B-A845-B7B9-12A289CAA980}" type="datetime1">
              <a:rPr lang="en-US" smtClean="0"/>
              <a:t>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Pointer Dangers</a:t>
            </a: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Unlike Java, C lets you cast a value of any type to any other type without performing any checking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1000;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</a:t>
            </a:r>
            <a:r>
              <a:rPr lang="en-US" dirty="0" err="1" smtClean="0">
                <a:latin typeface="Courier New"/>
                <a:cs typeface="Courier New"/>
              </a:rPr>
              <a:t>p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;         /* invalid */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</a:t>
            </a:r>
            <a:r>
              <a:rPr lang="en-US" dirty="0" err="1" smtClean="0">
                <a:latin typeface="Courier New"/>
                <a:cs typeface="Courier New"/>
              </a:rPr>
              <a:t>q</a:t>
            </a:r>
            <a:r>
              <a:rPr lang="en-US" dirty="0" smtClean="0">
                <a:latin typeface="Courier New"/>
                <a:cs typeface="Courier New"/>
              </a:rPr>
              <a:t> = 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*)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; /* valid */</a:t>
            </a:r>
          </a:p>
          <a:p>
            <a:r>
              <a:rPr lang="en-US" dirty="0" smtClean="0"/>
              <a:t>First pointer declaration is invalid since the types do not match</a:t>
            </a:r>
          </a:p>
          <a:p>
            <a:r>
              <a:rPr lang="en-US" dirty="0" smtClean="0"/>
              <a:t>Second declaration is valid C but is almost certainly wrong</a:t>
            </a:r>
          </a:p>
          <a:p>
            <a:pPr lvl="1"/>
            <a:r>
              <a:rPr lang="en-US" dirty="0" smtClean="0"/>
              <a:t>Is it ever correct?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35EA-57B7-9D42-A401-EA7CEA0AEFD0}" type="datetime1">
              <a:rPr lang="en-US" smtClean="0"/>
              <a:t>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String Problems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Common mistake is to forget to allocate an extra byte for the null terminator</a:t>
            </a:r>
          </a:p>
          <a:p>
            <a:r>
              <a:rPr lang="en-US" dirty="0" smtClean="0"/>
              <a:t>More generally, C requires the programmer to manage memory manually (unlike Java or C++)</a:t>
            </a:r>
          </a:p>
          <a:p>
            <a:pPr lvl="1"/>
            <a:r>
              <a:rPr lang="en-US" dirty="0" smtClean="0"/>
              <a:t>When creating a long string by concatenating several smaller strings, the programmer must insure there is enough space to store the full string!</a:t>
            </a:r>
          </a:p>
          <a:p>
            <a:pPr lvl="1"/>
            <a:r>
              <a:rPr lang="en-US" dirty="0" smtClean="0"/>
              <a:t>What if you don’t know ahead of time how big your string will be?</a:t>
            </a:r>
          </a:p>
          <a:p>
            <a:pPr lvl="1"/>
            <a:r>
              <a:rPr lang="en-US" dirty="0" smtClean="0"/>
              <a:t>Buffer overrun security holes!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4C36-8E43-BA4A-A586-63E05CE4A9D6}" type="datetime1">
              <a:rPr lang="en-US" smtClean="0"/>
              <a:t>1/26/11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6582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sz="3484" b="1" dirty="0" smtClean="0">
                <a:solidFill>
                  <a:srgbClr val="FF0000"/>
                </a:solidFill>
                <a:latin typeface="Courier New"/>
                <a:cs typeface="Courier New"/>
              </a:rPr>
              <a:t>void </a:t>
            </a:r>
            <a:r>
              <a:rPr lang="en-US" sz="3484" dirty="0" smtClean="0">
                <a:latin typeface="Courier New"/>
                <a:cs typeface="Courier New"/>
              </a:rPr>
              <a:t>main()</a:t>
            </a:r>
            <a:r>
              <a:rPr lang="en-US" sz="3484" b="1" dirty="0" smtClean="0">
                <a:solidFill>
                  <a:srgbClr val="FF0000"/>
                </a:solidFill>
                <a:latin typeface="Courier New"/>
                <a:cs typeface="Courier New"/>
              </a:rPr>
              <a:t>;</a:t>
            </a:r>
            <a:r>
              <a:rPr lang="en-US" sz="3484" dirty="0" smtClean="0">
                <a:latin typeface="Courier New"/>
                <a:cs typeface="Courier New"/>
              </a:rPr>
              <a:t> {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  </a:t>
            </a:r>
            <a:r>
              <a:rPr lang="en-US" sz="3484" dirty="0" err="1" smtClean="0">
                <a:latin typeface="Courier New"/>
                <a:cs typeface="Courier New"/>
              </a:rPr>
              <a:t>int</a:t>
            </a:r>
            <a:r>
              <a:rPr lang="en-US" sz="3484" dirty="0" smtClean="0">
                <a:latin typeface="Courier New"/>
                <a:cs typeface="Courier New"/>
              </a:rPr>
              <a:t> *</a:t>
            </a:r>
            <a:r>
              <a:rPr lang="en-US" sz="3484" dirty="0" err="1" smtClean="0">
                <a:latin typeface="Courier New"/>
                <a:cs typeface="Courier New"/>
              </a:rPr>
              <a:t>p</a:t>
            </a:r>
            <a:r>
              <a:rPr lang="en-US" sz="3484" dirty="0" smtClean="0">
                <a:latin typeface="Courier New"/>
                <a:cs typeface="Courier New"/>
              </a:rPr>
              <a:t>, </a:t>
            </a:r>
            <a:r>
              <a:rPr lang="en-US" sz="3484" dirty="0" err="1" smtClean="0">
                <a:latin typeface="Courier New"/>
                <a:cs typeface="Courier New"/>
              </a:rPr>
              <a:t>x</a:t>
            </a:r>
            <a:r>
              <a:rPr lang="en-US" sz="3484" dirty="0" smtClean="0">
                <a:latin typeface="Courier New"/>
                <a:cs typeface="Courier New"/>
              </a:rPr>
              <a:t>=5, </a:t>
            </a:r>
            <a:r>
              <a:rPr lang="en-US" sz="3484" dirty="0" err="1" smtClean="0">
                <a:latin typeface="Courier New"/>
                <a:cs typeface="Courier New"/>
              </a:rPr>
              <a:t>y</a:t>
            </a:r>
            <a:r>
              <a:rPr lang="en-US" sz="3484" dirty="0" smtClean="0">
                <a:latin typeface="Courier New"/>
                <a:cs typeface="Courier New"/>
              </a:rPr>
              <a:t>; // init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  </a:t>
            </a:r>
            <a:r>
              <a:rPr lang="en-US" sz="3484" dirty="0" err="1" smtClean="0">
                <a:latin typeface="Courier New"/>
                <a:cs typeface="Courier New"/>
              </a:rPr>
              <a:t>y</a:t>
            </a:r>
            <a:r>
              <a:rPr lang="en-US" sz="3484" dirty="0" smtClean="0">
                <a:latin typeface="Courier New"/>
                <a:cs typeface="Courier New"/>
              </a:rPr>
              <a:t> = *(</a:t>
            </a:r>
            <a:r>
              <a:rPr lang="en-US" sz="3484" dirty="0" err="1" smtClean="0">
                <a:latin typeface="Courier New"/>
                <a:cs typeface="Courier New"/>
              </a:rPr>
              <a:t>p</a:t>
            </a:r>
            <a:r>
              <a:rPr lang="en-US" sz="3484" dirty="0" smtClean="0">
                <a:latin typeface="Courier New"/>
                <a:cs typeface="Courier New"/>
              </a:rPr>
              <a:t> = &amp;</a:t>
            </a:r>
            <a:r>
              <a:rPr lang="en-US" sz="3484" dirty="0" err="1" smtClean="0">
                <a:latin typeface="Courier New"/>
                <a:cs typeface="Courier New"/>
              </a:rPr>
              <a:t>x</a:t>
            </a:r>
            <a:r>
              <a:rPr lang="en-US" sz="3484" dirty="0" smtClean="0">
                <a:latin typeface="Courier New"/>
                <a:cs typeface="Courier New"/>
              </a:rPr>
              <a:t>) + 1;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  </a:t>
            </a:r>
            <a:r>
              <a:rPr lang="en-US" sz="3484" dirty="0" err="1" smtClean="0">
                <a:latin typeface="Courier New"/>
                <a:cs typeface="Courier New"/>
              </a:rPr>
              <a:t>int</a:t>
            </a:r>
            <a:r>
              <a:rPr lang="en-US" sz="3484" dirty="0" smtClean="0">
                <a:latin typeface="Courier New"/>
                <a:cs typeface="Courier New"/>
              </a:rPr>
              <a:t> </a:t>
            </a:r>
            <a:r>
              <a:rPr lang="en-US" sz="3484" dirty="0" err="1" smtClean="0">
                <a:latin typeface="Courier New"/>
                <a:cs typeface="Courier New"/>
              </a:rPr>
              <a:t>z</a:t>
            </a:r>
            <a:r>
              <a:rPr lang="en-US" sz="3484" dirty="0" smtClean="0">
                <a:latin typeface="Courier New"/>
                <a:cs typeface="Courier New"/>
              </a:rPr>
              <a:t>;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  flip</a:t>
            </a:r>
            <a:r>
              <a:rPr lang="en-US" sz="3484" b="1" dirty="0" smtClean="0">
                <a:solidFill>
                  <a:srgbClr val="FF0000"/>
                </a:solidFill>
                <a:latin typeface="Courier New"/>
                <a:cs typeface="Courier New"/>
              </a:rPr>
              <a:t>-</a:t>
            </a:r>
            <a:r>
              <a:rPr lang="en-US" sz="3484" dirty="0" err="1" smtClean="0">
                <a:latin typeface="Courier New"/>
                <a:cs typeface="Courier New"/>
              </a:rPr>
              <a:t>sign(p</a:t>
            </a:r>
            <a:r>
              <a:rPr lang="en-US" sz="3484" dirty="0" smtClean="0">
                <a:latin typeface="Courier New"/>
                <a:cs typeface="Courier New"/>
              </a:rPr>
              <a:t>);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  </a:t>
            </a:r>
            <a:r>
              <a:rPr lang="en-US" sz="3484" dirty="0" err="1" smtClean="0">
                <a:latin typeface="Courier New"/>
                <a:cs typeface="Courier New"/>
              </a:rPr>
              <a:t>printf("x</a:t>
            </a:r>
            <a:r>
              <a:rPr lang="en-US" sz="3484" dirty="0" smtClean="0">
                <a:latin typeface="Courier New"/>
                <a:cs typeface="Courier New"/>
              </a:rPr>
              <a:t>=%</a:t>
            </a:r>
            <a:r>
              <a:rPr lang="en-US" sz="3484" dirty="0" err="1" smtClean="0">
                <a:latin typeface="Courier New"/>
                <a:cs typeface="Courier New"/>
              </a:rPr>
              <a:t>d,y</a:t>
            </a:r>
            <a:r>
              <a:rPr lang="en-US" sz="3484" dirty="0" smtClean="0">
                <a:latin typeface="Courier New"/>
                <a:cs typeface="Courier New"/>
              </a:rPr>
              <a:t>=%</a:t>
            </a:r>
            <a:r>
              <a:rPr lang="en-US" sz="3484" dirty="0" err="1" smtClean="0">
                <a:latin typeface="Courier New"/>
                <a:cs typeface="Courier New"/>
              </a:rPr>
              <a:t>d,p</a:t>
            </a:r>
            <a:r>
              <a:rPr lang="en-US" sz="3484" dirty="0" smtClean="0">
                <a:latin typeface="Courier New"/>
                <a:cs typeface="Courier New"/>
              </a:rPr>
              <a:t>=%</a:t>
            </a:r>
            <a:r>
              <a:rPr lang="en-US" sz="3484" dirty="0" err="1" smtClean="0">
                <a:latin typeface="Courier New"/>
                <a:cs typeface="Courier New"/>
              </a:rPr>
              <a:t>d\n",x,y</a:t>
            </a:r>
            <a:r>
              <a:rPr lang="en-US" sz="3484" dirty="0" smtClean="0">
                <a:latin typeface="Courier New"/>
                <a:cs typeface="Courier New"/>
              </a:rPr>
              <a:t>,</a:t>
            </a:r>
            <a:r>
              <a:rPr lang="en-US" sz="3484" b="1" dirty="0" smtClean="0">
                <a:solidFill>
                  <a:srgbClr val="FF0000"/>
                </a:solidFill>
                <a:latin typeface="Courier New"/>
                <a:cs typeface="Courier New"/>
              </a:rPr>
              <a:t>*</a:t>
            </a:r>
            <a:r>
              <a:rPr lang="en-US" sz="3484" dirty="0" err="1" smtClean="0">
                <a:latin typeface="Courier New"/>
                <a:cs typeface="Courier New"/>
              </a:rPr>
              <a:t>p</a:t>
            </a:r>
            <a:r>
              <a:rPr lang="en-US" sz="3484" dirty="0" smtClean="0">
                <a:latin typeface="Courier New"/>
                <a:cs typeface="Courier New"/>
              </a:rPr>
              <a:t>);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}</a:t>
            </a:r>
            <a:br>
              <a:rPr lang="en-US" sz="3484" dirty="0" smtClean="0">
                <a:latin typeface="Courier New"/>
                <a:cs typeface="Courier New"/>
              </a:rPr>
            </a:br>
            <a:r>
              <a:rPr lang="en-US" sz="3484" dirty="0" smtClean="0">
                <a:latin typeface="Courier New"/>
                <a:cs typeface="Courier New"/>
              </a:rPr>
              <a:t>flip</a:t>
            </a:r>
            <a:r>
              <a:rPr lang="en-US" sz="3484" b="1" dirty="0" smtClean="0">
                <a:solidFill>
                  <a:srgbClr val="FF0000"/>
                </a:solidFill>
                <a:latin typeface="Courier New"/>
                <a:cs typeface="Courier New"/>
              </a:rPr>
              <a:t>-</a:t>
            </a:r>
            <a:r>
              <a:rPr lang="en-US" sz="3484" dirty="0" err="1" smtClean="0">
                <a:latin typeface="Courier New"/>
                <a:cs typeface="Courier New"/>
              </a:rPr>
              <a:t>sign(int</a:t>
            </a:r>
            <a:r>
              <a:rPr lang="en-US" sz="3484" dirty="0" smtClean="0">
                <a:latin typeface="Courier New"/>
                <a:cs typeface="Courier New"/>
              </a:rPr>
              <a:t> *</a:t>
            </a:r>
            <a:r>
              <a:rPr lang="en-US" sz="3484" dirty="0" err="1" smtClean="0">
                <a:latin typeface="Courier New"/>
                <a:cs typeface="Courier New"/>
              </a:rPr>
              <a:t>n</a:t>
            </a:r>
            <a:r>
              <a:rPr lang="en-US" sz="3484" dirty="0" smtClean="0">
                <a:latin typeface="Courier New"/>
                <a:cs typeface="Courier New"/>
              </a:rPr>
              <a:t>){*</a:t>
            </a:r>
            <a:r>
              <a:rPr lang="en-US" sz="3484" dirty="0" err="1" smtClean="0">
                <a:latin typeface="Courier New"/>
                <a:cs typeface="Courier New"/>
              </a:rPr>
              <a:t>n</a:t>
            </a:r>
            <a:r>
              <a:rPr lang="en-US" sz="3484" dirty="0" smtClean="0">
                <a:latin typeface="Courier New"/>
                <a:cs typeface="Courier New"/>
              </a:rPr>
              <a:t> = -(*</a:t>
            </a:r>
            <a:r>
              <a:rPr lang="en-US" sz="3484" dirty="0" err="1" smtClean="0">
                <a:latin typeface="Courier New"/>
                <a:cs typeface="Courier New"/>
              </a:rPr>
              <a:t>n</a:t>
            </a:r>
            <a:r>
              <a:rPr lang="en-US" sz="3484" dirty="0" smtClean="0">
                <a:latin typeface="Courier New"/>
                <a:cs typeface="Courier New"/>
              </a:rPr>
              <a:t>)</a:t>
            </a:r>
            <a:r>
              <a:rPr lang="en-US" sz="3484" b="1" dirty="0" smtClean="0">
                <a:solidFill>
                  <a:srgbClr val="FF0000"/>
                </a:solidFill>
                <a:latin typeface="Courier New"/>
                <a:cs typeface="Courier New"/>
              </a:rPr>
              <a:t>;</a:t>
            </a:r>
            <a:r>
              <a:rPr lang="en-US" sz="3484" dirty="0" smtClean="0">
                <a:latin typeface="Courier New"/>
                <a:cs typeface="Courier New"/>
              </a:rPr>
              <a:t>}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613" i="1" dirty="0" smtClean="0"/>
              <a:t>How many syntax + logic </a:t>
            </a:r>
            <a:br>
              <a:rPr lang="en-US" sz="3613" i="1" dirty="0" smtClean="0"/>
            </a:br>
            <a:r>
              <a:rPr lang="en-US" sz="3613" i="1" dirty="0" smtClean="0"/>
              <a:t>errors in this C code?</a:t>
            </a:r>
          </a:p>
          <a:p>
            <a:pPr>
              <a:buNone/>
            </a:pPr>
            <a:r>
              <a:rPr lang="en-US" sz="3613" dirty="0" smtClean="0"/>
              <a:t>	</a:t>
            </a:r>
            <a:endParaRPr lang="en-US" sz="3613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2FB5-8C2F-F145-AE2C-69F94D237F7F}" type="datetime1">
              <a:rPr lang="en-US" smtClean="0"/>
              <a:t>1/27/11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73072" y="1573853"/>
            <a:ext cx="1049171" cy="524619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78485" y="1656687"/>
            <a:ext cx="386536" cy="400904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flipV="1">
            <a:off x="2098340" y="3023454"/>
            <a:ext cx="265020" cy="248506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flipV="1">
            <a:off x="1684740" y="4004199"/>
            <a:ext cx="265020" cy="248506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flipH="1" flipV="1">
            <a:off x="7386147" y="3259226"/>
            <a:ext cx="385991" cy="399293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flipH="1" flipV="1">
            <a:off x="6558401" y="3950049"/>
            <a:ext cx="385991" cy="399293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90223" y="1114778"/>
            <a:ext cx="371697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Courier New"/>
                <a:cs typeface="Courier New"/>
              </a:rPr>
              <a:t>#insert &lt;</a:t>
            </a:r>
            <a:r>
              <a:rPr lang="en-US" sz="27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stdio.h</a:t>
            </a:r>
            <a:r>
              <a:rPr lang="en-US" sz="2700" b="1" dirty="0" smtClean="0">
                <a:solidFill>
                  <a:srgbClr val="FF0000"/>
                </a:solidFill>
                <a:latin typeface="Courier New"/>
                <a:cs typeface="Courier New"/>
              </a:rPr>
              <a:t>&gt;</a:t>
            </a:r>
            <a:endParaRPr lang="en-US" sz="2700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6923343" y="4392136"/>
            <a:ext cx="1896102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u="sng" dirty="0">
                <a:solidFill>
                  <a:schemeClr val="tx1"/>
                </a:solidFill>
                <a:latin typeface="Courier New" charset="0"/>
              </a:rPr>
              <a:t>#Errors</a:t>
            </a:r>
            <a:endParaRPr lang="en-US" sz="2400" dirty="0" smtClean="0">
              <a:solidFill>
                <a:schemeClr val="tx1"/>
              </a:solidFill>
              <a:latin typeface="Courier New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Red: 1</a:t>
            </a:r>
            <a:endParaRPr lang="en-US" sz="2400" dirty="0" smtClean="0">
              <a:solidFill>
                <a:schemeClr val="tx1"/>
              </a:solidFill>
              <a:latin typeface="Courier New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Orange: 2</a:t>
            </a:r>
            <a:endParaRPr lang="en-US" sz="2400" dirty="0" smtClean="0">
              <a:solidFill>
                <a:schemeClr val="tx1"/>
              </a:solidFill>
              <a:latin typeface="Courier New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Green: 3</a:t>
            </a:r>
            <a:endParaRPr lang="en-US" sz="2400" dirty="0" smtClean="0">
              <a:solidFill>
                <a:schemeClr val="tx1"/>
              </a:solidFill>
              <a:latin typeface="Courier New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Yellow: 4</a:t>
            </a:r>
            <a:endParaRPr lang="en-US" sz="2400" dirty="0" smtClean="0">
              <a:solidFill>
                <a:schemeClr val="tx1"/>
              </a:solidFill>
              <a:latin typeface="Courier New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charset="0"/>
              </a:rPr>
              <a:t>Pink: &gt;4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endParaRPr lang="en-US" sz="2400" b="1" dirty="0" smtClean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charset="0"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Common C Errors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Difference between assignment and equality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a =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      </a:t>
            </a:r>
            <a:r>
              <a:rPr lang="en-US" dirty="0" smtClean="0"/>
              <a:t> is assignment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a ==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smtClean="0"/>
              <a:t>is an equality test</a:t>
            </a:r>
          </a:p>
          <a:p>
            <a:r>
              <a:rPr lang="en-US" dirty="0" smtClean="0"/>
              <a:t>One of the most common errors for beginning C programmers!</a:t>
            </a:r>
          </a:p>
          <a:p>
            <a:pPr lvl="1"/>
            <a:r>
              <a:rPr lang="en-US" dirty="0" smtClean="0"/>
              <a:t>One pattern (when comparing with constant) is to put the </a:t>
            </a:r>
            <a:r>
              <a:rPr lang="en-US" dirty="0" err="1" smtClean="0"/>
              <a:t>var</a:t>
            </a:r>
            <a:r>
              <a:rPr lang="en-US" dirty="0" smtClean="0"/>
              <a:t> on the right! </a:t>
            </a:r>
            <a:br>
              <a:rPr lang="en-US" dirty="0" smtClean="0"/>
            </a:br>
            <a:r>
              <a:rPr lang="en-US" dirty="0" smtClean="0"/>
              <a:t>If you happen to use </a:t>
            </a:r>
            <a:r>
              <a:rPr lang="en-US" dirty="0" smtClean="0">
                <a:latin typeface="Courier New"/>
                <a:cs typeface="Courier New"/>
              </a:rPr>
              <a:t>=</a:t>
            </a:r>
            <a:r>
              <a:rPr lang="en-US" dirty="0" smtClean="0"/>
              <a:t>, it won’t compile!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if (3 == a) { ...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B9F5-B004-3B45-AF7D-A88D6082CCF6}" type="datetime1">
              <a:rPr lang="en-US" smtClean="0"/>
              <a:t>1/26/11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in </a:t>
            </a:r>
            <a:r>
              <a:rPr lang="en-US" dirty="0" smtClean="0"/>
              <a:t>Conclusion,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Pointers are aliases to variables</a:t>
            </a:r>
          </a:p>
          <a:p>
            <a:r>
              <a:rPr lang="en-US" dirty="0" smtClean="0"/>
              <a:t>Pointers can be used to index into arrays</a:t>
            </a:r>
          </a:p>
          <a:p>
            <a:r>
              <a:rPr lang="en-US" dirty="0" smtClean="0"/>
              <a:t>Strings are (null terminated) arrays of characters </a:t>
            </a:r>
          </a:p>
          <a:p>
            <a:r>
              <a:rPr lang="en-US" dirty="0" smtClean="0"/>
              <a:t>Pointers are the source of many bugs in C, so handle with care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3A0-3AE2-664C-97A8-511BE316C9F9}" type="datetime1">
              <a:rPr lang="en-US" smtClean="0"/>
              <a:t>1/26/11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</a:p>
          <a:p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Strings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Pointer Allocation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Technology Break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Pointer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Problems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Summary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24D0-D5BE-B043-B96A-9F1A2343532A}" type="datetime1">
              <a:rPr lang="en-US" smtClean="0"/>
              <a:t>1/27/11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 (1/5)</a:t>
            </a:r>
            <a:endParaRPr lang="en-US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Declaration: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ar[2];</a:t>
            </a:r>
          </a:p>
          <a:p>
            <a:pPr>
              <a:buNone/>
            </a:pPr>
            <a:r>
              <a:rPr lang="en-US" dirty="0" smtClean="0"/>
              <a:t>	declares a 2-element integer array: just a block of memory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ar</a:t>
            </a:r>
            <a:r>
              <a:rPr lang="en-US" dirty="0" smtClean="0">
                <a:latin typeface="Courier New"/>
                <a:cs typeface="Courier New"/>
              </a:rPr>
              <a:t>[] = {795, 635};</a:t>
            </a:r>
          </a:p>
          <a:p>
            <a:pPr>
              <a:buNone/>
            </a:pPr>
            <a:r>
              <a:rPr lang="en-US" dirty="0" smtClean="0"/>
              <a:t>	declares and</a:t>
            </a:r>
            <a:r>
              <a:rPr lang="en-US" dirty="0" smtClean="0"/>
              <a:t> initializes a </a:t>
            </a:r>
            <a:r>
              <a:rPr lang="en-US" dirty="0" smtClean="0"/>
              <a:t>2-element integer array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Accessing elements: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/>
                <a:cs typeface="Courier New"/>
              </a:rPr>
              <a:t>ar[num</a:t>
            </a:r>
            <a:r>
              <a:rPr lang="en-US" dirty="0" smtClean="0">
                <a:latin typeface="Courier New"/>
                <a:cs typeface="Courier New"/>
              </a:rPr>
              <a:t>]</a:t>
            </a:r>
          </a:p>
          <a:p>
            <a:pPr>
              <a:buNone/>
            </a:pPr>
            <a:r>
              <a:rPr lang="en-US" dirty="0" smtClean="0"/>
              <a:t>	returns the </a:t>
            </a:r>
            <a:r>
              <a:rPr lang="en-US" dirty="0" err="1" smtClean="0"/>
              <a:t>num</a:t>
            </a:r>
            <a:r>
              <a:rPr lang="en-US" baseline="30000" dirty="0" err="1" smtClean="0"/>
              <a:t>th</a:t>
            </a:r>
            <a:r>
              <a:rPr lang="en-US" dirty="0" smtClean="0"/>
              <a:t>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C4C8D-1E99-314E-8B3E-4EEFFD4B1607}" type="datetime1">
              <a:rPr lang="en-US" smtClean="0"/>
              <a:t>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 (2/5)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Arrays are (almost) identical to pointers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char *string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char string[]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are nearly identical declarations</a:t>
            </a:r>
            <a:endParaRPr lang="en-US" dirty="0" smtClean="0"/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iffer </a:t>
            </a:r>
            <a:r>
              <a:rPr lang="en-US" dirty="0" smtClean="0"/>
              <a:t>in</a:t>
            </a:r>
            <a:r>
              <a:rPr lang="en-US" dirty="0" smtClean="0"/>
              <a:t> subtle </a:t>
            </a:r>
            <a:r>
              <a:rPr lang="en-US" dirty="0" smtClean="0"/>
              <a:t>ways: incrementing, declaration of filled arrays</a:t>
            </a:r>
          </a:p>
          <a:p>
            <a:r>
              <a:rPr lang="en-US" i="1" dirty="0" smtClean="0"/>
              <a:t>Key Concept</a:t>
            </a:r>
            <a:r>
              <a:rPr lang="en-US" dirty="0" smtClean="0"/>
              <a:t>: </a:t>
            </a:r>
            <a:r>
              <a:rPr lang="en-US" dirty="0" smtClean="0"/>
              <a:t>Array </a:t>
            </a:r>
            <a:r>
              <a:rPr lang="en-US" dirty="0" smtClean="0"/>
              <a:t>variable is a “pointer” to the first</a:t>
            </a:r>
            <a:r>
              <a:rPr lang="en-US" dirty="0" smtClean="0"/>
              <a:t> (0</a:t>
            </a:r>
            <a:r>
              <a:rPr lang="en-US" baseline="30000" dirty="0" smtClean="0"/>
              <a:t>th</a:t>
            </a:r>
            <a:r>
              <a:rPr lang="en-US" dirty="0" smtClean="0"/>
              <a:t>)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1578-3B1F-6444-87BC-DE807CF2A026}" type="datetime1">
              <a:rPr lang="en-US" smtClean="0"/>
              <a:t>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 (3/5)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993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Consequences: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ar</a:t>
            </a:r>
            <a:r>
              <a:rPr lang="en-US" dirty="0" smtClean="0"/>
              <a:t> is an array </a:t>
            </a:r>
            <a:r>
              <a:rPr lang="en-US" dirty="0" smtClean="0"/>
              <a:t>variable, </a:t>
            </a:r>
            <a:r>
              <a:rPr lang="en-US" dirty="0" smtClean="0"/>
              <a:t>but looks like a </a:t>
            </a:r>
            <a:r>
              <a:rPr lang="en-US" dirty="0" smtClean="0"/>
              <a:t>pointer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ar[0]</a:t>
            </a:r>
            <a:r>
              <a:rPr lang="en-US" dirty="0" smtClean="0"/>
              <a:t> is the same as </a:t>
            </a:r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err="1" smtClean="0">
                <a:latin typeface="Courier New"/>
                <a:cs typeface="Courier New"/>
              </a:rPr>
              <a:t>ar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ar[2]</a:t>
            </a:r>
            <a:r>
              <a:rPr lang="en-US" dirty="0" smtClean="0"/>
              <a:t> is the same as </a:t>
            </a:r>
            <a:r>
              <a:rPr lang="en-US" dirty="0" smtClean="0">
                <a:latin typeface="Courier New"/>
                <a:cs typeface="Courier New"/>
              </a:rPr>
              <a:t>*(ar+2)</a:t>
            </a:r>
          </a:p>
          <a:p>
            <a:pPr lvl="1"/>
            <a:r>
              <a:rPr lang="en-US" dirty="0" smtClean="0"/>
              <a:t>We can use pointer arithmetic to</a:t>
            </a:r>
            <a:r>
              <a:rPr lang="en-US" dirty="0" smtClean="0"/>
              <a:t> </a:t>
            </a:r>
            <a:r>
              <a:rPr lang="en-US" dirty="0" smtClean="0"/>
              <a:t>conveniently access </a:t>
            </a:r>
            <a:r>
              <a:rPr lang="en-US" dirty="0" smtClean="0"/>
              <a:t>arrays</a:t>
            </a:r>
          </a:p>
          <a:p>
            <a:r>
              <a:rPr lang="en-US" dirty="0" smtClean="0"/>
              <a:t>Declared arrays are only allocated while the scope is valid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/>
                <a:cs typeface="Courier New"/>
              </a:rPr>
              <a:t>char *</a:t>
            </a:r>
            <a:r>
              <a:rPr lang="en-US" dirty="0" err="1" smtClean="0">
                <a:latin typeface="Courier New"/>
                <a:cs typeface="Courier New"/>
              </a:rPr>
              <a:t>foo</a:t>
            </a:r>
            <a:r>
              <a:rPr lang="en-US" dirty="0" smtClean="0">
                <a:latin typeface="Courier New"/>
                <a:cs typeface="Courier New"/>
              </a:rPr>
              <a:t>() {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char string[32]; ...;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return string;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}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sz="3226" dirty="0" smtClean="0"/>
              <a:t>is </a:t>
            </a:r>
            <a:r>
              <a:rPr lang="en-US" sz="3226" dirty="0" smtClean="0"/>
              <a:t>incorrect </a:t>
            </a:r>
            <a:r>
              <a:rPr lang="en-US" sz="3226" b="1" i="1" dirty="0" smtClean="0">
                <a:solidFill>
                  <a:srgbClr val="FF0000"/>
                </a:solidFill>
              </a:rPr>
              <a:t>and very </a:t>
            </a:r>
            <a:r>
              <a:rPr lang="en-US" sz="3226" b="1" i="1" dirty="0" smtClean="0">
                <a:solidFill>
                  <a:srgbClr val="FF0000"/>
                </a:solidFill>
              </a:rPr>
              <a:t>very bad</a:t>
            </a:r>
            <a:endParaRPr lang="en-US" sz="3226" b="1" i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A8E0-1190-D24C-A73A-D96741066861}" type="datetime1">
              <a:rPr lang="en-US" smtClean="0"/>
              <a:t>1/27/11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2267</TotalTime>
  <Words>4959</Words>
  <Application>Microsoft Macintosh PowerPoint</Application>
  <PresentationFormat>On-screen Show (4:3)</PresentationFormat>
  <Paragraphs>716</Paragraphs>
  <Slides>51</Slides>
  <Notes>32</Notes>
  <HiddenSlides>1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Office Theme</vt:lpstr>
      <vt:lpstr>Image</vt:lpstr>
      <vt:lpstr>CS 61C: Great Ideas in Computer Architecture (Machine Structures) Introduction to C (Part II)</vt:lpstr>
      <vt:lpstr>Levels of Representation/Interpretation</vt:lpstr>
      <vt:lpstr>Agenda</vt:lpstr>
      <vt:lpstr>Peer Instruction Question</vt:lpstr>
      <vt:lpstr>Peer Instruction Answer</vt:lpstr>
      <vt:lpstr>Agenda</vt:lpstr>
      <vt:lpstr>Arrays (1/5)</vt:lpstr>
      <vt:lpstr>Arrays (2/5)</vt:lpstr>
      <vt:lpstr>Arrays (3/5)</vt:lpstr>
      <vt:lpstr>Arrays (4/5)</vt:lpstr>
      <vt:lpstr>Arrays (5/5)</vt:lpstr>
      <vt:lpstr>Array Summary</vt:lpstr>
      <vt:lpstr>Agenda</vt:lpstr>
      <vt:lpstr>Slide 14</vt:lpstr>
      <vt:lpstr>CS 61c in the News</vt:lpstr>
      <vt:lpstr>Administrivia</vt:lpstr>
      <vt:lpstr>Pointers and Structures</vt:lpstr>
      <vt:lpstr>Agenda</vt:lpstr>
      <vt:lpstr>C Strings</vt:lpstr>
      <vt:lpstr>Pointer Arithmetic</vt:lpstr>
      <vt:lpstr>Arrays and Pointers</vt:lpstr>
      <vt:lpstr>Arrays and Pointers</vt:lpstr>
      <vt:lpstr>Arrays and Pointers</vt:lpstr>
      <vt:lpstr>Pointer Arithmetic (1/2)</vt:lpstr>
      <vt:lpstr>Pointer Arithmetic (2/2)</vt:lpstr>
      <vt:lpstr>Peer Instruction</vt:lpstr>
      <vt:lpstr>Peer Instruction</vt:lpstr>
      <vt:lpstr>Agenda</vt:lpstr>
      <vt:lpstr>Pointers &amp; Allocation (1/2)</vt:lpstr>
      <vt:lpstr>Pointers &amp; Allocation (2/2)</vt:lpstr>
      <vt:lpstr>Arrays (one element past array must be valid)</vt:lpstr>
      <vt:lpstr>Pointer Arithmetic</vt:lpstr>
      <vt:lpstr>Pointer Arithmetic to Copy Memory</vt:lpstr>
      <vt:lpstr>Arrays vs. Pointers</vt:lpstr>
      <vt:lpstr>Pointer Arithmetic Summary</vt:lpstr>
      <vt:lpstr>Pointer Arithmetic: Peer Instruction Question</vt:lpstr>
      <vt:lpstr>Pointer Arithmetic Peer Instruction Answer</vt:lpstr>
      <vt:lpstr>C Functions</vt:lpstr>
      <vt:lpstr>C Functions</vt:lpstr>
      <vt:lpstr>Pointers and Functions (1/4)</vt:lpstr>
      <vt:lpstr>Pointers and Functions (2/4)</vt:lpstr>
      <vt:lpstr>Pointers and Functions (3/4)</vt:lpstr>
      <vt:lpstr>Pointers and Functions (4/4)</vt:lpstr>
      <vt:lpstr>C String Standard Functions #include &lt;string.h&gt;</vt:lpstr>
      <vt:lpstr>Agenda</vt:lpstr>
      <vt:lpstr>Agenda</vt:lpstr>
      <vt:lpstr>Segmentation Fault vs. Bus Error</vt:lpstr>
      <vt:lpstr>C Pointer Dangers</vt:lpstr>
      <vt:lpstr>C String Problems</vt:lpstr>
      <vt:lpstr>More Common C Errors</vt:lpstr>
      <vt:lpstr>And in Conclusion, …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Randy Katz</cp:lastModifiedBy>
  <cp:revision>43</cp:revision>
  <cp:lastPrinted>2011-01-27T05:49:21Z</cp:lastPrinted>
  <dcterms:created xsi:type="dcterms:W3CDTF">2011-01-27T04:05:55Z</dcterms:created>
  <dcterms:modified xsi:type="dcterms:W3CDTF">2011-01-27T21:33:08Z</dcterms:modified>
</cp:coreProperties>
</file>