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7" r:id="rId2"/>
    <p:sldId id="331" r:id="rId3"/>
    <p:sldId id="273" r:id="rId4"/>
    <p:sldId id="314" r:id="rId5"/>
    <p:sldId id="307" r:id="rId6"/>
    <p:sldId id="278" r:id="rId7"/>
    <p:sldId id="316" r:id="rId8"/>
    <p:sldId id="318" r:id="rId9"/>
    <p:sldId id="279" r:id="rId10"/>
    <p:sldId id="319" r:id="rId11"/>
    <p:sldId id="317" r:id="rId12"/>
    <p:sldId id="320" r:id="rId13"/>
    <p:sldId id="322" r:id="rId14"/>
    <p:sldId id="323" r:id="rId15"/>
    <p:sldId id="280" r:id="rId16"/>
    <p:sldId id="281" r:id="rId17"/>
    <p:sldId id="325" r:id="rId18"/>
    <p:sldId id="282" r:id="rId19"/>
    <p:sldId id="326" r:id="rId20"/>
    <p:sldId id="283" r:id="rId21"/>
    <p:sldId id="327" r:id="rId22"/>
    <p:sldId id="284" r:id="rId23"/>
    <p:sldId id="285" r:id="rId24"/>
    <p:sldId id="328" r:id="rId25"/>
    <p:sldId id="286" r:id="rId26"/>
    <p:sldId id="329" r:id="rId27"/>
    <p:sldId id="309" r:id="rId28"/>
    <p:sldId id="324" r:id="rId29"/>
    <p:sldId id="315" r:id="rId30"/>
    <p:sldId id="287" r:id="rId31"/>
    <p:sldId id="288" r:id="rId32"/>
    <p:sldId id="289" r:id="rId33"/>
    <p:sldId id="330" r:id="rId34"/>
    <p:sldId id="290" r:id="rId35"/>
    <p:sldId id="291" r:id="rId36"/>
    <p:sldId id="292" r:id="rId37"/>
    <p:sldId id="293" r:id="rId38"/>
    <p:sldId id="294" r:id="rId39"/>
    <p:sldId id="295" r:id="rId40"/>
    <p:sldId id="333" r:id="rId41"/>
    <p:sldId id="296" r:id="rId42"/>
    <p:sldId id="308" r:id="rId43"/>
    <p:sldId id="310" r:id="rId44"/>
    <p:sldId id="332" r:id="rId45"/>
    <p:sldId id="298" r:id="rId46"/>
    <p:sldId id="299" r:id="rId47"/>
    <p:sldId id="334" r:id="rId48"/>
    <p:sldId id="300" r:id="rId49"/>
    <p:sldId id="335" r:id="rId50"/>
    <p:sldId id="301" r:id="rId51"/>
    <p:sldId id="302" r:id="rId52"/>
    <p:sldId id="303" r:id="rId53"/>
    <p:sldId id="304" r:id="rId54"/>
    <p:sldId id="305" r:id="rId55"/>
    <p:sldId id="306" r:id="rId56"/>
    <p:sldId id="27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4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0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4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67, 97, 108, 0.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10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0, 0, 0, 3, 0, 67, 0, 97, 0, 108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(32 bit word contains string length)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10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0, 0, 0, 3, 0, 67, 0, 97, 0, 108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(32 bit word contains string length)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920750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bne</a:t>
            </a:r>
            <a:r>
              <a:rPr lang="en-US" dirty="0" smtClean="0"/>
              <a:t> $s3,$s4,Else 	# go to Else part if </a:t>
            </a:r>
            <a:r>
              <a:rPr lang="en-US" dirty="0" err="1" smtClean="0"/>
              <a:t>i</a:t>
            </a:r>
            <a:r>
              <a:rPr lang="en-US" dirty="0" smtClean="0"/>
              <a:t> ≠ </a:t>
            </a:r>
            <a:r>
              <a:rPr lang="en-US" dirty="0" err="1" smtClean="0"/>
              <a:t>j</a:t>
            </a:r>
            <a:endParaRPr lang="en-US" dirty="0" smtClean="0"/>
          </a:p>
          <a:p>
            <a:pPr>
              <a:buNone/>
              <a:tabLst>
                <a:tab pos="920750" algn="l"/>
              </a:tabLst>
            </a:pPr>
            <a:r>
              <a:rPr lang="en-US" dirty="0" smtClean="0"/>
              <a:t>		add $s0,$s1,$s2 	#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dirty="0" smtClean="0"/>
              <a:t> + </a:t>
            </a:r>
            <a:r>
              <a:rPr lang="en-US" dirty="0" err="1" smtClean="0"/>
              <a:t>h</a:t>
            </a:r>
            <a:r>
              <a:rPr lang="en-US" dirty="0" smtClean="0"/>
              <a:t> (Then part)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j</a:t>
            </a:r>
            <a:r>
              <a:rPr lang="en-US" dirty="0" smtClean="0"/>
              <a:t> Exit 					# go to Exit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/>
              <a:t>Else:	sub $s0,$s1,$s2 	# 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dirty="0" smtClean="0"/>
              <a:t> – </a:t>
            </a:r>
            <a:r>
              <a:rPr lang="en-US" dirty="0" err="1" smtClean="0"/>
              <a:t>h</a:t>
            </a:r>
            <a:r>
              <a:rPr lang="en-US" dirty="0" smtClean="0"/>
              <a:t> (Else part)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/>
              <a:t>Exit: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t0,g,h # temporary variable t0 contains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# Although the next operation is subtract, we need to calculate the sum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we can subtract.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t1,i,j # temporary variable t1 contains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Thus, the second instruction places the sum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another temporary variable created by the compiler, called t1: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code:sub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f,t0,t1 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gets t0 – t1, which is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Finally, the subtract instruction subtracts the second sum from the first and places the difference in the variable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completing the compiled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3C9B7-3EC2-414B-99A3-76BF63B75F9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t0,g,h # temporary variable t0 contains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# Although the next operation is subtract, we need to calculate the sum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we can subtract.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t1,i,j # temporary variable t1 contains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Thus, the second instruction places the sum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another temporary variable created by the compiler, called t1: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code:sub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f,t0,t1 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gets t0 – t1, which is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Finally, the subtract instruction subtracts the second sum from the first and places the difference in the variable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completing the compiled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3C9B7-3EC2-414B-99A3-76BF63B75F9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$so,</a:t>
            </a:r>
            <a:r>
              <a:rPr lang="en-US" baseline="0" dirty="0" smtClean="0"/>
              <a:t> $s1, $s2</a:t>
            </a:r>
          </a:p>
          <a:p>
            <a:r>
              <a:rPr lang="en-US" baseline="0" dirty="0" smtClean="0"/>
              <a:t>add $t0, $s3, $s4</a:t>
            </a:r>
          </a:p>
          <a:p>
            <a:r>
              <a:rPr lang="en-US" baseline="0" dirty="0" smtClean="0"/>
              <a:t>sub $s0, $s0, $t0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$so,</a:t>
            </a:r>
            <a:r>
              <a:rPr lang="en-US" baseline="0" dirty="0" smtClean="0"/>
              <a:t> $s1, $s2</a:t>
            </a:r>
          </a:p>
          <a:p>
            <a:r>
              <a:rPr lang="en-US" baseline="0" dirty="0" smtClean="0"/>
              <a:t>add $t0, $s3, $s4</a:t>
            </a:r>
          </a:p>
          <a:p>
            <a:r>
              <a:rPr lang="en-US" baseline="0" dirty="0" smtClean="0"/>
              <a:t>sub $s0, $s0, $t0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Re]lace</a:t>
            </a:r>
            <a:r>
              <a:rPr lang="en-US" dirty="0" smtClean="0"/>
              <a:t> 8</a:t>
            </a:r>
            <a:r>
              <a:rPr lang="en-US" baseline="0" dirty="0" smtClean="0"/>
              <a:t> with 32 on </a:t>
            </a:r>
            <a:r>
              <a:rPr lang="en-US" baseline="0" dirty="0" err="1" smtClean="0"/>
              <a:t>lw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sw</a:t>
            </a:r>
            <a:r>
              <a:rPr lang="en-US" dirty="0" smtClean="0">
                <a:solidFill>
                  <a:srgbClr val="3366FF"/>
                </a:solidFill>
              </a:rPr>
              <a:t> $t0, 40($s3)		# Stores h+A[3] into A[10]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sw</a:t>
            </a:r>
            <a:r>
              <a:rPr lang="en-US" dirty="0" smtClean="0">
                <a:solidFill>
                  <a:srgbClr val="3366FF"/>
                </a:solidFill>
              </a:rPr>
              <a:t> $t0, 40($s3)		# Stores h+A[3] into A[10]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“Cal” is represented in C by the following 4 bytes, shown as decimal numbers: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67, 97, 108, 0.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ADEB-003F-FB46-AB85-C9A2D239233D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649-E405-E84C-BEB8-7D27A7C64B6E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C071-BB12-924C-97AE-3A8F3EFE6864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69A-09EA-1F43-B804-353006FEDC57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FBEB-9A65-2A47-8111-4E7BE4EC1143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EFE9-862B-5949-BBE1-AE9E14E38161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8AC-C0BA-CF45-9E1D-FCA8C4719507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5D0B-51AE-8644-BB65-55FE99E3A1F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1885-E601-B345-9642-2256841E1540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4F6-2F17-2F44-8FE6-65C05B1E5CC3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D382-4C00-B84E-B754-B3F443666181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Introduction to Machine Language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2011 -- Lecture #5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8286-219F-5247-98B9-AAC2C74579D1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0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Basic RISC principle: “A simpler CPU (the hardware that interprets machine language) is a faster CPU” (CPU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Core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r>
              <a:rPr lang="en-US" dirty="0" smtClean="0"/>
              <a:t>Focus of the RISC design is reduction of the number and complexity of instructions in the ISA</a:t>
            </a:r>
          </a:p>
          <a:p>
            <a:r>
              <a:rPr lang="en-US" dirty="0" smtClean="0"/>
              <a:t>A number of the more common strategies include:</a:t>
            </a:r>
          </a:p>
          <a:p>
            <a:pPr lvl="1"/>
            <a:r>
              <a:rPr lang="en-US" dirty="0" smtClean="0"/>
              <a:t>Fixed instruction length, generally a single word; </a:t>
            </a:r>
            <a:br>
              <a:rPr lang="en-US" dirty="0" smtClean="0"/>
            </a:br>
            <a:r>
              <a:rPr lang="en-US" dirty="0" smtClean="0"/>
              <a:t>Simplifies process of fetching instructions from memory</a:t>
            </a:r>
          </a:p>
          <a:p>
            <a:pPr lvl="1"/>
            <a:r>
              <a:rPr lang="en-US" dirty="0" smtClean="0"/>
              <a:t>Simplified addressing modes;</a:t>
            </a:r>
            <a:br>
              <a:rPr lang="en-US" dirty="0" smtClean="0"/>
            </a:br>
            <a:r>
              <a:rPr lang="en-US" dirty="0" smtClean="0"/>
              <a:t>Simplifies process of fetching operands from memory</a:t>
            </a:r>
          </a:p>
          <a:p>
            <a:pPr lvl="1"/>
            <a:r>
              <a:rPr lang="en-US" dirty="0" smtClean="0"/>
              <a:t>Fewer and simpler instructions in the instruction set;</a:t>
            </a:r>
            <a:br>
              <a:rPr lang="en-US" dirty="0" smtClean="0"/>
            </a:br>
            <a:r>
              <a:rPr lang="en-US" dirty="0" smtClean="0"/>
              <a:t>Simplifies process of executing instructions</a:t>
            </a:r>
          </a:p>
          <a:p>
            <a:pPr lvl="1"/>
            <a:r>
              <a:rPr lang="en-US" dirty="0" smtClean="0"/>
              <a:t>Only load and store instructions access memory; </a:t>
            </a:r>
            <a:br>
              <a:rPr lang="en-US" dirty="0" smtClean="0"/>
            </a:br>
            <a:r>
              <a:rPr lang="en-US" dirty="0" smtClean="0"/>
              <a:t>E.g., no add memory to register, add memory to memory, etc.</a:t>
            </a:r>
          </a:p>
          <a:p>
            <a:pPr lvl="1"/>
            <a:r>
              <a:rPr lang="en-US" i="1" dirty="0" smtClean="0"/>
              <a:t>Let the compiler do it. </a:t>
            </a:r>
            <a:r>
              <a:rPr lang="en-US" dirty="0" smtClean="0"/>
              <a:t>Use a good compiler to break complex high-level language statements into a number of simple assembly language statements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CS61c’s 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49733" cy="4938712"/>
          </a:xfrm>
        </p:spPr>
        <p:txBody>
          <a:bodyPr>
            <a:normAutofit/>
          </a:bodyPr>
          <a:lstStyle/>
          <a:p>
            <a:r>
              <a:rPr lang="en-US" dirty="0" smtClean="0"/>
              <a:t>Most popular RISC is ARM (Advanced RISC Machine) </a:t>
            </a:r>
          </a:p>
          <a:p>
            <a:pPr lvl="1"/>
            <a:r>
              <a:rPr lang="en-US" dirty="0" smtClean="0"/>
              <a:t>In every smart phone-like device |(e.g., </a:t>
            </a:r>
            <a:r>
              <a:rPr lang="en-US" dirty="0" err="1" smtClean="0"/>
              <a:t>iPhone</a:t>
            </a:r>
            <a:r>
              <a:rPr lang="en-US" dirty="0" smtClean="0"/>
              <a:t>, </a:t>
            </a:r>
            <a:r>
              <a:rPr lang="en-US" dirty="0" err="1" smtClean="0"/>
              <a:t>iPad</a:t>
            </a:r>
            <a:r>
              <a:rPr lang="en-US" dirty="0" smtClean="0"/>
              <a:t>, iPod, …)</a:t>
            </a:r>
          </a:p>
          <a:p>
            <a:r>
              <a:rPr lang="en-US" dirty="0" smtClean="0"/>
              <a:t>Another popular Instruction Set is used in </a:t>
            </a:r>
            <a:r>
              <a:rPr lang="en-US" dirty="0" err="1" smtClean="0"/>
              <a:t>Macbook</a:t>
            </a:r>
            <a:r>
              <a:rPr lang="en-US" dirty="0" smtClean="0"/>
              <a:t> and PCs: Intel 80x86</a:t>
            </a:r>
            <a:r>
              <a:rPr lang="en-US" dirty="0"/>
              <a:t> </a:t>
            </a:r>
            <a:r>
              <a:rPr lang="en-US" dirty="0" smtClean="0"/>
              <a:t>in Core i3, Core i5, Core i7, …</a:t>
            </a:r>
          </a:p>
          <a:p>
            <a:pPr lvl="1"/>
            <a:r>
              <a:rPr lang="en-US" dirty="0" smtClean="0"/>
              <a:t>20x ARM versus 80x86 (i.e., 05 billion vs. .3 billion)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F416-12CB-2D42-9069-242154DF331F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16916" y="274638"/>
            <a:ext cx="3640667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/>
              <a:t>MIPS</a:t>
            </a:r>
            <a:br>
              <a:rPr lang="en-US" dirty="0" smtClean="0"/>
            </a:br>
            <a:r>
              <a:rPr lang="en-US" dirty="0" smtClean="0"/>
              <a:t>Green Card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 descr="Screen shot 2011-01-30 at 11.49.1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673" y="0"/>
            <a:ext cx="595019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16916" y="274638"/>
            <a:ext cx="3640667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/>
              <a:t>MIPS</a:t>
            </a:r>
            <a:br>
              <a:rPr lang="en-US" dirty="0" smtClean="0"/>
            </a:br>
            <a:r>
              <a:rPr lang="en-US" dirty="0" smtClean="0"/>
              <a:t>Green Card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Screen shot 2011-01-30 at 11.40.4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236" y="0"/>
            <a:ext cx="62170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486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Inspired by the IBM 360 </a:t>
            </a:r>
            <a:br>
              <a:rPr lang="en-US" dirty="0" smtClean="0"/>
            </a:br>
            <a:r>
              <a:rPr lang="en-US" dirty="0" smtClean="0"/>
              <a:t>“Green Card”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9427" y="13235"/>
            <a:ext cx="2912534" cy="684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computer does arithmetic</a:t>
            </a:r>
          </a:p>
          <a:p>
            <a:r>
              <a:rPr lang="en-US" i="1" dirty="0" smtClean="0"/>
              <a:t>Instruct </a:t>
            </a:r>
            <a:r>
              <a:rPr lang="en-US" dirty="0" smtClean="0"/>
              <a:t>a computer to do addition: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			</a:t>
            </a:r>
            <a:r>
              <a:rPr lang="en-US" dirty="0" smtClean="0">
                <a:latin typeface="Courier New"/>
                <a:cs typeface="Courier New"/>
              </a:rPr>
              <a:t>add a,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Add </a:t>
            </a:r>
            <a:r>
              <a:rPr lang="en-US" sz="3200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to </a:t>
            </a:r>
            <a:r>
              <a:rPr lang="en-US" sz="3200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and put sum into </a:t>
            </a:r>
            <a:r>
              <a:rPr lang="en-US" sz="3200" dirty="0">
                <a:latin typeface="Courier New"/>
                <a:cs typeface="Courier New"/>
              </a:rPr>
              <a:t>a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dirty="0" smtClean="0"/>
              <a:t>3 operands: 2 sources + 1 destination for sum</a:t>
            </a:r>
          </a:p>
          <a:p>
            <a:r>
              <a:rPr lang="en-US" dirty="0" smtClean="0"/>
              <a:t>One operation per MIPS instruction</a:t>
            </a:r>
          </a:p>
          <a:p>
            <a:r>
              <a:rPr lang="en-US" dirty="0" smtClean="0"/>
              <a:t>How do you write the same operation in 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69FC-A77D-4746-ABC6-1E4598F52A1E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More 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800"/>
          </a:xfrm>
        </p:spPr>
        <p:txBody>
          <a:bodyPr>
            <a:normAutofit/>
          </a:bodyPr>
          <a:lstStyle/>
          <a:p>
            <a:r>
              <a:rPr lang="en-US" dirty="0" smtClean="0"/>
              <a:t>Subtract </a:t>
            </a:r>
            <a:r>
              <a:rPr lang="en-US" dirty="0" err="1">
                <a:latin typeface="Courier New"/>
                <a:cs typeface="Courier New"/>
              </a:rPr>
              <a:t>c</a:t>
            </a:r>
            <a:r>
              <a:rPr lang="en-US" dirty="0" smtClean="0"/>
              <a:t> from </a:t>
            </a:r>
            <a:r>
              <a:rPr lang="en-US" dirty="0" err="1">
                <a:latin typeface="Courier New"/>
                <a:cs typeface="Courier New"/>
              </a:rPr>
              <a:t>b</a:t>
            </a:r>
            <a:r>
              <a:rPr lang="en-US" dirty="0" smtClean="0"/>
              <a:t> and put difference in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Multiply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by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and put product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Divide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by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and put quotient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13A1-55BB-FA42-98EA-95BC3785EB63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More 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800"/>
          </a:xfrm>
        </p:spPr>
        <p:txBody>
          <a:bodyPr>
            <a:normAutofit/>
          </a:bodyPr>
          <a:lstStyle/>
          <a:p>
            <a:r>
              <a:rPr lang="en-US" dirty="0" smtClean="0"/>
              <a:t>Subtract </a:t>
            </a:r>
            <a:r>
              <a:rPr lang="en-US" dirty="0" err="1">
                <a:latin typeface="Courier New"/>
                <a:cs typeface="Courier New"/>
              </a:rPr>
              <a:t>c</a:t>
            </a:r>
            <a:r>
              <a:rPr lang="en-US" dirty="0" smtClean="0"/>
              <a:t> from </a:t>
            </a:r>
            <a:r>
              <a:rPr lang="en-US" dirty="0" err="1">
                <a:latin typeface="Courier New"/>
                <a:cs typeface="Courier New"/>
              </a:rPr>
              <a:t>b</a:t>
            </a:r>
            <a:r>
              <a:rPr lang="en-US" dirty="0" smtClean="0"/>
              <a:t> and put difference in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sub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Multiply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by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and put product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mul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Divide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by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and put quotient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div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13A1-55BB-FA42-98EA-95BC3785EB63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More 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800"/>
          </a:xfrm>
        </p:spPr>
        <p:txBody>
          <a:bodyPr>
            <a:normAutofit/>
          </a:bodyPr>
          <a:lstStyle/>
          <a:p>
            <a:r>
              <a:rPr lang="en-US" dirty="0" smtClean="0"/>
              <a:t>C operator &amp;: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&amp;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C operator |: 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|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C operator &lt;&lt;: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&lt;&lt;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 operator &gt;&gt;: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&gt;&gt;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F6F9-31E5-394E-90DC-890225693C17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More 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800"/>
          </a:xfrm>
        </p:spPr>
        <p:txBody>
          <a:bodyPr>
            <a:normAutofit/>
          </a:bodyPr>
          <a:lstStyle/>
          <a:p>
            <a:r>
              <a:rPr lang="en-US" dirty="0" smtClean="0"/>
              <a:t>C operator &amp;: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&amp;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and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C operator |: 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|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or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C operator &lt;&lt;: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&lt;&lt;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sll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C operator &gt;&gt;:  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 &gt;&gt;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/>
              <a:t> with result in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srl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a,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F6F9-31E5-394E-90DC-890225693C17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04" y="286278"/>
            <a:ext cx="8585728" cy="60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MIPS instructions are inflexible, rigid: </a:t>
            </a:r>
          </a:p>
          <a:p>
            <a:pPr lvl="1"/>
            <a:r>
              <a:rPr lang="en-US" dirty="0" smtClean="0"/>
              <a:t>Just one arithmetic operation per instruction </a:t>
            </a:r>
          </a:p>
          <a:p>
            <a:pPr lvl="1"/>
            <a:r>
              <a:rPr lang="en-US" dirty="0" smtClean="0"/>
              <a:t>Always with three operands</a:t>
            </a:r>
          </a:p>
          <a:p>
            <a:r>
              <a:rPr lang="en-US" dirty="0" smtClean="0"/>
              <a:t>How write this C expression in MIPS?</a:t>
            </a: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a = </a:t>
            </a:r>
            <a:r>
              <a:rPr lang="en-US" sz="3200" dirty="0" err="1" smtClean="0">
                <a:latin typeface="Courier New"/>
                <a:cs typeface="Courier New"/>
              </a:rPr>
              <a:t>b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c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d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e</a:t>
            </a:r>
            <a:endParaRPr lang="en-US" sz="3200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61E-AE4D-374F-9174-64462012A559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write this C expression in MIPS?</a:t>
            </a: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a = </a:t>
            </a:r>
            <a:r>
              <a:rPr lang="en-US" sz="3200" dirty="0" err="1" smtClean="0">
                <a:latin typeface="Courier New"/>
                <a:cs typeface="Courier New"/>
              </a:rPr>
              <a:t>b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c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d</a:t>
            </a:r>
            <a:r>
              <a:rPr lang="en-US" sz="3200" dirty="0" smtClean="0">
                <a:latin typeface="Courier New"/>
                <a:cs typeface="Courier New"/>
              </a:rPr>
              <a:t> + </a:t>
            </a:r>
            <a:r>
              <a:rPr lang="en-US" sz="3200" dirty="0" err="1" smtClean="0">
                <a:latin typeface="Courier New"/>
                <a:cs typeface="Courier New"/>
              </a:rPr>
              <a:t>e</a:t>
            </a:r>
            <a:endParaRPr lang="en-US" sz="32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latin typeface="Courier New"/>
                <a:cs typeface="Courier New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add t1, </a:t>
            </a:r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endParaRPr lang="en-US" sz="32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	add t2, </a:t>
            </a:r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, t1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	add a, </a:t>
            </a:r>
            <a:r>
              <a:rPr lang="en-US" sz="3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dirty="0" smtClean="0">
                <a:solidFill>
                  <a:srgbClr val="FF0000"/>
                </a:solidFill>
                <a:latin typeface="Courier New"/>
                <a:cs typeface="Courier New"/>
              </a:rPr>
              <a:t>, 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761E-AE4D-374F-9174-64462012A559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in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comments to MIPS instruction by putting # that continues to end of line of text</a:t>
            </a:r>
            <a:r>
              <a:rPr lang="en-US" sz="3600" b="1" dirty="0" smtClean="0">
                <a:latin typeface="Courier New"/>
                <a:cs typeface="Courier New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add a, </a:t>
            </a:r>
            <a:r>
              <a:rPr lang="en-US" sz="2800" dirty="0" err="1" smtClean="0">
                <a:latin typeface="Courier New"/>
                <a:cs typeface="Courier New"/>
              </a:rPr>
              <a:t>b</a:t>
            </a:r>
            <a:r>
              <a:rPr lang="en-US" sz="2800" dirty="0" smtClean="0"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latin typeface="Courier New"/>
                <a:cs typeface="Courier New"/>
              </a:rPr>
              <a:t>c</a:t>
            </a:r>
            <a:r>
              <a:rPr lang="en-US" sz="2800" dirty="0" smtClean="0">
                <a:latin typeface="Courier New"/>
                <a:cs typeface="Courier New"/>
              </a:rPr>
              <a:t> # </a:t>
            </a:r>
            <a:r>
              <a:rPr lang="en-US" sz="2800" dirty="0" err="1" smtClean="0">
                <a:latin typeface="Courier New"/>
                <a:cs typeface="Courier New"/>
              </a:rPr>
              <a:t>b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c</a:t>
            </a:r>
            <a:r>
              <a:rPr lang="en-US" sz="2800" dirty="0" smtClean="0">
                <a:latin typeface="Courier New"/>
                <a:cs typeface="Courier New"/>
              </a:rPr>
              <a:t> is placed in a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add a, a, </a:t>
            </a:r>
            <a:r>
              <a:rPr lang="en-US" sz="2800" dirty="0" err="1" smtClean="0">
                <a:latin typeface="Courier New"/>
                <a:cs typeface="Courier New"/>
              </a:rPr>
              <a:t>d</a:t>
            </a:r>
            <a:r>
              <a:rPr lang="en-US" sz="2800" dirty="0" smtClean="0">
                <a:latin typeface="Courier New"/>
                <a:cs typeface="Courier New"/>
              </a:rPr>
              <a:t> # </a:t>
            </a:r>
            <a:r>
              <a:rPr lang="en-US" sz="2800" dirty="0" err="1" smtClean="0">
                <a:latin typeface="Courier New"/>
                <a:cs typeface="Courier New"/>
              </a:rPr>
              <a:t>b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c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d</a:t>
            </a:r>
            <a:r>
              <a:rPr lang="en-US" sz="2800" dirty="0" smtClean="0">
                <a:latin typeface="Courier New"/>
                <a:cs typeface="Courier New"/>
              </a:rPr>
              <a:t> is now in a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add a, a, </a:t>
            </a:r>
            <a:r>
              <a:rPr lang="en-US" sz="2800" dirty="0" err="1" smtClean="0">
                <a:latin typeface="Courier New"/>
                <a:cs typeface="Courier New"/>
              </a:rPr>
              <a:t>e</a:t>
            </a:r>
            <a:r>
              <a:rPr lang="en-US" sz="2800" dirty="0" smtClean="0">
                <a:latin typeface="Courier New"/>
                <a:cs typeface="Courier New"/>
              </a:rPr>
              <a:t> # </a:t>
            </a:r>
            <a:r>
              <a:rPr lang="en-US" sz="2800" dirty="0" err="1" smtClean="0">
                <a:latin typeface="Courier New"/>
                <a:cs typeface="Courier New"/>
              </a:rPr>
              <a:t>b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c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d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e</a:t>
            </a:r>
            <a:r>
              <a:rPr lang="en-US" sz="2800" dirty="0" smtClean="0">
                <a:latin typeface="Courier New"/>
                <a:cs typeface="Courier New"/>
              </a:rPr>
              <a:t> is in a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0FAE-78A4-D745-A0D2-799AD2C7BBE0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to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almost identical</a:t>
            </a:r>
          </a:p>
          <a:p>
            <a:r>
              <a:rPr lang="en-US" dirty="0" smtClean="0"/>
              <a:t>What is MIPS code that performs same as?</a:t>
            </a:r>
          </a:p>
          <a:p>
            <a:pPr marL="1257300" lvl="4" indent="-342900">
              <a:buNone/>
            </a:pPr>
            <a:r>
              <a:rPr lang="en-US" sz="2800" dirty="0">
                <a:latin typeface="Courier New"/>
                <a:cs typeface="Courier New"/>
              </a:rPr>
              <a:t>a = </a:t>
            </a:r>
            <a:r>
              <a:rPr lang="en-US" sz="2800" dirty="0" err="1">
                <a:latin typeface="Courier New"/>
                <a:cs typeface="Courier New"/>
              </a:rPr>
              <a:t>b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c</a:t>
            </a:r>
            <a:r>
              <a:rPr lang="en-US" sz="2800" dirty="0">
                <a:latin typeface="Courier New"/>
                <a:cs typeface="Courier New"/>
              </a:rPr>
              <a:t>; </a:t>
            </a:r>
          </a:p>
          <a:p>
            <a:pPr marL="1257300" lvl="4" indent="-342900">
              <a:buNone/>
            </a:pPr>
            <a:r>
              <a:rPr lang="en-US" sz="2800" dirty="0" err="1">
                <a:latin typeface="Courier New"/>
                <a:cs typeface="Courier New"/>
              </a:rPr>
              <a:t>d</a:t>
            </a:r>
            <a:r>
              <a:rPr lang="en-US" sz="2800" dirty="0">
                <a:latin typeface="Courier New"/>
                <a:cs typeface="Courier New"/>
              </a:rPr>
              <a:t> = a – </a:t>
            </a:r>
            <a:r>
              <a:rPr lang="en-US" sz="2800" dirty="0" err="1">
                <a:latin typeface="Courier New"/>
                <a:cs typeface="Courier New"/>
              </a:rPr>
              <a:t>e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/>
              <a:t>What is MIPS code that performs same as?</a:t>
            </a:r>
          </a:p>
          <a:p>
            <a:pPr marL="1257300" lvl="4" indent="-34290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>
                <a:latin typeface="Courier New"/>
                <a:cs typeface="Courier New"/>
              </a:rPr>
              <a:t>= (</a:t>
            </a:r>
            <a:r>
              <a:rPr lang="en-US" sz="2800" dirty="0" err="1">
                <a:latin typeface="Courier New"/>
                <a:cs typeface="Courier New"/>
              </a:rPr>
              <a:t>g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h</a:t>
            </a:r>
            <a:r>
              <a:rPr lang="en-US" sz="2800" dirty="0">
                <a:latin typeface="Courier New"/>
                <a:cs typeface="Courier New"/>
              </a:rPr>
              <a:t>) – (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j</a:t>
            </a:r>
            <a:r>
              <a:rPr lang="en-US" sz="2800" dirty="0">
                <a:latin typeface="Courier New"/>
                <a:cs typeface="Courier New"/>
              </a:rPr>
              <a:t>);</a:t>
            </a:r>
          </a:p>
          <a:p>
            <a:pPr marL="1257300" lvl="4" indent="-342900">
              <a:buNone/>
            </a:pP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407E-30CF-DD43-A7C1-FDC2F4F06142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to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MIPS code that performs same as?</a:t>
            </a:r>
          </a:p>
          <a:p>
            <a:pPr marL="1257300" lvl="4" indent="-342900">
              <a:buNone/>
            </a:pPr>
            <a:r>
              <a:rPr lang="en-US" sz="2800" dirty="0">
                <a:latin typeface="Courier New"/>
                <a:cs typeface="Courier New"/>
              </a:rPr>
              <a:t>a = </a:t>
            </a:r>
            <a:r>
              <a:rPr lang="en-US" sz="2800" dirty="0" err="1">
                <a:latin typeface="Courier New"/>
                <a:cs typeface="Courier New"/>
              </a:rPr>
              <a:t>b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c</a:t>
            </a:r>
            <a:r>
              <a:rPr lang="en-US" sz="2800" dirty="0">
                <a:latin typeface="Courier New"/>
                <a:cs typeface="Courier New"/>
              </a:rPr>
              <a:t>;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add a,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endParaRPr lang="en-US" sz="28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57300" lvl="4" indent="-342900">
              <a:buNone/>
            </a:pPr>
            <a:r>
              <a:rPr lang="en-US" sz="2800" dirty="0" err="1">
                <a:latin typeface="Courier New"/>
                <a:cs typeface="Courier New"/>
              </a:rPr>
              <a:t>d</a:t>
            </a:r>
            <a:r>
              <a:rPr lang="en-US" sz="2800" dirty="0">
                <a:latin typeface="Courier New"/>
                <a:cs typeface="Courier New"/>
              </a:rPr>
              <a:t> = a – </a:t>
            </a:r>
            <a:r>
              <a:rPr lang="en-US" sz="2800" dirty="0" err="1">
                <a:latin typeface="Courier New"/>
                <a:cs typeface="Courier New"/>
              </a:rPr>
              <a:t>e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sub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, a,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endParaRPr lang="en-US" sz="28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What is MIPS code that performs same as?</a:t>
            </a:r>
          </a:p>
          <a:p>
            <a:pPr marL="1257300" lvl="4" indent="-34290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>
                <a:latin typeface="Courier New"/>
                <a:cs typeface="Courier New"/>
              </a:rPr>
              <a:t>= (</a:t>
            </a:r>
            <a:r>
              <a:rPr lang="en-US" sz="2800" dirty="0" err="1">
                <a:latin typeface="Courier New"/>
                <a:cs typeface="Courier New"/>
              </a:rPr>
              <a:t>g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h</a:t>
            </a:r>
            <a:r>
              <a:rPr lang="en-US" sz="2800" dirty="0">
                <a:latin typeface="Courier New"/>
                <a:cs typeface="Courier New"/>
              </a:rPr>
              <a:t>) – (</a:t>
            </a:r>
            <a:r>
              <a:rPr lang="en-US" sz="2800" dirty="0" err="1">
                <a:latin typeface="Courier New"/>
                <a:cs typeface="Courier New"/>
              </a:rPr>
              <a:t>i</a:t>
            </a:r>
            <a:r>
              <a:rPr lang="en-US" sz="2800" dirty="0">
                <a:latin typeface="Courier New"/>
                <a:cs typeface="Courier New"/>
              </a:rPr>
              <a:t> + </a:t>
            </a:r>
            <a:r>
              <a:rPr lang="en-US" sz="2800" dirty="0" err="1">
                <a:latin typeface="Courier New"/>
                <a:cs typeface="Courier New"/>
              </a:rPr>
              <a:t>j</a:t>
            </a:r>
            <a:r>
              <a:rPr lang="en-US" sz="2800" dirty="0">
                <a:latin typeface="Courier New"/>
                <a:cs typeface="Courier New"/>
              </a:rPr>
              <a:t>)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pPr marL="1257300" lvl="4" indent="-342900"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add t1,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endParaRPr lang="en-US" sz="28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57300" lvl="4" indent="-342900"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add t2,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g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h</a:t>
            </a:r>
            <a:endParaRPr lang="en-US" sz="28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1257300" lvl="4" indent="-342900"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sub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, t2, t1</a:t>
            </a:r>
          </a:p>
          <a:p>
            <a:pPr marL="1257300" lvl="4" indent="-342900">
              <a:buNone/>
            </a:pPr>
            <a:endParaRPr lang="en-US" sz="2800" dirty="0" smtClean="0">
              <a:latin typeface="Courier New"/>
              <a:cs typeface="Courier New"/>
            </a:endParaRPr>
          </a:p>
          <a:p>
            <a:pPr marL="1257300" lvl="4" indent="-342900">
              <a:buNone/>
            </a:pP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407E-30CF-DD43-A7C1-FDC2F4F06142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365885"/>
          </a:xfrm>
        </p:spPr>
        <p:txBody>
          <a:bodyPr>
            <a:normAutofit/>
          </a:bodyPr>
          <a:lstStyle/>
          <a:p>
            <a:r>
              <a:rPr lang="en-US" dirty="0"/>
              <a:t>For a given function, which programming language likely takes the most lines of code?</a:t>
            </a:r>
            <a:r>
              <a:rPr lang="en-US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Scheme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MIPS instructions</a:t>
            </a:r>
          </a:p>
          <a:p>
            <a:pPr marL="571500" indent="-571500">
              <a:buNone/>
            </a:pPr>
            <a:r>
              <a:rPr lang="en-US" dirty="0" smtClean="0"/>
              <a:t>Put the three representations in order: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dirty="0" smtClean="0"/>
              <a:t>Red. Most to least: I, II, III	Orange. I, III, II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dirty="0" smtClean="0"/>
              <a:t>Green. II, III, I	Yellow. II, I, III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dirty="0" smtClean="0"/>
              <a:t>Pink. III, II, I	Blue. III, I, II</a:t>
            </a:r>
          </a:p>
          <a:p>
            <a:pPr marL="571500" indent="-571500">
              <a:buNone/>
              <a:tabLst>
                <a:tab pos="4570413" algn="l"/>
              </a:tabLst>
            </a:pPr>
            <a:endParaRPr lang="en-US" dirty="0" smtClean="0"/>
          </a:p>
          <a:p>
            <a:pPr marL="571500" indent="-571500">
              <a:buFont typeface="Arial"/>
              <a:buAutoNum type="alphaUcPeriod"/>
            </a:pPr>
            <a:endParaRPr lang="en-US" dirty="0" smtClean="0"/>
          </a:p>
          <a:p>
            <a:pPr marL="571500" indent="-57150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4F9E-4706-AD47-A5F3-C068CA3B7DC8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5365885"/>
          </a:xfrm>
        </p:spPr>
        <p:txBody>
          <a:bodyPr>
            <a:normAutofit/>
          </a:bodyPr>
          <a:lstStyle/>
          <a:p>
            <a:r>
              <a:rPr lang="en-US" dirty="0"/>
              <a:t>For a given function, which programming language likely takes the most lines of code?</a:t>
            </a:r>
            <a:r>
              <a:rPr lang="en-US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Scheme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MIPS instructions</a:t>
            </a:r>
          </a:p>
          <a:p>
            <a:pPr marL="571500" indent="-571500">
              <a:buNone/>
            </a:pPr>
            <a:r>
              <a:rPr lang="en-US" dirty="0" smtClean="0"/>
              <a:t>Put the three representations in order: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dirty="0" smtClean="0"/>
              <a:t>Red. Most to least: I, II, III	Orange. I, III, II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dirty="0" smtClean="0"/>
              <a:t>Green. II, III, I	Yellow. II, I, III</a:t>
            </a:r>
          </a:p>
          <a:p>
            <a:pPr marL="571500" indent="-571500">
              <a:buNone/>
              <a:tabLst>
                <a:tab pos="4570413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Pink. III, II, I</a:t>
            </a:r>
            <a:r>
              <a:rPr lang="en-US" dirty="0" smtClean="0"/>
              <a:t>	Blue. III, I, II</a:t>
            </a:r>
          </a:p>
          <a:p>
            <a:pPr marL="571500" indent="-571500">
              <a:buNone/>
              <a:tabLst>
                <a:tab pos="4570413" algn="l"/>
              </a:tabLst>
            </a:pPr>
            <a:endParaRPr lang="en-US" dirty="0" smtClean="0"/>
          </a:p>
          <a:p>
            <a:pPr marL="571500" indent="-571500">
              <a:buFont typeface="Arial"/>
              <a:buAutoNum type="alphaUcPeriod"/>
            </a:pPr>
            <a:endParaRPr lang="en-US" dirty="0" smtClean="0"/>
          </a:p>
          <a:p>
            <a:pPr marL="571500" indent="-57150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4F9E-4706-AD47-A5F3-C068CA3B7DC8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Machine Language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Operands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81D2-4BA8-F54B-9384-983EADE3CE7B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week in lab and homework:</a:t>
            </a:r>
          </a:p>
          <a:p>
            <a:pPr lvl="1"/>
            <a:r>
              <a:rPr lang="en-US" dirty="0" smtClean="0"/>
              <a:t>Lab #3 EC2 posted (TAs say it is more doable than last week)</a:t>
            </a:r>
          </a:p>
          <a:p>
            <a:pPr lvl="2"/>
            <a:r>
              <a:rPr lang="en-US" dirty="0" smtClean="0"/>
              <a:t>Note: labs graded on a scale of 0 to 2</a:t>
            </a:r>
          </a:p>
          <a:p>
            <a:pPr lvl="1"/>
            <a:r>
              <a:rPr lang="en-US" dirty="0" smtClean="0"/>
              <a:t>HW #3 Posted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HWs</a:t>
            </a:r>
            <a:r>
              <a:rPr lang="en-US" dirty="0" smtClean="0"/>
              <a:t> graded on a scale from 0 to 3 </a:t>
            </a:r>
          </a:p>
          <a:p>
            <a:pPr lvl="1"/>
            <a:r>
              <a:rPr lang="en-US" dirty="0" smtClean="0"/>
              <a:t>Project #1 posted</a:t>
            </a:r>
          </a:p>
          <a:p>
            <a:pPr lvl="2"/>
            <a:r>
              <a:rPr lang="en-US" dirty="0" smtClean="0"/>
              <a:t>Note: intermediate checkpoint due Sunday!</a:t>
            </a:r>
          </a:p>
          <a:p>
            <a:r>
              <a:rPr lang="en-US" dirty="0" smtClean="0"/>
              <a:t>HKN Announcements/Tutoring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CCB-0368-264F-86DF-812AAC69BE72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Machine Language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Operands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E714-E205-F147-B564-F230A6AEB76B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Language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Operands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69F4-1665-294A-A2B8-5ADD6BEA9F07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Hardware 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Programming languages: </a:t>
            </a:r>
            <a:br>
              <a:rPr lang="en-US" dirty="0" smtClean="0"/>
            </a:br>
            <a:r>
              <a:rPr lang="en-US" dirty="0" smtClean="0"/>
              <a:t>could have millions of variables</a:t>
            </a:r>
          </a:p>
          <a:p>
            <a:r>
              <a:rPr lang="en-US" dirty="0" smtClean="0"/>
              <a:t>Instruction sets have fixed, smaller number</a:t>
            </a:r>
          </a:p>
          <a:p>
            <a:r>
              <a:rPr lang="en-US" dirty="0" smtClean="0"/>
              <a:t>Called </a:t>
            </a:r>
            <a:r>
              <a:rPr lang="en-US" i="1" dirty="0" smtClean="0"/>
              <a:t>registers</a:t>
            </a:r>
          </a:p>
          <a:p>
            <a:pPr lvl="1"/>
            <a:r>
              <a:rPr lang="en-US" dirty="0" smtClean="0"/>
              <a:t>“Bricks” of computer hardware</a:t>
            </a:r>
          </a:p>
          <a:p>
            <a:pPr lvl="1"/>
            <a:r>
              <a:rPr lang="en-US" dirty="0" smtClean="0"/>
              <a:t>Used to construct computer hardware</a:t>
            </a:r>
          </a:p>
          <a:p>
            <a:pPr lvl="1"/>
            <a:r>
              <a:rPr lang="en-US" dirty="0" smtClean="0"/>
              <a:t>Visible to (the “assembly language”) programmer</a:t>
            </a:r>
          </a:p>
          <a:p>
            <a:r>
              <a:rPr lang="en-US" dirty="0" smtClean="0"/>
              <a:t>MIPS Instruction Set has 32 registers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E2BC-A10D-E84C-9445-9D2826714003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Just 32 Registers?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RISC Design Principle: </a:t>
            </a:r>
            <a:r>
              <a:rPr lang="en-US" i="1" dirty="0" smtClean="0">
                <a:solidFill>
                  <a:srgbClr val="000000"/>
                </a:solidFill>
              </a:rPr>
              <a:t>Smaller is faster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But you can be too small …</a:t>
            </a:r>
          </a:p>
          <a:p>
            <a:r>
              <a:rPr lang="en-US" dirty="0" smtClean="0"/>
              <a:t>Hardware would likely be slower with 64, 128, or 256  registers</a:t>
            </a:r>
          </a:p>
          <a:p>
            <a:r>
              <a:rPr lang="en-US" dirty="0" smtClean="0"/>
              <a:t>32 is enough for compiler to translate typical C programs, and not run out of registers very often</a:t>
            </a:r>
          </a:p>
          <a:p>
            <a:pPr lvl="1"/>
            <a:r>
              <a:rPr lang="en-US" dirty="0" smtClean="0"/>
              <a:t>ARM instruction set has only 16 registers</a:t>
            </a:r>
          </a:p>
          <a:p>
            <a:pPr lvl="1"/>
            <a:r>
              <a:rPr lang="en-US" dirty="0" smtClean="0"/>
              <a:t>May be faster, but compiler may run out of registers too often (aka “spilling registers to memory”)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0A1-4F13-FF42-BBA1-9651B91E6BA6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Names of MIPS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23"/>
            <a:ext cx="8229600" cy="4525963"/>
          </a:xfrm>
        </p:spPr>
        <p:txBody>
          <a:bodyPr/>
          <a:lstStyle/>
          <a:p>
            <a:r>
              <a:rPr lang="en-US" dirty="0" smtClean="0"/>
              <a:t>For registers that hold programmer variables: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For registers that hold temporary variables: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$t1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$t2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Suppose variables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,</a:t>
            </a:r>
            <a:r>
              <a:rPr lang="en-US" b="1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b="1" dirty="0" smtClean="0">
                <a:cs typeface="Courier New"/>
              </a:rPr>
              <a:t> </a:t>
            </a:r>
            <a:r>
              <a:rPr lang="en-US" dirty="0" smtClean="0"/>
              <a:t>are assigned to the registers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  <a:r>
              <a:rPr lang="en-US" dirty="0" smtClean="0"/>
              <a:t>, respectively. What is MIPS for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) –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799-85D8-EB4B-8737-413EBD088C5E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Names of MIPS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23"/>
            <a:ext cx="8229600" cy="4525963"/>
          </a:xfrm>
        </p:spPr>
        <p:txBody>
          <a:bodyPr/>
          <a:lstStyle/>
          <a:p>
            <a:r>
              <a:rPr lang="en-US" dirty="0" smtClean="0"/>
              <a:t>Suppose variables 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,</a:t>
            </a:r>
            <a:r>
              <a:rPr lang="en-US" b="1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b="1" dirty="0" smtClean="0">
                <a:cs typeface="Courier New"/>
              </a:rPr>
              <a:t> </a:t>
            </a:r>
            <a:r>
              <a:rPr lang="en-US" dirty="0" smtClean="0"/>
              <a:t>are assigned to the registers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  <a:r>
              <a:rPr lang="en-US" dirty="0" smtClean="0"/>
              <a:t>, respectively. What is MIPS for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) –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$t1, $s3, $s4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add $t2, $s1, 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sub $s0, $t2, $t1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8799-85D8-EB4B-8737-413EBD088C5E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00"/>
                </a:solidFill>
              </a:rPr>
              <a:t>Bit </a:t>
            </a:r>
            <a:r>
              <a:rPr lang="en-US" dirty="0" smtClean="0"/>
              <a:t>is the atom of Computer Hardware: </a:t>
            </a:r>
            <a:br>
              <a:rPr lang="en-US" dirty="0" smtClean="0"/>
            </a:br>
            <a:r>
              <a:rPr lang="en-US" dirty="0" smtClean="0"/>
              <a:t>contains either 0 or 1</a:t>
            </a:r>
          </a:p>
          <a:p>
            <a:pPr lvl="1"/>
            <a:r>
              <a:rPr lang="en-US" dirty="0" smtClean="0"/>
              <a:t>True “alphabet” of computer hardware is 0, 1</a:t>
            </a:r>
          </a:p>
          <a:p>
            <a:pPr lvl="1"/>
            <a:r>
              <a:rPr lang="en-US" dirty="0" smtClean="0"/>
              <a:t>Will eventually express MIPS instructions as combinations of 0s and 1s</a:t>
            </a:r>
          </a:p>
          <a:p>
            <a:r>
              <a:rPr lang="en-US" dirty="0" smtClean="0"/>
              <a:t>MIPS registers are 32 bits wide</a:t>
            </a:r>
          </a:p>
          <a:p>
            <a:r>
              <a:rPr lang="en-US" dirty="0" smtClean="0"/>
              <a:t>MIPS calls this quantity a </a:t>
            </a:r>
            <a:r>
              <a:rPr lang="en-US" i="1" dirty="0" smtClean="0">
                <a:solidFill>
                  <a:srgbClr val="000000"/>
                </a:solidFill>
              </a:rPr>
              <a:t>word</a:t>
            </a:r>
          </a:p>
          <a:p>
            <a:pPr lvl="1"/>
            <a:r>
              <a:rPr lang="en-US" dirty="0" smtClean="0"/>
              <a:t>Some computers use 16-bit wide words</a:t>
            </a:r>
          </a:p>
          <a:p>
            <a:pPr lvl="1"/>
            <a:r>
              <a:rPr lang="en-US" dirty="0" smtClean="0"/>
              <a:t>E.g., Intel 80x86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75CB-A4C3-EA40-8BCE-C8AD3E154E79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516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Structures vs. Simple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16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addition to registers, a computer also has </a:t>
            </a:r>
            <a:r>
              <a:rPr lang="en-US" i="1" dirty="0" smtClean="0">
                <a:solidFill>
                  <a:srgbClr val="000000"/>
                </a:solidFill>
              </a:rPr>
              <a:t>memory </a:t>
            </a:r>
            <a:r>
              <a:rPr lang="en-US" dirty="0" smtClean="0"/>
              <a:t>that holds millions / billions of words</a:t>
            </a:r>
          </a:p>
          <a:p>
            <a:r>
              <a:rPr lang="en-US" dirty="0" smtClean="0"/>
              <a:t>Memory is a single dimension array, starting at 0</a:t>
            </a:r>
          </a:p>
          <a:p>
            <a:r>
              <a:rPr lang="en-US" dirty="0" smtClean="0"/>
              <a:t>To access memory, need an </a:t>
            </a:r>
            <a:r>
              <a:rPr lang="en-US" i="1" dirty="0" smtClean="0">
                <a:solidFill>
                  <a:srgbClr val="000000"/>
                </a:solidFill>
              </a:rPr>
              <a:t>address </a:t>
            </a:r>
            <a:r>
              <a:rPr lang="en-US" dirty="0" smtClean="0"/>
              <a:t>(like an array index)</a:t>
            </a:r>
          </a:p>
          <a:p>
            <a:r>
              <a:rPr lang="en-US" dirty="0" smtClean="0"/>
              <a:t>But MIPS instructions only operate </a:t>
            </a:r>
            <a:br>
              <a:rPr lang="en-US" dirty="0" smtClean="0"/>
            </a:br>
            <a:r>
              <a:rPr lang="en-US" dirty="0" smtClean="0"/>
              <a:t>on registers!</a:t>
            </a:r>
          </a:p>
          <a:p>
            <a:r>
              <a:rPr lang="en-US" dirty="0" smtClean="0"/>
              <a:t>Solution: instructions specialized</a:t>
            </a:r>
            <a:br>
              <a:rPr lang="en-US" dirty="0" smtClean="0"/>
            </a:br>
            <a:r>
              <a:rPr lang="en-US" dirty="0" smtClean="0"/>
              <a:t>to transfer words (data) between </a:t>
            </a:r>
            <a:br>
              <a:rPr lang="en-US" dirty="0" smtClean="0"/>
            </a:br>
            <a:r>
              <a:rPr lang="en-US" dirty="0" smtClean="0"/>
              <a:t>memory and registers</a:t>
            </a:r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rgbClr val="000000"/>
                </a:solidFill>
              </a:rPr>
              <a:t>data transfer instructions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grpSp>
        <p:nvGrpSpPr>
          <p:cNvPr id="5" name="Group 68"/>
          <p:cNvGrpSpPr/>
          <p:nvPr/>
        </p:nvGrpSpPr>
        <p:grpSpPr>
          <a:xfrm>
            <a:off x="6330950" y="3803650"/>
            <a:ext cx="2381250" cy="2095500"/>
            <a:chOff x="6597650" y="3848100"/>
            <a:chExt cx="596900" cy="2095500"/>
          </a:xfrm>
        </p:grpSpPr>
        <p:sp>
          <p:nvSpPr>
            <p:cNvPr id="59" name="Rectangle 58"/>
            <p:cNvSpPr/>
            <p:nvPr/>
          </p:nvSpPr>
          <p:spPr>
            <a:xfrm>
              <a:off x="6597650" y="55245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97650" y="51054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97650" y="46863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7650" y="42672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597650" y="38481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…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C759-362B-EB49-A1EA-4040203F14D5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Memory to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8815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MIPS instruction: </a:t>
            </a:r>
            <a:r>
              <a:rPr lang="en-US" i="1" dirty="0" smtClean="0">
                <a:solidFill>
                  <a:srgbClr val="000000"/>
                </a:solidFill>
              </a:rPr>
              <a:t>Load Word</a:t>
            </a:r>
            <a:r>
              <a:rPr lang="en-US" dirty="0" smtClean="0"/>
              <a:t>, abbreviated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lw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Assume A is an array of 100 words,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 map to registers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the starting address/base address of the array A is in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</a:p>
          <a:p>
            <a:r>
              <a:rPr lang="en-US" dirty="0" smtClean="0">
                <a:latin typeface="Courier New"/>
                <a:cs typeface="Courier New"/>
              </a:rPr>
              <a:t>int  A[100];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 + A[3];</a:t>
            </a:r>
          </a:p>
          <a:p>
            <a:r>
              <a:rPr lang="en-US" dirty="0" smtClean="0"/>
              <a:t>Becomes: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$t0,3($s3)   </a:t>
            </a:r>
            <a:r>
              <a:rPr lang="en-US" dirty="0" smtClean="0"/>
              <a:t># Temp </a:t>
            </a:r>
            <a:r>
              <a:rPr lang="en-US" dirty="0" err="1" smtClean="0"/>
              <a:t>reg</a:t>
            </a:r>
            <a:r>
              <a:rPr lang="en-US" dirty="0" smtClean="0"/>
              <a:t> $t0 gets A[3]</a:t>
            </a:r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$s1,$s2,$t0 </a:t>
            </a:r>
            <a:r>
              <a:rPr lang="en-US" dirty="0" smtClean="0"/>
              <a:t># </a:t>
            </a:r>
            <a:r>
              <a:rPr lang="en-US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h</a:t>
            </a:r>
            <a:r>
              <a:rPr lang="en-US" dirty="0" smtClean="0"/>
              <a:t> + A[3]</a:t>
            </a:r>
            <a:endParaRPr lang="en-US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B6C01-A251-824C-B293-C098F97EF236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"/>
          <p:cNvGrpSpPr/>
          <p:nvPr/>
        </p:nvGrpSpPr>
        <p:grpSpPr>
          <a:xfrm>
            <a:off x="6356350" y="3613150"/>
            <a:ext cx="2381250" cy="2095500"/>
            <a:chOff x="6597650" y="3848100"/>
            <a:chExt cx="596900" cy="2095500"/>
          </a:xfrm>
        </p:grpSpPr>
        <p:sp>
          <p:nvSpPr>
            <p:cNvPr id="96" name="Rectangle 95"/>
            <p:cNvSpPr/>
            <p:nvPr/>
          </p:nvSpPr>
          <p:spPr>
            <a:xfrm>
              <a:off x="6597650" y="55245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7650" y="51054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97650" y="46863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97650" y="42672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97650" y="38481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…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Addresses are in Bytes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346200"/>
            <a:ext cx="8229600" cy="490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Lots of data is smaller than 32 bits, but rarely smaller than 8 bits – works fine if everything is a multiple of 8 bits</a:t>
            </a:r>
          </a:p>
          <a:p>
            <a:r>
              <a:rPr lang="en-US" dirty="0" smtClean="0"/>
              <a:t>8 bit item is called a </a:t>
            </a:r>
            <a:r>
              <a:rPr lang="en-US" i="1" dirty="0" smtClean="0">
                <a:solidFill>
                  <a:srgbClr val="000000"/>
                </a:solidFill>
              </a:rPr>
              <a:t>byte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(1 word = 4 bytes)</a:t>
            </a:r>
          </a:p>
          <a:p>
            <a:r>
              <a:rPr lang="en-US" dirty="0" smtClean="0"/>
              <a:t>Memory addresses are really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i="1" dirty="0" smtClean="0">
                <a:solidFill>
                  <a:srgbClr val="000000"/>
                </a:solidFill>
              </a:rPr>
              <a:t>bytes</a:t>
            </a:r>
            <a:r>
              <a:rPr lang="en-US" dirty="0" smtClean="0"/>
              <a:t>, not words</a:t>
            </a:r>
          </a:p>
          <a:p>
            <a:r>
              <a:rPr lang="en-US" dirty="0" smtClean="0"/>
              <a:t>Word addresses are 4 bytes </a:t>
            </a:r>
            <a:br>
              <a:rPr lang="en-US" dirty="0" smtClean="0"/>
            </a:br>
            <a:r>
              <a:rPr lang="en-US" dirty="0" smtClean="0"/>
              <a:t>apart </a:t>
            </a:r>
          </a:p>
          <a:p>
            <a:pPr lvl="1"/>
            <a:r>
              <a:rPr lang="en-US" dirty="0" smtClean="0"/>
              <a:t>Word address is same as leftmost byte</a:t>
            </a:r>
          </a:p>
        </p:txBody>
      </p:sp>
      <p:grpSp>
        <p:nvGrpSpPr>
          <p:cNvPr id="5" name="Group 87"/>
          <p:cNvGrpSpPr/>
          <p:nvPr/>
        </p:nvGrpSpPr>
        <p:grpSpPr>
          <a:xfrm>
            <a:off x="6356350" y="3594100"/>
            <a:ext cx="2374900" cy="2095500"/>
            <a:chOff x="6597650" y="3848100"/>
            <a:chExt cx="2374900" cy="2095500"/>
          </a:xfrm>
        </p:grpSpPr>
        <p:grpSp>
          <p:nvGrpSpPr>
            <p:cNvPr id="6" name="Group 68"/>
            <p:cNvGrpSpPr/>
            <p:nvPr/>
          </p:nvGrpSpPr>
          <p:grpSpPr>
            <a:xfrm>
              <a:off x="6597650" y="3848100"/>
              <a:ext cx="596900" cy="2095500"/>
              <a:chOff x="6597650" y="3848100"/>
              <a:chExt cx="596900" cy="20955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0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4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8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rgbClr val="FF6600"/>
                    </a:solidFill>
                  </a:rPr>
                  <a:t>12</a:t>
                </a:r>
                <a:endParaRPr lang="en-US" sz="280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…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7" name="Group 69"/>
            <p:cNvGrpSpPr/>
            <p:nvPr/>
          </p:nvGrpSpPr>
          <p:grpSpPr>
            <a:xfrm>
              <a:off x="7194550" y="3848100"/>
              <a:ext cx="596900" cy="2095500"/>
              <a:chOff x="6597650" y="3848100"/>
              <a:chExt cx="596900" cy="20955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9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5"/>
            <p:cNvGrpSpPr/>
            <p:nvPr/>
          </p:nvGrpSpPr>
          <p:grpSpPr>
            <a:xfrm>
              <a:off x="7804150" y="3848100"/>
              <a:ext cx="596900" cy="2095500"/>
              <a:chOff x="6597650" y="3848100"/>
              <a:chExt cx="596900" cy="20955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2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6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10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14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1"/>
            <p:cNvGrpSpPr/>
            <p:nvPr/>
          </p:nvGrpSpPr>
          <p:grpSpPr>
            <a:xfrm>
              <a:off x="8375650" y="3848100"/>
              <a:ext cx="596900" cy="2095500"/>
              <a:chOff x="6597650" y="3848100"/>
              <a:chExt cx="596900" cy="20955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7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F019-55A3-2547-977C-0D1FB2CDDC6B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16133" y="2556933"/>
            <a:ext cx="2300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Addr</a:t>
            </a:r>
            <a:r>
              <a:rPr lang="en-US" dirty="0" smtClean="0"/>
              <a:t> of lowest byte in</a:t>
            </a:r>
            <a:br>
              <a:rPr lang="en-US" dirty="0" smtClean="0"/>
            </a:br>
            <a:r>
              <a:rPr lang="en-US" dirty="0" smtClean="0"/>
              <a:t>word is </a:t>
            </a:r>
            <a:r>
              <a:rPr lang="en-US" dirty="0" err="1" smtClean="0"/>
              <a:t>addr</a:t>
            </a:r>
            <a:r>
              <a:rPr lang="en-US" dirty="0" smtClean="0"/>
              <a:t> of word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6502400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</a:t>
            </a:r>
            <a:r>
              <a:rPr lang="en-US" i="1" dirty="0" smtClean="0"/>
              <a:t>Memory </a:t>
            </a:r>
            <a:r>
              <a:rPr lang="en-US" dirty="0" smtClean="0"/>
              <a:t>to </a:t>
            </a:r>
            <a:r>
              <a:rPr lang="en-US" i="1" dirty="0" smtClean="0"/>
              <a:t>Register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/>
          </a:bodyPr>
          <a:lstStyle/>
          <a:p>
            <a:r>
              <a:rPr lang="en-US" dirty="0" smtClean="0"/>
              <a:t>MIPS instruction: </a:t>
            </a:r>
            <a:r>
              <a:rPr lang="en-US" i="1" dirty="0" smtClean="0">
                <a:solidFill>
                  <a:srgbClr val="000000"/>
                </a:solidFill>
              </a:rPr>
              <a:t>Load Word</a:t>
            </a:r>
            <a:r>
              <a:rPr lang="en-US" dirty="0" smtClean="0"/>
              <a:t>, abbreviated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lw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Assume A is an array of 100 words,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 map to registers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the starting address/base address of the array A is in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 + A[3];</a:t>
            </a:r>
          </a:p>
          <a:p>
            <a:r>
              <a:rPr lang="en-US" dirty="0" smtClean="0"/>
              <a:t>Becomes: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$t0, 3($s3) 	</a:t>
            </a:r>
            <a:r>
              <a:rPr lang="en-US" dirty="0" smtClean="0"/>
              <a:t># Temp </a:t>
            </a:r>
            <a:r>
              <a:rPr lang="en-US" dirty="0" err="1" smtClean="0"/>
              <a:t>reg</a:t>
            </a:r>
            <a:r>
              <a:rPr lang="en-US" dirty="0" smtClean="0"/>
              <a:t> $t0 gets A[3]</a:t>
            </a:r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$s1,$s2,$t0 </a:t>
            </a:r>
            <a:r>
              <a:rPr lang="en-US" dirty="0" smtClean="0"/>
              <a:t># </a:t>
            </a:r>
            <a:r>
              <a:rPr lang="en-US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h</a:t>
            </a:r>
            <a:r>
              <a:rPr lang="en-US" dirty="0" smtClean="0"/>
              <a:t> + A[3]</a:t>
            </a:r>
            <a:endParaRPr lang="en-US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0373" y="5227593"/>
            <a:ext cx="673097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endParaRPr lang="en-US" sz="3200" u="sng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2E9-63AA-5846-8682-D2627B0DA4DF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</a:t>
            </a:r>
            <a:r>
              <a:rPr lang="en-US" i="1" dirty="0" smtClean="0"/>
              <a:t>Register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i="1" dirty="0" smtClean="0"/>
              <a:t>Memory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3038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MIPS instruction: </a:t>
            </a:r>
            <a:r>
              <a:rPr lang="en-US" i="1" dirty="0" smtClean="0"/>
              <a:t>Store Word</a:t>
            </a:r>
            <a:r>
              <a:rPr lang="en-US" dirty="0" smtClean="0"/>
              <a:t>, abbreviated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sw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Assume A is an array of 100 words,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 map to registers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the starting address, or base address, of the array A is in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A[10] =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 + A[3];</a:t>
            </a:r>
          </a:p>
          <a:p>
            <a:r>
              <a:rPr lang="en-US" dirty="0" smtClean="0"/>
              <a:t>Turns into</a:t>
            </a:r>
          </a:p>
          <a:p>
            <a:pPr>
              <a:buNone/>
            </a:pPr>
            <a:r>
              <a:rPr lang="en-US" sz="3000" dirty="0" smtClean="0">
                <a:latin typeface="Courier New"/>
                <a:cs typeface="Courier New"/>
              </a:rPr>
              <a:t>	</a:t>
            </a:r>
            <a:r>
              <a:rPr lang="en-US" sz="3000" dirty="0" err="1" smtClean="0">
                <a:latin typeface="Courier New"/>
                <a:cs typeface="Courier New"/>
              </a:rPr>
              <a:t>lw</a:t>
            </a:r>
            <a:r>
              <a:rPr lang="en-US" sz="3000" dirty="0" smtClean="0">
                <a:latin typeface="Courier New"/>
                <a:cs typeface="Courier New"/>
              </a:rPr>
              <a:t> $t0,</a:t>
            </a:r>
            <a:r>
              <a:rPr lang="en-US" sz="3000" dirty="0" smtClean="0">
                <a:solidFill>
                  <a:srgbClr val="000000"/>
                </a:solidFill>
                <a:latin typeface="Courier New"/>
                <a:cs typeface="Courier New"/>
              </a:rPr>
              <a:t>12</a:t>
            </a:r>
            <a:r>
              <a:rPr lang="en-US" sz="3000" dirty="0" smtClean="0">
                <a:latin typeface="Courier New"/>
                <a:cs typeface="Courier New"/>
              </a:rPr>
              <a:t>($s3)  </a:t>
            </a:r>
            <a:r>
              <a:rPr lang="en-US" sz="3000" dirty="0" smtClean="0">
                <a:cs typeface="Courier New"/>
              </a:rPr>
              <a:t># Temp </a:t>
            </a:r>
            <a:r>
              <a:rPr lang="en-US" sz="3000" dirty="0" err="1" smtClean="0">
                <a:cs typeface="Courier New"/>
              </a:rPr>
              <a:t>reg</a:t>
            </a:r>
            <a:r>
              <a:rPr lang="en-US" sz="3000" dirty="0" smtClean="0">
                <a:cs typeface="Courier New"/>
              </a:rPr>
              <a:t> $t0 gets A[3]</a:t>
            </a:r>
          </a:p>
          <a:p>
            <a:pPr>
              <a:buNone/>
            </a:pPr>
            <a:r>
              <a:rPr lang="en-US" sz="3000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sz="3000" dirty="0" smtClean="0">
                <a:latin typeface="Courier New"/>
                <a:cs typeface="Courier New"/>
              </a:rPr>
              <a:t>add $t0,$s2,$t0 </a:t>
            </a:r>
            <a:r>
              <a:rPr lang="en-US" sz="3000" dirty="0" smtClean="0">
                <a:cs typeface="Courier New"/>
              </a:rPr>
              <a:t># t0 = </a:t>
            </a:r>
            <a:r>
              <a:rPr lang="en-US" sz="3000" dirty="0" err="1" smtClean="0">
                <a:cs typeface="Courier New"/>
              </a:rPr>
              <a:t>h</a:t>
            </a:r>
            <a:r>
              <a:rPr lang="en-US" sz="3000" dirty="0" smtClean="0">
                <a:cs typeface="Courier New"/>
              </a:rPr>
              <a:t> + A[3]</a:t>
            </a:r>
            <a:endParaRPr lang="en-US" sz="30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3000" dirty="0" smtClean="0">
                <a:latin typeface="Courier New"/>
                <a:cs typeface="Courier New"/>
              </a:rPr>
              <a:t>	                </a:t>
            </a:r>
            <a:r>
              <a:rPr lang="en-US" sz="3000" dirty="0" smtClean="0">
                <a:cs typeface="Courier New"/>
              </a:rPr>
              <a:t># A[10] = </a:t>
            </a:r>
            <a:r>
              <a:rPr lang="en-US" sz="3000" dirty="0" err="1" smtClean="0">
                <a:cs typeface="Courier New"/>
              </a:rPr>
              <a:t>h</a:t>
            </a:r>
            <a:r>
              <a:rPr lang="en-US" sz="3000" dirty="0" smtClean="0">
                <a:cs typeface="Courier New"/>
              </a:rPr>
              <a:t> + A[3]</a:t>
            </a:r>
            <a:endParaRPr lang="en-US" sz="3000" b="1" dirty="0">
              <a:solidFill>
                <a:srgbClr val="3366FF"/>
              </a:solidFill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FD4D-B1EF-704C-BB74-AA21B215412B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65538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44B5-67DC-F947-B116-12E06D5AC96B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</a:t>
            </a:r>
            <a:r>
              <a:rPr lang="en-US" i="1" dirty="0" smtClean="0"/>
              <a:t>Register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i="1" dirty="0" smtClean="0"/>
              <a:t>Memory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3038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MIPS instruction: </a:t>
            </a:r>
            <a:r>
              <a:rPr lang="en-US" i="1" dirty="0" smtClean="0"/>
              <a:t>Store Word</a:t>
            </a:r>
            <a:r>
              <a:rPr lang="en-US" dirty="0" smtClean="0"/>
              <a:t>, abbreviated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sw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Assume A is an array of 100 words, variables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 map to registers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the starting address, or base address, of the array A is in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A[10] =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 + A[3];</a:t>
            </a:r>
          </a:p>
          <a:p>
            <a:r>
              <a:rPr lang="en-US" dirty="0" smtClean="0"/>
              <a:t>Turns into</a:t>
            </a:r>
          </a:p>
          <a:p>
            <a:pPr>
              <a:buNone/>
            </a:pPr>
            <a:r>
              <a:rPr lang="en-US" sz="3000" dirty="0" smtClean="0">
                <a:latin typeface="Courier New"/>
                <a:cs typeface="Courier New"/>
              </a:rPr>
              <a:t>	</a:t>
            </a:r>
            <a:r>
              <a:rPr lang="en-US" sz="3000" dirty="0" err="1" smtClean="0">
                <a:latin typeface="Courier New"/>
                <a:cs typeface="Courier New"/>
              </a:rPr>
              <a:t>lw</a:t>
            </a:r>
            <a:r>
              <a:rPr lang="en-US" sz="3000" dirty="0" smtClean="0">
                <a:latin typeface="Courier New"/>
                <a:cs typeface="Courier New"/>
              </a:rPr>
              <a:t>  $t0,</a:t>
            </a:r>
            <a:r>
              <a:rPr lang="en-US" sz="3000" dirty="0" smtClean="0">
                <a:solidFill>
                  <a:srgbClr val="000000"/>
                </a:solidFill>
                <a:latin typeface="Courier New"/>
                <a:cs typeface="Courier New"/>
              </a:rPr>
              <a:t>12</a:t>
            </a:r>
            <a:r>
              <a:rPr lang="en-US" sz="3000" dirty="0" smtClean="0">
                <a:latin typeface="Courier New"/>
                <a:cs typeface="Courier New"/>
              </a:rPr>
              <a:t>($s3) </a:t>
            </a:r>
            <a:r>
              <a:rPr lang="en-US" sz="3000" dirty="0" smtClean="0">
                <a:cs typeface="Courier New"/>
              </a:rPr>
              <a:t># Temp </a:t>
            </a:r>
            <a:r>
              <a:rPr lang="en-US" sz="3000" dirty="0" err="1" smtClean="0">
                <a:cs typeface="Courier New"/>
              </a:rPr>
              <a:t>reg</a:t>
            </a:r>
            <a:r>
              <a:rPr lang="en-US" sz="3000" dirty="0" smtClean="0">
                <a:cs typeface="Courier New"/>
              </a:rPr>
              <a:t> $t0 gets A[3]</a:t>
            </a:r>
          </a:p>
          <a:p>
            <a:pPr>
              <a:buNone/>
            </a:pPr>
            <a:r>
              <a:rPr lang="en-US" sz="3000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sz="3000" dirty="0" smtClean="0">
                <a:latin typeface="Courier New"/>
                <a:cs typeface="Courier New"/>
              </a:rPr>
              <a:t>add $t0,$s2,$t0 </a:t>
            </a:r>
            <a:r>
              <a:rPr lang="en-US" sz="3000" dirty="0" smtClean="0">
                <a:cs typeface="Courier New"/>
              </a:rPr>
              <a:t># t0 = </a:t>
            </a:r>
            <a:r>
              <a:rPr lang="en-US" sz="3000" dirty="0" err="1" smtClean="0">
                <a:cs typeface="Courier New"/>
              </a:rPr>
              <a:t>h</a:t>
            </a:r>
            <a:r>
              <a:rPr lang="en-US" sz="3000" dirty="0" smtClean="0">
                <a:cs typeface="Courier New"/>
              </a:rPr>
              <a:t> + A[3]</a:t>
            </a:r>
            <a:endParaRPr lang="en-US" sz="30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3000" dirty="0" smtClean="0">
                <a:latin typeface="Courier New"/>
                <a:cs typeface="Courier New"/>
              </a:rPr>
              <a:t>	</a:t>
            </a:r>
            <a:r>
              <a:rPr lang="en-US" sz="30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sw</a:t>
            </a:r>
            <a:r>
              <a:rPr lang="en-US" sz="3000" dirty="0" smtClean="0">
                <a:solidFill>
                  <a:srgbClr val="FF0000"/>
                </a:solidFill>
                <a:latin typeface="Courier New"/>
                <a:cs typeface="Courier New"/>
              </a:rPr>
              <a:t>  $t0,40($s3)</a:t>
            </a:r>
            <a:r>
              <a:rPr lang="en-US" sz="3000" dirty="0" smtClean="0">
                <a:latin typeface="Courier New"/>
                <a:cs typeface="Courier New"/>
              </a:rPr>
              <a:t> </a:t>
            </a:r>
            <a:r>
              <a:rPr lang="en-US" sz="3000" dirty="0" smtClean="0">
                <a:cs typeface="Courier New"/>
              </a:rPr>
              <a:t># A[10] = </a:t>
            </a:r>
            <a:r>
              <a:rPr lang="en-US" sz="3000" dirty="0" err="1" smtClean="0">
                <a:cs typeface="Courier New"/>
              </a:rPr>
              <a:t>h</a:t>
            </a:r>
            <a:r>
              <a:rPr lang="en-US" sz="3000" dirty="0" smtClean="0">
                <a:cs typeface="Courier New"/>
              </a:rPr>
              <a:t> + A[3]</a:t>
            </a:r>
            <a:endParaRPr lang="en-US" sz="3000" b="1" dirty="0">
              <a:solidFill>
                <a:srgbClr val="3366FF"/>
              </a:solidFill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FD4D-B1EF-704C-BB74-AA21B215412B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Registers vs.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</a:t>
            </a:r>
          </a:p>
          <a:p>
            <a:pPr lvl="1"/>
            <a:r>
              <a:rPr lang="en-US" dirty="0" smtClean="0"/>
              <a:t>Registers: 32 words (128 Bytes)</a:t>
            </a:r>
          </a:p>
          <a:p>
            <a:pPr lvl="1"/>
            <a:r>
              <a:rPr lang="en-US" dirty="0" smtClean="0"/>
              <a:t>Memory: Billions of bytes (2 GB to 8 GB on laptop)</a:t>
            </a:r>
          </a:p>
          <a:p>
            <a:r>
              <a:rPr lang="en-US" dirty="0" smtClean="0"/>
              <a:t>and the RISC principle is </a:t>
            </a:r>
          </a:p>
          <a:p>
            <a:pPr lvl="1"/>
            <a:r>
              <a:rPr lang="en-US" dirty="0" smtClean="0"/>
              <a:t>Smaller is faster</a:t>
            </a:r>
          </a:p>
          <a:p>
            <a:r>
              <a:rPr lang="en-US" dirty="0" smtClean="0"/>
              <a:t>How much faster are registers than memory??</a:t>
            </a:r>
          </a:p>
          <a:p>
            <a:r>
              <a:rPr lang="en-US" dirty="0" smtClean="0"/>
              <a:t>About 100-500 times faster!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F1F5-F81A-9443-937C-A8A1521B3C3E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Machine Language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Operands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FCA7-B166-0D40-876A-AAEC1D5E46B4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Machine Language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Operands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CDB3-D7F1-9846-B805-D14E44F2EBEE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37DE-5633-4644-BA5E-53E36769575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04" y="286278"/>
            <a:ext cx="8585728" cy="60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Strings: 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a string is just a long sequence of characters (i.e., array of chars)</a:t>
            </a:r>
            <a:endParaRPr lang="en-US" i="1" dirty="0" smtClean="0"/>
          </a:p>
          <a:p>
            <a:r>
              <a:rPr lang="en-US" dirty="0" smtClean="0"/>
              <a:t>C: 8-bit ASCII, define strings with end of string character NUL (0 in ASCII)</a:t>
            </a:r>
          </a:p>
          <a:p>
            <a:r>
              <a:rPr lang="en-US" dirty="0" smtClean="0"/>
              <a:t>Java: 16-bit UNICODE, first entry gives length of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756B-75B9-F54E-A86F-D5496861B3FF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990601"/>
            <a:ext cx="8432800" cy="4525963"/>
          </a:xfrm>
        </p:spPr>
        <p:txBody>
          <a:bodyPr/>
          <a:lstStyle/>
          <a:p>
            <a:r>
              <a:rPr lang="en-US" dirty="0" smtClean="0"/>
              <a:t>“Cal” in ASCII in C; How many bytes?</a:t>
            </a:r>
          </a:p>
          <a:p>
            <a:r>
              <a:rPr lang="en-US" dirty="0" smtClean="0"/>
              <a:t>Using 1 integer per byte, what does it look like?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4ED2-9C49-6147-BCB3-9F8630573DA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990601"/>
            <a:ext cx="8432800" cy="4525963"/>
          </a:xfrm>
        </p:spPr>
        <p:txBody>
          <a:bodyPr/>
          <a:lstStyle/>
          <a:p>
            <a:r>
              <a:rPr lang="en-US" dirty="0" smtClean="0"/>
              <a:t>“Cal” in ASCII in C; How many bytes?</a:t>
            </a:r>
          </a:p>
          <a:p>
            <a:r>
              <a:rPr lang="en-US" dirty="0" smtClean="0"/>
              <a:t>Using 1 integer per byte, what does it look like?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4ED2-9C49-6147-BCB3-9F8630573DA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64933" y="3725333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29865" y="32850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5999" y="57234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" y="939801"/>
            <a:ext cx="8703733" cy="4525963"/>
          </a:xfrm>
        </p:spPr>
        <p:txBody>
          <a:bodyPr/>
          <a:lstStyle/>
          <a:p>
            <a:r>
              <a:rPr lang="en-US" dirty="0" smtClean="0"/>
              <a:t>“Cal” in Unicode in Java; How many bytes?</a:t>
            </a:r>
          </a:p>
          <a:p>
            <a:r>
              <a:rPr lang="en-US" dirty="0" smtClean="0"/>
              <a:t>Using 1 integer per byte, what does it look like? (For Latin alphabet, 1</a:t>
            </a:r>
            <a:r>
              <a:rPr lang="en-US" baseline="30000" dirty="0" smtClean="0"/>
              <a:t>st</a:t>
            </a:r>
            <a:r>
              <a:rPr lang="en-US" dirty="0" smtClean="0"/>
              <a:t> byte is 0, 2</a:t>
            </a:r>
            <a:r>
              <a:rPr lang="en-US" baseline="30000" dirty="0" smtClean="0"/>
              <a:t>nd</a:t>
            </a:r>
            <a:r>
              <a:rPr lang="en-US" dirty="0" smtClean="0"/>
              <a:t> byte is ASCII)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566C-32D7-364F-B7B1-9395E2956CA8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" y="939801"/>
            <a:ext cx="8703733" cy="4525963"/>
          </a:xfrm>
        </p:spPr>
        <p:txBody>
          <a:bodyPr/>
          <a:lstStyle/>
          <a:p>
            <a:r>
              <a:rPr lang="en-US" dirty="0" smtClean="0"/>
              <a:t>“Cal” in Unicode in Java; How many bytes?</a:t>
            </a:r>
          </a:p>
          <a:p>
            <a:r>
              <a:rPr lang="en-US" dirty="0" smtClean="0"/>
              <a:t>Using 1 integer per byte, what does it look like? (For Latin alphabet, 1</a:t>
            </a:r>
            <a:r>
              <a:rPr lang="en-US" baseline="30000" dirty="0" smtClean="0"/>
              <a:t>st</a:t>
            </a:r>
            <a:r>
              <a:rPr lang="en-US" dirty="0" smtClean="0"/>
              <a:t> byte is 0, 2</a:t>
            </a:r>
            <a:r>
              <a:rPr lang="en-US" baseline="30000" dirty="0" smtClean="0"/>
              <a:t>nd</a:t>
            </a:r>
            <a:r>
              <a:rPr lang="en-US" dirty="0" smtClean="0"/>
              <a:t> byte is ASCII)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566C-32D7-364F-B7B1-9395E2956CA8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24671"/>
            <a:ext cx="9200265" cy="40301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64933" y="3725333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29865" y="32850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5999" y="5723466"/>
            <a:ext cx="1574800" cy="3217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Language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Operands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Technology Break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B62B-1F7E-BA4D-9796-D8801CBCC69C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59" y="1600200"/>
            <a:ext cx="914399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Load a word, use </a:t>
            </a:r>
            <a:r>
              <a:rPr lang="en-US" dirty="0" err="1" smtClean="0">
                <a:latin typeface="Courier New"/>
                <a:cs typeface="Courier New"/>
              </a:rPr>
              <a:t>andi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to isolate byte</a:t>
            </a:r>
          </a:p>
          <a:p>
            <a:pPr>
              <a:buNone/>
            </a:pPr>
            <a:r>
              <a:rPr lang="en-US" sz="3027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lw</a:t>
            </a:r>
            <a:r>
              <a:rPr lang="en-US" sz="2800" dirty="0" smtClean="0">
                <a:latin typeface="Courier New"/>
                <a:cs typeface="Courier New"/>
              </a:rPr>
              <a:t>   $s0,0($s1)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andi</a:t>
            </a:r>
            <a:r>
              <a:rPr lang="en-US" sz="2800" dirty="0" smtClean="0">
                <a:latin typeface="Courier New"/>
                <a:cs typeface="Courier New"/>
              </a:rPr>
              <a:t> $s0,$s0,255 </a:t>
            </a:r>
            <a:r>
              <a:rPr lang="en-US" sz="2800" dirty="0" smtClean="0"/>
              <a:t># Zero everything but last 8 bits</a:t>
            </a:r>
          </a:p>
          <a:p>
            <a:r>
              <a:rPr lang="en-US" dirty="0" smtClean="0"/>
              <a:t>RISC Design Principle: “Make the Common Case Fast”—Many programs use text: MIPS has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load byte </a:t>
            </a:r>
            <a:r>
              <a:rPr lang="en-US" dirty="0" smtClean="0"/>
              <a:t>instruction (</a:t>
            </a:r>
            <a:r>
              <a:rPr lang="en-US" i="1" dirty="0" smtClean="0">
                <a:solidFill>
                  <a:srgbClr val="000000"/>
                </a:solidFill>
                <a:latin typeface="Courier New"/>
                <a:cs typeface="Courier New"/>
              </a:rPr>
              <a:t>lb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	lb $s0,0($s1)</a:t>
            </a:r>
          </a:p>
          <a:p>
            <a:r>
              <a:rPr lang="en-US" dirty="0" smtClean="0"/>
              <a:t>Also </a:t>
            </a:r>
            <a:r>
              <a:rPr lang="en-US" i="1" dirty="0" smtClean="0">
                <a:solidFill>
                  <a:srgbClr val="000000"/>
                </a:solidFill>
              </a:rPr>
              <a:t>store byte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sb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8FD-96B8-8B49-9135-2BCB82E11874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Characters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Load a word, use </a:t>
            </a:r>
            <a:r>
              <a:rPr lang="en-US" dirty="0" err="1" smtClean="0">
                <a:latin typeface="Courier New"/>
                <a:cs typeface="Courier New"/>
              </a:rPr>
              <a:t>andi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isolate half of word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</a:t>
            </a:r>
            <a:r>
              <a:rPr lang="en-US" sz="2595" dirty="0" err="1" smtClean="0">
                <a:latin typeface="Courier New"/>
                <a:cs typeface="Courier New"/>
              </a:rPr>
              <a:t>lw</a:t>
            </a:r>
            <a:r>
              <a:rPr lang="en-US" sz="2595" dirty="0" smtClean="0">
                <a:latin typeface="Courier New"/>
                <a:cs typeface="Courier New"/>
              </a:rPr>
              <a:t>   $s0,0($s1)</a:t>
            </a:r>
          </a:p>
          <a:p>
            <a:pPr>
              <a:buNone/>
            </a:pPr>
            <a:r>
              <a:rPr lang="en-US" sz="2595" dirty="0" smtClean="0">
                <a:latin typeface="Courier New"/>
                <a:cs typeface="Courier New"/>
              </a:rPr>
              <a:t>	</a:t>
            </a:r>
            <a:r>
              <a:rPr lang="en-US" sz="2595" dirty="0" err="1" smtClean="0">
                <a:latin typeface="Courier New"/>
                <a:cs typeface="Courier New"/>
              </a:rPr>
              <a:t>andi</a:t>
            </a:r>
            <a:r>
              <a:rPr lang="en-US" sz="2595" dirty="0" smtClean="0">
                <a:latin typeface="Courier New"/>
                <a:cs typeface="Courier New"/>
              </a:rPr>
              <a:t> $s0,$s0,65535 </a:t>
            </a:r>
            <a:r>
              <a:rPr lang="en-US" sz="2595" dirty="0" smtClean="0">
                <a:cs typeface="Courier New"/>
              </a:rPr>
              <a:t># Zero everything but last 16 bits</a:t>
            </a:r>
          </a:p>
          <a:p>
            <a:r>
              <a:rPr lang="en-US" dirty="0" smtClean="0"/>
              <a:t>RISC Design Principle #3: “Make the Common Case Fast”—Many programs use text, MIPS has 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load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lh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 $s0,0($s1)</a:t>
            </a:r>
          </a:p>
          <a:p>
            <a:r>
              <a:rPr lang="en-US" dirty="0" smtClean="0"/>
              <a:t>Also </a:t>
            </a:r>
            <a:r>
              <a:rPr lang="en-US" i="1" dirty="0" smtClean="0">
                <a:solidFill>
                  <a:srgbClr val="000000"/>
                </a:solidFill>
              </a:rPr>
              <a:t>store </a:t>
            </a:r>
            <a:r>
              <a:rPr lang="en-US" i="1" dirty="0" err="1" smtClean="0">
                <a:solidFill>
                  <a:srgbClr val="000000"/>
                </a:solidFill>
              </a:rPr>
              <a:t>halfword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instruction (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sh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941B-8018-9149-9193-4CE94762C1AC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computation, do something different</a:t>
            </a:r>
          </a:p>
          <a:p>
            <a:r>
              <a:rPr lang="en-US" dirty="0" smtClean="0"/>
              <a:t>In programming languages: if-statement</a:t>
            </a:r>
          </a:p>
          <a:p>
            <a:r>
              <a:rPr lang="en-US" dirty="0" smtClean="0"/>
              <a:t>Sometimes combined with </a:t>
            </a:r>
            <a:r>
              <a:rPr lang="en-US" dirty="0" err="1" smtClean="0"/>
              <a:t>gotos</a:t>
            </a:r>
            <a:r>
              <a:rPr lang="en-US" dirty="0" smtClean="0"/>
              <a:t> and labels</a:t>
            </a:r>
          </a:p>
          <a:p>
            <a:r>
              <a:rPr lang="en-US" dirty="0" smtClean="0"/>
              <a:t>MIPS: if-statement instruction is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>
                <a:latin typeface="Courier New"/>
                <a:cs typeface="Courier New"/>
              </a:rPr>
              <a:t> register1,register2,L1</a:t>
            </a:r>
          </a:p>
          <a:p>
            <a:pPr>
              <a:buNone/>
            </a:pPr>
            <a:r>
              <a:rPr lang="en-US" dirty="0" smtClean="0"/>
              <a:t>	means go to statement labeled L1 </a:t>
            </a:r>
            <a:br>
              <a:rPr lang="en-US" dirty="0" smtClean="0"/>
            </a:br>
            <a:r>
              <a:rPr lang="en-US" dirty="0" smtClean="0"/>
              <a:t>if value in register1 = value in register2 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 stands for </a:t>
            </a:r>
            <a:r>
              <a:rPr lang="en-US" i="1" dirty="0" smtClean="0"/>
              <a:t>branch if equal</a:t>
            </a:r>
          </a:p>
          <a:p>
            <a:r>
              <a:rPr lang="en-US" dirty="0" smtClean="0"/>
              <a:t>Other instruction: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/>
              <a:t> for </a:t>
            </a:r>
            <a:r>
              <a:rPr lang="en-US" i="1" dirty="0" smtClean="0"/>
              <a:t>branch if not equal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6939-9C30-394C-AC65-DB3575FF1DDE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 in C or Java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417638"/>
            <a:ext cx="8466667" cy="5121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if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== </a:t>
            </a:r>
            <a:r>
              <a:rPr lang="en-US" sz="2800" dirty="0" err="1" smtClean="0">
                <a:latin typeface="Courier New"/>
                <a:cs typeface="Courier New"/>
              </a:rPr>
              <a:t>j</a:t>
            </a:r>
            <a:r>
              <a:rPr lang="en-US" sz="2800" dirty="0" smtClean="0">
                <a:latin typeface="Courier New"/>
                <a:cs typeface="Courier New"/>
              </a:rPr>
              <a:t>) </a:t>
            </a: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g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Courier New"/>
                <a:cs typeface="Courier New"/>
              </a:rPr>
              <a:t>; else </a:t>
            </a: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g</a:t>
            </a:r>
            <a:r>
              <a:rPr lang="en-US" sz="2800" dirty="0" smtClean="0">
                <a:latin typeface="Courier New"/>
                <a:cs typeface="Courier New"/>
              </a:rPr>
              <a:t> – </a:t>
            </a:r>
            <a:r>
              <a:rPr lang="en-US" sz="2800" dirty="0" err="1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/>
              <a:t>If false, skip over “then” part to “else” part </a:t>
            </a:r>
            <a:br>
              <a:rPr lang="en-US" dirty="0" smtClean="0"/>
            </a:br>
            <a:r>
              <a:rPr lang="en-US" dirty="0" smtClean="0"/>
              <a:t>=&gt; use conditional branch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Otherwise, (its true) do “then” part and skip over “else” part =&gt; need an always branch instruction (“</a:t>
            </a:r>
            <a:r>
              <a:rPr lang="en-US" i="1" dirty="0" smtClean="0">
                <a:solidFill>
                  <a:srgbClr val="000000"/>
                </a:solidFill>
              </a:rPr>
              <a:t>unconditional branch</a:t>
            </a:r>
            <a:r>
              <a:rPr lang="en-US" i="1" dirty="0" smtClean="0"/>
              <a:t>”)</a:t>
            </a:r>
            <a:endParaRPr lang="en-US" dirty="0" smtClean="0"/>
          </a:p>
          <a:p>
            <a:r>
              <a:rPr lang="en-US" dirty="0" smtClean="0"/>
              <a:t>MIPS name for this instruction</a:t>
            </a:r>
            <a:r>
              <a:rPr lang="en-US" i="1" dirty="0" smtClean="0"/>
              <a:t>: </a:t>
            </a:r>
            <a:r>
              <a:rPr lang="en-US" i="1" dirty="0" smtClean="0">
                <a:solidFill>
                  <a:srgbClr val="000000"/>
                </a:solidFill>
              </a:rPr>
              <a:t>jump </a:t>
            </a:r>
            <a:r>
              <a:rPr lang="en-US" i="1" dirty="0" smtClean="0"/>
              <a:t>(</a:t>
            </a:r>
            <a:r>
              <a:rPr lang="en-US" i="1" dirty="0" err="1" smtClean="0">
                <a:latin typeface="Courier New"/>
                <a:cs typeface="Courier New"/>
              </a:rPr>
              <a:t>j</a:t>
            </a:r>
            <a:r>
              <a:rPr lang="en-US" i="1" dirty="0" smtClean="0"/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EB57-4C1D-F541-B570-047F9360692A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 in MIPS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35075"/>
            <a:ext cx="8686800" cy="5121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if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== </a:t>
            </a:r>
            <a:r>
              <a:rPr lang="en-US" sz="2800" dirty="0" err="1" smtClean="0">
                <a:latin typeface="Courier New"/>
                <a:cs typeface="Courier New"/>
              </a:rPr>
              <a:t>j</a:t>
            </a:r>
            <a:r>
              <a:rPr lang="en-US" sz="2800" dirty="0" smtClean="0">
                <a:latin typeface="Courier New"/>
                <a:cs typeface="Courier New"/>
              </a:rPr>
              <a:t>) </a:t>
            </a: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g</a:t>
            </a:r>
            <a:r>
              <a:rPr lang="en-US" sz="2800" dirty="0" smtClean="0">
                <a:latin typeface="Courier New"/>
                <a:cs typeface="Courier New"/>
              </a:rPr>
              <a:t> + </a:t>
            </a:r>
            <a:r>
              <a:rPr lang="en-US" sz="2800" dirty="0" err="1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Courier New"/>
                <a:cs typeface="Courier New"/>
              </a:rPr>
              <a:t>; else </a:t>
            </a:r>
            <a:r>
              <a:rPr lang="en-US" sz="28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latin typeface="Courier New"/>
                <a:cs typeface="Courier New"/>
              </a:rPr>
              <a:t>g</a:t>
            </a:r>
            <a:r>
              <a:rPr lang="en-US" sz="2800" dirty="0" smtClean="0">
                <a:latin typeface="Courier New"/>
                <a:cs typeface="Courier New"/>
              </a:rPr>
              <a:t> – </a:t>
            </a:r>
            <a:r>
              <a:rPr lang="en-US" sz="2800" dirty="0" err="1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/>
              <a:t>f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$s4   </a:t>
            </a:r>
          </a:p>
          <a:p>
            <a:r>
              <a:rPr lang="en-US" dirty="0" smtClean="0"/>
              <a:t>If false, skip “then” part to “else” part</a:t>
            </a:r>
          </a:p>
          <a:p>
            <a:r>
              <a:rPr lang="en-US" dirty="0" smtClean="0"/>
              <a:t>Otherwise, (its true) do “then” part and skip over “else” part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0448-C10F-8946-9F01-7973B8F21522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 in MIPS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235075"/>
            <a:ext cx="8449733" cy="51212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027" dirty="0" smtClean="0">
                <a:latin typeface="Courier New"/>
                <a:cs typeface="Courier New"/>
              </a:rPr>
              <a:t>if (</a:t>
            </a:r>
            <a:r>
              <a:rPr lang="en-US" sz="3027" dirty="0" err="1" smtClean="0">
                <a:latin typeface="Courier New"/>
                <a:cs typeface="Courier New"/>
              </a:rPr>
              <a:t>i</a:t>
            </a:r>
            <a:r>
              <a:rPr lang="en-US" sz="3027" dirty="0" smtClean="0">
                <a:latin typeface="Courier New"/>
                <a:cs typeface="Courier New"/>
              </a:rPr>
              <a:t> == </a:t>
            </a:r>
            <a:r>
              <a:rPr lang="en-US" sz="3027" dirty="0" err="1" smtClean="0">
                <a:latin typeface="Courier New"/>
                <a:cs typeface="Courier New"/>
              </a:rPr>
              <a:t>j</a:t>
            </a:r>
            <a:r>
              <a:rPr lang="en-US" sz="3027" dirty="0" smtClean="0">
                <a:latin typeface="Courier New"/>
                <a:cs typeface="Courier New"/>
              </a:rPr>
              <a:t>) </a:t>
            </a:r>
            <a:r>
              <a:rPr lang="en-US" sz="3027" dirty="0" err="1" smtClean="0">
                <a:latin typeface="Courier New"/>
                <a:cs typeface="Courier New"/>
              </a:rPr>
              <a:t>f</a:t>
            </a:r>
            <a:r>
              <a:rPr lang="en-US" sz="3027" dirty="0" smtClean="0">
                <a:latin typeface="Courier New"/>
                <a:cs typeface="Courier New"/>
              </a:rPr>
              <a:t> = </a:t>
            </a:r>
            <a:r>
              <a:rPr lang="en-US" sz="3027" dirty="0" err="1" smtClean="0">
                <a:latin typeface="Courier New"/>
                <a:cs typeface="Courier New"/>
              </a:rPr>
              <a:t>g</a:t>
            </a:r>
            <a:r>
              <a:rPr lang="en-US" sz="3027" dirty="0" smtClean="0">
                <a:latin typeface="Courier New"/>
                <a:cs typeface="Courier New"/>
              </a:rPr>
              <a:t> + </a:t>
            </a:r>
            <a:r>
              <a:rPr lang="en-US" sz="3027" dirty="0" err="1" smtClean="0">
                <a:latin typeface="Courier New"/>
                <a:cs typeface="Courier New"/>
              </a:rPr>
              <a:t>h</a:t>
            </a:r>
            <a:r>
              <a:rPr lang="en-US" sz="3027" dirty="0" smtClean="0">
                <a:latin typeface="Courier New"/>
                <a:cs typeface="Courier New"/>
              </a:rPr>
              <a:t>; else </a:t>
            </a:r>
            <a:r>
              <a:rPr lang="en-US" sz="3027" dirty="0" err="1" smtClean="0">
                <a:latin typeface="Courier New"/>
                <a:cs typeface="Courier New"/>
              </a:rPr>
              <a:t>f</a:t>
            </a:r>
            <a:r>
              <a:rPr lang="en-US" sz="3027" dirty="0" smtClean="0">
                <a:latin typeface="Courier New"/>
                <a:cs typeface="Courier New"/>
              </a:rPr>
              <a:t> = </a:t>
            </a:r>
            <a:r>
              <a:rPr lang="en-US" sz="3027" dirty="0" err="1" smtClean="0">
                <a:latin typeface="Courier New"/>
                <a:cs typeface="Courier New"/>
              </a:rPr>
              <a:t>g</a:t>
            </a:r>
            <a:r>
              <a:rPr lang="en-US" sz="3027" dirty="0" smtClean="0">
                <a:latin typeface="Courier New"/>
                <a:cs typeface="Courier New"/>
              </a:rPr>
              <a:t> – </a:t>
            </a:r>
            <a:r>
              <a:rPr lang="en-US" sz="3027" dirty="0" err="1" smtClean="0">
                <a:latin typeface="Courier New"/>
                <a:cs typeface="Courier New"/>
              </a:rPr>
              <a:t>h</a:t>
            </a:r>
            <a:r>
              <a:rPr lang="en-US" sz="3027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 =&gt; </a:t>
            </a:r>
            <a:r>
              <a:rPr lang="en-US" dirty="0" smtClean="0">
                <a:latin typeface="Courier New"/>
                <a:cs typeface="Courier New"/>
              </a:rPr>
              <a:t>$s3</a:t>
            </a:r>
            <a:r>
              <a:rPr lang="en-US" dirty="0" smtClean="0"/>
              <a:t>,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=&gt; </a:t>
            </a:r>
            <a:r>
              <a:rPr lang="en-US" dirty="0" smtClean="0">
                <a:latin typeface="Courier New"/>
                <a:cs typeface="Courier New"/>
              </a:rPr>
              <a:t>$s4   </a:t>
            </a:r>
          </a:p>
          <a:p>
            <a:r>
              <a:rPr lang="en-US" dirty="0" smtClean="0"/>
              <a:t>If false, skip “then” part to “else” part</a:t>
            </a:r>
          </a:p>
          <a:p>
            <a:r>
              <a:rPr lang="en-US" dirty="0" smtClean="0"/>
              <a:t>Otherwise, (its true) do “then” part and skip over “else” part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$s3,$s4,Else 	</a:t>
            </a:r>
            <a:r>
              <a:rPr lang="en-US" dirty="0" smtClean="0">
                <a:latin typeface="+mj-lt"/>
                <a:cs typeface="Courier New"/>
              </a:rPr>
              <a:t># go to Else part if </a:t>
            </a:r>
            <a:r>
              <a:rPr lang="en-US" dirty="0" err="1" smtClean="0">
                <a:latin typeface="+mj-lt"/>
                <a:cs typeface="Courier New"/>
              </a:rPr>
              <a:t>i</a:t>
            </a:r>
            <a:r>
              <a:rPr lang="en-US" dirty="0" smtClean="0">
                <a:latin typeface="+mj-lt"/>
                <a:cs typeface="Courier New"/>
              </a:rPr>
              <a:t> ≠ </a:t>
            </a:r>
            <a:r>
              <a:rPr lang="en-US" dirty="0" err="1" smtClean="0">
                <a:latin typeface="+mj-lt"/>
                <a:cs typeface="Courier New"/>
              </a:rPr>
              <a:t>j</a:t>
            </a:r>
            <a:endParaRPr lang="en-US" dirty="0" smtClean="0">
              <a:latin typeface="+mj-lt"/>
              <a:cs typeface="Courier New"/>
            </a:endParaRPr>
          </a:p>
          <a:p>
            <a:pPr>
              <a:buNone/>
              <a:tabLst>
                <a:tab pos="92075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     add $s0,$s1,$s2  	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#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(Then part)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Exit 				   	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# go to Exit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Else: sub $s0,$s1,$s    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#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Courier New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ourier New"/>
              </a:rPr>
              <a:t> (Else part)</a:t>
            </a:r>
          </a:p>
          <a:p>
            <a:pPr>
              <a:buNone/>
              <a:tabLst>
                <a:tab pos="92075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Exit: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59A7-F275-9D44-ABAE-ECF5AFC81806}" type="datetime1">
              <a:rPr lang="en-US" smtClean="0"/>
              <a:pPr/>
              <a:t>2/3/11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In Conclusion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Computer words and vocabulary are called </a:t>
            </a:r>
            <a:r>
              <a:rPr lang="en-US" i="1" dirty="0" smtClean="0"/>
              <a:t>instructions </a:t>
            </a:r>
            <a:r>
              <a:rPr lang="en-US" dirty="0" smtClean="0"/>
              <a:t>and </a:t>
            </a:r>
            <a:r>
              <a:rPr lang="en-US" i="1" dirty="0" smtClean="0"/>
              <a:t>instruction set </a:t>
            </a:r>
            <a:r>
              <a:rPr lang="en-US" dirty="0" smtClean="0"/>
              <a:t>respectively</a:t>
            </a:r>
            <a:endParaRPr lang="en-US" i="1" dirty="0" smtClean="0"/>
          </a:p>
          <a:p>
            <a:r>
              <a:rPr lang="en-US" dirty="0" smtClean="0"/>
              <a:t>MIPS is example RISC instruction set in this class</a:t>
            </a:r>
          </a:p>
          <a:p>
            <a:r>
              <a:rPr lang="en-US" dirty="0" smtClean="0"/>
              <a:t>Rigid format: 1 operation, 2 source operands, 1 destination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div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or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sll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srl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to move data to/from registers from/to memory</a:t>
            </a:r>
          </a:p>
          <a:p>
            <a:r>
              <a:rPr lang="en-US" dirty="0" smtClean="0"/>
              <a:t>Simple mappings from arithmetic expressions, array access, </a:t>
            </a:r>
            <a:r>
              <a:rPr lang="en-US" dirty="0" smtClean="0">
                <a:latin typeface="Courier New"/>
                <a:cs typeface="Courier New"/>
              </a:rPr>
              <a:t>if-then-else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 C to MIPS instructions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8BE7-70AB-184E-9160-454D264CF00F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Language a Computer Understands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26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Word a computer understands: </a:t>
            </a:r>
            <a:r>
              <a:rPr lang="en-US" i="1" dirty="0" smtClean="0"/>
              <a:t>instruction</a:t>
            </a:r>
          </a:p>
          <a:p>
            <a:r>
              <a:rPr lang="en-US" dirty="0" smtClean="0"/>
              <a:t>Vocabulary of all words a computer understands: </a:t>
            </a:r>
            <a:r>
              <a:rPr lang="en-US" i="1" dirty="0" smtClean="0">
                <a:solidFill>
                  <a:srgbClr val="000000"/>
                </a:solidFill>
              </a:rPr>
              <a:t>instruction set </a:t>
            </a:r>
            <a:r>
              <a:rPr lang="en-US" dirty="0" smtClean="0">
                <a:solidFill>
                  <a:srgbClr val="000000"/>
                </a:solidFill>
              </a:rPr>
              <a:t>(aka</a:t>
            </a:r>
            <a:r>
              <a:rPr lang="en-US" i="1" dirty="0" smtClean="0">
                <a:solidFill>
                  <a:srgbClr val="000000"/>
                </a:solidFill>
              </a:rPr>
              <a:t> instruction set architecture </a:t>
            </a:r>
            <a:r>
              <a:rPr lang="en-US" dirty="0" smtClean="0">
                <a:solidFill>
                  <a:srgbClr val="000000"/>
                </a:solidFill>
              </a:rPr>
              <a:t>or</a:t>
            </a:r>
            <a:r>
              <a:rPr lang="en-US" i="1" dirty="0" smtClean="0">
                <a:solidFill>
                  <a:srgbClr val="000000"/>
                </a:solidFill>
              </a:rPr>
              <a:t> ISA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/>
              <a:t>Different computers may have </a:t>
            </a:r>
            <a:r>
              <a:rPr lang="en-US" i="1" dirty="0" smtClean="0"/>
              <a:t>different </a:t>
            </a:r>
            <a:r>
              <a:rPr lang="en-US" dirty="0" smtClean="0"/>
              <a:t>vocabularies (i.e., different </a:t>
            </a:r>
            <a:r>
              <a:rPr lang="en-US" dirty="0" err="1" smtClean="0"/>
              <a:t>ISAs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iPhone</a:t>
            </a:r>
            <a:r>
              <a:rPr lang="en-US" dirty="0" smtClean="0"/>
              <a:t> not same as </a:t>
            </a:r>
            <a:r>
              <a:rPr lang="en-US" dirty="0" err="1" smtClean="0"/>
              <a:t>Macbook</a:t>
            </a:r>
            <a:endParaRPr lang="en-US" dirty="0" smtClean="0"/>
          </a:p>
          <a:p>
            <a:r>
              <a:rPr lang="en-US" dirty="0" smtClean="0"/>
              <a:t>Or the </a:t>
            </a:r>
            <a:r>
              <a:rPr lang="en-US" i="1" dirty="0" smtClean="0"/>
              <a:t>same </a:t>
            </a:r>
            <a:r>
              <a:rPr lang="en-US" dirty="0" smtClean="0"/>
              <a:t>vocabulary (i.e., same ISA)</a:t>
            </a:r>
          </a:p>
          <a:p>
            <a:pPr lvl="1"/>
            <a:r>
              <a:rPr lang="en-US" dirty="0" err="1" smtClean="0"/>
              <a:t>iPhone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computers have same instruction set</a:t>
            </a:r>
          </a:p>
          <a:p>
            <a:pPr lvl="1"/>
            <a:endParaRPr lang="en-US" dirty="0" smtClean="0"/>
          </a:p>
          <a:p>
            <a:endParaRPr lang="en-US" i="1" dirty="0" smtClean="0">
              <a:solidFill>
                <a:srgbClr val="3366FF"/>
              </a:solidFill>
            </a:endParaRPr>
          </a:p>
          <a:p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BC6-01F6-1344-9998-F873DFE49898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Language a Computer Understands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2692"/>
          </a:xfrm>
        </p:spPr>
        <p:txBody>
          <a:bodyPr>
            <a:normAutofit/>
          </a:bodyPr>
          <a:lstStyle/>
          <a:p>
            <a:r>
              <a:rPr lang="en-US" dirty="0" smtClean="0"/>
              <a:t>Why not all the same? Why not all different? What might be pros and cons?</a:t>
            </a:r>
          </a:p>
          <a:p>
            <a:pPr lvl="1"/>
            <a:endParaRPr lang="en-US" dirty="0" smtClean="0"/>
          </a:p>
          <a:p>
            <a:endParaRPr lang="en-US" i="1" dirty="0" smtClean="0">
              <a:solidFill>
                <a:srgbClr val="3366FF"/>
              </a:solidFill>
            </a:endParaRPr>
          </a:p>
          <a:p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BC6-01F6-1344-9998-F873DFE49898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Language a Computer Understands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26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not all the same? Why not all different? What might be pros and cons?</a:t>
            </a:r>
          </a:p>
          <a:p>
            <a:pPr lvl="1"/>
            <a:r>
              <a:rPr lang="en-US" dirty="0" smtClean="0"/>
              <a:t>Single ISA (</a:t>
            </a:r>
            <a:r>
              <a:rPr lang="en-US" i="1" dirty="0" smtClean="0"/>
              <a:t>to rule them all</a:t>
            </a:r>
            <a:r>
              <a:rPr lang="en-US" dirty="0" smtClean="0"/>
              <a:t>):</a:t>
            </a:r>
          </a:p>
          <a:p>
            <a:pPr lvl="2"/>
            <a:r>
              <a:rPr lang="en-US" dirty="0" smtClean="0"/>
              <a:t>Leverage common compilers, operating systems, etc.</a:t>
            </a:r>
          </a:p>
          <a:p>
            <a:pPr lvl="2"/>
            <a:r>
              <a:rPr lang="en-US" dirty="0" smtClean="0"/>
              <a:t>BUT fairly easy to retarget these for different </a:t>
            </a:r>
            <a:r>
              <a:rPr lang="en-US" dirty="0" err="1" smtClean="0"/>
              <a:t>ISAs</a:t>
            </a:r>
            <a:r>
              <a:rPr lang="en-US" dirty="0" smtClean="0"/>
              <a:t> (e.g., Linux, 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ISAs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Specialized instructions for specialized applications</a:t>
            </a:r>
          </a:p>
          <a:p>
            <a:pPr lvl="2"/>
            <a:r>
              <a:rPr lang="en-US" dirty="0" smtClean="0"/>
              <a:t>Different tradeoffs in resources used (e.g., functionality, memory demands, complexity, power consumption, etc.)</a:t>
            </a:r>
          </a:p>
          <a:p>
            <a:pPr lvl="2"/>
            <a:r>
              <a:rPr lang="en-US" dirty="0" smtClean="0"/>
              <a:t>Competition and innovation is good, especially in emerging environments (e.g., mobile devices)</a:t>
            </a:r>
          </a:p>
          <a:p>
            <a:pPr lvl="1"/>
            <a:endParaRPr lang="en-US" dirty="0" smtClean="0"/>
          </a:p>
          <a:p>
            <a:endParaRPr lang="en-US" i="1" dirty="0" smtClean="0">
              <a:solidFill>
                <a:srgbClr val="3366FF"/>
              </a:solidFill>
            </a:endParaRPr>
          </a:p>
          <a:p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BBC6-01F6-1344-9998-F873DFE49898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in CS61c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49733" cy="4938712"/>
          </a:xfrm>
        </p:spPr>
        <p:txBody>
          <a:bodyPr>
            <a:normAutofit/>
          </a:bodyPr>
          <a:lstStyle/>
          <a:p>
            <a:r>
              <a:rPr lang="en-US" dirty="0" smtClean="0"/>
              <a:t>MIPS </a:t>
            </a:r>
          </a:p>
          <a:p>
            <a:pPr lvl="1"/>
            <a:r>
              <a:rPr lang="en-US" dirty="0" smtClean="0"/>
              <a:t>Invented by John Hennessy @ Stanford</a:t>
            </a:r>
          </a:p>
          <a:p>
            <a:pPr lvl="2"/>
            <a:r>
              <a:rPr lang="en-US" i="1" dirty="0" smtClean="0"/>
              <a:t>(Why not Berkeley/Sun RISC invented by Dave Patterson? Ask him!)</a:t>
            </a:r>
          </a:p>
          <a:p>
            <a:pPr lvl="1"/>
            <a:r>
              <a:rPr lang="en-US" dirty="0" smtClean="0"/>
              <a:t>MIPS is a real world ISA</a:t>
            </a:r>
          </a:p>
          <a:p>
            <a:pPr lvl="2"/>
            <a:r>
              <a:rPr lang="en-US" dirty="0" smtClean="0"/>
              <a:t>Standard instruction set for networking equipment</a:t>
            </a:r>
          </a:p>
          <a:p>
            <a:r>
              <a:rPr lang="en-US" dirty="0" smtClean="0"/>
              <a:t>Elegant example of </a:t>
            </a:r>
            <a:r>
              <a:rPr lang="en-US" i="1" dirty="0" smtClean="0"/>
              <a:t>Reduced Instruction Set Computer</a:t>
            </a:r>
            <a:r>
              <a:rPr lang="en-US" dirty="0" smtClean="0"/>
              <a:t> (RISC) instruction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#5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F416-12CB-2D42-9069-242154DF331F}" type="datetime1">
              <a:rPr lang="en-US" smtClean="0"/>
              <a:pPr/>
              <a:t>2/3/11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4592</Words>
  <Application>Microsoft Macintosh PowerPoint</Application>
  <PresentationFormat>On-screen Show (4:3)</PresentationFormat>
  <Paragraphs>638</Paragraphs>
  <Slides>56</Slides>
  <Notes>13</Notes>
  <HiddenSlides>9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Image</vt:lpstr>
      <vt:lpstr>CS 61C: Great Ideas in Computer Architecture (Machine Structures) Introduction to Machine Language</vt:lpstr>
      <vt:lpstr>Slide 2</vt:lpstr>
      <vt:lpstr>Agenda</vt:lpstr>
      <vt:lpstr>Levels of Representation/Interpretation</vt:lpstr>
      <vt:lpstr>Agenda</vt:lpstr>
      <vt:lpstr>The Language a Computer Understands</vt:lpstr>
      <vt:lpstr>The Language a Computer Understands</vt:lpstr>
      <vt:lpstr>The Language a Computer Understands</vt:lpstr>
      <vt:lpstr>Instruction Set in CS61c</vt:lpstr>
      <vt:lpstr>RISC Design Principles</vt:lpstr>
      <vt:lpstr>CS61c’s Instruction Set</vt:lpstr>
      <vt:lpstr>MIPS Green Card</vt:lpstr>
      <vt:lpstr>MIPS Green Card</vt:lpstr>
      <vt:lpstr>Inspired by the IBM 360  “Green Card”</vt:lpstr>
      <vt:lpstr>MIPS Instructions</vt:lpstr>
      <vt:lpstr>Guess More MIPS instructions</vt:lpstr>
      <vt:lpstr>Guess More MIPS instructions</vt:lpstr>
      <vt:lpstr>Guess More MIPS instructions</vt:lpstr>
      <vt:lpstr>Guess More MIPS instructions</vt:lpstr>
      <vt:lpstr>Example Instructions</vt:lpstr>
      <vt:lpstr>Example Instructions</vt:lpstr>
      <vt:lpstr>Comments in MIPS</vt:lpstr>
      <vt:lpstr>C to MIPS</vt:lpstr>
      <vt:lpstr>C to MIPS</vt:lpstr>
      <vt:lpstr>Peer Instruction</vt:lpstr>
      <vt:lpstr>Peer Instruction</vt:lpstr>
      <vt:lpstr>Agenda</vt:lpstr>
      <vt:lpstr>Administrivia</vt:lpstr>
      <vt:lpstr>Agenda</vt:lpstr>
      <vt:lpstr>Computer Hardware Operands</vt:lpstr>
      <vt:lpstr>Why Just 32 Registers?</vt:lpstr>
      <vt:lpstr>Names of MIPS Registers</vt:lpstr>
      <vt:lpstr>Names of MIPS Registers</vt:lpstr>
      <vt:lpstr>Size of Registers</vt:lpstr>
      <vt:lpstr>Data Structures vs. Simple Variables</vt:lpstr>
      <vt:lpstr>Transfer from Memory to Register</vt:lpstr>
      <vt:lpstr>Memory Addresses are in Bytes</vt:lpstr>
      <vt:lpstr>Transfer from Memory to Register</vt:lpstr>
      <vt:lpstr>Transfer from Register to Memory</vt:lpstr>
      <vt:lpstr>Transfer from Register to Memory</vt:lpstr>
      <vt:lpstr>Speed of Registers vs. Memory</vt:lpstr>
      <vt:lpstr>Agenda</vt:lpstr>
      <vt:lpstr>Agenda</vt:lpstr>
      <vt:lpstr>Slide 44</vt:lpstr>
      <vt:lpstr>Strings: C vs. Java</vt:lpstr>
      <vt:lpstr>Strings</vt:lpstr>
      <vt:lpstr>Strings</vt:lpstr>
      <vt:lpstr>Strings</vt:lpstr>
      <vt:lpstr>Strings</vt:lpstr>
      <vt:lpstr>Support for Characters and Strings</vt:lpstr>
      <vt:lpstr>Support for Characters and Strings</vt:lpstr>
      <vt:lpstr>Computer Decision Making</vt:lpstr>
      <vt:lpstr>Making Decisions in C or Java</vt:lpstr>
      <vt:lpstr>Making Decisions in MIPS</vt:lpstr>
      <vt:lpstr>Making Decisions in MIPS</vt:lpstr>
      <vt:lpstr>And In Conclusion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41</cp:revision>
  <cp:lastPrinted>2010-08-26T14:54:54Z</cp:lastPrinted>
  <dcterms:created xsi:type="dcterms:W3CDTF">2011-02-04T03:58:25Z</dcterms:created>
  <dcterms:modified xsi:type="dcterms:W3CDTF">2011-02-04T04:01:50Z</dcterms:modified>
</cp:coreProperties>
</file>