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10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embeddings/oleObject1.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57" r:id="rId2"/>
    <p:sldId id="547" r:id="rId3"/>
    <p:sldId id="507" r:id="rId4"/>
    <p:sldId id="532" r:id="rId5"/>
    <p:sldId id="533" r:id="rId6"/>
    <p:sldId id="540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29" r:id="rId29"/>
    <p:sldId id="530" r:id="rId30"/>
    <p:sldId id="531" r:id="rId31"/>
    <p:sldId id="534" r:id="rId32"/>
    <p:sldId id="546" r:id="rId33"/>
    <p:sldId id="554" r:id="rId34"/>
    <p:sldId id="555" r:id="rId35"/>
    <p:sldId id="535" r:id="rId36"/>
    <p:sldId id="503" r:id="rId37"/>
    <p:sldId id="549" r:id="rId38"/>
    <p:sldId id="550" r:id="rId39"/>
    <p:sldId id="551" r:id="rId40"/>
    <p:sldId id="552" r:id="rId41"/>
    <p:sldId id="504" r:id="rId42"/>
    <p:sldId id="553" r:id="rId43"/>
    <p:sldId id="453" r:id="rId44"/>
    <p:sldId id="454" r:id="rId45"/>
    <p:sldId id="542" r:id="rId46"/>
    <p:sldId id="543" r:id="rId47"/>
    <p:sldId id="455" r:id="rId48"/>
    <p:sldId id="456" r:id="rId49"/>
    <p:sldId id="457" r:id="rId50"/>
    <p:sldId id="458" r:id="rId51"/>
    <p:sldId id="459" r:id="rId52"/>
    <p:sldId id="460" r:id="rId53"/>
    <p:sldId id="506" r:id="rId54"/>
    <p:sldId id="461" r:id="rId55"/>
    <p:sldId id="462" r:id="rId56"/>
    <p:sldId id="544" r:id="rId57"/>
    <p:sldId id="463" r:id="rId58"/>
    <p:sldId id="536" r:id="rId59"/>
    <p:sldId id="541" r:id="rId60"/>
    <p:sldId id="387" r:id="rId61"/>
    <p:sldId id="404" r:id="rId62"/>
    <p:sldId id="407" r:id="rId63"/>
    <p:sldId id="406" r:id="rId64"/>
    <p:sldId id="408" r:id="rId65"/>
    <p:sldId id="429" r:id="rId66"/>
    <p:sldId id="430" r:id="rId67"/>
    <p:sldId id="438" r:id="rId68"/>
    <p:sldId id="431" r:id="rId69"/>
    <p:sldId id="432" r:id="rId70"/>
    <p:sldId id="537" r:id="rId71"/>
    <p:sldId id="548" r:id="rId72"/>
    <p:sldId id="538" r:id="rId73"/>
    <p:sldId id="471" r:id="rId74"/>
    <p:sldId id="545" r:id="rId75"/>
    <p:sldId id="472" r:id="rId76"/>
    <p:sldId id="473" r:id="rId77"/>
    <p:sldId id="474" r:id="rId78"/>
    <p:sldId id="475" r:id="rId79"/>
    <p:sldId id="476" r:id="rId80"/>
    <p:sldId id="477" r:id="rId81"/>
    <p:sldId id="478" r:id="rId82"/>
    <p:sldId id="495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667" autoAdjust="0"/>
  </p:normalViewPr>
  <p:slideViewPr>
    <p:cSldViewPr snapToGrid="0">
      <p:cViewPr varScale="1">
        <p:scale>
          <a:sx n="89" d="100"/>
          <a:sy n="89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handoutMaster" Target="handoutMasters/handout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</a:t>
            </a:r>
          </a:p>
          <a:p>
            <a:r>
              <a:rPr lang="en-US" dirty="0" smtClean="0"/>
              <a:t>0010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1101 + 1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</a:t>
            </a:r>
          </a:p>
          <a:p>
            <a:r>
              <a:rPr lang="en-US" dirty="0" smtClean="0"/>
              <a:t>0010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1101 + 1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comparison, single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comparison, double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not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or equal (le), greater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or greater than or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branch, true (bc1t) and branch, false (bc1f)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Unsigned integer: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integer: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Floating </a:t>
            </a:r>
            <a:r>
              <a:rPr lang="en-US" dirty="0" err="1" smtClean="0"/>
              <a:t>pointP</a:t>
            </a:r>
            <a:r>
              <a:rPr lang="en-US" dirty="0" smtClean="0"/>
              <a:t> 0.0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ASCII characters: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Unicode characters: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Nul</a:t>
            </a:r>
            <a:endParaRPr lang="en-US" dirty="0" smtClean="0"/>
          </a:p>
          <a:p>
            <a:r>
              <a:rPr lang="en-US" dirty="0" smtClean="0"/>
              <a:t>6.	</a:t>
            </a:r>
            <a:r>
              <a:rPr lang="en-US" dirty="0" err="1" smtClean="0"/>
              <a:t>Sll</a:t>
            </a:r>
            <a:r>
              <a:rPr lang="en-US" dirty="0" smtClean="0"/>
              <a:t> $0,$0,0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ask</a:t>
            </a:r>
            <a:r>
              <a:rPr lang="en-US" baseline="0" dirty="0" smtClean="0"/>
              <a:t> types of each </a:t>
            </a:r>
            <a:r>
              <a:rPr lang="en-US" baseline="0" dirty="0" err="1" smtClean="0"/>
              <a:t>instruciton</a:t>
            </a:r>
            <a:r>
              <a:rPr lang="en-US" baseline="0" dirty="0" smtClean="0"/>
              <a:t> format for each instruction</a:t>
            </a:r>
          </a:p>
          <a:p>
            <a:r>
              <a:rPr lang="en-US" baseline="0" dirty="0" smtClean="0"/>
              <a:t>Then break into fields for each one </a:t>
            </a:r>
            <a:r>
              <a:rPr lang="en-US" baseline="0" dirty="0" err="1" smtClean="0"/>
              <a:t>instrution</a:t>
            </a:r>
            <a:r>
              <a:rPr lang="en-US" baseline="0" dirty="0" smtClean="0"/>
              <a:t> type</a:t>
            </a:r>
          </a:p>
          <a:p>
            <a:r>
              <a:rPr lang="en-US" baseline="0" dirty="0" smtClean="0"/>
              <a:t>Then fill in fields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ask</a:t>
            </a:r>
            <a:r>
              <a:rPr lang="en-US" baseline="0" dirty="0" smtClean="0"/>
              <a:t> types of each </a:t>
            </a:r>
            <a:r>
              <a:rPr lang="en-US" baseline="0" dirty="0" err="1" smtClean="0"/>
              <a:t>instruciton</a:t>
            </a:r>
            <a:r>
              <a:rPr lang="en-US" baseline="0" dirty="0" smtClean="0"/>
              <a:t> format for each instruction</a:t>
            </a:r>
          </a:p>
          <a:p>
            <a:r>
              <a:rPr lang="en-US" baseline="0" dirty="0" smtClean="0"/>
              <a:t>Then break into fields for each one </a:t>
            </a:r>
            <a:r>
              <a:rPr lang="en-US" baseline="0" dirty="0" err="1" smtClean="0"/>
              <a:t>instrution</a:t>
            </a:r>
            <a:r>
              <a:rPr lang="en-US" baseline="0" dirty="0" smtClean="0"/>
              <a:t> type</a:t>
            </a:r>
          </a:p>
          <a:p>
            <a:r>
              <a:rPr lang="en-US" baseline="0" dirty="0" smtClean="0"/>
              <a:t>Then fill in fields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ask</a:t>
            </a:r>
            <a:r>
              <a:rPr lang="en-US" baseline="0" dirty="0" smtClean="0"/>
              <a:t> types of each </a:t>
            </a:r>
            <a:r>
              <a:rPr lang="en-US" baseline="0" dirty="0" err="1" smtClean="0"/>
              <a:t>instruciton</a:t>
            </a:r>
            <a:r>
              <a:rPr lang="en-US" baseline="0" dirty="0" smtClean="0"/>
              <a:t> format for each instruction</a:t>
            </a:r>
          </a:p>
          <a:p>
            <a:r>
              <a:rPr lang="en-US" baseline="0" dirty="0" smtClean="0"/>
              <a:t>Then break into fields for each one </a:t>
            </a:r>
            <a:r>
              <a:rPr lang="en-US" baseline="0" dirty="0" err="1" smtClean="0"/>
              <a:t>instrution</a:t>
            </a:r>
            <a:r>
              <a:rPr lang="en-US" baseline="0" dirty="0" smtClean="0"/>
              <a:t> type</a:t>
            </a:r>
          </a:p>
          <a:p>
            <a:r>
              <a:rPr lang="en-US" baseline="0" dirty="0" smtClean="0"/>
              <a:t>Then fill in fields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&amp;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value of register $t0 would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0000 0000 0000 0000 0000 1100 0000 0000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a mask</a:t>
            </a:r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0000 0000 0000 0000 0011 1101 1100 0000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&amp;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value of register $t0 would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0000 0000 0000 0000 0000 1100 0000 0000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a mask</a:t>
            </a:r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0000 0000 0000 0000 0011 1101 1100 0000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0000 0000 0000 0000 0011 1101 1100 0000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0000 0000 0000 0000 0011 1101 1100 0000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&amp;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value of register $t0 would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0000 0000 0000 0000 0000 1100 0000 0000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a mask</a:t>
            </a:r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$t0,$t1,$t2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$t2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0000 0000 0000 0000 0011 1101 1100 0000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the value 0, the result of the MIPS instruction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 $t0,$t1,$zero #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$t0 = ~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$t1 | 0)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this value in register $t0: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1111 1111 1111 1111 1100 0011 1111 1111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</a:t>
            </a:r>
          </a:p>
          <a:p>
            <a:r>
              <a:rPr lang="en-US" dirty="0" smtClean="0"/>
              <a:t>0010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1101 + 1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E25A-29B5-C04E-BF85-32636679BF0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523B-D407-0D44-B454-7FC8D03AB5BA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07CE-277C-6843-9D98-B48F053956F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EF4C-88C8-4147-9682-81D92E6EA5C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D990-467F-444D-AD57-12A68D55909D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2C6-0429-094A-A084-FE0264844247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189-23F4-FE48-A47C-2D2CD1DDE3A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D3CE-DDAF-4F47-A6A1-5A95DFD5284F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02EA-B942-884A-9863-9BF212F74932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8CE2-5194-CE4D-A48F-F6EC6297861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7604-7B98-8540-A9DA-AA00489F77F0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inst.eecs.berkeley.edu/~cs61c/sp11/picker/?g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inst.eecs.berkeley.edu/~cs61c/sp11/picker/?g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inst.eecs.berkeley.edu/~cs61c/sp11/picker/?go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inst.eecs.berkeley.edu/~cs61c/sp11/picker/?go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inst.eecs.berkeley.edu/~cs61c/sp11/picker/?go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inst.eecs.berkeley.edu/~cs61c/sp11/picker/?go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st.eecs.berkeley.edu/~cs61c/sp11/picker/?go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inst.eecs.berkeley.edu/~cs61c/sp11/picker/?go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inst.eecs.berkeley.edu/~cs61c/sp11/picker/?go" TargetMode="Externa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Instructions as Numbers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Instructors:</a:t>
            </a:r>
            <a:br>
              <a:rPr lang="en-US" smtClean="0"/>
            </a:br>
            <a:r>
              <a:rPr lang="en-US" smtClean="0"/>
              <a:t>Randy H. Katz</a:t>
            </a:r>
            <a:br>
              <a:rPr lang="en-US" smtClean="0"/>
            </a:br>
            <a:r>
              <a:rPr lang="en-US" smtClean="0"/>
              <a:t>David A. Patterson</a:t>
            </a:r>
          </a:p>
          <a:p>
            <a:r>
              <a:rPr lang="en-US" smtClean="0"/>
              <a:t>http://inst.eecs.Berkeley.edu/~cs61c/fa10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A227-BDBA-544E-948D-507CA3682518}" type="datetime1">
              <a:rPr lang="en-US" smtClean="0"/>
              <a:pPr/>
              <a:t>2/8/11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0000 0000 0000 0000 0000 0000 0000 0000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= 0</a:t>
            </a:r>
            <a:r>
              <a:rPr lang="en-US" baseline="-25000" dirty="0" smtClean="0"/>
              <a:t>ten</a:t>
            </a:r>
          </a:p>
          <a:p>
            <a:pPr>
              <a:buNone/>
            </a:pPr>
            <a:r>
              <a:rPr lang="en-US" dirty="0" smtClean="0"/>
              <a:t>0000 0000 0000 0000 0000 0000 0000 0001</a:t>
            </a:r>
            <a:r>
              <a:rPr lang="en-US" baseline="-25000" dirty="0" smtClean="0"/>
              <a:t>two</a:t>
            </a:r>
            <a:r>
              <a:rPr lang="en-US" dirty="0" smtClean="0"/>
              <a:t> = 1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0000 0000 0000 0000 0000 0000 0000 0010</a:t>
            </a:r>
            <a:r>
              <a:rPr lang="en-US" baseline="-25000" dirty="0" smtClean="0"/>
              <a:t>two</a:t>
            </a:r>
            <a:r>
              <a:rPr lang="en-US" dirty="0" smtClean="0"/>
              <a:t> = 2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  <a:tabLst>
                <a:tab pos="2060575" algn="l"/>
                <a:tab pos="5024438" algn="l"/>
              </a:tabLst>
            </a:pPr>
            <a:r>
              <a:rPr lang="en-US" dirty="0" smtClean="0"/>
              <a:t>		... 		...</a:t>
            </a:r>
          </a:p>
          <a:p>
            <a:pPr>
              <a:buNone/>
            </a:pPr>
            <a:r>
              <a:rPr lang="en-US" dirty="0" smtClean="0"/>
              <a:t>0111 1111 1111 1111 1111 1111 1111 1101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2,147,483,645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0111 1111 1111 1111 1111 1111 1111 1110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2,147,483,646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0111 1111 1111 1111 1111 1111 1111 1111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2,147,483,647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2,147,483,648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1000 0000 0000 0000 0000 0000 0000 0001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2,147,483,649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1000 0000 0000 0000 0000 0000 0000 0010</a:t>
            </a:r>
            <a:r>
              <a:rPr lang="en-US" baseline="-25000" dirty="0" smtClean="0"/>
              <a:t>two</a:t>
            </a:r>
            <a:r>
              <a:rPr lang="en-US" dirty="0" smtClean="0"/>
              <a:t> = 2,147,483,650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  <a:tabLst>
                <a:tab pos="2060575" algn="l"/>
                <a:tab pos="5024438" algn="l"/>
              </a:tabLst>
            </a:pPr>
            <a:r>
              <a:rPr lang="en-US" dirty="0" smtClean="0"/>
              <a:t>		... 	...</a:t>
            </a:r>
          </a:p>
          <a:p>
            <a:pPr>
              <a:buNone/>
            </a:pPr>
            <a:r>
              <a:rPr lang="en-US" dirty="0" smtClean="0"/>
              <a:t>1111 1111 1111 1111 1111 1111 1111 1101</a:t>
            </a:r>
            <a:r>
              <a:rPr lang="en-US" baseline="-25000" dirty="0" smtClean="0"/>
              <a:t>two</a:t>
            </a:r>
            <a:r>
              <a:rPr lang="en-US" dirty="0" smtClean="0"/>
              <a:t> = 4,294,967,293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1111 1111 1111 1111 1111 1111 1111 1110</a:t>
            </a:r>
            <a:r>
              <a:rPr lang="en-US" baseline="-25000" dirty="0" smtClean="0"/>
              <a:t>two</a:t>
            </a:r>
            <a:r>
              <a:rPr lang="en-US" dirty="0" smtClean="0"/>
              <a:t> = 4,294,967,294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1111 1111 1111 1111 1111 1111 1111 1111</a:t>
            </a:r>
            <a:r>
              <a:rPr lang="en-US" baseline="-25000" dirty="0" smtClean="0"/>
              <a:t>two</a:t>
            </a:r>
            <a:r>
              <a:rPr lang="en-US" dirty="0" smtClean="0"/>
              <a:t> = 4,294,967,295</a:t>
            </a:r>
            <a:r>
              <a:rPr lang="en-US" baseline="-25000" dirty="0" smtClean="0"/>
              <a:t>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373-9D13-F54C-B9F9-AF4947C5E7CF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Signed Integers and </a:t>
            </a:r>
            <a:br>
              <a:rPr lang="en-US" dirty="0" smtClean="0"/>
            </a:br>
            <a:r>
              <a:rPr lang="en-US" dirty="0" smtClean="0"/>
              <a:t>Two’s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28"/>
            <a:ext cx="8204200" cy="482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Signed integers in C; want ½ numbers &lt;0, want ½ numbers &gt;0, and want one 0 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Two’s complement </a:t>
            </a:r>
            <a:r>
              <a:rPr lang="en-US" dirty="0" smtClean="0"/>
              <a:t>treats 0 as positive, so 32-bit word represents 2</a:t>
            </a:r>
            <a:r>
              <a:rPr lang="en-US" baseline="30000" dirty="0" smtClean="0"/>
              <a:t>32 </a:t>
            </a:r>
            <a:r>
              <a:rPr lang="en-US" dirty="0" smtClean="0"/>
              <a:t>integers from</a:t>
            </a:r>
            <a:br>
              <a:rPr lang="en-US" dirty="0" smtClean="0"/>
            </a:br>
            <a:r>
              <a:rPr lang="en-US" dirty="0" smtClean="0"/>
              <a:t>-2</a:t>
            </a:r>
            <a:r>
              <a:rPr lang="en-US" baseline="30000" dirty="0" smtClean="0"/>
              <a:t>31 </a:t>
            </a:r>
            <a:r>
              <a:rPr lang="en-US" dirty="0" smtClean="0"/>
              <a:t>(–2,147,483,648) to 2</a:t>
            </a:r>
            <a:r>
              <a:rPr lang="en-US" baseline="30000" dirty="0" smtClean="0"/>
              <a:t>31</a:t>
            </a:r>
            <a:r>
              <a:rPr lang="en-US" dirty="0" smtClean="0"/>
              <a:t>-1 (2,147,483,647)</a:t>
            </a:r>
          </a:p>
          <a:p>
            <a:pPr lvl="1"/>
            <a:r>
              <a:rPr lang="en-US" dirty="0" smtClean="0"/>
              <a:t>Note: one negative number with no positive version</a:t>
            </a:r>
          </a:p>
          <a:p>
            <a:pPr lvl="1"/>
            <a:r>
              <a:rPr lang="en-US" dirty="0" smtClean="0"/>
              <a:t>Book lists some other options, all of which are worse</a:t>
            </a:r>
          </a:p>
          <a:p>
            <a:pPr lvl="1"/>
            <a:r>
              <a:rPr lang="en-US" dirty="0" smtClean="0"/>
              <a:t>Every computers uses two’s complement today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Most significant bit </a:t>
            </a:r>
            <a:r>
              <a:rPr lang="en-US" dirty="0" smtClean="0">
                <a:solidFill>
                  <a:srgbClr val="000000"/>
                </a:solidFill>
              </a:rPr>
              <a:t>(leftmost) is the </a:t>
            </a:r>
            <a:r>
              <a:rPr lang="en-US" i="1" dirty="0" smtClean="0">
                <a:solidFill>
                  <a:srgbClr val="000000"/>
                </a:solidFill>
              </a:rPr>
              <a:t>sign bit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/>
              <a:t>since 0 means positive (including 0), 1 means negative</a:t>
            </a:r>
          </a:p>
          <a:p>
            <a:pPr lvl="1"/>
            <a:r>
              <a:rPr lang="en-US" dirty="0" smtClean="0"/>
              <a:t>Bit 31 is most significant, bit 0 is least significant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B3A8-A4A5-6B42-B78A-E2B7D22F061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Two’s Complement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0000 0000 0000 0000 0000 0000 0000 0000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= 0</a:t>
            </a:r>
            <a:r>
              <a:rPr lang="en-US" baseline="-25000" dirty="0" smtClean="0"/>
              <a:t>ten</a:t>
            </a:r>
          </a:p>
          <a:p>
            <a:pPr>
              <a:buNone/>
            </a:pPr>
            <a:r>
              <a:rPr lang="en-US" dirty="0" smtClean="0"/>
              <a:t>0000 0000 0000 0000 0000 0000 0000 0001</a:t>
            </a:r>
            <a:r>
              <a:rPr lang="en-US" baseline="-25000" dirty="0" smtClean="0"/>
              <a:t>two</a:t>
            </a:r>
            <a:r>
              <a:rPr lang="en-US" dirty="0" smtClean="0"/>
              <a:t> = 1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0000 0000 0000 0000 0000 0000 0000 0010</a:t>
            </a:r>
            <a:r>
              <a:rPr lang="en-US" baseline="-25000" dirty="0" smtClean="0"/>
              <a:t>two</a:t>
            </a:r>
            <a:r>
              <a:rPr lang="en-US" dirty="0" smtClean="0"/>
              <a:t> = 2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  <a:tabLst>
                <a:tab pos="2517775" algn="l"/>
                <a:tab pos="5024438" algn="l"/>
              </a:tabLst>
            </a:pPr>
            <a:r>
              <a:rPr lang="en-US" dirty="0" smtClean="0"/>
              <a:t>		... 	...</a:t>
            </a:r>
          </a:p>
          <a:p>
            <a:pPr>
              <a:buNone/>
            </a:pPr>
            <a:r>
              <a:rPr lang="en-US" dirty="0" smtClean="0"/>
              <a:t>0111 1111 1111 1111 1111 1111 1111 1101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2,147,483,645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0111 1111 1111 1111 1111 1111 1111 1110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2,147,483,646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0111 1111 1111 1111 1111 1111 1111 1111</a:t>
            </a:r>
            <a:r>
              <a:rPr lang="en-US" baseline="-25000" dirty="0" smtClean="0"/>
              <a:t>two</a:t>
            </a:r>
            <a:r>
              <a:rPr lang="en-US" dirty="0" smtClean="0"/>
              <a:t> = 2,147,483,647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= –2,147,483,648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1000 0000 0000 0000 0000 0000 0000 0001</a:t>
            </a:r>
            <a:r>
              <a:rPr lang="en-US" baseline="-25000" dirty="0" smtClean="0"/>
              <a:t>two</a:t>
            </a:r>
            <a:r>
              <a:rPr lang="en-US" dirty="0" smtClean="0"/>
              <a:t> = –2,147,483,647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1000 0000 0000 0000 0000 0000 0000 0010</a:t>
            </a:r>
            <a:r>
              <a:rPr lang="en-US" baseline="-25000" dirty="0" smtClean="0"/>
              <a:t>two</a:t>
            </a:r>
            <a:r>
              <a:rPr lang="en-US" dirty="0" smtClean="0"/>
              <a:t> = –2,147,483,646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  <a:tabLst>
                <a:tab pos="2517775" algn="l"/>
                <a:tab pos="5024438" algn="l"/>
              </a:tabLst>
            </a:pPr>
            <a:r>
              <a:rPr lang="en-US" dirty="0" smtClean="0"/>
              <a:t>		... 	...</a:t>
            </a:r>
          </a:p>
          <a:p>
            <a:pPr>
              <a:buNone/>
            </a:pPr>
            <a:r>
              <a:rPr lang="en-US" dirty="0" smtClean="0"/>
              <a:t>1111 1111 1111 1111 1111 1111 1111 1101</a:t>
            </a:r>
            <a:r>
              <a:rPr lang="en-US" baseline="-25000" dirty="0" smtClean="0"/>
              <a:t>two</a:t>
            </a:r>
            <a:r>
              <a:rPr lang="en-US" dirty="0" smtClean="0"/>
              <a:t> = –3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1111 1111 1111 1111 1111 1111 1111 1110</a:t>
            </a:r>
            <a:r>
              <a:rPr lang="en-US" baseline="-25000" dirty="0" smtClean="0"/>
              <a:t>two</a:t>
            </a:r>
            <a:r>
              <a:rPr lang="en-US" dirty="0" smtClean="0"/>
              <a:t> = –2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1111 1111 1111 1111 1111 1111 1111 1111</a:t>
            </a:r>
            <a:r>
              <a:rPr lang="en-US" baseline="-25000" dirty="0" smtClean="0"/>
              <a:t>two</a:t>
            </a:r>
            <a:r>
              <a:rPr lang="en-US" dirty="0" smtClean="0"/>
              <a:t> = –1</a:t>
            </a:r>
            <a:r>
              <a:rPr lang="en-US" baseline="-25000" dirty="0" smtClean="0"/>
              <a:t>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167-6AEB-4540-9536-0113E851297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0" y="1024871"/>
            <a:ext cx="8166375" cy="4979534"/>
            <a:chOff x="0" y="1024871"/>
            <a:chExt cx="8166375" cy="4979534"/>
          </a:xfrm>
        </p:grpSpPr>
        <p:grpSp>
          <p:nvGrpSpPr>
            <p:cNvPr id="10" name="Group 8"/>
            <p:cNvGrpSpPr/>
            <p:nvPr/>
          </p:nvGrpSpPr>
          <p:grpSpPr>
            <a:xfrm>
              <a:off x="0" y="1024871"/>
              <a:ext cx="1268897" cy="4979534"/>
              <a:chOff x="0" y="1024871"/>
              <a:chExt cx="1268897" cy="4979534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01345" y="1492746"/>
                <a:ext cx="200539" cy="4511659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0" y="1024871"/>
                <a:ext cx="12688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3366FF"/>
                    </a:solidFill>
                  </a:rPr>
                  <a:t>Sign Bit</a:t>
                </a:r>
                <a:endParaRPr lang="en-US" sz="2800" dirty="0">
                  <a:solidFill>
                    <a:srgbClr val="3366FF"/>
                  </a:solidFill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0" y="3743006"/>
              <a:ext cx="8166375" cy="111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had a 5 bit word. What integers can be represented in two’s complement?</a:t>
            </a:r>
          </a:p>
          <a:p>
            <a:pPr marL="514350" indent="-514350">
              <a:buNone/>
            </a:pPr>
            <a:r>
              <a:rPr lang="en-US" dirty="0" smtClean="0"/>
              <a:t>	Red: 			-32 to +31</a:t>
            </a:r>
          </a:p>
          <a:p>
            <a:pPr marL="514350" indent="-514350">
              <a:buNone/>
            </a:pPr>
            <a:r>
              <a:rPr lang="en-US" dirty="0" smtClean="0"/>
              <a:t>	Orange: 	-31 to +32</a:t>
            </a:r>
          </a:p>
          <a:p>
            <a:pPr marL="514350" indent="-514350">
              <a:buNone/>
            </a:pPr>
            <a:r>
              <a:rPr lang="en-US" dirty="0" smtClean="0"/>
              <a:t>	Green: 		0 to +31</a:t>
            </a:r>
          </a:p>
          <a:p>
            <a:pPr marL="514350" indent="-514350">
              <a:buNone/>
            </a:pPr>
            <a:r>
              <a:rPr lang="en-US" dirty="0" smtClean="0"/>
              <a:t>	Yellow: 		-16 to +15</a:t>
            </a:r>
          </a:p>
          <a:p>
            <a:pPr marL="514350" indent="-514350">
              <a:buNone/>
            </a:pPr>
            <a:r>
              <a:rPr lang="en-US" dirty="0" smtClean="0"/>
              <a:t>	Pink: 		-15 to +15</a:t>
            </a:r>
          </a:p>
          <a:p>
            <a:pPr marL="514350" indent="-514350">
              <a:buNone/>
            </a:pPr>
            <a:r>
              <a:rPr lang="en-US" dirty="0" smtClean="0"/>
              <a:t>	Blue: 		-15 to +16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C321-2ABE-3449-A6B8-390337F9F25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had a 5 bit word. What integers can be represented in two’s complement?</a:t>
            </a:r>
          </a:p>
          <a:p>
            <a:pPr marL="514350" indent="-514350">
              <a:buNone/>
            </a:pPr>
            <a:r>
              <a:rPr lang="en-US" dirty="0" smtClean="0"/>
              <a:t>	Red: 			-32 to +31</a:t>
            </a:r>
          </a:p>
          <a:p>
            <a:pPr marL="514350" indent="-514350">
              <a:buNone/>
            </a:pPr>
            <a:r>
              <a:rPr lang="en-US" dirty="0" smtClean="0"/>
              <a:t>	Orange: 	-31 to +32</a:t>
            </a:r>
          </a:p>
          <a:p>
            <a:pPr marL="514350" indent="-514350">
              <a:buNone/>
            </a:pPr>
            <a:r>
              <a:rPr lang="en-US" dirty="0" smtClean="0"/>
              <a:t>	Green: 		0 to +31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Yellow: 		-16 to +15</a:t>
            </a:r>
          </a:p>
          <a:p>
            <a:pPr marL="514350" indent="-514350">
              <a:buNone/>
            </a:pPr>
            <a:r>
              <a:rPr lang="en-US" dirty="0" smtClean="0"/>
              <a:t>	Pink: 		-15 to +15</a:t>
            </a:r>
          </a:p>
          <a:p>
            <a:pPr marL="514350" indent="-514350">
              <a:buNone/>
            </a:pPr>
            <a:r>
              <a:rPr lang="en-US" dirty="0" smtClean="0"/>
              <a:t>	Blue: 		-15 to +16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35E-95E9-2340-93F4-4EBB2AC589C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Logical Instructions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6550" y="3535186"/>
          <a:ext cx="7637879" cy="2941420"/>
        </p:xfrm>
        <a:graphic>
          <a:graphicData uri="http://schemas.openxmlformats.org/drawingml/2006/table">
            <a:tbl>
              <a:tblPr/>
              <a:tblGrid>
                <a:gridCol w="2420093"/>
                <a:gridCol w="1510412"/>
                <a:gridCol w="1575873"/>
                <a:gridCol w="2131501"/>
              </a:tblGrid>
              <a:tr h="689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Logical operations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operators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Java operators</a:t>
                      </a: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MIPS instructions</a:t>
                      </a: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AND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latin typeface="Verdana"/>
                        </a:rPr>
                        <a:t>&amp;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&amp;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and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OR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or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 NOT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Verdana"/>
                        </a:rPr>
                        <a:t>~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Verdana"/>
                        </a:rPr>
                        <a:t>~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nor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left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sll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right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&gt;&gt;&gt;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srl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981373"/>
            <a:ext cx="8467962" cy="274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8838" y="1166954"/>
            <a:ext cx="8706324" cy="2117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Useful to operate on fields of bits within a word </a:t>
            </a:r>
          </a:p>
          <a:p>
            <a:pPr lvl="1">
              <a:buFont typeface="Lucida Grande"/>
              <a:buChar char="−"/>
            </a:pPr>
            <a:r>
              <a:rPr lang="en-US" sz="3200" dirty="0" smtClean="0"/>
              <a:t> e.g., characters within a word (8 bits)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Operations to pack /unpack bits into words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Called </a:t>
            </a:r>
            <a:r>
              <a:rPr lang="en-US" sz="3200" i="1" dirty="0" smtClean="0">
                <a:solidFill>
                  <a:srgbClr val="000000"/>
                </a:solidFill>
              </a:rPr>
              <a:t>logical operations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8028-3A9F-5149-91EA-A652F9EB0C77}" type="datetime1">
              <a:rPr lang="en-US" smtClean="0"/>
              <a:pPr/>
              <a:t>2/8/11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1" y="0"/>
            <a:ext cx="8229600" cy="73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Bit-by-bit Definition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5188" y="664448"/>
          <a:ext cx="8229600" cy="600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Input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Output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</a:t>
                      </a:r>
                      <a:endParaRPr lang="en-US" sz="2400" dirty="0"/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40AA-7FEA-524E-A9A6-B0F1BE8F0B9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and $t0,$t1,$t2 # </a:t>
            </a:r>
            <a:r>
              <a:rPr lang="en-US" dirty="0" err="1" smtClean="0"/>
              <a:t>reg</a:t>
            </a:r>
            <a:r>
              <a:rPr lang="en-US" dirty="0" smtClean="0"/>
              <a:t> $t0 = </a:t>
            </a:r>
            <a:r>
              <a:rPr lang="en-US" dirty="0" err="1" smtClean="0"/>
              <a:t>reg</a:t>
            </a:r>
            <a:r>
              <a:rPr lang="en-US" dirty="0" smtClean="0"/>
              <a:t> $t1 &amp; </a:t>
            </a:r>
            <a:r>
              <a:rPr lang="en-US" dirty="0" err="1" smtClean="0"/>
              <a:t>reg</a:t>
            </a:r>
            <a:r>
              <a:rPr lang="en-US" dirty="0" smtClean="0"/>
              <a:t> $t2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20F2-804E-E645-8081-9F61D7D8EA3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and $t0,$t1,$t2 # </a:t>
            </a:r>
            <a:r>
              <a:rPr lang="en-US" dirty="0" err="1" smtClean="0"/>
              <a:t>reg</a:t>
            </a:r>
            <a:r>
              <a:rPr lang="en-US" dirty="0" smtClean="0"/>
              <a:t> $t0 = </a:t>
            </a:r>
            <a:r>
              <a:rPr lang="en-US" dirty="0" err="1" smtClean="0"/>
              <a:t>reg</a:t>
            </a:r>
            <a:r>
              <a:rPr lang="en-US" dirty="0" smtClean="0"/>
              <a:t> $t1 &amp; </a:t>
            </a:r>
            <a:r>
              <a:rPr lang="en-US" dirty="0" err="1" smtClean="0"/>
              <a:t>reg</a:t>
            </a:r>
            <a:r>
              <a:rPr lang="en-US" dirty="0" smtClean="0"/>
              <a:t> $t2</a:t>
            </a:r>
          </a:p>
          <a:p>
            <a:pPr>
              <a:buNone/>
            </a:pPr>
            <a:r>
              <a:rPr lang="en-US" dirty="0" smtClean="0"/>
              <a:t>	0000 0000 0000 0000 0000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00 0000 0000</a:t>
            </a:r>
            <a:r>
              <a:rPr lang="en-US" baseline="-25000" dirty="0" smtClean="0"/>
              <a:t>two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E169-A8D2-B749-A09D-9E834E3FCF1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or $t0,$t1,$t2 # </a:t>
            </a:r>
            <a:r>
              <a:rPr lang="en-US" dirty="0" err="1" smtClean="0"/>
              <a:t>reg</a:t>
            </a:r>
            <a:r>
              <a:rPr lang="en-US" dirty="0" smtClean="0"/>
              <a:t> $t0 = </a:t>
            </a:r>
            <a:r>
              <a:rPr lang="en-US" dirty="0" err="1" smtClean="0"/>
              <a:t>reg</a:t>
            </a:r>
            <a:r>
              <a:rPr lang="en-US" dirty="0" smtClean="0"/>
              <a:t> $t1 | </a:t>
            </a:r>
            <a:r>
              <a:rPr lang="en-US" dirty="0" err="1" smtClean="0"/>
              <a:t>reg</a:t>
            </a:r>
            <a:r>
              <a:rPr lang="en-US" dirty="0" smtClean="0"/>
              <a:t> $t2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970C-A820-6E4A-BA52-299ACB211CAD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7570-3637-D24A-AC90-F9AF0263EBA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04" y="286278"/>
            <a:ext cx="8585728" cy="60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or $t0,$t1,$t2 # </a:t>
            </a:r>
            <a:r>
              <a:rPr lang="en-US" dirty="0" err="1" smtClean="0"/>
              <a:t>reg</a:t>
            </a:r>
            <a:r>
              <a:rPr lang="en-US" dirty="0" smtClean="0"/>
              <a:t> $t0 = </a:t>
            </a:r>
            <a:r>
              <a:rPr lang="en-US" dirty="0" err="1" smtClean="0"/>
              <a:t>reg</a:t>
            </a:r>
            <a:r>
              <a:rPr lang="en-US" dirty="0" smtClean="0"/>
              <a:t> $t1 | </a:t>
            </a:r>
            <a:r>
              <a:rPr lang="en-US" dirty="0" err="1" smtClean="0"/>
              <a:t>reg</a:t>
            </a:r>
            <a:r>
              <a:rPr lang="en-US" dirty="0" smtClean="0"/>
              <a:t> $t2</a:t>
            </a:r>
          </a:p>
          <a:p>
            <a:pPr>
              <a:buNone/>
            </a:pPr>
            <a:r>
              <a:rPr lang="en-US" dirty="0" smtClean="0"/>
              <a:t>	0000 0000 0000 0000 00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00 0000</a:t>
            </a:r>
            <a:r>
              <a:rPr lang="en-US" baseline="-25000" dirty="0" smtClean="0"/>
              <a:t>two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A1E1-B267-3542-911C-55C65BFA5EA0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nor $t0,$t1,$zero # </a:t>
            </a:r>
            <a:r>
              <a:rPr lang="en-US" dirty="0" err="1" smtClean="0"/>
              <a:t>reg</a:t>
            </a:r>
            <a:r>
              <a:rPr lang="en-US" dirty="0" smtClean="0"/>
              <a:t> $t0 = ~ (</a:t>
            </a:r>
            <a:r>
              <a:rPr lang="en-US" dirty="0" err="1" smtClean="0"/>
              <a:t>reg</a:t>
            </a:r>
            <a:r>
              <a:rPr lang="en-US" dirty="0" smtClean="0"/>
              <a:t> $t1 |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D0B8-FDCD-7E46-BFC3-07358E624B1A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9" y="976366"/>
            <a:ext cx="8229600" cy="5317677"/>
          </a:xfrm>
        </p:spPr>
        <p:txBody>
          <a:bodyPr>
            <a:normAutofit/>
          </a:bodyPr>
          <a:lstStyle/>
          <a:p>
            <a:r>
              <a:rPr lang="en-US" dirty="0" smtClean="0"/>
              <a:t>If register $t2 contains and</a:t>
            </a:r>
          </a:p>
          <a:p>
            <a:pPr>
              <a:buNone/>
            </a:pPr>
            <a:r>
              <a:rPr lang="en-US" dirty="0" smtClean="0"/>
              <a:t>	0000 0000 0000 0000 0000 1101 1100 0000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Register $t1 contains</a:t>
            </a:r>
          </a:p>
          <a:p>
            <a:pPr>
              <a:buNone/>
            </a:pPr>
            <a:r>
              <a:rPr lang="en-US" dirty="0" smtClean="0"/>
              <a:t>	0000 0000 0000 0000 0011 1100 0000 0000</a:t>
            </a:r>
            <a:r>
              <a:rPr lang="en-US" baseline="-25000" dirty="0" smtClean="0"/>
              <a:t>two</a:t>
            </a:r>
          </a:p>
          <a:p>
            <a:r>
              <a:rPr lang="en-US" dirty="0" smtClean="0"/>
              <a:t>What is value of $t0 after:</a:t>
            </a:r>
          </a:p>
          <a:p>
            <a:pPr>
              <a:buNone/>
            </a:pPr>
            <a:r>
              <a:rPr lang="en-US" dirty="0" smtClean="0"/>
              <a:t>	nor $t0,$t1,$zero # </a:t>
            </a:r>
            <a:r>
              <a:rPr lang="en-US" dirty="0" err="1" smtClean="0"/>
              <a:t>reg</a:t>
            </a:r>
            <a:r>
              <a:rPr lang="en-US" dirty="0" smtClean="0"/>
              <a:t> $t0 = ~ (</a:t>
            </a:r>
            <a:r>
              <a:rPr lang="en-US" dirty="0" err="1" smtClean="0"/>
              <a:t>reg</a:t>
            </a:r>
            <a:r>
              <a:rPr lang="en-US" dirty="0" smtClean="0"/>
              <a:t> $t1 |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1111 1111 1111 1111 1100 0011 1111 1111</a:t>
            </a:r>
            <a:r>
              <a:rPr lang="en-US" baseline="-25000" dirty="0" smtClean="0"/>
              <a:t>two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469-0BBE-404E-B832-257EEE61182B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511329" cy="51060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Shift left logical moves </a:t>
            </a:r>
            <a:r>
              <a:rPr lang="en-US" dirty="0" err="1" smtClean="0"/>
              <a:t>n</a:t>
            </a:r>
            <a:r>
              <a:rPr lang="en-US" dirty="0" smtClean="0"/>
              <a:t> bits to the left </a:t>
            </a:r>
            <a:br>
              <a:rPr lang="en-US" dirty="0" smtClean="0"/>
            </a:br>
            <a:r>
              <a:rPr lang="en-US" dirty="0" smtClean="0"/>
              <a:t>(insert 0s into empty bits)</a:t>
            </a:r>
          </a:p>
          <a:p>
            <a:pPr lvl="1"/>
            <a:r>
              <a:rPr lang="en-US" dirty="0" smtClean="0"/>
              <a:t>Same as multiplying by 2</a:t>
            </a:r>
            <a:r>
              <a:rPr lang="en-US" baseline="30000" dirty="0" smtClean="0"/>
              <a:t>n </a:t>
            </a:r>
            <a:r>
              <a:rPr lang="en-US" dirty="0" smtClean="0"/>
              <a:t>for two’s complement number</a:t>
            </a:r>
            <a:endParaRPr lang="en-US" baseline="30000" dirty="0" smtClean="0"/>
          </a:p>
          <a:p>
            <a:r>
              <a:rPr lang="en-US" dirty="0" smtClean="0"/>
              <a:t>For example, if register $s0 contained</a:t>
            </a:r>
          </a:p>
          <a:p>
            <a:pPr>
              <a:buNone/>
            </a:pPr>
            <a:r>
              <a:rPr lang="en-US" sz="2800" dirty="0" smtClean="0"/>
              <a:t>	0000 0000 0000 0000 0000 0000 0000 1001</a:t>
            </a:r>
            <a:r>
              <a:rPr lang="en-US" sz="2800" baseline="-25000" dirty="0" smtClean="0"/>
              <a:t>two</a:t>
            </a:r>
            <a:r>
              <a:rPr lang="en-US" sz="2800" dirty="0" smtClean="0"/>
              <a:t>= 9</a:t>
            </a:r>
            <a:r>
              <a:rPr lang="en-US" sz="2800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sll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r>
              <a:rPr lang="en-US" sz="2800" dirty="0" smtClean="0"/>
              <a:t>	0000 0000 0000 0000 0000 0000 1001 0000</a:t>
            </a:r>
            <a:r>
              <a:rPr lang="en-US" sz="2800" baseline="-25000" dirty="0" smtClean="0"/>
              <a:t>two</a:t>
            </a:r>
            <a:r>
              <a:rPr lang="en-US" sz="2800" dirty="0" smtClean="0"/>
              <a:t>= 144</a:t>
            </a:r>
            <a:r>
              <a:rPr lang="en-US" sz="2800" baseline="-25000" dirty="0" smtClean="0"/>
              <a:t>ten</a:t>
            </a:r>
          </a:p>
          <a:p>
            <a:r>
              <a:rPr lang="en-US" dirty="0" smtClean="0"/>
              <a:t>And 9</a:t>
            </a:r>
            <a:r>
              <a:rPr lang="en-US" baseline="-25000" dirty="0" smtClean="0"/>
              <a:t>ten</a:t>
            </a:r>
            <a:r>
              <a:rPr lang="en-US" dirty="0" smtClean="0"/>
              <a:t> × 2</a:t>
            </a:r>
            <a:r>
              <a:rPr lang="en-US" baseline="-25000" dirty="0" smtClean="0"/>
              <a:t>ten</a:t>
            </a:r>
            <a:r>
              <a:rPr lang="en-US" baseline="30000" dirty="0" smtClean="0"/>
              <a:t>4</a:t>
            </a:r>
            <a:r>
              <a:rPr lang="en-US" dirty="0" smtClean="0"/>
              <a:t> = 9</a:t>
            </a:r>
            <a:r>
              <a:rPr lang="en-US" baseline="-25000" dirty="0" smtClean="0"/>
              <a:t>ten</a:t>
            </a:r>
            <a:r>
              <a:rPr lang="en-US" dirty="0" smtClean="0"/>
              <a:t> × 16</a:t>
            </a:r>
            <a:r>
              <a:rPr lang="en-US" baseline="-25000" dirty="0" smtClean="0"/>
              <a:t>ten</a:t>
            </a:r>
            <a:r>
              <a:rPr lang="en-US" dirty="0" smtClean="0"/>
              <a:t> = 144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Shift right logical moves </a:t>
            </a:r>
            <a:r>
              <a:rPr lang="en-US" dirty="0" err="1" smtClean="0"/>
              <a:t>n</a:t>
            </a:r>
            <a:r>
              <a:rPr lang="en-US" dirty="0" smtClean="0"/>
              <a:t> bits to the right (insert 0s into empty bits)</a:t>
            </a:r>
          </a:p>
          <a:p>
            <a:pPr lvl="1"/>
            <a:r>
              <a:rPr lang="en-US" dirty="0" smtClean="0"/>
              <a:t>NOT same as dividing by 2n (negative numbers fail)</a:t>
            </a:r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2A4-ADEE-CA4F-A2B7-21033284F52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511329" cy="5106018"/>
          </a:xfrm>
        </p:spPr>
        <p:txBody>
          <a:bodyPr>
            <a:normAutofit/>
          </a:bodyPr>
          <a:lstStyle/>
          <a:p>
            <a:r>
              <a:rPr lang="en-US" dirty="0" smtClean="0"/>
              <a:t>Shift right arithmetic moves </a:t>
            </a:r>
            <a:r>
              <a:rPr lang="en-US" dirty="0" err="1" smtClean="0"/>
              <a:t>n</a:t>
            </a:r>
            <a:r>
              <a:rPr lang="en-US" dirty="0" smtClean="0"/>
              <a:t> bits to the right (insert high order sign bit into empty bits)</a:t>
            </a:r>
          </a:p>
          <a:p>
            <a:r>
              <a:rPr lang="en-US" dirty="0" smtClean="0"/>
              <a:t>For example, if register $s0 contained</a:t>
            </a:r>
          </a:p>
          <a:p>
            <a:pPr lvl="1">
              <a:buNone/>
            </a:pPr>
            <a:r>
              <a:rPr lang="en-US" dirty="0" smtClean="0"/>
              <a:t>0000 0000 0000 0000 0000 0000 0001 1001</a:t>
            </a:r>
            <a:r>
              <a:rPr lang="en-US" baseline="-25000" dirty="0" smtClean="0"/>
              <a:t>two</a:t>
            </a:r>
            <a:r>
              <a:rPr lang="en-US" dirty="0" smtClean="0"/>
              <a:t>= 25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sra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6B2C-6CB6-B149-BE65-B14AC61AB9AD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511329" cy="5106018"/>
          </a:xfrm>
        </p:spPr>
        <p:txBody>
          <a:bodyPr>
            <a:normAutofit/>
          </a:bodyPr>
          <a:lstStyle/>
          <a:p>
            <a:r>
              <a:rPr lang="en-US" dirty="0" smtClean="0"/>
              <a:t>Shift right arithmetic moves </a:t>
            </a:r>
            <a:r>
              <a:rPr lang="en-US" dirty="0" err="1" smtClean="0"/>
              <a:t>n</a:t>
            </a:r>
            <a:r>
              <a:rPr lang="en-US" dirty="0" smtClean="0"/>
              <a:t> bits to the right (insert high order sign bit into empty bits)</a:t>
            </a:r>
          </a:p>
          <a:p>
            <a:r>
              <a:rPr lang="en-US" dirty="0" smtClean="0"/>
              <a:t>For example, if register $s0 contained</a:t>
            </a:r>
          </a:p>
          <a:p>
            <a:pPr lvl="1">
              <a:buNone/>
            </a:pPr>
            <a:r>
              <a:rPr lang="en-US" dirty="0" smtClean="0"/>
              <a:t>0000 0000 0000 0000 0000 0000 0001 1001</a:t>
            </a:r>
            <a:r>
              <a:rPr lang="en-US" baseline="-25000" dirty="0" smtClean="0"/>
              <a:t>two</a:t>
            </a:r>
            <a:r>
              <a:rPr lang="en-US" dirty="0" smtClean="0"/>
              <a:t>= 25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sra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0000 0000 0000 0000 0000 0000 0000 0001</a:t>
            </a:r>
            <a:r>
              <a:rPr lang="en-US" sz="2800" baseline="-25000" dirty="0" smtClean="0">
                <a:solidFill>
                  <a:srgbClr val="FF0000"/>
                </a:solidFill>
              </a:rPr>
              <a:t>two</a:t>
            </a:r>
            <a:r>
              <a:rPr lang="en-US" sz="2800" dirty="0" smtClean="0">
                <a:solidFill>
                  <a:srgbClr val="FF0000"/>
                </a:solidFill>
              </a:rPr>
              <a:t>= 1</a:t>
            </a:r>
            <a:r>
              <a:rPr lang="en-US" sz="2800" baseline="-25000" dirty="0" smtClean="0">
                <a:solidFill>
                  <a:srgbClr val="FF0000"/>
                </a:solidFill>
              </a:rPr>
              <a:t>ten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3878-C163-AE46-B0FD-A2E36C0E855B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686801" cy="5106018"/>
          </a:xfrm>
        </p:spPr>
        <p:txBody>
          <a:bodyPr>
            <a:normAutofit/>
          </a:bodyPr>
          <a:lstStyle/>
          <a:p>
            <a:r>
              <a:rPr lang="en-US" dirty="0" smtClean="0"/>
              <a:t>Shift right arithmetic moves </a:t>
            </a:r>
            <a:r>
              <a:rPr lang="en-US" dirty="0" err="1" smtClean="0"/>
              <a:t>n</a:t>
            </a:r>
            <a:r>
              <a:rPr lang="en-US" dirty="0" smtClean="0"/>
              <a:t> bits to the right (insert high order sign bit into empty bits)</a:t>
            </a:r>
            <a:endParaRPr lang="en-US" sz="2800" baseline="-25000" dirty="0" smtClean="0"/>
          </a:p>
          <a:p>
            <a:r>
              <a:rPr lang="en-US" dirty="0" smtClean="0"/>
              <a:t>For example, if register $s0 contained</a:t>
            </a:r>
          </a:p>
          <a:p>
            <a:pPr lvl="1">
              <a:buNone/>
            </a:pPr>
            <a:r>
              <a:rPr lang="en-US" dirty="0" smtClean="0"/>
              <a:t>1111 1111 1111 1111 1111 1111 1110 0111</a:t>
            </a:r>
            <a:r>
              <a:rPr lang="en-US" baseline="-25000" dirty="0" smtClean="0"/>
              <a:t>two</a:t>
            </a:r>
            <a:r>
              <a:rPr lang="en-US" dirty="0" smtClean="0"/>
              <a:t>= -25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sra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9085-FC5A-F942-B3C4-04A51BBE2E8B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686801" cy="5106018"/>
          </a:xfrm>
        </p:spPr>
        <p:txBody>
          <a:bodyPr>
            <a:normAutofit/>
          </a:bodyPr>
          <a:lstStyle/>
          <a:p>
            <a:r>
              <a:rPr lang="en-US" dirty="0" smtClean="0"/>
              <a:t>Shift right arithmetic moves </a:t>
            </a:r>
            <a:r>
              <a:rPr lang="en-US" dirty="0" err="1" smtClean="0"/>
              <a:t>n</a:t>
            </a:r>
            <a:r>
              <a:rPr lang="en-US" dirty="0" smtClean="0"/>
              <a:t> bits to the right (insert high order sign bit into empty bits)</a:t>
            </a:r>
            <a:endParaRPr lang="en-US" sz="2800" baseline="-25000" dirty="0" smtClean="0"/>
          </a:p>
          <a:p>
            <a:r>
              <a:rPr lang="en-US" dirty="0" smtClean="0"/>
              <a:t>For example, if register $s0 contained</a:t>
            </a:r>
          </a:p>
          <a:p>
            <a:pPr lvl="1">
              <a:buNone/>
            </a:pPr>
            <a:r>
              <a:rPr lang="en-US" dirty="0" smtClean="0"/>
              <a:t>1111 1111 1111 1111 1111 1111 1110 0111</a:t>
            </a:r>
            <a:r>
              <a:rPr lang="en-US" baseline="-25000" dirty="0" smtClean="0"/>
              <a:t>two</a:t>
            </a:r>
            <a:r>
              <a:rPr lang="en-US" dirty="0" smtClean="0"/>
              <a:t>= -25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sra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1111 1111 1111 1111 1111 1111 1111 1110</a:t>
            </a:r>
            <a:r>
              <a:rPr lang="en-US" sz="2800" baseline="-25000" dirty="0" smtClean="0">
                <a:solidFill>
                  <a:srgbClr val="FF0000"/>
                </a:solidFill>
              </a:rPr>
              <a:t>two</a:t>
            </a:r>
            <a:r>
              <a:rPr lang="en-US" sz="2800" dirty="0" smtClean="0">
                <a:solidFill>
                  <a:srgbClr val="FF0000"/>
                </a:solidFill>
              </a:rPr>
              <a:t>= -2</a:t>
            </a:r>
            <a:r>
              <a:rPr lang="en-US" sz="2800" baseline="-25000" dirty="0" smtClean="0">
                <a:solidFill>
                  <a:srgbClr val="FF0000"/>
                </a:solidFill>
              </a:rPr>
              <a:t>ten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Unfortunately, this is NOT same as dividing by 2n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 smtClean="0"/>
              <a:t>Fails for odd negative numbers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 smtClean="0"/>
              <a:t>C arithmetic semantics is that division should round towards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DC9D-6E64-B24F-AE15-DD03D8ADEBA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Signed and Unsigned Integers on Instruction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(if any) instructions affected?</a:t>
            </a:r>
          </a:p>
          <a:p>
            <a:pPr lvl="1"/>
            <a:r>
              <a:rPr lang="en-US" dirty="0" smtClean="0"/>
              <a:t>Load word, store word?</a:t>
            </a:r>
          </a:p>
          <a:p>
            <a:pPr lvl="1"/>
            <a:r>
              <a:rPr lang="en-US" dirty="0" smtClean="0"/>
              <a:t>branch equal, branch not equal?</a:t>
            </a:r>
          </a:p>
          <a:p>
            <a:pPr lvl="1"/>
            <a:r>
              <a:rPr lang="en-US" dirty="0" smtClean="0"/>
              <a:t>and, or, </a:t>
            </a:r>
            <a:r>
              <a:rPr lang="en-US" dirty="0" err="1" smtClean="0"/>
              <a:t>sll</a:t>
            </a:r>
            <a:r>
              <a:rPr lang="en-US" dirty="0" smtClean="0"/>
              <a:t>, </a:t>
            </a:r>
            <a:r>
              <a:rPr lang="en-US" dirty="0" err="1" smtClean="0"/>
              <a:t>srl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add, sub, </a:t>
            </a:r>
            <a:r>
              <a:rPr lang="en-US" dirty="0" err="1" smtClean="0"/>
              <a:t>mult</a:t>
            </a:r>
            <a:r>
              <a:rPr lang="en-US" dirty="0" smtClean="0"/>
              <a:t>, div?</a:t>
            </a:r>
          </a:p>
          <a:p>
            <a:pPr lvl="1"/>
            <a:r>
              <a:rPr lang="en-US" dirty="0" err="1" smtClean="0"/>
              <a:t>slti</a:t>
            </a:r>
            <a:r>
              <a:rPr lang="en-US" dirty="0" smtClean="0"/>
              <a:t> (set less than immediate)?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4D00-9045-1947-91A8-324155E1DE2A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 provides </a:t>
            </a:r>
            <a:r>
              <a:rPr lang="en-US" dirty="0" smtClean="0"/>
              <a:t>two sets of operators for AND (&amp; and &amp;&amp;) and two sets of operators for OR (| and ||) while MIPS </a:t>
            </a:r>
            <a:r>
              <a:rPr lang="en-US" dirty="0" smtClean="0"/>
              <a:t>doesn’t. </a:t>
            </a:r>
            <a:r>
              <a:rPr lang="en-US" dirty="0" smtClean="0"/>
              <a:t>Why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Red: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L</a:t>
            </a:r>
            <a:r>
              <a:rPr lang="en-US" dirty="0" smtClean="0"/>
              <a:t>ogical </a:t>
            </a:r>
            <a:r>
              <a:rPr lang="en-US" dirty="0" smtClean="0"/>
              <a:t>operations AND and OR implement &amp; and | while conditional branches implement &amp;&amp; and ||</a:t>
            </a:r>
          </a:p>
          <a:p>
            <a:pPr marL="514350" indent="-514350">
              <a:buNone/>
            </a:pPr>
            <a:r>
              <a:rPr lang="en-US" dirty="0" smtClean="0"/>
              <a:t>Orange: </a:t>
            </a:r>
          </a:p>
          <a:p>
            <a:pPr marL="514350" indent="-514350">
              <a:buNone/>
            </a:pPr>
            <a:r>
              <a:rPr lang="en-US" dirty="0" smtClean="0"/>
              <a:t>	The previous statement has it backwards: &amp;&amp; and || correspond to logical operations while &amp; and | map to conditional branches</a:t>
            </a:r>
          </a:p>
          <a:p>
            <a:pPr marL="514350" indent="-514350">
              <a:buNone/>
            </a:pPr>
            <a:r>
              <a:rPr lang="en-US" dirty="0" smtClean="0"/>
              <a:t>Green:</a:t>
            </a:r>
          </a:p>
          <a:p>
            <a:pPr marL="514350" indent="-514350">
              <a:buNone/>
            </a:pPr>
            <a:r>
              <a:rPr lang="en-US" dirty="0" smtClean="0"/>
              <a:t>	They are redundant and mean the same thing: &amp;&amp; and || are simply inherited from the programming language B, the predecessor of 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F856-ACD1-4648-B4F5-690C293844B5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3196238"/>
            <a:ext cx="8636000" cy="87040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p:oleObj spid="_x0000_s27650" name="Image" r:id="rId4" imgW="3492063" imgH="2400000" progId="">
              <p:embed/>
            </p:oleObj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High Level </a:t>
            </a:r>
            <a:r>
              <a:rPr lang="en-US" sz="1800" b="1" dirty="0" smtClean="0"/>
              <a:t>Language</a:t>
            </a:r>
            <a:br>
              <a:rPr lang="en-US" sz="1800" b="1" dirty="0" smtClean="0"/>
            </a:br>
            <a:r>
              <a:rPr lang="en-US" sz="1800" b="1" dirty="0" smtClean="0"/>
              <a:t>Program </a:t>
            </a:r>
            <a:r>
              <a:rPr lang="en-US" sz="1800" b="1" dirty="0"/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rgbClr val="FFFFFF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6FD4-549D-D849-A62D-0CFBE446B0F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203200" y="1600200"/>
            <a:ext cx="8940800" cy="505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 provides </a:t>
            </a:r>
            <a:r>
              <a:rPr lang="en-US" dirty="0" smtClean="0"/>
              <a:t>two sets of operators for AND (&amp; and &amp;&amp;) and two sets of operators for OR (| and ||) while MIPS </a:t>
            </a:r>
            <a:r>
              <a:rPr lang="en-US" dirty="0" smtClean="0"/>
              <a:t>doesn’t. Why?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Red: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Logical operations AND and OR implement &amp; and | while conditional branches implement &amp;&amp; and ||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Reason:</a:t>
            </a:r>
          </a:p>
          <a:p>
            <a:pPr marL="514350" indent="-514350">
              <a:buNone/>
            </a:pPr>
            <a:r>
              <a:rPr lang="en-US" dirty="0" smtClean="0"/>
              <a:t>	e.g., &amp;</a:t>
            </a:r>
            <a:r>
              <a:rPr lang="en-US" dirty="0" smtClean="0"/>
              <a:t>&amp; is logical </a:t>
            </a:r>
            <a:r>
              <a:rPr lang="en-US" dirty="0" smtClean="0">
                <a:latin typeface="Courier New"/>
                <a:cs typeface="Courier New"/>
              </a:rPr>
              <a:t>and</a:t>
            </a:r>
            <a:r>
              <a:rPr lang="en-US" dirty="0" smtClean="0"/>
              <a:t>: true &amp;&amp; true is true and everything else is false</a:t>
            </a:r>
          </a:p>
          <a:p>
            <a:pPr marL="514350" indent="-514350">
              <a:buNone/>
            </a:pPr>
            <a:r>
              <a:rPr lang="en-US" dirty="0" smtClean="0"/>
              <a:t>	&amp; is bitwise </a:t>
            </a:r>
            <a:r>
              <a:rPr lang="en-US" dirty="0" smtClean="0">
                <a:latin typeface="Courier New"/>
                <a:cs typeface="Courier New"/>
              </a:rPr>
              <a:t>and</a:t>
            </a:r>
            <a:r>
              <a:rPr lang="en-US" dirty="0" smtClean="0"/>
              <a:t>:  e.g., (1010</a:t>
            </a:r>
            <a:r>
              <a:rPr lang="en-US" baseline="-25000" dirty="0" smtClean="0"/>
              <a:t>two</a:t>
            </a:r>
            <a:r>
              <a:rPr lang="en-US" dirty="0" smtClean="0"/>
              <a:t> &amp; 1000</a:t>
            </a:r>
            <a:r>
              <a:rPr lang="en-US" baseline="-25000" dirty="0" smtClean="0"/>
              <a:t>two</a:t>
            </a:r>
            <a:r>
              <a:rPr lang="en-US" dirty="0" smtClean="0"/>
              <a:t>) = 1000</a:t>
            </a:r>
            <a:r>
              <a:rPr lang="en-US" baseline="-25000" dirty="0" smtClean="0"/>
              <a:t>two</a:t>
            </a:r>
            <a:endParaRPr lang="en-US" baseline="-25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495C-AD67-AB4F-A94F-9119E37700F2}" type="datetime1">
              <a:rPr lang="en-US" smtClean="0"/>
              <a:pPr/>
              <a:t>2/8/11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Everything is a Number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Overflow and Real Numbers 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9BFB-B6D5-614C-B48C-4C2C73FDAFB0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Lab #4 posted (?)</a:t>
            </a:r>
          </a:p>
          <a:p>
            <a:r>
              <a:rPr lang="en-US" dirty="0" smtClean="0"/>
              <a:t>Project #1 Due Sunday @ 11:59:59</a:t>
            </a:r>
          </a:p>
          <a:p>
            <a:r>
              <a:rPr lang="en-US" dirty="0" smtClean="0"/>
              <a:t>Good news! No HW this week!</a:t>
            </a:r>
          </a:p>
          <a:p>
            <a:r>
              <a:rPr lang="en-US" dirty="0" smtClean="0"/>
              <a:t>Want in from the Wait List?</a:t>
            </a:r>
          </a:p>
          <a:p>
            <a:pPr lvl="1"/>
            <a:r>
              <a:rPr lang="en-US" dirty="0" smtClean="0"/>
              <a:t>Sign up for Lab 019 (Friday, 7-9 PM – there is space available!)</a:t>
            </a:r>
          </a:p>
          <a:p>
            <a:r>
              <a:rPr lang="en-US" dirty="0" smtClean="0"/>
              <a:t>Midterm is now on the horizon:</a:t>
            </a:r>
          </a:p>
          <a:p>
            <a:pPr lvl="1"/>
            <a:r>
              <a:rPr lang="en-US" dirty="0" smtClean="0"/>
              <a:t>No discussion during exam week</a:t>
            </a:r>
          </a:p>
          <a:p>
            <a:pPr lvl="1"/>
            <a:r>
              <a:rPr lang="en-US" dirty="0" smtClean="0"/>
              <a:t>TA Review: Su, Mar 6, 2-5 PM, 2050 VLSB</a:t>
            </a:r>
          </a:p>
          <a:p>
            <a:pPr lvl="1"/>
            <a:r>
              <a:rPr lang="en-US" dirty="0" smtClean="0"/>
              <a:t>Exam: </a:t>
            </a:r>
            <a:r>
              <a:rPr lang="en-US" dirty="0" err="1" smtClean="0"/>
              <a:t>Tu</a:t>
            </a:r>
            <a:r>
              <a:rPr lang="en-US" dirty="0" smtClean="0"/>
              <a:t>, Mar 8, 6-9 PM, 145/155 </a:t>
            </a:r>
            <a:r>
              <a:rPr lang="en-US" dirty="0" err="1" smtClean="0"/>
              <a:t>Dwinelle</a:t>
            </a:r>
            <a:endParaRPr lang="en-US" dirty="0" smtClean="0"/>
          </a:p>
          <a:p>
            <a:pPr lvl="1"/>
            <a:r>
              <a:rPr lang="en-US" dirty="0" smtClean="0"/>
              <a:t>Small number of special consideration cases, due to class conflicts, etc.—contact Dave or Randy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260B-1F2C-B040-9E79-4BAB9DFE6A88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38" y="274638"/>
            <a:ext cx="17833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CS61c in the News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 descr="Screen shot 2011-02-08 at 8.28.0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646" y="0"/>
            <a:ext cx="7139354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958" y="2225950"/>
            <a:ext cx="14641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PDP =</a:t>
            </a:r>
          </a:p>
          <a:p>
            <a:r>
              <a:rPr lang="en-US" sz="2400" dirty="0" smtClean="0"/>
              <a:t>Peripheral</a:t>
            </a:r>
            <a:br>
              <a:rPr lang="en-US" sz="2400" dirty="0" smtClean="0"/>
            </a:br>
            <a:r>
              <a:rPr lang="en-US" sz="2400" dirty="0" smtClean="0"/>
              <a:t>Data</a:t>
            </a:r>
          </a:p>
          <a:p>
            <a:r>
              <a:rPr lang="en-US" sz="2400" dirty="0" smtClean="0"/>
              <a:t>Processor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701"/>
            <a:ext cx="8229600" cy="1143000"/>
          </a:xfrm>
        </p:spPr>
        <p:txBody>
          <a:bodyPr/>
          <a:lstStyle/>
          <a:p>
            <a:r>
              <a:rPr lang="en-US" dirty="0" smtClean="0"/>
              <a:t>Don’t Go Driving with Randy!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 descr="knox00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809329"/>
            <a:ext cx="9144001" cy="6068292"/>
          </a:xfrm>
          <a:prstGeom prst="rect">
            <a:avLst/>
          </a:prstGeom>
        </p:spPr>
      </p:pic>
      <p:pic>
        <p:nvPicPr>
          <p:cNvPr id="8" name="Picture 7" descr="Disaste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7176"/>
            <a:ext cx="4523836" cy="3392877"/>
          </a:xfrm>
          <a:prstGeom prst="rect">
            <a:avLst/>
          </a:prstGeom>
        </p:spPr>
      </p:pic>
      <p:pic>
        <p:nvPicPr>
          <p:cNvPr id="9" name="Picture 8" descr="Disaste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979" y="3381734"/>
            <a:ext cx="4635021" cy="3476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Everything is a Number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/>
              <a:t>Overflow and Real Numbers 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EFE9-588E-F844-A2E9-09FB1935037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arithmetic for </a:t>
            </a:r>
            <a:r>
              <a:rPr lang="en-US" dirty="0" err="1" smtClean="0"/>
              <a:t>reals</a:t>
            </a:r>
            <a:r>
              <a:rPr lang="en-US" dirty="0" smtClean="0"/>
              <a:t> for all computers</a:t>
            </a:r>
          </a:p>
          <a:p>
            <a:pPr lvl="1"/>
            <a:r>
              <a:rPr lang="en-US" dirty="0" smtClean="0"/>
              <a:t>Like two’s complement</a:t>
            </a:r>
          </a:p>
          <a:p>
            <a:r>
              <a:rPr lang="en-US" dirty="0" smtClean="0"/>
              <a:t>Keep as much precision as possible in formats</a:t>
            </a:r>
          </a:p>
          <a:p>
            <a:r>
              <a:rPr lang="en-US" dirty="0" smtClean="0"/>
              <a:t>Help programmer with errors in real arithmetic</a:t>
            </a:r>
          </a:p>
          <a:p>
            <a:pPr lvl="1"/>
            <a:r>
              <a:rPr lang="en-US" dirty="0" smtClean="0"/>
              <a:t>+∞, -∞, Not-A-Number (</a:t>
            </a:r>
            <a:r>
              <a:rPr lang="en-US" dirty="0" err="1" smtClean="0"/>
              <a:t>NaN</a:t>
            </a:r>
            <a:r>
              <a:rPr lang="en-US" dirty="0" smtClean="0"/>
              <a:t>), exponent overflow, exponent underflow</a:t>
            </a:r>
          </a:p>
          <a:p>
            <a:r>
              <a:rPr lang="en-US" dirty="0" smtClean="0"/>
              <a:t>Keep encoding that is somewhat compatible with two’s complement</a:t>
            </a:r>
          </a:p>
          <a:p>
            <a:pPr lvl="1"/>
            <a:r>
              <a:rPr lang="en-US" dirty="0" smtClean="0"/>
              <a:t>E.g., 0 in Fl. Pt. is 0 in two’s complement</a:t>
            </a:r>
          </a:p>
          <a:p>
            <a:pPr lvl="1"/>
            <a:r>
              <a:rPr lang="en-US" dirty="0" smtClean="0"/>
              <a:t>Make it possible to sort without needing to do floating point 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DC01-1657-9A4C-99DA-6FD7087A26A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(e.g., Base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Normalized </a:t>
            </a:r>
            <a:r>
              <a:rPr lang="en-US" i="1" dirty="0" smtClean="0"/>
              <a:t>scientific notation </a:t>
            </a:r>
            <a:r>
              <a:rPr lang="en-US" dirty="0" smtClean="0"/>
              <a:t>(aka </a:t>
            </a:r>
            <a:r>
              <a:rPr lang="en-US" i="1" dirty="0" smtClean="0"/>
              <a:t>standard form </a:t>
            </a:r>
            <a:r>
              <a:rPr lang="en-US" dirty="0" smtClean="0"/>
              <a:t>or </a:t>
            </a:r>
            <a:r>
              <a:rPr lang="en-US" i="1" dirty="0" smtClean="0"/>
              <a:t>exponential notation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is exponent (usually 10),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err="1" smtClean="0"/>
              <a:t>r</a:t>
            </a:r>
            <a:r>
              <a:rPr lang="en-US" dirty="0" smtClean="0"/>
              <a:t> is a real number ≥ 1.0, &lt; 10</a:t>
            </a:r>
          </a:p>
          <a:p>
            <a:pPr lvl="1"/>
            <a:r>
              <a:rPr lang="en-US" dirty="0" smtClean="0"/>
              <a:t>Normalized =&gt; No leading 0s</a:t>
            </a:r>
          </a:p>
          <a:p>
            <a:pPr lvl="1"/>
            <a:r>
              <a:rPr lang="en-US" dirty="0" smtClean="0"/>
              <a:t>61 is 6.10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, 0.000061 is 6.10 x10</a:t>
            </a:r>
            <a:r>
              <a:rPr lang="en-US" baseline="30000" dirty="0" smtClean="0"/>
              <a:t>-5</a:t>
            </a:r>
          </a:p>
          <a:p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where is exponent,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err="1" smtClean="0">
                <a:solidFill>
                  <a:srgbClr val="000000"/>
                </a:solidFill>
              </a:rPr>
              <a:t>r</a:t>
            </a:r>
            <a:r>
              <a:rPr lang="en-US" dirty="0" smtClean="0"/>
              <a:t> is a real number ≥ 1.0, &lt;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9606-8B12-164F-B937-649520E54DAD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(e.g., Base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j</a:t>
            </a:r>
            <a:r>
              <a:rPr lang="en-US" dirty="0" smtClean="0"/>
              <a:t>) = 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i+j</a:t>
            </a:r>
            <a:endParaRPr lang="en-US" baseline="30000" dirty="0" smtClean="0"/>
          </a:p>
          <a:p>
            <a:pPr>
              <a:buNone/>
            </a:pPr>
            <a:r>
              <a:rPr lang="en-US" baseline="30000" dirty="0" smtClean="0"/>
              <a:t>	</a:t>
            </a:r>
            <a:r>
              <a:rPr lang="en-US" dirty="0" smtClean="0"/>
              <a:t>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(1.999 </a:t>
            </a:r>
            <a:r>
              <a:rPr lang="en-US" dirty="0" err="1" smtClean="0"/>
              <a:t>x</a:t>
            </a:r>
            <a:r>
              <a:rPr lang="en-US" dirty="0" smtClean="0"/>
              <a:t> 5.5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</a:p>
          <a:p>
            <a:pPr>
              <a:buNone/>
            </a:pPr>
            <a:r>
              <a:rPr lang="en-US" dirty="0" smtClean="0"/>
              <a:t>											=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.9945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</a:p>
          <a:p>
            <a:pPr>
              <a:buNone/>
            </a:pPr>
            <a:r>
              <a:rPr lang="en-US" dirty="0" smtClean="0"/>
              <a:t>											= 1.09945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) / (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j</a:t>
            </a:r>
            <a:r>
              <a:rPr lang="en-US" dirty="0" smtClean="0"/>
              <a:t>) = (</a:t>
            </a:r>
            <a:r>
              <a:rPr lang="en-US" dirty="0" err="1" smtClean="0"/>
              <a:t>r</a:t>
            </a:r>
            <a:r>
              <a:rPr lang="en-US" dirty="0" smtClean="0"/>
              <a:t> / 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i-j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/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.3634545…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									  = 3.634545…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For addition/subtraction, you first must align: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+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				= (.1999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+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5.6999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30A9-25A5-224D-A1DA-A82D0CDCB6F8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Smaller?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 vs. 0?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 Number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Overflow and Real Numbers</a:t>
            </a:r>
          </a:p>
          <a:p>
            <a:r>
              <a:rPr lang="en-US" dirty="0" smtClean="0"/>
              <a:t>Instructions as Numbers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/>
              <a:t>Assembly Language to Machine Language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2335-69E4-1748-B990-ECB5334F1EC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Smaller?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0?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Floating Point: </a:t>
            </a:r>
            <a:br>
              <a:rPr lang="en-US" dirty="0" smtClean="0"/>
            </a:br>
            <a:r>
              <a:rPr lang="en-US" dirty="0" smtClean="0"/>
              <a:t>Representing Very Small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2"/>
            <a:ext cx="8511330" cy="51568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Zero: Bit pattern of all 0s is encoding for 0.000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But 0 in exponent should mean most negative   </a:t>
            </a:r>
            <a:br>
              <a:rPr lang="en-US" dirty="0" smtClean="0"/>
            </a:br>
            <a:r>
              <a:rPr lang="en-US" dirty="0" smtClean="0"/>
              <a:t>  exponent (want 0 to be next to smallest real)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Can’t use two’s complement (1000 0000</a:t>
            </a:r>
            <a:r>
              <a:rPr lang="en-US" baseline="-25000" dirty="0" smtClean="0"/>
              <a:t>two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Bias notation</a:t>
            </a:r>
            <a:r>
              <a:rPr lang="en-US" dirty="0" smtClean="0"/>
              <a:t>: subtract bias from exponent</a:t>
            </a:r>
          </a:p>
          <a:p>
            <a:pPr lvl="1"/>
            <a:r>
              <a:rPr lang="en-US" dirty="0" smtClean="0"/>
              <a:t>Single precision uses bias of 127; DP uses 1023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 smtClean="0"/>
              <a:t>0 uses 	0000 0000</a:t>
            </a:r>
            <a:r>
              <a:rPr lang="en-US" baseline="-25000" dirty="0" smtClean="0"/>
              <a:t>two</a:t>
            </a:r>
            <a:r>
              <a:rPr lang="en-US" dirty="0" smtClean="0"/>
              <a:t> =&gt; 0-127 = 	-127;</a:t>
            </a:r>
            <a:br>
              <a:rPr lang="en-US" dirty="0" smtClean="0"/>
            </a:br>
            <a:r>
              <a:rPr lang="en-US" dirty="0" smtClean="0"/>
              <a:t>∞, </a:t>
            </a:r>
            <a:r>
              <a:rPr lang="en-US" dirty="0" err="1" smtClean="0"/>
              <a:t>NaN</a:t>
            </a:r>
            <a:r>
              <a:rPr lang="en-US" dirty="0" smtClean="0"/>
              <a:t> uses 1111 1111</a:t>
            </a:r>
            <a:r>
              <a:rPr lang="en-US" baseline="-25000" dirty="0" smtClean="0"/>
              <a:t>two</a:t>
            </a:r>
            <a:r>
              <a:rPr lang="en-US" dirty="0" smtClean="0"/>
              <a:t> =&gt; 255-127 = +128</a:t>
            </a:r>
          </a:p>
          <a:p>
            <a:pPr lvl="1"/>
            <a:r>
              <a:rPr lang="en-US" dirty="0" smtClean="0"/>
              <a:t>Smallest SP real can represent: 1.00…00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-126</a:t>
            </a:r>
          </a:p>
          <a:p>
            <a:pPr lvl="1"/>
            <a:r>
              <a:rPr lang="en-US" dirty="0" smtClean="0"/>
              <a:t>  Largest SP real can represent: 1.11…11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+127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ED49-0FAE-2545-896B-39D501F08C6A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Notation (+127)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26B4-FE69-6147-9E4A-F0C91DE2D21E}" type="datetime1">
              <a:rPr lang="en-US" smtClean="0"/>
              <a:pPr/>
              <a:t>2/8/11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063" y="1947311"/>
            <a:ext cx="7908155" cy="438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048" y="2573697"/>
            <a:ext cx="1138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∞, </a:t>
            </a:r>
            <a:r>
              <a:rPr lang="en-US" sz="2400" b="1" dirty="0" err="1" smtClean="0"/>
              <a:t>NaN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99897" y="5865261"/>
            <a:ext cx="753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Zero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-1191440" y="4459041"/>
            <a:ext cx="26397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361" y="3796266"/>
            <a:ext cx="1280369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Getting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closer to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zero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5577" y="1432774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 it is encoded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39347" y="1432774"/>
            <a:ext cx="2751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it is interpreted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4265" y="1997649"/>
            <a:ext cx="3353633" cy="430921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04778" y="1993091"/>
            <a:ext cx="4439222" cy="4309214"/>
          </a:xfrm>
          <a:prstGeom prst="rect">
            <a:avLst/>
          </a:prstGeom>
          <a:solidFill>
            <a:srgbClr val="3366FF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Operation Result Doesn’t Fit</a:t>
            </a:r>
            <a:br>
              <a:rPr lang="en-US" dirty="0" smtClean="0"/>
            </a:br>
            <a:r>
              <a:rPr lang="en-US" dirty="0" smtClean="0"/>
              <a:t>in 32 Bits?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Overflow</a:t>
            </a:r>
            <a:r>
              <a:rPr lang="en-US" dirty="0" smtClean="0"/>
              <a:t>: calculate too big a number to represent within a word</a:t>
            </a:r>
          </a:p>
          <a:p>
            <a:r>
              <a:rPr lang="en-US" dirty="0" smtClean="0"/>
              <a:t>Unsigned numbers: 1 + 4,294,967,295 (2</a:t>
            </a:r>
            <a:r>
              <a:rPr lang="en-US" baseline="30000" dirty="0" smtClean="0"/>
              <a:t>32</a:t>
            </a:r>
            <a:r>
              <a:rPr lang="en-US" dirty="0" smtClean="0"/>
              <a:t>-1) </a:t>
            </a:r>
          </a:p>
          <a:p>
            <a:r>
              <a:rPr lang="en-US" dirty="0" smtClean="0"/>
              <a:t>Signed numbers: 1 + 2,147,483,647 (2</a:t>
            </a:r>
            <a:r>
              <a:rPr lang="en-US" baseline="30000" dirty="0" smtClean="0"/>
              <a:t>31</a:t>
            </a:r>
            <a:r>
              <a:rPr lang="en-US" dirty="0" smtClean="0"/>
              <a:t>-1)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64CF-3F54-944D-A577-C66B0382B20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unsigned number arithmetic ignores overflow (arithmetic modulo 2</a:t>
            </a:r>
            <a:r>
              <a:rPr lang="en-US" baseline="30000" dirty="0" smtClean="0"/>
              <a:t>32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 lvl="1">
              <a:buNone/>
            </a:pPr>
            <a:r>
              <a:rPr lang="en-US" dirty="0" smtClean="0"/>
              <a:t>1 + 4,294,967,295 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EE61-E436-E94B-A60E-BCDE7F4147C5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signed number arithmetic also ignores overflow </a:t>
            </a:r>
          </a:p>
          <a:p>
            <a:pPr lvl="1">
              <a:buNone/>
            </a:pPr>
            <a:r>
              <a:rPr lang="en-US" dirty="0" smtClean="0"/>
              <a:t>1 + 2,147,483,647 (2</a:t>
            </a:r>
            <a:r>
              <a:rPr lang="en-US" baseline="30000" dirty="0" smtClean="0"/>
              <a:t>31</a:t>
            </a:r>
            <a:r>
              <a:rPr lang="en-US" dirty="0" smtClean="0"/>
              <a:t>-1) =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1635-245F-8B47-B4F0-4A479F3206CF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languages want overflow signal on signed numbers (e.g., Fortran)</a:t>
            </a:r>
          </a:p>
          <a:p>
            <a:r>
              <a:rPr lang="en-US" dirty="0" smtClean="0"/>
              <a:t>What’s a computer architect to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77C8-7FBA-E747-8B73-16F5FE174507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Solution: Offer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1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Instructions that can trigger overflow: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div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multi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Instructions that don’t overflow are called “unsigned” (really means “no overflow”):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addu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subu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diviu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Given semantics of C, always use unsigned versions</a:t>
            </a:r>
          </a:p>
          <a:p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do signed comparisons, while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sltiu</a:t>
            </a:r>
            <a:r>
              <a:rPr lang="en-US" dirty="0" smtClean="0"/>
              <a:t> do unsigned comparisons</a:t>
            </a:r>
          </a:p>
          <a:p>
            <a:pPr lvl="1"/>
            <a:r>
              <a:rPr lang="en-US" dirty="0" smtClean="0"/>
              <a:t>Nothing to do with overflow</a:t>
            </a:r>
          </a:p>
          <a:p>
            <a:pPr lvl="1"/>
            <a:r>
              <a:rPr lang="en-US" dirty="0" smtClean="0"/>
              <a:t>When would get different answer for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vs.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7A4A-5B20-064F-865F-122D87D7E5F7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</a:t>
            </a:r>
            <a:r>
              <a:rPr lang="en-US" i="1" dirty="0" smtClean="0"/>
              <a:t>Real </a:t>
            </a:r>
            <a:r>
              <a:rPr lang="en-US" dirty="0" smtClean="0"/>
              <a:t>Numbers in Base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where is exponent (2),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err="1" smtClean="0">
                <a:solidFill>
                  <a:srgbClr val="000000"/>
                </a:solidFill>
              </a:rPr>
              <a:t>r</a:t>
            </a:r>
            <a:r>
              <a:rPr lang="en-US" dirty="0" smtClean="0"/>
              <a:t> is a real number ≥ 1.0, &lt; 2</a:t>
            </a:r>
            <a:endParaRPr lang="en-US" baseline="30000" dirty="0" smtClean="0"/>
          </a:p>
          <a:p>
            <a:r>
              <a:rPr lang="en-US" dirty="0" smtClean="0"/>
              <a:t>Computers version of normalized scientific notation called </a:t>
            </a:r>
            <a:r>
              <a:rPr lang="en-US" i="1" dirty="0" smtClean="0">
                <a:solidFill>
                  <a:srgbClr val="000000"/>
                </a:solidFill>
              </a:rPr>
              <a:t>Floating Point </a:t>
            </a:r>
            <a:r>
              <a:rPr lang="en-US" dirty="0" smtClean="0"/>
              <a:t>notation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27CC-028B-314C-AF7D-05E8AFBA51F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32-bit word has 2</a:t>
            </a:r>
            <a:r>
              <a:rPr lang="en-US" baseline="30000" dirty="0" smtClean="0"/>
              <a:t>32</a:t>
            </a:r>
            <a:r>
              <a:rPr lang="en-US" dirty="0" smtClean="0"/>
              <a:t> patterns, so must be approximation of real numbers ≥ 1.0, &lt; 2</a:t>
            </a:r>
          </a:p>
          <a:p>
            <a:r>
              <a:rPr lang="en-US" dirty="0" smtClean="0"/>
              <a:t>IEEE 754 Floating Point Standard:</a:t>
            </a:r>
          </a:p>
          <a:p>
            <a:pPr lvl="1"/>
            <a:r>
              <a:rPr lang="en-US" dirty="0" smtClean="0"/>
              <a:t>1 bit for </a:t>
            </a:r>
            <a:r>
              <a:rPr lang="en-US" i="1" dirty="0" smtClean="0">
                <a:solidFill>
                  <a:srgbClr val="000000"/>
                </a:solidFill>
              </a:rPr>
              <a:t>sign (</a:t>
            </a:r>
            <a:r>
              <a:rPr lang="en-US" i="1" dirty="0" err="1" smtClean="0">
                <a:solidFill>
                  <a:srgbClr val="000000"/>
                </a:solidFill>
              </a:rPr>
              <a:t>s</a:t>
            </a:r>
            <a:r>
              <a:rPr lang="en-US" i="1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of floating point number</a:t>
            </a:r>
          </a:p>
          <a:p>
            <a:pPr lvl="1"/>
            <a:r>
              <a:rPr lang="en-US" dirty="0" smtClean="0"/>
              <a:t>8 bits for </a:t>
            </a:r>
            <a:r>
              <a:rPr lang="en-US" i="1" dirty="0" smtClean="0">
                <a:solidFill>
                  <a:srgbClr val="000000"/>
                </a:solidFill>
              </a:rPr>
              <a:t>exponent (E)</a:t>
            </a:r>
          </a:p>
          <a:p>
            <a:pPr lvl="1"/>
            <a:r>
              <a:rPr lang="en-US" dirty="0" smtClean="0"/>
              <a:t>23 bits for </a:t>
            </a:r>
            <a:r>
              <a:rPr lang="en-US" i="1" dirty="0" smtClean="0">
                <a:solidFill>
                  <a:srgbClr val="000000"/>
                </a:solidFill>
              </a:rPr>
              <a:t>fraction (F) </a:t>
            </a:r>
            <a:r>
              <a:rPr lang="en-US" i="1" dirty="0" smtClean="0">
                <a:solidFill>
                  <a:srgbClr val="3366FF"/>
                </a:solidFill>
              </a:rPr>
              <a:t/>
            </a:r>
            <a:br>
              <a:rPr lang="en-US" i="1" dirty="0" smtClean="0">
                <a:solidFill>
                  <a:srgbClr val="3366FF"/>
                </a:solidFill>
              </a:rPr>
            </a:br>
            <a:r>
              <a:rPr lang="en-US" dirty="0" smtClean="0"/>
              <a:t>(get 1 extra bit of precision if leading 1 is implicit)</a:t>
            </a:r>
          </a:p>
          <a:p>
            <a:pPr>
              <a:buNone/>
            </a:pPr>
            <a:r>
              <a:rPr lang="en-US" dirty="0" smtClean="0"/>
              <a:t>(-1)</a:t>
            </a:r>
            <a:r>
              <a:rPr lang="en-US" baseline="30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(1 + F)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Can represent from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-38 </a:t>
            </a:r>
            <a:r>
              <a:rPr lang="en-US" dirty="0" smtClean="0"/>
              <a:t>to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38</a:t>
            </a:r>
          </a:p>
          <a:p>
            <a:pPr>
              <a:buNone/>
            </a:pP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A8F4-16EA-1E4F-B3E0-01B03BE4A847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 Number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Overflow and Real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B897-6937-124C-9D60-4312776C4D0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402"/>
            <a:ext cx="8229600" cy="49277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about bigger or smaller numbers?</a:t>
            </a:r>
          </a:p>
          <a:p>
            <a:r>
              <a:rPr lang="en-US" dirty="0" smtClean="0"/>
              <a:t>IEEE 754 Floating Point Standard: 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Double Precision </a:t>
            </a:r>
            <a:r>
              <a:rPr lang="en-US" dirty="0" smtClean="0"/>
              <a:t>(64 bits)</a:t>
            </a:r>
          </a:p>
          <a:p>
            <a:pPr lvl="1"/>
            <a:r>
              <a:rPr lang="en-US" dirty="0" smtClean="0"/>
              <a:t>1 bit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i="1" dirty="0" smtClean="0">
                <a:solidFill>
                  <a:srgbClr val="000000"/>
                </a:solidFill>
              </a:rPr>
              <a:t>sign (</a:t>
            </a:r>
            <a:r>
              <a:rPr lang="en-US" i="1" dirty="0" err="1" smtClean="0">
                <a:solidFill>
                  <a:srgbClr val="000000"/>
                </a:solidFill>
              </a:rPr>
              <a:t>s</a:t>
            </a:r>
            <a:r>
              <a:rPr lang="en-US" i="1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of floating point number</a:t>
            </a:r>
          </a:p>
          <a:p>
            <a:pPr lvl="1"/>
            <a:r>
              <a:rPr lang="en-US" dirty="0" smtClean="0"/>
              <a:t>11 bits for </a:t>
            </a:r>
            <a:r>
              <a:rPr lang="en-US" i="1" dirty="0" smtClean="0">
                <a:solidFill>
                  <a:srgbClr val="000000"/>
                </a:solidFill>
              </a:rPr>
              <a:t>exponent (E)</a:t>
            </a:r>
          </a:p>
          <a:p>
            <a:pPr lvl="1"/>
            <a:r>
              <a:rPr lang="en-US" dirty="0" smtClean="0"/>
              <a:t>52 bits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i="1" dirty="0" smtClean="0">
                <a:solidFill>
                  <a:srgbClr val="000000"/>
                </a:solidFill>
              </a:rPr>
              <a:t>fraction (F) </a:t>
            </a:r>
            <a:r>
              <a:rPr lang="en-US" i="1" dirty="0" smtClean="0">
                <a:solidFill>
                  <a:srgbClr val="3366FF"/>
                </a:solidFill>
              </a:rPr>
              <a:t/>
            </a:r>
            <a:br>
              <a:rPr lang="en-US" i="1" dirty="0" smtClean="0">
                <a:solidFill>
                  <a:srgbClr val="3366FF"/>
                </a:solidFill>
              </a:rPr>
            </a:br>
            <a:r>
              <a:rPr lang="en-US" dirty="0" smtClean="0"/>
              <a:t>(get 1 extra bit of precision if leading 1 is implicit)</a:t>
            </a:r>
          </a:p>
          <a:p>
            <a:pPr>
              <a:buNone/>
            </a:pPr>
            <a:r>
              <a:rPr lang="en-US" dirty="0" smtClean="0"/>
              <a:t>(-1)</a:t>
            </a:r>
            <a:r>
              <a:rPr lang="en-US" baseline="30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(1 + F)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Can represent from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-308 </a:t>
            </a:r>
            <a:r>
              <a:rPr lang="en-US" dirty="0" smtClean="0"/>
              <a:t>to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308</a:t>
            </a:r>
          </a:p>
          <a:p>
            <a:r>
              <a:rPr lang="en-US" dirty="0" smtClean="0"/>
              <a:t>32 bit format called </a:t>
            </a:r>
            <a:r>
              <a:rPr lang="en-US" i="1" dirty="0" smtClean="0">
                <a:solidFill>
                  <a:srgbClr val="000000"/>
                </a:solidFill>
              </a:rPr>
              <a:t>Single Precision</a:t>
            </a:r>
          </a:p>
          <a:p>
            <a:pPr>
              <a:buNone/>
            </a:pP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C5F7-7B78-7F4F-AFF7-E3080602241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3"/>
            <a:ext cx="8511330" cy="4916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about 0?</a:t>
            </a:r>
          </a:p>
          <a:p>
            <a:pPr lvl="1"/>
            <a:r>
              <a:rPr lang="en-US" dirty="0" smtClean="0"/>
              <a:t>Bit pattern all 0s means 0, so no implicit leading 1</a:t>
            </a:r>
          </a:p>
          <a:p>
            <a:r>
              <a:rPr lang="en-US" dirty="0" smtClean="0"/>
              <a:t>What if divide 1 by 0?</a:t>
            </a:r>
          </a:p>
          <a:p>
            <a:pPr lvl="1"/>
            <a:r>
              <a:rPr lang="en-US" dirty="0" smtClean="0"/>
              <a:t>Can get infinity symbols +∞, -∞</a:t>
            </a:r>
          </a:p>
          <a:p>
            <a:pPr lvl="1"/>
            <a:r>
              <a:rPr lang="en-US" dirty="0" smtClean="0"/>
              <a:t>Sign bit 0 or 1, largest exponent, 0 in fraction</a:t>
            </a:r>
          </a:p>
          <a:p>
            <a:r>
              <a:rPr lang="en-US" dirty="0" smtClean="0"/>
              <a:t>What if do something stupid? (∞ – ∞, 0 ÷ 0)</a:t>
            </a:r>
          </a:p>
          <a:p>
            <a:pPr lvl="1"/>
            <a:r>
              <a:rPr lang="en-US" dirty="0" smtClean="0"/>
              <a:t>Can get special symbols </a:t>
            </a:r>
            <a:r>
              <a:rPr lang="en-US" dirty="0" err="1" smtClean="0"/>
              <a:t>NaN</a:t>
            </a:r>
            <a:r>
              <a:rPr lang="en-US" dirty="0" smtClean="0"/>
              <a:t> for Not-a-Number</a:t>
            </a:r>
          </a:p>
          <a:p>
            <a:pPr lvl="1"/>
            <a:r>
              <a:rPr lang="en-US" dirty="0" smtClean="0"/>
              <a:t>Sign bit 0 or 1, largest exponent, not zero in fraction</a:t>
            </a:r>
          </a:p>
          <a:p>
            <a:r>
              <a:rPr lang="en-US" dirty="0" smtClean="0"/>
              <a:t>What if result is too big? (2x10</a:t>
            </a:r>
            <a:r>
              <a:rPr lang="en-US" baseline="30000" dirty="0" smtClean="0"/>
              <a:t>308 </a:t>
            </a:r>
            <a:r>
              <a:rPr lang="en-US" dirty="0" err="1" smtClean="0"/>
              <a:t>x</a:t>
            </a:r>
            <a:r>
              <a:rPr lang="en-US" dirty="0" smtClean="0"/>
              <a:t>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overflow </a:t>
            </a:r>
            <a:r>
              <a:rPr lang="en-US" dirty="0" smtClean="0"/>
              <a:t>in exponent, alert programmer!</a:t>
            </a:r>
          </a:p>
          <a:p>
            <a:r>
              <a:rPr lang="en-US" dirty="0" smtClean="0"/>
              <a:t>What if result is too small? (2x10</a:t>
            </a:r>
            <a:r>
              <a:rPr lang="en-US" baseline="30000" dirty="0" smtClean="0"/>
              <a:t>-308 </a:t>
            </a:r>
            <a:r>
              <a:rPr lang="en-US" dirty="0" smtClean="0"/>
              <a:t>÷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underflow </a:t>
            </a:r>
            <a:r>
              <a:rPr lang="en-US" dirty="0" smtClean="0"/>
              <a:t>in exponent, alert programmer!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6967-9568-AF46-A6D9-34593C0FAE9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</a:t>
            </a:r>
            <a:br>
              <a:rPr lang="en-US" dirty="0" smtClean="0"/>
            </a:br>
            <a:r>
              <a:rPr lang="en-US" dirty="0" smtClean="0"/>
              <a:t>Fl. Pt. Addition double precision:</a:t>
            </a:r>
          </a:p>
          <a:p>
            <a:pPr lvl="1"/>
            <a:r>
              <a:rPr lang="en-US" dirty="0" smtClean="0"/>
              <a:t>Fl. Pt. Subtraction single precision:</a:t>
            </a:r>
            <a:br>
              <a:rPr lang="en-US" dirty="0" smtClean="0"/>
            </a:br>
            <a:r>
              <a:rPr lang="en-US" dirty="0" smtClean="0"/>
              <a:t>Fl. Pt. Subtraction double precision:</a:t>
            </a:r>
          </a:p>
          <a:p>
            <a:pPr lvl="1"/>
            <a:r>
              <a:rPr lang="en-US" dirty="0" smtClean="0"/>
              <a:t>Fl. Pt. Multiplication single precision:</a:t>
            </a:r>
            <a:br>
              <a:rPr lang="en-US" dirty="0" smtClean="0"/>
            </a:br>
            <a:r>
              <a:rPr lang="en-US" dirty="0" smtClean="0"/>
              <a:t>Fl. Pt. Multiplication double precision:</a:t>
            </a:r>
          </a:p>
          <a:p>
            <a:pPr lvl="1"/>
            <a:r>
              <a:rPr lang="en-US" dirty="0" smtClean="0"/>
              <a:t>Fl. Pt. Divide single precision:</a:t>
            </a:r>
            <a:br>
              <a:rPr lang="en-US" dirty="0" smtClean="0"/>
            </a:br>
            <a:r>
              <a:rPr lang="en-US" dirty="0" smtClean="0"/>
              <a:t>Fl. Pt. Divide double precision: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FD0C-1DEB-6546-9DA8-8F60869FBED5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.</a:t>
            </a:r>
            <a:r>
              <a:rPr lang="en-US" dirty="0" err="1" smtClean="0"/>
              <a:t>s</a:t>
            </a:r>
            <a:r>
              <a:rPr lang="en-US" dirty="0" smtClean="0"/>
              <a:t> for single, .</a:t>
            </a:r>
            <a:r>
              <a:rPr lang="en-US" dirty="0" err="1" smtClean="0"/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add.s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Addition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add.d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Subtraction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sub.s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Subtraction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sub.d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Multiplication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mul.s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Multiplication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mul.d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Divide single precision: </a:t>
            </a:r>
            <a:r>
              <a:rPr lang="en-US" dirty="0" err="1" smtClean="0">
                <a:solidFill>
                  <a:srgbClr val="FF0000"/>
                </a:solidFill>
              </a:rPr>
              <a:t>div.s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Divide double precision: </a:t>
            </a:r>
            <a:r>
              <a:rPr lang="en-US" dirty="0" err="1" smtClean="0">
                <a:solidFill>
                  <a:srgbClr val="FF0000"/>
                </a:solidFill>
              </a:rPr>
              <a:t>div.d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B653-FAC4-8747-98DF-6361B37BD31A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048"/>
            <a:ext cx="8476306" cy="50352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C, Java have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Comparison single precision:</a:t>
            </a:r>
            <a:br>
              <a:rPr lang="en-US" dirty="0" smtClean="0"/>
            </a:br>
            <a:r>
              <a:rPr lang="en-US" dirty="0" smtClean="0"/>
              <a:t>Fl. Pt. Comparison double precision:</a:t>
            </a:r>
          </a:p>
          <a:p>
            <a:pPr lvl="1"/>
            <a:r>
              <a:rPr lang="en-US" dirty="0" smtClean="0"/>
              <a:t>Fl. Pt. branch:</a:t>
            </a:r>
          </a:p>
          <a:p>
            <a:r>
              <a:rPr lang="en-US" dirty="0" smtClean="0"/>
              <a:t>Since rarely mix integers and Floating Point, MIPS has separate registers for floating-point operations: </a:t>
            </a:r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pPr lvl="1"/>
            <a:r>
              <a:rPr lang="en-US" dirty="0" smtClean="0"/>
              <a:t>Double precision uses adjacent even-odd pairs of registers: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$f2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$f4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$f5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r>
              <a:rPr lang="en-US" dirty="0" smtClean="0"/>
              <a:t>Need data transfer instructions for these new registers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/>
              <a:t> (load word),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(store word)</a:t>
            </a:r>
          </a:p>
          <a:p>
            <a:pPr lvl="1"/>
            <a:r>
              <a:rPr lang="en-US" dirty="0" smtClean="0"/>
              <a:t>Double precision uses two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instructions, two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instructions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4683-BFCE-9F47-BF0B-7D82615E22F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451106" cy="484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Red.		</a:t>
            </a:r>
            <a:r>
              <a:rPr lang="en-US" dirty="0" smtClean="0"/>
              <a:t>I</a:t>
            </a:r>
            <a:r>
              <a:rPr lang="en-US" dirty="0" smtClean="0"/>
              <a:t>. is false and II. is false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Orange.	I</a:t>
            </a:r>
            <a:r>
              <a:rPr lang="en-US" dirty="0" smtClean="0"/>
              <a:t>. is false and II. is true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Yellow.	I</a:t>
            </a:r>
            <a:r>
              <a:rPr lang="en-US" dirty="0" smtClean="0"/>
              <a:t>. is true  and II. is false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Green.	I</a:t>
            </a:r>
            <a:r>
              <a:rPr lang="en-US" dirty="0" smtClean="0"/>
              <a:t>. is true  and II. is true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062E-2CD4-A740-A59E-A10520E0D63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451106" cy="48464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Yellow.	I. is </a:t>
            </a:r>
            <a:r>
              <a:rPr lang="en-US" b="1" dirty="0" smtClean="0">
                <a:solidFill>
                  <a:srgbClr val="FF0000"/>
                </a:solidFill>
              </a:rPr>
              <a:t>true </a:t>
            </a:r>
            <a:r>
              <a:rPr lang="en-US" b="1" dirty="0" smtClean="0">
                <a:solidFill>
                  <a:srgbClr val="FF0000"/>
                </a:solidFill>
              </a:rPr>
              <a:t>and II. is </a:t>
            </a:r>
            <a:r>
              <a:rPr lang="en-US" b="1" dirty="0" smtClean="0">
                <a:solidFill>
                  <a:srgbClr val="FF0000"/>
                </a:solidFill>
              </a:rPr>
              <a:t>false (if we don’t consider overflow)—but there are cases where one side overflows while the other </a:t>
            </a:r>
            <a:r>
              <a:rPr lang="en-US" b="1" smtClean="0">
                <a:solidFill>
                  <a:srgbClr val="FF0000"/>
                </a:solidFill>
              </a:rPr>
              <a:t>does not!</a:t>
            </a:r>
          </a:p>
          <a:p>
            <a:pPr marL="514350" indent="-514350">
              <a:buNone/>
            </a:pPr>
            <a:r>
              <a:rPr lang="en-US" dirty="0" smtClean="0"/>
              <a:t>I.  Works ok if no overflow, but because exponents add, if Big * </a:t>
            </a:r>
            <a:r>
              <a:rPr lang="en-US" dirty="0" err="1" smtClean="0"/>
              <a:t>BigNeg</a:t>
            </a:r>
            <a:r>
              <a:rPr lang="en-US" dirty="0" smtClean="0"/>
              <a:t> overflows, then result is overflow, not -1</a:t>
            </a:r>
          </a:p>
          <a:p>
            <a:pPr marL="514350" indent="-514350">
              <a:buNone/>
            </a:pPr>
            <a:r>
              <a:rPr lang="en-US" dirty="0" smtClean="0"/>
              <a:t>II. Left hand side is 0, right hand side is tiny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1FF9-7713-504B-B6FA-1C14713CD622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addition is NOT associative</a:t>
            </a:r>
          </a:p>
          <a:p>
            <a:r>
              <a:rPr lang="en-US" dirty="0" smtClean="0"/>
              <a:t>Some optimizations can change order of floating point computations, which can change results</a:t>
            </a:r>
          </a:p>
          <a:p>
            <a:r>
              <a:rPr lang="en-US" dirty="0" smtClean="0"/>
              <a:t>Need to ensure that floating point algorithm is correct even with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0594-FA15-5448-BCD3-20D207EB08FB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Everything is a Number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Overflow and Real Numbers </a:t>
            </a:r>
          </a:p>
          <a:p>
            <a:r>
              <a:rPr lang="en-US" dirty="0" smtClean="0"/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0E53-A64D-884A-AD9F-B6B57CC3E948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0"/>
            <a:ext cx="838877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MIPS ISA guided by four RISC design principles: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Simplicity favors regularity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Smaller is faster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Make the common case fast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Good design demands good compromises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DA08-901F-8942-A7FF-9817B73489A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0"/>
            <a:ext cx="838877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Inside computers, everything is a number</a:t>
            </a:r>
          </a:p>
          <a:p>
            <a:r>
              <a:rPr lang="en-US" dirty="0" smtClean="0"/>
              <a:t>But everything is of a fixed size</a:t>
            </a:r>
          </a:p>
          <a:p>
            <a:pPr lvl="1"/>
            <a:r>
              <a:rPr lang="en-US" dirty="0" smtClean="0"/>
              <a:t>8-bit bytes, 16-bit half words, 32-bit words, 64-bit double words, …</a:t>
            </a:r>
          </a:p>
          <a:p>
            <a:r>
              <a:rPr lang="en-US" dirty="0" smtClean="0"/>
              <a:t>Integer and floating point operations can lead to results too big to store within their representations: </a:t>
            </a:r>
            <a:r>
              <a:rPr lang="en-US" i="1" dirty="0" smtClean="0"/>
              <a:t>overflow</a:t>
            </a:r>
            <a:r>
              <a:rPr lang="en-US" dirty="0" smtClean="0"/>
              <a:t>/</a:t>
            </a:r>
            <a:r>
              <a:rPr lang="en-US" i="1" dirty="0" smtClean="0"/>
              <a:t>underflow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0357-263B-0147-9A46-A87B094F7A26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are also kept as binary numbers in memory</a:t>
            </a:r>
          </a:p>
          <a:p>
            <a:pPr lvl="1"/>
            <a:r>
              <a:rPr lang="en-US" dirty="0" smtClean="0"/>
              <a:t>Stored program concept</a:t>
            </a:r>
          </a:p>
          <a:p>
            <a:pPr lvl="1"/>
            <a:r>
              <a:rPr lang="en-US" dirty="0" smtClean="0"/>
              <a:t>As easy to change programs as it is to change data</a:t>
            </a:r>
          </a:p>
          <a:p>
            <a:r>
              <a:rPr lang="en-US" dirty="0" smtClean="0"/>
              <a:t>Register names mapped to numbers</a:t>
            </a:r>
          </a:p>
          <a:p>
            <a:r>
              <a:rPr lang="en-US" dirty="0" smtClean="0"/>
              <a:t>Need to map instruction operation to a part of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77F7-1496-5B4C-9F45-E0B02E0B016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98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addu</a:t>
            </a:r>
            <a:r>
              <a:rPr lang="en-US" dirty="0" smtClean="0">
                <a:latin typeface="Courier New"/>
                <a:cs typeface="Courier New"/>
              </a:rPr>
              <a:t> $t0,$s1,$s2</a:t>
            </a:r>
          </a:p>
          <a:p>
            <a:pPr lvl="1"/>
            <a:r>
              <a:rPr lang="en-US" dirty="0" smtClean="0"/>
              <a:t>Destination register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8</a:t>
            </a:r>
          </a:p>
          <a:p>
            <a:pPr lvl="1"/>
            <a:r>
              <a:rPr lang="en-US" dirty="0" smtClean="0"/>
              <a:t>Source register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17</a:t>
            </a:r>
          </a:p>
          <a:p>
            <a:pPr lvl="1"/>
            <a:r>
              <a:rPr lang="en-US" dirty="0" smtClean="0"/>
              <a:t>Source register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18</a:t>
            </a:r>
          </a:p>
          <a:p>
            <a:pPr lvl="1"/>
            <a:r>
              <a:rPr lang="en-US" dirty="0" smtClean="0"/>
              <a:t>Add unsigned instruction encoded as number 33</a:t>
            </a:r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		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Groups of bits call </a:t>
            </a:r>
            <a:r>
              <a:rPr lang="en-US" sz="2800" i="1" dirty="0" smtClean="0">
                <a:solidFill>
                  <a:srgbClr val="000000"/>
                </a:solidFill>
              </a:rPr>
              <a:t>fields </a:t>
            </a:r>
            <a:r>
              <a:rPr lang="en-US" sz="2800" dirty="0" smtClean="0"/>
              <a:t>(unused field default is 0)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Layout </a:t>
            </a:r>
            <a:r>
              <a:rPr lang="en-US" sz="2800" dirty="0" smtClean="0">
                <a:solidFill>
                  <a:srgbClr val="000000"/>
                </a:solidFill>
              </a:rPr>
              <a:t>called </a:t>
            </a:r>
            <a:r>
              <a:rPr lang="en-US" sz="2800" i="1" dirty="0" smtClean="0">
                <a:solidFill>
                  <a:srgbClr val="000000"/>
                </a:solidFill>
              </a:rPr>
              <a:t>instruction format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Binary version called </a:t>
            </a:r>
            <a:r>
              <a:rPr lang="en-US" sz="2800" i="1" dirty="0" smtClean="0">
                <a:solidFill>
                  <a:srgbClr val="000000"/>
                </a:solidFill>
              </a:rPr>
              <a:t>machine instruction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14F2-386D-D44A-9F77-B27DB9F77B56}" type="datetime1">
              <a:rPr lang="en-US" smtClean="0"/>
              <a:pPr/>
              <a:t>2/8/11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61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87438" y="4148529"/>
            <a:ext cx="6974285" cy="367616"/>
            <a:chOff x="813295" y="4505007"/>
            <a:chExt cx="6974285" cy="367616"/>
          </a:xfrm>
        </p:grpSpPr>
        <p:sp>
          <p:nvSpPr>
            <p:cNvPr id="7" name="Rectangle 6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10001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10010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01000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100001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7438" y="3654815"/>
            <a:ext cx="6974285" cy="367616"/>
            <a:chOff x="813295" y="4505007"/>
            <a:chExt cx="6974285" cy="367616"/>
          </a:xfrm>
        </p:grpSpPr>
        <p:sp>
          <p:nvSpPr>
            <p:cNvPr id="25" name="Rectangle 2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17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33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87438" y="4631568"/>
            <a:ext cx="1192090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6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87094" y="4631568"/>
            <a:ext cx="1192090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86749" y="4631568"/>
            <a:ext cx="1098971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86137" y="4631568"/>
            <a:ext cx="1135969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33247" y="4631568"/>
            <a:ext cx="1058398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84911" y="4631568"/>
            <a:ext cx="1276812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6 bits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004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sll</a:t>
            </a:r>
            <a:r>
              <a:rPr lang="en-US" dirty="0" smtClean="0">
                <a:latin typeface="Courier New"/>
                <a:cs typeface="Courier New"/>
              </a:rPr>
              <a:t> $zero,$zero,0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$zero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0</a:t>
            </a:r>
          </a:p>
          <a:p>
            <a:pPr lvl="1"/>
            <a:r>
              <a:rPr lang="en-US" dirty="0" smtClean="0"/>
              <a:t>Shift amount 0 is 0</a:t>
            </a:r>
          </a:p>
          <a:p>
            <a:pPr lvl="1"/>
            <a:r>
              <a:rPr lang="en-US" dirty="0" smtClean="0"/>
              <a:t>Shift left logical instruction encoded as number 0</a:t>
            </a:r>
          </a:p>
          <a:p>
            <a:pPr lvl="1"/>
            <a:endParaRPr lang="en-US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Can also represent machine code as base 16 or </a:t>
            </a:r>
            <a:br>
              <a:rPr lang="en-US" sz="2800" dirty="0" smtClean="0"/>
            </a:br>
            <a:r>
              <a:rPr lang="en-US" sz="2800" dirty="0" smtClean="0"/>
              <a:t>base 8 number:  0000 0000</a:t>
            </a:r>
            <a:r>
              <a:rPr lang="en-US" sz="2800" baseline="-25000" dirty="0" smtClean="0"/>
              <a:t>hex</a:t>
            </a:r>
            <a:r>
              <a:rPr lang="en-US" sz="2800" dirty="0" smtClean="0"/>
              <a:t>, 0000000000</a:t>
            </a:r>
            <a:r>
              <a:rPr lang="en-US" sz="2800" baseline="-25000" dirty="0" smtClean="0"/>
              <a:t>oct</a:t>
            </a:r>
            <a:endParaRPr lang="en-US" sz="2400" baseline="-25000" dirty="0" smtClean="0">
              <a:solidFill>
                <a:srgbClr val="000000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F77D-C9CB-514E-826B-BD07BFD6BD7F}" type="datetime1">
              <a:rPr lang="en-US" smtClean="0"/>
              <a:pPr/>
              <a:t>2/8/11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62</a:t>
            </a:fld>
            <a:endParaRPr lang="en-US"/>
          </a:p>
        </p:txBody>
      </p:sp>
      <p:grpSp>
        <p:nvGrpSpPr>
          <p:cNvPr id="13" name="Group 22"/>
          <p:cNvGrpSpPr/>
          <p:nvPr/>
        </p:nvGrpSpPr>
        <p:grpSpPr>
          <a:xfrm>
            <a:off x="787438" y="4148529"/>
            <a:ext cx="6974285" cy="367616"/>
            <a:chOff x="813295" y="4505007"/>
            <a:chExt cx="6974285" cy="367616"/>
          </a:xfrm>
        </p:grpSpPr>
        <p:sp>
          <p:nvSpPr>
            <p:cNvPr id="7" name="Rectangle 6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787438" y="3654815"/>
            <a:ext cx="6974285" cy="367616"/>
            <a:chOff x="813295" y="4505007"/>
            <a:chExt cx="6974285" cy="367616"/>
          </a:xfrm>
        </p:grpSpPr>
        <p:sp>
          <p:nvSpPr>
            <p:cNvPr id="25" name="Rectangle 2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30"/>
          <p:cNvGrpSpPr/>
          <p:nvPr/>
        </p:nvGrpSpPr>
        <p:grpSpPr>
          <a:xfrm>
            <a:off x="787438" y="4631568"/>
            <a:ext cx="6974285" cy="367616"/>
            <a:chOff x="813295" y="4505007"/>
            <a:chExt cx="6974285" cy="367616"/>
          </a:xfrm>
          <a:noFill/>
        </p:grpSpPr>
        <p:sp>
          <p:nvSpPr>
            <p:cNvPr id="32" name="Rectangle 31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in a Computer</a:t>
            </a:r>
            <a:br>
              <a:rPr lang="en-US" dirty="0" smtClean="0"/>
            </a:br>
            <a:r>
              <a:rPr lang="en-US" dirty="0" smtClean="0"/>
              <a:t>is Just a Binary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75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 to program to decide what data means</a:t>
            </a:r>
          </a:p>
          <a:p>
            <a:r>
              <a:rPr lang="en-US" dirty="0" smtClean="0"/>
              <a:t>Example 32-bit data shown as binary number:</a:t>
            </a:r>
          </a:p>
          <a:p>
            <a:pPr>
              <a:buNone/>
            </a:pPr>
            <a:r>
              <a:rPr lang="en-US" dirty="0" smtClean="0"/>
              <a:t>0000 0000 0000 0000 0000 0000 0000 0000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What does it mean if its treated 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integer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Unsigned integer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Floating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ASCII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Unicode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00"/>
                </a:solidFill>
              </a:rPr>
              <a:t>MIPS instruction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B995-39F5-594F-B092-40BB07978DA9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Everything is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</a:rPr>
              <a:t>Stored program concept</a:t>
            </a:r>
          </a:p>
          <a:p>
            <a:pPr lvl="1"/>
            <a:r>
              <a:rPr lang="en-US" dirty="0" smtClean="0"/>
              <a:t>Invented about 1947 (many claim invention)</a:t>
            </a:r>
          </a:p>
          <a:p>
            <a:r>
              <a:rPr lang="en-US" dirty="0" smtClean="0"/>
              <a:t>As easy to change programs as to change data!</a:t>
            </a:r>
          </a:p>
          <a:p>
            <a:r>
              <a:rPr lang="en-US" dirty="0" smtClean="0"/>
              <a:t>Implications?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B4E0-6CFD-444D-9C1B-B27284ACEC48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MIPS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43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op</a:t>
            </a:r>
            <a:r>
              <a:rPr lang="en-US" dirty="0" smtClean="0">
                <a:solidFill>
                  <a:srgbClr val="000000"/>
                </a:solidFill>
              </a:rPr>
              <a:t>: Basic operation of instruction, or </a:t>
            </a:r>
            <a:r>
              <a:rPr lang="en-US" i="1" dirty="0" smtClean="0">
                <a:solidFill>
                  <a:srgbClr val="000000"/>
                </a:solidFill>
              </a:rPr>
              <a:t>opcode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rs</a:t>
            </a:r>
            <a:r>
              <a:rPr lang="en-US" dirty="0" smtClean="0">
                <a:solidFill>
                  <a:srgbClr val="000000"/>
                </a:solidFill>
              </a:rPr>
              <a:t>: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 register source operand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rt</a:t>
            </a:r>
            <a:r>
              <a:rPr lang="en-US" dirty="0" smtClean="0">
                <a:solidFill>
                  <a:srgbClr val="000000"/>
                </a:solidFill>
              </a:rPr>
              <a:t>: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register source operand.</a:t>
            </a:r>
          </a:p>
          <a:p>
            <a:r>
              <a:rPr lang="en-US" sz="3243" i="1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: register destination operand (result of operation)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shamt</a:t>
            </a:r>
            <a:r>
              <a:rPr lang="en-US" dirty="0" smtClean="0">
                <a:solidFill>
                  <a:srgbClr val="000000"/>
                </a:solidFill>
              </a:rPr>
              <a:t>: Shift amount. 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funct</a:t>
            </a:r>
            <a:r>
              <a:rPr lang="en-US" dirty="0" smtClean="0">
                <a:solidFill>
                  <a:srgbClr val="000000"/>
                </a:solidFill>
              </a:rPr>
              <a:t>: Function. This field, often called </a:t>
            </a:r>
            <a:r>
              <a:rPr lang="en-US" i="1" dirty="0" smtClean="0">
                <a:solidFill>
                  <a:srgbClr val="000000"/>
                </a:solidFill>
              </a:rPr>
              <a:t>function code</a:t>
            </a:r>
            <a:r>
              <a:rPr lang="en-US" dirty="0" smtClean="0">
                <a:solidFill>
                  <a:srgbClr val="000000"/>
                </a:solidFill>
              </a:rPr>
              <a:t>, selects the specific variant of the </a:t>
            </a:r>
            <a:r>
              <a:rPr lang="en-US" dirty="0" smtClean="0"/>
              <a:t>operation in the op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C6FB-8E9A-D543-877B-73167F830F2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65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12838" y="1519629"/>
            <a:ext cx="6974285" cy="850655"/>
            <a:chOff x="812838" y="1519629"/>
            <a:chExt cx="6974285" cy="850655"/>
          </a:xfrm>
        </p:grpSpPr>
        <p:grpSp>
          <p:nvGrpSpPr>
            <p:cNvPr id="7" name="Group 22"/>
            <p:cNvGrpSpPr/>
            <p:nvPr/>
          </p:nvGrpSpPr>
          <p:grpSpPr>
            <a:xfrm>
              <a:off x="812838" y="1519629"/>
              <a:ext cx="6974285" cy="367616"/>
              <a:chOff x="813295" y="4505007"/>
              <a:chExt cx="6974285" cy="36761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30"/>
            <p:cNvGrpSpPr/>
            <p:nvPr/>
          </p:nvGrpSpPr>
          <p:grpSpPr>
            <a:xfrm>
              <a:off x="812838" y="2002668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15" name="Rectangle 14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Load, Store, Immediate, Branches, Jumps?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Fields for constants only 5 bits (-16 to +15)</a:t>
            </a:r>
          </a:p>
          <a:p>
            <a:pPr lvl="1"/>
            <a:r>
              <a:rPr lang="en-US" dirty="0" smtClean="0"/>
              <a:t>Too small for many  common cases</a:t>
            </a:r>
          </a:p>
          <a:p>
            <a:r>
              <a:rPr lang="en-US" dirty="0" smtClean="0"/>
              <a:t>#1 Simplicity favors regularity  (all instructions use one format) vs. #3 Make common case fast (multiple instruction formats)?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Design Principle: </a:t>
            </a:r>
            <a:r>
              <a:rPr lang="en-US" i="1" dirty="0" smtClean="0">
                <a:solidFill>
                  <a:srgbClr val="000000"/>
                </a:solidFill>
              </a:rPr>
              <a:t>Good design demands good compromises</a:t>
            </a:r>
          </a:p>
          <a:p>
            <a:r>
              <a:rPr lang="en-US" dirty="0" smtClean="0"/>
              <a:t>Better to have multiple instruction formats and keep all MIPS instructions same </a:t>
            </a:r>
            <a:r>
              <a:rPr lang="en-US" i="1" dirty="0" smtClean="0">
                <a:solidFill>
                  <a:srgbClr val="000000"/>
                </a:solidFill>
              </a:rPr>
              <a:t>size</a:t>
            </a:r>
          </a:p>
          <a:p>
            <a:pPr lvl="1"/>
            <a:r>
              <a:rPr lang="en-US" dirty="0" smtClean="0"/>
              <a:t>All MIPS instructions are 32 bits or 4 bytes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45F5-E943-8B41-9780-E835FC87357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MIPS Fields in I-type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432800" cy="410686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op</a:t>
            </a:r>
            <a:r>
              <a:rPr lang="en-US" dirty="0" smtClean="0">
                <a:solidFill>
                  <a:srgbClr val="000000"/>
                </a:solidFill>
              </a:rPr>
              <a:t>: Basic operation of instruction, or </a:t>
            </a:r>
            <a:r>
              <a:rPr lang="en-US" i="1" dirty="0" smtClean="0">
                <a:solidFill>
                  <a:srgbClr val="000000"/>
                </a:solidFill>
              </a:rPr>
              <a:t>opcode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rs</a:t>
            </a:r>
            <a:r>
              <a:rPr lang="en-US" dirty="0" smtClean="0">
                <a:solidFill>
                  <a:srgbClr val="000000"/>
                </a:solidFill>
              </a:rPr>
              <a:t>: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 register source operand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rt</a:t>
            </a:r>
            <a:r>
              <a:rPr lang="en-US" dirty="0" smtClean="0">
                <a:solidFill>
                  <a:srgbClr val="000000"/>
                </a:solidFill>
              </a:rPr>
              <a:t>: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register source operand for branches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but register destination operand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err="1" smtClean="0">
                <a:solidFill>
                  <a:srgbClr val="000000"/>
                </a:solidFill>
              </a:rPr>
              <a:t>lw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sw</a:t>
            </a:r>
            <a:r>
              <a:rPr lang="en-US" dirty="0" smtClean="0">
                <a:solidFill>
                  <a:srgbClr val="000000"/>
                </a:solidFill>
              </a:rPr>
              <a:t>, and immediate operations</a:t>
            </a:r>
          </a:p>
          <a:p>
            <a:r>
              <a:rPr lang="en-US" sz="3243" i="1" dirty="0" smtClean="0">
                <a:solidFill>
                  <a:srgbClr val="000000"/>
                </a:solidFill>
              </a:rPr>
              <a:t>Address/constant</a:t>
            </a:r>
            <a:r>
              <a:rPr lang="en-US" dirty="0" smtClean="0">
                <a:solidFill>
                  <a:srgbClr val="000000"/>
                </a:solidFill>
              </a:rPr>
              <a:t>: 16</a:t>
            </a:r>
            <a:r>
              <a:rPr lang="en-US" dirty="0" smtClean="0"/>
              <a:t>-bit two’s complement number </a:t>
            </a:r>
          </a:p>
          <a:p>
            <a:pPr lvl="1"/>
            <a:r>
              <a:rPr lang="en-US" dirty="0" smtClean="0"/>
              <a:t>Note: equal in size of rd, </a:t>
            </a:r>
            <a:r>
              <a:rPr lang="en-US" dirty="0" err="1" smtClean="0"/>
              <a:t>shamt</a:t>
            </a:r>
            <a:r>
              <a:rPr lang="en-US" dirty="0" smtClean="0"/>
              <a:t>, </a:t>
            </a:r>
            <a:r>
              <a:rPr lang="en-US" dirty="0" err="1" smtClean="0"/>
              <a:t>funct</a:t>
            </a:r>
            <a:r>
              <a:rPr lang="en-US" dirty="0" smtClean="0"/>
              <a:t> fields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A5B4-D0CE-F14C-81F6-7DE66FF2D7B2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67</a:t>
            </a:fld>
            <a:endParaRPr lang="en-US"/>
          </a:p>
        </p:txBody>
      </p:sp>
      <p:grpSp>
        <p:nvGrpSpPr>
          <p:cNvPr id="14" name="Group 22"/>
          <p:cNvGrpSpPr/>
          <p:nvPr/>
        </p:nvGrpSpPr>
        <p:grpSpPr>
          <a:xfrm>
            <a:off x="812838" y="1519629"/>
            <a:ext cx="6972262" cy="367616"/>
            <a:chOff x="813295" y="4505007"/>
            <a:chExt cx="6972262" cy="367616"/>
          </a:xfrm>
        </p:grpSpPr>
        <p:sp>
          <p:nvSpPr>
            <p:cNvPr id="11" name="Rectangle 10"/>
            <p:cNvSpPr/>
            <p:nvPr/>
          </p:nvSpPr>
          <p:spPr>
            <a:xfrm>
              <a:off x="4311994" y="4505007"/>
              <a:ext cx="3473563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30"/>
          <p:cNvGrpSpPr/>
          <p:nvPr/>
        </p:nvGrpSpPr>
        <p:grpSpPr>
          <a:xfrm>
            <a:off x="812838" y="2002668"/>
            <a:ext cx="5704207" cy="367616"/>
            <a:chOff x="813295" y="4505007"/>
            <a:chExt cx="5704207" cy="367616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Register (R), Immediate (I), Jump (J)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4700"/>
            <a:ext cx="8509000" cy="2743199"/>
          </a:xfrm>
        </p:spPr>
        <p:txBody>
          <a:bodyPr>
            <a:normAutofit/>
          </a:bodyPr>
          <a:lstStyle/>
          <a:p>
            <a:r>
              <a:rPr lang="en-US" dirty="0" smtClean="0"/>
              <a:t>Now loads, stores, branches, and </a:t>
            </a:r>
            <a:r>
              <a:rPr lang="en-US" dirty="0" err="1" smtClean="0"/>
              <a:t>immediates</a:t>
            </a:r>
            <a:r>
              <a:rPr lang="en-US" dirty="0" smtClean="0"/>
              <a:t> can have 16-bit two’s complement address or constant: -32,768 (-2</a:t>
            </a:r>
            <a:r>
              <a:rPr lang="en-US" baseline="30000" dirty="0" smtClean="0"/>
              <a:t>15</a:t>
            </a:r>
            <a:r>
              <a:rPr lang="en-US" dirty="0" smtClean="0"/>
              <a:t>) to +32,767 (2</a:t>
            </a:r>
            <a:r>
              <a:rPr lang="en-US" baseline="30000" dirty="0" smtClean="0"/>
              <a:t>15</a:t>
            </a:r>
            <a:r>
              <a:rPr lang="en-US" dirty="0" smtClean="0"/>
              <a:t>-1)</a:t>
            </a:r>
          </a:p>
          <a:p>
            <a:r>
              <a:rPr lang="en-US" dirty="0" smtClean="0"/>
              <a:t>What about jump, jump and link?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24B4A-BE1D-7C4C-B11E-DA7CC53CE1C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68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93700" y="1485900"/>
            <a:ext cx="8396723" cy="884384"/>
            <a:chOff x="215900" y="1485900"/>
            <a:chExt cx="8396723" cy="884384"/>
          </a:xfrm>
        </p:grpSpPr>
        <p:grpSp>
          <p:nvGrpSpPr>
            <p:cNvPr id="20" name="Group 19"/>
            <p:cNvGrpSpPr/>
            <p:nvPr/>
          </p:nvGrpSpPr>
          <p:grpSpPr>
            <a:xfrm>
              <a:off x="1638338" y="1519629"/>
              <a:ext cx="6974285" cy="850655"/>
              <a:chOff x="812838" y="1519629"/>
              <a:chExt cx="6974285" cy="850655"/>
            </a:xfrm>
          </p:grpSpPr>
          <p:grpSp>
            <p:nvGrpSpPr>
              <p:cNvPr id="21" name="Group 22"/>
              <p:cNvGrpSpPr/>
              <p:nvPr/>
            </p:nvGrpSpPr>
            <p:grpSpPr>
              <a:xfrm>
                <a:off x="812838" y="1519629"/>
                <a:ext cx="6974285" cy="367616"/>
                <a:chOff x="813295" y="4505007"/>
                <a:chExt cx="6974285" cy="367616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813295" y="4505007"/>
                  <a:ext cx="1192090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op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012951" y="4505007"/>
                  <a:ext cx="1192090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rs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212606" y="4505007"/>
                  <a:ext cx="1098971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rt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311994" y="4505007"/>
                  <a:ext cx="1135969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rd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459104" y="4505007"/>
                  <a:ext cx="1058398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shamt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510768" y="4505007"/>
                  <a:ext cx="1276812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funct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" name="Group 30"/>
              <p:cNvGrpSpPr/>
              <p:nvPr/>
            </p:nvGrpSpPr>
            <p:grpSpPr>
              <a:xfrm>
                <a:off x="812838" y="2002668"/>
                <a:ext cx="6974285" cy="367616"/>
                <a:chOff x="813295" y="4505007"/>
                <a:chExt cx="6974285" cy="367616"/>
              </a:xfrm>
              <a:noFill/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813295" y="4505007"/>
                  <a:ext cx="1192090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6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012951" y="4505007"/>
                  <a:ext cx="1192090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212606" y="4505007"/>
                  <a:ext cx="1098971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311994" y="4505007"/>
                  <a:ext cx="1135969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459104" y="4505007"/>
                  <a:ext cx="1058398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510768" y="4505007"/>
                  <a:ext cx="1276812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6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215900" y="1485900"/>
              <a:ext cx="1066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R-type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3700" y="2451100"/>
            <a:ext cx="8445500" cy="897084"/>
            <a:chOff x="215900" y="2451100"/>
            <a:chExt cx="8445500" cy="897084"/>
          </a:xfrm>
        </p:grpSpPr>
        <p:grpSp>
          <p:nvGrpSpPr>
            <p:cNvPr id="15" name="Group 14"/>
            <p:cNvGrpSpPr/>
            <p:nvPr/>
          </p:nvGrpSpPr>
          <p:grpSpPr>
            <a:xfrm>
              <a:off x="1638338" y="2497529"/>
              <a:ext cx="7023062" cy="850655"/>
              <a:chOff x="647738" y="5443929"/>
              <a:chExt cx="7023062" cy="85065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47738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47394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47049" y="5443929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7738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47394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047049" y="5926968"/>
                <a:ext cx="1098971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27500" y="5926968"/>
                <a:ext cx="35433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16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46437" y="5443929"/>
                <a:ext cx="3486263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 or constant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15900" y="2451100"/>
              <a:ext cx="976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I-type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3700" y="5486400"/>
            <a:ext cx="8445500" cy="897084"/>
            <a:chOff x="0" y="5486400"/>
            <a:chExt cx="8445500" cy="897084"/>
          </a:xfrm>
        </p:grpSpPr>
        <p:grpSp>
          <p:nvGrpSpPr>
            <p:cNvPr id="50" name="Group 49"/>
            <p:cNvGrpSpPr/>
            <p:nvPr/>
          </p:nvGrpSpPr>
          <p:grpSpPr>
            <a:xfrm>
              <a:off x="1422438" y="5532829"/>
              <a:ext cx="7023062" cy="850655"/>
              <a:chOff x="1422438" y="5532829"/>
              <a:chExt cx="7023062" cy="850655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603501" y="5532829"/>
                <a:ext cx="580390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422438" y="55328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0158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590800" y="6015868"/>
                <a:ext cx="58547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26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0" y="5486400"/>
              <a:ext cx="9974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J-type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of MIPS Instructions: </a:t>
            </a:r>
            <a:br>
              <a:rPr lang="en-US" dirty="0" smtClean="0"/>
            </a:br>
            <a:r>
              <a:rPr lang="en-US" dirty="0" smtClean="0"/>
              <a:t>Must Be Unique!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2" y="1244600"/>
          <a:ext cx="9004303" cy="501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subu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sltu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endParaRPr lang="en-US" sz="1800" b="0" i="1" u="none" strike="noStrike" dirty="0">
                        <a:solidFill>
                          <a:srgbClr val="7F7F7F"/>
                        </a:solidFill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0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addi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unsigned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9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constant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beq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I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I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(jump)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J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2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J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jr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(jump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reg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8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FB45-3978-8240-97F1-28B89B16600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Value of </a:t>
            </a:r>
            <a:r>
              <a:rPr lang="en-US" dirty="0" err="1" smtClean="0"/>
              <a:t>i-th</a:t>
            </a:r>
            <a:r>
              <a:rPr lang="en-US" dirty="0" smtClean="0"/>
              <a:t> digit is </a:t>
            </a:r>
            <a:r>
              <a:rPr lang="en-US" i="1" dirty="0" err="1" smtClean="0"/>
              <a:t>d</a:t>
            </a:r>
            <a:r>
              <a:rPr lang="en-US" i="1" dirty="0" smtClean="0"/>
              <a:t> × </a:t>
            </a:r>
            <a:r>
              <a:rPr lang="en-US" i="1" dirty="0" err="1" smtClean="0"/>
              <a:t>Base</a:t>
            </a:r>
            <a:r>
              <a:rPr lang="en-US" i="1" baseline="30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starts at 0 and increases from right to left:</a:t>
            </a:r>
          </a:p>
          <a:p>
            <a:pPr>
              <a:tabLst>
                <a:tab pos="1320800" algn="l"/>
              </a:tabLst>
            </a:pPr>
            <a:r>
              <a:rPr lang="en-US" dirty="0" smtClean="0"/>
              <a:t>123</a:t>
            </a:r>
            <a:r>
              <a:rPr lang="en-US" baseline="-25000" dirty="0" smtClean="0"/>
              <a:t>10 </a:t>
            </a:r>
            <a:r>
              <a:rPr lang="en-US" dirty="0" smtClean="0"/>
              <a:t>= 1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1</a:t>
            </a:r>
            <a:r>
              <a:rPr lang="en-US" dirty="0" smtClean="0"/>
              <a:t> + 3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0</a:t>
            </a:r>
          </a:p>
          <a:p>
            <a:pPr>
              <a:buNone/>
              <a:tabLst>
                <a:tab pos="1320800" algn="l"/>
              </a:tabLst>
            </a:pPr>
            <a:r>
              <a:rPr lang="en-US" baseline="30000" dirty="0" smtClean="0"/>
              <a:t>			</a:t>
            </a:r>
            <a:r>
              <a:rPr lang="en-US" dirty="0" smtClean="0"/>
              <a:t>= 1x100</a:t>
            </a:r>
            <a:r>
              <a:rPr lang="en-US" baseline="-25000" dirty="0" smtClean="0"/>
              <a:t>10</a:t>
            </a:r>
            <a:r>
              <a:rPr lang="en-US" dirty="0" smtClean="0"/>
              <a:t> + 2x10</a:t>
            </a:r>
            <a:r>
              <a:rPr lang="en-US" baseline="-25000" dirty="0" smtClean="0"/>
              <a:t>10</a:t>
            </a:r>
            <a:r>
              <a:rPr lang="en-US" dirty="0" smtClean="0"/>
              <a:t> + 3x1</a:t>
            </a:r>
            <a:r>
              <a:rPr lang="en-US" baseline="-25000" dirty="0" smtClean="0"/>
              <a:t>10</a:t>
            </a:r>
            <a:br>
              <a:rPr lang="en-US" baseline="-25000" dirty="0" smtClean="0"/>
            </a:br>
            <a:r>
              <a:rPr lang="en-US" baseline="-25000" dirty="0" smtClean="0"/>
              <a:t>	</a:t>
            </a:r>
            <a:r>
              <a:rPr lang="en-US" dirty="0" smtClean="0"/>
              <a:t>= 100</a:t>
            </a:r>
            <a:r>
              <a:rPr lang="en-US" baseline="-25000" dirty="0" smtClean="0"/>
              <a:t>10</a:t>
            </a:r>
            <a:r>
              <a:rPr lang="en-US" dirty="0" smtClean="0"/>
              <a:t> + 20</a:t>
            </a:r>
            <a:r>
              <a:rPr lang="en-US" baseline="-25000" dirty="0" smtClean="0"/>
              <a:t>10</a:t>
            </a:r>
            <a:r>
              <a:rPr lang="en-US" dirty="0" smtClean="0"/>
              <a:t> + 3</a:t>
            </a:r>
            <a:r>
              <a:rPr lang="en-US" baseline="-25000" dirty="0" smtClean="0"/>
              <a:t>10</a:t>
            </a:r>
          </a:p>
          <a:p>
            <a:pPr>
              <a:buNone/>
              <a:tabLst>
                <a:tab pos="1320800" algn="l"/>
              </a:tabLst>
            </a:pPr>
            <a:r>
              <a:rPr lang="en-US" baseline="-25000" dirty="0" smtClean="0"/>
              <a:t>			</a:t>
            </a:r>
            <a:r>
              <a:rPr lang="en-US" dirty="0" smtClean="0"/>
              <a:t>= 123</a:t>
            </a:r>
            <a:r>
              <a:rPr lang="en-US" baseline="-25000" dirty="0" smtClean="0"/>
              <a:t>10	</a:t>
            </a:r>
            <a:endParaRPr lang="en-US" dirty="0" smtClean="0"/>
          </a:p>
          <a:p>
            <a:r>
              <a:rPr lang="en-US" dirty="0" smtClean="0"/>
              <a:t>Binary (Base 2), Hexadecimal (Base 16), Decimal (Base 10) different ways to represent an integer</a:t>
            </a:r>
          </a:p>
          <a:p>
            <a:pPr lvl="1"/>
            <a:r>
              <a:rPr lang="en-US" dirty="0" smtClean="0"/>
              <a:t>We use 1</a:t>
            </a:r>
            <a:r>
              <a:rPr lang="en-US" baseline="-25000" dirty="0" smtClean="0"/>
              <a:t>two</a:t>
            </a:r>
            <a:r>
              <a:rPr lang="en-US" dirty="0" smtClean="0"/>
              <a:t>, 5</a:t>
            </a:r>
            <a:r>
              <a:rPr lang="en-US" baseline="-25000" dirty="0" smtClean="0"/>
              <a:t>ten</a:t>
            </a:r>
            <a:r>
              <a:rPr lang="en-US" dirty="0" smtClean="0"/>
              <a:t>, 10</a:t>
            </a:r>
            <a:r>
              <a:rPr lang="en-US" baseline="-25000" dirty="0" smtClean="0"/>
              <a:t>hex</a:t>
            </a:r>
            <a:r>
              <a:rPr lang="en-US" dirty="0" smtClean="0"/>
              <a:t> to be clearer </a:t>
            </a:r>
            <a:br>
              <a:rPr lang="en-US" dirty="0" smtClean="0"/>
            </a:br>
            <a:r>
              <a:rPr lang="en-US" dirty="0" smtClean="0"/>
              <a:t>		(vs. 1</a:t>
            </a:r>
            <a:r>
              <a:rPr lang="en-US" baseline="-25000" dirty="0" smtClean="0"/>
              <a:t>2</a:t>
            </a:r>
            <a:r>
              <a:rPr lang="en-US" dirty="0" smtClean="0"/>
              <a:t>,    4</a:t>
            </a:r>
            <a:r>
              <a:rPr lang="en-US" baseline="-25000" dirty="0" smtClean="0"/>
              <a:t>8</a:t>
            </a:r>
            <a:r>
              <a:rPr lang="en-US" dirty="0" smtClean="0"/>
              <a:t>,   5</a:t>
            </a:r>
            <a:r>
              <a:rPr lang="en-US" baseline="-25000" dirty="0" smtClean="0"/>
              <a:t>10</a:t>
            </a:r>
            <a:r>
              <a:rPr lang="en-US" dirty="0" smtClean="0"/>
              <a:t>,  10</a:t>
            </a:r>
            <a:r>
              <a:rPr lang="en-US" baseline="-25000" dirty="0" smtClean="0"/>
              <a:t>16  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C4CD-30EE-2C47-9F8C-AC989BC87D4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Everything is a Number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Overflow and Real Numbers 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/>
              <a:t>Technology Break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A2BC-5B69-BB4F-B7CC-35AB5BD9CD52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CD7B-206F-694B-B008-EA2EF1852815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71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04" y="286278"/>
            <a:ext cx="8585728" cy="607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Everything is a Number</a:t>
            </a: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Overflow and Real Numbers 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Technology Break</a:t>
            </a:r>
          </a:p>
          <a:p>
            <a:r>
              <a:rPr lang="en-US" dirty="0" smtClean="0"/>
              <a:t>Assembly Language to Machine Language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Summary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5E54-3B30-3448-9D7C-4A0ED898A04D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C to MIPS Machine code</a:t>
            </a:r>
            <a:br>
              <a:rPr lang="en-US" dirty="0" smtClean="0"/>
            </a:br>
            <a:r>
              <a:rPr lang="en-US" sz="3556" dirty="0" smtClean="0">
                <a:solidFill>
                  <a:srgbClr val="000000"/>
                </a:solidFill>
              </a:rPr>
              <a:t>&amp;A=$t0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8), $t1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9), </a:t>
            </a:r>
            <a:r>
              <a:rPr lang="en-US" sz="3556" dirty="0" err="1" smtClean="0">
                <a:solidFill>
                  <a:srgbClr val="000000"/>
                </a:solidFill>
              </a:rPr>
              <a:t>h</a:t>
            </a:r>
            <a:r>
              <a:rPr lang="en-US" sz="3556" dirty="0" smtClean="0">
                <a:solidFill>
                  <a:srgbClr val="000000"/>
                </a:solidFill>
              </a:rPr>
              <a:t>=$s2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18)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524001"/>
            <a:ext cx="3695700" cy="2260600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endParaRPr lang="en-US" dirty="0" smtClean="0"/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$t0,1200($t1)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$t1,$s2,$t0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$t0,1200($t1)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A91435B0-EC99-6B46-AA1C-BCE7CB66CC73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73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041400" y="5499100"/>
            <a:ext cx="8051801" cy="1185565"/>
            <a:chOff x="1041400" y="5499100"/>
            <a:chExt cx="8051801" cy="1185565"/>
          </a:xfrm>
        </p:grpSpPr>
        <p:grpSp>
          <p:nvGrpSpPr>
            <p:cNvPr id="7" name="Group 22"/>
            <p:cNvGrpSpPr/>
            <p:nvPr/>
          </p:nvGrpSpPr>
          <p:grpSpPr>
            <a:xfrm>
              <a:off x="2108238" y="5545529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041400" y="5499100"/>
              <a:ext cx="1003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R-type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08238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07894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07549" y="5926529"/>
              <a:ext cx="1098971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06937" y="5926529"/>
              <a:ext cx="3486263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41400" y="5842000"/>
              <a:ext cx="913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47"/>
            <p:cNvGrpSpPr/>
            <p:nvPr/>
          </p:nvGrpSpPr>
          <p:grpSpPr>
            <a:xfrm>
              <a:off x="2108238" y="6294829"/>
              <a:ext cx="6984963" cy="367616"/>
              <a:chOff x="1422438" y="6167829"/>
              <a:chExt cx="6984963" cy="367616"/>
            </a:xfrm>
            <a:noFill/>
          </p:grpSpPr>
          <p:sp>
            <p:nvSpPr>
              <p:cNvPr id="44" name="Rectangle 43"/>
              <p:cNvSpPr/>
              <p:nvPr/>
            </p:nvSpPr>
            <p:spPr>
              <a:xfrm>
                <a:off x="2603501" y="6167829"/>
                <a:ext cx="580390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167829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41400" y="6223000"/>
              <a:ext cx="934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J-type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2692400" y="1549400"/>
            <a:ext cx="6375400" cy="2146300"/>
            <a:chOff x="2692400" y="1549400"/>
            <a:chExt cx="6375400" cy="2146300"/>
          </a:xfrm>
        </p:grpSpPr>
        <p:sp>
          <p:nvSpPr>
            <p:cNvPr id="113" name="TextBox 112"/>
            <p:cNvSpPr txBox="1"/>
            <p:nvPr/>
          </p:nvSpPr>
          <p:spPr>
            <a:xfrm>
              <a:off x="2692400" y="1549400"/>
              <a:ext cx="1401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Format?</a:t>
              </a:r>
              <a:endParaRPr lang="en-US" sz="2800" dirty="0"/>
            </a:p>
          </p:txBody>
        </p:sp>
        <p:grpSp>
          <p:nvGrpSpPr>
            <p:cNvPr id="10" name="Group 167"/>
            <p:cNvGrpSpPr/>
            <p:nvPr/>
          </p:nvGrpSpPr>
          <p:grpSpPr>
            <a:xfrm>
              <a:off x="3530600" y="2095500"/>
              <a:ext cx="5537200" cy="533400"/>
              <a:chOff x="3530600" y="2324100"/>
              <a:chExt cx="5537200" cy="533400"/>
            </a:xfrm>
          </p:grpSpPr>
          <p:grpSp>
            <p:nvGrpSpPr>
              <p:cNvPr id="12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0" name="TextBox 16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3" name="Group 172"/>
            <p:cNvGrpSpPr/>
            <p:nvPr/>
          </p:nvGrpSpPr>
          <p:grpSpPr>
            <a:xfrm>
              <a:off x="3530600" y="2628900"/>
              <a:ext cx="5537200" cy="533400"/>
              <a:chOff x="3530600" y="2324100"/>
              <a:chExt cx="5537200" cy="533400"/>
            </a:xfrm>
          </p:grpSpPr>
          <p:grpSp>
            <p:nvGrpSpPr>
              <p:cNvPr id="14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" name="TextBox 174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6" name="Group 177"/>
            <p:cNvGrpSpPr/>
            <p:nvPr/>
          </p:nvGrpSpPr>
          <p:grpSpPr>
            <a:xfrm>
              <a:off x="3530600" y="3162300"/>
              <a:ext cx="5537200" cy="533400"/>
              <a:chOff x="3530600" y="2324100"/>
              <a:chExt cx="5537200" cy="533400"/>
            </a:xfrm>
          </p:grpSpPr>
          <p:grpSp>
            <p:nvGrpSpPr>
              <p:cNvPr id="17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</p:grpSp>
      <p:graphicFrame>
        <p:nvGraphicFramePr>
          <p:cNvPr id="62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3810000"/>
          <a:ext cx="900430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42900" y="1104900"/>
            <a:ext cx="3099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A[300] = </a:t>
            </a:r>
            <a:r>
              <a:rPr lang="en-US" sz="2800" dirty="0" err="1" smtClean="0"/>
              <a:t>h</a:t>
            </a:r>
            <a:r>
              <a:rPr lang="en-US" sz="2800" dirty="0" smtClean="0"/>
              <a:t> + A[300];</a:t>
            </a:r>
            <a:endParaRPr lang="en-US" sz="2800" dirty="0"/>
          </a:p>
        </p:txBody>
      </p:sp>
      <p:sp>
        <p:nvSpPr>
          <p:cNvPr id="64" name="Notched Right Arrow 63"/>
          <p:cNvSpPr/>
          <p:nvPr/>
        </p:nvSpPr>
        <p:spPr>
          <a:xfrm rot="5400000">
            <a:off x="1422400" y="1587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otched Right Arrow 64"/>
          <p:cNvSpPr/>
          <p:nvPr/>
        </p:nvSpPr>
        <p:spPr>
          <a:xfrm>
            <a:off x="2971800" y="2603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4" grpId="0" animBg="1"/>
      <p:bldP spid="6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C to MIPS Machine code</a:t>
            </a:r>
            <a:br>
              <a:rPr lang="en-US" dirty="0" smtClean="0"/>
            </a:br>
            <a:r>
              <a:rPr lang="en-US" sz="3556" dirty="0" smtClean="0">
                <a:solidFill>
                  <a:srgbClr val="000000"/>
                </a:solidFill>
              </a:rPr>
              <a:t>&amp;A=$t0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8), $t1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9), </a:t>
            </a:r>
            <a:r>
              <a:rPr lang="en-US" sz="3556" dirty="0" err="1" smtClean="0">
                <a:solidFill>
                  <a:srgbClr val="000000"/>
                </a:solidFill>
              </a:rPr>
              <a:t>h</a:t>
            </a:r>
            <a:r>
              <a:rPr lang="en-US" sz="3556" dirty="0" smtClean="0">
                <a:solidFill>
                  <a:srgbClr val="000000"/>
                </a:solidFill>
              </a:rPr>
              <a:t>=$s2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18)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524001"/>
            <a:ext cx="3695700" cy="2260600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endParaRPr lang="en-US" dirty="0" smtClean="0"/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$t0,1200($t1)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$t1,$s2,$t0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$t0,1200($t1)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0D47E5AA-89D3-4846-9BE6-172BD1CB941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74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041400" y="5499100"/>
            <a:ext cx="8051801" cy="1185565"/>
            <a:chOff x="1041400" y="5499100"/>
            <a:chExt cx="8051801" cy="1185565"/>
          </a:xfrm>
        </p:grpSpPr>
        <p:grpSp>
          <p:nvGrpSpPr>
            <p:cNvPr id="7" name="Group 22"/>
            <p:cNvGrpSpPr/>
            <p:nvPr/>
          </p:nvGrpSpPr>
          <p:grpSpPr>
            <a:xfrm>
              <a:off x="2108238" y="5545529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041400" y="5499100"/>
              <a:ext cx="1003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R-type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08238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07894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07549" y="5926529"/>
              <a:ext cx="1098971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06937" y="5926529"/>
              <a:ext cx="3486263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41400" y="5842000"/>
              <a:ext cx="913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47"/>
            <p:cNvGrpSpPr/>
            <p:nvPr/>
          </p:nvGrpSpPr>
          <p:grpSpPr>
            <a:xfrm>
              <a:off x="2108238" y="6294829"/>
              <a:ext cx="6984963" cy="367616"/>
              <a:chOff x="1422438" y="6167829"/>
              <a:chExt cx="6984963" cy="367616"/>
            </a:xfrm>
            <a:noFill/>
          </p:grpSpPr>
          <p:sp>
            <p:nvSpPr>
              <p:cNvPr id="44" name="Rectangle 43"/>
              <p:cNvSpPr/>
              <p:nvPr/>
            </p:nvSpPr>
            <p:spPr>
              <a:xfrm>
                <a:off x="2603501" y="6167829"/>
                <a:ext cx="580390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167829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41400" y="6223000"/>
              <a:ext cx="934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J-type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2692400" y="1549400"/>
            <a:ext cx="6375400" cy="2146300"/>
            <a:chOff x="2692400" y="1549400"/>
            <a:chExt cx="6375400" cy="2146300"/>
          </a:xfrm>
        </p:grpSpPr>
        <p:sp>
          <p:nvSpPr>
            <p:cNvPr id="113" name="TextBox 112"/>
            <p:cNvSpPr txBox="1"/>
            <p:nvPr/>
          </p:nvSpPr>
          <p:spPr>
            <a:xfrm>
              <a:off x="2692400" y="1549400"/>
              <a:ext cx="1401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Format?</a:t>
              </a:r>
              <a:endParaRPr lang="en-US" sz="2800" dirty="0"/>
            </a:p>
          </p:txBody>
        </p:sp>
        <p:grpSp>
          <p:nvGrpSpPr>
            <p:cNvPr id="10" name="Group 167"/>
            <p:cNvGrpSpPr/>
            <p:nvPr/>
          </p:nvGrpSpPr>
          <p:grpSpPr>
            <a:xfrm>
              <a:off x="3530600" y="2095500"/>
              <a:ext cx="5537200" cy="533400"/>
              <a:chOff x="3530600" y="2324100"/>
              <a:chExt cx="5537200" cy="533400"/>
            </a:xfrm>
          </p:grpSpPr>
          <p:grpSp>
            <p:nvGrpSpPr>
              <p:cNvPr id="12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0" name="TextBox 16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3" name="Group 172"/>
            <p:cNvGrpSpPr/>
            <p:nvPr/>
          </p:nvGrpSpPr>
          <p:grpSpPr>
            <a:xfrm>
              <a:off x="3530600" y="2628900"/>
              <a:ext cx="5537200" cy="533400"/>
              <a:chOff x="3530600" y="2324100"/>
              <a:chExt cx="5537200" cy="533400"/>
            </a:xfrm>
          </p:grpSpPr>
          <p:grpSp>
            <p:nvGrpSpPr>
              <p:cNvPr id="14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" name="TextBox 174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6" name="Group 177"/>
            <p:cNvGrpSpPr/>
            <p:nvPr/>
          </p:nvGrpSpPr>
          <p:grpSpPr>
            <a:xfrm>
              <a:off x="3530600" y="3162300"/>
              <a:ext cx="5537200" cy="533400"/>
              <a:chOff x="3530600" y="2324100"/>
              <a:chExt cx="5537200" cy="533400"/>
            </a:xfrm>
          </p:grpSpPr>
          <p:grpSp>
            <p:nvGrpSpPr>
              <p:cNvPr id="17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</p:grpSp>
      <p:graphicFrame>
        <p:nvGraphicFramePr>
          <p:cNvPr id="62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3810000"/>
          <a:ext cx="900430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42900" y="1104900"/>
            <a:ext cx="3099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A[300] = </a:t>
            </a:r>
            <a:r>
              <a:rPr lang="en-US" sz="2800" dirty="0" err="1" smtClean="0"/>
              <a:t>h</a:t>
            </a:r>
            <a:r>
              <a:rPr lang="en-US" sz="2800" dirty="0" smtClean="0"/>
              <a:t> + A[300];</a:t>
            </a:r>
            <a:endParaRPr lang="en-US" sz="2800" dirty="0"/>
          </a:p>
        </p:txBody>
      </p:sp>
      <p:sp>
        <p:nvSpPr>
          <p:cNvPr id="64" name="Notched Right Arrow 63"/>
          <p:cNvSpPr/>
          <p:nvPr/>
        </p:nvSpPr>
        <p:spPr>
          <a:xfrm rot="5400000">
            <a:off x="1422400" y="1587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otched Right Arrow 64"/>
          <p:cNvSpPr/>
          <p:nvPr/>
        </p:nvSpPr>
        <p:spPr>
          <a:xfrm>
            <a:off x="2971800" y="2603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4747243" y="2887190"/>
            <a:ext cx="1580202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460761" y="2891908"/>
            <a:ext cx="1580202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6705448" y="2895600"/>
            <a:ext cx="533400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078302" y="2088426"/>
            <a:ext cx="4092060" cy="523220"/>
            <a:chOff x="4078302" y="2088426"/>
            <a:chExt cx="4092060" cy="523220"/>
          </a:xfrm>
        </p:grpSpPr>
        <p:sp>
          <p:nvSpPr>
            <p:cNvPr id="47" name="TextBox 46"/>
            <p:cNvSpPr txBox="1"/>
            <p:nvPr/>
          </p:nvSpPr>
          <p:spPr>
            <a:xfrm>
              <a:off x="4078302" y="208842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35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57732" y="2088426"/>
              <a:ext cx="912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1200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73742" y="20884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9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16782" y="20884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171636" y="2605312"/>
            <a:ext cx="4559675" cy="523220"/>
            <a:chOff x="4171636" y="2605312"/>
            <a:chExt cx="4559675" cy="523220"/>
          </a:xfrm>
        </p:grpSpPr>
        <p:sp>
          <p:nvSpPr>
            <p:cNvPr id="48" name="TextBox 47"/>
            <p:cNvSpPr txBox="1"/>
            <p:nvPr/>
          </p:nvSpPr>
          <p:spPr>
            <a:xfrm>
              <a:off x="4171636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06042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9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875118" y="260531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21520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270079" y="2605312"/>
              <a:ext cx="1461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0         33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087780" y="3141680"/>
            <a:ext cx="4116853" cy="523220"/>
            <a:chOff x="4087780" y="3141680"/>
            <a:chExt cx="4116853" cy="523220"/>
          </a:xfrm>
        </p:grpSpPr>
        <p:sp>
          <p:nvSpPr>
            <p:cNvPr id="49" name="TextBox 48"/>
            <p:cNvSpPr txBox="1"/>
            <p:nvPr/>
          </p:nvSpPr>
          <p:spPr>
            <a:xfrm>
              <a:off x="4087780" y="3141680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43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83220" y="314168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9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26260" y="314168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292003" y="3141680"/>
              <a:ext cx="912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1200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197100"/>
            <a:ext cx="8470900" cy="4318000"/>
          </a:xfrm>
        </p:spPr>
        <p:txBody>
          <a:bodyPr>
            <a:normAutofit/>
          </a:bodyPr>
          <a:lstStyle/>
          <a:p>
            <a:r>
              <a:rPr lang="en-US" dirty="0" smtClean="0"/>
              <a:t>Programs much bigger than 2</a:t>
            </a:r>
            <a:r>
              <a:rPr lang="en-US" baseline="30000" dirty="0" smtClean="0"/>
              <a:t>16</a:t>
            </a:r>
            <a:r>
              <a:rPr lang="en-US" dirty="0" smtClean="0"/>
              <a:t> bytes, </a:t>
            </a:r>
            <a:br>
              <a:rPr lang="en-US" dirty="0" smtClean="0"/>
            </a:br>
            <a:r>
              <a:rPr lang="en-US" dirty="0" smtClean="0"/>
              <a:t>but branch address must fit in 16-bit field</a:t>
            </a:r>
          </a:p>
          <a:p>
            <a:pPr lvl="1"/>
            <a:r>
              <a:rPr lang="en-US" dirty="0" smtClean="0"/>
              <a:t>Must specify a register for branch addresses for big programs: PC = Register + Branch address</a:t>
            </a:r>
          </a:p>
          <a:p>
            <a:pPr lvl="1"/>
            <a:r>
              <a:rPr lang="en-US" dirty="0" smtClean="0"/>
              <a:t>Which register?</a:t>
            </a:r>
          </a:p>
          <a:p>
            <a:r>
              <a:rPr lang="en-US" dirty="0" smtClean="0"/>
              <a:t>Conditional branching for IF-statement, loops</a:t>
            </a:r>
          </a:p>
          <a:p>
            <a:pPr lvl="1"/>
            <a:r>
              <a:rPr lang="en-US" dirty="0" smtClean="0"/>
              <a:t>Tend to be near branches; ½ within 16 instructions</a:t>
            </a:r>
          </a:p>
          <a:p>
            <a:r>
              <a:rPr lang="en-US" dirty="0" smtClean="0"/>
              <a:t>Idea: </a:t>
            </a:r>
            <a:r>
              <a:rPr lang="en-US" i="1" dirty="0" smtClean="0">
                <a:solidFill>
                  <a:srgbClr val="000000"/>
                </a:solidFill>
              </a:rPr>
              <a:t>PC-relative branching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0C80-2BE2-7C45-B109-1002E7256A30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75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457200" y="1473200"/>
            <a:ext cx="8445500" cy="897084"/>
            <a:chOff x="215900" y="2451100"/>
            <a:chExt cx="8445500" cy="897084"/>
          </a:xfrm>
        </p:grpSpPr>
        <p:grpSp>
          <p:nvGrpSpPr>
            <p:cNvPr id="8" name="Group 14"/>
            <p:cNvGrpSpPr/>
            <p:nvPr/>
          </p:nvGrpSpPr>
          <p:grpSpPr>
            <a:xfrm>
              <a:off x="1638338" y="2497529"/>
              <a:ext cx="7023062" cy="850655"/>
              <a:chOff x="647738" y="5443929"/>
              <a:chExt cx="7023062" cy="85065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47738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847394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47049" y="5443929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7738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847394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47049" y="5926968"/>
                <a:ext cx="1098971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127500" y="5926968"/>
                <a:ext cx="35433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16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146437" y="5443929"/>
                <a:ext cx="3486263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 or constant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15900" y="2451100"/>
              <a:ext cx="976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I-type</a:t>
              </a:r>
              <a:endParaRPr lang="en-US" sz="24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565400"/>
            <a:ext cx="8470900" cy="36957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Hardware increments PC early, so relative address is PC = (PC + 4) + Branch address</a:t>
            </a:r>
          </a:p>
          <a:p>
            <a:r>
              <a:rPr lang="en-US" dirty="0" smtClean="0"/>
              <a:t>Another optimization since all MIPS instructions 4 bytes long?</a:t>
            </a:r>
          </a:p>
          <a:p>
            <a:r>
              <a:rPr lang="en-US" dirty="0" smtClean="0"/>
              <a:t>Multiply value in branch address field by 4!</a:t>
            </a:r>
          </a:p>
          <a:p>
            <a:r>
              <a:rPr lang="en-US" dirty="0" smtClean="0"/>
              <a:t>MIPS PC-relative branching</a:t>
            </a:r>
            <a:br>
              <a:rPr lang="en-US" dirty="0" smtClean="0"/>
            </a:br>
            <a:r>
              <a:rPr lang="en-US" dirty="0" smtClean="0"/>
              <a:t>PC = (PC + 4) + (Branch address*4)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3424-7D8E-C74E-A0DD-852820134972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485900"/>
            <a:ext cx="8445500" cy="897084"/>
            <a:chOff x="215900" y="2451100"/>
            <a:chExt cx="8445500" cy="897084"/>
          </a:xfrm>
        </p:grpSpPr>
        <p:grpSp>
          <p:nvGrpSpPr>
            <p:cNvPr id="8" name="Group 14"/>
            <p:cNvGrpSpPr/>
            <p:nvPr/>
          </p:nvGrpSpPr>
          <p:grpSpPr>
            <a:xfrm>
              <a:off x="1638338" y="2497529"/>
              <a:ext cx="7023062" cy="850655"/>
              <a:chOff x="647738" y="5443929"/>
              <a:chExt cx="7023062" cy="8506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47738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47394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047049" y="5443929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47738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47394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047049" y="5926968"/>
                <a:ext cx="1098971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127500" y="5926968"/>
                <a:ext cx="35433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16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146437" y="5443929"/>
                <a:ext cx="3486263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 or constant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15900" y="2451100"/>
              <a:ext cx="976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I-type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 Jumps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374900"/>
            <a:ext cx="8470900" cy="2882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Same trick for Jumps, Jump and Link</a:t>
            </a:r>
            <a:br>
              <a:rPr lang="en-US" dirty="0" smtClean="0"/>
            </a:br>
            <a:r>
              <a:rPr lang="en-US" dirty="0" smtClean="0"/>
              <a:t>PC = Jump address * 4</a:t>
            </a:r>
          </a:p>
          <a:p>
            <a:r>
              <a:rPr lang="en-US" dirty="0" smtClean="0"/>
              <a:t>Since PC =  32 bits, and Jump address * 4 = 28 bits, what about other 4 bits?</a:t>
            </a:r>
          </a:p>
          <a:p>
            <a:r>
              <a:rPr lang="en-US" dirty="0" smtClean="0"/>
              <a:t>Jump and Jump and Link only changes bottom 28 bits of PC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613F6-5D3B-3147-ABEB-2F8D4E3AA26B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0500" y="1511300"/>
            <a:ext cx="8445500" cy="897084"/>
            <a:chOff x="0" y="5486400"/>
            <a:chExt cx="8445500" cy="897084"/>
          </a:xfrm>
        </p:grpSpPr>
        <p:grpSp>
          <p:nvGrpSpPr>
            <p:cNvPr id="8" name="Group 49"/>
            <p:cNvGrpSpPr/>
            <p:nvPr/>
          </p:nvGrpSpPr>
          <p:grpSpPr>
            <a:xfrm>
              <a:off x="1422438" y="5532829"/>
              <a:ext cx="7023062" cy="850655"/>
              <a:chOff x="1422438" y="5532829"/>
              <a:chExt cx="7023062" cy="8506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603501" y="5532829"/>
                <a:ext cx="580390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22438" y="55328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22438" y="60158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90800" y="6015868"/>
                <a:ext cx="58547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26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5486400"/>
              <a:ext cx="9974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J-type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Converting to MIPS Machine code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3695700" cy="4525963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dirty="0" smtClean="0"/>
              <a:t>Loop:</a:t>
            </a:r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sll</a:t>
            </a:r>
            <a:r>
              <a:rPr lang="en-US" dirty="0" smtClean="0"/>
              <a:t> $t1,$s3,2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$t1,$t1,$s6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bne</a:t>
            </a:r>
            <a:r>
              <a:rPr lang="en-US" dirty="0" smtClean="0"/>
              <a:t> $t0,$s5, Exit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addiu</a:t>
            </a:r>
            <a:r>
              <a:rPr lang="en-US" dirty="0" smtClean="0"/>
              <a:t> $s3,$s3,1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Loop</a:t>
            </a:r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12734527-7ED5-2942-8408-7D716BED94F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78</a:t>
            </a:fld>
            <a:endParaRPr lang="en-US"/>
          </a:p>
        </p:txBody>
      </p:sp>
      <p:grpSp>
        <p:nvGrpSpPr>
          <p:cNvPr id="3" name="Group 22"/>
          <p:cNvGrpSpPr/>
          <p:nvPr/>
        </p:nvGrpSpPr>
        <p:grpSpPr>
          <a:xfrm>
            <a:off x="2108238" y="5545529"/>
            <a:ext cx="6974285" cy="367616"/>
            <a:chOff x="813295" y="4505007"/>
            <a:chExt cx="6974285" cy="367616"/>
          </a:xfrm>
          <a:noFill/>
        </p:grpSpPr>
        <p:sp>
          <p:nvSpPr>
            <p:cNvPr id="24" name="Rectangle 23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rd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shamt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funct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41400" y="5499100"/>
            <a:ext cx="100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R-type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08238" y="5926529"/>
            <a:ext cx="1192090" cy="36761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op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07894" y="5926529"/>
            <a:ext cx="1192090" cy="36761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rs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07549" y="5926529"/>
            <a:ext cx="1098971" cy="36761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rt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06937" y="5926529"/>
            <a:ext cx="3486263" cy="36761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address or constant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1400" y="5842000"/>
            <a:ext cx="913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I-type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7" name="Group 47"/>
          <p:cNvGrpSpPr/>
          <p:nvPr/>
        </p:nvGrpSpPr>
        <p:grpSpPr>
          <a:xfrm>
            <a:off x="2108238" y="6294829"/>
            <a:ext cx="6984963" cy="367616"/>
            <a:chOff x="1422438" y="6167829"/>
            <a:chExt cx="6984963" cy="367616"/>
          </a:xfrm>
          <a:noFill/>
        </p:grpSpPr>
        <p:sp>
          <p:nvSpPr>
            <p:cNvPr id="44" name="Rectangle 43"/>
            <p:cNvSpPr/>
            <p:nvPr/>
          </p:nvSpPr>
          <p:spPr>
            <a:xfrm>
              <a:off x="2603501" y="6167829"/>
              <a:ext cx="5803900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422438" y="6167829"/>
              <a:ext cx="1192090" cy="367616"/>
            </a:xfrm>
            <a:prstGeom prst="rect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041400" y="6223000"/>
            <a:ext cx="934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J-type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692400" y="1244600"/>
            <a:ext cx="1401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Format?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1206500"/>
            <a:ext cx="638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Address</a:t>
            </a:r>
            <a:endParaRPr lang="en-US" sz="2000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8998" y="18034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800</a:t>
            </a:r>
            <a:endParaRPr lang="en-US" sz="2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8998" y="2336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804</a:t>
            </a:r>
            <a:endParaRPr lang="en-US" sz="2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8998" y="2844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808</a:t>
            </a:r>
            <a:endParaRPr lang="en-US" sz="2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8998" y="34036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812</a:t>
            </a:r>
            <a:endParaRPr lang="en-US" sz="2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8998" y="39497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816</a:t>
            </a:r>
            <a:endParaRPr lang="en-US" sz="2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9438" y="4495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820</a:t>
            </a:r>
            <a:endParaRPr lang="en-US" sz="2800" dirty="0"/>
          </a:p>
        </p:txBody>
      </p:sp>
      <p:grpSp>
        <p:nvGrpSpPr>
          <p:cNvPr id="8" name="Group 158"/>
          <p:cNvGrpSpPr/>
          <p:nvPr/>
        </p:nvGrpSpPr>
        <p:grpSpPr>
          <a:xfrm>
            <a:off x="3530600" y="4470400"/>
            <a:ext cx="5537200" cy="533400"/>
            <a:chOff x="3530600" y="2324100"/>
            <a:chExt cx="5537200" cy="533400"/>
          </a:xfrm>
        </p:grpSpPr>
        <p:grpSp>
          <p:nvGrpSpPr>
            <p:cNvPr id="9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" name="TextBox 160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grpSp>
        <p:nvGrpSpPr>
          <p:cNvPr id="10" name="Group 167"/>
          <p:cNvGrpSpPr/>
          <p:nvPr/>
        </p:nvGrpSpPr>
        <p:grpSpPr>
          <a:xfrm>
            <a:off x="3530600" y="1790700"/>
            <a:ext cx="5537200" cy="533400"/>
            <a:chOff x="3530600" y="2324100"/>
            <a:chExt cx="5537200" cy="533400"/>
          </a:xfrm>
        </p:grpSpPr>
        <p:grpSp>
          <p:nvGrpSpPr>
            <p:cNvPr id="12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grpSp>
        <p:nvGrpSpPr>
          <p:cNvPr id="13" name="Group 172"/>
          <p:cNvGrpSpPr/>
          <p:nvPr/>
        </p:nvGrpSpPr>
        <p:grpSpPr>
          <a:xfrm>
            <a:off x="3530600" y="2324100"/>
            <a:ext cx="5537200" cy="533400"/>
            <a:chOff x="3530600" y="2324100"/>
            <a:chExt cx="5537200" cy="533400"/>
          </a:xfrm>
        </p:grpSpPr>
        <p:grpSp>
          <p:nvGrpSpPr>
            <p:cNvPr id="14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5" name="TextBox 174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grpSp>
        <p:nvGrpSpPr>
          <p:cNvPr id="16" name="Group 177"/>
          <p:cNvGrpSpPr/>
          <p:nvPr/>
        </p:nvGrpSpPr>
        <p:grpSpPr>
          <a:xfrm>
            <a:off x="3530600" y="2857500"/>
            <a:ext cx="5537200" cy="533400"/>
            <a:chOff x="3530600" y="2324100"/>
            <a:chExt cx="5537200" cy="533400"/>
          </a:xfrm>
        </p:grpSpPr>
        <p:grpSp>
          <p:nvGrpSpPr>
            <p:cNvPr id="17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grpSp>
        <p:nvGrpSpPr>
          <p:cNvPr id="18" name="Group 182"/>
          <p:cNvGrpSpPr/>
          <p:nvPr/>
        </p:nvGrpSpPr>
        <p:grpSpPr>
          <a:xfrm>
            <a:off x="3530600" y="3390900"/>
            <a:ext cx="5537200" cy="533400"/>
            <a:chOff x="3530600" y="2324100"/>
            <a:chExt cx="5537200" cy="533400"/>
          </a:xfrm>
        </p:grpSpPr>
        <p:grpSp>
          <p:nvGrpSpPr>
            <p:cNvPr id="19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5" name="TextBox 184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grpSp>
        <p:nvGrpSpPr>
          <p:cNvPr id="20" name="Group 187"/>
          <p:cNvGrpSpPr/>
          <p:nvPr/>
        </p:nvGrpSpPr>
        <p:grpSpPr>
          <a:xfrm>
            <a:off x="3530600" y="3924300"/>
            <a:ext cx="5537200" cy="533400"/>
            <a:chOff x="3530600" y="2324100"/>
            <a:chExt cx="5537200" cy="533400"/>
          </a:xfrm>
        </p:grpSpPr>
        <p:grpSp>
          <p:nvGrpSpPr>
            <p:cNvPr id="21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>
              <a:off x="3530600" y="23749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</a:t>
              </a:r>
              <a:endParaRPr lang="en-US" sz="24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Converting to MIPS Machine code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3695700" cy="4525963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dirty="0" smtClean="0"/>
              <a:t>Loop:</a:t>
            </a:r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sll</a:t>
            </a:r>
            <a:r>
              <a:rPr lang="en-US" dirty="0" smtClean="0"/>
              <a:t> $t1,$s3,2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$t1,$t1,$s6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bne</a:t>
            </a:r>
            <a:r>
              <a:rPr lang="en-US" dirty="0" smtClean="0"/>
              <a:t> $t0,$s5, Exit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addiu</a:t>
            </a:r>
            <a:r>
              <a:rPr lang="en-US" dirty="0" smtClean="0"/>
              <a:t> $s3,$s3,1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Loop</a:t>
            </a:r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C9C8130D-A8FD-CB47-B8B6-795A7665806C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79</a:t>
            </a:fld>
            <a:endParaRPr lang="en-US"/>
          </a:p>
        </p:txBody>
      </p:sp>
      <p:grpSp>
        <p:nvGrpSpPr>
          <p:cNvPr id="3" name="Group 22"/>
          <p:cNvGrpSpPr/>
          <p:nvPr/>
        </p:nvGrpSpPr>
        <p:grpSpPr>
          <a:xfrm>
            <a:off x="1422438" y="5545529"/>
            <a:ext cx="6974285" cy="367616"/>
            <a:chOff x="813295" y="4505007"/>
            <a:chExt cx="6974285" cy="367616"/>
          </a:xfrm>
        </p:grpSpPr>
        <p:sp>
          <p:nvSpPr>
            <p:cNvPr id="24" name="Rectangle 23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rd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shamt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funct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5600" y="5499100"/>
            <a:ext cx="100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R-type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22438" y="5926529"/>
            <a:ext cx="1192090" cy="3676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op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22094" y="5926529"/>
            <a:ext cx="1192090" cy="3676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rs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21749" y="5926529"/>
            <a:ext cx="1098971" cy="3676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rt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21137" y="5926529"/>
            <a:ext cx="3486263" cy="3676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address or constant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5600" y="5842000"/>
            <a:ext cx="913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I-type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7" name="Group 47"/>
          <p:cNvGrpSpPr/>
          <p:nvPr/>
        </p:nvGrpSpPr>
        <p:grpSpPr>
          <a:xfrm>
            <a:off x="1422438" y="6294829"/>
            <a:ext cx="6984963" cy="367616"/>
            <a:chOff x="1422438" y="6167829"/>
            <a:chExt cx="6984963" cy="367616"/>
          </a:xfrm>
        </p:grpSpPr>
        <p:sp>
          <p:nvSpPr>
            <p:cNvPr id="44" name="Rectangle 43"/>
            <p:cNvSpPr/>
            <p:nvPr/>
          </p:nvSpPr>
          <p:spPr>
            <a:xfrm>
              <a:off x="2603501" y="6167829"/>
              <a:ext cx="580390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422438" y="6167829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55600" y="6223000"/>
            <a:ext cx="934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J-type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692400" y="1244600"/>
            <a:ext cx="1401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Format?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1206500"/>
            <a:ext cx="638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Address</a:t>
            </a:r>
            <a:endParaRPr lang="en-US" sz="2000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8998" y="18034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800</a:t>
            </a:r>
            <a:endParaRPr lang="en-US" sz="2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8998" y="2336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804</a:t>
            </a:r>
            <a:endParaRPr lang="en-US" sz="2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8998" y="2844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808</a:t>
            </a:r>
            <a:endParaRPr lang="en-US" sz="2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8998" y="34036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812</a:t>
            </a:r>
            <a:endParaRPr lang="en-US" sz="2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8998" y="39497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816</a:t>
            </a:r>
            <a:endParaRPr lang="en-US" sz="2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9438" y="4495800"/>
            <a:ext cx="73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820</a:t>
            </a:r>
            <a:endParaRPr lang="en-US" sz="28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3505200" y="1778000"/>
            <a:ext cx="5562600" cy="533400"/>
            <a:chOff x="3505200" y="1778000"/>
            <a:chExt cx="5562600" cy="533400"/>
          </a:xfrm>
        </p:grpSpPr>
        <p:grpSp>
          <p:nvGrpSpPr>
            <p:cNvPr id="8" name="Group 124"/>
            <p:cNvGrpSpPr/>
            <p:nvPr/>
          </p:nvGrpSpPr>
          <p:grpSpPr>
            <a:xfrm>
              <a:off x="3898900" y="1778000"/>
              <a:ext cx="5168900" cy="533400"/>
              <a:chOff x="3898900" y="1778000"/>
              <a:chExt cx="5168900" cy="533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788009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677118" y="1778000"/>
                <a:ext cx="81448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19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491915" y="1778000"/>
                <a:ext cx="841909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342081" y="1778000"/>
                <a:ext cx="78441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121508" y="1778000"/>
                <a:ext cx="94629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3505200" y="1816100"/>
              <a:ext cx="351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</p:grpSp>
      <p:grpSp>
        <p:nvGrpSpPr>
          <p:cNvPr id="9" name="Group 134"/>
          <p:cNvGrpSpPr/>
          <p:nvPr/>
        </p:nvGrpSpPr>
        <p:grpSpPr>
          <a:xfrm>
            <a:off x="3530600" y="2324100"/>
            <a:ext cx="5537200" cy="533400"/>
            <a:chOff x="3530600" y="2324100"/>
            <a:chExt cx="5537200" cy="533400"/>
          </a:xfrm>
        </p:grpSpPr>
        <p:grpSp>
          <p:nvGrpSpPr>
            <p:cNvPr id="10" name="Group 125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788009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677118" y="1778000"/>
                <a:ext cx="81448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22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491915" y="1778000"/>
                <a:ext cx="841909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342081" y="1778000"/>
                <a:ext cx="78441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8121508" y="1778000"/>
                <a:ext cx="94629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33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3530600" y="2374900"/>
              <a:ext cx="351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</p:grpSp>
      <p:grpSp>
        <p:nvGrpSpPr>
          <p:cNvPr id="12" name="Group 135"/>
          <p:cNvGrpSpPr/>
          <p:nvPr/>
        </p:nvGrpSpPr>
        <p:grpSpPr>
          <a:xfrm>
            <a:off x="3530600" y="2870200"/>
            <a:ext cx="5537200" cy="533400"/>
            <a:chOff x="3530600" y="2324100"/>
            <a:chExt cx="5537200" cy="533400"/>
          </a:xfrm>
        </p:grpSpPr>
        <p:grpSp>
          <p:nvGrpSpPr>
            <p:cNvPr id="13" name="Group 136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35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4788009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5677118" y="1778000"/>
                <a:ext cx="81448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8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6489700" y="1778000"/>
                <a:ext cx="25781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8" name="TextBox 137"/>
            <p:cNvSpPr txBox="1"/>
            <p:nvPr/>
          </p:nvSpPr>
          <p:spPr>
            <a:xfrm>
              <a:off x="3530600" y="2374900"/>
              <a:ext cx="2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</a:t>
              </a:r>
              <a:endParaRPr lang="en-US" sz="2400" dirty="0"/>
            </a:p>
          </p:txBody>
        </p:sp>
      </p:grpSp>
      <p:grpSp>
        <p:nvGrpSpPr>
          <p:cNvPr id="14" name="Group 144"/>
          <p:cNvGrpSpPr/>
          <p:nvPr/>
        </p:nvGrpSpPr>
        <p:grpSpPr>
          <a:xfrm>
            <a:off x="3530600" y="3403600"/>
            <a:ext cx="5537200" cy="533400"/>
            <a:chOff x="3530600" y="2324100"/>
            <a:chExt cx="5537200" cy="533400"/>
          </a:xfrm>
        </p:grpSpPr>
        <p:grpSp>
          <p:nvGrpSpPr>
            <p:cNvPr id="16" name="Group 145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5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4788009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8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677118" y="1778000"/>
                <a:ext cx="81448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21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489700" y="1778000"/>
                <a:ext cx="25781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3530600" y="2374900"/>
              <a:ext cx="2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</a:t>
              </a:r>
              <a:endParaRPr lang="en-US" sz="2400" dirty="0"/>
            </a:p>
          </p:txBody>
        </p:sp>
      </p:grpSp>
      <p:grpSp>
        <p:nvGrpSpPr>
          <p:cNvPr id="17" name="Group 151"/>
          <p:cNvGrpSpPr/>
          <p:nvPr/>
        </p:nvGrpSpPr>
        <p:grpSpPr>
          <a:xfrm>
            <a:off x="3530600" y="3937000"/>
            <a:ext cx="5537200" cy="533400"/>
            <a:chOff x="3530600" y="2324100"/>
            <a:chExt cx="5537200" cy="533400"/>
          </a:xfrm>
        </p:grpSpPr>
        <p:grpSp>
          <p:nvGrpSpPr>
            <p:cNvPr id="18" name="Group 152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8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4788009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19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5677118" y="1778000"/>
                <a:ext cx="814488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19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6489700" y="1778000"/>
                <a:ext cx="25781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4" name="TextBox 153"/>
            <p:cNvSpPr txBox="1"/>
            <p:nvPr/>
          </p:nvSpPr>
          <p:spPr>
            <a:xfrm>
              <a:off x="3530600" y="2374900"/>
              <a:ext cx="2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</a:t>
              </a:r>
              <a:endParaRPr lang="en-US" sz="2400" dirty="0"/>
            </a:p>
          </p:txBody>
        </p:sp>
      </p:grpSp>
      <p:grpSp>
        <p:nvGrpSpPr>
          <p:cNvPr id="19" name="Group 158"/>
          <p:cNvGrpSpPr/>
          <p:nvPr/>
        </p:nvGrpSpPr>
        <p:grpSpPr>
          <a:xfrm>
            <a:off x="3530600" y="4470400"/>
            <a:ext cx="5537200" cy="533400"/>
            <a:chOff x="3530600" y="2324100"/>
            <a:chExt cx="5537200" cy="533400"/>
          </a:xfrm>
        </p:grpSpPr>
        <p:grpSp>
          <p:nvGrpSpPr>
            <p:cNvPr id="20" name="Group 159"/>
            <p:cNvGrpSpPr/>
            <p:nvPr/>
          </p:nvGrpSpPr>
          <p:grpSpPr>
            <a:xfrm>
              <a:off x="3898900" y="2324100"/>
              <a:ext cx="5168900" cy="533400"/>
              <a:chOff x="3898900" y="1778000"/>
              <a:chExt cx="5168900" cy="533400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3898900" y="1778000"/>
                <a:ext cx="883502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787900" y="1778000"/>
                <a:ext cx="4279900" cy="5334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</a:rPr>
                  <a:t>200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1" name="TextBox 160"/>
            <p:cNvSpPr txBox="1"/>
            <p:nvPr/>
          </p:nvSpPr>
          <p:spPr>
            <a:xfrm>
              <a:off x="3530600" y="2374900"/>
              <a:ext cx="2828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J</a:t>
              </a:r>
              <a:endParaRPr lang="en-US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188" cy="4787900"/>
          </a:xfrm>
        </p:spPr>
        <p:txBody>
          <a:bodyPr>
            <a:normAutofit/>
          </a:bodyPr>
          <a:lstStyle/>
          <a:p>
            <a:pPr>
              <a:tabLst>
                <a:tab pos="1143000" algn="l"/>
              </a:tabLst>
            </a:pPr>
            <a:r>
              <a:rPr lang="en-US" dirty="0" smtClean="0"/>
              <a:t>Hexadecimal digits: 0,1,2,3,4,5,6,7,8,9,A,B,C,D,E,F</a:t>
            </a:r>
          </a:p>
          <a:p>
            <a:pPr>
              <a:tabLst>
                <a:tab pos="1143000" algn="l"/>
              </a:tabLst>
            </a:pPr>
            <a:r>
              <a:rPr lang="en-US" dirty="0" err="1" smtClean="0"/>
              <a:t>FFF</a:t>
            </a:r>
            <a:r>
              <a:rPr lang="en-US" baseline="-25000" dirty="0" err="1" smtClean="0"/>
              <a:t>hex</a:t>
            </a:r>
            <a:r>
              <a:rPr lang="en-US" baseline="-25000" dirty="0" smtClean="0"/>
              <a:t>	</a:t>
            </a:r>
            <a:r>
              <a:rPr lang="en-US" dirty="0" smtClean="0"/>
              <a:t>= 15</a:t>
            </a:r>
            <a:r>
              <a:rPr lang="en-US" baseline="-25000" dirty="0" smtClean="0"/>
              <a:t>ten</a:t>
            </a:r>
            <a:r>
              <a:rPr lang="en-US" dirty="0" smtClean="0"/>
              <a:t>x 16</a:t>
            </a:r>
            <a:r>
              <a:rPr lang="en-US" baseline="-25000" dirty="0" smtClean="0"/>
              <a:t>ten</a:t>
            </a:r>
            <a:r>
              <a:rPr lang="en-US" baseline="30000" dirty="0" smtClean="0"/>
              <a:t>2</a:t>
            </a:r>
            <a:r>
              <a:rPr lang="en-US" dirty="0" smtClean="0"/>
              <a:t> + 15</a:t>
            </a:r>
            <a:r>
              <a:rPr lang="en-US" baseline="-25000" dirty="0" smtClean="0"/>
              <a:t>ten</a:t>
            </a:r>
            <a:r>
              <a:rPr lang="en-US" dirty="0" smtClean="0"/>
              <a:t>x 16</a:t>
            </a:r>
            <a:r>
              <a:rPr lang="en-US" baseline="-25000" dirty="0" smtClean="0"/>
              <a:t>ten</a:t>
            </a:r>
            <a:r>
              <a:rPr lang="en-US" baseline="30000" dirty="0" smtClean="0"/>
              <a:t>1</a:t>
            </a:r>
            <a:r>
              <a:rPr lang="en-US" dirty="0" smtClean="0"/>
              <a:t> + 15</a:t>
            </a:r>
            <a:r>
              <a:rPr lang="en-US" baseline="-25000" dirty="0" smtClean="0"/>
              <a:t>ten</a:t>
            </a:r>
            <a:r>
              <a:rPr lang="en-US" dirty="0" smtClean="0"/>
              <a:t>x 16</a:t>
            </a:r>
            <a:r>
              <a:rPr lang="en-US" baseline="-25000" dirty="0" smtClean="0"/>
              <a:t>ten</a:t>
            </a:r>
            <a:r>
              <a:rPr lang="en-US" baseline="30000" dirty="0" smtClean="0"/>
              <a:t>0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		= 3840</a:t>
            </a:r>
            <a:r>
              <a:rPr lang="en-US" baseline="-25000" dirty="0" smtClean="0"/>
              <a:t>ten</a:t>
            </a:r>
            <a:r>
              <a:rPr lang="en-US" dirty="0" smtClean="0"/>
              <a:t> + 240</a:t>
            </a:r>
            <a:r>
              <a:rPr lang="en-US" baseline="-25000" dirty="0" smtClean="0"/>
              <a:t>ten</a:t>
            </a:r>
            <a:r>
              <a:rPr lang="en-US" dirty="0" smtClean="0"/>
              <a:t> + 15</a:t>
            </a:r>
            <a:r>
              <a:rPr lang="en-US" baseline="-25000" dirty="0" smtClean="0"/>
              <a:t>ten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= 4095</a:t>
            </a:r>
            <a:r>
              <a:rPr lang="en-US" baseline="-25000" dirty="0" smtClean="0"/>
              <a:t>ten</a:t>
            </a:r>
            <a:endParaRPr lang="en-US" dirty="0" smtClean="0"/>
          </a:p>
          <a:p>
            <a:r>
              <a:rPr lang="en-US" dirty="0" smtClean="0"/>
              <a:t>1111 1111 1111</a:t>
            </a:r>
            <a:r>
              <a:rPr lang="en-US" baseline="-25000" dirty="0" smtClean="0"/>
              <a:t>two</a:t>
            </a:r>
            <a:r>
              <a:rPr lang="en-US" dirty="0" smtClean="0"/>
              <a:t> = </a:t>
            </a:r>
            <a:r>
              <a:rPr lang="en-US" dirty="0" err="1" smtClean="0"/>
              <a:t>FFF</a:t>
            </a:r>
            <a:r>
              <a:rPr lang="en-US" baseline="-25000" dirty="0" err="1" smtClean="0"/>
              <a:t>hex</a:t>
            </a:r>
            <a:r>
              <a:rPr lang="en-US" dirty="0" smtClean="0"/>
              <a:t> = 4095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May put blanks every group of binary, octal, or hexadecimal digits to make it easier to parse, like commas in decimal</a:t>
            </a:r>
            <a:endParaRPr lang="en-US" baseline="-25000" dirty="0" smtClean="0"/>
          </a:p>
          <a:p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2837-3AC4-A74A-AADC-E2F9477A95DE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 bit Constants in MIPS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create a 32-bit constant from two 32-bit MIPS instructions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Load Upper Immediate 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lui</a:t>
            </a:r>
            <a:r>
              <a:rPr lang="en-US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or </a:t>
            </a:r>
            <a:r>
              <a:rPr lang="en-US" dirty="0" smtClean="0">
                <a:solidFill>
                  <a:srgbClr val="000000"/>
                </a:solidFill>
              </a:rPr>
              <a:t>“Louie</a:t>
            </a:r>
            <a:r>
              <a:rPr lang="en-US" dirty="0" smtClean="0"/>
              <a:t>”) puts 16 bits into upper 16 bits of destination register</a:t>
            </a:r>
          </a:p>
          <a:p>
            <a:r>
              <a:rPr lang="en-US" dirty="0" smtClean="0"/>
              <a:t>MIPS to load 32-bit constant into register $s0?</a:t>
            </a:r>
            <a:br>
              <a:rPr lang="en-US" dirty="0" smtClean="0"/>
            </a:br>
            <a:r>
              <a:rPr lang="en-US" dirty="0" smtClean="0"/>
              <a:t>0000 0000 0011 1101 0000 1001 0000 0000</a:t>
            </a:r>
            <a:r>
              <a:rPr lang="en-US" baseline="-25000" dirty="0" smtClean="0"/>
              <a:t>two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lui</a:t>
            </a:r>
            <a:r>
              <a:rPr lang="en-US" dirty="0" smtClean="0"/>
              <a:t> $s0, 61 # 61 = 0000 0000 0011 1101</a:t>
            </a:r>
            <a:r>
              <a:rPr lang="en-US" baseline="-25000" dirty="0" smtClean="0"/>
              <a:t>two </a:t>
            </a:r>
          </a:p>
          <a:p>
            <a:pPr>
              <a:buNone/>
            </a:pPr>
            <a:r>
              <a:rPr lang="en-US" dirty="0" err="1" smtClean="0"/>
              <a:t>ori</a:t>
            </a:r>
            <a:r>
              <a:rPr lang="en-US" dirty="0" smtClean="0"/>
              <a:t> $s0, $s0, 2304 # 2304</a:t>
            </a:r>
            <a:r>
              <a:rPr lang="en-US" baseline="-25000" dirty="0" smtClean="0"/>
              <a:t> </a:t>
            </a:r>
            <a:r>
              <a:rPr lang="en-US" dirty="0" smtClean="0"/>
              <a:t>= 0000 1001 0000 0000</a:t>
            </a:r>
            <a:r>
              <a:rPr lang="en-US" baseline="-25000" dirty="0" smtClean="0"/>
              <a:t>two</a:t>
            </a:r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7FC4-3775-174A-9915-49E06C906B2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and 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Turning textual MIPS instructions into machine code called </a:t>
            </a:r>
            <a:r>
              <a:rPr lang="en-US" i="1" dirty="0" smtClean="0">
                <a:solidFill>
                  <a:srgbClr val="000000"/>
                </a:solidFill>
              </a:rPr>
              <a:t>assembly,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program called </a:t>
            </a:r>
            <a:r>
              <a:rPr lang="en-US" i="1" dirty="0" smtClean="0">
                <a:solidFill>
                  <a:srgbClr val="000000"/>
                </a:solidFill>
              </a:rPr>
              <a:t>assembler</a:t>
            </a:r>
          </a:p>
          <a:p>
            <a:pPr lvl="1"/>
            <a:r>
              <a:rPr lang="en-US" dirty="0" smtClean="0"/>
              <a:t>Calculates addresses, maps register names to numbers, produces binary machine language</a:t>
            </a:r>
          </a:p>
          <a:p>
            <a:pPr lvl="1"/>
            <a:r>
              <a:rPr lang="en-US" dirty="0" smtClean="0"/>
              <a:t>Textual language called </a:t>
            </a:r>
            <a:r>
              <a:rPr lang="en-US" i="1" dirty="0" smtClean="0">
                <a:solidFill>
                  <a:srgbClr val="000000"/>
                </a:solidFill>
              </a:rPr>
              <a:t>assembly language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Can also accept instructions convenient for programmer but not in hardware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Load immediate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3366FF"/>
                </a:solidFill>
                <a:latin typeface="Courier New"/>
                <a:cs typeface="Courier New"/>
              </a:rPr>
              <a:t>li</a:t>
            </a:r>
            <a:r>
              <a:rPr lang="en-US" dirty="0" smtClean="0">
                <a:solidFill>
                  <a:srgbClr val="000000"/>
                </a:solidFill>
              </a:rPr>
              <a:t>) allows 32-bit constants, assembler turns into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lui</a:t>
            </a:r>
            <a:r>
              <a:rPr lang="en-US" dirty="0" smtClean="0">
                <a:solidFill>
                  <a:srgbClr val="000000"/>
                </a:solidFill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ori</a:t>
            </a:r>
            <a:r>
              <a:rPr lang="en-US" dirty="0" smtClean="0">
                <a:solidFill>
                  <a:srgbClr val="000000"/>
                </a:solidFill>
              </a:rPr>
              <a:t> (if needed)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Load double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ld</a:t>
            </a:r>
            <a:r>
              <a:rPr lang="en-US" dirty="0" smtClean="0">
                <a:solidFill>
                  <a:srgbClr val="000000"/>
                </a:solidFill>
              </a:rPr>
              <a:t>) uses two lwc1 instructions to load a pair of 32-bit floating point registers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Called </a:t>
            </a:r>
            <a:r>
              <a:rPr lang="en-US" i="1" dirty="0" smtClean="0">
                <a:solidFill>
                  <a:srgbClr val="000000"/>
                </a:solidFill>
              </a:rPr>
              <a:t>Pseudo-Instructions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6B2D-77C4-024F-B423-B4EE21B436A0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Conclusion,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0"/>
            <a:ext cx="8420101" cy="50419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 can interpret binary number as unsigned integer, two’s complement signed integer, floating point number, ASCII characters, Unicode characters, …</a:t>
            </a:r>
          </a:p>
          <a:p>
            <a:r>
              <a:rPr lang="en-US" dirty="0" smtClean="0"/>
              <a:t>Integers have largest positive and largest negative numbers, but represent all in between</a:t>
            </a:r>
          </a:p>
          <a:p>
            <a:pPr lvl="1"/>
            <a:r>
              <a:rPr lang="en-US" dirty="0" smtClean="0"/>
              <a:t>Two’s comp. weirdness is one extra negative </a:t>
            </a:r>
            <a:r>
              <a:rPr lang="en-US" dirty="0" err="1" smtClean="0"/>
              <a:t>numInteger</a:t>
            </a:r>
            <a:r>
              <a:rPr lang="en-US" dirty="0" smtClean="0"/>
              <a:t> and floating point operations can lead to results too big to store within their representations: overflow/underflow</a:t>
            </a:r>
          </a:p>
          <a:p>
            <a:r>
              <a:rPr lang="en-US" dirty="0" smtClean="0"/>
              <a:t>Floating point is an approximation of </a:t>
            </a:r>
            <a:r>
              <a:rPr lang="en-US" dirty="0" err="1" smtClean="0"/>
              <a:t>reals</a:t>
            </a:r>
            <a:endParaRPr lang="en-US" dirty="0" smtClean="0"/>
          </a:p>
          <a:p>
            <a:r>
              <a:rPr lang="en-US" dirty="0" smtClean="0"/>
              <a:t>Everything is a (binary) number in a computer</a:t>
            </a:r>
          </a:p>
          <a:p>
            <a:pPr lvl="1"/>
            <a:r>
              <a:rPr lang="en-US" dirty="0" smtClean="0"/>
              <a:t>Instructions and data; stored program concept</a:t>
            </a:r>
          </a:p>
          <a:p>
            <a:r>
              <a:rPr lang="en-US" dirty="0" smtClean="0"/>
              <a:t>Assemblers can enhance machine instruction set to help assembly-language programmer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3222-A87D-8F42-A6CC-E30DE7AF30A1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Signed and Unsigned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04200" cy="4826000"/>
          </a:xfrm>
        </p:spPr>
        <p:txBody>
          <a:bodyPr>
            <a:normAutofit/>
          </a:bodyPr>
          <a:lstStyle/>
          <a:p>
            <a:r>
              <a:rPr lang="en-US" dirty="0" smtClean="0"/>
              <a:t>C, C++, and Java have </a:t>
            </a:r>
            <a:r>
              <a:rPr lang="en-US" i="1" dirty="0" smtClean="0"/>
              <a:t>signed integers</a:t>
            </a:r>
            <a:r>
              <a:rPr lang="en-US" dirty="0" smtClean="0"/>
              <a:t>, e.g., 7, -255: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int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z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/>
              <a:t>C, C++ also have </a:t>
            </a:r>
            <a:r>
              <a:rPr lang="en-US" i="1" dirty="0" smtClean="0">
                <a:solidFill>
                  <a:srgbClr val="000000"/>
                </a:solidFill>
              </a:rPr>
              <a:t>unsigned integers</a:t>
            </a:r>
            <a:r>
              <a:rPr lang="en-US" dirty="0" smtClean="0"/>
              <a:t>, which are used for addresses</a:t>
            </a:r>
          </a:p>
          <a:p>
            <a:r>
              <a:rPr lang="en-US" dirty="0" smtClean="0"/>
              <a:t>32-bit word can represent 2</a:t>
            </a:r>
            <a:r>
              <a:rPr lang="en-US" baseline="30000" dirty="0" smtClean="0"/>
              <a:t>32</a:t>
            </a:r>
            <a:r>
              <a:rPr lang="en-US" dirty="0" smtClean="0"/>
              <a:t> binary numbers</a:t>
            </a:r>
          </a:p>
          <a:p>
            <a:r>
              <a:rPr lang="en-US" dirty="0" smtClean="0"/>
              <a:t>Unsigned integers in 32 bit word represent </a:t>
            </a:r>
            <a:br>
              <a:rPr lang="en-US" dirty="0" smtClean="0"/>
            </a:br>
            <a:r>
              <a:rPr lang="en-US" dirty="0" smtClean="0"/>
              <a:t>0 to 2</a:t>
            </a:r>
            <a:r>
              <a:rPr lang="en-US" baseline="30000" dirty="0" smtClean="0"/>
              <a:t>32</a:t>
            </a:r>
            <a:r>
              <a:rPr lang="en-US" dirty="0" smtClean="0"/>
              <a:t>-1 (4,294,967,295)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15F6-D0A0-7247-90A2-18F57637EB64}" type="datetime1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8304</TotalTime>
  <Words>8148</Words>
  <Application>Microsoft Macintosh PowerPoint</Application>
  <PresentationFormat>On-screen Show (4:3)</PresentationFormat>
  <Paragraphs>1549</Paragraphs>
  <Slides>82</Slides>
  <Notes>19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4" baseType="lpstr">
      <vt:lpstr>Office Theme</vt:lpstr>
      <vt:lpstr>Image</vt:lpstr>
      <vt:lpstr>CS 61C: Great Ideas in Computer Architecture (Machine Structures) Instructions as Numbers</vt:lpstr>
      <vt:lpstr>Slide 2</vt:lpstr>
      <vt:lpstr>Levels of Representation/Interpretation</vt:lpstr>
      <vt:lpstr>Agenda</vt:lpstr>
      <vt:lpstr>Agenda</vt:lpstr>
      <vt:lpstr>Key Concepts</vt:lpstr>
      <vt:lpstr>Number Representation</vt:lpstr>
      <vt:lpstr>Number Representation</vt:lpstr>
      <vt:lpstr>Signed and Unsigned Integers</vt:lpstr>
      <vt:lpstr>Unsigned Integers</vt:lpstr>
      <vt:lpstr>Signed Integers and  Two’s Complement Representation</vt:lpstr>
      <vt:lpstr>Two’s Complement Integers</vt:lpstr>
      <vt:lpstr>Peer Instruction Question</vt:lpstr>
      <vt:lpstr>Peer Instruction Answer</vt:lpstr>
      <vt:lpstr>MIPS Logical Instructions</vt:lpstr>
      <vt:lpstr>Bit-by-bit Definition</vt:lpstr>
      <vt:lpstr>Examples</vt:lpstr>
      <vt:lpstr>Examples</vt:lpstr>
      <vt:lpstr>Examples</vt:lpstr>
      <vt:lpstr>Examples</vt:lpstr>
      <vt:lpstr>Examples</vt:lpstr>
      <vt:lpstr>Examples</vt:lpstr>
      <vt:lpstr>Shifting</vt:lpstr>
      <vt:lpstr>Shifting</vt:lpstr>
      <vt:lpstr>Shifting</vt:lpstr>
      <vt:lpstr>Shifting</vt:lpstr>
      <vt:lpstr>Shifting</vt:lpstr>
      <vt:lpstr>Impact of Signed and Unsigned Integers on Instruction Sets</vt:lpstr>
      <vt:lpstr>Peer Instruction Question</vt:lpstr>
      <vt:lpstr>Peer Instruction Answer</vt:lpstr>
      <vt:lpstr>Agenda</vt:lpstr>
      <vt:lpstr>Administrivia</vt:lpstr>
      <vt:lpstr>CS61c in the News</vt:lpstr>
      <vt:lpstr>Don’t Go Driving with Randy!</vt:lpstr>
      <vt:lpstr>Agenda</vt:lpstr>
      <vt:lpstr>Goals for Floating Point</vt:lpstr>
      <vt:lpstr>Scientific Notation (e.g., Base 10)</vt:lpstr>
      <vt:lpstr>Scientific Notation (e.g., Base 10)</vt:lpstr>
      <vt:lpstr>Which is Smaller? (i.e., closer to -∞)</vt:lpstr>
      <vt:lpstr>Which is Smaller? (i.e., closer to -∞)</vt:lpstr>
      <vt:lpstr>Floating Point:  Representing Very Small Numbers</vt:lpstr>
      <vt:lpstr>Bias Notation (+127)</vt:lpstr>
      <vt:lpstr>What If Operation Result Doesn’t Fit in 32 Bits?</vt:lpstr>
      <vt:lpstr>Depends on the Programming Language</vt:lpstr>
      <vt:lpstr>Depends on the Programming Language</vt:lpstr>
      <vt:lpstr>Depends on the Programming Language</vt:lpstr>
      <vt:lpstr>MIPS Solution: Offer Both</vt:lpstr>
      <vt:lpstr>What About Real Numbers in Base 2?</vt:lpstr>
      <vt:lpstr>Floating Point Numbers</vt:lpstr>
      <vt:lpstr>Floating Point Numbers</vt:lpstr>
      <vt:lpstr>More Floating Point</vt:lpstr>
      <vt:lpstr>MIPS Floating Point Instructions</vt:lpstr>
      <vt:lpstr>MIPS Floating Point Instructions</vt:lpstr>
      <vt:lpstr>MIPS Floating Point Instructions</vt:lpstr>
      <vt:lpstr>Peer Instruction Question</vt:lpstr>
      <vt:lpstr>Peer Instruction Answer</vt:lpstr>
      <vt:lpstr>Pitfalls</vt:lpstr>
      <vt:lpstr>Agenda</vt:lpstr>
      <vt:lpstr>Key Concepts</vt:lpstr>
      <vt:lpstr>Instructions as Numbers</vt:lpstr>
      <vt:lpstr>Instructions as Numbers</vt:lpstr>
      <vt:lpstr>Instructions as Numbers</vt:lpstr>
      <vt:lpstr>Everything in a Computer is Just a Binary Number</vt:lpstr>
      <vt:lpstr>Implications of Everything is a Number</vt:lpstr>
      <vt:lpstr>Names of MIPS fields</vt:lpstr>
      <vt:lpstr>What about Load, Store, Immediate, Branches, Jumps?</vt:lpstr>
      <vt:lpstr>Names of MIPS Fields in I-type</vt:lpstr>
      <vt:lpstr>Register (R), Immediate (I), Jump (J) Instruction Formats</vt:lpstr>
      <vt:lpstr>Encoding of MIPS Instructions:  Must Be Unique!</vt:lpstr>
      <vt:lpstr>Agenda</vt:lpstr>
      <vt:lpstr>Slide 71</vt:lpstr>
      <vt:lpstr>Agenda</vt:lpstr>
      <vt:lpstr>Converting C to MIPS Machine code &amp;A=$t0 (reg 8), $t1 (reg 9), h=$s2 (reg 18)</vt:lpstr>
      <vt:lpstr>Converting C to MIPS Machine code &amp;A=$t0 (reg 8), $t1 (reg 9), h=$s2 (reg 18)</vt:lpstr>
      <vt:lpstr>Addressing in Branches</vt:lpstr>
      <vt:lpstr>Addressing in Branches</vt:lpstr>
      <vt:lpstr>Addressing in Jumps</vt:lpstr>
      <vt:lpstr>Converting to MIPS Machine code</vt:lpstr>
      <vt:lpstr>Converting to MIPS Machine code</vt:lpstr>
      <vt:lpstr>32 bit Constants in MIPS</vt:lpstr>
      <vt:lpstr>Assembly and Pseudo-instructions</vt:lpstr>
      <vt:lpstr>“And in Conclusion, …”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139</cp:revision>
  <cp:lastPrinted>2011-02-09T00:41:42Z</cp:lastPrinted>
  <dcterms:created xsi:type="dcterms:W3CDTF">2011-02-08T16:52:31Z</dcterms:created>
  <dcterms:modified xsi:type="dcterms:W3CDTF">2011-02-09T00:42:46Z</dcterms:modified>
</cp:coreProperties>
</file>