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lsx" ContentType="application/vnd.openxmlformats-officedocument.spreadsheetml.sheet"/>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charts/chart2.xml" ContentType="application/vnd.openxmlformats-officedocument.drawingml.chart+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charts/chart1.xml" ContentType="application/vnd.openxmlformats-officedocument.drawingml.char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4"/>
  </p:notesMasterIdLst>
  <p:handoutMasterIdLst>
    <p:handoutMasterId r:id="rId45"/>
  </p:handoutMasterIdLst>
  <p:sldIdLst>
    <p:sldId id="257" r:id="rId2"/>
    <p:sldId id="329" r:id="rId3"/>
    <p:sldId id="326" r:id="rId4"/>
    <p:sldId id="330" r:id="rId5"/>
    <p:sldId id="374" r:id="rId6"/>
    <p:sldId id="423" r:id="rId7"/>
    <p:sldId id="385" r:id="rId8"/>
    <p:sldId id="424" r:id="rId9"/>
    <p:sldId id="425" r:id="rId10"/>
    <p:sldId id="380" r:id="rId11"/>
    <p:sldId id="383" r:id="rId12"/>
    <p:sldId id="384" r:id="rId13"/>
    <p:sldId id="389" r:id="rId14"/>
    <p:sldId id="390" r:id="rId15"/>
    <p:sldId id="382" r:id="rId16"/>
    <p:sldId id="402" r:id="rId17"/>
    <p:sldId id="403" r:id="rId18"/>
    <p:sldId id="369" r:id="rId19"/>
    <p:sldId id="433" r:id="rId20"/>
    <p:sldId id="434" r:id="rId21"/>
    <p:sldId id="370" r:id="rId22"/>
    <p:sldId id="373" r:id="rId23"/>
    <p:sldId id="371" r:id="rId24"/>
    <p:sldId id="391" r:id="rId25"/>
    <p:sldId id="392" r:id="rId26"/>
    <p:sldId id="405" r:id="rId27"/>
    <p:sldId id="406" r:id="rId28"/>
    <p:sldId id="393" r:id="rId29"/>
    <p:sldId id="394" r:id="rId30"/>
    <p:sldId id="395" r:id="rId31"/>
    <p:sldId id="427" r:id="rId32"/>
    <p:sldId id="426" r:id="rId33"/>
    <p:sldId id="396" r:id="rId34"/>
    <p:sldId id="407" r:id="rId35"/>
    <p:sldId id="408" r:id="rId36"/>
    <p:sldId id="429" r:id="rId37"/>
    <p:sldId id="409" r:id="rId38"/>
    <p:sldId id="410" r:id="rId39"/>
    <p:sldId id="430" r:id="rId40"/>
    <p:sldId id="431" r:id="rId41"/>
    <p:sldId id="432" r:id="rId42"/>
    <p:sldId id="42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DC471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0500" autoAdjust="0"/>
    <p:restoredTop sz="79724" autoAdjust="0"/>
  </p:normalViewPr>
  <p:slideViewPr>
    <p:cSldViewPr snapToGrid="0">
      <p:cViewPr varScale="1">
        <p:scale>
          <a:sx n="73" d="100"/>
          <a:sy n="73" d="100"/>
        </p:scale>
        <p:origin x="-1056"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6568"/>
    </p:cViewPr>
  </p:sorterViewPr>
  <p:notesViewPr>
    <p:cSldViewPr snapToGrid="0" snapToObjects="1">
      <p:cViewPr varScale="1">
        <p:scale>
          <a:sx n="125" d="100"/>
          <a:sy n="125" d="100"/>
        </p:scale>
        <p:origin x="-2368"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Workbook3"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scatterChart>
        <c:scatterStyle val="smoothMarker"/>
        <c:ser>
          <c:idx val="1"/>
          <c:order val="0"/>
          <c:dLbls>
            <c:dLbl>
              <c:idx val="4"/>
              <c:layout>
                <c:manualLayout>
                  <c:x val="-0.0555555555555555"/>
                  <c:y val="-0.0648148148148148"/>
                </c:manualLayout>
              </c:layout>
              <c:showVal val="1"/>
            </c:dLbl>
            <c:dLbl>
              <c:idx val="5"/>
              <c:layout>
                <c:manualLayout>
                  <c:x val="-0.0527777777777779"/>
                  <c:y val="-0.0879629629629629"/>
                </c:manualLayout>
              </c:layout>
              <c:showVal val="1"/>
            </c:dLbl>
            <c:dLbl>
              <c:idx val="6"/>
              <c:layout>
                <c:manualLayout>
                  <c:x val="-0.0611111111111112"/>
                  <c:y val="-0.0648148148148148"/>
                </c:manualLayout>
              </c:layout>
              <c:showVal val="1"/>
            </c:dLbl>
            <c:dLbl>
              <c:idx val="7"/>
              <c:layout>
                <c:manualLayout>
                  <c:x val="-0.0416666666666668"/>
                  <c:y val="-0.0555555555555555"/>
                </c:manualLayout>
              </c:layout>
              <c:showVal val="1"/>
            </c:dLbl>
            <c:dLbl>
              <c:idx val="8"/>
              <c:layout>
                <c:manualLayout>
                  <c:x val="-0.0194444444444445"/>
                  <c:y val="-0.0601851851851853"/>
                </c:manualLayout>
              </c:layout>
              <c:showVal val="1"/>
            </c:dLbl>
            <c:dLbl>
              <c:idx val="9"/>
              <c:layout>
                <c:manualLayout>
                  <c:x val="-0.0166666666666669"/>
                  <c:y val="-0.0277777777777778"/>
                </c:manualLayout>
              </c:layout>
              <c:showVal val="1"/>
            </c:dLbl>
            <c:dLbl>
              <c:idx val="11"/>
              <c:layout>
                <c:manualLayout>
                  <c:x val="-0.0222222222222224"/>
                  <c:y val="-0.0555555555555556"/>
                </c:manualLayout>
              </c:layout>
              <c:showVal val="1"/>
            </c:dLbl>
            <c:txPr>
              <a:bodyPr rot="0" vert="horz" anchor="t" anchorCtr="0"/>
              <a:lstStyle/>
              <a:p>
                <a:pPr>
                  <a:defRPr/>
                </a:pPr>
                <a:endParaRPr lang="en-US"/>
              </a:p>
            </c:txPr>
            <c:showVal val="1"/>
          </c:dLbls>
          <c:xVal>
            <c:numRef>
              <c:f>Sheet1!$C$1:$C$12</c:f>
              <c:numCache>
                <c:formatCode>General</c:formatCode>
                <c:ptCount val="12"/>
                <c:pt idx="0">
                  <c:v>0.0</c:v>
                </c:pt>
                <c:pt idx="1">
                  <c:v>5.0</c:v>
                </c:pt>
                <c:pt idx="2">
                  <c:v>7.5</c:v>
                </c:pt>
                <c:pt idx="3">
                  <c:v>8.3</c:v>
                </c:pt>
                <c:pt idx="4">
                  <c:v>9.2</c:v>
                </c:pt>
                <c:pt idx="5">
                  <c:v>10.0</c:v>
                </c:pt>
                <c:pt idx="6">
                  <c:v>10.8</c:v>
                </c:pt>
                <c:pt idx="7">
                  <c:v>11.7</c:v>
                </c:pt>
                <c:pt idx="8">
                  <c:v>12.5</c:v>
                </c:pt>
                <c:pt idx="9">
                  <c:v>13.3</c:v>
                </c:pt>
                <c:pt idx="10">
                  <c:v>14.2</c:v>
                </c:pt>
                <c:pt idx="11">
                  <c:v>15.0</c:v>
                </c:pt>
              </c:numCache>
            </c:numRef>
          </c:xVal>
          <c:yVal>
            <c:numRef>
              <c:f>Sheet1!$D$1:$D$12</c:f>
              <c:numCache>
                <c:formatCode>General</c:formatCode>
                <c:ptCount val="12"/>
                <c:pt idx="0">
                  <c:v>3.0</c:v>
                </c:pt>
                <c:pt idx="1">
                  <c:v>4.0</c:v>
                </c:pt>
                <c:pt idx="2">
                  <c:v>5.0</c:v>
                </c:pt>
                <c:pt idx="3">
                  <c:v>6.0</c:v>
                </c:pt>
                <c:pt idx="4">
                  <c:v>26.0</c:v>
                </c:pt>
                <c:pt idx="5">
                  <c:v>43.0</c:v>
                </c:pt>
                <c:pt idx="6">
                  <c:v>58.0</c:v>
                </c:pt>
                <c:pt idx="7">
                  <c:v>91.0</c:v>
                </c:pt>
                <c:pt idx="8">
                  <c:v>8.0</c:v>
                </c:pt>
                <c:pt idx="9">
                  <c:v>8.0</c:v>
                </c:pt>
                <c:pt idx="10">
                  <c:v>9.0</c:v>
                </c:pt>
                <c:pt idx="11">
                  <c:v>57.0</c:v>
                </c:pt>
              </c:numCache>
            </c:numRef>
          </c:yVal>
          <c:smooth val="1"/>
        </c:ser>
        <c:dLbls>
          <c:showVal val="1"/>
        </c:dLbls>
        <c:axId val="829583608"/>
        <c:axId val="830233432"/>
      </c:scatterChart>
      <c:valAx>
        <c:axId val="829583608"/>
        <c:scaling>
          <c:orientation val="minMax"/>
          <c:max val="15.0"/>
          <c:min val="0.0"/>
        </c:scaling>
        <c:axPos val="b"/>
        <c:numFmt formatCode="General" sourceLinked="1"/>
        <c:tickLblPos val="nextTo"/>
        <c:crossAx val="830233432"/>
        <c:crosses val="autoZero"/>
        <c:crossBetween val="midCat"/>
        <c:majorUnit val="2.0"/>
      </c:valAx>
      <c:valAx>
        <c:axId val="830233432"/>
        <c:scaling>
          <c:orientation val="minMax"/>
        </c:scaling>
        <c:axPos val="l"/>
        <c:majorGridlines/>
        <c:numFmt formatCode="General" sourceLinked="1"/>
        <c:tickLblPos val="nextTo"/>
        <c:crossAx val="829583608"/>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128205128205128"/>
          <c:y val="0.071264367816092"/>
          <c:w val="0.663003663003664"/>
          <c:h val="0.668965517241382"/>
        </c:manualLayout>
      </c:layout>
      <c:lineChart>
        <c:grouping val="standard"/>
        <c:ser>
          <c:idx val="1"/>
          <c:order val="0"/>
          <c:tx>
            <c:strRef>
              <c:f>Sheet1!$A$3</c:f>
              <c:strCache>
                <c:ptCount val="1"/>
                <c:pt idx="0">
                  <c:v>8 KB</c:v>
                </c:pt>
              </c:strCache>
            </c:strRef>
          </c:tx>
          <c:spPr>
            <a:ln w="38099">
              <a:solidFill>
                <a:srgbClr val="FFCC00"/>
              </a:solidFill>
              <a:prstDash val="solid"/>
            </a:ln>
          </c:spPr>
          <c:marker>
            <c:symbol val="square"/>
            <c:size val="8"/>
            <c:spPr>
              <a:noFill/>
              <a:ln>
                <a:solidFill>
                  <a:srgbClr val="FFCC00"/>
                </a:solidFill>
                <a:prstDash val="solid"/>
              </a:ln>
            </c:spPr>
          </c:marker>
          <c:cat>
            <c:numRef>
              <c:f>Sheet1!$B$1:$F$1</c:f>
              <c:numCache>
                <c:formatCode>General</c:formatCode>
                <c:ptCount val="5"/>
                <c:pt idx="0">
                  <c:v>16.0</c:v>
                </c:pt>
                <c:pt idx="1">
                  <c:v>32.0</c:v>
                </c:pt>
                <c:pt idx="2">
                  <c:v>64.0</c:v>
                </c:pt>
                <c:pt idx="3">
                  <c:v>128.0</c:v>
                </c:pt>
                <c:pt idx="4">
                  <c:v>256.0</c:v>
                </c:pt>
              </c:numCache>
            </c:numRef>
          </c:cat>
          <c:val>
            <c:numRef>
              <c:f>Sheet1!$B$3:$F$3</c:f>
              <c:numCache>
                <c:formatCode>General</c:formatCode>
                <c:ptCount val="5"/>
                <c:pt idx="0">
                  <c:v>8.5</c:v>
                </c:pt>
                <c:pt idx="1">
                  <c:v>7.5</c:v>
                </c:pt>
                <c:pt idx="2">
                  <c:v>7.25</c:v>
                </c:pt>
                <c:pt idx="3">
                  <c:v>7.75</c:v>
                </c:pt>
                <c:pt idx="4">
                  <c:v>9.5</c:v>
                </c:pt>
              </c:numCache>
            </c:numRef>
          </c:val>
        </c:ser>
        <c:ser>
          <c:idx val="2"/>
          <c:order val="1"/>
          <c:tx>
            <c:strRef>
              <c:f>Sheet1!$A$4</c:f>
              <c:strCache>
                <c:ptCount val="1"/>
                <c:pt idx="0">
                  <c:v>16 KB</c:v>
                </c:pt>
              </c:strCache>
            </c:strRef>
          </c:tx>
          <c:spPr>
            <a:ln w="38099">
              <a:solidFill>
                <a:srgbClr val="00FF00"/>
              </a:solidFill>
              <a:prstDash val="solid"/>
            </a:ln>
          </c:spPr>
          <c:marker>
            <c:symbol val="circle"/>
            <c:size val="8"/>
            <c:spPr>
              <a:solidFill>
                <a:srgbClr val="00FF00"/>
              </a:solidFill>
              <a:ln>
                <a:solidFill>
                  <a:srgbClr val="00FF00"/>
                </a:solidFill>
                <a:prstDash val="solid"/>
              </a:ln>
            </c:spPr>
          </c:marker>
          <c:cat>
            <c:numRef>
              <c:f>Sheet1!$B$1:$F$1</c:f>
              <c:numCache>
                <c:formatCode>General</c:formatCode>
                <c:ptCount val="5"/>
                <c:pt idx="0">
                  <c:v>16.0</c:v>
                </c:pt>
                <c:pt idx="1">
                  <c:v>32.0</c:v>
                </c:pt>
                <c:pt idx="2">
                  <c:v>64.0</c:v>
                </c:pt>
                <c:pt idx="3">
                  <c:v>128.0</c:v>
                </c:pt>
                <c:pt idx="4">
                  <c:v>256.0</c:v>
                </c:pt>
              </c:numCache>
            </c:numRef>
          </c:cat>
          <c:val>
            <c:numRef>
              <c:f>Sheet1!$B$4:$F$4</c:f>
              <c:numCache>
                <c:formatCode>General</c:formatCode>
                <c:ptCount val="5"/>
                <c:pt idx="0">
                  <c:v>4.0</c:v>
                </c:pt>
                <c:pt idx="1">
                  <c:v>2.75</c:v>
                </c:pt>
                <c:pt idx="2">
                  <c:v>2.75</c:v>
                </c:pt>
                <c:pt idx="3">
                  <c:v>3.0</c:v>
                </c:pt>
                <c:pt idx="4">
                  <c:v>3.5</c:v>
                </c:pt>
              </c:numCache>
            </c:numRef>
          </c:val>
        </c:ser>
        <c:ser>
          <c:idx val="3"/>
          <c:order val="2"/>
          <c:tx>
            <c:strRef>
              <c:f>Sheet1!$A$5</c:f>
              <c:strCache>
                <c:ptCount val="1"/>
                <c:pt idx="0">
                  <c:v>64 KB</c:v>
                </c:pt>
              </c:strCache>
            </c:strRef>
          </c:tx>
          <c:spPr>
            <a:ln w="38099">
              <a:solidFill>
                <a:srgbClr val="00FFFF"/>
              </a:solidFill>
              <a:prstDash val="solid"/>
            </a:ln>
          </c:spPr>
          <c:marker>
            <c:symbol val="circle"/>
            <c:size val="8"/>
            <c:spPr>
              <a:noFill/>
              <a:ln>
                <a:solidFill>
                  <a:srgbClr val="00FFFF"/>
                </a:solidFill>
                <a:prstDash val="solid"/>
              </a:ln>
            </c:spPr>
          </c:marker>
          <c:cat>
            <c:numRef>
              <c:f>Sheet1!$B$1:$F$1</c:f>
              <c:numCache>
                <c:formatCode>General</c:formatCode>
                <c:ptCount val="5"/>
                <c:pt idx="0">
                  <c:v>16.0</c:v>
                </c:pt>
                <c:pt idx="1">
                  <c:v>32.0</c:v>
                </c:pt>
                <c:pt idx="2">
                  <c:v>64.0</c:v>
                </c:pt>
                <c:pt idx="3">
                  <c:v>128.0</c:v>
                </c:pt>
                <c:pt idx="4">
                  <c:v>256.0</c:v>
                </c:pt>
              </c:numCache>
            </c:numRef>
          </c:cat>
          <c:val>
            <c:numRef>
              <c:f>Sheet1!$B$5:$F$5</c:f>
              <c:numCache>
                <c:formatCode>General</c:formatCode>
                <c:ptCount val="5"/>
                <c:pt idx="0">
                  <c:v>2.0</c:v>
                </c:pt>
                <c:pt idx="1">
                  <c:v>1.700000000000003</c:v>
                </c:pt>
                <c:pt idx="2">
                  <c:v>1.55</c:v>
                </c:pt>
                <c:pt idx="3">
                  <c:v>1.4</c:v>
                </c:pt>
                <c:pt idx="4">
                  <c:v>1.4</c:v>
                </c:pt>
              </c:numCache>
            </c:numRef>
          </c:val>
        </c:ser>
        <c:ser>
          <c:idx val="4"/>
          <c:order val="3"/>
          <c:tx>
            <c:strRef>
              <c:f>Sheet1!$A$6</c:f>
              <c:strCache>
                <c:ptCount val="1"/>
                <c:pt idx="0">
                  <c:v>256 KB</c:v>
                </c:pt>
              </c:strCache>
            </c:strRef>
          </c:tx>
          <c:spPr>
            <a:ln w="38099">
              <a:solidFill>
                <a:srgbClr val="0000FF"/>
              </a:solidFill>
              <a:prstDash val="solid"/>
            </a:ln>
          </c:spPr>
          <c:marker>
            <c:symbol val="triangle"/>
            <c:size val="8"/>
            <c:spPr>
              <a:solidFill>
                <a:srgbClr val="0000FF"/>
              </a:solidFill>
              <a:ln>
                <a:solidFill>
                  <a:srgbClr val="0000FF"/>
                </a:solidFill>
                <a:prstDash val="solid"/>
              </a:ln>
            </c:spPr>
          </c:marker>
          <c:cat>
            <c:numRef>
              <c:f>Sheet1!$B$1:$F$1</c:f>
              <c:numCache>
                <c:formatCode>General</c:formatCode>
                <c:ptCount val="5"/>
                <c:pt idx="0">
                  <c:v>16.0</c:v>
                </c:pt>
                <c:pt idx="1">
                  <c:v>32.0</c:v>
                </c:pt>
                <c:pt idx="2">
                  <c:v>64.0</c:v>
                </c:pt>
                <c:pt idx="3">
                  <c:v>128.0</c:v>
                </c:pt>
                <c:pt idx="4">
                  <c:v>256.0</c:v>
                </c:pt>
              </c:numCache>
            </c:numRef>
          </c:cat>
          <c:val>
            <c:numRef>
              <c:f>Sheet1!$B$6:$F$6</c:f>
              <c:numCache>
                <c:formatCode>General</c:formatCode>
                <c:ptCount val="5"/>
                <c:pt idx="0">
                  <c:v>1.0</c:v>
                </c:pt>
                <c:pt idx="1">
                  <c:v>0.700000000000001</c:v>
                </c:pt>
                <c:pt idx="2">
                  <c:v>0.5</c:v>
                </c:pt>
                <c:pt idx="3">
                  <c:v>0.5</c:v>
                </c:pt>
                <c:pt idx="4">
                  <c:v>0.600000000000001</c:v>
                </c:pt>
              </c:numCache>
            </c:numRef>
          </c:val>
        </c:ser>
        <c:marker val="1"/>
        <c:axId val="661493976"/>
        <c:axId val="661540936"/>
      </c:lineChart>
      <c:catAx>
        <c:axId val="661493976"/>
        <c:scaling>
          <c:orientation val="minMax"/>
        </c:scaling>
        <c:axPos val="b"/>
        <c:title>
          <c:tx>
            <c:rich>
              <a:bodyPr/>
              <a:lstStyle/>
              <a:p>
                <a:pPr>
                  <a:defRPr sz="1800" b="1" i="0" u="none" strike="noStrike" baseline="0">
                    <a:solidFill>
                      <a:schemeClr val="tx1"/>
                    </a:solidFill>
                    <a:latin typeface="Arial"/>
                    <a:ea typeface="Arial"/>
                    <a:cs typeface="Arial"/>
                  </a:defRPr>
                </a:pPr>
                <a:r>
                  <a:rPr lang="en-US"/>
                  <a:t>Block size (bytes)</a:t>
                </a:r>
              </a:p>
            </c:rich>
          </c:tx>
          <c:layout>
            <c:manualLayout>
              <c:xMode val="edge"/>
              <c:yMode val="edge"/>
              <c:x val="0.330891330891331"/>
              <c:y val="0.875862068965517"/>
            </c:manualLayout>
          </c:layout>
          <c:spPr>
            <a:noFill/>
            <a:ln w="25400">
              <a:noFill/>
            </a:ln>
          </c:spPr>
        </c:title>
        <c:numFmt formatCode="General" sourceLinked="1"/>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661540936"/>
        <c:crosses val="autoZero"/>
        <c:auto val="1"/>
        <c:lblAlgn val="ctr"/>
        <c:lblOffset val="100"/>
        <c:tickLblSkip val="1"/>
        <c:tickMarkSkip val="1"/>
      </c:catAx>
      <c:valAx>
        <c:axId val="661540936"/>
        <c:scaling>
          <c:orientation val="minMax"/>
        </c:scaling>
        <c:axPos val="l"/>
        <c:majorGridlines>
          <c:spPr>
            <a:ln w="12700">
              <a:solidFill>
                <a:schemeClr val="tx1"/>
              </a:solidFill>
              <a:prstDash val="sysDash"/>
            </a:ln>
          </c:spPr>
        </c:majorGridlines>
        <c:title>
          <c:tx>
            <c:rich>
              <a:bodyPr/>
              <a:lstStyle/>
              <a:p>
                <a:pPr>
                  <a:defRPr sz="1800" b="1" i="0" u="none" strike="noStrike" baseline="0">
                    <a:solidFill>
                      <a:schemeClr val="tx1"/>
                    </a:solidFill>
                    <a:latin typeface="Arial"/>
                    <a:ea typeface="Arial"/>
                    <a:cs typeface="Arial"/>
                  </a:defRPr>
                </a:pPr>
                <a:r>
                  <a:rPr lang="en-US"/>
                  <a:t>Miss rate (%)</a:t>
                </a:r>
              </a:p>
            </c:rich>
          </c:tx>
          <c:layout>
            <c:manualLayout>
              <c:xMode val="edge"/>
              <c:yMode val="edge"/>
              <c:x val="0.0134310134310134"/>
              <c:y val="0.232183908045977"/>
            </c:manualLayout>
          </c:layout>
          <c:spPr>
            <a:noFill/>
            <a:ln w="25400">
              <a:noFill/>
            </a:ln>
          </c:spPr>
        </c:title>
        <c:numFmt formatCode="General" sourceLinked="1"/>
        <c:tickLblPos val="nextTo"/>
        <c:spPr>
          <a:ln w="3175">
            <a:solidFill>
              <a:schemeClr val="tx1"/>
            </a:solidFill>
            <a:prstDash val="solid"/>
          </a:ln>
        </c:spPr>
        <c:txPr>
          <a:bodyPr rot="0" vert="horz"/>
          <a:lstStyle/>
          <a:p>
            <a:pPr>
              <a:defRPr sz="1800" b="1" i="0" u="none" strike="noStrike" baseline="0">
                <a:solidFill>
                  <a:schemeClr val="tx1"/>
                </a:solidFill>
                <a:latin typeface="Arial"/>
                <a:ea typeface="Arial"/>
                <a:cs typeface="Arial"/>
              </a:defRPr>
            </a:pPr>
            <a:endParaRPr lang="en-US"/>
          </a:p>
        </c:txPr>
        <c:crossAx val="661493976"/>
        <c:crosses val="autoZero"/>
        <c:crossBetween val="midCat"/>
        <c:majorUnit val="5.0"/>
      </c:valAx>
      <c:spPr>
        <a:noFill/>
        <a:ln w="12700">
          <a:solidFill>
            <a:schemeClr val="tx1"/>
          </a:solidFill>
          <a:prstDash val="solid"/>
        </a:ln>
      </c:spPr>
    </c:plotArea>
    <c:legend>
      <c:legendPos val="r"/>
      <c:layout>
        <c:manualLayout>
          <c:xMode val="edge"/>
          <c:yMode val="edge"/>
          <c:x val="0.831501831501833"/>
          <c:y val="0.1816091954023"/>
          <c:w val="0.161172161172162"/>
          <c:h val="0.324137931034484"/>
        </c:manualLayout>
      </c:layout>
      <c:spPr>
        <a:noFill/>
        <a:ln w="3175">
          <a:solidFill>
            <a:schemeClr val="tx1"/>
          </a:solidFill>
          <a:prstDash val="solid"/>
        </a:ln>
      </c:spPr>
      <c:txPr>
        <a:bodyPr/>
        <a:lstStyle/>
        <a:p>
          <a:pPr>
            <a:defRPr sz="1655"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00" b="1"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2/22/11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2/22/11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1298" name="Rectangle 2"/>
          <p:cNvSpPr>
            <a:spLocks noGrp="1" noChangeArrowheads="1"/>
          </p:cNvSpPr>
          <p:nvPr>
            <p:ph type="body" idx="1"/>
          </p:nvPr>
        </p:nvSpPr>
        <p:spPr>
          <a:xfrm>
            <a:off x="913805" y="4345214"/>
            <a:ext cx="5030391" cy="4113893"/>
          </a:xfrm>
          <a:ln>
            <a:noFill/>
          </a:ln>
        </p:spPr>
        <p:txBody>
          <a:bodyPr lIns="92910" tIns="45640" rIns="92910" bIns="45640"/>
          <a:lstStyle/>
          <a:p>
            <a:endParaRPr lang="en-US"/>
          </a:p>
        </p:txBody>
      </p:sp>
      <p:sp>
        <p:nvSpPr>
          <p:cNvPr id="1591299"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3346" name="Rectangle 2"/>
          <p:cNvSpPr>
            <a:spLocks noGrp="1" noRot="1" noChangeAspect="1" noChangeArrowheads="1" noTextEdit="1"/>
          </p:cNvSpPr>
          <p:nvPr>
            <p:ph type="sldImg"/>
          </p:nvPr>
        </p:nvSpPr>
        <p:spPr>
          <a:xfrm>
            <a:off x="1162050" y="587375"/>
            <a:ext cx="4552950" cy="3416300"/>
          </a:xfrm>
        </p:spPr>
      </p:sp>
      <p:sp>
        <p:nvSpPr>
          <p:cNvPr id="1593347" name="Rectangle 3"/>
          <p:cNvSpPr>
            <a:spLocks noGrp="1" noChangeArrowheads="1"/>
          </p:cNvSpPr>
          <p:nvPr>
            <p:ph type="body" idx="1"/>
          </p:nvPr>
        </p:nvSpPr>
        <p:spPr>
          <a:xfrm>
            <a:off x="516434" y="4343704"/>
            <a:ext cx="5909964" cy="4113892"/>
          </a:xfrm>
          <a:ln/>
        </p:spPr>
        <p:txBody>
          <a:bodyPr lIns="91422" tIns="45711" rIns="91422" bIns="45711"/>
          <a:lstStyle/>
          <a:p>
            <a:r>
              <a:rPr lang="en-US"/>
              <a:t>For class handout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1954" name="Rectangle 2"/>
          <p:cNvSpPr>
            <a:spLocks noGrp="1" noRot="1" noChangeAspect="1" noChangeArrowheads="1" noTextEdit="1"/>
          </p:cNvSpPr>
          <p:nvPr>
            <p:ph type="sldImg"/>
          </p:nvPr>
        </p:nvSpPr>
        <p:spPr>
          <a:xfrm>
            <a:off x="1162050" y="587375"/>
            <a:ext cx="4552950" cy="3416300"/>
          </a:xfrm>
        </p:spPr>
      </p:sp>
      <p:sp>
        <p:nvSpPr>
          <p:cNvPr id="1661955" name="Rectangle 3"/>
          <p:cNvSpPr>
            <a:spLocks noGrp="1" noChangeArrowheads="1"/>
          </p:cNvSpPr>
          <p:nvPr>
            <p:ph type="body" idx="1"/>
          </p:nvPr>
        </p:nvSpPr>
        <p:spPr>
          <a:xfrm>
            <a:off x="516434" y="4343704"/>
            <a:ext cx="5909964" cy="4113892"/>
          </a:xfrm>
          <a:ln/>
        </p:spPr>
        <p:txBody>
          <a:bodyPr lIns="91422" tIns="45711" rIns="91422" bIns="45711"/>
          <a:lstStyle/>
          <a:p>
            <a:r>
              <a:rPr lang="en-US"/>
              <a:t>For lecture</a:t>
            </a:r>
          </a:p>
          <a:p>
            <a:r>
              <a:rPr lang="en-US"/>
              <a:t>Valid bit indicates whether an entry contains valid information – if the bit is not set, there cannot be a match for this block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5394" name="Rectangle 2"/>
          <p:cNvSpPr>
            <a:spLocks noGrp="1" noRot="1" noChangeAspect="1" noChangeArrowheads="1" noTextEdit="1"/>
          </p:cNvSpPr>
          <p:nvPr>
            <p:ph type="sldImg"/>
          </p:nvPr>
        </p:nvSpPr>
        <p:spPr>
          <a:xfrm>
            <a:off x="1162050" y="587375"/>
            <a:ext cx="4552950" cy="3416300"/>
          </a:xfrm>
        </p:spPr>
      </p:sp>
      <p:sp>
        <p:nvSpPr>
          <p:cNvPr id="1595395" name="Rectangle 3"/>
          <p:cNvSpPr>
            <a:spLocks noGrp="1" noChangeArrowheads="1"/>
          </p:cNvSpPr>
          <p:nvPr>
            <p:ph type="body" idx="1"/>
          </p:nvPr>
        </p:nvSpPr>
        <p:spPr>
          <a:xfrm>
            <a:off x="516434" y="4343704"/>
            <a:ext cx="5909964" cy="4113892"/>
          </a:xfrm>
          <a:ln/>
        </p:spPr>
        <p:txBody>
          <a:bodyPr lIns="91422" tIns="45711" rIns="91422" bIns="45711"/>
          <a:lstStyle/>
          <a:p>
            <a:r>
              <a:rPr lang="en-US"/>
              <a:t>For class handout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42" name="Rectangle 2"/>
          <p:cNvSpPr>
            <a:spLocks noGrp="1" noRot="1" noChangeAspect="1" noChangeArrowheads="1" noTextEdit="1"/>
          </p:cNvSpPr>
          <p:nvPr>
            <p:ph type="sldImg"/>
          </p:nvPr>
        </p:nvSpPr>
        <p:spPr>
          <a:xfrm>
            <a:off x="1162050" y="587375"/>
            <a:ext cx="4552950" cy="3416300"/>
          </a:xfrm>
        </p:spPr>
      </p:sp>
      <p:sp>
        <p:nvSpPr>
          <p:cNvPr id="1597443" name="Rectangle 3"/>
          <p:cNvSpPr>
            <a:spLocks noGrp="1" noChangeArrowheads="1"/>
          </p:cNvSpPr>
          <p:nvPr>
            <p:ph type="body" idx="1"/>
          </p:nvPr>
        </p:nvSpPr>
        <p:spPr>
          <a:xfrm>
            <a:off x="516434" y="4343704"/>
            <a:ext cx="5909964" cy="4113892"/>
          </a:xfrm>
          <a:ln/>
        </p:spPr>
        <p:txBody>
          <a:bodyPr lIns="91422" tIns="45711" rIns="91422" bIns="45711"/>
          <a:lstStyle/>
          <a:p>
            <a:r>
              <a:rPr lang="en-US" dirty="0"/>
              <a:t>For </a:t>
            </a:r>
            <a:r>
              <a:rPr lang="en-US" dirty="0" smtClean="0"/>
              <a:t>lecture</a:t>
            </a:r>
          </a:p>
          <a:p>
            <a:r>
              <a:rPr lang="en-US" dirty="0" smtClean="0"/>
              <a:t>Reference</a:t>
            </a:r>
            <a:r>
              <a:rPr lang="en-US" baseline="0" dirty="0" smtClean="0"/>
              <a:t> string is word addresses (or block number since we are using one word blocks) – i.e., the low order two bits used to selected the byte in the 32-bit word are ignored</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5394" name="Rectangle 2"/>
          <p:cNvSpPr>
            <a:spLocks noGrp="1" noRot="1" noChangeAspect="1" noChangeArrowheads="1" noTextEdit="1"/>
          </p:cNvSpPr>
          <p:nvPr>
            <p:ph type="sldImg"/>
          </p:nvPr>
        </p:nvSpPr>
        <p:spPr>
          <a:xfrm>
            <a:off x="1162050" y="587375"/>
            <a:ext cx="4552950" cy="3416300"/>
          </a:xfrm>
        </p:spPr>
      </p:sp>
      <p:sp>
        <p:nvSpPr>
          <p:cNvPr id="1595395" name="Rectangle 3"/>
          <p:cNvSpPr>
            <a:spLocks noGrp="1" noChangeArrowheads="1"/>
          </p:cNvSpPr>
          <p:nvPr>
            <p:ph type="body" idx="1"/>
          </p:nvPr>
        </p:nvSpPr>
        <p:spPr>
          <a:xfrm>
            <a:off x="516434" y="4343704"/>
            <a:ext cx="5909964" cy="4113892"/>
          </a:xfrm>
          <a:ln/>
        </p:spPr>
        <p:txBody>
          <a:bodyPr lIns="91422" tIns="45711" rIns="91422" bIns="45711"/>
          <a:lstStyle/>
          <a:p>
            <a:r>
              <a:rPr lang="en-US"/>
              <a:t>For class handout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42" name="Rectangle 2"/>
          <p:cNvSpPr>
            <a:spLocks noGrp="1" noRot="1" noChangeAspect="1" noChangeArrowheads="1" noTextEdit="1"/>
          </p:cNvSpPr>
          <p:nvPr>
            <p:ph type="sldImg"/>
          </p:nvPr>
        </p:nvSpPr>
        <p:spPr>
          <a:xfrm>
            <a:off x="1162050" y="587375"/>
            <a:ext cx="4552950" cy="3416300"/>
          </a:xfrm>
        </p:spPr>
      </p:sp>
      <p:sp>
        <p:nvSpPr>
          <p:cNvPr id="1597443" name="Rectangle 3"/>
          <p:cNvSpPr>
            <a:spLocks noGrp="1" noChangeArrowheads="1"/>
          </p:cNvSpPr>
          <p:nvPr>
            <p:ph type="body" idx="1"/>
          </p:nvPr>
        </p:nvSpPr>
        <p:spPr>
          <a:xfrm>
            <a:off x="516434" y="4343704"/>
            <a:ext cx="5909964" cy="4113892"/>
          </a:xfrm>
          <a:ln/>
        </p:spPr>
        <p:txBody>
          <a:bodyPr lIns="91422" tIns="45711" rIns="91422" bIns="45711"/>
          <a:lstStyle/>
          <a:p>
            <a:r>
              <a:rPr lang="en-US" dirty="0"/>
              <a:t>For </a:t>
            </a:r>
            <a:r>
              <a:rPr lang="en-US" dirty="0" smtClean="0"/>
              <a:t>lecture</a:t>
            </a:r>
          </a:p>
          <a:p>
            <a:r>
              <a:rPr lang="en-US" dirty="0" smtClean="0"/>
              <a:t>Reference</a:t>
            </a:r>
            <a:r>
              <a:rPr lang="en-US" baseline="0" dirty="0" smtClean="0"/>
              <a:t> string is word addresses (or block number since we are using one word blocks) – i.e., the low order two bits used to selected the byte in the 32-bit word are ignored</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9970"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to take advantage for spatial locality want a cache block that is larger than word word in size.</a:t>
            </a:r>
          </a:p>
        </p:txBody>
      </p:sp>
      <p:sp>
        <p:nvSpPr>
          <p:cNvPr id="1619971"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5874" name="Rectangle 2"/>
          <p:cNvSpPr>
            <a:spLocks noGrp="1" noRot="1" noChangeAspect="1" noChangeArrowheads="1" noTextEdit="1"/>
          </p:cNvSpPr>
          <p:nvPr>
            <p:ph type="sldImg"/>
          </p:nvPr>
        </p:nvSpPr>
        <p:spPr>
          <a:xfrm>
            <a:off x="1162050" y="587375"/>
            <a:ext cx="4552950" cy="3416300"/>
          </a:xfrm>
        </p:spPr>
      </p:sp>
      <p:sp>
        <p:nvSpPr>
          <p:cNvPr id="1615875" name="Rectangle 3"/>
          <p:cNvSpPr>
            <a:spLocks noGrp="1" noChangeArrowheads="1"/>
          </p:cNvSpPr>
          <p:nvPr>
            <p:ph type="body" idx="1"/>
          </p:nvPr>
        </p:nvSpPr>
        <p:spPr>
          <a:xfrm>
            <a:off x="516434" y="4343704"/>
            <a:ext cx="5909964" cy="4113892"/>
          </a:xfrm>
          <a:ln/>
        </p:spPr>
        <p:txBody>
          <a:bodyPr lIns="91422" tIns="45711" rIns="91422" bIns="45711"/>
          <a:lstStyle/>
          <a:p>
            <a:r>
              <a:rPr lang="en-US"/>
              <a:t>For class handout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2450" name="Rectangle 2"/>
          <p:cNvSpPr>
            <a:spLocks noGrp="1" noChangeArrowheads="1"/>
          </p:cNvSpPr>
          <p:nvPr>
            <p:ph type="body" idx="1"/>
          </p:nvPr>
        </p:nvSpPr>
        <p:spPr>
          <a:xfrm>
            <a:off x="516434" y="4345214"/>
            <a:ext cx="5909964" cy="4112381"/>
          </a:xfrm>
          <a:noFill/>
          <a:ln>
            <a:noFill/>
          </a:ln>
        </p:spPr>
        <p:txBody>
          <a:bodyPr lIns="90470" tIns="44441" rIns="90470" bIns="44441"/>
          <a:lstStyle/>
          <a:p>
            <a:r>
              <a:rPr lang="en-US"/>
              <a:t>How does the memory hierarchy work?  Well it is rather simple, at least in principle.</a:t>
            </a:r>
          </a:p>
          <a:p>
            <a:r>
              <a:rPr lang="en-US"/>
              <a:t>In order to take advantage of the temporal locality, that is the locality in time, the memory hierarchy will keep those more recently accessed data items closer to the processor because chances are (points to the principle), the processor will access them again soon.</a:t>
            </a:r>
          </a:p>
          <a:p>
            <a:r>
              <a:rPr lang="en-US"/>
              <a:t>In order to take advantage of the spatial locality, not ONLY do we move the item that has just been accessed to the upper level, but we ALSO move the data items that are adjacent to it.</a:t>
            </a:r>
          </a:p>
          <a:p>
            <a:endParaRPr lang="en-US"/>
          </a:p>
          <a:p>
            <a:r>
              <a:rPr lang="en-US"/>
              <a:t>+1 = 15 min. (X:55)</a:t>
            </a:r>
          </a:p>
        </p:txBody>
      </p:sp>
      <p:sp>
        <p:nvSpPr>
          <p:cNvPr id="1512451" name="Rectangle 3"/>
          <p:cNvSpPr>
            <a:spLocks noGrp="1" noRot="1" noChangeAspect="1" noChangeArrowheads="1" noTextEdit="1"/>
          </p:cNvSpPr>
          <p:nvPr>
            <p:ph type="sldImg"/>
          </p:nvPr>
        </p:nvSpPr>
        <p:spPr>
          <a:xfrm>
            <a:off x="1165225" y="588963"/>
            <a:ext cx="4548188" cy="3413125"/>
          </a:xfrm>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5874" name="Rectangle 2"/>
          <p:cNvSpPr>
            <a:spLocks noGrp="1" noRot="1" noChangeAspect="1" noChangeArrowheads="1" noTextEdit="1"/>
          </p:cNvSpPr>
          <p:nvPr>
            <p:ph type="sldImg"/>
          </p:nvPr>
        </p:nvSpPr>
        <p:spPr>
          <a:xfrm>
            <a:off x="1162050" y="587375"/>
            <a:ext cx="4552950" cy="3416300"/>
          </a:xfrm>
        </p:spPr>
      </p:sp>
      <p:sp>
        <p:nvSpPr>
          <p:cNvPr id="1615875" name="Rectangle 3"/>
          <p:cNvSpPr>
            <a:spLocks noGrp="1" noChangeArrowheads="1"/>
          </p:cNvSpPr>
          <p:nvPr>
            <p:ph type="body" idx="1"/>
          </p:nvPr>
        </p:nvSpPr>
        <p:spPr>
          <a:xfrm>
            <a:off x="516434" y="4343704"/>
            <a:ext cx="5909964" cy="4113892"/>
          </a:xfrm>
          <a:ln/>
        </p:spPr>
        <p:txBody>
          <a:bodyPr lIns="91422" tIns="45711" rIns="91422" bIns="45711"/>
          <a:lstStyle/>
          <a:p>
            <a:r>
              <a:rPr lang="en-US"/>
              <a:t>For class handout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22" name="Rectangle 2"/>
          <p:cNvSpPr>
            <a:spLocks noGrp="1" noRot="1" noChangeAspect="1" noChangeArrowheads="1" noTextEdit="1"/>
          </p:cNvSpPr>
          <p:nvPr>
            <p:ph type="sldImg"/>
          </p:nvPr>
        </p:nvSpPr>
        <p:spPr>
          <a:xfrm>
            <a:off x="1162050" y="587375"/>
            <a:ext cx="4552950" cy="3416300"/>
          </a:xfrm>
        </p:spPr>
      </p:sp>
      <p:sp>
        <p:nvSpPr>
          <p:cNvPr id="1617923" name="Rectangle 3"/>
          <p:cNvSpPr>
            <a:spLocks noGrp="1" noChangeArrowheads="1"/>
          </p:cNvSpPr>
          <p:nvPr>
            <p:ph type="body" idx="1"/>
          </p:nvPr>
        </p:nvSpPr>
        <p:spPr>
          <a:xfrm>
            <a:off x="516434" y="4343704"/>
            <a:ext cx="5909964" cy="4113892"/>
          </a:xfrm>
          <a:ln/>
        </p:spPr>
        <p:txBody>
          <a:bodyPr lIns="91422" tIns="45711" rIns="91422" bIns="45711"/>
          <a:lstStyle/>
          <a:p>
            <a:r>
              <a:rPr lang="en-US" dirty="0"/>
              <a:t>For </a:t>
            </a:r>
            <a:r>
              <a:rPr lang="en-US" dirty="0" smtClean="0"/>
              <a:t>lecture</a:t>
            </a:r>
          </a:p>
          <a:p>
            <a:r>
              <a:rPr lang="en-US" dirty="0" smtClean="0"/>
              <a:t>Show the 4-bi</a:t>
            </a:r>
            <a:r>
              <a:rPr lang="en-US" baseline="0" dirty="0" smtClean="0"/>
              <a:t>t address mapping – 2-bits of tag, 1-bit of set address (index), 1-bit of word-in-block select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Increasing</a:t>
            </a:r>
            <a:r>
              <a:rPr lang="en-US" baseline="0" dirty="0" smtClean="0"/>
              <a:t> the block size usually decreases the miss rate.</a:t>
            </a:r>
          </a:p>
          <a:p>
            <a:r>
              <a:rPr lang="en-US" baseline="0" dirty="0" smtClean="0"/>
              <a:t>A more serious problem is that the miss penalty goes up since it is primarily determined by the time to fetch the block from the next lower level of the hierarchy and load it into the cache.</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5266" name="Rectangle 2"/>
          <p:cNvSpPr>
            <a:spLocks noGrp="1" noRot="1" noChangeAspect="1" noChangeArrowheads="1" noTextEdit="1"/>
          </p:cNvSpPr>
          <p:nvPr>
            <p:ph type="sldImg"/>
          </p:nvPr>
        </p:nvSpPr>
        <p:spPr/>
      </p:sp>
      <p:sp>
        <p:nvSpPr>
          <p:cNvPr id="1675267" name="Rectangle 3"/>
          <p:cNvSpPr>
            <a:spLocks noGrp="1" noChangeArrowheads="1"/>
          </p:cNvSpPr>
          <p:nvPr>
            <p:ph type="body" idx="1"/>
          </p:nvPr>
        </p:nvSpPr>
        <p:spPr>
          <a:ln/>
        </p:spPr>
        <p:txBody>
          <a:bodyPr/>
          <a:lstStyle/>
          <a:p>
            <a:r>
              <a:rPr lang="en-US" dirty="0"/>
              <a:t>Reasonable write buffer depth (e.g., four or more words) and a memory capable of accepting writes at a rate that significantly exceeds the average write frequency means write buffer stalls are </a:t>
            </a:r>
            <a:r>
              <a:rPr lang="en-US" dirty="0" smtClean="0"/>
              <a:t>small</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7314" name="Rectangle 2"/>
          <p:cNvSpPr>
            <a:spLocks noGrp="1" noRot="1" noChangeAspect="1" noChangeArrowheads="1" noTextEdit="1"/>
          </p:cNvSpPr>
          <p:nvPr>
            <p:ph type="sldImg"/>
          </p:nvPr>
        </p:nvSpPr>
        <p:spPr/>
      </p:sp>
      <p:sp>
        <p:nvSpPr>
          <p:cNvPr id="1677315" name="Rectangle 3"/>
          <p:cNvSpPr>
            <a:spLocks noGrp="1" noChangeArrowheads="1"/>
          </p:cNvSpPr>
          <p:nvPr>
            <p:ph type="body" idx="1"/>
          </p:nvPr>
        </p:nvSpPr>
        <p:spPr>
          <a:ln/>
        </p:spPr>
        <p:txBody>
          <a:bodyPr/>
          <a:lstStyle/>
          <a:p>
            <a:r>
              <a:rPr lang="en-US" dirty="0"/>
              <a:t>For ideal CPI = 1, then </a:t>
            </a:r>
            <a:r>
              <a:rPr lang="en-US" dirty="0" err="1"/>
              <a:t>CPIstall</a:t>
            </a:r>
            <a:r>
              <a:rPr lang="en-US" dirty="0"/>
              <a:t> = 4.44 and the amount of execution time spent on memory stalls would have risen from 3.44/5.44 = 63% to 3.44/4.44 = 77%</a:t>
            </a:r>
          </a:p>
          <a:p>
            <a:r>
              <a:rPr lang="en-US" dirty="0"/>
              <a:t>For miss penalty of 200, memory stall cycles = 2%  200 + 36% x 4% x 200 = 6.88 so that </a:t>
            </a:r>
            <a:r>
              <a:rPr lang="en-US" dirty="0" err="1"/>
              <a:t>CPIstall</a:t>
            </a:r>
            <a:r>
              <a:rPr lang="en-US" dirty="0"/>
              <a:t> = 8.88</a:t>
            </a:r>
          </a:p>
          <a:p>
            <a:endParaRPr lang="en-US" dirty="0"/>
          </a:p>
          <a:p>
            <a:r>
              <a:rPr lang="en-US" dirty="0"/>
              <a:t>This assumes that hit time </a:t>
            </a:r>
            <a:r>
              <a:rPr lang="en-US" dirty="0" smtClean="0"/>
              <a:t>(so hit time is 1 cycle) is </a:t>
            </a:r>
            <a:r>
              <a:rPr lang="en-US" dirty="0"/>
              <a:t>not a factor in determining cache performance.  A larger cache would have a longer access time (if a lower miss rate), meaning either a slower clock cycle or more stages in the pipeline for memory access.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3650" name="Rectangle 2"/>
          <p:cNvSpPr>
            <a:spLocks noGrp="1" noRot="1" noChangeAspect="1" noChangeArrowheads="1" noTextEdit="1"/>
          </p:cNvSpPr>
          <p:nvPr>
            <p:ph type="sldImg"/>
          </p:nvPr>
        </p:nvSpPr>
        <p:spPr bwMode="auto">
          <a:xfrm>
            <a:off x="1162050" y="585788"/>
            <a:ext cx="4554538" cy="3416300"/>
          </a:xfrm>
          <a:prstGeom prst="rect">
            <a:avLst/>
          </a:prstGeom>
          <a:solidFill>
            <a:srgbClr val="FFFFFF"/>
          </a:solidFill>
          <a:ln>
            <a:solidFill>
              <a:srgbClr val="000000"/>
            </a:solidFill>
            <a:miter lim="800000"/>
            <a:headEnd/>
            <a:tailEnd/>
          </a:ln>
        </p:spPr>
      </p:sp>
      <p:sp>
        <p:nvSpPr>
          <p:cNvPr id="2843651" name="Rectangle 3"/>
          <p:cNvSpPr>
            <a:spLocks noGrp="1" noChangeArrowheads="1"/>
          </p:cNvSpPr>
          <p:nvPr>
            <p:ph type="body" idx="1"/>
          </p:nvPr>
        </p:nvSpPr>
        <p:spPr bwMode="auto">
          <a:xfrm>
            <a:off x="516211" y="4344336"/>
            <a:ext cx="5909289" cy="4115112"/>
          </a:xfrm>
          <a:prstGeom prst="rect">
            <a:avLst/>
          </a:prstGeom>
          <a:solidFill>
            <a:srgbClr val="FFFFFF"/>
          </a:solidFill>
          <a:ln>
            <a:solidFill>
              <a:srgbClr val="000000"/>
            </a:solidFill>
            <a:miter lim="800000"/>
            <a:headEnd/>
            <a:tailEnd/>
          </a:ln>
        </p:spPr>
        <p:txBody>
          <a:bodyPr lIns="89567" tIns="44784" rIns="89567" bIns="44784">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1602"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841603" name="Rectangle 3"/>
          <p:cNvSpPr>
            <a:spLocks noGrp="1" noChangeArrowheads="1"/>
          </p:cNvSpPr>
          <p:nvPr>
            <p:ph type="body" idx="1"/>
          </p:nvPr>
        </p:nvSpPr>
        <p:spPr bwMode="auto">
          <a:xfrm>
            <a:off x="516211" y="4345896"/>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8770" name="Rectangle 2"/>
          <p:cNvSpPr>
            <a:spLocks noGrp="1" noRot="1" noChangeAspect="1" noChangeArrowheads="1" noTextEdit="1"/>
          </p:cNvSpPr>
          <p:nvPr>
            <p:ph type="sldImg"/>
          </p:nvPr>
        </p:nvSpPr>
        <p:spPr/>
      </p:sp>
      <p:sp>
        <p:nvSpPr>
          <p:cNvPr id="1568771" name="Rectangle 3"/>
          <p:cNvSpPr>
            <a:spLocks noGrp="1" noChangeArrowheads="1"/>
          </p:cNvSpPr>
          <p:nvPr>
            <p:ph type="body" idx="1"/>
          </p:nvPr>
        </p:nvSpPr>
        <p:spPr>
          <a:ln/>
        </p:spPr>
        <p:txBody>
          <a:bodyPr/>
          <a:lstStyle/>
          <a:p>
            <a:r>
              <a:rPr lang="en-US" dirty="0"/>
              <a:t>Size comparison:  DRAM/SRAM is 4 to 8 times</a:t>
            </a:r>
          </a:p>
          <a:p>
            <a:r>
              <a:rPr lang="en-US" dirty="0"/>
              <a:t>Cost/cycle time comparison SRAM/DRAM is 8 to 16 </a:t>
            </a:r>
            <a:r>
              <a:rPr lang="en-US" dirty="0" smtClean="0"/>
              <a:t>times</a:t>
            </a:r>
          </a:p>
          <a:p>
            <a:endParaRPr lang="en-US" dirty="0" smtClean="0"/>
          </a:p>
          <a:p>
            <a:r>
              <a:rPr lang="en-US" dirty="0" smtClean="0"/>
              <a:t>http://parts.digikey.com/1/parts/1211303-ic-sram-1mbit-10ns-32soj-cy7c109d-10vxi.html</a:t>
            </a:r>
          </a:p>
          <a:p>
            <a:r>
              <a:rPr lang="en-US" dirty="0" smtClean="0"/>
              <a:t>Quantity discount 10ns 1MBit SRAM $2.24,</a:t>
            </a:r>
            <a:r>
              <a:rPr lang="en-US" baseline="0" dirty="0" smtClean="0"/>
              <a:t> $17/Mbyte, $1700/100 </a:t>
            </a:r>
            <a:r>
              <a:rPr lang="en-US" baseline="0" dirty="0" err="1" smtClean="0"/>
              <a:t>Mbyte</a:t>
            </a:r>
            <a:r>
              <a:rPr lang="en-US" baseline="0" dirty="0" smtClean="0"/>
              <a:t>, $17000/GByte</a:t>
            </a:r>
          </a:p>
          <a:p>
            <a:endParaRPr lang="en-US" baseline="0" dirty="0" smtClean="0"/>
          </a:p>
          <a:p>
            <a:r>
              <a:rPr lang="en-US" dirty="0" smtClean="0"/>
              <a:t>http://</a:t>
            </a:r>
            <a:r>
              <a:rPr lang="en-US" dirty="0" err="1" smtClean="0"/>
              <a:t>www.frys.com/template/harddrives</a:t>
            </a:r>
            <a:endParaRPr lang="en-US" dirty="0" smtClean="0"/>
          </a:p>
          <a:p>
            <a:r>
              <a:rPr lang="en-US" dirty="0" smtClean="0"/>
              <a:t>DRAM: 4GB @ $70</a:t>
            </a:r>
            <a:r>
              <a:rPr lang="en-US" baseline="0" dirty="0" smtClean="0"/>
              <a:t> or $17.50 per GB</a:t>
            </a:r>
          </a:p>
          <a:p>
            <a:r>
              <a:rPr lang="en-US" baseline="0" dirty="0" smtClean="0"/>
              <a:t>24GB@$800 = $33/Gbyte</a:t>
            </a:r>
          </a:p>
          <a:p>
            <a:endParaRPr lang="en-US" baseline="0" dirty="0" smtClean="0"/>
          </a:p>
          <a:p>
            <a:r>
              <a:rPr lang="en-US" baseline="0" dirty="0" err="1" smtClean="0"/>
              <a:t>http://www.frys.com/category/Outpost/Hard+Drives+&amp;+Memory/Memory/Notebook+Memory/Apple+-+Mac++Memory/</a:t>
            </a:r>
            <a:endParaRPr lang="en-US" baseline="0" dirty="0" smtClean="0"/>
          </a:p>
          <a:p>
            <a:r>
              <a:rPr lang="en-US" baseline="0" dirty="0" smtClean="0"/>
              <a:t>DDR2 1GB @ $25 per</a:t>
            </a:r>
          </a:p>
          <a:p>
            <a:r>
              <a:rPr lang="en-US" baseline="0" dirty="0" smtClean="0"/>
              <a:t>DDR3 1 GB @ $37.5 per</a:t>
            </a:r>
          </a:p>
          <a:p>
            <a:endParaRPr lang="en-US" baseline="0" dirty="0" smtClean="0"/>
          </a:p>
          <a:p>
            <a:r>
              <a:rPr lang="en-US" baseline="0" dirty="0" smtClean="0"/>
              <a:t>FLASH Media</a:t>
            </a:r>
          </a:p>
          <a:p>
            <a:r>
              <a:rPr lang="en-US" baseline="0" dirty="0" smtClean="0"/>
              <a:t>Approx. $2 per </a:t>
            </a:r>
            <a:r>
              <a:rPr lang="en-US" baseline="0" dirty="0" err="1" smtClean="0"/>
              <a:t>Gbyte</a:t>
            </a:r>
            <a:endParaRPr lang="en-US" baseline="0"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0946" name="Rectangle 2"/>
          <p:cNvSpPr>
            <a:spLocks noGrp="1" noChangeArrowheads="1"/>
          </p:cNvSpPr>
          <p:nvPr>
            <p:ph type="body" idx="1"/>
          </p:nvPr>
        </p:nvSpPr>
        <p:spPr>
          <a:xfrm>
            <a:off x="914400" y="4344988"/>
            <a:ext cx="5029200" cy="4113212"/>
          </a:xfrm>
          <a:ln>
            <a:noFill/>
          </a:ln>
        </p:spPr>
        <p:txBody>
          <a:bodyPr lIns="90470" tIns="44441" rIns="90470" bIns="44441"/>
          <a:lstStyle/>
          <a:p>
            <a:r>
              <a:rPr lang="en-US" dirty="0" smtClean="0"/>
              <a:t>Because the upper level is smaller and built using</a:t>
            </a:r>
            <a:r>
              <a:rPr lang="en-US" baseline="0" dirty="0" smtClean="0"/>
              <a:t> faster memory parts, its hit time will be much smaller than the time to access the next level in the hierarchy (which is the major component of the miss penalty).</a:t>
            </a:r>
            <a:endParaRPr lang="en-US" dirty="0"/>
          </a:p>
        </p:txBody>
      </p:sp>
      <p:sp>
        <p:nvSpPr>
          <p:cNvPr id="1490947" name="Rectangle 3"/>
          <p:cNvSpPr>
            <a:spLocks noGrp="1" noRot="1" noChangeAspect="1" noChangeArrowheads="1" noTextEdit="1"/>
          </p:cNvSpPr>
          <p:nvPr>
            <p:ph type="sldImg"/>
          </p:nvPr>
        </p:nvSpPr>
        <p:spPr>
          <a:xfrm>
            <a:off x="1157288" y="692150"/>
            <a:ext cx="4551362" cy="3414713"/>
          </a:xfrm>
          <a:ln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a:xfrm>
            <a:off x="1160463" y="587375"/>
            <a:ext cx="4552950" cy="3416300"/>
          </a:xfrm>
        </p:spPr>
      </p:sp>
      <p:sp>
        <p:nvSpPr>
          <p:cNvPr id="1488899" name="Rectangle 3"/>
          <p:cNvSpPr>
            <a:spLocks noGrp="1" noChangeArrowheads="1"/>
          </p:cNvSpPr>
          <p:nvPr>
            <p:ph type="body" idx="1"/>
          </p:nvPr>
        </p:nvSpPr>
        <p:spPr>
          <a:xfrm>
            <a:off x="515938" y="4343400"/>
            <a:ext cx="5910262" cy="4113213"/>
          </a:xfrm>
          <a:ln/>
        </p:spPr>
        <p:txBody>
          <a:bodyPr lIns="91422" tIns="45711" rIns="91422" bIns="45711"/>
          <a:lstStyle/>
          <a:p>
            <a:r>
              <a:rPr lang="en-US" dirty="0"/>
              <a:t>Instead, the memory system of a modern computer consists of a series of black boxes ranging from the fastest to the slowest.</a:t>
            </a:r>
          </a:p>
          <a:p>
            <a:r>
              <a:rPr lang="en-US" dirty="0"/>
              <a:t>Besides variation in speed, these boxes also varies in size (smallest to biggest) and cost.</a:t>
            </a:r>
          </a:p>
          <a:p>
            <a:r>
              <a:rPr lang="en-US" dirty="0"/>
              <a:t>What makes this kind of arrangement work is one of the most important  principle in computer design.  The principle of locality. </a:t>
            </a:r>
            <a:r>
              <a:rPr lang="en-US" dirty="0">
                <a:cs typeface="Arial" charset="0"/>
              </a:rPr>
              <a:t>The principle of locality states that programs access a relatively small portion of the address space at  any instant of time.</a:t>
            </a:r>
            <a:endParaRPr lang="en-US" dirty="0"/>
          </a:p>
          <a:p>
            <a:endParaRPr lang="en-US" dirty="0"/>
          </a:p>
          <a:p>
            <a:r>
              <a:rPr lang="en-US" dirty="0"/>
              <a:t>The design goal is to present the user with as much memory as is available in the cheapest technology (points to the disk).</a:t>
            </a:r>
          </a:p>
          <a:p>
            <a:r>
              <a:rPr lang="en-US" dirty="0"/>
              <a:t>While by taking advantage of the principle of locality, we like to provide the user an average access speed that is very close to the speed that is offered by the fastest technology.</a:t>
            </a:r>
          </a:p>
          <a:p>
            <a:r>
              <a:rPr lang="en-US" dirty="0"/>
              <a:t>(We will go over this slide in detail in the next lectures on caches).</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spcBef>
                <a:spcPct val="20000"/>
              </a:spcBef>
              <a:buFont typeface="Arial"/>
              <a:buChar char="•"/>
              <a:defRPr/>
            </a:pPr>
            <a:r>
              <a:rPr lang="en-US" sz="1200" dirty="0" smtClean="0">
                <a:latin typeface="Cambria"/>
                <a:cs typeface="Cambria"/>
              </a:rPr>
              <a:t>Top Row,</a:t>
            </a:r>
            <a:r>
              <a:rPr lang="en-US" sz="1200" baseline="0" dirty="0" smtClean="0">
                <a:latin typeface="Cambria"/>
                <a:cs typeface="Cambria"/>
              </a:rPr>
              <a:t> L-R: </a:t>
            </a:r>
            <a:r>
              <a:rPr lang="en-US" sz="1200" dirty="0" err="1" smtClean="0">
                <a:latin typeface="Cambria"/>
                <a:cs typeface="Cambria"/>
              </a:rPr>
              <a:t>Blaise</a:t>
            </a:r>
            <a:r>
              <a:rPr lang="en-US" sz="1200" dirty="0" smtClean="0">
                <a:latin typeface="Cambria"/>
                <a:cs typeface="Cambria"/>
              </a:rPr>
              <a:t> </a:t>
            </a:r>
            <a:r>
              <a:rPr lang="en-US" sz="1200" dirty="0" err="1" smtClean="0">
                <a:latin typeface="Cambria"/>
                <a:cs typeface="Cambria"/>
              </a:rPr>
              <a:t>Aguera</a:t>
            </a:r>
            <a:r>
              <a:rPr lang="en-US" sz="1200" dirty="0" smtClean="0">
                <a:latin typeface="Cambria"/>
                <a:cs typeface="Cambria"/>
              </a:rPr>
              <a:t> </a:t>
            </a:r>
            <a:r>
              <a:rPr lang="en-US" sz="1200" dirty="0" err="1" smtClean="0">
                <a:latin typeface="Cambria"/>
                <a:cs typeface="Cambria"/>
              </a:rPr>
              <a:t>y</a:t>
            </a:r>
            <a:r>
              <a:rPr lang="en-US" sz="1200" dirty="0" smtClean="0">
                <a:latin typeface="Cambria"/>
                <a:cs typeface="Cambria"/>
              </a:rPr>
              <a:t> </a:t>
            </a:r>
            <a:r>
              <a:rPr lang="en-US" sz="1200" dirty="0" err="1" smtClean="0">
                <a:latin typeface="Cambria"/>
                <a:cs typeface="Cambria"/>
              </a:rPr>
              <a:t>Arcas</a:t>
            </a:r>
            <a:r>
              <a:rPr lang="en-US" sz="1400" dirty="0" smtClean="0">
                <a:latin typeface="Cambria"/>
                <a:cs typeface="Cambria"/>
              </a:rPr>
              <a:t> </a:t>
            </a:r>
            <a:r>
              <a:rPr lang="en-US" sz="1100" dirty="0" smtClean="0">
                <a:latin typeface="Cambria"/>
                <a:cs typeface="Cambria"/>
              </a:rPr>
              <a:t>Microsoft (TR35)</a:t>
            </a:r>
            <a:r>
              <a:rPr lang="en-US" sz="1200" dirty="0" smtClean="0">
                <a:latin typeface="Cambria"/>
                <a:cs typeface="Cambria"/>
              </a:rPr>
              <a:t>, Deborah </a:t>
            </a:r>
            <a:r>
              <a:rPr lang="en-US" sz="1200" dirty="0" err="1" smtClean="0">
                <a:latin typeface="Cambria"/>
                <a:cs typeface="Cambria"/>
              </a:rPr>
              <a:t>Estrin</a:t>
            </a:r>
            <a:r>
              <a:rPr lang="en-US" sz="1200" dirty="0" smtClean="0">
                <a:latin typeface="Cambria"/>
                <a:cs typeface="Cambria"/>
              </a:rPr>
              <a:t> </a:t>
            </a:r>
            <a:r>
              <a:rPr lang="en-US" dirty="0" smtClean="0">
                <a:latin typeface="Cambria"/>
                <a:cs typeface="Cambria"/>
              </a:rPr>
              <a:t>UCLA (NAE)</a:t>
            </a:r>
            <a:r>
              <a:rPr lang="en-US" sz="1100" dirty="0" smtClean="0">
                <a:latin typeface="Cambria"/>
                <a:cs typeface="Cambria"/>
              </a:rPr>
              <a:t>, </a:t>
            </a:r>
            <a:r>
              <a:rPr lang="en-US" sz="1200" dirty="0" smtClean="0">
                <a:latin typeface="Cambria"/>
                <a:cs typeface="Cambria"/>
              </a:rPr>
              <a:t>Alan Eustace </a:t>
            </a:r>
            <a:r>
              <a:rPr lang="en-US" sz="1100" dirty="0" smtClean="0">
                <a:latin typeface="Cambria"/>
                <a:cs typeface="Cambria"/>
              </a:rPr>
              <a:t>Google</a:t>
            </a:r>
            <a:r>
              <a:rPr lang="en-US" sz="1200" dirty="0" smtClean="0">
                <a:latin typeface="Cambria"/>
                <a:cs typeface="Cambria"/>
              </a:rPr>
              <a:t>, John </a:t>
            </a:r>
            <a:r>
              <a:rPr lang="en-US" sz="1200" dirty="0" err="1" smtClean="0">
                <a:latin typeface="Cambria"/>
                <a:cs typeface="Cambria"/>
              </a:rPr>
              <a:t>Kubiatowicz</a:t>
            </a:r>
            <a:r>
              <a:rPr lang="en-US" sz="1200" dirty="0" smtClean="0">
                <a:latin typeface="Cambria"/>
                <a:cs typeface="Cambria"/>
              </a:rPr>
              <a:t> UC Berkeley</a:t>
            </a:r>
            <a:endParaRPr lang="en-US" sz="1100" dirty="0" smtClean="0">
              <a:latin typeface="Cambria"/>
              <a:cs typeface="Cambria"/>
            </a:endParaRPr>
          </a:p>
          <a:p>
            <a:pPr marL="342900" indent="-342900">
              <a:spcBef>
                <a:spcPct val="20000"/>
              </a:spcBef>
              <a:buFont typeface="Arial"/>
              <a:buChar char="•"/>
              <a:defRPr/>
            </a:pPr>
            <a:r>
              <a:rPr lang="en-US" sz="1100" dirty="0" smtClean="0">
                <a:latin typeface="Cambria"/>
                <a:cs typeface="Cambria"/>
              </a:rPr>
              <a:t>Middle Row, L-R: Patty Lopez </a:t>
            </a:r>
            <a:r>
              <a:rPr lang="en-US" sz="1050" dirty="0" smtClean="0">
                <a:latin typeface="Cambria"/>
                <a:cs typeface="Cambria"/>
              </a:rPr>
              <a:t>Intel, </a:t>
            </a:r>
            <a:r>
              <a:rPr lang="en-US" sz="1050" dirty="0" err="1" smtClean="0">
                <a:latin typeface="Cambria"/>
                <a:cs typeface="Cambria"/>
              </a:rPr>
              <a:t>Illy</a:t>
            </a:r>
            <a:r>
              <a:rPr lang="en-US" sz="1100" dirty="0" err="1" smtClean="0">
                <a:latin typeface="Cambria"/>
                <a:cs typeface="Cambria"/>
              </a:rPr>
              <a:t>a</a:t>
            </a:r>
            <a:r>
              <a:rPr lang="en-US" sz="1100" dirty="0" smtClean="0">
                <a:latin typeface="Cambria"/>
                <a:cs typeface="Cambria"/>
              </a:rPr>
              <a:t> Hicks </a:t>
            </a:r>
            <a:r>
              <a:rPr lang="en-US" sz="1050" dirty="0" smtClean="0">
                <a:latin typeface="Cambria"/>
                <a:cs typeface="Cambria"/>
              </a:rPr>
              <a:t>Rice</a:t>
            </a:r>
            <a:r>
              <a:rPr lang="en-US" sz="1100" dirty="0" smtClean="0">
                <a:latin typeface="Cambria"/>
                <a:cs typeface="Cambria"/>
              </a:rPr>
              <a:t>,</a:t>
            </a:r>
            <a:r>
              <a:rPr lang="en-US" sz="1100" baseline="0" dirty="0" smtClean="0">
                <a:latin typeface="Cambria"/>
                <a:cs typeface="Cambria"/>
              </a:rPr>
              <a:t> </a:t>
            </a:r>
            <a:r>
              <a:rPr lang="en-US" sz="1200" dirty="0" smtClean="0">
                <a:latin typeface="Cambria"/>
                <a:cs typeface="Cambria"/>
              </a:rPr>
              <a:t>Irving </a:t>
            </a:r>
            <a:r>
              <a:rPr lang="en-US" sz="1200" dirty="0" err="1" smtClean="0">
                <a:latin typeface="Cambria"/>
                <a:cs typeface="Cambria"/>
              </a:rPr>
              <a:t>Wladawsky</a:t>
            </a:r>
            <a:r>
              <a:rPr lang="en-US" sz="1200" dirty="0" smtClean="0">
                <a:latin typeface="Cambria"/>
                <a:cs typeface="Cambria"/>
              </a:rPr>
              <a:t>-Berger </a:t>
            </a:r>
            <a:r>
              <a:rPr lang="en-US" sz="1100" dirty="0" smtClean="0">
                <a:latin typeface="Cambria"/>
                <a:cs typeface="Cambria"/>
              </a:rPr>
              <a:t>IBM</a:t>
            </a:r>
            <a:r>
              <a:rPr lang="en-US" sz="1200" dirty="0" smtClean="0">
                <a:latin typeface="Cambria"/>
                <a:cs typeface="Cambria"/>
              </a:rPr>
              <a:t>, </a:t>
            </a:r>
            <a:r>
              <a:rPr lang="en-US" sz="1400" dirty="0" err="1" smtClean="0">
                <a:latin typeface="Cambria"/>
                <a:cs typeface="Cambria"/>
              </a:rPr>
              <a:t>Ayanna</a:t>
            </a:r>
            <a:r>
              <a:rPr lang="en-US" sz="1400" dirty="0" smtClean="0">
                <a:latin typeface="Cambria"/>
                <a:cs typeface="Cambria"/>
              </a:rPr>
              <a:t> Howard </a:t>
            </a:r>
            <a:r>
              <a:rPr lang="en-US" sz="1200" dirty="0" smtClean="0">
                <a:latin typeface="Cambria"/>
                <a:cs typeface="Cambria"/>
              </a:rPr>
              <a:t>Georgia Tech (TR35). Bill </a:t>
            </a:r>
            <a:r>
              <a:rPr lang="en-US" sz="1200" dirty="0" err="1" smtClean="0">
                <a:latin typeface="Cambria"/>
                <a:cs typeface="Cambria"/>
              </a:rPr>
              <a:t>Wulf</a:t>
            </a:r>
            <a:r>
              <a:rPr lang="en-US" sz="1200" dirty="0" smtClean="0">
                <a:latin typeface="Cambria"/>
                <a:cs typeface="Cambria"/>
              </a:rPr>
              <a:t> </a:t>
            </a:r>
            <a:r>
              <a:rPr lang="en-US" sz="1100" dirty="0" err="1" smtClean="0">
                <a:latin typeface="Cambria"/>
                <a:cs typeface="Cambria"/>
              </a:rPr>
              <a:t>Virgina</a:t>
            </a:r>
            <a:r>
              <a:rPr lang="en-US" sz="1100" dirty="0" smtClean="0">
                <a:latin typeface="Cambria"/>
                <a:cs typeface="Cambria"/>
              </a:rPr>
              <a:t> (Tapia Award winner, NAE)</a:t>
            </a:r>
          </a:p>
          <a:p>
            <a:pPr marL="342900" indent="-342900">
              <a:spcBef>
                <a:spcPct val="20000"/>
              </a:spcBef>
              <a:buFont typeface="Arial"/>
              <a:buChar char="•"/>
              <a:defRPr/>
            </a:pPr>
            <a:r>
              <a:rPr lang="en-US" sz="1100" dirty="0" smtClean="0">
                <a:latin typeface="Cambria"/>
                <a:cs typeface="Cambria"/>
              </a:rPr>
              <a:t>Bottom</a:t>
            </a:r>
            <a:r>
              <a:rPr lang="en-US" sz="1100" baseline="0" dirty="0" smtClean="0">
                <a:latin typeface="Cambria"/>
                <a:cs typeface="Cambria"/>
              </a:rPr>
              <a:t> Row, L-R: Dave Patterson UC Berkeley (General </a:t>
            </a:r>
            <a:r>
              <a:rPr lang="en-US" sz="1100" baseline="0" dirty="0" err="1" smtClean="0">
                <a:latin typeface="Cambria"/>
                <a:cs typeface="Cambria"/>
              </a:rPr>
              <a:t>Chair,NAE</a:t>
            </a:r>
            <a:r>
              <a:rPr lang="en-US" sz="1100" baseline="0" dirty="0" smtClean="0">
                <a:latin typeface="Cambria"/>
                <a:cs typeface="Cambria"/>
              </a:rPr>
              <a:t>, NAS, CRA, ACM), Valerie Taylor Texas A&amp;M, Richard Tapia Rice (NAE), Cynthia </a:t>
            </a:r>
            <a:r>
              <a:rPr lang="en-US" sz="1100" baseline="0" dirty="0" err="1" smtClean="0">
                <a:latin typeface="Cambria"/>
                <a:cs typeface="Cambria"/>
              </a:rPr>
              <a:t>Lanius</a:t>
            </a:r>
            <a:r>
              <a:rPr lang="en-US" sz="1100" baseline="0" dirty="0" smtClean="0">
                <a:latin typeface="Cambria"/>
                <a:cs typeface="Cambria"/>
              </a:rPr>
              <a:t> Rice, Juan Vargas Microsoft (Vice-Chair), </a:t>
            </a:r>
            <a:r>
              <a:rPr lang="en-US" sz="1200" kern="1200" dirty="0" smtClean="0">
                <a:solidFill>
                  <a:schemeClr val="tx1"/>
                </a:solidFill>
                <a:latin typeface="+mn-lt"/>
                <a:ea typeface="+mn-ea"/>
                <a:cs typeface="+mn-cs"/>
              </a:rPr>
              <a:t>Manuel A. Perez-Quinones (CDC chair)</a:t>
            </a:r>
            <a:endParaRPr lang="en-US" sz="1200" dirty="0" smtClean="0">
              <a:latin typeface="Cambria"/>
              <a:cs typeface="Cambria"/>
            </a:endParaRPr>
          </a:p>
          <a:p>
            <a:endParaRPr lang="en-US" dirty="0"/>
          </a:p>
        </p:txBody>
      </p:sp>
      <p:sp>
        <p:nvSpPr>
          <p:cNvPr id="4" name="Slide Number Placeholder 3"/>
          <p:cNvSpPr>
            <a:spLocks noGrp="1"/>
          </p:cNvSpPr>
          <p:nvPr>
            <p:ph type="sldNum" sz="quarter" idx="10"/>
          </p:nvPr>
        </p:nvSpPr>
        <p:spPr/>
        <p:txBody>
          <a:bodyPr/>
          <a:lstStyle/>
          <a:p>
            <a:fld id="{86147F1C-D9FE-6B41-9F32-031BC75F7C32}"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3890" name="Rectangle 2"/>
          <p:cNvSpPr>
            <a:spLocks noGrp="1" noRot="1" noChangeAspect="1" noChangeArrowheads="1"/>
          </p:cNvSpPr>
          <p:nvPr>
            <p:ph type="sldImg"/>
          </p:nvPr>
        </p:nvSpPr>
        <p:spPr bwMode="auto">
          <a:xfrm>
            <a:off x="1163638" y="585788"/>
            <a:ext cx="4552950" cy="3416300"/>
          </a:xfrm>
          <a:prstGeom prst="rect">
            <a:avLst/>
          </a:prstGeom>
          <a:solidFill>
            <a:srgbClr val="FFFFFF"/>
          </a:solidFill>
          <a:ln>
            <a:solidFill>
              <a:srgbClr val="000000"/>
            </a:solidFill>
            <a:miter lim="800000"/>
            <a:headEnd/>
            <a:tailEnd/>
          </a:ln>
        </p:spPr>
      </p:sp>
      <p:sp>
        <p:nvSpPr>
          <p:cNvPr id="2853891" name="Rectangle 3"/>
          <p:cNvSpPr>
            <a:spLocks noGrp="1" noChangeArrowheads="1"/>
          </p:cNvSpPr>
          <p:nvPr>
            <p:ph type="body" idx="1"/>
          </p:nvPr>
        </p:nvSpPr>
        <p:spPr bwMode="auto">
          <a:xfrm>
            <a:off x="516211" y="4345896"/>
            <a:ext cx="5907739" cy="4111993"/>
          </a:xfrm>
          <a:prstGeom prst="rect">
            <a:avLst/>
          </a:prstGeom>
          <a:solidFill>
            <a:srgbClr val="FFFFFF"/>
          </a:solidFill>
          <a:ln>
            <a:solidFill>
              <a:srgbClr val="000000"/>
            </a:solidFill>
            <a:miter lim="800000"/>
            <a:headEnd/>
            <a:tailEnd/>
          </a:ln>
        </p:spPr>
        <p:txBody>
          <a:bodyPr lIns="89936" tIns="44968" rIns="89936" bIns="44968">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2522AE9-B1C6-B042-A107-EE906DAFE47A}" type="datetime1">
              <a:rPr lang="en-US" smtClean="0"/>
              <a:pPr/>
              <a:t>2/22/11</a:t>
            </a:fld>
            <a:endParaRPr lang="en-US"/>
          </a:p>
        </p:txBody>
      </p:sp>
      <p:sp>
        <p:nvSpPr>
          <p:cNvPr id="5" name="Footer Placeholder 4"/>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11291-2B30-3D42-A075-BF4A8873D0D5}" type="datetime1">
              <a:rPr lang="en-US" smtClean="0"/>
              <a:pPr/>
              <a:t>2/22/11</a:t>
            </a:fld>
            <a:endParaRPr lang="en-US"/>
          </a:p>
        </p:txBody>
      </p:sp>
      <p:sp>
        <p:nvSpPr>
          <p:cNvPr id="5" name="Footer Placeholder 4"/>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61FA4-0376-9A4A-8001-3635594315D3}" type="datetime1">
              <a:rPr lang="en-US" smtClean="0"/>
              <a:pPr/>
              <a:t>2/22/11</a:t>
            </a:fld>
            <a:endParaRPr lang="en-US"/>
          </a:p>
        </p:txBody>
      </p:sp>
      <p:sp>
        <p:nvSpPr>
          <p:cNvPr id="5" name="Footer Placeholder 4"/>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78029-9DF7-7445-88EF-08A8BCC03D5B}" type="datetime1">
              <a:rPr lang="en-US" smtClean="0"/>
              <a:pPr/>
              <a:t>2/22/11</a:t>
            </a:fld>
            <a:endParaRPr lang="en-US"/>
          </a:p>
        </p:txBody>
      </p:sp>
      <p:sp>
        <p:nvSpPr>
          <p:cNvPr id="5" name="Footer Placeholder 4"/>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F1B337-2382-054B-9CBC-B5E6411EBFC8}" type="datetime1">
              <a:rPr lang="en-US" smtClean="0"/>
              <a:pPr/>
              <a:t>2/22/11</a:t>
            </a:fld>
            <a:endParaRPr lang="en-US"/>
          </a:p>
        </p:txBody>
      </p:sp>
      <p:sp>
        <p:nvSpPr>
          <p:cNvPr id="5" name="Footer Placeholder 4"/>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CED5B6-3291-6D46-85CD-2C693E79C6ED}" type="datetime1">
              <a:rPr lang="en-US" smtClean="0"/>
              <a:pPr/>
              <a:t>2/22/11</a:t>
            </a:fld>
            <a:endParaRPr lang="en-US"/>
          </a:p>
        </p:txBody>
      </p:sp>
      <p:sp>
        <p:nvSpPr>
          <p:cNvPr id="6" name="Footer Placeholder 5"/>
          <p:cNvSpPr>
            <a:spLocks noGrp="1"/>
          </p:cNvSpPr>
          <p:nvPr>
            <p:ph type="ftr" sz="quarter" idx="11"/>
          </p:nvPr>
        </p:nvSpPr>
        <p:spPr/>
        <p:txBody>
          <a:bodyPr/>
          <a:lstStyle/>
          <a:p>
            <a:r>
              <a:rPr lang="en-US" smtClean="0"/>
              <a:t>Spring 2011 -- Lecture #11</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890781-A657-344A-B5F5-E7E27B755F8D}" type="datetime1">
              <a:rPr lang="en-US" smtClean="0"/>
              <a:pPr/>
              <a:t>2/22/11</a:t>
            </a:fld>
            <a:endParaRPr lang="en-US"/>
          </a:p>
        </p:txBody>
      </p:sp>
      <p:sp>
        <p:nvSpPr>
          <p:cNvPr id="8" name="Footer Placeholder 7"/>
          <p:cNvSpPr>
            <a:spLocks noGrp="1"/>
          </p:cNvSpPr>
          <p:nvPr>
            <p:ph type="ftr" sz="quarter" idx="11"/>
          </p:nvPr>
        </p:nvSpPr>
        <p:spPr/>
        <p:txBody>
          <a:bodyPr/>
          <a:lstStyle/>
          <a:p>
            <a:r>
              <a:rPr lang="en-US" smtClean="0"/>
              <a:t>Spring 2011 -- Lecture #11</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5C27C2-B258-D042-8C37-02CB7DB48EA7}" type="datetime1">
              <a:rPr lang="en-US" smtClean="0"/>
              <a:pPr/>
              <a:t>2/22/11</a:t>
            </a:fld>
            <a:endParaRPr lang="en-US"/>
          </a:p>
        </p:txBody>
      </p:sp>
      <p:sp>
        <p:nvSpPr>
          <p:cNvPr id="4" name="Footer Placeholder 3"/>
          <p:cNvSpPr>
            <a:spLocks noGrp="1"/>
          </p:cNvSpPr>
          <p:nvPr>
            <p:ph type="ftr" sz="quarter" idx="11"/>
          </p:nvPr>
        </p:nvSpPr>
        <p:spPr/>
        <p:txBody>
          <a:bodyPr/>
          <a:lstStyle/>
          <a:p>
            <a:r>
              <a:rPr lang="en-US" smtClean="0"/>
              <a:t>Spring 2011 -- Lecture #11</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E2F40-4452-5E42-ADDE-AC114AFD9781}" type="datetime1">
              <a:rPr lang="en-US" smtClean="0"/>
              <a:pPr/>
              <a:t>2/22/11</a:t>
            </a:fld>
            <a:endParaRPr lang="en-US"/>
          </a:p>
        </p:txBody>
      </p:sp>
      <p:sp>
        <p:nvSpPr>
          <p:cNvPr id="3" name="Footer Placeholder 2"/>
          <p:cNvSpPr>
            <a:spLocks noGrp="1"/>
          </p:cNvSpPr>
          <p:nvPr>
            <p:ph type="ftr" sz="quarter" idx="11"/>
          </p:nvPr>
        </p:nvSpPr>
        <p:spPr/>
        <p:txBody>
          <a:bodyPr/>
          <a:lstStyle/>
          <a:p>
            <a:r>
              <a:rPr lang="en-US" smtClean="0"/>
              <a:t>Spring 2011 -- Lecture #11</a:t>
            </a:r>
            <a:endParaRPr lang="en-US"/>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D50A32-0882-CC44-8C88-9E3A1DD8E6FF}" type="datetime1">
              <a:rPr lang="en-US" smtClean="0"/>
              <a:pPr/>
              <a:t>2/22/11</a:t>
            </a:fld>
            <a:endParaRPr lang="en-US"/>
          </a:p>
        </p:txBody>
      </p:sp>
      <p:sp>
        <p:nvSpPr>
          <p:cNvPr id="6" name="Footer Placeholder 5"/>
          <p:cNvSpPr>
            <a:spLocks noGrp="1"/>
          </p:cNvSpPr>
          <p:nvPr>
            <p:ph type="ftr" sz="quarter" idx="11"/>
          </p:nvPr>
        </p:nvSpPr>
        <p:spPr/>
        <p:txBody>
          <a:bodyPr/>
          <a:lstStyle/>
          <a:p>
            <a:r>
              <a:rPr lang="en-US" smtClean="0"/>
              <a:t>Spring 2011 -- Lecture #11</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8934B-CF74-4240-9435-A7755750A14A}" type="datetime1">
              <a:rPr lang="en-US" smtClean="0"/>
              <a:pPr/>
              <a:t>2/22/11</a:t>
            </a:fld>
            <a:endParaRPr lang="en-US"/>
          </a:p>
        </p:txBody>
      </p:sp>
      <p:sp>
        <p:nvSpPr>
          <p:cNvPr id="6" name="Footer Placeholder 5"/>
          <p:cNvSpPr>
            <a:spLocks noGrp="1"/>
          </p:cNvSpPr>
          <p:nvPr>
            <p:ph type="ftr" sz="quarter" idx="11"/>
          </p:nvPr>
        </p:nvSpPr>
        <p:spPr/>
        <p:txBody>
          <a:bodyPr/>
          <a:lstStyle/>
          <a:p>
            <a:r>
              <a:rPr lang="en-US" smtClean="0"/>
              <a:t>Spring 2011 -- Lecture #11</a:t>
            </a:r>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726D6-095E-2A47-BF9C-15C211CC03CA}" type="datetime1">
              <a:rPr lang="en-US" smtClean="0"/>
              <a:pPr/>
              <a:t>2/22/11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2011 -- Lecture #11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inst.eecs.berkeley.edu/~cs61c/sp11/picker/?g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mailto:humphrys@EECS.Berkeley.EDU" TargetMode="External"/><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19.jpeg"/><Relationship Id="rId13" Type="http://schemas.openxmlformats.org/officeDocument/2006/relationships/image" Target="../media/image20.jpeg"/><Relationship Id="rId14" Type="http://schemas.openxmlformats.org/officeDocument/2006/relationships/image" Target="../media/image21.jpeg"/><Relationship Id="rId15" Type="http://schemas.openxmlformats.org/officeDocument/2006/relationships/image" Target="../media/image22.jpeg"/><Relationship Id="rId16" Type="http://schemas.openxmlformats.org/officeDocument/2006/relationships/image" Target="../media/image23.jpeg"/><Relationship Id="rId17"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inst.eecs.berkeley.edu/~cs61c/sp11/picker/?go"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inst.eecs.berkeley.edu/~cs61c/sp11/picker/?go"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inst.eecs.berkeley.edu/~cs61c/sp11/picker/?go"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inst.eecs.berkeley.edu/~cs61c/sp11/picker/?go"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inst.eecs.berkeley.edu/~cs61c/sp11/picker/?go"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3.png"/><Relationship Id="rId5" Type="http://schemas.openxmlformats.org/officeDocument/2006/relationships/oleObject" Target="../embeddings/oleObject1.bin"/><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inst.eecs.berkeley.edu/~cs61c/sp11/picker/?go"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inst.eecs.berkeley.edu/~cs61c/sp11/picker/?go"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st.eecs.berkeley.edu/~cs61c/sp11/picker/?g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CS 61C: Great Ideas in Computer Architecture (Machine Structures)</a:t>
            </a:r>
            <a:br>
              <a:rPr lang="en-US" dirty="0" smtClean="0"/>
            </a:br>
            <a:r>
              <a:rPr lang="en-US" i="1" dirty="0" smtClean="0"/>
              <a:t>Caches</a:t>
            </a:r>
            <a:endParaRPr lang="en-US" i="1" dirty="0"/>
          </a:p>
        </p:txBody>
      </p:sp>
      <p:sp>
        <p:nvSpPr>
          <p:cNvPr id="3" name="Subtitle 2"/>
          <p:cNvSpPr>
            <a:spLocks noGrp="1"/>
          </p:cNvSpPr>
          <p:nvPr>
            <p:ph type="subTitle" idx="1"/>
          </p:nvPr>
        </p:nvSpPr>
        <p:spPr/>
        <p:txBody>
          <a:bodyPr>
            <a:normAutofit fontScale="85000" lnSpcReduction="10000"/>
          </a:bodyPr>
          <a:lstStyle/>
          <a:p>
            <a:r>
              <a:rPr lang="en-US" dirty="0" smtClean="0"/>
              <a:t>Instructors:</a:t>
            </a:r>
            <a:br>
              <a:rPr lang="en-US" dirty="0" smtClean="0"/>
            </a:br>
            <a:r>
              <a:rPr lang="en-US" dirty="0" smtClean="0"/>
              <a:t>Randy H. Katz</a:t>
            </a:r>
            <a:br>
              <a:rPr lang="en-US" dirty="0" smtClean="0"/>
            </a:br>
            <a:r>
              <a:rPr lang="en-US" dirty="0" smtClean="0"/>
              <a:t>David A. Patterson</a:t>
            </a:r>
          </a:p>
          <a:p>
            <a:r>
              <a:rPr lang="en-US" dirty="0" smtClean="0"/>
              <a:t>http://inst.eecs.Berkeley.edu/~cs61c/sp11</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Spring 2011 -- Lecture #11</a:t>
            </a:r>
            <a:endParaRPr lang="en-US" dirty="0"/>
          </a:p>
        </p:txBody>
      </p:sp>
      <p:sp>
        <p:nvSpPr>
          <p:cNvPr id="9" name="Date Placeholder 8"/>
          <p:cNvSpPr>
            <a:spLocks noGrp="1"/>
          </p:cNvSpPr>
          <p:nvPr>
            <p:ph type="dt" sz="half" idx="10"/>
          </p:nvPr>
        </p:nvSpPr>
        <p:spPr/>
        <p:txBody>
          <a:bodyPr/>
          <a:lstStyle/>
          <a:p>
            <a:fld id="{A3E8E8DC-A926-074D-8C54-DA0784BE7FC6}" type="datetime1">
              <a:rPr lang="en-US" smtClean="0"/>
              <a:pPr/>
              <a:t>2/22/11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2626" name="Rectangle 2"/>
          <p:cNvSpPr>
            <a:spLocks noGrp="1" noChangeArrowheads="1"/>
          </p:cNvSpPr>
          <p:nvPr>
            <p:ph type="title"/>
          </p:nvPr>
        </p:nvSpPr>
        <p:spPr/>
        <p:txBody>
          <a:bodyPr/>
          <a:lstStyle/>
          <a:p>
            <a:r>
              <a:rPr lang="en-US" dirty="0" smtClean="0"/>
              <a:t>Big Idea: Memory Hierarchy</a:t>
            </a:r>
            <a:endParaRPr lang="en-US" dirty="0"/>
          </a:p>
        </p:txBody>
      </p:sp>
      <p:grpSp>
        <p:nvGrpSpPr>
          <p:cNvPr id="2" name="Group 3"/>
          <p:cNvGrpSpPr>
            <a:grpSpLocks/>
          </p:cNvGrpSpPr>
          <p:nvPr/>
        </p:nvGrpSpPr>
        <p:grpSpPr bwMode="auto">
          <a:xfrm>
            <a:off x="628650" y="1144588"/>
            <a:ext cx="7924800" cy="954088"/>
            <a:chOff x="396" y="407"/>
            <a:chExt cx="4992" cy="601"/>
          </a:xfrm>
        </p:grpSpPr>
        <p:sp>
          <p:nvSpPr>
            <p:cNvPr id="2842628" name="Rectangle 4"/>
            <p:cNvSpPr>
              <a:spLocks noChangeArrowheads="1"/>
            </p:cNvSpPr>
            <p:nvPr/>
          </p:nvSpPr>
          <p:spPr bwMode="auto">
            <a:xfrm>
              <a:off x="396" y="407"/>
              <a:ext cx="4992" cy="278"/>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3200" dirty="0">
                  <a:solidFill>
                    <a:schemeClr val="tx1"/>
                  </a:solidFill>
                  <a:latin typeface="+mj-lt"/>
                </a:rPr>
                <a:t>Processor</a:t>
              </a:r>
            </a:p>
          </p:txBody>
        </p:sp>
        <p:sp>
          <p:nvSpPr>
            <p:cNvPr id="2842629" name="Line 5"/>
            <p:cNvSpPr>
              <a:spLocks noChangeShapeType="1"/>
            </p:cNvSpPr>
            <p:nvPr/>
          </p:nvSpPr>
          <p:spPr bwMode="auto">
            <a:xfrm flipV="1">
              <a:off x="2844" y="720"/>
              <a:ext cx="0" cy="288"/>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3" name="Group 6"/>
          <p:cNvGrpSpPr>
            <a:grpSpLocks/>
          </p:cNvGrpSpPr>
          <p:nvPr/>
        </p:nvGrpSpPr>
        <p:grpSpPr bwMode="auto">
          <a:xfrm>
            <a:off x="704850" y="5527681"/>
            <a:ext cx="7620000" cy="427038"/>
            <a:chOff x="444" y="3168"/>
            <a:chExt cx="4800" cy="269"/>
          </a:xfrm>
        </p:grpSpPr>
        <p:sp>
          <p:nvSpPr>
            <p:cNvPr id="2842631" name="Rectangle 7"/>
            <p:cNvSpPr>
              <a:spLocks noChangeArrowheads="1"/>
            </p:cNvSpPr>
            <p:nvPr/>
          </p:nvSpPr>
          <p:spPr bwMode="auto">
            <a:xfrm>
              <a:off x="828" y="3190"/>
              <a:ext cx="4032"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solidFill>
                    <a:schemeClr val="tx1"/>
                  </a:solidFill>
                  <a:latin typeface="+mj-lt"/>
                </a:rPr>
                <a:t>Size of memory at each level</a:t>
              </a:r>
            </a:p>
          </p:txBody>
        </p:sp>
        <p:sp>
          <p:nvSpPr>
            <p:cNvPr id="2842632" name="Line 8"/>
            <p:cNvSpPr>
              <a:spLocks noChangeShapeType="1"/>
            </p:cNvSpPr>
            <p:nvPr/>
          </p:nvSpPr>
          <p:spPr bwMode="auto">
            <a:xfrm flipV="1">
              <a:off x="444" y="3168"/>
              <a:ext cx="48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4" name="Group 9"/>
          <p:cNvGrpSpPr>
            <a:grpSpLocks/>
          </p:cNvGrpSpPr>
          <p:nvPr/>
        </p:nvGrpSpPr>
        <p:grpSpPr bwMode="auto">
          <a:xfrm>
            <a:off x="6191250" y="1641475"/>
            <a:ext cx="2514600" cy="3657600"/>
            <a:chOff x="3900" y="720"/>
            <a:chExt cx="1584" cy="2304"/>
          </a:xfrm>
        </p:grpSpPr>
        <p:sp>
          <p:nvSpPr>
            <p:cNvPr id="2842634" name="Rectangle 10"/>
            <p:cNvSpPr>
              <a:spLocks noChangeArrowheads="1"/>
            </p:cNvSpPr>
            <p:nvPr/>
          </p:nvSpPr>
          <p:spPr bwMode="auto">
            <a:xfrm>
              <a:off x="3900" y="816"/>
              <a:ext cx="1536" cy="1061"/>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solidFill>
                    <a:schemeClr val="tx1"/>
                  </a:solidFill>
                  <a:latin typeface="+mj-lt"/>
                </a:rPr>
                <a:t>Increasing</a:t>
              </a:r>
              <a:r>
                <a:rPr lang="en-US" sz="2800" dirty="0" smtClean="0">
                  <a:solidFill>
                    <a:schemeClr val="tx1"/>
                  </a:solidFill>
                  <a:latin typeface="+mj-lt"/>
                </a:rPr>
                <a:t> distance </a:t>
              </a:r>
              <a:r>
                <a:rPr lang="en-US" sz="2800" dirty="0">
                  <a:solidFill>
                    <a:schemeClr val="tx1"/>
                  </a:solidFill>
                  <a:latin typeface="+mj-lt"/>
                </a:rPr>
                <a:t>from</a:t>
              </a:r>
              <a:r>
                <a:rPr lang="en-US" sz="2800" dirty="0" smtClean="0">
                  <a:solidFill>
                    <a:schemeClr val="tx1"/>
                  </a:solidFill>
                  <a:latin typeface="+mj-lt"/>
                </a:rPr>
                <a:t> processor,</a:t>
              </a:r>
              <a:br>
                <a:rPr lang="en-US" sz="2800" dirty="0" smtClean="0">
                  <a:solidFill>
                    <a:schemeClr val="tx1"/>
                  </a:solidFill>
                  <a:latin typeface="+mj-lt"/>
                </a:rPr>
              </a:br>
              <a:r>
                <a:rPr lang="en-US" sz="2800" dirty="0" smtClean="0">
                  <a:solidFill>
                    <a:schemeClr val="tx1"/>
                  </a:solidFill>
                  <a:latin typeface="+mj-lt"/>
                </a:rPr>
                <a:t>decreasing  </a:t>
              </a:r>
              <a:r>
                <a:rPr lang="en-US" sz="2800" dirty="0">
                  <a:solidFill>
                    <a:schemeClr val="tx1"/>
                  </a:solidFill>
                  <a:latin typeface="+mj-lt"/>
                </a:rPr>
                <a:t>speed</a:t>
              </a:r>
            </a:p>
          </p:txBody>
        </p:sp>
        <p:sp>
          <p:nvSpPr>
            <p:cNvPr id="2842635" name="Line 11"/>
            <p:cNvSpPr>
              <a:spLocks noChangeShapeType="1"/>
            </p:cNvSpPr>
            <p:nvPr/>
          </p:nvSpPr>
          <p:spPr bwMode="auto">
            <a:xfrm>
              <a:off x="5484" y="720"/>
              <a:ext cx="0" cy="230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5" name="Group 12"/>
          <p:cNvGrpSpPr>
            <a:grpSpLocks/>
          </p:cNvGrpSpPr>
          <p:nvPr/>
        </p:nvGrpSpPr>
        <p:grpSpPr bwMode="auto">
          <a:xfrm>
            <a:off x="781050" y="2098675"/>
            <a:ext cx="7467600" cy="3276600"/>
            <a:chOff x="492" y="1008"/>
            <a:chExt cx="4704" cy="2064"/>
          </a:xfrm>
        </p:grpSpPr>
        <p:sp>
          <p:nvSpPr>
            <p:cNvPr id="2842637" name="AutoShape 13"/>
            <p:cNvSpPr>
              <a:spLocks noChangeArrowheads="1"/>
            </p:cNvSpPr>
            <p:nvPr/>
          </p:nvSpPr>
          <p:spPr bwMode="auto">
            <a:xfrm>
              <a:off x="492" y="1008"/>
              <a:ext cx="4704" cy="2064"/>
            </a:xfrm>
            <a:prstGeom prst="triangle">
              <a:avLst>
                <a:gd name="adj" fmla="val 50000"/>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Bold   07390"/>
              </a:endParaRPr>
            </a:p>
          </p:txBody>
        </p:sp>
        <p:grpSp>
          <p:nvGrpSpPr>
            <p:cNvPr id="6" name="Group 14"/>
            <p:cNvGrpSpPr>
              <a:grpSpLocks/>
            </p:cNvGrpSpPr>
            <p:nvPr/>
          </p:nvGrpSpPr>
          <p:grpSpPr bwMode="auto">
            <a:xfrm>
              <a:off x="2220" y="1270"/>
              <a:ext cx="1296" cy="314"/>
              <a:chOff x="2220" y="1270"/>
              <a:chExt cx="1296" cy="314"/>
            </a:xfrm>
          </p:grpSpPr>
          <p:sp>
            <p:nvSpPr>
              <p:cNvPr id="2842639" name="Rectangle 15"/>
              <p:cNvSpPr>
                <a:spLocks noChangeArrowheads="1"/>
              </p:cNvSpPr>
              <p:nvPr/>
            </p:nvSpPr>
            <p:spPr bwMode="auto">
              <a:xfrm>
                <a:off x="2364" y="127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solidFill>
                      <a:schemeClr val="tx1"/>
                    </a:solidFill>
                    <a:latin typeface="+mj-lt"/>
                  </a:rPr>
                  <a:t>Level 1</a:t>
                </a:r>
              </a:p>
            </p:txBody>
          </p:sp>
          <p:sp>
            <p:nvSpPr>
              <p:cNvPr id="2842640" name="Line 16"/>
              <p:cNvSpPr>
                <a:spLocks noChangeShapeType="1"/>
              </p:cNvSpPr>
              <p:nvPr/>
            </p:nvSpPr>
            <p:spPr bwMode="auto">
              <a:xfrm>
                <a:off x="2220" y="1584"/>
                <a:ext cx="129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7" name="Group 17"/>
            <p:cNvGrpSpPr>
              <a:grpSpLocks/>
            </p:cNvGrpSpPr>
            <p:nvPr/>
          </p:nvGrpSpPr>
          <p:grpSpPr bwMode="auto">
            <a:xfrm>
              <a:off x="1788" y="1680"/>
              <a:ext cx="2160" cy="288"/>
              <a:chOff x="1788" y="1680"/>
              <a:chExt cx="2160" cy="288"/>
            </a:xfrm>
          </p:grpSpPr>
          <p:sp>
            <p:nvSpPr>
              <p:cNvPr id="2842642" name="Rectangle 18"/>
              <p:cNvSpPr>
                <a:spLocks noChangeArrowheads="1"/>
              </p:cNvSpPr>
              <p:nvPr/>
            </p:nvSpPr>
            <p:spPr bwMode="auto">
              <a:xfrm>
                <a:off x="2364" y="168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solidFill>
                      <a:schemeClr val="tx1"/>
                    </a:solidFill>
                    <a:latin typeface="+mj-lt"/>
                  </a:rPr>
                  <a:t>Level 2</a:t>
                </a:r>
              </a:p>
            </p:txBody>
          </p:sp>
          <p:sp>
            <p:nvSpPr>
              <p:cNvPr id="2842643" name="Line 19"/>
              <p:cNvSpPr>
                <a:spLocks noChangeShapeType="1"/>
              </p:cNvSpPr>
              <p:nvPr/>
            </p:nvSpPr>
            <p:spPr bwMode="auto">
              <a:xfrm>
                <a:off x="1788" y="1968"/>
                <a:ext cx="2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sp>
          <p:nvSpPr>
            <p:cNvPr id="2842644" name="Rectangle 20"/>
            <p:cNvSpPr>
              <a:spLocks noChangeArrowheads="1"/>
            </p:cNvSpPr>
            <p:nvPr/>
          </p:nvSpPr>
          <p:spPr bwMode="auto">
            <a:xfrm>
              <a:off x="2364" y="2736"/>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Level n</a:t>
              </a:r>
            </a:p>
          </p:txBody>
        </p:sp>
        <p:grpSp>
          <p:nvGrpSpPr>
            <p:cNvPr id="8" name="Group 21"/>
            <p:cNvGrpSpPr>
              <a:grpSpLocks/>
            </p:cNvGrpSpPr>
            <p:nvPr/>
          </p:nvGrpSpPr>
          <p:grpSpPr bwMode="auto">
            <a:xfrm>
              <a:off x="1308" y="2064"/>
              <a:ext cx="3024" cy="288"/>
              <a:chOff x="1308" y="2064"/>
              <a:chExt cx="3024" cy="288"/>
            </a:xfrm>
          </p:grpSpPr>
          <p:sp>
            <p:nvSpPr>
              <p:cNvPr id="2842646" name="Rectangle 22"/>
              <p:cNvSpPr>
                <a:spLocks noChangeArrowheads="1"/>
              </p:cNvSpPr>
              <p:nvPr/>
            </p:nvSpPr>
            <p:spPr bwMode="auto">
              <a:xfrm>
                <a:off x="2364" y="2064"/>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Level 3</a:t>
                </a:r>
              </a:p>
            </p:txBody>
          </p:sp>
          <p:sp>
            <p:nvSpPr>
              <p:cNvPr id="2842647" name="Line 23"/>
              <p:cNvSpPr>
                <a:spLocks noChangeShapeType="1"/>
              </p:cNvSpPr>
              <p:nvPr/>
            </p:nvSpPr>
            <p:spPr bwMode="auto">
              <a:xfrm>
                <a:off x="1308" y="2352"/>
                <a:ext cx="3024"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9" name="Group 24"/>
            <p:cNvGrpSpPr>
              <a:grpSpLocks/>
            </p:cNvGrpSpPr>
            <p:nvPr/>
          </p:nvGrpSpPr>
          <p:grpSpPr bwMode="auto">
            <a:xfrm>
              <a:off x="972" y="2400"/>
              <a:ext cx="3792" cy="288"/>
              <a:chOff x="972" y="2400"/>
              <a:chExt cx="3792" cy="288"/>
            </a:xfrm>
          </p:grpSpPr>
          <p:sp>
            <p:nvSpPr>
              <p:cNvPr id="2842649" name="Line 25"/>
              <p:cNvSpPr>
                <a:spLocks noChangeShapeType="1"/>
              </p:cNvSpPr>
              <p:nvPr/>
            </p:nvSpPr>
            <p:spPr bwMode="auto">
              <a:xfrm>
                <a:off x="972" y="2688"/>
                <a:ext cx="379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sp>
            <p:nvSpPr>
              <p:cNvPr id="2842650" name="Rectangle 26"/>
              <p:cNvSpPr>
                <a:spLocks noChangeArrowheads="1"/>
              </p:cNvSpPr>
              <p:nvPr/>
            </p:nvSpPr>
            <p:spPr bwMode="auto">
              <a:xfrm>
                <a:off x="2364" y="2400"/>
                <a:ext cx="960" cy="21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solidFill>
                      <a:schemeClr val="tx1"/>
                    </a:solidFill>
                    <a:latin typeface="+mj-lt"/>
                  </a:rPr>
                  <a:t>. . .</a:t>
                </a:r>
              </a:p>
            </p:txBody>
          </p:sp>
        </p:grpSp>
      </p:grpSp>
      <p:sp>
        <p:nvSpPr>
          <p:cNvPr id="2842651" name="Text Box 27"/>
          <p:cNvSpPr txBox="1">
            <a:spLocks noChangeArrowheads="1"/>
          </p:cNvSpPr>
          <p:nvPr/>
        </p:nvSpPr>
        <p:spPr bwMode="auto">
          <a:xfrm>
            <a:off x="381000" y="1870075"/>
            <a:ext cx="1393267" cy="584776"/>
          </a:xfrm>
          <a:prstGeom prst="rect">
            <a:avLst/>
          </a:prstGeom>
          <a:noFill/>
          <a:ln w="12700">
            <a:noFill/>
            <a:miter lim="800000"/>
            <a:headEnd/>
            <a:tailEnd/>
          </a:ln>
          <a:effectLst/>
        </p:spPr>
        <p:txBody>
          <a:bodyPr wrap="none">
            <a:prstTxWarp prst="textNoShape">
              <a:avLst/>
            </a:prstTxWarp>
            <a:spAutoFit/>
          </a:bodyPr>
          <a:lstStyle/>
          <a:p>
            <a:r>
              <a:rPr lang="en-US" sz="3200" i="1" dirty="0">
                <a:latin typeface="+mj-lt"/>
              </a:rPr>
              <a:t>Higher</a:t>
            </a:r>
            <a:endParaRPr lang="en-US" sz="3200" i="1" dirty="0">
              <a:solidFill>
                <a:schemeClr val="tx1"/>
              </a:solidFill>
              <a:latin typeface="+mj-lt"/>
            </a:endParaRPr>
          </a:p>
        </p:txBody>
      </p:sp>
      <p:sp>
        <p:nvSpPr>
          <p:cNvPr id="2842652" name="Text Box 28"/>
          <p:cNvSpPr txBox="1">
            <a:spLocks noChangeArrowheads="1"/>
          </p:cNvSpPr>
          <p:nvPr/>
        </p:nvSpPr>
        <p:spPr bwMode="auto">
          <a:xfrm>
            <a:off x="381000" y="4114800"/>
            <a:ext cx="1249696" cy="523220"/>
          </a:xfrm>
          <a:prstGeom prst="rect">
            <a:avLst/>
          </a:prstGeom>
          <a:noFill/>
          <a:ln w="12700">
            <a:noFill/>
            <a:miter lim="800000"/>
            <a:headEnd/>
            <a:tailEnd/>
          </a:ln>
          <a:effectLst/>
        </p:spPr>
        <p:txBody>
          <a:bodyPr wrap="none">
            <a:prstTxWarp prst="textNoShape">
              <a:avLst/>
            </a:prstTxWarp>
            <a:spAutoFit/>
          </a:bodyPr>
          <a:lstStyle/>
          <a:p>
            <a:r>
              <a:rPr lang="en-US" sz="2800" i="1" dirty="0">
                <a:latin typeface="18 VAG Rounded Bold   07390"/>
              </a:rPr>
              <a:t>Lower</a:t>
            </a:r>
          </a:p>
        </p:txBody>
      </p:sp>
      <p:grpSp>
        <p:nvGrpSpPr>
          <p:cNvPr id="10" name="Group 29"/>
          <p:cNvGrpSpPr>
            <a:grpSpLocks/>
          </p:cNvGrpSpPr>
          <p:nvPr/>
        </p:nvGrpSpPr>
        <p:grpSpPr bwMode="auto">
          <a:xfrm>
            <a:off x="238125" y="1804988"/>
            <a:ext cx="2135188" cy="3625850"/>
            <a:chOff x="150" y="823"/>
            <a:chExt cx="1345" cy="2284"/>
          </a:xfrm>
        </p:grpSpPr>
        <p:sp>
          <p:nvSpPr>
            <p:cNvPr id="2842654" name="Text Box 30"/>
            <p:cNvSpPr txBox="1">
              <a:spLocks noChangeArrowheads="1"/>
            </p:cNvSpPr>
            <p:nvPr/>
          </p:nvSpPr>
          <p:spPr bwMode="auto">
            <a:xfrm>
              <a:off x="150" y="1237"/>
              <a:ext cx="1345" cy="989"/>
            </a:xfrm>
            <a:prstGeom prst="rect">
              <a:avLst/>
            </a:prstGeom>
            <a:noFill/>
            <a:ln w="12700">
              <a:noFill/>
              <a:miter lim="800000"/>
              <a:headEnd/>
              <a:tailEnd/>
            </a:ln>
            <a:effectLst/>
          </p:spPr>
          <p:txBody>
            <a:bodyPr>
              <a:prstTxWarp prst="textNoShape">
                <a:avLst/>
              </a:prstTxWarp>
              <a:spAutoFit/>
            </a:bodyPr>
            <a:lstStyle/>
            <a:p>
              <a:pPr algn="ctr"/>
              <a:r>
                <a:rPr lang="en-US" sz="3200" dirty="0">
                  <a:solidFill>
                    <a:schemeClr val="tx1"/>
                  </a:solidFill>
                  <a:latin typeface="+mj-lt"/>
                </a:rPr>
                <a:t>Levels in memory hierarchy</a:t>
              </a:r>
            </a:p>
          </p:txBody>
        </p:sp>
        <p:sp>
          <p:nvSpPr>
            <p:cNvPr id="2842655" name="Line 31"/>
            <p:cNvSpPr>
              <a:spLocks noChangeShapeType="1"/>
            </p:cNvSpPr>
            <p:nvPr/>
          </p:nvSpPr>
          <p:spPr bwMode="auto">
            <a:xfrm>
              <a:off x="155" y="823"/>
              <a:ext cx="0" cy="228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sp>
        <p:nvSpPr>
          <p:cNvPr id="2842656" name="Text Box 32"/>
          <p:cNvSpPr txBox="1">
            <a:spLocks noChangeArrowheads="1"/>
          </p:cNvSpPr>
          <p:nvPr/>
        </p:nvSpPr>
        <p:spPr bwMode="auto">
          <a:xfrm>
            <a:off x="1143000" y="5829300"/>
            <a:ext cx="7086600" cy="695575"/>
          </a:xfrm>
          <a:prstGeom prst="rect">
            <a:avLst/>
          </a:prstGeom>
          <a:noFill/>
          <a:ln w="12700">
            <a:noFill/>
            <a:miter lim="800000"/>
            <a:headEnd/>
            <a:tailEnd/>
          </a:ln>
          <a:effectLst/>
        </p:spPr>
        <p:txBody>
          <a:bodyPr>
            <a:prstTxWarp prst="textNoShape">
              <a:avLst/>
            </a:prstTxWarp>
            <a:spAutoFit/>
          </a:bodyPr>
          <a:lstStyle/>
          <a:p>
            <a:pPr algn="ctr">
              <a:lnSpc>
                <a:spcPct val="80000"/>
              </a:lnSpc>
            </a:pPr>
            <a:r>
              <a:rPr lang="en-US" sz="2400" i="1" dirty="0">
                <a:latin typeface="+mj-lt"/>
              </a:rPr>
              <a:t>As we move to deeper levels the latency goes </a:t>
            </a:r>
            <a:r>
              <a:rPr lang="en-US" sz="2400" i="1" dirty="0" smtClean="0">
                <a:latin typeface="+mj-lt"/>
              </a:rPr>
              <a:t>up</a:t>
            </a:r>
            <a:br>
              <a:rPr lang="en-US" sz="2400" i="1" dirty="0" smtClean="0">
                <a:latin typeface="+mj-lt"/>
              </a:rPr>
            </a:br>
            <a:r>
              <a:rPr lang="en-US" sz="2400" i="1" dirty="0" smtClean="0">
                <a:latin typeface="+mj-lt"/>
              </a:rPr>
              <a:t> </a:t>
            </a:r>
            <a:r>
              <a:rPr lang="en-US" sz="2400" i="1" dirty="0">
                <a:latin typeface="+mj-lt"/>
              </a:rPr>
              <a:t>and price per bit goes </a:t>
            </a:r>
            <a:r>
              <a:rPr lang="en-US" sz="2400" i="1" dirty="0" smtClean="0">
                <a:latin typeface="+mj-lt"/>
              </a:rPr>
              <a:t>down. Why?</a:t>
            </a:r>
            <a:endParaRPr lang="en-US" sz="2400" i="1" dirty="0">
              <a:latin typeface="+mj-lt"/>
            </a:endParaRPr>
          </a:p>
        </p:txBody>
      </p:sp>
      <p:sp>
        <p:nvSpPr>
          <p:cNvPr id="33" name="Date Placeholder 32"/>
          <p:cNvSpPr>
            <a:spLocks noGrp="1"/>
          </p:cNvSpPr>
          <p:nvPr>
            <p:ph type="dt" sz="half" idx="10"/>
          </p:nvPr>
        </p:nvSpPr>
        <p:spPr/>
        <p:txBody>
          <a:bodyPr/>
          <a:lstStyle/>
          <a:p>
            <a:fld id="{C64CEA11-734D-4044-8893-76DDE9902A77}" type="datetime1">
              <a:rPr lang="en-US" smtClean="0"/>
              <a:pPr/>
              <a:t>2/22/11</a:t>
            </a:fld>
            <a:endParaRPr lang="en-US"/>
          </a:p>
        </p:txBody>
      </p:sp>
      <p:sp>
        <p:nvSpPr>
          <p:cNvPr id="34" name="Slide Number Placeholder 33"/>
          <p:cNvSpPr>
            <a:spLocks noGrp="1"/>
          </p:cNvSpPr>
          <p:nvPr>
            <p:ph type="sldNum" sz="quarter" idx="12"/>
          </p:nvPr>
        </p:nvSpPr>
        <p:spPr/>
        <p:txBody>
          <a:bodyPr/>
          <a:lstStyle/>
          <a:p>
            <a:fld id="{3CC63E4C-4642-794D-A2FD-70F6B81535F5}" type="slidenum">
              <a:rPr lang="en-US" smtClean="0"/>
              <a:pPr/>
              <a:t>10</a:t>
            </a:fld>
            <a:endParaRPr lang="en-US" dirty="0"/>
          </a:p>
        </p:txBody>
      </p:sp>
      <p:sp>
        <p:nvSpPr>
          <p:cNvPr id="35" name="Footer Placeholder 34"/>
          <p:cNvSpPr>
            <a:spLocks noGrp="1"/>
          </p:cNvSpPr>
          <p:nvPr>
            <p:ph type="ftr" sz="quarter" idx="11"/>
          </p:nvPr>
        </p:nvSpPr>
        <p:spPr/>
        <p:txBody>
          <a:bodyPr/>
          <a:lstStyle/>
          <a:p>
            <a:r>
              <a:rPr lang="en-US" smtClean="0"/>
              <a:t>Spring 2011 -- Lecture #11</a:t>
            </a:r>
            <a:endParaRPr lang="en-US"/>
          </a:p>
        </p:txBody>
      </p:sp>
      <p:sp>
        <p:nvSpPr>
          <p:cNvPr id="37" name="TextBox 36"/>
          <p:cNvSpPr txBox="1"/>
          <p:nvPr/>
        </p:nvSpPr>
        <p:spPr>
          <a:xfrm>
            <a:off x="7230939" y="5551477"/>
            <a:ext cx="1766792" cy="369332"/>
          </a:xfrm>
          <a:prstGeom prst="rect">
            <a:avLst/>
          </a:prstGeom>
          <a:noFill/>
        </p:spPr>
        <p:txBody>
          <a:bodyPr wrap="none" rtlCol="0">
            <a:spAutoFit/>
          </a:bodyPr>
          <a:lstStyle/>
          <a:p>
            <a:r>
              <a:rPr lang="en-US" dirty="0" smtClean="0">
                <a:hlinkClick r:id="rId3"/>
              </a:rPr>
              <a:t>Student Roulette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426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8426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842656"/>
                                        </p:tgtEl>
                                        <p:attrNameLst>
                                          <p:attrName>style.visibility</p:attrName>
                                        </p:attrNameLst>
                                      </p:cBhvr>
                                      <p:to>
                                        <p:strVal val="visible"/>
                                      </p:to>
                                    </p:set>
                                    <p:anim calcmode="lin" valueType="num">
                                      <p:cBhvr>
                                        <p:cTn id="38" dur="500" fill="hold"/>
                                        <p:tgtEl>
                                          <p:spTgt spid="2842656"/>
                                        </p:tgtEl>
                                        <p:attrNameLst>
                                          <p:attrName>ppt_w</p:attrName>
                                        </p:attrNameLst>
                                      </p:cBhvr>
                                      <p:tavLst>
                                        <p:tav tm="0">
                                          <p:val>
                                            <p:fltVal val="0"/>
                                          </p:val>
                                        </p:tav>
                                        <p:tav tm="100000">
                                          <p:val>
                                            <p:strVal val="#ppt_w"/>
                                          </p:val>
                                        </p:tav>
                                      </p:tavLst>
                                    </p:anim>
                                    <p:anim calcmode="lin" valueType="num">
                                      <p:cBhvr>
                                        <p:cTn id="39" dur="500" fill="hold"/>
                                        <p:tgtEl>
                                          <p:spTgt spid="2842656"/>
                                        </p:tgtEl>
                                        <p:attrNameLst>
                                          <p:attrName>ppt_h</p:attrName>
                                        </p:attrNameLst>
                                      </p:cBhvr>
                                      <p:tavLst>
                                        <p:tav tm="0">
                                          <p:val>
                                            <p:fltVal val="0"/>
                                          </p:val>
                                        </p:tav>
                                        <p:tav tm="100000">
                                          <p:val>
                                            <p:strVal val="#ppt_h"/>
                                          </p:val>
                                        </p:tav>
                                      </p:tavLst>
                                    </p:anim>
                                  </p:childTnLst>
                                </p:cTn>
                              </p:par>
                              <p:par>
                                <p:cTn id="40" presetID="1" presetClass="entr" presetSubtype="0"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2651" grpId="0" autoUpdateAnimBg="0"/>
      <p:bldP spid="2842652" grpId="0" autoUpdateAnimBg="0"/>
      <p:bldP spid="2842656" grpId="0" autoUpdateAnimBg="0"/>
      <p:bldP spid="3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0578" name="Rectangle 2"/>
          <p:cNvSpPr>
            <a:spLocks noGrp="1" noChangeArrowheads="1"/>
          </p:cNvSpPr>
          <p:nvPr>
            <p:ph type="title"/>
          </p:nvPr>
        </p:nvSpPr>
        <p:spPr/>
        <p:txBody>
          <a:bodyPr/>
          <a:lstStyle/>
          <a:p>
            <a:r>
              <a:rPr lang="en-US" dirty="0" smtClean="0"/>
              <a:t>Cache Concept</a:t>
            </a:r>
            <a:endParaRPr lang="en-US" dirty="0"/>
          </a:p>
        </p:txBody>
      </p:sp>
      <p:sp>
        <p:nvSpPr>
          <p:cNvPr id="2840579" name="Rectangle 3"/>
          <p:cNvSpPr>
            <a:spLocks noGrp="1" noChangeArrowheads="1"/>
          </p:cNvSpPr>
          <p:nvPr>
            <p:ph type="body" idx="1"/>
          </p:nvPr>
        </p:nvSpPr>
        <p:spPr/>
        <p:txBody>
          <a:bodyPr>
            <a:normAutofit fontScale="85000" lnSpcReduction="10000"/>
          </a:bodyPr>
          <a:lstStyle/>
          <a:p>
            <a:r>
              <a:rPr lang="en-US" dirty="0" smtClean="0"/>
              <a:t>Processor and memory speed mismatch leads us to add a new level: a memory </a:t>
            </a:r>
            <a:r>
              <a:rPr lang="en-US" i="1" dirty="0" smtClean="0">
                <a:solidFill>
                  <a:srgbClr val="0000FF"/>
                </a:solidFill>
              </a:rPr>
              <a:t>cache</a:t>
            </a:r>
          </a:p>
          <a:p>
            <a:r>
              <a:rPr lang="en-US" dirty="0" smtClean="0"/>
              <a:t>Implemented with same integrated circuit processing technology as processor, integrated on-chip: faster but more expensive than DRAM memory</a:t>
            </a:r>
          </a:p>
          <a:p>
            <a:r>
              <a:rPr lang="en-US" i="1" dirty="0" smtClean="0">
                <a:solidFill>
                  <a:srgbClr val="0000FF"/>
                </a:solidFill>
              </a:rPr>
              <a:t>Cache is a copy of a subset of main memory</a:t>
            </a:r>
          </a:p>
          <a:p>
            <a:r>
              <a:rPr lang="en-US" dirty="0" smtClean="0"/>
              <a:t>Modern processors have separate caches for instructions and data, as well as several levels of caches implemented in different sizes</a:t>
            </a:r>
          </a:p>
          <a:p>
            <a:r>
              <a:rPr lang="en-US" dirty="0" smtClean="0"/>
              <a:t>As a pun, often use $ (“cash”) to abbreviate cache, </a:t>
            </a:r>
            <a:br>
              <a:rPr lang="en-US" dirty="0" smtClean="0"/>
            </a:br>
            <a:r>
              <a:rPr lang="en-US" dirty="0" smtClean="0"/>
              <a:t>e.g. D$ = Data Cache, I$ = Instruction Cache</a:t>
            </a:r>
          </a:p>
        </p:txBody>
      </p:sp>
      <p:sp>
        <p:nvSpPr>
          <p:cNvPr id="4" name="Date Placeholder 3"/>
          <p:cNvSpPr>
            <a:spLocks noGrp="1"/>
          </p:cNvSpPr>
          <p:nvPr>
            <p:ph type="dt" sz="half" idx="10"/>
          </p:nvPr>
        </p:nvSpPr>
        <p:spPr/>
        <p:txBody>
          <a:bodyPr/>
          <a:lstStyle/>
          <a:p>
            <a:fld id="{C8D053CD-CA06-304C-B63D-20DF943D4ECB}" type="datetime1">
              <a:rPr lang="en-US" smtClean="0"/>
              <a:pPr/>
              <a:t>2/22/11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0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0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0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405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40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0579"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8114" name="Rectangle 2"/>
          <p:cNvSpPr>
            <a:spLocks noGrp="1" noChangeArrowheads="1"/>
          </p:cNvSpPr>
          <p:nvPr>
            <p:ph type="title"/>
          </p:nvPr>
        </p:nvSpPr>
        <p:spPr/>
        <p:txBody>
          <a:bodyPr/>
          <a:lstStyle/>
          <a:p>
            <a:r>
              <a:rPr lang="en-US" smtClean="0"/>
              <a:t>Memory Hierarchy Technologies</a:t>
            </a:r>
            <a:endParaRPr lang="en-US"/>
          </a:p>
        </p:txBody>
      </p:sp>
      <p:sp>
        <p:nvSpPr>
          <p:cNvPr id="1498115" name="Rectangle 3"/>
          <p:cNvSpPr>
            <a:spLocks noGrp="1" noChangeArrowheads="1"/>
          </p:cNvSpPr>
          <p:nvPr>
            <p:ph type="body" idx="1"/>
          </p:nvPr>
        </p:nvSpPr>
        <p:spPr>
          <a:xfrm>
            <a:off x="457200" y="1600200"/>
            <a:ext cx="8229600" cy="5257800"/>
          </a:xfrm>
        </p:spPr>
        <p:txBody>
          <a:bodyPr>
            <a:normAutofit fontScale="92500" lnSpcReduction="10000"/>
          </a:bodyPr>
          <a:lstStyle/>
          <a:p>
            <a:r>
              <a:rPr lang="en-US" sz="3097" dirty="0" smtClean="0"/>
              <a:t>Caches use SRAM (Static RAM) for speed and technology compatibility</a:t>
            </a:r>
          </a:p>
          <a:p>
            <a:pPr lvl="1"/>
            <a:r>
              <a:rPr lang="en-US" sz="2581" dirty="0" smtClean="0"/>
              <a:t>Fast (typical access times of 0.5 to 2.5 ns)</a:t>
            </a:r>
          </a:p>
          <a:p>
            <a:pPr lvl="1"/>
            <a:r>
              <a:rPr lang="en-US" sz="2581" dirty="0" smtClean="0"/>
              <a:t>Low density (6 transistor cells), higher power, expensive </a:t>
            </a:r>
            <a:br>
              <a:rPr lang="en-US" sz="2581" dirty="0" smtClean="0"/>
            </a:br>
            <a:r>
              <a:rPr lang="en-US" sz="2581" dirty="0" smtClean="0"/>
              <a:t>($2000 to $4000 per GB in 2011)</a:t>
            </a:r>
          </a:p>
          <a:p>
            <a:pPr lvl="1"/>
            <a:r>
              <a:rPr lang="en-US" sz="2581" dirty="0" smtClean="0"/>
              <a:t>Static: content will last as long as power is on</a:t>
            </a:r>
            <a:endParaRPr lang="en-US" dirty="0" smtClean="0"/>
          </a:p>
          <a:p>
            <a:r>
              <a:rPr lang="en-US" sz="2824" dirty="0" smtClean="0"/>
              <a:t>Main memory uses DRAM (Dynamic RAM) for size (density)</a:t>
            </a:r>
          </a:p>
          <a:p>
            <a:pPr lvl="1"/>
            <a:r>
              <a:rPr lang="en-US" sz="2353" dirty="0" smtClean="0"/>
              <a:t>Slower (typical access times of 50 to 70 ns) </a:t>
            </a:r>
          </a:p>
          <a:p>
            <a:pPr lvl="1"/>
            <a:r>
              <a:rPr lang="en-US" sz="2353" dirty="0" smtClean="0"/>
              <a:t>High density (1 transistor cells), lower power, cheaper </a:t>
            </a:r>
            <a:br>
              <a:rPr lang="en-US" sz="2353" dirty="0" smtClean="0"/>
            </a:br>
            <a:r>
              <a:rPr lang="en-US" sz="2353" dirty="0" smtClean="0"/>
              <a:t>($20 to $40 per GB in 2011)</a:t>
            </a:r>
          </a:p>
          <a:p>
            <a:pPr lvl="1"/>
            <a:r>
              <a:rPr lang="en-US" sz="2353" dirty="0" smtClean="0"/>
              <a:t>Dynamic: needs to be “refreshed” regularly (~ every 8 ms)</a:t>
            </a:r>
          </a:p>
          <a:p>
            <a:pPr lvl="2"/>
            <a:r>
              <a:rPr lang="en-US" sz="2118" dirty="0" smtClean="0"/>
              <a:t>Consumes 1% to 2% of the active cycles of the DRAM</a:t>
            </a:r>
          </a:p>
          <a:p>
            <a:endParaRPr lang="en-US" dirty="0" smtClean="0"/>
          </a:p>
          <a:p>
            <a:pPr lvl="1"/>
            <a:endParaRPr lang="en-US" dirty="0"/>
          </a:p>
        </p:txBody>
      </p:sp>
      <p:sp>
        <p:nvSpPr>
          <p:cNvPr id="1498116" name="Rectangle 4"/>
          <p:cNvSpPr>
            <a:spLocks noChangeArrowheads="1"/>
          </p:cNvSpPr>
          <p:nvPr/>
        </p:nvSpPr>
        <p:spPr bwMode="auto">
          <a:xfrm>
            <a:off x="2540000" y="5153431"/>
            <a:ext cx="8305800" cy="328295"/>
          </a:xfrm>
          <a:prstGeom prst="rect">
            <a:avLst/>
          </a:prstGeom>
          <a:noFill/>
          <a:ln w="12700">
            <a:noFill/>
            <a:miter lim="800000"/>
            <a:headEnd/>
            <a:tailEnd/>
          </a:ln>
          <a:effectLst/>
        </p:spPr>
        <p:txBody>
          <a:bodyPr lIns="63500" tIns="25400" rIns="63500" bIns="25400">
            <a:spAutoFit/>
          </a:bodyPr>
          <a:lstStyle/>
          <a:p>
            <a:pPr marL="287338" indent="-287338">
              <a:spcBef>
                <a:spcPts val="600"/>
              </a:spcBef>
              <a:buClr>
                <a:schemeClr val="accent1"/>
              </a:buClr>
              <a:buSzPct val="75000"/>
              <a:buFont typeface="Wingdings" pitchFamily="2" charset="2"/>
              <a:buChar char="q"/>
            </a:pPr>
            <a:endParaRPr lang="en-US" dirty="0">
              <a:solidFill>
                <a:schemeClr val="tx1"/>
              </a:solidFill>
            </a:endParaRPr>
          </a:p>
        </p:txBody>
      </p:sp>
      <p:sp>
        <p:nvSpPr>
          <p:cNvPr id="7" name="Date Placeholder 6"/>
          <p:cNvSpPr>
            <a:spLocks noGrp="1"/>
          </p:cNvSpPr>
          <p:nvPr>
            <p:ph type="dt" sz="half" idx="10"/>
          </p:nvPr>
        </p:nvSpPr>
        <p:spPr/>
        <p:txBody>
          <a:bodyPr/>
          <a:lstStyle/>
          <a:p>
            <a:fld id="{48F32971-E623-6443-836D-BB077798F955}" type="datetime1">
              <a:rPr lang="en-US" smtClean="0"/>
              <a:pPr/>
              <a:t>2/22/11</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12</a:t>
            </a:fld>
            <a:endParaRPr lang="en-US"/>
          </a:p>
        </p:txBody>
      </p:sp>
      <p:sp>
        <p:nvSpPr>
          <p:cNvPr id="9" name="Footer Placeholder 8"/>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8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8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8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98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98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981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981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98115">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981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8115" grpId="0" build="p" bldLvl="2"/>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9922" name="Rectangle 2"/>
          <p:cNvSpPr>
            <a:spLocks noChangeArrowheads="1"/>
          </p:cNvSpPr>
          <p:nvPr/>
        </p:nvSpPr>
        <p:spPr bwMode="auto">
          <a:xfrm>
            <a:off x="609600" y="228600"/>
            <a:ext cx="4284663" cy="477838"/>
          </a:xfrm>
          <a:prstGeom prst="rect">
            <a:avLst/>
          </a:prstGeom>
          <a:noFill/>
          <a:ln w="12700">
            <a:noFill/>
            <a:miter lim="800000"/>
            <a:headEnd/>
            <a:tailEnd/>
          </a:ln>
          <a:effectLst/>
        </p:spPr>
        <p:txBody>
          <a:bodyPr wrap="none" anchor="ctr"/>
          <a:lstStyle/>
          <a:p>
            <a:endParaRPr lang="en-US"/>
          </a:p>
        </p:txBody>
      </p:sp>
      <p:sp>
        <p:nvSpPr>
          <p:cNvPr id="1489923" name="Rectangle 3"/>
          <p:cNvSpPr>
            <a:spLocks noGrp="1" noChangeArrowheads="1"/>
          </p:cNvSpPr>
          <p:nvPr>
            <p:ph type="title"/>
          </p:nvPr>
        </p:nvSpPr>
        <p:spPr>
          <a:xfrm>
            <a:off x="220129" y="274638"/>
            <a:ext cx="8686800" cy="1143000"/>
          </a:xfrm>
          <a:noFill/>
          <a:ln/>
        </p:spPr>
        <p:txBody>
          <a:bodyPr lIns="90488" tIns="44450" rIns="90488" bIns="44450" anchor="ctr">
            <a:normAutofit fontScale="90000"/>
          </a:bodyPr>
          <a:lstStyle/>
          <a:p>
            <a:r>
              <a:rPr lang="en-US" dirty="0"/>
              <a:t>Characteristics of the </a:t>
            </a:r>
            <a:r>
              <a:rPr lang="en-US" dirty="0" smtClean="0"/>
              <a:t>Memory Hierarchy</a:t>
            </a:r>
            <a:endParaRPr lang="en-US" dirty="0"/>
          </a:p>
        </p:txBody>
      </p:sp>
      <p:sp>
        <p:nvSpPr>
          <p:cNvPr id="1489924" name="AutoShape 4"/>
          <p:cNvSpPr>
            <a:spLocks noChangeArrowheads="1"/>
          </p:cNvSpPr>
          <p:nvPr/>
        </p:nvSpPr>
        <p:spPr bwMode="auto">
          <a:xfrm>
            <a:off x="2057400" y="2537344"/>
            <a:ext cx="4800600" cy="3200400"/>
          </a:xfrm>
          <a:prstGeom prst="triangle">
            <a:avLst>
              <a:gd name="adj" fmla="val 50000"/>
            </a:avLst>
          </a:prstGeom>
          <a:noFill/>
          <a:ln w="12700">
            <a:solidFill>
              <a:schemeClr val="tx1"/>
            </a:solidFill>
            <a:miter lim="800000"/>
            <a:headEnd/>
            <a:tailEnd/>
          </a:ln>
          <a:effectLst/>
        </p:spPr>
        <p:txBody>
          <a:bodyPr wrap="none" anchor="ctr"/>
          <a:lstStyle/>
          <a:p>
            <a:endParaRPr lang="en-US"/>
          </a:p>
        </p:txBody>
      </p:sp>
      <p:sp>
        <p:nvSpPr>
          <p:cNvPr id="1489925" name="Line 5"/>
          <p:cNvSpPr>
            <a:spLocks noChangeShapeType="1"/>
          </p:cNvSpPr>
          <p:nvPr/>
        </p:nvSpPr>
        <p:spPr bwMode="auto">
          <a:xfrm>
            <a:off x="3886200" y="3299344"/>
            <a:ext cx="1143000" cy="0"/>
          </a:xfrm>
          <a:prstGeom prst="line">
            <a:avLst/>
          </a:prstGeom>
          <a:noFill/>
          <a:ln w="12700">
            <a:solidFill>
              <a:schemeClr val="tx1"/>
            </a:solidFill>
            <a:round/>
            <a:headEnd/>
            <a:tailEnd/>
          </a:ln>
          <a:effectLst/>
        </p:spPr>
        <p:txBody>
          <a:bodyPr/>
          <a:lstStyle/>
          <a:p>
            <a:endParaRPr lang="en-US"/>
          </a:p>
        </p:txBody>
      </p:sp>
      <p:sp>
        <p:nvSpPr>
          <p:cNvPr id="1489926" name="Text Box 6"/>
          <p:cNvSpPr txBox="1">
            <a:spLocks noChangeArrowheads="1"/>
          </p:cNvSpPr>
          <p:nvPr/>
        </p:nvSpPr>
        <p:spPr bwMode="auto">
          <a:xfrm>
            <a:off x="457200" y="2842144"/>
            <a:ext cx="1447800" cy="1938992"/>
          </a:xfrm>
          <a:prstGeom prst="rect">
            <a:avLst/>
          </a:prstGeom>
          <a:noFill/>
          <a:ln w="12700">
            <a:noFill/>
            <a:miter lim="800000"/>
            <a:headEnd/>
            <a:tailEnd/>
          </a:ln>
          <a:effectLst/>
        </p:spPr>
        <p:txBody>
          <a:bodyPr>
            <a:spAutoFit/>
          </a:bodyPr>
          <a:lstStyle/>
          <a:p>
            <a:r>
              <a:rPr lang="en-US" sz="2000" dirty="0">
                <a:solidFill>
                  <a:schemeClr val="tx1"/>
                </a:solidFill>
              </a:rPr>
              <a:t>Increasing distance from the processor in </a:t>
            </a:r>
            <a:r>
              <a:rPr lang="en-US" sz="2000" dirty="0"/>
              <a:t>access</a:t>
            </a:r>
            <a:r>
              <a:rPr lang="en-US" sz="2000" dirty="0">
                <a:solidFill>
                  <a:schemeClr val="tx1"/>
                </a:solidFill>
              </a:rPr>
              <a:t> time</a:t>
            </a:r>
          </a:p>
        </p:txBody>
      </p:sp>
      <p:sp>
        <p:nvSpPr>
          <p:cNvPr id="1489928" name="Text Box 8"/>
          <p:cNvSpPr txBox="1">
            <a:spLocks noChangeArrowheads="1"/>
          </p:cNvSpPr>
          <p:nvPr/>
        </p:nvSpPr>
        <p:spPr bwMode="auto">
          <a:xfrm>
            <a:off x="4191000" y="2842144"/>
            <a:ext cx="838200" cy="366712"/>
          </a:xfrm>
          <a:prstGeom prst="rect">
            <a:avLst/>
          </a:prstGeom>
          <a:noFill/>
          <a:ln w="12700">
            <a:noFill/>
            <a:miter lim="800000"/>
            <a:headEnd/>
            <a:tailEnd/>
          </a:ln>
          <a:effectLst/>
        </p:spPr>
        <p:txBody>
          <a:bodyPr>
            <a:spAutoFit/>
          </a:bodyPr>
          <a:lstStyle/>
          <a:p>
            <a:r>
              <a:rPr lang="en-US" b="1">
                <a:solidFill>
                  <a:schemeClr val="tx1"/>
                </a:solidFill>
              </a:rPr>
              <a:t>L1$</a:t>
            </a:r>
          </a:p>
        </p:txBody>
      </p:sp>
      <p:sp>
        <p:nvSpPr>
          <p:cNvPr id="1489929" name="Line 9"/>
          <p:cNvSpPr>
            <a:spLocks noChangeShapeType="1"/>
          </p:cNvSpPr>
          <p:nvPr/>
        </p:nvSpPr>
        <p:spPr bwMode="auto">
          <a:xfrm>
            <a:off x="3352800" y="4061344"/>
            <a:ext cx="2209800" cy="0"/>
          </a:xfrm>
          <a:prstGeom prst="line">
            <a:avLst/>
          </a:prstGeom>
          <a:noFill/>
          <a:ln w="12700">
            <a:solidFill>
              <a:schemeClr val="tx1"/>
            </a:solidFill>
            <a:round/>
            <a:headEnd/>
            <a:tailEnd/>
          </a:ln>
          <a:effectLst/>
        </p:spPr>
        <p:txBody>
          <a:bodyPr/>
          <a:lstStyle/>
          <a:p>
            <a:endParaRPr lang="en-US"/>
          </a:p>
        </p:txBody>
      </p:sp>
      <p:sp>
        <p:nvSpPr>
          <p:cNvPr id="1489930" name="Line 10"/>
          <p:cNvSpPr>
            <a:spLocks noChangeShapeType="1"/>
          </p:cNvSpPr>
          <p:nvPr/>
        </p:nvSpPr>
        <p:spPr bwMode="auto">
          <a:xfrm>
            <a:off x="2743200" y="4823344"/>
            <a:ext cx="3429000" cy="0"/>
          </a:xfrm>
          <a:prstGeom prst="line">
            <a:avLst/>
          </a:prstGeom>
          <a:noFill/>
          <a:ln w="12700">
            <a:solidFill>
              <a:schemeClr val="tx1"/>
            </a:solidFill>
            <a:round/>
            <a:headEnd/>
            <a:tailEnd/>
          </a:ln>
          <a:effectLst/>
        </p:spPr>
        <p:txBody>
          <a:bodyPr/>
          <a:lstStyle/>
          <a:p>
            <a:endParaRPr lang="en-US"/>
          </a:p>
        </p:txBody>
      </p:sp>
      <p:sp>
        <p:nvSpPr>
          <p:cNvPr id="1489931" name="Text Box 11"/>
          <p:cNvSpPr txBox="1">
            <a:spLocks noChangeArrowheads="1"/>
          </p:cNvSpPr>
          <p:nvPr/>
        </p:nvSpPr>
        <p:spPr bwMode="auto">
          <a:xfrm>
            <a:off x="4191000" y="3527944"/>
            <a:ext cx="838200" cy="366712"/>
          </a:xfrm>
          <a:prstGeom prst="rect">
            <a:avLst/>
          </a:prstGeom>
          <a:noFill/>
          <a:ln w="12700">
            <a:noFill/>
            <a:miter lim="800000"/>
            <a:headEnd/>
            <a:tailEnd/>
          </a:ln>
          <a:effectLst/>
        </p:spPr>
        <p:txBody>
          <a:bodyPr>
            <a:spAutoFit/>
          </a:bodyPr>
          <a:lstStyle/>
          <a:p>
            <a:r>
              <a:rPr lang="en-US" b="1">
                <a:solidFill>
                  <a:schemeClr val="tx1"/>
                </a:solidFill>
              </a:rPr>
              <a:t>L2$</a:t>
            </a:r>
          </a:p>
        </p:txBody>
      </p:sp>
      <p:sp>
        <p:nvSpPr>
          <p:cNvPr id="1489932" name="Text Box 12"/>
          <p:cNvSpPr txBox="1">
            <a:spLocks noChangeArrowheads="1"/>
          </p:cNvSpPr>
          <p:nvPr/>
        </p:nvSpPr>
        <p:spPr bwMode="auto">
          <a:xfrm>
            <a:off x="3352800" y="4289944"/>
            <a:ext cx="2438400" cy="366712"/>
          </a:xfrm>
          <a:prstGeom prst="rect">
            <a:avLst/>
          </a:prstGeom>
          <a:noFill/>
          <a:ln w="12700">
            <a:noFill/>
            <a:miter lim="800000"/>
            <a:headEnd/>
            <a:tailEnd/>
          </a:ln>
          <a:effectLst/>
        </p:spPr>
        <p:txBody>
          <a:bodyPr>
            <a:spAutoFit/>
          </a:bodyPr>
          <a:lstStyle/>
          <a:p>
            <a:pPr algn="ctr"/>
            <a:r>
              <a:rPr lang="en-US" b="1">
                <a:solidFill>
                  <a:schemeClr val="tx1"/>
                </a:solidFill>
              </a:rPr>
              <a:t>Main Memory</a:t>
            </a:r>
          </a:p>
        </p:txBody>
      </p:sp>
      <p:sp>
        <p:nvSpPr>
          <p:cNvPr id="1489933" name="Text Box 13"/>
          <p:cNvSpPr txBox="1">
            <a:spLocks noChangeArrowheads="1"/>
          </p:cNvSpPr>
          <p:nvPr/>
        </p:nvSpPr>
        <p:spPr bwMode="auto">
          <a:xfrm>
            <a:off x="2971800" y="5204344"/>
            <a:ext cx="3048000" cy="366712"/>
          </a:xfrm>
          <a:prstGeom prst="rect">
            <a:avLst/>
          </a:prstGeom>
          <a:noFill/>
          <a:ln w="12700">
            <a:noFill/>
            <a:miter lim="800000"/>
            <a:headEnd/>
            <a:tailEnd/>
          </a:ln>
          <a:effectLst/>
        </p:spPr>
        <p:txBody>
          <a:bodyPr>
            <a:spAutoFit/>
          </a:bodyPr>
          <a:lstStyle/>
          <a:p>
            <a:pPr algn="ctr"/>
            <a:r>
              <a:rPr lang="en-US" b="1">
                <a:solidFill>
                  <a:schemeClr val="tx1"/>
                </a:solidFill>
              </a:rPr>
              <a:t>Secondary  Memory</a:t>
            </a:r>
          </a:p>
        </p:txBody>
      </p:sp>
      <p:sp>
        <p:nvSpPr>
          <p:cNvPr id="1489934" name="Line 14"/>
          <p:cNvSpPr>
            <a:spLocks noChangeShapeType="1"/>
          </p:cNvSpPr>
          <p:nvPr/>
        </p:nvSpPr>
        <p:spPr bwMode="auto">
          <a:xfrm>
            <a:off x="1905000" y="2156344"/>
            <a:ext cx="0" cy="3505200"/>
          </a:xfrm>
          <a:prstGeom prst="line">
            <a:avLst/>
          </a:prstGeom>
          <a:noFill/>
          <a:ln w="12700">
            <a:solidFill>
              <a:schemeClr val="tx1"/>
            </a:solidFill>
            <a:round/>
            <a:headEnd/>
            <a:tailEnd type="triangle" w="med" len="med"/>
          </a:ln>
          <a:effectLst/>
        </p:spPr>
        <p:txBody>
          <a:bodyPr/>
          <a:lstStyle/>
          <a:p>
            <a:endParaRPr lang="en-US"/>
          </a:p>
        </p:txBody>
      </p:sp>
      <p:sp>
        <p:nvSpPr>
          <p:cNvPr id="1489935" name="Text Box 15"/>
          <p:cNvSpPr txBox="1">
            <a:spLocks noChangeArrowheads="1"/>
          </p:cNvSpPr>
          <p:nvPr/>
        </p:nvSpPr>
        <p:spPr bwMode="auto">
          <a:xfrm>
            <a:off x="3886200" y="1775344"/>
            <a:ext cx="1301750" cy="366712"/>
          </a:xfrm>
          <a:prstGeom prst="rect">
            <a:avLst/>
          </a:prstGeom>
          <a:noFill/>
          <a:ln w="12700">
            <a:noFill/>
            <a:miter lim="800000"/>
            <a:headEnd/>
            <a:tailEnd/>
          </a:ln>
          <a:effectLst/>
        </p:spPr>
        <p:txBody>
          <a:bodyPr wrap="none">
            <a:spAutoFit/>
          </a:bodyPr>
          <a:lstStyle/>
          <a:p>
            <a:r>
              <a:rPr lang="en-US" b="1">
                <a:solidFill>
                  <a:schemeClr val="tx1"/>
                </a:solidFill>
              </a:rPr>
              <a:t>Processor</a:t>
            </a:r>
          </a:p>
        </p:txBody>
      </p:sp>
      <p:sp>
        <p:nvSpPr>
          <p:cNvPr id="1489936" name="Line 16"/>
          <p:cNvSpPr>
            <a:spLocks noChangeShapeType="1"/>
          </p:cNvSpPr>
          <p:nvPr/>
        </p:nvSpPr>
        <p:spPr bwMode="auto">
          <a:xfrm>
            <a:off x="2057400" y="5966344"/>
            <a:ext cx="4800600"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489937" name="Text Box 17"/>
          <p:cNvSpPr txBox="1">
            <a:spLocks noChangeArrowheads="1"/>
          </p:cNvSpPr>
          <p:nvPr/>
        </p:nvSpPr>
        <p:spPr bwMode="auto">
          <a:xfrm>
            <a:off x="1981200" y="6042544"/>
            <a:ext cx="5105400" cy="400110"/>
          </a:xfrm>
          <a:prstGeom prst="rect">
            <a:avLst/>
          </a:prstGeom>
          <a:noFill/>
          <a:ln w="12700">
            <a:noFill/>
            <a:miter lim="800000"/>
            <a:headEnd/>
            <a:tailEnd/>
          </a:ln>
          <a:effectLst/>
        </p:spPr>
        <p:txBody>
          <a:bodyPr wrap="square">
            <a:spAutoFit/>
          </a:bodyPr>
          <a:lstStyle/>
          <a:p>
            <a:pPr algn="ctr"/>
            <a:r>
              <a:rPr lang="en-US" sz="2000" dirty="0">
                <a:solidFill>
                  <a:schemeClr val="tx1"/>
                </a:solidFill>
              </a:rPr>
              <a:t>(Relative) size of the memory at each level</a:t>
            </a:r>
          </a:p>
        </p:txBody>
      </p:sp>
      <p:grpSp>
        <p:nvGrpSpPr>
          <p:cNvPr id="2" name="Group 18"/>
          <p:cNvGrpSpPr>
            <a:grpSpLocks/>
          </p:cNvGrpSpPr>
          <p:nvPr/>
        </p:nvGrpSpPr>
        <p:grpSpPr bwMode="auto">
          <a:xfrm>
            <a:off x="7010400" y="2003944"/>
            <a:ext cx="1752600" cy="3657600"/>
            <a:chOff x="4416" y="864"/>
            <a:chExt cx="1104" cy="2304"/>
          </a:xfrm>
        </p:grpSpPr>
        <p:sp>
          <p:nvSpPr>
            <p:cNvPr id="1489939" name="Line 19"/>
            <p:cNvSpPr>
              <a:spLocks noChangeShapeType="1"/>
            </p:cNvSpPr>
            <p:nvPr/>
          </p:nvSpPr>
          <p:spPr bwMode="auto">
            <a:xfrm>
              <a:off x="4416" y="960"/>
              <a:ext cx="0" cy="2208"/>
            </a:xfrm>
            <a:prstGeom prst="line">
              <a:avLst/>
            </a:prstGeom>
            <a:noFill/>
            <a:ln w="12700">
              <a:solidFill>
                <a:schemeClr val="tx1"/>
              </a:solidFill>
              <a:round/>
              <a:headEnd/>
              <a:tailEnd type="triangle" w="med" len="med"/>
            </a:ln>
            <a:effectLst/>
          </p:spPr>
          <p:txBody>
            <a:bodyPr/>
            <a:lstStyle/>
            <a:p>
              <a:endParaRPr lang="en-US"/>
            </a:p>
          </p:txBody>
        </p:sp>
        <p:sp>
          <p:nvSpPr>
            <p:cNvPr id="1489940" name="Text Box 20"/>
            <p:cNvSpPr txBox="1">
              <a:spLocks noChangeArrowheads="1"/>
            </p:cNvSpPr>
            <p:nvPr/>
          </p:nvSpPr>
          <p:spPr bwMode="auto">
            <a:xfrm>
              <a:off x="4416" y="864"/>
              <a:ext cx="1104" cy="1609"/>
            </a:xfrm>
            <a:prstGeom prst="rect">
              <a:avLst/>
            </a:prstGeom>
            <a:noFill/>
            <a:ln w="12700">
              <a:noFill/>
              <a:miter lim="800000"/>
              <a:headEnd/>
              <a:tailEnd/>
            </a:ln>
            <a:effectLst/>
          </p:spPr>
          <p:txBody>
            <a:bodyPr>
              <a:spAutoFit/>
            </a:bodyPr>
            <a:lstStyle/>
            <a:p>
              <a:r>
                <a:rPr lang="en-US" sz="2000" dirty="0">
                  <a:solidFill>
                    <a:srgbClr val="0000FF"/>
                  </a:solidFill>
                </a:rPr>
                <a:t>Inclusive– what is in L1$ is a subset of what is in L2$  is a subset of what is in MM that is a subset of is in SM</a:t>
              </a:r>
            </a:p>
          </p:txBody>
        </p:sp>
      </p:grpSp>
      <p:grpSp>
        <p:nvGrpSpPr>
          <p:cNvPr id="3" name="Group 30"/>
          <p:cNvGrpSpPr>
            <a:grpSpLocks/>
          </p:cNvGrpSpPr>
          <p:nvPr/>
        </p:nvGrpSpPr>
        <p:grpSpPr bwMode="auto">
          <a:xfrm>
            <a:off x="4495800" y="2232544"/>
            <a:ext cx="0" cy="2895600"/>
            <a:chOff x="2832" y="1065"/>
            <a:chExt cx="0" cy="1824"/>
          </a:xfrm>
        </p:grpSpPr>
        <p:sp>
          <p:nvSpPr>
            <p:cNvPr id="1489927" name="Line 7"/>
            <p:cNvSpPr>
              <a:spLocks noChangeShapeType="1"/>
            </p:cNvSpPr>
            <p:nvPr/>
          </p:nvSpPr>
          <p:spPr bwMode="auto">
            <a:xfrm>
              <a:off x="2832" y="1065"/>
              <a:ext cx="0" cy="192"/>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489941" name="Line 21"/>
            <p:cNvSpPr>
              <a:spLocks noChangeShapeType="1"/>
            </p:cNvSpPr>
            <p:nvPr/>
          </p:nvSpPr>
          <p:spPr bwMode="auto">
            <a:xfrm>
              <a:off x="2832" y="1641"/>
              <a:ext cx="0" cy="192"/>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1489942" name="Line 22"/>
            <p:cNvSpPr>
              <a:spLocks noChangeShapeType="1"/>
            </p:cNvSpPr>
            <p:nvPr/>
          </p:nvSpPr>
          <p:spPr bwMode="auto">
            <a:xfrm>
              <a:off x="2832" y="2553"/>
              <a:ext cx="0" cy="336"/>
            </a:xfrm>
            <a:prstGeom prst="line">
              <a:avLst/>
            </a:prstGeom>
            <a:noFill/>
            <a:ln w="38100">
              <a:solidFill>
                <a:schemeClr val="tx1"/>
              </a:solidFill>
              <a:round/>
              <a:headEnd type="triangle" w="med" len="med"/>
              <a:tailEnd type="triangle" w="med" len="med"/>
            </a:ln>
            <a:effectLst/>
          </p:spPr>
          <p:txBody>
            <a:bodyPr/>
            <a:lstStyle/>
            <a:p>
              <a:endParaRPr lang="en-US"/>
            </a:p>
          </p:txBody>
        </p:sp>
        <p:sp>
          <p:nvSpPr>
            <p:cNvPr id="1489943" name="Line 23"/>
            <p:cNvSpPr>
              <a:spLocks noChangeShapeType="1"/>
            </p:cNvSpPr>
            <p:nvPr/>
          </p:nvSpPr>
          <p:spPr bwMode="auto">
            <a:xfrm>
              <a:off x="2832" y="2121"/>
              <a:ext cx="0" cy="192"/>
            </a:xfrm>
            <a:prstGeom prst="line">
              <a:avLst/>
            </a:prstGeom>
            <a:noFill/>
            <a:ln w="19050">
              <a:solidFill>
                <a:schemeClr val="tx1"/>
              </a:solidFill>
              <a:round/>
              <a:headEnd type="triangle" w="med" len="med"/>
              <a:tailEnd type="triangle" w="med" len="med"/>
            </a:ln>
            <a:effectLst/>
          </p:spPr>
          <p:txBody>
            <a:bodyPr/>
            <a:lstStyle/>
            <a:p>
              <a:endParaRPr lang="en-US"/>
            </a:p>
          </p:txBody>
        </p:sp>
      </p:grpSp>
      <p:grpSp>
        <p:nvGrpSpPr>
          <p:cNvPr id="4" name="Group 31"/>
          <p:cNvGrpSpPr>
            <a:grpSpLocks/>
          </p:cNvGrpSpPr>
          <p:nvPr/>
        </p:nvGrpSpPr>
        <p:grpSpPr bwMode="auto">
          <a:xfrm>
            <a:off x="4495801" y="2256356"/>
            <a:ext cx="1906588" cy="2828926"/>
            <a:chOff x="2832" y="1080"/>
            <a:chExt cx="1201" cy="1782"/>
          </a:xfrm>
        </p:grpSpPr>
        <p:sp>
          <p:nvSpPr>
            <p:cNvPr id="1489945" name="Text Box 25"/>
            <p:cNvSpPr txBox="1">
              <a:spLocks noChangeArrowheads="1"/>
            </p:cNvSpPr>
            <p:nvPr/>
          </p:nvSpPr>
          <p:spPr bwMode="auto">
            <a:xfrm>
              <a:off x="2832" y="1080"/>
              <a:ext cx="1042" cy="212"/>
            </a:xfrm>
            <a:prstGeom prst="rect">
              <a:avLst/>
            </a:prstGeom>
            <a:noFill/>
            <a:ln w="12700">
              <a:noFill/>
              <a:miter lim="800000"/>
              <a:headEnd/>
              <a:tailEnd/>
            </a:ln>
            <a:effectLst/>
          </p:spPr>
          <p:txBody>
            <a:bodyPr wrap="none">
              <a:spAutoFit/>
            </a:bodyPr>
            <a:lstStyle/>
            <a:p>
              <a:r>
                <a:rPr lang="en-US" sz="1600">
                  <a:solidFill>
                    <a:schemeClr val="tx1"/>
                  </a:solidFill>
                </a:rPr>
                <a:t>4-8 bytes (</a:t>
              </a:r>
              <a:r>
                <a:rPr lang="en-US" sz="1600"/>
                <a:t>word</a:t>
              </a:r>
              <a:r>
                <a:rPr lang="en-US" sz="1600">
                  <a:solidFill>
                    <a:schemeClr val="tx1"/>
                  </a:solidFill>
                </a:rPr>
                <a:t>)</a:t>
              </a:r>
            </a:p>
          </p:txBody>
        </p:sp>
        <p:sp>
          <p:nvSpPr>
            <p:cNvPr id="1489946" name="Text Box 26"/>
            <p:cNvSpPr txBox="1">
              <a:spLocks noChangeArrowheads="1"/>
            </p:cNvSpPr>
            <p:nvPr/>
          </p:nvSpPr>
          <p:spPr bwMode="auto">
            <a:xfrm>
              <a:off x="2832" y="2169"/>
              <a:ext cx="1201" cy="213"/>
            </a:xfrm>
            <a:prstGeom prst="rect">
              <a:avLst/>
            </a:prstGeom>
            <a:noFill/>
            <a:ln w="12700">
              <a:noFill/>
              <a:miter lim="800000"/>
              <a:headEnd/>
              <a:tailEnd/>
            </a:ln>
            <a:effectLst/>
          </p:spPr>
          <p:txBody>
            <a:bodyPr wrap="square">
              <a:spAutoFit/>
            </a:bodyPr>
            <a:lstStyle/>
            <a:p>
              <a:r>
                <a:rPr lang="en-US" sz="1600" dirty="0" smtClean="0">
                  <a:solidFill>
                    <a:schemeClr val="tx1"/>
                  </a:solidFill>
                </a:rPr>
                <a:t>16-128 bytes (block)</a:t>
              </a:r>
              <a:endParaRPr lang="en-US" sz="1600" dirty="0">
                <a:solidFill>
                  <a:schemeClr val="tx1"/>
                </a:solidFill>
              </a:endParaRPr>
            </a:p>
          </p:txBody>
        </p:sp>
        <p:sp>
          <p:nvSpPr>
            <p:cNvPr id="1489947" name="Text Box 27"/>
            <p:cNvSpPr txBox="1">
              <a:spLocks noChangeArrowheads="1"/>
            </p:cNvSpPr>
            <p:nvPr/>
          </p:nvSpPr>
          <p:spPr bwMode="auto">
            <a:xfrm>
              <a:off x="2832" y="2649"/>
              <a:ext cx="1161" cy="213"/>
            </a:xfrm>
            <a:prstGeom prst="rect">
              <a:avLst/>
            </a:prstGeom>
            <a:noFill/>
            <a:ln w="12700">
              <a:noFill/>
              <a:miter lim="800000"/>
              <a:headEnd/>
              <a:tailEnd/>
            </a:ln>
            <a:effectLst/>
          </p:spPr>
          <p:txBody>
            <a:bodyPr wrap="square">
              <a:spAutoFit/>
            </a:bodyPr>
            <a:lstStyle/>
            <a:p>
              <a:r>
                <a:rPr lang="en-US" sz="1600" dirty="0" smtClean="0"/>
                <a:t>4</a:t>
              </a:r>
              <a:r>
                <a:rPr lang="en-US" sz="1600" dirty="0" smtClean="0">
                  <a:solidFill>
                    <a:schemeClr val="tx1"/>
                  </a:solidFill>
                </a:rPr>
                <a:t>,096+ bytes (</a:t>
              </a:r>
              <a:r>
                <a:rPr lang="en-US" sz="1600" dirty="0" smtClean="0"/>
                <a:t>page</a:t>
              </a:r>
              <a:r>
                <a:rPr lang="en-US" sz="1600" dirty="0">
                  <a:solidFill>
                    <a:schemeClr val="tx1"/>
                  </a:solidFill>
                </a:rPr>
                <a:t>)</a:t>
              </a:r>
            </a:p>
          </p:txBody>
        </p:sp>
        <p:sp>
          <p:nvSpPr>
            <p:cNvPr id="1489948" name="Text Box 28"/>
            <p:cNvSpPr txBox="1">
              <a:spLocks noChangeArrowheads="1"/>
            </p:cNvSpPr>
            <p:nvPr/>
          </p:nvSpPr>
          <p:spPr bwMode="auto">
            <a:xfrm>
              <a:off x="2832" y="1689"/>
              <a:ext cx="1152" cy="212"/>
            </a:xfrm>
            <a:prstGeom prst="rect">
              <a:avLst/>
            </a:prstGeom>
            <a:noFill/>
            <a:ln w="12700">
              <a:noFill/>
              <a:miter lim="800000"/>
              <a:headEnd/>
              <a:tailEnd/>
            </a:ln>
            <a:effectLst/>
          </p:spPr>
          <p:txBody>
            <a:bodyPr>
              <a:spAutoFit/>
            </a:bodyPr>
            <a:lstStyle/>
            <a:p>
              <a:r>
                <a:rPr lang="en-US" sz="1600">
                  <a:solidFill>
                    <a:schemeClr val="tx1"/>
                  </a:solidFill>
                </a:rPr>
                <a:t>8-32 bytes (</a:t>
              </a:r>
              <a:r>
                <a:rPr lang="en-US" sz="1600"/>
                <a:t>block</a:t>
              </a:r>
              <a:r>
                <a:rPr lang="en-US" sz="1600">
                  <a:solidFill>
                    <a:schemeClr val="tx1"/>
                  </a:solidFill>
                </a:rPr>
                <a:t>)</a:t>
              </a:r>
            </a:p>
          </p:txBody>
        </p:sp>
      </p:grpSp>
      <p:sp>
        <p:nvSpPr>
          <p:cNvPr id="30" name="Date Placeholder 29"/>
          <p:cNvSpPr>
            <a:spLocks noGrp="1"/>
          </p:cNvSpPr>
          <p:nvPr>
            <p:ph type="dt" sz="half" idx="10"/>
          </p:nvPr>
        </p:nvSpPr>
        <p:spPr/>
        <p:txBody>
          <a:bodyPr/>
          <a:lstStyle/>
          <a:p>
            <a:fld id="{F0592F53-8CE0-A341-9AF3-C54D420F0147}" type="datetime1">
              <a:rPr lang="en-US" smtClean="0"/>
              <a:pPr/>
              <a:t>2/22/11</a:t>
            </a:fld>
            <a:endParaRPr lang="en-US"/>
          </a:p>
        </p:txBody>
      </p:sp>
      <p:sp>
        <p:nvSpPr>
          <p:cNvPr id="31" name="Slide Number Placeholder 30"/>
          <p:cNvSpPr>
            <a:spLocks noGrp="1"/>
          </p:cNvSpPr>
          <p:nvPr>
            <p:ph type="sldNum" sz="quarter" idx="12"/>
          </p:nvPr>
        </p:nvSpPr>
        <p:spPr/>
        <p:txBody>
          <a:bodyPr/>
          <a:lstStyle/>
          <a:p>
            <a:fld id="{3CC63E4C-4642-794D-A2FD-70F6B81535F5}" type="slidenum">
              <a:rPr lang="en-US" smtClean="0"/>
              <a:pPr/>
              <a:t>13</a:t>
            </a:fld>
            <a:endParaRPr lang="en-US"/>
          </a:p>
        </p:txBody>
      </p:sp>
      <p:sp>
        <p:nvSpPr>
          <p:cNvPr id="32" name="Footer Placeholder 31"/>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22" name="Rectangle 2"/>
          <p:cNvSpPr>
            <a:spLocks noGrp="1" noChangeArrowheads="1"/>
          </p:cNvSpPr>
          <p:nvPr>
            <p:ph type="title"/>
          </p:nvPr>
        </p:nvSpPr>
        <p:spPr/>
        <p:txBody>
          <a:bodyPr/>
          <a:lstStyle/>
          <a:p>
            <a:r>
              <a:rPr lang="en-US" smtClean="0"/>
              <a:t>How is the Hierarchy Managed?</a:t>
            </a:r>
            <a:endParaRPr lang="en-US"/>
          </a:p>
        </p:txBody>
      </p:sp>
      <p:sp>
        <p:nvSpPr>
          <p:cNvPr id="1515523" name="Rectangle 3"/>
          <p:cNvSpPr>
            <a:spLocks noGrp="1" noChangeArrowheads="1"/>
          </p:cNvSpPr>
          <p:nvPr>
            <p:ph type="body" idx="1"/>
          </p:nvPr>
        </p:nvSpPr>
        <p:spPr/>
        <p:txBody>
          <a:bodyPr>
            <a:normAutofit fontScale="92500" lnSpcReduction="10000"/>
          </a:bodyPr>
          <a:lstStyle/>
          <a:p>
            <a:r>
              <a:rPr lang="en-US" dirty="0" smtClean="0"/>
              <a:t>registers </a:t>
            </a:r>
            <a:r>
              <a:rPr lang="en-US" dirty="0" err="1" smtClean="0">
                <a:sym typeface="Symbol" pitchFamily="18" charset="2"/>
              </a:rPr>
              <a:t></a:t>
            </a:r>
            <a:r>
              <a:rPr lang="en-US" dirty="0" smtClean="0"/>
              <a:t> memory</a:t>
            </a:r>
          </a:p>
          <a:p>
            <a:pPr lvl="1"/>
            <a:r>
              <a:rPr lang="en-US" dirty="0" smtClean="0"/>
              <a:t>By compiler (or assembly level programmer)</a:t>
            </a:r>
          </a:p>
          <a:p>
            <a:r>
              <a:rPr lang="en-US" dirty="0" smtClean="0"/>
              <a:t>cache </a:t>
            </a:r>
            <a:r>
              <a:rPr lang="en-US" dirty="0" err="1" smtClean="0">
                <a:sym typeface="Symbol" pitchFamily="18" charset="2"/>
              </a:rPr>
              <a:t></a:t>
            </a:r>
            <a:r>
              <a:rPr lang="en-US" dirty="0" smtClean="0"/>
              <a:t> main memory</a:t>
            </a:r>
          </a:p>
          <a:p>
            <a:pPr lvl="1"/>
            <a:r>
              <a:rPr lang="en-US" dirty="0" smtClean="0"/>
              <a:t>By the cache controller hardware</a:t>
            </a:r>
          </a:p>
          <a:p>
            <a:r>
              <a:rPr lang="en-US" dirty="0" smtClean="0"/>
              <a:t>main memory </a:t>
            </a:r>
            <a:r>
              <a:rPr lang="en-US" dirty="0" err="1" smtClean="0">
                <a:sym typeface="Symbol" pitchFamily="18" charset="2"/>
              </a:rPr>
              <a:t></a:t>
            </a:r>
            <a:r>
              <a:rPr lang="en-US" dirty="0" smtClean="0"/>
              <a:t> disks (secondary storage)</a:t>
            </a:r>
          </a:p>
          <a:p>
            <a:pPr lvl="1"/>
            <a:r>
              <a:rPr lang="en-US" dirty="0" smtClean="0"/>
              <a:t>By the operating system (virtual memory)</a:t>
            </a:r>
          </a:p>
          <a:p>
            <a:pPr lvl="1"/>
            <a:r>
              <a:rPr lang="en-US" dirty="0" smtClean="0"/>
              <a:t>(Talk about later in the semester)</a:t>
            </a:r>
          </a:p>
          <a:p>
            <a:pPr lvl="1"/>
            <a:r>
              <a:rPr lang="en-US" dirty="0" smtClean="0"/>
              <a:t>Virtual to physical address mapping assisted by the hardware (TLB)</a:t>
            </a:r>
          </a:p>
          <a:p>
            <a:pPr lvl="1"/>
            <a:r>
              <a:rPr lang="en-US" dirty="0" smtClean="0"/>
              <a:t>By the programmer (files)</a:t>
            </a:r>
          </a:p>
        </p:txBody>
      </p:sp>
      <p:sp>
        <p:nvSpPr>
          <p:cNvPr id="5" name="Date Placeholder 4"/>
          <p:cNvSpPr>
            <a:spLocks noGrp="1"/>
          </p:cNvSpPr>
          <p:nvPr>
            <p:ph type="dt" sz="half" idx="10"/>
          </p:nvPr>
        </p:nvSpPr>
        <p:spPr/>
        <p:txBody>
          <a:bodyPr/>
          <a:lstStyle/>
          <a:p>
            <a:fld id="{00BC09AA-327A-8640-B2B3-89432FB3726E}" type="datetime1">
              <a:rPr lang="en-US" smtClean="0"/>
              <a:pPr/>
              <a:t>2/22/11</a:t>
            </a:fld>
            <a:endParaRPr lang="en-US"/>
          </a:p>
        </p:txBody>
      </p:sp>
      <p:sp>
        <p:nvSpPr>
          <p:cNvPr id="7" name="Footer Placeholder 6"/>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sp>
        <p:nvSpPr>
          <p:cNvPr id="4" name="Rectangle 4"/>
          <p:cNvSpPr>
            <a:spLocks noChangeArrowheads="1"/>
          </p:cNvSpPr>
          <p:nvPr/>
        </p:nvSpPr>
        <p:spPr bwMode="auto">
          <a:xfrm>
            <a:off x="397939" y="2726255"/>
            <a:ext cx="6019800" cy="914400"/>
          </a:xfrm>
          <a:prstGeom prst="rect">
            <a:avLst/>
          </a:prstGeom>
          <a:noFill/>
          <a:ln w="38100">
            <a:solidFill>
              <a:srgbClr val="FF0000"/>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15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55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155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55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52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155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155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155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1552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23" grpId="0" build="p"/>
      <p:bldP spid="4"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487875" name="Rectangle 3" descr="10%"/>
          <p:cNvSpPr>
            <a:spLocks noChangeArrowheads="1"/>
          </p:cNvSpPr>
          <p:nvPr/>
        </p:nvSpPr>
        <p:spPr bwMode="auto">
          <a:xfrm>
            <a:off x="4507262" y="2306992"/>
            <a:ext cx="931863" cy="109537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lIns="90488" tIns="44450" rIns="90488" bIns="44450">
            <a:spAutoFit/>
          </a:bodyPr>
          <a:lstStyle/>
          <a:p>
            <a:pPr algn="ctr"/>
            <a:r>
              <a:rPr lang="en-US" sz="1600">
                <a:solidFill>
                  <a:srgbClr val="000000"/>
                </a:solidFill>
              </a:rPr>
              <a:t>Second</a:t>
            </a:r>
          </a:p>
          <a:p>
            <a:pPr algn="ctr"/>
            <a:r>
              <a:rPr lang="en-US" sz="1600">
                <a:solidFill>
                  <a:srgbClr val="000000"/>
                </a:solidFill>
              </a:rPr>
              <a:t>Level</a:t>
            </a:r>
          </a:p>
          <a:p>
            <a:pPr algn="ctr"/>
            <a:r>
              <a:rPr lang="en-US" sz="1600">
                <a:solidFill>
                  <a:srgbClr val="000000"/>
                </a:solidFill>
              </a:rPr>
              <a:t>Cache</a:t>
            </a:r>
          </a:p>
          <a:p>
            <a:pPr algn="ctr"/>
            <a:r>
              <a:rPr lang="en-US" sz="1600">
                <a:solidFill>
                  <a:srgbClr val="000000"/>
                </a:solidFill>
              </a:rPr>
              <a:t>(SRAM)</a:t>
            </a:r>
          </a:p>
        </p:txBody>
      </p:sp>
      <p:sp>
        <p:nvSpPr>
          <p:cNvPr id="1487877" name="Rectangle 5"/>
          <p:cNvSpPr>
            <a:spLocks noGrp="1" noChangeArrowheads="1"/>
          </p:cNvSpPr>
          <p:nvPr>
            <p:ph type="title"/>
          </p:nvPr>
        </p:nvSpPr>
        <p:spPr/>
        <p:txBody>
          <a:bodyPr>
            <a:normAutofit/>
          </a:bodyPr>
          <a:lstStyle/>
          <a:p>
            <a:r>
              <a:rPr lang="en-US" dirty="0" smtClean="0"/>
              <a:t>Typical </a:t>
            </a:r>
            <a:r>
              <a:rPr lang="en-US" dirty="0"/>
              <a:t>Memory Hierarchy</a:t>
            </a:r>
          </a:p>
        </p:txBody>
      </p:sp>
      <p:sp>
        <p:nvSpPr>
          <p:cNvPr id="1487878" name="Rectangle 6"/>
          <p:cNvSpPr>
            <a:spLocks noChangeArrowheads="1"/>
          </p:cNvSpPr>
          <p:nvPr/>
        </p:nvSpPr>
        <p:spPr bwMode="auto">
          <a:xfrm>
            <a:off x="1011587" y="1773592"/>
            <a:ext cx="2716213" cy="242888"/>
          </a:xfrm>
          <a:prstGeom prst="rect">
            <a:avLst/>
          </a:prstGeom>
          <a:noFill/>
          <a:ln w="25400">
            <a:solidFill>
              <a:schemeClr val="tx1"/>
            </a:solidFill>
            <a:miter lim="800000"/>
            <a:headEnd/>
            <a:tailEnd/>
          </a:ln>
          <a:effectLst/>
        </p:spPr>
        <p:txBody>
          <a:bodyPr wrap="none" anchor="ctr"/>
          <a:lstStyle/>
          <a:p>
            <a:endParaRPr lang="en-US"/>
          </a:p>
        </p:txBody>
      </p:sp>
      <p:sp>
        <p:nvSpPr>
          <p:cNvPr id="1487879" name="Rectangle 7"/>
          <p:cNvSpPr>
            <a:spLocks noChangeArrowheads="1"/>
          </p:cNvSpPr>
          <p:nvPr/>
        </p:nvSpPr>
        <p:spPr bwMode="auto">
          <a:xfrm>
            <a:off x="1925987" y="1697392"/>
            <a:ext cx="835025"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Control</a:t>
            </a:r>
          </a:p>
        </p:txBody>
      </p:sp>
      <p:sp>
        <p:nvSpPr>
          <p:cNvPr id="1487880" name="Rectangle 8"/>
          <p:cNvSpPr>
            <a:spLocks noChangeArrowheads="1"/>
          </p:cNvSpPr>
          <p:nvPr/>
        </p:nvSpPr>
        <p:spPr bwMode="auto">
          <a:xfrm>
            <a:off x="962375" y="2230792"/>
            <a:ext cx="1422400" cy="1347788"/>
          </a:xfrm>
          <a:prstGeom prst="rect">
            <a:avLst/>
          </a:prstGeom>
          <a:noFill/>
          <a:ln w="25400">
            <a:solidFill>
              <a:schemeClr val="tx1"/>
            </a:solidFill>
            <a:miter lim="800000"/>
            <a:headEnd/>
            <a:tailEnd/>
          </a:ln>
          <a:effectLst/>
        </p:spPr>
        <p:txBody>
          <a:bodyPr wrap="none" anchor="ctr"/>
          <a:lstStyle/>
          <a:p>
            <a:endParaRPr lang="en-US"/>
          </a:p>
        </p:txBody>
      </p:sp>
      <p:sp>
        <p:nvSpPr>
          <p:cNvPr id="1487881" name="Rectangle 9"/>
          <p:cNvSpPr>
            <a:spLocks noChangeArrowheads="1"/>
          </p:cNvSpPr>
          <p:nvPr/>
        </p:nvSpPr>
        <p:spPr bwMode="auto">
          <a:xfrm>
            <a:off x="1011587" y="2764192"/>
            <a:ext cx="1004888" cy="333375"/>
          </a:xfrm>
          <a:prstGeom prst="rect">
            <a:avLst/>
          </a:prstGeom>
          <a:noFill/>
          <a:ln w="12700">
            <a:noFill/>
            <a:miter lim="800000"/>
            <a:headEnd/>
            <a:tailEnd/>
          </a:ln>
          <a:effectLst/>
        </p:spPr>
        <p:txBody>
          <a:bodyPr wrap="none" lIns="90488" tIns="44450" rIns="90488" bIns="44450">
            <a:spAutoFit/>
          </a:bodyPr>
          <a:lstStyle/>
          <a:p>
            <a:r>
              <a:rPr lang="en-US" sz="1600">
                <a:solidFill>
                  <a:schemeClr val="tx1"/>
                </a:solidFill>
              </a:rPr>
              <a:t>Datapath</a:t>
            </a:r>
          </a:p>
        </p:txBody>
      </p:sp>
      <p:sp>
        <p:nvSpPr>
          <p:cNvPr id="1487882" name="Rectangle 10"/>
          <p:cNvSpPr>
            <a:spLocks noChangeArrowheads="1"/>
          </p:cNvSpPr>
          <p:nvPr/>
        </p:nvSpPr>
        <p:spPr bwMode="auto">
          <a:xfrm>
            <a:off x="7640987" y="1240192"/>
            <a:ext cx="1117600" cy="2432050"/>
          </a:xfrm>
          <a:prstGeom prst="rect">
            <a:avLst/>
          </a:prstGeom>
          <a:noFill/>
          <a:ln w="25400">
            <a:solidFill>
              <a:schemeClr val="tx1"/>
            </a:solidFill>
            <a:miter lim="800000"/>
            <a:headEnd/>
            <a:tailEnd/>
          </a:ln>
          <a:effectLst/>
        </p:spPr>
        <p:txBody>
          <a:bodyPr wrap="none" anchor="ctr"/>
          <a:lstStyle/>
          <a:p>
            <a:endParaRPr lang="en-US"/>
          </a:p>
        </p:txBody>
      </p:sp>
      <p:sp>
        <p:nvSpPr>
          <p:cNvPr id="1487883" name="Rectangle 11"/>
          <p:cNvSpPr>
            <a:spLocks noChangeArrowheads="1"/>
          </p:cNvSpPr>
          <p:nvPr/>
        </p:nvSpPr>
        <p:spPr bwMode="auto">
          <a:xfrm>
            <a:off x="7662080" y="2230792"/>
            <a:ext cx="1054777" cy="1074653"/>
          </a:xfrm>
          <a:prstGeom prst="rect">
            <a:avLst/>
          </a:prstGeom>
          <a:noFill/>
          <a:ln w="12700">
            <a:noFill/>
            <a:miter lim="800000"/>
            <a:headEnd/>
            <a:tailEnd/>
          </a:ln>
          <a:effectLst/>
        </p:spPr>
        <p:txBody>
          <a:bodyPr wrap="square" lIns="90488" tIns="44450" rIns="90488" bIns="44450">
            <a:spAutoFit/>
          </a:bodyPr>
          <a:lstStyle/>
          <a:p>
            <a:pPr algn="ctr"/>
            <a:r>
              <a:rPr lang="en-US" sz="1600" dirty="0">
                <a:solidFill>
                  <a:schemeClr val="tx1"/>
                </a:solidFill>
              </a:rPr>
              <a:t>Secondary</a:t>
            </a:r>
          </a:p>
          <a:p>
            <a:pPr algn="ctr"/>
            <a:r>
              <a:rPr lang="en-US" sz="1600" dirty="0">
                <a:solidFill>
                  <a:schemeClr val="tx1"/>
                </a:solidFill>
              </a:rPr>
              <a:t>Memory</a:t>
            </a:r>
          </a:p>
          <a:p>
            <a:pPr algn="ctr"/>
            <a:r>
              <a:rPr lang="en-US" sz="1600" dirty="0">
                <a:solidFill>
                  <a:schemeClr val="tx1"/>
                </a:solidFill>
              </a:rPr>
              <a:t>(</a:t>
            </a:r>
            <a:r>
              <a:rPr lang="en-US" sz="1600" dirty="0" smtClean="0">
                <a:solidFill>
                  <a:schemeClr val="tx1"/>
                </a:solidFill>
              </a:rPr>
              <a:t>Disk</a:t>
            </a:r>
          </a:p>
          <a:p>
            <a:pPr algn="ctr"/>
            <a:r>
              <a:rPr lang="en-US" sz="1600" dirty="0" smtClean="0"/>
              <a:t>Or </a:t>
            </a:r>
            <a:r>
              <a:rPr lang="en-US" sz="1600" dirty="0" smtClean="0">
                <a:solidFill>
                  <a:schemeClr val="tx1"/>
                </a:solidFill>
              </a:rPr>
              <a:t>Flash)</a:t>
            </a:r>
            <a:endParaRPr lang="en-US" sz="1600" dirty="0">
              <a:solidFill>
                <a:schemeClr val="tx1"/>
              </a:solidFill>
            </a:endParaRPr>
          </a:p>
        </p:txBody>
      </p:sp>
      <p:sp>
        <p:nvSpPr>
          <p:cNvPr id="1487884" name="Rectangle 12"/>
          <p:cNvSpPr>
            <a:spLocks noChangeArrowheads="1"/>
          </p:cNvSpPr>
          <p:nvPr/>
        </p:nvSpPr>
        <p:spPr bwMode="auto">
          <a:xfrm>
            <a:off x="809975" y="1468792"/>
            <a:ext cx="4773506" cy="2219325"/>
          </a:xfrm>
          <a:prstGeom prst="rect">
            <a:avLst/>
          </a:prstGeom>
          <a:noFill/>
          <a:ln w="25400">
            <a:solidFill>
              <a:schemeClr val="tx1"/>
            </a:solidFill>
            <a:miter lim="800000"/>
            <a:headEnd/>
            <a:tailEnd/>
          </a:ln>
          <a:effectLst/>
        </p:spPr>
        <p:txBody>
          <a:bodyPr wrap="none" anchor="ctr"/>
          <a:lstStyle/>
          <a:p>
            <a:endParaRPr lang="en-US"/>
          </a:p>
        </p:txBody>
      </p:sp>
      <p:sp>
        <p:nvSpPr>
          <p:cNvPr id="1487885" name="Rectangle 13"/>
          <p:cNvSpPr>
            <a:spLocks noChangeArrowheads="1"/>
          </p:cNvSpPr>
          <p:nvPr/>
        </p:nvSpPr>
        <p:spPr bwMode="auto">
          <a:xfrm>
            <a:off x="2032798" y="1466066"/>
            <a:ext cx="2144713" cy="333375"/>
          </a:xfrm>
          <a:prstGeom prst="rect">
            <a:avLst/>
          </a:prstGeom>
          <a:noFill/>
          <a:ln w="12700">
            <a:noFill/>
            <a:miter lim="800000"/>
            <a:headEnd/>
            <a:tailEnd/>
          </a:ln>
          <a:effectLst/>
        </p:spPr>
        <p:txBody>
          <a:bodyPr wrap="none" lIns="90488" tIns="44450" rIns="90488" bIns="44450">
            <a:spAutoFit/>
          </a:bodyPr>
          <a:lstStyle/>
          <a:p>
            <a:r>
              <a:rPr lang="en-US" sz="1600" dirty="0">
                <a:solidFill>
                  <a:schemeClr val="tx1"/>
                </a:solidFill>
              </a:rPr>
              <a:t>On-Chip Components</a:t>
            </a:r>
          </a:p>
        </p:txBody>
      </p:sp>
      <p:sp>
        <p:nvSpPr>
          <p:cNvPr id="1487886" name="Line 14"/>
          <p:cNvSpPr>
            <a:spLocks noChangeShapeType="1"/>
          </p:cNvSpPr>
          <p:nvPr/>
        </p:nvSpPr>
        <p:spPr bwMode="auto">
          <a:xfrm flipV="1">
            <a:off x="2230787" y="1087792"/>
            <a:ext cx="5791200" cy="1676400"/>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7" name="Line 15"/>
          <p:cNvSpPr>
            <a:spLocks noChangeShapeType="1"/>
          </p:cNvSpPr>
          <p:nvPr/>
        </p:nvSpPr>
        <p:spPr bwMode="auto">
          <a:xfrm>
            <a:off x="2327625" y="3537305"/>
            <a:ext cx="5541962" cy="217487"/>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8" name="Rectangle 16"/>
          <p:cNvSpPr>
            <a:spLocks noChangeArrowheads="1"/>
          </p:cNvSpPr>
          <p:nvPr/>
        </p:nvSpPr>
        <p:spPr bwMode="auto">
          <a:xfrm>
            <a:off x="1952975" y="2830867"/>
            <a:ext cx="355600" cy="693738"/>
          </a:xfrm>
          <a:prstGeom prst="rect">
            <a:avLst/>
          </a:prstGeom>
          <a:noFill/>
          <a:ln w="25400">
            <a:solidFill>
              <a:schemeClr val="tx1"/>
            </a:solidFill>
            <a:miter lim="800000"/>
            <a:headEnd/>
            <a:tailEnd/>
          </a:ln>
          <a:effectLst/>
        </p:spPr>
        <p:txBody>
          <a:bodyPr wrap="none" anchor="ctr"/>
          <a:lstStyle/>
          <a:p>
            <a:endParaRPr lang="en-US"/>
          </a:p>
        </p:txBody>
      </p:sp>
      <p:sp>
        <p:nvSpPr>
          <p:cNvPr id="1487889" name="Rectangle 17"/>
          <p:cNvSpPr>
            <a:spLocks noChangeArrowheads="1"/>
          </p:cNvSpPr>
          <p:nvPr/>
        </p:nvSpPr>
        <p:spPr bwMode="auto">
          <a:xfrm rot="5400000">
            <a:off x="1663256" y="3103123"/>
            <a:ext cx="1011238" cy="333375"/>
          </a:xfrm>
          <a:prstGeom prst="rect">
            <a:avLst/>
          </a:prstGeom>
          <a:noFill/>
          <a:ln w="12700">
            <a:noFill/>
            <a:miter lim="800000"/>
            <a:headEnd/>
            <a:tailEnd/>
          </a:ln>
          <a:effectLst/>
        </p:spPr>
        <p:txBody>
          <a:bodyPr lIns="90488" tIns="44450" rIns="90488" bIns="44450">
            <a:spAutoFit/>
          </a:bodyPr>
          <a:lstStyle/>
          <a:p>
            <a:r>
              <a:rPr lang="en-US" sz="1600">
                <a:solidFill>
                  <a:schemeClr val="tx1"/>
                </a:solidFill>
              </a:rPr>
              <a:t>RegFile</a:t>
            </a:r>
          </a:p>
        </p:txBody>
      </p:sp>
      <p:sp>
        <p:nvSpPr>
          <p:cNvPr id="1487891" name="Rectangle 19" descr="10%"/>
          <p:cNvSpPr>
            <a:spLocks noChangeArrowheads="1"/>
          </p:cNvSpPr>
          <p:nvPr/>
        </p:nvSpPr>
        <p:spPr bwMode="auto">
          <a:xfrm>
            <a:off x="6040787" y="2154592"/>
            <a:ext cx="1041400" cy="1350963"/>
          </a:xfrm>
          <a:prstGeom prst="rect">
            <a:avLst/>
          </a:prstGeom>
          <a:noFill/>
          <a:ln w="25400">
            <a:solidFill>
              <a:schemeClr val="tx1"/>
            </a:solidFill>
            <a:miter lim="800000"/>
            <a:headEnd/>
            <a:tailEnd/>
          </a:ln>
          <a:effectLst/>
        </p:spPr>
        <p:txBody>
          <a:bodyPr wrap="none" anchor="ctr"/>
          <a:lstStyle/>
          <a:p>
            <a:endParaRPr lang="en-US"/>
          </a:p>
        </p:txBody>
      </p:sp>
      <p:sp>
        <p:nvSpPr>
          <p:cNvPr id="1487892" name="Rectangle 20"/>
          <p:cNvSpPr>
            <a:spLocks noChangeArrowheads="1"/>
          </p:cNvSpPr>
          <p:nvPr/>
        </p:nvSpPr>
        <p:spPr bwMode="auto">
          <a:xfrm>
            <a:off x="6132862" y="2459392"/>
            <a:ext cx="915988" cy="822325"/>
          </a:xfrm>
          <a:prstGeom prst="rect">
            <a:avLst/>
          </a:prstGeom>
          <a:noFill/>
          <a:ln w="12700">
            <a:noFill/>
            <a:miter lim="800000"/>
            <a:headEnd/>
            <a:tailEnd/>
          </a:ln>
          <a:effectLst/>
        </p:spPr>
        <p:txBody>
          <a:bodyPr wrap="none" lIns="90488" tIns="44450" rIns="90488" bIns="44450">
            <a:spAutoFit/>
          </a:bodyPr>
          <a:lstStyle/>
          <a:p>
            <a:pPr algn="ctr"/>
            <a:r>
              <a:rPr lang="en-US" sz="1600">
                <a:solidFill>
                  <a:srgbClr val="000000"/>
                </a:solidFill>
              </a:rPr>
              <a:t>Main</a:t>
            </a:r>
          </a:p>
          <a:p>
            <a:pPr algn="ctr"/>
            <a:r>
              <a:rPr lang="en-US" sz="1600">
                <a:solidFill>
                  <a:srgbClr val="000000"/>
                </a:solidFill>
              </a:rPr>
              <a:t>Memory</a:t>
            </a:r>
          </a:p>
          <a:p>
            <a:pPr algn="ctr"/>
            <a:r>
              <a:rPr lang="en-US" sz="1600">
                <a:solidFill>
                  <a:srgbClr val="000000"/>
                </a:solidFill>
              </a:rPr>
              <a:t>(DRAM)</a:t>
            </a:r>
          </a:p>
        </p:txBody>
      </p:sp>
      <p:sp>
        <p:nvSpPr>
          <p:cNvPr id="1487893" name="Rectangle 21"/>
          <p:cNvSpPr>
            <a:spLocks noChangeArrowheads="1"/>
          </p:cNvSpPr>
          <p:nvPr/>
        </p:nvSpPr>
        <p:spPr bwMode="auto">
          <a:xfrm rot="5400000">
            <a:off x="3074544" y="2988824"/>
            <a:ext cx="766763" cy="57785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0488" tIns="44450" rIns="90488" bIns="44450">
            <a:spAutoFit/>
          </a:bodyPr>
          <a:lstStyle/>
          <a:p>
            <a:pPr algn="ctr"/>
            <a:r>
              <a:rPr lang="en-US" sz="1600" dirty="0">
                <a:solidFill>
                  <a:srgbClr val="000000"/>
                </a:solidFill>
              </a:rPr>
              <a:t>Data</a:t>
            </a:r>
          </a:p>
          <a:p>
            <a:pPr algn="ctr"/>
            <a:r>
              <a:rPr lang="en-US" sz="1600" dirty="0">
                <a:solidFill>
                  <a:srgbClr val="000000"/>
                </a:solidFill>
              </a:rPr>
              <a:t>Cache</a:t>
            </a:r>
          </a:p>
        </p:txBody>
      </p:sp>
      <p:sp>
        <p:nvSpPr>
          <p:cNvPr id="1487895" name="Rectangle 23"/>
          <p:cNvSpPr>
            <a:spLocks noChangeArrowheads="1"/>
          </p:cNvSpPr>
          <p:nvPr/>
        </p:nvSpPr>
        <p:spPr bwMode="auto">
          <a:xfrm rot="5400000">
            <a:off x="3082480" y="2303024"/>
            <a:ext cx="766763" cy="5778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spAutoFit/>
          </a:bodyPr>
          <a:lstStyle/>
          <a:p>
            <a:pPr algn="ctr"/>
            <a:r>
              <a:rPr lang="en-US" sz="1600" dirty="0" err="1">
                <a:solidFill>
                  <a:srgbClr val="000000"/>
                </a:solidFill>
              </a:rPr>
              <a:t>Instr</a:t>
            </a:r>
            <a:endParaRPr lang="en-US" sz="1600" dirty="0">
              <a:solidFill>
                <a:srgbClr val="000000"/>
              </a:solidFill>
            </a:endParaRPr>
          </a:p>
          <a:p>
            <a:pPr algn="ctr"/>
            <a:r>
              <a:rPr lang="en-US" sz="1600" dirty="0">
                <a:solidFill>
                  <a:srgbClr val="000000"/>
                </a:solidFill>
              </a:rPr>
              <a:t>Cache</a:t>
            </a:r>
          </a:p>
        </p:txBody>
      </p:sp>
      <p:sp>
        <p:nvSpPr>
          <p:cNvPr id="1487901" name="Rectangle 29"/>
          <p:cNvSpPr>
            <a:spLocks noChangeArrowheads="1"/>
          </p:cNvSpPr>
          <p:nvPr/>
        </p:nvSpPr>
        <p:spPr bwMode="auto">
          <a:xfrm>
            <a:off x="173387" y="3907192"/>
            <a:ext cx="8618432"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Speed </a:t>
            </a:r>
            <a:r>
              <a:rPr lang="en-US" b="1" dirty="0" smtClean="0">
                <a:solidFill>
                  <a:schemeClr val="tx1"/>
                </a:solidFill>
              </a:rPr>
              <a:t>(cycles</a:t>
            </a:r>
            <a:r>
              <a:rPr lang="en-US" b="1" dirty="0">
                <a:solidFill>
                  <a:schemeClr val="tx1"/>
                </a:solidFill>
              </a:rPr>
              <a:t>)</a:t>
            </a:r>
            <a:r>
              <a:rPr lang="en-US" b="1" dirty="0" smtClean="0">
                <a:solidFill>
                  <a:schemeClr val="tx1"/>
                </a:solidFill>
              </a:rPr>
              <a:t>:        </a:t>
            </a:r>
            <a:r>
              <a:rPr lang="en-US" dirty="0">
                <a:solidFill>
                  <a:schemeClr val="tx1"/>
                </a:solidFill>
                <a:cs typeface="Arial" charset="0"/>
              </a:rPr>
              <a:t>½</a:t>
            </a:r>
            <a:r>
              <a:rPr lang="en-US" dirty="0">
                <a:solidFill>
                  <a:schemeClr val="tx1"/>
                </a:solidFill>
              </a:rPr>
              <a:t>’s            </a:t>
            </a:r>
            <a:r>
              <a:rPr lang="en-US" dirty="0" smtClean="0">
                <a:solidFill>
                  <a:schemeClr val="tx1"/>
                </a:solidFill>
              </a:rPr>
              <a:t>         1</a:t>
            </a:r>
            <a:r>
              <a:rPr lang="en-US" dirty="0">
                <a:solidFill>
                  <a:schemeClr val="tx1"/>
                </a:solidFill>
              </a:rPr>
              <a:t>’s                 </a:t>
            </a:r>
            <a:r>
              <a:rPr lang="en-US" dirty="0" smtClean="0">
                <a:solidFill>
                  <a:schemeClr val="tx1"/>
                </a:solidFill>
              </a:rPr>
              <a:t>   10</a:t>
            </a:r>
            <a:r>
              <a:rPr lang="en-US" dirty="0">
                <a:solidFill>
                  <a:schemeClr val="tx1"/>
                </a:solidFill>
              </a:rPr>
              <a:t>’s                 </a:t>
            </a:r>
            <a:r>
              <a:rPr lang="en-US" dirty="0" smtClean="0">
                <a:solidFill>
                  <a:schemeClr val="tx1"/>
                </a:solidFill>
              </a:rPr>
              <a:t>      100</a:t>
            </a:r>
            <a:r>
              <a:rPr lang="en-US" dirty="0">
                <a:solidFill>
                  <a:schemeClr val="tx1"/>
                </a:solidFill>
              </a:rPr>
              <a:t>’s       </a:t>
            </a:r>
            <a:r>
              <a:rPr lang="en-US" dirty="0" smtClean="0">
                <a:solidFill>
                  <a:schemeClr val="tx1"/>
                </a:solidFill>
              </a:rPr>
              <a:t>        1,000,000’s</a:t>
            </a:r>
            <a:endParaRPr lang="en-US" dirty="0">
              <a:solidFill>
                <a:schemeClr val="tx1"/>
              </a:solidFill>
            </a:endParaRPr>
          </a:p>
        </p:txBody>
      </p:sp>
      <p:sp>
        <p:nvSpPr>
          <p:cNvPr id="1487902" name="Rectangle 30"/>
          <p:cNvSpPr>
            <a:spLocks noChangeArrowheads="1"/>
          </p:cNvSpPr>
          <p:nvPr/>
        </p:nvSpPr>
        <p:spPr bwMode="auto">
          <a:xfrm>
            <a:off x="173387" y="4288192"/>
            <a:ext cx="7963919"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solidFill>
                  <a:schemeClr val="tx1"/>
                </a:solidFill>
              </a:rPr>
              <a:t>Size (bytes):    </a:t>
            </a:r>
            <a:r>
              <a:rPr lang="en-US" dirty="0">
                <a:solidFill>
                  <a:schemeClr val="tx1"/>
                </a:solidFill>
              </a:rPr>
              <a:t>  </a:t>
            </a:r>
            <a:r>
              <a:rPr lang="en-US" dirty="0" smtClean="0">
                <a:solidFill>
                  <a:schemeClr val="tx1"/>
                </a:solidFill>
              </a:rPr>
              <a:t>   100</a:t>
            </a:r>
            <a:r>
              <a:rPr lang="en-US" dirty="0">
                <a:solidFill>
                  <a:schemeClr val="tx1"/>
                </a:solidFill>
              </a:rPr>
              <a:t>’s   </a:t>
            </a:r>
            <a:r>
              <a:rPr lang="en-US" b="1" dirty="0">
                <a:solidFill>
                  <a:schemeClr val="tx1"/>
                </a:solidFill>
              </a:rPr>
              <a:t>    </a:t>
            </a:r>
            <a:r>
              <a:rPr lang="en-US" b="1" dirty="0" smtClean="0">
                <a:solidFill>
                  <a:schemeClr val="tx1"/>
                </a:solidFill>
              </a:rPr>
              <a:t>  </a:t>
            </a:r>
            <a:r>
              <a:rPr lang="en-US" dirty="0" smtClean="0">
                <a:solidFill>
                  <a:schemeClr val="tx1"/>
                </a:solidFill>
              </a:rPr>
              <a:t>         10K’s                  M’s                          G’s                      T’s</a:t>
            </a:r>
            <a:endParaRPr lang="en-US" dirty="0">
              <a:solidFill>
                <a:schemeClr val="tx1"/>
              </a:solidFill>
            </a:endParaRPr>
          </a:p>
        </p:txBody>
      </p:sp>
      <p:sp>
        <p:nvSpPr>
          <p:cNvPr id="32" name="Date Placeholder 31"/>
          <p:cNvSpPr>
            <a:spLocks noGrp="1"/>
          </p:cNvSpPr>
          <p:nvPr>
            <p:ph type="dt" sz="half" idx="10"/>
          </p:nvPr>
        </p:nvSpPr>
        <p:spPr/>
        <p:txBody>
          <a:bodyPr/>
          <a:lstStyle/>
          <a:p>
            <a:fld id="{44A4C9D4-2734-FC46-91A9-D5F0808BF048}" type="datetime1">
              <a:rPr lang="en-US" smtClean="0"/>
              <a:pPr/>
              <a:t>2/22/11</a:t>
            </a:fld>
            <a:endParaRPr lang="en-US"/>
          </a:p>
        </p:txBody>
      </p:sp>
      <p:sp>
        <p:nvSpPr>
          <p:cNvPr id="33" name="Slide Number Placeholder 32"/>
          <p:cNvSpPr>
            <a:spLocks noGrp="1"/>
          </p:cNvSpPr>
          <p:nvPr>
            <p:ph type="sldNum" sz="quarter" idx="12"/>
          </p:nvPr>
        </p:nvSpPr>
        <p:spPr/>
        <p:txBody>
          <a:bodyPr/>
          <a:lstStyle/>
          <a:p>
            <a:fld id="{3CC63E4C-4642-794D-A2FD-70F6B81535F5}" type="slidenum">
              <a:rPr lang="en-US" smtClean="0"/>
              <a:pPr/>
              <a:t>15</a:t>
            </a:fld>
            <a:endParaRPr lang="en-US"/>
          </a:p>
        </p:txBody>
      </p:sp>
      <p:sp>
        <p:nvSpPr>
          <p:cNvPr id="34" name="Footer Placeholder 33"/>
          <p:cNvSpPr>
            <a:spLocks noGrp="1"/>
          </p:cNvSpPr>
          <p:nvPr>
            <p:ph type="ftr" sz="quarter" idx="11"/>
          </p:nvPr>
        </p:nvSpPr>
        <p:spPr/>
        <p:txBody>
          <a:bodyPr/>
          <a:lstStyle/>
          <a:p>
            <a:r>
              <a:rPr lang="en-US" smtClean="0"/>
              <a:t>Spring 2011 -- Lecture #11</a:t>
            </a:r>
            <a:endParaRPr lang="en-US"/>
          </a:p>
        </p:txBody>
      </p:sp>
      <p:sp>
        <p:nvSpPr>
          <p:cNvPr id="36" name="Content Placeholder 30"/>
          <p:cNvSpPr>
            <a:spLocks noGrp="1"/>
          </p:cNvSpPr>
          <p:nvPr>
            <p:ph idx="1"/>
          </p:nvPr>
        </p:nvSpPr>
        <p:spPr>
          <a:xfrm>
            <a:off x="320762" y="5179429"/>
            <a:ext cx="8229600" cy="1193800"/>
          </a:xfrm>
        </p:spPr>
        <p:txBody>
          <a:bodyPr>
            <a:normAutofit fontScale="70000" lnSpcReduction="20000"/>
          </a:bodyPr>
          <a:lstStyle/>
          <a:p>
            <a:pPr>
              <a:buClr>
                <a:schemeClr val="tx1"/>
              </a:buClr>
            </a:pPr>
            <a:r>
              <a:rPr lang="en-US" dirty="0" smtClean="0">
                <a:solidFill>
                  <a:srgbClr val="FF0000"/>
                </a:solidFill>
              </a:rPr>
              <a:t>Principle of locality + memory hierarchy </a:t>
            </a:r>
            <a:r>
              <a:rPr lang="en-US" dirty="0" smtClean="0"/>
              <a:t>presents programmer with ≈ as much memory as is available in the </a:t>
            </a:r>
            <a:r>
              <a:rPr lang="en-US" i="1" dirty="0" smtClean="0">
                <a:solidFill>
                  <a:srgbClr val="0000FF"/>
                </a:solidFill>
              </a:rPr>
              <a:t>cheapest</a:t>
            </a:r>
            <a:r>
              <a:rPr lang="en-US" dirty="0" smtClean="0">
                <a:solidFill>
                  <a:srgbClr val="0000FF"/>
                </a:solidFill>
              </a:rPr>
              <a:t> </a:t>
            </a:r>
            <a:r>
              <a:rPr lang="en-US" dirty="0" smtClean="0"/>
              <a:t>technology at the ≈ speed offered by the </a:t>
            </a:r>
            <a:r>
              <a:rPr lang="en-US" i="1" dirty="0" smtClean="0">
                <a:solidFill>
                  <a:srgbClr val="0000FF"/>
                </a:solidFill>
              </a:rPr>
              <a:t>fastest</a:t>
            </a:r>
            <a:r>
              <a:rPr lang="en-US" dirty="0" smtClean="0">
                <a:solidFill>
                  <a:srgbClr val="0000FF"/>
                </a:solidFill>
              </a:rPr>
              <a:t> </a:t>
            </a:r>
            <a:r>
              <a:rPr lang="en-US" dirty="0" smtClean="0"/>
              <a:t>technology</a:t>
            </a:r>
          </a:p>
          <a:p>
            <a:endParaRPr lang="en-US" dirty="0"/>
          </a:p>
        </p:txBody>
      </p:sp>
      <p:grpSp>
        <p:nvGrpSpPr>
          <p:cNvPr id="30" name="Group 29"/>
          <p:cNvGrpSpPr/>
          <p:nvPr/>
        </p:nvGrpSpPr>
        <p:grpSpPr>
          <a:xfrm>
            <a:off x="481357" y="4658696"/>
            <a:ext cx="7924800" cy="293670"/>
            <a:chOff x="481357" y="4658696"/>
            <a:chExt cx="7924800" cy="293670"/>
          </a:xfrm>
        </p:grpSpPr>
        <p:sp>
          <p:nvSpPr>
            <p:cNvPr id="1487903" name="Rectangle 31"/>
            <p:cNvSpPr>
              <a:spLocks noChangeArrowheads="1"/>
            </p:cNvSpPr>
            <p:nvPr/>
          </p:nvSpPr>
          <p:spPr bwMode="auto">
            <a:xfrm>
              <a:off x="481357" y="4658696"/>
              <a:ext cx="7924800" cy="293670"/>
            </a:xfrm>
            <a:prstGeom prst="rect">
              <a:avLst/>
            </a:prstGeom>
            <a:noFill/>
            <a:ln w="12700">
              <a:noFill/>
              <a:miter lim="800000"/>
              <a:headEnd/>
              <a:tailEnd/>
            </a:ln>
            <a:effectLst/>
          </p:spPr>
          <p:txBody>
            <a:bodyPr lIns="63500" tIns="25400" rIns="63500" bIns="25400">
              <a:spAutoFit/>
            </a:bodyPr>
            <a:lstStyle/>
            <a:p>
              <a:pPr>
                <a:lnSpc>
                  <a:spcPct val="85000"/>
                </a:lnSpc>
              </a:pPr>
              <a:r>
                <a:rPr lang="en-US" b="1" dirty="0">
                  <a:solidFill>
                    <a:schemeClr val="tx1"/>
                  </a:solidFill>
                </a:rPr>
                <a:t> </a:t>
              </a:r>
              <a:r>
                <a:rPr lang="en-US" b="1" dirty="0" smtClean="0">
                  <a:solidFill>
                    <a:schemeClr val="tx1"/>
                  </a:solidFill>
                </a:rPr>
                <a:t>Cost/bit:         </a:t>
              </a:r>
              <a:r>
                <a:rPr lang="en-US" dirty="0">
                  <a:solidFill>
                    <a:schemeClr val="tx1"/>
                  </a:solidFill>
                </a:rPr>
                <a:t>highest                                                                             </a:t>
              </a:r>
              <a:r>
                <a:rPr lang="en-US" dirty="0" smtClean="0">
                  <a:solidFill>
                    <a:schemeClr val="tx1"/>
                  </a:solidFill>
                </a:rPr>
                <a:t>                    </a:t>
              </a:r>
              <a:r>
                <a:rPr lang="en-US" dirty="0">
                  <a:solidFill>
                    <a:schemeClr val="tx1"/>
                  </a:solidFill>
                </a:rPr>
                <a:t>lowest</a:t>
              </a:r>
            </a:p>
          </p:txBody>
        </p:sp>
        <p:cxnSp>
          <p:nvCxnSpPr>
            <p:cNvPr id="29" name="Straight Arrow Connector 28"/>
            <p:cNvCxnSpPr/>
            <p:nvPr/>
          </p:nvCxnSpPr>
          <p:spPr>
            <a:xfrm>
              <a:off x="2739264" y="4817788"/>
              <a:ext cx="4743860" cy="104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7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4878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8790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879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84" grpId="0" animBg="1"/>
      <p:bldP spid="1487885" grpId="0" autoUpdateAnimBg="0"/>
      <p:bldP spid="1487901" grpId="0"/>
      <p:bldP spid="1487902"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so far</a:t>
            </a:r>
            <a:endParaRPr lang="en-US" dirty="0"/>
          </a:p>
        </p:txBody>
      </p:sp>
      <p:sp>
        <p:nvSpPr>
          <p:cNvPr id="3" name="Content Placeholder 2"/>
          <p:cNvSpPr>
            <a:spLocks noGrp="1"/>
          </p:cNvSpPr>
          <p:nvPr>
            <p:ph idx="1"/>
          </p:nvPr>
        </p:nvSpPr>
        <p:spPr/>
        <p:txBody>
          <a:bodyPr>
            <a:normAutofit/>
          </a:bodyPr>
          <a:lstStyle/>
          <a:p>
            <a:r>
              <a:rPr lang="en-US" dirty="0" smtClean="0"/>
              <a:t>Wanted: effect of a large, cheap, fast memory</a:t>
            </a:r>
          </a:p>
          <a:p>
            <a:r>
              <a:rPr lang="en-US" dirty="0" smtClean="0"/>
              <a:t>Approach: Memory Hierarchy</a:t>
            </a:r>
          </a:p>
          <a:p>
            <a:pPr lvl="1"/>
            <a:r>
              <a:rPr lang="en-US" dirty="0" smtClean="0"/>
              <a:t>Successively lower levels contain “most used” data from next higher level</a:t>
            </a:r>
          </a:p>
          <a:p>
            <a:pPr lvl="1"/>
            <a:r>
              <a:rPr lang="en-US" dirty="0" smtClean="0"/>
              <a:t>Exploits </a:t>
            </a:r>
            <a:r>
              <a:rPr lang="en-US" i="1" dirty="0" smtClean="0">
                <a:solidFill>
                  <a:srgbClr val="000000"/>
                </a:solidFill>
              </a:rPr>
              <a:t>temporal &amp; spatial locality </a:t>
            </a:r>
          </a:p>
          <a:p>
            <a:r>
              <a:rPr lang="en-US" dirty="0" smtClean="0"/>
              <a:t>Memory hierarchy follows 2 Design Principles: Smaller is faster and Do common the case fast</a:t>
            </a:r>
            <a:endParaRPr lang="en-US" dirty="0"/>
          </a:p>
        </p:txBody>
      </p:sp>
      <p:sp>
        <p:nvSpPr>
          <p:cNvPr id="7" name="Date Placeholder 6"/>
          <p:cNvSpPr>
            <a:spLocks noGrp="1"/>
          </p:cNvSpPr>
          <p:nvPr>
            <p:ph type="dt" sz="half" idx="10"/>
          </p:nvPr>
        </p:nvSpPr>
        <p:spPr/>
        <p:txBody>
          <a:bodyPr/>
          <a:lstStyle/>
          <a:p>
            <a:fld id="{09028587-700E-4C40-8B5D-A24375E15D0B}" type="datetime1">
              <a:rPr lang="en-US" smtClean="0"/>
              <a:pPr/>
              <a:t>2/22/11</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16</a:t>
            </a:fld>
            <a:endParaRPr lang="en-US"/>
          </a:p>
        </p:txBody>
      </p:sp>
      <p:sp>
        <p:nvSpPr>
          <p:cNvPr id="9" name="Footer Placeholder 8"/>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rgbClr val="A6A6A6"/>
                </a:solidFill>
              </a:rPr>
              <a:t>Memory Hierarchy Overview</a:t>
            </a:r>
          </a:p>
          <a:p>
            <a:r>
              <a:rPr lang="en-US" dirty="0" err="1" smtClean="0"/>
              <a:t>Administrivia</a:t>
            </a:r>
            <a:endParaRPr lang="en-US" dirty="0" smtClean="0"/>
          </a:p>
          <a:p>
            <a:r>
              <a:rPr lang="en-US" dirty="0" smtClean="0"/>
              <a:t>Caches</a:t>
            </a:r>
          </a:p>
          <a:p>
            <a:r>
              <a:rPr lang="en-US" dirty="0" smtClean="0"/>
              <a:t>Direct  Mapped  Cache</a:t>
            </a:r>
          </a:p>
          <a:p>
            <a:r>
              <a:rPr lang="en-US" dirty="0" smtClean="0"/>
              <a:t>Technology Break</a:t>
            </a:r>
          </a:p>
          <a:p>
            <a:r>
              <a:rPr lang="en-US" dirty="0" smtClean="0"/>
              <a:t>(Cache Performance:  If  time  permits)</a:t>
            </a:r>
          </a:p>
        </p:txBody>
      </p:sp>
      <p:sp>
        <p:nvSpPr>
          <p:cNvPr id="7" name="Date Placeholder 6"/>
          <p:cNvSpPr>
            <a:spLocks noGrp="1"/>
          </p:cNvSpPr>
          <p:nvPr>
            <p:ph type="dt" sz="half" idx="10"/>
          </p:nvPr>
        </p:nvSpPr>
        <p:spPr/>
        <p:txBody>
          <a:bodyPr/>
          <a:lstStyle/>
          <a:p>
            <a:fld id="{4CFAF641-115A-DE46-B6FA-57C5BFCB8A1C}" type="datetime1">
              <a:rPr lang="en-US" smtClean="0"/>
              <a:pPr/>
              <a:t>2/22/11</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17</a:t>
            </a:fld>
            <a:endParaRPr lang="en-US"/>
          </a:p>
        </p:txBody>
      </p:sp>
      <p:sp>
        <p:nvSpPr>
          <p:cNvPr id="9" name="Footer Placeholder 8"/>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a:xfrm>
            <a:off x="457200" y="1348290"/>
            <a:ext cx="8686800" cy="4525963"/>
          </a:xfrm>
        </p:spPr>
        <p:txBody>
          <a:bodyPr>
            <a:normAutofit fontScale="85000" lnSpcReduction="20000"/>
          </a:bodyPr>
          <a:lstStyle/>
          <a:p>
            <a:r>
              <a:rPr lang="en-US" dirty="0" smtClean="0"/>
              <a:t>Everyone off wait lists</a:t>
            </a:r>
          </a:p>
          <a:p>
            <a:r>
              <a:rPr lang="en-US" dirty="0" smtClean="0"/>
              <a:t>Lab #6 posted</a:t>
            </a:r>
          </a:p>
          <a:p>
            <a:r>
              <a:rPr lang="en-US" dirty="0" smtClean="0"/>
              <a:t>Project #2, Part 2 Due Sunday @ 11:59:59</a:t>
            </a:r>
          </a:p>
          <a:p>
            <a:r>
              <a:rPr lang="en-US" dirty="0" smtClean="0"/>
              <a:t>No Homework this week!</a:t>
            </a:r>
          </a:p>
          <a:p>
            <a:r>
              <a:rPr lang="en-US" dirty="0" smtClean="0"/>
              <a:t>Midterm in 2 weeks:</a:t>
            </a:r>
          </a:p>
          <a:p>
            <a:pPr lvl="1"/>
            <a:r>
              <a:rPr lang="en-US" dirty="0" smtClean="0"/>
              <a:t>Exam: </a:t>
            </a:r>
            <a:r>
              <a:rPr lang="en-US" dirty="0" err="1" smtClean="0"/>
              <a:t>Tu</a:t>
            </a:r>
            <a:r>
              <a:rPr lang="en-US" dirty="0" smtClean="0"/>
              <a:t>, Mar 8, 6-9 PM, 145/155 </a:t>
            </a:r>
            <a:r>
              <a:rPr lang="en-US" dirty="0" err="1" smtClean="0"/>
              <a:t>Dwinelle</a:t>
            </a:r>
            <a:endParaRPr lang="en-US" dirty="0" smtClean="0"/>
          </a:p>
          <a:p>
            <a:pPr lvl="2"/>
            <a:r>
              <a:rPr lang="en-US" dirty="0" smtClean="0"/>
              <a:t>Split: A-Lew in 145, Li-Z in 155</a:t>
            </a:r>
          </a:p>
          <a:p>
            <a:pPr lvl="1"/>
            <a:r>
              <a:rPr lang="en-US" dirty="0" smtClean="0"/>
              <a:t>No discussion during exam week; no lecture that day</a:t>
            </a:r>
          </a:p>
          <a:p>
            <a:pPr lvl="1"/>
            <a:r>
              <a:rPr lang="en-US" dirty="0" smtClean="0"/>
              <a:t>TA Review: Su, Mar 6, 2-5 PM, 2050 VLSB</a:t>
            </a:r>
          </a:p>
          <a:p>
            <a:pPr lvl="1"/>
            <a:r>
              <a:rPr lang="en-US" dirty="0" smtClean="0"/>
              <a:t>Small number of special consideration cases, due to class conflicts, etc.—contact Dave or Randy</a:t>
            </a:r>
            <a:endParaRPr lang="en-US" dirty="0"/>
          </a:p>
        </p:txBody>
      </p:sp>
      <p:sp>
        <p:nvSpPr>
          <p:cNvPr id="4" name="Date Placeholder 3"/>
          <p:cNvSpPr>
            <a:spLocks noGrp="1"/>
          </p:cNvSpPr>
          <p:nvPr>
            <p:ph type="dt" sz="half" idx="10"/>
          </p:nvPr>
        </p:nvSpPr>
        <p:spPr/>
        <p:txBody>
          <a:bodyPr/>
          <a:lstStyle/>
          <a:p>
            <a:fld id="{7FEB763D-21F0-3C46-9C72-CAAB51E218E3}" type="datetime1">
              <a:rPr lang="en-US" smtClean="0"/>
              <a:pPr/>
              <a:t>2/22/11</a:t>
            </a:fld>
            <a:endParaRPr lang="en-US"/>
          </a:p>
        </p:txBody>
      </p:sp>
      <p:sp>
        <p:nvSpPr>
          <p:cNvPr id="5" name="Footer Placeholder 4"/>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2, Part 1</a:t>
            </a:r>
            <a:endParaRPr lang="en-US" dirty="0"/>
          </a:p>
        </p:txBody>
      </p:sp>
      <p:sp>
        <p:nvSpPr>
          <p:cNvPr id="3" name="Content Placeholder 2"/>
          <p:cNvSpPr>
            <a:spLocks noGrp="1"/>
          </p:cNvSpPr>
          <p:nvPr>
            <p:ph idx="1"/>
          </p:nvPr>
        </p:nvSpPr>
        <p:spPr>
          <a:xfrm>
            <a:off x="320761" y="1589704"/>
            <a:ext cx="3803878" cy="4525963"/>
          </a:xfrm>
        </p:spPr>
        <p:txBody>
          <a:bodyPr>
            <a:normAutofit fontScale="92500"/>
          </a:bodyPr>
          <a:lstStyle/>
          <a:p>
            <a:r>
              <a:rPr lang="en-US" dirty="0" smtClean="0"/>
              <a:t>12 new tests</a:t>
            </a:r>
          </a:p>
          <a:p>
            <a:r>
              <a:rPr lang="en-US" dirty="0" smtClean="0"/>
              <a:t>57 passed all tests</a:t>
            </a:r>
          </a:p>
          <a:p>
            <a:pPr lvl="1"/>
            <a:r>
              <a:rPr lang="en-US" dirty="0" smtClean="0"/>
              <a:t>Max score 15</a:t>
            </a:r>
          </a:p>
          <a:p>
            <a:r>
              <a:rPr lang="en-US" dirty="0" smtClean="0"/>
              <a:t>218 fail 4 to 6 tests</a:t>
            </a:r>
          </a:p>
          <a:p>
            <a:pPr lvl="1"/>
            <a:r>
              <a:rPr lang="en-US" dirty="0" smtClean="0"/>
              <a:t>Most code does not properly sign-extend immediate field</a:t>
            </a:r>
          </a:p>
          <a:p>
            <a:r>
              <a:rPr lang="en-US" dirty="0" smtClean="0"/>
              <a:t>4 failed initial 2 tests</a:t>
            </a:r>
          </a:p>
          <a:p>
            <a:r>
              <a:rPr lang="en-US" dirty="0" smtClean="0"/>
              <a:t>3 didn’t compile </a:t>
            </a:r>
          </a:p>
        </p:txBody>
      </p:sp>
      <p:sp>
        <p:nvSpPr>
          <p:cNvPr id="4" name="Date Placeholder 3"/>
          <p:cNvSpPr>
            <a:spLocks noGrp="1"/>
          </p:cNvSpPr>
          <p:nvPr>
            <p:ph type="dt" sz="half" idx="10"/>
          </p:nvPr>
        </p:nvSpPr>
        <p:spPr/>
        <p:txBody>
          <a:bodyPr/>
          <a:lstStyle/>
          <a:p>
            <a:fld id="{43978029-9DF7-7445-88EF-08A8BCC03D5B}" type="datetime1">
              <a:rPr lang="en-US" smtClean="0"/>
              <a:pPr/>
              <a:t>2/22/11</a:t>
            </a:fld>
            <a:endParaRPr lang="en-US"/>
          </a:p>
        </p:txBody>
      </p:sp>
      <p:sp>
        <p:nvSpPr>
          <p:cNvPr id="5" name="Footer Placeholder 4"/>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
        <p:nvSpPr>
          <p:cNvPr id="8" name="TextBox 7"/>
          <p:cNvSpPr txBox="1"/>
          <p:nvPr/>
        </p:nvSpPr>
        <p:spPr>
          <a:xfrm>
            <a:off x="7672038" y="1123100"/>
            <a:ext cx="585805" cy="646331"/>
          </a:xfrm>
          <a:prstGeom prst="rect">
            <a:avLst/>
          </a:prstGeom>
          <a:noFill/>
        </p:spPr>
        <p:txBody>
          <a:bodyPr wrap="none" rtlCol="0">
            <a:spAutoFit/>
          </a:bodyPr>
          <a:lstStyle/>
          <a:p>
            <a:r>
              <a:rPr lang="en-US" dirty="0" smtClean="0"/>
              <a:t>≥ 12 </a:t>
            </a:r>
            <a:br>
              <a:rPr lang="en-US" dirty="0" smtClean="0"/>
            </a:br>
            <a:r>
              <a:rPr lang="en-US" dirty="0" smtClean="0"/>
              <a:t>26%</a:t>
            </a:r>
            <a:endParaRPr lang="en-US" dirty="0"/>
          </a:p>
        </p:txBody>
      </p:sp>
      <p:sp>
        <p:nvSpPr>
          <p:cNvPr id="9" name="TextBox 8"/>
          <p:cNvSpPr txBox="1"/>
          <p:nvPr/>
        </p:nvSpPr>
        <p:spPr>
          <a:xfrm>
            <a:off x="7001574" y="897635"/>
            <a:ext cx="591215" cy="923330"/>
          </a:xfrm>
          <a:prstGeom prst="rect">
            <a:avLst/>
          </a:prstGeom>
          <a:noFill/>
        </p:spPr>
        <p:txBody>
          <a:bodyPr wrap="none" rtlCol="0">
            <a:spAutoFit/>
          </a:bodyPr>
          <a:lstStyle/>
          <a:p>
            <a:pPr algn="ctr"/>
            <a:r>
              <a:rPr lang="en-US" dirty="0" smtClean="0"/>
              <a:t>&gt;10, </a:t>
            </a:r>
          </a:p>
          <a:p>
            <a:pPr algn="ctr"/>
            <a:r>
              <a:rPr lang="en-US" dirty="0" smtClean="0"/>
              <a:t>&lt; 12</a:t>
            </a:r>
          </a:p>
          <a:p>
            <a:pPr algn="ctr"/>
            <a:r>
              <a:rPr lang="en-US" dirty="0" smtClean="0"/>
              <a:t>48%</a:t>
            </a:r>
            <a:endParaRPr lang="en-US" dirty="0"/>
          </a:p>
        </p:txBody>
      </p:sp>
      <p:graphicFrame>
        <p:nvGraphicFramePr>
          <p:cNvPr id="10" name="Chart 9"/>
          <p:cNvGraphicFramePr/>
          <p:nvPr/>
        </p:nvGraphicFramePr>
        <p:xfrm>
          <a:off x="3986233" y="1952437"/>
          <a:ext cx="4572000" cy="2743200"/>
        </p:xfrm>
        <a:graphic>
          <a:graphicData uri="http://schemas.openxmlformats.org/drawingml/2006/chart">
            <c:chart xmlns:c="http://schemas.openxmlformats.org/drawingml/2006/chart" xmlns:r="http://schemas.openxmlformats.org/officeDocument/2006/relationships" r:id="rId2"/>
          </a:graphicData>
        </a:graphic>
      </p:graphicFrame>
      <p:cxnSp>
        <p:nvCxnSpPr>
          <p:cNvPr id="12" name="Straight Connector 11"/>
          <p:cNvCxnSpPr/>
          <p:nvPr/>
        </p:nvCxnSpPr>
        <p:spPr>
          <a:xfrm rot="16200000" flipH="1">
            <a:off x="6018890" y="3280080"/>
            <a:ext cx="3127887" cy="1050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H="1">
            <a:off x="5551857" y="3285322"/>
            <a:ext cx="3112346" cy="26464"/>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428567" y="1139050"/>
            <a:ext cx="585805" cy="646331"/>
          </a:xfrm>
          <a:prstGeom prst="rect">
            <a:avLst/>
          </a:prstGeom>
          <a:noFill/>
        </p:spPr>
        <p:txBody>
          <a:bodyPr wrap="none" rtlCol="0">
            <a:spAutoFit/>
          </a:bodyPr>
          <a:lstStyle/>
          <a:p>
            <a:r>
              <a:rPr lang="en-US" dirty="0" smtClean="0"/>
              <a:t>≤10</a:t>
            </a:r>
            <a:br>
              <a:rPr lang="en-US" dirty="0" smtClean="0"/>
            </a:br>
            <a:r>
              <a:rPr lang="en-US" dirty="0" smtClean="0"/>
              <a:t>27%</a:t>
            </a:r>
            <a:endParaRPr lang="en-US" dirty="0"/>
          </a:p>
        </p:txBody>
      </p:sp>
      <p:pic>
        <p:nvPicPr>
          <p:cNvPr id="14" name="Picture 13" descr="debuggingsuckststingrocks.png"/>
          <p:cNvPicPr>
            <a:picLocks noChangeAspect="1"/>
          </p:cNvPicPr>
          <p:nvPr/>
        </p:nvPicPr>
        <p:blipFill>
          <a:blip r:embed="rId3"/>
          <a:stretch>
            <a:fillRect/>
          </a:stretch>
        </p:blipFill>
        <p:spPr>
          <a:xfrm>
            <a:off x="4980280" y="4644240"/>
            <a:ext cx="3267652" cy="1788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2D432F-3B4B-CB4D-B28E-5F03793D908C}" type="datetime1">
              <a:rPr lang="en-US" smtClean="0"/>
              <a:pPr/>
              <a:t>2/22/11</a:t>
            </a:fld>
            <a:endParaRPr lang="en-US"/>
          </a:p>
        </p:txBody>
      </p:sp>
      <p:sp>
        <p:nvSpPr>
          <p:cNvPr id="5" name="Footer Placeholder 4"/>
          <p:cNvSpPr>
            <a:spLocks noGrp="1"/>
          </p:cNvSpPr>
          <p:nvPr>
            <p:ph type="ftr" sz="quarter" idx="11"/>
          </p:nvPr>
        </p:nvSpPr>
        <p:spPr/>
        <p:txBody>
          <a:bodyPr/>
          <a:lstStyle/>
          <a:p>
            <a:r>
              <a:rPr lang="en-US" smtClean="0"/>
              <a:t>Spring 2011 -- Lecture #11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pic>
        <p:nvPicPr>
          <p:cNvPr id="130050" name="Picture 2"/>
          <p:cNvPicPr>
            <a:picLocks noChangeAspect="1" noChangeArrowheads="1"/>
          </p:cNvPicPr>
          <p:nvPr/>
        </p:nvPicPr>
        <p:blipFill>
          <a:blip r:embed="rId2"/>
          <a:srcRect/>
          <a:stretch>
            <a:fillRect/>
          </a:stretch>
        </p:blipFill>
        <p:spPr bwMode="auto">
          <a:xfrm>
            <a:off x="270404" y="286278"/>
            <a:ext cx="8585728" cy="607440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61C in the News</a:t>
            </a:r>
            <a:endParaRPr lang="en-US" dirty="0"/>
          </a:p>
        </p:txBody>
      </p:sp>
      <p:sp>
        <p:nvSpPr>
          <p:cNvPr id="7" name="Content Placeholder 6"/>
          <p:cNvSpPr>
            <a:spLocks noGrp="1"/>
          </p:cNvSpPr>
          <p:nvPr>
            <p:ph sz="half" idx="1"/>
          </p:nvPr>
        </p:nvSpPr>
        <p:spPr>
          <a:xfrm>
            <a:off x="275167" y="944033"/>
            <a:ext cx="4444999" cy="4525963"/>
          </a:xfrm>
        </p:spPr>
        <p:txBody>
          <a:bodyPr>
            <a:noAutofit/>
          </a:bodyPr>
          <a:lstStyle/>
          <a:p>
            <a:pPr marL="0" indent="0">
              <a:buNone/>
            </a:pPr>
            <a:r>
              <a:rPr lang="en-US" dirty="0" smtClean="0"/>
              <a:t>“South Korean homes now have greater Internet access than we do,” President Obama said in his State of the Union address. Last week, Mr. Obama unveiled an $18.7 billion broadband spending program. (Use </a:t>
            </a:r>
            <a:r>
              <a:rPr lang="en-US" dirty="0" err="1" smtClean="0"/>
              <a:t>WiMax</a:t>
            </a:r>
            <a:r>
              <a:rPr lang="en-US" dirty="0" smtClean="0"/>
              <a:t> to beam broadband from where Internet providers' systems currently end to rural areas. )</a:t>
            </a:r>
            <a:br>
              <a:rPr lang="en-US" dirty="0" smtClean="0"/>
            </a:br>
            <a:r>
              <a:rPr lang="en-US" dirty="0" smtClean="0"/>
              <a:t/>
            </a:r>
            <a:br>
              <a:rPr lang="en-US" dirty="0" smtClean="0"/>
            </a:br>
            <a:endParaRPr lang="en-US" dirty="0" smtClean="0"/>
          </a:p>
          <a:p>
            <a:pPr marL="0" indent="0">
              <a:buNone/>
            </a:pPr>
            <a:endParaRPr lang="en-US" dirty="0"/>
          </a:p>
        </p:txBody>
      </p:sp>
      <p:sp>
        <p:nvSpPr>
          <p:cNvPr id="8" name="Content Placeholder 7"/>
          <p:cNvSpPr>
            <a:spLocks noGrp="1"/>
          </p:cNvSpPr>
          <p:nvPr>
            <p:ph sz="half" idx="2"/>
          </p:nvPr>
        </p:nvSpPr>
        <p:spPr>
          <a:xfrm>
            <a:off x="4648199" y="944026"/>
            <a:ext cx="4220633" cy="4525963"/>
          </a:xfrm>
        </p:spPr>
        <p:txBody>
          <a:bodyPr>
            <a:noAutofit/>
          </a:bodyPr>
          <a:lstStyle/>
          <a:p>
            <a:pPr marL="0" indent="0">
              <a:buNone/>
            </a:pPr>
            <a:r>
              <a:rPr lang="en-US" dirty="0" smtClean="0"/>
              <a:t>By the end of 2012, South Korea intends to connect every home in the country to the Internet at one gigabit per second. That would be a tenfold increase from the already blazing national standard and more than 200 times as fast as the average household setup in the United States. </a:t>
            </a:r>
            <a:endParaRPr lang="en-US" dirty="0"/>
          </a:p>
        </p:txBody>
      </p:sp>
      <p:sp>
        <p:nvSpPr>
          <p:cNvPr id="4" name="Date Placeholder 3"/>
          <p:cNvSpPr>
            <a:spLocks noGrp="1"/>
          </p:cNvSpPr>
          <p:nvPr>
            <p:ph type="dt" sz="half" idx="10"/>
          </p:nvPr>
        </p:nvSpPr>
        <p:spPr/>
        <p:txBody>
          <a:bodyPr/>
          <a:lstStyle/>
          <a:p>
            <a:fld id="{43978029-9DF7-7445-88EF-08A8BCC03D5B}" type="datetime1">
              <a:rPr lang="en-US" smtClean="0"/>
              <a:pPr/>
              <a:t>2/22/11</a:t>
            </a:fld>
            <a:endParaRPr lang="en-US" dirty="0"/>
          </a:p>
        </p:txBody>
      </p:sp>
      <p:sp>
        <p:nvSpPr>
          <p:cNvPr id="5" name="Footer Placeholder 4"/>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
        <p:nvSpPr>
          <p:cNvPr id="9" name="TextBox 8"/>
          <p:cNvSpPr txBox="1"/>
          <p:nvPr/>
        </p:nvSpPr>
        <p:spPr>
          <a:xfrm>
            <a:off x="1651000" y="6163498"/>
            <a:ext cx="5428890" cy="923330"/>
          </a:xfrm>
          <a:prstGeom prst="rect">
            <a:avLst/>
          </a:prstGeom>
          <a:noFill/>
        </p:spPr>
        <p:txBody>
          <a:bodyPr wrap="none" rtlCol="0">
            <a:spAutoFit/>
          </a:bodyPr>
          <a:lstStyle/>
          <a:p>
            <a:r>
              <a:rPr lang="en-US" b="1" dirty="0" smtClean="0"/>
              <a:t>“Home Internet May Get Even Faster in South Korea,”</a:t>
            </a:r>
          </a:p>
          <a:p>
            <a:r>
              <a:rPr lang="en-US" b="1" dirty="0" smtClean="0"/>
              <a:t>By Mark McDonald, </a:t>
            </a:r>
            <a:r>
              <a:rPr lang="en-US" b="1" i="1" dirty="0" smtClean="0"/>
              <a:t>New York Times</a:t>
            </a:r>
            <a:r>
              <a:rPr lang="en-US" b="1" dirty="0" smtClean="0"/>
              <a:t>, February 21, 2011</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381000"/>
            <a:ext cx="7918450" cy="788894"/>
          </a:xfrm>
        </p:spPr>
        <p:txBody>
          <a:bodyPr/>
          <a:lstStyle/>
          <a:p>
            <a:r>
              <a:rPr lang="en-US" dirty="0" smtClean="0"/>
              <a:t>What Conference?</a:t>
            </a:r>
            <a:endParaRPr lang="en-US" dirty="0"/>
          </a:p>
        </p:txBody>
      </p:sp>
      <p:sp>
        <p:nvSpPr>
          <p:cNvPr id="3" name="Content Placeholder 2"/>
          <p:cNvSpPr>
            <a:spLocks noGrp="1"/>
          </p:cNvSpPr>
          <p:nvPr>
            <p:ph idx="1"/>
          </p:nvPr>
        </p:nvSpPr>
        <p:spPr>
          <a:xfrm>
            <a:off x="762000" y="1371600"/>
            <a:ext cx="8077199" cy="4081463"/>
          </a:xfrm>
        </p:spPr>
        <p:txBody>
          <a:bodyPr>
            <a:noAutofit/>
          </a:bodyPr>
          <a:lstStyle/>
          <a:p>
            <a:r>
              <a:rPr lang="en-US" sz="2800" dirty="0" smtClean="0"/>
              <a:t>Will be held in charming San Francisco April 3-5?</a:t>
            </a:r>
          </a:p>
          <a:p>
            <a:r>
              <a:rPr lang="en-US" sz="2800" dirty="0" smtClean="0"/>
              <a:t>Is sponsored by Google, Intel, Microsoft, Cisco, </a:t>
            </a:r>
            <a:r>
              <a:rPr lang="en-US" sz="2800" dirty="0" err="1" smtClean="0"/>
              <a:t>NetAp</a:t>
            </a:r>
            <a:r>
              <a:rPr lang="en-US" sz="2800" dirty="0" smtClean="0"/>
              <a:t>, …</a:t>
            </a:r>
          </a:p>
          <a:p>
            <a:r>
              <a:rPr lang="en-US" sz="2800" dirty="0" smtClean="0"/>
              <a:t>Includes a past National Academy of Engineering President , past IBM Academy of Technology Chair, past ACM President, past Computing Research Association Chair, members of NAE, Technology Review’s Young Innovators  (TR35), and Google’s Executive VP of Research &amp; Engineering?</a:t>
            </a:r>
          </a:p>
          <a:p>
            <a:r>
              <a:rPr lang="en-US" sz="2800" dirty="0" smtClean="0"/>
              <a:t>Has attendance that averages 50% female, </a:t>
            </a:r>
            <a:br>
              <a:rPr lang="en-US" sz="2800" dirty="0" smtClean="0"/>
            </a:br>
            <a:r>
              <a:rPr lang="en-US" sz="2800" dirty="0" smtClean="0"/>
              <a:t>40% African American, and 30% Hispanic? </a:t>
            </a:r>
            <a:endParaRPr lang="en-US" sz="2800" dirty="0"/>
          </a:p>
        </p:txBody>
      </p:sp>
      <p:sp>
        <p:nvSpPr>
          <p:cNvPr id="4" name="Slide Number Placeholder 3"/>
          <p:cNvSpPr>
            <a:spLocks noGrp="1"/>
          </p:cNvSpPr>
          <p:nvPr>
            <p:ph type="sldNum" sz="quarter" idx="12"/>
          </p:nvPr>
        </p:nvSpPr>
        <p:spPr/>
        <p:txBody>
          <a:bodyPr/>
          <a:lstStyle/>
          <a:p>
            <a:fld id="{24BBB448-BF7A-1F4C-8C93-F6ECCF7E8A52}" type="slidenum">
              <a:rPr lang="en-US" smtClean="0"/>
              <a:pPr/>
              <a:t>21</a:t>
            </a:fld>
            <a:endParaRPr lang="en-US" dirty="0"/>
          </a:p>
        </p:txBody>
      </p:sp>
      <p:sp>
        <p:nvSpPr>
          <p:cNvPr id="5" name="Date Placeholder 4"/>
          <p:cNvSpPr>
            <a:spLocks noGrp="1"/>
          </p:cNvSpPr>
          <p:nvPr>
            <p:ph type="dt" sz="half" idx="10"/>
          </p:nvPr>
        </p:nvSpPr>
        <p:spPr/>
        <p:txBody>
          <a:bodyPr/>
          <a:lstStyle/>
          <a:p>
            <a:fld id="{ABA35674-DF9F-DE42-8F6F-46FA975D9C41}" type="datetime1">
              <a:rPr lang="en-US" smtClean="0"/>
              <a:pPr/>
              <a:t>2/22/11</a:t>
            </a:fld>
            <a:endParaRPr lang="en-US"/>
          </a:p>
        </p:txBody>
      </p:sp>
      <p:sp>
        <p:nvSpPr>
          <p:cNvPr id="6" name="Footer Placeholder 5"/>
          <p:cNvSpPr>
            <a:spLocks noGrp="1"/>
          </p:cNvSpPr>
          <p:nvPr>
            <p:ph type="ftr" sz="quarter" idx="11"/>
          </p:nvPr>
        </p:nvSpPr>
        <p:spPr/>
        <p:txBody>
          <a:bodyPr/>
          <a:lstStyle/>
          <a:p>
            <a:r>
              <a:rPr lang="en-US" smtClean="0"/>
              <a:t>Spring 2011 -- Lecture #11</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5"/>
          <p:cNvSpPr txBox="1">
            <a:spLocks/>
          </p:cNvSpPr>
          <p:nvPr/>
        </p:nvSpPr>
        <p:spPr>
          <a:xfrm>
            <a:off x="0" y="2003425"/>
            <a:ext cx="5334000" cy="4854575"/>
          </a:xfrm>
          <a:prstGeom prst="rect">
            <a:avLst/>
          </a:prstGeom>
          <a:noFill/>
        </p:spPr>
        <p:txBody>
          <a:bodyPr/>
          <a:lstStyle/>
          <a:p>
            <a:pPr marL="342900" indent="-342900">
              <a:spcBef>
                <a:spcPct val="20000"/>
              </a:spcBef>
              <a:buFont typeface="Arial"/>
              <a:buChar char="•"/>
              <a:defRPr/>
            </a:pPr>
            <a:r>
              <a:rPr lang="en-US" sz="2800" dirty="0" smtClean="0">
                <a:latin typeface="Cambria"/>
                <a:cs typeface="Cambria"/>
              </a:rPr>
              <a:t>Inclusive: all welcome,</a:t>
            </a:r>
            <a:r>
              <a:rPr lang="en-US" sz="1000" dirty="0" smtClean="0">
                <a:latin typeface="Cambria"/>
                <a:cs typeface="Cambria"/>
              </a:rPr>
              <a:t> </a:t>
            </a:r>
            <a:r>
              <a:rPr lang="en-US" sz="2800" dirty="0" smtClean="0">
                <a:latin typeface="Cambria"/>
                <a:cs typeface="Cambria"/>
              </a:rPr>
              <a:t>it works!</a:t>
            </a:r>
          </a:p>
          <a:p>
            <a:pPr marL="742950" lvl="1" indent="-285750">
              <a:spcBef>
                <a:spcPct val="20000"/>
              </a:spcBef>
              <a:buFont typeface="Arial"/>
              <a:buChar char="–"/>
              <a:defRPr/>
            </a:pPr>
            <a:r>
              <a:rPr lang="en-US" dirty="0" smtClean="0">
                <a:latin typeface="Cambria"/>
                <a:cs typeface="Cambria"/>
              </a:rPr>
              <a:t>82%: reaffirms </a:t>
            </a:r>
            <a:r>
              <a:rPr lang="en-US" dirty="0">
                <a:latin typeface="Cambria"/>
                <a:cs typeface="Cambria"/>
              </a:rPr>
              <a:t>CS major,</a:t>
            </a:r>
            <a:r>
              <a:rPr lang="en-US" dirty="0" smtClean="0">
                <a:latin typeface="Cambria"/>
                <a:cs typeface="Cambria"/>
              </a:rPr>
              <a:t> will finish </a:t>
            </a:r>
            <a:r>
              <a:rPr lang="en-US" dirty="0">
                <a:latin typeface="Cambria"/>
                <a:cs typeface="Cambria"/>
              </a:rPr>
              <a:t>degree</a:t>
            </a:r>
            <a:endParaRPr lang="en-US" dirty="0" smtClean="0">
              <a:latin typeface="Cambria"/>
              <a:cs typeface="Cambria"/>
            </a:endParaRPr>
          </a:p>
          <a:p>
            <a:pPr marL="342900" indent="-342900">
              <a:spcBef>
                <a:spcPct val="20000"/>
              </a:spcBef>
              <a:buFont typeface="Arial"/>
              <a:buChar char="•"/>
              <a:defRPr/>
            </a:pPr>
            <a:r>
              <a:rPr lang="en-US" sz="2400" dirty="0" err="1" smtClean="0">
                <a:latin typeface="Cambria"/>
                <a:cs typeface="Cambria"/>
              </a:rPr>
              <a:t>Luminiaries</a:t>
            </a:r>
            <a:r>
              <a:rPr lang="en-US" sz="2800" dirty="0" smtClean="0">
                <a:latin typeface="Cambria"/>
                <a:cs typeface="Cambria"/>
              </a:rPr>
              <a:t>: </a:t>
            </a:r>
            <a:r>
              <a:rPr lang="en-US" sz="2400" dirty="0" smtClean="0">
                <a:latin typeface="Cambria"/>
                <a:cs typeface="Cambria"/>
              </a:rPr>
              <a:t>Deborah </a:t>
            </a:r>
            <a:r>
              <a:rPr lang="en-US" sz="2400" dirty="0" err="1" smtClean="0">
                <a:latin typeface="Cambria"/>
                <a:cs typeface="Cambria"/>
              </a:rPr>
              <a:t>Estrin</a:t>
            </a:r>
            <a:r>
              <a:rPr lang="en-US" sz="2400" dirty="0" smtClean="0">
                <a:latin typeface="Cambria"/>
                <a:cs typeface="Cambria"/>
              </a:rPr>
              <a:t> </a:t>
            </a:r>
            <a:r>
              <a:rPr lang="en-US" sz="2000" dirty="0" smtClean="0">
                <a:latin typeface="Cambria"/>
                <a:cs typeface="Cambria"/>
              </a:rPr>
              <a:t>UCLA, </a:t>
            </a:r>
            <a:r>
              <a:rPr lang="en-US" sz="2400" dirty="0" err="1" smtClean="0">
                <a:latin typeface="Cambria"/>
                <a:cs typeface="Cambria"/>
              </a:rPr>
              <a:t>Blaise</a:t>
            </a:r>
            <a:r>
              <a:rPr lang="en-US" sz="2400" dirty="0" smtClean="0">
                <a:latin typeface="Cambria"/>
                <a:cs typeface="Cambria"/>
              </a:rPr>
              <a:t> </a:t>
            </a:r>
            <a:r>
              <a:rPr lang="en-US" sz="2400" dirty="0" err="1" smtClean="0">
                <a:latin typeface="Cambria"/>
                <a:cs typeface="Cambria"/>
              </a:rPr>
              <a:t>Aguera</a:t>
            </a:r>
            <a:r>
              <a:rPr lang="en-US" sz="2400" dirty="0" smtClean="0">
                <a:latin typeface="Cambria"/>
                <a:cs typeface="Cambria"/>
              </a:rPr>
              <a:t> </a:t>
            </a:r>
            <a:r>
              <a:rPr lang="en-US" sz="2400" dirty="0" err="1" smtClean="0">
                <a:latin typeface="Cambria"/>
                <a:cs typeface="Cambria"/>
              </a:rPr>
              <a:t>y</a:t>
            </a:r>
            <a:r>
              <a:rPr lang="en-US" sz="2400" dirty="0" smtClean="0">
                <a:latin typeface="Cambria"/>
                <a:cs typeface="Cambria"/>
              </a:rPr>
              <a:t> </a:t>
            </a:r>
            <a:r>
              <a:rPr lang="en-US" sz="2400" dirty="0" err="1" smtClean="0">
                <a:latin typeface="Cambria"/>
                <a:cs typeface="Cambria"/>
              </a:rPr>
              <a:t>Arcas</a:t>
            </a:r>
            <a:r>
              <a:rPr lang="en-US" sz="2800" dirty="0" smtClean="0">
                <a:latin typeface="Cambria"/>
                <a:cs typeface="Cambria"/>
              </a:rPr>
              <a:t> </a:t>
            </a:r>
            <a:r>
              <a:rPr lang="en-US" sz="2000" dirty="0" smtClean="0">
                <a:latin typeface="Cambria"/>
                <a:cs typeface="Cambria"/>
              </a:rPr>
              <a:t>Microsoft</a:t>
            </a:r>
            <a:r>
              <a:rPr lang="en-US" sz="2400" dirty="0" smtClean="0">
                <a:latin typeface="Cambria"/>
                <a:cs typeface="Cambria"/>
              </a:rPr>
              <a:t>, </a:t>
            </a:r>
            <a:br>
              <a:rPr lang="en-US" sz="2400" dirty="0" smtClean="0">
                <a:latin typeface="Cambria"/>
                <a:cs typeface="Cambria"/>
              </a:rPr>
            </a:br>
            <a:r>
              <a:rPr lang="en-US" sz="2400" dirty="0" smtClean="0">
                <a:latin typeface="Cambria"/>
                <a:cs typeface="Cambria"/>
              </a:rPr>
              <a:t>Alan Eustace </a:t>
            </a:r>
            <a:r>
              <a:rPr lang="en-US" sz="2000" dirty="0" smtClean="0">
                <a:latin typeface="Cambria"/>
                <a:cs typeface="Cambria"/>
              </a:rPr>
              <a:t>Google</a:t>
            </a:r>
            <a:r>
              <a:rPr lang="en-US" sz="2400" dirty="0" smtClean="0">
                <a:latin typeface="Cambria"/>
                <a:cs typeface="Cambria"/>
              </a:rPr>
              <a:t>, Bill </a:t>
            </a:r>
            <a:r>
              <a:rPr lang="en-US" sz="2400" dirty="0" err="1" smtClean="0">
                <a:latin typeface="Cambria"/>
                <a:cs typeface="Cambria"/>
              </a:rPr>
              <a:t>Wulf</a:t>
            </a:r>
            <a:r>
              <a:rPr lang="en-US" sz="2400" dirty="0" smtClean="0">
                <a:latin typeface="Cambria"/>
                <a:cs typeface="Cambria"/>
              </a:rPr>
              <a:t> </a:t>
            </a:r>
            <a:r>
              <a:rPr lang="en-US" sz="2000" dirty="0" smtClean="0">
                <a:latin typeface="Cambria"/>
                <a:cs typeface="Cambria"/>
              </a:rPr>
              <a:t>UVA, I</a:t>
            </a:r>
            <a:r>
              <a:rPr lang="en-US" sz="2400" dirty="0" smtClean="0">
                <a:latin typeface="Cambria"/>
                <a:cs typeface="Cambria"/>
              </a:rPr>
              <a:t>rving </a:t>
            </a:r>
            <a:r>
              <a:rPr lang="en-US" sz="2400" dirty="0" err="1" smtClean="0">
                <a:latin typeface="Cambria"/>
                <a:cs typeface="Cambria"/>
              </a:rPr>
              <a:t>Wladawsky</a:t>
            </a:r>
            <a:r>
              <a:rPr lang="en-US" sz="2400" dirty="0" smtClean="0">
                <a:latin typeface="Cambria"/>
                <a:cs typeface="Cambria"/>
              </a:rPr>
              <a:t>-Berger </a:t>
            </a:r>
            <a:r>
              <a:rPr lang="en-US" sz="2000" dirty="0" smtClean="0">
                <a:latin typeface="Cambria"/>
                <a:cs typeface="Cambria"/>
              </a:rPr>
              <a:t>IBM</a:t>
            </a:r>
            <a:r>
              <a:rPr lang="en-US" sz="2400" dirty="0" smtClean="0">
                <a:latin typeface="Cambria"/>
                <a:cs typeface="Cambria"/>
              </a:rPr>
              <a:t>, </a:t>
            </a:r>
            <a:br>
              <a:rPr lang="en-US" sz="2400" dirty="0" smtClean="0">
                <a:latin typeface="Cambria"/>
                <a:cs typeface="Cambria"/>
              </a:rPr>
            </a:br>
            <a:r>
              <a:rPr lang="en-US" sz="2400" dirty="0" smtClean="0">
                <a:latin typeface="Cambria"/>
                <a:cs typeface="Cambria"/>
              </a:rPr>
              <a:t>John </a:t>
            </a:r>
            <a:r>
              <a:rPr lang="en-US" sz="2400" dirty="0" err="1" smtClean="0">
                <a:latin typeface="Cambria"/>
                <a:cs typeface="Cambria"/>
              </a:rPr>
              <a:t>Kubiatowicz</a:t>
            </a:r>
            <a:r>
              <a:rPr lang="en-US" sz="2400" dirty="0" smtClean="0">
                <a:latin typeface="Cambria"/>
                <a:cs typeface="Cambria"/>
              </a:rPr>
              <a:t> </a:t>
            </a:r>
            <a:r>
              <a:rPr lang="en-US" sz="2000" dirty="0" smtClean="0">
                <a:latin typeface="Cambria"/>
                <a:cs typeface="Cambria"/>
              </a:rPr>
              <a:t>UC Berkeley</a:t>
            </a:r>
            <a:r>
              <a:rPr lang="en-US" sz="2400" dirty="0" smtClean="0">
                <a:latin typeface="Cambria"/>
                <a:cs typeface="Cambria"/>
              </a:rPr>
              <a:t> </a:t>
            </a:r>
          </a:p>
          <a:p>
            <a:pPr marL="342900" indent="-342900">
              <a:spcBef>
                <a:spcPct val="20000"/>
              </a:spcBef>
              <a:buFont typeface="Arial"/>
              <a:buChar char="•"/>
              <a:defRPr/>
            </a:pPr>
            <a:r>
              <a:rPr lang="en-US" sz="2400" dirty="0" smtClean="0">
                <a:latin typeface="Cambria"/>
                <a:cs typeface="Cambria"/>
              </a:rPr>
              <a:t>Rising Stars</a:t>
            </a:r>
            <a:r>
              <a:rPr lang="en-US" sz="2800" dirty="0" smtClean="0">
                <a:latin typeface="Cambria"/>
                <a:cs typeface="Cambria"/>
              </a:rPr>
              <a:t>: </a:t>
            </a:r>
            <a:r>
              <a:rPr lang="en-US" sz="2400" dirty="0" err="1" smtClean="0">
                <a:latin typeface="Cambria"/>
                <a:cs typeface="Cambria"/>
              </a:rPr>
              <a:t>Illya</a:t>
            </a:r>
            <a:r>
              <a:rPr lang="en-US" sz="2400" dirty="0" smtClean="0">
                <a:latin typeface="Cambria"/>
                <a:cs typeface="Cambria"/>
              </a:rPr>
              <a:t> Hicks </a:t>
            </a:r>
            <a:r>
              <a:rPr lang="en-US" sz="2000" dirty="0" smtClean="0">
                <a:latin typeface="Cambria"/>
                <a:cs typeface="Cambria"/>
              </a:rPr>
              <a:t>Rice</a:t>
            </a:r>
            <a:r>
              <a:rPr lang="en-US" sz="2400" dirty="0" smtClean="0">
                <a:latin typeface="Cambria"/>
                <a:cs typeface="Cambria"/>
              </a:rPr>
              <a:t>, </a:t>
            </a:r>
            <a:br>
              <a:rPr lang="en-US" sz="2400" dirty="0" smtClean="0">
                <a:latin typeface="Cambria"/>
                <a:cs typeface="Cambria"/>
              </a:rPr>
            </a:br>
            <a:r>
              <a:rPr lang="en-US" sz="2400" dirty="0" err="1" smtClean="0">
                <a:latin typeface="Cambria"/>
                <a:cs typeface="Cambria"/>
              </a:rPr>
              <a:t>Ayanna</a:t>
            </a:r>
            <a:r>
              <a:rPr lang="en-US" sz="2400" dirty="0" smtClean="0">
                <a:latin typeface="Cambria"/>
                <a:cs typeface="Cambria"/>
              </a:rPr>
              <a:t> Howard </a:t>
            </a:r>
            <a:r>
              <a:rPr lang="en-US" sz="2000" dirty="0" smtClean="0">
                <a:latin typeface="Cambria"/>
                <a:cs typeface="Cambria"/>
              </a:rPr>
              <a:t>Georgia Tech</a:t>
            </a:r>
            <a:r>
              <a:rPr lang="en-US" sz="2400" dirty="0" smtClean="0">
                <a:latin typeface="Cambria"/>
                <a:cs typeface="Cambria"/>
              </a:rPr>
              <a:t>, </a:t>
            </a:r>
            <a:br>
              <a:rPr lang="en-US" sz="2400" dirty="0" smtClean="0">
                <a:latin typeface="Cambria"/>
                <a:cs typeface="Cambria"/>
              </a:rPr>
            </a:br>
            <a:r>
              <a:rPr lang="en-US" sz="2400" dirty="0" smtClean="0">
                <a:latin typeface="Cambria"/>
                <a:cs typeface="Cambria"/>
              </a:rPr>
              <a:t>Patty Lopez </a:t>
            </a:r>
            <a:r>
              <a:rPr lang="en-US" sz="2000" dirty="0" smtClean="0">
                <a:latin typeface="Cambria"/>
                <a:cs typeface="Cambria"/>
              </a:rPr>
              <a:t>Intel</a:t>
            </a:r>
            <a:endParaRPr lang="en-US" sz="2400" dirty="0" smtClean="0">
              <a:latin typeface="Cambria"/>
              <a:cs typeface="Cambria"/>
            </a:endParaRPr>
          </a:p>
          <a:p>
            <a:pPr marL="342900" indent="-342900" defTabSz="457200" fontAlgn="auto">
              <a:spcBef>
                <a:spcPct val="20000"/>
              </a:spcBef>
              <a:spcAft>
                <a:spcPts val="0"/>
              </a:spcAft>
              <a:buFont typeface="Arial"/>
              <a:buChar char="•"/>
              <a:defRPr/>
            </a:pPr>
            <a:r>
              <a:rPr lang="en-US" sz="2400" dirty="0" smtClean="0">
                <a:latin typeface="Cambria"/>
                <a:cs typeface="Cambria"/>
              </a:rPr>
              <a:t>General Chair: Dave Patterson</a:t>
            </a:r>
            <a:endParaRPr lang="en-US" sz="2800" dirty="0" smtClean="0">
              <a:latin typeface="Cambria"/>
              <a:cs typeface="Cambria"/>
            </a:endParaRPr>
          </a:p>
          <a:p>
            <a:pPr marL="342900" indent="-342900" defTabSz="457200" fontAlgn="auto">
              <a:spcBef>
                <a:spcPct val="20000"/>
              </a:spcBef>
              <a:spcAft>
                <a:spcPts val="0"/>
              </a:spcAft>
              <a:buFont typeface="Arial"/>
              <a:buChar char="•"/>
              <a:defRPr/>
            </a:pPr>
            <a:endParaRPr lang="en-US" sz="2800" dirty="0" smtClean="0">
              <a:solidFill>
                <a:srgbClr val="602D05"/>
              </a:solidFill>
              <a:latin typeface="Cambria"/>
              <a:cs typeface="Cambria"/>
            </a:endParaRPr>
          </a:p>
          <a:p>
            <a:pPr marL="342900" indent="-342900" defTabSz="457200" fontAlgn="auto">
              <a:spcBef>
                <a:spcPct val="20000"/>
              </a:spcBef>
              <a:spcAft>
                <a:spcPts val="0"/>
              </a:spcAft>
              <a:buFont typeface="Arial"/>
              <a:buChar char="•"/>
              <a:defRPr/>
            </a:pPr>
            <a:endParaRPr lang="en-US" sz="2800" dirty="0">
              <a:solidFill>
                <a:srgbClr val="602D05"/>
              </a:solidFill>
              <a:latin typeface="Cambria"/>
              <a:cs typeface="Cambria"/>
            </a:endParaRPr>
          </a:p>
        </p:txBody>
      </p:sp>
      <p:sp>
        <p:nvSpPr>
          <p:cNvPr id="3" name="Content Placeholder 7"/>
          <p:cNvSpPr txBox="1">
            <a:spLocks/>
          </p:cNvSpPr>
          <p:nvPr/>
        </p:nvSpPr>
        <p:spPr bwMode="auto">
          <a:xfrm>
            <a:off x="5181600" y="2514600"/>
            <a:ext cx="4116387" cy="3665538"/>
          </a:xfrm>
          <a:prstGeom prst="rect">
            <a:avLst/>
          </a:prstGeom>
          <a:noFill/>
          <a:ln w="9525">
            <a:noFill/>
            <a:miter lim="800000"/>
            <a:headEnd/>
            <a:tailEnd/>
          </a:ln>
        </p:spPr>
        <p:txBody>
          <a:bodyPr>
            <a:prstTxWarp prst="textNoShape">
              <a:avLst/>
            </a:prstTxWarp>
          </a:bodyPr>
          <a:lstStyle/>
          <a:p>
            <a:pPr marL="342900" indent="-342900" defTabSz="457200">
              <a:spcBef>
                <a:spcPct val="20000"/>
              </a:spcBef>
            </a:pPr>
            <a:r>
              <a:rPr lang="en-US" sz="2400" dirty="0" smtClean="0">
                <a:solidFill>
                  <a:srgbClr val="FFFFFF"/>
                </a:solidFill>
                <a:latin typeface="Cambria" charset="0"/>
                <a:ea typeface="Cambria" charset="0"/>
                <a:cs typeface="Cambria" charset="0"/>
              </a:rPr>
              <a:t>If you care, come!</a:t>
            </a:r>
          </a:p>
          <a:p>
            <a:pPr marL="342900" indent="-342900" defTabSz="457200">
              <a:spcBef>
                <a:spcPct val="20000"/>
              </a:spcBef>
              <a:buFont typeface="Arial" charset="0"/>
              <a:buChar char="•"/>
            </a:pPr>
            <a:r>
              <a:rPr lang="en-US" sz="2400" dirty="0" smtClean="0">
                <a:solidFill>
                  <a:srgbClr val="FFFFFF"/>
                </a:solidFill>
                <a:latin typeface="Cambria" charset="0"/>
                <a:ea typeface="Cambria" charset="0"/>
                <a:cs typeface="Cambria" charset="0"/>
              </a:rPr>
              <a:t>Volunteer poster for student opportunities (work remote or import student)</a:t>
            </a:r>
          </a:p>
          <a:p>
            <a:pPr marL="342900" indent="-342900" defTabSz="457200">
              <a:spcBef>
                <a:spcPct val="20000"/>
              </a:spcBef>
              <a:buFont typeface="Arial"/>
              <a:buChar char="•"/>
            </a:pPr>
            <a:r>
              <a:rPr lang="en-US" sz="2400" dirty="0" smtClean="0">
                <a:solidFill>
                  <a:srgbClr val="FFFFFF"/>
                </a:solidFill>
                <a:latin typeface="Cambria" charset="0"/>
                <a:ea typeface="Cambria" charset="0"/>
                <a:cs typeface="Cambria" charset="0"/>
              </a:rPr>
              <a:t>Encourage grad students to apply doctoral consortium</a:t>
            </a:r>
          </a:p>
        </p:txBody>
      </p:sp>
      <p:pic>
        <p:nvPicPr>
          <p:cNvPr id="86021" name="Picture 4" descr="Homeheader2011.jpg"/>
          <p:cNvPicPr>
            <a:picLocks noChangeAspect="1"/>
          </p:cNvPicPr>
          <p:nvPr/>
        </p:nvPicPr>
        <p:blipFill>
          <a:blip r:embed="rId2"/>
          <a:srcRect/>
          <a:stretch>
            <a:fillRect/>
          </a:stretch>
        </p:blipFill>
        <p:spPr bwMode="auto">
          <a:xfrm>
            <a:off x="-7938" y="0"/>
            <a:ext cx="7800976" cy="2041525"/>
          </a:xfrm>
          <a:prstGeom prst="rect">
            <a:avLst/>
          </a:prstGeom>
          <a:noFill/>
          <a:ln w="9525">
            <a:noFill/>
            <a:miter lim="800000"/>
            <a:headEnd/>
            <a:tailEnd/>
          </a:ln>
        </p:spPr>
      </p:pic>
      <p:pic>
        <p:nvPicPr>
          <p:cNvPr id="86022" name="Picture 5" descr="San Francisco.jpeg"/>
          <p:cNvPicPr>
            <a:picLocks noChangeAspect="1"/>
          </p:cNvPicPr>
          <p:nvPr/>
        </p:nvPicPr>
        <p:blipFill>
          <a:blip r:embed="rId3"/>
          <a:srcRect/>
          <a:stretch>
            <a:fillRect/>
          </a:stretch>
        </p:blipFill>
        <p:spPr bwMode="auto">
          <a:xfrm>
            <a:off x="6484938" y="-14289"/>
            <a:ext cx="2702433" cy="2030730"/>
          </a:xfrm>
          <a:prstGeom prst="rect">
            <a:avLst/>
          </a:prstGeom>
          <a:noFill/>
          <a:ln w="9525">
            <a:noFill/>
            <a:miter lim="800000"/>
            <a:headEnd/>
            <a:tailEnd/>
          </a:ln>
        </p:spPr>
      </p:pic>
      <p:sp>
        <p:nvSpPr>
          <p:cNvPr id="86023" name="TextBox 6"/>
          <p:cNvSpPr txBox="1">
            <a:spLocks noChangeArrowheads="1"/>
          </p:cNvSpPr>
          <p:nvPr/>
        </p:nvSpPr>
        <p:spPr bwMode="auto">
          <a:xfrm>
            <a:off x="7307021" y="1349514"/>
            <a:ext cx="1913179" cy="707886"/>
          </a:xfrm>
          <a:prstGeom prst="rect">
            <a:avLst/>
          </a:prstGeom>
          <a:noFill/>
          <a:ln w="9525">
            <a:noFill/>
            <a:miter lim="800000"/>
            <a:headEnd/>
            <a:tailEnd/>
          </a:ln>
        </p:spPr>
        <p:txBody>
          <a:bodyPr wrap="none">
            <a:prstTxWarp prst="textNoShape">
              <a:avLst/>
            </a:prstTxWarp>
            <a:spAutoFit/>
          </a:bodyPr>
          <a:lstStyle/>
          <a:p>
            <a:pPr algn="r"/>
            <a:r>
              <a:rPr lang="en-US" sz="2000" b="1" dirty="0">
                <a:solidFill>
                  <a:srgbClr val="FFFFFF"/>
                </a:solidFill>
              </a:rPr>
              <a:t>in beautiful </a:t>
            </a:r>
          </a:p>
          <a:p>
            <a:pPr algn="r"/>
            <a:r>
              <a:rPr lang="en-US" sz="2000" b="1" dirty="0">
                <a:solidFill>
                  <a:srgbClr val="FFFFFF"/>
                </a:solidFill>
              </a:rPr>
              <a:t>San Francisco</a:t>
            </a:r>
          </a:p>
        </p:txBody>
      </p:sp>
      <p:sp>
        <p:nvSpPr>
          <p:cNvPr id="8" name="TextBox 7"/>
          <p:cNvSpPr txBox="1"/>
          <p:nvPr/>
        </p:nvSpPr>
        <p:spPr>
          <a:xfrm>
            <a:off x="5383964" y="2020669"/>
            <a:ext cx="3671900" cy="615553"/>
          </a:xfrm>
          <a:prstGeom prst="rect">
            <a:avLst/>
          </a:prstGeom>
          <a:noFill/>
        </p:spPr>
        <p:txBody>
          <a:bodyPr wrap="none" rtlCol="0">
            <a:spAutoFit/>
          </a:bodyPr>
          <a:lstStyle/>
          <a:p>
            <a:pPr algn="r"/>
            <a:r>
              <a:rPr lang="en-US" sz="2000" dirty="0" smtClean="0"/>
              <a:t>tapiaconference.org/2011</a:t>
            </a:r>
          </a:p>
          <a:p>
            <a:pPr algn="r"/>
            <a:r>
              <a:rPr lang="en-US" sz="1400" i="1" dirty="0" smtClean="0"/>
              <a:t>CDC is a  joint org. of ACM,IEEE/CS,CRA</a:t>
            </a:r>
            <a:endParaRPr lang="en-US" sz="1400" i="1" dirty="0"/>
          </a:p>
        </p:txBody>
      </p:sp>
      <p:sp>
        <p:nvSpPr>
          <p:cNvPr id="9" name="Slide Number Placeholder 8"/>
          <p:cNvSpPr>
            <a:spLocks noGrp="1"/>
          </p:cNvSpPr>
          <p:nvPr>
            <p:ph type="sldNum" sz="quarter" idx="12"/>
          </p:nvPr>
        </p:nvSpPr>
        <p:spPr/>
        <p:txBody>
          <a:bodyPr/>
          <a:lstStyle/>
          <a:p>
            <a:fld id="{24BBB448-BF7A-1F4C-8C93-F6ECCF7E8A52}" type="slidenum">
              <a:rPr lang="en-US" smtClean="0"/>
              <a:pPr/>
              <a:t>22</a:t>
            </a:fld>
            <a:endParaRPr lang="en-US" dirty="0"/>
          </a:p>
        </p:txBody>
      </p:sp>
      <p:cxnSp>
        <p:nvCxnSpPr>
          <p:cNvPr id="13" name="Straight Connector 12"/>
          <p:cNvCxnSpPr/>
          <p:nvPr/>
        </p:nvCxnSpPr>
        <p:spPr>
          <a:xfrm>
            <a:off x="7749667" y="2029968"/>
            <a:ext cx="1394333" cy="1588"/>
          </a:xfrm>
          <a:prstGeom prst="line">
            <a:avLst/>
          </a:prstGeom>
          <a:ln w="28575" cap="flat" cmpd="sng" algn="ctr">
            <a:solidFill>
              <a:srgbClr val="D5CEBE"/>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524000" y="6457890"/>
            <a:ext cx="6392545" cy="400110"/>
          </a:xfrm>
          <a:prstGeom prst="rect">
            <a:avLst/>
          </a:prstGeom>
          <a:noFill/>
        </p:spPr>
        <p:txBody>
          <a:bodyPr wrap="none" rtlCol="0">
            <a:spAutoFit/>
          </a:bodyPr>
          <a:lstStyle/>
          <a:p>
            <a:r>
              <a:rPr lang="en-US" sz="2000" u="sng" dirty="0" smtClean="0"/>
              <a:t>http://tapiaconference.org/2011/participate.html</a:t>
            </a:r>
            <a:endParaRPr lang="en-US" sz="2000" dirty="0"/>
          </a:p>
        </p:txBody>
      </p:sp>
      <p:sp>
        <p:nvSpPr>
          <p:cNvPr id="11" name="Content Placeholder 4"/>
          <p:cNvSpPr txBox="1">
            <a:spLocks/>
          </p:cNvSpPr>
          <p:nvPr/>
        </p:nvSpPr>
        <p:spPr>
          <a:xfrm>
            <a:off x="4890246" y="2655687"/>
            <a:ext cx="4253754" cy="4068763"/>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8 great speakers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Workshops on Grad School Success, Early Career Success, Resume Preparation +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BOFs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Banquet and Dance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San Francisco Activity: Alcatraz Tour, Chinatown, Bike over Golden Gate Bridge, …</a:t>
            </a:r>
          </a:p>
          <a:p>
            <a:pPr marL="342900" lvl="0" indent="-342900">
              <a:spcBef>
                <a:spcPct val="20000"/>
              </a:spcBef>
              <a:buFont typeface="Arial"/>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If interested,</a:t>
            </a:r>
            <a:r>
              <a:rPr lang="en-US" sz="2800" dirty="0" smtClean="0"/>
              <a:t> email Sheila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Humphrys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with name, year, topic </a:t>
            </a:r>
            <a:r>
              <a:rPr lang="en-US" sz="2800" dirty="0" smtClean="0"/>
              <a:t>interest + 2 to 3 sentences why want to go to Tapia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hlinkClick r:id="rId4"/>
              </a:rPr>
              <a:t>humphrys@EECS.Berkeley.EDU</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Date Placeholder 11"/>
          <p:cNvSpPr>
            <a:spLocks noGrp="1"/>
          </p:cNvSpPr>
          <p:nvPr>
            <p:ph type="dt" sz="half" idx="10"/>
          </p:nvPr>
        </p:nvSpPr>
        <p:spPr/>
        <p:txBody>
          <a:bodyPr/>
          <a:lstStyle/>
          <a:p>
            <a:fld id="{6A448F19-F59E-AA4A-AD47-7E56C006297D}" type="datetime1">
              <a:rPr lang="en-US" smtClean="0"/>
              <a:pPr/>
              <a:t>2/22/11</a:t>
            </a:fld>
            <a:endParaRPr lang="en-US"/>
          </a:p>
        </p:txBody>
      </p:sp>
      <p:sp>
        <p:nvSpPr>
          <p:cNvPr id="14" name="Footer Placeholder 13"/>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Footer Placeholder 28"/>
          <p:cNvSpPr>
            <a:spLocks noGrp="1"/>
          </p:cNvSpPr>
          <p:nvPr>
            <p:ph type="ftr" sz="quarter" idx="11"/>
          </p:nvPr>
        </p:nvSpPr>
        <p:spPr/>
        <p:txBody>
          <a:bodyPr/>
          <a:lstStyle/>
          <a:p>
            <a:r>
              <a:rPr lang="en-US" dirty="0" smtClean="0"/>
              <a:t>Spring 2011 -- Lecture #11</a:t>
            </a:r>
            <a:endParaRPr lang="en-US" dirty="0"/>
          </a:p>
        </p:txBody>
      </p:sp>
      <p:sp>
        <p:nvSpPr>
          <p:cNvPr id="24" name="Date Placeholder 23"/>
          <p:cNvSpPr>
            <a:spLocks noGrp="1"/>
          </p:cNvSpPr>
          <p:nvPr>
            <p:ph type="dt" sz="half" idx="10"/>
          </p:nvPr>
        </p:nvSpPr>
        <p:spPr/>
        <p:txBody>
          <a:bodyPr/>
          <a:lstStyle/>
          <a:p>
            <a:fld id="{3A104862-486B-D14B-9C24-7324D810F03F}" type="datetime1">
              <a:rPr lang="en-US" smtClean="0"/>
              <a:pPr/>
              <a:t>2/22/11</a:t>
            </a:fld>
            <a:endParaRPr lang="en-US" dirty="0"/>
          </a:p>
        </p:txBody>
      </p:sp>
      <p:pic>
        <p:nvPicPr>
          <p:cNvPr id="11" name="Picture 10" descr="lopez.jpg"/>
          <p:cNvPicPr>
            <a:picLocks noChangeAspect="1"/>
          </p:cNvPicPr>
          <p:nvPr/>
        </p:nvPicPr>
        <p:blipFill>
          <a:blip r:embed="rId3"/>
          <a:stretch>
            <a:fillRect/>
          </a:stretch>
        </p:blipFill>
        <p:spPr>
          <a:xfrm>
            <a:off x="323454" y="2438400"/>
            <a:ext cx="2074234" cy="2719551"/>
          </a:xfrm>
          <a:prstGeom prst="rect">
            <a:avLst/>
          </a:prstGeom>
        </p:spPr>
      </p:pic>
      <p:sp>
        <p:nvSpPr>
          <p:cNvPr id="2" name="Slide Number Placeholder 1"/>
          <p:cNvSpPr>
            <a:spLocks noGrp="1"/>
          </p:cNvSpPr>
          <p:nvPr>
            <p:ph type="sldNum" sz="quarter" idx="12"/>
          </p:nvPr>
        </p:nvSpPr>
        <p:spPr/>
        <p:txBody>
          <a:bodyPr/>
          <a:lstStyle/>
          <a:p>
            <a:fld id="{24BBB448-BF7A-1F4C-8C93-F6ECCF7E8A52}" type="slidenum">
              <a:rPr lang="en-US" smtClean="0"/>
              <a:pPr/>
              <a:t>23</a:t>
            </a:fld>
            <a:endParaRPr lang="en-US" dirty="0"/>
          </a:p>
        </p:txBody>
      </p:sp>
      <p:pic>
        <p:nvPicPr>
          <p:cNvPr id="16" name="Picture 15" descr="ayannaHoward.jpg"/>
          <p:cNvPicPr>
            <a:picLocks noChangeAspect="1"/>
          </p:cNvPicPr>
          <p:nvPr/>
        </p:nvPicPr>
        <p:blipFill>
          <a:blip r:embed="rId4"/>
          <a:stretch>
            <a:fillRect/>
          </a:stretch>
        </p:blipFill>
        <p:spPr>
          <a:xfrm>
            <a:off x="5437474" y="2453640"/>
            <a:ext cx="1877726" cy="2438399"/>
          </a:xfrm>
          <a:prstGeom prst="rect">
            <a:avLst/>
          </a:prstGeom>
        </p:spPr>
      </p:pic>
      <p:sp>
        <p:nvSpPr>
          <p:cNvPr id="14" name="TextBox 13"/>
          <p:cNvSpPr txBox="1"/>
          <p:nvPr/>
        </p:nvSpPr>
        <p:spPr>
          <a:xfrm rot="16200000">
            <a:off x="-410190" y="2315190"/>
            <a:ext cx="1189712" cy="369332"/>
          </a:xfrm>
          <a:prstGeom prst="rect">
            <a:avLst/>
          </a:prstGeom>
          <a:noFill/>
        </p:spPr>
        <p:txBody>
          <a:bodyPr wrap="square" rtlCol="0">
            <a:spAutoFit/>
          </a:bodyPr>
          <a:lstStyle/>
          <a:p>
            <a:r>
              <a:rPr lang="en-US" dirty="0" smtClean="0"/>
              <a:t>Speakers</a:t>
            </a:r>
            <a:endParaRPr lang="en-US" dirty="0"/>
          </a:p>
        </p:txBody>
      </p:sp>
      <p:sp>
        <p:nvSpPr>
          <p:cNvPr id="17" name="TextBox 16"/>
          <p:cNvSpPr txBox="1"/>
          <p:nvPr/>
        </p:nvSpPr>
        <p:spPr>
          <a:xfrm rot="16200000">
            <a:off x="-691633" y="5492234"/>
            <a:ext cx="1752599" cy="369332"/>
          </a:xfrm>
          <a:prstGeom prst="rect">
            <a:avLst/>
          </a:prstGeom>
          <a:noFill/>
        </p:spPr>
        <p:txBody>
          <a:bodyPr wrap="square" rtlCol="0">
            <a:spAutoFit/>
          </a:bodyPr>
          <a:lstStyle/>
          <a:p>
            <a:r>
              <a:rPr lang="en-US" dirty="0" smtClean="0"/>
              <a:t>Organizers</a:t>
            </a:r>
            <a:endParaRPr lang="en-US" dirty="0"/>
          </a:p>
        </p:txBody>
      </p:sp>
      <p:pic>
        <p:nvPicPr>
          <p:cNvPr id="22" name="Picture 21" descr="taylor.jpg"/>
          <p:cNvPicPr>
            <a:picLocks noChangeAspect="1"/>
          </p:cNvPicPr>
          <p:nvPr/>
        </p:nvPicPr>
        <p:blipFill>
          <a:blip r:embed="rId5"/>
          <a:stretch>
            <a:fillRect/>
          </a:stretch>
        </p:blipFill>
        <p:spPr>
          <a:xfrm>
            <a:off x="1677308" y="4774185"/>
            <a:ext cx="2132692" cy="2388615"/>
          </a:xfrm>
          <a:prstGeom prst="rect">
            <a:avLst/>
          </a:prstGeom>
        </p:spPr>
      </p:pic>
      <p:pic>
        <p:nvPicPr>
          <p:cNvPr id="21" name="Picture 20" descr="DavePatterson.jpg"/>
          <p:cNvPicPr>
            <a:picLocks noChangeAspect="1"/>
          </p:cNvPicPr>
          <p:nvPr/>
        </p:nvPicPr>
        <p:blipFill>
          <a:blip r:embed="rId6"/>
          <a:stretch>
            <a:fillRect/>
          </a:stretch>
        </p:blipFill>
        <p:spPr>
          <a:xfrm>
            <a:off x="374650" y="4683694"/>
            <a:ext cx="1682750" cy="2174306"/>
          </a:xfrm>
          <a:prstGeom prst="rect">
            <a:avLst/>
          </a:prstGeom>
        </p:spPr>
      </p:pic>
      <p:pic>
        <p:nvPicPr>
          <p:cNvPr id="18" name="Picture 17" descr="wulf-william.jpg"/>
          <p:cNvPicPr>
            <a:picLocks noChangeAspect="1"/>
          </p:cNvPicPr>
          <p:nvPr/>
        </p:nvPicPr>
        <p:blipFill>
          <a:blip r:embed="rId7"/>
          <a:stretch>
            <a:fillRect/>
          </a:stretch>
        </p:blipFill>
        <p:spPr>
          <a:xfrm>
            <a:off x="7498080" y="2438400"/>
            <a:ext cx="1645920" cy="2194560"/>
          </a:xfrm>
          <a:prstGeom prst="rect">
            <a:avLst/>
          </a:prstGeom>
        </p:spPr>
      </p:pic>
      <p:sp>
        <p:nvSpPr>
          <p:cNvPr id="23" name="TextBox 22"/>
          <p:cNvSpPr txBox="1"/>
          <p:nvPr/>
        </p:nvSpPr>
        <p:spPr>
          <a:xfrm rot="16200000">
            <a:off x="6402586" y="3366254"/>
            <a:ext cx="2194560" cy="369332"/>
          </a:xfrm>
          <a:prstGeom prst="rect">
            <a:avLst/>
          </a:prstGeom>
          <a:solidFill>
            <a:srgbClr val="4E5B74"/>
          </a:solidFill>
        </p:spPr>
        <p:txBody>
          <a:bodyPr wrap="square" rtlCol="0">
            <a:spAutoFit/>
          </a:bodyPr>
          <a:lstStyle/>
          <a:p>
            <a:r>
              <a:rPr lang="en-US" dirty="0" smtClean="0"/>
              <a:t>  Tapia </a:t>
            </a:r>
            <a:r>
              <a:rPr lang="en-US" dirty="0" err="1" smtClean="0"/>
              <a:t>Awardee</a:t>
            </a:r>
            <a:endParaRPr lang="en-US" dirty="0"/>
          </a:p>
        </p:txBody>
      </p:sp>
      <p:pic>
        <p:nvPicPr>
          <p:cNvPr id="26" name="Picture 25" descr="Lanius_Cynthia.jpg"/>
          <p:cNvPicPr>
            <a:picLocks noChangeAspect="1"/>
          </p:cNvPicPr>
          <p:nvPr/>
        </p:nvPicPr>
        <p:blipFill>
          <a:blip r:embed="rId8"/>
          <a:stretch>
            <a:fillRect/>
          </a:stretch>
        </p:blipFill>
        <p:spPr>
          <a:xfrm>
            <a:off x="4783983" y="4648200"/>
            <a:ext cx="1845417" cy="2214500"/>
          </a:xfrm>
          <a:prstGeom prst="rect">
            <a:avLst/>
          </a:prstGeom>
        </p:spPr>
      </p:pic>
      <p:pic>
        <p:nvPicPr>
          <p:cNvPr id="19" name="Picture 18" descr="rtapia_100x150.jpg"/>
          <p:cNvPicPr>
            <a:picLocks noChangeAspect="1"/>
          </p:cNvPicPr>
          <p:nvPr/>
        </p:nvPicPr>
        <p:blipFill>
          <a:blip r:embed="rId9"/>
          <a:stretch>
            <a:fillRect/>
          </a:stretch>
        </p:blipFill>
        <p:spPr>
          <a:xfrm>
            <a:off x="3445617" y="4711226"/>
            <a:ext cx="1431183" cy="2146774"/>
          </a:xfrm>
          <a:prstGeom prst="rect">
            <a:avLst/>
          </a:prstGeom>
        </p:spPr>
      </p:pic>
      <p:pic>
        <p:nvPicPr>
          <p:cNvPr id="30" name="Picture 29" descr="vargas2.jpg"/>
          <p:cNvPicPr>
            <a:picLocks noChangeAspect="1"/>
          </p:cNvPicPr>
          <p:nvPr/>
        </p:nvPicPr>
        <p:blipFill>
          <a:blip r:embed="rId10"/>
          <a:stretch>
            <a:fillRect/>
          </a:stretch>
        </p:blipFill>
        <p:spPr>
          <a:xfrm>
            <a:off x="6477000" y="4749800"/>
            <a:ext cx="1257300" cy="2108200"/>
          </a:xfrm>
          <a:prstGeom prst="rect">
            <a:avLst/>
          </a:prstGeom>
        </p:spPr>
      </p:pic>
      <p:pic>
        <p:nvPicPr>
          <p:cNvPr id="27" name="Picture 26" descr="M_250mperez-jpg.jpg"/>
          <p:cNvPicPr>
            <a:picLocks noChangeAspect="1"/>
          </p:cNvPicPr>
          <p:nvPr/>
        </p:nvPicPr>
        <p:blipFill>
          <a:blip r:embed="rId11"/>
          <a:stretch>
            <a:fillRect/>
          </a:stretch>
        </p:blipFill>
        <p:spPr>
          <a:xfrm>
            <a:off x="7680698" y="4800600"/>
            <a:ext cx="1463302" cy="2167028"/>
          </a:xfrm>
          <a:prstGeom prst="rect">
            <a:avLst/>
          </a:prstGeom>
        </p:spPr>
      </p:pic>
      <p:pic>
        <p:nvPicPr>
          <p:cNvPr id="25" name="Picture 24" descr="hicks_n.jpg"/>
          <p:cNvPicPr>
            <a:picLocks noChangeAspect="1"/>
          </p:cNvPicPr>
          <p:nvPr/>
        </p:nvPicPr>
        <p:blipFill>
          <a:blip r:embed="rId12"/>
          <a:stretch>
            <a:fillRect/>
          </a:stretch>
        </p:blipFill>
        <p:spPr>
          <a:xfrm>
            <a:off x="2397688" y="2412998"/>
            <a:ext cx="1548102" cy="2311402"/>
          </a:xfrm>
          <a:prstGeom prst="rect">
            <a:avLst/>
          </a:prstGeom>
        </p:spPr>
      </p:pic>
      <p:pic>
        <p:nvPicPr>
          <p:cNvPr id="28" name="Picture 27" descr="irving-wladawsky-berger.jpg"/>
          <p:cNvPicPr>
            <a:picLocks noChangeAspect="1"/>
          </p:cNvPicPr>
          <p:nvPr/>
        </p:nvPicPr>
        <p:blipFill>
          <a:blip r:embed="rId13"/>
          <a:stretch>
            <a:fillRect/>
          </a:stretch>
        </p:blipFill>
        <p:spPr>
          <a:xfrm>
            <a:off x="3945790" y="2309650"/>
            <a:ext cx="1563264" cy="2413360"/>
          </a:xfrm>
          <a:prstGeom prst="rect">
            <a:avLst/>
          </a:prstGeom>
        </p:spPr>
      </p:pic>
      <p:pic>
        <p:nvPicPr>
          <p:cNvPr id="9" name="Picture 8" descr="alan_eustace_lg.jpg"/>
          <p:cNvPicPr>
            <a:picLocks noChangeAspect="1"/>
          </p:cNvPicPr>
          <p:nvPr/>
        </p:nvPicPr>
        <p:blipFill>
          <a:blip r:embed="rId14"/>
          <a:stretch>
            <a:fillRect/>
          </a:stretch>
        </p:blipFill>
        <p:spPr>
          <a:xfrm>
            <a:off x="5000892" y="0"/>
            <a:ext cx="2314308" cy="2438400"/>
          </a:xfrm>
          <a:prstGeom prst="rect">
            <a:avLst/>
          </a:prstGeom>
        </p:spPr>
      </p:pic>
      <p:cxnSp>
        <p:nvCxnSpPr>
          <p:cNvPr id="20" name="Straight Connector 19"/>
          <p:cNvCxnSpPr/>
          <p:nvPr/>
        </p:nvCxnSpPr>
        <p:spPr>
          <a:xfrm>
            <a:off x="0" y="4724400"/>
            <a:ext cx="9144000" cy="2382"/>
          </a:xfrm>
          <a:prstGeom prst="line">
            <a:avLst/>
          </a:prstGeom>
          <a:ln w="1524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6" name="Picture 5" descr="Aguera_y_Arcas_Blaise__horizontal_2010.jpg"/>
          <p:cNvPicPr>
            <a:picLocks noChangeAspect="1"/>
          </p:cNvPicPr>
          <p:nvPr/>
        </p:nvPicPr>
        <p:blipFill>
          <a:blip r:embed="rId15"/>
          <a:stretch>
            <a:fillRect/>
          </a:stretch>
        </p:blipFill>
        <p:spPr>
          <a:xfrm>
            <a:off x="323454" y="0"/>
            <a:ext cx="3257946" cy="2438400"/>
          </a:xfrm>
          <a:prstGeom prst="rect">
            <a:avLst/>
          </a:prstGeom>
        </p:spPr>
      </p:pic>
      <p:pic>
        <p:nvPicPr>
          <p:cNvPr id="8" name="Picture 7" descr="Estrin-Photo-O6.jpg"/>
          <p:cNvPicPr>
            <a:picLocks noChangeAspect="1"/>
          </p:cNvPicPr>
          <p:nvPr/>
        </p:nvPicPr>
        <p:blipFill>
          <a:blip r:embed="rId16"/>
          <a:stretch>
            <a:fillRect/>
          </a:stretch>
        </p:blipFill>
        <p:spPr>
          <a:xfrm>
            <a:off x="2813050" y="0"/>
            <a:ext cx="2286651" cy="2438400"/>
          </a:xfrm>
          <a:prstGeom prst="rect">
            <a:avLst/>
          </a:prstGeom>
        </p:spPr>
      </p:pic>
      <p:pic>
        <p:nvPicPr>
          <p:cNvPr id="31" name="Picture 30" descr="Kubi3.jpg"/>
          <p:cNvPicPr>
            <a:picLocks noChangeAspect="1"/>
          </p:cNvPicPr>
          <p:nvPr/>
        </p:nvPicPr>
        <p:blipFill>
          <a:blip r:embed="rId17"/>
          <a:stretch>
            <a:fillRect/>
          </a:stretch>
        </p:blipFill>
        <p:spPr>
          <a:xfrm>
            <a:off x="7257692" y="0"/>
            <a:ext cx="1886308" cy="2438398"/>
          </a:xfrm>
          <a:prstGeom prst="rect">
            <a:avLst/>
          </a:prstGeom>
        </p:spPr>
      </p:pic>
      <p:sp>
        <p:nvSpPr>
          <p:cNvPr id="32" name="Rectangle 31"/>
          <p:cNvSpPr/>
          <p:nvPr/>
        </p:nvSpPr>
        <p:spPr>
          <a:xfrm>
            <a:off x="751134" y="2042866"/>
            <a:ext cx="1659429" cy="400110"/>
          </a:xfrm>
          <a:prstGeom prst="rect">
            <a:avLst/>
          </a:prstGeom>
        </p:spPr>
        <p:txBody>
          <a:bodyPr wrap="none">
            <a:spAutoFit/>
          </a:bodyPr>
          <a:lstStyle/>
          <a:p>
            <a:r>
              <a:rPr lang="en-US" dirty="0" smtClean="0">
                <a:solidFill>
                  <a:schemeClr val="bg1"/>
                </a:solidFill>
                <a:latin typeface="Cambria"/>
                <a:cs typeface="Cambria"/>
              </a:rPr>
              <a:t>Aguera </a:t>
            </a:r>
            <a:r>
              <a:rPr lang="en-US" dirty="0" err="1" smtClean="0">
                <a:solidFill>
                  <a:schemeClr val="bg1"/>
                </a:solidFill>
                <a:latin typeface="Cambria"/>
                <a:cs typeface="Cambria"/>
              </a:rPr>
              <a:t>y</a:t>
            </a:r>
            <a:r>
              <a:rPr lang="en-US" dirty="0" smtClean="0">
                <a:solidFill>
                  <a:schemeClr val="bg1"/>
                </a:solidFill>
                <a:latin typeface="Cambria"/>
                <a:cs typeface="Cambria"/>
              </a:rPr>
              <a:t> Arcas</a:t>
            </a:r>
            <a:r>
              <a:rPr lang="en-US" sz="2000" dirty="0" smtClean="0">
                <a:solidFill>
                  <a:schemeClr val="bg1"/>
                </a:solidFill>
                <a:latin typeface="Cambria"/>
                <a:cs typeface="Cambria"/>
              </a:rPr>
              <a:t> </a:t>
            </a:r>
            <a:endParaRPr lang="en-US" dirty="0">
              <a:solidFill>
                <a:schemeClr val="bg1"/>
              </a:solidFill>
            </a:endParaRPr>
          </a:p>
        </p:txBody>
      </p:sp>
      <p:sp>
        <p:nvSpPr>
          <p:cNvPr id="33" name="Rectangle 32"/>
          <p:cNvSpPr/>
          <p:nvPr/>
        </p:nvSpPr>
        <p:spPr>
          <a:xfrm>
            <a:off x="3569577" y="2026766"/>
            <a:ext cx="787395" cy="369332"/>
          </a:xfrm>
          <a:prstGeom prst="rect">
            <a:avLst/>
          </a:prstGeom>
        </p:spPr>
        <p:txBody>
          <a:bodyPr wrap="none">
            <a:spAutoFit/>
          </a:bodyPr>
          <a:lstStyle/>
          <a:p>
            <a:r>
              <a:rPr lang="en-US" dirty="0" smtClean="0">
                <a:latin typeface="Cambria"/>
                <a:cs typeface="Cambria"/>
              </a:rPr>
              <a:t>Estrin </a:t>
            </a:r>
            <a:endParaRPr lang="en-US" dirty="0"/>
          </a:p>
        </p:txBody>
      </p:sp>
      <p:sp>
        <p:nvSpPr>
          <p:cNvPr id="34" name="Rectangle 33"/>
          <p:cNvSpPr/>
          <p:nvPr/>
        </p:nvSpPr>
        <p:spPr>
          <a:xfrm>
            <a:off x="5648245" y="2047759"/>
            <a:ext cx="954107" cy="369332"/>
          </a:xfrm>
          <a:prstGeom prst="rect">
            <a:avLst/>
          </a:prstGeom>
        </p:spPr>
        <p:txBody>
          <a:bodyPr wrap="none">
            <a:spAutoFit/>
          </a:bodyPr>
          <a:lstStyle/>
          <a:p>
            <a:r>
              <a:rPr lang="en-US" dirty="0" smtClean="0">
                <a:solidFill>
                  <a:srgbClr val="FFFFFF"/>
                </a:solidFill>
                <a:latin typeface="Cambria"/>
                <a:cs typeface="Cambria"/>
              </a:rPr>
              <a:t>Eustace </a:t>
            </a:r>
            <a:endParaRPr lang="en-US" dirty="0">
              <a:solidFill>
                <a:srgbClr val="FFFFFF"/>
              </a:solidFill>
            </a:endParaRPr>
          </a:p>
        </p:txBody>
      </p:sp>
      <p:sp>
        <p:nvSpPr>
          <p:cNvPr id="35" name="Rectangle 34"/>
          <p:cNvSpPr/>
          <p:nvPr/>
        </p:nvSpPr>
        <p:spPr>
          <a:xfrm>
            <a:off x="7534382" y="2016270"/>
            <a:ext cx="1400932" cy="369332"/>
          </a:xfrm>
          <a:prstGeom prst="rect">
            <a:avLst/>
          </a:prstGeom>
        </p:spPr>
        <p:txBody>
          <a:bodyPr wrap="none">
            <a:spAutoFit/>
          </a:bodyPr>
          <a:lstStyle/>
          <a:p>
            <a:r>
              <a:rPr lang="en-US" dirty="0" smtClean="0">
                <a:latin typeface="Cambria"/>
                <a:cs typeface="Cambria"/>
              </a:rPr>
              <a:t>Kubiatowicz </a:t>
            </a:r>
            <a:endParaRPr lang="en-US" dirty="0"/>
          </a:p>
        </p:txBody>
      </p:sp>
      <p:sp>
        <p:nvSpPr>
          <p:cNvPr id="36" name="Rectangle 35"/>
          <p:cNvSpPr/>
          <p:nvPr/>
        </p:nvSpPr>
        <p:spPr>
          <a:xfrm>
            <a:off x="8472021" y="4251976"/>
            <a:ext cx="671979" cy="369332"/>
          </a:xfrm>
          <a:prstGeom prst="rect">
            <a:avLst/>
          </a:prstGeom>
        </p:spPr>
        <p:txBody>
          <a:bodyPr wrap="none">
            <a:spAutoFit/>
          </a:bodyPr>
          <a:lstStyle/>
          <a:p>
            <a:r>
              <a:rPr lang="en-US" dirty="0" err="1" smtClean="0">
                <a:solidFill>
                  <a:srgbClr val="FFFFFF"/>
                </a:solidFill>
                <a:latin typeface="Cambria"/>
                <a:cs typeface="Cambria"/>
              </a:rPr>
              <a:t>Wulf</a:t>
            </a:r>
            <a:r>
              <a:rPr lang="en-US" dirty="0" smtClean="0">
                <a:solidFill>
                  <a:srgbClr val="FFFFFF"/>
                </a:solidFill>
                <a:latin typeface="Cambria"/>
                <a:cs typeface="Cambria"/>
              </a:rPr>
              <a:t> </a:t>
            </a:r>
            <a:endParaRPr lang="en-US" dirty="0">
              <a:solidFill>
                <a:srgbClr val="FFFFFF"/>
              </a:solidFill>
            </a:endParaRPr>
          </a:p>
        </p:txBody>
      </p:sp>
      <p:sp>
        <p:nvSpPr>
          <p:cNvPr id="37" name="Rectangle 36"/>
          <p:cNvSpPr/>
          <p:nvPr/>
        </p:nvSpPr>
        <p:spPr>
          <a:xfrm>
            <a:off x="1612178" y="4283464"/>
            <a:ext cx="776963" cy="369332"/>
          </a:xfrm>
          <a:prstGeom prst="rect">
            <a:avLst/>
          </a:prstGeom>
        </p:spPr>
        <p:txBody>
          <a:bodyPr wrap="none">
            <a:spAutoFit/>
          </a:bodyPr>
          <a:lstStyle/>
          <a:p>
            <a:r>
              <a:rPr lang="en-US" dirty="0" smtClean="0">
                <a:solidFill>
                  <a:srgbClr val="FFFFFF"/>
                </a:solidFill>
                <a:latin typeface="Cambria"/>
                <a:cs typeface="Cambria"/>
              </a:rPr>
              <a:t>Lopez </a:t>
            </a:r>
            <a:endParaRPr lang="en-US" dirty="0">
              <a:solidFill>
                <a:srgbClr val="FFFFFF"/>
              </a:solidFill>
            </a:endParaRPr>
          </a:p>
        </p:txBody>
      </p:sp>
      <p:sp>
        <p:nvSpPr>
          <p:cNvPr id="38" name="Rectangle 37"/>
          <p:cNvSpPr/>
          <p:nvPr/>
        </p:nvSpPr>
        <p:spPr>
          <a:xfrm>
            <a:off x="3290862" y="4304457"/>
            <a:ext cx="736099" cy="369332"/>
          </a:xfrm>
          <a:prstGeom prst="rect">
            <a:avLst/>
          </a:prstGeom>
        </p:spPr>
        <p:txBody>
          <a:bodyPr wrap="none">
            <a:spAutoFit/>
          </a:bodyPr>
          <a:lstStyle/>
          <a:p>
            <a:r>
              <a:rPr lang="en-US" dirty="0" smtClean="0">
                <a:solidFill>
                  <a:srgbClr val="FFFFFF"/>
                </a:solidFill>
                <a:latin typeface="Cambria"/>
                <a:cs typeface="Cambria"/>
              </a:rPr>
              <a:t>Hicks </a:t>
            </a:r>
            <a:endParaRPr lang="en-US" dirty="0">
              <a:solidFill>
                <a:srgbClr val="FFFFFF"/>
              </a:solidFill>
            </a:endParaRPr>
          </a:p>
        </p:txBody>
      </p:sp>
      <p:sp>
        <p:nvSpPr>
          <p:cNvPr id="39" name="Rectangle 38"/>
          <p:cNvSpPr/>
          <p:nvPr/>
        </p:nvSpPr>
        <p:spPr>
          <a:xfrm>
            <a:off x="4168302" y="4241480"/>
            <a:ext cx="1326004" cy="369332"/>
          </a:xfrm>
          <a:prstGeom prst="rect">
            <a:avLst/>
          </a:prstGeom>
        </p:spPr>
        <p:txBody>
          <a:bodyPr wrap="none">
            <a:spAutoFit/>
          </a:bodyPr>
          <a:lstStyle/>
          <a:p>
            <a:r>
              <a:rPr lang="en-US" dirty="0" smtClean="0">
                <a:solidFill>
                  <a:srgbClr val="FFFFFF"/>
                </a:solidFill>
                <a:latin typeface="Cambria"/>
                <a:cs typeface="Cambria"/>
              </a:rPr>
              <a:t>Wladawsky</a:t>
            </a:r>
            <a:endParaRPr lang="en-US" dirty="0">
              <a:solidFill>
                <a:srgbClr val="FFFFFF"/>
              </a:solidFill>
            </a:endParaRPr>
          </a:p>
        </p:txBody>
      </p:sp>
      <p:sp>
        <p:nvSpPr>
          <p:cNvPr id="40" name="Rectangle 39"/>
          <p:cNvSpPr/>
          <p:nvPr/>
        </p:nvSpPr>
        <p:spPr>
          <a:xfrm>
            <a:off x="6447513" y="4272968"/>
            <a:ext cx="971841" cy="369332"/>
          </a:xfrm>
          <a:prstGeom prst="rect">
            <a:avLst/>
          </a:prstGeom>
        </p:spPr>
        <p:txBody>
          <a:bodyPr wrap="none">
            <a:spAutoFit/>
          </a:bodyPr>
          <a:lstStyle/>
          <a:p>
            <a:r>
              <a:rPr lang="en-US" dirty="0" smtClean="0">
                <a:solidFill>
                  <a:srgbClr val="FFFFFF"/>
                </a:solidFill>
                <a:latin typeface="Cambria"/>
                <a:cs typeface="Cambria"/>
              </a:rPr>
              <a:t>Howard </a:t>
            </a:r>
            <a:endParaRPr lang="en-US" dirty="0">
              <a:solidFill>
                <a:srgbClr val="FFFFFF"/>
              </a:solidFill>
            </a:endParaRPr>
          </a:p>
        </p:txBody>
      </p:sp>
      <p:sp>
        <p:nvSpPr>
          <p:cNvPr id="41" name="Rectangle 40"/>
          <p:cNvSpPr/>
          <p:nvPr/>
        </p:nvSpPr>
        <p:spPr>
          <a:xfrm>
            <a:off x="487718" y="6488668"/>
            <a:ext cx="1136737" cy="369332"/>
          </a:xfrm>
          <a:prstGeom prst="rect">
            <a:avLst/>
          </a:prstGeom>
        </p:spPr>
        <p:txBody>
          <a:bodyPr wrap="none">
            <a:spAutoFit/>
          </a:bodyPr>
          <a:lstStyle/>
          <a:p>
            <a:r>
              <a:rPr lang="en-US" dirty="0" smtClean="0">
                <a:solidFill>
                  <a:srgbClr val="FFFFFF"/>
                </a:solidFill>
                <a:latin typeface="Cambria"/>
                <a:cs typeface="Cambria"/>
              </a:rPr>
              <a:t>Patterson</a:t>
            </a:r>
            <a:endParaRPr lang="en-US" dirty="0">
              <a:solidFill>
                <a:srgbClr val="FFFFFF"/>
              </a:solidFill>
            </a:endParaRPr>
          </a:p>
        </p:txBody>
      </p:sp>
      <p:sp>
        <p:nvSpPr>
          <p:cNvPr id="42" name="Rectangle 41"/>
          <p:cNvSpPr/>
          <p:nvPr/>
        </p:nvSpPr>
        <p:spPr>
          <a:xfrm>
            <a:off x="2126698" y="6488668"/>
            <a:ext cx="805817" cy="369332"/>
          </a:xfrm>
          <a:prstGeom prst="rect">
            <a:avLst/>
          </a:prstGeom>
        </p:spPr>
        <p:txBody>
          <a:bodyPr wrap="none">
            <a:spAutoFit/>
          </a:bodyPr>
          <a:lstStyle/>
          <a:p>
            <a:r>
              <a:rPr lang="en-US" dirty="0" smtClean="0">
                <a:solidFill>
                  <a:srgbClr val="FFFFFF"/>
                </a:solidFill>
                <a:latin typeface="Cambria"/>
                <a:cs typeface="Cambria"/>
              </a:rPr>
              <a:t>Taylor</a:t>
            </a:r>
            <a:endParaRPr lang="en-US" dirty="0">
              <a:solidFill>
                <a:srgbClr val="FFFFFF"/>
              </a:solidFill>
            </a:endParaRPr>
          </a:p>
        </p:txBody>
      </p:sp>
      <p:sp>
        <p:nvSpPr>
          <p:cNvPr id="43" name="Rectangle 42"/>
          <p:cNvSpPr/>
          <p:nvPr/>
        </p:nvSpPr>
        <p:spPr>
          <a:xfrm>
            <a:off x="3549027" y="6488668"/>
            <a:ext cx="723275" cy="369332"/>
          </a:xfrm>
          <a:prstGeom prst="rect">
            <a:avLst/>
          </a:prstGeom>
        </p:spPr>
        <p:txBody>
          <a:bodyPr wrap="none">
            <a:spAutoFit/>
          </a:bodyPr>
          <a:lstStyle/>
          <a:p>
            <a:r>
              <a:rPr lang="en-US" dirty="0" smtClean="0">
                <a:solidFill>
                  <a:srgbClr val="FFFFFF"/>
                </a:solidFill>
                <a:latin typeface="Cambria"/>
                <a:cs typeface="Cambria"/>
              </a:rPr>
              <a:t>Tapia</a:t>
            </a:r>
            <a:endParaRPr lang="en-US" dirty="0">
              <a:solidFill>
                <a:srgbClr val="FFFFFF"/>
              </a:solidFill>
            </a:endParaRPr>
          </a:p>
        </p:txBody>
      </p:sp>
      <p:sp>
        <p:nvSpPr>
          <p:cNvPr id="44" name="Rectangle 43"/>
          <p:cNvSpPr/>
          <p:nvPr/>
        </p:nvSpPr>
        <p:spPr>
          <a:xfrm>
            <a:off x="4971356" y="6488668"/>
            <a:ext cx="840870" cy="369332"/>
          </a:xfrm>
          <a:prstGeom prst="rect">
            <a:avLst/>
          </a:prstGeom>
        </p:spPr>
        <p:txBody>
          <a:bodyPr wrap="none">
            <a:spAutoFit/>
          </a:bodyPr>
          <a:lstStyle/>
          <a:p>
            <a:r>
              <a:rPr lang="en-US" dirty="0" err="1" smtClean="0">
                <a:solidFill>
                  <a:srgbClr val="FFFFFF"/>
                </a:solidFill>
                <a:latin typeface="Cambria"/>
                <a:cs typeface="Cambria"/>
              </a:rPr>
              <a:t>Lanius</a:t>
            </a:r>
            <a:endParaRPr lang="en-US" dirty="0">
              <a:solidFill>
                <a:srgbClr val="FFFFFF"/>
              </a:solidFill>
            </a:endParaRPr>
          </a:p>
        </p:txBody>
      </p:sp>
      <p:sp>
        <p:nvSpPr>
          <p:cNvPr id="45" name="Rectangle 44"/>
          <p:cNvSpPr/>
          <p:nvPr/>
        </p:nvSpPr>
        <p:spPr>
          <a:xfrm>
            <a:off x="6393685" y="6488668"/>
            <a:ext cx="841096" cy="369332"/>
          </a:xfrm>
          <a:prstGeom prst="rect">
            <a:avLst/>
          </a:prstGeom>
        </p:spPr>
        <p:txBody>
          <a:bodyPr wrap="none">
            <a:spAutoFit/>
          </a:bodyPr>
          <a:lstStyle/>
          <a:p>
            <a:r>
              <a:rPr lang="en-US" dirty="0" smtClean="0">
                <a:latin typeface="Cambria"/>
                <a:cs typeface="Cambria"/>
              </a:rPr>
              <a:t>Vargas</a:t>
            </a:r>
            <a:endParaRPr lang="en-US" dirty="0"/>
          </a:p>
        </p:txBody>
      </p:sp>
      <p:sp>
        <p:nvSpPr>
          <p:cNvPr id="46" name="Rectangle 45"/>
          <p:cNvSpPr/>
          <p:nvPr/>
        </p:nvSpPr>
        <p:spPr>
          <a:xfrm>
            <a:off x="7595616" y="6488668"/>
            <a:ext cx="1665014" cy="369332"/>
          </a:xfrm>
          <a:prstGeom prst="rect">
            <a:avLst/>
          </a:prstGeom>
        </p:spPr>
        <p:txBody>
          <a:bodyPr wrap="none">
            <a:spAutoFit/>
          </a:bodyPr>
          <a:lstStyle/>
          <a:p>
            <a:r>
              <a:rPr lang="en-US" dirty="0" smtClean="0"/>
              <a:t>Perez-Quinones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2866" name="Rectangle 2"/>
          <p:cNvSpPr>
            <a:spLocks noGrp="1" noChangeArrowheads="1"/>
          </p:cNvSpPr>
          <p:nvPr>
            <p:ph type="title"/>
          </p:nvPr>
        </p:nvSpPr>
        <p:spPr/>
        <p:txBody>
          <a:bodyPr/>
          <a:lstStyle/>
          <a:p>
            <a:r>
              <a:rPr lang="en-US" dirty="0" smtClean="0"/>
              <a:t>Cache Design Questions</a:t>
            </a:r>
            <a:endParaRPr lang="en-US" dirty="0"/>
          </a:p>
        </p:txBody>
      </p:sp>
      <p:sp>
        <p:nvSpPr>
          <p:cNvPr id="2852867" name="Rectangle 3"/>
          <p:cNvSpPr>
            <a:spLocks noGrp="1" noChangeArrowheads="1"/>
          </p:cNvSpPr>
          <p:nvPr>
            <p:ph type="body" idx="1"/>
          </p:nvPr>
        </p:nvSpPr>
        <p:spPr/>
        <p:txBody>
          <a:bodyPr>
            <a:normAutofit fontScale="92500" lnSpcReduction="10000"/>
          </a:bodyPr>
          <a:lstStyle/>
          <a:p>
            <a:r>
              <a:rPr lang="en-US" dirty="0" smtClean="0"/>
              <a:t>How best to organize the memory blocks of the cache?</a:t>
            </a:r>
          </a:p>
          <a:p>
            <a:r>
              <a:rPr lang="en-US" dirty="0" smtClean="0"/>
              <a:t>To which block of the cache does a given main memory address map?</a:t>
            </a:r>
          </a:p>
          <a:p>
            <a:pPr lvl="1"/>
            <a:r>
              <a:rPr lang="en-US" dirty="0" smtClean="0"/>
              <a:t>Since the cache is a subset of memory, multiple memory addresses can map to the same cache location</a:t>
            </a:r>
          </a:p>
          <a:p>
            <a:r>
              <a:rPr lang="en-US" dirty="0" smtClean="0"/>
              <a:t>How do we know which blocks of main memory currently have a copy in cache?</a:t>
            </a:r>
          </a:p>
          <a:p>
            <a:r>
              <a:rPr lang="en-US" dirty="0" smtClean="0"/>
              <a:t>How do we find these copies quickly?</a:t>
            </a:r>
            <a:endParaRPr lang="en-US" dirty="0"/>
          </a:p>
        </p:txBody>
      </p:sp>
      <p:sp>
        <p:nvSpPr>
          <p:cNvPr id="4" name="Date Placeholder 3"/>
          <p:cNvSpPr>
            <a:spLocks noGrp="1"/>
          </p:cNvSpPr>
          <p:nvPr>
            <p:ph type="dt" sz="half" idx="10"/>
          </p:nvPr>
        </p:nvSpPr>
        <p:spPr/>
        <p:txBody>
          <a:bodyPr/>
          <a:lstStyle/>
          <a:p>
            <a:fld id="{845B93DA-B8BD-C14B-A0E3-C8DFFA846B45}" type="datetime1">
              <a:rPr lang="en-US" smtClean="0"/>
              <a:pPr/>
              <a:t>2/22/11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0274" name="Rectangle 2"/>
          <p:cNvSpPr>
            <a:spLocks noChangeArrowheads="1"/>
          </p:cNvSpPr>
          <p:nvPr/>
        </p:nvSpPr>
        <p:spPr bwMode="auto">
          <a:xfrm>
            <a:off x="225425" y="312738"/>
            <a:ext cx="1027113" cy="477837"/>
          </a:xfrm>
          <a:prstGeom prst="rect">
            <a:avLst/>
          </a:prstGeom>
          <a:noFill/>
          <a:ln w="12700">
            <a:noFill/>
            <a:miter lim="800000"/>
            <a:headEnd/>
            <a:tailEnd/>
          </a:ln>
          <a:effectLst/>
        </p:spPr>
        <p:txBody>
          <a:bodyPr wrap="none" anchor="ctr"/>
          <a:lstStyle/>
          <a:p>
            <a:endParaRPr lang="en-US"/>
          </a:p>
        </p:txBody>
      </p:sp>
      <p:sp>
        <p:nvSpPr>
          <p:cNvPr id="1590276" name="Rectangle 4"/>
          <p:cNvSpPr>
            <a:spLocks noGrp="1" noChangeArrowheads="1"/>
          </p:cNvSpPr>
          <p:nvPr>
            <p:ph type="title"/>
          </p:nvPr>
        </p:nvSpPr>
        <p:spPr/>
        <p:txBody>
          <a:bodyPr/>
          <a:lstStyle/>
          <a:p>
            <a:r>
              <a:rPr lang="en-US" dirty="0" smtClean="0"/>
              <a:t>Cache Basics: Direct Mapped</a:t>
            </a:r>
            <a:endParaRPr lang="en-US" dirty="0"/>
          </a:p>
        </p:txBody>
      </p:sp>
      <p:sp>
        <p:nvSpPr>
          <p:cNvPr id="1590275" name="Rectangle 3"/>
          <p:cNvSpPr>
            <a:spLocks noGrp="1" noChangeArrowheads="1"/>
          </p:cNvSpPr>
          <p:nvPr>
            <p:ph type="body" idx="1"/>
          </p:nvPr>
        </p:nvSpPr>
        <p:spPr/>
        <p:txBody>
          <a:bodyPr>
            <a:normAutofit fontScale="92500" lnSpcReduction="20000"/>
          </a:bodyPr>
          <a:lstStyle/>
          <a:p>
            <a:r>
              <a:rPr lang="en-US" dirty="0" smtClean="0"/>
              <a:t>Direct mapped</a:t>
            </a:r>
          </a:p>
          <a:p>
            <a:pPr lvl="1"/>
            <a:r>
              <a:rPr lang="en-US" dirty="0" smtClean="0"/>
              <a:t>Each memory </a:t>
            </a:r>
            <a:r>
              <a:rPr lang="en-US" i="1" dirty="0" smtClean="0">
                <a:solidFill>
                  <a:srgbClr val="0000FF"/>
                </a:solidFill>
              </a:rPr>
              <a:t>block </a:t>
            </a:r>
            <a:r>
              <a:rPr lang="en-US" dirty="0" smtClean="0"/>
              <a:t>is mapped to exactly one block in the cache</a:t>
            </a:r>
          </a:p>
          <a:p>
            <a:pPr lvl="2"/>
            <a:r>
              <a:rPr lang="en-US" dirty="0" smtClean="0"/>
              <a:t>Many lower level blocks share a given cache block</a:t>
            </a:r>
          </a:p>
          <a:p>
            <a:pPr lvl="2"/>
            <a:r>
              <a:rPr lang="en-US" dirty="0" smtClean="0"/>
              <a:t>Block is also called a </a:t>
            </a:r>
            <a:r>
              <a:rPr lang="en-US" b="1" i="1" dirty="0" smtClean="0">
                <a:solidFill>
                  <a:srgbClr val="0000FF"/>
                </a:solidFill>
              </a:rPr>
              <a:t>line</a:t>
            </a:r>
          </a:p>
          <a:p>
            <a:pPr lvl="1"/>
            <a:r>
              <a:rPr lang="en-US" dirty="0" smtClean="0"/>
              <a:t>Address mapping:</a:t>
            </a:r>
          </a:p>
          <a:p>
            <a:pPr lvl="2"/>
            <a:r>
              <a:rPr lang="en-US" dirty="0" smtClean="0"/>
              <a:t>(</a:t>
            </a:r>
            <a:r>
              <a:rPr lang="en-US" i="1" dirty="0" smtClean="0"/>
              <a:t>block </a:t>
            </a:r>
            <a:r>
              <a:rPr lang="en-US" dirty="0" smtClean="0"/>
              <a:t>address) modulo (# of </a:t>
            </a:r>
            <a:r>
              <a:rPr lang="en-US" i="1" dirty="0" smtClean="0"/>
              <a:t>blocks </a:t>
            </a:r>
            <a:r>
              <a:rPr lang="en-US" dirty="0" smtClean="0"/>
              <a:t>in the cache)</a:t>
            </a:r>
          </a:p>
          <a:p>
            <a:pPr lvl="2"/>
            <a:r>
              <a:rPr lang="en-US" i="1" dirty="0" smtClean="0"/>
              <a:t>Tag </a:t>
            </a:r>
            <a:r>
              <a:rPr lang="en-US" dirty="0" smtClean="0"/>
              <a:t>associated with each cache </a:t>
            </a:r>
            <a:r>
              <a:rPr lang="en-US" i="1" dirty="0" smtClean="0"/>
              <a:t>block </a:t>
            </a:r>
            <a:r>
              <a:rPr lang="en-US" dirty="0" smtClean="0"/>
              <a:t>containing the address information (the upper portion of the address) required to identify the </a:t>
            </a:r>
            <a:r>
              <a:rPr lang="en-US" i="1" dirty="0" smtClean="0"/>
              <a:t>block </a:t>
            </a:r>
            <a:r>
              <a:rPr lang="en-US" dirty="0" smtClean="0"/>
              <a:t>(to answer Q1)</a:t>
            </a:r>
          </a:p>
          <a:p>
            <a:pPr lvl="1"/>
            <a:r>
              <a:rPr lang="en-US" dirty="0" smtClean="0"/>
              <a:t>(Later in semester we’ll cover alternatives to direct mapped)</a:t>
            </a:r>
            <a:endParaRPr lang="en-US" dirty="0"/>
          </a:p>
        </p:txBody>
      </p:sp>
      <p:sp>
        <p:nvSpPr>
          <p:cNvPr id="5" name="Date Placeholder 4"/>
          <p:cNvSpPr>
            <a:spLocks noGrp="1"/>
          </p:cNvSpPr>
          <p:nvPr>
            <p:ph type="dt" sz="half" idx="10"/>
          </p:nvPr>
        </p:nvSpPr>
        <p:spPr/>
        <p:txBody>
          <a:bodyPr/>
          <a:lstStyle/>
          <a:p>
            <a:fld id="{A7F1EFF6-33BF-EF4D-A23E-9680EB985D7D}" type="datetime1">
              <a:rPr lang="en-US" smtClean="0"/>
              <a:pPr/>
              <a:t>2/22/11</a:t>
            </a:fld>
            <a:endParaRPr lang="en-US"/>
          </a:p>
        </p:txBody>
      </p:sp>
      <p:sp>
        <p:nvSpPr>
          <p:cNvPr id="7" name="Footer Placeholder 6"/>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a 6-bit Memory Address</a:t>
            </a:r>
            <a:endParaRPr lang="en-US" dirty="0"/>
          </a:p>
        </p:txBody>
      </p:sp>
      <p:sp>
        <p:nvSpPr>
          <p:cNvPr id="29" name="Content Placeholder 28"/>
          <p:cNvSpPr>
            <a:spLocks noGrp="1"/>
          </p:cNvSpPr>
          <p:nvPr>
            <p:ph idx="1"/>
          </p:nvPr>
        </p:nvSpPr>
        <p:spPr>
          <a:xfrm>
            <a:off x="457200" y="3302011"/>
            <a:ext cx="8686800" cy="3539056"/>
          </a:xfrm>
        </p:spPr>
        <p:txBody>
          <a:bodyPr>
            <a:normAutofit fontScale="62500" lnSpcReduction="20000"/>
          </a:bodyPr>
          <a:lstStyle/>
          <a:p>
            <a:r>
              <a:rPr lang="en-US" dirty="0" smtClean="0"/>
              <a:t>Note: $ = Cache</a:t>
            </a:r>
          </a:p>
          <a:p>
            <a:r>
              <a:rPr lang="en-US" dirty="0" smtClean="0"/>
              <a:t>In example, block size is 4 bytes/1 word (it could be multi-word)</a:t>
            </a:r>
          </a:p>
          <a:p>
            <a:r>
              <a:rPr lang="en-US" dirty="0" smtClean="0"/>
              <a:t>Memory and cache blocks are the same size, unit of transfer between memory and cache</a:t>
            </a:r>
          </a:p>
          <a:p>
            <a:r>
              <a:rPr lang="en-US" dirty="0" smtClean="0"/>
              <a:t># Memory blocks &gt;&gt; # Cache blocks</a:t>
            </a:r>
          </a:p>
          <a:p>
            <a:pPr lvl="1"/>
            <a:r>
              <a:rPr lang="en-US" dirty="0" smtClean="0"/>
              <a:t>16 Memory blocks/16 words/64 bytes/6 bits to address all bytes</a:t>
            </a:r>
          </a:p>
          <a:p>
            <a:pPr lvl="1"/>
            <a:r>
              <a:rPr lang="en-US" dirty="0" smtClean="0"/>
              <a:t>4 Cache blocks, 4 bytes (1 word) per block</a:t>
            </a:r>
          </a:p>
          <a:p>
            <a:pPr lvl="1"/>
            <a:r>
              <a:rPr lang="en-US" dirty="0" smtClean="0"/>
              <a:t>4 Memory blocks map to each cache block</a:t>
            </a:r>
          </a:p>
          <a:p>
            <a:r>
              <a:rPr lang="en-US" dirty="0" smtClean="0"/>
              <a:t>Byte within block: low order two bits, ignore! (nothing smaller than a block)</a:t>
            </a:r>
          </a:p>
          <a:p>
            <a:r>
              <a:rPr lang="en-US" dirty="0" smtClean="0"/>
              <a:t>Memory block to cache block, aka </a:t>
            </a:r>
            <a:r>
              <a:rPr lang="en-US" i="1" dirty="0" smtClean="0">
                <a:solidFill>
                  <a:srgbClr val="0000FF"/>
                </a:solidFill>
              </a:rPr>
              <a:t>index</a:t>
            </a:r>
            <a:r>
              <a:rPr lang="en-US" dirty="0" smtClean="0"/>
              <a:t>: middle two bits</a:t>
            </a:r>
          </a:p>
          <a:p>
            <a:r>
              <a:rPr lang="en-US" dirty="0" smtClean="0"/>
              <a:t>Which memory block is in a given cache block, aka </a:t>
            </a:r>
            <a:r>
              <a:rPr lang="en-US" i="1" dirty="0" smtClean="0">
                <a:solidFill>
                  <a:srgbClr val="0000FF"/>
                </a:solidFill>
              </a:rPr>
              <a:t>tag</a:t>
            </a:r>
            <a:r>
              <a:rPr lang="en-US" dirty="0" smtClean="0"/>
              <a:t>: top two bits</a:t>
            </a:r>
          </a:p>
        </p:txBody>
      </p:sp>
      <p:sp>
        <p:nvSpPr>
          <p:cNvPr id="4" name="Date Placeholder 3"/>
          <p:cNvSpPr>
            <a:spLocks noGrp="1"/>
          </p:cNvSpPr>
          <p:nvPr>
            <p:ph type="dt" sz="half" idx="10"/>
          </p:nvPr>
        </p:nvSpPr>
        <p:spPr/>
        <p:txBody>
          <a:bodyPr/>
          <a:lstStyle/>
          <a:p>
            <a:fld id="{A11C7E25-070B-6F40-A577-DAD21E602A69}" type="datetime1">
              <a:rPr lang="en-US" smtClean="0"/>
              <a:pPr/>
              <a:t>2/22/11</a:t>
            </a:fld>
            <a:endParaRPr lang="en-US"/>
          </a:p>
        </p:txBody>
      </p:sp>
      <p:sp>
        <p:nvSpPr>
          <p:cNvPr id="5" name="Footer Placeholder 4"/>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sp>
        <p:nvSpPr>
          <p:cNvPr id="7" name="Rectangle 6"/>
          <p:cNvSpPr/>
          <p:nvPr/>
        </p:nvSpPr>
        <p:spPr>
          <a:xfrm>
            <a:off x="1447800" y="1456275"/>
            <a:ext cx="6235700" cy="8001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3"/>
          <p:cNvGrpSpPr/>
          <p:nvPr/>
        </p:nvGrpSpPr>
        <p:grpSpPr>
          <a:xfrm>
            <a:off x="1447800" y="1049875"/>
            <a:ext cx="6232859" cy="412810"/>
            <a:chOff x="1447800" y="1473200"/>
            <a:chExt cx="6232859" cy="412810"/>
          </a:xfrm>
        </p:grpSpPr>
        <p:sp>
          <p:nvSpPr>
            <p:cNvPr id="10" name="TextBox 9"/>
            <p:cNvSpPr txBox="1"/>
            <p:nvPr/>
          </p:nvSpPr>
          <p:spPr>
            <a:xfrm>
              <a:off x="7366000" y="1473200"/>
              <a:ext cx="314659" cy="400110"/>
            </a:xfrm>
            <a:prstGeom prst="rect">
              <a:avLst/>
            </a:prstGeom>
            <a:noFill/>
          </p:spPr>
          <p:txBody>
            <a:bodyPr wrap="none" rtlCol="0">
              <a:spAutoFit/>
            </a:bodyPr>
            <a:lstStyle/>
            <a:p>
              <a:r>
                <a:rPr lang="en-US" sz="2000" dirty="0" smtClean="0"/>
                <a:t>0</a:t>
              </a:r>
              <a:endParaRPr lang="en-US" sz="2000" dirty="0"/>
            </a:p>
          </p:txBody>
        </p:sp>
        <p:sp>
          <p:nvSpPr>
            <p:cNvPr id="11" name="TextBox 10"/>
            <p:cNvSpPr txBox="1"/>
            <p:nvPr/>
          </p:nvSpPr>
          <p:spPr>
            <a:xfrm>
              <a:off x="1447800" y="1485900"/>
              <a:ext cx="314659" cy="400110"/>
            </a:xfrm>
            <a:prstGeom prst="rect">
              <a:avLst/>
            </a:prstGeom>
            <a:noFill/>
          </p:spPr>
          <p:txBody>
            <a:bodyPr wrap="none" rtlCol="0">
              <a:spAutoFit/>
            </a:bodyPr>
            <a:lstStyle/>
            <a:p>
              <a:r>
                <a:rPr lang="en-US" sz="2000" dirty="0" smtClean="0"/>
                <a:t>5</a:t>
              </a:r>
              <a:endParaRPr lang="en-US" sz="2000" dirty="0"/>
            </a:p>
          </p:txBody>
        </p:sp>
      </p:grpSp>
      <p:grpSp>
        <p:nvGrpSpPr>
          <p:cNvPr id="8" name="Group 20"/>
          <p:cNvGrpSpPr/>
          <p:nvPr/>
        </p:nvGrpSpPr>
        <p:grpSpPr>
          <a:xfrm>
            <a:off x="5663406" y="1049875"/>
            <a:ext cx="2725770" cy="1965186"/>
            <a:chOff x="5663406" y="1473200"/>
            <a:chExt cx="2725770" cy="1965186"/>
          </a:xfrm>
        </p:grpSpPr>
        <p:cxnSp>
          <p:nvCxnSpPr>
            <p:cNvPr id="9" name="Straight Connector 8"/>
            <p:cNvCxnSpPr/>
            <p:nvPr/>
          </p:nvCxnSpPr>
          <p:spPr>
            <a:xfrm rot="5400000">
              <a:off x="5264150" y="22796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676900" y="1473200"/>
              <a:ext cx="314659" cy="400110"/>
            </a:xfrm>
            <a:prstGeom prst="rect">
              <a:avLst/>
            </a:prstGeom>
            <a:noFill/>
          </p:spPr>
          <p:txBody>
            <a:bodyPr wrap="none" rtlCol="0">
              <a:spAutoFit/>
            </a:bodyPr>
            <a:lstStyle/>
            <a:p>
              <a:r>
                <a:rPr lang="en-US" sz="2000" dirty="0" smtClean="0"/>
                <a:t>1</a:t>
              </a:r>
              <a:endParaRPr lang="en-US" sz="2000" dirty="0"/>
            </a:p>
          </p:txBody>
        </p:sp>
        <p:sp>
          <p:nvSpPr>
            <p:cNvPr id="18" name="TextBox 17"/>
            <p:cNvSpPr txBox="1"/>
            <p:nvPr/>
          </p:nvSpPr>
          <p:spPr>
            <a:xfrm>
              <a:off x="5676900" y="2730500"/>
              <a:ext cx="2712276" cy="707886"/>
            </a:xfrm>
            <a:prstGeom prst="rect">
              <a:avLst/>
            </a:prstGeom>
            <a:noFill/>
          </p:spPr>
          <p:txBody>
            <a:bodyPr wrap="none" rtlCol="0">
              <a:spAutoFit/>
            </a:bodyPr>
            <a:lstStyle/>
            <a:p>
              <a:r>
                <a:rPr lang="en-US" sz="2000" dirty="0" smtClean="0">
                  <a:solidFill>
                    <a:srgbClr val="0000FF"/>
                  </a:solidFill>
                </a:rPr>
                <a:t>Byte Offset Within Block</a:t>
              </a:r>
              <a:r>
                <a:rPr lang="en-US" sz="2000" dirty="0" smtClean="0"/>
                <a:t/>
              </a:r>
              <a:br>
                <a:rPr lang="en-US" sz="2000" dirty="0" smtClean="0"/>
              </a:br>
              <a:r>
                <a:rPr lang="en-US" sz="2000" dirty="0" smtClean="0"/>
                <a:t>(e.g., Word)</a:t>
              </a:r>
              <a:endParaRPr lang="en-US" sz="2000" dirty="0"/>
            </a:p>
          </p:txBody>
        </p:sp>
      </p:grpSp>
      <p:grpSp>
        <p:nvGrpSpPr>
          <p:cNvPr id="17" name="Group 21"/>
          <p:cNvGrpSpPr/>
          <p:nvPr/>
        </p:nvGrpSpPr>
        <p:grpSpPr>
          <a:xfrm>
            <a:off x="3606006" y="1049875"/>
            <a:ext cx="2029953" cy="1977886"/>
            <a:chOff x="3606006" y="1473200"/>
            <a:chExt cx="2029953" cy="1977886"/>
          </a:xfrm>
        </p:grpSpPr>
        <p:sp>
          <p:nvSpPr>
            <p:cNvPr id="13" name="TextBox 12"/>
            <p:cNvSpPr txBox="1"/>
            <p:nvPr/>
          </p:nvSpPr>
          <p:spPr>
            <a:xfrm>
              <a:off x="5321300" y="1473200"/>
              <a:ext cx="314659" cy="400110"/>
            </a:xfrm>
            <a:prstGeom prst="rect">
              <a:avLst/>
            </a:prstGeom>
            <a:noFill/>
          </p:spPr>
          <p:txBody>
            <a:bodyPr wrap="none" rtlCol="0">
              <a:spAutoFit/>
            </a:bodyPr>
            <a:lstStyle/>
            <a:p>
              <a:r>
                <a:rPr lang="en-US" sz="2000" dirty="0" smtClean="0"/>
                <a:t>2</a:t>
              </a:r>
              <a:endParaRPr lang="en-US" sz="2000" dirty="0"/>
            </a:p>
          </p:txBody>
        </p:sp>
        <p:cxnSp>
          <p:nvCxnSpPr>
            <p:cNvPr id="14" name="Straight Connector 13"/>
            <p:cNvCxnSpPr/>
            <p:nvPr/>
          </p:nvCxnSpPr>
          <p:spPr>
            <a:xfrm rot="5400000">
              <a:off x="3206750" y="2292350"/>
              <a:ext cx="800100"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19500" y="1473200"/>
              <a:ext cx="314659" cy="400110"/>
            </a:xfrm>
            <a:prstGeom prst="rect">
              <a:avLst/>
            </a:prstGeom>
            <a:noFill/>
          </p:spPr>
          <p:txBody>
            <a:bodyPr wrap="none" rtlCol="0">
              <a:spAutoFit/>
            </a:bodyPr>
            <a:lstStyle/>
            <a:p>
              <a:r>
                <a:rPr lang="en-US" sz="2000" dirty="0" smtClean="0"/>
                <a:t>3</a:t>
              </a:r>
              <a:endParaRPr lang="en-US" sz="2000" dirty="0"/>
            </a:p>
          </p:txBody>
        </p:sp>
        <p:sp>
          <p:nvSpPr>
            <p:cNvPr id="19" name="TextBox 18"/>
            <p:cNvSpPr txBox="1"/>
            <p:nvPr/>
          </p:nvSpPr>
          <p:spPr>
            <a:xfrm>
              <a:off x="3810000" y="2743200"/>
              <a:ext cx="1690612" cy="707886"/>
            </a:xfrm>
            <a:prstGeom prst="rect">
              <a:avLst/>
            </a:prstGeom>
            <a:noFill/>
          </p:spPr>
          <p:txBody>
            <a:bodyPr wrap="none" rtlCol="0">
              <a:spAutoFit/>
            </a:bodyPr>
            <a:lstStyle/>
            <a:p>
              <a:pPr algn="ctr"/>
              <a:r>
                <a:rPr lang="en-US" sz="2000" dirty="0" smtClean="0"/>
                <a:t>Block Within $</a:t>
              </a:r>
            </a:p>
            <a:p>
              <a:pPr algn="ctr"/>
              <a:r>
                <a:rPr lang="en-US" sz="2000" i="1" dirty="0" smtClean="0">
                  <a:solidFill>
                    <a:srgbClr val="0000FF"/>
                  </a:solidFill>
                </a:rPr>
                <a:t>Index</a:t>
              </a:r>
              <a:endParaRPr lang="en-US" sz="2000" i="1" dirty="0">
                <a:solidFill>
                  <a:srgbClr val="0000FF"/>
                </a:solidFill>
              </a:endParaRPr>
            </a:p>
          </p:txBody>
        </p:sp>
      </p:grpSp>
      <p:grpSp>
        <p:nvGrpSpPr>
          <p:cNvPr id="21" name="Group 22"/>
          <p:cNvGrpSpPr/>
          <p:nvPr/>
        </p:nvGrpSpPr>
        <p:grpSpPr>
          <a:xfrm>
            <a:off x="1452805" y="1049875"/>
            <a:ext cx="2125754" cy="2323763"/>
            <a:chOff x="1452805" y="1473200"/>
            <a:chExt cx="2125754" cy="2323763"/>
          </a:xfrm>
        </p:grpSpPr>
        <p:sp>
          <p:nvSpPr>
            <p:cNvPr id="16" name="TextBox 15"/>
            <p:cNvSpPr txBox="1"/>
            <p:nvPr/>
          </p:nvSpPr>
          <p:spPr>
            <a:xfrm>
              <a:off x="3263900" y="1473200"/>
              <a:ext cx="314659" cy="400110"/>
            </a:xfrm>
            <a:prstGeom prst="rect">
              <a:avLst/>
            </a:prstGeom>
            <a:noFill/>
          </p:spPr>
          <p:txBody>
            <a:bodyPr wrap="none" rtlCol="0">
              <a:spAutoFit/>
            </a:bodyPr>
            <a:lstStyle/>
            <a:p>
              <a:r>
                <a:rPr lang="en-US" sz="2000" dirty="0" smtClean="0"/>
                <a:t>4</a:t>
              </a:r>
              <a:endParaRPr lang="en-US" sz="2000" dirty="0"/>
            </a:p>
          </p:txBody>
        </p:sp>
        <p:sp>
          <p:nvSpPr>
            <p:cNvPr id="20" name="TextBox 19"/>
            <p:cNvSpPr txBox="1"/>
            <p:nvPr/>
          </p:nvSpPr>
          <p:spPr>
            <a:xfrm>
              <a:off x="1452805" y="2781300"/>
              <a:ext cx="2112402" cy="1015663"/>
            </a:xfrm>
            <a:prstGeom prst="rect">
              <a:avLst/>
            </a:prstGeom>
            <a:noFill/>
          </p:spPr>
          <p:txBody>
            <a:bodyPr wrap="none" rtlCol="0">
              <a:spAutoFit/>
            </a:bodyPr>
            <a:lstStyle/>
            <a:p>
              <a:pPr algn="ctr"/>
              <a:r>
                <a:rPr lang="en-US" sz="2000" dirty="0" err="1" smtClean="0"/>
                <a:t>Mem</a:t>
              </a:r>
              <a:r>
                <a:rPr lang="en-US" sz="2000" dirty="0" smtClean="0"/>
                <a:t> Block Within</a:t>
              </a:r>
              <a:br>
                <a:rPr lang="en-US" sz="2000" dirty="0" smtClean="0"/>
              </a:br>
              <a:r>
                <a:rPr lang="en-US" sz="2000" dirty="0" smtClean="0"/>
                <a:t>$ Block</a:t>
              </a:r>
            </a:p>
            <a:p>
              <a:pPr algn="ctr"/>
              <a:r>
                <a:rPr lang="en-US" sz="2000" i="1" dirty="0" smtClean="0">
                  <a:solidFill>
                    <a:srgbClr val="0000FF"/>
                  </a:solidFill>
                </a:rPr>
                <a:t>Tag</a:t>
              </a:r>
              <a:endParaRPr lang="en-US" sz="2000" i="1" dirty="0">
                <a:solidFill>
                  <a:srgbClr val="0000FF"/>
                </a:solidFill>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457200" y="1151459"/>
            <a:ext cx="8077200" cy="680699"/>
          </a:xfrm>
          <a:noFill/>
          <a:ln/>
        </p:spPr>
        <p:txBody>
          <a:bodyPr lIns="90488" tIns="44450" rIns="90488" bIns="44450">
            <a:normAutofit fontScale="92500" lnSpcReduction="20000"/>
          </a:bodyPr>
          <a:lstStyle/>
          <a:p>
            <a:pPr marL="342900" indent="-342900">
              <a:lnSpc>
                <a:spcPct val="80000"/>
              </a:lnSpc>
            </a:pPr>
            <a:r>
              <a:rPr lang="en-US" dirty="0"/>
              <a:t>One </a:t>
            </a:r>
            <a:r>
              <a:rPr lang="en-US" dirty="0" smtClean="0"/>
              <a:t>word blocks, </a:t>
            </a:r>
            <a:r>
              <a:rPr lang="en-US" dirty="0"/>
              <a:t>cache size = 1K </a:t>
            </a:r>
            <a:r>
              <a:rPr lang="en-US" dirty="0" smtClean="0"/>
              <a:t>words (or 4KB)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noFill/>
          <a:ln/>
        </p:spPr>
        <p:txBody>
          <a:bodyPr lIns="90488" tIns="44450" rIns="90488" bIns="44450" anchor="ctr">
            <a:normAutofit/>
          </a:bodyPr>
          <a:lstStyle/>
          <a:p>
            <a:r>
              <a:rPr lang="en-US" dirty="0" smtClean="0"/>
              <a:t>Direct </a:t>
            </a:r>
            <a:r>
              <a:rPr lang="en-US" dirty="0"/>
              <a:t>Mapped Cache Example</a:t>
            </a:r>
          </a:p>
        </p:txBody>
      </p:sp>
      <p:grpSp>
        <p:nvGrpSpPr>
          <p:cNvPr id="2" name="Group 11"/>
          <p:cNvGrpSpPr>
            <a:grpSpLocks/>
          </p:cNvGrpSpPr>
          <p:nvPr/>
        </p:nvGrpSpPr>
        <p:grpSpPr bwMode="auto">
          <a:xfrm>
            <a:off x="1970260" y="2080678"/>
            <a:ext cx="3028952" cy="3408363"/>
            <a:chOff x="1056" y="1183"/>
            <a:chExt cx="1908"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908" cy="2070"/>
              <a:chOff x="1056" y="1183"/>
              <a:chExt cx="1908" cy="2070"/>
            </a:xfrm>
          </p:grpSpPr>
          <p:sp>
            <p:nvSpPr>
              <p:cNvPr id="1604623" name="Text Box 15"/>
              <p:cNvSpPr txBox="1">
                <a:spLocks noChangeArrowheads="1"/>
              </p:cNvSpPr>
              <p:nvPr/>
            </p:nvSpPr>
            <p:spPr bwMode="auto">
              <a:xfrm>
                <a:off x="2704"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grpSp>
        </p:grpSp>
      </p:grpSp>
      <p:grpSp>
        <p:nvGrpSpPr>
          <p:cNvPr id="5" name="Group 20"/>
          <p:cNvGrpSpPr>
            <a:grpSpLocks/>
          </p:cNvGrpSpPr>
          <p:nvPr/>
        </p:nvGrpSpPr>
        <p:grpSpPr bwMode="auto">
          <a:xfrm>
            <a:off x="2321098" y="2107666"/>
            <a:ext cx="3756023" cy="1820862"/>
            <a:chOff x="1277" y="1200"/>
            <a:chExt cx="2366"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60" cy="213"/>
            </a:xfrm>
            <a:prstGeom prst="rect">
              <a:avLst/>
            </a:prstGeom>
            <a:noFill/>
            <a:ln w="12700">
              <a:noFill/>
              <a:miter lim="800000"/>
              <a:headEnd/>
              <a:tailEnd/>
            </a:ln>
            <a:effectLst/>
          </p:spPr>
          <p:txBody>
            <a:bodyPr wrap="none">
              <a:spAutoFit/>
            </a:bodyPr>
            <a:lstStyle/>
            <a:p>
              <a:r>
                <a:rPr lang="en-US" sz="1600" dirty="0">
                  <a:solidFill>
                    <a:schemeClr val="tx1"/>
                  </a:solidFill>
                </a:rPr>
                <a:t>10</a:t>
              </a:r>
            </a:p>
          </p:txBody>
        </p:sp>
        <p:sp>
          <p:nvSpPr>
            <p:cNvPr id="1604632" name="Text Box 24"/>
            <p:cNvSpPr txBox="1">
              <a:spLocks noChangeArrowheads="1"/>
            </p:cNvSpPr>
            <p:nvPr/>
          </p:nvSpPr>
          <p:spPr bwMode="auto">
            <a:xfrm>
              <a:off x="2754" y="1370"/>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grpSp>
      <p:grpSp>
        <p:nvGrpSpPr>
          <p:cNvPr id="6" name="Group 25"/>
          <p:cNvGrpSpPr>
            <a:grpSpLocks/>
          </p:cNvGrpSpPr>
          <p:nvPr/>
        </p:nvGrpSpPr>
        <p:grpSpPr bwMode="auto">
          <a:xfrm>
            <a:off x="2913235" y="2785528"/>
            <a:ext cx="4267200" cy="2135188"/>
            <a:chOff x="1650" y="1627"/>
            <a:chExt cx="2688" cy="1345"/>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04648" name="Text Box 40"/>
            <p:cNvSpPr txBox="1">
              <a:spLocks noChangeArrowheads="1"/>
            </p:cNvSpPr>
            <p:nvPr/>
          </p:nvSpPr>
          <p:spPr bwMode="auto">
            <a:xfrm>
              <a:off x="1650" y="1627"/>
              <a:ext cx="451" cy="192"/>
            </a:xfrm>
            <a:prstGeom prst="rect">
              <a:avLst/>
            </a:prstGeom>
            <a:noFill/>
            <a:ln w="12700">
              <a:noFill/>
              <a:miter lim="800000"/>
              <a:headEnd/>
              <a:tailEnd/>
            </a:ln>
            <a:effectLst/>
          </p:spPr>
          <p:txBody>
            <a:bodyPr wrap="none">
              <a:spAutoFit/>
            </a:bodyPr>
            <a:lstStyle/>
            <a:p>
              <a:r>
                <a:rPr lang="en-US" sz="1400">
                  <a:solidFill>
                    <a:schemeClr val="tx1"/>
                  </a:solidFill>
                </a:rPr>
                <a:t>  Index</a:t>
              </a:r>
            </a:p>
          </p:txBody>
        </p:sp>
        <p:sp>
          <p:nvSpPr>
            <p:cNvPr id="1604649" name="Text Box 41"/>
            <p:cNvSpPr txBox="1">
              <a:spLocks noChangeArrowheads="1"/>
            </p:cNvSpPr>
            <p:nvPr/>
          </p:nvSpPr>
          <p:spPr bwMode="auto">
            <a:xfrm>
              <a:off x="2466" y="1627"/>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04650" name="Text Box 42"/>
            <p:cNvSpPr txBox="1">
              <a:spLocks noChangeArrowheads="1"/>
            </p:cNvSpPr>
            <p:nvPr/>
          </p:nvSpPr>
          <p:spPr bwMode="auto">
            <a:xfrm>
              <a:off x="2034" y="1627"/>
              <a:ext cx="340" cy="194"/>
            </a:xfrm>
            <a:prstGeom prst="rect">
              <a:avLst/>
            </a:prstGeom>
            <a:noFill/>
            <a:ln w="12700">
              <a:noFill/>
              <a:miter lim="800000"/>
              <a:headEnd/>
              <a:tailEnd/>
            </a:ln>
            <a:effectLst/>
          </p:spPr>
          <p:txBody>
            <a:bodyPr wrap="none">
              <a:spAutoFit/>
            </a:bodyPr>
            <a:lstStyle/>
            <a:p>
              <a:r>
                <a:rPr lang="en-US" sz="1400" dirty="0">
                  <a:solidFill>
                    <a:srgbClr val="0000FF"/>
                  </a:solidFill>
                </a:rPr>
                <a:t>Valid</a:t>
              </a:r>
            </a:p>
          </p:txBody>
        </p:sp>
        <p:sp>
          <p:nvSpPr>
            <p:cNvPr id="1604651" name="Text Box 43"/>
            <p:cNvSpPr txBox="1">
              <a:spLocks noChangeArrowheads="1"/>
            </p:cNvSpPr>
            <p:nvPr/>
          </p:nvSpPr>
          <p:spPr bwMode="auto">
            <a:xfrm>
              <a:off x="1746" y="1771"/>
              <a:ext cx="328"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1021</a:t>
              </a:r>
            </a:p>
            <a:p>
              <a:pPr algn="r">
                <a:lnSpc>
                  <a:spcPct val="110000"/>
                </a:lnSpc>
              </a:pPr>
              <a:r>
                <a:rPr lang="en-US" sz="1200">
                  <a:solidFill>
                    <a:schemeClr val="tx1"/>
                  </a:solidFill>
                </a:rPr>
                <a:t>1022</a:t>
              </a:r>
            </a:p>
            <a:p>
              <a:pPr algn="r">
                <a:lnSpc>
                  <a:spcPct val="110000"/>
                </a:lnSpc>
              </a:pPr>
              <a:r>
                <a:rPr lang="en-US" sz="1200">
                  <a:solidFill>
                    <a:schemeClr val="tx1"/>
                  </a:solidFill>
                </a:rPr>
                <a:t>1023</a:t>
              </a:r>
            </a:p>
          </p:txBody>
        </p:sp>
      </p:grpSp>
      <p:grpSp>
        <p:nvGrpSpPr>
          <p:cNvPr id="7" name="Group 44"/>
          <p:cNvGrpSpPr>
            <a:grpSpLocks/>
          </p:cNvGrpSpPr>
          <p:nvPr/>
        </p:nvGrpSpPr>
        <p:grpSpPr bwMode="auto">
          <a:xfrm>
            <a:off x="3583160" y="1413928"/>
            <a:ext cx="3597275" cy="709613"/>
            <a:chOff x="2072" y="763"/>
            <a:chExt cx="2266" cy="447"/>
          </a:xfrm>
        </p:grpSpPr>
        <p:sp>
          <p:nvSpPr>
            <p:cNvPr id="1604653" name="Line 45"/>
            <p:cNvSpPr>
              <a:spLocks noChangeShapeType="1"/>
            </p:cNvSpPr>
            <p:nvPr/>
          </p:nvSpPr>
          <p:spPr bwMode="auto">
            <a:xfrm flipV="1">
              <a:off x="3026" y="1061"/>
              <a:ext cx="3" cy="149"/>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51"/>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13 </a:t>
              </a:r>
              <a:r>
                <a:rPr lang="en-US" sz="1000" dirty="0">
                  <a:solidFill>
                    <a:schemeClr val="tx1"/>
                  </a:solidFill>
                </a:rPr>
                <a:t>12  11     . . .       </a:t>
              </a:r>
              <a:r>
                <a:rPr lang="en-US" sz="1000" dirty="0" smtClean="0">
                  <a:solidFill>
                    <a:schemeClr val="tx1"/>
                  </a:solidFill>
                </a:rPr>
                <a:t>   2  </a:t>
              </a:r>
              <a:r>
                <a:rPr lang="en-US" sz="1000" dirty="0">
                  <a:solidFill>
                    <a:schemeClr val="tx1"/>
                  </a:solidFill>
                </a:rPr>
                <a:t>1  0</a:t>
              </a:r>
            </a:p>
          </p:txBody>
        </p:sp>
        <p:sp>
          <p:nvSpPr>
            <p:cNvPr id="1604657" name="Text Box 49"/>
            <p:cNvSpPr txBox="1">
              <a:spLocks noChangeArrowheads="1"/>
            </p:cNvSpPr>
            <p:nvPr/>
          </p:nvSpPr>
          <p:spPr bwMode="auto">
            <a:xfrm>
              <a:off x="3810" y="763"/>
              <a:ext cx="528" cy="366"/>
            </a:xfrm>
            <a:prstGeom prst="rect">
              <a:avLst/>
            </a:prstGeom>
            <a:noFill/>
            <a:ln w="12700">
              <a:noFill/>
              <a:miter lim="800000"/>
              <a:headEnd/>
              <a:tailEnd/>
            </a:ln>
            <a:effectLst/>
          </p:spPr>
          <p:txBody>
            <a:bodyPr>
              <a:spAutoFit/>
            </a:bodyPr>
            <a:lstStyle/>
            <a:p>
              <a:r>
                <a:rPr lang="en-US" sz="1600">
                  <a:solidFill>
                    <a:schemeClr val="tx1"/>
                  </a:solidFill>
                </a:rPr>
                <a:t>Byte offset</a:t>
              </a:r>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sp>
        <p:nvSpPr>
          <p:cNvPr id="1604659" name="Rectangle 51"/>
          <p:cNvSpPr>
            <a:spLocks noChangeArrowheads="1"/>
          </p:cNvSpPr>
          <p:nvPr/>
        </p:nvSpPr>
        <p:spPr bwMode="auto">
          <a:xfrm>
            <a:off x="1066800" y="6079067"/>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grpSp>
        <p:nvGrpSpPr>
          <p:cNvPr id="8" name="Group 52"/>
          <p:cNvGrpSpPr>
            <a:grpSpLocks/>
          </p:cNvGrpSpPr>
          <p:nvPr/>
        </p:nvGrpSpPr>
        <p:grpSpPr bwMode="auto">
          <a:xfrm>
            <a:off x="4180060" y="3860266"/>
            <a:ext cx="623888" cy="1371600"/>
            <a:chOff x="2477" y="2299"/>
            <a:chExt cx="393"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grpSp>
      <p:grpSp>
        <p:nvGrpSpPr>
          <p:cNvPr id="9" name="Group 56"/>
          <p:cNvGrpSpPr>
            <a:grpSpLocks/>
          </p:cNvGrpSpPr>
          <p:nvPr/>
        </p:nvGrpSpPr>
        <p:grpSpPr bwMode="auto">
          <a:xfrm>
            <a:off x="6037435" y="2148941"/>
            <a:ext cx="2060575" cy="3043237"/>
            <a:chOff x="3618" y="1226"/>
            <a:chExt cx="1298"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04668" name="Text Box 60"/>
            <p:cNvSpPr txBox="1">
              <a:spLocks noChangeArrowheads="1"/>
            </p:cNvSpPr>
            <p:nvPr/>
          </p:nvSpPr>
          <p:spPr bwMode="auto">
            <a:xfrm>
              <a:off x="3762" y="2923"/>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grpSp>
      <p:grpSp>
        <p:nvGrpSpPr>
          <p:cNvPr id="10" name="Group 5"/>
          <p:cNvGrpSpPr>
            <a:grpSpLocks/>
          </p:cNvGrpSpPr>
          <p:nvPr/>
        </p:nvGrpSpPr>
        <p:grpSpPr bwMode="auto">
          <a:xfrm>
            <a:off x="1436860" y="2183866"/>
            <a:ext cx="2913063" cy="3905250"/>
            <a:chOff x="720" y="1248"/>
            <a:chExt cx="1835" cy="2460"/>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248"/>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grpSp>
      <p:sp>
        <p:nvSpPr>
          <p:cNvPr id="61" name="Date Placeholder 60"/>
          <p:cNvSpPr>
            <a:spLocks noGrp="1"/>
          </p:cNvSpPr>
          <p:nvPr>
            <p:ph type="dt" sz="half" idx="10"/>
          </p:nvPr>
        </p:nvSpPr>
        <p:spPr/>
        <p:txBody>
          <a:bodyPr/>
          <a:lstStyle/>
          <a:p>
            <a:fld id="{A33F23C0-D289-8740-B0F3-350CBCFAD8D1}" type="datetime1">
              <a:rPr lang="en-US" smtClean="0"/>
              <a:pPr/>
              <a:t>2/22/11</a:t>
            </a:fld>
            <a:endParaRPr lang="en-US" dirty="0"/>
          </a:p>
        </p:txBody>
      </p:sp>
      <p:sp>
        <p:nvSpPr>
          <p:cNvPr id="62" name="Slide Number Placeholder 61"/>
          <p:cNvSpPr>
            <a:spLocks noGrp="1"/>
          </p:cNvSpPr>
          <p:nvPr>
            <p:ph type="sldNum" sz="quarter" idx="12"/>
          </p:nvPr>
        </p:nvSpPr>
        <p:spPr/>
        <p:txBody>
          <a:bodyPr/>
          <a:lstStyle/>
          <a:p>
            <a:fld id="{3CC63E4C-4642-794D-A2FD-70F6B81535F5}" type="slidenum">
              <a:rPr lang="en-US" smtClean="0"/>
              <a:pPr/>
              <a:t>27</a:t>
            </a:fld>
            <a:endParaRPr lang="en-US" dirty="0"/>
          </a:p>
        </p:txBody>
      </p:sp>
      <p:sp>
        <p:nvSpPr>
          <p:cNvPr id="63" name="Footer Placeholder 62"/>
          <p:cNvSpPr>
            <a:spLocks noGrp="1"/>
          </p:cNvSpPr>
          <p:nvPr>
            <p:ph type="ftr" sz="quarter" idx="11"/>
          </p:nvPr>
        </p:nvSpPr>
        <p:spPr/>
        <p:txBody>
          <a:bodyPr/>
          <a:lstStyle/>
          <a:p>
            <a:r>
              <a:rPr lang="en-US" dirty="0" smtClean="0"/>
              <a:t>Spring 2011 -- Lecture #11</a:t>
            </a:r>
            <a:endParaRPr lang="en-US" dirty="0"/>
          </a:p>
        </p:txBody>
      </p:sp>
      <p:sp>
        <p:nvSpPr>
          <p:cNvPr id="64" name="TextBox 63"/>
          <p:cNvSpPr txBox="1"/>
          <p:nvPr/>
        </p:nvSpPr>
        <p:spPr>
          <a:xfrm>
            <a:off x="7094493" y="5729914"/>
            <a:ext cx="1766792" cy="369332"/>
          </a:xfrm>
          <a:prstGeom prst="rect">
            <a:avLst/>
          </a:prstGeom>
          <a:noFill/>
        </p:spPr>
        <p:txBody>
          <a:bodyPr wrap="none" rtlCol="0">
            <a:spAutoFit/>
          </a:bodyPr>
          <a:lstStyle/>
          <a:p>
            <a:r>
              <a:rPr lang="en-US" dirty="0" smtClean="0">
                <a:hlinkClick r:id="rId3"/>
              </a:rPr>
              <a:t>Student Roulette</a:t>
            </a:r>
            <a:endParaRPr lang="en-US" dirty="0"/>
          </a:p>
        </p:txBody>
      </p:sp>
      <p:sp>
        <p:nvSpPr>
          <p:cNvPr id="65" name="Rectangle 51"/>
          <p:cNvSpPr>
            <a:spLocks noChangeArrowheads="1"/>
          </p:cNvSpPr>
          <p:nvPr/>
        </p:nvSpPr>
        <p:spPr bwMode="auto">
          <a:xfrm>
            <a:off x="-195809" y="2221894"/>
            <a:ext cx="1979997"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Valid bit ensures something useful in cache for this index</a:t>
            </a:r>
            <a:endParaRPr lang="en-US" sz="2400" i="1" dirty="0"/>
          </a:p>
        </p:txBody>
      </p:sp>
      <p:sp>
        <p:nvSpPr>
          <p:cNvPr id="66" name="Rectangle 51"/>
          <p:cNvSpPr>
            <a:spLocks noChangeArrowheads="1"/>
          </p:cNvSpPr>
          <p:nvPr/>
        </p:nvSpPr>
        <p:spPr bwMode="auto">
          <a:xfrm>
            <a:off x="-232325" y="4431561"/>
            <a:ext cx="1979997"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Compare </a:t>
            </a:r>
            <a:br>
              <a:rPr lang="en-US" sz="2400" i="1" dirty="0" smtClean="0"/>
            </a:br>
            <a:r>
              <a:rPr lang="en-US" sz="2400" i="1" dirty="0" smtClean="0"/>
              <a:t>Tag with upper part of Address to see if a Hit</a:t>
            </a:r>
            <a:endParaRPr lang="en-US" sz="2400" i="1" dirty="0"/>
          </a:p>
        </p:txBody>
      </p:sp>
      <p:sp>
        <p:nvSpPr>
          <p:cNvPr id="67" name="Rectangle 51"/>
          <p:cNvSpPr>
            <a:spLocks noChangeArrowheads="1"/>
          </p:cNvSpPr>
          <p:nvPr/>
        </p:nvSpPr>
        <p:spPr bwMode="auto">
          <a:xfrm>
            <a:off x="7504115" y="2526692"/>
            <a:ext cx="1639885"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smtClean="0"/>
              <a:t>Read</a:t>
            </a:r>
            <a:br>
              <a:rPr lang="en-US" sz="2400" i="1" dirty="0" smtClean="0"/>
            </a:br>
            <a:r>
              <a:rPr lang="en-US" sz="2400" i="1" dirty="0" smtClean="0"/>
              <a:t>data from cache instead of memory if a Hit</a:t>
            </a:r>
            <a:endParaRPr lang="en-US" sz="24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499"/>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6046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4659" grpId="0" autoUpdateAnimBg="0"/>
      <p:bldP spid="64" grpId="0"/>
      <p:bldP spid="65" grpId="0" autoUpdateAnimBg="0"/>
      <p:bldP spid="66" grpId="0" autoUpdateAnimBg="0"/>
      <p:bldP spid="67" grpId="0" autoUpdateAnimBg="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2322" name="Rectangle 2"/>
          <p:cNvSpPr>
            <a:spLocks noGrp="1" noChangeArrowheads="1"/>
          </p:cNvSpPr>
          <p:nvPr>
            <p:ph type="title"/>
          </p:nvPr>
        </p:nvSpPr>
        <p:spPr/>
        <p:txBody>
          <a:bodyPr/>
          <a:lstStyle/>
          <a:p>
            <a:r>
              <a:rPr lang="en-US"/>
              <a:t>Caching:  A Simple First Example</a:t>
            </a:r>
          </a:p>
        </p:txBody>
      </p:sp>
      <p:grpSp>
        <p:nvGrpSpPr>
          <p:cNvPr id="2" name="Group 3"/>
          <p:cNvGrpSpPr>
            <a:grpSpLocks/>
          </p:cNvGrpSpPr>
          <p:nvPr/>
        </p:nvGrpSpPr>
        <p:grpSpPr bwMode="auto">
          <a:xfrm>
            <a:off x="2260599" y="1972735"/>
            <a:ext cx="990600" cy="1219200"/>
            <a:chOff x="1344" y="1056"/>
            <a:chExt cx="624" cy="768"/>
          </a:xfrm>
        </p:grpSpPr>
        <p:sp>
          <p:nvSpPr>
            <p:cNvPr id="1592324"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25"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26"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27"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28" name="Line 8"/>
          <p:cNvSpPr>
            <a:spLocks noChangeShapeType="1"/>
          </p:cNvSpPr>
          <p:nvPr/>
        </p:nvSpPr>
        <p:spPr bwMode="auto">
          <a:xfrm>
            <a:off x="4267200" y="1938857"/>
            <a:ext cx="990600" cy="0"/>
          </a:xfrm>
          <a:prstGeom prst="line">
            <a:avLst/>
          </a:prstGeom>
          <a:noFill/>
          <a:ln w="12700">
            <a:solidFill>
              <a:schemeClr val="tx1"/>
            </a:solidFill>
            <a:round/>
            <a:headEnd/>
            <a:tailEnd/>
          </a:ln>
          <a:effectLst/>
        </p:spPr>
        <p:txBody>
          <a:bodyPr wrap="none" anchor="ctr"/>
          <a:lstStyle/>
          <a:p>
            <a:endParaRPr lang="en-US"/>
          </a:p>
        </p:txBody>
      </p:sp>
      <p:sp>
        <p:nvSpPr>
          <p:cNvPr id="1592329" name="Line 9"/>
          <p:cNvSpPr>
            <a:spLocks noChangeShapeType="1"/>
          </p:cNvSpPr>
          <p:nvPr/>
        </p:nvSpPr>
        <p:spPr bwMode="auto">
          <a:xfrm>
            <a:off x="4267200" y="1634057"/>
            <a:ext cx="990600" cy="0"/>
          </a:xfrm>
          <a:prstGeom prst="line">
            <a:avLst/>
          </a:prstGeom>
          <a:noFill/>
          <a:ln w="12700">
            <a:solidFill>
              <a:schemeClr val="tx1"/>
            </a:solidFill>
            <a:round/>
            <a:headEnd/>
            <a:tailEnd/>
          </a:ln>
          <a:effectLst/>
        </p:spPr>
        <p:txBody>
          <a:bodyPr wrap="none" anchor="ctr"/>
          <a:lstStyle/>
          <a:p>
            <a:endParaRPr lang="en-US"/>
          </a:p>
        </p:txBody>
      </p:sp>
      <p:sp>
        <p:nvSpPr>
          <p:cNvPr id="1592330" name="Line 10"/>
          <p:cNvSpPr>
            <a:spLocks noChangeShapeType="1"/>
          </p:cNvSpPr>
          <p:nvPr/>
        </p:nvSpPr>
        <p:spPr bwMode="auto">
          <a:xfrm>
            <a:off x="4267200" y="2243657"/>
            <a:ext cx="990600" cy="0"/>
          </a:xfrm>
          <a:prstGeom prst="line">
            <a:avLst/>
          </a:prstGeom>
          <a:noFill/>
          <a:ln w="12700">
            <a:solidFill>
              <a:schemeClr val="tx1"/>
            </a:solidFill>
            <a:round/>
            <a:headEnd/>
            <a:tailEnd/>
          </a:ln>
          <a:effectLst/>
        </p:spPr>
        <p:txBody>
          <a:bodyPr wrap="none" anchor="ctr"/>
          <a:lstStyle/>
          <a:p>
            <a:endParaRPr lang="en-US"/>
          </a:p>
        </p:txBody>
      </p:sp>
      <p:sp>
        <p:nvSpPr>
          <p:cNvPr id="1592331" name="Line 11"/>
          <p:cNvSpPr>
            <a:spLocks noChangeShapeType="1"/>
          </p:cNvSpPr>
          <p:nvPr/>
        </p:nvSpPr>
        <p:spPr bwMode="auto">
          <a:xfrm>
            <a:off x="4267200" y="1329257"/>
            <a:ext cx="990600" cy="0"/>
          </a:xfrm>
          <a:prstGeom prst="line">
            <a:avLst/>
          </a:prstGeom>
          <a:noFill/>
          <a:ln w="12700">
            <a:solidFill>
              <a:schemeClr val="tx1"/>
            </a:solidFill>
            <a:round/>
            <a:headEnd/>
            <a:tailEnd/>
          </a:ln>
          <a:effectLst/>
        </p:spPr>
        <p:txBody>
          <a:bodyPr wrap="none" anchor="ctr"/>
          <a:lstStyle/>
          <a:p>
            <a:endParaRPr lang="en-US"/>
          </a:p>
        </p:txBody>
      </p:sp>
      <p:sp>
        <p:nvSpPr>
          <p:cNvPr id="1592332" name="Line 12"/>
          <p:cNvSpPr>
            <a:spLocks noChangeShapeType="1"/>
          </p:cNvSpPr>
          <p:nvPr/>
        </p:nvSpPr>
        <p:spPr bwMode="auto">
          <a:xfrm>
            <a:off x="4267200" y="1329257"/>
            <a:ext cx="0" cy="3657600"/>
          </a:xfrm>
          <a:prstGeom prst="line">
            <a:avLst/>
          </a:prstGeom>
          <a:noFill/>
          <a:ln w="12700">
            <a:solidFill>
              <a:schemeClr val="tx1"/>
            </a:solidFill>
            <a:round/>
            <a:headEnd/>
            <a:tailEnd/>
          </a:ln>
          <a:effectLst/>
        </p:spPr>
        <p:txBody>
          <a:bodyPr wrap="none" anchor="ctr"/>
          <a:lstStyle/>
          <a:p>
            <a:endParaRPr lang="en-US"/>
          </a:p>
        </p:txBody>
      </p:sp>
      <p:sp>
        <p:nvSpPr>
          <p:cNvPr id="1592333" name="Line 13"/>
          <p:cNvSpPr>
            <a:spLocks noChangeShapeType="1"/>
          </p:cNvSpPr>
          <p:nvPr/>
        </p:nvSpPr>
        <p:spPr bwMode="auto">
          <a:xfrm>
            <a:off x="5257800" y="1329257"/>
            <a:ext cx="0" cy="3657600"/>
          </a:xfrm>
          <a:prstGeom prst="line">
            <a:avLst/>
          </a:prstGeom>
          <a:noFill/>
          <a:ln w="12700">
            <a:solidFill>
              <a:schemeClr val="tx1"/>
            </a:solidFill>
            <a:round/>
            <a:headEnd/>
            <a:tailEnd/>
          </a:ln>
          <a:effectLst/>
        </p:spPr>
        <p:txBody>
          <a:bodyPr wrap="none" anchor="ctr"/>
          <a:lstStyle/>
          <a:p>
            <a:endParaRPr lang="en-US"/>
          </a:p>
        </p:txBody>
      </p:sp>
      <p:sp>
        <p:nvSpPr>
          <p:cNvPr id="1592334" name="Line 14"/>
          <p:cNvSpPr>
            <a:spLocks noChangeShapeType="1"/>
          </p:cNvSpPr>
          <p:nvPr/>
        </p:nvSpPr>
        <p:spPr bwMode="auto">
          <a:xfrm flipH="1" flipV="1">
            <a:off x="4267200" y="5596457"/>
            <a:ext cx="990600" cy="0"/>
          </a:xfrm>
          <a:prstGeom prst="line">
            <a:avLst/>
          </a:prstGeom>
          <a:noFill/>
          <a:ln w="12700">
            <a:solidFill>
              <a:schemeClr val="tx1"/>
            </a:solidFill>
            <a:round/>
            <a:headEnd/>
            <a:tailEnd/>
          </a:ln>
          <a:effectLst/>
        </p:spPr>
        <p:txBody>
          <a:bodyPr wrap="none" anchor="ctr"/>
          <a:lstStyle/>
          <a:p>
            <a:endParaRPr lang="en-US"/>
          </a:p>
        </p:txBody>
      </p:sp>
      <p:sp>
        <p:nvSpPr>
          <p:cNvPr id="1592335" name="Line 15"/>
          <p:cNvSpPr>
            <a:spLocks noChangeShapeType="1"/>
          </p:cNvSpPr>
          <p:nvPr/>
        </p:nvSpPr>
        <p:spPr bwMode="auto">
          <a:xfrm flipH="1" flipV="1">
            <a:off x="4267200" y="5901257"/>
            <a:ext cx="990600" cy="0"/>
          </a:xfrm>
          <a:prstGeom prst="line">
            <a:avLst/>
          </a:prstGeom>
          <a:noFill/>
          <a:ln w="12700">
            <a:solidFill>
              <a:schemeClr val="tx1"/>
            </a:solidFill>
            <a:round/>
            <a:headEnd/>
            <a:tailEnd/>
          </a:ln>
          <a:effectLst/>
        </p:spPr>
        <p:txBody>
          <a:bodyPr wrap="none" anchor="ctr"/>
          <a:lstStyle/>
          <a:p>
            <a:endParaRPr lang="en-US"/>
          </a:p>
        </p:txBody>
      </p:sp>
      <p:sp>
        <p:nvSpPr>
          <p:cNvPr id="1592336" name="Line 16"/>
          <p:cNvSpPr>
            <a:spLocks noChangeShapeType="1"/>
          </p:cNvSpPr>
          <p:nvPr/>
        </p:nvSpPr>
        <p:spPr bwMode="auto">
          <a:xfrm flipH="1" flipV="1">
            <a:off x="4267200" y="5291657"/>
            <a:ext cx="990600" cy="0"/>
          </a:xfrm>
          <a:prstGeom prst="line">
            <a:avLst/>
          </a:prstGeom>
          <a:noFill/>
          <a:ln w="12700">
            <a:solidFill>
              <a:schemeClr val="tx1"/>
            </a:solidFill>
            <a:round/>
            <a:headEnd/>
            <a:tailEnd/>
          </a:ln>
          <a:effectLst/>
        </p:spPr>
        <p:txBody>
          <a:bodyPr wrap="none" anchor="ctr"/>
          <a:lstStyle/>
          <a:p>
            <a:endParaRPr lang="en-US"/>
          </a:p>
        </p:txBody>
      </p:sp>
      <p:sp>
        <p:nvSpPr>
          <p:cNvPr id="1592337" name="Line 17"/>
          <p:cNvSpPr>
            <a:spLocks noChangeShapeType="1"/>
          </p:cNvSpPr>
          <p:nvPr/>
        </p:nvSpPr>
        <p:spPr bwMode="auto">
          <a:xfrm flipH="1" flipV="1">
            <a:off x="4267200" y="6206057"/>
            <a:ext cx="990600" cy="0"/>
          </a:xfrm>
          <a:prstGeom prst="line">
            <a:avLst/>
          </a:prstGeom>
          <a:noFill/>
          <a:ln w="12700">
            <a:solidFill>
              <a:schemeClr val="tx1"/>
            </a:solidFill>
            <a:round/>
            <a:headEnd/>
            <a:tailEnd/>
          </a:ln>
          <a:effectLst/>
        </p:spPr>
        <p:txBody>
          <a:bodyPr wrap="none" anchor="ctr"/>
          <a:lstStyle/>
          <a:p>
            <a:endParaRPr lang="en-US"/>
          </a:p>
        </p:txBody>
      </p:sp>
      <p:sp>
        <p:nvSpPr>
          <p:cNvPr id="1592338" name="Line 18"/>
          <p:cNvSpPr>
            <a:spLocks noChangeShapeType="1"/>
          </p:cNvSpPr>
          <p:nvPr/>
        </p:nvSpPr>
        <p:spPr bwMode="auto">
          <a:xfrm flipH="1" flipV="1">
            <a:off x="5257800" y="4986857"/>
            <a:ext cx="0" cy="1219200"/>
          </a:xfrm>
          <a:prstGeom prst="line">
            <a:avLst/>
          </a:prstGeom>
          <a:noFill/>
          <a:ln w="12700">
            <a:solidFill>
              <a:schemeClr val="tx1"/>
            </a:solidFill>
            <a:round/>
            <a:headEnd/>
            <a:tailEnd/>
          </a:ln>
          <a:effectLst/>
        </p:spPr>
        <p:txBody>
          <a:bodyPr wrap="none" anchor="ctr"/>
          <a:lstStyle/>
          <a:p>
            <a:endParaRPr lang="en-US"/>
          </a:p>
        </p:txBody>
      </p:sp>
      <p:sp>
        <p:nvSpPr>
          <p:cNvPr id="1592340" name="Text Box 20"/>
          <p:cNvSpPr txBox="1">
            <a:spLocks noChangeArrowheads="1"/>
          </p:cNvSpPr>
          <p:nvPr/>
        </p:nvSpPr>
        <p:spPr bwMode="auto">
          <a:xfrm>
            <a:off x="815974" y="1933048"/>
            <a:ext cx="438150" cy="366712"/>
          </a:xfrm>
          <a:prstGeom prst="rect">
            <a:avLst/>
          </a:prstGeom>
          <a:noFill/>
          <a:ln w="12700">
            <a:noFill/>
            <a:miter lim="800000"/>
            <a:headEnd/>
            <a:tailEnd/>
          </a:ln>
          <a:effectLst/>
        </p:spPr>
        <p:txBody>
          <a:bodyPr wrap="none">
            <a:spAutoFit/>
          </a:bodyPr>
          <a:lstStyle/>
          <a:p>
            <a:r>
              <a:rPr lang="en-US"/>
              <a:t>00</a:t>
            </a:r>
          </a:p>
        </p:txBody>
      </p:sp>
      <p:sp>
        <p:nvSpPr>
          <p:cNvPr id="1592341" name="Text Box 21"/>
          <p:cNvSpPr txBox="1">
            <a:spLocks noChangeArrowheads="1"/>
          </p:cNvSpPr>
          <p:nvPr/>
        </p:nvSpPr>
        <p:spPr bwMode="auto">
          <a:xfrm>
            <a:off x="831849" y="2277535"/>
            <a:ext cx="438150" cy="366713"/>
          </a:xfrm>
          <a:prstGeom prst="rect">
            <a:avLst/>
          </a:prstGeom>
          <a:noFill/>
          <a:ln w="12700">
            <a:noFill/>
            <a:miter lim="800000"/>
            <a:headEnd/>
            <a:tailEnd/>
          </a:ln>
          <a:effectLst/>
        </p:spPr>
        <p:txBody>
          <a:bodyPr wrap="none">
            <a:spAutoFit/>
          </a:bodyPr>
          <a:lstStyle/>
          <a:p>
            <a:r>
              <a:rPr lang="en-US"/>
              <a:t>01</a:t>
            </a:r>
          </a:p>
        </p:txBody>
      </p:sp>
      <p:sp>
        <p:nvSpPr>
          <p:cNvPr id="1592342" name="Text Box 22"/>
          <p:cNvSpPr txBox="1">
            <a:spLocks noChangeArrowheads="1"/>
          </p:cNvSpPr>
          <p:nvPr/>
        </p:nvSpPr>
        <p:spPr bwMode="auto">
          <a:xfrm>
            <a:off x="831849" y="2582335"/>
            <a:ext cx="438150" cy="366713"/>
          </a:xfrm>
          <a:prstGeom prst="rect">
            <a:avLst/>
          </a:prstGeom>
          <a:noFill/>
          <a:ln w="12700">
            <a:noFill/>
            <a:miter lim="800000"/>
            <a:headEnd/>
            <a:tailEnd/>
          </a:ln>
          <a:effectLst/>
        </p:spPr>
        <p:txBody>
          <a:bodyPr wrap="none">
            <a:spAutoFit/>
          </a:bodyPr>
          <a:lstStyle/>
          <a:p>
            <a:r>
              <a:rPr lang="en-US"/>
              <a:t>10</a:t>
            </a:r>
          </a:p>
        </p:txBody>
      </p:sp>
      <p:sp>
        <p:nvSpPr>
          <p:cNvPr id="1592343" name="Text Box 23"/>
          <p:cNvSpPr txBox="1">
            <a:spLocks noChangeArrowheads="1"/>
          </p:cNvSpPr>
          <p:nvPr/>
        </p:nvSpPr>
        <p:spPr bwMode="auto">
          <a:xfrm>
            <a:off x="831849" y="2887135"/>
            <a:ext cx="438150" cy="366713"/>
          </a:xfrm>
          <a:prstGeom prst="rect">
            <a:avLst/>
          </a:prstGeom>
          <a:noFill/>
          <a:ln w="12700">
            <a:noFill/>
            <a:miter lim="800000"/>
            <a:headEnd/>
            <a:tailEnd/>
          </a:ln>
          <a:effectLst/>
        </p:spPr>
        <p:txBody>
          <a:bodyPr wrap="none">
            <a:spAutoFit/>
          </a:bodyPr>
          <a:lstStyle/>
          <a:p>
            <a:r>
              <a:rPr lang="en-US"/>
              <a:t>11</a:t>
            </a:r>
          </a:p>
        </p:txBody>
      </p:sp>
      <p:sp>
        <p:nvSpPr>
          <p:cNvPr id="1592344" name="Text Box 24"/>
          <p:cNvSpPr txBox="1">
            <a:spLocks noChangeArrowheads="1"/>
          </p:cNvSpPr>
          <p:nvPr/>
        </p:nvSpPr>
        <p:spPr bwMode="auto">
          <a:xfrm>
            <a:off x="389468" y="1109134"/>
            <a:ext cx="869950" cy="366713"/>
          </a:xfrm>
          <a:prstGeom prst="rect">
            <a:avLst/>
          </a:prstGeom>
          <a:noFill/>
          <a:ln w="12700">
            <a:noFill/>
            <a:miter lim="800000"/>
            <a:headEnd/>
            <a:tailEnd/>
          </a:ln>
          <a:effectLst/>
        </p:spPr>
        <p:txBody>
          <a:bodyPr wrap="none">
            <a:spAutoFit/>
          </a:bodyPr>
          <a:lstStyle/>
          <a:p>
            <a:r>
              <a:rPr lang="en-US" b="1" dirty="0">
                <a:solidFill>
                  <a:schemeClr val="tx1"/>
                </a:solidFill>
              </a:rPr>
              <a:t>Cache</a:t>
            </a:r>
          </a:p>
        </p:txBody>
      </p:sp>
      <p:sp>
        <p:nvSpPr>
          <p:cNvPr id="1592345" name="Text Box 25"/>
          <p:cNvSpPr txBox="1">
            <a:spLocks noChangeArrowheads="1"/>
          </p:cNvSpPr>
          <p:nvPr/>
        </p:nvSpPr>
        <p:spPr bwMode="auto">
          <a:xfrm>
            <a:off x="5181600" y="1329257"/>
            <a:ext cx="990600" cy="4918075"/>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a:t>
            </a:r>
            <a:r>
              <a:rPr lang="en-US" dirty="0">
                <a:solidFill>
                  <a:schemeClr val="tx1"/>
                </a:solidFill>
              </a:rPr>
              <a:t>xx</a:t>
            </a:r>
          </a:p>
          <a:p>
            <a:pPr>
              <a:lnSpc>
                <a:spcPct val="110000"/>
              </a:lnSpc>
            </a:pPr>
            <a:r>
              <a:rPr lang="en-US" dirty="0">
                <a:solidFill>
                  <a:srgbClr val="FF0000"/>
                </a:solidFill>
              </a:rPr>
              <a:t>00</a:t>
            </a:r>
            <a:r>
              <a:rPr lang="en-US" dirty="0"/>
              <a:t>01</a:t>
            </a:r>
            <a:r>
              <a:rPr lang="en-US" dirty="0">
                <a:solidFill>
                  <a:schemeClr val="tx1"/>
                </a:solidFill>
              </a:rPr>
              <a:t>xx</a:t>
            </a:r>
          </a:p>
          <a:p>
            <a:pPr>
              <a:lnSpc>
                <a:spcPct val="110000"/>
              </a:lnSpc>
            </a:pPr>
            <a:r>
              <a:rPr lang="en-US" dirty="0">
                <a:solidFill>
                  <a:srgbClr val="FF0000"/>
                </a:solidFill>
              </a:rPr>
              <a:t>00</a:t>
            </a:r>
            <a:r>
              <a:rPr lang="en-US" dirty="0"/>
              <a:t>10</a:t>
            </a:r>
            <a:r>
              <a:rPr lang="en-US" dirty="0">
                <a:solidFill>
                  <a:schemeClr val="tx1"/>
                </a:solidFill>
              </a:rPr>
              <a:t>xx</a:t>
            </a:r>
          </a:p>
          <a:p>
            <a:pPr>
              <a:lnSpc>
                <a:spcPct val="110000"/>
              </a:lnSpc>
            </a:pPr>
            <a:r>
              <a:rPr lang="en-US" dirty="0">
                <a:solidFill>
                  <a:srgbClr val="FF0000"/>
                </a:solidFill>
              </a:rPr>
              <a:t>00</a:t>
            </a:r>
            <a:r>
              <a:rPr lang="en-US" dirty="0"/>
              <a:t>11</a:t>
            </a:r>
            <a:r>
              <a:rPr lang="en-US" dirty="0">
                <a:solidFill>
                  <a:schemeClr val="tx1"/>
                </a:solidFill>
              </a:rPr>
              <a:t>xx</a:t>
            </a:r>
          </a:p>
          <a:p>
            <a:pPr>
              <a:lnSpc>
                <a:spcPct val="110000"/>
              </a:lnSpc>
            </a:pPr>
            <a:r>
              <a:rPr lang="en-US" dirty="0">
                <a:solidFill>
                  <a:srgbClr val="FF0000"/>
                </a:solidFill>
              </a:rPr>
              <a:t>01</a:t>
            </a:r>
            <a:r>
              <a:rPr lang="en-US" dirty="0"/>
              <a:t>00</a:t>
            </a:r>
            <a:r>
              <a:rPr lang="en-US" dirty="0">
                <a:solidFill>
                  <a:schemeClr val="tx1"/>
                </a:solidFill>
              </a:rPr>
              <a:t>xx</a:t>
            </a:r>
          </a:p>
          <a:p>
            <a:pPr>
              <a:lnSpc>
                <a:spcPct val="110000"/>
              </a:lnSpc>
            </a:pPr>
            <a:r>
              <a:rPr lang="en-US" dirty="0">
                <a:solidFill>
                  <a:srgbClr val="FF0000"/>
                </a:solidFill>
              </a:rPr>
              <a:t>01</a:t>
            </a:r>
            <a:r>
              <a:rPr lang="en-US" dirty="0"/>
              <a:t>01</a:t>
            </a:r>
            <a:r>
              <a:rPr lang="en-US" dirty="0">
                <a:solidFill>
                  <a:schemeClr val="tx1"/>
                </a:solidFill>
              </a:rPr>
              <a:t>xx</a:t>
            </a:r>
          </a:p>
          <a:p>
            <a:pPr>
              <a:lnSpc>
                <a:spcPct val="110000"/>
              </a:lnSpc>
            </a:pPr>
            <a:r>
              <a:rPr lang="en-US" dirty="0">
                <a:solidFill>
                  <a:srgbClr val="FF0000"/>
                </a:solidFill>
              </a:rPr>
              <a:t>01</a:t>
            </a:r>
            <a:r>
              <a:rPr lang="en-US" dirty="0"/>
              <a:t>10</a:t>
            </a:r>
            <a:r>
              <a:rPr lang="en-US" dirty="0">
                <a:solidFill>
                  <a:schemeClr val="tx1"/>
                </a:solidFill>
              </a:rPr>
              <a:t>xx</a:t>
            </a:r>
          </a:p>
          <a:p>
            <a:pPr>
              <a:lnSpc>
                <a:spcPct val="110000"/>
              </a:lnSpc>
            </a:pPr>
            <a:r>
              <a:rPr lang="en-US" dirty="0">
                <a:solidFill>
                  <a:srgbClr val="FF0000"/>
                </a:solidFill>
              </a:rPr>
              <a:t>01</a:t>
            </a:r>
            <a:r>
              <a:rPr lang="en-US" dirty="0"/>
              <a:t>11</a:t>
            </a:r>
            <a:r>
              <a:rPr lang="en-US" dirty="0">
                <a:solidFill>
                  <a:schemeClr val="tx1"/>
                </a:solidFill>
              </a:rPr>
              <a:t>xx</a:t>
            </a:r>
          </a:p>
          <a:p>
            <a:pPr>
              <a:lnSpc>
                <a:spcPct val="110000"/>
              </a:lnSpc>
            </a:pPr>
            <a:r>
              <a:rPr lang="en-US" dirty="0">
                <a:solidFill>
                  <a:srgbClr val="FF0000"/>
                </a:solidFill>
              </a:rPr>
              <a:t>10</a:t>
            </a:r>
            <a:r>
              <a:rPr lang="en-US" dirty="0"/>
              <a:t>00</a:t>
            </a:r>
            <a:r>
              <a:rPr lang="en-US" dirty="0">
                <a:solidFill>
                  <a:schemeClr val="tx1"/>
                </a:solidFill>
              </a:rPr>
              <a:t>xx</a:t>
            </a:r>
          </a:p>
          <a:p>
            <a:pPr>
              <a:lnSpc>
                <a:spcPct val="110000"/>
              </a:lnSpc>
            </a:pPr>
            <a:r>
              <a:rPr lang="en-US" dirty="0">
                <a:solidFill>
                  <a:srgbClr val="FF0000"/>
                </a:solidFill>
              </a:rPr>
              <a:t>10</a:t>
            </a:r>
            <a:r>
              <a:rPr lang="en-US" dirty="0"/>
              <a:t>01</a:t>
            </a:r>
            <a:r>
              <a:rPr lang="en-US" dirty="0">
                <a:solidFill>
                  <a:schemeClr val="tx1"/>
                </a:solidFill>
              </a:rPr>
              <a:t>xx</a:t>
            </a:r>
          </a:p>
          <a:p>
            <a:pPr>
              <a:lnSpc>
                <a:spcPct val="110000"/>
              </a:lnSpc>
            </a:pPr>
            <a:r>
              <a:rPr lang="en-US" dirty="0">
                <a:solidFill>
                  <a:srgbClr val="FF0000"/>
                </a:solidFill>
              </a:rPr>
              <a:t>10</a:t>
            </a:r>
            <a:r>
              <a:rPr lang="en-US" dirty="0"/>
              <a:t>10</a:t>
            </a:r>
            <a:r>
              <a:rPr lang="en-US" dirty="0">
                <a:solidFill>
                  <a:schemeClr val="tx1"/>
                </a:solidFill>
              </a:rPr>
              <a:t>xx</a:t>
            </a:r>
          </a:p>
          <a:p>
            <a:pPr>
              <a:lnSpc>
                <a:spcPct val="110000"/>
              </a:lnSpc>
            </a:pPr>
            <a:r>
              <a:rPr lang="en-US" dirty="0">
                <a:solidFill>
                  <a:srgbClr val="FF0000"/>
                </a:solidFill>
              </a:rPr>
              <a:t>10</a:t>
            </a:r>
            <a:r>
              <a:rPr lang="en-US" dirty="0"/>
              <a:t>11</a:t>
            </a:r>
            <a:r>
              <a:rPr lang="en-US" dirty="0">
                <a:solidFill>
                  <a:schemeClr val="tx1"/>
                </a:solidFill>
              </a:rPr>
              <a:t>xx</a:t>
            </a:r>
          </a:p>
          <a:p>
            <a:pPr>
              <a:lnSpc>
                <a:spcPct val="110000"/>
              </a:lnSpc>
            </a:pPr>
            <a:r>
              <a:rPr lang="en-US" dirty="0">
                <a:solidFill>
                  <a:srgbClr val="FF0000"/>
                </a:solidFill>
              </a:rPr>
              <a:t>11</a:t>
            </a:r>
            <a:r>
              <a:rPr lang="en-US" dirty="0"/>
              <a:t>00</a:t>
            </a:r>
            <a:r>
              <a:rPr lang="en-US" dirty="0">
                <a:solidFill>
                  <a:schemeClr val="tx1"/>
                </a:solidFill>
              </a:rPr>
              <a:t>xx</a:t>
            </a:r>
          </a:p>
          <a:p>
            <a:pPr>
              <a:lnSpc>
                <a:spcPct val="110000"/>
              </a:lnSpc>
            </a:pPr>
            <a:r>
              <a:rPr lang="en-US" dirty="0">
                <a:solidFill>
                  <a:srgbClr val="FF0000"/>
                </a:solidFill>
              </a:rPr>
              <a:t>11</a:t>
            </a:r>
            <a:r>
              <a:rPr lang="en-US" dirty="0"/>
              <a:t>01</a:t>
            </a:r>
            <a:r>
              <a:rPr lang="en-US" dirty="0">
                <a:solidFill>
                  <a:schemeClr val="tx1"/>
                </a:solidFill>
              </a:rPr>
              <a:t>xx</a:t>
            </a:r>
          </a:p>
          <a:p>
            <a:pPr>
              <a:lnSpc>
                <a:spcPct val="110000"/>
              </a:lnSpc>
            </a:pPr>
            <a:r>
              <a:rPr lang="en-US" dirty="0">
                <a:solidFill>
                  <a:srgbClr val="FF0000"/>
                </a:solidFill>
              </a:rPr>
              <a:t>11</a:t>
            </a:r>
            <a:r>
              <a:rPr lang="en-US" dirty="0"/>
              <a:t>10</a:t>
            </a:r>
            <a:r>
              <a:rPr lang="en-US" dirty="0">
                <a:solidFill>
                  <a:schemeClr val="tx1"/>
                </a:solidFill>
              </a:rPr>
              <a:t>xx</a:t>
            </a:r>
          </a:p>
          <a:p>
            <a:pPr>
              <a:lnSpc>
                <a:spcPct val="110000"/>
              </a:lnSpc>
            </a:pPr>
            <a:r>
              <a:rPr lang="en-US" dirty="0">
                <a:solidFill>
                  <a:srgbClr val="FF0000"/>
                </a:solidFill>
              </a:rPr>
              <a:t>11</a:t>
            </a:r>
            <a:r>
              <a:rPr lang="en-US" dirty="0"/>
              <a:t>11</a:t>
            </a:r>
            <a:r>
              <a:rPr lang="en-US" dirty="0">
                <a:solidFill>
                  <a:schemeClr val="tx1"/>
                </a:solidFill>
              </a:rPr>
              <a:t>xx</a:t>
            </a:r>
          </a:p>
        </p:txBody>
      </p:sp>
      <p:sp>
        <p:nvSpPr>
          <p:cNvPr id="1592346" name="Text Box 26"/>
          <p:cNvSpPr txBox="1">
            <a:spLocks noChangeArrowheads="1"/>
          </p:cNvSpPr>
          <p:nvPr/>
        </p:nvSpPr>
        <p:spPr bwMode="auto">
          <a:xfrm>
            <a:off x="5791200" y="1100657"/>
            <a:ext cx="1644650" cy="366713"/>
          </a:xfrm>
          <a:prstGeom prst="rect">
            <a:avLst/>
          </a:prstGeom>
          <a:noFill/>
          <a:ln w="12700">
            <a:noFill/>
            <a:miter lim="800000"/>
            <a:headEnd/>
            <a:tailEnd/>
          </a:ln>
          <a:effectLst/>
        </p:spPr>
        <p:txBody>
          <a:bodyPr wrap="none">
            <a:spAutoFit/>
          </a:bodyPr>
          <a:lstStyle/>
          <a:p>
            <a:r>
              <a:rPr lang="en-US" b="1">
                <a:solidFill>
                  <a:schemeClr val="tx1"/>
                </a:solidFill>
              </a:rPr>
              <a:t>Main Memory</a:t>
            </a:r>
          </a:p>
        </p:txBody>
      </p:sp>
      <p:sp>
        <p:nvSpPr>
          <p:cNvPr id="1592348" name="Line 28"/>
          <p:cNvSpPr>
            <a:spLocks noChangeShapeType="1"/>
          </p:cNvSpPr>
          <p:nvPr/>
        </p:nvSpPr>
        <p:spPr bwMode="auto">
          <a:xfrm>
            <a:off x="4267200" y="2548457"/>
            <a:ext cx="990600" cy="0"/>
          </a:xfrm>
          <a:prstGeom prst="line">
            <a:avLst/>
          </a:prstGeom>
          <a:noFill/>
          <a:ln w="12700">
            <a:solidFill>
              <a:schemeClr val="tx1"/>
            </a:solidFill>
            <a:round/>
            <a:headEnd/>
            <a:tailEnd/>
          </a:ln>
          <a:effectLst/>
        </p:spPr>
        <p:txBody>
          <a:bodyPr wrap="none" anchor="ctr"/>
          <a:lstStyle/>
          <a:p>
            <a:endParaRPr lang="en-US"/>
          </a:p>
        </p:txBody>
      </p:sp>
      <p:sp>
        <p:nvSpPr>
          <p:cNvPr id="1592349" name="Line 29"/>
          <p:cNvSpPr>
            <a:spLocks noChangeShapeType="1"/>
          </p:cNvSpPr>
          <p:nvPr/>
        </p:nvSpPr>
        <p:spPr bwMode="auto">
          <a:xfrm>
            <a:off x="4267200" y="2853257"/>
            <a:ext cx="990600" cy="0"/>
          </a:xfrm>
          <a:prstGeom prst="line">
            <a:avLst/>
          </a:prstGeom>
          <a:noFill/>
          <a:ln w="12700">
            <a:solidFill>
              <a:schemeClr val="tx1"/>
            </a:solidFill>
            <a:round/>
            <a:headEnd/>
            <a:tailEnd/>
          </a:ln>
          <a:effectLst/>
        </p:spPr>
        <p:txBody>
          <a:bodyPr wrap="none" anchor="ctr"/>
          <a:lstStyle/>
          <a:p>
            <a:endParaRPr lang="en-US"/>
          </a:p>
        </p:txBody>
      </p:sp>
      <p:sp>
        <p:nvSpPr>
          <p:cNvPr id="1592350" name="Line 30"/>
          <p:cNvSpPr>
            <a:spLocks noChangeShapeType="1"/>
          </p:cNvSpPr>
          <p:nvPr/>
        </p:nvSpPr>
        <p:spPr bwMode="auto">
          <a:xfrm>
            <a:off x="4267200" y="3158057"/>
            <a:ext cx="990600" cy="0"/>
          </a:xfrm>
          <a:prstGeom prst="line">
            <a:avLst/>
          </a:prstGeom>
          <a:noFill/>
          <a:ln w="12700">
            <a:solidFill>
              <a:schemeClr val="tx1"/>
            </a:solidFill>
            <a:round/>
            <a:headEnd/>
            <a:tailEnd/>
          </a:ln>
          <a:effectLst/>
        </p:spPr>
        <p:txBody>
          <a:bodyPr wrap="none" anchor="ctr"/>
          <a:lstStyle/>
          <a:p>
            <a:endParaRPr lang="en-US"/>
          </a:p>
        </p:txBody>
      </p:sp>
      <p:sp>
        <p:nvSpPr>
          <p:cNvPr id="1592351" name="Line 31"/>
          <p:cNvSpPr>
            <a:spLocks noChangeShapeType="1"/>
          </p:cNvSpPr>
          <p:nvPr/>
        </p:nvSpPr>
        <p:spPr bwMode="auto">
          <a:xfrm>
            <a:off x="4267200" y="3462857"/>
            <a:ext cx="990600" cy="0"/>
          </a:xfrm>
          <a:prstGeom prst="line">
            <a:avLst/>
          </a:prstGeom>
          <a:noFill/>
          <a:ln w="12700">
            <a:solidFill>
              <a:schemeClr val="tx1"/>
            </a:solidFill>
            <a:round/>
            <a:headEnd/>
            <a:tailEnd/>
          </a:ln>
          <a:effectLst/>
        </p:spPr>
        <p:txBody>
          <a:bodyPr wrap="none" anchor="ctr"/>
          <a:lstStyle/>
          <a:p>
            <a:endParaRPr lang="en-US"/>
          </a:p>
        </p:txBody>
      </p:sp>
      <p:sp>
        <p:nvSpPr>
          <p:cNvPr id="1592352" name="Line 32"/>
          <p:cNvSpPr>
            <a:spLocks noChangeShapeType="1"/>
          </p:cNvSpPr>
          <p:nvPr/>
        </p:nvSpPr>
        <p:spPr bwMode="auto">
          <a:xfrm>
            <a:off x="4267200" y="3767657"/>
            <a:ext cx="990600" cy="0"/>
          </a:xfrm>
          <a:prstGeom prst="line">
            <a:avLst/>
          </a:prstGeom>
          <a:noFill/>
          <a:ln w="12700">
            <a:solidFill>
              <a:schemeClr val="tx1"/>
            </a:solidFill>
            <a:round/>
            <a:headEnd/>
            <a:tailEnd/>
          </a:ln>
          <a:effectLst/>
        </p:spPr>
        <p:txBody>
          <a:bodyPr wrap="none" anchor="ctr"/>
          <a:lstStyle/>
          <a:p>
            <a:endParaRPr lang="en-US"/>
          </a:p>
        </p:txBody>
      </p:sp>
      <p:sp>
        <p:nvSpPr>
          <p:cNvPr id="1592353" name="Line 33"/>
          <p:cNvSpPr>
            <a:spLocks noChangeShapeType="1"/>
          </p:cNvSpPr>
          <p:nvPr/>
        </p:nvSpPr>
        <p:spPr bwMode="auto">
          <a:xfrm>
            <a:off x="4267200" y="4072457"/>
            <a:ext cx="990600" cy="0"/>
          </a:xfrm>
          <a:prstGeom prst="line">
            <a:avLst/>
          </a:prstGeom>
          <a:noFill/>
          <a:ln w="12700">
            <a:solidFill>
              <a:schemeClr val="tx1"/>
            </a:solidFill>
            <a:round/>
            <a:headEnd/>
            <a:tailEnd/>
          </a:ln>
          <a:effectLst/>
        </p:spPr>
        <p:txBody>
          <a:bodyPr wrap="none" anchor="ctr"/>
          <a:lstStyle/>
          <a:p>
            <a:endParaRPr lang="en-US"/>
          </a:p>
        </p:txBody>
      </p:sp>
      <p:sp>
        <p:nvSpPr>
          <p:cNvPr id="1592354" name="Line 34"/>
          <p:cNvSpPr>
            <a:spLocks noChangeShapeType="1"/>
          </p:cNvSpPr>
          <p:nvPr/>
        </p:nvSpPr>
        <p:spPr bwMode="auto">
          <a:xfrm>
            <a:off x="4267200" y="4986857"/>
            <a:ext cx="990600" cy="0"/>
          </a:xfrm>
          <a:prstGeom prst="line">
            <a:avLst/>
          </a:prstGeom>
          <a:noFill/>
          <a:ln w="12700">
            <a:solidFill>
              <a:schemeClr val="tx1"/>
            </a:solidFill>
            <a:round/>
            <a:headEnd/>
            <a:tailEnd/>
          </a:ln>
          <a:effectLst/>
        </p:spPr>
        <p:txBody>
          <a:bodyPr wrap="none" anchor="ctr"/>
          <a:lstStyle/>
          <a:p>
            <a:endParaRPr lang="en-US"/>
          </a:p>
        </p:txBody>
      </p:sp>
      <p:sp>
        <p:nvSpPr>
          <p:cNvPr id="1592355" name="Line 35"/>
          <p:cNvSpPr>
            <a:spLocks noChangeShapeType="1"/>
          </p:cNvSpPr>
          <p:nvPr/>
        </p:nvSpPr>
        <p:spPr bwMode="auto">
          <a:xfrm>
            <a:off x="4267200" y="4377257"/>
            <a:ext cx="990600" cy="0"/>
          </a:xfrm>
          <a:prstGeom prst="line">
            <a:avLst/>
          </a:prstGeom>
          <a:noFill/>
          <a:ln w="12700">
            <a:solidFill>
              <a:schemeClr val="tx1"/>
            </a:solidFill>
            <a:round/>
            <a:headEnd/>
            <a:tailEnd/>
          </a:ln>
          <a:effectLst/>
        </p:spPr>
        <p:txBody>
          <a:bodyPr wrap="none" anchor="ctr"/>
          <a:lstStyle/>
          <a:p>
            <a:endParaRPr lang="en-US"/>
          </a:p>
        </p:txBody>
      </p:sp>
      <p:sp>
        <p:nvSpPr>
          <p:cNvPr id="1592356" name="Line 36"/>
          <p:cNvSpPr>
            <a:spLocks noChangeShapeType="1"/>
          </p:cNvSpPr>
          <p:nvPr/>
        </p:nvSpPr>
        <p:spPr bwMode="auto">
          <a:xfrm>
            <a:off x="4267200" y="4682057"/>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7"/>
          <p:cNvGrpSpPr>
            <a:grpSpLocks/>
          </p:cNvGrpSpPr>
          <p:nvPr/>
        </p:nvGrpSpPr>
        <p:grpSpPr bwMode="auto">
          <a:xfrm>
            <a:off x="1650999" y="1972735"/>
            <a:ext cx="609600" cy="1219200"/>
            <a:chOff x="1344" y="1056"/>
            <a:chExt cx="624" cy="768"/>
          </a:xfrm>
        </p:grpSpPr>
        <p:sp>
          <p:nvSpPr>
            <p:cNvPr id="1592358" name="Rectangle 38"/>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59" name="Line 39"/>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60" name="Line 40"/>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61" name="Line 41"/>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62" name="Text Box 42"/>
          <p:cNvSpPr txBox="1">
            <a:spLocks noChangeArrowheads="1"/>
          </p:cNvSpPr>
          <p:nvPr/>
        </p:nvSpPr>
        <p:spPr bwMode="auto">
          <a:xfrm>
            <a:off x="1650999" y="1515535"/>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592363" name="Text Box 43"/>
          <p:cNvSpPr txBox="1">
            <a:spLocks noChangeArrowheads="1"/>
          </p:cNvSpPr>
          <p:nvPr/>
        </p:nvSpPr>
        <p:spPr bwMode="auto">
          <a:xfrm>
            <a:off x="2412999" y="1515535"/>
            <a:ext cx="666750" cy="366713"/>
          </a:xfrm>
          <a:prstGeom prst="rect">
            <a:avLst/>
          </a:prstGeom>
          <a:noFill/>
          <a:ln w="12700">
            <a:noFill/>
            <a:miter lim="800000"/>
            <a:headEnd/>
            <a:tailEnd/>
          </a:ln>
          <a:effectLst/>
        </p:spPr>
        <p:txBody>
          <a:bodyPr wrap="none">
            <a:spAutoFit/>
          </a:bodyPr>
          <a:lstStyle/>
          <a:p>
            <a:r>
              <a:rPr lang="en-US">
                <a:solidFill>
                  <a:schemeClr val="tx1"/>
                </a:solidFill>
              </a:rPr>
              <a:t>Data</a:t>
            </a:r>
          </a:p>
        </p:txBody>
      </p:sp>
      <p:sp>
        <p:nvSpPr>
          <p:cNvPr id="1592364" name="Rectangle 44" descr="5%"/>
          <p:cNvSpPr>
            <a:spLocks noChangeArrowheads="1"/>
          </p:cNvSpPr>
          <p:nvPr/>
        </p:nvSpPr>
        <p:spPr bwMode="auto">
          <a:xfrm>
            <a:off x="4267200" y="13292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5" name="Rectangle 45" descr="5%"/>
          <p:cNvSpPr>
            <a:spLocks noChangeArrowheads="1"/>
          </p:cNvSpPr>
          <p:nvPr/>
        </p:nvSpPr>
        <p:spPr bwMode="auto">
          <a:xfrm>
            <a:off x="2260599" y="1972735"/>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6" name="Rectangle 46" descr="5%"/>
          <p:cNvSpPr>
            <a:spLocks noChangeArrowheads="1"/>
          </p:cNvSpPr>
          <p:nvPr/>
        </p:nvSpPr>
        <p:spPr bwMode="auto">
          <a:xfrm>
            <a:off x="4267200" y="25484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7" name="Rectangle 47" descr="5%"/>
          <p:cNvSpPr>
            <a:spLocks noChangeArrowheads="1"/>
          </p:cNvSpPr>
          <p:nvPr/>
        </p:nvSpPr>
        <p:spPr bwMode="auto">
          <a:xfrm>
            <a:off x="4267200" y="37676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8" name="Rectangle 48" descr="5%"/>
          <p:cNvSpPr>
            <a:spLocks noChangeArrowheads="1"/>
          </p:cNvSpPr>
          <p:nvPr/>
        </p:nvSpPr>
        <p:spPr bwMode="auto">
          <a:xfrm>
            <a:off x="4267200" y="4986857"/>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592369" name="Rectangle 49" descr="5%"/>
          <p:cNvSpPr>
            <a:spLocks noChangeArrowheads="1"/>
          </p:cNvSpPr>
          <p:nvPr/>
        </p:nvSpPr>
        <p:spPr bwMode="auto">
          <a:xfrm>
            <a:off x="4267200" y="59012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0" name="Rectangle 50" descr="5%"/>
          <p:cNvSpPr>
            <a:spLocks noChangeArrowheads="1"/>
          </p:cNvSpPr>
          <p:nvPr/>
        </p:nvSpPr>
        <p:spPr bwMode="auto">
          <a:xfrm>
            <a:off x="4267200" y="46820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1" name="Rectangle 51" descr="5%"/>
          <p:cNvSpPr>
            <a:spLocks noChangeArrowheads="1"/>
          </p:cNvSpPr>
          <p:nvPr/>
        </p:nvSpPr>
        <p:spPr bwMode="auto">
          <a:xfrm>
            <a:off x="4267200" y="34628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2" name="Rectangle 52" descr="5%"/>
          <p:cNvSpPr>
            <a:spLocks noChangeArrowheads="1"/>
          </p:cNvSpPr>
          <p:nvPr/>
        </p:nvSpPr>
        <p:spPr bwMode="auto">
          <a:xfrm>
            <a:off x="4267200" y="2243657"/>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3" name="Rectangle 53" descr="5%"/>
          <p:cNvSpPr>
            <a:spLocks noChangeArrowheads="1"/>
          </p:cNvSpPr>
          <p:nvPr/>
        </p:nvSpPr>
        <p:spPr bwMode="auto">
          <a:xfrm>
            <a:off x="2260599" y="2887135"/>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592374" name="Rectangle 54" descr="5%"/>
          <p:cNvSpPr>
            <a:spLocks noChangeArrowheads="1"/>
          </p:cNvSpPr>
          <p:nvPr/>
        </p:nvSpPr>
        <p:spPr bwMode="auto">
          <a:xfrm>
            <a:off x="4267200" y="16340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5" name="Rectangle 55" descr="5%"/>
          <p:cNvSpPr>
            <a:spLocks noChangeArrowheads="1"/>
          </p:cNvSpPr>
          <p:nvPr/>
        </p:nvSpPr>
        <p:spPr bwMode="auto">
          <a:xfrm>
            <a:off x="2260599" y="2277535"/>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6" name="Rectangle 56" descr="5%"/>
          <p:cNvSpPr>
            <a:spLocks noChangeArrowheads="1"/>
          </p:cNvSpPr>
          <p:nvPr/>
        </p:nvSpPr>
        <p:spPr bwMode="auto">
          <a:xfrm>
            <a:off x="4267200" y="28532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7" name="Rectangle 57" descr="5%"/>
          <p:cNvSpPr>
            <a:spLocks noChangeArrowheads="1"/>
          </p:cNvSpPr>
          <p:nvPr/>
        </p:nvSpPr>
        <p:spPr bwMode="auto">
          <a:xfrm>
            <a:off x="4267200" y="40724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8" name="Rectangle 58" descr="5%"/>
          <p:cNvSpPr>
            <a:spLocks noChangeArrowheads="1"/>
          </p:cNvSpPr>
          <p:nvPr/>
        </p:nvSpPr>
        <p:spPr bwMode="auto">
          <a:xfrm>
            <a:off x="4267200" y="5291657"/>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592379" name="Rectangle 59" descr="5%"/>
          <p:cNvSpPr>
            <a:spLocks noChangeArrowheads="1"/>
          </p:cNvSpPr>
          <p:nvPr/>
        </p:nvSpPr>
        <p:spPr bwMode="auto">
          <a:xfrm>
            <a:off x="4267200" y="55964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0" name="Rectangle 60" descr="5%"/>
          <p:cNvSpPr>
            <a:spLocks noChangeArrowheads="1"/>
          </p:cNvSpPr>
          <p:nvPr/>
        </p:nvSpPr>
        <p:spPr bwMode="auto">
          <a:xfrm>
            <a:off x="4267200" y="43772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1" name="Rectangle 61" descr="5%"/>
          <p:cNvSpPr>
            <a:spLocks noChangeArrowheads="1"/>
          </p:cNvSpPr>
          <p:nvPr/>
        </p:nvSpPr>
        <p:spPr bwMode="auto">
          <a:xfrm>
            <a:off x="4267200" y="31580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2" name="Rectangle 62" descr="5%"/>
          <p:cNvSpPr>
            <a:spLocks noChangeArrowheads="1"/>
          </p:cNvSpPr>
          <p:nvPr/>
        </p:nvSpPr>
        <p:spPr bwMode="auto">
          <a:xfrm>
            <a:off x="4267200" y="1938857"/>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3" name="Rectangle 63" descr="5%"/>
          <p:cNvSpPr>
            <a:spLocks noChangeArrowheads="1"/>
          </p:cNvSpPr>
          <p:nvPr/>
        </p:nvSpPr>
        <p:spPr bwMode="auto">
          <a:xfrm>
            <a:off x="2260599" y="2582335"/>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592384" name="Text Box 64"/>
          <p:cNvSpPr txBox="1">
            <a:spLocks noChangeArrowheads="1"/>
          </p:cNvSpPr>
          <p:nvPr/>
        </p:nvSpPr>
        <p:spPr bwMode="auto">
          <a:xfrm>
            <a:off x="609599" y="4038600"/>
            <a:ext cx="3437468" cy="1938992"/>
          </a:xfrm>
          <a:prstGeom prst="rect">
            <a:avLst/>
          </a:prstGeom>
          <a:noFill/>
          <a:ln w="12700">
            <a:noFill/>
            <a:miter lim="800000"/>
            <a:headEnd/>
            <a:tailEnd/>
          </a:ln>
          <a:effectLst/>
        </p:spPr>
        <p:txBody>
          <a:bodyPr wrap="square">
            <a:spAutoFit/>
          </a:bodyPr>
          <a:lstStyle/>
          <a:p>
            <a:r>
              <a:rPr lang="en-US" sz="2000" dirty="0" smtClean="0">
                <a:solidFill>
                  <a:schemeClr val="tx1"/>
                </a:solidFill>
              </a:rPr>
              <a:t>Q: </a:t>
            </a:r>
            <a:r>
              <a:rPr lang="en-US" sz="2000" dirty="0">
                <a:solidFill>
                  <a:schemeClr val="tx1"/>
                </a:solidFill>
              </a:rPr>
              <a:t>Is</a:t>
            </a:r>
            <a:r>
              <a:rPr lang="en-US" sz="2000" dirty="0" smtClean="0">
                <a:solidFill>
                  <a:schemeClr val="tx1"/>
                </a:solidFill>
              </a:rPr>
              <a:t> the </a:t>
            </a:r>
            <a:r>
              <a:rPr lang="en-US" sz="2000" dirty="0" err="1" smtClean="0">
                <a:solidFill>
                  <a:schemeClr val="tx1"/>
                </a:solidFill>
              </a:rPr>
              <a:t>mem</a:t>
            </a:r>
            <a:r>
              <a:rPr lang="en-US" sz="2000" dirty="0" smtClean="0">
                <a:solidFill>
                  <a:schemeClr val="tx1"/>
                </a:solidFill>
              </a:rPr>
              <a:t> block in cache?</a:t>
            </a:r>
            <a:endParaRPr lang="en-US" sz="2000" dirty="0">
              <a:solidFill>
                <a:schemeClr val="tx1"/>
              </a:solidFill>
            </a:endParaRPr>
          </a:p>
          <a:p>
            <a:endParaRPr lang="en-US" sz="2000" dirty="0"/>
          </a:p>
          <a:p>
            <a:r>
              <a:rPr lang="en-US" sz="2000" dirty="0">
                <a:solidFill>
                  <a:schemeClr val="tx1"/>
                </a:solidFill>
              </a:rPr>
              <a:t>Compare the cache </a:t>
            </a:r>
            <a:r>
              <a:rPr lang="en-US" sz="2000" dirty="0">
                <a:solidFill>
                  <a:srgbClr val="FF0000"/>
                </a:solidFill>
              </a:rPr>
              <a:t>tag </a:t>
            </a:r>
            <a:r>
              <a:rPr lang="en-US" sz="2000" dirty="0">
                <a:solidFill>
                  <a:schemeClr val="tx1"/>
                </a:solidFill>
              </a:rPr>
              <a:t>to the </a:t>
            </a:r>
            <a:r>
              <a:rPr lang="en-US" sz="2000" dirty="0">
                <a:solidFill>
                  <a:srgbClr val="FF0000"/>
                </a:solidFill>
              </a:rPr>
              <a:t>high order 2 memory address bits</a:t>
            </a:r>
            <a:r>
              <a:rPr lang="en-US" sz="2000" dirty="0">
                <a:solidFill>
                  <a:schemeClr val="tx1"/>
                </a:solidFill>
              </a:rPr>
              <a:t> to tell if the memory block is in the cache</a:t>
            </a:r>
          </a:p>
        </p:txBody>
      </p:sp>
      <p:grpSp>
        <p:nvGrpSpPr>
          <p:cNvPr id="4" name="Group 65"/>
          <p:cNvGrpSpPr>
            <a:grpSpLocks/>
          </p:cNvGrpSpPr>
          <p:nvPr/>
        </p:nvGrpSpPr>
        <p:grpSpPr bwMode="auto">
          <a:xfrm>
            <a:off x="1269999" y="1972735"/>
            <a:ext cx="381000" cy="1219200"/>
            <a:chOff x="1344" y="1056"/>
            <a:chExt cx="624" cy="768"/>
          </a:xfrm>
        </p:grpSpPr>
        <p:sp>
          <p:nvSpPr>
            <p:cNvPr id="1592386" name="Rectangle 66"/>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2387" name="Line 67"/>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2388" name="Line 68"/>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2389" name="Line 69"/>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2390" name="Text Box 70"/>
          <p:cNvSpPr txBox="1">
            <a:spLocks noChangeArrowheads="1"/>
          </p:cNvSpPr>
          <p:nvPr/>
        </p:nvSpPr>
        <p:spPr bwMode="auto">
          <a:xfrm>
            <a:off x="1041399" y="1515535"/>
            <a:ext cx="692150" cy="366713"/>
          </a:xfrm>
          <a:prstGeom prst="rect">
            <a:avLst/>
          </a:prstGeom>
          <a:noFill/>
          <a:ln w="12700">
            <a:noFill/>
            <a:miter lim="800000"/>
            <a:headEnd/>
            <a:tailEnd/>
          </a:ln>
          <a:effectLst/>
        </p:spPr>
        <p:txBody>
          <a:bodyPr wrap="none">
            <a:spAutoFit/>
          </a:bodyPr>
          <a:lstStyle/>
          <a:p>
            <a:r>
              <a:rPr lang="en-US">
                <a:solidFill>
                  <a:schemeClr val="tx1"/>
                </a:solidFill>
              </a:rPr>
              <a:t>Valid</a:t>
            </a:r>
          </a:p>
        </p:txBody>
      </p:sp>
      <p:sp>
        <p:nvSpPr>
          <p:cNvPr id="1592411" name="Text Box 91"/>
          <p:cNvSpPr txBox="1">
            <a:spLocks noChangeArrowheads="1"/>
          </p:cNvSpPr>
          <p:nvPr/>
        </p:nvSpPr>
        <p:spPr bwMode="auto">
          <a:xfrm>
            <a:off x="6248400" y="1557857"/>
            <a:ext cx="2514600" cy="1200329"/>
          </a:xfrm>
          <a:prstGeom prst="rect">
            <a:avLst/>
          </a:prstGeom>
          <a:noFill/>
          <a:ln w="12700">
            <a:noFill/>
            <a:miter lim="800000"/>
            <a:headEnd/>
            <a:tailEnd/>
          </a:ln>
          <a:effectLst/>
        </p:spPr>
        <p:txBody>
          <a:bodyPr>
            <a:spAutoFit/>
          </a:bodyPr>
          <a:lstStyle/>
          <a:p>
            <a:r>
              <a:rPr lang="en-US" dirty="0" smtClean="0">
                <a:solidFill>
                  <a:schemeClr val="tx1"/>
                </a:solidFill>
              </a:rPr>
              <a:t>One word blocks</a:t>
            </a:r>
          </a:p>
          <a:p>
            <a:r>
              <a:rPr lang="en-US" dirty="0" smtClean="0">
                <a:solidFill>
                  <a:schemeClr val="tx1"/>
                </a:solidFill>
              </a:rPr>
              <a:t>Two </a:t>
            </a:r>
            <a:r>
              <a:rPr lang="en-US" dirty="0">
                <a:solidFill>
                  <a:schemeClr val="tx1"/>
                </a:solidFill>
              </a:rPr>
              <a:t>low order bits define the byte in the word (</a:t>
            </a:r>
            <a:r>
              <a:rPr lang="en-US" dirty="0" smtClean="0">
                <a:solidFill>
                  <a:schemeClr val="tx1"/>
                </a:solidFill>
              </a:rPr>
              <a:t>32b </a:t>
            </a:r>
            <a:r>
              <a:rPr lang="en-US" dirty="0">
                <a:solidFill>
                  <a:schemeClr val="tx1"/>
                </a:solidFill>
              </a:rPr>
              <a:t>words)</a:t>
            </a:r>
          </a:p>
        </p:txBody>
      </p:sp>
      <p:sp>
        <p:nvSpPr>
          <p:cNvPr id="1592412" name="Text Box 92"/>
          <p:cNvSpPr txBox="1">
            <a:spLocks noChangeArrowheads="1"/>
          </p:cNvSpPr>
          <p:nvPr/>
        </p:nvSpPr>
        <p:spPr bwMode="auto">
          <a:xfrm>
            <a:off x="6172200" y="2893684"/>
            <a:ext cx="2743200" cy="2862322"/>
          </a:xfrm>
          <a:prstGeom prst="rect">
            <a:avLst/>
          </a:prstGeom>
          <a:noFill/>
          <a:ln w="12700">
            <a:noFill/>
            <a:miter lim="800000"/>
            <a:headEnd/>
            <a:tailEnd/>
          </a:ln>
          <a:effectLst/>
        </p:spPr>
        <p:txBody>
          <a:bodyPr>
            <a:spAutoFit/>
          </a:bodyPr>
          <a:lstStyle/>
          <a:p>
            <a:r>
              <a:rPr lang="en-US" sz="2000" dirty="0" smtClean="0"/>
              <a:t>Q: Where in the cache is the </a:t>
            </a:r>
            <a:r>
              <a:rPr lang="en-US" sz="2000" dirty="0" err="1" smtClean="0"/>
              <a:t>mem</a:t>
            </a:r>
            <a:r>
              <a:rPr lang="en-US" sz="2000" dirty="0" smtClean="0"/>
              <a:t> block?</a:t>
            </a:r>
            <a:endParaRPr lang="en-US" sz="2000" dirty="0" smtClean="0">
              <a:solidFill>
                <a:schemeClr val="tx1"/>
              </a:solidFill>
            </a:endParaRPr>
          </a:p>
          <a:p>
            <a:endParaRPr lang="en-US" sz="2000" dirty="0"/>
          </a:p>
          <a:p>
            <a:r>
              <a:rPr lang="en-US" sz="2000" dirty="0">
                <a:solidFill>
                  <a:schemeClr val="tx1"/>
                </a:solidFill>
              </a:rPr>
              <a:t>Use</a:t>
            </a:r>
            <a:r>
              <a:rPr lang="en-US" sz="2000" dirty="0"/>
              <a:t> next 2 low order memory address bits</a:t>
            </a:r>
            <a:r>
              <a:rPr lang="en-US" sz="2000" dirty="0">
                <a:solidFill>
                  <a:schemeClr val="tx1"/>
                </a:solidFill>
              </a:rPr>
              <a:t> – the </a:t>
            </a:r>
            <a:r>
              <a:rPr lang="en-US" sz="2000" dirty="0"/>
              <a:t>index</a:t>
            </a:r>
            <a:r>
              <a:rPr lang="en-US" sz="2000" dirty="0">
                <a:solidFill>
                  <a:schemeClr val="tx1"/>
                </a:solidFill>
              </a:rPr>
              <a:t> </a:t>
            </a:r>
            <a:r>
              <a:rPr lang="en-US" dirty="0">
                <a:solidFill>
                  <a:schemeClr val="tx1"/>
                </a:solidFill>
              </a:rPr>
              <a:t>–</a:t>
            </a:r>
            <a:r>
              <a:rPr lang="en-US" sz="2000" dirty="0">
                <a:solidFill>
                  <a:schemeClr val="tx1"/>
                </a:solidFill>
              </a:rPr>
              <a:t> to determine which cache block (i.e., modulo the number of blocks in the cache)</a:t>
            </a:r>
          </a:p>
        </p:txBody>
      </p:sp>
      <p:sp>
        <p:nvSpPr>
          <p:cNvPr id="1592413" name="Text Box 93"/>
          <p:cNvSpPr txBox="1">
            <a:spLocks noChangeArrowheads="1"/>
          </p:cNvSpPr>
          <p:nvPr/>
        </p:nvSpPr>
        <p:spPr bwMode="auto">
          <a:xfrm>
            <a:off x="3276600" y="6172200"/>
            <a:ext cx="5486400" cy="366713"/>
          </a:xfrm>
          <a:prstGeom prst="rect">
            <a:avLst/>
          </a:prstGeom>
          <a:noFill/>
          <a:ln w="12700">
            <a:noFill/>
            <a:miter lim="800000"/>
            <a:headEnd/>
            <a:tailEnd/>
          </a:ln>
          <a:effectLst/>
        </p:spPr>
        <p:txBody>
          <a:bodyPr>
            <a:spAutoFit/>
          </a:bodyPr>
          <a:lstStyle/>
          <a:p>
            <a:r>
              <a:rPr lang="en-US" dirty="0">
                <a:solidFill>
                  <a:srgbClr val="FF0000"/>
                </a:solidFill>
              </a:rPr>
              <a:t>(block address) modulo (# of blocks in the cache)</a:t>
            </a:r>
          </a:p>
        </p:txBody>
      </p:sp>
      <p:sp>
        <p:nvSpPr>
          <p:cNvPr id="1592414" name="Text Box 94"/>
          <p:cNvSpPr txBox="1">
            <a:spLocks noChangeArrowheads="1"/>
          </p:cNvSpPr>
          <p:nvPr/>
        </p:nvSpPr>
        <p:spPr bwMode="auto">
          <a:xfrm>
            <a:off x="431799" y="1515535"/>
            <a:ext cx="742950" cy="366713"/>
          </a:xfrm>
          <a:prstGeom prst="rect">
            <a:avLst/>
          </a:prstGeom>
          <a:noFill/>
          <a:ln w="12700">
            <a:noFill/>
            <a:miter lim="800000"/>
            <a:headEnd/>
            <a:tailEnd/>
          </a:ln>
          <a:effectLst/>
        </p:spPr>
        <p:txBody>
          <a:bodyPr wrap="none">
            <a:spAutoFit/>
          </a:bodyPr>
          <a:lstStyle/>
          <a:p>
            <a:r>
              <a:rPr lang="en-US">
                <a:solidFill>
                  <a:schemeClr val="tx1"/>
                </a:solidFill>
              </a:rPr>
              <a:t>Index</a:t>
            </a:r>
          </a:p>
        </p:txBody>
      </p:sp>
      <p:sp>
        <p:nvSpPr>
          <p:cNvPr id="73" name="Date Placeholder 72"/>
          <p:cNvSpPr>
            <a:spLocks noGrp="1"/>
          </p:cNvSpPr>
          <p:nvPr>
            <p:ph type="dt" sz="half" idx="10"/>
          </p:nvPr>
        </p:nvSpPr>
        <p:spPr/>
        <p:txBody>
          <a:bodyPr/>
          <a:lstStyle/>
          <a:p>
            <a:fld id="{54D4CA77-4C3C-B845-84EA-ED239C5B21DF}" type="datetime1">
              <a:rPr lang="en-US" smtClean="0"/>
              <a:pPr/>
              <a:t>2/22/11</a:t>
            </a:fld>
            <a:endParaRPr lang="en-US"/>
          </a:p>
        </p:txBody>
      </p:sp>
      <p:sp>
        <p:nvSpPr>
          <p:cNvPr id="74" name="Slide Number Placeholder 73"/>
          <p:cNvSpPr>
            <a:spLocks noGrp="1"/>
          </p:cNvSpPr>
          <p:nvPr>
            <p:ph type="sldNum" sz="quarter" idx="12"/>
          </p:nvPr>
        </p:nvSpPr>
        <p:spPr/>
        <p:txBody>
          <a:bodyPr/>
          <a:lstStyle/>
          <a:p>
            <a:fld id="{3CC63E4C-4642-794D-A2FD-70F6B81535F5}" type="slidenum">
              <a:rPr lang="en-US" smtClean="0"/>
              <a:pPr/>
              <a:t>28</a:t>
            </a:fld>
            <a:endParaRPr lang="en-US"/>
          </a:p>
        </p:txBody>
      </p:sp>
      <p:sp>
        <p:nvSpPr>
          <p:cNvPr id="75" name="Footer Placeholder 74"/>
          <p:cNvSpPr>
            <a:spLocks noGrp="1"/>
          </p:cNvSpPr>
          <p:nvPr>
            <p:ph type="ftr" sz="quarter" idx="11"/>
          </p:nvPr>
        </p:nvSpPr>
        <p:spPr/>
        <p:txBody>
          <a:bodyPr/>
          <a:lstStyle/>
          <a:p>
            <a:r>
              <a:rPr lang="en-US" smtClean="0"/>
              <a:t>Spring 2011 -- Lecture #11</a:t>
            </a:r>
            <a:endParaRPr lang="en-US"/>
          </a:p>
        </p:txBody>
      </p:sp>
      <p:sp>
        <p:nvSpPr>
          <p:cNvPr id="76" name="TextBox 75"/>
          <p:cNvSpPr txBox="1"/>
          <p:nvPr/>
        </p:nvSpPr>
        <p:spPr>
          <a:xfrm>
            <a:off x="6474615" y="5834877"/>
            <a:ext cx="1766792" cy="369332"/>
          </a:xfrm>
          <a:prstGeom prst="rect">
            <a:avLst/>
          </a:prstGeom>
          <a:noFill/>
        </p:spPr>
        <p:txBody>
          <a:bodyPr wrap="none" rtlCol="0">
            <a:spAutoFit/>
          </a:bodyPr>
          <a:lstStyle/>
          <a:p>
            <a:r>
              <a:rPr lang="en-US" dirty="0" smtClean="0">
                <a:hlinkClick r:id="rId3"/>
              </a:rPr>
              <a:t>Student Roulette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24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23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2384" grpId="0" autoUpdateAnimBg="0"/>
      <p:bldP spid="1592412" grpId="0" autoUpdateAnimBg="0"/>
      <p:bldP spid="76"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0930" name="Rectangle 2"/>
          <p:cNvSpPr>
            <a:spLocks noGrp="1" noChangeArrowheads="1"/>
          </p:cNvSpPr>
          <p:nvPr>
            <p:ph type="title"/>
          </p:nvPr>
        </p:nvSpPr>
        <p:spPr/>
        <p:txBody>
          <a:bodyPr/>
          <a:lstStyle/>
          <a:p>
            <a:r>
              <a:rPr lang="en-US"/>
              <a:t>Caching:  A Simple First Example</a:t>
            </a:r>
          </a:p>
        </p:txBody>
      </p:sp>
      <p:grpSp>
        <p:nvGrpSpPr>
          <p:cNvPr id="2" name="Group 3"/>
          <p:cNvGrpSpPr>
            <a:grpSpLocks/>
          </p:cNvGrpSpPr>
          <p:nvPr/>
        </p:nvGrpSpPr>
        <p:grpSpPr bwMode="auto">
          <a:xfrm>
            <a:off x="2209800" y="2565390"/>
            <a:ext cx="990600" cy="1219200"/>
            <a:chOff x="1344" y="1056"/>
            <a:chExt cx="624" cy="768"/>
          </a:xfrm>
        </p:grpSpPr>
        <p:sp>
          <p:nvSpPr>
            <p:cNvPr id="166093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3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3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3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36" name="Line 8"/>
          <p:cNvSpPr>
            <a:spLocks noChangeShapeType="1"/>
          </p:cNvSpPr>
          <p:nvPr/>
        </p:nvSpPr>
        <p:spPr bwMode="auto">
          <a:xfrm>
            <a:off x="4267200" y="1955790"/>
            <a:ext cx="990600" cy="0"/>
          </a:xfrm>
          <a:prstGeom prst="line">
            <a:avLst/>
          </a:prstGeom>
          <a:noFill/>
          <a:ln w="12700">
            <a:solidFill>
              <a:schemeClr val="tx1"/>
            </a:solidFill>
            <a:round/>
            <a:headEnd/>
            <a:tailEnd/>
          </a:ln>
          <a:effectLst/>
        </p:spPr>
        <p:txBody>
          <a:bodyPr wrap="none" anchor="ctr"/>
          <a:lstStyle/>
          <a:p>
            <a:endParaRPr lang="en-US"/>
          </a:p>
        </p:txBody>
      </p:sp>
      <p:sp>
        <p:nvSpPr>
          <p:cNvPr id="1660937" name="Line 9"/>
          <p:cNvSpPr>
            <a:spLocks noChangeShapeType="1"/>
          </p:cNvSpPr>
          <p:nvPr/>
        </p:nvSpPr>
        <p:spPr bwMode="auto">
          <a:xfrm>
            <a:off x="4267200" y="1650990"/>
            <a:ext cx="990600" cy="0"/>
          </a:xfrm>
          <a:prstGeom prst="line">
            <a:avLst/>
          </a:prstGeom>
          <a:noFill/>
          <a:ln w="12700">
            <a:solidFill>
              <a:schemeClr val="tx1"/>
            </a:solidFill>
            <a:round/>
            <a:headEnd/>
            <a:tailEnd/>
          </a:ln>
          <a:effectLst/>
        </p:spPr>
        <p:txBody>
          <a:bodyPr wrap="none" anchor="ctr"/>
          <a:lstStyle/>
          <a:p>
            <a:endParaRPr lang="en-US"/>
          </a:p>
        </p:txBody>
      </p:sp>
      <p:sp>
        <p:nvSpPr>
          <p:cNvPr id="1660938" name="Line 10"/>
          <p:cNvSpPr>
            <a:spLocks noChangeShapeType="1"/>
          </p:cNvSpPr>
          <p:nvPr/>
        </p:nvSpPr>
        <p:spPr bwMode="auto">
          <a:xfrm>
            <a:off x="4267200" y="2260590"/>
            <a:ext cx="990600" cy="0"/>
          </a:xfrm>
          <a:prstGeom prst="line">
            <a:avLst/>
          </a:prstGeom>
          <a:noFill/>
          <a:ln w="12700">
            <a:solidFill>
              <a:schemeClr val="tx1"/>
            </a:solidFill>
            <a:round/>
            <a:headEnd/>
            <a:tailEnd/>
          </a:ln>
          <a:effectLst/>
        </p:spPr>
        <p:txBody>
          <a:bodyPr wrap="none" anchor="ctr"/>
          <a:lstStyle/>
          <a:p>
            <a:endParaRPr lang="en-US"/>
          </a:p>
        </p:txBody>
      </p:sp>
      <p:sp>
        <p:nvSpPr>
          <p:cNvPr id="1660939" name="Line 11"/>
          <p:cNvSpPr>
            <a:spLocks noChangeShapeType="1"/>
          </p:cNvSpPr>
          <p:nvPr/>
        </p:nvSpPr>
        <p:spPr bwMode="auto">
          <a:xfrm>
            <a:off x="4267200" y="1346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0" name="Line 12"/>
          <p:cNvSpPr>
            <a:spLocks noChangeShapeType="1"/>
          </p:cNvSpPr>
          <p:nvPr/>
        </p:nvSpPr>
        <p:spPr bwMode="auto">
          <a:xfrm>
            <a:off x="42672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1" name="Line 13"/>
          <p:cNvSpPr>
            <a:spLocks noChangeShapeType="1"/>
          </p:cNvSpPr>
          <p:nvPr/>
        </p:nvSpPr>
        <p:spPr bwMode="auto">
          <a:xfrm>
            <a:off x="5257800" y="1346190"/>
            <a:ext cx="0" cy="3657600"/>
          </a:xfrm>
          <a:prstGeom prst="line">
            <a:avLst/>
          </a:prstGeom>
          <a:noFill/>
          <a:ln w="12700">
            <a:solidFill>
              <a:schemeClr val="tx1"/>
            </a:solidFill>
            <a:round/>
            <a:headEnd/>
            <a:tailEnd/>
          </a:ln>
          <a:effectLst/>
        </p:spPr>
        <p:txBody>
          <a:bodyPr wrap="none" anchor="ctr"/>
          <a:lstStyle/>
          <a:p>
            <a:endParaRPr lang="en-US"/>
          </a:p>
        </p:txBody>
      </p:sp>
      <p:sp>
        <p:nvSpPr>
          <p:cNvPr id="1660942" name="Line 14"/>
          <p:cNvSpPr>
            <a:spLocks noChangeShapeType="1"/>
          </p:cNvSpPr>
          <p:nvPr/>
        </p:nvSpPr>
        <p:spPr bwMode="auto">
          <a:xfrm flipH="1" flipV="1">
            <a:off x="4267200" y="5613390"/>
            <a:ext cx="990600" cy="0"/>
          </a:xfrm>
          <a:prstGeom prst="line">
            <a:avLst/>
          </a:prstGeom>
          <a:noFill/>
          <a:ln w="12700">
            <a:solidFill>
              <a:schemeClr val="tx1"/>
            </a:solidFill>
            <a:round/>
            <a:headEnd/>
            <a:tailEnd/>
          </a:ln>
          <a:effectLst/>
        </p:spPr>
        <p:txBody>
          <a:bodyPr wrap="none" anchor="ctr"/>
          <a:lstStyle/>
          <a:p>
            <a:endParaRPr lang="en-US"/>
          </a:p>
        </p:txBody>
      </p:sp>
      <p:sp>
        <p:nvSpPr>
          <p:cNvPr id="1660943" name="Line 15"/>
          <p:cNvSpPr>
            <a:spLocks noChangeShapeType="1"/>
          </p:cNvSpPr>
          <p:nvPr/>
        </p:nvSpPr>
        <p:spPr bwMode="auto">
          <a:xfrm flipH="1" flipV="1">
            <a:off x="4267200" y="5918190"/>
            <a:ext cx="990600" cy="0"/>
          </a:xfrm>
          <a:prstGeom prst="line">
            <a:avLst/>
          </a:prstGeom>
          <a:noFill/>
          <a:ln w="12700">
            <a:solidFill>
              <a:schemeClr val="tx1"/>
            </a:solidFill>
            <a:round/>
            <a:headEnd/>
            <a:tailEnd/>
          </a:ln>
          <a:effectLst/>
        </p:spPr>
        <p:txBody>
          <a:bodyPr wrap="none" anchor="ctr"/>
          <a:lstStyle/>
          <a:p>
            <a:endParaRPr lang="en-US"/>
          </a:p>
        </p:txBody>
      </p:sp>
      <p:sp>
        <p:nvSpPr>
          <p:cNvPr id="1660944" name="Line 16"/>
          <p:cNvSpPr>
            <a:spLocks noChangeShapeType="1"/>
          </p:cNvSpPr>
          <p:nvPr/>
        </p:nvSpPr>
        <p:spPr bwMode="auto">
          <a:xfrm flipH="1" flipV="1">
            <a:off x="4267200" y="5308590"/>
            <a:ext cx="990600" cy="0"/>
          </a:xfrm>
          <a:prstGeom prst="line">
            <a:avLst/>
          </a:prstGeom>
          <a:noFill/>
          <a:ln w="12700">
            <a:solidFill>
              <a:schemeClr val="tx1"/>
            </a:solidFill>
            <a:round/>
            <a:headEnd/>
            <a:tailEnd/>
          </a:ln>
          <a:effectLst/>
        </p:spPr>
        <p:txBody>
          <a:bodyPr wrap="none" anchor="ctr"/>
          <a:lstStyle/>
          <a:p>
            <a:endParaRPr lang="en-US"/>
          </a:p>
        </p:txBody>
      </p:sp>
      <p:sp>
        <p:nvSpPr>
          <p:cNvPr id="1660945" name="Line 17"/>
          <p:cNvSpPr>
            <a:spLocks noChangeShapeType="1"/>
          </p:cNvSpPr>
          <p:nvPr/>
        </p:nvSpPr>
        <p:spPr bwMode="auto">
          <a:xfrm flipH="1" flipV="1">
            <a:off x="4267200" y="6222990"/>
            <a:ext cx="990600" cy="0"/>
          </a:xfrm>
          <a:prstGeom prst="line">
            <a:avLst/>
          </a:prstGeom>
          <a:noFill/>
          <a:ln w="12700">
            <a:solidFill>
              <a:schemeClr val="tx1"/>
            </a:solidFill>
            <a:round/>
            <a:headEnd/>
            <a:tailEnd/>
          </a:ln>
          <a:effectLst/>
        </p:spPr>
        <p:txBody>
          <a:bodyPr wrap="none" anchor="ctr"/>
          <a:lstStyle/>
          <a:p>
            <a:endParaRPr lang="en-US"/>
          </a:p>
        </p:txBody>
      </p:sp>
      <p:sp>
        <p:nvSpPr>
          <p:cNvPr id="1660946" name="Line 18"/>
          <p:cNvSpPr>
            <a:spLocks noChangeShapeType="1"/>
          </p:cNvSpPr>
          <p:nvPr/>
        </p:nvSpPr>
        <p:spPr bwMode="auto">
          <a:xfrm flipH="1" flipV="1">
            <a:off x="5257800" y="5003790"/>
            <a:ext cx="0" cy="1219200"/>
          </a:xfrm>
          <a:prstGeom prst="line">
            <a:avLst/>
          </a:prstGeom>
          <a:noFill/>
          <a:ln w="12700">
            <a:solidFill>
              <a:schemeClr val="tx1"/>
            </a:solidFill>
            <a:round/>
            <a:headEnd/>
            <a:tailEnd/>
          </a:ln>
          <a:effectLst/>
        </p:spPr>
        <p:txBody>
          <a:bodyPr wrap="none" anchor="ctr"/>
          <a:lstStyle/>
          <a:p>
            <a:endParaRPr lang="en-US"/>
          </a:p>
        </p:txBody>
      </p:sp>
      <p:sp>
        <p:nvSpPr>
          <p:cNvPr id="1660947" name="Text Box 19"/>
          <p:cNvSpPr txBox="1">
            <a:spLocks noChangeArrowheads="1"/>
          </p:cNvSpPr>
          <p:nvPr/>
        </p:nvSpPr>
        <p:spPr bwMode="auto">
          <a:xfrm>
            <a:off x="669925" y="2525703"/>
            <a:ext cx="438150" cy="366712"/>
          </a:xfrm>
          <a:prstGeom prst="rect">
            <a:avLst/>
          </a:prstGeom>
          <a:noFill/>
          <a:ln w="12700">
            <a:noFill/>
            <a:miter lim="800000"/>
            <a:headEnd/>
            <a:tailEnd/>
          </a:ln>
          <a:effectLst/>
        </p:spPr>
        <p:txBody>
          <a:bodyPr wrap="none">
            <a:spAutoFit/>
          </a:bodyPr>
          <a:lstStyle/>
          <a:p>
            <a:r>
              <a:rPr lang="en-US"/>
              <a:t>00</a:t>
            </a:r>
          </a:p>
        </p:txBody>
      </p:sp>
      <p:sp>
        <p:nvSpPr>
          <p:cNvPr id="1660948" name="Text Box 20"/>
          <p:cNvSpPr txBox="1">
            <a:spLocks noChangeArrowheads="1"/>
          </p:cNvSpPr>
          <p:nvPr/>
        </p:nvSpPr>
        <p:spPr bwMode="auto">
          <a:xfrm>
            <a:off x="685800" y="2870190"/>
            <a:ext cx="438150" cy="366713"/>
          </a:xfrm>
          <a:prstGeom prst="rect">
            <a:avLst/>
          </a:prstGeom>
          <a:noFill/>
          <a:ln w="12700">
            <a:noFill/>
            <a:miter lim="800000"/>
            <a:headEnd/>
            <a:tailEnd/>
          </a:ln>
          <a:effectLst/>
        </p:spPr>
        <p:txBody>
          <a:bodyPr wrap="none">
            <a:spAutoFit/>
          </a:bodyPr>
          <a:lstStyle/>
          <a:p>
            <a:r>
              <a:rPr lang="en-US"/>
              <a:t>01</a:t>
            </a:r>
          </a:p>
        </p:txBody>
      </p:sp>
      <p:sp>
        <p:nvSpPr>
          <p:cNvPr id="1660949" name="Text Box 21"/>
          <p:cNvSpPr txBox="1">
            <a:spLocks noChangeArrowheads="1"/>
          </p:cNvSpPr>
          <p:nvPr/>
        </p:nvSpPr>
        <p:spPr bwMode="auto">
          <a:xfrm>
            <a:off x="685800" y="3174990"/>
            <a:ext cx="438150" cy="366713"/>
          </a:xfrm>
          <a:prstGeom prst="rect">
            <a:avLst/>
          </a:prstGeom>
          <a:noFill/>
          <a:ln w="12700">
            <a:noFill/>
            <a:miter lim="800000"/>
            <a:headEnd/>
            <a:tailEnd/>
          </a:ln>
          <a:effectLst/>
        </p:spPr>
        <p:txBody>
          <a:bodyPr wrap="none">
            <a:spAutoFit/>
          </a:bodyPr>
          <a:lstStyle/>
          <a:p>
            <a:r>
              <a:rPr lang="en-US"/>
              <a:t>10</a:t>
            </a:r>
          </a:p>
        </p:txBody>
      </p:sp>
      <p:sp>
        <p:nvSpPr>
          <p:cNvPr id="1660950" name="Text Box 22"/>
          <p:cNvSpPr txBox="1">
            <a:spLocks noChangeArrowheads="1"/>
          </p:cNvSpPr>
          <p:nvPr/>
        </p:nvSpPr>
        <p:spPr bwMode="auto">
          <a:xfrm>
            <a:off x="685800" y="3479790"/>
            <a:ext cx="438150" cy="366713"/>
          </a:xfrm>
          <a:prstGeom prst="rect">
            <a:avLst/>
          </a:prstGeom>
          <a:noFill/>
          <a:ln w="12700">
            <a:noFill/>
            <a:miter lim="800000"/>
            <a:headEnd/>
            <a:tailEnd/>
          </a:ln>
          <a:effectLst/>
        </p:spPr>
        <p:txBody>
          <a:bodyPr wrap="none">
            <a:spAutoFit/>
          </a:bodyPr>
          <a:lstStyle/>
          <a:p>
            <a:r>
              <a:rPr lang="en-US"/>
              <a:t>11</a:t>
            </a:r>
          </a:p>
        </p:txBody>
      </p:sp>
      <p:sp>
        <p:nvSpPr>
          <p:cNvPr id="1660951" name="Text Box 23"/>
          <p:cNvSpPr txBox="1">
            <a:spLocks noChangeArrowheads="1"/>
          </p:cNvSpPr>
          <p:nvPr/>
        </p:nvSpPr>
        <p:spPr bwMode="auto">
          <a:xfrm>
            <a:off x="355602" y="1769521"/>
            <a:ext cx="869950" cy="366713"/>
          </a:xfrm>
          <a:prstGeom prst="rect">
            <a:avLst/>
          </a:prstGeom>
          <a:noFill/>
          <a:ln w="12700">
            <a:noFill/>
            <a:miter lim="800000"/>
            <a:headEnd/>
            <a:tailEnd/>
          </a:ln>
          <a:effectLst/>
        </p:spPr>
        <p:txBody>
          <a:bodyPr wrap="none">
            <a:spAutoFit/>
          </a:bodyPr>
          <a:lstStyle/>
          <a:p>
            <a:r>
              <a:rPr lang="en-US" b="1" dirty="0">
                <a:solidFill>
                  <a:schemeClr val="tx1"/>
                </a:solidFill>
              </a:rPr>
              <a:t>Cache</a:t>
            </a:r>
          </a:p>
        </p:txBody>
      </p:sp>
      <p:sp>
        <p:nvSpPr>
          <p:cNvPr id="1660953" name="Text Box 25"/>
          <p:cNvSpPr txBox="1">
            <a:spLocks noChangeArrowheads="1"/>
          </p:cNvSpPr>
          <p:nvPr/>
        </p:nvSpPr>
        <p:spPr bwMode="auto">
          <a:xfrm>
            <a:off x="5715000" y="1117590"/>
            <a:ext cx="1644650" cy="366713"/>
          </a:xfrm>
          <a:prstGeom prst="rect">
            <a:avLst/>
          </a:prstGeom>
          <a:noFill/>
          <a:ln w="12700">
            <a:noFill/>
            <a:miter lim="800000"/>
            <a:headEnd/>
            <a:tailEnd/>
          </a:ln>
          <a:effectLst/>
        </p:spPr>
        <p:txBody>
          <a:bodyPr wrap="none">
            <a:spAutoFit/>
          </a:bodyPr>
          <a:lstStyle/>
          <a:p>
            <a:r>
              <a:rPr lang="en-US" b="1">
                <a:solidFill>
                  <a:schemeClr val="tx1"/>
                </a:solidFill>
              </a:rPr>
              <a:t>Main Memory</a:t>
            </a:r>
          </a:p>
        </p:txBody>
      </p:sp>
      <p:sp>
        <p:nvSpPr>
          <p:cNvPr id="1660954" name="Text Box 26"/>
          <p:cNvSpPr txBox="1">
            <a:spLocks noChangeArrowheads="1"/>
          </p:cNvSpPr>
          <p:nvPr/>
        </p:nvSpPr>
        <p:spPr bwMode="auto">
          <a:xfrm>
            <a:off x="6172200" y="3445927"/>
            <a:ext cx="2743200" cy="2862322"/>
          </a:xfrm>
          <a:prstGeom prst="rect">
            <a:avLst/>
          </a:prstGeom>
          <a:noFill/>
          <a:ln w="12700">
            <a:noFill/>
            <a:miter lim="800000"/>
            <a:headEnd/>
            <a:tailEnd/>
          </a:ln>
          <a:effectLst/>
        </p:spPr>
        <p:txBody>
          <a:bodyPr>
            <a:spAutoFit/>
          </a:bodyPr>
          <a:lstStyle/>
          <a:p>
            <a:r>
              <a:rPr lang="en-US" sz="2000" dirty="0" smtClean="0">
                <a:solidFill>
                  <a:schemeClr val="tx1"/>
                </a:solidFill>
              </a:rPr>
              <a:t>Q: Where in the cache is the </a:t>
            </a:r>
            <a:r>
              <a:rPr lang="en-US" sz="2000" dirty="0" err="1" smtClean="0">
                <a:solidFill>
                  <a:schemeClr val="tx1"/>
                </a:solidFill>
              </a:rPr>
              <a:t>mem</a:t>
            </a:r>
            <a:r>
              <a:rPr lang="en-US" sz="2000" dirty="0" smtClean="0">
                <a:solidFill>
                  <a:schemeClr val="tx1"/>
                </a:solidFill>
              </a:rPr>
              <a:t> block?</a:t>
            </a:r>
            <a:endParaRPr lang="en-US" sz="2000" dirty="0">
              <a:solidFill>
                <a:schemeClr val="tx1"/>
              </a:solidFill>
            </a:endParaRPr>
          </a:p>
          <a:p>
            <a:endParaRPr lang="en-US" sz="2000" dirty="0"/>
          </a:p>
          <a:p>
            <a:r>
              <a:rPr lang="en-US" sz="2000" dirty="0">
                <a:solidFill>
                  <a:schemeClr val="tx1"/>
                </a:solidFill>
              </a:rPr>
              <a:t>Use</a:t>
            </a:r>
            <a:r>
              <a:rPr lang="en-US" sz="2000" dirty="0"/>
              <a:t> next 2 low order memory address bits </a:t>
            </a:r>
            <a:r>
              <a:rPr lang="en-US" sz="2000" dirty="0">
                <a:solidFill>
                  <a:schemeClr val="tx1"/>
                </a:solidFill>
              </a:rPr>
              <a:t>– the</a:t>
            </a:r>
            <a:r>
              <a:rPr lang="en-US" sz="2000" dirty="0"/>
              <a:t> index </a:t>
            </a:r>
            <a:r>
              <a:rPr lang="en-US" dirty="0">
                <a:solidFill>
                  <a:schemeClr val="tx1"/>
                </a:solidFill>
              </a:rPr>
              <a:t>–</a:t>
            </a:r>
            <a:r>
              <a:rPr lang="en-US" sz="2000" dirty="0">
                <a:solidFill>
                  <a:schemeClr val="tx1"/>
                </a:solidFill>
              </a:rPr>
              <a:t> to determine which cache block (i.e., modulo the number of blocks in the cache)</a:t>
            </a:r>
          </a:p>
        </p:txBody>
      </p:sp>
      <p:sp>
        <p:nvSpPr>
          <p:cNvPr id="1660955" name="Line 27"/>
          <p:cNvSpPr>
            <a:spLocks noChangeShapeType="1"/>
          </p:cNvSpPr>
          <p:nvPr/>
        </p:nvSpPr>
        <p:spPr bwMode="auto">
          <a:xfrm>
            <a:off x="4267200" y="2565390"/>
            <a:ext cx="990600" cy="0"/>
          </a:xfrm>
          <a:prstGeom prst="line">
            <a:avLst/>
          </a:prstGeom>
          <a:noFill/>
          <a:ln w="12700">
            <a:solidFill>
              <a:schemeClr val="tx1"/>
            </a:solidFill>
            <a:round/>
            <a:headEnd/>
            <a:tailEnd/>
          </a:ln>
          <a:effectLst/>
        </p:spPr>
        <p:txBody>
          <a:bodyPr wrap="none" anchor="ctr"/>
          <a:lstStyle/>
          <a:p>
            <a:endParaRPr lang="en-US"/>
          </a:p>
        </p:txBody>
      </p:sp>
      <p:sp>
        <p:nvSpPr>
          <p:cNvPr id="1660956" name="Line 28"/>
          <p:cNvSpPr>
            <a:spLocks noChangeShapeType="1"/>
          </p:cNvSpPr>
          <p:nvPr/>
        </p:nvSpPr>
        <p:spPr bwMode="auto">
          <a:xfrm>
            <a:off x="4267200" y="2870190"/>
            <a:ext cx="990600" cy="0"/>
          </a:xfrm>
          <a:prstGeom prst="line">
            <a:avLst/>
          </a:prstGeom>
          <a:noFill/>
          <a:ln w="12700">
            <a:solidFill>
              <a:schemeClr val="tx1"/>
            </a:solidFill>
            <a:round/>
            <a:headEnd/>
            <a:tailEnd/>
          </a:ln>
          <a:effectLst/>
        </p:spPr>
        <p:txBody>
          <a:bodyPr wrap="none" anchor="ctr"/>
          <a:lstStyle/>
          <a:p>
            <a:endParaRPr lang="en-US"/>
          </a:p>
        </p:txBody>
      </p:sp>
      <p:sp>
        <p:nvSpPr>
          <p:cNvPr id="1660957" name="Line 29"/>
          <p:cNvSpPr>
            <a:spLocks noChangeShapeType="1"/>
          </p:cNvSpPr>
          <p:nvPr/>
        </p:nvSpPr>
        <p:spPr bwMode="auto">
          <a:xfrm>
            <a:off x="4267200" y="3174990"/>
            <a:ext cx="990600" cy="0"/>
          </a:xfrm>
          <a:prstGeom prst="line">
            <a:avLst/>
          </a:prstGeom>
          <a:noFill/>
          <a:ln w="12700">
            <a:solidFill>
              <a:schemeClr val="tx1"/>
            </a:solidFill>
            <a:round/>
            <a:headEnd/>
            <a:tailEnd/>
          </a:ln>
          <a:effectLst/>
        </p:spPr>
        <p:txBody>
          <a:bodyPr wrap="none" anchor="ctr"/>
          <a:lstStyle/>
          <a:p>
            <a:endParaRPr lang="en-US"/>
          </a:p>
        </p:txBody>
      </p:sp>
      <p:sp>
        <p:nvSpPr>
          <p:cNvPr id="1660958" name="Line 30"/>
          <p:cNvSpPr>
            <a:spLocks noChangeShapeType="1"/>
          </p:cNvSpPr>
          <p:nvPr/>
        </p:nvSpPr>
        <p:spPr bwMode="auto">
          <a:xfrm>
            <a:off x="4267200" y="3479790"/>
            <a:ext cx="990600" cy="0"/>
          </a:xfrm>
          <a:prstGeom prst="line">
            <a:avLst/>
          </a:prstGeom>
          <a:noFill/>
          <a:ln w="12700">
            <a:solidFill>
              <a:schemeClr val="tx1"/>
            </a:solidFill>
            <a:round/>
            <a:headEnd/>
            <a:tailEnd/>
          </a:ln>
          <a:effectLst/>
        </p:spPr>
        <p:txBody>
          <a:bodyPr wrap="none" anchor="ctr"/>
          <a:lstStyle/>
          <a:p>
            <a:endParaRPr lang="en-US"/>
          </a:p>
        </p:txBody>
      </p:sp>
      <p:sp>
        <p:nvSpPr>
          <p:cNvPr id="1660959" name="Line 31"/>
          <p:cNvSpPr>
            <a:spLocks noChangeShapeType="1"/>
          </p:cNvSpPr>
          <p:nvPr/>
        </p:nvSpPr>
        <p:spPr bwMode="auto">
          <a:xfrm>
            <a:off x="4267200" y="3784590"/>
            <a:ext cx="990600" cy="0"/>
          </a:xfrm>
          <a:prstGeom prst="line">
            <a:avLst/>
          </a:prstGeom>
          <a:noFill/>
          <a:ln w="12700">
            <a:solidFill>
              <a:schemeClr val="tx1"/>
            </a:solidFill>
            <a:round/>
            <a:headEnd/>
            <a:tailEnd/>
          </a:ln>
          <a:effectLst/>
        </p:spPr>
        <p:txBody>
          <a:bodyPr wrap="none" anchor="ctr"/>
          <a:lstStyle/>
          <a:p>
            <a:endParaRPr lang="en-US"/>
          </a:p>
        </p:txBody>
      </p:sp>
      <p:sp>
        <p:nvSpPr>
          <p:cNvPr id="1660960" name="Line 32"/>
          <p:cNvSpPr>
            <a:spLocks noChangeShapeType="1"/>
          </p:cNvSpPr>
          <p:nvPr/>
        </p:nvSpPr>
        <p:spPr bwMode="auto">
          <a:xfrm>
            <a:off x="4267200" y="4089390"/>
            <a:ext cx="990600" cy="0"/>
          </a:xfrm>
          <a:prstGeom prst="line">
            <a:avLst/>
          </a:prstGeom>
          <a:noFill/>
          <a:ln w="12700">
            <a:solidFill>
              <a:schemeClr val="tx1"/>
            </a:solidFill>
            <a:round/>
            <a:headEnd/>
            <a:tailEnd/>
          </a:ln>
          <a:effectLst/>
        </p:spPr>
        <p:txBody>
          <a:bodyPr wrap="none" anchor="ctr"/>
          <a:lstStyle/>
          <a:p>
            <a:endParaRPr lang="en-US"/>
          </a:p>
        </p:txBody>
      </p:sp>
      <p:sp>
        <p:nvSpPr>
          <p:cNvPr id="1660961" name="Line 33"/>
          <p:cNvSpPr>
            <a:spLocks noChangeShapeType="1"/>
          </p:cNvSpPr>
          <p:nvPr/>
        </p:nvSpPr>
        <p:spPr bwMode="auto">
          <a:xfrm>
            <a:off x="4267200" y="5003790"/>
            <a:ext cx="990600" cy="0"/>
          </a:xfrm>
          <a:prstGeom prst="line">
            <a:avLst/>
          </a:prstGeom>
          <a:noFill/>
          <a:ln w="12700">
            <a:solidFill>
              <a:schemeClr val="tx1"/>
            </a:solidFill>
            <a:round/>
            <a:headEnd/>
            <a:tailEnd/>
          </a:ln>
          <a:effectLst/>
        </p:spPr>
        <p:txBody>
          <a:bodyPr wrap="none" anchor="ctr"/>
          <a:lstStyle/>
          <a:p>
            <a:endParaRPr lang="en-US"/>
          </a:p>
        </p:txBody>
      </p:sp>
      <p:sp>
        <p:nvSpPr>
          <p:cNvPr id="1660962" name="Line 34"/>
          <p:cNvSpPr>
            <a:spLocks noChangeShapeType="1"/>
          </p:cNvSpPr>
          <p:nvPr/>
        </p:nvSpPr>
        <p:spPr bwMode="auto">
          <a:xfrm>
            <a:off x="4267200" y="4394190"/>
            <a:ext cx="990600" cy="0"/>
          </a:xfrm>
          <a:prstGeom prst="line">
            <a:avLst/>
          </a:prstGeom>
          <a:noFill/>
          <a:ln w="12700">
            <a:solidFill>
              <a:schemeClr val="tx1"/>
            </a:solidFill>
            <a:round/>
            <a:headEnd/>
            <a:tailEnd/>
          </a:ln>
          <a:effectLst/>
        </p:spPr>
        <p:txBody>
          <a:bodyPr wrap="none" anchor="ctr"/>
          <a:lstStyle/>
          <a:p>
            <a:endParaRPr lang="en-US"/>
          </a:p>
        </p:txBody>
      </p:sp>
      <p:sp>
        <p:nvSpPr>
          <p:cNvPr id="1660963" name="Line 35"/>
          <p:cNvSpPr>
            <a:spLocks noChangeShapeType="1"/>
          </p:cNvSpPr>
          <p:nvPr/>
        </p:nvSpPr>
        <p:spPr bwMode="auto">
          <a:xfrm>
            <a:off x="4267200" y="4698990"/>
            <a:ext cx="990600" cy="0"/>
          </a:xfrm>
          <a:prstGeom prst="line">
            <a:avLst/>
          </a:prstGeom>
          <a:noFill/>
          <a:ln w="12700">
            <a:solidFill>
              <a:schemeClr val="tx1"/>
            </a:solidFill>
            <a:round/>
            <a:headEnd/>
            <a:tailEnd/>
          </a:ln>
          <a:effectLst/>
        </p:spPr>
        <p:txBody>
          <a:bodyPr wrap="none" anchor="ctr"/>
          <a:lstStyle/>
          <a:p>
            <a:endParaRPr lang="en-US"/>
          </a:p>
        </p:txBody>
      </p:sp>
      <p:grpSp>
        <p:nvGrpSpPr>
          <p:cNvPr id="3" name="Group 36"/>
          <p:cNvGrpSpPr>
            <a:grpSpLocks/>
          </p:cNvGrpSpPr>
          <p:nvPr/>
        </p:nvGrpSpPr>
        <p:grpSpPr bwMode="auto">
          <a:xfrm>
            <a:off x="1600200" y="2565390"/>
            <a:ext cx="609600" cy="1219200"/>
            <a:chOff x="1344" y="1056"/>
            <a:chExt cx="624" cy="768"/>
          </a:xfrm>
        </p:grpSpPr>
        <p:sp>
          <p:nvSpPr>
            <p:cNvPr id="1660965" name="Rectangle 3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66" name="Line 3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67" name="Line 3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68" name="Line 4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69" name="Text Box 41"/>
          <p:cNvSpPr txBox="1">
            <a:spLocks noChangeArrowheads="1"/>
          </p:cNvSpPr>
          <p:nvPr/>
        </p:nvSpPr>
        <p:spPr bwMode="auto">
          <a:xfrm>
            <a:off x="1600200" y="2108190"/>
            <a:ext cx="498341" cy="369332"/>
          </a:xfrm>
          <a:prstGeom prst="rect">
            <a:avLst/>
          </a:prstGeom>
          <a:noFill/>
          <a:ln w="12700">
            <a:noFill/>
            <a:miter lim="800000"/>
            <a:headEnd/>
            <a:tailEnd/>
          </a:ln>
          <a:effectLst/>
        </p:spPr>
        <p:txBody>
          <a:bodyPr wrap="none">
            <a:spAutoFit/>
          </a:bodyPr>
          <a:lstStyle/>
          <a:p>
            <a:r>
              <a:rPr lang="en-US" dirty="0">
                <a:solidFill>
                  <a:srgbClr val="FF0000"/>
                </a:solidFill>
              </a:rPr>
              <a:t>Tag</a:t>
            </a:r>
          </a:p>
        </p:txBody>
      </p:sp>
      <p:sp>
        <p:nvSpPr>
          <p:cNvPr id="1660970" name="Text Box 42"/>
          <p:cNvSpPr txBox="1">
            <a:spLocks noChangeArrowheads="1"/>
          </p:cNvSpPr>
          <p:nvPr/>
        </p:nvSpPr>
        <p:spPr bwMode="auto">
          <a:xfrm>
            <a:off x="2362200" y="2108190"/>
            <a:ext cx="666750" cy="366713"/>
          </a:xfrm>
          <a:prstGeom prst="rect">
            <a:avLst/>
          </a:prstGeom>
          <a:noFill/>
          <a:ln w="12700">
            <a:noFill/>
            <a:miter lim="800000"/>
            <a:headEnd/>
            <a:tailEnd/>
          </a:ln>
          <a:effectLst/>
        </p:spPr>
        <p:txBody>
          <a:bodyPr wrap="none">
            <a:spAutoFit/>
          </a:bodyPr>
          <a:lstStyle/>
          <a:p>
            <a:r>
              <a:rPr lang="en-US">
                <a:solidFill>
                  <a:schemeClr val="tx1"/>
                </a:solidFill>
              </a:rPr>
              <a:t>Data</a:t>
            </a:r>
          </a:p>
        </p:txBody>
      </p:sp>
      <p:sp>
        <p:nvSpPr>
          <p:cNvPr id="1660971" name="Rectangle 43" descr="5%"/>
          <p:cNvSpPr>
            <a:spLocks noChangeArrowheads="1"/>
          </p:cNvSpPr>
          <p:nvPr/>
        </p:nvSpPr>
        <p:spPr bwMode="auto">
          <a:xfrm>
            <a:off x="4267200" y="13461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2" name="Rectangle 44" descr="5%"/>
          <p:cNvSpPr>
            <a:spLocks noChangeArrowheads="1"/>
          </p:cNvSpPr>
          <p:nvPr/>
        </p:nvSpPr>
        <p:spPr bwMode="auto">
          <a:xfrm>
            <a:off x="22098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3" name="Rectangle 45" descr="5%"/>
          <p:cNvSpPr>
            <a:spLocks noChangeArrowheads="1"/>
          </p:cNvSpPr>
          <p:nvPr/>
        </p:nvSpPr>
        <p:spPr bwMode="auto">
          <a:xfrm>
            <a:off x="4267200" y="25653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4" name="Rectangle 46" descr="5%"/>
          <p:cNvSpPr>
            <a:spLocks noChangeArrowheads="1"/>
          </p:cNvSpPr>
          <p:nvPr/>
        </p:nvSpPr>
        <p:spPr bwMode="auto">
          <a:xfrm>
            <a:off x="4267200" y="37845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5" name="Rectangle 47" descr="5%"/>
          <p:cNvSpPr>
            <a:spLocks noChangeArrowheads="1"/>
          </p:cNvSpPr>
          <p:nvPr/>
        </p:nvSpPr>
        <p:spPr bwMode="auto">
          <a:xfrm>
            <a:off x="4267200" y="5003790"/>
            <a:ext cx="990600" cy="304800"/>
          </a:xfrm>
          <a:prstGeom prst="rect">
            <a:avLst/>
          </a:prstGeom>
          <a:pattFill prst="pct5">
            <a:fgClr>
              <a:schemeClr val="accent1"/>
            </a:fgClr>
            <a:bgClr>
              <a:srgbClr val="FFFFFF"/>
            </a:bgClr>
          </a:pattFill>
          <a:ln w="12700">
            <a:solidFill>
              <a:schemeClr val="accent1"/>
            </a:solidFill>
            <a:miter lim="800000"/>
            <a:headEnd/>
            <a:tailEnd/>
          </a:ln>
          <a:effectLst/>
        </p:spPr>
        <p:txBody>
          <a:bodyPr wrap="none" anchor="ctr"/>
          <a:lstStyle/>
          <a:p>
            <a:endParaRPr lang="en-US"/>
          </a:p>
        </p:txBody>
      </p:sp>
      <p:sp>
        <p:nvSpPr>
          <p:cNvPr id="1660976" name="Rectangle 48" descr="5%"/>
          <p:cNvSpPr>
            <a:spLocks noChangeArrowheads="1"/>
          </p:cNvSpPr>
          <p:nvPr/>
        </p:nvSpPr>
        <p:spPr bwMode="auto">
          <a:xfrm>
            <a:off x="4267200" y="59181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7" name="Rectangle 49" descr="5%"/>
          <p:cNvSpPr>
            <a:spLocks noChangeArrowheads="1"/>
          </p:cNvSpPr>
          <p:nvPr/>
        </p:nvSpPr>
        <p:spPr bwMode="auto">
          <a:xfrm>
            <a:off x="4267200" y="46989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8" name="Rectangle 50" descr="5%"/>
          <p:cNvSpPr>
            <a:spLocks noChangeArrowheads="1"/>
          </p:cNvSpPr>
          <p:nvPr/>
        </p:nvSpPr>
        <p:spPr bwMode="auto">
          <a:xfrm>
            <a:off x="42672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79" name="Rectangle 51" descr="5%"/>
          <p:cNvSpPr>
            <a:spLocks noChangeArrowheads="1"/>
          </p:cNvSpPr>
          <p:nvPr/>
        </p:nvSpPr>
        <p:spPr bwMode="auto">
          <a:xfrm>
            <a:off x="4267200" y="22605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0" name="Rectangle 52" descr="5%"/>
          <p:cNvSpPr>
            <a:spLocks noChangeArrowheads="1"/>
          </p:cNvSpPr>
          <p:nvPr/>
        </p:nvSpPr>
        <p:spPr bwMode="auto">
          <a:xfrm>
            <a:off x="2209800" y="3479790"/>
            <a:ext cx="990600" cy="304800"/>
          </a:xfrm>
          <a:prstGeom prst="rect">
            <a:avLst/>
          </a:prstGeom>
          <a:pattFill prst="pct5">
            <a:fgClr>
              <a:srgbClr val="009900"/>
            </a:fgClr>
            <a:bgClr>
              <a:srgbClr val="FFFFFF"/>
            </a:bgClr>
          </a:pattFill>
          <a:ln w="12700">
            <a:solidFill>
              <a:srgbClr val="009900"/>
            </a:solidFill>
            <a:miter lim="800000"/>
            <a:headEnd/>
            <a:tailEnd/>
          </a:ln>
          <a:effectLst/>
        </p:spPr>
        <p:txBody>
          <a:bodyPr wrap="none" anchor="ctr"/>
          <a:lstStyle/>
          <a:p>
            <a:endParaRPr lang="en-US"/>
          </a:p>
        </p:txBody>
      </p:sp>
      <p:sp>
        <p:nvSpPr>
          <p:cNvPr id="1660981" name="Rectangle 53" descr="5%"/>
          <p:cNvSpPr>
            <a:spLocks noChangeArrowheads="1"/>
          </p:cNvSpPr>
          <p:nvPr/>
        </p:nvSpPr>
        <p:spPr bwMode="auto">
          <a:xfrm>
            <a:off x="4267200" y="16509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2" name="Rectangle 54" descr="5%"/>
          <p:cNvSpPr>
            <a:spLocks noChangeArrowheads="1"/>
          </p:cNvSpPr>
          <p:nvPr/>
        </p:nvSpPr>
        <p:spPr bwMode="auto">
          <a:xfrm>
            <a:off x="22098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3" name="Rectangle 55" descr="5%"/>
          <p:cNvSpPr>
            <a:spLocks noChangeArrowheads="1"/>
          </p:cNvSpPr>
          <p:nvPr/>
        </p:nvSpPr>
        <p:spPr bwMode="auto">
          <a:xfrm>
            <a:off x="4267200" y="28701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4" name="Rectangle 56" descr="5%"/>
          <p:cNvSpPr>
            <a:spLocks noChangeArrowheads="1"/>
          </p:cNvSpPr>
          <p:nvPr/>
        </p:nvSpPr>
        <p:spPr bwMode="auto">
          <a:xfrm>
            <a:off x="4267200" y="40893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5" name="Rectangle 57" descr="5%"/>
          <p:cNvSpPr>
            <a:spLocks noChangeArrowheads="1"/>
          </p:cNvSpPr>
          <p:nvPr/>
        </p:nvSpPr>
        <p:spPr bwMode="auto">
          <a:xfrm>
            <a:off x="4267200" y="5308590"/>
            <a:ext cx="990600" cy="304800"/>
          </a:xfrm>
          <a:prstGeom prst="rect">
            <a:avLst/>
          </a:prstGeom>
          <a:pattFill prst="pct5">
            <a:fgClr>
              <a:schemeClr val="accent2"/>
            </a:fgClr>
            <a:bgClr>
              <a:srgbClr val="FFFFFF"/>
            </a:bgClr>
          </a:pattFill>
          <a:ln w="12700">
            <a:solidFill>
              <a:schemeClr val="accent2"/>
            </a:solidFill>
            <a:miter lim="800000"/>
            <a:headEnd/>
            <a:tailEnd/>
          </a:ln>
          <a:effectLst/>
        </p:spPr>
        <p:txBody>
          <a:bodyPr wrap="none" anchor="ctr"/>
          <a:lstStyle/>
          <a:p>
            <a:endParaRPr lang="en-US"/>
          </a:p>
        </p:txBody>
      </p:sp>
      <p:sp>
        <p:nvSpPr>
          <p:cNvPr id="1660986" name="Rectangle 58" descr="5%"/>
          <p:cNvSpPr>
            <a:spLocks noChangeArrowheads="1"/>
          </p:cNvSpPr>
          <p:nvPr/>
        </p:nvSpPr>
        <p:spPr bwMode="auto">
          <a:xfrm>
            <a:off x="4267200" y="56133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7" name="Rectangle 59" descr="5%"/>
          <p:cNvSpPr>
            <a:spLocks noChangeArrowheads="1"/>
          </p:cNvSpPr>
          <p:nvPr/>
        </p:nvSpPr>
        <p:spPr bwMode="auto">
          <a:xfrm>
            <a:off x="4267200" y="43941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8" name="Rectangle 60" descr="5%"/>
          <p:cNvSpPr>
            <a:spLocks noChangeArrowheads="1"/>
          </p:cNvSpPr>
          <p:nvPr/>
        </p:nvSpPr>
        <p:spPr bwMode="auto">
          <a:xfrm>
            <a:off x="42672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89" name="Rectangle 61" descr="5%"/>
          <p:cNvSpPr>
            <a:spLocks noChangeArrowheads="1"/>
          </p:cNvSpPr>
          <p:nvPr/>
        </p:nvSpPr>
        <p:spPr bwMode="auto">
          <a:xfrm>
            <a:off x="4267200" y="19557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0" name="Rectangle 62" descr="5%"/>
          <p:cNvSpPr>
            <a:spLocks noChangeArrowheads="1"/>
          </p:cNvSpPr>
          <p:nvPr/>
        </p:nvSpPr>
        <p:spPr bwMode="auto">
          <a:xfrm>
            <a:off x="2209800" y="3174990"/>
            <a:ext cx="990600" cy="304800"/>
          </a:xfrm>
          <a:prstGeom prst="rect">
            <a:avLst/>
          </a:prstGeom>
          <a:pattFill prst="pct5">
            <a:fgClr>
              <a:schemeClr val="folHlink"/>
            </a:fgClr>
            <a:bgClr>
              <a:srgbClr val="FFFFFF"/>
            </a:bgClr>
          </a:pattFill>
          <a:ln w="12700">
            <a:solidFill>
              <a:schemeClr val="folHlink"/>
            </a:solidFill>
            <a:miter lim="800000"/>
            <a:headEnd/>
            <a:tailEnd/>
          </a:ln>
          <a:effectLst/>
        </p:spPr>
        <p:txBody>
          <a:bodyPr wrap="none" anchor="ctr"/>
          <a:lstStyle/>
          <a:p>
            <a:endParaRPr lang="en-US"/>
          </a:p>
        </p:txBody>
      </p:sp>
      <p:sp>
        <p:nvSpPr>
          <p:cNvPr id="1660991" name="Text Box 63"/>
          <p:cNvSpPr txBox="1">
            <a:spLocks noChangeArrowheads="1"/>
          </p:cNvSpPr>
          <p:nvPr/>
        </p:nvSpPr>
        <p:spPr bwMode="auto">
          <a:xfrm>
            <a:off x="220138" y="4190997"/>
            <a:ext cx="3285066" cy="1938992"/>
          </a:xfrm>
          <a:prstGeom prst="rect">
            <a:avLst/>
          </a:prstGeom>
          <a:noFill/>
          <a:ln w="12700">
            <a:noFill/>
            <a:miter lim="800000"/>
            <a:headEnd/>
            <a:tailEnd/>
          </a:ln>
          <a:effectLst/>
        </p:spPr>
        <p:txBody>
          <a:bodyPr wrap="square">
            <a:spAutoFit/>
          </a:bodyPr>
          <a:lstStyle/>
          <a:p>
            <a:r>
              <a:rPr lang="en-US" sz="2000" dirty="0" smtClean="0">
                <a:solidFill>
                  <a:schemeClr val="tx1"/>
                </a:solidFill>
              </a:rPr>
              <a:t>Q: Is the </a:t>
            </a:r>
            <a:r>
              <a:rPr lang="en-US" sz="2000" dirty="0" err="1" smtClean="0">
                <a:solidFill>
                  <a:schemeClr val="tx1"/>
                </a:solidFill>
              </a:rPr>
              <a:t>mem</a:t>
            </a:r>
            <a:r>
              <a:rPr lang="en-US" sz="2000" dirty="0" smtClean="0">
                <a:solidFill>
                  <a:schemeClr val="tx1"/>
                </a:solidFill>
              </a:rPr>
              <a:t> block in cache?</a:t>
            </a:r>
            <a:endParaRPr lang="en-US" sz="2000" dirty="0">
              <a:solidFill>
                <a:schemeClr val="tx1"/>
              </a:solidFill>
            </a:endParaRPr>
          </a:p>
          <a:p>
            <a:endParaRPr lang="en-US" sz="2000" dirty="0"/>
          </a:p>
          <a:p>
            <a:r>
              <a:rPr lang="en-US" sz="2000" dirty="0">
                <a:solidFill>
                  <a:schemeClr val="tx1"/>
                </a:solidFill>
              </a:rPr>
              <a:t>Compare the cache </a:t>
            </a:r>
            <a:r>
              <a:rPr lang="en-US" sz="2000" dirty="0">
                <a:solidFill>
                  <a:srgbClr val="FF0000"/>
                </a:solidFill>
              </a:rPr>
              <a:t>tag </a:t>
            </a:r>
            <a:r>
              <a:rPr lang="en-US" sz="2000" dirty="0">
                <a:solidFill>
                  <a:schemeClr val="tx1"/>
                </a:solidFill>
              </a:rPr>
              <a:t>to the </a:t>
            </a:r>
            <a:r>
              <a:rPr lang="en-US" sz="2000" dirty="0">
                <a:solidFill>
                  <a:srgbClr val="FF0000"/>
                </a:solidFill>
              </a:rPr>
              <a:t>high</a:t>
            </a:r>
            <a:r>
              <a:rPr lang="en-US" sz="2000" dirty="0">
                <a:solidFill>
                  <a:schemeClr val="accent2"/>
                </a:solidFill>
              </a:rPr>
              <a:t> </a:t>
            </a:r>
            <a:r>
              <a:rPr lang="en-US" sz="2000" dirty="0">
                <a:solidFill>
                  <a:srgbClr val="FF0000"/>
                </a:solidFill>
              </a:rPr>
              <a:t>order 2 memory address bits </a:t>
            </a:r>
            <a:r>
              <a:rPr lang="en-US" sz="2000" dirty="0">
                <a:solidFill>
                  <a:schemeClr val="tx1"/>
                </a:solidFill>
              </a:rPr>
              <a:t>to tell if the memory block is in the cache</a:t>
            </a:r>
          </a:p>
        </p:txBody>
      </p:sp>
      <p:grpSp>
        <p:nvGrpSpPr>
          <p:cNvPr id="4" name="Group 64"/>
          <p:cNvGrpSpPr>
            <a:grpSpLocks/>
          </p:cNvGrpSpPr>
          <p:nvPr/>
        </p:nvGrpSpPr>
        <p:grpSpPr bwMode="auto">
          <a:xfrm>
            <a:off x="1219200" y="2565390"/>
            <a:ext cx="381000" cy="1219200"/>
            <a:chOff x="1344" y="1056"/>
            <a:chExt cx="624" cy="768"/>
          </a:xfrm>
        </p:grpSpPr>
        <p:sp>
          <p:nvSpPr>
            <p:cNvPr id="1660993" name="Rectangle 65"/>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660994" name="Line 66"/>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660995" name="Line 67"/>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660996" name="Line 68"/>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660997" name="Text Box 69"/>
          <p:cNvSpPr txBox="1">
            <a:spLocks noChangeArrowheads="1"/>
          </p:cNvSpPr>
          <p:nvPr/>
        </p:nvSpPr>
        <p:spPr bwMode="auto">
          <a:xfrm>
            <a:off x="990600" y="2108190"/>
            <a:ext cx="692150" cy="366713"/>
          </a:xfrm>
          <a:prstGeom prst="rect">
            <a:avLst/>
          </a:prstGeom>
          <a:noFill/>
          <a:ln w="12700">
            <a:noFill/>
            <a:miter lim="800000"/>
            <a:headEnd/>
            <a:tailEnd/>
          </a:ln>
          <a:effectLst/>
        </p:spPr>
        <p:txBody>
          <a:bodyPr wrap="none">
            <a:spAutoFit/>
          </a:bodyPr>
          <a:lstStyle/>
          <a:p>
            <a:r>
              <a:rPr lang="en-US">
                <a:solidFill>
                  <a:schemeClr val="tx1"/>
                </a:solidFill>
              </a:rPr>
              <a:t>Valid</a:t>
            </a:r>
          </a:p>
        </p:txBody>
      </p:sp>
      <p:grpSp>
        <p:nvGrpSpPr>
          <p:cNvPr id="5" name="Group 70"/>
          <p:cNvGrpSpPr>
            <a:grpSpLocks/>
          </p:cNvGrpSpPr>
          <p:nvPr/>
        </p:nvGrpSpPr>
        <p:grpSpPr bwMode="auto">
          <a:xfrm>
            <a:off x="3200400" y="1498590"/>
            <a:ext cx="1066800" cy="2133600"/>
            <a:chOff x="2016" y="624"/>
            <a:chExt cx="672" cy="1344"/>
          </a:xfrm>
        </p:grpSpPr>
        <p:sp>
          <p:nvSpPr>
            <p:cNvPr id="1660999" name="Line 71"/>
            <p:cNvSpPr>
              <a:spLocks noChangeShapeType="1"/>
            </p:cNvSpPr>
            <p:nvPr/>
          </p:nvSpPr>
          <p:spPr bwMode="auto">
            <a:xfrm flipH="1">
              <a:off x="2016" y="62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0" name="Line 72"/>
            <p:cNvSpPr>
              <a:spLocks noChangeShapeType="1"/>
            </p:cNvSpPr>
            <p:nvPr/>
          </p:nvSpPr>
          <p:spPr bwMode="auto">
            <a:xfrm flipH="1">
              <a:off x="2016" y="81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1" name="Line 73"/>
            <p:cNvSpPr>
              <a:spLocks noChangeShapeType="1"/>
            </p:cNvSpPr>
            <p:nvPr/>
          </p:nvSpPr>
          <p:spPr bwMode="auto">
            <a:xfrm flipH="1">
              <a:off x="2016" y="100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2" name="Line 74"/>
            <p:cNvSpPr>
              <a:spLocks noChangeShapeType="1"/>
            </p:cNvSpPr>
            <p:nvPr/>
          </p:nvSpPr>
          <p:spPr bwMode="auto">
            <a:xfrm flipH="1">
              <a:off x="2016" y="1200"/>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6" name="Group 75"/>
          <p:cNvGrpSpPr>
            <a:grpSpLocks/>
          </p:cNvGrpSpPr>
          <p:nvPr/>
        </p:nvGrpSpPr>
        <p:grpSpPr bwMode="auto">
          <a:xfrm>
            <a:off x="3200400" y="2717790"/>
            <a:ext cx="1066800" cy="914400"/>
            <a:chOff x="2016" y="1392"/>
            <a:chExt cx="672" cy="576"/>
          </a:xfrm>
        </p:grpSpPr>
        <p:sp>
          <p:nvSpPr>
            <p:cNvPr id="1661004" name="Line 76"/>
            <p:cNvSpPr>
              <a:spLocks noChangeShapeType="1"/>
            </p:cNvSpPr>
            <p:nvPr/>
          </p:nvSpPr>
          <p:spPr bwMode="auto">
            <a:xfrm flipH="1">
              <a:off x="2016" y="1392"/>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5" name="Line 77"/>
            <p:cNvSpPr>
              <a:spLocks noChangeShapeType="1"/>
            </p:cNvSpPr>
            <p:nvPr/>
          </p:nvSpPr>
          <p:spPr bwMode="auto">
            <a:xfrm flipH="1">
              <a:off x="2016" y="1584"/>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6" name="Line 78"/>
            <p:cNvSpPr>
              <a:spLocks noChangeShapeType="1"/>
            </p:cNvSpPr>
            <p:nvPr/>
          </p:nvSpPr>
          <p:spPr bwMode="auto">
            <a:xfrm flipH="1">
              <a:off x="2016" y="1776"/>
              <a:ext cx="672" cy="0"/>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07" name="Line 79"/>
            <p:cNvSpPr>
              <a:spLocks noChangeShapeType="1"/>
            </p:cNvSpPr>
            <p:nvPr/>
          </p:nvSpPr>
          <p:spPr bwMode="auto">
            <a:xfrm flipH="1">
              <a:off x="2016" y="1968"/>
              <a:ext cx="672"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7" name="Group 80"/>
          <p:cNvGrpSpPr>
            <a:grpSpLocks/>
          </p:cNvGrpSpPr>
          <p:nvPr/>
        </p:nvGrpSpPr>
        <p:grpSpPr bwMode="auto">
          <a:xfrm>
            <a:off x="3200400" y="2793990"/>
            <a:ext cx="1066800" cy="2133600"/>
            <a:chOff x="2016" y="1392"/>
            <a:chExt cx="672" cy="1344"/>
          </a:xfrm>
        </p:grpSpPr>
        <p:sp>
          <p:nvSpPr>
            <p:cNvPr id="1661009" name="Line 81"/>
            <p:cNvSpPr>
              <a:spLocks noChangeShapeType="1"/>
            </p:cNvSpPr>
            <p:nvPr/>
          </p:nvSpPr>
          <p:spPr bwMode="auto">
            <a:xfrm flipH="1" flipV="1">
              <a:off x="2016" y="1392"/>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0" name="Line 82"/>
            <p:cNvSpPr>
              <a:spLocks noChangeShapeType="1"/>
            </p:cNvSpPr>
            <p:nvPr/>
          </p:nvSpPr>
          <p:spPr bwMode="auto">
            <a:xfrm flipH="1" flipV="1">
              <a:off x="2016" y="1584"/>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1" name="Line 83"/>
            <p:cNvSpPr>
              <a:spLocks noChangeShapeType="1"/>
            </p:cNvSpPr>
            <p:nvPr/>
          </p:nvSpPr>
          <p:spPr bwMode="auto">
            <a:xfrm flipH="1" flipV="1">
              <a:off x="2016" y="1776"/>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2" name="Line 84"/>
            <p:cNvSpPr>
              <a:spLocks noChangeShapeType="1"/>
            </p:cNvSpPr>
            <p:nvPr/>
          </p:nvSpPr>
          <p:spPr bwMode="auto">
            <a:xfrm flipH="1" flipV="1">
              <a:off x="2016" y="1968"/>
              <a:ext cx="672" cy="768"/>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8" name="Group 93"/>
          <p:cNvGrpSpPr>
            <a:grpSpLocks/>
          </p:cNvGrpSpPr>
          <p:nvPr/>
        </p:nvGrpSpPr>
        <p:grpSpPr bwMode="auto">
          <a:xfrm>
            <a:off x="3200400" y="2717790"/>
            <a:ext cx="1066800" cy="3352800"/>
            <a:chOff x="2016" y="2112"/>
            <a:chExt cx="672" cy="2112"/>
          </a:xfrm>
        </p:grpSpPr>
        <p:sp>
          <p:nvSpPr>
            <p:cNvPr id="1661015" name="Line 87"/>
            <p:cNvSpPr>
              <a:spLocks noChangeShapeType="1"/>
            </p:cNvSpPr>
            <p:nvPr/>
          </p:nvSpPr>
          <p:spPr bwMode="auto">
            <a:xfrm>
              <a:off x="2016" y="2112"/>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6" name="Line 88"/>
            <p:cNvSpPr>
              <a:spLocks noChangeShapeType="1"/>
            </p:cNvSpPr>
            <p:nvPr/>
          </p:nvSpPr>
          <p:spPr bwMode="auto">
            <a:xfrm>
              <a:off x="2016" y="2304"/>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7" name="Line 89"/>
            <p:cNvSpPr>
              <a:spLocks noChangeShapeType="1"/>
            </p:cNvSpPr>
            <p:nvPr/>
          </p:nvSpPr>
          <p:spPr bwMode="auto">
            <a:xfrm>
              <a:off x="2016" y="2496"/>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661018" name="Line 90"/>
            <p:cNvSpPr>
              <a:spLocks noChangeShapeType="1"/>
            </p:cNvSpPr>
            <p:nvPr/>
          </p:nvSpPr>
          <p:spPr bwMode="auto">
            <a:xfrm>
              <a:off x="2016" y="2688"/>
              <a:ext cx="672" cy="1536"/>
            </a:xfrm>
            <a:prstGeom prst="line">
              <a:avLst/>
            </a:prstGeom>
            <a:noFill/>
            <a:ln w="12700">
              <a:solidFill>
                <a:schemeClr val="tx1"/>
              </a:solidFill>
              <a:round/>
              <a:headEnd type="triangle" w="med" len="med"/>
              <a:tailEnd type="triangle" w="med" len="med"/>
            </a:ln>
            <a:effectLst/>
          </p:spPr>
          <p:txBody>
            <a:bodyPr/>
            <a:lstStyle/>
            <a:p>
              <a:endParaRPr lang="en-US"/>
            </a:p>
          </p:txBody>
        </p:sp>
      </p:grpSp>
      <p:sp>
        <p:nvSpPr>
          <p:cNvPr id="1661019" name="Text Box 91"/>
          <p:cNvSpPr txBox="1">
            <a:spLocks noChangeArrowheads="1"/>
          </p:cNvSpPr>
          <p:nvPr/>
        </p:nvSpPr>
        <p:spPr bwMode="auto">
          <a:xfrm>
            <a:off x="5181600" y="1346190"/>
            <a:ext cx="990600" cy="4918075"/>
          </a:xfrm>
          <a:prstGeom prst="rect">
            <a:avLst/>
          </a:prstGeom>
          <a:noFill/>
          <a:ln w="12700">
            <a:noFill/>
            <a:miter lim="800000"/>
            <a:headEnd/>
            <a:tailEnd/>
          </a:ln>
          <a:effectLst/>
        </p:spPr>
        <p:txBody>
          <a:bodyPr>
            <a:spAutoFit/>
          </a:bodyPr>
          <a:lstStyle/>
          <a:p>
            <a:pPr>
              <a:lnSpc>
                <a:spcPct val="110000"/>
              </a:lnSpc>
            </a:pPr>
            <a:r>
              <a:rPr lang="en-US" dirty="0">
                <a:solidFill>
                  <a:srgbClr val="FF0000"/>
                </a:solidFill>
              </a:rPr>
              <a:t>00</a:t>
            </a:r>
            <a:r>
              <a:rPr lang="en-US" dirty="0"/>
              <a:t>00</a:t>
            </a:r>
            <a:r>
              <a:rPr lang="en-US" dirty="0">
                <a:solidFill>
                  <a:schemeClr val="tx1"/>
                </a:solidFill>
              </a:rPr>
              <a:t>xx</a:t>
            </a:r>
          </a:p>
          <a:p>
            <a:pPr>
              <a:lnSpc>
                <a:spcPct val="110000"/>
              </a:lnSpc>
            </a:pPr>
            <a:r>
              <a:rPr lang="en-US" dirty="0">
                <a:solidFill>
                  <a:srgbClr val="FF0000"/>
                </a:solidFill>
              </a:rPr>
              <a:t>00</a:t>
            </a:r>
            <a:r>
              <a:rPr lang="en-US" dirty="0"/>
              <a:t>01</a:t>
            </a:r>
            <a:r>
              <a:rPr lang="en-US" dirty="0">
                <a:solidFill>
                  <a:schemeClr val="tx1"/>
                </a:solidFill>
              </a:rPr>
              <a:t>xx</a:t>
            </a:r>
          </a:p>
          <a:p>
            <a:pPr>
              <a:lnSpc>
                <a:spcPct val="110000"/>
              </a:lnSpc>
            </a:pPr>
            <a:r>
              <a:rPr lang="en-US" dirty="0">
                <a:solidFill>
                  <a:srgbClr val="FF0000"/>
                </a:solidFill>
              </a:rPr>
              <a:t>00</a:t>
            </a:r>
            <a:r>
              <a:rPr lang="en-US" dirty="0"/>
              <a:t>10</a:t>
            </a:r>
            <a:r>
              <a:rPr lang="en-US" dirty="0">
                <a:solidFill>
                  <a:schemeClr val="tx1"/>
                </a:solidFill>
              </a:rPr>
              <a:t>xx</a:t>
            </a:r>
          </a:p>
          <a:p>
            <a:pPr>
              <a:lnSpc>
                <a:spcPct val="110000"/>
              </a:lnSpc>
            </a:pPr>
            <a:r>
              <a:rPr lang="en-US" dirty="0">
                <a:solidFill>
                  <a:srgbClr val="FF0000"/>
                </a:solidFill>
              </a:rPr>
              <a:t>00</a:t>
            </a:r>
            <a:r>
              <a:rPr lang="en-US" dirty="0"/>
              <a:t>11</a:t>
            </a:r>
            <a:r>
              <a:rPr lang="en-US" dirty="0">
                <a:solidFill>
                  <a:schemeClr val="tx1"/>
                </a:solidFill>
              </a:rPr>
              <a:t>xx</a:t>
            </a:r>
          </a:p>
          <a:p>
            <a:pPr>
              <a:lnSpc>
                <a:spcPct val="110000"/>
              </a:lnSpc>
            </a:pPr>
            <a:r>
              <a:rPr lang="en-US" dirty="0">
                <a:solidFill>
                  <a:srgbClr val="FF0000"/>
                </a:solidFill>
              </a:rPr>
              <a:t>01</a:t>
            </a:r>
            <a:r>
              <a:rPr lang="en-US" dirty="0"/>
              <a:t>00</a:t>
            </a:r>
            <a:r>
              <a:rPr lang="en-US" dirty="0">
                <a:solidFill>
                  <a:schemeClr val="tx1"/>
                </a:solidFill>
              </a:rPr>
              <a:t>xx</a:t>
            </a:r>
          </a:p>
          <a:p>
            <a:pPr>
              <a:lnSpc>
                <a:spcPct val="110000"/>
              </a:lnSpc>
            </a:pPr>
            <a:r>
              <a:rPr lang="en-US" dirty="0">
                <a:solidFill>
                  <a:srgbClr val="FF0000"/>
                </a:solidFill>
              </a:rPr>
              <a:t>01</a:t>
            </a:r>
            <a:r>
              <a:rPr lang="en-US" dirty="0"/>
              <a:t>01</a:t>
            </a:r>
            <a:r>
              <a:rPr lang="en-US" dirty="0">
                <a:solidFill>
                  <a:schemeClr val="tx1"/>
                </a:solidFill>
              </a:rPr>
              <a:t>xx</a:t>
            </a:r>
          </a:p>
          <a:p>
            <a:pPr>
              <a:lnSpc>
                <a:spcPct val="110000"/>
              </a:lnSpc>
            </a:pPr>
            <a:r>
              <a:rPr lang="en-US" dirty="0">
                <a:solidFill>
                  <a:srgbClr val="FF0000"/>
                </a:solidFill>
              </a:rPr>
              <a:t>01</a:t>
            </a:r>
            <a:r>
              <a:rPr lang="en-US" dirty="0"/>
              <a:t>10</a:t>
            </a:r>
            <a:r>
              <a:rPr lang="en-US" dirty="0">
                <a:solidFill>
                  <a:schemeClr val="tx1"/>
                </a:solidFill>
              </a:rPr>
              <a:t>xx</a:t>
            </a:r>
          </a:p>
          <a:p>
            <a:pPr>
              <a:lnSpc>
                <a:spcPct val="110000"/>
              </a:lnSpc>
            </a:pPr>
            <a:r>
              <a:rPr lang="en-US" dirty="0">
                <a:solidFill>
                  <a:srgbClr val="FF0000"/>
                </a:solidFill>
              </a:rPr>
              <a:t>01</a:t>
            </a:r>
            <a:r>
              <a:rPr lang="en-US" dirty="0"/>
              <a:t>11</a:t>
            </a:r>
            <a:r>
              <a:rPr lang="en-US" dirty="0">
                <a:solidFill>
                  <a:schemeClr val="tx1"/>
                </a:solidFill>
              </a:rPr>
              <a:t>xx</a:t>
            </a:r>
          </a:p>
          <a:p>
            <a:pPr>
              <a:lnSpc>
                <a:spcPct val="110000"/>
              </a:lnSpc>
            </a:pPr>
            <a:r>
              <a:rPr lang="en-US" dirty="0">
                <a:solidFill>
                  <a:srgbClr val="FF0000"/>
                </a:solidFill>
              </a:rPr>
              <a:t>10</a:t>
            </a:r>
            <a:r>
              <a:rPr lang="en-US" dirty="0"/>
              <a:t>00</a:t>
            </a:r>
            <a:r>
              <a:rPr lang="en-US" dirty="0">
                <a:solidFill>
                  <a:schemeClr val="tx1"/>
                </a:solidFill>
              </a:rPr>
              <a:t>xx</a:t>
            </a:r>
          </a:p>
          <a:p>
            <a:pPr>
              <a:lnSpc>
                <a:spcPct val="110000"/>
              </a:lnSpc>
            </a:pPr>
            <a:r>
              <a:rPr lang="en-US" dirty="0">
                <a:solidFill>
                  <a:srgbClr val="FF0000"/>
                </a:solidFill>
              </a:rPr>
              <a:t>10</a:t>
            </a:r>
            <a:r>
              <a:rPr lang="en-US" dirty="0"/>
              <a:t>01</a:t>
            </a:r>
            <a:r>
              <a:rPr lang="en-US" dirty="0">
                <a:solidFill>
                  <a:schemeClr val="tx1"/>
                </a:solidFill>
              </a:rPr>
              <a:t>xx</a:t>
            </a:r>
          </a:p>
          <a:p>
            <a:pPr>
              <a:lnSpc>
                <a:spcPct val="110000"/>
              </a:lnSpc>
            </a:pPr>
            <a:r>
              <a:rPr lang="en-US" dirty="0">
                <a:solidFill>
                  <a:srgbClr val="FF0000"/>
                </a:solidFill>
              </a:rPr>
              <a:t>10</a:t>
            </a:r>
            <a:r>
              <a:rPr lang="en-US" dirty="0"/>
              <a:t>10</a:t>
            </a:r>
            <a:r>
              <a:rPr lang="en-US" dirty="0">
                <a:solidFill>
                  <a:schemeClr val="tx1"/>
                </a:solidFill>
              </a:rPr>
              <a:t>xx</a:t>
            </a:r>
          </a:p>
          <a:p>
            <a:pPr>
              <a:lnSpc>
                <a:spcPct val="110000"/>
              </a:lnSpc>
            </a:pPr>
            <a:r>
              <a:rPr lang="en-US" dirty="0">
                <a:solidFill>
                  <a:srgbClr val="FF0000"/>
                </a:solidFill>
              </a:rPr>
              <a:t>10</a:t>
            </a:r>
            <a:r>
              <a:rPr lang="en-US" dirty="0"/>
              <a:t>11</a:t>
            </a:r>
            <a:r>
              <a:rPr lang="en-US" dirty="0">
                <a:solidFill>
                  <a:schemeClr val="tx1"/>
                </a:solidFill>
              </a:rPr>
              <a:t>xx</a:t>
            </a:r>
          </a:p>
          <a:p>
            <a:pPr>
              <a:lnSpc>
                <a:spcPct val="110000"/>
              </a:lnSpc>
            </a:pPr>
            <a:r>
              <a:rPr lang="en-US" dirty="0">
                <a:solidFill>
                  <a:srgbClr val="FF0000"/>
                </a:solidFill>
              </a:rPr>
              <a:t>11</a:t>
            </a:r>
            <a:r>
              <a:rPr lang="en-US" dirty="0"/>
              <a:t>00</a:t>
            </a:r>
            <a:r>
              <a:rPr lang="en-US" dirty="0">
                <a:solidFill>
                  <a:schemeClr val="tx1"/>
                </a:solidFill>
              </a:rPr>
              <a:t>xx</a:t>
            </a:r>
          </a:p>
          <a:p>
            <a:pPr>
              <a:lnSpc>
                <a:spcPct val="110000"/>
              </a:lnSpc>
            </a:pPr>
            <a:r>
              <a:rPr lang="en-US" dirty="0">
                <a:solidFill>
                  <a:srgbClr val="FF0000"/>
                </a:solidFill>
              </a:rPr>
              <a:t>11</a:t>
            </a:r>
            <a:r>
              <a:rPr lang="en-US" dirty="0"/>
              <a:t>01</a:t>
            </a:r>
            <a:r>
              <a:rPr lang="en-US" dirty="0">
                <a:solidFill>
                  <a:schemeClr val="tx1"/>
                </a:solidFill>
              </a:rPr>
              <a:t>xx</a:t>
            </a:r>
          </a:p>
          <a:p>
            <a:pPr>
              <a:lnSpc>
                <a:spcPct val="110000"/>
              </a:lnSpc>
            </a:pPr>
            <a:r>
              <a:rPr lang="en-US" dirty="0">
                <a:solidFill>
                  <a:srgbClr val="FF0000"/>
                </a:solidFill>
              </a:rPr>
              <a:t>11</a:t>
            </a:r>
            <a:r>
              <a:rPr lang="en-US" dirty="0"/>
              <a:t>10</a:t>
            </a:r>
            <a:r>
              <a:rPr lang="en-US" dirty="0">
                <a:solidFill>
                  <a:schemeClr val="tx1"/>
                </a:solidFill>
              </a:rPr>
              <a:t>xx</a:t>
            </a:r>
          </a:p>
          <a:p>
            <a:pPr>
              <a:lnSpc>
                <a:spcPct val="110000"/>
              </a:lnSpc>
            </a:pPr>
            <a:r>
              <a:rPr lang="en-US" dirty="0">
                <a:solidFill>
                  <a:srgbClr val="FF0000"/>
                </a:solidFill>
              </a:rPr>
              <a:t>11</a:t>
            </a:r>
            <a:r>
              <a:rPr lang="en-US" dirty="0"/>
              <a:t>11</a:t>
            </a:r>
            <a:r>
              <a:rPr lang="en-US" dirty="0">
                <a:solidFill>
                  <a:schemeClr val="tx1"/>
                </a:solidFill>
              </a:rPr>
              <a:t>xx</a:t>
            </a:r>
          </a:p>
        </p:txBody>
      </p:sp>
      <p:sp>
        <p:nvSpPr>
          <p:cNvPr id="1661020" name="Text Box 92"/>
          <p:cNvSpPr txBox="1">
            <a:spLocks noChangeArrowheads="1"/>
          </p:cNvSpPr>
          <p:nvPr/>
        </p:nvSpPr>
        <p:spPr bwMode="auto">
          <a:xfrm>
            <a:off x="6248400" y="1574790"/>
            <a:ext cx="2514600" cy="1200329"/>
          </a:xfrm>
          <a:prstGeom prst="rect">
            <a:avLst/>
          </a:prstGeom>
          <a:noFill/>
          <a:ln w="12700">
            <a:noFill/>
            <a:miter lim="800000"/>
            <a:headEnd/>
            <a:tailEnd/>
          </a:ln>
          <a:effectLst/>
        </p:spPr>
        <p:txBody>
          <a:bodyPr>
            <a:spAutoFit/>
          </a:bodyPr>
          <a:lstStyle/>
          <a:p>
            <a:r>
              <a:rPr lang="en-US" dirty="0" smtClean="0">
                <a:solidFill>
                  <a:schemeClr val="tx1"/>
                </a:solidFill>
              </a:rPr>
              <a:t>One word blocks</a:t>
            </a:r>
          </a:p>
          <a:p>
            <a:r>
              <a:rPr lang="en-US" dirty="0" smtClean="0">
                <a:solidFill>
                  <a:schemeClr val="tx1"/>
                </a:solidFill>
              </a:rPr>
              <a:t>Two </a:t>
            </a:r>
            <a:r>
              <a:rPr lang="en-US" dirty="0">
                <a:solidFill>
                  <a:schemeClr val="tx1"/>
                </a:solidFill>
              </a:rPr>
              <a:t>low order bits define the byte in the word (32b words)</a:t>
            </a:r>
          </a:p>
        </p:txBody>
      </p:sp>
      <p:sp>
        <p:nvSpPr>
          <p:cNvPr id="1661022" name="Text Box 94"/>
          <p:cNvSpPr txBox="1">
            <a:spLocks noChangeArrowheads="1"/>
          </p:cNvSpPr>
          <p:nvPr/>
        </p:nvSpPr>
        <p:spPr bwMode="auto">
          <a:xfrm>
            <a:off x="3276600" y="6172200"/>
            <a:ext cx="5486400" cy="366713"/>
          </a:xfrm>
          <a:prstGeom prst="rect">
            <a:avLst/>
          </a:prstGeom>
          <a:noFill/>
          <a:ln w="12700">
            <a:noFill/>
            <a:miter lim="800000"/>
            <a:headEnd/>
            <a:tailEnd/>
          </a:ln>
          <a:effectLst/>
        </p:spPr>
        <p:txBody>
          <a:bodyPr>
            <a:spAutoFit/>
          </a:bodyPr>
          <a:lstStyle/>
          <a:p>
            <a:r>
              <a:rPr lang="en-US" dirty="0">
                <a:solidFill>
                  <a:srgbClr val="FF0000"/>
                </a:solidFill>
              </a:rPr>
              <a:t>(block address) modulo (# of blocks in the cache)</a:t>
            </a:r>
          </a:p>
        </p:txBody>
      </p:sp>
      <p:sp>
        <p:nvSpPr>
          <p:cNvPr id="1661023" name="Text Box 95"/>
          <p:cNvSpPr txBox="1">
            <a:spLocks noChangeArrowheads="1"/>
          </p:cNvSpPr>
          <p:nvPr/>
        </p:nvSpPr>
        <p:spPr bwMode="auto">
          <a:xfrm>
            <a:off x="381000" y="2108190"/>
            <a:ext cx="742950" cy="366713"/>
          </a:xfrm>
          <a:prstGeom prst="rect">
            <a:avLst/>
          </a:prstGeom>
          <a:noFill/>
          <a:ln w="12700">
            <a:noFill/>
            <a:miter lim="800000"/>
            <a:headEnd/>
            <a:tailEnd/>
          </a:ln>
          <a:effectLst/>
        </p:spPr>
        <p:txBody>
          <a:bodyPr wrap="none">
            <a:spAutoFit/>
          </a:bodyPr>
          <a:lstStyle/>
          <a:p>
            <a:r>
              <a:rPr lang="en-US">
                <a:solidFill>
                  <a:schemeClr val="tx1"/>
                </a:solidFill>
              </a:rPr>
              <a:t>Index</a:t>
            </a:r>
          </a:p>
        </p:txBody>
      </p:sp>
      <p:sp>
        <p:nvSpPr>
          <p:cNvPr id="93" name="Rectangle 95"/>
          <p:cNvSpPr>
            <a:spLocks noChangeArrowheads="1"/>
          </p:cNvSpPr>
          <p:nvPr/>
        </p:nvSpPr>
        <p:spPr bwMode="auto">
          <a:xfrm>
            <a:off x="1684868" y="3217333"/>
            <a:ext cx="448732" cy="228591"/>
          </a:xfrm>
          <a:prstGeom prst="rect">
            <a:avLst/>
          </a:prstGeom>
          <a:noFill/>
          <a:ln w="28575">
            <a:solidFill>
              <a:srgbClr val="FF0000"/>
            </a:solidFill>
            <a:miter lim="800000"/>
            <a:headEnd/>
            <a:tailEnd/>
          </a:ln>
          <a:effectLst/>
        </p:spPr>
        <p:txBody>
          <a:bodyPr wrap="none" anchor="ctr"/>
          <a:lstStyle/>
          <a:p>
            <a:endParaRPr lang="en-US"/>
          </a:p>
        </p:txBody>
      </p:sp>
      <p:sp>
        <p:nvSpPr>
          <p:cNvPr id="94" name="Rectangle 94"/>
          <p:cNvSpPr>
            <a:spLocks noChangeArrowheads="1"/>
          </p:cNvSpPr>
          <p:nvPr/>
        </p:nvSpPr>
        <p:spPr bwMode="auto">
          <a:xfrm>
            <a:off x="5266266" y="5689593"/>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5" name="Rectangle 94"/>
          <p:cNvSpPr>
            <a:spLocks noChangeArrowheads="1"/>
          </p:cNvSpPr>
          <p:nvPr/>
        </p:nvSpPr>
        <p:spPr bwMode="auto">
          <a:xfrm>
            <a:off x="5266266" y="4478860"/>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6" name="Rectangle 95"/>
          <p:cNvSpPr>
            <a:spLocks noChangeArrowheads="1"/>
          </p:cNvSpPr>
          <p:nvPr/>
        </p:nvSpPr>
        <p:spPr bwMode="auto">
          <a:xfrm>
            <a:off x="5257799" y="3276591"/>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7" name="Rectangle 96"/>
          <p:cNvSpPr>
            <a:spLocks noChangeArrowheads="1"/>
          </p:cNvSpPr>
          <p:nvPr/>
        </p:nvSpPr>
        <p:spPr bwMode="auto">
          <a:xfrm>
            <a:off x="5266266" y="2065858"/>
            <a:ext cx="245531" cy="228600"/>
          </a:xfrm>
          <a:prstGeom prst="rect">
            <a:avLst/>
          </a:prstGeom>
          <a:noFill/>
          <a:ln w="28575">
            <a:solidFill>
              <a:srgbClr val="FF0000"/>
            </a:solidFill>
            <a:miter lim="800000"/>
            <a:headEnd/>
            <a:tailEnd/>
          </a:ln>
          <a:effectLst/>
        </p:spPr>
        <p:txBody>
          <a:bodyPr wrap="none" anchor="ctr"/>
          <a:lstStyle/>
          <a:p>
            <a:endParaRPr lang="en-US"/>
          </a:p>
        </p:txBody>
      </p:sp>
      <p:sp>
        <p:nvSpPr>
          <p:cNvPr id="98" name="Date Placeholder 97"/>
          <p:cNvSpPr>
            <a:spLocks noGrp="1"/>
          </p:cNvSpPr>
          <p:nvPr>
            <p:ph type="dt" sz="half" idx="10"/>
          </p:nvPr>
        </p:nvSpPr>
        <p:spPr/>
        <p:txBody>
          <a:bodyPr/>
          <a:lstStyle/>
          <a:p>
            <a:fld id="{E0F26354-C9F0-AC4A-87D0-1DEC8804F73B}" type="datetime1">
              <a:rPr lang="en-US" smtClean="0"/>
              <a:pPr/>
              <a:t>2/22/11</a:t>
            </a:fld>
            <a:endParaRPr lang="en-US"/>
          </a:p>
        </p:txBody>
      </p:sp>
      <p:sp>
        <p:nvSpPr>
          <p:cNvPr id="99" name="Slide Number Placeholder 98"/>
          <p:cNvSpPr>
            <a:spLocks noGrp="1"/>
          </p:cNvSpPr>
          <p:nvPr>
            <p:ph type="sldNum" sz="quarter" idx="12"/>
          </p:nvPr>
        </p:nvSpPr>
        <p:spPr/>
        <p:txBody>
          <a:bodyPr/>
          <a:lstStyle/>
          <a:p>
            <a:fld id="{3CC63E4C-4642-794D-A2FD-70F6B81535F5}" type="slidenum">
              <a:rPr lang="en-US" smtClean="0"/>
              <a:pPr/>
              <a:t>29</a:t>
            </a:fld>
            <a:endParaRPr lang="en-US"/>
          </a:p>
        </p:txBody>
      </p:sp>
      <p:sp>
        <p:nvSpPr>
          <p:cNvPr id="100" name="Footer Placeholder 99"/>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50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nodeType="afterEffect">
                                  <p:stCondLst>
                                    <p:cond delay="50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660991"/>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93"/>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94"/>
                                        </p:tgtEl>
                                        <p:attrNameLst>
                                          <p:attrName>style.visibility</p:attrName>
                                        </p:attrNameLst>
                                      </p:cBhvr>
                                      <p:to>
                                        <p:strVal val="visible"/>
                                      </p:to>
                                    </p:set>
                                  </p:childTnLst>
                                </p:cTn>
                              </p:par>
                              <p:par>
                                <p:cTn id="28" presetID="1" presetClass="entr" presetSubtype="0" fill="hold" grpId="0" nodeType="withEffect">
                                  <p:stCondLst>
                                    <p:cond delay="2000"/>
                                  </p:stCondLst>
                                  <p:childTnLst>
                                    <p:set>
                                      <p:cBhvr>
                                        <p:cTn id="29" dur="1" fill="hold">
                                          <p:stCondLst>
                                            <p:cond delay="0"/>
                                          </p:stCondLst>
                                        </p:cTn>
                                        <p:tgtEl>
                                          <p:spTgt spid="95"/>
                                        </p:tgtEl>
                                        <p:attrNameLst>
                                          <p:attrName>style.visibility</p:attrName>
                                        </p:attrNameLst>
                                      </p:cBhvr>
                                      <p:to>
                                        <p:strVal val="visible"/>
                                      </p:to>
                                    </p:set>
                                  </p:childTnLst>
                                </p:cTn>
                              </p:par>
                              <p:par>
                                <p:cTn id="30" presetID="1" presetClass="entr" presetSubtype="0" fill="hold" grpId="0" nodeType="withEffect">
                                  <p:stCondLst>
                                    <p:cond delay="2000"/>
                                  </p:stCondLst>
                                  <p:childTnLst>
                                    <p:set>
                                      <p:cBhvr>
                                        <p:cTn id="31" dur="1" fill="hold">
                                          <p:stCondLst>
                                            <p:cond delay="0"/>
                                          </p:stCondLst>
                                        </p:cTn>
                                        <p:tgtEl>
                                          <p:spTgt spid="96"/>
                                        </p:tgtEl>
                                        <p:attrNameLst>
                                          <p:attrName>style.visibility</p:attrName>
                                        </p:attrNameLst>
                                      </p:cBhvr>
                                      <p:to>
                                        <p:strVal val="visible"/>
                                      </p:to>
                                    </p:set>
                                  </p:childTnLst>
                                </p:cTn>
                              </p:par>
                              <p:par>
                                <p:cTn id="32" presetID="1" presetClass="entr" presetSubtype="0" fill="hold" grpId="0" nodeType="withEffect">
                                  <p:stCondLst>
                                    <p:cond delay="2000"/>
                                  </p:stCondLst>
                                  <p:childTnLst>
                                    <p:set>
                                      <p:cBhvr>
                                        <p:cTn id="33"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54" grpId="0" autoUpdateAnimBg="0"/>
      <p:bldP spid="1660991" grpId="0" autoUpdateAnimBg="0"/>
      <p:bldP spid="93" grpId="0" animBg="1"/>
      <p:bldP spid="94" grpId="0" animBg="1"/>
      <p:bldP spid="95" grpId="0" animBg="1"/>
      <p:bldP spid="96" grpId="0" animBg="1"/>
      <p:bldP spid="97"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4" name="Date Placeholder 3"/>
          <p:cNvSpPr>
            <a:spLocks noGrp="1"/>
          </p:cNvSpPr>
          <p:nvPr>
            <p:ph type="dt" sz="half" idx="10"/>
          </p:nvPr>
        </p:nvSpPr>
        <p:spPr/>
        <p:txBody>
          <a:bodyPr/>
          <a:lstStyle/>
          <a:p>
            <a:fld id="{BC4249DB-D0B0-B641-B46A-5387839C1F14}" type="datetime1">
              <a:rPr lang="en-US" smtClean="0"/>
              <a:pPr/>
              <a:t>2/22/11</a:t>
            </a:fld>
            <a:endParaRPr lang="en-US"/>
          </a:p>
        </p:txBody>
      </p:sp>
      <p:sp>
        <p:nvSpPr>
          <p:cNvPr id="5" name="Footer Placeholder 4"/>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
        <p:nvSpPr>
          <p:cNvPr id="7" name="Content Placeholder 2"/>
          <p:cNvSpPr txBox="1">
            <a:spLocks/>
          </p:cNvSpPr>
          <p:nvPr/>
        </p:nvSpPr>
        <p:spPr>
          <a:xfrm>
            <a:off x="444500" y="1219200"/>
            <a:ext cx="8394700" cy="5638800"/>
          </a:xfrm>
          <a:prstGeom prst="rect">
            <a:avLst/>
          </a:prstGeom>
        </p:spPr>
        <p:txBody>
          <a:bodyPr vert="horz" lIns="91440" tIns="45720" rIns="91440" bIns="45720" rtlCol="0">
            <a:normAutofit fontScale="92500" lnSpcReduction="10000"/>
          </a:bodyPr>
          <a:lstStyle/>
          <a:p>
            <a:pPr marL="342900" lvl="0" indent="-342900">
              <a:spcBef>
                <a:spcPct val="20000"/>
              </a:spcBef>
              <a:buFont typeface="Arial"/>
              <a:buChar char="•"/>
              <a:tabLst>
                <a:tab pos="1257300" algn="l"/>
                <a:tab pos="2349500" algn="ctr"/>
                <a:tab pos="3771900" algn="ctr"/>
                <a:tab pos="5029200" algn="ctr"/>
                <a:tab pos="6286500" algn="ctr"/>
                <a:tab pos="7264400" algn="ct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Time (seconds/program) is </a:t>
            </a:r>
            <a:r>
              <a:rPr lang="en-US" sz="3200" dirty="0" smtClean="0"/>
              <a:t>performance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measure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Instructions		Clock cycles		Seconds</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Program		Instruction		Clock Cycle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tab pos="1257300" algn="l"/>
                <a:tab pos="2349500" algn="ctr"/>
                <a:tab pos="3771900" algn="ctr"/>
                <a:tab pos="5029200" algn="ctr"/>
                <a:tab pos="6286500" algn="ctr"/>
                <a:tab pos="7264400" algn="ctr"/>
              </a:tabLst>
              <a:defRPr/>
            </a:pPr>
            <a:r>
              <a:rPr lang="en-US" sz="3200" noProof="0" dirty="0" smtClean="0"/>
              <a:t>Benchmarks stand in for real workloads to as standardized measure of relative performance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tab pos="1257300" algn="l"/>
                <a:tab pos="2349500" algn="ctr"/>
                <a:tab pos="3771900" algn="ctr"/>
                <a:tab pos="5029200" algn="ctr"/>
                <a:tab pos="6286500" algn="ctr"/>
                <a:tab pos="7264400" algn="ctr"/>
              </a:tabLst>
              <a:defRPr/>
            </a:pPr>
            <a:r>
              <a:rPr kumimoji="0" lang="en-US" sz="3200" b="0" i="0" u="none" strike="noStrike" kern="1200" cap="none" spc="0" normalizeH="0" baseline="0" dirty="0" smtClean="0">
                <a:ln>
                  <a:noFill/>
                </a:ln>
                <a:solidFill>
                  <a:schemeClr val="tx1"/>
                </a:solidFill>
                <a:effectLst/>
                <a:uLnTx/>
                <a:uFillTx/>
                <a:latin typeface="+mn-lt"/>
                <a:ea typeface="+mn-ea"/>
                <a:cs typeface="+mn-cs"/>
              </a:rPr>
              <a:t>Power</a:t>
            </a:r>
            <a:r>
              <a:rPr kumimoji="0" lang="en-US" sz="3200" b="0" i="0" u="none" strike="noStrike" kern="1200" cap="none" spc="0" normalizeH="0" dirty="0" smtClean="0">
                <a:ln>
                  <a:noFill/>
                </a:ln>
                <a:solidFill>
                  <a:schemeClr val="tx1"/>
                </a:solidFill>
                <a:effectLst/>
                <a:uLnTx/>
                <a:uFillTx/>
                <a:latin typeface="+mn-lt"/>
                <a:ea typeface="+mn-ea"/>
                <a:cs typeface="+mn-cs"/>
              </a:rPr>
              <a:t> of increasing concern, and being added to benchmarks</a:t>
            </a:r>
          </a:p>
          <a:p>
            <a:pPr marL="342900" indent="-342900">
              <a:spcBef>
                <a:spcPct val="20000"/>
              </a:spcBef>
              <a:buFont typeface="Arial"/>
              <a:buChar char="•"/>
              <a:tabLst>
                <a:tab pos="1257300" algn="l"/>
                <a:tab pos="2349500" algn="ctr"/>
                <a:tab pos="3771900" algn="ctr"/>
                <a:tab pos="5029200" algn="ctr"/>
                <a:tab pos="6286500" algn="ctr"/>
                <a:tab pos="7264400" algn="ctr"/>
              </a:tabLst>
              <a:defRPr/>
            </a:pPr>
            <a:r>
              <a:rPr lang="en-US" sz="3200" dirty="0" smtClean="0"/>
              <a:t>Time measurement via clock cycles, machine specific</a:t>
            </a:r>
            <a:endParaRPr kumimoji="0" lang="en-US" sz="3200" b="0" i="0" u="none" strike="noStrike" kern="1200" cap="none" spc="0" normalizeH="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tab pos="1257300" algn="l"/>
                <a:tab pos="2349500" algn="ctr"/>
                <a:tab pos="3771900" algn="ctr"/>
                <a:tab pos="5029200" algn="ctr"/>
                <a:tab pos="6286500" algn="ctr"/>
                <a:tab pos="7264400" algn="ctr"/>
              </a:tabLst>
              <a:defRPr/>
            </a:pPr>
            <a:r>
              <a:rPr lang="en-US" sz="3200" baseline="0" noProof="0" dirty="0" smtClean="0"/>
              <a:t>Profiling tools as way to see where spending time in </a:t>
            </a:r>
            <a:r>
              <a:rPr lang="en-US" sz="3200" dirty="0" smtClean="0"/>
              <a:t>your program</a:t>
            </a:r>
          </a:p>
          <a:p>
            <a:pPr marL="342900" marR="0" lvl="0" indent="-342900" algn="l" defTabSz="457200" rtl="0" eaLnBrk="1" fontAlgn="auto" latinLnBrk="0" hangingPunct="1">
              <a:lnSpc>
                <a:spcPct val="100000"/>
              </a:lnSpc>
              <a:spcBef>
                <a:spcPct val="20000"/>
              </a:spcBef>
              <a:spcAft>
                <a:spcPts val="0"/>
              </a:spcAft>
              <a:buClrTx/>
              <a:buSzTx/>
              <a:buFont typeface="Arial"/>
              <a:buNone/>
              <a:tabLst>
                <a:tab pos="1257300" algn="l"/>
                <a:tab pos="1549400" algn="l"/>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p>
        </p:txBody>
      </p:sp>
      <p:grpSp>
        <p:nvGrpSpPr>
          <p:cNvPr id="9" name="Group 8"/>
          <p:cNvGrpSpPr/>
          <p:nvPr/>
        </p:nvGrpSpPr>
        <p:grpSpPr>
          <a:xfrm>
            <a:off x="1409700" y="1682458"/>
            <a:ext cx="7251700" cy="610176"/>
            <a:chOff x="1485900" y="2438400"/>
            <a:chExt cx="7251700" cy="610176"/>
          </a:xfrm>
        </p:grpSpPr>
        <p:cxnSp>
          <p:nvCxnSpPr>
            <p:cNvPr id="10" name="Straight Connector 9"/>
            <p:cNvCxnSpPr/>
            <p:nvPr/>
          </p:nvCxnSpPr>
          <p:spPr>
            <a:xfrm>
              <a:off x="1981200" y="2781300"/>
              <a:ext cx="19431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648200" y="2781300"/>
              <a:ext cx="19431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6985000" y="2743200"/>
              <a:ext cx="17526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591300" y="2438400"/>
              <a:ext cx="389049" cy="584776"/>
            </a:xfrm>
            <a:prstGeom prst="rect">
              <a:avLst/>
            </a:prstGeom>
            <a:noFill/>
          </p:spPr>
          <p:txBody>
            <a:bodyPr wrap="none" rtlCol="0">
              <a:spAutoFit/>
            </a:bodyPr>
            <a:lstStyle/>
            <a:p>
              <a:r>
                <a:rPr lang="en-US" sz="3200" dirty="0" smtClean="0"/>
                <a:t>×</a:t>
              </a:r>
              <a:endParaRPr lang="en-US" sz="3200" dirty="0"/>
            </a:p>
          </p:txBody>
        </p:sp>
        <p:sp>
          <p:nvSpPr>
            <p:cNvPr id="14" name="TextBox 13"/>
            <p:cNvSpPr txBox="1"/>
            <p:nvPr/>
          </p:nvSpPr>
          <p:spPr>
            <a:xfrm>
              <a:off x="4152900" y="2438400"/>
              <a:ext cx="389049" cy="584776"/>
            </a:xfrm>
            <a:prstGeom prst="rect">
              <a:avLst/>
            </a:prstGeom>
            <a:noFill/>
          </p:spPr>
          <p:txBody>
            <a:bodyPr wrap="none" rtlCol="0">
              <a:spAutoFit/>
            </a:bodyPr>
            <a:lstStyle/>
            <a:p>
              <a:r>
                <a:rPr lang="en-US" sz="3200" dirty="0" smtClean="0"/>
                <a:t>×</a:t>
              </a:r>
              <a:endParaRPr lang="en-US" sz="3200" dirty="0"/>
            </a:p>
          </p:txBody>
        </p:sp>
        <p:sp>
          <p:nvSpPr>
            <p:cNvPr id="15" name="TextBox 14"/>
            <p:cNvSpPr txBox="1"/>
            <p:nvPr/>
          </p:nvSpPr>
          <p:spPr>
            <a:xfrm>
              <a:off x="1485900" y="2463800"/>
              <a:ext cx="389049" cy="584776"/>
            </a:xfrm>
            <a:prstGeom prst="rect">
              <a:avLst/>
            </a:prstGeom>
            <a:noFill/>
          </p:spPr>
          <p:txBody>
            <a:bodyPr wrap="square" rtlCol="0">
              <a:spAutoFit/>
            </a:bodyPr>
            <a:lstStyle/>
            <a:p>
              <a:r>
                <a:rPr lang="en-US" sz="3200" dirty="0" smtClean="0"/>
                <a:t>=</a:t>
              </a:r>
              <a:endParaRPr lang="en-US" sz="3200"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4370" name="Rectangle 2"/>
          <p:cNvSpPr>
            <a:spLocks noGrp="1" noChangeArrowheads="1"/>
          </p:cNvSpPr>
          <p:nvPr>
            <p:ph type="title"/>
          </p:nvPr>
        </p:nvSpPr>
        <p:spPr/>
        <p:txBody>
          <a:bodyPr/>
          <a:lstStyle/>
          <a:p>
            <a:r>
              <a:rPr lang="en-US"/>
              <a:t>Direct Mapped Cache</a:t>
            </a:r>
          </a:p>
        </p:txBody>
      </p:sp>
      <p:grpSp>
        <p:nvGrpSpPr>
          <p:cNvPr id="2" name="Group 3"/>
          <p:cNvGrpSpPr>
            <a:grpSpLocks/>
          </p:cNvGrpSpPr>
          <p:nvPr/>
        </p:nvGrpSpPr>
        <p:grpSpPr bwMode="auto">
          <a:xfrm>
            <a:off x="1295400" y="2689746"/>
            <a:ext cx="990600" cy="1219200"/>
            <a:chOff x="1344" y="1056"/>
            <a:chExt cx="624" cy="768"/>
          </a:xfrm>
        </p:grpSpPr>
        <p:sp>
          <p:nvSpPr>
            <p:cNvPr id="159437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37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37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37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4411" name="Text Box 43"/>
          <p:cNvSpPr txBox="1">
            <a:spLocks noChangeArrowheads="1"/>
          </p:cNvSpPr>
          <p:nvPr/>
        </p:nvSpPr>
        <p:spPr bwMode="auto">
          <a:xfrm>
            <a:off x="1051362" y="2258562"/>
            <a:ext cx="1121296" cy="369332"/>
          </a:xfrm>
          <a:prstGeom prst="rect">
            <a:avLst/>
          </a:prstGeom>
          <a:noFill/>
          <a:ln w="12700">
            <a:noFill/>
            <a:miter lim="800000"/>
            <a:headEnd/>
            <a:tailEnd/>
          </a:ln>
          <a:effectLst/>
        </p:spPr>
        <p:txBody>
          <a:bodyPr wrap="none">
            <a:spAutoFit/>
          </a:bodyPr>
          <a:lstStyle/>
          <a:p>
            <a:r>
              <a:rPr lang="en-US" b="1" dirty="0" smtClean="0">
                <a:solidFill>
                  <a:schemeClr val="tx1"/>
                </a:solidFill>
              </a:rPr>
              <a:t>Address 0</a:t>
            </a:r>
            <a:endParaRPr lang="en-US" b="1" dirty="0">
              <a:solidFill>
                <a:schemeClr val="tx1"/>
              </a:solidFill>
            </a:endParaRPr>
          </a:p>
        </p:txBody>
      </p:sp>
      <p:grpSp>
        <p:nvGrpSpPr>
          <p:cNvPr id="10" name="Group 51"/>
          <p:cNvGrpSpPr>
            <a:grpSpLocks/>
          </p:cNvGrpSpPr>
          <p:nvPr/>
        </p:nvGrpSpPr>
        <p:grpSpPr bwMode="auto">
          <a:xfrm>
            <a:off x="762000" y="2689746"/>
            <a:ext cx="533400" cy="1219200"/>
            <a:chOff x="1344" y="1056"/>
            <a:chExt cx="624" cy="768"/>
          </a:xfrm>
        </p:grpSpPr>
        <p:sp>
          <p:nvSpPr>
            <p:cNvPr id="1594420" name="Rectangle 5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421" name="Line 5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422" name="Line 5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423" name="Line 5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4459" name="Rectangle 91"/>
          <p:cNvSpPr>
            <a:spLocks noGrp="1" noChangeArrowheads="1"/>
          </p:cNvSpPr>
          <p:nvPr>
            <p:ph type="body" idx="1"/>
          </p:nvPr>
        </p:nvSpPr>
        <p:spPr>
          <a:xfrm>
            <a:off x="533400" y="1202258"/>
            <a:ext cx="7848600" cy="768415"/>
          </a:xfrm>
          <a:noFill/>
          <a:ln/>
        </p:spPr>
        <p:txBody>
          <a:bodyPr>
            <a:normAutofit fontScale="77500" lnSpcReduction="20000"/>
          </a:bodyPr>
          <a:lstStyle/>
          <a:p>
            <a:r>
              <a:rPr lang="en-US" dirty="0"/>
              <a:t>Consider the main memory word reference string</a:t>
            </a:r>
          </a:p>
          <a:p>
            <a:pPr lvl="1" algn="ctr">
              <a:buFont typeface="Monotype Sorts" pitchFamily="2" charset="2"/>
              <a:buNone/>
            </a:pPr>
            <a:r>
              <a:rPr lang="en-US" dirty="0"/>
              <a:t>                         </a:t>
            </a:r>
            <a:r>
              <a:rPr lang="en-US" dirty="0" smtClean="0"/>
              <a:t> 0   1   2   3   </a:t>
            </a:r>
            <a:r>
              <a:rPr lang="en-US" dirty="0"/>
              <a:t>4   3   4   </a:t>
            </a:r>
            <a:r>
              <a:rPr lang="en-US" dirty="0" smtClean="0"/>
              <a:t>15</a:t>
            </a:r>
            <a:endParaRPr lang="en-US" dirty="0"/>
          </a:p>
        </p:txBody>
      </p:sp>
      <p:sp>
        <p:nvSpPr>
          <p:cNvPr id="1594460" name="Text Box 92"/>
          <p:cNvSpPr txBox="1">
            <a:spLocks noChangeArrowheads="1"/>
          </p:cNvSpPr>
          <p:nvPr/>
        </p:nvSpPr>
        <p:spPr bwMode="auto">
          <a:xfrm>
            <a:off x="457200" y="1583258"/>
            <a:ext cx="3429000" cy="581025"/>
          </a:xfrm>
          <a:prstGeom prst="rect">
            <a:avLst/>
          </a:prstGeom>
          <a:noFill/>
          <a:ln w="12700">
            <a:noFill/>
            <a:miter lim="800000"/>
            <a:headEnd/>
            <a:tailEnd/>
          </a:ln>
          <a:effectLst/>
        </p:spPr>
        <p:txBody>
          <a:bodyPr>
            <a:spAutoFit/>
          </a:bodyPr>
          <a:lstStyle/>
          <a:p>
            <a:r>
              <a:rPr lang="en-US" sz="1600">
                <a:solidFill>
                  <a:schemeClr val="tx1"/>
                </a:solidFill>
              </a:rPr>
              <a:t>Start with an empty cache - all blocks initially marked as not valid</a:t>
            </a:r>
          </a:p>
        </p:txBody>
      </p:sp>
      <p:sp>
        <p:nvSpPr>
          <p:cNvPr id="93" name="Date Placeholder 92"/>
          <p:cNvSpPr>
            <a:spLocks noGrp="1"/>
          </p:cNvSpPr>
          <p:nvPr>
            <p:ph type="dt" sz="half" idx="10"/>
          </p:nvPr>
        </p:nvSpPr>
        <p:spPr/>
        <p:txBody>
          <a:bodyPr/>
          <a:lstStyle/>
          <a:p>
            <a:fld id="{A7FA5A29-A02D-6142-A922-22377D64C599}" type="datetime1">
              <a:rPr lang="en-US" smtClean="0"/>
              <a:pPr/>
              <a:t>2/22/11</a:t>
            </a:fld>
            <a:endParaRPr lang="en-US"/>
          </a:p>
        </p:txBody>
      </p:sp>
      <p:sp>
        <p:nvSpPr>
          <p:cNvPr id="94" name="Slide Number Placeholder 93"/>
          <p:cNvSpPr>
            <a:spLocks noGrp="1"/>
          </p:cNvSpPr>
          <p:nvPr>
            <p:ph type="sldNum" sz="quarter" idx="12"/>
          </p:nvPr>
        </p:nvSpPr>
        <p:spPr/>
        <p:txBody>
          <a:bodyPr/>
          <a:lstStyle/>
          <a:p>
            <a:fld id="{3CC63E4C-4642-794D-A2FD-70F6B81535F5}" type="slidenum">
              <a:rPr lang="en-US" smtClean="0"/>
              <a:pPr/>
              <a:t>30</a:t>
            </a:fld>
            <a:endParaRPr lang="en-US"/>
          </a:p>
        </p:txBody>
      </p:sp>
      <p:sp>
        <p:nvSpPr>
          <p:cNvPr id="95" name="Footer Placeholder 94"/>
          <p:cNvSpPr>
            <a:spLocks noGrp="1"/>
          </p:cNvSpPr>
          <p:nvPr>
            <p:ph type="ftr" sz="quarter" idx="11"/>
          </p:nvPr>
        </p:nvSpPr>
        <p:spPr/>
        <p:txBody>
          <a:bodyPr/>
          <a:lstStyle/>
          <a:p>
            <a:r>
              <a:rPr lang="en-US" smtClean="0"/>
              <a:t>Spring 2011 -- Lecture #11</a:t>
            </a:r>
            <a:endParaRPr lang="en-US"/>
          </a:p>
        </p:txBody>
      </p:sp>
      <p:sp>
        <p:nvSpPr>
          <p:cNvPr id="19" name="TextBox 18"/>
          <p:cNvSpPr txBox="1"/>
          <p:nvPr/>
        </p:nvSpPr>
        <p:spPr>
          <a:xfrm>
            <a:off x="3844612" y="1948246"/>
            <a:ext cx="4293776" cy="369332"/>
          </a:xfrm>
          <a:prstGeom prst="rect">
            <a:avLst/>
          </a:prstGeom>
          <a:noFill/>
        </p:spPr>
        <p:txBody>
          <a:bodyPr wrap="none" rtlCol="0">
            <a:spAutoFit/>
          </a:bodyPr>
          <a:lstStyle/>
          <a:p>
            <a:r>
              <a:rPr lang="en-US" dirty="0" smtClean="0"/>
              <a:t>0000 0001 0010 0011 0100 0011 0100 1111</a:t>
            </a:r>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6418" name="Rectangle 2"/>
          <p:cNvSpPr>
            <a:spLocks noGrp="1" noChangeArrowheads="1"/>
          </p:cNvSpPr>
          <p:nvPr>
            <p:ph type="title"/>
          </p:nvPr>
        </p:nvSpPr>
        <p:spPr/>
        <p:txBody>
          <a:bodyPr/>
          <a:lstStyle/>
          <a:p>
            <a:r>
              <a:rPr lang="en-US"/>
              <a:t>Direct Mapped Cache</a:t>
            </a:r>
          </a:p>
        </p:txBody>
      </p:sp>
      <p:grpSp>
        <p:nvGrpSpPr>
          <p:cNvPr id="2" name="Group 3"/>
          <p:cNvGrpSpPr>
            <a:grpSpLocks/>
          </p:cNvGrpSpPr>
          <p:nvPr/>
        </p:nvGrpSpPr>
        <p:grpSpPr bwMode="auto">
          <a:xfrm>
            <a:off x="1295400" y="2672813"/>
            <a:ext cx="990600" cy="1219200"/>
            <a:chOff x="1344" y="1056"/>
            <a:chExt cx="624" cy="768"/>
          </a:xfrm>
        </p:grpSpPr>
        <p:sp>
          <p:nvSpPr>
            <p:cNvPr id="1596420"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21"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22"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23"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6459" name="Text Box 43"/>
          <p:cNvSpPr txBox="1">
            <a:spLocks noChangeArrowheads="1"/>
          </p:cNvSpPr>
          <p:nvPr/>
        </p:nvSpPr>
        <p:spPr bwMode="auto">
          <a:xfrm>
            <a:off x="1355725" y="2252125"/>
            <a:ext cx="311150" cy="366713"/>
          </a:xfrm>
          <a:prstGeom prst="rect">
            <a:avLst/>
          </a:prstGeom>
          <a:noFill/>
          <a:ln w="12700">
            <a:noFill/>
            <a:miter lim="800000"/>
            <a:headEnd/>
            <a:tailEnd/>
          </a:ln>
          <a:effectLst/>
        </p:spPr>
        <p:txBody>
          <a:bodyPr wrap="none">
            <a:spAutoFit/>
          </a:bodyPr>
          <a:lstStyle/>
          <a:p>
            <a:r>
              <a:rPr lang="en-US" b="1">
                <a:solidFill>
                  <a:schemeClr val="tx1"/>
                </a:solidFill>
              </a:rPr>
              <a:t>0</a:t>
            </a:r>
          </a:p>
        </p:txBody>
      </p:sp>
      <p:grpSp>
        <p:nvGrpSpPr>
          <p:cNvPr id="10" name="Group 51"/>
          <p:cNvGrpSpPr>
            <a:grpSpLocks/>
          </p:cNvGrpSpPr>
          <p:nvPr/>
        </p:nvGrpSpPr>
        <p:grpSpPr bwMode="auto">
          <a:xfrm>
            <a:off x="762000" y="2672813"/>
            <a:ext cx="533400" cy="1219200"/>
            <a:chOff x="1344" y="1056"/>
            <a:chExt cx="624" cy="768"/>
          </a:xfrm>
        </p:grpSpPr>
        <p:sp>
          <p:nvSpPr>
            <p:cNvPr id="1596468" name="Rectangle 5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69" name="Line 5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70" name="Line 5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71" name="Line 5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6507" name="Rectangle 91"/>
          <p:cNvSpPr>
            <a:spLocks noGrp="1" noChangeArrowheads="1"/>
          </p:cNvSpPr>
          <p:nvPr>
            <p:ph type="body" idx="1"/>
          </p:nvPr>
        </p:nvSpPr>
        <p:spPr>
          <a:xfrm>
            <a:off x="533400" y="1185325"/>
            <a:ext cx="7848600" cy="812800"/>
          </a:xfrm>
          <a:noFill/>
          <a:ln/>
        </p:spPr>
        <p:txBody>
          <a:bodyPr>
            <a:normAutofit fontScale="85000" lnSpcReduction="20000"/>
          </a:bodyPr>
          <a:lstStyle/>
          <a:p>
            <a:r>
              <a:rPr lang="en-US" dirty="0"/>
              <a:t>Consider the main memory word reference string</a:t>
            </a:r>
          </a:p>
          <a:p>
            <a:pPr lvl="1" algn="ctr">
              <a:buFont typeface="Monotype Sorts" pitchFamily="2" charset="2"/>
              <a:buNone/>
            </a:pPr>
            <a:r>
              <a:rPr lang="en-US" dirty="0"/>
              <a:t>                       </a:t>
            </a:r>
            <a:r>
              <a:rPr lang="en-US" u="sng" dirty="0"/>
              <a:t>0</a:t>
            </a:r>
            <a:r>
              <a:rPr lang="en-US" dirty="0"/>
              <a:t>   1   2   3   4   3   4   15</a:t>
            </a:r>
          </a:p>
        </p:txBody>
      </p:sp>
      <p:sp>
        <p:nvSpPr>
          <p:cNvPr id="1596508" name="Text Box 92"/>
          <p:cNvSpPr txBox="1">
            <a:spLocks noChangeArrowheads="1"/>
          </p:cNvSpPr>
          <p:nvPr/>
        </p:nvSpPr>
        <p:spPr bwMode="auto">
          <a:xfrm>
            <a:off x="822325" y="2655879"/>
            <a:ext cx="1479550" cy="366712"/>
          </a:xfrm>
          <a:prstGeom prst="rect">
            <a:avLst/>
          </a:prstGeom>
          <a:noFill/>
          <a:ln w="12700">
            <a:noFill/>
            <a:miter lim="800000"/>
            <a:headEnd/>
            <a:tailEnd/>
          </a:ln>
          <a:effectLst/>
        </p:spPr>
        <p:txBody>
          <a:bodyPr wrap="none">
            <a:spAutoFit/>
          </a:bodyPr>
          <a:lstStyle/>
          <a:p>
            <a:r>
              <a:rPr lang="en-US" dirty="0">
                <a:solidFill>
                  <a:schemeClr val="tx1"/>
                </a:solidFill>
              </a:rPr>
              <a:t>00    Mem(0)</a:t>
            </a:r>
          </a:p>
        </p:txBody>
      </p:sp>
      <p:sp>
        <p:nvSpPr>
          <p:cNvPr id="1596512" name="Text Box 96"/>
          <p:cNvSpPr txBox="1">
            <a:spLocks noChangeArrowheads="1"/>
          </p:cNvSpPr>
          <p:nvPr/>
        </p:nvSpPr>
        <p:spPr bwMode="auto">
          <a:xfrm>
            <a:off x="1584325" y="2252125"/>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596538" name="Text Box 122"/>
          <p:cNvSpPr txBox="1">
            <a:spLocks noChangeArrowheads="1"/>
          </p:cNvSpPr>
          <p:nvPr/>
        </p:nvSpPr>
        <p:spPr bwMode="auto">
          <a:xfrm>
            <a:off x="457200" y="1566325"/>
            <a:ext cx="3429000" cy="581025"/>
          </a:xfrm>
          <a:prstGeom prst="rect">
            <a:avLst/>
          </a:prstGeom>
          <a:noFill/>
          <a:ln w="12700">
            <a:noFill/>
            <a:miter lim="800000"/>
            <a:headEnd/>
            <a:tailEnd/>
          </a:ln>
          <a:effectLst/>
        </p:spPr>
        <p:txBody>
          <a:bodyPr>
            <a:spAutoFit/>
          </a:bodyPr>
          <a:lstStyle/>
          <a:p>
            <a:r>
              <a:rPr lang="en-US" sz="1600" dirty="0">
                <a:solidFill>
                  <a:schemeClr val="tx1"/>
                </a:solidFill>
              </a:rPr>
              <a:t>Start with an empty</a:t>
            </a:r>
            <a:r>
              <a:rPr lang="en-US" sz="1600" dirty="0" smtClean="0">
                <a:solidFill>
                  <a:schemeClr val="tx1"/>
                </a:solidFill>
              </a:rPr>
              <a:t> 4-word cache </a:t>
            </a:r>
            <a:r>
              <a:rPr lang="en-US" sz="1600" dirty="0">
                <a:solidFill>
                  <a:schemeClr val="tx1"/>
                </a:solidFill>
              </a:rPr>
              <a:t>- all blocks initially marked as not valid</a:t>
            </a:r>
          </a:p>
        </p:txBody>
      </p:sp>
      <p:sp>
        <p:nvSpPr>
          <p:cNvPr id="1596540" name="Rectangle 124"/>
          <p:cNvSpPr>
            <a:spLocks noChangeArrowheads="1"/>
          </p:cNvSpPr>
          <p:nvPr/>
        </p:nvSpPr>
        <p:spPr bwMode="auto">
          <a:xfrm>
            <a:off x="457200" y="5985925"/>
            <a:ext cx="8153400" cy="355600"/>
          </a:xfrm>
          <a:prstGeom prst="rect">
            <a:avLst/>
          </a:prstGeom>
          <a:noFill/>
          <a:ln w="12700">
            <a:noFill/>
            <a:miter lim="800000"/>
            <a:headEnd/>
            <a:tailEnd/>
          </a:ln>
          <a:effectLst/>
        </p:spPr>
        <p:txBody>
          <a:bodyPr lIns="63500" tIns="25400" rIns="63500" bIns="25400">
            <a:spAutoFit/>
          </a:bodyPr>
          <a:lstStyle/>
          <a:p>
            <a:pPr marL="741363" lvl="1" indent="-246063">
              <a:spcBef>
                <a:spcPct val="30000"/>
              </a:spcBef>
              <a:buSzPct val="75000"/>
              <a:buFont typeface="Arial"/>
              <a:buChar char="•"/>
            </a:pPr>
            <a:r>
              <a:rPr lang="en-US" sz="2000" dirty="0" smtClean="0">
                <a:solidFill>
                  <a:srgbClr val="000000"/>
                </a:solidFill>
              </a:rPr>
              <a:t>1 requests</a:t>
            </a:r>
            <a:r>
              <a:rPr lang="en-US" sz="2000" dirty="0">
                <a:solidFill>
                  <a:srgbClr val="000000"/>
                </a:solidFill>
              </a:rPr>
              <a:t>,</a:t>
            </a:r>
            <a:r>
              <a:rPr lang="en-US" sz="2000" dirty="0" smtClean="0">
                <a:solidFill>
                  <a:srgbClr val="000000"/>
                </a:solidFill>
              </a:rPr>
              <a:t> 1 miss</a:t>
            </a:r>
            <a:endParaRPr lang="en-US" sz="2000" dirty="0">
              <a:solidFill>
                <a:srgbClr val="000000"/>
              </a:solidFill>
            </a:endParaRPr>
          </a:p>
        </p:txBody>
      </p:sp>
      <p:sp>
        <p:nvSpPr>
          <p:cNvPr id="123" name="Date Placeholder 122"/>
          <p:cNvSpPr>
            <a:spLocks noGrp="1"/>
          </p:cNvSpPr>
          <p:nvPr>
            <p:ph type="dt" sz="half" idx="10"/>
          </p:nvPr>
        </p:nvSpPr>
        <p:spPr/>
        <p:txBody>
          <a:bodyPr/>
          <a:lstStyle/>
          <a:p>
            <a:fld id="{E8990ACB-D05D-BC4F-A352-9EBEE50907E4}" type="datetime1">
              <a:rPr lang="en-US" smtClean="0"/>
              <a:pPr/>
              <a:t>2/22/11</a:t>
            </a:fld>
            <a:endParaRPr lang="en-US"/>
          </a:p>
        </p:txBody>
      </p:sp>
      <p:sp>
        <p:nvSpPr>
          <p:cNvPr id="124" name="Slide Number Placeholder 123"/>
          <p:cNvSpPr>
            <a:spLocks noGrp="1"/>
          </p:cNvSpPr>
          <p:nvPr>
            <p:ph type="sldNum" sz="quarter" idx="12"/>
          </p:nvPr>
        </p:nvSpPr>
        <p:spPr/>
        <p:txBody>
          <a:bodyPr/>
          <a:lstStyle/>
          <a:p>
            <a:fld id="{3CC63E4C-4642-794D-A2FD-70F6B81535F5}" type="slidenum">
              <a:rPr lang="en-US" smtClean="0"/>
              <a:pPr/>
              <a:t>31</a:t>
            </a:fld>
            <a:endParaRPr lang="en-US"/>
          </a:p>
        </p:txBody>
      </p:sp>
      <p:sp>
        <p:nvSpPr>
          <p:cNvPr id="125" name="Footer Placeholder 124"/>
          <p:cNvSpPr>
            <a:spLocks noGrp="1"/>
          </p:cNvSpPr>
          <p:nvPr>
            <p:ph type="ftr" sz="quarter" idx="11"/>
          </p:nvPr>
        </p:nvSpPr>
        <p:spPr/>
        <p:txBody>
          <a:bodyPr/>
          <a:lstStyle/>
          <a:p>
            <a:r>
              <a:rPr lang="en-US" smtClean="0"/>
              <a:t>Spring 2011 -- Lecture #11</a:t>
            </a:r>
            <a:endParaRPr lang="en-US"/>
          </a:p>
        </p:txBody>
      </p:sp>
      <p:sp>
        <p:nvSpPr>
          <p:cNvPr id="22" name="TextBox 21"/>
          <p:cNvSpPr txBox="1"/>
          <p:nvPr/>
        </p:nvSpPr>
        <p:spPr>
          <a:xfrm>
            <a:off x="3844612" y="1948246"/>
            <a:ext cx="4293776" cy="369332"/>
          </a:xfrm>
          <a:prstGeom prst="rect">
            <a:avLst/>
          </a:prstGeom>
          <a:noFill/>
        </p:spPr>
        <p:txBody>
          <a:bodyPr wrap="none" rtlCol="0">
            <a:spAutoFit/>
          </a:bodyPr>
          <a:lstStyle/>
          <a:p>
            <a:r>
              <a:rPr lang="en-US" dirty="0" smtClean="0"/>
              <a:t>0000 0001 0010 0011 0100 0011 0100 1111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6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6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6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6508" grpId="0" autoUpdateAnimBg="0"/>
      <p:bldP spid="1596512" grpId="0" autoUpdateAnimBg="0"/>
      <p:bldP spid="1596540"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4370" name="Rectangle 2"/>
          <p:cNvSpPr>
            <a:spLocks noGrp="1" noChangeArrowheads="1"/>
          </p:cNvSpPr>
          <p:nvPr>
            <p:ph type="title"/>
          </p:nvPr>
        </p:nvSpPr>
        <p:spPr/>
        <p:txBody>
          <a:bodyPr/>
          <a:lstStyle/>
          <a:p>
            <a:r>
              <a:rPr lang="en-US"/>
              <a:t>Direct Mapped Cache</a:t>
            </a:r>
          </a:p>
        </p:txBody>
      </p:sp>
      <p:grpSp>
        <p:nvGrpSpPr>
          <p:cNvPr id="2" name="Group 3"/>
          <p:cNvGrpSpPr>
            <a:grpSpLocks/>
          </p:cNvGrpSpPr>
          <p:nvPr/>
        </p:nvGrpSpPr>
        <p:grpSpPr bwMode="auto">
          <a:xfrm>
            <a:off x="1295400" y="2689746"/>
            <a:ext cx="990600" cy="1219200"/>
            <a:chOff x="1344" y="1056"/>
            <a:chExt cx="624" cy="768"/>
          </a:xfrm>
        </p:grpSpPr>
        <p:sp>
          <p:nvSpPr>
            <p:cNvPr id="1594372"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373"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374"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375"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3" name="Group 8"/>
          <p:cNvGrpSpPr>
            <a:grpSpLocks/>
          </p:cNvGrpSpPr>
          <p:nvPr/>
        </p:nvGrpSpPr>
        <p:grpSpPr bwMode="auto">
          <a:xfrm>
            <a:off x="3276600" y="2689746"/>
            <a:ext cx="990600" cy="1219200"/>
            <a:chOff x="1344" y="1056"/>
            <a:chExt cx="624" cy="768"/>
          </a:xfrm>
        </p:grpSpPr>
        <p:sp>
          <p:nvSpPr>
            <p:cNvPr id="1594377" name="Rectangle 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378" name="Line 1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379" name="Line 1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380" name="Line 1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4" name="Group 13"/>
          <p:cNvGrpSpPr>
            <a:grpSpLocks/>
          </p:cNvGrpSpPr>
          <p:nvPr/>
        </p:nvGrpSpPr>
        <p:grpSpPr bwMode="auto">
          <a:xfrm>
            <a:off x="5334000" y="2689746"/>
            <a:ext cx="990600" cy="1219200"/>
            <a:chOff x="1344" y="1056"/>
            <a:chExt cx="624" cy="768"/>
          </a:xfrm>
        </p:grpSpPr>
        <p:sp>
          <p:nvSpPr>
            <p:cNvPr id="1594382" name="Rectangle 1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383" name="Line 1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384" name="Line 1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385" name="Line 1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5" name="Group 18"/>
          <p:cNvGrpSpPr>
            <a:grpSpLocks/>
          </p:cNvGrpSpPr>
          <p:nvPr/>
        </p:nvGrpSpPr>
        <p:grpSpPr bwMode="auto">
          <a:xfrm>
            <a:off x="7391400" y="2689746"/>
            <a:ext cx="990600" cy="1219200"/>
            <a:chOff x="1344" y="1056"/>
            <a:chExt cx="624" cy="768"/>
          </a:xfrm>
        </p:grpSpPr>
        <p:sp>
          <p:nvSpPr>
            <p:cNvPr id="1594387" name="Rectangle 1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388" name="Line 2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389" name="Line 2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390" name="Line 2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6" name="Group 23"/>
          <p:cNvGrpSpPr>
            <a:grpSpLocks/>
          </p:cNvGrpSpPr>
          <p:nvPr/>
        </p:nvGrpSpPr>
        <p:grpSpPr bwMode="auto">
          <a:xfrm>
            <a:off x="7391400" y="4518546"/>
            <a:ext cx="990600" cy="1219200"/>
            <a:chOff x="1344" y="1056"/>
            <a:chExt cx="624" cy="768"/>
          </a:xfrm>
        </p:grpSpPr>
        <p:sp>
          <p:nvSpPr>
            <p:cNvPr id="1594392" name="Rectangle 2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393" name="Line 2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394" name="Line 2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395" name="Line 2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7" name="Group 28"/>
          <p:cNvGrpSpPr>
            <a:grpSpLocks/>
          </p:cNvGrpSpPr>
          <p:nvPr/>
        </p:nvGrpSpPr>
        <p:grpSpPr bwMode="auto">
          <a:xfrm>
            <a:off x="5334000" y="4518546"/>
            <a:ext cx="990600" cy="1219200"/>
            <a:chOff x="1344" y="1056"/>
            <a:chExt cx="624" cy="768"/>
          </a:xfrm>
        </p:grpSpPr>
        <p:sp>
          <p:nvSpPr>
            <p:cNvPr id="1594397" name="Rectangle 2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398" name="Line 3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399" name="Line 3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400" name="Line 3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8" name="Group 33"/>
          <p:cNvGrpSpPr>
            <a:grpSpLocks/>
          </p:cNvGrpSpPr>
          <p:nvPr/>
        </p:nvGrpSpPr>
        <p:grpSpPr bwMode="auto">
          <a:xfrm>
            <a:off x="3352800" y="4518546"/>
            <a:ext cx="990600" cy="1219200"/>
            <a:chOff x="1344" y="1056"/>
            <a:chExt cx="624" cy="768"/>
          </a:xfrm>
        </p:grpSpPr>
        <p:sp>
          <p:nvSpPr>
            <p:cNvPr id="1594402" name="Rectangle 3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403" name="Line 3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404" name="Line 3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405" name="Line 3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9" name="Group 38"/>
          <p:cNvGrpSpPr>
            <a:grpSpLocks/>
          </p:cNvGrpSpPr>
          <p:nvPr/>
        </p:nvGrpSpPr>
        <p:grpSpPr bwMode="auto">
          <a:xfrm>
            <a:off x="1295400" y="4518546"/>
            <a:ext cx="990600" cy="1219200"/>
            <a:chOff x="1344" y="1056"/>
            <a:chExt cx="624" cy="768"/>
          </a:xfrm>
        </p:grpSpPr>
        <p:sp>
          <p:nvSpPr>
            <p:cNvPr id="1594407" name="Rectangle 3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408" name="Line 4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409" name="Line 4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410" name="Line 4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4411" name="Text Box 43"/>
          <p:cNvSpPr txBox="1">
            <a:spLocks noChangeArrowheads="1"/>
          </p:cNvSpPr>
          <p:nvPr/>
        </p:nvSpPr>
        <p:spPr bwMode="auto">
          <a:xfrm>
            <a:off x="1355725" y="2269058"/>
            <a:ext cx="311150" cy="366713"/>
          </a:xfrm>
          <a:prstGeom prst="rect">
            <a:avLst/>
          </a:prstGeom>
          <a:noFill/>
          <a:ln w="12700">
            <a:noFill/>
            <a:miter lim="800000"/>
            <a:headEnd/>
            <a:tailEnd/>
          </a:ln>
          <a:effectLst/>
        </p:spPr>
        <p:txBody>
          <a:bodyPr wrap="none">
            <a:spAutoFit/>
          </a:bodyPr>
          <a:lstStyle/>
          <a:p>
            <a:r>
              <a:rPr lang="en-US" b="1">
                <a:solidFill>
                  <a:schemeClr val="tx1"/>
                </a:solidFill>
              </a:rPr>
              <a:t>0</a:t>
            </a:r>
          </a:p>
        </p:txBody>
      </p:sp>
      <p:sp>
        <p:nvSpPr>
          <p:cNvPr id="1594412" name="Text Box 44"/>
          <p:cNvSpPr txBox="1">
            <a:spLocks noChangeArrowheads="1"/>
          </p:cNvSpPr>
          <p:nvPr/>
        </p:nvSpPr>
        <p:spPr bwMode="auto">
          <a:xfrm>
            <a:off x="3260725" y="2269058"/>
            <a:ext cx="311150" cy="366713"/>
          </a:xfrm>
          <a:prstGeom prst="rect">
            <a:avLst/>
          </a:prstGeom>
          <a:noFill/>
          <a:ln w="12700">
            <a:noFill/>
            <a:miter lim="800000"/>
            <a:headEnd/>
            <a:tailEnd/>
          </a:ln>
          <a:effectLst/>
        </p:spPr>
        <p:txBody>
          <a:bodyPr wrap="none">
            <a:spAutoFit/>
          </a:bodyPr>
          <a:lstStyle/>
          <a:p>
            <a:r>
              <a:rPr lang="en-US" b="1">
                <a:solidFill>
                  <a:schemeClr val="tx1"/>
                </a:solidFill>
              </a:rPr>
              <a:t>1</a:t>
            </a:r>
          </a:p>
        </p:txBody>
      </p:sp>
      <p:sp>
        <p:nvSpPr>
          <p:cNvPr id="1594413" name="Text Box 45"/>
          <p:cNvSpPr txBox="1">
            <a:spLocks noChangeArrowheads="1"/>
          </p:cNvSpPr>
          <p:nvPr/>
        </p:nvSpPr>
        <p:spPr bwMode="auto">
          <a:xfrm>
            <a:off x="5241925" y="2269058"/>
            <a:ext cx="311150" cy="366713"/>
          </a:xfrm>
          <a:prstGeom prst="rect">
            <a:avLst/>
          </a:prstGeom>
          <a:noFill/>
          <a:ln w="12700">
            <a:noFill/>
            <a:miter lim="800000"/>
            <a:headEnd/>
            <a:tailEnd/>
          </a:ln>
          <a:effectLst/>
        </p:spPr>
        <p:txBody>
          <a:bodyPr wrap="none">
            <a:spAutoFit/>
          </a:bodyPr>
          <a:lstStyle/>
          <a:p>
            <a:r>
              <a:rPr lang="en-US" b="1">
                <a:solidFill>
                  <a:schemeClr val="tx1"/>
                </a:solidFill>
              </a:rPr>
              <a:t>2</a:t>
            </a:r>
          </a:p>
        </p:txBody>
      </p:sp>
      <p:sp>
        <p:nvSpPr>
          <p:cNvPr id="1594414" name="Text Box 46"/>
          <p:cNvSpPr txBox="1">
            <a:spLocks noChangeArrowheads="1"/>
          </p:cNvSpPr>
          <p:nvPr/>
        </p:nvSpPr>
        <p:spPr bwMode="auto">
          <a:xfrm>
            <a:off x="7375525" y="2269058"/>
            <a:ext cx="311150" cy="366713"/>
          </a:xfrm>
          <a:prstGeom prst="rect">
            <a:avLst/>
          </a:prstGeom>
          <a:noFill/>
          <a:ln w="12700">
            <a:noFill/>
            <a:miter lim="800000"/>
            <a:headEnd/>
            <a:tailEnd/>
          </a:ln>
          <a:effectLst/>
        </p:spPr>
        <p:txBody>
          <a:bodyPr wrap="none">
            <a:spAutoFit/>
          </a:bodyPr>
          <a:lstStyle/>
          <a:p>
            <a:r>
              <a:rPr lang="en-US" b="1">
                <a:solidFill>
                  <a:schemeClr val="tx1"/>
                </a:solidFill>
              </a:rPr>
              <a:t>3</a:t>
            </a:r>
          </a:p>
        </p:txBody>
      </p:sp>
      <p:sp>
        <p:nvSpPr>
          <p:cNvPr id="1594415" name="Text Box 47"/>
          <p:cNvSpPr txBox="1">
            <a:spLocks noChangeArrowheads="1"/>
          </p:cNvSpPr>
          <p:nvPr/>
        </p:nvSpPr>
        <p:spPr bwMode="auto">
          <a:xfrm>
            <a:off x="1219200" y="4137546"/>
            <a:ext cx="311150" cy="366712"/>
          </a:xfrm>
          <a:prstGeom prst="rect">
            <a:avLst/>
          </a:prstGeom>
          <a:noFill/>
          <a:ln w="12700">
            <a:noFill/>
            <a:miter lim="800000"/>
            <a:headEnd/>
            <a:tailEnd/>
          </a:ln>
          <a:effectLst/>
        </p:spPr>
        <p:txBody>
          <a:bodyPr wrap="none">
            <a:spAutoFit/>
          </a:bodyPr>
          <a:lstStyle/>
          <a:p>
            <a:r>
              <a:rPr lang="en-US" b="1">
                <a:solidFill>
                  <a:schemeClr val="tx1"/>
                </a:solidFill>
              </a:rPr>
              <a:t>4</a:t>
            </a:r>
          </a:p>
        </p:txBody>
      </p:sp>
      <p:sp>
        <p:nvSpPr>
          <p:cNvPr id="1594416" name="Text Box 48"/>
          <p:cNvSpPr txBox="1">
            <a:spLocks noChangeArrowheads="1"/>
          </p:cNvSpPr>
          <p:nvPr/>
        </p:nvSpPr>
        <p:spPr bwMode="auto">
          <a:xfrm>
            <a:off x="3260725" y="4097858"/>
            <a:ext cx="311150" cy="366713"/>
          </a:xfrm>
          <a:prstGeom prst="rect">
            <a:avLst/>
          </a:prstGeom>
          <a:noFill/>
          <a:ln w="12700">
            <a:noFill/>
            <a:miter lim="800000"/>
            <a:headEnd/>
            <a:tailEnd/>
          </a:ln>
          <a:effectLst/>
        </p:spPr>
        <p:txBody>
          <a:bodyPr wrap="none">
            <a:spAutoFit/>
          </a:bodyPr>
          <a:lstStyle/>
          <a:p>
            <a:r>
              <a:rPr lang="en-US" b="1">
                <a:solidFill>
                  <a:schemeClr val="tx1"/>
                </a:solidFill>
              </a:rPr>
              <a:t>3</a:t>
            </a:r>
          </a:p>
        </p:txBody>
      </p:sp>
      <p:sp>
        <p:nvSpPr>
          <p:cNvPr id="1594417" name="Text Box 49"/>
          <p:cNvSpPr txBox="1">
            <a:spLocks noChangeArrowheads="1"/>
          </p:cNvSpPr>
          <p:nvPr/>
        </p:nvSpPr>
        <p:spPr bwMode="auto">
          <a:xfrm>
            <a:off x="5318125" y="4097858"/>
            <a:ext cx="311150" cy="366713"/>
          </a:xfrm>
          <a:prstGeom prst="rect">
            <a:avLst/>
          </a:prstGeom>
          <a:noFill/>
          <a:ln w="12700">
            <a:noFill/>
            <a:miter lim="800000"/>
            <a:headEnd/>
            <a:tailEnd/>
          </a:ln>
          <a:effectLst/>
        </p:spPr>
        <p:txBody>
          <a:bodyPr wrap="none">
            <a:spAutoFit/>
          </a:bodyPr>
          <a:lstStyle/>
          <a:p>
            <a:r>
              <a:rPr lang="en-US" b="1">
                <a:solidFill>
                  <a:schemeClr val="tx1"/>
                </a:solidFill>
              </a:rPr>
              <a:t>4</a:t>
            </a:r>
          </a:p>
        </p:txBody>
      </p:sp>
      <p:sp>
        <p:nvSpPr>
          <p:cNvPr id="1594418" name="Text Box 50"/>
          <p:cNvSpPr txBox="1">
            <a:spLocks noChangeArrowheads="1"/>
          </p:cNvSpPr>
          <p:nvPr/>
        </p:nvSpPr>
        <p:spPr bwMode="auto">
          <a:xfrm>
            <a:off x="7299325" y="4097858"/>
            <a:ext cx="438150" cy="366713"/>
          </a:xfrm>
          <a:prstGeom prst="rect">
            <a:avLst/>
          </a:prstGeom>
          <a:noFill/>
          <a:ln w="12700">
            <a:noFill/>
            <a:miter lim="800000"/>
            <a:headEnd/>
            <a:tailEnd/>
          </a:ln>
          <a:effectLst/>
        </p:spPr>
        <p:txBody>
          <a:bodyPr wrap="none">
            <a:spAutoFit/>
          </a:bodyPr>
          <a:lstStyle/>
          <a:p>
            <a:r>
              <a:rPr lang="en-US" b="1">
                <a:solidFill>
                  <a:schemeClr val="tx1"/>
                </a:solidFill>
              </a:rPr>
              <a:t>15</a:t>
            </a:r>
          </a:p>
        </p:txBody>
      </p:sp>
      <p:grpSp>
        <p:nvGrpSpPr>
          <p:cNvPr id="10" name="Group 51"/>
          <p:cNvGrpSpPr>
            <a:grpSpLocks/>
          </p:cNvGrpSpPr>
          <p:nvPr/>
        </p:nvGrpSpPr>
        <p:grpSpPr bwMode="auto">
          <a:xfrm>
            <a:off x="762000" y="2689746"/>
            <a:ext cx="533400" cy="1219200"/>
            <a:chOff x="1344" y="1056"/>
            <a:chExt cx="624" cy="768"/>
          </a:xfrm>
        </p:grpSpPr>
        <p:sp>
          <p:nvSpPr>
            <p:cNvPr id="1594420" name="Rectangle 5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421" name="Line 5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422" name="Line 5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423" name="Line 5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1" name="Group 56"/>
          <p:cNvGrpSpPr>
            <a:grpSpLocks/>
          </p:cNvGrpSpPr>
          <p:nvPr/>
        </p:nvGrpSpPr>
        <p:grpSpPr bwMode="auto">
          <a:xfrm>
            <a:off x="2743200" y="2689746"/>
            <a:ext cx="533400" cy="1219200"/>
            <a:chOff x="1344" y="1056"/>
            <a:chExt cx="624" cy="768"/>
          </a:xfrm>
        </p:grpSpPr>
        <p:sp>
          <p:nvSpPr>
            <p:cNvPr id="1594425" name="Rectangle 5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426" name="Line 5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427" name="Line 5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428" name="Line 6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2" name="Group 61"/>
          <p:cNvGrpSpPr>
            <a:grpSpLocks/>
          </p:cNvGrpSpPr>
          <p:nvPr/>
        </p:nvGrpSpPr>
        <p:grpSpPr bwMode="auto">
          <a:xfrm>
            <a:off x="4800600" y="2689746"/>
            <a:ext cx="533400" cy="1219200"/>
            <a:chOff x="1344" y="1056"/>
            <a:chExt cx="624" cy="768"/>
          </a:xfrm>
        </p:grpSpPr>
        <p:sp>
          <p:nvSpPr>
            <p:cNvPr id="1594430" name="Rectangle 6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431" name="Line 6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432" name="Line 6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433" name="Line 6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3" name="Group 66"/>
          <p:cNvGrpSpPr>
            <a:grpSpLocks/>
          </p:cNvGrpSpPr>
          <p:nvPr/>
        </p:nvGrpSpPr>
        <p:grpSpPr bwMode="auto">
          <a:xfrm>
            <a:off x="6858000" y="2689746"/>
            <a:ext cx="533400" cy="1219200"/>
            <a:chOff x="1344" y="1056"/>
            <a:chExt cx="624" cy="768"/>
          </a:xfrm>
        </p:grpSpPr>
        <p:sp>
          <p:nvSpPr>
            <p:cNvPr id="1594435" name="Rectangle 6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436" name="Line 6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437" name="Line 6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438" name="Line 7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4" name="Group 71"/>
          <p:cNvGrpSpPr>
            <a:grpSpLocks/>
          </p:cNvGrpSpPr>
          <p:nvPr/>
        </p:nvGrpSpPr>
        <p:grpSpPr bwMode="auto">
          <a:xfrm>
            <a:off x="762000" y="4518546"/>
            <a:ext cx="533400" cy="1219200"/>
            <a:chOff x="1344" y="1056"/>
            <a:chExt cx="624" cy="768"/>
          </a:xfrm>
        </p:grpSpPr>
        <p:sp>
          <p:nvSpPr>
            <p:cNvPr id="1594440" name="Rectangle 7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441" name="Line 7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442" name="Line 7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443" name="Line 7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5" name="Group 76"/>
          <p:cNvGrpSpPr>
            <a:grpSpLocks/>
          </p:cNvGrpSpPr>
          <p:nvPr/>
        </p:nvGrpSpPr>
        <p:grpSpPr bwMode="auto">
          <a:xfrm>
            <a:off x="2819400" y="4518546"/>
            <a:ext cx="533400" cy="1219200"/>
            <a:chOff x="1344" y="1056"/>
            <a:chExt cx="624" cy="768"/>
          </a:xfrm>
        </p:grpSpPr>
        <p:sp>
          <p:nvSpPr>
            <p:cNvPr id="1594445" name="Rectangle 7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446" name="Line 7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447" name="Line 7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448" name="Line 8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6" name="Group 81"/>
          <p:cNvGrpSpPr>
            <a:grpSpLocks/>
          </p:cNvGrpSpPr>
          <p:nvPr/>
        </p:nvGrpSpPr>
        <p:grpSpPr bwMode="auto">
          <a:xfrm>
            <a:off x="4800600" y="4518546"/>
            <a:ext cx="533400" cy="1219200"/>
            <a:chOff x="1344" y="1056"/>
            <a:chExt cx="624" cy="768"/>
          </a:xfrm>
        </p:grpSpPr>
        <p:sp>
          <p:nvSpPr>
            <p:cNvPr id="1594450" name="Rectangle 8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451" name="Line 8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452" name="Line 8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453" name="Line 8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7" name="Group 86"/>
          <p:cNvGrpSpPr>
            <a:grpSpLocks/>
          </p:cNvGrpSpPr>
          <p:nvPr/>
        </p:nvGrpSpPr>
        <p:grpSpPr bwMode="auto">
          <a:xfrm>
            <a:off x="6858000" y="4518546"/>
            <a:ext cx="533400" cy="1219200"/>
            <a:chOff x="1344" y="1056"/>
            <a:chExt cx="624" cy="768"/>
          </a:xfrm>
        </p:grpSpPr>
        <p:sp>
          <p:nvSpPr>
            <p:cNvPr id="1594455" name="Rectangle 8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4456" name="Line 8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4457" name="Line 8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4458" name="Line 9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4459" name="Rectangle 91"/>
          <p:cNvSpPr>
            <a:spLocks noGrp="1" noChangeArrowheads="1"/>
          </p:cNvSpPr>
          <p:nvPr>
            <p:ph type="body" idx="1"/>
          </p:nvPr>
        </p:nvSpPr>
        <p:spPr>
          <a:xfrm>
            <a:off x="533400" y="1202258"/>
            <a:ext cx="7848600" cy="768415"/>
          </a:xfrm>
          <a:noFill/>
          <a:ln/>
        </p:spPr>
        <p:txBody>
          <a:bodyPr>
            <a:normAutofit fontScale="77500" lnSpcReduction="20000"/>
          </a:bodyPr>
          <a:lstStyle/>
          <a:p>
            <a:r>
              <a:rPr lang="en-US" dirty="0"/>
              <a:t>Consider the main memory word reference string</a:t>
            </a:r>
          </a:p>
          <a:p>
            <a:pPr lvl="1" algn="ctr">
              <a:buFont typeface="Monotype Sorts" pitchFamily="2" charset="2"/>
              <a:buNone/>
            </a:pPr>
            <a:r>
              <a:rPr lang="en-US" dirty="0"/>
              <a:t>                          </a:t>
            </a:r>
            <a:r>
              <a:rPr lang="en-US" dirty="0">
                <a:solidFill>
                  <a:schemeClr val="bg1">
                    <a:lumMod val="50000"/>
                  </a:schemeClr>
                </a:solidFill>
              </a:rPr>
              <a:t>0</a:t>
            </a:r>
            <a:r>
              <a:rPr lang="en-US" dirty="0"/>
              <a:t>   </a:t>
            </a:r>
            <a:r>
              <a:rPr lang="en-US" u="sng" dirty="0"/>
              <a:t>1</a:t>
            </a:r>
            <a:r>
              <a:rPr lang="en-US" dirty="0"/>
              <a:t>   2   3   4   3   4   </a:t>
            </a:r>
            <a:r>
              <a:rPr lang="en-US" dirty="0" smtClean="0"/>
              <a:t>15</a:t>
            </a:r>
            <a:endParaRPr lang="en-US" dirty="0"/>
          </a:p>
        </p:txBody>
      </p:sp>
      <p:sp>
        <p:nvSpPr>
          <p:cNvPr id="1594460" name="Text Box 92"/>
          <p:cNvSpPr txBox="1">
            <a:spLocks noChangeArrowheads="1"/>
          </p:cNvSpPr>
          <p:nvPr/>
        </p:nvSpPr>
        <p:spPr bwMode="auto">
          <a:xfrm>
            <a:off x="457200" y="1583258"/>
            <a:ext cx="3429000" cy="581025"/>
          </a:xfrm>
          <a:prstGeom prst="rect">
            <a:avLst/>
          </a:prstGeom>
          <a:noFill/>
          <a:ln w="12700">
            <a:noFill/>
            <a:miter lim="800000"/>
            <a:headEnd/>
            <a:tailEnd/>
          </a:ln>
          <a:effectLst/>
        </p:spPr>
        <p:txBody>
          <a:bodyPr>
            <a:spAutoFit/>
          </a:bodyPr>
          <a:lstStyle/>
          <a:p>
            <a:r>
              <a:rPr lang="en-US" sz="1600">
                <a:solidFill>
                  <a:schemeClr val="tx1"/>
                </a:solidFill>
              </a:rPr>
              <a:t>Start with an empty cache - all blocks initially marked as not valid</a:t>
            </a:r>
          </a:p>
        </p:txBody>
      </p:sp>
      <p:sp>
        <p:nvSpPr>
          <p:cNvPr id="93" name="Date Placeholder 92"/>
          <p:cNvSpPr>
            <a:spLocks noGrp="1"/>
          </p:cNvSpPr>
          <p:nvPr>
            <p:ph type="dt" sz="half" idx="10"/>
          </p:nvPr>
        </p:nvSpPr>
        <p:spPr/>
        <p:txBody>
          <a:bodyPr/>
          <a:lstStyle/>
          <a:p>
            <a:fld id="{A7FA5A29-A02D-6142-A922-22377D64C599}" type="datetime1">
              <a:rPr lang="en-US" smtClean="0"/>
              <a:pPr/>
              <a:t>2/22/11</a:t>
            </a:fld>
            <a:endParaRPr lang="en-US"/>
          </a:p>
        </p:txBody>
      </p:sp>
      <p:sp>
        <p:nvSpPr>
          <p:cNvPr id="94" name="Slide Number Placeholder 93"/>
          <p:cNvSpPr>
            <a:spLocks noGrp="1"/>
          </p:cNvSpPr>
          <p:nvPr>
            <p:ph type="sldNum" sz="quarter" idx="12"/>
          </p:nvPr>
        </p:nvSpPr>
        <p:spPr/>
        <p:txBody>
          <a:bodyPr/>
          <a:lstStyle/>
          <a:p>
            <a:fld id="{3CC63E4C-4642-794D-A2FD-70F6B81535F5}" type="slidenum">
              <a:rPr lang="en-US" smtClean="0"/>
              <a:pPr/>
              <a:t>32</a:t>
            </a:fld>
            <a:endParaRPr lang="en-US"/>
          </a:p>
        </p:txBody>
      </p:sp>
      <p:sp>
        <p:nvSpPr>
          <p:cNvPr id="95" name="Footer Placeholder 94"/>
          <p:cNvSpPr>
            <a:spLocks noGrp="1"/>
          </p:cNvSpPr>
          <p:nvPr>
            <p:ph type="ftr" sz="quarter" idx="11"/>
          </p:nvPr>
        </p:nvSpPr>
        <p:spPr/>
        <p:txBody>
          <a:bodyPr/>
          <a:lstStyle/>
          <a:p>
            <a:r>
              <a:rPr lang="en-US" smtClean="0"/>
              <a:t>Spring 2011 -- Lecture #11</a:t>
            </a:r>
            <a:endParaRPr lang="en-US"/>
          </a:p>
        </p:txBody>
      </p:sp>
      <p:sp>
        <p:nvSpPr>
          <p:cNvPr id="96" name="TextBox 95"/>
          <p:cNvSpPr txBox="1"/>
          <p:nvPr/>
        </p:nvSpPr>
        <p:spPr>
          <a:xfrm>
            <a:off x="5540536" y="1951257"/>
            <a:ext cx="1766792" cy="369332"/>
          </a:xfrm>
          <a:prstGeom prst="rect">
            <a:avLst/>
          </a:prstGeom>
          <a:noFill/>
        </p:spPr>
        <p:txBody>
          <a:bodyPr wrap="none" rtlCol="0">
            <a:spAutoFit/>
          </a:bodyPr>
          <a:lstStyle/>
          <a:p>
            <a:r>
              <a:rPr lang="en-US" dirty="0" smtClean="0">
                <a:hlinkClick r:id="rId3"/>
              </a:rPr>
              <a:t>Student Roulette</a:t>
            </a:r>
            <a:endParaRPr lang="en-US" dirty="0"/>
          </a:p>
        </p:txBody>
      </p:sp>
      <p:sp>
        <p:nvSpPr>
          <p:cNvPr id="97" name="TextBox 96"/>
          <p:cNvSpPr txBox="1"/>
          <p:nvPr/>
        </p:nvSpPr>
        <p:spPr>
          <a:xfrm>
            <a:off x="1018042" y="3936101"/>
            <a:ext cx="649374" cy="369332"/>
          </a:xfrm>
          <a:prstGeom prst="rect">
            <a:avLst/>
          </a:prstGeom>
          <a:noFill/>
        </p:spPr>
        <p:txBody>
          <a:bodyPr wrap="none" rtlCol="0">
            <a:spAutoFit/>
          </a:bodyPr>
          <a:lstStyle/>
          <a:p>
            <a:r>
              <a:rPr lang="en-US" dirty="0" smtClean="0"/>
              <a:t>Time</a:t>
            </a:r>
            <a:endParaRPr lang="en-US" dirty="0"/>
          </a:p>
        </p:txBody>
      </p:sp>
      <p:cxnSp>
        <p:nvCxnSpPr>
          <p:cNvPr id="98" name="Straight Arrow Connector 97"/>
          <p:cNvCxnSpPr>
            <a:stCxn id="97" idx="3"/>
          </p:cNvCxnSpPr>
          <p:nvPr/>
        </p:nvCxnSpPr>
        <p:spPr>
          <a:xfrm flipV="1">
            <a:off x="1667416" y="4093545"/>
            <a:ext cx="2425738" cy="272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9" name="TextBox 98"/>
          <p:cNvSpPr txBox="1"/>
          <p:nvPr/>
        </p:nvSpPr>
        <p:spPr>
          <a:xfrm>
            <a:off x="981527" y="5862371"/>
            <a:ext cx="649374" cy="369332"/>
          </a:xfrm>
          <a:prstGeom prst="rect">
            <a:avLst/>
          </a:prstGeom>
          <a:noFill/>
        </p:spPr>
        <p:txBody>
          <a:bodyPr wrap="none" rtlCol="0">
            <a:spAutoFit/>
          </a:bodyPr>
          <a:lstStyle/>
          <a:p>
            <a:r>
              <a:rPr lang="en-US" dirty="0" smtClean="0"/>
              <a:t>Time</a:t>
            </a:r>
            <a:endParaRPr lang="en-US" dirty="0"/>
          </a:p>
        </p:txBody>
      </p:sp>
      <p:cxnSp>
        <p:nvCxnSpPr>
          <p:cNvPr id="100" name="Straight Arrow Connector 99"/>
          <p:cNvCxnSpPr>
            <a:stCxn id="99" idx="3"/>
          </p:cNvCxnSpPr>
          <p:nvPr/>
        </p:nvCxnSpPr>
        <p:spPr>
          <a:xfrm flipV="1">
            <a:off x="1630901" y="6019815"/>
            <a:ext cx="2425738" cy="272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1" name="Text Box 92"/>
          <p:cNvSpPr txBox="1">
            <a:spLocks noChangeArrowheads="1"/>
          </p:cNvSpPr>
          <p:nvPr/>
        </p:nvSpPr>
        <p:spPr bwMode="auto">
          <a:xfrm>
            <a:off x="822325" y="2655879"/>
            <a:ext cx="1479550" cy="366712"/>
          </a:xfrm>
          <a:prstGeom prst="rect">
            <a:avLst/>
          </a:prstGeom>
          <a:noFill/>
          <a:ln w="12700">
            <a:noFill/>
            <a:miter lim="800000"/>
            <a:headEnd/>
            <a:tailEnd/>
          </a:ln>
          <a:effectLst/>
        </p:spPr>
        <p:txBody>
          <a:bodyPr wrap="none">
            <a:spAutoFit/>
          </a:bodyPr>
          <a:lstStyle/>
          <a:p>
            <a:r>
              <a:rPr lang="en-US" dirty="0">
                <a:solidFill>
                  <a:schemeClr val="tx1"/>
                </a:solidFill>
              </a:rPr>
              <a:t>00    Mem(0)</a:t>
            </a:r>
          </a:p>
        </p:txBody>
      </p:sp>
      <p:sp>
        <p:nvSpPr>
          <p:cNvPr id="102" name="Text Box 96"/>
          <p:cNvSpPr txBox="1">
            <a:spLocks noChangeArrowheads="1"/>
          </p:cNvSpPr>
          <p:nvPr/>
        </p:nvSpPr>
        <p:spPr bwMode="auto">
          <a:xfrm>
            <a:off x="1584325" y="2252125"/>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03" name="Text Box 92"/>
          <p:cNvSpPr txBox="1">
            <a:spLocks noChangeArrowheads="1"/>
          </p:cNvSpPr>
          <p:nvPr/>
        </p:nvSpPr>
        <p:spPr bwMode="auto">
          <a:xfrm>
            <a:off x="2821892" y="2671828"/>
            <a:ext cx="1479550" cy="366712"/>
          </a:xfrm>
          <a:prstGeom prst="rect">
            <a:avLst/>
          </a:prstGeom>
          <a:noFill/>
          <a:ln w="12700">
            <a:noFill/>
            <a:miter lim="800000"/>
            <a:headEnd/>
            <a:tailEnd/>
          </a:ln>
          <a:effectLst/>
        </p:spPr>
        <p:txBody>
          <a:bodyPr wrap="none">
            <a:spAutoFit/>
          </a:bodyPr>
          <a:lstStyle/>
          <a:p>
            <a:r>
              <a:rPr lang="en-US" dirty="0">
                <a:solidFill>
                  <a:schemeClr val="tx1"/>
                </a:solidFill>
              </a:rPr>
              <a:t>00    Mem(0)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1" grpId="0" autoUpdateAnimBg="0"/>
      <p:bldP spid="102" grpId="0" autoUpdateAnimBg="0"/>
      <p:bldP spid="103" grpId="0"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6418" name="Rectangle 2"/>
          <p:cNvSpPr>
            <a:spLocks noGrp="1" noChangeArrowheads="1"/>
          </p:cNvSpPr>
          <p:nvPr>
            <p:ph type="title"/>
          </p:nvPr>
        </p:nvSpPr>
        <p:spPr/>
        <p:txBody>
          <a:bodyPr/>
          <a:lstStyle/>
          <a:p>
            <a:r>
              <a:rPr lang="en-US"/>
              <a:t>Direct Mapped Cache</a:t>
            </a:r>
          </a:p>
        </p:txBody>
      </p:sp>
      <p:grpSp>
        <p:nvGrpSpPr>
          <p:cNvPr id="2" name="Group 3"/>
          <p:cNvGrpSpPr>
            <a:grpSpLocks/>
          </p:cNvGrpSpPr>
          <p:nvPr/>
        </p:nvGrpSpPr>
        <p:grpSpPr bwMode="auto">
          <a:xfrm>
            <a:off x="1295400" y="2672813"/>
            <a:ext cx="990600" cy="1219200"/>
            <a:chOff x="1344" y="1056"/>
            <a:chExt cx="624" cy="768"/>
          </a:xfrm>
        </p:grpSpPr>
        <p:sp>
          <p:nvSpPr>
            <p:cNvPr id="1596420" name="Rectangle 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21" name="Line 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22" name="Line 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23" name="Line 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3" name="Group 8"/>
          <p:cNvGrpSpPr>
            <a:grpSpLocks/>
          </p:cNvGrpSpPr>
          <p:nvPr/>
        </p:nvGrpSpPr>
        <p:grpSpPr bwMode="auto">
          <a:xfrm>
            <a:off x="3276600" y="2672813"/>
            <a:ext cx="990600" cy="1219200"/>
            <a:chOff x="1344" y="1056"/>
            <a:chExt cx="624" cy="768"/>
          </a:xfrm>
        </p:grpSpPr>
        <p:sp>
          <p:nvSpPr>
            <p:cNvPr id="1596425" name="Rectangle 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26" name="Line 1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27" name="Line 1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28" name="Line 1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4" name="Group 13"/>
          <p:cNvGrpSpPr>
            <a:grpSpLocks/>
          </p:cNvGrpSpPr>
          <p:nvPr/>
        </p:nvGrpSpPr>
        <p:grpSpPr bwMode="auto">
          <a:xfrm>
            <a:off x="5334000" y="2672813"/>
            <a:ext cx="990600" cy="1219200"/>
            <a:chOff x="1344" y="1056"/>
            <a:chExt cx="624" cy="768"/>
          </a:xfrm>
        </p:grpSpPr>
        <p:sp>
          <p:nvSpPr>
            <p:cNvPr id="1596430" name="Rectangle 1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31" name="Line 1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32" name="Line 1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33" name="Line 1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5" name="Group 18"/>
          <p:cNvGrpSpPr>
            <a:grpSpLocks/>
          </p:cNvGrpSpPr>
          <p:nvPr/>
        </p:nvGrpSpPr>
        <p:grpSpPr bwMode="auto">
          <a:xfrm>
            <a:off x="7391400" y="2672813"/>
            <a:ext cx="990600" cy="1219200"/>
            <a:chOff x="1344" y="1056"/>
            <a:chExt cx="624" cy="768"/>
          </a:xfrm>
        </p:grpSpPr>
        <p:sp>
          <p:nvSpPr>
            <p:cNvPr id="1596435" name="Rectangle 1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36" name="Line 2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37" name="Line 2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38" name="Line 2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6" name="Group 23"/>
          <p:cNvGrpSpPr>
            <a:grpSpLocks/>
          </p:cNvGrpSpPr>
          <p:nvPr/>
        </p:nvGrpSpPr>
        <p:grpSpPr bwMode="auto">
          <a:xfrm>
            <a:off x="7391400" y="4501613"/>
            <a:ext cx="990600" cy="1219200"/>
            <a:chOff x="1344" y="1056"/>
            <a:chExt cx="624" cy="768"/>
          </a:xfrm>
        </p:grpSpPr>
        <p:sp>
          <p:nvSpPr>
            <p:cNvPr id="1596440" name="Rectangle 2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41" name="Line 2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42" name="Line 2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43" name="Line 2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7" name="Group 28"/>
          <p:cNvGrpSpPr>
            <a:grpSpLocks/>
          </p:cNvGrpSpPr>
          <p:nvPr/>
        </p:nvGrpSpPr>
        <p:grpSpPr bwMode="auto">
          <a:xfrm>
            <a:off x="5334000" y="4501613"/>
            <a:ext cx="990600" cy="1219200"/>
            <a:chOff x="1344" y="1056"/>
            <a:chExt cx="624" cy="768"/>
          </a:xfrm>
        </p:grpSpPr>
        <p:sp>
          <p:nvSpPr>
            <p:cNvPr id="1596445" name="Rectangle 2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46" name="Line 3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47" name="Line 3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48" name="Line 3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8" name="Group 33"/>
          <p:cNvGrpSpPr>
            <a:grpSpLocks/>
          </p:cNvGrpSpPr>
          <p:nvPr/>
        </p:nvGrpSpPr>
        <p:grpSpPr bwMode="auto">
          <a:xfrm>
            <a:off x="3352800" y="4501613"/>
            <a:ext cx="990600" cy="1219200"/>
            <a:chOff x="1344" y="1056"/>
            <a:chExt cx="624" cy="768"/>
          </a:xfrm>
        </p:grpSpPr>
        <p:sp>
          <p:nvSpPr>
            <p:cNvPr id="1596450" name="Rectangle 34"/>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51" name="Line 35"/>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52" name="Line 36"/>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53" name="Line 37"/>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9" name="Group 38"/>
          <p:cNvGrpSpPr>
            <a:grpSpLocks/>
          </p:cNvGrpSpPr>
          <p:nvPr/>
        </p:nvGrpSpPr>
        <p:grpSpPr bwMode="auto">
          <a:xfrm>
            <a:off x="1295400" y="4501613"/>
            <a:ext cx="990600" cy="1219200"/>
            <a:chOff x="1344" y="1056"/>
            <a:chExt cx="624" cy="768"/>
          </a:xfrm>
        </p:grpSpPr>
        <p:sp>
          <p:nvSpPr>
            <p:cNvPr id="1596455" name="Rectangle 39"/>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56" name="Line 40"/>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57" name="Line 41"/>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58" name="Line 42"/>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6459" name="Text Box 43"/>
          <p:cNvSpPr txBox="1">
            <a:spLocks noChangeArrowheads="1"/>
          </p:cNvSpPr>
          <p:nvPr/>
        </p:nvSpPr>
        <p:spPr bwMode="auto">
          <a:xfrm>
            <a:off x="1355725" y="2252125"/>
            <a:ext cx="311150" cy="366713"/>
          </a:xfrm>
          <a:prstGeom prst="rect">
            <a:avLst/>
          </a:prstGeom>
          <a:noFill/>
          <a:ln w="12700">
            <a:noFill/>
            <a:miter lim="800000"/>
            <a:headEnd/>
            <a:tailEnd/>
          </a:ln>
          <a:effectLst/>
        </p:spPr>
        <p:txBody>
          <a:bodyPr wrap="none">
            <a:spAutoFit/>
          </a:bodyPr>
          <a:lstStyle/>
          <a:p>
            <a:r>
              <a:rPr lang="en-US" b="1">
                <a:solidFill>
                  <a:schemeClr val="tx1"/>
                </a:solidFill>
              </a:rPr>
              <a:t>0</a:t>
            </a:r>
          </a:p>
        </p:txBody>
      </p:sp>
      <p:sp>
        <p:nvSpPr>
          <p:cNvPr id="1596460" name="Text Box 44"/>
          <p:cNvSpPr txBox="1">
            <a:spLocks noChangeArrowheads="1"/>
          </p:cNvSpPr>
          <p:nvPr/>
        </p:nvSpPr>
        <p:spPr bwMode="auto">
          <a:xfrm>
            <a:off x="3260725" y="2252125"/>
            <a:ext cx="311150" cy="366713"/>
          </a:xfrm>
          <a:prstGeom prst="rect">
            <a:avLst/>
          </a:prstGeom>
          <a:noFill/>
          <a:ln w="12700">
            <a:noFill/>
            <a:miter lim="800000"/>
            <a:headEnd/>
            <a:tailEnd/>
          </a:ln>
          <a:effectLst/>
        </p:spPr>
        <p:txBody>
          <a:bodyPr wrap="none">
            <a:spAutoFit/>
          </a:bodyPr>
          <a:lstStyle/>
          <a:p>
            <a:r>
              <a:rPr lang="en-US" b="1">
                <a:solidFill>
                  <a:schemeClr val="tx1"/>
                </a:solidFill>
              </a:rPr>
              <a:t>1</a:t>
            </a:r>
          </a:p>
        </p:txBody>
      </p:sp>
      <p:sp>
        <p:nvSpPr>
          <p:cNvPr id="1596461" name="Text Box 45"/>
          <p:cNvSpPr txBox="1">
            <a:spLocks noChangeArrowheads="1"/>
          </p:cNvSpPr>
          <p:nvPr/>
        </p:nvSpPr>
        <p:spPr bwMode="auto">
          <a:xfrm>
            <a:off x="5241925" y="2252125"/>
            <a:ext cx="311150" cy="366713"/>
          </a:xfrm>
          <a:prstGeom prst="rect">
            <a:avLst/>
          </a:prstGeom>
          <a:noFill/>
          <a:ln w="12700">
            <a:noFill/>
            <a:miter lim="800000"/>
            <a:headEnd/>
            <a:tailEnd/>
          </a:ln>
          <a:effectLst/>
        </p:spPr>
        <p:txBody>
          <a:bodyPr wrap="none">
            <a:spAutoFit/>
          </a:bodyPr>
          <a:lstStyle/>
          <a:p>
            <a:r>
              <a:rPr lang="en-US" b="1">
                <a:solidFill>
                  <a:schemeClr val="tx1"/>
                </a:solidFill>
              </a:rPr>
              <a:t>2</a:t>
            </a:r>
          </a:p>
        </p:txBody>
      </p:sp>
      <p:sp>
        <p:nvSpPr>
          <p:cNvPr id="1596462" name="Text Box 46"/>
          <p:cNvSpPr txBox="1">
            <a:spLocks noChangeArrowheads="1"/>
          </p:cNvSpPr>
          <p:nvPr/>
        </p:nvSpPr>
        <p:spPr bwMode="auto">
          <a:xfrm>
            <a:off x="7375525" y="2252125"/>
            <a:ext cx="311150" cy="366713"/>
          </a:xfrm>
          <a:prstGeom prst="rect">
            <a:avLst/>
          </a:prstGeom>
          <a:noFill/>
          <a:ln w="12700">
            <a:noFill/>
            <a:miter lim="800000"/>
            <a:headEnd/>
            <a:tailEnd/>
          </a:ln>
          <a:effectLst/>
        </p:spPr>
        <p:txBody>
          <a:bodyPr wrap="none">
            <a:spAutoFit/>
          </a:bodyPr>
          <a:lstStyle/>
          <a:p>
            <a:r>
              <a:rPr lang="en-US" b="1">
                <a:solidFill>
                  <a:schemeClr val="tx1"/>
                </a:solidFill>
              </a:rPr>
              <a:t>3</a:t>
            </a:r>
          </a:p>
        </p:txBody>
      </p:sp>
      <p:sp>
        <p:nvSpPr>
          <p:cNvPr id="1596463" name="Text Box 47"/>
          <p:cNvSpPr txBox="1">
            <a:spLocks noChangeArrowheads="1"/>
          </p:cNvSpPr>
          <p:nvPr/>
        </p:nvSpPr>
        <p:spPr bwMode="auto">
          <a:xfrm>
            <a:off x="1219200" y="4103680"/>
            <a:ext cx="311150" cy="366712"/>
          </a:xfrm>
          <a:prstGeom prst="rect">
            <a:avLst/>
          </a:prstGeom>
          <a:noFill/>
          <a:ln w="12700">
            <a:noFill/>
            <a:miter lim="800000"/>
            <a:headEnd/>
            <a:tailEnd/>
          </a:ln>
          <a:effectLst/>
        </p:spPr>
        <p:txBody>
          <a:bodyPr wrap="none">
            <a:spAutoFit/>
          </a:bodyPr>
          <a:lstStyle/>
          <a:p>
            <a:r>
              <a:rPr lang="en-US" b="1" dirty="0">
                <a:solidFill>
                  <a:schemeClr val="tx1"/>
                </a:solidFill>
              </a:rPr>
              <a:t>4</a:t>
            </a:r>
          </a:p>
        </p:txBody>
      </p:sp>
      <p:sp>
        <p:nvSpPr>
          <p:cNvPr id="1596464" name="Text Box 48"/>
          <p:cNvSpPr txBox="1">
            <a:spLocks noChangeArrowheads="1"/>
          </p:cNvSpPr>
          <p:nvPr/>
        </p:nvSpPr>
        <p:spPr bwMode="auto">
          <a:xfrm>
            <a:off x="3260725" y="4080925"/>
            <a:ext cx="311150" cy="366713"/>
          </a:xfrm>
          <a:prstGeom prst="rect">
            <a:avLst/>
          </a:prstGeom>
          <a:noFill/>
          <a:ln w="12700">
            <a:noFill/>
            <a:miter lim="800000"/>
            <a:headEnd/>
            <a:tailEnd/>
          </a:ln>
          <a:effectLst/>
        </p:spPr>
        <p:txBody>
          <a:bodyPr wrap="none">
            <a:spAutoFit/>
          </a:bodyPr>
          <a:lstStyle/>
          <a:p>
            <a:r>
              <a:rPr lang="en-US" b="1">
                <a:solidFill>
                  <a:schemeClr val="tx1"/>
                </a:solidFill>
              </a:rPr>
              <a:t>3</a:t>
            </a:r>
          </a:p>
        </p:txBody>
      </p:sp>
      <p:sp>
        <p:nvSpPr>
          <p:cNvPr id="1596465" name="Text Box 49"/>
          <p:cNvSpPr txBox="1">
            <a:spLocks noChangeArrowheads="1"/>
          </p:cNvSpPr>
          <p:nvPr/>
        </p:nvSpPr>
        <p:spPr bwMode="auto">
          <a:xfrm>
            <a:off x="5318125" y="4080925"/>
            <a:ext cx="311150" cy="366713"/>
          </a:xfrm>
          <a:prstGeom prst="rect">
            <a:avLst/>
          </a:prstGeom>
          <a:noFill/>
          <a:ln w="12700">
            <a:noFill/>
            <a:miter lim="800000"/>
            <a:headEnd/>
            <a:tailEnd/>
          </a:ln>
          <a:effectLst/>
        </p:spPr>
        <p:txBody>
          <a:bodyPr wrap="none">
            <a:spAutoFit/>
          </a:bodyPr>
          <a:lstStyle/>
          <a:p>
            <a:r>
              <a:rPr lang="en-US" b="1">
                <a:solidFill>
                  <a:schemeClr val="tx1"/>
                </a:solidFill>
              </a:rPr>
              <a:t>4</a:t>
            </a:r>
          </a:p>
        </p:txBody>
      </p:sp>
      <p:sp>
        <p:nvSpPr>
          <p:cNvPr id="1596466" name="Text Box 50"/>
          <p:cNvSpPr txBox="1">
            <a:spLocks noChangeArrowheads="1"/>
          </p:cNvSpPr>
          <p:nvPr/>
        </p:nvSpPr>
        <p:spPr bwMode="auto">
          <a:xfrm>
            <a:off x="7299325" y="4080925"/>
            <a:ext cx="438150" cy="366713"/>
          </a:xfrm>
          <a:prstGeom prst="rect">
            <a:avLst/>
          </a:prstGeom>
          <a:noFill/>
          <a:ln w="12700">
            <a:noFill/>
            <a:miter lim="800000"/>
            <a:headEnd/>
            <a:tailEnd/>
          </a:ln>
          <a:effectLst/>
        </p:spPr>
        <p:txBody>
          <a:bodyPr wrap="none">
            <a:spAutoFit/>
          </a:bodyPr>
          <a:lstStyle/>
          <a:p>
            <a:r>
              <a:rPr lang="en-US" b="1">
                <a:solidFill>
                  <a:schemeClr val="tx1"/>
                </a:solidFill>
              </a:rPr>
              <a:t>15</a:t>
            </a:r>
          </a:p>
        </p:txBody>
      </p:sp>
      <p:grpSp>
        <p:nvGrpSpPr>
          <p:cNvPr id="10" name="Group 51"/>
          <p:cNvGrpSpPr>
            <a:grpSpLocks/>
          </p:cNvGrpSpPr>
          <p:nvPr/>
        </p:nvGrpSpPr>
        <p:grpSpPr bwMode="auto">
          <a:xfrm>
            <a:off x="762000" y="2672813"/>
            <a:ext cx="533400" cy="1219200"/>
            <a:chOff x="1344" y="1056"/>
            <a:chExt cx="624" cy="768"/>
          </a:xfrm>
        </p:grpSpPr>
        <p:sp>
          <p:nvSpPr>
            <p:cNvPr id="1596468" name="Rectangle 5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69" name="Line 5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70" name="Line 5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71" name="Line 5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1" name="Group 56"/>
          <p:cNvGrpSpPr>
            <a:grpSpLocks/>
          </p:cNvGrpSpPr>
          <p:nvPr/>
        </p:nvGrpSpPr>
        <p:grpSpPr bwMode="auto">
          <a:xfrm>
            <a:off x="2743200" y="2672813"/>
            <a:ext cx="533400" cy="1219200"/>
            <a:chOff x="1344" y="1056"/>
            <a:chExt cx="624" cy="768"/>
          </a:xfrm>
        </p:grpSpPr>
        <p:sp>
          <p:nvSpPr>
            <p:cNvPr id="1596473" name="Rectangle 5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74" name="Line 5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75" name="Line 5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76" name="Line 6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2" name="Group 61"/>
          <p:cNvGrpSpPr>
            <a:grpSpLocks/>
          </p:cNvGrpSpPr>
          <p:nvPr/>
        </p:nvGrpSpPr>
        <p:grpSpPr bwMode="auto">
          <a:xfrm>
            <a:off x="4800600" y="2672813"/>
            <a:ext cx="533400" cy="1219200"/>
            <a:chOff x="1344" y="1056"/>
            <a:chExt cx="624" cy="768"/>
          </a:xfrm>
        </p:grpSpPr>
        <p:sp>
          <p:nvSpPr>
            <p:cNvPr id="1596478" name="Rectangle 6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79" name="Line 6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80" name="Line 6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81" name="Line 6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3" name="Group 66"/>
          <p:cNvGrpSpPr>
            <a:grpSpLocks/>
          </p:cNvGrpSpPr>
          <p:nvPr/>
        </p:nvGrpSpPr>
        <p:grpSpPr bwMode="auto">
          <a:xfrm>
            <a:off x="6858000" y="2672813"/>
            <a:ext cx="533400" cy="1219200"/>
            <a:chOff x="1344" y="1056"/>
            <a:chExt cx="624" cy="768"/>
          </a:xfrm>
        </p:grpSpPr>
        <p:sp>
          <p:nvSpPr>
            <p:cNvPr id="1596483" name="Rectangle 6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84" name="Line 6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85" name="Line 6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86" name="Line 7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4" name="Group 71"/>
          <p:cNvGrpSpPr>
            <a:grpSpLocks/>
          </p:cNvGrpSpPr>
          <p:nvPr/>
        </p:nvGrpSpPr>
        <p:grpSpPr bwMode="auto">
          <a:xfrm>
            <a:off x="762000" y="4501613"/>
            <a:ext cx="533400" cy="1219200"/>
            <a:chOff x="1344" y="1056"/>
            <a:chExt cx="624" cy="768"/>
          </a:xfrm>
        </p:grpSpPr>
        <p:sp>
          <p:nvSpPr>
            <p:cNvPr id="1596488" name="Rectangle 7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89" name="Line 7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90" name="Line 7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91" name="Line 7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5" name="Group 76"/>
          <p:cNvGrpSpPr>
            <a:grpSpLocks/>
          </p:cNvGrpSpPr>
          <p:nvPr/>
        </p:nvGrpSpPr>
        <p:grpSpPr bwMode="auto">
          <a:xfrm>
            <a:off x="2819400" y="4501613"/>
            <a:ext cx="533400" cy="1219200"/>
            <a:chOff x="1344" y="1056"/>
            <a:chExt cx="624" cy="768"/>
          </a:xfrm>
        </p:grpSpPr>
        <p:sp>
          <p:nvSpPr>
            <p:cNvPr id="1596493" name="Rectangle 7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94" name="Line 7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495" name="Line 7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496" name="Line 8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6" name="Group 81"/>
          <p:cNvGrpSpPr>
            <a:grpSpLocks/>
          </p:cNvGrpSpPr>
          <p:nvPr/>
        </p:nvGrpSpPr>
        <p:grpSpPr bwMode="auto">
          <a:xfrm>
            <a:off x="4800600" y="4501613"/>
            <a:ext cx="533400" cy="1219200"/>
            <a:chOff x="1344" y="1056"/>
            <a:chExt cx="624" cy="768"/>
          </a:xfrm>
        </p:grpSpPr>
        <p:sp>
          <p:nvSpPr>
            <p:cNvPr id="1596498" name="Rectangle 82"/>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499" name="Line 83"/>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500" name="Line 84"/>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501" name="Line 85"/>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grpSp>
        <p:nvGrpSpPr>
          <p:cNvPr id="17" name="Group 86"/>
          <p:cNvGrpSpPr>
            <a:grpSpLocks/>
          </p:cNvGrpSpPr>
          <p:nvPr/>
        </p:nvGrpSpPr>
        <p:grpSpPr bwMode="auto">
          <a:xfrm>
            <a:off x="6858000" y="4501613"/>
            <a:ext cx="533400" cy="1219200"/>
            <a:chOff x="1344" y="1056"/>
            <a:chExt cx="624" cy="768"/>
          </a:xfrm>
        </p:grpSpPr>
        <p:sp>
          <p:nvSpPr>
            <p:cNvPr id="1596503" name="Rectangle 87"/>
            <p:cNvSpPr>
              <a:spLocks noChangeArrowheads="1"/>
            </p:cNvSpPr>
            <p:nvPr/>
          </p:nvSpPr>
          <p:spPr bwMode="auto">
            <a:xfrm>
              <a:off x="1344" y="1056"/>
              <a:ext cx="624" cy="768"/>
            </a:xfrm>
            <a:prstGeom prst="rect">
              <a:avLst/>
            </a:prstGeom>
            <a:noFill/>
            <a:ln w="12700">
              <a:solidFill>
                <a:schemeClr val="tx1"/>
              </a:solidFill>
              <a:miter lim="800000"/>
              <a:headEnd/>
              <a:tailEnd/>
            </a:ln>
            <a:effectLst/>
          </p:spPr>
          <p:txBody>
            <a:bodyPr wrap="none" anchor="ctr"/>
            <a:lstStyle/>
            <a:p>
              <a:endParaRPr lang="en-US"/>
            </a:p>
          </p:txBody>
        </p:sp>
        <p:sp>
          <p:nvSpPr>
            <p:cNvPr id="1596504" name="Line 88"/>
            <p:cNvSpPr>
              <a:spLocks noChangeShapeType="1"/>
            </p:cNvSpPr>
            <p:nvPr/>
          </p:nvSpPr>
          <p:spPr bwMode="auto">
            <a:xfrm>
              <a:off x="1344" y="1440"/>
              <a:ext cx="624" cy="0"/>
            </a:xfrm>
            <a:prstGeom prst="line">
              <a:avLst/>
            </a:prstGeom>
            <a:noFill/>
            <a:ln w="12700">
              <a:solidFill>
                <a:schemeClr val="tx1"/>
              </a:solidFill>
              <a:round/>
              <a:headEnd/>
              <a:tailEnd/>
            </a:ln>
            <a:effectLst/>
          </p:spPr>
          <p:txBody>
            <a:bodyPr wrap="none" anchor="ctr"/>
            <a:lstStyle/>
            <a:p>
              <a:endParaRPr lang="en-US"/>
            </a:p>
          </p:txBody>
        </p:sp>
        <p:sp>
          <p:nvSpPr>
            <p:cNvPr id="1596505" name="Line 89"/>
            <p:cNvSpPr>
              <a:spLocks noChangeShapeType="1"/>
            </p:cNvSpPr>
            <p:nvPr/>
          </p:nvSpPr>
          <p:spPr bwMode="auto">
            <a:xfrm>
              <a:off x="1344" y="1248"/>
              <a:ext cx="624" cy="0"/>
            </a:xfrm>
            <a:prstGeom prst="line">
              <a:avLst/>
            </a:prstGeom>
            <a:noFill/>
            <a:ln w="12700">
              <a:solidFill>
                <a:schemeClr val="tx1"/>
              </a:solidFill>
              <a:round/>
              <a:headEnd/>
              <a:tailEnd/>
            </a:ln>
            <a:effectLst/>
          </p:spPr>
          <p:txBody>
            <a:bodyPr wrap="none" anchor="ctr"/>
            <a:lstStyle/>
            <a:p>
              <a:endParaRPr lang="en-US"/>
            </a:p>
          </p:txBody>
        </p:sp>
        <p:sp>
          <p:nvSpPr>
            <p:cNvPr id="1596506" name="Line 90"/>
            <p:cNvSpPr>
              <a:spLocks noChangeShapeType="1"/>
            </p:cNvSpPr>
            <p:nvPr/>
          </p:nvSpPr>
          <p:spPr bwMode="auto">
            <a:xfrm>
              <a:off x="1344" y="1632"/>
              <a:ext cx="624" cy="0"/>
            </a:xfrm>
            <a:prstGeom prst="line">
              <a:avLst/>
            </a:prstGeom>
            <a:noFill/>
            <a:ln w="12700">
              <a:solidFill>
                <a:schemeClr val="tx1"/>
              </a:solidFill>
              <a:round/>
              <a:headEnd/>
              <a:tailEnd/>
            </a:ln>
            <a:effectLst/>
          </p:spPr>
          <p:txBody>
            <a:bodyPr wrap="none" anchor="ctr"/>
            <a:lstStyle/>
            <a:p>
              <a:endParaRPr lang="en-US"/>
            </a:p>
          </p:txBody>
        </p:sp>
      </p:grpSp>
      <p:sp>
        <p:nvSpPr>
          <p:cNvPr id="1596507" name="Rectangle 91"/>
          <p:cNvSpPr>
            <a:spLocks noGrp="1" noChangeArrowheads="1"/>
          </p:cNvSpPr>
          <p:nvPr>
            <p:ph type="body" idx="1"/>
          </p:nvPr>
        </p:nvSpPr>
        <p:spPr>
          <a:xfrm>
            <a:off x="533400" y="1185325"/>
            <a:ext cx="7848600" cy="812800"/>
          </a:xfrm>
          <a:noFill/>
          <a:ln/>
        </p:spPr>
        <p:txBody>
          <a:bodyPr>
            <a:normAutofit fontScale="85000" lnSpcReduction="20000"/>
          </a:bodyPr>
          <a:lstStyle/>
          <a:p>
            <a:r>
              <a:rPr lang="en-US"/>
              <a:t>Consider the main memory word reference string</a:t>
            </a:r>
          </a:p>
          <a:p>
            <a:pPr lvl="1" algn="ctr">
              <a:buFont typeface="Monotype Sorts" pitchFamily="2" charset="2"/>
              <a:buNone/>
            </a:pPr>
            <a:r>
              <a:rPr lang="en-US"/>
              <a:t>                       0   1   2   3   4   3   4   15</a:t>
            </a:r>
          </a:p>
        </p:txBody>
      </p:sp>
      <p:sp>
        <p:nvSpPr>
          <p:cNvPr id="1596508" name="Text Box 92"/>
          <p:cNvSpPr txBox="1">
            <a:spLocks noChangeArrowheads="1"/>
          </p:cNvSpPr>
          <p:nvPr/>
        </p:nvSpPr>
        <p:spPr bwMode="auto">
          <a:xfrm>
            <a:off x="822325" y="2655879"/>
            <a:ext cx="1479550" cy="366712"/>
          </a:xfrm>
          <a:prstGeom prst="rect">
            <a:avLst/>
          </a:prstGeom>
          <a:noFill/>
          <a:ln w="12700">
            <a:noFill/>
            <a:miter lim="800000"/>
            <a:headEnd/>
            <a:tailEnd/>
          </a:ln>
          <a:effectLst/>
        </p:spPr>
        <p:txBody>
          <a:bodyPr wrap="none">
            <a:spAutoFit/>
          </a:bodyPr>
          <a:lstStyle/>
          <a:p>
            <a:r>
              <a:rPr lang="en-US" dirty="0">
                <a:solidFill>
                  <a:schemeClr val="tx1"/>
                </a:solidFill>
              </a:rPr>
              <a:t>00    Mem(0)</a:t>
            </a:r>
          </a:p>
        </p:txBody>
      </p:sp>
      <p:sp>
        <p:nvSpPr>
          <p:cNvPr id="1596509" name="Text Box 93"/>
          <p:cNvSpPr txBox="1">
            <a:spLocks noChangeArrowheads="1"/>
          </p:cNvSpPr>
          <p:nvPr/>
        </p:nvSpPr>
        <p:spPr bwMode="auto">
          <a:xfrm>
            <a:off x="4860925" y="2599788"/>
            <a:ext cx="1479550" cy="723900"/>
          </a:xfrm>
          <a:prstGeom prst="rect">
            <a:avLst/>
          </a:prstGeom>
          <a:noFill/>
          <a:ln w="12700">
            <a:noFill/>
            <a:miter lim="800000"/>
            <a:headEnd/>
            <a:tailEnd/>
          </a:ln>
          <a:effectLst/>
        </p:spPr>
        <p:txBody>
          <a:bodyPr wrap="none">
            <a:spAutoFit/>
          </a:bodyPr>
          <a:lstStyle/>
          <a:p>
            <a:pPr>
              <a:lnSpc>
                <a:spcPct val="115000"/>
              </a:lnSpc>
            </a:pPr>
            <a:r>
              <a:rPr lang="en-US" dirty="0">
                <a:solidFill>
                  <a:schemeClr val="tx1"/>
                </a:solidFill>
              </a:rPr>
              <a:t>00    Mem(0)</a:t>
            </a:r>
          </a:p>
          <a:p>
            <a:pPr>
              <a:lnSpc>
                <a:spcPct val="115000"/>
              </a:lnSpc>
            </a:pPr>
            <a:r>
              <a:rPr lang="en-US" dirty="0">
                <a:solidFill>
                  <a:schemeClr val="tx1"/>
                </a:solidFill>
              </a:rPr>
              <a:t>00    Mem(1)</a:t>
            </a:r>
          </a:p>
        </p:txBody>
      </p:sp>
      <p:sp>
        <p:nvSpPr>
          <p:cNvPr id="1596510" name="Text Box 94"/>
          <p:cNvSpPr txBox="1">
            <a:spLocks noChangeArrowheads="1"/>
          </p:cNvSpPr>
          <p:nvPr/>
        </p:nvSpPr>
        <p:spPr bwMode="auto">
          <a:xfrm>
            <a:off x="2786594" y="2633125"/>
            <a:ext cx="1479550" cy="407988"/>
          </a:xfrm>
          <a:prstGeom prst="rect">
            <a:avLst/>
          </a:prstGeom>
          <a:noFill/>
          <a:ln w="12700">
            <a:noFill/>
            <a:miter lim="800000"/>
            <a:headEnd/>
            <a:tailEnd/>
          </a:ln>
          <a:effectLst/>
        </p:spPr>
        <p:txBody>
          <a:bodyPr wrap="none">
            <a:spAutoFit/>
          </a:bodyPr>
          <a:lstStyle/>
          <a:p>
            <a:pPr>
              <a:lnSpc>
                <a:spcPct val="115000"/>
              </a:lnSpc>
            </a:pPr>
            <a:r>
              <a:rPr lang="en-US" dirty="0">
                <a:solidFill>
                  <a:schemeClr val="tx1"/>
                </a:solidFill>
              </a:rPr>
              <a:t>00    Mem(0)</a:t>
            </a:r>
          </a:p>
        </p:txBody>
      </p:sp>
      <p:sp>
        <p:nvSpPr>
          <p:cNvPr id="1596511" name="Text Box 95"/>
          <p:cNvSpPr txBox="1">
            <a:spLocks noChangeArrowheads="1"/>
          </p:cNvSpPr>
          <p:nvPr/>
        </p:nvSpPr>
        <p:spPr bwMode="auto">
          <a:xfrm>
            <a:off x="6918325" y="2616191"/>
            <a:ext cx="1479550" cy="1039813"/>
          </a:xfrm>
          <a:prstGeom prst="rect">
            <a:avLst/>
          </a:prstGeom>
          <a:noFill/>
          <a:ln w="12700">
            <a:noFill/>
            <a:miter lim="800000"/>
            <a:headEnd/>
            <a:tailEnd/>
          </a:ln>
          <a:effectLst/>
        </p:spPr>
        <p:txBody>
          <a:bodyPr wrap="none">
            <a:spAutoFit/>
          </a:bodyPr>
          <a:lstStyle/>
          <a:p>
            <a:pPr>
              <a:lnSpc>
                <a:spcPct val="115000"/>
              </a:lnSpc>
            </a:pPr>
            <a:r>
              <a:rPr lang="en-US" dirty="0">
                <a:solidFill>
                  <a:schemeClr val="tx1"/>
                </a:solidFill>
              </a:rPr>
              <a:t>00    Mem(0)</a:t>
            </a:r>
          </a:p>
          <a:p>
            <a:pPr>
              <a:lnSpc>
                <a:spcPct val="115000"/>
              </a:lnSpc>
            </a:pPr>
            <a:r>
              <a:rPr lang="en-US" dirty="0">
                <a:solidFill>
                  <a:schemeClr val="tx1"/>
                </a:solidFill>
              </a:rPr>
              <a:t>00    Mem(1)</a:t>
            </a:r>
          </a:p>
          <a:p>
            <a:pPr>
              <a:lnSpc>
                <a:spcPct val="115000"/>
              </a:lnSpc>
            </a:pPr>
            <a:r>
              <a:rPr lang="en-US" dirty="0">
                <a:solidFill>
                  <a:schemeClr val="tx1"/>
                </a:solidFill>
              </a:rPr>
              <a:t>00    Mem(2)</a:t>
            </a:r>
          </a:p>
        </p:txBody>
      </p:sp>
      <p:sp>
        <p:nvSpPr>
          <p:cNvPr id="1596512" name="Text Box 96"/>
          <p:cNvSpPr txBox="1">
            <a:spLocks noChangeArrowheads="1"/>
          </p:cNvSpPr>
          <p:nvPr/>
        </p:nvSpPr>
        <p:spPr bwMode="auto">
          <a:xfrm>
            <a:off x="1584325" y="2252125"/>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596513" name="Text Box 97"/>
          <p:cNvSpPr txBox="1">
            <a:spLocks noChangeArrowheads="1"/>
          </p:cNvSpPr>
          <p:nvPr/>
        </p:nvSpPr>
        <p:spPr bwMode="auto">
          <a:xfrm>
            <a:off x="3489325" y="2252125"/>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596514" name="Text Box 98"/>
          <p:cNvSpPr txBox="1">
            <a:spLocks noChangeArrowheads="1"/>
          </p:cNvSpPr>
          <p:nvPr/>
        </p:nvSpPr>
        <p:spPr bwMode="auto">
          <a:xfrm>
            <a:off x="5546725" y="2252125"/>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596515" name="Text Box 99"/>
          <p:cNvSpPr txBox="1">
            <a:spLocks noChangeArrowheads="1"/>
          </p:cNvSpPr>
          <p:nvPr/>
        </p:nvSpPr>
        <p:spPr bwMode="auto">
          <a:xfrm>
            <a:off x="7680325" y="2252125"/>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596516" name="Text Box 100"/>
          <p:cNvSpPr txBox="1">
            <a:spLocks noChangeArrowheads="1"/>
          </p:cNvSpPr>
          <p:nvPr/>
        </p:nvSpPr>
        <p:spPr bwMode="auto">
          <a:xfrm>
            <a:off x="1431925" y="4080925"/>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596517" name="Text Box 101"/>
          <p:cNvSpPr txBox="1">
            <a:spLocks noChangeArrowheads="1"/>
          </p:cNvSpPr>
          <p:nvPr/>
        </p:nvSpPr>
        <p:spPr bwMode="auto">
          <a:xfrm>
            <a:off x="7680325" y="4080925"/>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596518" name="Text Box 102"/>
          <p:cNvSpPr txBox="1">
            <a:spLocks noChangeArrowheads="1"/>
          </p:cNvSpPr>
          <p:nvPr/>
        </p:nvSpPr>
        <p:spPr bwMode="auto">
          <a:xfrm>
            <a:off x="3489325" y="4080925"/>
            <a:ext cx="441146" cy="369332"/>
          </a:xfrm>
          <a:prstGeom prst="rect">
            <a:avLst/>
          </a:prstGeom>
          <a:noFill/>
          <a:ln w="12700">
            <a:noFill/>
            <a:miter lim="800000"/>
            <a:headEnd/>
            <a:tailEnd/>
          </a:ln>
          <a:effectLst/>
        </p:spPr>
        <p:txBody>
          <a:bodyPr wrap="none">
            <a:spAutoFit/>
          </a:bodyPr>
          <a:lstStyle/>
          <a:p>
            <a:r>
              <a:rPr lang="en-US" dirty="0">
                <a:solidFill>
                  <a:srgbClr val="FF0000"/>
                </a:solidFill>
              </a:rPr>
              <a:t>hit</a:t>
            </a:r>
          </a:p>
        </p:txBody>
      </p:sp>
      <p:sp>
        <p:nvSpPr>
          <p:cNvPr id="1596519" name="Text Box 103"/>
          <p:cNvSpPr txBox="1">
            <a:spLocks noChangeArrowheads="1"/>
          </p:cNvSpPr>
          <p:nvPr/>
        </p:nvSpPr>
        <p:spPr bwMode="auto">
          <a:xfrm>
            <a:off x="5699125" y="4080925"/>
            <a:ext cx="441146" cy="369332"/>
          </a:xfrm>
          <a:prstGeom prst="rect">
            <a:avLst/>
          </a:prstGeom>
          <a:noFill/>
          <a:ln w="12700">
            <a:noFill/>
            <a:miter lim="800000"/>
            <a:headEnd/>
            <a:tailEnd/>
          </a:ln>
          <a:effectLst/>
        </p:spPr>
        <p:txBody>
          <a:bodyPr wrap="none">
            <a:spAutoFit/>
          </a:bodyPr>
          <a:lstStyle/>
          <a:p>
            <a:r>
              <a:rPr lang="en-US" dirty="0">
                <a:solidFill>
                  <a:srgbClr val="FF0000"/>
                </a:solidFill>
              </a:rPr>
              <a:t>hit</a:t>
            </a:r>
          </a:p>
        </p:txBody>
      </p:sp>
      <p:sp>
        <p:nvSpPr>
          <p:cNvPr id="1596520" name="Text Box 104"/>
          <p:cNvSpPr txBox="1">
            <a:spLocks noChangeArrowheads="1"/>
          </p:cNvSpPr>
          <p:nvPr/>
        </p:nvSpPr>
        <p:spPr bwMode="auto">
          <a:xfrm>
            <a:off x="822325" y="4461925"/>
            <a:ext cx="1479550" cy="1355725"/>
          </a:xfrm>
          <a:prstGeom prst="rect">
            <a:avLst/>
          </a:prstGeom>
          <a:noFill/>
          <a:ln w="12700">
            <a:noFill/>
            <a:miter lim="800000"/>
            <a:headEnd/>
            <a:tailEnd/>
          </a:ln>
          <a:effectLst/>
        </p:spPr>
        <p:txBody>
          <a:bodyPr wrap="none">
            <a:spAutoFit/>
          </a:bodyPr>
          <a:lstStyle/>
          <a:p>
            <a:pPr>
              <a:lnSpc>
                <a:spcPct val="115000"/>
              </a:lnSpc>
            </a:pPr>
            <a:r>
              <a:rPr lang="en-US">
                <a:solidFill>
                  <a:schemeClr val="tx1"/>
                </a:solidFill>
              </a:rPr>
              <a:t>00    Mem(0)</a:t>
            </a:r>
          </a:p>
          <a:p>
            <a:pPr>
              <a:lnSpc>
                <a:spcPct val="115000"/>
              </a:lnSpc>
            </a:pPr>
            <a:r>
              <a:rPr lang="en-US">
                <a:solidFill>
                  <a:schemeClr val="tx1"/>
                </a:solidFill>
              </a:rPr>
              <a:t>00    Mem(1)</a:t>
            </a:r>
          </a:p>
          <a:p>
            <a:pPr>
              <a:lnSpc>
                <a:spcPct val="115000"/>
              </a:lnSpc>
            </a:pPr>
            <a:r>
              <a:rPr lang="en-US">
                <a:solidFill>
                  <a:schemeClr val="tx1"/>
                </a:solidFill>
              </a:rPr>
              <a:t>00    Mem(2)</a:t>
            </a:r>
          </a:p>
          <a:p>
            <a:pPr>
              <a:lnSpc>
                <a:spcPct val="115000"/>
              </a:lnSpc>
            </a:pPr>
            <a:r>
              <a:rPr lang="en-US">
                <a:solidFill>
                  <a:schemeClr val="tx1"/>
                </a:solidFill>
              </a:rPr>
              <a:t>00    Mem(3)</a:t>
            </a:r>
          </a:p>
        </p:txBody>
      </p:sp>
      <p:sp>
        <p:nvSpPr>
          <p:cNvPr id="1596521" name="Text Box 105"/>
          <p:cNvSpPr txBox="1">
            <a:spLocks noChangeArrowheads="1"/>
          </p:cNvSpPr>
          <p:nvPr/>
        </p:nvSpPr>
        <p:spPr bwMode="auto">
          <a:xfrm>
            <a:off x="2879725" y="4461925"/>
            <a:ext cx="1479550" cy="1355725"/>
          </a:xfrm>
          <a:prstGeom prst="rect">
            <a:avLst/>
          </a:prstGeom>
          <a:noFill/>
          <a:ln w="12700">
            <a:noFill/>
            <a:miter lim="800000"/>
            <a:headEnd/>
            <a:tailEnd/>
          </a:ln>
          <a:effectLst/>
        </p:spPr>
        <p:txBody>
          <a:bodyPr wrap="none">
            <a:spAutoFit/>
          </a:bodyPr>
          <a:lstStyle/>
          <a:p>
            <a:pPr>
              <a:lnSpc>
                <a:spcPct val="115000"/>
              </a:lnSpc>
            </a:pPr>
            <a:r>
              <a:rPr lang="en-US">
                <a:solidFill>
                  <a:schemeClr val="tx1"/>
                </a:solidFill>
              </a:rPr>
              <a:t>01    Mem(4)</a:t>
            </a:r>
          </a:p>
          <a:p>
            <a:pPr>
              <a:lnSpc>
                <a:spcPct val="115000"/>
              </a:lnSpc>
            </a:pPr>
            <a:r>
              <a:rPr lang="en-US">
                <a:solidFill>
                  <a:schemeClr val="tx1"/>
                </a:solidFill>
              </a:rPr>
              <a:t>00    Mem(1)</a:t>
            </a:r>
          </a:p>
          <a:p>
            <a:pPr>
              <a:lnSpc>
                <a:spcPct val="115000"/>
              </a:lnSpc>
            </a:pPr>
            <a:r>
              <a:rPr lang="en-US">
                <a:solidFill>
                  <a:schemeClr val="tx1"/>
                </a:solidFill>
              </a:rPr>
              <a:t>00    Mem(2)</a:t>
            </a:r>
          </a:p>
          <a:p>
            <a:pPr>
              <a:lnSpc>
                <a:spcPct val="115000"/>
              </a:lnSpc>
            </a:pPr>
            <a:r>
              <a:rPr lang="en-US">
                <a:solidFill>
                  <a:schemeClr val="tx1"/>
                </a:solidFill>
              </a:rPr>
              <a:t>00    Mem(3)</a:t>
            </a:r>
          </a:p>
        </p:txBody>
      </p:sp>
      <p:sp>
        <p:nvSpPr>
          <p:cNvPr id="1596522" name="Text Box 106"/>
          <p:cNvSpPr txBox="1">
            <a:spLocks noChangeArrowheads="1"/>
          </p:cNvSpPr>
          <p:nvPr/>
        </p:nvSpPr>
        <p:spPr bwMode="auto">
          <a:xfrm>
            <a:off x="4860925" y="4461925"/>
            <a:ext cx="1479550" cy="1355725"/>
          </a:xfrm>
          <a:prstGeom prst="rect">
            <a:avLst/>
          </a:prstGeom>
          <a:noFill/>
          <a:ln w="12700">
            <a:noFill/>
            <a:miter lim="800000"/>
            <a:headEnd/>
            <a:tailEnd/>
          </a:ln>
          <a:effectLst/>
        </p:spPr>
        <p:txBody>
          <a:bodyPr wrap="none">
            <a:spAutoFit/>
          </a:bodyPr>
          <a:lstStyle/>
          <a:p>
            <a:pPr>
              <a:lnSpc>
                <a:spcPct val="115000"/>
              </a:lnSpc>
            </a:pPr>
            <a:r>
              <a:rPr lang="en-US">
                <a:solidFill>
                  <a:schemeClr val="tx1"/>
                </a:solidFill>
              </a:rPr>
              <a:t>01    Mem(4)</a:t>
            </a:r>
          </a:p>
          <a:p>
            <a:pPr>
              <a:lnSpc>
                <a:spcPct val="115000"/>
              </a:lnSpc>
            </a:pPr>
            <a:r>
              <a:rPr lang="en-US">
                <a:solidFill>
                  <a:schemeClr val="tx1"/>
                </a:solidFill>
              </a:rPr>
              <a:t>00    Mem(1)</a:t>
            </a:r>
          </a:p>
          <a:p>
            <a:pPr>
              <a:lnSpc>
                <a:spcPct val="115000"/>
              </a:lnSpc>
            </a:pPr>
            <a:r>
              <a:rPr lang="en-US">
                <a:solidFill>
                  <a:schemeClr val="tx1"/>
                </a:solidFill>
              </a:rPr>
              <a:t>00    Mem(2)</a:t>
            </a:r>
          </a:p>
          <a:p>
            <a:pPr>
              <a:lnSpc>
                <a:spcPct val="115000"/>
              </a:lnSpc>
            </a:pPr>
            <a:r>
              <a:rPr lang="en-US">
                <a:solidFill>
                  <a:schemeClr val="tx1"/>
                </a:solidFill>
              </a:rPr>
              <a:t>00    Mem(3)</a:t>
            </a:r>
          </a:p>
        </p:txBody>
      </p:sp>
      <p:sp>
        <p:nvSpPr>
          <p:cNvPr id="1596523" name="Text Box 107"/>
          <p:cNvSpPr txBox="1">
            <a:spLocks noChangeArrowheads="1"/>
          </p:cNvSpPr>
          <p:nvPr/>
        </p:nvSpPr>
        <p:spPr bwMode="auto">
          <a:xfrm>
            <a:off x="6918325" y="4461925"/>
            <a:ext cx="1479550" cy="1355725"/>
          </a:xfrm>
          <a:prstGeom prst="rect">
            <a:avLst/>
          </a:prstGeom>
          <a:noFill/>
          <a:ln w="12700">
            <a:noFill/>
            <a:miter lim="800000"/>
            <a:headEnd/>
            <a:tailEnd/>
          </a:ln>
          <a:effectLst/>
        </p:spPr>
        <p:txBody>
          <a:bodyPr wrap="none">
            <a:spAutoFit/>
          </a:bodyPr>
          <a:lstStyle/>
          <a:p>
            <a:pPr>
              <a:lnSpc>
                <a:spcPct val="115000"/>
              </a:lnSpc>
            </a:pPr>
            <a:r>
              <a:rPr lang="en-US">
                <a:solidFill>
                  <a:schemeClr val="tx1"/>
                </a:solidFill>
              </a:rPr>
              <a:t>01    Mem(4)</a:t>
            </a:r>
          </a:p>
          <a:p>
            <a:pPr>
              <a:lnSpc>
                <a:spcPct val="115000"/>
              </a:lnSpc>
            </a:pPr>
            <a:r>
              <a:rPr lang="en-US">
                <a:solidFill>
                  <a:schemeClr val="tx1"/>
                </a:solidFill>
              </a:rPr>
              <a:t>00    Mem(1)</a:t>
            </a:r>
          </a:p>
          <a:p>
            <a:pPr>
              <a:lnSpc>
                <a:spcPct val="115000"/>
              </a:lnSpc>
            </a:pPr>
            <a:r>
              <a:rPr lang="en-US">
                <a:solidFill>
                  <a:schemeClr val="tx1"/>
                </a:solidFill>
              </a:rPr>
              <a:t>00    Mem(2)</a:t>
            </a:r>
          </a:p>
          <a:p>
            <a:pPr>
              <a:lnSpc>
                <a:spcPct val="115000"/>
              </a:lnSpc>
            </a:pPr>
            <a:r>
              <a:rPr lang="en-US">
                <a:solidFill>
                  <a:schemeClr val="tx1"/>
                </a:solidFill>
              </a:rPr>
              <a:t>00    Mem(3)</a:t>
            </a:r>
          </a:p>
        </p:txBody>
      </p:sp>
      <p:grpSp>
        <p:nvGrpSpPr>
          <p:cNvPr id="18" name="Group 108"/>
          <p:cNvGrpSpPr>
            <a:grpSpLocks/>
          </p:cNvGrpSpPr>
          <p:nvPr/>
        </p:nvGrpSpPr>
        <p:grpSpPr bwMode="auto">
          <a:xfrm>
            <a:off x="441325" y="4309537"/>
            <a:ext cx="1835150" cy="500064"/>
            <a:chOff x="278" y="2567"/>
            <a:chExt cx="1156" cy="315"/>
          </a:xfrm>
        </p:grpSpPr>
        <p:sp>
          <p:nvSpPr>
            <p:cNvPr id="1596525" name="Line 109"/>
            <p:cNvSpPr>
              <a:spLocks noChangeShapeType="1"/>
            </p:cNvSpPr>
            <p:nvPr/>
          </p:nvSpPr>
          <p:spPr bwMode="auto">
            <a:xfrm>
              <a:off x="518" y="2711"/>
              <a:ext cx="240" cy="144"/>
            </a:xfrm>
            <a:prstGeom prst="line">
              <a:avLst/>
            </a:prstGeom>
            <a:noFill/>
            <a:ln w="28575">
              <a:solidFill>
                <a:schemeClr val="accent1"/>
              </a:solidFill>
              <a:round/>
              <a:headEnd/>
              <a:tailEnd/>
            </a:ln>
            <a:effectLst/>
          </p:spPr>
          <p:txBody>
            <a:bodyPr/>
            <a:lstStyle/>
            <a:p>
              <a:endParaRPr lang="en-US"/>
            </a:p>
          </p:txBody>
        </p:sp>
        <p:sp>
          <p:nvSpPr>
            <p:cNvPr id="1596526" name="Line 110"/>
            <p:cNvSpPr>
              <a:spLocks noChangeShapeType="1"/>
            </p:cNvSpPr>
            <p:nvPr/>
          </p:nvSpPr>
          <p:spPr bwMode="auto">
            <a:xfrm>
              <a:off x="1190" y="2738"/>
              <a:ext cx="240" cy="144"/>
            </a:xfrm>
            <a:prstGeom prst="line">
              <a:avLst/>
            </a:prstGeom>
            <a:noFill/>
            <a:ln w="28575">
              <a:solidFill>
                <a:schemeClr val="accent1"/>
              </a:solidFill>
              <a:round/>
              <a:headEnd/>
              <a:tailEnd/>
            </a:ln>
            <a:effectLst/>
          </p:spPr>
          <p:txBody>
            <a:bodyPr/>
            <a:lstStyle/>
            <a:p>
              <a:endParaRPr lang="en-US"/>
            </a:p>
          </p:txBody>
        </p:sp>
        <p:sp>
          <p:nvSpPr>
            <p:cNvPr id="1596527" name="Text Box 111"/>
            <p:cNvSpPr txBox="1">
              <a:spLocks noChangeArrowheads="1"/>
            </p:cNvSpPr>
            <p:nvPr/>
          </p:nvSpPr>
          <p:spPr bwMode="auto">
            <a:xfrm>
              <a:off x="278" y="2567"/>
              <a:ext cx="276" cy="231"/>
            </a:xfrm>
            <a:prstGeom prst="rect">
              <a:avLst/>
            </a:prstGeom>
            <a:noFill/>
            <a:ln w="12700">
              <a:noFill/>
              <a:miter lim="800000"/>
              <a:headEnd/>
              <a:tailEnd/>
            </a:ln>
            <a:effectLst/>
          </p:spPr>
          <p:txBody>
            <a:bodyPr wrap="none">
              <a:spAutoFit/>
            </a:bodyPr>
            <a:lstStyle/>
            <a:p>
              <a:r>
                <a:rPr lang="en-US"/>
                <a:t>01</a:t>
              </a:r>
            </a:p>
          </p:txBody>
        </p:sp>
        <p:sp>
          <p:nvSpPr>
            <p:cNvPr id="1596528" name="Text Box 112"/>
            <p:cNvSpPr txBox="1">
              <a:spLocks noChangeArrowheads="1"/>
            </p:cNvSpPr>
            <p:nvPr/>
          </p:nvSpPr>
          <p:spPr bwMode="auto">
            <a:xfrm>
              <a:off x="1238" y="2567"/>
              <a:ext cx="196" cy="231"/>
            </a:xfrm>
            <a:prstGeom prst="rect">
              <a:avLst/>
            </a:prstGeom>
            <a:noFill/>
            <a:ln w="12700">
              <a:noFill/>
              <a:miter lim="800000"/>
              <a:headEnd/>
              <a:tailEnd/>
            </a:ln>
            <a:effectLst/>
          </p:spPr>
          <p:txBody>
            <a:bodyPr wrap="none">
              <a:spAutoFit/>
            </a:bodyPr>
            <a:lstStyle/>
            <a:p>
              <a:r>
                <a:rPr lang="en-US"/>
                <a:t>4</a:t>
              </a:r>
            </a:p>
          </p:txBody>
        </p:sp>
      </p:grpSp>
      <p:grpSp>
        <p:nvGrpSpPr>
          <p:cNvPr id="19" name="Group 113"/>
          <p:cNvGrpSpPr>
            <a:grpSpLocks/>
          </p:cNvGrpSpPr>
          <p:nvPr/>
        </p:nvGrpSpPr>
        <p:grpSpPr bwMode="auto">
          <a:xfrm>
            <a:off x="6477000" y="5506500"/>
            <a:ext cx="2266950" cy="442913"/>
            <a:chOff x="4118" y="3095"/>
            <a:chExt cx="1428" cy="279"/>
          </a:xfrm>
        </p:grpSpPr>
        <p:sp>
          <p:nvSpPr>
            <p:cNvPr id="1596530" name="Line 114"/>
            <p:cNvSpPr>
              <a:spLocks noChangeShapeType="1"/>
            </p:cNvSpPr>
            <p:nvPr/>
          </p:nvSpPr>
          <p:spPr bwMode="auto">
            <a:xfrm>
              <a:off x="4422" y="3095"/>
              <a:ext cx="240" cy="144"/>
            </a:xfrm>
            <a:prstGeom prst="line">
              <a:avLst/>
            </a:prstGeom>
            <a:noFill/>
            <a:ln w="28575">
              <a:solidFill>
                <a:schemeClr val="accent1"/>
              </a:solidFill>
              <a:round/>
              <a:headEnd/>
              <a:tailEnd/>
            </a:ln>
            <a:effectLst/>
          </p:spPr>
          <p:txBody>
            <a:bodyPr/>
            <a:lstStyle/>
            <a:p>
              <a:endParaRPr lang="en-US"/>
            </a:p>
          </p:txBody>
        </p:sp>
        <p:sp>
          <p:nvSpPr>
            <p:cNvPr id="1596531" name="Line 115"/>
            <p:cNvSpPr>
              <a:spLocks noChangeShapeType="1"/>
            </p:cNvSpPr>
            <p:nvPr/>
          </p:nvSpPr>
          <p:spPr bwMode="auto">
            <a:xfrm>
              <a:off x="5030" y="3122"/>
              <a:ext cx="240" cy="144"/>
            </a:xfrm>
            <a:prstGeom prst="line">
              <a:avLst/>
            </a:prstGeom>
            <a:noFill/>
            <a:ln w="28575">
              <a:solidFill>
                <a:schemeClr val="accent1"/>
              </a:solidFill>
              <a:round/>
              <a:headEnd/>
              <a:tailEnd/>
            </a:ln>
            <a:effectLst/>
          </p:spPr>
          <p:txBody>
            <a:bodyPr/>
            <a:lstStyle/>
            <a:p>
              <a:endParaRPr lang="en-US"/>
            </a:p>
          </p:txBody>
        </p:sp>
        <p:sp>
          <p:nvSpPr>
            <p:cNvPr id="1596532" name="Text Box 116"/>
            <p:cNvSpPr txBox="1">
              <a:spLocks noChangeArrowheads="1"/>
            </p:cNvSpPr>
            <p:nvPr/>
          </p:nvSpPr>
          <p:spPr bwMode="auto">
            <a:xfrm>
              <a:off x="4118" y="3095"/>
              <a:ext cx="276" cy="231"/>
            </a:xfrm>
            <a:prstGeom prst="rect">
              <a:avLst/>
            </a:prstGeom>
            <a:noFill/>
            <a:ln w="12700">
              <a:noFill/>
              <a:miter lim="800000"/>
              <a:headEnd/>
              <a:tailEnd/>
            </a:ln>
            <a:effectLst/>
          </p:spPr>
          <p:txBody>
            <a:bodyPr wrap="none">
              <a:spAutoFit/>
            </a:bodyPr>
            <a:lstStyle/>
            <a:p>
              <a:r>
                <a:rPr lang="en-US"/>
                <a:t>11</a:t>
              </a:r>
            </a:p>
          </p:txBody>
        </p:sp>
        <p:sp>
          <p:nvSpPr>
            <p:cNvPr id="1596533" name="Text Box 117"/>
            <p:cNvSpPr txBox="1">
              <a:spLocks noChangeArrowheads="1"/>
            </p:cNvSpPr>
            <p:nvPr/>
          </p:nvSpPr>
          <p:spPr bwMode="auto">
            <a:xfrm>
              <a:off x="5270" y="3143"/>
              <a:ext cx="276" cy="231"/>
            </a:xfrm>
            <a:prstGeom prst="rect">
              <a:avLst/>
            </a:prstGeom>
            <a:noFill/>
            <a:ln w="12700">
              <a:noFill/>
              <a:miter lim="800000"/>
              <a:headEnd/>
              <a:tailEnd/>
            </a:ln>
            <a:effectLst/>
          </p:spPr>
          <p:txBody>
            <a:bodyPr wrap="none">
              <a:spAutoFit/>
            </a:bodyPr>
            <a:lstStyle/>
            <a:p>
              <a:r>
                <a:rPr lang="en-US"/>
                <a:t>15</a:t>
              </a:r>
            </a:p>
          </p:txBody>
        </p:sp>
      </p:grpSp>
      <p:sp>
        <p:nvSpPr>
          <p:cNvPr id="1596535" name="Text Box 119"/>
          <p:cNvSpPr txBox="1">
            <a:spLocks noChangeArrowheads="1"/>
          </p:cNvSpPr>
          <p:nvPr/>
        </p:nvSpPr>
        <p:spPr bwMode="auto">
          <a:xfrm>
            <a:off x="2794002" y="2926811"/>
            <a:ext cx="1479550" cy="407987"/>
          </a:xfrm>
          <a:prstGeom prst="rect">
            <a:avLst/>
          </a:prstGeom>
          <a:noFill/>
          <a:ln w="12700">
            <a:noFill/>
            <a:miter lim="800000"/>
            <a:headEnd/>
            <a:tailEnd/>
          </a:ln>
          <a:effectLst/>
        </p:spPr>
        <p:txBody>
          <a:bodyPr wrap="none">
            <a:spAutoFit/>
          </a:bodyPr>
          <a:lstStyle/>
          <a:p>
            <a:pPr>
              <a:lnSpc>
                <a:spcPct val="115000"/>
              </a:lnSpc>
            </a:pPr>
            <a:r>
              <a:rPr lang="en-US" dirty="0">
                <a:solidFill>
                  <a:schemeClr val="tx1"/>
                </a:solidFill>
              </a:rPr>
              <a:t>00    Mem(1)</a:t>
            </a:r>
          </a:p>
        </p:txBody>
      </p:sp>
      <p:sp>
        <p:nvSpPr>
          <p:cNvPr id="1596536" name="Text Box 120"/>
          <p:cNvSpPr txBox="1">
            <a:spLocks noChangeArrowheads="1"/>
          </p:cNvSpPr>
          <p:nvPr/>
        </p:nvSpPr>
        <p:spPr bwMode="auto">
          <a:xfrm>
            <a:off x="4860925" y="3246958"/>
            <a:ext cx="1479550" cy="407988"/>
          </a:xfrm>
          <a:prstGeom prst="rect">
            <a:avLst/>
          </a:prstGeom>
          <a:noFill/>
          <a:ln w="12700">
            <a:noFill/>
            <a:miter lim="800000"/>
            <a:headEnd/>
            <a:tailEnd/>
          </a:ln>
          <a:effectLst/>
        </p:spPr>
        <p:txBody>
          <a:bodyPr wrap="none">
            <a:spAutoFit/>
          </a:bodyPr>
          <a:lstStyle/>
          <a:p>
            <a:pPr>
              <a:lnSpc>
                <a:spcPct val="115000"/>
              </a:lnSpc>
            </a:pPr>
            <a:r>
              <a:rPr lang="en-US" dirty="0">
                <a:solidFill>
                  <a:schemeClr val="tx1"/>
                </a:solidFill>
              </a:rPr>
              <a:t>00    Mem(2)</a:t>
            </a:r>
          </a:p>
        </p:txBody>
      </p:sp>
      <p:sp>
        <p:nvSpPr>
          <p:cNvPr id="1596537" name="Text Box 121"/>
          <p:cNvSpPr txBox="1">
            <a:spLocks noChangeArrowheads="1"/>
          </p:cNvSpPr>
          <p:nvPr/>
        </p:nvSpPr>
        <p:spPr bwMode="auto">
          <a:xfrm>
            <a:off x="6918325" y="3553345"/>
            <a:ext cx="1479550" cy="407987"/>
          </a:xfrm>
          <a:prstGeom prst="rect">
            <a:avLst/>
          </a:prstGeom>
          <a:noFill/>
          <a:ln w="12700">
            <a:noFill/>
            <a:miter lim="800000"/>
            <a:headEnd/>
            <a:tailEnd/>
          </a:ln>
          <a:effectLst/>
        </p:spPr>
        <p:txBody>
          <a:bodyPr wrap="none">
            <a:spAutoFit/>
          </a:bodyPr>
          <a:lstStyle/>
          <a:p>
            <a:pPr>
              <a:lnSpc>
                <a:spcPct val="115000"/>
              </a:lnSpc>
            </a:pPr>
            <a:r>
              <a:rPr lang="en-US" dirty="0">
                <a:solidFill>
                  <a:schemeClr val="tx1"/>
                </a:solidFill>
              </a:rPr>
              <a:t>00    Mem(3)</a:t>
            </a:r>
          </a:p>
        </p:txBody>
      </p:sp>
      <p:sp>
        <p:nvSpPr>
          <p:cNvPr id="1596538" name="Text Box 122"/>
          <p:cNvSpPr txBox="1">
            <a:spLocks noChangeArrowheads="1"/>
          </p:cNvSpPr>
          <p:nvPr/>
        </p:nvSpPr>
        <p:spPr bwMode="auto">
          <a:xfrm>
            <a:off x="457200" y="1566325"/>
            <a:ext cx="3429000" cy="581025"/>
          </a:xfrm>
          <a:prstGeom prst="rect">
            <a:avLst/>
          </a:prstGeom>
          <a:noFill/>
          <a:ln w="12700">
            <a:noFill/>
            <a:miter lim="800000"/>
            <a:headEnd/>
            <a:tailEnd/>
          </a:ln>
          <a:effectLst/>
        </p:spPr>
        <p:txBody>
          <a:bodyPr>
            <a:spAutoFit/>
          </a:bodyPr>
          <a:lstStyle/>
          <a:p>
            <a:r>
              <a:rPr lang="en-US" sz="1600">
                <a:solidFill>
                  <a:schemeClr val="tx1"/>
                </a:solidFill>
              </a:rPr>
              <a:t>Start with an empty cache - all blocks initially marked as not valid</a:t>
            </a:r>
          </a:p>
        </p:txBody>
      </p:sp>
      <p:sp>
        <p:nvSpPr>
          <p:cNvPr id="1596540" name="Rectangle 124"/>
          <p:cNvSpPr>
            <a:spLocks noChangeArrowheads="1"/>
          </p:cNvSpPr>
          <p:nvPr/>
        </p:nvSpPr>
        <p:spPr bwMode="auto">
          <a:xfrm>
            <a:off x="457200" y="5985925"/>
            <a:ext cx="8153400" cy="355600"/>
          </a:xfrm>
          <a:prstGeom prst="rect">
            <a:avLst/>
          </a:prstGeom>
          <a:noFill/>
          <a:ln w="12700">
            <a:noFill/>
            <a:miter lim="800000"/>
            <a:headEnd/>
            <a:tailEnd/>
          </a:ln>
          <a:effectLst/>
        </p:spPr>
        <p:txBody>
          <a:bodyPr lIns="63500" tIns="25400" rIns="63500" bIns="25400">
            <a:spAutoFit/>
          </a:bodyPr>
          <a:lstStyle/>
          <a:p>
            <a:pPr marL="741363" lvl="1" indent="-246063">
              <a:spcBef>
                <a:spcPct val="30000"/>
              </a:spcBef>
              <a:buSzPct val="75000"/>
              <a:buFont typeface="Arial"/>
              <a:buChar char="•"/>
            </a:pPr>
            <a:r>
              <a:rPr lang="en-US" sz="2000" dirty="0">
                <a:solidFill>
                  <a:srgbClr val="000000"/>
                </a:solidFill>
              </a:rPr>
              <a:t>8 requests, 6 misses</a:t>
            </a:r>
          </a:p>
        </p:txBody>
      </p:sp>
      <p:sp>
        <p:nvSpPr>
          <p:cNvPr id="123" name="Date Placeholder 122"/>
          <p:cNvSpPr>
            <a:spLocks noGrp="1"/>
          </p:cNvSpPr>
          <p:nvPr>
            <p:ph type="dt" sz="half" idx="10"/>
          </p:nvPr>
        </p:nvSpPr>
        <p:spPr/>
        <p:txBody>
          <a:bodyPr/>
          <a:lstStyle/>
          <a:p>
            <a:fld id="{E8990ACB-D05D-BC4F-A352-9EBEE50907E4}" type="datetime1">
              <a:rPr lang="en-US" smtClean="0"/>
              <a:pPr/>
              <a:t>2/22/11</a:t>
            </a:fld>
            <a:endParaRPr lang="en-US"/>
          </a:p>
        </p:txBody>
      </p:sp>
      <p:sp>
        <p:nvSpPr>
          <p:cNvPr id="124" name="Slide Number Placeholder 123"/>
          <p:cNvSpPr>
            <a:spLocks noGrp="1"/>
          </p:cNvSpPr>
          <p:nvPr>
            <p:ph type="sldNum" sz="quarter" idx="12"/>
          </p:nvPr>
        </p:nvSpPr>
        <p:spPr/>
        <p:txBody>
          <a:bodyPr/>
          <a:lstStyle/>
          <a:p>
            <a:fld id="{3CC63E4C-4642-794D-A2FD-70F6B81535F5}" type="slidenum">
              <a:rPr lang="en-US" smtClean="0"/>
              <a:pPr/>
              <a:t>33</a:t>
            </a:fld>
            <a:endParaRPr lang="en-US"/>
          </a:p>
        </p:txBody>
      </p:sp>
      <p:sp>
        <p:nvSpPr>
          <p:cNvPr id="125" name="Footer Placeholder 124"/>
          <p:cNvSpPr>
            <a:spLocks noGrp="1"/>
          </p:cNvSpPr>
          <p:nvPr>
            <p:ph type="ftr" sz="quarter" idx="11"/>
          </p:nvPr>
        </p:nvSpPr>
        <p:spPr/>
        <p:txBody>
          <a:bodyPr/>
          <a:lstStyle/>
          <a:p>
            <a:r>
              <a:rPr lang="en-US" smtClean="0"/>
              <a:t>Spring 2011 -- Lecture #11</a:t>
            </a:r>
            <a:endParaRPr lang="en-US"/>
          </a:p>
        </p:txBody>
      </p:sp>
      <p:sp>
        <p:nvSpPr>
          <p:cNvPr id="126" name="TextBox 125"/>
          <p:cNvSpPr txBox="1"/>
          <p:nvPr/>
        </p:nvSpPr>
        <p:spPr>
          <a:xfrm>
            <a:off x="3844612" y="1948246"/>
            <a:ext cx="4293776" cy="369332"/>
          </a:xfrm>
          <a:prstGeom prst="rect">
            <a:avLst/>
          </a:prstGeom>
          <a:noFill/>
        </p:spPr>
        <p:txBody>
          <a:bodyPr wrap="none" rtlCol="0">
            <a:spAutoFit/>
          </a:bodyPr>
          <a:lstStyle/>
          <a:p>
            <a:r>
              <a:rPr lang="en-US" dirty="0" smtClean="0"/>
              <a:t>0000 0001 0010 0011 0100 0011 0100 1111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96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6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65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965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965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965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965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965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965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5965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5965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965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5965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965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15965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5965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15965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965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159651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499"/>
                                          </p:stCondLst>
                                        </p:cTn>
                                        <p:tgtEl>
                                          <p:spTgt spid="1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596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6508" grpId="0" autoUpdateAnimBg="0"/>
      <p:bldP spid="1596509" grpId="0"/>
      <p:bldP spid="1596510" grpId="0"/>
      <p:bldP spid="1596511" grpId="0"/>
      <p:bldP spid="1596512" grpId="0" autoUpdateAnimBg="0"/>
      <p:bldP spid="1596513" grpId="0" autoUpdateAnimBg="0"/>
      <p:bldP spid="1596514" grpId="0" autoUpdateAnimBg="0"/>
      <p:bldP spid="1596515" grpId="0" autoUpdateAnimBg="0"/>
      <p:bldP spid="1596516" grpId="0" autoUpdateAnimBg="0"/>
      <p:bldP spid="1596517" grpId="0" autoUpdateAnimBg="0"/>
      <p:bldP spid="1596518" grpId="0" autoUpdateAnimBg="0"/>
      <p:bldP spid="1596519" grpId="0" autoUpdateAnimBg="0"/>
      <p:bldP spid="1596520" grpId="0"/>
      <p:bldP spid="1596521" grpId="0"/>
      <p:bldP spid="1596522" grpId="0"/>
      <p:bldP spid="1596523" grpId="0"/>
      <p:bldP spid="1596535" grpId="0" autoUpdateAnimBg="0"/>
      <p:bldP spid="1596536" grpId="0" autoUpdateAnimBg="0"/>
      <p:bldP spid="1596537" grpId="0" autoUpdateAnimBg="0"/>
      <p:bldP spid="1596540" grpId="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9035" name="Rectangle 91"/>
          <p:cNvSpPr>
            <a:spLocks noGrp="1" noChangeArrowheads="1"/>
          </p:cNvSpPr>
          <p:nvPr>
            <p:ph type="body" idx="1"/>
          </p:nvPr>
        </p:nvSpPr>
        <p:spPr>
          <a:xfrm>
            <a:off x="457200" y="1219191"/>
            <a:ext cx="8077200" cy="533400"/>
          </a:xfrm>
          <a:noFill/>
          <a:ln/>
        </p:spPr>
        <p:txBody>
          <a:bodyPr lIns="90488" tIns="44450" rIns="90488" bIns="44450">
            <a:normAutofit fontScale="70000" lnSpcReduction="20000"/>
          </a:bodyPr>
          <a:lstStyle/>
          <a:p>
            <a:pPr marL="342900" indent="-342900">
              <a:lnSpc>
                <a:spcPct val="80000"/>
              </a:lnSpc>
            </a:pPr>
            <a:r>
              <a:rPr lang="en-US" dirty="0"/>
              <a:t>Four  words/block, cache size = 1K words</a:t>
            </a:r>
            <a:r>
              <a:rPr lang="en-US" dirty="0" smtClean="0"/>
              <a:t/>
            </a:r>
            <a:br>
              <a:rPr lang="en-US" dirty="0" smtClean="0"/>
            </a:br>
            <a:r>
              <a:rPr lang="en-US" dirty="0" smtClean="0"/>
              <a:t> </a:t>
            </a:r>
            <a:endParaRPr lang="en-US" i="1" dirty="0">
              <a:solidFill>
                <a:schemeClr val="accent1"/>
              </a:solidFill>
            </a:endParaRPr>
          </a:p>
        </p:txBody>
      </p:sp>
      <p:sp>
        <p:nvSpPr>
          <p:cNvPr id="1618946" name="Rectangle 2"/>
          <p:cNvSpPr>
            <a:spLocks noChangeArrowheads="1"/>
          </p:cNvSpPr>
          <p:nvPr/>
        </p:nvSpPr>
        <p:spPr bwMode="auto">
          <a:xfrm>
            <a:off x="225425" y="312738"/>
            <a:ext cx="3168650" cy="477837"/>
          </a:xfrm>
          <a:prstGeom prst="rect">
            <a:avLst/>
          </a:prstGeom>
          <a:noFill/>
          <a:ln w="12700">
            <a:noFill/>
            <a:miter lim="800000"/>
            <a:headEnd/>
            <a:tailEnd/>
          </a:ln>
          <a:effectLst/>
        </p:spPr>
        <p:txBody>
          <a:bodyPr wrap="none" anchor="ctr"/>
          <a:lstStyle/>
          <a:p>
            <a:endParaRPr lang="en-US"/>
          </a:p>
        </p:txBody>
      </p:sp>
      <p:sp>
        <p:nvSpPr>
          <p:cNvPr id="1618947" name="Rectangle 3"/>
          <p:cNvSpPr>
            <a:spLocks noGrp="1" noChangeArrowheads="1"/>
          </p:cNvSpPr>
          <p:nvPr>
            <p:ph type="title"/>
          </p:nvPr>
        </p:nvSpPr>
        <p:spPr>
          <a:noFill/>
          <a:ln/>
        </p:spPr>
        <p:txBody>
          <a:bodyPr lIns="90488" tIns="44450" rIns="90488" bIns="44450" anchor="ctr">
            <a:normAutofit fontScale="90000"/>
          </a:bodyPr>
          <a:lstStyle/>
          <a:p>
            <a:r>
              <a:rPr lang="en-US"/>
              <a:t>Multiword Block Direct Mapped Cache</a:t>
            </a:r>
          </a:p>
        </p:txBody>
      </p:sp>
      <p:grpSp>
        <p:nvGrpSpPr>
          <p:cNvPr id="2" name="Group 4"/>
          <p:cNvGrpSpPr>
            <a:grpSpLocks/>
          </p:cNvGrpSpPr>
          <p:nvPr/>
        </p:nvGrpSpPr>
        <p:grpSpPr bwMode="auto">
          <a:xfrm>
            <a:off x="914400" y="1998130"/>
            <a:ext cx="3760788" cy="1828800"/>
            <a:chOff x="576" y="1248"/>
            <a:chExt cx="2369" cy="1152"/>
          </a:xfrm>
        </p:grpSpPr>
        <p:grpSp>
          <p:nvGrpSpPr>
            <p:cNvPr id="3" name="Group 5"/>
            <p:cNvGrpSpPr>
              <a:grpSpLocks/>
            </p:cNvGrpSpPr>
            <p:nvPr/>
          </p:nvGrpSpPr>
          <p:grpSpPr bwMode="auto">
            <a:xfrm>
              <a:off x="576" y="1248"/>
              <a:ext cx="2369" cy="1152"/>
              <a:chOff x="576" y="1248"/>
              <a:chExt cx="2369" cy="1152"/>
            </a:xfrm>
          </p:grpSpPr>
          <p:sp>
            <p:nvSpPr>
              <p:cNvPr id="1618950" name="Line 6"/>
              <p:cNvSpPr>
                <a:spLocks noChangeShapeType="1"/>
              </p:cNvSpPr>
              <p:nvPr/>
            </p:nvSpPr>
            <p:spPr bwMode="auto">
              <a:xfrm>
                <a:off x="2640" y="1344"/>
                <a:ext cx="148" cy="57"/>
              </a:xfrm>
              <a:prstGeom prst="line">
                <a:avLst/>
              </a:prstGeom>
              <a:noFill/>
              <a:ln w="20638">
                <a:solidFill>
                  <a:srgbClr val="000000"/>
                </a:solidFill>
                <a:round/>
                <a:headEnd/>
                <a:tailEnd/>
              </a:ln>
            </p:spPr>
            <p:txBody>
              <a:bodyPr/>
              <a:lstStyle/>
              <a:p>
                <a:endParaRPr lang="en-US"/>
              </a:p>
            </p:txBody>
          </p:sp>
          <p:sp>
            <p:nvSpPr>
              <p:cNvPr id="1618951" name="Text Box 7"/>
              <p:cNvSpPr txBox="1">
                <a:spLocks noChangeArrowheads="1"/>
              </p:cNvSpPr>
              <p:nvPr/>
            </p:nvSpPr>
            <p:spPr bwMode="auto">
              <a:xfrm>
                <a:off x="2757" y="1296"/>
                <a:ext cx="188" cy="213"/>
              </a:xfrm>
              <a:prstGeom prst="rect">
                <a:avLst/>
              </a:prstGeom>
              <a:noFill/>
              <a:ln w="12700">
                <a:noFill/>
                <a:miter lim="800000"/>
                <a:headEnd/>
                <a:tailEnd/>
              </a:ln>
              <a:effectLst/>
            </p:spPr>
            <p:txBody>
              <a:bodyPr wrap="none">
                <a:spAutoFit/>
              </a:bodyPr>
              <a:lstStyle/>
              <a:p>
                <a:r>
                  <a:rPr lang="en-US" sz="1600" dirty="0">
                    <a:solidFill>
                      <a:schemeClr val="tx1"/>
                    </a:solidFill>
                  </a:rPr>
                  <a:t>8</a:t>
                </a:r>
              </a:p>
            </p:txBody>
          </p:sp>
          <p:sp>
            <p:nvSpPr>
              <p:cNvPr id="1618952" name="Text Box 8"/>
              <p:cNvSpPr txBox="1">
                <a:spLocks noChangeArrowheads="1"/>
              </p:cNvSpPr>
              <p:nvPr/>
            </p:nvSpPr>
            <p:spPr bwMode="auto">
              <a:xfrm>
                <a:off x="2208" y="1423"/>
                <a:ext cx="429" cy="212"/>
              </a:xfrm>
              <a:prstGeom prst="rect">
                <a:avLst/>
              </a:prstGeom>
              <a:noFill/>
              <a:ln w="12700">
                <a:noFill/>
                <a:miter lim="800000"/>
                <a:headEnd/>
                <a:tailEnd/>
              </a:ln>
              <a:effectLst/>
            </p:spPr>
            <p:txBody>
              <a:bodyPr wrap="none">
                <a:spAutoFit/>
              </a:bodyPr>
              <a:lstStyle/>
              <a:p>
                <a:r>
                  <a:rPr lang="en-US" sz="1600">
                    <a:solidFill>
                      <a:schemeClr val="tx1"/>
                    </a:solidFill>
                  </a:rPr>
                  <a:t>Index</a:t>
                </a:r>
              </a:p>
            </p:txBody>
          </p:sp>
          <p:sp>
            <p:nvSpPr>
              <p:cNvPr id="1618953" name="Line 9"/>
              <p:cNvSpPr>
                <a:spLocks noChangeShapeType="1"/>
              </p:cNvSpPr>
              <p:nvPr/>
            </p:nvSpPr>
            <p:spPr bwMode="auto">
              <a:xfrm>
                <a:off x="2736" y="1248"/>
                <a:ext cx="0" cy="384"/>
              </a:xfrm>
              <a:prstGeom prst="line">
                <a:avLst/>
              </a:prstGeom>
              <a:noFill/>
              <a:ln w="28575">
                <a:solidFill>
                  <a:schemeClr val="tx1"/>
                </a:solidFill>
                <a:round/>
                <a:headEnd/>
                <a:tailEnd/>
              </a:ln>
              <a:effectLst/>
            </p:spPr>
            <p:txBody>
              <a:bodyPr/>
              <a:lstStyle/>
              <a:p>
                <a:endParaRPr lang="en-US"/>
              </a:p>
            </p:txBody>
          </p:sp>
          <p:sp>
            <p:nvSpPr>
              <p:cNvPr id="1618954" name="Line 10"/>
              <p:cNvSpPr>
                <a:spLocks noChangeShapeType="1"/>
              </p:cNvSpPr>
              <p:nvPr/>
            </p:nvSpPr>
            <p:spPr bwMode="auto">
              <a:xfrm>
                <a:off x="576" y="1632"/>
                <a:ext cx="2160" cy="0"/>
              </a:xfrm>
              <a:prstGeom prst="line">
                <a:avLst/>
              </a:prstGeom>
              <a:noFill/>
              <a:ln w="38100">
                <a:solidFill>
                  <a:schemeClr val="tx1"/>
                </a:solidFill>
                <a:round/>
                <a:headEnd/>
                <a:tailEnd/>
              </a:ln>
              <a:effectLst/>
            </p:spPr>
            <p:txBody>
              <a:bodyPr/>
              <a:lstStyle/>
              <a:p>
                <a:endParaRPr lang="en-US"/>
              </a:p>
            </p:txBody>
          </p:sp>
          <p:sp>
            <p:nvSpPr>
              <p:cNvPr id="1618955" name="Line 11"/>
              <p:cNvSpPr>
                <a:spLocks noChangeShapeType="1"/>
              </p:cNvSpPr>
              <p:nvPr/>
            </p:nvSpPr>
            <p:spPr bwMode="auto">
              <a:xfrm>
                <a:off x="576" y="1632"/>
                <a:ext cx="0" cy="768"/>
              </a:xfrm>
              <a:prstGeom prst="line">
                <a:avLst/>
              </a:prstGeom>
              <a:noFill/>
              <a:ln w="28575">
                <a:solidFill>
                  <a:schemeClr val="tx1"/>
                </a:solidFill>
                <a:round/>
                <a:headEnd/>
                <a:tailEnd/>
              </a:ln>
              <a:effectLst/>
            </p:spPr>
            <p:txBody>
              <a:bodyPr/>
              <a:lstStyle/>
              <a:p>
                <a:endParaRPr lang="en-US"/>
              </a:p>
            </p:txBody>
          </p:sp>
        </p:grpSp>
        <p:sp>
          <p:nvSpPr>
            <p:cNvPr id="1618956" name="Line 12"/>
            <p:cNvSpPr>
              <a:spLocks noChangeShapeType="1"/>
            </p:cNvSpPr>
            <p:nvPr/>
          </p:nvSpPr>
          <p:spPr bwMode="auto">
            <a:xfrm>
              <a:off x="576" y="2400"/>
              <a:ext cx="384" cy="0"/>
            </a:xfrm>
            <a:prstGeom prst="line">
              <a:avLst/>
            </a:prstGeom>
            <a:noFill/>
            <a:ln w="28575">
              <a:solidFill>
                <a:schemeClr val="tx1"/>
              </a:solidFill>
              <a:round/>
              <a:headEnd/>
              <a:tailEnd type="triangle" w="med" len="med"/>
            </a:ln>
            <a:effectLst/>
          </p:spPr>
          <p:txBody>
            <a:bodyPr/>
            <a:lstStyle/>
            <a:p>
              <a:endParaRPr lang="en-US"/>
            </a:p>
          </p:txBody>
        </p:sp>
      </p:grpSp>
      <p:grpSp>
        <p:nvGrpSpPr>
          <p:cNvPr id="4" name="Group 13"/>
          <p:cNvGrpSpPr>
            <a:grpSpLocks/>
          </p:cNvGrpSpPr>
          <p:nvPr/>
        </p:nvGrpSpPr>
        <p:grpSpPr bwMode="auto">
          <a:xfrm>
            <a:off x="914400" y="2683930"/>
            <a:ext cx="7391400" cy="2211388"/>
            <a:chOff x="576" y="1680"/>
            <a:chExt cx="4656" cy="1393"/>
          </a:xfrm>
        </p:grpSpPr>
        <p:sp>
          <p:nvSpPr>
            <p:cNvPr id="1618958" name="Freeform 14"/>
            <p:cNvSpPr>
              <a:spLocks/>
            </p:cNvSpPr>
            <p:nvPr/>
          </p:nvSpPr>
          <p:spPr bwMode="auto">
            <a:xfrm>
              <a:off x="960" y="2352"/>
              <a:ext cx="4260"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18959" name="Freeform 15"/>
            <p:cNvSpPr>
              <a:spLocks/>
            </p:cNvSpPr>
            <p:nvPr/>
          </p:nvSpPr>
          <p:spPr bwMode="auto">
            <a:xfrm>
              <a:off x="960" y="2352"/>
              <a:ext cx="4272" cy="96"/>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18960" name="Line 16"/>
            <p:cNvSpPr>
              <a:spLocks noChangeShapeType="1"/>
            </p:cNvSpPr>
            <p:nvPr/>
          </p:nvSpPr>
          <p:spPr bwMode="auto">
            <a:xfrm flipH="1">
              <a:off x="960" y="2011"/>
              <a:ext cx="4260" cy="0"/>
            </a:xfrm>
            <a:prstGeom prst="line">
              <a:avLst/>
            </a:prstGeom>
            <a:noFill/>
            <a:ln w="20638">
              <a:solidFill>
                <a:srgbClr val="000000"/>
              </a:solidFill>
              <a:round/>
              <a:headEnd/>
              <a:tailEnd/>
            </a:ln>
          </p:spPr>
          <p:txBody>
            <a:bodyPr/>
            <a:lstStyle/>
            <a:p>
              <a:endParaRPr lang="en-US"/>
            </a:p>
          </p:txBody>
        </p:sp>
        <p:sp>
          <p:nvSpPr>
            <p:cNvPr id="1618961" name="Line 17"/>
            <p:cNvSpPr>
              <a:spLocks noChangeShapeType="1"/>
            </p:cNvSpPr>
            <p:nvPr/>
          </p:nvSpPr>
          <p:spPr bwMode="auto">
            <a:xfrm flipH="1">
              <a:off x="960" y="2121"/>
              <a:ext cx="4260" cy="0"/>
            </a:xfrm>
            <a:prstGeom prst="line">
              <a:avLst/>
            </a:prstGeom>
            <a:noFill/>
            <a:ln w="20638">
              <a:solidFill>
                <a:srgbClr val="000000"/>
              </a:solidFill>
              <a:round/>
              <a:headEnd/>
              <a:tailEnd/>
            </a:ln>
          </p:spPr>
          <p:txBody>
            <a:bodyPr/>
            <a:lstStyle/>
            <a:p>
              <a:endParaRPr lang="en-US"/>
            </a:p>
          </p:txBody>
        </p:sp>
        <p:sp>
          <p:nvSpPr>
            <p:cNvPr id="1618962" name="Line 18"/>
            <p:cNvSpPr>
              <a:spLocks noChangeShapeType="1"/>
            </p:cNvSpPr>
            <p:nvPr/>
          </p:nvSpPr>
          <p:spPr bwMode="auto">
            <a:xfrm flipH="1">
              <a:off x="960" y="2230"/>
              <a:ext cx="4260" cy="0"/>
            </a:xfrm>
            <a:prstGeom prst="line">
              <a:avLst/>
            </a:prstGeom>
            <a:noFill/>
            <a:ln w="20638">
              <a:solidFill>
                <a:srgbClr val="000000"/>
              </a:solidFill>
              <a:round/>
              <a:headEnd/>
              <a:tailEnd/>
            </a:ln>
          </p:spPr>
          <p:txBody>
            <a:bodyPr/>
            <a:lstStyle/>
            <a:p>
              <a:endParaRPr lang="en-US"/>
            </a:p>
          </p:txBody>
        </p:sp>
        <p:sp>
          <p:nvSpPr>
            <p:cNvPr id="1618963" name="Line 19"/>
            <p:cNvSpPr>
              <a:spLocks noChangeShapeType="1"/>
            </p:cNvSpPr>
            <p:nvPr/>
          </p:nvSpPr>
          <p:spPr bwMode="auto">
            <a:xfrm flipH="1">
              <a:off x="960" y="2559"/>
              <a:ext cx="4260" cy="0"/>
            </a:xfrm>
            <a:prstGeom prst="line">
              <a:avLst/>
            </a:prstGeom>
            <a:noFill/>
            <a:ln w="20638">
              <a:solidFill>
                <a:srgbClr val="000000"/>
              </a:solidFill>
              <a:round/>
              <a:headEnd/>
              <a:tailEnd/>
            </a:ln>
          </p:spPr>
          <p:txBody>
            <a:bodyPr/>
            <a:lstStyle/>
            <a:p>
              <a:endParaRPr lang="en-US"/>
            </a:p>
          </p:txBody>
        </p:sp>
        <p:sp>
          <p:nvSpPr>
            <p:cNvPr id="1618964" name="Line 20"/>
            <p:cNvSpPr>
              <a:spLocks noChangeShapeType="1"/>
            </p:cNvSpPr>
            <p:nvPr/>
          </p:nvSpPr>
          <p:spPr bwMode="auto">
            <a:xfrm flipH="1">
              <a:off x="960" y="2669"/>
              <a:ext cx="4260" cy="0"/>
            </a:xfrm>
            <a:prstGeom prst="line">
              <a:avLst/>
            </a:prstGeom>
            <a:noFill/>
            <a:ln w="20638">
              <a:solidFill>
                <a:srgbClr val="000000"/>
              </a:solidFill>
              <a:round/>
              <a:headEnd/>
              <a:tailEnd/>
            </a:ln>
          </p:spPr>
          <p:txBody>
            <a:bodyPr/>
            <a:lstStyle/>
            <a:p>
              <a:endParaRPr lang="en-US"/>
            </a:p>
          </p:txBody>
        </p:sp>
        <p:sp>
          <p:nvSpPr>
            <p:cNvPr id="1618965" name="Line 21"/>
            <p:cNvSpPr>
              <a:spLocks noChangeShapeType="1"/>
            </p:cNvSpPr>
            <p:nvPr/>
          </p:nvSpPr>
          <p:spPr bwMode="auto">
            <a:xfrm flipH="1">
              <a:off x="960" y="2779"/>
              <a:ext cx="4260" cy="0"/>
            </a:xfrm>
            <a:prstGeom prst="line">
              <a:avLst/>
            </a:prstGeom>
            <a:noFill/>
            <a:ln w="20638">
              <a:solidFill>
                <a:srgbClr val="000000"/>
              </a:solidFill>
              <a:round/>
              <a:headEnd/>
              <a:tailEnd/>
            </a:ln>
          </p:spPr>
          <p:txBody>
            <a:bodyPr/>
            <a:lstStyle/>
            <a:p>
              <a:endParaRPr lang="en-US"/>
            </a:p>
          </p:txBody>
        </p:sp>
        <p:sp>
          <p:nvSpPr>
            <p:cNvPr id="1618966" name="Line 22"/>
            <p:cNvSpPr>
              <a:spLocks noChangeShapeType="1"/>
            </p:cNvSpPr>
            <p:nvPr/>
          </p:nvSpPr>
          <p:spPr bwMode="auto">
            <a:xfrm flipH="1">
              <a:off x="960" y="2889"/>
              <a:ext cx="4260" cy="0"/>
            </a:xfrm>
            <a:prstGeom prst="line">
              <a:avLst/>
            </a:prstGeom>
            <a:noFill/>
            <a:ln w="20638">
              <a:solidFill>
                <a:srgbClr val="000000"/>
              </a:solidFill>
              <a:round/>
              <a:headEnd/>
              <a:tailEnd/>
            </a:ln>
          </p:spPr>
          <p:txBody>
            <a:bodyPr/>
            <a:lstStyle/>
            <a:p>
              <a:endParaRPr lang="en-US"/>
            </a:p>
          </p:txBody>
        </p:sp>
        <p:sp>
          <p:nvSpPr>
            <p:cNvPr id="1618967" name="Text Box 23"/>
            <p:cNvSpPr txBox="1">
              <a:spLocks noChangeArrowheads="1"/>
            </p:cNvSpPr>
            <p:nvPr/>
          </p:nvSpPr>
          <p:spPr bwMode="auto">
            <a:xfrm>
              <a:off x="3216" y="1680"/>
              <a:ext cx="352" cy="192"/>
            </a:xfrm>
            <a:prstGeom prst="rect">
              <a:avLst/>
            </a:prstGeom>
            <a:noFill/>
            <a:ln w="12700">
              <a:noFill/>
              <a:miter lim="800000"/>
              <a:headEnd/>
              <a:tailEnd/>
            </a:ln>
            <a:effectLst/>
          </p:spPr>
          <p:txBody>
            <a:bodyPr wrap="none">
              <a:spAutoFit/>
            </a:bodyPr>
            <a:lstStyle/>
            <a:p>
              <a:r>
                <a:rPr lang="en-US" sz="1400">
                  <a:solidFill>
                    <a:schemeClr val="tx1"/>
                  </a:solidFill>
                </a:rPr>
                <a:t>Data</a:t>
              </a:r>
            </a:p>
          </p:txBody>
        </p:sp>
        <p:sp>
          <p:nvSpPr>
            <p:cNvPr id="1618968" name="Text Box 24"/>
            <p:cNvSpPr txBox="1">
              <a:spLocks noChangeArrowheads="1"/>
            </p:cNvSpPr>
            <p:nvPr/>
          </p:nvSpPr>
          <p:spPr bwMode="auto">
            <a:xfrm>
              <a:off x="576" y="1728"/>
              <a:ext cx="389" cy="192"/>
            </a:xfrm>
            <a:prstGeom prst="rect">
              <a:avLst/>
            </a:prstGeom>
            <a:noFill/>
            <a:ln w="12700">
              <a:noFill/>
              <a:miter lim="800000"/>
              <a:headEnd/>
              <a:tailEnd/>
            </a:ln>
            <a:effectLst/>
          </p:spPr>
          <p:txBody>
            <a:bodyPr wrap="none">
              <a:spAutoFit/>
            </a:bodyPr>
            <a:lstStyle/>
            <a:p>
              <a:r>
                <a:rPr lang="en-US" sz="1400">
                  <a:solidFill>
                    <a:schemeClr val="tx1"/>
                  </a:solidFill>
                </a:rPr>
                <a:t>Index</a:t>
              </a:r>
            </a:p>
          </p:txBody>
        </p:sp>
        <p:sp>
          <p:nvSpPr>
            <p:cNvPr id="1618969" name="Text Box 25"/>
            <p:cNvSpPr txBox="1">
              <a:spLocks noChangeArrowheads="1"/>
            </p:cNvSpPr>
            <p:nvPr/>
          </p:nvSpPr>
          <p:spPr bwMode="auto">
            <a:xfrm>
              <a:off x="1200" y="1728"/>
              <a:ext cx="308" cy="192"/>
            </a:xfrm>
            <a:prstGeom prst="rect">
              <a:avLst/>
            </a:prstGeom>
            <a:noFill/>
            <a:ln w="12700">
              <a:noFill/>
              <a:miter lim="800000"/>
              <a:headEnd/>
              <a:tailEnd/>
            </a:ln>
            <a:effectLst/>
          </p:spPr>
          <p:txBody>
            <a:bodyPr wrap="none">
              <a:spAutoFit/>
            </a:bodyPr>
            <a:lstStyle/>
            <a:p>
              <a:r>
                <a:rPr lang="en-US" sz="1400">
                  <a:solidFill>
                    <a:schemeClr val="tx1"/>
                  </a:solidFill>
                </a:rPr>
                <a:t>Tag</a:t>
              </a:r>
            </a:p>
          </p:txBody>
        </p:sp>
        <p:sp>
          <p:nvSpPr>
            <p:cNvPr id="1618970" name="Text Box 26"/>
            <p:cNvSpPr txBox="1">
              <a:spLocks noChangeArrowheads="1"/>
            </p:cNvSpPr>
            <p:nvPr/>
          </p:nvSpPr>
          <p:spPr bwMode="auto">
            <a:xfrm>
              <a:off x="864" y="1728"/>
              <a:ext cx="365" cy="192"/>
            </a:xfrm>
            <a:prstGeom prst="rect">
              <a:avLst/>
            </a:prstGeom>
            <a:noFill/>
            <a:ln w="12700">
              <a:noFill/>
              <a:miter lim="800000"/>
              <a:headEnd/>
              <a:tailEnd/>
            </a:ln>
            <a:effectLst/>
          </p:spPr>
          <p:txBody>
            <a:bodyPr wrap="none">
              <a:spAutoFit/>
            </a:bodyPr>
            <a:lstStyle/>
            <a:p>
              <a:r>
                <a:rPr lang="en-US" sz="1400">
                  <a:solidFill>
                    <a:schemeClr val="tx1"/>
                  </a:solidFill>
                </a:rPr>
                <a:t>Valid</a:t>
              </a:r>
            </a:p>
          </p:txBody>
        </p:sp>
        <p:sp>
          <p:nvSpPr>
            <p:cNvPr id="1618971" name="Text Box 27"/>
            <p:cNvSpPr txBox="1">
              <a:spLocks noChangeArrowheads="1"/>
            </p:cNvSpPr>
            <p:nvPr/>
          </p:nvSpPr>
          <p:spPr bwMode="auto">
            <a:xfrm>
              <a:off x="677" y="1872"/>
              <a:ext cx="275" cy="1201"/>
            </a:xfrm>
            <a:prstGeom prst="rect">
              <a:avLst/>
            </a:prstGeom>
            <a:noFill/>
            <a:ln w="12700">
              <a:noFill/>
              <a:miter lim="800000"/>
              <a:headEnd/>
              <a:tailEnd/>
            </a:ln>
            <a:effectLst/>
          </p:spPr>
          <p:txBody>
            <a:bodyPr wrap="none">
              <a:spAutoFit/>
            </a:bodyPr>
            <a:lstStyle/>
            <a:p>
              <a:pPr algn="r">
                <a:lnSpc>
                  <a:spcPct val="110000"/>
                </a:lnSpc>
              </a:pPr>
              <a:r>
                <a:rPr lang="en-US" sz="1200">
                  <a:solidFill>
                    <a:schemeClr val="tx1"/>
                  </a:solidFill>
                </a:rPr>
                <a:t>0</a:t>
              </a:r>
            </a:p>
            <a:p>
              <a:pPr algn="r">
                <a:lnSpc>
                  <a:spcPct val="110000"/>
                </a:lnSpc>
              </a:pPr>
              <a:r>
                <a:rPr lang="en-US" sz="1200">
                  <a:solidFill>
                    <a:schemeClr val="tx1"/>
                  </a:solidFill>
                </a:rPr>
                <a:t>1</a:t>
              </a:r>
            </a:p>
            <a:p>
              <a:pPr algn="r">
                <a:lnSpc>
                  <a:spcPct val="110000"/>
                </a:lnSpc>
              </a:pPr>
              <a:r>
                <a:rPr lang="en-US" sz="1200">
                  <a:solidFill>
                    <a:schemeClr val="tx1"/>
                  </a:solidFill>
                </a:rPr>
                <a:t>2</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a:t>
              </a:r>
            </a:p>
            <a:p>
              <a:pPr algn="r">
                <a:lnSpc>
                  <a:spcPct val="110000"/>
                </a:lnSpc>
              </a:pPr>
              <a:r>
                <a:rPr lang="en-US" sz="1200">
                  <a:solidFill>
                    <a:schemeClr val="tx1"/>
                  </a:solidFill>
                </a:rPr>
                <a:t>253</a:t>
              </a:r>
            </a:p>
            <a:p>
              <a:pPr algn="r">
                <a:lnSpc>
                  <a:spcPct val="110000"/>
                </a:lnSpc>
              </a:pPr>
              <a:r>
                <a:rPr lang="en-US" sz="1200">
                  <a:solidFill>
                    <a:schemeClr val="tx1"/>
                  </a:solidFill>
                </a:rPr>
                <a:t>254</a:t>
              </a:r>
            </a:p>
            <a:p>
              <a:pPr algn="r">
                <a:lnSpc>
                  <a:spcPct val="110000"/>
                </a:lnSpc>
              </a:pPr>
              <a:r>
                <a:rPr lang="en-US" sz="1200">
                  <a:solidFill>
                    <a:schemeClr val="tx1"/>
                  </a:solidFill>
                </a:rPr>
                <a:t>255</a:t>
              </a:r>
            </a:p>
          </p:txBody>
        </p:sp>
        <p:sp>
          <p:nvSpPr>
            <p:cNvPr id="1618972" name="Rectangle 28"/>
            <p:cNvSpPr>
              <a:spLocks noChangeArrowheads="1"/>
            </p:cNvSpPr>
            <p:nvPr/>
          </p:nvSpPr>
          <p:spPr bwMode="auto">
            <a:xfrm>
              <a:off x="960" y="1920"/>
              <a:ext cx="4272" cy="1104"/>
            </a:xfrm>
            <a:prstGeom prst="rect">
              <a:avLst/>
            </a:prstGeom>
            <a:noFill/>
            <a:ln w="28575">
              <a:solidFill>
                <a:schemeClr val="tx1"/>
              </a:solidFill>
              <a:miter lim="800000"/>
              <a:headEnd/>
              <a:tailEnd/>
            </a:ln>
            <a:effectLst/>
          </p:spPr>
          <p:txBody>
            <a:bodyPr wrap="none" anchor="ctr"/>
            <a:lstStyle/>
            <a:p>
              <a:endParaRPr lang="en-US"/>
            </a:p>
          </p:txBody>
        </p:sp>
        <p:sp>
          <p:nvSpPr>
            <p:cNvPr id="1618973" name="Line 29"/>
            <p:cNvSpPr>
              <a:spLocks noChangeShapeType="1"/>
            </p:cNvSpPr>
            <p:nvPr/>
          </p:nvSpPr>
          <p:spPr bwMode="auto">
            <a:xfrm>
              <a:off x="3408" y="1920"/>
              <a:ext cx="1" cy="1106"/>
            </a:xfrm>
            <a:prstGeom prst="line">
              <a:avLst/>
            </a:prstGeom>
            <a:noFill/>
            <a:ln w="20638">
              <a:solidFill>
                <a:srgbClr val="000000"/>
              </a:solidFill>
              <a:round/>
              <a:headEnd/>
              <a:tailEnd/>
            </a:ln>
          </p:spPr>
          <p:txBody>
            <a:bodyPr/>
            <a:lstStyle/>
            <a:p>
              <a:endParaRPr lang="en-US"/>
            </a:p>
          </p:txBody>
        </p:sp>
        <p:sp>
          <p:nvSpPr>
            <p:cNvPr id="1618974" name="Line 30"/>
            <p:cNvSpPr>
              <a:spLocks noChangeShapeType="1"/>
            </p:cNvSpPr>
            <p:nvPr/>
          </p:nvSpPr>
          <p:spPr bwMode="auto">
            <a:xfrm>
              <a:off x="4320" y="1920"/>
              <a:ext cx="1" cy="1106"/>
            </a:xfrm>
            <a:prstGeom prst="line">
              <a:avLst/>
            </a:prstGeom>
            <a:noFill/>
            <a:ln w="20638">
              <a:solidFill>
                <a:srgbClr val="000000"/>
              </a:solidFill>
              <a:round/>
              <a:headEnd/>
              <a:tailEnd/>
            </a:ln>
          </p:spPr>
          <p:txBody>
            <a:bodyPr/>
            <a:lstStyle/>
            <a:p>
              <a:endParaRPr lang="en-US"/>
            </a:p>
          </p:txBody>
        </p:sp>
        <p:sp>
          <p:nvSpPr>
            <p:cNvPr id="1618975" name="Line 31"/>
            <p:cNvSpPr>
              <a:spLocks noChangeShapeType="1"/>
            </p:cNvSpPr>
            <p:nvPr/>
          </p:nvSpPr>
          <p:spPr bwMode="auto">
            <a:xfrm>
              <a:off x="2496" y="1920"/>
              <a:ext cx="1" cy="1106"/>
            </a:xfrm>
            <a:prstGeom prst="line">
              <a:avLst/>
            </a:prstGeom>
            <a:noFill/>
            <a:ln w="20638">
              <a:solidFill>
                <a:srgbClr val="000000"/>
              </a:solidFill>
              <a:round/>
              <a:headEnd/>
              <a:tailEnd/>
            </a:ln>
          </p:spPr>
          <p:txBody>
            <a:bodyPr/>
            <a:lstStyle/>
            <a:p>
              <a:endParaRPr lang="en-US"/>
            </a:p>
          </p:txBody>
        </p:sp>
        <p:sp>
          <p:nvSpPr>
            <p:cNvPr id="1618976" name="Line 32"/>
            <p:cNvSpPr>
              <a:spLocks noChangeShapeType="1"/>
            </p:cNvSpPr>
            <p:nvPr/>
          </p:nvSpPr>
          <p:spPr bwMode="auto">
            <a:xfrm>
              <a:off x="1584" y="1920"/>
              <a:ext cx="0" cy="1104"/>
            </a:xfrm>
            <a:prstGeom prst="line">
              <a:avLst/>
            </a:prstGeom>
            <a:noFill/>
            <a:ln w="20638">
              <a:solidFill>
                <a:srgbClr val="000000"/>
              </a:solidFill>
              <a:round/>
              <a:headEnd/>
              <a:tailEnd/>
            </a:ln>
          </p:spPr>
          <p:txBody>
            <a:bodyPr/>
            <a:lstStyle/>
            <a:p>
              <a:endParaRPr lang="en-US"/>
            </a:p>
          </p:txBody>
        </p:sp>
        <p:sp>
          <p:nvSpPr>
            <p:cNvPr id="1618977" name="Line 33"/>
            <p:cNvSpPr>
              <a:spLocks noChangeShapeType="1"/>
            </p:cNvSpPr>
            <p:nvPr/>
          </p:nvSpPr>
          <p:spPr bwMode="auto">
            <a:xfrm>
              <a:off x="1056" y="1920"/>
              <a:ext cx="1" cy="1106"/>
            </a:xfrm>
            <a:prstGeom prst="line">
              <a:avLst/>
            </a:prstGeom>
            <a:noFill/>
            <a:ln w="20638">
              <a:solidFill>
                <a:srgbClr val="000000"/>
              </a:solidFill>
              <a:round/>
              <a:headEnd/>
              <a:tailEnd/>
            </a:ln>
          </p:spPr>
          <p:txBody>
            <a:bodyPr/>
            <a:lstStyle/>
            <a:p>
              <a:endParaRPr lang="en-US"/>
            </a:p>
          </p:txBody>
        </p:sp>
        <p:sp>
          <p:nvSpPr>
            <p:cNvPr id="1618978" name="Line 34"/>
            <p:cNvSpPr>
              <a:spLocks noChangeShapeType="1"/>
            </p:cNvSpPr>
            <p:nvPr/>
          </p:nvSpPr>
          <p:spPr bwMode="auto">
            <a:xfrm>
              <a:off x="1584" y="1824"/>
              <a:ext cx="3648" cy="0"/>
            </a:xfrm>
            <a:prstGeom prst="line">
              <a:avLst/>
            </a:prstGeom>
            <a:noFill/>
            <a:ln w="12700">
              <a:solidFill>
                <a:schemeClr val="tx1"/>
              </a:solidFill>
              <a:round/>
              <a:headEnd type="triangle" w="med" len="med"/>
              <a:tailEnd type="triangle" w="med" len="med"/>
            </a:ln>
            <a:effectLst/>
          </p:spPr>
          <p:txBody>
            <a:bodyPr/>
            <a:lstStyle/>
            <a:p>
              <a:endParaRPr lang="en-US"/>
            </a:p>
          </p:txBody>
        </p:sp>
      </p:grpSp>
      <p:grpSp>
        <p:nvGrpSpPr>
          <p:cNvPr id="5" name="Group 35"/>
          <p:cNvGrpSpPr>
            <a:grpSpLocks/>
          </p:cNvGrpSpPr>
          <p:nvPr/>
        </p:nvGrpSpPr>
        <p:grpSpPr bwMode="auto">
          <a:xfrm>
            <a:off x="2590800" y="1388530"/>
            <a:ext cx="3505200" cy="633413"/>
            <a:chOff x="1632" y="864"/>
            <a:chExt cx="2208" cy="399"/>
          </a:xfrm>
        </p:grpSpPr>
        <p:sp>
          <p:nvSpPr>
            <p:cNvPr id="1618980" name="Line 36"/>
            <p:cNvSpPr>
              <a:spLocks noChangeShapeType="1"/>
            </p:cNvSpPr>
            <p:nvPr/>
          </p:nvSpPr>
          <p:spPr bwMode="auto">
            <a:xfrm flipV="1">
              <a:off x="2528" y="1114"/>
              <a:ext cx="3" cy="149"/>
            </a:xfrm>
            <a:prstGeom prst="line">
              <a:avLst/>
            </a:prstGeom>
            <a:noFill/>
            <a:ln w="20638">
              <a:solidFill>
                <a:srgbClr val="000000"/>
              </a:solidFill>
              <a:round/>
              <a:headEnd/>
              <a:tailEnd/>
            </a:ln>
          </p:spPr>
          <p:txBody>
            <a:bodyPr/>
            <a:lstStyle/>
            <a:p>
              <a:endParaRPr lang="en-US"/>
            </a:p>
          </p:txBody>
        </p:sp>
        <p:sp>
          <p:nvSpPr>
            <p:cNvPr id="1618981" name="Line 37"/>
            <p:cNvSpPr>
              <a:spLocks noChangeShapeType="1"/>
            </p:cNvSpPr>
            <p:nvPr/>
          </p:nvSpPr>
          <p:spPr bwMode="auto">
            <a:xfrm flipV="1">
              <a:off x="3072" y="1104"/>
              <a:ext cx="1" cy="145"/>
            </a:xfrm>
            <a:prstGeom prst="line">
              <a:avLst/>
            </a:prstGeom>
            <a:noFill/>
            <a:ln w="20638">
              <a:solidFill>
                <a:srgbClr val="000000"/>
              </a:solidFill>
              <a:round/>
              <a:headEnd/>
              <a:tailEnd/>
            </a:ln>
          </p:spPr>
          <p:txBody>
            <a:bodyPr/>
            <a:lstStyle/>
            <a:p>
              <a:endParaRPr lang="en-US"/>
            </a:p>
          </p:txBody>
        </p:sp>
        <p:sp>
          <p:nvSpPr>
            <p:cNvPr id="1618982" name="Freeform 38"/>
            <p:cNvSpPr>
              <a:spLocks/>
            </p:cNvSpPr>
            <p:nvPr/>
          </p:nvSpPr>
          <p:spPr bwMode="auto">
            <a:xfrm>
              <a:off x="1660" y="1112"/>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18983" name="Text Box 39"/>
            <p:cNvSpPr txBox="1">
              <a:spLocks noChangeArrowheads="1"/>
            </p:cNvSpPr>
            <p:nvPr/>
          </p:nvSpPr>
          <p:spPr bwMode="auto">
            <a:xfrm>
              <a:off x="1632" y="960"/>
              <a:ext cx="1930" cy="154"/>
            </a:xfrm>
            <a:prstGeom prst="rect">
              <a:avLst/>
            </a:prstGeom>
            <a:noFill/>
            <a:ln w="12700">
              <a:noFill/>
              <a:miter lim="800000"/>
              <a:headEnd/>
              <a:tailEnd/>
            </a:ln>
            <a:effectLst/>
          </p:spPr>
          <p:txBody>
            <a:bodyPr>
              <a:spAutoFit/>
            </a:bodyPr>
            <a:lstStyle/>
            <a:p>
              <a:r>
                <a:rPr lang="en-US" sz="1000" dirty="0">
                  <a:solidFill>
                    <a:schemeClr val="tx1"/>
                  </a:solidFill>
                </a:rPr>
                <a:t>31 30   . . .      </a:t>
              </a:r>
              <a:r>
                <a:rPr lang="en-US" sz="1000" dirty="0" smtClean="0">
                  <a:solidFill>
                    <a:schemeClr val="tx1"/>
                  </a:solidFill>
                </a:rPr>
                <a:t>           </a:t>
              </a:r>
              <a:r>
                <a:rPr lang="en-US" sz="1000" dirty="0">
                  <a:solidFill>
                    <a:schemeClr val="tx1"/>
                  </a:solidFill>
                </a:rPr>
                <a:t>13 12</a:t>
              </a:r>
              <a:r>
                <a:rPr lang="en-US" sz="1000" dirty="0" smtClean="0">
                  <a:solidFill>
                    <a:schemeClr val="tx1"/>
                  </a:solidFill>
                </a:rPr>
                <a:t>  11    </a:t>
              </a:r>
              <a:r>
                <a:rPr lang="en-US" sz="1000" dirty="0">
                  <a:solidFill>
                    <a:schemeClr val="tx1"/>
                  </a:solidFill>
                </a:rPr>
                <a:t>. . .    4</a:t>
              </a:r>
              <a:r>
                <a:rPr lang="en-US" sz="1000" dirty="0" smtClean="0">
                  <a:solidFill>
                    <a:schemeClr val="tx1"/>
                  </a:solidFill>
                </a:rPr>
                <a:t>  3  2  1  </a:t>
              </a:r>
              <a:r>
                <a:rPr lang="en-US" sz="1000" dirty="0">
                  <a:solidFill>
                    <a:schemeClr val="tx1"/>
                  </a:solidFill>
                </a:rPr>
                <a:t>0</a:t>
              </a:r>
            </a:p>
          </p:txBody>
        </p:sp>
        <p:sp>
          <p:nvSpPr>
            <p:cNvPr id="1618984" name="Line 40"/>
            <p:cNvSpPr>
              <a:spLocks noChangeShapeType="1"/>
            </p:cNvSpPr>
            <p:nvPr/>
          </p:nvSpPr>
          <p:spPr bwMode="auto">
            <a:xfrm flipV="1">
              <a:off x="2928" y="1104"/>
              <a:ext cx="1" cy="145"/>
            </a:xfrm>
            <a:prstGeom prst="line">
              <a:avLst/>
            </a:prstGeom>
            <a:noFill/>
            <a:ln w="20638">
              <a:solidFill>
                <a:srgbClr val="000000"/>
              </a:solidFill>
              <a:round/>
              <a:headEnd/>
              <a:tailEnd/>
            </a:ln>
          </p:spPr>
          <p:txBody>
            <a:bodyPr/>
            <a:lstStyle/>
            <a:p>
              <a:endParaRPr lang="en-US"/>
            </a:p>
          </p:txBody>
        </p:sp>
        <p:sp>
          <p:nvSpPr>
            <p:cNvPr id="1618985" name="Text Box 41"/>
            <p:cNvSpPr txBox="1">
              <a:spLocks noChangeArrowheads="1"/>
            </p:cNvSpPr>
            <p:nvPr/>
          </p:nvSpPr>
          <p:spPr bwMode="auto">
            <a:xfrm>
              <a:off x="3312" y="864"/>
              <a:ext cx="528" cy="366"/>
            </a:xfrm>
            <a:prstGeom prst="rect">
              <a:avLst/>
            </a:prstGeom>
            <a:noFill/>
            <a:ln w="12700">
              <a:noFill/>
              <a:miter lim="800000"/>
              <a:headEnd/>
              <a:tailEnd/>
            </a:ln>
            <a:effectLst/>
          </p:spPr>
          <p:txBody>
            <a:bodyPr>
              <a:spAutoFit/>
            </a:bodyPr>
            <a:lstStyle/>
            <a:p>
              <a:r>
                <a:rPr lang="en-US" sz="1600">
                  <a:solidFill>
                    <a:schemeClr val="tx1"/>
                  </a:solidFill>
                </a:rPr>
                <a:t>Byte offset</a:t>
              </a:r>
            </a:p>
          </p:txBody>
        </p:sp>
        <p:sp>
          <p:nvSpPr>
            <p:cNvPr id="1618986" name="Line 42"/>
            <p:cNvSpPr>
              <a:spLocks noChangeShapeType="1"/>
            </p:cNvSpPr>
            <p:nvPr/>
          </p:nvSpPr>
          <p:spPr bwMode="auto">
            <a:xfrm flipH="1">
              <a:off x="3168" y="1056"/>
              <a:ext cx="192" cy="144"/>
            </a:xfrm>
            <a:prstGeom prst="line">
              <a:avLst/>
            </a:prstGeom>
            <a:noFill/>
            <a:ln w="12700">
              <a:solidFill>
                <a:schemeClr val="tx1"/>
              </a:solidFill>
              <a:round/>
              <a:headEnd/>
              <a:tailEnd type="triangle" w="med" len="med"/>
            </a:ln>
            <a:effectLst/>
          </p:spPr>
          <p:txBody>
            <a:bodyPr/>
            <a:lstStyle/>
            <a:p>
              <a:endParaRPr lang="en-US"/>
            </a:p>
          </p:txBody>
        </p:sp>
      </p:grpSp>
      <p:grpSp>
        <p:nvGrpSpPr>
          <p:cNvPr id="6" name="Group 43"/>
          <p:cNvGrpSpPr>
            <a:grpSpLocks/>
          </p:cNvGrpSpPr>
          <p:nvPr/>
        </p:nvGrpSpPr>
        <p:grpSpPr bwMode="auto">
          <a:xfrm>
            <a:off x="1981200" y="3826930"/>
            <a:ext cx="623888" cy="1371600"/>
            <a:chOff x="1229" y="2400"/>
            <a:chExt cx="393" cy="864"/>
          </a:xfrm>
        </p:grpSpPr>
        <p:sp>
          <p:nvSpPr>
            <p:cNvPr id="1618988" name="Line 44"/>
            <p:cNvSpPr>
              <a:spLocks noChangeShapeType="1"/>
            </p:cNvSpPr>
            <p:nvPr/>
          </p:nvSpPr>
          <p:spPr bwMode="auto">
            <a:xfrm>
              <a:off x="1229" y="3071"/>
              <a:ext cx="196" cy="54"/>
            </a:xfrm>
            <a:prstGeom prst="line">
              <a:avLst/>
            </a:prstGeom>
            <a:noFill/>
            <a:ln w="20638">
              <a:solidFill>
                <a:srgbClr val="000000"/>
              </a:solidFill>
              <a:round/>
              <a:headEnd/>
              <a:tailEnd/>
            </a:ln>
          </p:spPr>
          <p:txBody>
            <a:bodyPr/>
            <a:lstStyle/>
            <a:p>
              <a:endParaRPr lang="en-US"/>
            </a:p>
          </p:txBody>
        </p:sp>
        <p:sp>
          <p:nvSpPr>
            <p:cNvPr id="1618989" name="Text Box 45"/>
            <p:cNvSpPr txBox="1">
              <a:spLocks noChangeArrowheads="1"/>
            </p:cNvSpPr>
            <p:nvPr/>
          </p:nvSpPr>
          <p:spPr bwMode="auto">
            <a:xfrm>
              <a:off x="1362" y="2998"/>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0" name="Line 46"/>
            <p:cNvSpPr>
              <a:spLocks noChangeShapeType="1"/>
            </p:cNvSpPr>
            <p:nvPr/>
          </p:nvSpPr>
          <p:spPr bwMode="auto">
            <a:xfrm>
              <a:off x="1296" y="2400"/>
              <a:ext cx="0" cy="864"/>
            </a:xfrm>
            <a:prstGeom prst="line">
              <a:avLst/>
            </a:prstGeom>
            <a:noFill/>
            <a:ln w="28575">
              <a:solidFill>
                <a:schemeClr val="tx1"/>
              </a:solidFill>
              <a:round/>
              <a:headEnd type="oval" w="sm" len="sm"/>
              <a:tailEnd type="triangle" w="med" len="med"/>
            </a:ln>
            <a:effectLst/>
          </p:spPr>
          <p:txBody>
            <a:bodyPr/>
            <a:lstStyle/>
            <a:p>
              <a:endParaRPr lang="en-US"/>
            </a:p>
          </p:txBody>
        </p:sp>
      </p:grpSp>
      <p:grpSp>
        <p:nvGrpSpPr>
          <p:cNvPr id="7" name="Group 47"/>
          <p:cNvGrpSpPr>
            <a:grpSpLocks/>
          </p:cNvGrpSpPr>
          <p:nvPr/>
        </p:nvGrpSpPr>
        <p:grpSpPr bwMode="auto">
          <a:xfrm>
            <a:off x="762000" y="1998130"/>
            <a:ext cx="3071814" cy="3424238"/>
            <a:chOff x="480" y="1248"/>
            <a:chExt cx="1935" cy="2157"/>
          </a:xfrm>
        </p:grpSpPr>
        <p:grpSp>
          <p:nvGrpSpPr>
            <p:cNvPr id="8" name="Group 48"/>
            <p:cNvGrpSpPr>
              <a:grpSpLocks/>
            </p:cNvGrpSpPr>
            <p:nvPr/>
          </p:nvGrpSpPr>
          <p:grpSpPr bwMode="auto">
            <a:xfrm>
              <a:off x="480" y="1248"/>
              <a:ext cx="1935" cy="2064"/>
              <a:chOff x="432" y="1248"/>
              <a:chExt cx="1935" cy="2064"/>
            </a:xfrm>
          </p:grpSpPr>
          <p:sp>
            <p:nvSpPr>
              <p:cNvPr id="1618993" name="Line 49"/>
              <p:cNvSpPr>
                <a:spLocks noChangeShapeType="1"/>
              </p:cNvSpPr>
              <p:nvPr/>
            </p:nvSpPr>
            <p:spPr bwMode="auto">
              <a:xfrm>
                <a:off x="2016" y="1344"/>
                <a:ext cx="145" cy="55"/>
              </a:xfrm>
              <a:prstGeom prst="line">
                <a:avLst/>
              </a:prstGeom>
              <a:noFill/>
              <a:ln w="20638">
                <a:solidFill>
                  <a:srgbClr val="000000"/>
                </a:solidFill>
                <a:round/>
                <a:headEnd/>
                <a:tailEnd/>
              </a:ln>
            </p:spPr>
            <p:txBody>
              <a:bodyPr/>
              <a:lstStyle/>
              <a:p>
                <a:endParaRPr lang="en-US"/>
              </a:p>
            </p:txBody>
          </p:sp>
          <p:sp>
            <p:nvSpPr>
              <p:cNvPr id="1618994" name="Text Box 50"/>
              <p:cNvSpPr txBox="1">
                <a:spLocks noChangeArrowheads="1"/>
              </p:cNvSpPr>
              <p:nvPr/>
            </p:nvSpPr>
            <p:spPr bwMode="auto">
              <a:xfrm>
                <a:off x="2107" y="1291"/>
                <a:ext cx="260" cy="213"/>
              </a:xfrm>
              <a:prstGeom prst="rect">
                <a:avLst/>
              </a:prstGeom>
              <a:noFill/>
              <a:ln w="12700">
                <a:noFill/>
                <a:miter lim="800000"/>
                <a:headEnd/>
                <a:tailEnd/>
              </a:ln>
              <a:effectLst/>
            </p:spPr>
            <p:txBody>
              <a:bodyPr wrap="none">
                <a:spAutoFit/>
              </a:bodyPr>
              <a:lstStyle/>
              <a:p>
                <a:r>
                  <a:rPr lang="en-US" sz="1600" dirty="0">
                    <a:solidFill>
                      <a:schemeClr val="tx1"/>
                    </a:solidFill>
                  </a:rPr>
                  <a:t>20</a:t>
                </a:r>
              </a:p>
            </p:txBody>
          </p:sp>
          <p:sp>
            <p:nvSpPr>
              <p:cNvPr id="1618995" name="Text Box 51"/>
              <p:cNvSpPr txBox="1">
                <a:spLocks noChangeArrowheads="1"/>
              </p:cNvSpPr>
              <p:nvPr/>
            </p:nvSpPr>
            <p:spPr bwMode="auto">
              <a:xfrm>
                <a:off x="1152" y="1279"/>
                <a:ext cx="336" cy="212"/>
              </a:xfrm>
              <a:prstGeom prst="rect">
                <a:avLst/>
              </a:prstGeom>
              <a:noFill/>
              <a:ln w="12700">
                <a:noFill/>
                <a:miter lim="800000"/>
                <a:headEnd/>
                <a:tailEnd/>
              </a:ln>
              <a:effectLst/>
            </p:spPr>
            <p:txBody>
              <a:bodyPr wrap="none">
                <a:spAutoFit/>
              </a:bodyPr>
              <a:lstStyle/>
              <a:p>
                <a:r>
                  <a:rPr lang="en-US" sz="1600">
                    <a:solidFill>
                      <a:schemeClr val="tx1"/>
                    </a:solidFill>
                  </a:rPr>
                  <a:t>Tag</a:t>
                </a:r>
              </a:p>
            </p:txBody>
          </p:sp>
          <p:sp>
            <p:nvSpPr>
              <p:cNvPr id="1618996" name="Line 52"/>
              <p:cNvSpPr>
                <a:spLocks noChangeShapeType="1"/>
              </p:cNvSpPr>
              <p:nvPr/>
            </p:nvSpPr>
            <p:spPr bwMode="auto">
              <a:xfrm>
                <a:off x="2112" y="1248"/>
                <a:ext cx="0" cy="240"/>
              </a:xfrm>
              <a:prstGeom prst="line">
                <a:avLst/>
              </a:prstGeom>
              <a:noFill/>
              <a:ln w="28575">
                <a:solidFill>
                  <a:schemeClr val="tx1"/>
                </a:solidFill>
                <a:round/>
                <a:headEnd/>
                <a:tailEnd/>
              </a:ln>
              <a:effectLst/>
            </p:spPr>
            <p:txBody>
              <a:bodyPr/>
              <a:lstStyle/>
              <a:p>
                <a:endParaRPr lang="en-US"/>
              </a:p>
            </p:txBody>
          </p:sp>
          <p:sp>
            <p:nvSpPr>
              <p:cNvPr id="1618997" name="Line 53"/>
              <p:cNvSpPr>
                <a:spLocks noChangeShapeType="1"/>
              </p:cNvSpPr>
              <p:nvPr/>
            </p:nvSpPr>
            <p:spPr bwMode="auto">
              <a:xfrm>
                <a:off x="432" y="1488"/>
                <a:ext cx="1680" cy="0"/>
              </a:xfrm>
              <a:prstGeom prst="line">
                <a:avLst/>
              </a:prstGeom>
              <a:noFill/>
              <a:ln w="38100">
                <a:solidFill>
                  <a:schemeClr val="tx1"/>
                </a:solidFill>
                <a:round/>
                <a:headEnd/>
                <a:tailEnd/>
              </a:ln>
              <a:effectLst/>
            </p:spPr>
            <p:txBody>
              <a:bodyPr/>
              <a:lstStyle/>
              <a:p>
                <a:endParaRPr lang="en-US"/>
              </a:p>
            </p:txBody>
          </p:sp>
          <p:sp>
            <p:nvSpPr>
              <p:cNvPr id="1618998" name="Line 54"/>
              <p:cNvSpPr>
                <a:spLocks noChangeShapeType="1"/>
              </p:cNvSpPr>
              <p:nvPr/>
            </p:nvSpPr>
            <p:spPr bwMode="auto">
              <a:xfrm>
                <a:off x="432" y="1488"/>
                <a:ext cx="0" cy="1824"/>
              </a:xfrm>
              <a:prstGeom prst="line">
                <a:avLst/>
              </a:prstGeom>
              <a:noFill/>
              <a:ln w="28575">
                <a:solidFill>
                  <a:schemeClr val="tx1"/>
                </a:solidFill>
                <a:round/>
                <a:headEnd/>
                <a:tailEnd/>
              </a:ln>
              <a:effectLst/>
            </p:spPr>
            <p:txBody>
              <a:bodyPr/>
              <a:lstStyle/>
              <a:p>
                <a:endParaRPr lang="en-US"/>
              </a:p>
            </p:txBody>
          </p:sp>
          <p:sp>
            <p:nvSpPr>
              <p:cNvPr id="1618999" name="Line 55"/>
              <p:cNvSpPr>
                <a:spLocks noChangeShapeType="1"/>
              </p:cNvSpPr>
              <p:nvPr/>
            </p:nvSpPr>
            <p:spPr bwMode="auto">
              <a:xfrm>
                <a:off x="432" y="3312"/>
                <a:ext cx="720" cy="0"/>
              </a:xfrm>
              <a:prstGeom prst="line">
                <a:avLst/>
              </a:prstGeom>
              <a:noFill/>
              <a:ln w="28575">
                <a:solidFill>
                  <a:schemeClr val="tx1"/>
                </a:solidFill>
                <a:round/>
                <a:headEnd/>
                <a:tailEnd type="triangle" w="med" len="med"/>
              </a:ln>
              <a:effectLst/>
            </p:spPr>
            <p:txBody>
              <a:bodyPr/>
              <a:lstStyle/>
              <a:p>
                <a:endParaRPr lang="en-US"/>
              </a:p>
            </p:txBody>
          </p:sp>
        </p:grpSp>
        <p:sp>
          <p:nvSpPr>
            <p:cNvPr id="1619000" name="Freeform 56"/>
            <p:cNvSpPr>
              <a:spLocks/>
            </p:cNvSpPr>
            <p:nvPr/>
          </p:nvSpPr>
          <p:spPr bwMode="auto">
            <a:xfrm>
              <a:off x="1182" y="3240"/>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19001" name="Freeform 57"/>
            <p:cNvSpPr>
              <a:spLocks noEditPoints="1"/>
            </p:cNvSpPr>
            <p:nvPr/>
          </p:nvSpPr>
          <p:spPr bwMode="auto">
            <a:xfrm>
              <a:off x="1270" y="3312"/>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grpSp>
        <p:nvGrpSpPr>
          <p:cNvPr id="9" name="Group 58"/>
          <p:cNvGrpSpPr>
            <a:grpSpLocks/>
          </p:cNvGrpSpPr>
          <p:nvPr/>
        </p:nvGrpSpPr>
        <p:grpSpPr bwMode="auto">
          <a:xfrm>
            <a:off x="304800" y="1540930"/>
            <a:ext cx="1770063" cy="4572000"/>
            <a:chOff x="192" y="960"/>
            <a:chExt cx="1115" cy="2880"/>
          </a:xfrm>
        </p:grpSpPr>
        <p:sp>
          <p:nvSpPr>
            <p:cNvPr id="1619003" name="Freeform 59"/>
            <p:cNvSpPr>
              <a:spLocks/>
            </p:cNvSpPr>
            <p:nvPr/>
          </p:nvSpPr>
          <p:spPr bwMode="auto">
            <a:xfrm>
              <a:off x="912" y="3552"/>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19004" name="Line 60"/>
            <p:cNvSpPr>
              <a:spLocks noChangeShapeType="1"/>
            </p:cNvSpPr>
            <p:nvPr/>
          </p:nvSpPr>
          <p:spPr bwMode="auto">
            <a:xfrm>
              <a:off x="1004" y="2391"/>
              <a:ext cx="4" cy="1161"/>
            </a:xfrm>
            <a:prstGeom prst="line">
              <a:avLst/>
            </a:prstGeom>
            <a:noFill/>
            <a:ln w="20701">
              <a:solidFill>
                <a:srgbClr val="000000"/>
              </a:solidFill>
              <a:round/>
              <a:headEnd type="oval" w="sm" len="sm"/>
              <a:tailEnd/>
            </a:ln>
          </p:spPr>
          <p:txBody>
            <a:bodyPr/>
            <a:lstStyle/>
            <a:p>
              <a:endParaRPr lang="en-US"/>
            </a:p>
          </p:txBody>
        </p:sp>
        <p:sp>
          <p:nvSpPr>
            <p:cNvPr id="1619005" name="Freeform 61"/>
            <p:cNvSpPr>
              <a:spLocks/>
            </p:cNvSpPr>
            <p:nvPr/>
          </p:nvSpPr>
          <p:spPr bwMode="auto">
            <a:xfrm>
              <a:off x="1055" y="3405"/>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19006" name="Text Box 62"/>
            <p:cNvSpPr txBox="1">
              <a:spLocks noChangeArrowheads="1"/>
            </p:cNvSpPr>
            <p:nvPr/>
          </p:nvSpPr>
          <p:spPr bwMode="auto">
            <a:xfrm>
              <a:off x="192" y="960"/>
              <a:ext cx="272" cy="212"/>
            </a:xfrm>
            <a:prstGeom prst="rect">
              <a:avLst/>
            </a:prstGeom>
            <a:noFill/>
            <a:ln w="12700">
              <a:noFill/>
              <a:miter lim="800000"/>
              <a:headEnd/>
              <a:tailEnd/>
            </a:ln>
            <a:effectLst/>
          </p:spPr>
          <p:txBody>
            <a:bodyPr wrap="none">
              <a:spAutoFit/>
            </a:bodyPr>
            <a:lstStyle/>
            <a:p>
              <a:r>
                <a:rPr lang="en-US" sz="1600">
                  <a:solidFill>
                    <a:schemeClr val="tx1"/>
                  </a:solidFill>
                </a:rPr>
                <a:t>Hit</a:t>
              </a:r>
            </a:p>
          </p:txBody>
        </p:sp>
        <p:sp>
          <p:nvSpPr>
            <p:cNvPr id="1619007" name="Line 63"/>
            <p:cNvSpPr>
              <a:spLocks noChangeShapeType="1"/>
            </p:cNvSpPr>
            <p:nvPr/>
          </p:nvSpPr>
          <p:spPr bwMode="auto">
            <a:xfrm>
              <a:off x="1008" y="3744"/>
              <a:ext cx="0" cy="96"/>
            </a:xfrm>
            <a:prstGeom prst="line">
              <a:avLst/>
            </a:prstGeom>
            <a:noFill/>
            <a:ln w="12700">
              <a:solidFill>
                <a:schemeClr val="tx1"/>
              </a:solidFill>
              <a:round/>
              <a:headEnd/>
              <a:tailEnd/>
            </a:ln>
            <a:effectLst/>
          </p:spPr>
          <p:txBody>
            <a:bodyPr/>
            <a:lstStyle/>
            <a:p>
              <a:endParaRPr lang="en-US"/>
            </a:p>
          </p:txBody>
        </p:sp>
        <p:sp>
          <p:nvSpPr>
            <p:cNvPr id="1619008" name="Line 64"/>
            <p:cNvSpPr>
              <a:spLocks noChangeShapeType="1"/>
            </p:cNvSpPr>
            <p:nvPr/>
          </p:nvSpPr>
          <p:spPr bwMode="auto">
            <a:xfrm flipH="1">
              <a:off x="288" y="3840"/>
              <a:ext cx="720" cy="0"/>
            </a:xfrm>
            <a:prstGeom prst="line">
              <a:avLst/>
            </a:prstGeom>
            <a:noFill/>
            <a:ln w="12700">
              <a:solidFill>
                <a:schemeClr val="tx1"/>
              </a:solidFill>
              <a:round/>
              <a:headEnd/>
              <a:tailEnd/>
            </a:ln>
            <a:effectLst/>
          </p:spPr>
          <p:txBody>
            <a:bodyPr/>
            <a:lstStyle/>
            <a:p>
              <a:endParaRPr lang="en-US"/>
            </a:p>
          </p:txBody>
        </p:sp>
        <p:sp>
          <p:nvSpPr>
            <p:cNvPr id="1619009" name="Line 65"/>
            <p:cNvSpPr>
              <a:spLocks noChangeShapeType="1"/>
            </p:cNvSpPr>
            <p:nvPr/>
          </p:nvSpPr>
          <p:spPr bwMode="auto">
            <a:xfrm flipV="1">
              <a:off x="288" y="1200"/>
              <a:ext cx="0" cy="2640"/>
            </a:xfrm>
            <a:prstGeom prst="line">
              <a:avLst/>
            </a:prstGeom>
            <a:noFill/>
            <a:ln w="12700">
              <a:solidFill>
                <a:schemeClr val="tx1"/>
              </a:solidFill>
              <a:round/>
              <a:headEnd/>
              <a:tailEnd type="triangle" w="med" len="med"/>
            </a:ln>
            <a:effectLst/>
          </p:spPr>
          <p:txBody>
            <a:bodyPr/>
            <a:lstStyle/>
            <a:p>
              <a:endParaRPr lang="en-US"/>
            </a:p>
          </p:txBody>
        </p:sp>
      </p:grpSp>
      <p:grpSp>
        <p:nvGrpSpPr>
          <p:cNvPr id="10" name="Group 66"/>
          <p:cNvGrpSpPr>
            <a:grpSpLocks/>
          </p:cNvGrpSpPr>
          <p:nvPr/>
        </p:nvGrpSpPr>
        <p:grpSpPr bwMode="auto">
          <a:xfrm>
            <a:off x="3124200" y="1540930"/>
            <a:ext cx="5794375" cy="4757738"/>
            <a:chOff x="1968" y="960"/>
            <a:chExt cx="3650" cy="2997"/>
          </a:xfrm>
        </p:grpSpPr>
        <p:sp>
          <p:nvSpPr>
            <p:cNvPr id="1619011" name="Line 67"/>
            <p:cNvSpPr>
              <a:spLocks noChangeShapeType="1"/>
            </p:cNvSpPr>
            <p:nvPr/>
          </p:nvSpPr>
          <p:spPr bwMode="auto">
            <a:xfrm>
              <a:off x="3888" y="3696"/>
              <a:ext cx="144" cy="96"/>
            </a:xfrm>
            <a:prstGeom prst="line">
              <a:avLst/>
            </a:prstGeom>
            <a:noFill/>
            <a:ln w="20638">
              <a:solidFill>
                <a:srgbClr val="000000"/>
              </a:solidFill>
              <a:round/>
              <a:headEnd/>
              <a:tailEnd/>
            </a:ln>
          </p:spPr>
          <p:txBody>
            <a:bodyPr/>
            <a:lstStyle/>
            <a:p>
              <a:endParaRPr lang="en-US"/>
            </a:p>
          </p:txBody>
        </p:sp>
        <p:sp>
          <p:nvSpPr>
            <p:cNvPr id="1619012" name="Text Box 68"/>
            <p:cNvSpPr txBox="1">
              <a:spLocks noChangeArrowheads="1"/>
            </p:cNvSpPr>
            <p:nvPr/>
          </p:nvSpPr>
          <p:spPr bwMode="auto">
            <a:xfrm>
              <a:off x="5232" y="960"/>
              <a:ext cx="386" cy="212"/>
            </a:xfrm>
            <a:prstGeom prst="rect">
              <a:avLst/>
            </a:prstGeom>
            <a:noFill/>
            <a:ln w="12700">
              <a:noFill/>
              <a:miter lim="800000"/>
              <a:headEnd/>
              <a:tailEnd/>
            </a:ln>
            <a:effectLst/>
          </p:spPr>
          <p:txBody>
            <a:bodyPr wrap="none">
              <a:spAutoFit/>
            </a:bodyPr>
            <a:lstStyle/>
            <a:p>
              <a:r>
                <a:rPr lang="en-US" sz="1600">
                  <a:solidFill>
                    <a:schemeClr val="tx1"/>
                  </a:solidFill>
                </a:rPr>
                <a:t>Data</a:t>
              </a:r>
            </a:p>
          </p:txBody>
        </p:sp>
        <p:sp>
          <p:nvSpPr>
            <p:cNvPr id="1619013" name="Text Box 69"/>
            <p:cNvSpPr txBox="1">
              <a:spLocks noChangeArrowheads="1"/>
            </p:cNvSpPr>
            <p:nvPr/>
          </p:nvSpPr>
          <p:spPr bwMode="auto">
            <a:xfrm>
              <a:off x="3984" y="3744"/>
              <a:ext cx="260" cy="213"/>
            </a:xfrm>
            <a:prstGeom prst="rect">
              <a:avLst/>
            </a:prstGeom>
            <a:noFill/>
            <a:ln w="12700">
              <a:noFill/>
              <a:miter lim="800000"/>
              <a:headEnd/>
              <a:tailEnd/>
            </a:ln>
            <a:effectLst/>
          </p:spPr>
          <p:txBody>
            <a:bodyPr wrap="none">
              <a:spAutoFit/>
            </a:bodyPr>
            <a:lstStyle/>
            <a:p>
              <a:r>
                <a:rPr lang="en-US" sz="1600" dirty="0">
                  <a:solidFill>
                    <a:schemeClr val="tx1"/>
                  </a:solidFill>
                </a:rPr>
                <a:t>32</a:t>
              </a:r>
            </a:p>
          </p:txBody>
        </p:sp>
        <p:sp>
          <p:nvSpPr>
            <p:cNvPr id="1619014" name="Text Box 70"/>
            <p:cNvSpPr txBox="1">
              <a:spLocks noChangeArrowheads="1"/>
            </p:cNvSpPr>
            <p:nvPr/>
          </p:nvSpPr>
          <p:spPr bwMode="auto">
            <a:xfrm>
              <a:off x="3984" y="1248"/>
              <a:ext cx="1008" cy="212"/>
            </a:xfrm>
            <a:prstGeom prst="rect">
              <a:avLst/>
            </a:prstGeom>
            <a:noFill/>
            <a:ln w="12700">
              <a:noFill/>
              <a:miter lim="800000"/>
              <a:headEnd/>
              <a:tailEnd/>
            </a:ln>
            <a:effectLst/>
          </p:spPr>
          <p:txBody>
            <a:bodyPr>
              <a:spAutoFit/>
            </a:bodyPr>
            <a:lstStyle/>
            <a:p>
              <a:r>
                <a:rPr lang="en-US" sz="1600" dirty="0">
                  <a:solidFill>
                    <a:schemeClr val="tx1"/>
                  </a:solidFill>
                </a:rPr>
                <a:t>Block offset</a:t>
              </a:r>
            </a:p>
          </p:txBody>
        </p:sp>
        <p:sp>
          <p:nvSpPr>
            <p:cNvPr id="1619015" name="Line 71"/>
            <p:cNvSpPr>
              <a:spLocks noChangeShapeType="1"/>
            </p:cNvSpPr>
            <p:nvPr/>
          </p:nvSpPr>
          <p:spPr bwMode="auto">
            <a:xfrm>
              <a:off x="5424" y="1200"/>
              <a:ext cx="0" cy="2544"/>
            </a:xfrm>
            <a:prstGeom prst="line">
              <a:avLst/>
            </a:prstGeom>
            <a:noFill/>
            <a:ln w="28575">
              <a:solidFill>
                <a:schemeClr val="tx1"/>
              </a:solidFill>
              <a:round/>
              <a:headEnd type="triangle" w="med" len="med"/>
              <a:tailEnd/>
            </a:ln>
            <a:effectLst/>
          </p:spPr>
          <p:txBody>
            <a:bodyPr/>
            <a:lstStyle/>
            <a:p>
              <a:endParaRPr lang="en-US"/>
            </a:p>
          </p:txBody>
        </p:sp>
        <p:sp>
          <p:nvSpPr>
            <p:cNvPr id="1619016" name="AutoShape 72"/>
            <p:cNvSpPr>
              <a:spLocks noChangeArrowheads="1"/>
            </p:cNvSpPr>
            <p:nvPr/>
          </p:nvSpPr>
          <p:spPr bwMode="auto">
            <a:xfrm>
              <a:off x="2832" y="3456"/>
              <a:ext cx="1008" cy="144"/>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2700">
              <a:solidFill>
                <a:schemeClr val="tx1"/>
              </a:solidFill>
              <a:miter lim="800000"/>
              <a:headEnd/>
              <a:tailEnd/>
            </a:ln>
            <a:effectLst/>
          </p:spPr>
          <p:txBody>
            <a:bodyPr wrap="none" anchor="ctr"/>
            <a:lstStyle/>
            <a:p>
              <a:endParaRPr lang="en-US"/>
            </a:p>
          </p:txBody>
        </p:sp>
        <p:sp>
          <p:nvSpPr>
            <p:cNvPr id="1619017" name="Line 73"/>
            <p:cNvSpPr>
              <a:spLocks noChangeShapeType="1"/>
            </p:cNvSpPr>
            <p:nvPr/>
          </p:nvSpPr>
          <p:spPr bwMode="auto">
            <a:xfrm>
              <a:off x="1968" y="2400"/>
              <a:ext cx="0" cy="864"/>
            </a:xfrm>
            <a:prstGeom prst="line">
              <a:avLst/>
            </a:prstGeom>
            <a:noFill/>
            <a:ln w="28575">
              <a:solidFill>
                <a:schemeClr val="tx1"/>
              </a:solidFill>
              <a:round/>
              <a:headEnd type="oval" w="sm" len="sm"/>
              <a:tailEnd/>
            </a:ln>
            <a:effectLst/>
          </p:spPr>
          <p:txBody>
            <a:bodyPr/>
            <a:lstStyle/>
            <a:p>
              <a:endParaRPr lang="en-US"/>
            </a:p>
          </p:txBody>
        </p:sp>
        <p:sp>
          <p:nvSpPr>
            <p:cNvPr id="1619018" name="Line 74"/>
            <p:cNvSpPr>
              <a:spLocks noChangeShapeType="1"/>
            </p:cNvSpPr>
            <p:nvPr/>
          </p:nvSpPr>
          <p:spPr bwMode="auto">
            <a:xfrm>
              <a:off x="2928" y="2400"/>
              <a:ext cx="0" cy="768"/>
            </a:xfrm>
            <a:prstGeom prst="line">
              <a:avLst/>
            </a:prstGeom>
            <a:noFill/>
            <a:ln w="28575">
              <a:solidFill>
                <a:schemeClr val="tx1"/>
              </a:solidFill>
              <a:round/>
              <a:headEnd type="oval" w="sm" len="sm"/>
              <a:tailEnd/>
            </a:ln>
            <a:effectLst/>
          </p:spPr>
          <p:txBody>
            <a:bodyPr/>
            <a:lstStyle/>
            <a:p>
              <a:endParaRPr lang="en-US"/>
            </a:p>
          </p:txBody>
        </p:sp>
        <p:sp>
          <p:nvSpPr>
            <p:cNvPr id="1619019" name="Line 75"/>
            <p:cNvSpPr>
              <a:spLocks noChangeShapeType="1"/>
            </p:cNvSpPr>
            <p:nvPr/>
          </p:nvSpPr>
          <p:spPr bwMode="auto">
            <a:xfrm>
              <a:off x="3840" y="2400"/>
              <a:ext cx="0" cy="768"/>
            </a:xfrm>
            <a:prstGeom prst="line">
              <a:avLst/>
            </a:prstGeom>
            <a:noFill/>
            <a:ln w="28575">
              <a:solidFill>
                <a:schemeClr val="tx1"/>
              </a:solidFill>
              <a:round/>
              <a:headEnd type="oval" w="sm" len="sm"/>
              <a:tailEnd/>
            </a:ln>
            <a:effectLst/>
          </p:spPr>
          <p:txBody>
            <a:bodyPr/>
            <a:lstStyle/>
            <a:p>
              <a:endParaRPr lang="en-US"/>
            </a:p>
          </p:txBody>
        </p:sp>
        <p:sp>
          <p:nvSpPr>
            <p:cNvPr id="1619020" name="Line 76"/>
            <p:cNvSpPr>
              <a:spLocks noChangeShapeType="1"/>
            </p:cNvSpPr>
            <p:nvPr/>
          </p:nvSpPr>
          <p:spPr bwMode="auto">
            <a:xfrm>
              <a:off x="4752" y="2400"/>
              <a:ext cx="0" cy="864"/>
            </a:xfrm>
            <a:prstGeom prst="line">
              <a:avLst/>
            </a:prstGeom>
            <a:noFill/>
            <a:ln w="28575">
              <a:solidFill>
                <a:schemeClr val="tx1"/>
              </a:solidFill>
              <a:round/>
              <a:headEnd type="oval" w="sm" len="sm"/>
              <a:tailEnd/>
            </a:ln>
            <a:effectLst/>
          </p:spPr>
          <p:txBody>
            <a:bodyPr/>
            <a:lstStyle/>
            <a:p>
              <a:endParaRPr lang="en-US"/>
            </a:p>
          </p:txBody>
        </p:sp>
        <p:sp>
          <p:nvSpPr>
            <p:cNvPr id="1619021" name="Line 77"/>
            <p:cNvSpPr>
              <a:spLocks noChangeShapeType="1"/>
            </p:cNvSpPr>
            <p:nvPr/>
          </p:nvSpPr>
          <p:spPr bwMode="auto">
            <a:xfrm>
              <a:off x="1968" y="3264"/>
              <a:ext cx="1056" cy="0"/>
            </a:xfrm>
            <a:prstGeom prst="line">
              <a:avLst/>
            </a:prstGeom>
            <a:noFill/>
            <a:ln w="28575">
              <a:solidFill>
                <a:schemeClr val="tx1"/>
              </a:solidFill>
              <a:round/>
              <a:headEnd/>
              <a:tailEnd/>
            </a:ln>
            <a:effectLst/>
          </p:spPr>
          <p:txBody>
            <a:bodyPr/>
            <a:lstStyle/>
            <a:p>
              <a:endParaRPr lang="en-US"/>
            </a:p>
          </p:txBody>
        </p:sp>
        <p:sp>
          <p:nvSpPr>
            <p:cNvPr id="1619022" name="Line 78"/>
            <p:cNvSpPr>
              <a:spLocks noChangeShapeType="1"/>
            </p:cNvSpPr>
            <p:nvPr/>
          </p:nvSpPr>
          <p:spPr bwMode="auto">
            <a:xfrm>
              <a:off x="3744" y="3264"/>
              <a:ext cx="1008" cy="0"/>
            </a:xfrm>
            <a:prstGeom prst="line">
              <a:avLst/>
            </a:prstGeom>
            <a:noFill/>
            <a:ln w="28575">
              <a:solidFill>
                <a:schemeClr val="tx1"/>
              </a:solidFill>
              <a:round/>
              <a:headEnd/>
              <a:tailEnd/>
            </a:ln>
            <a:effectLst/>
          </p:spPr>
          <p:txBody>
            <a:bodyPr/>
            <a:lstStyle/>
            <a:p>
              <a:endParaRPr lang="en-US"/>
            </a:p>
          </p:txBody>
        </p:sp>
        <p:sp>
          <p:nvSpPr>
            <p:cNvPr id="1619023" name="Line 79"/>
            <p:cNvSpPr>
              <a:spLocks noChangeShapeType="1"/>
            </p:cNvSpPr>
            <p:nvPr/>
          </p:nvSpPr>
          <p:spPr bwMode="auto">
            <a:xfrm>
              <a:off x="3504" y="3168"/>
              <a:ext cx="336" cy="0"/>
            </a:xfrm>
            <a:prstGeom prst="line">
              <a:avLst/>
            </a:prstGeom>
            <a:noFill/>
            <a:ln w="28575">
              <a:solidFill>
                <a:schemeClr val="tx1"/>
              </a:solidFill>
              <a:round/>
              <a:headEnd/>
              <a:tailEnd/>
            </a:ln>
            <a:effectLst/>
          </p:spPr>
          <p:txBody>
            <a:bodyPr/>
            <a:lstStyle/>
            <a:p>
              <a:endParaRPr lang="en-US"/>
            </a:p>
          </p:txBody>
        </p:sp>
        <p:sp>
          <p:nvSpPr>
            <p:cNvPr id="1619024" name="Line 80"/>
            <p:cNvSpPr>
              <a:spLocks noChangeShapeType="1"/>
            </p:cNvSpPr>
            <p:nvPr/>
          </p:nvSpPr>
          <p:spPr bwMode="auto">
            <a:xfrm>
              <a:off x="2928" y="3168"/>
              <a:ext cx="336" cy="0"/>
            </a:xfrm>
            <a:prstGeom prst="line">
              <a:avLst/>
            </a:prstGeom>
            <a:noFill/>
            <a:ln w="28575">
              <a:solidFill>
                <a:schemeClr val="tx1"/>
              </a:solidFill>
              <a:round/>
              <a:headEnd/>
              <a:tailEnd/>
            </a:ln>
            <a:effectLst/>
          </p:spPr>
          <p:txBody>
            <a:bodyPr/>
            <a:lstStyle/>
            <a:p>
              <a:endParaRPr lang="en-US"/>
            </a:p>
          </p:txBody>
        </p:sp>
        <p:sp>
          <p:nvSpPr>
            <p:cNvPr id="1619025" name="Line 81"/>
            <p:cNvSpPr>
              <a:spLocks noChangeShapeType="1"/>
            </p:cNvSpPr>
            <p:nvPr/>
          </p:nvSpPr>
          <p:spPr bwMode="auto">
            <a:xfrm>
              <a:off x="326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6" name="Line 82"/>
            <p:cNvSpPr>
              <a:spLocks noChangeShapeType="1"/>
            </p:cNvSpPr>
            <p:nvPr/>
          </p:nvSpPr>
          <p:spPr bwMode="auto">
            <a:xfrm>
              <a:off x="3504" y="3168"/>
              <a:ext cx="0" cy="288"/>
            </a:xfrm>
            <a:prstGeom prst="line">
              <a:avLst/>
            </a:prstGeom>
            <a:noFill/>
            <a:ln w="28575">
              <a:solidFill>
                <a:schemeClr val="tx1"/>
              </a:solidFill>
              <a:round/>
              <a:headEnd/>
              <a:tailEnd type="triangle" w="med" len="med"/>
            </a:ln>
            <a:effectLst/>
          </p:spPr>
          <p:txBody>
            <a:bodyPr/>
            <a:lstStyle/>
            <a:p>
              <a:endParaRPr lang="en-US"/>
            </a:p>
          </p:txBody>
        </p:sp>
        <p:sp>
          <p:nvSpPr>
            <p:cNvPr id="1619027" name="Line 83"/>
            <p:cNvSpPr>
              <a:spLocks noChangeShapeType="1"/>
            </p:cNvSpPr>
            <p:nvPr/>
          </p:nvSpPr>
          <p:spPr bwMode="auto">
            <a:xfrm>
              <a:off x="374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8" name="Line 84"/>
            <p:cNvSpPr>
              <a:spLocks noChangeShapeType="1"/>
            </p:cNvSpPr>
            <p:nvPr/>
          </p:nvSpPr>
          <p:spPr bwMode="auto">
            <a:xfrm>
              <a:off x="3024" y="3264"/>
              <a:ext cx="0" cy="192"/>
            </a:xfrm>
            <a:prstGeom prst="line">
              <a:avLst/>
            </a:prstGeom>
            <a:noFill/>
            <a:ln w="28575">
              <a:solidFill>
                <a:schemeClr val="tx1"/>
              </a:solidFill>
              <a:round/>
              <a:headEnd/>
              <a:tailEnd type="triangle" w="med" len="med"/>
            </a:ln>
            <a:effectLst/>
          </p:spPr>
          <p:txBody>
            <a:bodyPr/>
            <a:lstStyle/>
            <a:p>
              <a:endParaRPr lang="en-US"/>
            </a:p>
          </p:txBody>
        </p:sp>
        <p:sp>
          <p:nvSpPr>
            <p:cNvPr id="1619029" name="Line 85"/>
            <p:cNvSpPr>
              <a:spLocks noChangeShapeType="1"/>
            </p:cNvSpPr>
            <p:nvPr/>
          </p:nvSpPr>
          <p:spPr bwMode="auto">
            <a:xfrm>
              <a:off x="3024" y="1248"/>
              <a:ext cx="0" cy="192"/>
            </a:xfrm>
            <a:prstGeom prst="line">
              <a:avLst/>
            </a:prstGeom>
            <a:noFill/>
            <a:ln w="12700">
              <a:solidFill>
                <a:schemeClr val="tx1"/>
              </a:solidFill>
              <a:round/>
              <a:headEnd/>
              <a:tailEnd/>
            </a:ln>
            <a:effectLst/>
          </p:spPr>
          <p:txBody>
            <a:bodyPr/>
            <a:lstStyle/>
            <a:p>
              <a:endParaRPr lang="en-US"/>
            </a:p>
          </p:txBody>
        </p:sp>
        <p:sp>
          <p:nvSpPr>
            <p:cNvPr id="1619030" name="Line 86"/>
            <p:cNvSpPr>
              <a:spLocks noChangeShapeType="1"/>
            </p:cNvSpPr>
            <p:nvPr/>
          </p:nvSpPr>
          <p:spPr bwMode="auto">
            <a:xfrm>
              <a:off x="3024" y="1440"/>
              <a:ext cx="2304" cy="0"/>
            </a:xfrm>
            <a:prstGeom prst="line">
              <a:avLst/>
            </a:prstGeom>
            <a:noFill/>
            <a:ln w="12700">
              <a:solidFill>
                <a:schemeClr val="tx1"/>
              </a:solidFill>
              <a:round/>
              <a:headEnd/>
              <a:tailEnd/>
            </a:ln>
            <a:effectLst/>
          </p:spPr>
          <p:txBody>
            <a:bodyPr/>
            <a:lstStyle/>
            <a:p>
              <a:endParaRPr lang="en-US"/>
            </a:p>
          </p:txBody>
        </p:sp>
        <p:sp>
          <p:nvSpPr>
            <p:cNvPr id="1619031" name="Line 87"/>
            <p:cNvSpPr>
              <a:spLocks noChangeShapeType="1"/>
            </p:cNvSpPr>
            <p:nvPr/>
          </p:nvSpPr>
          <p:spPr bwMode="auto">
            <a:xfrm>
              <a:off x="5328" y="1440"/>
              <a:ext cx="0" cy="2112"/>
            </a:xfrm>
            <a:prstGeom prst="line">
              <a:avLst/>
            </a:prstGeom>
            <a:noFill/>
            <a:ln w="12700">
              <a:solidFill>
                <a:schemeClr val="tx1"/>
              </a:solidFill>
              <a:round/>
              <a:headEnd/>
              <a:tailEnd/>
            </a:ln>
            <a:effectLst/>
          </p:spPr>
          <p:txBody>
            <a:bodyPr/>
            <a:lstStyle/>
            <a:p>
              <a:endParaRPr lang="en-US"/>
            </a:p>
          </p:txBody>
        </p:sp>
        <p:sp>
          <p:nvSpPr>
            <p:cNvPr id="1619032" name="Line 88"/>
            <p:cNvSpPr>
              <a:spLocks noChangeShapeType="1"/>
            </p:cNvSpPr>
            <p:nvPr/>
          </p:nvSpPr>
          <p:spPr bwMode="auto">
            <a:xfrm flipH="1">
              <a:off x="3696" y="3552"/>
              <a:ext cx="1632" cy="0"/>
            </a:xfrm>
            <a:prstGeom prst="line">
              <a:avLst/>
            </a:prstGeom>
            <a:noFill/>
            <a:ln w="12700">
              <a:solidFill>
                <a:schemeClr val="tx1"/>
              </a:solidFill>
              <a:round/>
              <a:headEnd/>
              <a:tailEnd type="triangle" w="med" len="med"/>
            </a:ln>
            <a:effectLst/>
          </p:spPr>
          <p:txBody>
            <a:bodyPr/>
            <a:lstStyle/>
            <a:p>
              <a:endParaRPr lang="en-US"/>
            </a:p>
          </p:txBody>
        </p:sp>
        <p:sp>
          <p:nvSpPr>
            <p:cNvPr id="1619033" name="Line 89"/>
            <p:cNvSpPr>
              <a:spLocks noChangeShapeType="1"/>
            </p:cNvSpPr>
            <p:nvPr/>
          </p:nvSpPr>
          <p:spPr bwMode="auto">
            <a:xfrm>
              <a:off x="3360" y="3600"/>
              <a:ext cx="0" cy="144"/>
            </a:xfrm>
            <a:prstGeom prst="line">
              <a:avLst/>
            </a:prstGeom>
            <a:noFill/>
            <a:ln w="28575">
              <a:solidFill>
                <a:schemeClr val="tx1"/>
              </a:solidFill>
              <a:round/>
              <a:headEnd/>
              <a:tailEnd/>
            </a:ln>
            <a:effectLst/>
          </p:spPr>
          <p:txBody>
            <a:bodyPr/>
            <a:lstStyle/>
            <a:p>
              <a:endParaRPr lang="en-US"/>
            </a:p>
          </p:txBody>
        </p:sp>
        <p:sp>
          <p:nvSpPr>
            <p:cNvPr id="1619034" name="Line 90"/>
            <p:cNvSpPr>
              <a:spLocks noChangeShapeType="1"/>
            </p:cNvSpPr>
            <p:nvPr/>
          </p:nvSpPr>
          <p:spPr bwMode="auto">
            <a:xfrm>
              <a:off x="3360" y="3744"/>
              <a:ext cx="2064" cy="0"/>
            </a:xfrm>
            <a:prstGeom prst="line">
              <a:avLst/>
            </a:prstGeom>
            <a:noFill/>
            <a:ln w="28575">
              <a:solidFill>
                <a:schemeClr val="tx1"/>
              </a:solidFill>
              <a:round/>
              <a:headEnd/>
              <a:tailEnd/>
            </a:ln>
            <a:effectLst/>
          </p:spPr>
          <p:txBody>
            <a:bodyPr/>
            <a:lstStyle/>
            <a:p>
              <a:endParaRPr lang="en-US"/>
            </a:p>
          </p:txBody>
        </p:sp>
      </p:grpSp>
      <p:sp>
        <p:nvSpPr>
          <p:cNvPr id="1619036" name="Rectangle 92"/>
          <p:cNvSpPr>
            <a:spLocks noChangeArrowheads="1"/>
          </p:cNvSpPr>
          <p:nvPr/>
        </p:nvSpPr>
        <p:spPr bwMode="auto">
          <a:xfrm>
            <a:off x="533400" y="6087535"/>
            <a:ext cx="8077200" cy="457200"/>
          </a:xfrm>
          <a:prstGeom prst="rect">
            <a:avLst/>
          </a:prstGeom>
          <a:noFill/>
          <a:ln w="12700">
            <a:noFill/>
            <a:miter lim="800000"/>
            <a:headEnd/>
            <a:tailEnd/>
          </a:ln>
          <a:effectLst/>
        </p:spPr>
        <p:txBody>
          <a:bodyPr lIns="90488" tIns="44450" rIns="90488" bIns="44450"/>
          <a:lstStyle/>
          <a:p>
            <a:pPr marL="342900" indent="-342900" algn="ctr">
              <a:lnSpc>
                <a:spcPct val="90000"/>
              </a:lnSpc>
              <a:spcBef>
                <a:spcPct val="65000"/>
              </a:spcBef>
              <a:buClr>
                <a:schemeClr val="accent1"/>
              </a:buClr>
              <a:buSzPct val="75000"/>
              <a:buFont typeface="Wingdings" pitchFamily="2" charset="2"/>
              <a:buNone/>
            </a:pPr>
            <a:r>
              <a:rPr lang="en-US" sz="2400" i="1" dirty="0"/>
              <a:t>What kind of locality are we taking advantage of?</a:t>
            </a:r>
          </a:p>
        </p:txBody>
      </p:sp>
      <p:sp>
        <p:nvSpPr>
          <p:cNvPr id="96" name="Date Placeholder 95"/>
          <p:cNvSpPr>
            <a:spLocks noGrp="1"/>
          </p:cNvSpPr>
          <p:nvPr>
            <p:ph type="dt" sz="half" idx="10"/>
          </p:nvPr>
        </p:nvSpPr>
        <p:spPr/>
        <p:txBody>
          <a:bodyPr/>
          <a:lstStyle/>
          <a:p>
            <a:fld id="{43A7C297-3102-A545-BADC-353495A80C9B}" type="datetime1">
              <a:rPr lang="en-US" smtClean="0"/>
              <a:pPr/>
              <a:t>2/22/11</a:t>
            </a:fld>
            <a:endParaRPr lang="en-US"/>
          </a:p>
        </p:txBody>
      </p:sp>
      <p:sp>
        <p:nvSpPr>
          <p:cNvPr id="97" name="Slide Number Placeholder 96"/>
          <p:cNvSpPr>
            <a:spLocks noGrp="1"/>
          </p:cNvSpPr>
          <p:nvPr>
            <p:ph type="sldNum" sz="quarter" idx="12"/>
          </p:nvPr>
        </p:nvSpPr>
        <p:spPr/>
        <p:txBody>
          <a:bodyPr/>
          <a:lstStyle/>
          <a:p>
            <a:fld id="{3CC63E4C-4642-794D-A2FD-70F6B81535F5}" type="slidenum">
              <a:rPr lang="en-US" smtClean="0"/>
              <a:pPr/>
              <a:t>34</a:t>
            </a:fld>
            <a:endParaRPr lang="en-US"/>
          </a:p>
        </p:txBody>
      </p:sp>
      <p:sp>
        <p:nvSpPr>
          <p:cNvPr id="98" name="Footer Placeholder 97"/>
          <p:cNvSpPr>
            <a:spLocks noGrp="1"/>
          </p:cNvSpPr>
          <p:nvPr>
            <p:ph type="ftr" sz="quarter" idx="11"/>
          </p:nvPr>
        </p:nvSpPr>
        <p:spPr/>
        <p:txBody>
          <a:bodyPr/>
          <a:lstStyle/>
          <a:p>
            <a:r>
              <a:rPr lang="en-US" smtClean="0"/>
              <a:t>Spring 2011 -- Lecture #11</a:t>
            </a:r>
            <a:endParaRPr lang="en-US"/>
          </a:p>
        </p:txBody>
      </p:sp>
      <p:sp>
        <p:nvSpPr>
          <p:cNvPr id="99" name="TextBox 98"/>
          <p:cNvSpPr txBox="1"/>
          <p:nvPr/>
        </p:nvSpPr>
        <p:spPr>
          <a:xfrm>
            <a:off x="6380157" y="6488668"/>
            <a:ext cx="1766792" cy="369332"/>
          </a:xfrm>
          <a:prstGeom prst="rect">
            <a:avLst/>
          </a:prstGeom>
          <a:noFill/>
        </p:spPr>
        <p:txBody>
          <a:bodyPr wrap="none" rtlCol="0">
            <a:spAutoFit/>
          </a:bodyPr>
          <a:lstStyle/>
          <a:p>
            <a:r>
              <a:rPr lang="en-US" dirty="0" smtClean="0">
                <a:hlinkClick r:id="rId3"/>
              </a:rPr>
              <a:t>Student Roulette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19036"/>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9036" grpId="0" autoUpdateAnimBg="0"/>
      <p:bldP spid="99"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4850" name="Rectangle 2"/>
          <p:cNvSpPr>
            <a:spLocks noGrp="1" noChangeArrowheads="1"/>
          </p:cNvSpPr>
          <p:nvPr>
            <p:ph type="title"/>
          </p:nvPr>
        </p:nvSpPr>
        <p:spPr/>
        <p:txBody>
          <a:bodyPr>
            <a:normAutofit fontScale="90000"/>
          </a:bodyPr>
          <a:lstStyle/>
          <a:p>
            <a:r>
              <a:rPr lang="en-US"/>
              <a:t>Taking Advantage of Spatial Locality </a:t>
            </a:r>
          </a:p>
        </p:txBody>
      </p:sp>
      <p:grpSp>
        <p:nvGrpSpPr>
          <p:cNvPr id="2" name="Group 3"/>
          <p:cNvGrpSpPr>
            <a:grpSpLocks/>
          </p:cNvGrpSpPr>
          <p:nvPr/>
        </p:nvGrpSpPr>
        <p:grpSpPr bwMode="auto">
          <a:xfrm>
            <a:off x="533400" y="2370656"/>
            <a:ext cx="2514600" cy="990600"/>
            <a:chOff x="336" y="1248"/>
            <a:chExt cx="1584" cy="624"/>
          </a:xfrm>
        </p:grpSpPr>
        <p:sp>
          <p:nvSpPr>
            <p:cNvPr id="1614852" name="Rectangle 4"/>
            <p:cNvSpPr>
              <a:spLocks noChangeArrowheads="1"/>
            </p:cNvSpPr>
            <p:nvPr/>
          </p:nvSpPr>
          <p:spPr bwMode="auto">
            <a:xfrm>
              <a:off x="672"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53" name="Line 5"/>
            <p:cNvSpPr>
              <a:spLocks noChangeShapeType="1"/>
            </p:cNvSpPr>
            <p:nvPr/>
          </p:nvSpPr>
          <p:spPr bwMode="auto">
            <a:xfrm>
              <a:off x="672" y="1680"/>
              <a:ext cx="624" cy="0"/>
            </a:xfrm>
            <a:prstGeom prst="line">
              <a:avLst/>
            </a:prstGeom>
            <a:noFill/>
            <a:ln w="12700">
              <a:solidFill>
                <a:schemeClr val="tx1"/>
              </a:solidFill>
              <a:round/>
              <a:headEnd/>
              <a:tailEnd/>
            </a:ln>
            <a:effectLst/>
          </p:spPr>
          <p:txBody>
            <a:bodyPr wrap="none" anchor="ctr"/>
            <a:lstStyle/>
            <a:p>
              <a:endParaRPr lang="en-US"/>
            </a:p>
          </p:txBody>
        </p:sp>
        <p:sp>
          <p:nvSpPr>
            <p:cNvPr id="1614854" name="Rectangle 6"/>
            <p:cNvSpPr>
              <a:spLocks noChangeArrowheads="1"/>
            </p:cNvSpPr>
            <p:nvPr/>
          </p:nvSpPr>
          <p:spPr bwMode="auto">
            <a:xfrm>
              <a:off x="1296"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55" name="Line 7"/>
            <p:cNvSpPr>
              <a:spLocks noChangeShapeType="1"/>
            </p:cNvSpPr>
            <p:nvPr/>
          </p:nvSpPr>
          <p:spPr bwMode="auto">
            <a:xfrm>
              <a:off x="1296" y="1680"/>
              <a:ext cx="624" cy="0"/>
            </a:xfrm>
            <a:prstGeom prst="line">
              <a:avLst/>
            </a:prstGeom>
            <a:noFill/>
            <a:ln w="12700">
              <a:solidFill>
                <a:schemeClr val="tx1"/>
              </a:solidFill>
              <a:round/>
              <a:headEnd/>
              <a:tailEnd/>
            </a:ln>
            <a:effectLst/>
          </p:spPr>
          <p:txBody>
            <a:bodyPr wrap="none" anchor="ctr"/>
            <a:lstStyle/>
            <a:p>
              <a:endParaRPr lang="en-US"/>
            </a:p>
          </p:txBody>
        </p:sp>
        <p:sp>
          <p:nvSpPr>
            <p:cNvPr id="1614856" name="Text Box 8"/>
            <p:cNvSpPr txBox="1">
              <a:spLocks noChangeArrowheads="1"/>
            </p:cNvSpPr>
            <p:nvPr/>
          </p:nvSpPr>
          <p:spPr bwMode="auto">
            <a:xfrm>
              <a:off x="960" y="1248"/>
              <a:ext cx="196" cy="231"/>
            </a:xfrm>
            <a:prstGeom prst="rect">
              <a:avLst/>
            </a:prstGeom>
            <a:noFill/>
            <a:ln w="12700">
              <a:noFill/>
              <a:miter lim="800000"/>
              <a:headEnd/>
              <a:tailEnd/>
            </a:ln>
            <a:effectLst/>
          </p:spPr>
          <p:txBody>
            <a:bodyPr wrap="none">
              <a:spAutoFit/>
            </a:bodyPr>
            <a:lstStyle/>
            <a:p>
              <a:r>
                <a:rPr lang="en-US" b="1">
                  <a:solidFill>
                    <a:schemeClr val="tx1"/>
                  </a:solidFill>
                </a:rPr>
                <a:t>0</a:t>
              </a:r>
            </a:p>
          </p:txBody>
        </p:sp>
        <p:sp>
          <p:nvSpPr>
            <p:cNvPr id="1614857" name="Rectangle 9"/>
            <p:cNvSpPr>
              <a:spLocks noChangeArrowheads="1"/>
            </p:cNvSpPr>
            <p:nvPr/>
          </p:nvSpPr>
          <p:spPr bwMode="auto">
            <a:xfrm>
              <a:off x="336" y="1488"/>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858" name="Line 10"/>
            <p:cNvSpPr>
              <a:spLocks noChangeShapeType="1"/>
            </p:cNvSpPr>
            <p:nvPr/>
          </p:nvSpPr>
          <p:spPr bwMode="auto">
            <a:xfrm>
              <a:off x="336" y="1680"/>
              <a:ext cx="336" cy="0"/>
            </a:xfrm>
            <a:prstGeom prst="line">
              <a:avLst/>
            </a:prstGeom>
            <a:noFill/>
            <a:ln w="12700">
              <a:solidFill>
                <a:schemeClr val="tx1"/>
              </a:solidFill>
              <a:round/>
              <a:headEnd/>
              <a:tailEnd/>
            </a:ln>
            <a:effectLst/>
          </p:spPr>
          <p:txBody>
            <a:bodyPr wrap="none" anchor="ctr"/>
            <a:lstStyle/>
            <a:p>
              <a:endParaRPr lang="en-US"/>
            </a:p>
          </p:txBody>
        </p:sp>
      </p:grpSp>
      <p:sp>
        <p:nvSpPr>
          <p:cNvPr id="1614859" name="Rectangle 11"/>
          <p:cNvSpPr>
            <a:spLocks noGrp="1" noChangeArrowheads="1"/>
          </p:cNvSpPr>
          <p:nvPr>
            <p:ph type="body" idx="1"/>
          </p:nvPr>
        </p:nvSpPr>
        <p:spPr>
          <a:xfrm>
            <a:off x="685800" y="1303856"/>
            <a:ext cx="7848600" cy="812800"/>
          </a:xfrm>
          <a:noFill/>
          <a:ln/>
        </p:spPr>
        <p:txBody>
          <a:bodyPr>
            <a:normAutofit fontScale="85000" lnSpcReduction="20000"/>
          </a:bodyPr>
          <a:lstStyle/>
          <a:p>
            <a:r>
              <a:rPr lang="en-US"/>
              <a:t>Let cache block hold more than one word</a:t>
            </a:r>
          </a:p>
          <a:p>
            <a:pPr lvl="1" algn="ctr">
              <a:buFont typeface="Monotype Sorts" pitchFamily="2" charset="2"/>
              <a:buNone/>
            </a:pPr>
            <a:r>
              <a:rPr lang="en-US"/>
              <a:t>                          0   1   2   3   4   3   4   15</a:t>
            </a:r>
          </a:p>
        </p:txBody>
      </p:sp>
      <p:grpSp>
        <p:nvGrpSpPr>
          <p:cNvPr id="3" name="Group 13"/>
          <p:cNvGrpSpPr>
            <a:grpSpLocks/>
          </p:cNvGrpSpPr>
          <p:nvPr/>
        </p:nvGrpSpPr>
        <p:grpSpPr bwMode="auto">
          <a:xfrm>
            <a:off x="3429000" y="2384944"/>
            <a:ext cx="2514600" cy="976312"/>
            <a:chOff x="2160" y="1257"/>
            <a:chExt cx="1584" cy="615"/>
          </a:xfrm>
        </p:grpSpPr>
        <p:sp>
          <p:nvSpPr>
            <p:cNvPr id="1614862" name="Text Box 14"/>
            <p:cNvSpPr txBox="1">
              <a:spLocks noChangeArrowheads="1"/>
            </p:cNvSpPr>
            <p:nvPr/>
          </p:nvSpPr>
          <p:spPr bwMode="auto">
            <a:xfrm>
              <a:off x="2832" y="1257"/>
              <a:ext cx="196" cy="231"/>
            </a:xfrm>
            <a:prstGeom prst="rect">
              <a:avLst/>
            </a:prstGeom>
            <a:noFill/>
            <a:ln w="12700">
              <a:noFill/>
              <a:miter lim="800000"/>
              <a:headEnd/>
              <a:tailEnd/>
            </a:ln>
            <a:effectLst/>
          </p:spPr>
          <p:txBody>
            <a:bodyPr wrap="none">
              <a:spAutoFit/>
            </a:bodyPr>
            <a:lstStyle/>
            <a:p>
              <a:r>
                <a:rPr lang="en-US" b="1">
                  <a:solidFill>
                    <a:schemeClr val="tx1"/>
                  </a:solidFill>
                </a:rPr>
                <a:t>1</a:t>
              </a:r>
            </a:p>
          </p:txBody>
        </p:sp>
        <p:sp>
          <p:nvSpPr>
            <p:cNvPr id="1614863" name="Rectangle 15"/>
            <p:cNvSpPr>
              <a:spLocks noChangeArrowheads="1"/>
            </p:cNvSpPr>
            <p:nvPr/>
          </p:nvSpPr>
          <p:spPr bwMode="auto">
            <a:xfrm>
              <a:off x="2496"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64" name="Line 16"/>
            <p:cNvSpPr>
              <a:spLocks noChangeShapeType="1"/>
            </p:cNvSpPr>
            <p:nvPr/>
          </p:nvSpPr>
          <p:spPr bwMode="auto">
            <a:xfrm>
              <a:off x="2496" y="1680"/>
              <a:ext cx="624" cy="0"/>
            </a:xfrm>
            <a:prstGeom prst="line">
              <a:avLst/>
            </a:prstGeom>
            <a:noFill/>
            <a:ln w="12700">
              <a:solidFill>
                <a:schemeClr val="tx1"/>
              </a:solidFill>
              <a:round/>
              <a:headEnd/>
              <a:tailEnd/>
            </a:ln>
            <a:effectLst/>
          </p:spPr>
          <p:txBody>
            <a:bodyPr wrap="none" anchor="ctr"/>
            <a:lstStyle/>
            <a:p>
              <a:endParaRPr lang="en-US"/>
            </a:p>
          </p:txBody>
        </p:sp>
        <p:sp>
          <p:nvSpPr>
            <p:cNvPr id="1614865" name="Rectangle 17"/>
            <p:cNvSpPr>
              <a:spLocks noChangeArrowheads="1"/>
            </p:cNvSpPr>
            <p:nvPr/>
          </p:nvSpPr>
          <p:spPr bwMode="auto">
            <a:xfrm>
              <a:off x="3120"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66" name="Line 18"/>
            <p:cNvSpPr>
              <a:spLocks noChangeShapeType="1"/>
            </p:cNvSpPr>
            <p:nvPr/>
          </p:nvSpPr>
          <p:spPr bwMode="auto">
            <a:xfrm>
              <a:off x="3120" y="1680"/>
              <a:ext cx="624" cy="0"/>
            </a:xfrm>
            <a:prstGeom prst="line">
              <a:avLst/>
            </a:prstGeom>
            <a:noFill/>
            <a:ln w="12700">
              <a:solidFill>
                <a:schemeClr val="tx1"/>
              </a:solidFill>
              <a:round/>
              <a:headEnd/>
              <a:tailEnd/>
            </a:ln>
            <a:effectLst/>
          </p:spPr>
          <p:txBody>
            <a:bodyPr wrap="none" anchor="ctr"/>
            <a:lstStyle/>
            <a:p>
              <a:endParaRPr lang="en-US"/>
            </a:p>
          </p:txBody>
        </p:sp>
        <p:sp>
          <p:nvSpPr>
            <p:cNvPr id="1614867" name="Rectangle 19"/>
            <p:cNvSpPr>
              <a:spLocks noChangeArrowheads="1"/>
            </p:cNvSpPr>
            <p:nvPr/>
          </p:nvSpPr>
          <p:spPr bwMode="auto">
            <a:xfrm>
              <a:off x="2160" y="1488"/>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868" name="Line 20"/>
            <p:cNvSpPr>
              <a:spLocks noChangeShapeType="1"/>
            </p:cNvSpPr>
            <p:nvPr/>
          </p:nvSpPr>
          <p:spPr bwMode="auto">
            <a:xfrm>
              <a:off x="2160" y="1680"/>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4" name="Group 21"/>
          <p:cNvGrpSpPr>
            <a:grpSpLocks/>
          </p:cNvGrpSpPr>
          <p:nvPr/>
        </p:nvGrpSpPr>
        <p:grpSpPr bwMode="auto">
          <a:xfrm>
            <a:off x="6248400" y="2410344"/>
            <a:ext cx="2514600" cy="950912"/>
            <a:chOff x="3936" y="1273"/>
            <a:chExt cx="1584" cy="599"/>
          </a:xfrm>
        </p:grpSpPr>
        <p:sp>
          <p:nvSpPr>
            <p:cNvPr id="1614870" name="Text Box 22"/>
            <p:cNvSpPr txBox="1">
              <a:spLocks noChangeArrowheads="1"/>
            </p:cNvSpPr>
            <p:nvPr/>
          </p:nvSpPr>
          <p:spPr bwMode="auto">
            <a:xfrm>
              <a:off x="4608" y="1273"/>
              <a:ext cx="196" cy="231"/>
            </a:xfrm>
            <a:prstGeom prst="rect">
              <a:avLst/>
            </a:prstGeom>
            <a:noFill/>
            <a:ln w="12700">
              <a:noFill/>
              <a:miter lim="800000"/>
              <a:headEnd/>
              <a:tailEnd/>
            </a:ln>
            <a:effectLst/>
          </p:spPr>
          <p:txBody>
            <a:bodyPr wrap="none">
              <a:spAutoFit/>
            </a:bodyPr>
            <a:lstStyle/>
            <a:p>
              <a:r>
                <a:rPr lang="en-US" b="1">
                  <a:solidFill>
                    <a:schemeClr val="tx1"/>
                  </a:solidFill>
                </a:rPr>
                <a:t>2</a:t>
              </a:r>
            </a:p>
          </p:txBody>
        </p:sp>
        <p:sp>
          <p:nvSpPr>
            <p:cNvPr id="1614871" name="Rectangle 23"/>
            <p:cNvSpPr>
              <a:spLocks noChangeArrowheads="1"/>
            </p:cNvSpPr>
            <p:nvPr/>
          </p:nvSpPr>
          <p:spPr bwMode="auto">
            <a:xfrm>
              <a:off x="4272"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72" name="Line 24"/>
            <p:cNvSpPr>
              <a:spLocks noChangeShapeType="1"/>
            </p:cNvSpPr>
            <p:nvPr/>
          </p:nvSpPr>
          <p:spPr bwMode="auto">
            <a:xfrm>
              <a:off x="4272" y="1680"/>
              <a:ext cx="624" cy="0"/>
            </a:xfrm>
            <a:prstGeom prst="line">
              <a:avLst/>
            </a:prstGeom>
            <a:noFill/>
            <a:ln w="12700">
              <a:solidFill>
                <a:schemeClr val="tx1"/>
              </a:solidFill>
              <a:round/>
              <a:headEnd/>
              <a:tailEnd/>
            </a:ln>
            <a:effectLst/>
          </p:spPr>
          <p:txBody>
            <a:bodyPr wrap="none" anchor="ctr"/>
            <a:lstStyle/>
            <a:p>
              <a:endParaRPr lang="en-US"/>
            </a:p>
          </p:txBody>
        </p:sp>
        <p:sp>
          <p:nvSpPr>
            <p:cNvPr id="1614873" name="Rectangle 25"/>
            <p:cNvSpPr>
              <a:spLocks noChangeArrowheads="1"/>
            </p:cNvSpPr>
            <p:nvPr/>
          </p:nvSpPr>
          <p:spPr bwMode="auto">
            <a:xfrm>
              <a:off x="4896"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74" name="Line 26"/>
            <p:cNvSpPr>
              <a:spLocks noChangeShapeType="1"/>
            </p:cNvSpPr>
            <p:nvPr/>
          </p:nvSpPr>
          <p:spPr bwMode="auto">
            <a:xfrm>
              <a:off x="4896" y="1680"/>
              <a:ext cx="624" cy="0"/>
            </a:xfrm>
            <a:prstGeom prst="line">
              <a:avLst/>
            </a:prstGeom>
            <a:noFill/>
            <a:ln w="12700">
              <a:solidFill>
                <a:schemeClr val="tx1"/>
              </a:solidFill>
              <a:round/>
              <a:headEnd/>
              <a:tailEnd/>
            </a:ln>
            <a:effectLst/>
          </p:spPr>
          <p:txBody>
            <a:bodyPr wrap="none" anchor="ctr"/>
            <a:lstStyle/>
            <a:p>
              <a:endParaRPr lang="en-US"/>
            </a:p>
          </p:txBody>
        </p:sp>
        <p:sp>
          <p:nvSpPr>
            <p:cNvPr id="1614875" name="Rectangle 27"/>
            <p:cNvSpPr>
              <a:spLocks noChangeArrowheads="1"/>
            </p:cNvSpPr>
            <p:nvPr/>
          </p:nvSpPr>
          <p:spPr bwMode="auto">
            <a:xfrm>
              <a:off x="3936" y="1488"/>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876" name="Line 28"/>
            <p:cNvSpPr>
              <a:spLocks noChangeShapeType="1"/>
            </p:cNvSpPr>
            <p:nvPr/>
          </p:nvSpPr>
          <p:spPr bwMode="auto">
            <a:xfrm>
              <a:off x="3936" y="1680"/>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5" name="Group 29"/>
          <p:cNvGrpSpPr>
            <a:grpSpLocks/>
          </p:cNvGrpSpPr>
          <p:nvPr/>
        </p:nvGrpSpPr>
        <p:grpSpPr bwMode="auto">
          <a:xfrm>
            <a:off x="533400" y="3742256"/>
            <a:ext cx="2514600" cy="990600"/>
            <a:chOff x="336" y="2112"/>
            <a:chExt cx="1584" cy="624"/>
          </a:xfrm>
        </p:grpSpPr>
        <p:sp>
          <p:nvSpPr>
            <p:cNvPr id="1614878" name="Text Box 30"/>
            <p:cNvSpPr txBox="1">
              <a:spLocks noChangeArrowheads="1"/>
            </p:cNvSpPr>
            <p:nvPr/>
          </p:nvSpPr>
          <p:spPr bwMode="auto">
            <a:xfrm>
              <a:off x="1008" y="2112"/>
              <a:ext cx="196" cy="231"/>
            </a:xfrm>
            <a:prstGeom prst="rect">
              <a:avLst/>
            </a:prstGeom>
            <a:noFill/>
            <a:ln w="12700">
              <a:noFill/>
              <a:miter lim="800000"/>
              <a:headEnd/>
              <a:tailEnd/>
            </a:ln>
            <a:effectLst/>
          </p:spPr>
          <p:txBody>
            <a:bodyPr wrap="none">
              <a:spAutoFit/>
            </a:bodyPr>
            <a:lstStyle/>
            <a:p>
              <a:r>
                <a:rPr lang="en-US" b="1">
                  <a:solidFill>
                    <a:schemeClr val="tx1"/>
                  </a:solidFill>
                </a:rPr>
                <a:t>3</a:t>
              </a:r>
            </a:p>
          </p:txBody>
        </p:sp>
        <p:sp>
          <p:nvSpPr>
            <p:cNvPr id="1614879" name="Rectangle 31"/>
            <p:cNvSpPr>
              <a:spLocks noChangeArrowheads="1"/>
            </p:cNvSpPr>
            <p:nvPr/>
          </p:nvSpPr>
          <p:spPr bwMode="auto">
            <a:xfrm>
              <a:off x="672"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80" name="Line 32"/>
            <p:cNvSpPr>
              <a:spLocks noChangeShapeType="1"/>
            </p:cNvSpPr>
            <p:nvPr/>
          </p:nvSpPr>
          <p:spPr bwMode="auto">
            <a:xfrm>
              <a:off x="672" y="2544"/>
              <a:ext cx="624" cy="0"/>
            </a:xfrm>
            <a:prstGeom prst="line">
              <a:avLst/>
            </a:prstGeom>
            <a:noFill/>
            <a:ln w="12700">
              <a:solidFill>
                <a:schemeClr val="tx1"/>
              </a:solidFill>
              <a:round/>
              <a:headEnd/>
              <a:tailEnd/>
            </a:ln>
            <a:effectLst/>
          </p:spPr>
          <p:txBody>
            <a:bodyPr wrap="none" anchor="ctr"/>
            <a:lstStyle/>
            <a:p>
              <a:endParaRPr lang="en-US"/>
            </a:p>
          </p:txBody>
        </p:sp>
        <p:sp>
          <p:nvSpPr>
            <p:cNvPr id="1614881" name="Rectangle 33"/>
            <p:cNvSpPr>
              <a:spLocks noChangeArrowheads="1"/>
            </p:cNvSpPr>
            <p:nvPr/>
          </p:nvSpPr>
          <p:spPr bwMode="auto">
            <a:xfrm>
              <a:off x="1296"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82" name="Line 34"/>
            <p:cNvSpPr>
              <a:spLocks noChangeShapeType="1"/>
            </p:cNvSpPr>
            <p:nvPr/>
          </p:nvSpPr>
          <p:spPr bwMode="auto">
            <a:xfrm>
              <a:off x="1296" y="2544"/>
              <a:ext cx="624" cy="0"/>
            </a:xfrm>
            <a:prstGeom prst="line">
              <a:avLst/>
            </a:prstGeom>
            <a:noFill/>
            <a:ln w="12700">
              <a:solidFill>
                <a:schemeClr val="tx1"/>
              </a:solidFill>
              <a:round/>
              <a:headEnd/>
              <a:tailEnd/>
            </a:ln>
            <a:effectLst/>
          </p:spPr>
          <p:txBody>
            <a:bodyPr wrap="none" anchor="ctr"/>
            <a:lstStyle/>
            <a:p>
              <a:endParaRPr lang="en-US"/>
            </a:p>
          </p:txBody>
        </p:sp>
        <p:sp>
          <p:nvSpPr>
            <p:cNvPr id="1614883" name="Rectangle 35"/>
            <p:cNvSpPr>
              <a:spLocks noChangeArrowheads="1"/>
            </p:cNvSpPr>
            <p:nvPr/>
          </p:nvSpPr>
          <p:spPr bwMode="auto">
            <a:xfrm>
              <a:off x="336" y="2352"/>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884" name="Line 36"/>
            <p:cNvSpPr>
              <a:spLocks noChangeShapeType="1"/>
            </p:cNvSpPr>
            <p:nvPr/>
          </p:nvSpPr>
          <p:spPr bwMode="auto">
            <a:xfrm>
              <a:off x="336" y="2544"/>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6" name="Group 37"/>
          <p:cNvGrpSpPr>
            <a:grpSpLocks/>
          </p:cNvGrpSpPr>
          <p:nvPr/>
        </p:nvGrpSpPr>
        <p:grpSpPr bwMode="auto">
          <a:xfrm>
            <a:off x="3429000" y="3742256"/>
            <a:ext cx="2514600" cy="990600"/>
            <a:chOff x="2160" y="2112"/>
            <a:chExt cx="1584" cy="624"/>
          </a:xfrm>
        </p:grpSpPr>
        <p:sp>
          <p:nvSpPr>
            <p:cNvPr id="1614886" name="Text Box 38"/>
            <p:cNvSpPr txBox="1">
              <a:spLocks noChangeArrowheads="1"/>
            </p:cNvSpPr>
            <p:nvPr/>
          </p:nvSpPr>
          <p:spPr bwMode="auto">
            <a:xfrm>
              <a:off x="2880" y="2112"/>
              <a:ext cx="196" cy="231"/>
            </a:xfrm>
            <a:prstGeom prst="rect">
              <a:avLst/>
            </a:prstGeom>
            <a:noFill/>
            <a:ln w="12700">
              <a:noFill/>
              <a:miter lim="800000"/>
              <a:headEnd/>
              <a:tailEnd/>
            </a:ln>
            <a:effectLst/>
          </p:spPr>
          <p:txBody>
            <a:bodyPr wrap="none">
              <a:spAutoFit/>
            </a:bodyPr>
            <a:lstStyle/>
            <a:p>
              <a:r>
                <a:rPr lang="en-US" b="1">
                  <a:solidFill>
                    <a:schemeClr val="tx1"/>
                  </a:solidFill>
                </a:rPr>
                <a:t>4</a:t>
              </a:r>
            </a:p>
          </p:txBody>
        </p:sp>
        <p:sp>
          <p:nvSpPr>
            <p:cNvPr id="1614887" name="Rectangle 39"/>
            <p:cNvSpPr>
              <a:spLocks noChangeArrowheads="1"/>
            </p:cNvSpPr>
            <p:nvPr/>
          </p:nvSpPr>
          <p:spPr bwMode="auto">
            <a:xfrm>
              <a:off x="2496"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88" name="Line 40"/>
            <p:cNvSpPr>
              <a:spLocks noChangeShapeType="1"/>
            </p:cNvSpPr>
            <p:nvPr/>
          </p:nvSpPr>
          <p:spPr bwMode="auto">
            <a:xfrm>
              <a:off x="2496" y="2544"/>
              <a:ext cx="624" cy="0"/>
            </a:xfrm>
            <a:prstGeom prst="line">
              <a:avLst/>
            </a:prstGeom>
            <a:noFill/>
            <a:ln w="12700">
              <a:solidFill>
                <a:schemeClr val="tx1"/>
              </a:solidFill>
              <a:round/>
              <a:headEnd/>
              <a:tailEnd/>
            </a:ln>
            <a:effectLst/>
          </p:spPr>
          <p:txBody>
            <a:bodyPr wrap="none" anchor="ctr"/>
            <a:lstStyle/>
            <a:p>
              <a:endParaRPr lang="en-US"/>
            </a:p>
          </p:txBody>
        </p:sp>
        <p:sp>
          <p:nvSpPr>
            <p:cNvPr id="1614889" name="Rectangle 41"/>
            <p:cNvSpPr>
              <a:spLocks noChangeArrowheads="1"/>
            </p:cNvSpPr>
            <p:nvPr/>
          </p:nvSpPr>
          <p:spPr bwMode="auto">
            <a:xfrm>
              <a:off x="3120"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90" name="Line 42"/>
            <p:cNvSpPr>
              <a:spLocks noChangeShapeType="1"/>
            </p:cNvSpPr>
            <p:nvPr/>
          </p:nvSpPr>
          <p:spPr bwMode="auto">
            <a:xfrm>
              <a:off x="3120" y="2544"/>
              <a:ext cx="624" cy="0"/>
            </a:xfrm>
            <a:prstGeom prst="line">
              <a:avLst/>
            </a:prstGeom>
            <a:noFill/>
            <a:ln w="12700">
              <a:solidFill>
                <a:schemeClr val="tx1"/>
              </a:solidFill>
              <a:round/>
              <a:headEnd/>
              <a:tailEnd/>
            </a:ln>
            <a:effectLst/>
          </p:spPr>
          <p:txBody>
            <a:bodyPr wrap="none" anchor="ctr"/>
            <a:lstStyle/>
            <a:p>
              <a:endParaRPr lang="en-US"/>
            </a:p>
          </p:txBody>
        </p:sp>
        <p:sp>
          <p:nvSpPr>
            <p:cNvPr id="1614891" name="Rectangle 43"/>
            <p:cNvSpPr>
              <a:spLocks noChangeArrowheads="1"/>
            </p:cNvSpPr>
            <p:nvPr/>
          </p:nvSpPr>
          <p:spPr bwMode="auto">
            <a:xfrm>
              <a:off x="2160" y="2352"/>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892" name="Line 44"/>
            <p:cNvSpPr>
              <a:spLocks noChangeShapeType="1"/>
            </p:cNvSpPr>
            <p:nvPr/>
          </p:nvSpPr>
          <p:spPr bwMode="auto">
            <a:xfrm>
              <a:off x="2160" y="2544"/>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7" name="Group 45"/>
          <p:cNvGrpSpPr>
            <a:grpSpLocks/>
          </p:cNvGrpSpPr>
          <p:nvPr/>
        </p:nvGrpSpPr>
        <p:grpSpPr bwMode="auto">
          <a:xfrm>
            <a:off x="6248400" y="3742256"/>
            <a:ext cx="2514600" cy="990600"/>
            <a:chOff x="3936" y="2112"/>
            <a:chExt cx="1584" cy="624"/>
          </a:xfrm>
        </p:grpSpPr>
        <p:sp>
          <p:nvSpPr>
            <p:cNvPr id="1614894" name="Text Box 46"/>
            <p:cNvSpPr txBox="1">
              <a:spLocks noChangeArrowheads="1"/>
            </p:cNvSpPr>
            <p:nvPr/>
          </p:nvSpPr>
          <p:spPr bwMode="auto">
            <a:xfrm>
              <a:off x="4608" y="2112"/>
              <a:ext cx="196" cy="231"/>
            </a:xfrm>
            <a:prstGeom prst="rect">
              <a:avLst/>
            </a:prstGeom>
            <a:noFill/>
            <a:ln w="12700">
              <a:noFill/>
              <a:miter lim="800000"/>
              <a:headEnd/>
              <a:tailEnd/>
            </a:ln>
            <a:effectLst/>
          </p:spPr>
          <p:txBody>
            <a:bodyPr wrap="none">
              <a:spAutoFit/>
            </a:bodyPr>
            <a:lstStyle/>
            <a:p>
              <a:r>
                <a:rPr lang="en-US" b="1">
                  <a:solidFill>
                    <a:schemeClr val="tx1"/>
                  </a:solidFill>
                </a:rPr>
                <a:t>3</a:t>
              </a:r>
            </a:p>
          </p:txBody>
        </p:sp>
        <p:sp>
          <p:nvSpPr>
            <p:cNvPr id="1614895" name="Rectangle 47"/>
            <p:cNvSpPr>
              <a:spLocks noChangeArrowheads="1"/>
            </p:cNvSpPr>
            <p:nvPr/>
          </p:nvSpPr>
          <p:spPr bwMode="auto">
            <a:xfrm>
              <a:off x="4272"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96" name="Line 48"/>
            <p:cNvSpPr>
              <a:spLocks noChangeShapeType="1"/>
            </p:cNvSpPr>
            <p:nvPr/>
          </p:nvSpPr>
          <p:spPr bwMode="auto">
            <a:xfrm>
              <a:off x="4272" y="2544"/>
              <a:ext cx="624" cy="0"/>
            </a:xfrm>
            <a:prstGeom prst="line">
              <a:avLst/>
            </a:prstGeom>
            <a:noFill/>
            <a:ln w="12700">
              <a:solidFill>
                <a:schemeClr val="tx1"/>
              </a:solidFill>
              <a:round/>
              <a:headEnd/>
              <a:tailEnd/>
            </a:ln>
            <a:effectLst/>
          </p:spPr>
          <p:txBody>
            <a:bodyPr wrap="none" anchor="ctr"/>
            <a:lstStyle/>
            <a:p>
              <a:endParaRPr lang="en-US"/>
            </a:p>
          </p:txBody>
        </p:sp>
        <p:sp>
          <p:nvSpPr>
            <p:cNvPr id="1614897" name="Rectangle 49"/>
            <p:cNvSpPr>
              <a:spLocks noChangeArrowheads="1"/>
            </p:cNvSpPr>
            <p:nvPr/>
          </p:nvSpPr>
          <p:spPr bwMode="auto">
            <a:xfrm>
              <a:off x="4896"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98" name="Line 50"/>
            <p:cNvSpPr>
              <a:spLocks noChangeShapeType="1"/>
            </p:cNvSpPr>
            <p:nvPr/>
          </p:nvSpPr>
          <p:spPr bwMode="auto">
            <a:xfrm>
              <a:off x="4896" y="2544"/>
              <a:ext cx="624" cy="0"/>
            </a:xfrm>
            <a:prstGeom prst="line">
              <a:avLst/>
            </a:prstGeom>
            <a:noFill/>
            <a:ln w="12700">
              <a:solidFill>
                <a:schemeClr val="tx1"/>
              </a:solidFill>
              <a:round/>
              <a:headEnd/>
              <a:tailEnd/>
            </a:ln>
            <a:effectLst/>
          </p:spPr>
          <p:txBody>
            <a:bodyPr wrap="none" anchor="ctr"/>
            <a:lstStyle/>
            <a:p>
              <a:endParaRPr lang="en-US"/>
            </a:p>
          </p:txBody>
        </p:sp>
        <p:sp>
          <p:nvSpPr>
            <p:cNvPr id="1614899" name="Rectangle 51"/>
            <p:cNvSpPr>
              <a:spLocks noChangeArrowheads="1"/>
            </p:cNvSpPr>
            <p:nvPr/>
          </p:nvSpPr>
          <p:spPr bwMode="auto">
            <a:xfrm>
              <a:off x="3936" y="2352"/>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900" name="Line 52"/>
            <p:cNvSpPr>
              <a:spLocks noChangeShapeType="1"/>
            </p:cNvSpPr>
            <p:nvPr/>
          </p:nvSpPr>
          <p:spPr bwMode="auto">
            <a:xfrm>
              <a:off x="3936" y="2544"/>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8" name="Group 53"/>
          <p:cNvGrpSpPr>
            <a:grpSpLocks/>
          </p:cNvGrpSpPr>
          <p:nvPr/>
        </p:nvGrpSpPr>
        <p:grpSpPr bwMode="auto">
          <a:xfrm>
            <a:off x="1905000" y="5113856"/>
            <a:ext cx="2514600" cy="990600"/>
            <a:chOff x="1200" y="2976"/>
            <a:chExt cx="1584" cy="624"/>
          </a:xfrm>
        </p:grpSpPr>
        <p:sp>
          <p:nvSpPr>
            <p:cNvPr id="1614902" name="Text Box 54"/>
            <p:cNvSpPr txBox="1">
              <a:spLocks noChangeArrowheads="1"/>
            </p:cNvSpPr>
            <p:nvPr/>
          </p:nvSpPr>
          <p:spPr bwMode="auto">
            <a:xfrm>
              <a:off x="1824" y="2976"/>
              <a:ext cx="196" cy="231"/>
            </a:xfrm>
            <a:prstGeom prst="rect">
              <a:avLst/>
            </a:prstGeom>
            <a:noFill/>
            <a:ln w="12700">
              <a:noFill/>
              <a:miter lim="800000"/>
              <a:headEnd/>
              <a:tailEnd/>
            </a:ln>
            <a:effectLst/>
          </p:spPr>
          <p:txBody>
            <a:bodyPr wrap="none">
              <a:spAutoFit/>
            </a:bodyPr>
            <a:lstStyle/>
            <a:p>
              <a:r>
                <a:rPr lang="en-US" b="1">
                  <a:solidFill>
                    <a:schemeClr val="tx1"/>
                  </a:solidFill>
                </a:rPr>
                <a:t>4</a:t>
              </a:r>
            </a:p>
          </p:txBody>
        </p:sp>
        <p:sp>
          <p:nvSpPr>
            <p:cNvPr id="1614903" name="Rectangle 55"/>
            <p:cNvSpPr>
              <a:spLocks noChangeArrowheads="1"/>
            </p:cNvSpPr>
            <p:nvPr/>
          </p:nvSpPr>
          <p:spPr bwMode="auto">
            <a:xfrm>
              <a:off x="1536" y="3216"/>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904" name="Line 56"/>
            <p:cNvSpPr>
              <a:spLocks noChangeShapeType="1"/>
            </p:cNvSpPr>
            <p:nvPr/>
          </p:nvSpPr>
          <p:spPr bwMode="auto">
            <a:xfrm>
              <a:off x="1536" y="3408"/>
              <a:ext cx="624" cy="0"/>
            </a:xfrm>
            <a:prstGeom prst="line">
              <a:avLst/>
            </a:prstGeom>
            <a:noFill/>
            <a:ln w="12700">
              <a:solidFill>
                <a:schemeClr val="tx1"/>
              </a:solidFill>
              <a:round/>
              <a:headEnd/>
              <a:tailEnd/>
            </a:ln>
            <a:effectLst/>
          </p:spPr>
          <p:txBody>
            <a:bodyPr wrap="none" anchor="ctr"/>
            <a:lstStyle/>
            <a:p>
              <a:endParaRPr lang="en-US"/>
            </a:p>
          </p:txBody>
        </p:sp>
        <p:sp>
          <p:nvSpPr>
            <p:cNvPr id="1614905" name="Rectangle 57"/>
            <p:cNvSpPr>
              <a:spLocks noChangeArrowheads="1"/>
            </p:cNvSpPr>
            <p:nvPr/>
          </p:nvSpPr>
          <p:spPr bwMode="auto">
            <a:xfrm>
              <a:off x="2160" y="3216"/>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906" name="Line 58"/>
            <p:cNvSpPr>
              <a:spLocks noChangeShapeType="1"/>
            </p:cNvSpPr>
            <p:nvPr/>
          </p:nvSpPr>
          <p:spPr bwMode="auto">
            <a:xfrm>
              <a:off x="2160" y="3408"/>
              <a:ext cx="624" cy="0"/>
            </a:xfrm>
            <a:prstGeom prst="line">
              <a:avLst/>
            </a:prstGeom>
            <a:noFill/>
            <a:ln w="12700">
              <a:solidFill>
                <a:schemeClr val="tx1"/>
              </a:solidFill>
              <a:round/>
              <a:headEnd/>
              <a:tailEnd/>
            </a:ln>
            <a:effectLst/>
          </p:spPr>
          <p:txBody>
            <a:bodyPr wrap="none" anchor="ctr"/>
            <a:lstStyle/>
            <a:p>
              <a:endParaRPr lang="en-US"/>
            </a:p>
          </p:txBody>
        </p:sp>
        <p:sp>
          <p:nvSpPr>
            <p:cNvPr id="1614907" name="Rectangle 59"/>
            <p:cNvSpPr>
              <a:spLocks noChangeArrowheads="1"/>
            </p:cNvSpPr>
            <p:nvPr/>
          </p:nvSpPr>
          <p:spPr bwMode="auto">
            <a:xfrm>
              <a:off x="1200" y="3216"/>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908" name="Line 60"/>
            <p:cNvSpPr>
              <a:spLocks noChangeShapeType="1"/>
            </p:cNvSpPr>
            <p:nvPr/>
          </p:nvSpPr>
          <p:spPr bwMode="auto">
            <a:xfrm>
              <a:off x="1200" y="3408"/>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9" name="Group 61"/>
          <p:cNvGrpSpPr>
            <a:grpSpLocks/>
          </p:cNvGrpSpPr>
          <p:nvPr/>
        </p:nvGrpSpPr>
        <p:grpSpPr bwMode="auto">
          <a:xfrm>
            <a:off x="4953000" y="5113856"/>
            <a:ext cx="2514600" cy="990600"/>
            <a:chOff x="3120" y="2976"/>
            <a:chExt cx="1584" cy="624"/>
          </a:xfrm>
        </p:grpSpPr>
        <p:sp>
          <p:nvSpPr>
            <p:cNvPr id="1614910" name="Text Box 62"/>
            <p:cNvSpPr txBox="1">
              <a:spLocks noChangeArrowheads="1"/>
            </p:cNvSpPr>
            <p:nvPr/>
          </p:nvSpPr>
          <p:spPr bwMode="auto">
            <a:xfrm>
              <a:off x="3888" y="2976"/>
              <a:ext cx="276" cy="231"/>
            </a:xfrm>
            <a:prstGeom prst="rect">
              <a:avLst/>
            </a:prstGeom>
            <a:noFill/>
            <a:ln w="12700">
              <a:noFill/>
              <a:miter lim="800000"/>
              <a:headEnd/>
              <a:tailEnd/>
            </a:ln>
            <a:effectLst/>
          </p:spPr>
          <p:txBody>
            <a:bodyPr wrap="none">
              <a:spAutoFit/>
            </a:bodyPr>
            <a:lstStyle/>
            <a:p>
              <a:r>
                <a:rPr lang="en-US" b="1">
                  <a:solidFill>
                    <a:schemeClr val="tx1"/>
                  </a:solidFill>
                </a:rPr>
                <a:t>15</a:t>
              </a:r>
            </a:p>
          </p:txBody>
        </p:sp>
        <p:sp>
          <p:nvSpPr>
            <p:cNvPr id="1614911" name="Rectangle 63"/>
            <p:cNvSpPr>
              <a:spLocks noChangeArrowheads="1"/>
            </p:cNvSpPr>
            <p:nvPr/>
          </p:nvSpPr>
          <p:spPr bwMode="auto">
            <a:xfrm>
              <a:off x="3456" y="3216"/>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912" name="Line 64"/>
            <p:cNvSpPr>
              <a:spLocks noChangeShapeType="1"/>
            </p:cNvSpPr>
            <p:nvPr/>
          </p:nvSpPr>
          <p:spPr bwMode="auto">
            <a:xfrm>
              <a:off x="3456" y="3408"/>
              <a:ext cx="624" cy="0"/>
            </a:xfrm>
            <a:prstGeom prst="line">
              <a:avLst/>
            </a:prstGeom>
            <a:noFill/>
            <a:ln w="12700">
              <a:solidFill>
                <a:schemeClr val="tx1"/>
              </a:solidFill>
              <a:round/>
              <a:headEnd/>
              <a:tailEnd/>
            </a:ln>
            <a:effectLst/>
          </p:spPr>
          <p:txBody>
            <a:bodyPr wrap="none" anchor="ctr"/>
            <a:lstStyle/>
            <a:p>
              <a:endParaRPr lang="en-US"/>
            </a:p>
          </p:txBody>
        </p:sp>
        <p:sp>
          <p:nvSpPr>
            <p:cNvPr id="1614913" name="Rectangle 65"/>
            <p:cNvSpPr>
              <a:spLocks noChangeArrowheads="1"/>
            </p:cNvSpPr>
            <p:nvPr/>
          </p:nvSpPr>
          <p:spPr bwMode="auto">
            <a:xfrm>
              <a:off x="4080" y="3216"/>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914" name="Line 66"/>
            <p:cNvSpPr>
              <a:spLocks noChangeShapeType="1"/>
            </p:cNvSpPr>
            <p:nvPr/>
          </p:nvSpPr>
          <p:spPr bwMode="auto">
            <a:xfrm>
              <a:off x="4080" y="3408"/>
              <a:ext cx="624" cy="0"/>
            </a:xfrm>
            <a:prstGeom prst="line">
              <a:avLst/>
            </a:prstGeom>
            <a:noFill/>
            <a:ln w="12700">
              <a:solidFill>
                <a:schemeClr val="tx1"/>
              </a:solidFill>
              <a:round/>
              <a:headEnd/>
              <a:tailEnd/>
            </a:ln>
            <a:effectLst/>
          </p:spPr>
          <p:txBody>
            <a:bodyPr wrap="none" anchor="ctr"/>
            <a:lstStyle/>
            <a:p>
              <a:endParaRPr lang="en-US"/>
            </a:p>
          </p:txBody>
        </p:sp>
        <p:sp>
          <p:nvSpPr>
            <p:cNvPr id="1614915" name="Rectangle 67"/>
            <p:cNvSpPr>
              <a:spLocks noChangeArrowheads="1"/>
            </p:cNvSpPr>
            <p:nvPr/>
          </p:nvSpPr>
          <p:spPr bwMode="auto">
            <a:xfrm>
              <a:off x="3120" y="3216"/>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916" name="Line 68"/>
            <p:cNvSpPr>
              <a:spLocks noChangeShapeType="1"/>
            </p:cNvSpPr>
            <p:nvPr/>
          </p:nvSpPr>
          <p:spPr bwMode="auto">
            <a:xfrm>
              <a:off x="3120" y="3408"/>
              <a:ext cx="336" cy="0"/>
            </a:xfrm>
            <a:prstGeom prst="line">
              <a:avLst/>
            </a:prstGeom>
            <a:noFill/>
            <a:ln w="12700">
              <a:solidFill>
                <a:schemeClr val="tx1"/>
              </a:solidFill>
              <a:round/>
              <a:headEnd/>
              <a:tailEnd/>
            </a:ln>
            <a:effectLst/>
          </p:spPr>
          <p:txBody>
            <a:bodyPr wrap="none" anchor="ctr"/>
            <a:lstStyle/>
            <a:p>
              <a:endParaRPr lang="en-US"/>
            </a:p>
          </p:txBody>
        </p:sp>
      </p:grpSp>
      <p:sp>
        <p:nvSpPr>
          <p:cNvPr id="1614917" name="Text Box 69"/>
          <p:cNvSpPr txBox="1">
            <a:spLocks noChangeArrowheads="1"/>
          </p:cNvSpPr>
          <p:nvPr/>
        </p:nvSpPr>
        <p:spPr bwMode="auto">
          <a:xfrm>
            <a:off x="457200" y="1684856"/>
            <a:ext cx="3429000" cy="581025"/>
          </a:xfrm>
          <a:prstGeom prst="rect">
            <a:avLst/>
          </a:prstGeom>
          <a:noFill/>
          <a:ln w="12700">
            <a:noFill/>
            <a:miter lim="800000"/>
            <a:headEnd/>
            <a:tailEnd/>
          </a:ln>
          <a:effectLst/>
        </p:spPr>
        <p:txBody>
          <a:bodyPr>
            <a:spAutoFit/>
          </a:bodyPr>
          <a:lstStyle/>
          <a:p>
            <a:r>
              <a:rPr lang="en-US" sz="1600">
                <a:solidFill>
                  <a:schemeClr val="tx1"/>
                </a:solidFill>
              </a:rPr>
              <a:t>Start with an empty cache - all blocks initially marked as not valid</a:t>
            </a:r>
          </a:p>
        </p:txBody>
      </p:sp>
      <p:sp>
        <p:nvSpPr>
          <p:cNvPr id="69" name="Date Placeholder 68"/>
          <p:cNvSpPr>
            <a:spLocks noGrp="1"/>
          </p:cNvSpPr>
          <p:nvPr>
            <p:ph type="dt" sz="half" idx="10"/>
          </p:nvPr>
        </p:nvSpPr>
        <p:spPr/>
        <p:txBody>
          <a:bodyPr/>
          <a:lstStyle/>
          <a:p>
            <a:fld id="{FBCB1F13-9837-9943-9D14-1D5134EEC1A7}" type="datetime1">
              <a:rPr lang="en-US" smtClean="0"/>
              <a:pPr/>
              <a:t>2/22/11</a:t>
            </a:fld>
            <a:endParaRPr lang="en-US"/>
          </a:p>
        </p:txBody>
      </p:sp>
      <p:sp>
        <p:nvSpPr>
          <p:cNvPr id="70" name="Slide Number Placeholder 69"/>
          <p:cNvSpPr>
            <a:spLocks noGrp="1"/>
          </p:cNvSpPr>
          <p:nvPr>
            <p:ph type="sldNum" sz="quarter" idx="12"/>
          </p:nvPr>
        </p:nvSpPr>
        <p:spPr/>
        <p:txBody>
          <a:bodyPr/>
          <a:lstStyle/>
          <a:p>
            <a:fld id="{3CC63E4C-4642-794D-A2FD-70F6B81535F5}" type="slidenum">
              <a:rPr lang="en-US" smtClean="0"/>
              <a:pPr/>
              <a:t>35</a:t>
            </a:fld>
            <a:endParaRPr lang="en-US"/>
          </a:p>
        </p:txBody>
      </p:sp>
      <p:sp>
        <p:nvSpPr>
          <p:cNvPr id="71" name="Footer Placeholder 70"/>
          <p:cNvSpPr>
            <a:spLocks noGrp="1"/>
          </p:cNvSpPr>
          <p:nvPr>
            <p:ph type="ftr" sz="quarter" idx="11"/>
          </p:nvPr>
        </p:nvSpPr>
        <p:spPr/>
        <p:txBody>
          <a:bodyPr/>
          <a:lstStyle/>
          <a:p>
            <a:r>
              <a:rPr lang="en-US" smtClean="0"/>
              <a:t>Spring 2011 -- Lecture #11</a:t>
            </a:r>
            <a:endParaRPr lang="en-US"/>
          </a:p>
        </p:txBody>
      </p:sp>
      <p:sp>
        <p:nvSpPr>
          <p:cNvPr id="72" name="TextBox 71"/>
          <p:cNvSpPr txBox="1"/>
          <p:nvPr/>
        </p:nvSpPr>
        <p:spPr>
          <a:xfrm>
            <a:off x="4105559" y="1965641"/>
            <a:ext cx="4293776" cy="369332"/>
          </a:xfrm>
          <a:prstGeom prst="rect">
            <a:avLst/>
          </a:prstGeom>
          <a:noFill/>
        </p:spPr>
        <p:txBody>
          <a:bodyPr wrap="none" rtlCol="0">
            <a:spAutoFit/>
          </a:bodyPr>
          <a:lstStyle/>
          <a:p>
            <a:r>
              <a:rPr lang="en-US" dirty="0" smtClean="0"/>
              <a:t>0000 0001 0010 0011 0100 0011 0100 1111</a:t>
            </a:r>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4850" name="Rectangle 2"/>
          <p:cNvSpPr>
            <a:spLocks noGrp="1" noChangeArrowheads="1"/>
          </p:cNvSpPr>
          <p:nvPr>
            <p:ph type="title"/>
          </p:nvPr>
        </p:nvSpPr>
        <p:spPr/>
        <p:txBody>
          <a:bodyPr>
            <a:normAutofit fontScale="90000"/>
          </a:bodyPr>
          <a:lstStyle/>
          <a:p>
            <a:r>
              <a:rPr lang="en-US"/>
              <a:t>Taking Advantage of Spatial Locality </a:t>
            </a:r>
          </a:p>
        </p:txBody>
      </p:sp>
      <p:grpSp>
        <p:nvGrpSpPr>
          <p:cNvPr id="2" name="Group 3"/>
          <p:cNvGrpSpPr>
            <a:grpSpLocks/>
          </p:cNvGrpSpPr>
          <p:nvPr/>
        </p:nvGrpSpPr>
        <p:grpSpPr bwMode="auto">
          <a:xfrm>
            <a:off x="533400" y="2370656"/>
            <a:ext cx="2514600" cy="990600"/>
            <a:chOff x="336" y="1248"/>
            <a:chExt cx="1584" cy="624"/>
          </a:xfrm>
        </p:grpSpPr>
        <p:sp>
          <p:nvSpPr>
            <p:cNvPr id="1614852" name="Rectangle 4"/>
            <p:cNvSpPr>
              <a:spLocks noChangeArrowheads="1"/>
            </p:cNvSpPr>
            <p:nvPr/>
          </p:nvSpPr>
          <p:spPr bwMode="auto">
            <a:xfrm>
              <a:off x="672"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53" name="Line 5"/>
            <p:cNvSpPr>
              <a:spLocks noChangeShapeType="1"/>
            </p:cNvSpPr>
            <p:nvPr/>
          </p:nvSpPr>
          <p:spPr bwMode="auto">
            <a:xfrm>
              <a:off x="672" y="1680"/>
              <a:ext cx="624" cy="0"/>
            </a:xfrm>
            <a:prstGeom prst="line">
              <a:avLst/>
            </a:prstGeom>
            <a:noFill/>
            <a:ln w="12700">
              <a:solidFill>
                <a:schemeClr val="tx1"/>
              </a:solidFill>
              <a:round/>
              <a:headEnd/>
              <a:tailEnd/>
            </a:ln>
            <a:effectLst/>
          </p:spPr>
          <p:txBody>
            <a:bodyPr wrap="none" anchor="ctr"/>
            <a:lstStyle/>
            <a:p>
              <a:endParaRPr lang="en-US"/>
            </a:p>
          </p:txBody>
        </p:sp>
        <p:sp>
          <p:nvSpPr>
            <p:cNvPr id="1614854" name="Rectangle 6"/>
            <p:cNvSpPr>
              <a:spLocks noChangeArrowheads="1"/>
            </p:cNvSpPr>
            <p:nvPr/>
          </p:nvSpPr>
          <p:spPr bwMode="auto">
            <a:xfrm>
              <a:off x="1296"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55" name="Line 7"/>
            <p:cNvSpPr>
              <a:spLocks noChangeShapeType="1"/>
            </p:cNvSpPr>
            <p:nvPr/>
          </p:nvSpPr>
          <p:spPr bwMode="auto">
            <a:xfrm>
              <a:off x="1296" y="1680"/>
              <a:ext cx="624" cy="0"/>
            </a:xfrm>
            <a:prstGeom prst="line">
              <a:avLst/>
            </a:prstGeom>
            <a:noFill/>
            <a:ln w="12700">
              <a:solidFill>
                <a:schemeClr val="tx1"/>
              </a:solidFill>
              <a:round/>
              <a:headEnd/>
              <a:tailEnd/>
            </a:ln>
            <a:effectLst/>
          </p:spPr>
          <p:txBody>
            <a:bodyPr wrap="none" anchor="ctr"/>
            <a:lstStyle/>
            <a:p>
              <a:endParaRPr lang="en-US"/>
            </a:p>
          </p:txBody>
        </p:sp>
        <p:sp>
          <p:nvSpPr>
            <p:cNvPr id="1614856" name="Text Box 8"/>
            <p:cNvSpPr txBox="1">
              <a:spLocks noChangeArrowheads="1"/>
            </p:cNvSpPr>
            <p:nvPr/>
          </p:nvSpPr>
          <p:spPr bwMode="auto">
            <a:xfrm>
              <a:off x="960" y="1248"/>
              <a:ext cx="196" cy="231"/>
            </a:xfrm>
            <a:prstGeom prst="rect">
              <a:avLst/>
            </a:prstGeom>
            <a:noFill/>
            <a:ln w="12700">
              <a:noFill/>
              <a:miter lim="800000"/>
              <a:headEnd/>
              <a:tailEnd/>
            </a:ln>
            <a:effectLst/>
          </p:spPr>
          <p:txBody>
            <a:bodyPr wrap="none">
              <a:spAutoFit/>
            </a:bodyPr>
            <a:lstStyle/>
            <a:p>
              <a:r>
                <a:rPr lang="en-US" b="1">
                  <a:solidFill>
                    <a:schemeClr val="tx1"/>
                  </a:solidFill>
                </a:rPr>
                <a:t>0</a:t>
              </a:r>
            </a:p>
          </p:txBody>
        </p:sp>
        <p:sp>
          <p:nvSpPr>
            <p:cNvPr id="1614857" name="Rectangle 9"/>
            <p:cNvSpPr>
              <a:spLocks noChangeArrowheads="1"/>
            </p:cNvSpPr>
            <p:nvPr/>
          </p:nvSpPr>
          <p:spPr bwMode="auto">
            <a:xfrm>
              <a:off x="336" y="1488"/>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858" name="Line 10"/>
            <p:cNvSpPr>
              <a:spLocks noChangeShapeType="1"/>
            </p:cNvSpPr>
            <p:nvPr/>
          </p:nvSpPr>
          <p:spPr bwMode="auto">
            <a:xfrm>
              <a:off x="336" y="1680"/>
              <a:ext cx="336" cy="0"/>
            </a:xfrm>
            <a:prstGeom prst="line">
              <a:avLst/>
            </a:prstGeom>
            <a:noFill/>
            <a:ln w="12700">
              <a:solidFill>
                <a:schemeClr val="tx1"/>
              </a:solidFill>
              <a:round/>
              <a:headEnd/>
              <a:tailEnd/>
            </a:ln>
            <a:effectLst/>
          </p:spPr>
          <p:txBody>
            <a:bodyPr wrap="none" anchor="ctr"/>
            <a:lstStyle/>
            <a:p>
              <a:endParaRPr lang="en-US"/>
            </a:p>
          </p:txBody>
        </p:sp>
      </p:grpSp>
      <p:sp>
        <p:nvSpPr>
          <p:cNvPr id="1614859" name="Rectangle 11"/>
          <p:cNvSpPr>
            <a:spLocks noGrp="1" noChangeArrowheads="1"/>
          </p:cNvSpPr>
          <p:nvPr>
            <p:ph type="body" idx="1"/>
          </p:nvPr>
        </p:nvSpPr>
        <p:spPr>
          <a:xfrm>
            <a:off x="685800" y="1303856"/>
            <a:ext cx="7848600" cy="812800"/>
          </a:xfrm>
          <a:noFill/>
          <a:ln/>
        </p:spPr>
        <p:txBody>
          <a:bodyPr>
            <a:normAutofit fontScale="85000" lnSpcReduction="20000"/>
          </a:bodyPr>
          <a:lstStyle/>
          <a:p>
            <a:r>
              <a:rPr lang="en-US"/>
              <a:t>Let cache block hold more than one word</a:t>
            </a:r>
          </a:p>
          <a:p>
            <a:pPr lvl="1" algn="ctr">
              <a:buFont typeface="Monotype Sorts" pitchFamily="2" charset="2"/>
              <a:buNone/>
            </a:pPr>
            <a:r>
              <a:rPr lang="en-US"/>
              <a:t>                          0   1   2   3   4   3   4   15</a:t>
            </a:r>
          </a:p>
        </p:txBody>
      </p:sp>
      <p:grpSp>
        <p:nvGrpSpPr>
          <p:cNvPr id="3" name="Group 13"/>
          <p:cNvGrpSpPr>
            <a:grpSpLocks/>
          </p:cNvGrpSpPr>
          <p:nvPr/>
        </p:nvGrpSpPr>
        <p:grpSpPr bwMode="auto">
          <a:xfrm>
            <a:off x="3429000" y="2384944"/>
            <a:ext cx="2514600" cy="976312"/>
            <a:chOff x="2160" y="1257"/>
            <a:chExt cx="1584" cy="615"/>
          </a:xfrm>
        </p:grpSpPr>
        <p:sp>
          <p:nvSpPr>
            <p:cNvPr id="1614862" name="Text Box 14"/>
            <p:cNvSpPr txBox="1">
              <a:spLocks noChangeArrowheads="1"/>
            </p:cNvSpPr>
            <p:nvPr/>
          </p:nvSpPr>
          <p:spPr bwMode="auto">
            <a:xfrm>
              <a:off x="2832" y="1257"/>
              <a:ext cx="196" cy="231"/>
            </a:xfrm>
            <a:prstGeom prst="rect">
              <a:avLst/>
            </a:prstGeom>
            <a:noFill/>
            <a:ln w="12700">
              <a:noFill/>
              <a:miter lim="800000"/>
              <a:headEnd/>
              <a:tailEnd/>
            </a:ln>
            <a:effectLst/>
          </p:spPr>
          <p:txBody>
            <a:bodyPr wrap="none">
              <a:spAutoFit/>
            </a:bodyPr>
            <a:lstStyle/>
            <a:p>
              <a:r>
                <a:rPr lang="en-US" b="1">
                  <a:solidFill>
                    <a:schemeClr val="tx1"/>
                  </a:solidFill>
                </a:rPr>
                <a:t>1</a:t>
              </a:r>
            </a:p>
          </p:txBody>
        </p:sp>
        <p:sp>
          <p:nvSpPr>
            <p:cNvPr id="1614863" name="Rectangle 15"/>
            <p:cNvSpPr>
              <a:spLocks noChangeArrowheads="1"/>
            </p:cNvSpPr>
            <p:nvPr/>
          </p:nvSpPr>
          <p:spPr bwMode="auto">
            <a:xfrm>
              <a:off x="2496"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64" name="Line 16"/>
            <p:cNvSpPr>
              <a:spLocks noChangeShapeType="1"/>
            </p:cNvSpPr>
            <p:nvPr/>
          </p:nvSpPr>
          <p:spPr bwMode="auto">
            <a:xfrm>
              <a:off x="2496" y="1680"/>
              <a:ext cx="624" cy="0"/>
            </a:xfrm>
            <a:prstGeom prst="line">
              <a:avLst/>
            </a:prstGeom>
            <a:noFill/>
            <a:ln w="12700">
              <a:solidFill>
                <a:schemeClr val="tx1"/>
              </a:solidFill>
              <a:round/>
              <a:headEnd/>
              <a:tailEnd/>
            </a:ln>
            <a:effectLst/>
          </p:spPr>
          <p:txBody>
            <a:bodyPr wrap="none" anchor="ctr"/>
            <a:lstStyle/>
            <a:p>
              <a:endParaRPr lang="en-US"/>
            </a:p>
          </p:txBody>
        </p:sp>
        <p:sp>
          <p:nvSpPr>
            <p:cNvPr id="1614865" name="Rectangle 17"/>
            <p:cNvSpPr>
              <a:spLocks noChangeArrowheads="1"/>
            </p:cNvSpPr>
            <p:nvPr/>
          </p:nvSpPr>
          <p:spPr bwMode="auto">
            <a:xfrm>
              <a:off x="3120"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66" name="Line 18"/>
            <p:cNvSpPr>
              <a:spLocks noChangeShapeType="1"/>
            </p:cNvSpPr>
            <p:nvPr/>
          </p:nvSpPr>
          <p:spPr bwMode="auto">
            <a:xfrm>
              <a:off x="3120" y="1680"/>
              <a:ext cx="624" cy="0"/>
            </a:xfrm>
            <a:prstGeom prst="line">
              <a:avLst/>
            </a:prstGeom>
            <a:noFill/>
            <a:ln w="12700">
              <a:solidFill>
                <a:schemeClr val="tx1"/>
              </a:solidFill>
              <a:round/>
              <a:headEnd/>
              <a:tailEnd/>
            </a:ln>
            <a:effectLst/>
          </p:spPr>
          <p:txBody>
            <a:bodyPr wrap="none" anchor="ctr"/>
            <a:lstStyle/>
            <a:p>
              <a:endParaRPr lang="en-US"/>
            </a:p>
          </p:txBody>
        </p:sp>
        <p:sp>
          <p:nvSpPr>
            <p:cNvPr id="1614867" name="Rectangle 19"/>
            <p:cNvSpPr>
              <a:spLocks noChangeArrowheads="1"/>
            </p:cNvSpPr>
            <p:nvPr/>
          </p:nvSpPr>
          <p:spPr bwMode="auto">
            <a:xfrm>
              <a:off x="2160" y="1488"/>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868" name="Line 20"/>
            <p:cNvSpPr>
              <a:spLocks noChangeShapeType="1"/>
            </p:cNvSpPr>
            <p:nvPr/>
          </p:nvSpPr>
          <p:spPr bwMode="auto">
            <a:xfrm>
              <a:off x="2160" y="1680"/>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4" name="Group 21"/>
          <p:cNvGrpSpPr>
            <a:grpSpLocks/>
          </p:cNvGrpSpPr>
          <p:nvPr/>
        </p:nvGrpSpPr>
        <p:grpSpPr bwMode="auto">
          <a:xfrm>
            <a:off x="6248400" y="2410344"/>
            <a:ext cx="2514600" cy="950912"/>
            <a:chOff x="3936" y="1273"/>
            <a:chExt cx="1584" cy="599"/>
          </a:xfrm>
        </p:grpSpPr>
        <p:sp>
          <p:nvSpPr>
            <p:cNvPr id="1614870" name="Text Box 22"/>
            <p:cNvSpPr txBox="1">
              <a:spLocks noChangeArrowheads="1"/>
            </p:cNvSpPr>
            <p:nvPr/>
          </p:nvSpPr>
          <p:spPr bwMode="auto">
            <a:xfrm>
              <a:off x="4608" y="1273"/>
              <a:ext cx="196" cy="231"/>
            </a:xfrm>
            <a:prstGeom prst="rect">
              <a:avLst/>
            </a:prstGeom>
            <a:noFill/>
            <a:ln w="12700">
              <a:noFill/>
              <a:miter lim="800000"/>
              <a:headEnd/>
              <a:tailEnd/>
            </a:ln>
            <a:effectLst/>
          </p:spPr>
          <p:txBody>
            <a:bodyPr wrap="none">
              <a:spAutoFit/>
            </a:bodyPr>
            <a:lstStyle/>
            <a:p>
              <a:r>
                <a:rPr lang="en-US" b="1">
                  <a:solidFill>
                    <a:schemeClr val="tx1"/>
                  </a:solidFill>
                </a:rPr>
                <a:t>2</a:t>
              </a:r>
            </a:p>
          </p:txBody>
        </p:sp>
        <p:sp>
          <p:nvSpPr>
            <p:cNvPr id="1614871" name="Rectangle 23"/>
            <p:cNvSpPr>
              <a:spLocks noChangeArrowheads="1"/>
            </p:cNvSpPr>
            <p:nvPr/>
          </p:nvSpPr>
          <p:spPr bwMode="auto">
            <a:xfrm>
              <a:off x="4272"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72" name="Line 24"/>
            <p:cNvSpPr>
              <a:spLocks noChangeShapeType="1"/>
            </p:cNvSpPr>
            <p:nvPr/>
          </p:nvSpPr>
          <p:spPr bwMode="auto">
            <a:xfrm>
              <a:off x="4272" y="1680"/>
              <a:ext cx="624" cy="0"/>
            </a:xfrm>
            <a:prstGeom prst="line">
              <a:avLst/>
            </a:prstGeom>
            <a:noFill/>
            <a:ln w="12700">
              <a:solidFill>
                <a:schemeClr val="tx1"/>
              </a:solidFill>
              <a:round/>
              <a:headEnd/>
              <a:tailEnd/>
            </a:ln>
            <a:effectLst/>
          </p:spPr>
          <p:txBody>
            <a:bodyPr wrap="none" anchor="ctr"/>
            <a:lstStyle/>
            <a:p>
              <a:endParaRPr lang="en-US"/>
            </a:p>
          </p:txBody>
        </p:sp>
        <p:sp>
          <p:nvSpPr>
            <p:cNvPr id="1614873" name="Rectangle 25"/>
            <p:cNvSpPr>
              <a:spLocks noChangeArrowheads="1"/>
            </p:cNvSpPr>
            <p:nvPr/>
          </p:nvSpPr>
          <p:spPr bwMode="auto">
            <a:xfrm>
              <a:off x="4896"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74" name="Line 26"/>
            <p:cNvSpPr>
              <a:spLocks noChangeShapeType="1"/>
            </p:cNvSpPr>
            <p:nvPr/>
          </p:nvSpPr>
          <p:spPr bwMode="auto">
            <a:xfrm>
              <a:off x="4896" y="1680"/>
              <a:ext cx="624" cy="0"/>
            </a:xfrm>
            <a:prstGeom prst="line">
              <a:avLst/>
            </a:prstGeom>
            <a:noFill/>
            <a:ln w="12700">
              <a:solidFill>
                <a:schemeClr val="tx1"/>
              </a:solidFill>
              <a:round/>
              <a:headEnd/>
              <a:tailEnd/>
            </a:ln>
            <a:effectLst/>
          </p:spPr>
          <p:txBody>
            <a:bodyPr wrap="none" anchor="ctr"/>
            <a:lstStyle/>
            <a:p>
              <a:endParaRPr lang="en-US"/>
            </a:p>
          </p:txBody>
        </p:sp>
        <p:sp>
          <p:nvSpPr>
            <p:cNvPr id="1614875" name="Rectangle 27"/>
            <p:cNvSpPr>
              <a:spLocks noChangeArrowheads="1"/>
            </p:cNvSpPr>
            <p:nvPr/>
          </p:nvSpPr>
          <p:spPr bwMode="auto">
            <a:xfrm>
              <a:off x="3936" y="1488"/>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876" name="Line 28"/>
            <p:cNvSpPr>
              <a:spLocks noChangeShapeType="1"/>
            </p:cNvSpPr>
            <p:nvPr/>
          </p:nvSpPr>
          <p:spPr bwMode="auto">
            <a:xfrm>
              <a:off x="3936" y="1680"/>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5" name="Group 29"/>
          <p:cNvGrpSpPr>
            <a:grpSpLocks/>
          </p:cNvGrpSpPr>
          <p:nvPr/>
        </p:nvGrpSpPr>
        <p:grpSpPr bwMode="auto">
          <a:xfrm>
            <a:off x="533400" y="3742256"/>
            <a:ext cx="2514600" cy="990600"/>
            <a:chOff x="336" y="2112"/>
            <a:chExt cx="1584" cy="624"/>
          </a:xfrm>
        </p:grpSpPr>
        <p:sp>
          <p:nvSpPr>
            <p:cNvPr id="1614878" name="Text Box 30"/>
            <p:cNvSpPr txBox="1">
              <a:spLocks noChangeArrowheads="1"/>
            </p:cNvSpPr>
            <p:nvPr/>
          </p:nvSpPr>
          <p:spPr bwMode="auto">
            <a:xfrm>
              <a:off x="1008" y="2112"/>
              <a:ext cx="196" cy="231"/>
            </a:xfrm>
            <a:prstGeom prst="rect">
              <a:avLst/>
            </a:prstGeom>
            <a:noFill/>
            <a:ln w="12700">
              <a:noFill/>
              <a:miter lim="800000"/>
              <a:headEnd/>
              <a:tailEnd/>
            </a:ln>
            <a:effectLst/>
          </p:spPr>
          <p:txBody>
            <a:bodyPr wrap="none">
              <a:spAutoFit/>
            </a:bodyPr>
            <a:lstStyle/>
            <a:p>
              <a:r>
                <a:rPr lang="en-US" b="1">
                  <a:solidFill>
                    <a:schemeClr val="tx1"/>
                  </a:solidFill>
                </a:rPr>
                <a:t>3</a:t>
              </a:r>
            </a:p>
          </p:txBody>
        </p:sp>
        <p:sp>
          <p:nvSpPr>
            <p:cNvPr id="1614879" name="Rectangle 31"/>
            <p:cNvSpPr>
              <a:spLocks noChangeArrowheads="1"/>
            </p:cNvSpPr>
            <p:nvPr/>
          </p:nvSpPr>
          <p:spPr bwMode="auto">
            <a:xfrm>
              <a:off x="672"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80" name="Line 32"/>
            <p:cNvSpPr>
              <a:spLocks noChangeShapeType="1"/>
            </p:cNvSpPr>
            <p:nvPr/>
          </p:nvSpPr>
          <p:spPr bwMode="auto">
            <a:xfrm>
              <a:off x="672" y="2544"/>
              <a:ext cx="624" cy="0"/>
            </a:xfrm>
            <a:prstGeom prst="line">
              <a:avLst/>
            </a:prstGeom>
            <a:noFill/>
            <a:ln w="12700">
              <a:solidFill>
                <a:schemeClr val="tx1"/>
              </a:solidFill>
              <a:round/>
              <a:headEnd/>
              <a:tailEnd/>
            </a:ln>
            <a:effectLst/>
          </p:spPr>
          <p:txBody>
            <a:bodyPr wrap="none" anchor="ctr"/>
            <a:lstStyle/>
            <a:p>
              <a:endParaRPr lang="en-US"/>
            </a:p>
          </p:txBody>
        </p:sp>
        <p:sp>
          <p:nvSpPr>
            <p:cNvPr id="1614881" name="Rectangle 33"/>
            <p:cNvSpPr>
              <a:spLocks noChangeArrowheads="1"/>
            </p:cNvSpPr>
            <p:nvPr/>
          </p:nvSpPr>
          <p:spPr bwMode="auto">
            <a:xfrm>
              <a:off x="1296"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82" name="Line 34"/>
            <p:cNvSpPr>
              <a:spLocks noChangeShapeType="1"/>
            </p:cNvSpPr>
            <p:nvPr/>
          </p:nvSpPr>
          <p:spPr bwMode="auto">
            <a:xfrm>
              <a:off x="1296" y="2544"/>
              <a:ext cx="624" cy="0"/>
            </a:xfrm>
            <a:prstGeom prst="line">
              <a:avLst/>
            </a:prstGeom>
            <a:noFill/>
            <a:ln w="12700">
              <a:solidFill>
                <a:schemeClr val="tx1"/>
              </a:solidFill>
              <a:round/>
              <a:headEnd/>
              <a:tailEnd/>
            </a:ln>
            <a:effectLst/>
          </p:spPr>
          <p:txBody>
            <a:bodyPr wrap="none" anchor="ctr"/>
            <a:lstStyle/>
            <a:p>
              <a:endParaRPr lang="en-US"/>
            </a:p>
          </p:txBody>
        </p:sp>
        <p:sp>
          <p:nvSpPr>
            <p:cNvPr id="1614883" name="Rectangle 35"/>
            <p:cNvSpPr>
              <a:spLocks noChangeArrowheads="1"/>
            </p:cNvSpPr>
            <p:nvPr/>
          </p:nvSpPr>
          <p:spPr bwMode="auto">
            <a:xfrm>
              <a:off x="336" y="2352"/>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884" name="Line 36"/>
            <p:cNvSpPr>
              <a:spLocks noChangeShapeType="1"/>
            </p:cNvSpPr>
            <p:nvPr/>
          </p:nvSpPr>
          <p:spPr bwMode="auto">
            <a:xfrm>
              <a:off x="336" y="2544"/>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6" name="Group 37"/>
          <p:cNvGrpSpPr>
            <a:grpSpLocks/>
          </p:cNvGrpSpPr>
          <p:nvPr/>
        </p:nvGrpSpPr>
        <p:grpSpPr bwMode="auto">
          <a:xfrm>
            <a:off x="3429000" y="3742256"/>
            <a:ext cx="2514600" cy="990600"/>
            <a:chOff x="2160" y="2112"/>
            <a:chExt cx="1584" cy="624"/>
          </a:xfrm>
        </p:grpSpPr>
        <p:sp>
          <p:nvSpPr>
            <p:cNvPr id="1614886" name="Text Box 38"/>
            <p:cNvSpPr txBox="1">
              <a:spLocks noChangeArrowheads="1"/>
            </p:cNvSpPr>
            <p:nvPr/>
          </p:nvSpPr>
          <p:spPr bwMode="auto">
            <a:xfrm>
              <a:off x="2880" y="2112"/>
              <a:ext cx="196" cy="231"/>
            </a:xfrm>
            <a:prstGeom prst="rect">
              <a:avLst/>
            </a:prstGeom>
            <a:noFill/>
            <a:ln w="12700">
              <a:noFill/>
              <a:miter lim="800000"/>
              <a:headEnd/>
              <a:tailEnd/>
            </a:ln>
            <a:effectLst/>
          </p:spPr>
          <p:txBody>
            <a:bodyPr wrap="none">
              <a:spAutoFit/>
            </a:bodyPr>
            <a:lstStyle/>
            <a:p>
              <a:r>
                <a:rPr lang="en-US" b="1">
                  <a:solidFill>
                    <a:schemeClr val="tx1"/>
                  </a:solidFill>
                </a:rPr>
                <a:t>4</a:t>
              </a:r>
            </a:p>
          </p:txBody>
        </p:sp>
        <p:sp>
          <p:nvSpPr>
            <p:cNvPr id="1614887" name="Rectangle 39"/>
            <p:cNvSpPr>
              <a:spLocks noChangeArrowheads="1"/>
            </p:cNvSpPr>
            <p:nvPr/>
          </p:nvSpPr>
          <p:spPr bwMode="auto">
            <a:xfrm>
              <a:off x="2496"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88" name="Line 40"/>
            <p:cNvSpPr>
              <a:spLocks noChangeShapeType="1"/>
            </p:cNvSpPr>
            <p:nvPr/>
          </p:nvSpPr>
          <p:spPr bwMode="auto">
            <a:xfrm>
              <a:off x="2496" y="2544"/>
              <a:ext cx="624" cy="0"/>
            </a:xfrm>
            <a:prstGeom prst="line">
              <a:avLst/>
            </a:prstGeom>
            <a:noFill/>
            <a:ln w="12700">
              <a:solidFill>
                <a:schemeClr val="tx1"/>
              </a:solidFill>
              <a:round/>
              <a:headEnd/>
              <a:tailEnd/>
            </a:ln>
            <a:effectLst/>
          </p:spPr>
          <p:txBody>
            <a:bodyPr wrap="none" anchor="ctr"/>
            <a:lstStyle/>
            <a:p>
              <a:endParaRPr lang="en-US"/>
            </a:p>
          </p:txBody>
        </p:sp>
        <p:sp>
          <p:nvSpPr>
            <p:cNvPr id="1614889" name="Rectangle 41"/>
            <p:cNvSpPr>
              <a:spLocks noChangeArrowheads="1"/>
            </p:cNvSpPr>
            <p:nvPr/>
          </p:nvSpPr>
          <p:spPr bwMode="auto">
            <a:xfrm>
              <a:off x="3120"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90" name="Line 42"/>
            <p:cNvSpPr>
              <a:spLocks noChangeShapeType="1"/>
            </p:cNvSpPr>
            <p:nvPr/>
          </p:nvSpPr>
          <p:spPr bwMode="auto">
            <a:xfrm>
              <a:off x="3120" y="2544"/>
              <a:ext cx="624" cy="0"/>
            </a:xfrm>
            <a:prstGeom prst="line">
              <a:avLst/>
            </a:prstGeom>
            <a:noFill/>
            <a:ln w="12700">
              <a:solidFill>
                <a:schemeClr val="tx1"/>
              </a:solidFill>
              <a:round/>
              <a:headEnd/>
              <a:tailEnd/>
            </a:ln>
            <a:effectLst/>
          </p:spPr>
          <p:txBody>
            <a:bodyPr wrap="none" anchor="ctr"/>
            <a:lstStyle/>
            <a:p>
              <a:endParaRPr lang="en-US"/>
            </a:p>
          </p:txBody>
        </p:sp>
        <p:sp>
          <p:nvSpPr>
            <p:cNvPr id="1614891" name="Rectangle 43"/>
            <p:cNvSpPr>
              <a:spLocks noChangeArrowheads="1"/>
            </p:cNvSpPr>
            <p:nvPr/>
          </p:nvSpPr>
          <p:spPr bwMode="auto">
            <a:xfrm>
              <a:off x="2160" y="2352"/>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892" name="Line 44"/>
            <p:cNvSpPr>
              <a:spLocks noChangeShapeType="1"/>
            </p:cNvSpPr>
            <p:nvPr/>
          </p:nvSpPr>
          <p:spPr bwMode="auto">
            <a:xfrm>
              <a:off x="2160" y="2544"/>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7" name="Group 45"/>
          <p:cNvGrpSpPr>
            <a:grpSpLocks/>
          </p:cNvGrpSpPr>
          <p:nvPr/>
        </p:nvGrpSpPr>
        <p:grpSpPr bwMode="auto">
          <a:xfrm>
            <a:off x="6248400" y="3742256"/>
            <a:ext cx="2514600" cy="990600"/>
            <a:chOff x="3936" y="2112"/>
            <a:chExt cx="1584" cy="624"/>
          </a:xfrm>
        </p:grpSpPr>
        <p:sp>
          <p:nvSpPr>
            <p:cNvPr id="1614894" name="Text Box 46"/>
            <p:cNvSpPr txBox="1">
              <a:spLocks noChangeArrowheads="1"/>
            </p:cNvSpPr>
            <p:nvPr/>
          </p:nvSpPr>
          <p:spPr bwMode="auto">
            <a:xfrm>
              <a:off x="4608" y="2112"/>
              <a:ext cx="196" cy="231"/>
            </a:xfrm>
            <a:prstGeom prst="rect">
              <a:avLst/>
            </a:prstGeom>
            <a:noFill/>
            <a:ln w="12700">
              <a:noFill/>
              <a:miter lim="800000"/>
              <a:headEnd/>
              <a:tailEnd/>
            </a:ln>
            <a:effectLst/>
          </p:spPr>
          <p:txBody>
            <a:bodyPr wrap="none">
              <a:spAutoFit/>
            </a:bodyPr>
            <a:lstStyle/>
            <a:p>
              <a:r>
                <a:rPr lang="en-US" b="1">
                  <a:solidFill>
                    <a:schemeClr val="tx1"/>
                  </a:solidFill>
                </a:rPr>
                <a:t>3</a:t>
              </a:r>
            </a:p>
          </p:txBody>
        </p:sp>
        <p:sp>
          <p:nvSpPr>
            <p:cNvPr id="1614895" name="Rectangle 47"/>
            <p:cNvSpPr>
              <a:spLocks noChangeArrowheads="1"/>
            </p:cNvSpPr>
            <p:nvPr/>
          </p:nvSpPr>
          <p:spPr bwMode="auto">
            <a:xfrm>
              <a:off x="4272"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96" name="Line 48"/>
            <p:cNvSpPr>
              <a:spLocks noChangeShapeType="1"/>
            </p:cNvSpPr>
            <p:nvPr/>
          </p:nvSpPr>
          <p:spPr bwMode="auto">
            <a:xfrm>
              <a:off x="4272" y="2544"/>
              <a:ext cx="624" cy="0"/>
            </a:xfrm>
            <a:prstGeom prst="line">
              <a:avLst/>
            </a:prstGeom>
            <a:noFill/>
            <a:ln w="12700">
              <a:solidFill>
                <a:schemeClr val="tx1"/>
              </a:solidFill>
              <a:round/>
              <a:headEnd/>
              <a:tailEnd/>
            </a:ln>
            <a:effectLst/>
          </p:spPr>
          <p:txBody>
            <a:bodyPr wrap="none" anchor="ctr"/>
            <a:lstStyle/>
            <a:p>
              <a:endParaRPr lang="en-US"/>
            </a:p>
          </p:txBody>
        </p:sp>
        <p:sp>
          <p:nvSpPr>
            <p:cNvPr id="1614897" name="Rectangle 49"/>
            <p:cNvSpPr>
              <a:spLocks noChangeArrowheads="1"/>
            </p:cNvSpPr>
            <p:nvPr/>
          </p:nvSpPr>
          <p:spPr bwMode="auto">
            <a:xfrm>
              <a:off x="4896"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898" name="Line 50"/>
            <p:cNvSpPr>
              <a:spLocks noChangeShapeType="1"/>
            </p:cNvSpPr>
            <p:nvPr/>
          </p:nvSpPr>
          <p:spPr bwMode="auto">
            <a:xfrm>
              <a:off x="4896" y="2544"/>
              <a:ext cx="624" cy="0"/>
            </a:xfrm>
            <a:prstGeom prst="line">
              <a:avLst/>
            </a:prstGeom>
            <a:noFill/>
            <a:ln w="12700">
              <a:solidFill>
                <a:schemeClr val="tx1"/>
              </a:solidFill>
              <a:round/>
              <a:headEnd/>
              <a:tailEnd/>
            </a:ln>
            <a:effectLst/>
          </p:spPr>
          <p:txBody>
            <a:bodyPr wrap="none" anchor="ctr"/>
            <a:lstStyle/>
            <a:p>
              <a:endParaRPr lang="en-US"/>
            </a:p>
          </p:txBody>
        </p:sp>
        <p:sp>
          <p:nvSpPr>
            <p:cNvPr id="1614899" name="Rectangle 51"/>
            <p:cNvSpPr>
              <a:spLocks noChangeArrowheads="1"/>
            </p:cNvSpPr>
            <p:nvPr/>
          </p:nvSpPr>
          <p:spPr bwMode="auto">
            <a:xfrm>
              <a:off x="3936" y="2352"/>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900" name="Line 52"/>
            <p:cNvSpPr>
              <a:spLocks noChangeShapeType="1"/>
            </p:cNvSpPr>
            <p:nvPr/>
          </p:nvSpPr>
          <p:spPr bwMode="auto">
            <a:xfrm>
              <a:off x="3936" y="2544"/>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8" name="Group 53"/>
          <p:cNvGrpSpPr>
            <a:grpSpLocks/>
          </p:cNvGrpSpPr>
          <p:nvPr/>
        </p:nvGrpSpPr>
        <p:grpSpPr bwMode="auto">
          <a:xfrm>
            <a:off x="1905000" y="5113856"/>
            <a:ext cx="2514600" cy="990600"/>
            <a:chOff x="1200" y="2976"/>
            <a:chExt cx="1584" cy="624"/>
          </a:xfrm>
        </p:grpSpPr>
        <p:sp>
          <p:nvSpPr>
            <p:cNvPr id="1614902" name="Text Box 54"/>
            <p:cNvSpPr txBox="1">
              <a:spLocks noChangeArrowheads="1"/>
            </p:cNvSpPr>
            <p:nvPr/>
          </p:nvSpPr>
          <p:spPr bwMode="auto">
            <a:xfrm>
              <a:off x="1824" y="2976"/>
              <a:ext cx="196" cy="231"/>
            </a:xfrm>
            <a:prstGeom prst="rect">
              <a:avLst/>
            </a:prstGeom>
            <a:noFill/>
            <a:ln w="12700">
              <a:noFill/>
              <a:miter lim="800000"/>
              <a:headEnd/>
              <a:tailEnd/>
            </a:ln>
            <a:effectLst/>
          </p:spPr>
          <p:txBody>
            <a:bodyPr wrap="none">
              <a:spAutoFit/>
            </a:bodyPr>
            <a:lstStyle/>
            <a:p>
              <a:r>
                <a:rPr lang="en-US" b="1">
                  <a:solidFill>
                    <a:schemeClr val="tx1"/>
                  </a:solidFill>
                </a:rPr>
                <a:t>4</a:t>
              </a:r>
            </a:p>
          </p:txBody>
        </p:sp>
        <p:sp>
          <p:nvSpPr>
            <p:cNvPr id="1614903" name="Rectangle 55"/>
            <p:cNvSpPr>
              <a:spLocks noChangeArrowheads="1"/>
            </p:cNvSpPr>
            <p:nvPr/>
          </p:nvSpPr>
          <p:spPr bwMode="auto">
            <a:xfrm>
              <a:off x="1536" y="3216"/>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904" name="Line 56"/>
            <p:cNvSpPr>
              <a:spLocks noChangeShapeType="1"/>
            </p:cNvSpPr>
            <p:nvPr/>
          </p:nvSpPr>
          <p:spPr bwMode="auto">
            <a:xfrm>
              <a:off x="1536" y="3408"/>
              <a:ext cx="624" cy="0"/>
            </a:xfrm>
            <a:prstGeom prst="line">
              <a:avLst/>
            </a:prstGeom>
            <a:noFill/>
            <a:ln w="12700">
              <a:solidFill>
                <a:schemeClr val="tx1"/>
              </a:solidFill>
              <a:round/>
              <a:headEnd/>
              <a:tailEnd/>
            </a:ln>
            <a:effectLst/>
          </p:spPr>
          <p:txBody>
            <a:bodyPr wrap="none" anchor="ctr"/>
            <a:lstStyle/>
            <a:p>
              <a:endParaRPr lang="en-US"/>
            </a:p>
          </p:txBody>
        </p:sp>
        <p:sp>
          <p:nvSpPr>
            <p:cNvPr id="1614905" name="Rectangle 57"/>
            <p:cNvSpPr>
              <a:spLocks noChangeArrowheads="1"/>
            </p:cNvSpPr>
            <p:nvPr/>
          </p:nvSpPr>
          <p:spPr bwMode="auto">
            <a:xfrm>
              <a:off x="2160" y="3216"/>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906" name="Line 58"/>
            <p:cNvSpPr>
              <a:spLocks noChangeShapeType="1"/>
            </p:cNvSpPr>
            <p:nvPr/>
          </p:nvSpPr>
          <p:spPr bwMode="auto">
            <a:xfrm>
              <a:off x="2160" y="3408"/>
              <a:ext cx="624" cy="0"/>
            </a:xfrm>
            <a:prstGeom prst="line">
              <a:avLst/>
            </a:prstGeom>
            <a:noFill/>
            <a:ln w="12700">
              <a:solidFill>
                <a:schemeClr val="tx1"/>
              </a:solidFill>
              <a:round/>
              <a:headEnd/>
              <a:tailEnd/>
            </a:ln>
            <a:effectLst/>
          </p:spPr>
          <p:txBody>
            <a:bodyPr wrap="none" anchor="ctr"/>
            <a:lstStyle/>
            <a:p>
              <a:endParaRPr lang="en-US"/>
            </a:p>
          </p:txBody>
        </p:sp>
        <p:sp>
          <p:nvSpPr>
            <p:cNvPr id="1614907" name="Rectangle 59"/>
            <p:cNvSpPr>
              <a:spLocks noChangeArrowheads="1"/>
            </p:cNvSpPr>
            <p:nvPr/>
          </p:nvSpPr>
          <p:spPr bwMode="auto">
            <a:xfrm>
              <a:off x="1200" y="3216"/>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908" name="Line 60"/>
            <p:cNvSpPr>
              <a:spLocks noChangeShapeType="1"/>
            </p:cNvSpPr>
            <p:nvPr/>
          </p:nvSpPr>
          <p:spPr bwMode="auto">
            <a:xfrm>
              <a:off x="1200" y="3408"/>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9" name="Group 61"/>
          <p:cNvGrpSpPr>
            <a:grpSpLocks/>
          </p:cNvGrpSpPr>
          <p:nvPr/>
        </p:nvGrpSpPr>
        <p:grpSpPr bwMode="auto">
          <a:xfrm>
            <a:off x="4953000" y="5113856"/>
            <a:ext cx="2514600" cy="990600"/>
            <a:chOff x="3120" y="2976"/>
            <a:chExt cx="1584" cy="624"/>
          </a:xfrm>
        </p:grpSpPr>
        <p:sp>
          <p:nvSpPr>
            <p:cNvPr id="1614910" name="Text Box 62"/>
            <p:cNvSpPr txBox="1">
              <a:spLocks noChangeArrowheads="1"/>
            </p:cNvSpPr>
            <p:nvPr/>
          </p:nvSpPr>
          <p:spPr bwMode="auto">
            <a:xfrm>
              <a:off x="3888" y="2976"/>
              <a:ext cx="276" cy="231"/>
            </a:xfrm>
            <a:prstGeom prst="rect">
              <a:avLst/>
            </a:prstGeom>
            <a:noFill/>
            <a:ln w="12700">
              <a:noFill/>
              <a:miter lim="800000"/>
              <a:headEnd/>
              <a:tailEnd/>
            </a:ln>
            <a:effectLst/>
          </p:spPr>
          <p:txBody>
            <a:bodyPr wrap="none">
              <a:spAutoFit/>
            </a:bodyPr>
            <a:lstStyle/>
            <a:p>
              <a:r>
                <a:rPr lang="en-US" b="1">
                  <a:solidFill>
                    <a:schemeClr val="tx1"/>
                  </a:solidFill>
                </a:rPr>
                <a:t>15</a:t>
              </a:r>
            </a:p>
          </p:txBody>
        </p:sp>
        <p:sp>
          <p:nvSpPr>
            <p:cNvPr id="1614911" name="Rectangle 63"/>
            <p:cNvSpPr>
              <a:spLocks noChangeArrowheads="1"/>
            </p:cNvSpPr>
            <p:nvPr/>
          </p:nvSpPr>
          <p:spPr bwMode="auto">
            <a:xfrm>
              <a:off x="3456" y="3216"/>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912" name="Line 64"/>
            <p:cNvSpPr>
              <a:spLocks noChangeShapeType="1"/>
            </p:cNvSpPr>
            <p:nvPr/>
          </p:nvSpPr>
          <p:spPr bwMode="auto">
            <a:xfrm>
              <a:off x="3456" y="3408"/>
              <a:ext cx="624" cy="0"/>
            </a:xfrm>
            <a:prstGeom prst="line">
              <a:avLst/>
            </a:prstGeom>
            <a:noFill/>
            <a:ln w="12700">
              <a:solidFill>
                <a:schemeClr val="tx1"/>
              </a:solidFill>
              <a:round/>
              <a:headEnd/>
              <a:tailEnd/>
            </a:ln>
            <a:effectLst/>
          </p:spPr>
          <p:txBody>
            <a:bodyPr wrap="none" anchor="ctr"/>
            <a:lstStyle/>
            <a:p>
              <a:endParaRPr lang="en-US"/>
            </a:p>
          </p:txBody>
        </p:sp>
        <p:sp>
          <p:nvSpPr>
            <p:cNvPr id="1614913" name="Rectangle 65"/>
            <p:cNvSpPr>
              <a:spLocks noChangeArrowheads="1"/>
            </p:cNvSpPr>
            <p:nvPr/>
          </p:nvSpPr>
          <p:spPr bwMode="auto">
            <a:xfrm>
              <a:off x="4080" y="3216"/>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4914" name="Line 66"/>
            <p:cNvSpPr>
              <a:spLocks noChangeShapeType="1"/>
            </p:cNvSpPr>
            <p:nvPr/>
          </p:nvSpPr>
          <p:spPr bwMode="auto">
            <a:xfrm>
              <a:off x="4080" y="3408"/>
              <a:ext cx="624" cy="0"/>
            </a:xfrm>
            <a:prstGeom prst="line">
              <a:avLst/>
            </a:prstGeom>
            <a:noFill/>
            <a:ln w="12700">
              <a:solidFill>
                <a:schemeClr val="tx1"/>
              </a:solidFill>
              <a:round/>
              <a:headEnd/>
              <a:tailEnd/>
            </a:ln>
            <a:effectLst/>
          </p:spPr>
          <p:txBody>
            <a:bodyPr wrap="none" anchor="ctr"/>
            <a:lstStyle/>
            <a:p>
              <a:endParaRPr lang="en-US"/>
            </a:p>
          </p:txBody>
        </p:sp>
        <p:sp>
          <p:nvSpPr>
            <p:cNvPr id="1614915" name="Rectangle 67"/>
            <p:cNvSpPr>
              <a:spLocks noChangeArrowheads="1"/>
            </p:cNvSpPr>
            <p:nvPr/>
          </p:nvSpPr>
          <p:spPr bwMode="auto">
            <a:xfrm>
              <a:off x="3120" y="3216"/>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4916" name="Line 68"/>
            <p:cNvSpPr>
              <a:spLocks noChangeShapeType="1"/>
            </p:cNvSpPr>
            <p:nvPr/>
          </p:nvSpPr>
          <p:spPr bwMode="auto">
            <a:xfrm>
              <a:off x="3120" y="3408"/>
              <a:ext cx="336" cy="0"/>
            </a:xfrm>
            <a:prstGeom prst="line">
              <a:avLst/>
            </a:prstGeom>
            <a:noFill/>
            <a:ln w="12700">
              <a:solidFill>
                <a:schemeClr val="tx1"/>
              </a:solidFill>
              <a:round/>
              <a:headEnd/>
              <a:tailEnd/>
            </a:ln>
            <a:effectLst/>
          </p:spPr>
          <p:txBody>
            <a:bodyPr wrap="none" anchor="ctr"/>
            <a:lstStyle/>
            <a:p>
              <a:endParaRPr lang="en-US"/>
            </a:p>
          </p:txBody>
        </p:sp>
      </p:grpSp>
      <p:sp>
        <p:nvSpPr>
          <p:cNvPr id="1614917" name="Text Box 69"/>
          <p:cNvSpPr txBox="1">
            <a:spLocks noChangeArrowheads="1"/>
          </p:cNvSpPr>
          <p:nvPr/>
        </p:nvSpPr>
        <p:spPr bwMode="auto">
          <a:xfrm>
            <a:off x="457200" y="1684856"/>
            <a:ext cx="3429000" cy="581025"/>
          </a:xfrm>
          <a:prstGeom prst="rect">
            <a:avLst/>
          </a:prstGeom>
          <a:noFill/>
          <a:ln w="12700">
            <a:noFill/>
            <a:miter lim="800000"/>
            <a:headEnd/>
            <a:tailEnd/>
          </a:ln>
          <a:effectLst/>
        </p:spPr>
        <p:txBody>
          <a:bodyPr>
            <a:spAutoFit/>
          </a:bodyPr>
          <a:lstStyle/>
          <a:p>
            <a:r>
              <a:rPr lang="en-US" sz="1600">
                <a:solidFill>
                  <a:schemeClr val="tx1"/>
                </a:solidFill>
              </a:rPr>
              <a:t>Start with an empty cache - all blocks initially marked as not valid</a:t>
            </a:r>
          </a:p>
        </p:txBody>
      </p:sp>
      <p:sp>
        <p:nvSpPr>
          <p:cNvPr id="69" name="Date Placeholder 68"/>
          <p:cNvSpPr>
            <a:spLocks noGrp="1"/>
          </p:cNvSpPr>
          <p:nvPr>
            <p:ph type="dt" sz="half" idx="10"/>
          </p:nvPr>
        </p:nvSpPr>
        <p:spPr/>
        <p:txBody>
          <a:bodyPr/>
          <a:lstStyle/>
          <a:p>
            <a:fld id="{FBCB1F13-9837-9943-9D14-1D5134EEC1A7}" type="datetime1">
              <a:rPr lang="en-US" smtClean="0"/>
              <a:pPr/>
              <a:t>2/22/11</a:t>
            </a:fld>
            <a:endParaRPr lang="en-US"/>
          </a:p>
        </p:txBody>
      </p:sp>
      <p:sp>
        <p:nvSpPr>
          <p:cNvPr id="70" name="Slide Number Placeholder 69"/>
          <p:cNvSpPr>
            <a:spLocks noGrp="1"/>
          </p:cNvSpPr>
          <p:nvPr>
            <p:ph type="sldNum" sz="quarter" idx="12"/>
          </p:nvPr>
        </p:nvSpPr>
        <p:spPr/>
        <p:txBody>
          <a:bodyPr/>
          <a:lstStyle/>
          <a:p>
            <a:fld id="{3CC63E4C-4642-794D-A2FD-70F6B81535F5}" type="slidenum">
              <a:rPr lang="en-US" smtClean="0"/>
              <a:pPr/>
              <a:t>36</a:t>
            </a:fld>
            <a:endParaRPr lang="en-US"/>
          </a:p>
        </p:txBody>
      </p:sp>
      <p:sp>
        <p:nvSpPr>
          <p:cNvPr id="71" name="Footer Placeholder 70"/>
          <p:cNvSpPr>
            <a:spLocks noGrp="1"/>
          </p:cNvSpPr>
          <p:nvPr>
            <p:ph type="ftr" sz="quarter" idx="11"/>
          </p:nvPr>
        </p:nvSpPr>
        <p:spPr/>
        <p:txBody>
          <a:bodyPr/>
          <a:lstStyle/>
          <a:p>
            <a:r>
              <a:rPr lang="en-US" smtClean="0"/>
              <a:t>Spring 2011 -- Lecture #11</a:t>
            </a:r>
            <a:endParaRPr lang="en-US"/>
          </a:p>
        </p:txBody>
      </p:sp>
      <p:sp>
        <p:nvSpPr>
          <p:cNvPr id="72" name="Text Box 69"/>
          <p:cNvSpPr txBox="1">
            <a:spLocks noChangeArrowheads="1"/>
          </p:cNvSpPr>
          <p:nvPr/>
        </p:nvSpPr>
        <p:spPr bwMode="auto">
          <a:xfrm>
            <a:off x="576084" y="2670088"/>
            <a:ext cx="2520950" cy="366712"/>
          </a:xfrm>
          <a:prstGeom prst="rect">
            <a:avLst/>
          </a:prstGeom>
          <a:noFill/>
          <a:ln w="12700">
            <a:noFill/>
            <a:miter lim="800000"/>
            <a:headEnd/>
            <a:tailEnd/>
          </a:ln>
          <a:effectLst/>
        </p:spPr>
        <p:txBody>
          <a:bodyPr wrap="none">
            <a:spAutoFit/>
          </a:bodyPr>
          <a:lstStyle/>
          <a:p>
            <a:r>
              <a:rPr lang="en-US" dirty="0">
                <a:solidFill>
                  <a:schemeClr val="tx1"/>
                </a:solidFill>
              </a:rPr>
              <a:t>00    Mem(1)    Mem(0)</a:t>
            </a:r>
          </a:p>
        </p:txBody>
      </p:sp>
      <p:sp>
        <p:nvSpPr>
          <p:cNvPr id="73" name="TextBox 72"/>
          <p:cNvSpPr txBox="1"/>
          <p:nvPr/>
        </p:nvSpPr>
        <p:spPr>
          <a:xfrm>
            <a:off x="2617935" y="2268557"/>
            <a:ext cx="1766792" cy="369332"/>
          </a:xfrm>
          <a:prstGeom prst="rect">
            <a:avLst/>
          </a:prstGeom>
          <a:noFill/>
        </p:spPr>
        <p:txBody>
          <a:bodyPr wrap="none" rtlCol="0">
            <a:spAutoFit/>
          </a:bodyPr>
          <a:lstStyle/>
          <a:p>
            <a:r>
              <a:rPr lang="en-US" dirty="0" smtClean="0">
                <a:hlinkClick r:id="rId3"/>
              </a:rPr>
              <a:t>Student Roulette</a:t>
            </a:r>
            <a:endParaRPr lang="en-US" dirty="0"/>
          </a:p>
        </p:txBody>
      </p:sp>
      <p:sp>
        <p:nvSpPr>
          <p:cNvPr id="74" name="Text Box 70"/>
          <p:cNvSpPr txBox="1">
            <a:spLocks noChangeArrowheads="1"/>
          </p:cNvSpPr>
          <p:nvPr/>
        </p:nvSpPr>
        <p:spPr bwMode="auto">
          <a:xfrm>
            <a:off x="1826067" y="2329658"/>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75" name="TextBox 74"/>
          <p:cNvSpPr txBox="1"/>
          <p:nvPr/>
        </p:nvSpPr>
        <p:spPr>
          <a:xfrm>
            <a:off x="4244730" y="1948246"/>
            <a:ext cx="4293776" cy="369332"/>
          </a:xfrm>
          <a:prstGeom prst="rect">
            <a:avLst/>
          </a:prstGeom>
          <a:noFill/>
        </p:spPr>
        <p:txBody>
          <a:bodyPr wrap="none" rtlCol="0">
            <a:spAutoFit/>
          </a:bodyPr>
          <a:lstStyle/>
          <a:p>
            <a:r>
              <a:rPr lang="en-US" dirty="0" smtClean="0"/>
              <a:t>0000 0001 0010 0011 0100 0011 0100 1111</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utoUpdateAnimBg="0"/>
      <p:bldP spid="73" grpId="0"/>
      <p:bldP spid="74" grpId="0" autoUpdateAnimBg="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6898" name="Rectangle 2"/>
          <p:cNvSpPr>
            <a:spLocks noGrp="1" noChangeArrowheads="1"/>
          </p:cNvSpPr>
          <p:nvPr>
            <p:ph type="title"/>
          </p:nvPr>
        </p:nvSpPr>
        <p:spPr/>
        <p:txBody>
          <a:bodyPr>
            <a:normAutofit fontScale="90000"/>
          </a:bodyPr>
          <a:lstStyle/>
          <a:p>
            <a:r>
              <a:rPr lang="en-US"/>
              <a:t>Taking Advantage of Spatial Locality </a:t>
            </a:r>
          </a:p>
        </p:txBody>
      </p:sp>
      <p:grpSp>
        <p:nvGrpSpPr>
          <p:cNvPr id="2" name="Group 3"/>
          <p:cNvGrpSpPr>
            <a:grpSpLocks/>
          </p:cNvGrpSpPr>
          <p:nvPr/>
        </p:nvGrpSpPr>
        <p:grpSpPr bwMode="auto">
          <a:xfrm>
            <a:off x="533400" y="2235192"/>
            <a:ext cx="2514600" cy="990600"/>
            <a:chOff x="336" y="1248"/>
            <a:chExt cx="1584" cy="624"/>
          </a:xfrm>
        </p:grpSpPr>
        <p:sp>
          <p:nvSpPr>
            <p:cNvPr id="1616900" name="Rectangle 4"/>
            <p:cNvSpPr>
              <a:spLocks noChangeArrowheads="1"/>
            </p:cNvSpPr>
            <p:nvPr/>
          </p:nvSpPr>
          <p:spPr bwMode="auto">
            <a:xfrm>
              <a:off x="672"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01" name="Line 5"/>
            <p:cNvSpPr>
              <a:spLocks noChangeShapeType="1"/>
            </p:cNvSpPr>
            <p:nvPr/>
          </p:nvSpPr>
          <p:spPr bwMode="auto">
            <a:xfrm>
              <a:off x="672" y="1680"/>
              <a:ext cx="624" cy="0"/>
            </a:xfrm>
            <a:prstGeom prst="line">
              <a:avLst/>
            </a:prstGeom>
            <a:noFill/>
            <a:ln w="12700">
              <a:solidFill>
                <a:schemeClr val="tx1"/>
              </a:solidFill>
              <a:round/>
              <a:headEnd/>
              <a:tailEnd/>
            </a:ln>
            <a:effectLst/>
          </p:spPr>
          <p:txBody>
            <a:bodyPr wrap="none" anchor="ctr"/>
            <a:lstStyle/>
            <a:p>
              <a:endParaRPr lang="en-US"/>
            </a:p>
          </p:txBody>
        </p:sp>
        <p:sp>
          <p:nvSpPr>
            <p:cNvPr id="1616902" name="Rectangle 6"/>
            <p:cNvSpPr>
              <a:spLocks noChangeArrowheads="1"/>
            </p:cNvSpPr>
            <p:nvPr/>
          </p:nvSpPr>
          <p:spPr bwMode="auto">
            <a:xfrm>
              <a:off x="1296"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03" name="Line 7"/>
            <p:cNvSpPr>
              <a:spLocks noChangeShapeType="1"/>
            </p:cNvSpPr>
            <p:nvPr/>
          </p:nvSpPr>
          <p:spPr bwMode="auto">
            <a:xfrm>
              <a:off x="1296" y="1680"/>
              <a:ext cx="624" cy="0"/>
            </a:xfrm>
            <a:prstGeom prst="line">
              <a:avLst/>
            </a:prstGeom>
            <a:noFill/>
            <a:ln w="12700">
              <a:solidFill>
                <a:schemeClr val="tx1"/>
              </a:solidFill>
              <a:round/>
              <a:headEnd/>
              <a:tailEnd/>
            </a:ln>
            <a:effectLst/>
          </p:spPr>
          <p:txBody>
            <a:bodyPr wrap="none" anchor="ctr"/>
            <a:lstStyle/>
            <a:p>
              <a:endParaRPr lang="en-US"/>
            </a:p>
          </p:txBody>
        </p:sp>
        <p:sp>
          <p:nvSpPr>
            <p:cNvPr id="1616904" name="Text Box 8"/>
            <p:cNvSpPr txBox="1">
              <a:spLocks noChangeArrowheads="1"/>
            </p:cNvSpPr>
            <p:nvPr/>
          </p:nvSpPr>
          <p:spPr bwMode="auto">
            <a:xfrm>
              <a:off x="960" y="1248"/>
              <a:ext cx="196" cy="231"/>
            </a:xfrm>
            <a:prstGeom prst="rect">
              <a:avLst/>
            </a:prstGeom>
            <a:noFill/>
            <a:ln w="12700">
              <a:noFill/>
              <a:miter lim="800000"/>
              <a:headEnd/>
              <a:tailEnd/>
            </a:ln>
            <a:effectLst/>
          </p:spPr>
          <p:txBody>
            <a:bodyPr wrap="none">
              <a:spAutoFit/>
            </a:bodyPr>
            <a:lstStyle/>
            <a:p>
              <a:r>
                <a:rPr lang="en-US" b="1">
                  <a:solidFill>
                    <a:schemeClr val="tx1"/>
                  </a:solidFill>
                </a:rPr>
                <a:t>0</a:t>
              </a:r>
            </a:p>
          </p:txBody>
        </p:sp>
        <p:sp>
          <p:nvSpPr>
            <p:cNvPr id="1616905" name="Rectangle 9"/>
            <p:cNvSpPr>
              <a:spLocks noChangeArrowheads="1"/>
            </p:cNvSpPr>
            <p:nvPr/>
          </p:nvSpPr>
          <p:spPr bwMode="auto">
            <a:xfrm>
              <a:off x="336" y="1488"/>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6906" name="Line 10"/>
            <p:cNvSpPr>
              <a:spLocks noChangeShapeType="1"/>
            </p:cNvSpPr>
            <p:nvPr/>
          </p:nvSpPr>
          <p:spPr bwMode="auto">
            <a:xfrm>
              <a:off x="336" y="1680"/>
              <a:ext cx="336" cy="0"/>
            </a:xfrm>
            <a:prstGeom prst="line">
              <a:avLst/>
            </a:prstGeom>
            <a:noFill/>
            <a:ln w="12700">
              <a:solidFill>
                <a:schemeClr val="tx1"/>
              </a:solidFill>
              <a:round/>
              <a:headEnd/>
              <a:tailEnd/>
            </a:ln>
            <a:effectLst/>
          </p:spPr>
          <p:txBody>
            <a:bodyPr wrap="none" anchor="ctr"/>
            <a:lstStyle/>
            <a:p>
              <a:endParaRPr lang="en-US"/>
            </a:p>
          </p:txBody>
        </p:sp>
      </p:grpSp>
      <p:sp>
        <p:nvSpPr>
          <p:cNvPr id="1616907" name="Rectangle 11"/>
          <p:cNvSpPr>
            <a:spLocks noGrp="1" noChangeArrowheads="1"/>
          </p:cNvSpPr>
          <p:nvPr>
            <p:ph type="body" idx="1"/>
          </p:nvPr>
        </p:nvSpPr>
        <p:spPr>
          <a:xfrm>
            <a:off x="685800" y="1168392"/>
            <a:ext cx="7848600" cy="812800"/>
          </a:xfrm>
          <a:noFill/>
          <a:ln/>
        </p:spPr>
        <p:txBody>
          <a:bodyPr>
            <a:normAutofit fontScale="85000" lnSpcReduction="20000"/>
          </a:bodyPr>
          <a:lstStyle/>
          <a:p>
            <a:r>
              <a:rPr lang="en-US" dirty="0"/>
              <a:t>Let cache block hold more than one word</a:t>
            </a:r>
          </a:p>
          <a:p>
            <a:pPr lvl="1" algn="ctr">
              <a:buFont typeface="Monotype Sorts" pitchFamily="2" charset="2"/>
              <a:buNone/>
            </a:pPr>
            <a:r>
              <a:rPr lang="en-US" dirty="0"/>
              <a:t>                          0   1   2   3   4   3   4   15</a:t>
            </a:r>
          </a:p>
        </p:txBody>
      </p:sp>
      <p:grpSp>
        <p:nvGrpSpPr>
          <p:cNvPr id="3" name="Group 13"/>
          <p:cNvGrpSpPr>
            <a:grpSpLocks/>
          </p:cNvGrpSpPr>
          <p:nvPr/>
        </p:nvGrpSpPr>
        <p:grpSpPr bwMode="auto">
          <a:xfrm>
            <a:off x="3429000" y="2249480"/>
            <a:ext cx="2514600" cy="976312"/>
            <a:chOff x="2160" y="1257"/>
            <a:chExt cx="1584" cy="615"/>
          </a:xfrm>
        </p:grpSpPr>
        <p:sp>
          <p:nvSpPr>
            <p:cNvPr id="1616910" name="Text Box 14"/>
            <p:cNvSpPr txBox="1">
              <a:spLocks noChangeArrowheads="1"/>
            </p:cNvSpPr>
            <p:nvPr/>
          </p:nvSpPr>
          <p:spPr bwMode="auto">
            <a:xfrm>
              <a:off x="2832" y="1257"/>
              <a:ext cx="196" cy="231"/>
            </a:xfrm>
            <a:prstGeom prst="rect">
              <a:avLst/>
            </a:prstGeom>
            <a:noFill/>
            <a:ln w="12700">
              <a:noFill/>
              <a:miter lim="800000"/>
              <a:headEnd/>
              <a:tailEnd/>
            </a:ln>
            <a:effectLst/>
          </p:spPr>
          <p:txBody>
            <a:bodyPr wrap="none">
              <a:spAutoFit/>
            </a:bodyPr>
            <a:lstStyle/>
            <a:p>
              <a:r>
                <a:rPr lang="en-US" b="1">
                  <a:solidFill>
                    <a:schemeClr val="tx1"/>
                  </a:solidFill>
                </a:rPr>
                <a:t>1</a:t>
              </a:r>
            </a:p>
          </p:txBody>
        </p:sp>
        <p:sp>
          <p:nvSpPr>
            <p:cNvPr id="1616911" name="Rectangle 15"/>
            <p:cNvSpPr>
              <a:spLocks noChangeArrowheads="1"/>
            </p:cNvSpPr>
            <p:nvPr/>
          </p:nvSpPr>
          <p:spPr bwMode="auto">
            <a:xfrm>
              <a:off x="2496"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12" name="Line 16"/>
            <p:cNvSpPr>
              <a:spLocks noChangeShapeType="1"/>
            </p:cNvSpPr>
            <p:nvPr/>
          </p:nvSpPr>
          <p:spPr bwMode="auto">
            <a:xfrm>
              <a:off x="2496" y="1680"/>
              <a:ext cx="624" cy="0"/>
            </a:xfrm>
            <a:prstGeom prst="line">
              <a:avLst/>
            </a:prstGeom>
            <a:noFill/>
            <a:ln w="12700">
              <a:solidFill>
                <a:schemeClr val="tx1"/>
              </a:solidFill>
              <a:round/>
              <a:headEnd/>
              <a:tailEnd/>
            </a:ln>
            <a:effectLst/>
          </p:spPr>
          <p:txBody>
            <a:bodyPr wrap="none" anchor="ctr"/>
            <a:lstStyle/>
            <a:p>
              <a:endParaRPr lang="en-US"/>
            </a:p>
          </p:txBody>
        </p:sp>
        <p:sp>
          <p:nvSpPr>
            <p:cNvPr id="1616913" name="Rectangle 17"/>
            <p:cNvSpPr>
              <a:spLocks noChangeArrowheads="1"/>
            </p:cNvSpPr>
            <p:nvPr/>
          </p:nvSpPr>
          <p:spPr bwMode="auto">
            <a:xfrm>
              <a:off x="3120"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14" name="Line 18"/>
            <p:cNvSpPr>
              <a:spLocks noChangeShapeType="1"/>
            </p:cNvSpPr>
            <p:nvPr/>
          </p:nvSpPr>
          <p:spPr bwMode="auto">
            <a:xfrm>
              <a:off x="3120" y="1680"/>
              <a:ext cx="624" cy="0"/>
            </a:xfrm>
            <a:prstGeom prst="line">
              <a:avLst/>
            </a:prstGeom>
            <a:noFill/>
            <a:ln w="12700">
              <a:solidFill>
                <a:schemeClr val="tx1"/>
              </a:solidFill>
              <a:round/>
              <a:headEnd/>
              <a:tailEnd/>
            </a:ln>
            <a:effectLst/>
          </p:spPr>
          <p:txBody>
            <a:bodyPr wrap="none" anchor="ctr"/>
            <a:lstStyle/>
            <a:p>
              <a:endParaRPr lang="en-US"/>
            </a:p>
          </p:txBody>
        </p:sp>
        <p:sp>
          <p:nvSpPr>
            <p:cNvPr id="1616915" name="Rectangle 19"/>
            <p:cNvSpPr>
              <a:spLocks noChangeArrowheads="1"/>
            </p:cNvSpPr>
            <p:nvPr/>
          </p:nvSpPr>
          <p:spPr bwMode="auto">
            <a:xfrm>
              <a:off x="2160" y="1488"/>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6916" name="Line 20"/>
            <p:cNvSpPr>
              <a:spLocks noChangeShapeType="1"/>
            </p:cNvSpPr>
            <p:nvPr/>
          </p:nvSpPr>
          <p:spPr bwMode="auto">
            <a:xfrm>
              <a:off x="2160" y="1680"/>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4" name="Group 21"/>
          <p:cNvGrpSpPr>
            <a:grpSpLocks/>
          </p:cNvGrpSpPr>
          <p:nvPr/>
        </p:nvGrpSpPr>
        <p:grpSpPr bwMode="auto">
          <a:xfrm>
            <a:off x="6248400" y="2274880"/>
            <a:ext cx="2514600" cy="950912"/>
            <a:chOff x="3936" y="1273"/>
            <a:chExt cx="1584" cy="599"/>
          </a:xfrm>
        </p:grpSpPr>
        <p:sp>
          <p:nvSpPr>
            <p:cNvPr id="1616918" name="Text Box 22"/>
            <p:cNvSpPr txBox="1">
              <a:spLocks noChangeArrowheads="1"/>
            </p:cNvSpPr>
            <p:nvPr/>
          </p:nvSpPr>
          <p:spPr bwMode="auto">
            <a:xfrm>
              <a:off x="4608" y="1273"/>
              <a:ext cx="196" cy="231"/>
            </a:xfrm>
            <a:prstGeom prst="rect">
              <a:avLst/>
            </a:prstGeom>
            <a:noFill/>
            <a:ln w="12700">
              <a:noFill/>
              <a:miter lim="800000"/>
              <a:headEnd/>
              <a:tailEnd/>
            </a:ln>
            <a:effectLst/>
          </p:spPr>
          <p:txBody>
            <a:bodyPr wrap="none">
              <a:spAutoFit/>
            </a:bodyPr>
            <a:lstStyle/>
            <a:p>
              <a:r>
                <a:rPr lang="en-US" b="1">
                  <a:solidFill>
                    <a:schemeClr val="tx1"/>
                  </a:solidFill>
                </a:rPr>
                <a:t>2</a:t>
              </a:r>
            </a:p>
          </p:txBody>
        </p:sp>
        <p:sp>
          <p:nvSpPr>
            <p:cNvPr id="1616919" name="Rectangle 23"/>
            <p:cNvSpPr>
              <a:spLocks noChangeArrowheads="1"/>
            </p:cNvSpPr>
            <p:nvPr/>
          </p:nvSpPr>
          <p:spPr bwMode="auto">
            <a:xfrm>
              <a:off x="4272"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20" name="Line 24"/>
            <p:cNvSpPr>
              <a:spLocks noChangeShapeType="1"/>
            </p:cNvSpPr>
            <p:nvPr/>
          </p:nvSpPr>
          <p:spPr bwMode="auto">
            <a:xfrm>
              <a:off x="4272" y="1680"/>
              <a:ext cx="624" cy="0"/>
            </a:xfrm>
            <a:prstGeom prst="line">
              <a:avLst/>
            </a:prstGeom>
            <a:noFill/>
            <a:ln w="12700">
              <a:solidFill>
                <a:schemeClr val="tx1"/>
              </a:solidFill>
              <a:round/>
              <a:headEnd/>
              <a:tailEnd/>
            </a:ln>
            <a:effectLst/>
          </p:spPr>
          <p:txBody>
            <a:bodyPr wrap="none" anchor="ctr"/>
            <a:lstStyle/>
            <a:p>
              <a:endParaRPr lang="en-US"/>
            </a:p>
          </p:txBody>
        </p:sp>
        <p:sp>
          <p:nvSpPr>
            <p:cNvPr id="1616921" name="Rectangle 25"/>
            <p:cNvSpPr>
              <a:spLocks noChangeArrowheads="1"/>
            </p:cNvSpPr>
            <p:nvPr/>
          </p:nvSpPr>
          <p:spPr bwMode="auto">
            <a:xfrm>
              <a:off x="4896" y="1488"/>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22" name="Line 26"/>
            <p:cNvSpPr>
              <a:spLocks noChangeShapeType="1"/>
            </p:cNvSpPr>
            <p:nvPr/>
          </p:nvSpPr>
          <p:spPr bwMode="auto">
            <a:xfrm>
              <a:off x="4896" y="1680"/>
              <a:ext cx="624" cy="0"/>
            </a:xfrm>
            <a:prstGeom prst="line">
              <a:avLst/>
            </a:prstGeom>
            <a:noFill/>
            <a:ln w="12700">
              <a:solidFill>
                <a:schemeClr val="tx1"/>
              </a:solidFill>
              <a:round/>
              <a:headEnd/>
              <a:tailEnd/>
            </a:ln>
            <a:effectLst/>
          </p:spPr>
          <p:txBody>
            <a:bodyPr wrap="none" anchor="ctr"/>
            <a:lstStyle/>
            <a:p>
              <a:endParaRPr lang="en-US"/>
            </a:p>
          </p:txBody>
        </p:sp>
        <p:sp>
          <p:nvSpPr>
            <p:cNvPr id="1616923" name="Rectangle 27"/>
            <p:cNvSpPr>
              <a:spLocks noChangeArrowheads="1"/>
            </p:cNvSpPr>
            <p:nvPr/>
          </p:nvSpPr>
          <p:spPr bwMode="auto">
            <a:xfrm>
              <a:off x="3936" y="1488"/>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6924" name="Line 28"/>
            <p:cNvSpPr>
              <a:spLocks noChangeShapeType="1"/>
            </p:cNvSpPr>
            <p:nvPr/>
          </p:nvSpPr>
          <p:spPr bwMode="auto">
            <a:xfrm>
              <a:off x="3936" y="1680"/>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5" name="Group 29"/>
          <p:cNvGrpSpPr>
            <a:grpSpLocks/>
          </p:cNvGrpSpPr>
          <p:nvPr/>
        </p:nvGrpSpPr>
        <p:grpSpPr bwMode="auto">
          <a:xfrm>
            <a:off x="533400" y="3606792"/>
            <a:ext cx="2514600" cy="990600"/>
            <a:chOff x="336" y="2112"/>
            <a:chExt cx="1584" cy="624"/>
          </a:xfrm>
        </p:grpSpPr>
        <p:sp>
          <p:nvSpPr>
            <p:cNvPr id="1616926" name="Text Box 30"/>
            <p:cNvSpPr txBox="1">
              <a:spLocks noChangeArrowheads="1"/>
            </p:cNvSpPr>
            <p:nvPr/>
          </p:nvSpPr>
          <p:spPr bwMode="auto">
            <a:xfrm>
              <a:off x="1008" y="2112"/>
              <a:ext cx="196" cy="231"/>
            </a:xfrm>
            <a:prstGeom prst="rect">
              <a:avLst/>
            </a:prstGeom>
            <a:noFill/>
            <a:ln w="12700">
              <a:noFill/>
              <a:miter lim="800000"/>
              <a:headEnd/>
              <a:tailEnd/>
            </a:ln>
            <a:effectLst/>
          </p:spPr>
          <p:txBody>
            <a:bodyPr wrap="none">
              <a:spAutoFit/>
            </a:bodyPr>
            <a:lstStyle/>
            <a:p>
              <a:r>
                <a:rPr lang="en-US" b="1">
                  <a:solidFill>
                    <a:schemeClr val="tx1"/>
                  </a:solidFill>
                </a:rPr>
                <a:t>3</a:t>
              </a:r>
            </a:p>
          </p:txBody>
        </p:sp>
        <p:sp>
          <p:nvSpPr>
            <p:cNvPr id="1616927" name="Rectangle 31"/>
            <p:cNvSpPr>
              <a:spLocks noChangeArrowheads="1"/>
            </p:cNvSpPr>
            <p:nvPr/>
          </p:nvSpPr>
          <p:spPr bwMode="auto">
            <a:xfrm>
              <a:off x="672"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28" name="Line 32"/>
            <p:cNvSpPr>
              <a:spLocks noChangeShapeType="1"/>
            </p:cNvSpPr>
            <p:nvPr/>
          </p:nvSpPr>
          <p:spPr bwMode="auto">
            <a:xfrm>
              <a:off x="672" y="2544"/>
              <a:ext cx="624" cy="0"/>
            </a:xfrm>
            <a:prstGeom prst="line">
              <a:avLst/>
            </a:prstGeom>
            <a:noFill/>
            <a:ln w="12700">
              <a:solidFill>
                <a:schemeClr val="tx1"/>
              </a:solidFill>
              <a:round/>
              <a:headEnd/>
              <a:tailEnd/>
            </a:ln>
            <a:effectLst/>
          </p:spPr>
          <p:txBody>
            <a:bodyPr wrap="none" anchor="ctr"/>
            <a:lstStyle/>
            <a:p>
              <a:endParaRPr lang="en-US"/>
            </a:p>
          </p:txBody>
        </p:sp>
        <p:sp>
          <p:nvSpPr>
            <p:cNvPr id="1616929" name="Rectangle 33"/>
            <p:cNvSpPr>
              <a:spLocks noChangeArrowheads="1"/>
            </p:cNvSpPr>
            <p:nvPr/>
          </p:nvSpPr>
          <p:spPr bwMode="auto">
            <a:xfrm>
              <a:off x="1296"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30" name="Line 34"/>
            <p:cNvSpPr>
              <a:spLocks noChangeShapeType="1"/>
            </p:cNvSpPr>
            <p:nvPr/>
          </p:nvSpPr>
          <p:spPr bwMode="auto">
            <a:xfrm>
              <a:off x="1296" y="2544"/>
              <a:ext cx="624" cy="0"/>
            </a:xfrm>
            <a:prstGeom prst="line">
              <a:avLst/>
            </a:prstGeom>
            <a:noFill/>
            <a:ln w="12700">
              <a:solidFill>
                <a:schemeClr val="tx1"/>
              </a:solidFill>
              <a:round/>
              <a:headEnd/>
              <a:tailEnd/>
            </a:ln>
            <a:effectLst/>
          </p:spPr>
          <p:txBody>
            <a:bodyPr wrap="none" anchor="ctr"/>
            <a:lstStyle/>
            <a:p>
              <a:endParaRPr lang="en-US"/>
            </a:p>
          </p:txBody>
        </p:sp>
        <p:sp>
          <p:nvSpPr>
            <p:cNvPr id="1616931" name="Rectangle 35"/>
            <p:cNvSpPr>
              <a:spLocks noChangeArrowheads="1"/>
            </p:cNvSpPr>
            <p:nvPr/>
          </p:nvSpPr>
          <p:spPr bwMode="auto">
            <a:xfrm>
              <a:off x="336" y="2352"/>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6932" name="Line 36"/>
            <p:cNvSpPr>
              <a:spLocks noChangeShapeType="1"/>
            </p:cNvSpPr>
            <p:nvPr/>
          </p:nvSpPr>
          <p:spPr bwMode="auto">
            <a:xfrm>
              <a:off x="336" y="2544"/>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6" name="Group 37"/>
          <p:cNvGrpSpPr>
            <a:grpSpLocks/>
          </p:cNvGrpSpPr>
          <p:nvPr/>
        </p:nvGrpSpPr>
        <p:grpSpPr bwMode="auto">
          <a:xfrm>
            <a:off x="3429000" y="3606792"/>
            <a:ext cx="2514600" cy="990600"/>
            <a:chOff x="2160" y="2112"/>
            <a:chExt cx="1584" cy="624"/>
          </a:xfrm>
        </p:grpSpPr>
        <p:sp>
          <p:nvSpPr>
            <p:cNvPr id="1616934" name="Text Box 38"/>
            <p:cNvSpPr txBox="1">
              <a:spLocks noChangeArrowheads="1"/>
            </p:cNvSpPr>
            <p:nvPr/>
          </p:nvSpPr>
          <p:spPr bwMode="auto">
            <a:xfrm>
              <a:off x="2880" y="2112"/>
              <a:ext cx="196" cy="231"/>
            </a:xfrm>
            <a:prstGeom prst="rect">
              <a:avLst/>
            </a:prstGeom>
            <a:noFill/>
            <a:ln w="12700">
              <a:noFill/>
              <a:miter lim="800000"/>
              <a:headEnd/>
              <a:tailEnd/>
            </a:ln>
            <a:effectLst/>
          </p:spPr>
          <p:txBody>
            <a:bodyPr wrap="none">
              <a:spAutoFit/>
            </a:bodyPr>
            <a:lstStyle/>
            <a:p>
              <a:r>
                <a:rPr lang="en-US" b="1">
                  <a:solidFill>
                    <a:schemeClr val="tx1"/>
                  </a:solidFill>
                </a:rPr>
                <a:t>4</a:t>
              </a:r>
            </a:p>
          </p:txBody>
        </p:sp>
        <p:sp>
          <p:nvSpPr>
            <p:cNvPr id="1616935" name="Rectangle 39"/>
            <p:cNvSpPr>
              <a:spLocks noChangeArrowheads="1"/>
            </p:cNvSpPr>
            <p:nvPr/>
          </p:nvSpPr>
          <p:spPr bwMode="auto">
            <a:xfrm>
              <a:off x="2496"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36" name="Line 40"/>
            <p:cNvSpPr>
              <a:spLocks noChangeShapeType="1"/>
            </p:cNvSpPr>
            <p:nvPr/>
          </p:nvSpPr>
          <p:spPr bwMode="auto">
            <a:xfrm>
              <a:off x="2496" y="2544"/>
              <a:ext cx="624" cy="0"/>
            </a:xfrm>
            <a:prstGeom prst="line">
              <a:avLst/>
            </a:prstGeom>
            <a:noFill/>
            <a:ln w="12700">
              <a:solidFill>
                <a:schemeClr val="tx1"/>
              </a:solidFill>
              <a:round/>
              <a:headEnd/>
              <a:tailEnd/>
            </a:ln>
            <a:effectLst/>
          </p:spPr>
          <p:txBody>
            <a:bodyPr wrap="none" anchor="ctr"/>
            <a:lstStyle/>
            <a:p>
              <a:endParaRPr lang="en-US"/>
            </a:p>
          </p:txBody>
        </p:sp>
        <p:sp>
          <p:nvSpPr>
            <p:cNvPr id="1616937" name="Rectangle 41"/>
            <p:cNvSpPr>
              <a:spLocks noChangeArrowheads="1"/>
            </p:cNvSpPr>
            <p:nvPr/>
          </p:nvSpPr>
          <p:spPr bwMode="auto">
            <a:xfrm>
              <a:off x="3120"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38" name="Line 42"/>
            <p:cNvSpPr>
              <a:spLocks noChangeShapeType="1"/>
            </p:cNvSpPr>
            <p:nvPr/>
          </p:nvSpPr>
          <p:spPr bwMode="auto">
            <a:xfrm>
              <a:off x="3120" y="2544"/>
              <a:ext cx="624" cy="0"/>
            </a:xfrm>
            <a:prstGeom prst="line">
              <a:avLst/>
            </a:prstGeom>
            <a:noFill/>
            <a:ln w="12700">
              <a:solidFill>
                <a:schemeClr val="tx1"/>
              </a:solidFill>
              <a:round/>
              <a:headEnd/>
              <a:tailEnd/>
            </a:ln>
            <a:effectLst/>
          </p:spPr>
          <p:txBody>
            <a:bodyPr wrap="none" anchor="ctr"/>
            <a:lstStyle/>
            <a:p>
              <a:endParaRPr lang="en-US"/>
            </a:p>
          </p:txBody>
        </p:sp>
        <p:sp>
          <p:nvSpPr>
            <p:cNvPr id="1616939" name="Rectangle 43"/>
            <p:cNvSpPr>
              <a:spLocks noChangeArrowheads="1"/>
            </p:cNvSpPr>
            <p:nvPr/>
          </p:nvSpPr>
          <p:spPr bwMode="auto">
            <a:xfrm>
              <a:off x="2160" y="2352"/>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6940" name="Line 44"/>
            <p:cNvSpPr>
              <a:spLocks noChangeShapeType="1"/>
            </p:cNvSpPr>
            <p:nvPr/>
          </p:nvSpPr>
          <p:spPr bwMode="auto">
            <a:xfrm>
              <a:off x="2160" y="2544"/>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7" name="Group 45"/>
          <p:cNvGrpSpPr>
            <a:grpSpLocks/>
          </p:cNvGrpSpPr>
          <p:nvPr/>
        </p:nvGrpSpPr>
        <p:grpSpPr bwMode="auto">
          <a:xfrm>
            <a:off x="6248400" y="3606792"/>
            <a:ext cx="2514600" cy="990600"/>
            <a:chOff x="3936" y="2112"/>
            <a:chExt cx="1584" cy="624"/>
          </a:xfrm>
        </p:grpSpPr>
        <p:sp>
          <p:nvSpPr>
            <p:cNvPr id="1616942" name="Text Box 46"/>
            <p:cNvSpPr txBox="1">
              <a:spLocks noChangeArrowheads="1"/>
            </p:cNvSpPr>
            <p:nvPr/>
          </p:nvSpPr>
          <p:spPr bwMode="auto">
            <a:xfrm>
              <a:off x="4608" y="2112"/>
              <a:ext cx="196" cy="231"/>
            </a:xfrm>
            <a:prstGeom prst="rect">
              <a:avLst/>
            </a:prstGeom>
            <a:noFill/>
            <a:ln w="12700">
              <a:noFill/>
              <a:miter lim="800000"/>
              <a:headEnd/>
              <a:tailEnd/>
            </a:ln>
            <a:effectLst/>
          </p:spPr>
          <p:txBody>
            <a:bodyPr wrap="none">
              <a:spAutoFit/>
            </a:bodyPr>
            <a:lstStyle/>
            <a:p>
              <a:r>
                <a:rPr lang="en-US" b="1">
                  <a:solidFill>
                    <a:schemeClr val="tx1"/>
                  </a:solidFill>
                </a:rPr>
                <a:t>3</a:t>
              </a:r>
            </a:p>
          </p:txBody>
        </p:sp>
        <p:sp>
          <p:nvSpPr>
            <p:cNvPr id="1616943" name="Rectangle 47"/>
            <p:cNvSpPr>
              <a:spLocks noChangeArrowheads="1"/>
            </p:cNvSpPr>
            <p:nvPr/>
          </p:nvSpPr>
          <p:spPr bwMode="auto">
            <a:xfrm>
              <a:off x="4272"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44" name="Line 48"/>
            <p:cNvSpPr>
              <a:spLocks noChangeShapeType="1"/>
            </p:cNvSpPr>
            <p:nvPr/>
          </p:nvSpPr>
          <p:spPr bwMode="auto">
            <a:xfrm>
              <a:off x="4272" y="2544"/>
              <a:ext cx="624" cy="0"/>
            </a:xfrm>
            <a:prstGeom prst="line">
              <a:avLst/>
            </a:prstGeom>
            <a:noFill/>
            <a:ln w="12700">
              <a:solidFill>
                <a:schemeClr val="tx1"/>
              </a:solidFill>
              <a:round/>
              <a:headEnd/>
              <a:tailEnd/>
            </a:ln>
            <a:effectLst/>
          </p:spPr>
          <p:txBody>
            <a:bodyPr wrap="none" anchor="ctr"/>
            <a:lstStyle/>
            <a:p>
              <a:endParaRPr lang="en-US"/>
            </a:p>
          </p:txBody>
        </p:sp>
        <p:sp>
          <p:nvSpPr>
            <p:cNvPr id="1616945" name="Rectangle 49"/>
            <p:cNvSpPr>
              <a:spLocks noChangeArrowheads="1"/>
            </p:cNvSpPr>
            <p:nvPr/>
          </p:nvSpPr>
          <p:spPr bwMode="auto">
            <a:xfrm>
              <a:off x="4896" y="2352"/>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46" name="Line 50"/>
            <p:cNvSpPr>
              <a:spLocks noChangeShapeType="1"/>
            </p:cNvSpPr>
            <p:nvPr/>
          </p:nvSpPr>
          <p:spPr bwMode="auto">
            <a:xfrm>
              <a:off x="4896" y="2544"/>
              <a:ext cx="624" cy="0"/>
            </a:xfrm>
            <a:prstGeom prst="line">
              <a:avLst/>
            </a:prstGeom>
            <a:noFill/>
            <a:ln w="12700">
              <a:solidFill>
                <a:schemeClr val="tx1"/>
              </a:solidFill>
              <a:round/>
              <a:headEnd/>
              <a:tailEnd/>
            </a:ln>
            <a:effectLst/>
          </p:spPr>
          <p:txBody>
            <a:bodyPr wrap="none" anchor="ctr"/>
            <a:lstStyle/>
            <a:p>
              <a:endParaRPr lang="en-US"/>
            </a:p>
          </p:txBody>
        </p:sp>
        <p:sp>
          <p:nvSpPr>
            <p:cNvPr id="1616947" name="Rectangle 51"/>
            <p:cNvSpPr>
              <a:spLocks noChangeArrowheads="1"/>
            </p:cNvSpPr>
            <p:nvPr/>
          </p:nvSpPr>
          <p:spPr bwMode="auto">
            <a:xfrm>
              <a:off x="3936" y="2352"/>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6948" name="Line 52"/>
            <p:cNvSpPr>
              <a:spLocks noChangeShapeType="1"/>
            </p:cNvSpPr>
            <p:nvPr/>
          </p:nvSpPr>
          <p:spPr bwMode="auto">
            <a:xfrm>
              <a:off x="3936" y="2544"/>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8" name="Group 53"/>
          <p:cNvGrpSpPr>
            <a:grpSpLocks/>
          </p:cNvGrpSpPr>
          <p:nvPr/>
        </p:nvGrpSpPr>
        <p:grpSpPr bwMode="auto">
          <a:xfrm>
            <a:off x="1905000" y="4978392"/>
            <a:ext cx="2514600" cy="990600"/>
            <a:chOff x="1200" y="2976"/>
            <a:chExt cx="1584" cy="624"/>
          </a:xfrm>
        </p:grpSpPr>
        <p:sp>
          <p:nvSpPr>
            <p:cNvPr id="1616950" name="Text Box 54"/>
            <p:cNvSpPr txBox="1">
              <a:spLocks noChangeArrowheads="1"/>
            </p:cNvSpPr>
            <p:nvPr/>
          </p:nvSpPr>
          <p:spPr bwMode="auto">
            <a:xfrm>
              <a:off x="1824" y="2976"/>
              <a:ext cx="196" cy="231"/>
            </a:xfrm>
            <a:prstGeom prst="rect">
              <a:avLst/>
            </a:prstGeom>
            <a:noFill/>
            <a:ln w="12700">
              <a:noFill/>
              <a:miter lim="800000"/>
              <a:headEnd/>
              <a:tailEnd/>
            </a:ln>
            <a:effectLst/>
          </p:spPr>
          <p:txBody>
            <a:bodyPr wrap="none">
              <a:spAutoFit/>
            </a:bodyPr>
            <a:lstStyle/>
            <a:p>
              <a:r>
                <a:rPr lang="en-US" b="1">
                  <a:solidFill>
                    <a:schemeClr val="tx1"/>
                  </a:solidFill>
                </a:rPr>
                <a:t>4</a:t>
              </a:r>
            </a:p>
          </p:txBody>
        </p:sp>
        <p:sp>
          <p:nvSpPr>
            <p:cNvPr id="1616951" name="Rectangle 55"/>
            <p:cNvSpPr>
              <a:spLocks noChangeArrowheads="1"/>
            </p:cNvSpPr>
            <p:nvPr/>
          </p:nvSpPr>
          <p:spPr bwMode="auto">
            <a:xfrm>
              <a:off x="1536" y="3216"/>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52" name="Line 56"/>
            <p:cNvSpPr>
              <a:spLocks noChangeShapeType="1"/>
            </p:cNvSpPr>
            <p:nvPr/>
          </p:nvSpPr>
          <p:spPr bwMode="auto">
            <a:xfrm>
              <a:off x="1536" y="3408"/>
              <a:ext cx="624" cy="0"/>
            </a:xfrm>
            <a:prstGeom prst="line">
              <a:avLst/>
            </a:prstGeom>
            <a:noFill/>
            <a:ln w="12700">
              <a:solidFill>
                <a:schemeClr val="tx1"/>
              </a:solidFill>
              <a:round/>
              <a:headEnd/>
              <a:tailEnd/>
            </a:ln>
            <a:effectLst/>
          </p:spPr>
          <p:txBody>
            <a:bodyPr wrap="none" anchor="ctr"/>
            <a:lstStyle/>
            <a:p>
              <a:endParaRPr lang="en-US"/>
            </a:p>
          </p:txBody>
        </p:sp>
        <p:sp>
          <p:nvSpPr>
            <p:cNvPr id="1616953" name="Rectangle 57"/>
            <p:cNvSpPr>
              <a:spLocks noChangeArrowheads="1"/>
            </p:cNvSpPr>
            <p:nvPr/>
          </p:nvSpPr>
          <p:spPr bwMode="auto">
            <a:xfrm>
              <a:off x="2160" y="3216"/>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54" name="Line 58"/>
            <p:cNvSpPr>
              <a:spLocks noChangeShapeType="1"/>
            </p:cNvSpPr>
            <p:nvPr/>
          </p:nvSpPr>
          <p:spPr bwMode="auto">
            <a:xfrm>
              <a:off x="2160" y="3408"/>
              <a:ext cx="624" cy="0"/>
            </a:xfrm>
            <a:prstGeom prst="line">
              <a:avLst/>
            </a:prstGeom>
            <a:noFill/>
            <a:ln w="12700">
              <a:solidFill>
                <a:schemeClr val="tx1"/>
              </a:solidFill>
              <a:round/>
              <a:headEnd/>
              <a:tailEnd/>
            </a:ln>
            <a:effectLst/>
          </p:spPr>
          <p:txBody>
            <a:bodyPr wrap="none" anchor="ctr"/>
            <a:lstStyle/>
            <a:p>
              <a:endParaRPr lang="en-US"/>
            </a:p>
          </p:txBody>
        </p:sp>
        <p:sp>
          <p:nvSpPr>
            <p:cNvPr id="1616955" name="Rectangle 59"/>
            <p:cNvSpPr>
              <a:spLocks noChangeArrowheads="1"/>
            </p:cNvSpPr>
            <p:nvPr/>
          </p:nvSpPr>
          <p:spPr bwMode="auto">
            <a:xfrm>
              <a:off x="1200" y="3216"/>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6956" name="Line 60"/>
            <p:cNvSpPr>
              <a:spLocks noChangeShapeType="1"/>
            </p:cNvSpPr>
            <p:nvPr/>
          </p:nvSpPr>
          <p:spPr bwMode="auto">
            <a:xfrm>
              <a:off x="1200" y="3408"/>
              <a:ext cx="336" cy="0"/>
            </a:xfrm>
            <a:prstGeom prst="line">
              <a:avLst/>
            </a:prstGeom>
            <a:noFill/>
            <a:ln w="12700">
              <a:solidFill>
                <a:schemeClr val="tx1"/>
              </a:solidFill>
              <a:round/>
              <a:headEnd/>
              <a:tailEnd/>
            </a:ln>
            <a:effectLst/>
          </p:spPr>
          <p:txBody>
            <a:bodyPr wrap="none" anchor="ctr"/>
            <a:lstStyle/>
            <a:p>
              <a:endParaRPr lang="en-US"/>
            </a:p>
          </p:txBody>
        </p:sp>
      </p:grpSp>
      <p:grpSp>
        <p:nvGrpSpPr>
          <p:cNvPr id="9" name="Group 61"/>
          <p:cNvGrpSpPr>
            <a:grpSpLocks/>
          </p:cNvGrpSpPr>
          <p:nvPr/>
        </p:nvGrpSpPr>
        <p:grpSpPr bwMode="auto">
          <a:xfrm>
            <a:off x="4953000" y="4978392"/>
            <a:ext cx="2514600" cy="990600"/>
            <a:chOff x="3120" y="2976"/>
            <a:chExt cx="1584" cy="624"/>
          </a:xfrm>
        </p:grpSpPr>
        <p:sp>
          <p:nvSpPr>
            <p:cNvPr id="1616958" name="Text Box 62"/>
            <p:cNvSpPr txBox="1">
              <a:spLocks noChangeArrowheads="1"/>
            </p:cNvSpPr>
            <p:nvPr/>
          </p:nvSpPr>
          <p:spPr bwMode="auto">
            <a:xfrm>
              <a:off x="3888" y="2976"/>
              <a:ext cx="276" cy="231"/>
            </a:xfrm>
            <a:prstGeom prst="rect">
              <a:avLst/>
            </a:prstGeom>
            <a:noFill/>
            <a:ln w="12700">
              <a:noFill/>
              <a:miter lim="800000"/>
              <a:headEnd/>
              <a:tailEnd/>
            </a:ln>
            <a:effectLst/>
          </p:spPr>
          <p:txBody>
            <a:bodyPr wrap="none">
              <a:spAutoFit/>
            </a:bodyPr>
            <a:lstStyle/>
            <a:p>
              <a:r>
                <a:rPr lang="en-US" b="1">
                  <a:solidFill>
                    <a:schemeClr val="tx1"/>
                  </a:solidFill>
                </a:rPr>
                <a:t>15</a:t>
              </a:r>
            </a:p>
          </p:txBody>
        </p:sp>
        <p:sp>
          <p:nvSpPr>
            <p:cNvPr id="1616959" name="Rectangle 63"/>
            <p:cNvSpPr>
              <a:spLocks noChangeArrowheads="1"/>
            </p:cNvSpPr>
            <p:nvPr/>
          </p:nvSpPr>
          <p:spPr bwMode="auto">
            <a:xfrm>
              <a:off x="3456" y="3216"/>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60" name="Line 64"/>
            <p:cNvSpPr>
              <a:spLocks noChangeShapeType="1"/>
            </p:cNvSpPr>
            <p:nvPr/>
          </p:nvSpPr>
          <p:spPr bwMode="auto">
            <a:xfrm>
              <a:off x="3456" y="3408"/>
              <a:ext cx="624" cy="0"/>
            </a:xfrm>
            <a:prstGeom prst="line">
              <a:avLst/>
            </a:prstGeom>
            <a:noFill/>
            <a:ln w="12700">
              <a:solidFill>
                <a:schemeClr val="tx1"/>
              </a:solidFill>
              <a:round/>
              <a:headEnd/>
              <a:tailEnd/>
            </a:ln>
            <a:effectLst/>
          </p:spPr>
          <p:txBody>
            <a:bodyPr wrap="none" anchor="ctr"/>
            <a:lstStyle/>
            <a:p>
              <a:endParaRPr lang="en-US"/>
            </a:p>
          </p:txBody>
        </p:sp>
        <p:sp>
          <p:nvSpPr>
            <p:cNvPr id="1616961" name="Rectangle 65"/>
            <p:cNvSpPr>
              <a:spLocks noChangeArrowheads="1"/>
            </p:cNvSpPr>
            <p:nvPr/>
          </p:nvSpPr>
          <p:spPr bwMode="auto">
            <a:xfrm>
              <a:off x="4080" y="3216"/>
              <a:ext cx="624" cy="384"/>
            </a:xfrm>
            <a:prstGeom prst="rect">
              <a:avLst/>
            </a:prstGeom>
            <a:noFill/>
            <a:ln w="12700">
              <a:solidFill>
                <a:schemeClr val="tx1"/>
              </a:solidFill>
              <a:miter lim="800000"/>
              <a:headEnd/>
              <a:tailEnd/>
            </a:ln>
            <a:effectLst/>
          </p:spPr>
          <p:txBody>
            <a:bodyPr wrap="none" anchor="ctr"/>
            <a:lstStyle/>
            <a:p>
              <a:endParaRPr lang="en-US"/>
            </a:p>
          </p:txBody>
        </p:sp>
        <p:sp>
          <p:nvSpPr>
            <p:cNvPr id="1616962" name="Line 66"/>
            <p:cNvSpPr>
              <a:spLocks noChangeShapeType="1"/>
            </p:cNvSpPr>
            <p:nvPr/>
          </p:nvSpPr>
          <p:spPr bwMode="auto">
            <a:xfrm>
              <a:off x="4080" y="3408"/>
              <a:ext cx="624" cy="0"/>
            </a:xfrm>
            <a:prstGeom prst="line">
              <a:avLst/>
            </a:prstGeom>
            <a:noFill/>
            <a:ln w="12700">
              <a:solidFill>
                <a:schemeClr val="tx1"/>
              </a:solidFill>
              <a:round/>
              <a:headEnd/>
              <a:tailEnd/>
            </a:ln>
            <a:effectLst/>
          </p:spPr>
          <p:txBody>
            <a:bodyPr wrap="none" anchor="ctr"/>
            <a:lstStyle/>
            <a:p>
              <a:endParaRPr lang="en-US"/>
            </a:p>
          </p:txBody>
        </p:sp>
        <p:sp>
          <p:nvSpPr>
            <p:cNvPr id="1616963" name="Rectangle 67"/>
            <p:cNvSpPr>
              <a:spLocks noChangeArrowheads="1"/>
            </p:cNvSpPr>
            <p:nvPr/>
          </p:nvSpPr>
          <p:spPr bwMode="auto">
            <a:xfrm>
              <a:off x="3120" y="3216"/>
              <a:ext cx="336" cy="384"/>
            </a:xfrm>
            <a:prstGeom prst="rect">
              <a:avLst/>
            </a:prstGeom>
            <a:noFill/>
            <a:ln w="12700">
              <a:solidFill>
                <a:schemeClr val="tx1"/>
              </a:solidFill>
              <a:miter lim="800000"/>
              <a:headEnd/>
              <a:tailEnd/>
            </a:ln>
            <a:effectLst/>
          </p:spPr>
          <p:txBody>
            <a:bodyPr wrap="none" anchor="ctr"/>
            <a:lstStyle/>
            <a:p>
              <a:endParaRPr lang="en-US"/>
            </a:p>
          </p:txBody>
        </p:sp>
        <p:sp>
          <p:nvSpPr>
            <p:cNvPr id="1616964" name="Line 68"/>
            <p:cNvSpPr>
              <a:spLocks noChangeShapeType="1"/>
            </p:cNvSpPr>
            <p:nvPr/>
          </p:nvSpPr>
          <p:spPr bwMode="auto">
            <a:xfrm>
              <a:off x="3120" y="3408"/>
              <a:ext cx="336" cy="0"/>
            </a:xfrm>
            <a:prstGeom prst="line">
              <a:avLst/>
            </a:prstGeom>
            <a:noFill/>
            <a:ln w="12700">
              <a:solidFill>
                <a:schemeClr val="tx1"/>
              </a:solidFill>
              <a:round/>
              <a:headEnd/>
              <a:tailEnd/>
            </a:ln>
            <a:effectLst/>
          </p:spPr>
          <p:txBody>
            <a:bodyPr wrap="none" anchor="ctr"/>
            <a:lstStyle/>
            <a:p>
              <a:endParaRPr lang="en-US"/>
            </a:p>
          </p:txBody>
        </p:sp>
      </p:grpSp>
      <p:sp>
        <p:nvSpPr>
          <p:cNvPr id="1616965" name="Text Box 69"/>
          <p:cNvSpPr txBox="1">
            <a:spLocks noChangeArrowheads="1"/>
          </p:cNvSpPr>
          <p:nvPr/>
        </p:nvSpPr>
        <p:spPr bwMode="auto">
          <a:xfrm>
            <a:off x="618065" y="2596614"/>
            <a:ext cx="2520950" cy="366712"/>
          </a:xfrm>
          <a:prstGeom prst="rect">
            <a:avLst/>
          </a:prstGeom>
          <a:noFill/>
          <a:ln w="12700">
            <a:noFill/>
            <a:miter lim="800000"/>
            <a:headEnd/>
            <a:tailEnd/>
          </a:ln>
          <a:effectLst/>
        </p:spPr>
        <p:txBody>
          <a:bodyPr wrap="none">
            <a:spAutoFit/>
          </a:bodyPr>
          <a:lstStyle/>
          <a:p>
            <a:r>
              <a:rPr lang="en-US" dirty="0">
                <a:solidFill>
                  <a:schemeClr val="tx1"/>
                </a:solidFill>
              </a:rPr>
              <a:t>00    Mem(1)    Mem(0)</a:t>
            </a:r>
          </a:p>
        </p:txBody>
      </p:sp>
      <p:sp>
        <p:nvSpPr>
          <p:cNvPr id="1616966" name="Text Box 70"/>
          <p:cNvSpPr txBox="1">
            <a:spLocks noChangeArrowheads="1"/>
          </p:cNvSpPr>
          <p:nvPr/>
        </p:nvSpPr>
        <p:spPr bwMode="auto">
          <a:xfrm>
            <a:off x="1752600" y="2235192"/>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616967" name="Text Box 71"/>
          <p:cNvSpPr txBox="1">
            <a:spLocks noChangeArrowheads="1"/>
          </p:cNvSpPr>
          <p:nvPr/>
        </p:nvSpPr>
        <p:spPr bwMode="auto">
          <a:xfrm>
            <a:off x="3530598" y="2582326"/>
            <a:ext cx="2520950" cy="366713"/>
          </a:xfrm>
          <a:prstGeom prst="rect">
            <a:avLst/>
          </a:prstGeom>
          <a:noFill/>
          <a:ln w="12700">
            <a:noFill/>
            <a:miter lim="800000"/>
            <a:headEnd/>
            <a:tailEnd/>
          </a:ln>
          <a:effectLst/>
        </p:spPr>
        <p:txBody>
          <a:bodyPr wrap="none">
            <a:spAutoFit/>
          </a:bodyPr>
          <a:lstStyle/>
          <a:p>
            <a:r>
              <a:rPr lang="en-US" dirty="0">
                <a:solidFill>
                  <a:schemeClr val="tx1"/>
                </a:solidFill>
              </a:rPr>
              <a:t>00    Mem(1)    Mem(0)</a:t>
            </a:r>
          </a:p>
        </p:txBody>
      </p:sp>
      <p:sp>
        <p:nvSpPr>
          <p:cNvPr id="1616968" name="Text Box 72"/>
          <p:cNvSpPr txBox="1">
            <a:spLocks noChangeArrowheads="1"/>
          </p:cNvSpPr>
          <p:nvPr/>
        </p:nvSpPr>
        <p:spPr bwMode="auto">
          <a:xfrm>
            <a:off x="4724400" y="2235192"/>
            <a:ext cx="441146" cy="369332"/>
          </a:xfrm>
          <a:prstGeom prst="rect">
            <a:avLst/>
          </a:prstGeom>
          <a:noFill/>
          <a:ln w="12700">
            <a:noFill/>
            <a:miter lim="800000"/>
            <a:headEnd/>
            <a:tailEnd/>
          </a:ln>
          <a:effectLst/>
        </p:spPr>
        <p:txBody>
          <a:bodyPr wrap="none">
            <a:spAutoFit/>
          </a:bodyPr>
          <a:lstStyle/>
          <a:p>
            <a:r>
              <a:rPr lang="en-US" dirty="0">
                <a:solidFill>
                  <a:srgbClr val="FF0000"/>
                </a:solidFill>
              </a:rPr>
              <a:t>hit</a:t>
            </a:r>
          </a:p>
        </p:txBody>
      </p:sp>
      <p:sp>
        <p:nvSpPr>
          <p:cNvPr id="1616969" name="Text Box 73"/>
          <p:cNvSpPr txBox="1">
            <a:spLocks noChangeArrowheads="1"/>
          </p:cNvSpPr>
          <p:nvPr/>
        </p:nvSpPr>
        <p:spPr bwMode="auto">
          <a:xfrm>
            <a:off x="6333065" y="2887126"/>
            <a:ext cx="2520950" cy="366713"/>
          </a:xfrm>
          <a:prstGeom prst="rect">
            <a:avLst/>
          </a:prstGeom>
          <a:noFill/>
          <a:ln w="12700">
            <a:noFill/>
            <a:miter lim="800000"/>
            <a:headEnd/>
            <a:tailEnd/>
          </a:ln>
          <a:effectLst/>
        </p:spPr>
        <p:txBody>
          <a:bodyPr wrap="none">
            <a:spAutoFit/>
          </a:bodyPr>
          <a:lstStyle/>
          <a:p>
            <a:r>
              <a:rPr lang="en-US" dirty="0">
                <a:solidFill>
                  <a:schemeClr val="tx1"/>
                </a:solidFill>
              </a:rPr>
              <a:t>00    Mem(3)    Mem(2)</a:t>
            </a:r>
          </a:p>
        </p:txBody>
      </p:sp>
      <p:sp>
        <p:nvSpPr>
          <p:cNvPr id="1616970" name="Text Box 74"/>
          <p:cNvSpPr txBox="1">
            <a:spLocks noChangeArrowheads="1"/>
          </p:cNvSpPr>
          <p:nvPr/>
        </p:nvSpPr>
        <p:spPr bwMode="auto">
          <a:xfrm>
            <a:off x="6316132" y="2582326"/>
            <a:ext cx="2520950" cy="366713"/>
          </a:xfrm>
          <a:prstGeom prst="rect">
            <a:avLst/>
          </a:prstGeom>
          <a:noFill/>
          <a:ln w="12700">
            <a:noFill/>
            <a:miter lim="800000"/>
            <a:headEnd/>
            <a:tailEnd/>
          </a:ln>
          <a:effectLst/>
        </p:spPr>
        <p:txBody>
          <a:bodyPr wrap="none">
            <a:spAutoFit/>
          </a:bodyPr>
          <a:lstStyle/>
          <a:p>
            <a:r>
              <a:rPr lang="en-US" dirty="0">
                <a:solidFill>
                  <a:schemeClr val="tx1"/>
                </a:solidFill>
              </a:rPr>
              <a:t>00    Mem(1)    Mem(0)</a:t>
            </a:r>
          </a:p>
        </p:txBody>
      </p:sp>
      <p:sp>
        <p:nvSpPr>
          <p:cNvPr id="1616971" name="Text Box 75"/>
          <p:cNvSpPr txBox="1">
            <a:spLocks noChangeArrowheads="1"/>
          </p:cNvSpPr>
          <p:nvPr/>
        </p:nvSpPr>
        <p:spPr bwMode="auto">
          <a:xfrm>
            <a:off x="7543800" y="2235192"/>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616972" name="Text Box 76"/>
          <p:cNvSpPr txBox="1">
            <a:spLocks noChangeArrowheads="1"/>
          </p:cNvSpPr>
          <p:nvPr/>
        </p:nvSpPr>
        <p:spPr bwMode="auto">
          <a:xfrm>
            <a:off x="1828800" y="3606792"/>
            <a:ext cx="441146" cy="369332"/>
          </a:xfrm>
          <a:prstGeom prst="rect">
            <a:avLst/>
          </a:prstGeom>
          <a:noFill/>
          <a:ln w="12700">
            <a:noFill/>
            <a:miter lim="800000"/>
            <a:headEnd/>
            <a:tailEnd/>
          </a:ln>
          <a:effectLst/>
        </p:spPr>
        <p:txBody>
          <a:bodyPr wrap="none">
            <a:spAutoFit/>
          </a:bodyPr>
          <a:lstStyle/>
          <a:p>
            <a:r>
              <a:rPr lang="en-US" dirty="0">
                <a:solidFill>
                  <a:srgbClr val="FF0000"/>
                </a:solidFill>
              </a:rPr>
              <a:t>hit</a:t>
            </a:r>
          </a:p>
        </p:txBody>
      </p:sp>
      <p:sp>
        <p:nvSpPr>
          <p:cNvPr id="1616973" name="Text Box 77"/>
          <p:cNvSpPr txBox="1">
            <a:spLocks noChangeArrowheads="1"/>
          </p:cNvSpPr>
          <p:nvPr/>
        </p:nvSpPr>
        <p:spPr bwMode="auto">
          <a:xfrm>
            <a:off x="618065" y="4258726"/>
            <a:ext cx="2520950" cy="366713"/>
          </a:xfrm>
          <a:prstGeom prst="rect">
            <a:avLst/>
          </a:prstGeom>
          <a:noFill/>
          <a:ln w="12700">
            <a:noFill/>
            <a:miter lim="800000"/>
            <a:headEnd/>
            <a:tailEnd/>
          </a:ln>
          <a:effectLst/>
        </p:spPr>
        <p:txBody>
          <a:bodyPr wrap="none">
            <a:spAutoFit/>
          </a:bodyPr>
          <a:lstStyle/>
          <a:p>
            <a:r>
              <a:rPr lang="en-US" dirty="0">
                <a:solidFill>
                  <a:schemeClr val="tx1"/>
                </a:solidFill>
              </a:rPr>
              <a:t>00    Mem(3)    Mem(2)</a:t>
            </a:r>
          </a:p>
        </p:txBody>
      </p:sp>
      <p:sp>
        <p:nvSpPr>
          <p:cNvPr id="1616974" name="Text Box 78"/>
          <p:cNvSpPr txBox="1">
            <a:spLocks noChangeArrowheads="1"/>
          </p:cNvSpPr>
          <p:nvPr/>
        </p:nvSpPr>
        <p:spPr bwMode="auto">
          <a:xfrm>
            <a:off x="618065" y="3936993"/>
            <a:ext cx="2520950" cy="366713"/>
          </a:xfrm>
          <a:prstGeom prst="rect">
            <a:avLst/>
          </a:prstGeom>
          <a:noFill/>
          <a:ln w="12700">
            <a:noFill/>
            <a:miter lim="800000"/>
            <a:headEnd/>
            <a:tailEnd/>
          </a:ln>
          <a:effectLst/>
        </p:spPr>
        <p:txBody>
          <a:bodyPr wrap="none">
            <a:spAutoFit/>
          </a:bodyPr>
          <a:lstStyle/>
          <a:p>
            <a:r>
              <a:rPr lang="en-US" dirty="0">
                <a:solidFill>
                  <a:schemeClr val="tx1"/>
                </a:solidFill>
              </a:rPr>
              <a:t>00    Mem(1)    Mem(0)</a:t>
            </a:r>
          </a:p>
        </p:txBody>
      </p:sp>
      <p:sp>
        <p:nvSpPr>
          <p:cNvPr id="1616975" name="Text Box 79"/>
          <p:cNvSpPr txBox="1">
            <a:spLocks noChangeArrowheads="1"/>
          </p:cNvSpPr>
          <p:nvPr/>
        </p:nvSpPr>
        <p:spPr bwMode="auto">
          <a:xfrm>
            <a:off x="4800600" y="3606792"/>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sp>
        <p:nvSpPr>
          <p:cNvPr id="1616977" name="Text Box 81"/>
          <p:cNvSpPr txBox="1">
            <a:spLocks noChangeArrowheads="1"/>
          </p:cNvSpPr>
          <p:nvPr/>
        </p:nvSpPr>
        <p:spPr bwMode="auto">
          <a:xfrm>
            <a:off x="3530598" y="4241793"/>
            <a:ext cx="2520950" cy="366713"/>
          </a:xfrm>
          <a:prstGeom prst="rect">
            <a:avLst/>
          </a:prstGeom>
          <a:noFill/>
          <a:ln w="12700">
            <a:noFill/>
            <a:miter lim="800000"/>
            <a:headEnd/>
            <a:tailEnd/>
          </a:ln>
          <a:effectLst/>
        </p:spPr>
        <p:txBody>
          <a:bodyPr wrap="none">
            <a:spAutoFit/>
          </a:bodyPr>
          <a:lstStyle/>
          <a:p>
            <a:r>
              <a:rPr lang="en-US" dirty="0">
                <a:solidFill>
                  <a:schemeClr val="tx1"/>
                </a:solidFill>
              </a:rPr>
              <a:t>00    Mem(3)    Mem(2)</a:t>
            </a:r>
          </a:p>
        </p:txBody>
      </p:sp>
      <p:sp>
        <p:nvSpPr>
          <p:cNvPr id="1616978" name="Text Box 82"/>
          <p:cNvSpPr txBox="1">
            <a:spLocks noChangeArrowheads="1"/>
          </p:cNvSpPr>
          <p:nvPr/>
        </p:nvSpPr>
        <p:spPr bwMode="auto">
          <a:xfrm>
            <a:off x="3530598" y="3936993"/>
            <a:ext cx="2520950" cy="366713"/>
          </a:xfrm>
          <a:prstGeom prst="rect">
            <a:avLst/>
          </a:prstGeom>
          <a:noFill/>
          <a:ln w="12700">
            <a:noFill/>
            <a:miter lim="800000"/>
            <a:headEnd/>
            <a:tailEnd/>
          </a:ln>
          <a:effectLst/>
        </p:spPr>
        <p:txBody>
          <a:bodyPr wrap="none">
            <a:spAutoFit/>
          </a:bodyPr>
          <a:lstStyle/>
          <a:p>
            <a:r>
              <a:rPr lang="en-US" dirty="0">
                <a:solidFill>
                  <a:schemeClr val="tx1"/>
                </a:solidFill>
              </a:rPr>
              <a:t>00    Mem(1)    Mem(0)</a:t>
            </a:r>
          </a:p>
        </p:txBody>
      </p:sp>
      <p:grpSp>
        <p:nvGrpSpPr>
          <p:cNvPr id="10" name="Group 83"/>
          <p:cNvGrpSpPr>
            <a:grpSpLocks/>
          </p:cNvGrpSpPr>
          <p:nvPr/>
        </p:nvGrpSpPr>
        <p:grpSpPr bwMode="auto">
          <a:xfrm>
            <a:off x="3081341" y="3759192"/>
            <a:ext cx="3130556" cy="533400"/>
            <a:chOff x="1941" y="2208"/>
            <a:chExt cx="1972" cy="336"/>
          </a:xfrm>
        </p:grpSpPr>
        <p:sp>
          <p:nvSpPr>
            <p:cNvPr id="1616980" name="Line 84"/>
            <p:cNvSpPr>
              <a:spLocks noChangeShapeType="1"/>
            </p:cNvSpPr>
            <p:nvPr/>
          </p:nvSpPr>
          <p:spPr bwMode="auto">
            <a:xfrm>
              <a:off x="2208" y="2400"/>
              <a:ext cx="240" cy="144"/>
            </a:xfrm>
            <a:prstGeom prst="line">
              <a:avLst/>
            </a:prstGeom>
            <a:noFill/>
            <a:ln w="28575">
              <a:solidFill>
                <a:schemeClr val="accent1"/>
              </a:solidFill>
              <a:round/>
              <a:headEnd/>
              <a:tailEnd/>
            </a:ln>
            <a:effectLst/>
          </p:spPr>
          <p:txBody>
            <a:bodyPr/>
            <a:lstStyle/>
            <a:p>
              <a:endParaRPr lang="en-US"/>
            </a:p>
          </p:txBody>
        </p:sp>
        <p:sp>
          <p:nvSpPr>
            <p:cNvPr id="1616981" name="Line 85"/>
            <p:cNvSpPr>
              <a:spLocks noChangeShapeType="1"/>
            </p:cNvSpPr>
            <p:nvPr/>
          </p:nvSpPr>
          <p:spPr bwMode="auto">
            <a:xfrm>
              <a:off x="3504" y="2400"/>
              <a:ext cx="240" cy="144"/>
            </a:xfrm>
            <a:prstGeom prst="line">
              <a:avLst/>
            </a:prstGeom>
            <a:noFill/>
            <a:ln w="28575">
              <a:solidFill>
                <a:schemeClr val="accent1"/>
              </a:solidFill>
              <a:round/>
              <a:headEnd/>
              <a:tailEnd/>
            </a:ln>
            <a:effectLst/>
          </p:spPr>
          <p:txBody>
            <a:bodyPr/>
            <a:lstStyle/>
            <a:p>
              <a:endParaRPr lang="en-US"/>
            </a:p>
          </p:txBody>
        </p:sp>
        <p:sp>
          <p:nvSpPr>
            <p:cNvPr id="1616982" name="Text Box 86"/>
            <p:cNvSpPr txBox="1">
              <a:spLocks noChangeArrowheads="1"/>
            </p:cNvSpPr>
            <p:nvPr/>
          </p:nvSpPr>
          <p:spPr bwMode="auto">
            <a:xfrm>
              <a:off x="1941" y="2208"/>
              <a:ext cx="276" cy="231"/>
            </a:xfrm>
            <a:prstGeom prst="rect">
              <a:avLst/>
            </a:prstGeom>
            <a:noFill/>
            <a:ln w="12700">
              <a:noFill/>
              <a:miter lim="800000"/>
              <a:headEnd/>
              <a:tailEnd/>
            </a:ln>
            <a:effectLst/>
          </p:spPr>
          <p:txBody>
            <a:bodyPr wrap="none">
              <a:spAutoFit/>
            </a:bodyPr>
            <a:lstStyle/>
            <a:p>
              <a:r>
                <a:rPr lang="en-US" dirty="0"/>
                <a:t>01</a:t>
              </a:r>
            </a:p>
          </p:txBody>
        </p:sp>
        <p:sp>
          <p:nvSpPr>
            <p:cNvPr id="1616983" name="Text Box 87"/>
            <p:cNvSpPr txBox="1">
              <a:spLocks noChangeArrowheads="1"/>
            </p:cNvSpPr>
            <p:nvPr/>
          </p:nvSpPr>
          <p:spPr bwMode="auto">
            <a:xfrm>
              <a:off x="2971" y="2256"/>
              <a:ext cx="196" cy="231"/>
            </a:xfrm>
            <a:prstGeom prst="rect">
              <a:avLst/>
            </a:prstGeom>
            <a:noFill/>
            <a:ln w="12700">
              <a:noFill/>
              <a:miter lim="800000"/>
              <a:headEnd/>
              <a:tailEnd/>
            </a:ln>
            <a:effectLst/>
          </p:spPr>
          <p:txBody>
            <a:bodyPr wrap="none">
              <a:spAutoFit/>
            </a:bodyPr>
            <a:lstStyle/>
            <a:p>
              <a:r>
                <a:rPr lang="en-US" dirty="0"/>
                <a:t>5</a:t>
              </a:r>
            </a:p>
          </p:txBody>
        </p:sp>
        <p:sp>
          <p:nvSpPr>
            <p:cNvPr id="1616984" name="Line 88"/>
            <p:cNvSpPr>
              <a:spLocks noChangeShapeType="1"/>
            </p:cNvSpPr>
            <p:nvPr/>
          </p:nvSpPr>
          <p:spPr bwMode="auto">
            <a:xfrm>
              <a:off x="2784" y="2400"/>
              <a:ext cx="240" cy="144"/>
            </a:xfrm>
            <a:prstGeom prst="line">
              <a:avLst/>
            </a:prstGeom>
            <a:noFill/>
            <a:ln w="28575">
              <a:solidFill>
                <a:schemeClr val="accent1"/>
              </a:solidFill>
              <a:round/>
              <a:headEnd/>
              <a:tailEnd/>
            </a:ln>
            <a:effectLst/>
          </p:spPr>
          <p:txBody>
            <a:bodyPr/>
            <a:lstStyle/>
            <a:p>
              <a:endParaRPr lang="en-US"/>
            </a:p>
          </p:txBody>
        </p:sp>
        <p:sp>
          <p:nvSpPr>
            <p:cNvPr id="1616985" name="Text Box 89"/>
            <p:cNvSpPr txBox="1">
              <a:spLocks noChangeArrowheads="1"/>
            </p:cNvSpPr>
            <p:nvPr/>
          </p:nvSpPr>
          <p:spPr bwMode="auto">
            <a:xfrm>
              <a:off x="3717" y="2256"/>
              <a:ext cx="196" cy="231"/>
            </a:xfrm>
            <a:prstGeom prst="rect">
              <a:avLst/>
            </a:prstGeom>
            <a:noFill/>
            <a:ln w="12700">
              <a:noFill/>
              <a:miter lim="800000"/>
              <a:headEnd/>
              <a:tailEnd/>
            </a:ln>
            <a:effectLst/>
          </p:spPr>
          <p:txBody>
            <a:bodyPr wrap="none">
              <a:spAutoFit/>
            </a:bodyPr>
            <a:lstStyle/>
            <a:p>
              <a:r>
                <a:rPr lang="en-US" dirty="0"/>
                <a:t>4</a:t>
              </a:r>
            </a:p>
          </p:txBody>
        </p:sp>
      </p:grpSp>
      <p:sp>
        <p:nvSpPr>
          <p:cNvPr id="1616986" name="Text Box 90"/>
          <p:cNvSpPr txBox="1">
            <a:spLocks noChangeArrowheads="1"/>
          </p:cNvSpPr>
          <p:nvPr/>
        </p:nvSpPr>
        <p:spPr bwMode="auto">
          <a:xfrm>
            <a:off x="7467600" y="3606792"/>
            <a:ext cx="441146" cy="369332"/>
          </a:xfrm>
          <a:prstGeom prst="rect">
            <a:avLst/>
          </a:prstGeom>
          <a:noFill/>
          <a:ln w="12700">
            <a:noFill/>
            <a:miter lim="800000"/>
            <a:headEnd/>
            <a:tailEnd/>
          </a:ln>
          <a:effectLst/>
        </p:spPr>
        <p:txBody>
          <a:bodyPr wrap="none">
            <a:spAutoFit/>
          </a:bodyPr>
          <a:lstStyle/>
          <a:p>
            <a:r>
              <a:rPr lang="en-US" dirty="0">
                <a:solidFill>
                  <a:srgbClr val="FF0000"/>
                </a:solidFill>
              </a:rPr>
              <a:t>hit</a:t>
            </a:r>
          </a:p>
        </p:txBody>
      </p:sp>
      <p:sp>
        <p:nvSpPr>
          <p:cNvPr id="1616988" name="Text Box 92"/>
          <p:cNvSpPr txBox="1">
            <a:spLocks noChangeArrowheads="1"/>
          </p:cNvSpPr>
          <p:nvPr/>
        </p:nvSpPr>
        <p:spPr bwMode="auto">
          <a:xfrm>
            <a:off x="6333065" y="4241793"/>
            <a:ext cx="2520950" cy="366713"/>
          </a:xfrm>
          <a:prstGeom prst="rect">
            <a:avLst/>
          </a:prstGeom>
          <a:noFill/>
          <a:ln w="12700">
            <a:noFill/>
            <a:miter lim="800000"/>
            <a:headEnd/>
            <a:tailEnd/>
          </a:ln>
          <a:effectLst/>
        </p:spPr>
        <p:txBody>
          <a:bodyPr wrap="none">
            <a:spAutoFit/>
          </a:bodyPr>
          <a:lstStyle/>
          <a:p>
            <a:r>
              <a:rPr lang="en-US" dirty="0">
                <a:solidFill>
                  <a:schemeClr val="tx1"/>
                </a:solidFill>
              </a:rPr>
              <a:t>00    Mem(3)    Mem(2)</a:t>
            </a:r>
          </a:p>
        </p:txBody>
      </p:sp>
      <p:sp>
        <p:nvSpPr>
          <p:cNvPr id="1616989" name="Text Box 93"/>
          <p:cNvSpPr txBox="1">
            <a:spLocks noChangeArrowheads="1"/>
          </p:cNvSpPr>
          <p:nvPr/>
        </p:nvSpPr>
        <p:spPr bwMode="auto">
          <a:xfrm>
            <a:off x="6333065" y="3936993"/>
            <a:ext cx="2520950" cy="366713"/>
          </a:xfrm>
          <a:prstGeom prst="rect">
            <a:avLst/>
          </a:prstGeom>
          <a:noFill/>
          <a:ln w="12700">
            <a:noFill/>
            <a:miter lim="800000"/>
            <a:headEnd/>
            <a:tailEnd/>
          </a:ln>
          <a:effectLst/>
        </p:spPr>
        <p:txBody>
          <a:bodyPr wrap="none">
            <a:spAutoFit/>
          </a:bodyPr>
          <a:lstStyle/>
          <a:p>
            <a:r>
              <a:rPr lang="en-US" dirty="0">
                <a:solidFill>
                  <a:schemeClr val="tx1"/>
                </a:solidFill>
              </a:rPr>
              <a:t>01    Mem(5)    Mem(4)</a:t>
            </a:r>
          </a:p>
        </p:txBody>
      </p:sp>
      <p:sp>
        <p:nvSpPr>
          <p:cNvPr id="1616990" name="Text Box 94"/>
          <p:cNvSpPr txBox="1">
            <a:spLocks noChangeArrowheads="1"/>
          </p:cNvSpPr>
          <p:nvPr/>
        </p:nvSpPr>
        <p:spPr bwMode="auto">
          <a:xfrm>
            <a:off x="3124200" y="4978392"/>
            <a:ext cx="441146" cy="369332"/>
          </a:xfrm>
          <a:prstGeom prst="rect">
            <a:avLst/>
          </a:prstGeom>
          <a:noFill/>
          <a:ln w="12700">
            <a:noFill/>
            <a:miter lim="800000"/>
            <a:headEnd/>
            <a:tailEnd/>
          </a:ln>
          <a:effectLst/>
        </p:spPr>
        <p:txBody>
          <a:bodyPr wrap="none">
            <a:spAutoFit/>
          </a:bodyPr>
          <a:lstStyle/>
          <a:p>
            <a:r>
              <a:rPr lang="en-US" dirty="0">
                <a:solidFill>
                  <a:srgbClr val="FF0000"/>
                </a:solidFill>
              </a:rPr>
              <a:t>hit</a:t>
            </a:r>
          </a:p>
        </p:txBody>
      </p:sp>
      <p:sp>
        <p:nvSpPr>
          <p:cNvPr id="1616992" name="Text Box 96"/>
          <p:cNvSpPr txBox="1">
            <a:spLocks noChangeArrowheads="1"/>
          </p:cNvSpPr>
          <p:nvPr/>
        </p:nvSpPr>
        <p:spPr bwMode="auto">
          <a:xfrm>
            <a:off x="1989665" y="5630326"/>
            <a:ext cx="2520950" cy="366713"/>
          </a:xfrm>
          <a:prstGeom prst="rect">
            <a:avLst/>
          </a:prstGeom>
          <a:noFill/>
          <a:ln w="12700">
            <a:noFill/>
            <a:miter lim="800000"/>
            <a:headEnd/>
            <a:tailEnd/>
          </a:ln>
          <a:effectLst/>
        </p:spPr>
        <p:txBody>
          <a:bodyPr wrap="none">
            <a:spAutoFit/>
          </a:bodyPr>
          <a:lstStyle/>
          <a:p>
            <a:r>
              <a:rPr lang="en-US" dirty="0">
                <a:solidFill>
                  <a:schemeClr val="tx1"/>
                </a:solidFill>
              </a:rPr>
              <a:t>00    Mem(3)    Mem(2)</a:t>
            </a:r>
          </a:p>
        </p:txBody>
      </p:sp>
      <p:sp>
        <p:nvSpPr>
          <p:cNvPr id="1616993" name="Text Box 97"/>
          <p:cNvSpPr txBox="1">
            <a:spLocks noChangeArrowheads="1"/>
          </p:cNvSpPr>
          <p:nvPr/>
        </p:nvSpPr>
        <p:spPr bwMode="auto">
          <a:xfrm>
            <a:off x="1989665" y="5308593"/>
            <a:ext cx="2520950" cy="366713"/>
          </a:xfrm>
          <a:prstGeom prst="rect">
            <a:avLst/>
          </a:prstGeom>
          <a:noFill/>
          <a:ln w="12700">
            <a:noFill/>
            <a:miter lim="800000"/>
            <a:headEnd/>
            <a:tailEnd/>
          </a:ln>
          <a:effectLst/>
        </p:spPr>
        <p:txBody>
          <a:bodyPr wrap="none">
            <a:spAutoFit/>
          </a:bodyPr>
          <a:lstStyle/>
          <a:p>
            <a:r>
              <a:rPr lang="en-US" dirty="0">
                <a:solidFill>
                  <a:schemeClr val="tx1"/>
                </a:solidFill>
              </a:rPr>
              <a:t>01    Mem(5)    Mem(4)</a:t>
            </a:r>
          </a:p>
        </p:txBody>
      </p:sp>
      <p:sp>
        <p:nvSpPr>
          <p:cNvPr id="1616995" name="Text Box 99"/>
          <p:cNvSpPr txBox="1">
            <a:spLocks noChangeArrowheads="1"/>
          </p:cNvSpPr>
          <p:nvPr/>
        </p:nvSpPr>
        <p:spPr bwMode="auto">
          <a:xfrm>
            <a:off x="5054598" y="5596460"/>
            <a:ext cx="2520950" cy="366713"/>
          </a:xfrm>
          <a:prstGeom prst="rect">
            <a:avLst/>
          </a:prstGeom>
          <a:noFill/>
          <a:ln w="12700">
            <a:noFill/>
            <a:miter lim="800000"/>
            <a:headEnd/>
            <a:tailEnd/>
          </a:ln>
          <a:effectLst/>
        </p:spPr>
        <p:txBody>
          <a:bodyPr wrap="none">
            <a:spAutoFit/>
          </a:bodyPr>
          <a:lstStyle/>
          <a:p>
            <a:r>
              <a:rPr lang="en-US" dirty="0">
                <a:solidFill>
                  <a:schemeClr val="tx1"/>
                </a:solidFill>
              </a:rPr>
              <a:t>00    Mem(3)    Mem(2)</a:t>
            </a:r>
          </a:p>
        </p:txBody>
      </p:sp>
      <p:sp>
        <p:nvSpPr>
          <p:cNvPr id="1616996" name="Text Box 100"/>
          <p:cNvSpPr txBox="1">
            <a:spLocks noChangeArrowheads="1"/>
          </p:cNvSpPr>
          <p:nvPr/>
        </p:nvSpPr>
        <p:spPr bwMode="auto">
          <a:xfrm>
            <a:off x="5054598" y="5291660"/>
            <a:ext cx="2520950" cy="366713"/>
          </a:xfrm>
          <a:prstGeom prst="rect">
            <a:avLst/>
          </a:prstGeom>
          <a:noFill/>
          <a:ln w="12700">
            <a:noFill/>
            <a:miter lim="800000"/>
            <a:headEnd/>
            <a:tailEnd/>
          </a:ln>
          <a:effectLst/>
        </p:spPr>
        <p:txBody>
          <a:bodyPr wrap="none">
            <a:spAutoFit/>
          </a:bodyPr>
          <a:lstStyle/>
          <a:p>
            <a:r>
              <a:rPr lang="en-US" dirty="0">
                <a:solidFill>
                  <a:schemeClr val="tx1"/>
                </a:solidFill>
              </a:rPr>
              <a:t>01    Mem(5)    Mem(4)</a:t>
            </a:r>
          </a:p>
        </p:txBody>
      </p:sp>
      <p:sp>
        <p:nvSpPr>
          <p:cNvPr id="1616997" name="Text Box 101"/>
          <p:cNvSpPr txBox="1">
            <a:spLocks noChangeArrowheads="1"/>
          </p:cNvSpPr>
          <p:nvPr/>
        </p:nvSpPr>
        <p:spPr bwMode="auto">
          <a:xfrm>
            <a:off x="6477000" y="4978392"/>
            <a:ext cx="607859" cy="369332"/>
          </a:xfrm>
          <a:prstGeom prst="rect">
            <a:avLst/>
          </a:prstGeom>
          <a:noFill/>
          <a:ln w="12700">
            <a:noFill/>
            <a:miter lim="800000"/>
            <a:headEnd/>
            <a:tailEnd/>
          </a:ln>
          <a:effectLst/>
        </p:spPr>
        <p:txBody>
          <a:bodyPr wrap="none">
            <a:spAutoFit/>
          </a:bodyPr>
          <a:lstStyle/>
          <a:p>
            <a:r>
              <a:rPr lang="en-US" dirty="0">
                <a:solidFill>
                  <a:srgbClr val="FF0000"/>
                </a:solidFill>
              </a:rPr>
              <a:t>miss</a:t>
            </a:r>
          </a:p>
        </p:txBody>
      </p:sp>
      <p:grpSp>
        <p:nvGrpSpPr>
          <p:cNvPr id="11" name="Group 102"/>
          <p:cNvGrpSpPr>
            <a:grpSpLocks/>
          </p:cNvGrpSpPr>
          <p:nvPr/>
        </p:nvGrpSpPr>
        <p:grpSpPr bwMode="auto">
          <a:xfrm>
            <a:off x="4605340" y="5453079"/>
            <a:ext cx="3071815" cy="781055"/>
            <a:chOff x="1941" y="2219"/>
            <a:chExt cx="1935" cy="492"/>
          </a:xfrm>
        </p:grpSpPr>
        <p:sp>
          <p:nvSpPr>
            <p:cNvPr id="1616999" name="Line 103"/>
            <p:cNvSpPr>
              <a:spLocks noChangeShapeType="1"/>
            </p:cNvSpPr>
            <p:nvPr/>
          </p:nvSpPr>
          <p:spPr bwMode="auto">
            <a:xfrm>
              <a:off x="2261" y="2400"/>
              <a:ext cx="240" cy="144"/>
            </a:xfrm>
            <a:prstGeom prst="line">
              <a:avLst/>
            </a:prstGeom>
            <a:noFill/>
            <a:ln w="28575">
              <a:solidFill>
                <a:schemeClr val="accent1"/>
              </a:solidFill>
              <a:round/>
              <a:headEnd/>
              <a:tailEnd/>
            </a:ln>
            <a:effectLst/>
          </p:spPr>
          <p:txBody>
            <a:bodyPr/>
            <a:lstStyle/>
            <a:p>
              <a:endParaRPr lang="en-US"/>
            </a:p>
          </p:txBody>
        </p:sp>
        <p:sp>
          <p:nvSpPr>
            <p:cNvPr id="1617000" name="Line 104"/>
            <p:cNvSpPr>
              <a:spLocks noChangeShapeType="1"/>
            </p:cNvSpPr>
            <p:nvPr/>
          </p:nvSpPr>
          <p:spPr bwMode="auto">
            <a:xfrm>
              <a:off x="3504" y="2400"/>
              <a:ext cx="240" cy="144"/>
            </a:xfrm>
            <a:prstGeom prst="line">
              <a:avLst/>
            </a:prstGeom>
            <a:noFill/>
            <a:ln w="28575">
              <a:solidFill>
                <a:schemeClr val="accent1"/>
              </a:solidFill>
              <a:round/>
              <a:headEnd/>
              <a:tailEnd/>
            </a:ln>
            <a:effectLst/>
          </p:spPr>
          <p:txBody>
            <a:bodyPr/>
            <a:lstStyle/>
            <a:p>
              <a:endParaRPr lang="en-US"/>
            </a:p>
          </p:txBody>
        </p:sp>
        <p:sp>
          <p:nvSpPr>
            <p:cNvPr id="1617001" name="Text Box 105"/>
            <p:cNvSpPr txBox="1">
              <a:spLocks noChangeArrowheads="1"/>
            </p:cNvSpPr>
            <p:nvPr/>
          </p:nvSpPr>
          <p:spPr bwMode="auto">
            <a:xfrm>
              <a:off x="1941" y="2219"/>
              <a:ext cx="276" cy="231"/>
            </a:xfrm>
            <a:prstGeom prst="rect">
              <a:avLst/>
            </a:prstGeom>
            <a:noFill/>
            <a:ln w="12700">
              <a:noFill/>
              <a:miter lim="800000"/>
              <a:headEnd/>
              <a:tailEnd/>
            </a:ln>
            <a:effectLst/>
          </p:spPr>
          <p:txBody>
            <a:bodyPr wrap="none">
              <a:spAutoFit/>
            </a:bodyPr>
            <a:lstStyle/>
            <a:p>
              <a:r>
                <a:rPr lang="en-US" dirty="0"/>
                <a:t>11</a:t>
              </a:r>
            </a:p>
          </p:txBody>
        </p:sp>
        <p:sp>
          <p:nvSpPr>
            <p:cNvPr id="1617002" name="Text Box 106"/>
            <p:cNvSpPr txBox="1">
              <a:spLocks noChangeArrowheads="1"/>
            </p:cNvSpPr>
            <p:nvPr/>
          </p:nvSpPr>
          <p:spPr bwMode="auto">
            <a:xfrm>
              <a:off x="2949" y="2480"/>
              <a:ext cx="276" cy="231"/>
            </a:xfrm>
            <a:prstGeom prst="rect">
              <a:avLst/>
            </a:prstGeom>
            <a:noFill/>
            <a:ln w="12700">
              <a:noFill/>
              <a:miter lim="800000"/>
              <a:headEnd/>
              <a:tailEnd/>
            </a:ln>
            <a:effectLst/>
          </p:spPr>
          <p:txBody>
            <a:bodyPr wrap="none">
              <a:spAutoFit/>
            </a:bodyPr>
            <a:lstStyle/>
            <a:p>
              <a:r>
                <a:rPr lang="en-US" dirty="0"/>
                <a:t>15</a:t>
              </a:r>
            </a:p>
          </p:txBody>
        </p:sp>
        <p:sp>
          <p:nvSpPr>
            <p:cNvPr id="1617003" name="Line 107"/>
            <p:cNvSpPr>
              <a:spLocks noChangeShapeType="1"/>
            </p:cNvSpPr>
            <p:nvPr/>
          </p:nvSpPr>
          <p:spPr bwMode="auto">
            <a:xfrm>
              <a:off x="2784" y="2400"/>
              <a:ext cx="240" cy="144"/>
            </a:xfrm>
            <a:prstGeom prst="line">
              <a:avLst/>
            </a:prstGeom>
            <a:noFill/>
            <a:ln w="28575">
              <a:solidFill>
                <a:schemeClr val="accent1"/>
              </a:solidFill>
              <a:round/>
              <a:headEnd/>
              <a:tailEnd/>
            </a:ln>
            <a:effectLst/>
          </p:spPr>
          <p:txBody>
            <a:bodyPr/>
            <a:lstStyle/>
            <a:p>
              <a:endParaRPr lang="en-US"/>
            </a:p>
          </p:txBody>
        </p:sp>
        <p:sp>
          <p:nvSpPr>
            <p:cNvPr id="1617004" name="Text Box 108"/>
            <p:cNvSpPr txBox="1">
              <a:spLocks noChangeArrowheads="1"/>
            </p:cNvSpPr>
            <p:nvPr/>
          </p:nvSpPr>
          <p:spPr bwMode="auto">
            <a:xfrm>
              <a:off x="3600" y="2480"/>
              <a:ext cx="276" cy="231"/>
            </a:xfrm>
            <a:prstGeom prst="rect">
              <a:avLst/>
            </a:prstGeom>
            <a:noFill/>
            <a:ln w="12700">
              <a:noFill/>
              <a:miter lim="800000"/>
              <a:headEnd/>
              <a:tailEnd/>
            </a:ln>
            <a:effectLst/>
          </p:spPr>
          <p:txBody>
            <a:bodyPr wrap="none">
              <a:spAutoFit/>
            </a:bodyPr>
            <a:lstStyle/>
            <a:p>
              <a:r>
                <a:rPr lang="en-US" dirty="0"/>
                <a:t>14</a:t>
              </a:r>
            </a:p>
          </p:txBody>
        </p:sp>
      </p:grpSp>
      <p:sp>
        <p:nvSpPr>
          <p:cNvPr id="1617005" name="Text Box 109"/>
          <p:cNvSpPr txBox="1">
            <a:spLocks noChangeArrowheads="1"/>
          </p:cNvSpPr>
          <p:nvPr/>
        </p:nvSpPr>
        <p:spPr bwMode="auto">
          <a:xfrm>
            <a:off x="457200" y="1549392"/>
            <a:ext cx="3429000" cy="581025"/>
          </a:xfrm>
          <a:prstGeom prst="rect">
            <a:avLst/>
          </a:prstGeom>
          <a:noFill/>
          <a:ln w="12700">
            <a:noFill/>
            <a:miter lim="800000"/>
            <a:headEnd/>
            <a:tailEnd/>
          </a:ln>
          <a:effectLst/>
        </p:spPr>
        <p:txBody>
          <a:bodyPr>
            <a:spAutoFit/>
          </a:bodyPr>
          <a:lstStyle/>
          <a:p>
            <a:r>
              <a:rPr lang="en-US" sz="1600">
                <a:solidFill>
                  <a:schemeClr val="tx1"/>
                </a:solidFill>
              </a:rPr>
              <a:t>Start with an empty cache - all blocks initially marked as not valid</a:t>
            </a:r>
          </a:p>
        </p:txBody>
      </p:sp>
      <p:sp>
        <p:nvSpPr>
          <p:cNvPr id="1617006" name="Rectangle 110"/>
          <p:cNvSpPr>
            <a:spLocks noChangeArrowheads="1"/>
          </p:cNvSpPr>
          <p:nvPr/>
        </p:nvSpPr>
        <p:spPr bwMode="auto">
          <a:xfrm>
            <a:off x="762000" y="6197592"/>
            <a:ext cx="8153400" cy="355600"/>
          </a:xfrm>
          <a:prstGeom prst="rect">
            <a:avLst/>
          </a:prstGeom>
          <a:noFill/>
          <a:ln w="12700">
            <a:noFill/>
            <a:miter lim="800000"/>
            <a:headEnd/>
            <a:tailEnd/>
          </a:ln>
          <a:effectLst/>
        </p:spPr>
        <p:txBody>
          <a:bodyPr lIns="63500" tIns="25400" rIns="63500" bIns="25400">
            <a:spAutoFit/>
          </a:bodyPr>
          <a:lstStyle/>
          <a:p>
            <a:pPr marL="741363" lvl="1" indent="-246063">
              <a:spcBef>
                <a:spcPct val="30000"/>
              </a:spcBef>
              <a:buSzPct val="75000"/>
              <a:buFont typeface="Arial"/>
              <a:buChar char="•"/>
            </a:pPr>
            <a:r>
              <a:rPr lang="en-US" sz="2000" dirty="0">
                <a:solidFill>
                  <a:schemeClr val="tx1"/>
                </a:solidFill>
              </a:rPr>
              <a:t>8 requests, 4 misses</a:t>
            </a:r>
          </a:p>
        </p:txBody>
      </p:sp>
      <p:sp>
        <p:nvSpPr>
          <p:cNvPr id="106" name="Date Placeholder 105"/>
          <p:cNvSpPr>
            <a:spLocks noGrp="1"/>
          </p:cNvSpPr>
          <p:nvPr>
            <p:ph type="dt" sz="half" idx="10"/>
          </p:nvPr>
        </p:nvSpPr>
        <p:spPr/>
        <p:txBody>
          <a:bodyPr/>
          <a:lstStyle/>
          <a:p>
            <a:fld id="{50312DFC-B1B6-C848-BA29-D0A91A44527E}" type="datetime1">
              <a:rPr lang="en-US" smtClean="0"/>
              <a:pPr/>
              <a:t>2/22/11</a:t>
            </a:fld>
            <a:endParaRPr lang="en-US"/>
          </a:p>
        </p:txBody>
      </p:sp>
      <p:sp>
        <p:nvSpPr>
          <p:cNvPr id="107" name="Slide Number Placeholder 106"/>
          <p:cNvSpPr>
            <a:spLocks noGrp="1"/>
          </p:cNvSpPr>
          <p:nvPr>
            <p:ph type="sldNum" sz="quarter" idx="12"/>
          </p:nvPr>
        </p:nvSpPr>
        <p:spPr/>
        <p:txBody>
          <a:bodyPr/>
          <a:lstStyle/>
          <a:p>
            <a:fld id="{3CC63E4C-4642-794D-A2FD-70F6B81535F5}" type="slidenum">
              <a:rPr lang="en-US" smtClean="0"/>
              <a:pPr/>
              <a:t>37</a:t>
            </a:fld>
            <a:endParaRPr lang="en-US"/>
          </a:p>
        </p:txBody>
      </p:sp>
      <p:sp>
        <p:nvSpPr>
          <p:cNvPr id="108" name="Footer Placeholder 107"/>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169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169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69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169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697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169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169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1697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169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6169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169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169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6169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1698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1698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161698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61699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1699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161699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1699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61699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499"/>
                                          </p:stCondLst>
                                        </p:cTn>
                                        <p:tgtEl>
                                          <p:spTgt spid="161699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499"/>
                                          </p:stCondLst>
                                        </p:cTn>
                                        <p:tgtEl>
                                          <p:spTgt spid="1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170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6965" grpId="0" autoUpdateAnimBg="0"/>
      <p:bldP spid="1616966" grpId="0" autoUpdateAnimBg="0"/>
      <p:bldP spid="1616967" grpId="0"/>
      <p:bldP spid="1616968" grpId="0" autoUpdateAnimBg="0"/>
      <p:bldP spid="1616969" grpId="0" autoUpdateAnimBg="0"/>
      <p:bldP spid="1616970" grpId="0"/>
      <p:bldP spid="1616971" grpId="0" autoUpdateAnimBg="0"/>
      <p:bldP spid="1616972" grpId="0" autoUpdateAnimBg="0"/>
      <p:bldP spid="1616973" grpId="0"/>
      <p:bldP spid="1616974" grpId="0"/>
      <p:bldP spid="1616975" grpId="0" autoUpdateAnimBg="0"/>
      <p:bldP spid="1616977" grpId="0"/>
      <p:bldP spid="1616978" grpId="0"/>
      <p:bldP spid="1616986" grpId="0" autoUpdateAnimBg="0"/>
      <p:bldP spid="1616988" grpId="0"/>
      <p:bldP spid="1616989" grpId="0"/>
      <p:bldP spid="1616990" grpId="0" autoUpdateAnimBg="0"/>
      <p:bldP spid="1616992" grpId="0"/>
      <p:bldP spid="1616993" grpId="0"/>
      <p:bldP spid="1616995" grpId="0"/>
      <p:bldP spid="1616996" grpId="0"/>
      <p:bldP spid="1616997" grpId="0" autoUpdateAnimBg="0"/>
      <p:bldP spid="1617006"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623042" name="Rectangle 2"/>
          <p:cNvSpPr>
            <a:spLocks noGrp="1" noChangeArrowheads="1"/>
          </p:cNvSpPr>
          <p:nvPr>
            <p:ph type="title"/>
          </p:nvPr>
        </p:nvSpPr>
        <p:spPr/>
        <p:txBody>
          <a:bodyPr>
            <a:normAutofit fontScale="90000"/>
          </a:bodyPr>
          <a:lstStyle/>
          <a:p>
            <a:r>
              <a:rPr lang="en-US"/>
              <a:t>Miss Rate vs Block Size vs Cache Size</a:t>
            </a:r>
          </a:p>
        </p:txBody>
      </p:sp>
      <p:graphicFrame>
        <p:nvGraphicFramePr>
          <p:cNvPr id="5" name="Object 3"/>
          <p:cNvGraphicFramePr>
            <a:graphicFrameLocks noGrp="1" noChangeAspect="1"/>
          </p:cNvGraphicFramePr>
          <p:nvPr>
            <p:ph idx="1"/>
          </p:nvPr>
        </p:nvGraphicFramePr>
        <p:xfrm>
          <a:off x="541867" y="1092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623045" name="Rectangle 5"/>
          <p:cNvSpPr>
            <a:spLocks noChangeArrowheads="1"/>
          </p:cNvSpPr>
          <p:nvPr/>
        </p:nvSpPr>
        <p:spPr bwMode="auto">
          <a:xfrm>
            <a:off x="533400" y="5376325"/>
            <a:ext cx="8382000" cy="1159292"/>
          </a:xfrm>
          <a:prstGeom prst="rect">
            <a:avLst/>
          </a:prstGeom>
          <a:noFill/>
          <a:ln w="12700">
            <a:noFill/>
            <a:miter lim="800000"/>
            <a:headEnd/>
            <a:tailEnd/>
          </a:ln>
          <a:effectLst/>
        </p:spPr>
        <p:txBody>
          <a:bodyPr lIns="63500" tIns="25400" rIns="63500" bIns="25400">
            <a:spAutoFit/>
          </a:bodyPr>
          <a:lstStyle/>
          <a:p>
            <a:pPr marL="287338" indent="-287338">
              <a:buSzPct val="75000"/>
              <a:buFont typeface="Arial"/>
              <a:buChar char="•"/>
            </a:pPr>
            <a:r>
              <a:rPr lang="en-US" sz="2400" dirty="0">
                <a:solidFill>
                  <a:schemeClr val="tx1"/>
                </a:solidFill>
              </a:rPr>
              <a:t>Miss rate goes up if the block size becomes a significant fraction of the cache size because the number of blocks that can be held in the same size cache is smaller (increasing </a:t>
            </a:r>
            <a:r>
              <a:rPr lang="en-US" sz="2400" dirty="0"/>
              <a:t>capacity</a:t>
            </a:r>
            <a:r>
              <a:rPr lang="en-US" sz="2400" dirty="0">
                <a:solidFill>
                  <a:schemeClr val="tx1"/>
                </a:solidFill>
              </a:rPr>
              <a:t> misses)</a:t>
            </a:r>
          </a:p>
        </p:txBody>
      </p:sp>
      <p:sp>
        <p:nvSpPr>
          <p:cNvPr id="7" name="Date Placeholder 6"/>
          <p:cNvSpPr>
            <a:spLocks noGrp="1"/>
          </p:cNvSpPr>
          <p:nvPr>
            <p:ph type="dt" sz="half" idx="10"/>
          </p:nvPr>
        </p:nvSpPr>
        <p:spPr/>
        <p:txBody>
          <a:bodyPr/>
          <a:lstStyle/>
          <a:p>
            <a:fld id="{C3984B89-5292-4C4E-A7AF-6F0D967704E8}" type="datetime1">
              <a:rPr lang="en-US" smtClean="0"/>
              <a:pPr/>
              <a:t>2/22/11</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38</a:t>
            </a:fld>
            <a:endParaRPr lang="en-US"/>
          </a:p>
        </p:txBody>
      </p:sp>
      <p:sp>
        <p:nvSpPr>
          <p:cNvPr id="9" name="Footer Placeholder 8"/>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23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P spid="1623045"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4242" name="Rectangle 2"/>
          <p:cNvSpPr>
            <a:spLocks noGrp="1" noChangeArrowheads="1"/>
          </p:cNvSpPr>
          <p:nvPr>
            <p:ph type="title"/>
          </p:nvPr>
        </p:nvSpPr>
        <p:spPr/>
        <p:txBody>
          <a:bodyPr/>
          <a:lstStyle/>
          <a:p>
            <a:r>
              <a:rPr lang="en-US" smtClean="0"/>
              <a:t>Measuring Cache Performance</a:t>
            </a:r>
            <a:endParaRPr lang="en-US"/>
          </a:p>
        </p:txBody>
      </p:sp>
      <p:sp>
        <p:nvSpPr>
          <p:cNvPr id="1674243" name="Rectangle 3"/>
          <p:cNvSpPr>
            <a:spLocks noGrp="1" noChangeArrowheads="1"/>
          </p:cNvSpPr>
          <p:nvPr>
            <p:ph type="body" idx="1"/>
          </p:nvPr>
        </p:nvSpPr>
        <p:spPr>
          <a:xfrm>
            <a:off x="457200" y="1413937"/>
            <a:ext cx="8229600" cy="4525963"/>
          </a:xfrm>
        </p:spPr>
        <p:txBody>
          <a:bodyPr/>
          <a:lstStyle/>
          <a:p>
            <a:r>
              <a:rPr lang="en-US" sz="2000" dirty="0" smtClean="0"/>
              <a:t>Assuming cache hit costs are included as part of the normal CPU execution cycle, then</a:t>
            </a:r>
          </a:p>
          <a:p>
            <a:pPr lvl="1">
              <a:buNone/>
            </a:pPr>
            <a:r>
              <a:rPr lang="en-US" sz="2000" dirty="0" smtClean="0"/>
              <a:t>CPU time = IC × CPI × CC</a:t>
            </a:r>
          </a:p>
          <a:p>
            <a:pPr lvl="1">
              <a:buNone/>
            </a:pPr>
            <a:r>
              <a:rPr lang="en-US" sz="2000" dirty="0" smtClean="0"/>
              <a:t>=  IC × (</a:t>
            </a:r>
            <a:r>
              <a:rPr lang="en-US" sz="2000" dirty="0" err="1" smtClean="0"/>
              <a:t>CPI</a:t>
            </a:r>
            <a:r>
              <a:rPr lang="en-US" sz="2000" baseline="-25000" dirty="0" err="1" smtClean="0"/>
              <a:t>ideal</a:t>
            </a:r>
            <a:r>
              <a:rPr lang="en-US" sz="2000" dirty="0" smtClean="0"/>
              <a:t> + Memory-stall cycles) × CC</a:t>
            </a:r>
            <a:endParaRPr lang="en-US" sz="2000" dirty="0"/>
          </a:p>
        </p:txBody>
      </p:sp>
      <p:sp>
        <p:nvSpPr>
          <p:cNvPr id="8" name="Date Placeholder 7"/>
          <p:cNvSpPr>
            <a:spLocks noGrp="1"/>
          </p:cNvSpPr>
          <p:nvPr>
            <p:ph type="dt" sz="half" idx="10"/>
          </p:nvPr>
        </p:nvSpPr>
        <p:spPr/>
        <p:txBody>
          <a:bodyPr/>
          <a:lstStyle/>
          <a:p>
            <a:fld id="{94BD2109-F1B4-1E45-8386-3A1038752345}" type="datetime1">
              <a:rPr lang="en-US" smtClean="0"/>
              <a:pPr/>
              <a:t>2/22/11</a:t>
            </a:fld>
            <a:endParaRPr lang="en-US"/>
          </a:p>
        </p:txBody>
      </p:sp>
      <p:sp>
        <p:nvSpPr>
          <p:cNvPr id="10" name="Footer Placeholder 9"/>
          <p:cNvSpPr>
            <a:spLocks noGrp="1"/>
          </p:cNvSpPr>
          <p:nvPr>
            <p:ph type="ftr" sz="quarter" idx="11"/>
          </p:nvPr>
        </p:nvSpPr>
        <p:spPr/>
        <p:txBody>
          <a:bodyPr/>
          <a:lstStyle/>
          <a:p>
            <a:r>
              <a:rPr lang="en-US" smtClean="0"/>
              <a:t>Spring 2011 -- Lecture #12</a:t>
            </a:r>
            <a:endParaRPr lang="en-US"/>
          </a:p>
        </p:txBody>
      </p:sp>
      <p:sp>
        <p:nvSpPr>
          <p:cNvPr id="9" name="Slide Number Placeholder 8"/>
          <p:cNvSpPr>
            <a:spLocks noGrp="1"/>
          </p:cNvSpPr>
          <p:nvPr>
            <p:ph type="sldNum" sz="quarter" idx="12"/>
          </p:nvPr>
        </p:nvSpPr>
        <p:spPr/>
        <p:txBody>
          <a:bodyPr/>
          <a:lstStyle/>
          <a:p>
            <a:fld id="{3CC63E4C-4642-794D-A2FD-70F6B81535F5}" type="slidenum">
              <a:rPr lang="en-US" smtClean="0"/>
              <a:pPr/>
              <a:t>39</a:t>
            </a:fld>
            <a:endParaRPr lang="en-US"/>
          </a:p>
        </p:txBody>
      </p:sp>
      <p:grpSp>
        <p:nvGrpSpPr>
          <p:cNvPr id="2" name="Group 8"/>
          <p:cNvGrpSpPr>
            <a:grpSpLocks/>
          </p:cNvGrpSpPr>
          <p:nvPr/>
        </p:nvGrpSpPr>
        <p:grpSpPr bwMode="auto">
          <a:xfrm>
            <a:off x="1794961" y="2870190"/>
            <a:ext cx="2861708" cy="473075"/>
            <a:chOff x="2016" y="1488"/>
            <a:chExt cx="2208" cy="298"/>
          </a:xfrm>
        </p:grpSpPr>
        <p:sp>
          <p:nvSpPr>
            <p:cNvPr id="1674245" name="AutoShape 5"/>
            <p:cNvSpPr>
              <a:spLocks/>
            </p:cNvSpPr>
            <p:nvPr/>
          </p:nvSpPr>
          <p:spPr bwMode="auto">
            <a:xfrm rot="5400000">
              <a:off x="3072" y="432"/>
              <a:ext cx="96" cy="2208"/>
            </a:xfrm>
            <a:prstGeom prst="rightBrace">
              <a:avLst>
                <a:gd name="adj1" fmla="val 191667"/>
                <a:gd name="adj2" fmla="val 50000"/>
              </a:avLst>
            </a:prstGeom>
            <a:noFill/>
            <a:ln w="12700">
              <a:solidFill>
                <a:schemeClr val="accent2"/>
              </a:solidFill>
              <a:round/>
              <a:headEnd/>
              <a:tailEnd/>
            </a:ln>
            <a:effectLst/>
          </p:spPr>
          <p:txBody>
            <a:bodyPr wrap="none" anchor="ctr"/>
            <a:lstStyle/>
            <a:p>
              <a:endParaRPr lang="en-US">
                <a:solidFill>
                  <a:srgbClr val="FF0000"/>
                </a:solidFill>
              </a:endParaRPr>
            </a:p>
          </p:txBody>
        </p:sp>
        <p:sp>
          <p:nvSpPr>
            <p:cNvPr id="1674246" name="Text Box 6"/>
            <p:cNvSpPr txBox="1">
              <a:spLocks noChangeArrowheads="1"/>
            </p:cNvSpPr>
            <p:nvPr/>
          </p:nvSpPr>
          <p:spPr bwMode="auto">
            <a:xfrm>
              <a:off x="2688" y="1536"/>
              <a:ext cx="912" cy="250"/>
            </a:xfrm>
            <a:prstGeom prst="rect">
              <a:avLst/>
            </a:prstGeom>
            <a:noFill/>
            <a:ln w="12700">
              <a:noFill/>
              <a:miter lim="800000"/>
              <a:headEnd/>
              <a:tailEnd/>
            </a:ln>
            <a:effectLst/>
          </p:spPr>
          <p:txBody>
            <a:bodyPr wrap="square">
              <a:spAutoFit/>
            </a:bodyPr>
            <a:lstStyle/>
            <a:p>
              <a:pPr algn="ctr"/>
              <a:r>
                <a:rPr lang="en-US" sz="2000">
                  <a:solidFill>
                    <a:srgbClr val="FF0000"/>
                  </a:solidFill>
                </a:rPr>
                <a:t>CPI</a:t>
              </a:r>
              <a:r>
                <a:rPr lang="en-US" sz="2000" baseline="-25000">
                  <a:solidFill>
                    <a:srgbClr val="FF0000"/>
                  </a:solidFill>
                </a:rPr>
                <a:t>stall</a:t>
              </a:r>
            </a:p>
          </p:txBody>
        </p:sp>
      </p:grpSp>
      <p:sp>
        <p:nvSpPr>
          <p:cNvPr id="1674247" name="Rectangle 7"/>
          <p:cNvSpPr>
            <a:spLocks noChangeArrowheads="1"/>
          </p:cNvSpPr>
          <p:nvPr/>
        </p:nvSpPr>
        <p:spPr bwMode="auto">
          <a:xfrm>
            <a:off x="533400" y="3337444"/>
            <a:ext cx="8610600" cy="1750223"/>
          </a:xfrm>
          <a:prstGeom prst="rect">
            <a:avLst/>
          </a:prstGeom>
          <a:noFill/>
          <a:ln w="12700">
            <a:noFill/>
            <a:miter lim="800000"/>
            <a:headEnd/>
            <a:tailEnd/>
          </a:ln>
          <a:effectLst/>
        </p:spPr>
        <p:txBody>
          <a:bodyPr wrap="square" lIns="63500" tIns="25400" rIns="63500" bIns="25400">
            <a:spAutoFit/>
          </a:bodyPr>
          <a:lstStyle/>
          <a:p>
            <a:pPr marL="287338" indent="-287338">
              <a:spcBef>
                <a:spcPct val="30000"/>
              </a:spcBef>
              <a:buSzPct val="75000"/>
              <a:buFont typeface="Arial"/>
              <a:buChar char="•"/>
            </a:pPr>
            <a:r>
              <a:rPr lang="en-US" sz="2400" dirty="0" smtClean="0">
                <a:solidFill>
                  <a:schemeClr val="tx1"/>
                </a:solidFill>
              </a:rPr>
              <a:t>A simple model for Memory-stall cycles</a:t>
            </a:r>
          </a:p>
          <a:p>
            <a:pPr marL="287338" indent="-287338">
              <a:spcBef>
                <a:spcPct val="30000"/>
              </a:spcBef>
              <a:buSzPct val="75000"/>
            </a:pPr>
            <a:r>
              <a:rPr lang="en-US" sz="2400" dirty="0" smtClean="0">
                <a:solidFill>
                  <a:srgbClr val="FF0000"/>
                </a:solidFill>
              </a:rPr>
              <a:t>Memory-stall cycles = accesses/program </a:t>
            </a:r>
            <a:r>
              <a:rPr lang="en-US" sz="2400" dirty="0" smtClean="0">
                <a:solidFill>
                  <a:srgbClr val="FF0000"/>
                </a:solidFill>
                <a:cs typeface="Arial" charset="0"/>
              </a:rPr>
              <a:t>× </a:t>
            </a:r>
            <a:r>
              <a:rPr lang="en-US" sz="2400" dirty="0" smtClean="0">
                <a:solidFill>
                  <a:srgbClr val="FF0000"/>
                </a:solidFill>
              </a:rPr>
              <a:t>miss rate </a:t>
            </a:r>
            <a:r>
              <a:rPr lang="en-US" sz="2400" dirty="0" smtClean="0">
                <a:solidFill>
                  <a:srgbClr val="FF0000"/>
                </a:solidFill>
                <a:cs typeface="Arial" charset="0"/>
              </a:rPr>
              <a:t>×</a:t>
            </a:r>
            <a:r>
              <a:rPr lang="en-US" sz="2400" dirty="0" smtClean="0">
                <a:solidFill>
                  <a:srgbClr val="FF0000"/>
                </a:solidFill>
              </a:rPr>
              <a:t> miss penalty</a:t>
            </a:r>
          </a:p>
          <a:p>
            <a:pPr marL="744538" lvl="1" indent="-287338">
              <a:spcBef>
                <a:spcPct val="30000"/>
              </a:spcBef>
              <a:buSzPct val="75000"/>
              <a:buFont typeface="Arial"/>
              <a:buChar char="•"/>
            </a:pPr>
            <a:r>
              <a:rPr lang="en-US" sz="2400" dirty="0" smtClean="0">
                <a:solidFill>
                  <a:schemeClr val="tx1"/>
                </a:solidFill>
              </a:rPr>
              <a:t>Will talk about writes and write misses next lecture, where its a little more complicated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74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4247"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p:txBody>
      </p:sp>
      <p:sp>
        <p:nvSpPr>
          <p:cNvPr id="44" name="Date Placeholder 43"/>
          <p:cNvSpPr>
            <a:spLocks noGrp="1"/>
          </p:cNvSpPr>
          <p:nvPr>
            <p:ph type="dt" sz="half" idx="10"/>
          </p:nvPr>
        </p:nvSpPr>
        <p:spPr/>
        <p:txBody>
          <a:bodyPr/>
          <a:lstStyle/>
          <a:p>
            <a:fld id="{A82CBFAF-11FC-674D-95E5-D63BD7610DA3}" type="datetime1">
              <a:rPr lang="en-US" smtClean="0"/>
              <a:pPr/>
              <a:t>2/22/11</a:t>
            </a:fld>
            <a:endParaRPr lang="en-US"/>
          </a:p>
        </p:txBody>
      </p:sp>
      <p:sp>
        <p:nvSpPr>
          <p:cNvPr id="46" name="Footer Placeholder 45"/>
          <p:cNvSpPr>
            <a:spLocks noGrp="1"/>
          </p:cNvSpPr>
          <p:nvPr>
            <p:ph type="ftr" sz="quarter" idx="11"/>
          </p:nvPr>
        </p:nvSpPr>
        <p:spPr/>
        <p:txBody>
          <a:bodyPr/>
          <a:lstStyle/>
          <a:p>
            <a:r>
              <a:rPr lang="en-US" smtClean="0"/>
              <a:t>Spring 2011 -- Lecture #11</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4</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48130"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64"/>
          <p:cNvGrpSpPr/>
          <p:nvPr/>
        </p:nvGrpSpPr>
        <p:grpSpPr>
          <a:xfrm>
            <a:off x="6538993" y="3221247"/>
            <a:ext cx="2356366" cy="1086467"/>
            <a:chOff x="7113457" y="2946400"/>
            <a:chExt cx="2356366" cy="1086467"/>
          </a:xfrm>
        </p:grpSpPr>
        <p:sp>
          <p:nvSpPr>
            <p:cNvPr id="60" name="Rectangle 59"/>
            <p:cNvSpPr/>
            <p:nvPr/>
          </p:nvSpPr>
          <p:spPr>
            <a:xfrm>
              <a:off x="7113457" y="3480268"/>
              <a:ext cx="1422432"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8584770" y="2946400"/>
              <a:ext cx="885053" cy="646331"/>
            </a:xfrm>
            <a:prstGeom prst="rect">
              <a:avLst/>
            </a:prstGeom>
            <a:noFill/>
          </p:spPr>
          <p:txBody>
            <a:bodyPr wrap="none" rtlCol="0">
              <a:spAutoFit/>
            </a:bodyPr>
            <a:lstStyle/>
            <a:p>
              <a:r>
                <a:rPr lang="en-US" dirty="0" smtClean="0">
                  <a:solidFill>
                    <a:srgbClr val="FF0000"/>
                  </a:solidFill>
                </a:rPr>
                <a:t>Today’s</a:t>
              </a:r>
            </a:p>
            <a:p>
              <a:r>
                <a:rPr lang="en-US" dirty="0" smtClean="0">
                  <a:solidFill>
                    <a:srgbClr val="FF0000"/>
                  </a:solidFill>
                </a:rPr>
                <a:t>Lecture</a:t>
              </a:r>
              <a:endParaRPr lang="en-US" dirty="0">
                <a:solidFill>
                  <a:srgbClr val="FF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6290" name="Rectangle 2"/>
          <p:cNvSpPr>
            <a:spLocks noGrp="1" noChangeArrowheads="1"/>
          </p:cNvSpPr>
          <p:nvPr>
            <p:ph type="title"/>
          </p:nvPr>
        </p:nvSpPr>
        <p:spPr/>
        <p:txBody>
          <a:bodyPr/>
          <a:lstStyle/>
          <a:p>
            <a:r>
              <a:rPr lang="en-US" smtClean="0"/>
              <a:t>Impacts of Cache Performance</a:t>
            </a:r>
            <a:endParaRPr lang="en-US"/>
          </a:p>
        </p:txBody>
      </p:sp>
      <p:sp>
        <p:nvSpPr>
          <p:cNvPr id="1676291" name="Rectangle 3"/>
          <p:cNvSpPr>
            <a:spLocks noGrp="1" noChangeArrowheads="1"/>
          </p:cNvSpPr>
          <p:nvPr>
            <p:ph type="body" idx="1"/>
          </p:nvPr>
        </p:nvSpPr>
        <p:spPr>
          <a:xfrm>
            <a:off x="457200" y="1430870"/>
            <a:ext cx="8229600" cy="5257800"/>
          </a:xfrm>
        </p:spPr>
        <p:txBody>
          <a:bodyPr>
            <a:normAutofit fontScale="85000" lnSpcReduction="20000"/>
          </a:bodyPr>
          <a:lstStyle/>
          <a:p>
            <a:r>
              <a:rPr lang="en-US" dirty="0" smtClean="0"/>
              <a:t>Relative $ penalty increases as processor performance improves (faster clock rate and/or lower CPI)</a:t>
            </a:r>
          </a:p>
          <a:p>
            <a:pPr lvl="1"/>
            <a:r>
              <a:rPr lang="en-US" dirty="0" smtClean="0"/>
              <a:t>Memory speed unlikely to improve as fast as processor cycle time. When calculating </a:t>
            </a:r>
            <a:r>
              <a:rPr lang="en-US" dirty="0" err="1" smtClean="0"/>
              <a:t>CPI</a:t>
            </a:r>
            <a:r>
              <a:rPr lang="en-US" baseline="-25000" dirty="0" err="1" smtClean="0"/>
              <a:t>stall</a:t>
            </a:r>
            <a:r>
              <a:rPr lang="en-US" dirty="0" smtClean="0"/>
              <a:t>, cache miss penalty is measured in processor clock cycles needed to handle a miss</a:t>
            </a:r>
          </a:p>
          <a:p>
            <a:pPr lvl="1"/>
            <a:r>
              <a:rPr lang="en-US" dirty="0" smtClean="0"/>
              <a:t>Lower the </a:t>
            </a:r>
            <a:r>
              <a:rPr lang="en-US" dirty="0" err="1" smtClean="0"/>
              <a:t>CPI</a:t>
            </a:r>
            <a:r>
              <a:rPr lang="en-US" baseline="-25000" dirty="0" err="1" smtClean="0"/>
              <a:t>ideal</a:t>
            </a:r>
            <a:r>
              <a:rPr lang="en-US" dirty="0" smtClean="0"/>
              <a:t>, more pronounced impact of stalls</a:t>
            </a:r>
          </a:p>
          <a:p>
            <a:r>
              <a:rPr lang="en-US" dirty="0" smtClean="0"/>
              <a:t>Processor with a </a:t>
            </a:r>
            <a:r>
              <a:rPr lang="en-US" dirty="0" err="1" smtClean="0"/>
              <a:t>CPI</a:t>
            </a:r>
            <a:r>
              <a:rPr lang="en-US" baseline="-25000" dirty="0" err="1" smtClean="0"/>
              <a:t>ideal</a:t>
            </a:r>
            <a:r>
              <a:rPr lang="en-US" dirty="0" smtClean="0"/>
              <a:t> of 2, a 100 cycle miss penalty, 36% load/store </a:t>
            </a:r>
            <a:r>
              <a:rPr lang="en-US" dirty="0" err="1" smtClean="0"/>
              <a:t>instr’s</a:t>
            </a:r>
            <a:r>
              <a:rPr lang="en-US" dirty="0" smtClean="0"/>
              <a:t>, and 2% I$ and 4% D$ miss rates</a:t>
            </a:r>
          </a:p>
          <a:p>
            <a:pPr lvl="1"/>
            <a:r>
              <a:rPr lang="en-US" dirty="0" smtClean="0"/>
              <a:t>Memory-stall cycles = 2% × 100 + 36% × 4% × 100 = 3.44</a:t>
            </a:r>
          </a:p>
          <a:p>
            <a:pPr lvl="1"/>
            <a:r>
              <a:rPr lang="en-US" dirty="0" smtClean="0"/>
              <a:t>So                   </a:t>
            </a:r>
            <a:r>
              <a:rPr lang="en-US" dirty="0" err="1" smtClean="0"/>
              <a:t>CPI</a:t>
            </a:r>
            <a:r>
              <a:rPr lang="en-US" baseline="-25000" dirty="0" err="1" smtClean="0"/>
              <a:t>stalls</a:t>
            </a:r>
            <a:r>
              <a:rPr lang="en-US" dirty="0" smtClean="0"/>
              <a:t>  =  2 + 3.44 = 5.44</a:t>
            </a:r>
          </a:p>
          <a:p>
            <a:pPr lvl="1"/>
            <a:r>
              <a:rPr lang="en-US" dirty="0" smtClean="0"/>
              <a:t>More than twice the </a:t>
            </a:r>
            <a:r>
              <a:rPr lang="en-US" dirty="0" err="1" smtClean="0"/>
              <a:t>CPIideal</a:t>
            </a:r>
            <a:r>
              <a:rPr lang="en-US" dirty="0" smtClean="0"/>
              <a:t> !</a:t>
            </a:r>
          </a:p>
          <a:p>
            <a:r>
              <a:rPr lang="en-US" dirty="0" smtClean="0"/>
              <a:t>What if the </a:t>
            </a:r>
            <a:r>
              <a:rPr lang="en-US" dirty="0" err="1" smtClean="0"/>
              <a:t>CPI</a:t>
            </a:r>
            <a:r>
              <a:rPr lang="en-US" baseline="-25000" dirty="0" err="1" smtClean="0"/>
              <a:t>ideal</a:t>
            </a:r>
            <a:r>
              <a:rPr lang="en-US" dirty="0" smtClean="0"/>
              <a:t> is reduced to 1?   </a:t>
            </a:r>
          </a:p>
          <a:p>
            <a:r>
              <a:rPr lang="en-US" dirty="0" smtClean="0"/>
              <a:t>What if the D$ miss rate went up by 1%?  </a:t>
            </a:r>
          </a:p>
        </p:txBody>
      </p:sp>
      <p:sp>
        <p:nvSpPr>
          <p:cNvPr id="4" name="Date Placeholder 3"/>
          <p:cNvSpPr>
            <a:spLocks noGrp="1"/>
          </p:cNvSpPr>
          <p:nvPr>
            <p:ph type="dt" sz="half" idx="10"/>
          </p:nvPr>
        </p:nvSpPr>
        <p:spPr/>
        <p:txBody>
          <a:bodyPr/>
          <a:lstStyle/>
          <a:p>
            <a:fld id="{37D65C1E-27A7-9A41-840C-0236DFAA2BDA}" type="datetime1">
              <a:rPr lang="en-US" smtClean="0"/>
              <a:pPr/>
              <a:t>2/22/11</a:t>
            </a:fld>
            <a:endParaRPr lang="en-US" dirty="0"/>
          </a:p>
        </p:txBody>
      </p:sp>
      <p:sp>
        <p:nvSpPr>
          <p:cNvPr id="6" name="Footer Placeholder 5"/>
          <p:cNvSpPr>
            <a:spLocks noGrp="1"/>
          </p:cNvSpPr>
          <p:nvPr>
            <p:ph type="ftr" sz="quarter" idx="11"/>
          </p:nvPr>
        </p:nvSpPr>
        <p:spPr/>
        <p:txBody>
          <a:bodyPr/>
          <a:lstStyle/>
          <a:p>
            <a:r>
              <a:rPr lang="en-US" smtClean="0"/>
              <a:t>Spring 2011 -- Lecture #12</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40</a:t>
            </a:fld>
            <a:endParaRPr lang="en-US"/>
          </a:p>
        </p:txBody>
      </p:sp>
      <p:sp>
        <p:nvSpPr>
          <p:cNvPr id="7" name="TextBox 6"/>
          <p:cNvSpPr txBox="1"/>
          <p:nvPr/>
        </p:nvSpPr>
        <p:spPr>
          <a:xfrm>
            <a:off x="6930737" y="5214921"/>
            <a:ext cx="1766792" cy="369332"/>
          </a:xfrm>
          <a:prstGeom prst="rect">
            <a:avLst/>
          </a:prstGeom>
          <a:noFill/>
        </p:spPr>
        <p:txBody>
          <a:bodyPr wrap="none" rtlCol="0">
            <a:spAutoFit/>
          </a:bodyPr>
          <a:lstStyle/>
          <a:p>
            <a:r>
              <a:rPr lang="en-US" dirty="0" smtClean="0">
                <a:hlinkClick r:id="rId3"/>
              </a:rPr>
              <a:t>Student Roulette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76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76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76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7629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762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762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76291">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7629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76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6291"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Average Memory Access Time (AMAT)</a:t>
            </a:r>
            <a:endParaRPr lang="en-US" dirty="0"/>
          </a:p>
        </p:txBody>
      </p:sp>
      <p:sp>
        <p:nvSpPr>
          <p:cNvPr id="3" name="Content Placeholder 2"/>
          <p:cNvSpPr>
            <a:spLocks noGrp="1"/>
          </p:cNvSpPr>
          <p:nvPr>
            <p:ph idx="1"/>
          </p:nvPr>
        </p:nvSpPr>
        <p:spPr>
          <a:xfrm>
            <a:off x="533399" y="1388531"/>
            <a:ext cx="8322733" cy="3556001"/>
          </a:xfrm>
        </p:spPr>
        <p:txBody>
          <a:bodyPr>
            <a:normAutofit fontScale="77500" lnSpcReduction="20000"/>
          </a:bodyPr>
          <a:lstStyle/>
          <a:p>
            <a:pPr>
              <a:lnSpc>
                <a:spcPct val="100000"/>
              </a:lnSpc>
              <a:spcBef>
                <a:spcPts val="600"/>
              </a:spcBef>
            </a:pPr>
            <a:r>
              <a:rPr lang="en-US" dirty="0" smtClean="0"/>
              <a:t>Average Memory Access Time (AMAT) is the average to access memory considering both hits and misses</a:t>
            </a:r>
          </a:p>
          <a:p>
            <a:pPr marL="287338" lvl="1" indent="-287338" algn="ctr">
              <a:lnSpc>
                <a:spcPct val="100000"/>
              </a:lnSpc>
              <a:spcBef>
                <a:spcPts val="600"/>
              </a:spcBef>
              <a:buNone/>
            </a:pPr>
            <a:r>
              <a:rPr lang="en-US" sz="3613" dirty="0" smtClean="0">
                <a:solidFill>
                  <a:srgbClr val="FF0000"/>
                </a:solidFill>
              </a:rPr>
              <a:t>AMAT =  Time for a hit  +  Miss rate </a:t>
            </a:r>
            <a:r>
              <a:rPr lang="en-US" sz="3613" dirty="0" err="1" smtClean="0">
                <a:solidFill>
                  <a:srgbClr val="FF0000"/>
                </a:solidFill>
              </a:rPr>
              <a:t>x</a:t>
            </a:r>
            <a:r>
              <a:rPr lang="en-US" sz="3613" dirty="0" smtClean="0">
                <a:solidFill>
                  <a:srgbClr val="FF0000"/>
                </a:solidFill>
              </a:rPr>
              <a:t> Miss penalty</a:t>
            </a:r>
            <a:endParaRPr lang="en-US" dirty="0" smtClean="0">
              <a:solidFill>
                <a:schemeClr val="accent2"/>
              </a:solidFill>
            </a:endParaRPr>
          </a:p>
          <a:p>
            <a:pPr>
              <a:lnSpc>
                <a:spcPct val="100000"/>
              </a:lnSpc>
              <a:spcBef>
                <a:spcPts val="600"/>
              </a:spcBef>
            </a:pPr>
            <a:r>
              <a:rPr lang="en-US" dirty="0" smtClean="0"/>
              <a:t>What is the AMAT for a processor with a 200 </a:t>
            </a:r>
            <a:r>
              <a:rPr lang="en-US" dirty="0" err="1" smtClean="0"/>
              <a:t>psec</a:t>
            </a:r>
            <a:r>
              <a:rPr lang="en-US" dirty="0" smtClean="0"/>
              <a:t> clock, a miss penalty of 50 clock cycles, a miss rate of 0.02 misses per instruction and a cache access time of 1 clock cycle?</a:t>
            </a:r>
          </a:p>
          <a:p>
            <a:pPr>
              <a:lnSpc>
                <a:spcPct val="100000"/>
              </a:lnSpc>
              <a:spcBef>
                <a:spcPts val="600"/>
              </a:spcBef>
            </a:pPr>
            <a:endParaRPr lang="en-US" dirty="0" smtClean="0"/>
          </a:p>
          <a:p>
            <a:pPr>
              <a:lnSpc>
                <a:spcPct val="100000"/>
              </a:lnSpc>
              <a:spcBef>
                <a:spcPts val="600"/>
              </a:spcBef>
              <a:buNone/>
            </a:pPr>
            <a:endParaRPr lang="en-US" dirty="0" smtClean="0"/>
          </a:p>
          <a:p>
            <a:pPr>
              <a:lnSpc>
                <a:spcPct val="100000"/>
              </a:lnSpc>
              <a:spcBef>
                <a:spcPts val="600"/>
              </a:spcBef>
            </a:pPr>
            <a:r>
              <a:rPr lang="en-US" dirty="0" smtClean="0"/>
              <a:t>Potential impact of much larger cache on AMAT?</a:t>
            </a:r>
          </a:p>
        </p:txBody>
      </p:sp>
      <p:sp>
        <p:nvSpPr>
          <p:cNvPr id="4" name="Date Placeholder 3"/>
          <p:cNvSpPr>
            <a:spLocks noGrp="1"/>
          </p:cNvSpPr>
          <p:nvPr>
            <p:ph type="dt" sz="half" idx="10"/>
          </p:nvPr>
        </p:nvSpPr>
        <p:spPr/>
        <p:txBody>
          <a:bodyPr/>
          <a:lstStyle/>
          <a:p>
            <a:fld id="{31321E7D-84F9-2D49-91B6-FB353BC8D241}" type="datetime1">
              <a:rPr lang="en-US" smtClean="0"/>
              <a:pPr/>
              <a:t>2/22/11</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41</a:t>
            </a:fld>
            <a:endParaRPr lang="en-US"/>
          </a:p>
        </p:txBody>
      </p:sp>
      <p:sp>
        <p:nvSpPr>
          <p:cNvPr id="6" name="Footer Placeholder 5"/>
          <p:cNvSpPr>
            <a:spLocks noGrp="1"/>
          </p:cNvSpPr>
          <p:nvPr>
            <p:ph type="ftr" sz="quarter" idx="11"/>
          </p:nvPr>
        </p:nvSpPr>
        <p:spPr/>
        <p:txBody>
          <a:bodyPr/>
          <a:lstStyle/>
          <a:p>
            <a:r>
              <a:rPr lang="en-US" smtClean="0"/>
              <a:t>Spring 2011 -- Lecture #12</a:t>
            </a:r>
            <a:endParaRPr lang="en-US"/>
          </a:p>
        </p:txBody>
      </p:sp>
      <p:sp>
        <p:nvSpPr>
          <p:cNvPr id="7" name="TextBox 6"/>
          <p:cNvSpPr txBox="1"/>
          <p:nvPr/>
        </p:nvSpPr>
        <p:spPr>
          <a:xfrm>
            <a:off x="3301670" y="3521738"/>
            <a:ext cx="3723796" cy="830997"/>
          </a:xfrm>
          <a:prstGeom prst="rect">
            <a:avLst/>
          </a:prstGeom>
          <a:noFill/>
        </p:spPr>
        <p:txBody>
          <a:bodyPr wrap="none" rtlCol="0">
            <a:spAutoFit/>
          </a:bodyPr>
          <a:lstStyle/>
          <a:p>
            <a:r>
              <a:rPr lang="en-US" sz="2400" dirty="0" smtClean="0"/>
              <a:t>1 + 0.02 </a:t>
            </a:r>
            <a:r>
              <a:rPr lang="en-US" sz="2400" dirty="0" err="1" smtClean="0"/>
              <a:t>x</a:t>
            </a:r>
            <a:r>
              <a:rPr lang="en-US" sz="2400" dirty="0" smtClean="0"/>
              <a:t> 50 = 2 clock cycles</a:t>
            </a:r>
          </a:p>
          <a:p>
            <a:r>
              <a:rPr lang="en-US" sz="2400" dirty="0" smtClean="0"/>
              <a:t>Or 2 </a:t>
            </a:r>
            <a:r>
              <a:rPr lang="en-US" sz="2400" dirty="0" err="1" smtClean="0"/>
              <a:t>x</a:t>
            </a:r>
            <a:r>
              <a:rPr lang="en-US" sz="2400" dirty="0" smtClean="0"/>
              <a:t> 200 = 400 </a:t>
            </a:r>
            <a:r>
              <a:rPr lang="en-US" sz="2400" dirty="0" err="1" smtClean="0"/>
              <a:t>psecs</a:t>
            </a:r>
            <a:endParaRPr lang="en-US" sz="2400" dirty="0"/>
          </a:p>
        </p:txBody>
      </p:sp>
      <p:sp>
        <p:nvSpPr>
          <p:cNvPr id="8" name="TextBox 7"/>
          <p:cNvSpPr txBox="1"/>
          <p:nvPr/>
        </p:nvSpPr>
        <p:spPr>
          <a:xfrm>
            <a:off x="1270817" y="3718703"/>
            <a:ext cx="1766792" cy="369332"/>
          </a:xfrm>
          <a:prstGeom prst="rect">
            <a:avLst/>
          </a:prstGeom>
          <a:noFill/>
        </p:spPr>
        <p:txBody>
          <a:bodyPr wrap="none" rtlCol="0">
            <a:spAutoFit/>
          </a:bodyPr>
          <a:lstStyle/>
          <a:p>
            <a:r>
              <a:rPr lang="en-US" dirty="0" smtClean="0">
                <a:hlinkClick r:id="rId3"/>
              </a:rPr>
              <a:t>Student Roulette</a:t>
            </a:r>
            <a:endParaRPr lang="en-US" dirty="0"/>
          </a:p>
        </p:txBody>
      </p:sp>
      <p:sp>
        <p:nvSpPr>
          <p:cNvPr id="9" name="TextBox 8"/>
          <p:cNvSpPr txBox="1"/>
          <p:nvPr/>
        </p:nvSpPr>
        <p:spPr>
          <a:xfrm>
            <a:off x="1112145" y="4606560"/>
            <a:ext cx="6753387" cy="1708160"/>
          </a:xfrm>
          <a:prstGeom prst="rect">
            <a:avLst/>
          </a:prstGeom>
          <a:noFill/>
        </p:spPr>
        <p:txBody>
          <a:bodyPr wrap="square" rtlCol="0">
            <a:spAutoFit/>
          </a:bodyPr>
          <a:lstStyle/>
          <a:p>
            <a:pPr>
              <a:lnSpc>
                <a:spcPct val="100000"/>
              </a:lnSpc>
              <a:spcBef>
                <a:spcPts val="600"/>
              </a:spcBef>
            </a:pPr>
            <a:r>
              <a:rPr lang="en-US" dirty="0" smtClean="0"/>
              <a:t>1) Lower Miss rate</a:t>
            </a:r>
          </a:p>
          <a:p>
            <a:pPr>
              <a:lnSpc>
                <a:spcPct val="100000"/>
              </a:lnSpc>
              <a:spcBef>
                <a:spcPts val="600"/>
              </a:spcBef>
            </a:pPr>
            <a:r>
              <a:rPr lang="en-US" dirty="0" smtClean="0"/>
              <a:t>2) Longer Access time (Hit time): smaller is faster </a:t>
            </a:r>
          </a:p>
          <a:p>
            <a:pPr lvl="1">
              <a:spcBef>
                <a:spcPts val="600"/>
              </a:spcBef>
            </a:pPr>
            <a:r>
              <a:rPr lang="en-US" dirty="0" smtClean="0"/>
              <a:t>Increase in hit time will likely add another stage to the pipeline </a:t>
            </a:r>
          </a:p>
          <a:p>
            <a:pPr>
              <a:spcBef>
                <a:spcPts val="600"/>
              </a:spcBef>
            </a:pPr>
            <a:r>
              <a:rPr lang="en-US" dirty="0" smtClean="0"/>
              <a:t>At some point, increase in hit time for a larger cache may overcome the improvement in hit rate, yielding a decrease in performance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so far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Principle of Locality for Libraries /Computer Memory</a:t>
            </a:r>
          </a:p>
          <a:p>
            <a:r>
              <a:rPr lang="en-US" dirty="0" smtClean="0"/>
              <a:t>Hierarchy of Memories (speed/size/cost per bit) to Exploit Locality</a:t>
            </a:r>
          </a:p>
          <a:p>
            <a:r>
              <a:rPr lang="en-US" dirty="0" smtClean="0"/>
              <a:t>Cache – copy of data lower level in memory hierarchy</a:t>
            </a:r>
          </a:p>
          <a:p>
            <a:r>
              <a:rPr lang="en-US" dirty="0" smtClean="0"/>
              <a:t>Direct Mapped to find block in cache using Tag field and Valid bit for Hit</a:t>
            </a:r>
          </a:p>
          <a:p>
            <a:r>
              <a:rPr lang="en-US" dirty="0" smtClean="0"/>
              <a:t>Larger caches reduce Miss rate via Temporal and Spatial Locality, but can increase Hit time</a:t>
            </a:r>
          </a:p>
          <a:p>
            <a:r>
              <a:rPr lang="en-US" dirty="0" smtClean="0"/>
              <a:t>Larger blocks to reduces Miss rate via Spatial Locality, but increase Miss penalty</a:t>
            </a:r>
          </a:p>
          <a:p>
            <a:r>
              <a:rPr lang="en-US" dirty="0" smtClean="0"/>
              <a:t>AMAT helps balance Hit time, Miss rate, Miss penalty</a:t>
            </a:r>
          </a:p>
          <a:p>
            <a:endParaRPr lang="en-US" dirty="0"/>
          </a:p>
        </p:txBody>
      </p:sp>
      <p:sp>
        <p:nvSpPr>
          <p:cNvPr id="7" name="Date Placeholder 6"/>
          <p:cNvSpPr>
            <a:spLocks noGrp="1"/>
          </p:cNvSpPr>
          <p:nvPr>
            <p:ph type="dt" sz="half" idx="10"/>
          </p:nvPr>
        </p:nvSpPr>
        <p:spPr/>
        <p:txBody>
          <a:bodyPr/>
          <a:lstStyle/>
          <a:p>
            <a:fld id="{09028587-700E-4C40-8B5D-A24375E15D0B}" type="datetime1">
              <a:rPr lang="en-US" smtClean="0"/>
              <a:pPr/>
              <a:t>2/22/11</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42</a:t>
            </a:fld>
            <a:endParaRPr lang="en-US"/>
          </a:p>
        </p:txBody>
      </p:sp>
      <p:sp>
        <p:nvSpPr>
          <p:cNvPr id="9" name="Footer Placeholder 8"/>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Memory Hierarchy Analogy</a:t>
            </a:r>
          </a:p>
          <a:p>
            <a:r>
              <a:rPr lang="en-US" dirty="0" smtClean="0"/>
              <a:t>Memory Hierarchy Overview</a:t>
            </a:r>
          </a:p>
          <a:p>
            <a:r>
              <a:rPr lang="en-US" dirty="0" err="1" smtClean="0"/>
              <a:t>Administrivia</a:t>
            </a:r>
            <a:endParaRPr lang="en-US" dirty="0" smtClean="0"/>
          </a:p>
          <a:p>
            <a:r>
              <a:rPr lang="en-US" dirty="0" smtClean="0"/>
              <a:t>Caches</a:t>
            </a:r>
          </a:p>
          <a:p>
            <a:r>
              <a:rPr lang="en-US" dirty="0" smtClean="0"/>
              <a:t>Direct  Mapped  Cache</a:t>
            </a:r>
          </a:p>
          <a:p>
            <a:r>
              <a:rPr lang="en-US" dirty="0" smtClean="0"/>
              <a:t>Technology Break</a:t>
            </a:r>
          </a:p>
          <a:p>
            <a:r>
              <a:rPr lang="en-US" dirty="0" smtClean="0"/>
              <a:t>(Cache Performance:  If  time  permits)</a:t>
            </a:r>
          </a:p>
        </p:txBody>
      </p:sp>
      <p:sp>
        <p:nvSpPr>
          <p:cNvPr id="7" name="Date Placeholder 6"/>
          <p:cNvSpPr>
            <a:spLocks noGrp="1"/>
          </p:cNvSpPr>
          <p:nvPr>
            <p:ph type="dt" sz="half" idx="10"/>
          </p:nvPr>
        </p:nvSpPr>
        <p:spPr/>
        <p:txBody>
          <a:bodyPr/>
          <a:lstStyle/>
          <a:p>
            <a:fld id="{82502E55-E383-E645-8650-E9178CE11829}" type="datetime1">
              <a:rPr lang="en-US" smtClean="0"/>
              <a:pPr/>
              <a:t>2/22/11</a:t>
            </a:fld>
            <a:endParaRPr lang="en-US"/>
          </a:p>
        </p:txBody>
      </p:sp>
      <p:sp>
        <p:nvSpPr>
          <p:cNvPr id="8" name="Slide Number Placeholder 7"/>
          <p:cNvSpPr>
            <a:spLocks noGrp="1"/>
          </p:cNvSpPr>
          <p:nvPr>
            <p:ph type="sldNum" sz="quarter" idx="12"/>
          </p:nvPr>
        </p:nvSpPr>
        <p:spPr/>
        <p:txBody>
          <a:bodyPr/>
          <a:lstStyle/>
          <a:p>
            <a:fld id="{3CC63E4C-4642-794D-A2FD-70F6B81535F5}" type="slidenum">
              <a:rPr lang="en-US" smtClean="0"/>
              <a:pPr/>
              <a:t>5</a:t>
            </a:fld>
            <a:endParaRPr lang="en-US"/>
          </a:p>
        </p:txBody>
      </p:sp>
      <p:sp>
        <p:nvSpPr>
          <p:cNvPr id="9" name="Footer Placeholder 8"/>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Analogy</a:t>
            </a:r>
            <a:endParaRPr lang="en-US" dirty="0"/>
          </a:p>
        </p:txBody>
      </p:sp>
      <p:sp>
        <p:nvSpPr>
          <p:cNvPr id="3" name="Content Placeholder 2"/>
          <p:cNvSpPr>
            <a:spLocks noGrp="1"/>
          </p:cNvSpPr>
          <p:nvPr>
            <p:ph idx="1"/>
          </p:nvPr>
        </p:nvSpPr>
        <p:spPr/>
        <p:txBody>
          <a:bodyPr>
            <a:normAutofit fontScale="92500"/>
          </a:bodyPr>
          <a:lstStyle/>
          <a:p>
            <a:r>
              <a:rPr lang="en-US" dirty="0" smtClean="0"/>
              <a:t>Writing a report based on books on reserve</a:t>
            </a:r>
          </a:p>
          <a:p>
            <a:pPr lvl="1"/>
            <a:r>
              <a:rPr lang="en-US" dirty="0" smtClean="0"/>
              <a:t>E.g., works of J.D. Salinger</a:t>
            </a:r>
          </a:p>
          <a:p>
            <a:r>
              <a:rPr lang="en-US" dirty="0" smtClean="0"/>
              <a:t>Go to library to get reserved book and place on desk in library</a:t>
            </a:r>
          </a:p>
          <a:p>
            <a:r>
              <a:rPr lang="en-US" dirty="0" smtClean="0"/>
              <a:t>If need more, check them out and keep on desk</a:t>
            </a:r>
          </a:p>
          <a:p>
            <a:pPr lvl="1"/>
            <a:r>
              <a:rPr lang="en-US" dirty="0" smtClean="0"/>
              <a:t>But don’t return earlier books since might need them</a:t>
            </a:r>
          </a:p>
          <a:p>
            <a:r>
              <a:rPr lang="en-US" dirty="0" smtClean="0"/>
              <a:t>You hope this collection of ~10 books on desk enough to write report, despite 10 being only 0.00001% of books in UC Berkeley libraries</a:t>
            </a:r>
          </a:p>
        </p:txBody>
      </p:sp>
      <p:sp>
        <p:nvSpPr>
          <p:cNvPr id="4" name="Date Placeholder 3"/>
          <p:cNvSpPr>
            <a:spLocks noGrp="1"/>
          </p:cNvSpPr>
          <p:nvPr>
            <p:ph type="dt" sz="half" idx="10"/>
          </p:nvPr>
        </p:nvSpPr>
        <p:spPr/>
        <p:txBody>
          <a:bodyPr/>
          <a:lstStyle/>
          <a:p>
            <a:fld id="{43978029-9DF7-7445-88EF-08A8BCC03D5B}" type="datetime1">
              <a:rPr lang="en-US" smtClean="0"/>
              <a:pPr/>
              <a:t>2/22/11</a:t>
            </a:fld>
            <a:endParaRPr lang="en-US"/>
          </a:p>
        </p:txBody>
      </p:sp>
      <p:sp>
        <p:nvSpPr>
          <p:cNvPr id="5" name="Footer Placeholder 4"/>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1426" name="Rectangle 2"/>
          <p:cNvSpPr>
            <a:spLocks noGrp="1" noChangeArrowheads="1"/>
          </p:cNvSpPr>
          <p:nvPr>
            <p:ph type="title"/>
          </p:nvPr>
        </p:nvSpPr>
        <p:spPr/>
        <p:txBody>
          <a:bodyPr>
            <a:normAutofit/>
          </a:bodyPr>
          <a:lstStyle/>
          <a:p>
            <a:r>
              <a:rPr lang="en-US" dirty="0" smtClean="0"/>
              <a:t>Big Idea: Locality</a:t>
            </a:r>
            <a:endParaRPr lang="en-US" dirty="0"/>
          </a:p>
        </p:txBody>
      </p:sp>
      <p:sp>
        <p:nvSpPr>
          <p:cNvPr id="1511427" name="Rectangle 3"/>
          <p:cNvSpPr>
            <a:spLocks noGrp="1" noChangeArrowheads="1"/>
          </p:cNvSpPr>
          <p:nvPr>
            <p:ph type="body" idx="1"/>
          </p:nvPr>
        </p:nvSpPr>
        <p:spPr/>
        <p:txBody>
          <a:bodyPr>
            <a:normAutofit fontScale="92500"/>
          </a:bodyPr>
          <a:lstStyle/>
          <a:p>
            <a:r>
              <a:rPr lang="en-US" i="1" dirty="0" smtClean="0">
                <a:solidFill>
                  <a:srgbClr val="0000FF"/>
                </a:solidFill>
              </a:rPr>
              <a:t>Temporal Locality </a:t>
            </a:r>
            <a:r>
              <a:rPr lang="en-US" dirty="0" smtClean="0"/>
              <a:t>(locality in time)</a:t>
            </a:r>
          </a:p>
          <a:p>
            <a:pPr lvl="1"/>
            <a:r>
              <a:rPr lang="en-US" dirty="0" smtClean="0"/>
              <a:t>Go back to same book on desktop multiple times</a:t>
            </a:r>
          </a:p>
          <a:p>
            <a:pPr lvl="1"/>
            <a:r>
              <a:rPr lang="en-US" dirty="0" smtClean="0"/>
              <a:t>If a memory location is referenced then it will tend to be referenced again soon</a:t>
            </a:r>
          </a:p>
          <a:p>
            <a:r>
              <a:rPr lang="en-US" i="1" dirty="0" smtClean="0">
                <a:solidFill>
                  <a:srgbClr val="0000FF"/>
                </a:solidFill>
              </a:rPr>
              <a:t>Spatial Locality</a:t>
            </a:r>
            <a:r>
              <a:rPr lang="en-US" dirty="0" smtClean="0">
                <a:solidFill>
                  <a:srgbClr val="0000FF"/>
                </a:solidFill>
              </a:rPr>
              <a:t> </a:t>
            </a:r>
            <a:r>
              <a:rPr lang="en-US" dirty="0" smtClean="0"/>
              <a:t>(locality in space)</a:t>
            </a:r>
          </a:p>
          <a:p>
            <a:pPr lvl="1"/>
            <a:r>
              <a:rPr lang="en-US" dirty="0" smtClean="0"/>
              <a:t>When go to book shelf, pick up multiple books on J.D. Salinger since library stores related books together</a:t>
            </a:r>
          </a:p>
          <a:p>
            <a:pPr lvl="1"/>
            <a:r>
              <a:rPr lang="en-US" dirty="0" smtClean="0"/>
              <a:t>If a memory location is referenced, the locations with nearby addresses will tend to be referenced soon</a:t>
            </a:r>
          </a:p>
        </p:txBody>
      </p:sp>
      <p:sp>
        <p:nvSpPr>
          <p:cNvPr id="6" name="Date Placeholder 5"/>
          <p:cNvSpPr>
            <a:spLocks noGrp="1"/>
          </p:cNvSpPr>
          <p:nvPr>
            <p:ph type="dt" sz="half" idx="10"/>
          </p:nvPr>
        </p:nvSpPr>
        <p:spPr/>
        <p:txBody>
          <a:bodyPr/>
          <a:lstStyle/>
          <a:p>
            <a:fld id="{2A638DAD-2CE2-E744-A3B1-98C3BE019C74}" type="datetime1">
              <a:rPr lang="en-US" smtClean="0"/>
              <a:pPr/>
              <a:t>2/22/11</a:t>
            </a:fld>
            <a:endParaRPr lang="en-US"/>
          </a:p>
        </p:txBody>
      </p:sp>
      <p:sp>
        <p:nvSpPr>
          <p:cNvPr id="7" name="Slide Number Placeholder 6"/>
          <p:cNvSpPr>
            <a:spLocks noGrp="1"/>
          </p:cNvSpPr>
          <p:nvPr>
            <p:ph type="sldNum" sz="quarter" idx="12"/>
          </p:nvPr>
        </p:nvSpPr>
        <p:spPr/>
        <p:txBody>
          <a:bodyPr/>
          <a:lstStyle/>
          <a:p>
            <a:fld id="{3CC63E4C-4642-794D-A2FD-70F6B81535F5}" type="slidenum">
              <a:rPr lang="en-US" smtClean="0"/>
              <a:pPr/>
              <a:t>7</a:t>
            </a:fld>
            <a:endParaRPr lang="en-US"/>
          </a:p>
        </p:txBody>
      </p:sp>
      <p:sp>
        <p:nvSpPr>
          <p:cNvPr id="8" name="Footer Placeholder 7"/>
          <p:cNvSpPr>
            <a:spLocks noGrp="1"/>
          </p:cNvSpPr>
          <p:nvPr>
            <p:ph type="ftr" sz="quarter" idx="11"/>
          </p:nvPr>
        </p:nvSpPr>
        <p:spPr/>
        <p:txBody>
          <a:bodyPr/>
          <a:lstStyle/>
          <a:p>
            <a:r>
              <a:rPr lang="en-US" smtClean="0"/>
              <a:t>Spring 2011 -- Lecture #11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14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14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14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14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14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1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1427" grpId="0" build="p" bldLvl="2"/>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Locality</a:t>
            </a:r>
            <a:endParaRPr lang="en-US" dirty="0"/>
          </a:p>
        </p:txBody>
      </p:sp>
      <p:sp>
        <p:nvSpPr>
          <p:cNvPr id="3" name="Content Placeholder 2"/>
          <p:cNvSpPr>
            <a:spLocks noGrp="1"/>
          </p:cNvSpPr>
          <p:nvPr>
            <p:ph idx="1"/>
          </p:nvPr>
        </p:nvSpPr>
        <p:spPr/>
        <p:txBody>
          <a:bodyPr>
            <a:normAutofit/>
          </a:bodyPr>
          <a:lstStyle/>
          <a:p>
            <a:r>
              <a:rPr lang="en-US" i="1" dirty="0" smtClean="0">
                <a:solidFill>
                  <a:srgbClr val="0000FF"/>
                </a:solidFill>
              </a:rPr>
              <a:t>Principle of Locality</a:t>
            </a:r>
            <a:r>
              <a:rPr lang="en-US" dirty="0" smtClean="0"/>
              <a:t>: Programs access small portion of address space at any instant of time</a:t>
            </a:r>
          </a:p>
          <a:p>
            <a:r>
              <a:rPr lang="en-US" dirty="0" smtClean="0"/>
              <a:t>What program structures lead to temporal and spatial locality in code? </a:t>
            </a:r>
          </a:p>
          <a:p>
            <a:r>
              <a:rPr lang="en-US" dirty="0" smtClean="0"/>
              <a:t>In data?</a:t>
            </a:r>
            <a:endParaRPr lang="en-US" dirty="0"/>
          </a:p>
        </p:txBody>
      </p:sp>
      <p:sp>
        <p:nvSpPr>
          <p:cNvPr id="4" name="Date Placeholder 3"/>
          <p:cNvSpPr>
            <a:spLocks noGrp="1"/>
          </p:cNvSpPr>
          <p:nvPr>
            <p:ph type="dt" sz="half" idx="10"/>
          </p:nvPr>
        </p:nvSpPr>
        <p:spPr/>
        <p:txBody>
          <a:bodyPr/>
          <a:lstStyle/>
          <a:p>
            <a:fld id="{43978029-9DF7-7445-88EF-08A8BCC03D5B}" type="datetime1">
              <a:rPr lang="en-US" smtClean="0"/>
              <a:pPr/>
              <a:t>2/22/11</a:t>
            </a:fld>
            <a:endParaRPr lang="en-US"/>
          </a:p>
        </p:txBody>
      </p:sp>
      <p:sp>
        <p:nvSpPr>
          <p:cNvPr id="5" name="Footer Placeholder 4"/>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
        <p:nvSpPr>
          <p:cNvPr id="7" name="TextBox 6"/>
          <p:cNvSpPr txBox="1"/>
          <p:nvPr/>
        </p:nvSpPr>
        <p:spPr>
          <a:xfrm>
            <a:off x="3652053" y="4617310"/>
            <a:ext cx="1766792" cy="369332"/>
          </a:xfrm>
          <a:prstGeom prst="rect">
            <a:avLst/>
          </a:prstGeom>
          <a:noFill/>
        </p:spPr>
        <p:txBody>
          <a:bodyPr wrap="none" rtlCol="0">
            <a:spAutoFit/>
          </a:bodyPr>
          <a:lstStyle/>
          <a:p>
            <a:r>
              <a:rPr lang="en-US" dirty="0" smtClean="0">
                <a:hlinkClick r:id="rId2"/>
              </a:rPr>
              <a:t>Student Roulette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hardware exploit principle of locality?</a:t>
            </a:r>
            <a:endParaRPr lang="en-US" dirty="0"/>
          </a:p>
        </p:txBody>
      </p:sp>
      <p:sp>
        <p:nvSpPr>
          <p:cNvPr id="3" name="Content Placeholder 2"/>
          <p:cNvSpPr>
            <a:spLocks noGrp="1"/>
          </p:cNvSpPr>
          <p:nvPr>
            <p:ph idx="1"/>
          </p:nvPr>
        </p:nvSpPr>
        <p:spPr/>
        <p:txBody>
          <a:bodyPr/>
          <a:lstStyle/>
          <a:p>
            <a:r>
              <a:rPr lang="en-US" dirty="0" smtClean="0"/>
              <a:t>Offer a hierarchy of memories where </a:t>
            </a:r>
          </a:p>
          <a:p>
            <a:pPr lvl="1"/>
            <a:r>
              <a:rPr lang="en-US" dirty="0" smtClean="0"/>
              <a:t>closest to processor is fastest </a:t>
            </a:r>
            <a:br>
              <a:rPr lang="en-US" dirty="0" smtClean="0"/>
            </a:br>
            <a:r>
              <a:rPr lang="en-US" dirty="0" smtClean="0"/>
              <a:t>(and most expensive per bit so smallest)</a:t>
            </a:r>
          </a:p>
          <a:p>
            <a:pPr lvl="1"/>
            <a:r>
              <a:rPr lang="en-US" dirty="0" smtClean="0"/>
              <a:t>furthest from processor is largest </a:t>
            </a:r>
            <a:br>
              <a:rPr lang="en-US" dirty="0" smtClean="0"/>
            </a:br>
            <a:r>
              <a:rPr lang="en-US" dirty="0" smtClean="0"/>
              <a:t>(and least expensive per bit so slowest)</a:t>
            </a:r>
          </a:p>
          <a:p>
            <a:r>
              <a:rPr lang="en-US" dirty="0" smtClean="0"/>
              <a:t>Goal is to create illusion of memory almost as fast as fastest memory and almost as large as biggest memory of the hierarchy</a:t>
            </a:r>
            <a:endParaRPr lang="en-US" dirty="0"/>
          </a:p>
        </p:txBody>
      </p:sp>
      <p:sp>
        <p:nvSpPr>
          <p:cNvPr id="4" name="Date Placeholder 3"/>
          <p:cNvSpPr>
            <a:spLocks noGrp="1"/>
          </p:cNvSpPr>
          <p:nvPr>
            <p:ph type="dt" sz="half" idx="10"/>
          </p:nvPr>
        </p:nvSpPr>
        <p:spPr/>
        <p:txBody>
          <a:bodyPr/>
          <a:lstStyle/>
          <a:p>
            <a:fld id="{43978029-9DF7-7445-88EF-08A8BCC03D5B}" type="datetime1">
              <a:rPr lang="en-US" smtClean="0"/>
              <a:pPr/>
              <a:t>2/22/11</a:t>
            </a:fld>
            <a:endParaRPr lang="en-US"/>
          </a:p>
        </p:txBody>
      </p:sp>
      <p:sp>
        <p:nvSpPr>
          <p:cNvPr id="5" name="Footer Placeholder 4"/>
          <p:cNvSpPr>
            <a:spLocks noGrp="1"/>
          </p:cNvSpPr>
          <p:nvPr>
            <p:ph type="ftr" sz="quarter" idx="11"/>
          </p:nvPr>
        </p:nvSpPr>
        <p:spPr/>
        <p:txBody>
          <a:bodyPr/>
          <a:lstStyle/>
          <a:p>
            <a:r>
              <a:rPr lang="en-US" smtClean="0"/>
              <a:t>Spring 2011 -- Lecture #11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10984</TotalTime>
  <Words>5278</Words>
  <Application>Microsoft Macintosh PowerPoint</Application>
  <PresentationFormat>On-screen Show (4:3)</PresentationFormat>
  <Paragraphs>807</Paragraphs>
  <Slides>42</Slides>
  <Notes>25</Notes>
  <HiddenSlides>1</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Image</vt:lpstr>
      <vt:lpstr>CS 61C: Great Ideas in Computer Architecture (Machine Structures) Caches</vt:lpstr>
      <vt:lpstr>Slide 2</vt:lpstr>
      <vt:lpstr>Review</vt:lpstr>
      <vt:lpstr>New-School Machine Structures (It’s a bit more complicated!)</vt:lpstr>
      <vt:lpstr>Agenda</vt:lpstr>
      <vt:lpstr>Library Analogy</vt:lpstr>
      <vt:lpstr>Big Idea: Locality</vt:lpstr>
      <vt:lpstr>Principle of Locality</vt:lpstr>
      <vt:lpstr>How does hardware exploit principle of locality?</vt:lpstr>
      <vt:lpstr>Big Idea: Memory Hierarchy</vt:lpstr>
      <vt:lpstr>Cache Concept</vt:lpstr>
      <vt:lpstr>Memory Hierarchy Technologies</vt:lpstr>
      <vt:lpstr>Characteristics of the Memory Hierarchy</vt:lpstr>
      <vt:lpstr>How is the Hierarchy Managed?</vt:lpstr>
      <vt:lpstr>Typical Memory Hierarchy</vt:lpstr>
      <vt:lpstr>Review so far</vt:lpstr>
      <vt:lpstr>Agenda</vt:lpstr>
      <vt:lpstr>Administrivia</vt:lpstr>
      <vt:lpstr>Project 2, Part 1</vt:lpstr>
      <vt:lpstr>61C in the News</vt:lpstr>
      <vt:lpstr>What Conference?</vt:lpstr>
      <vt:lpstr>Slide 22</vt:lpstr>
      <vt:lpstr>Slide 23</vt:lpstr>
      <vt:lpstr>Cache Design Questions</vt:lpstr>
      <vt:lpstr>Cache Basics: Direct Mapped</vt:lpstr>
      <vt:lpstr>Mapping a 6-bit Memory Address</vt:lpstr>
      <vt:lpstr>Direct Mapped Cache Example</vt:lpstr>
      <vt:lpstr>Caching:  A Simple First Example</vt:lpstr>
      <vt:lpstr>Caching:  A Simple First Example</vt:lpstr>
      <vt:lpstr>Direct Mapped Cache</vt:lpstr>
      <vt:lpstr>Direct Mapped Cache</vt:lpstr>
      <vt:lpstr>Direct Mapped Cache</vt:lpstr>
      <vt:lpstr>Direct Mapped Cache</vt:lpstr>
      <vt:lpstr>Multiword Block Direct Mapped Cache</vt:lpstr>
      <vt:lpstr>Taking Advantage of Spatial Locality </vt:lpstr>
      <vt:lpstr>Taking Advantage of Spatial Locality </vt:lpstr>
      <vt:lpstr>Taking Advantage of Spatial Locality </vt:lpstr>
      <vt:lpstr>Miss Rate vs Block Size vs Cache Size</vt:lpstr>
      <vt:lpstr>Measuring Cache Performance</vt:lpstr>
      <vt:lpstr>Impacts of Cache Performance</vt:lpstr>
      <vt:lpstr>Average Memory Access Time (AMAT)</vt:lpstr>
      <vt:lpstr>Review so far</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David Patterson</cp:lastModifiedBy>
  <cp:revision>86</cp:revision>
  <cp:lastPrinted>2011-02-23T00:18:43Z</cp:lastPrinted>
  <dcterms:created xsi:type="dcterms:W3CDTF">2011-02-23T00:15:40Z</dcterms:created>
  <dcterms:modified xsi:type="dcterms:W3CDTF">2011-02-23T00:22:52Z</dcterms:modified>
</cp:coreProperties>
</file>