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embeddings/oleObject1.bin" ContentType="application/vnd.openxmlformats-officedocument.oleObject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notesSlides/notesSlide8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555" r:id="rId2"/>
    <p:sldId id="556" r:id="rId3"/>
    <p:sldId id="554" r:id="rId4"/>
    <p:sldId id="421" r:id="rId5"/>
    <p:sldId id="446" r:id="rId6"/>
    <p:sldId id="451" r:id="rId7"/>
    <p:sldId id="452" r:id="rId8"/>
    <p:sldId id="453" r:id="rId9"/>
    <p:sldId id="454" r:id="rId10"/>
    <p:sldId id="455" r:id="rId11"/>
    <p:sldId id="507" r:id="rId12"/>
    <p:sldId id="456" r:id="rId13"/>
    <p:sldId id="476" r:id="rId14"/>
    <p:sldId id="477" r:id="rId15"/>
    <p:sldId id="478" r:id="rId16"/>
    <p:sldId id="479" r:id="rId17"/>
    <p:sldId id="528" r:id="rId18"/>
    <p:sldId id="557" r:id="rId19"/>
    <p:sldId id="558" r:id="rId20"/>
    <p:sldId id="560" r:id="rId21"/>
    <p:sldId id="552" r:id="rId22"/>
    <p:sldId id="480" r:id="rId23"/>
    <p:sldId id="481" r:id="rId24"/>
    <p:sldId id="482" r:id="rId25"/>
    <p:sldId id="504" r:id="rId26"/>
    <p:sldId id="550" r:id="rId27"/>
    <p:sldId id="485" r:id="rId28"/>
    <p:sldId id="486" r:id="rId29"/>
    <p:sldId id="551" r:id="rId30"/>
    <p:sldId id="491" r:id="rId31"/>
    <p:sldId id="492" r:id="rId32"/>
    <p:sldId id="493" r:id="rId33"/>
    <p:sldId id="494" r:id="rId34"/>
    <p:sldId id="495" r:id="rId35"/>
    <p:sldId id="496" r:id="rId36"/>
    <p:sldId id="497" r:id="rId37"/>
    <p:sldId id="498" r:id="rId38"/>
    <p:sldId id="499" r:id="rId39"/>
    <p:sldId id="542" r:id="rId40"/>
    <p:sldId id="500" r:id="rId41"/>
    <p:sldId id="501" r:id="rId42"/>
    <p:sldId id="543" r:id="rId43"/>
    <p:sldId id="503" r:id="rId44"/>
    <p:sldId id="530" r:id="rId45"/>
    <p:sldId id="531" r:id="rId46"/>
    <p:sldId id="532" r:id="rId47"/>
    <p:sldId id="533" r:id="rId48"/>
    <p:sldId id="534" r:id="rId49"/>
    <p:sldId id="535" r:id="rId50"/>
    <p:sldId id="536" r:id="rId51"/>
    <p:sldId id="537" r:id="rId52"/>
    <p:sldId id="538" r:id="rId53"/>
    <p:sldId id="539" r:id="rId54"/>
    <p:sldId id="474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98ABCC"/>
    <a:srgbClr val="DC4712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9091" autoAdjust="0"/>
    <p:restoredTop sz="79724" autoAdjust="0"/>
  </p:normalViewPr>
  <p:slideViewPr>
    <p:cSldViewPr snapToGrid="0">
      <p:cViewPr varScale="1">
        <p:scale>
          <a:sx n="121" d="100"/>
          <a:sy n="121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504"/>
    </p:cViewPr>
  </p:sorterViewPr>
  <p:notesViewPr>
    <p:cSldViewPr snapToGrid="0" snapToObjects="1">
      <p:cViewPr varScale="1">
        <p:scale>
          <a:sx n="125" d="100"/>
          <a:sy n="125" d="100"/>
        </p:scale>
        <p:origin x="-2368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2262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373557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5.xml.rels><?xml version="1.0" encoding="UTF-8" standalone="yes"?>
<Relationships xmlns="http://schemas.openxmlformats.org/package/2006/relationships"><Relationship Id="rId11" Type="http://schemas.openxmlformats.org/officeDocument/2006/relationships/hyperlink" Target="http://en.wikipedia.org/wiki/Luma_(video)" TargetMode="External"/><Relationship Id="rId12" Type="http://schemas.openxmlformats.org/officeDocument/2006/relationships/hyperlink" Target="http://en.wikipedia.org/wiki/Chrominance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Relationship Id="rId3" Type="http://schemas.openxmlformats.org/officeDocument/2006/relationships/hyperlink" Target="http://en.wikipedia.org/wiki/Digital_image" TargetMode="External"/><Relationship Id="rId4" Type="http://schemas.openxmlformats.org/officeDocument/2006/relationships/hyperlink" Target="http://en.wikipedia.org/wiki/Monochrome" TargetMode="External"/><Relationship Id="rId5" Type="http://schemas.openxmlformats.org/officeDocument/2006/relationships/hyperlink" Target="http://en.wikipedia.org/wiki/Color_depth" TargetMode="External"/><Relationship Id="rId6" Type="http://schemas.openxmlformats.org/officeDocument/2006/relationships/hyperlink" Target="http://en.wikipedia.org/wiki/Data_compression" TargetMode="External"/><Relationship Id="rId7" Type="http://schemas.openxmlformats.org/officeDocument/2006/relationships/hyperlink" Target="http://en.wikipedia.org/wiki/Alpha_compositing" TargetMode="External"/><Relationship Id="rId8" Type="http://schemas.openxmlformats.org/officeDocument/2006/relationships/hyperlink" Target="http://en.wikipedia.org/wiki/Color_management" TargetMode="External"/><Relationship Id="rId9" Type="http://schemas.openxmlformats.org/officeDocument/2006/relationships/hyperlink" Target="http://en.wikipedia.org/wiki/Color_space" TargetMode="External"/><Relationship Id="rId10" Type="http://schemas.openxmlformats.org/officeDocument/2006/relationships/hyperlink" Target="http://en.wikipedia.org/wiki/Color_image_pipeline" TargetMode="Externa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1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7375"/>
            <a:ext cx="4552950" cy="3416300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class handout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lecture</a:t>
            </a:r>
          </a:p>
          <a:p>
            <a:endParaRPr lang="en-US" dirty="0" smtClean="0"/>
          </a:p>
          <a:p>
            <a:r>
              <a:rPr lang="en-US" dirty="0" smtClean="0"/>
              <a:t>10/110</a:t>
            </a:r>
            <a:r>
              <a:rPr lang="en-US" baseline="0" dirty="0" smtClean="0"/>
              <a:t> operations = 0.091</a:t>
            </a:r>
          </a:p>
          <a:p>
            <a:r>
              <a:rPr lang="en-US" baseline="0" dirty="0" smtClean="0"/>
              <a:t>10/10010 operations = 0.000999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load balancing example here – page 638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293C0F7-FA32-E249-BE29-8A33CD9CE21F}" type="datetime3">
              <a:rPr lang="en-AU"/>
              <a:pPr/>
              <a:t>February 28, 12</a:t>
            </a:fld>
            <a:endParaRPr lang="en-AU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AU"/>
              <a:t>Chapter 3 — Arithmetic for Computers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8B7ABD-2BA1-8A45-A76E-F289E1EAE5D0}" type="slidenum">
              <a:rPr lang="en-AU"/>
              <a:pPr/>
              <a:t>15</a:t>
            </a:fld>
            <a:endParaRPr lang="en-AU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6CC7B8-2C95-224B-932A-5864576E54D2}" type="datetime1">
              <a:rPr lang="en-US"/>
              <a:pPr/>
              <a:t>2/28/12</a:t>
            </a:fld>
            <a:endParaRPr lang="en-US"/>
          </a:p>
        </p:txBody>
      </p:sp>
      <p:sp>
        <p:nvSpPr>
          <p:cNvPr id="10138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rtlCol="0"/>
          <a:lstStyle/>
          <a:p>
            <a:pPr>
              <a:defRPr/>
            </a:pPr>
            <a:r>
              <a:rPr lang="en-US" smtClean="0">
                <a:latin typeface="+mn-lt"/>
                <a:ea typeface="+mn-ea"/>
                <a:cs typeface="+mn-cs"/>
              </a:rPr>
              <a:t>CDA3100 week06-3.ppt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D16D43-1A81-FB47-BD9F-1F8FCA4A117F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9970ECC-C6E2-9F46-AD1B-6E86C0F5257D}" type="datetime3">
              <a:rPr lang="en-AU"/>
              <a:pPr/>
              <a:t>February 28, 12</a:t>
            </a:fld>
            <a:endParaRPr lang="en-AU"/>
          </a:p>
        </p:txBody>
      </p:sp>
      <p:sp>
        <p:nvSpPr>
          <p:cNvPr id="614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AU"/>
              <a:t>Chapter 3 — Arithmetic for Computers</a:t>
            </a:r>
          </a:p>
        </p:txBody>
      </p:sp>
      <p:sp>
        <p:nvSpPr>
          <p:cNvPr id="614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5FED03-D259-0E44-B27B-745831627C9A}" type="slidenum">
              <a:rPr lang="en-AU"/>
              <a:pPr/>
              <a:t>23</a:t>
            </a:fld>
            <a:endParaRPr lang="en-AU"/>
          </a:p>
        </p:txBody>
      </p:sp>
      <p:sp>
        <p:nvSpPr>
          <p:cNvPr id="61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BMP File Format</a:t>
            </a:r>
            <a:r>
              <a:rPr lang="en-US" dirty="0" smtClean="0"/>
              <a:t>, also known as </a:t>
            </a:r>
            <a:r>
              <a:rPr lang="en-US" b="1" dirty="0" smtClean="0"/>
              <a:t>Bitmap Image File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BMP File Format is capable of storing 2D </a:t>
            </a:r>
            <a:r>
              <a:rPr lang="en-US" dirty="0" smtClean="0">
                <a:hlinkClick r:id="rId3" tooltip="Digital image"/>
              </a:rPr>
              <a:t>digital images</a:t>
            </a:r>
            <a:r>
              <a:rPr lang="en-US" dirty="0" smtClean="0"/>
              <a:t> of arbitrary width, height, and resolution, both </a:t>
            </a:r>
            <a:r>
              <a:rPr lang="en-US" dirty="0" smtClean="0">
                <a:hlinkClick r:id="rId4"/>
              </a:rPr>
              <a:t>monochrome</a:t>
            </a:r>
            <a:r>
              <a:rPr lang="en-US" dirty="0" smtClean="0"/>
              <a:t> and color, in various </a:t>
            </a:r>
            <a:r>
              <a:rPr lang="en-US" dirty="0" smtClean="0">
                <a:hlinkClick r:id="rId5" tooltip="Color depth"/>
              </a:rPr>
              <a:t>color depths</a:t>
            </a:r>
            <a:r>
              <a:rPr lang="en-US" dirty="0" smtClean="0"/>
              <a:t>, and optionally with </a:t>
            </a:r>
            <a:r>
              <a:rPr lang="en-US" dirty="0" smtClean="0">
                <a:hlinkClick r:id="rId6"/>
              </a:rPr>
              <a:t>data compression</a:t>
            </a:r>
            <a:r>
              <a:rPr lang="en-US" dirty="0" smtClean="0"/>
              <a:t>, </a:t>
            </a:r>
            <a:r>
              <a:rPr lang="en-US" dirty="0" smtClean="0">
                <a:hlinkClick r:id="rId7" tooltip="Alpha compositing"/>
              </a:rPr>
              <a:t>alpha channels</a:t>
            </a:r>
            <a:r>
              <a:rPr lang="en-US" dirty="0" smtClean="0"/>
              <a:t>, and </a:t>
            </a:r>
            <a:r>
              <a:rPr lang="en-US" dirty="0" smtClean="0">
                <a:hlinkClick r:id="rId8" tooltip="Color management"/>
              </a:rPr>
              <a:t>color profiles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/>
              <a:t>YUV</a:t>
            </a:r>
            <a:r>
              <a:rPr lang="en-US" dirty="0" smtClean="0"/>
              <a:t> is a </a:t>
            </a:r>
            <a:r>
              <a:rPr lang="en-US" dirty="0" smtClean="0">
                <a:hlinkClick r:id="rId9"/>
              </a:rPr>
              <a:t>color space</a:t>
            </a:r>
            <a:r>
              <a:rPr lang="en-US" dirty="0" smtClean="0"/>
              <a:t> typically used as part of a </a:t>
            </a:r>
            <a:r>
              <a:rPr lang="en-US" dirty="0" smtClean="0">
                <a:hlinkClick r:id="rId10"/>
              </a:rPr>
              <a:t>color image pipeline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Y'UV model defines a </a:t>
            </a:r>
            <a:r>
              <a:rPr lang="en-US" dirty="0" smtClean="0">
                <a:hlinkClick r:id="rId9"/>
              </a:rPr>
              <a:t>color space</a:t>
            </a:r>
            <a:r>
              <a:rPr lang="en-US" dirty="0" smtClean="0"/>
              <a:t> in terms of one </a:t>
            </a:r>
            <a:r>
              <a:rPr lang="en-US" dirty="0" smtClean="0">
                <a:hlinkClick r:id="rId11" tooltip="Luma (video)"/>
              </a:rPr>
              <a:t>luma</a:t>
            </a:r>
            <a:r>
              <a:rPr lang="en-US" dirty="0" smtClean="0"/>
              <a:t> (Y') and two </a:t>
            </a:r>
            <a:r>
              <a:rPr lang="en-US" dirty="0" smtClean="0">
                <a:hlinkClick r:id="rId12"/>
              </a:rPr>
              <a:t>chrominance</a:t>
            </a:r>
            <a:r>
              <a:rPr lang="en-US" dirty="0" smtClean="0"/>
              <a:t> (UV) components.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http://developer.amd.com/cpu/SSE5/Pages/default.aspx</a:t>
            </a:r>
          </a:p>
          <a:p>
            <a:endParaRPr lang="en-US" sz="12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i="1" dirty="0" smtClean="0"/>
              <a:t>"DE C0+i FADDP </a:t>
            </a:r>
            <a:r>
              <a:rPr lang="en-US" i="1" dirty="0" err="1" smtClean="0"/>
              <a:t>ST(i</a:t>
            </a:r>
            <a:r>
              <a:rPr lang="en-US" i="1" dirty="0" smtClean="0"/>
              <a:t>), ST(0) Add ST(0) to </a:t>
            </a:r>
            <a:r>
              <a:rPr lang="en-US" i="1" dirty="0" err="1" smtClean="0"/>
              <a:t>ST(i</a:t>
            </a:r>
            <a:r>
              <a:rPr lang="en-US" i="1" dirty="0" smtClean="0"/>
              <a:t>), store result in </a:t>
            </a:r>
            <a:r>
              <a:rPr lang="en-US" i="1" dirty="0" err="1" smtClean="0"/>
              <a:t>ST(i</a:t>
            </a:r>
            <a:r>
              <a:rPr lang="en-US" i="1" dirty="0" smtClean="0"/>
              <a:t>), and pop the register stack".</a:t>
            </a:r>
          </a:p>
          <a:p>
            <a:r>
              <a:rPr lang="en-US" i="1" dirty="0" smtClean="0"/>
              <a:t>Destination</a:t>
            </a:r>
            <a:r>
              <a:rPr lang="en-US" i="1" baseline="0" dirty="0" smtClean="0"/>
              <a:t> on right called AT&amp;T format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http://developer.amd.com/cpu/SSE5/Pages/default.aspx</a:t>
            </a:r>
          </a:p>
          <a:p>
            <a:endParaRPr lang="en-US" sz="12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AT&amp;T syntax, the code on the slide should look like this (note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Ichanged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comments, too). 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thing that is confusing is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thatmulps/addps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implicitly use one of the source operands as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thedestination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operand, but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fmaddps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has a fourth explicit destination. 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Iverified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this is true.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//xmm0 =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xmm1 = src1[i], xmm2 = src2[i]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%xmm1, %xmm2   // xmm2 * xmm1 -&gt; xmm2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%xmm2, %xmm0   // xmm0 * xmm2 -&gt; xmm0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//SSE5 accomplishes this in one instruction: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fmaddps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%xmm0, %xmm1, %xmm2, %xmm0 // xmm2 * xmm1 + xmm0 -&gt; xmm0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charset="0"/>
              <a:buNone/>
            </a:pPr>
            <a:r>
              <a:rPr lang="en-US">
                <a:latin typeface="Times New Roman" charset="0"/>
              </a:rPr>
              <a:t>CS267 Lecture 2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EEF7B23-A069-7143-B684-412060CBF65C}" type="slidenum">
              <a:rPr lang="en-US"/>
              <a:pPr/>
              <a:t>31</a:t>
            </a:fld>
            <a:endParaRPr lang="en-US"/>
          </a:p>
        </p:txBody>
      </p:sp>
      <p:sp>
        <p:nvSpPr>
          <p:cNvPr id="9220" name="Text Box 1"/>
          <p:cNvSpPr txBox="1">
            <a:spLocks noChangeArrowheads="1"/>
          </p:cNvSpPr>
          <p:nvPr/>
        </p:nvSpPr>
        <p:spPr bwMode="auto">
          <a:xfrm>
            <a:off x="1" y="8685457"/>
            <a:ext cx="2970213" cy="4585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720" tIns="0" rIns="18720" bIns="0" anchor="b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 i="1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rPr>
              <a:t>CS267 Lecture 2</a:t>
            </a:r>
          </a:p>
        </p:txBody>
      </p:sp>
      <p:sp>
        <p:nvSpPr>
          <p:cNvPr id="9221" name="Text Box 2"/>
          <p:cNvSpPr txBox="1">
            <a:spLocks noChangeArrowheads="1"/>
          </p:cNvSpPr>
          <p:nvPr/>
        </p:nvSpPr>
        <p:spPr bwMode="auto">
          <a:xfrm>
            <a:off x="3887788" y="8685457"/>
            <a:ext cx="2970212" cy="4585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720" tIns="0" rIns="18720" bIns="0" anchor="b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CF310EA-34D0-5347-8777-2772C97A2B82}" type="slidenum">
              <a:rPr lang="en-US" sz="900" i="1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31</a:t>
            </a:fld>
            <a:endParaRPr lang="en-US" sz="900" i="1">
              <a:solidFill>
                <a:srgbClr val="000000"/>
              </a:solidFill>
              <a:latin typeface="Times New Roman" charset="0"/>
              <a:ea typeface="DejaVu Sans" charset="0"/>
              <a:cs typeface="DejaVu Sans" charset="0"/>
            </a:endParaRPr>
          </a:p>
        </p:txBody>
      </p:sp>
      <p:sp>
        <p:nvSpPr>
          <p:cNvPr id="9222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587375"/>
            <a:ext cx="4557713" cy="34178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23" name="Rectangle 4"/>
          <p:cNvSpPr txBox="1">
            <a:spLocks noGrp="1" noChangeArrowheads="1"/>
          </p:cNvSpPr>
          <p:nvPr>
            <p:ph type="body" idx="1"/>
          </p:nvPr>
        </p:nvSpPr>
        <p:spPr>
          <a:xfrm>
            <a:off x="515938" y="4343519"/>
            <a:ext cx="5910262" cy="4207536"/>
          </a:xfrm>
          <a:noFill/>
          <a:ln/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107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For class handout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490B-5E62-5D45-860B-675DAC3F53E0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2013-426F-144C-8CD4-95C0F0017146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1AB8-BB7F-654C-BA02-FAFD8198D11E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51AE-6B28-1F44-B027-7221172C8D8A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ECFE-73FE-4640-BAC1-CAC8E613AFAF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9282-1A18-9347-99EA-A24F482A08E5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5609-D3E5-BF49-AA4F-35466E7B379D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1F44-9577-904C-A37D-CBBA155881EB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7D02-0142-BD45-A1CE-4FBCC6868919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986E-48D5-5441-895A-0F71289736F2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5EED-9E7C-9743-8D14-53D085130286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42BDE-F0B6-EA4D-BBDF-40752155EF37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2012 --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3.jpe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6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1574801"/>
            <a:ext cx="8051800" cy="2025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61C: </a:t>
            </a:r>
            <a:br>
              <a:rPr lang="en-US" dirty="0" smtClean="0"/>
            </a:br>
            <a:r>
              <a:rPr lang="en-US" dirty="0" smtClean="0"/>
              <a:t>Great Ideas in Computer Architecture </a:t>
            </a:r>
            <a:br>
              <a:rPr lang="en-US" dirty="0" smtClean="0"/>
            </a:br>
            <a:r>
              <a:rPr lang="en-US" i="1" dirty="0" smtClean="0"/>
              <a:t>SIMD I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3886200"/>
            <a:ext cx="69596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Instructor:</a:t>
            </a:r>
          </a:p>
          <a:p>
            <a:r>
              <a:rPr lang="en-US" dirty="0" smtClean="0"/>
              <a:t>David A. Patterson</a:t>
            </a:r>
          </a:p>
          <a:p>
            <a:r>
              <a:rPr lang="en-US" dirty="0" smtClean="0"/>
              <a:t>http://inst.eecs.Berkeley.edu/~cs61c/sp12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C28-B835-C141-A565-A603DB072622}" type="datetime1">
              <a:rPr lang="en-US" smtClean="0"/>
              <a:pPr/>
              <a:t>2/28/12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Flynn Taxonomy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3251203"/>
            <a:ext cx="8229600" cy="336973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2012, SIMD and MIMD most common parallel computers</a:t>
            </a:r>
          </a:p>
          <a:p>
            <a:r>
              <a:rPr lang="en-US" dirty="0" smtClean="0"/>
              <a:t>Most common parallel processing programming style: Single Program Multiple Data (“SPMD”)</a:t>
            </a:r>
          </a:p>
          <a:p>
            <a:pPr lvl="1"/>
            <a:r>
              <a:rPr lang="en-US" dirty="0" smtClean="0"/>
              <a:t>Single program that runs on all processors of an MIMD</a:t>
            </a:r>
          </a:p>
          <a:p>
            <a:pPr lvl="1"/>
            <a:r>
              <a:rPr lang="en-US" dirty="0" smtClean="0"/>
              <a:t>Cross-processor execution coordination through conditional expressions (thread parallelism after midterm )</a:t>
            </a:r>
          </a:p>
          <a:p>
            <a:r>
              <a:rPr lang="en-US" dirty="0" smtClean="0"/>
              <a:t>SIMD (aka hw-level </a:t>
            </a:r>
            <a:r>
              <a:rPr lang="en-US" i="1" dirty="0" smtClean="0"/>
              <a:t>data parallelism</a:t>
            </a:r>
            <a:r>
              <a:rPr lang="en-US" dirty="0" smtClean="0"/>
              <a:t>): specialized function units, for handling lock-step calculations involving arrays</a:t>
            </a:r>
          </a:p>
          <a:p>
            <a:pPr lvl="1"/>
            <a:r>
              <a:rPr lang="en-US" dirty="0" smtClean="0"/>
              <a:t>Scientific computing, signal processing, multimedia (audio/video processing)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2F42-6032-4345-9E84-92F2F10C9AEB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1" name="Picture 4" descr="f07-06-P3744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31375"/>
            <a:ext cx="9158310" cy="2019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5647266" y="1845734"/>
            <a:ext cx="3428997" cy="1346199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Data-Level Parallelism (DLP) </a:t>
            </a:r>
            <a:br>
              <a:rPr lang="en-US" dirty="0" smtClean="0"/>
            </a:br>
            <a:r>
              <a:rPr lang="en-US" dirty="0" smtClean="0"/>
              <a:t>(from 2</a:t>
            </a:r>
            <a:r>
              <a:rPr lang="en-US" baseline="30000" dirty="0" smtClean="0"/>
              <a:t>nd</a:t>
            </a:r>
            <a:r>
              <a:rPr lang="en-US" dirty="0" smtClean="0"/>
              <a:t> lecture, January 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 kinds of DLP</a:t>
            </a:r>
          </a:p>
          <a:p>
            <a:pPr lvl="1"/>
            <a:r>
              <a:rPr lang="en-US" dirty="0" smtClean="0"/>
              <a:t>Lots of data in memory that can be operated  on in parallel (e.g., adding together 2 arrays)</a:t>
            </a:r>
          </a:p>
          <a:p>
            <a:pPr lvl="1"/>
            <a:r>
              <a:rPr lang="en-US" dirty="0" smtClean="0"/>
              <a:t>Lots of data on many disks that can be operated on in parallel (e.g., searching for documents)</a:t>
            </a:r>
          </a:p>
          <a:p>
            <a:r>
              <a:rPr lang="en-US" dirty="0" smtClean="0"/>
              <a:t>2nd lecture (and 1</a:t>
            </a:r>
            <a:r>
              <a:rPr lang="en-US" baseline="30000" dirty="0" smtClean="0"/>
              <a:t>st</a:t>
            </a:r>
            <a:r>
              <a:rPr lang="en-US" dirty="0" smtClean="0"/>
              <a:t> project) did DLP across 10s of servers and disks using MapReduce</a:t>
            </a:r>
          </a:p>
          <a:p>
            <a:r>
              <a:rPr lang="en-US" dirty="0" smtClean="0"/>
              <a:t>Today’s lecture (and 3</a:t>
            </a:r>
            <a:r>
              <a:rPr lang="en-US" baseline="30000" dirty="0" smtClean="0"/>
              <a:t>rd</a:t>
            </a:r>
            <a:r>
              <a:rPr lang="en-US" dirty="0" smtClean="0"/>
              <a:t> project) does Data Level Parallelism (DLP) in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FA74-3C17-9B4D-A4CB-23B981045068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SIMD Architectures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smtClean="0">
                <a:solidFill>
                  <a:srgbClr val="000000"/>
                </a:solidFill>
                <a:latin typeface="Arial" charset="0"/>
              </a:rPr>
              <a:t>Data parallelism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: executing one operation on multiple data streams</a:t>
            </a:r>
          </a:p>
          <a:p>
            <a:endParaRPr lang="en-US" sz="1000" dirty="0" smtClean="0">
              <a:solidFill>
                <a:srgbClr val="000000"/>
              </a:solidFill>
              <a:latin typeface="Arial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    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Example to provide context: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Multiplying a coefficient vector by a data vector </a:t>
            </a:r>
            <a:br>
              <a:rPr lang="en-US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   (e.g., in filtering)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             </a:t>
            </a:r>
            <a:r>
              <a:rPr lang="en-US" i="1" dirty="0" err="1" smtClean="0">
                <a:solidFill>
                  <a:srgbClr val="000000"/>
                </a:solidFill>
                <a:latin typeface="Courier New" charset="0"/>
              </a:rPr>
              <a:t>y</a:t>
            </a:r>
            <a:r>
              <a:rPr lang="en-US" dirty="0" err="1" smtClean="0">
                <a:solidFill>
                  <a:srgbClr val="000000"/>
                </a:solidFill>
                <a:latin typeface="Courier New" charset="0"/>
              </a:rPr>
              <a:t>[</a:t>
            </a:r>
            <a:r>
              <a:rPr lang="en-US" i="1" dirty="0" err="1" smtClean="0">
                <a:solidFill>
                  <a:srgbClr val="000000"/>
                </a:solidFill>
                <a:latin typeface="Courier New" charset="0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 New" charset="0"/>
              </a:rPr>
              <a:t>] := </a:t>
            </a:r>
            <a:r>
              <a:rPr lang="en-US" i="1" dirty="0" err="1" smtClean="0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dirty="0" err="1" smtClean="0">
                <a:solidFill>
                  <a:srgbClr val="000000"/>
                </a:solidFill>
                <a:latin typeface="Courier New" charset="0"/>
              </a:rPr>
              <a:t>[</a:t>
            </a:r>
            <a:r>
              <a:rPr lang="en-US" i="1" dirty="0" err="1" smtClean="0">
                <a:solidFill>
                  <a:srgbClr val="000000"/>
                </a:solidFill>
                <a:latin typeface="Courier New" charset="0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 New" charset="0"/>
              </a:rPr>
              <a:t>] </a:t>
            </a:r>
            <a:r>
              <a:rPr lang="en-US" dirty="0" err="1" smtClean="0">
                <a:solidFill>
                  <a:srgbClr val="000000"/>
                </a:solidFill>
                <a:latin typeface="Courier New" charset="0"/>
                <a:sym typeface="Symbol" charset="2"/>
              </a:rPr>
              <a:t></a:t>
            </a:r>
            <a:r>
              <a:rPr lang="en-US" dirty="0" smtClean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Courier New" charset="0"/>
              </a:rPr>
              <a:t>x</a:t>
            </a:r>
            <a:r>
              <a:rPr lang="en-US" dirty="0" err="1" smtClean="0">
                <a:solidFill>
                  <a:srgbClr val="000000"/>
                </a:solidFill>
                <a:latin typeface="Courier New" charset="0"/>
              </a:rPr>
              <a:t>[</a:t>
            </a:r>
            <a:r>
              <a:rPr lang="en-US" i="1" dirty="0" err="1" smtClean="0">
                <a:solidFill>
                  <a:srgbClr val="000000"/>
                </a:solidFill>
                <a:latin typeface="Courier New" charset="0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 New" charset="0"/>
              </a:rPr>
              <a:t>], 0 </a:t>
            </a:r>
            <a:r>
              <a:rPr lang="en-US" dirty="0" err="1" smtClean="0">
                <a:solidFill>
                  <a:srgbClr val="000000"/>
                </a:solidFill>
                <a:latin typeface="Courier New" charset="0"/>
                <a:sym typeface="Symbol" charset="2"/>
              </a:rPr>
              <a:t></a:t>
            </a:r>
            <a:r>
              <a:rPr lang="en-US" dirty="0" smtClean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Courier New" charset="0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 New" charset="0"/>
              </a:rPr>
              <a:t> &lt; </a:t>
            </a:r>
            <a:r>
              <a:rPr lang="en-US" i="1" dirty="0" err="1" smtClean="0">
                <a:solidFill>
                  <a:srgbClr val="000000"/>
                </a:solidFill>
                <a:latin typeface="Courier New" charset="0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 </a:t>
            </a:r>
          </a:p>
          <a:p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Sources of performance improvement: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One instruction is fetched &amp; decoded for entire operation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Multiplications are known to be independent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Pipelining/concurrency in memory access as well</a:t>
            </a:r>
          </a:p>
          <a:p>
            <a:pPr lvl="1"/>
            <a:endParaRPr lang="en-US" dirty="0" smtClean="0">
              <a:solidFill>
                <a:srgbClr val="000000"/>
              </a:solidFill>
              <a:latin typeface="Arial" charset="0"/>
            </a:endParaRPr>
          </a:p>
          <a:p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BF70-A561-834F-AD26-EA86FDDA6791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28B7E67-CA9D-1147-88B2-84A9AD5E005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6870" name="Rectangle 4"/>
          <p:cNvSpPr>
            <a:spLocks noChangeArrowheads="1"/>
          </p:cNvSpPr>
          <p:nvPr/>
        </p:nvSpPr>
        <p:spPr bwMode="auto">
          <a:xfrm>
            <a:off x="0" y="2290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1" name="Rectangle 5"/>
          <p:cNvSpPr>
            <a:spLocks noChangeArrowheads="1"/>
          </p:cNvSpPr>
          <p:nvPr/>
        </p:nvSpPr>
        <p:spPr bwMode="auto">
          <a:xfrm>
            <a:off x="0" y="2800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2" name="Rectangle 6"/>
          <p:cNvSpPr>
            <a:spLocks noChangeArrowheads="1"/>
          </p:cNvSpPr>
          <p:nvPr/>
        </p:nvSpPr>
        <p:spPr bwMode="auto">
          <a:xfrm>
            <a:off x="0" y="2500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3" name="Rectangle 7"/>
          <p:cNvSpPr>
            <a:spLocks noChangeArrowheads="1"/>
          </p:cNvSpPr>
          <p:nvPr/>
        </p:nvSpPr>
        <p:spPr bwMode="auto">
          <a:xfrm>
            <a:off x="0" y="2624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4" name="Rectangle 8"/>
          <p:cNvSpPr>
            <a:spLocks noChangeArrowheads="1"/>
          </p:cNvSpPr>
          <p:nvPr/>
        </p:nvSpPr>
        <p:spPr bwMode="auto">
          <a:xfrm>
            <a:off x="0" y="2357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5" name="Rectangle 9"/>
          <p:cNvSpPr>
            <a:spLocks noChangeArrowheads="1"/>
          </p:cNvSpPr>
          <p:nvPr/>
        </p:nvSpPr>
        <p:spPr bwMode="auto">
          <a:xfrm>
            <a:off x="0" y="2662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2446A9F-222F-CD41-B24B-93FB5F4B95F7}" type="datetime1">
              <a:rPr lang="en-US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2/28/12</a:t>
            </a:fld>
            <a:endParaRPr lang="en-US" smtClean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Spring 2012 -- Lecture #13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85AFB9-E1EF-6E48-8A4C-B389E28BCF3E}" type="slidenum">
              <a:rPr lang="en-US"/>
              <a:pPr/>
              <a:t>13</a:t>
            </a:fld>
            <a:endParaRPr 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“Advanced Digital Media Boost”</a:t>
            </a:r>
            <a:endParaRPr lang="en-US" sz="4000" dirty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To improve performance, </a:t>
            </a:r>
            <a:r>
              <a:rPr lang="en-US" sz="2800" dirty="0" smtClean="0"/>
              <a:t>Intel’s SIMD instructions</a:t>
            </a:r>
          </a:p>
          <a:p>
            <a:pPr lvl="1" eaLnBrk="1" hangingPunct="1"/>
            <a:r>
              <a:rPr lang="en-US" sz="2400" dirty="0" smtClean="0"/>
              <a:t>Fetch one instruction, do the work of multiple instructions</a:t>
            </a:r>
          </a:p>
          <a:p>
            <a:pPr lvl="1" eaLnBrk="1" hangingPunct="1"/>
            <a:r>
              <a:rPr lang="en-US" sz="2400" dirty="0" smtClean="0"/>
              <a:t>MMX (</a:t>
            </a:r>
            <a:r>
              <a:rPr lang="en-US" sz="2400" dirty="0" err="1" smtClean="0"/>
              <a:t>MultiMedia</a:t>
            </a:r>
            <a:r>
              <a:rPr lang="en-US" sz="2400" dirty="0" smtClean="0"/>
              <a:t> </a:t>
            </a:r>
            <a:r>
              <a:rPr lang="en-US" sz="2400" dirty="0" err="1" smtClean="0"/>
              <a:t>eXtension</a:t>
            </a:r>
            <a:r>
              <a:rPr lang="en-US" sz="2400" dirty="0" smtClean="0"/>
              <a:t>, Pentium </a:t>
            </a:r>
            <a:r>
              <a:rPr lang="en-US" sz="2400" dirty="0"/>
              <a:t>II processor family)</a:t>
            </a:r>
          </a:p>
          <a:p>
            <a:pPr lvl="1" eaLnBrk="1" hangingPunct="1"/>
            <a:r>
              <a:rPr lang="en-US" sz="2400" i="1" dirty="0" smtClean="0"/>
              <a:t>SSE (Streaming SIMD Extension, Pentium III and beyond) </a:t>
            </a:r>
            <a:endParaRPr lang="en-US" sz="2400" i="1" dirty="0"/>
          </a:p>
        </p:txBody>
      </p:sp>
      <p:pic>
        <p:nvPicPr>
          <p:cNvPr id="2253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2346" y="3488266"/>
            <a:ext cx="7481232" cy="2976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SIMD Array Processing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50EC-D490-1446-BADC-A9D20C2B7A9A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34981" y="1754184"/>
            <a:ext cx="2816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for each </a:t>
            </a:r>
            <a:r>
              <a:rPr lang="en-US" dirty="0" err="1" smtClean="0">
                <a:latin typeface="Courier"/>
                <a:cs typeface="Courier"/>
              </a:rPr>
              <a:t>f</a:t>
            </a:r>
            <a:r>
              <a:rPr lang="en-US" dirty="0" smtClean="0">
                <a:latin typeface="Courier"/>
                <a:cs typeface="Courier"/>
              </a:rPr>
              <a:t> in array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f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sqrt(f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4981" y="2615134"/>
            <a:ext cx="68403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for each </a:t>
            </a:r>
            <a:r>
              <a:rPr lang="en-US" dirty="0" err="1" smtClean="0">
                <a:latin typeface="Courier"/>
                <a:cs typeface="Courier"/>
              </a:rPr>
              <a:t>f</a:t>
            </a:r>
            <a:r>
              <a:rPr lang="en-US" dirty="0" smtClean="0">
                <a:latin typeface="Courier"/>
                <a:cs typeface="Courier"/>
              </a:rPr>
              <a:t> in array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    load </a:t>
            </a:r>
            <a:r>
              <a:rPr lang="en-US" dirty="0" err="1" smtClean="0">
                <a:latin typeface="Courier"/>
                <a:cs typeface="Courier"/>
              </a:rPr>
              <a:t>f</a:t>
            </a:r>
            <a:r>
              <a:rPr lang="en-US" dirty="0" smtClean="0">
                <a:latin typeface="Courier"/>
                <a:cs typeface="Courier"/>
              </a:rPr>
              <a:t> to the floating-point register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    calculate the square root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    write the result from the register to memory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44220" y="4369318"/>
            <a:ext cx="7994131" cy="2047305"/>
            <a:chOff x="244220" y="4369318"/>
            <a:chExt cx="7994131" cy="2047305"/>
          </a:xfrm>
        </p:grpSpPr>
        <p:sp>
          <p:nvSpPr>
            <p:cNvPr id="12" name="TextBox 11"/>
            <p:cNvSpPr txBox="1"/>
            <p:nvPr/>
          </p:nvSpPr>
          <p:spPr>
            <a:xfrm>
              <a:off x="634981" y="4369318"/>
              <a:ext cx="7250703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latin typeface="Courier"/>
                  <a:cs typeface="Courier"/>
                </a:rPr>
                <a:t>for each 4 members in array</a:t>
              </a:r>
            </a:p>
            <a:p>
              <a:pPr>
                <a:buNone/>
              </a:pPr>
              <a:r>
                <a:rPr lang="en-US" dirty="0" smtClean="0">
                  <a:latin typeface="Courier"/>
                  <a:cs typeface="Courier"/>
                </a:rPr>
                <a:t>{</a:t>
              </a:r>
            </a:p>
            <a:p>
              <a:pPr>
                <a:buNone/>
              </a:pPr>
              <a:r>
                <a:rPr lang="en-US" dirty="0" smtClean="0">
                  <a:latin typeface="Courier"/>
                  <a:cs typeface="Courier"/>
                </a:rPr>
                <a:t>    load 4 members to the SSE register</a:t>
              </a:r>
            </a:p>
            <a:p>
              <a:pPr>
                <a:buNone/>
              </a:pPr>
              <a:r>
                <a:rPr lang="en-US" dirty="0" smtClean="0">
                  <a:latin typeface="Courier"/>
                  <a:cs typeface="Courier"/>
                </a:rPr>
                <a:t>    calculate 4 square roots in one operation</a:t>
              </a:r>
            </a:p>
            <a:p>
              <a:pPr>
                <a:buNone/>
              </a:pPr>
              <a:r>
                <a:rPr lang="en-US" dirty="0" smtClean="0">
                  <a:latin typeface="Courier"/>
                  <a:cs typeface="Courier"/>
                </a:rPr>
                <a:t>    store the 4 results from the register to memory</a:t>
              </a:r>
            </a:p>
            <a:p>
              <a:pPr>
                <a:buNone/>
              </a:pPr>
              <a:r>
                <a:rPr lang="en-US" dirty="0" smtClean="0">
                  <a:latin typeface="Courier"/>
                  <a:cs typeface="Courier"/>
                </a:rPr>
                <a:t>}</a:t>
              </a:r>
            </a:p>
            <a:p>
              <a:endParaRPr lang="en-US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44220" y="4428192"/>
              <a:ext cx="7994131" cy="1988431"/>
              <a:chOff x="244220" y="4428192"/>
              <a:chExt cx="7994131" cy="1988431"/>
            </a:xfrm>
          </p:grpSpPr>
          <p:sp>
            <p:nvSpPr>
              <p:cNvPr id="9" name="Double Brace 8"/>
              <p:cNvSpPr/>
              <p:nvPr/>
            </p:nvSpPr>
            <p:spPr>
              <a:xfrm>
                <a:off x="244220" y="4428192"/>
                <a:ext cx="7994131" cy="1921054"/>
              </a:xfrm>
              <a:prstGeom prst="bracePair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272547" y="5893403"/>
                <a:ext cx="17294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98ABCC"/>
                    </a:solidFill>
                  </a:rPr>
                  <a:t>SIMD style</a:t>
                </a:r>
                <a:endParaRPr lang="en-US" sz="2800" dirty="0">
                  <a:solidFill>
                    <a:srgbClr val="98ABCC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Intel SSE Instruction Categories</a:t>
            </a:r>
            <a:br>
              <a:rPr lang="en-US" dirty="0" smtClean="0"/>
            </a:br>
            <a:r>
              <a:rPr lang="en-US" dirty="0" smtClean="0"/>
              <a:t>for Multimedia Support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4690533"/>
            <a:ext cx="8229600" cy="1435630"/>
          </a:xfrm>
        </p:spPr>
        <p:txBody>
          <a:bodyPr>
            <a:normAutofit/>
          </a:bodyPr>
          <a:lstStyle/>
          <a:p>
            <a:r>
              <a:rPr lang="en-US" dirty="0" smtClean="0"/>
              <a:t>SSE-2+ supports wider data types to allow </a:t>
            </a:r>
            <a:br>
              <a:rPr lang="en-US" dirty="0" smtClean="0"/>
            </a:br>
            <a:r>
              <a:rPr lang="en-US" dirty="0" smtClean="0"/>
              <a:t>16 </a:t>
            </a:r>
            <a:r>
              <a:rPr lang="en-US" dirty="0" err="1" smtClean="0"/>
              <a:t>x</a:t>
            </a:r>
            <a:r>
              <a:rPr lang="en-US" dirty="0" smtClean="0"/>
              <a:t> 8-bit and 8 </a:t>
            </a:r>
            <a:r>
              <a:rPr lang="en-US" dirty="0" err="1" smtClean="0"/>
              <a:t>x</a:t>
            </a:r>
            <a:r>
              <a:rPr lang="en-US" dirty="0" smtClean="0"/>
              <a:t> 16-bit operands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1CAF-D889-E240-AF3B-8708FA9A99CF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2150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1508" name="Picture 4" descr="f03-03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658401"/>
            <a:ext cx="6626225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Intel Architecture SSE2+</a:t>
            </a:r>
            <a:br>
              <a:rPr lang="en-US" dirty="0" smtClean="0"/>
            </a:br>
            <a:r>
              <a:rPr lang="en-US" dirty="0" smtClean="0"/>
              <a:t>128-Bit SIMD Data Types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9D13-E441-5849-8B14-968A734CC403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E40A-D501-724E-80F8-8656EEF3717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875" y="3106293"/>
            <a:ext cx="8366125" cy="356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621736" y="6268106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64 63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33029" y="5515120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64 63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44322" y="4772978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64 63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08254" y="5515120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32 31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19548" y="4772978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32 31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56410" y="5515120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96 95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67705" y="4772978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96 95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18686" y="4772978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16 15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430771" y="4772978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48 47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42856" y="4772978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80 79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160869" y="4772978"/>
            <a:ext cx="938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122 121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632098" y="3949443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64 63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207324" y="3949443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32 31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055481" y="3949443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96 95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006462" y="3949443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16 15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418547" y="3949443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48 47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830632" y="3949443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80 79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148645" y="3949443"/>
            <a:ext cx="938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122 121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470630" y="3906448"/>
            <a:ext cx="1357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 / 128 bits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466036" y="4714815"/>
            <a:ext cx="124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/ 128 bits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461442" y="5523182"/>
            <a:ext cx="124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/ 128 bits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460337" y="6289679"/>
            <a:ext cx="124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/ 128 bits</a:t>
            </a:r>
            <a:endParaRPr lang="en-US" dirty="0"/>
          </a:p>
        </p:txBody>
      </p:sp>
      <p:sp>
        <p:nvSpPr>
          <p:cNvPr id="38" name="Content Placeholder 11"/>
          <p:cNvSpPr>
            <a:spLocks noGrp="1"/>
          </p:cNvSpPr>
          <p:nvPr>
            <p:ph idx="1"/>
          </p:nvPr>
        </p:nvSpPr>
        <p:spPr>
          <a:xfrm>
            <a:off x="341751" y="1678219"/>
            <a:ext cx="8466667" cy="159173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Note: in Intel Architecture (unlike MIPS) a word is 16 bits</a:t>
            </a:r>
          </a:p>
          <a:p>
            <a:pPr lvl="1"/>
            <a:r>
              <a:rPr lang="en-US" dirty="0" smtClean="0"/>
              <a:t>Single precision FP: Double word (32 bits)</a:t>
            </a:r>
          </a:p>
          <a:p>
            <a:pPr lvl="1"/>
            <a:r>
              <a:rPr lang="en-US" dirty="0" smtClean="0"/>
              <a:t>Double precision FP: Quad word (64 bits)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0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Lab #7 posted</a:t>
            </a:r>
          </a:p>
          <a:p>
            <a:r>
              <a:rPr lang="en-US" dirty="0" smtClean="0"/>
              <a:t>Midterm in 1 week:</a:t>
            </a:r>
          </a:p>
          <a:p>
            <a:pPr lvl="1"/>
            <a:r>
              <a:rPr lang="en-US" dirty="0" smtClean="0"/>
              <a:t>Exam: </a:t>
            </a:r>
            <a:r>
              <a:rPr lang="en-US" dirty="0" err="1" smtClean="0"/>
              <a:t>Tu</a:t>
            </a:r>
            <a:r>
              <a:rPr lang="en-US" dirty="0" smtClean="0"/>
              <a:t>, Mar 6, </a:t>
            </a:r>
            <a:r>
              <a:rPr lang="en-US" u="sng" dirty="0" smtClean="0">
                <a:solidFill>
                  <a:srgbClr val="FF0000"/>
                </a:solidFill>
              </a:rPr>
              <a:t>6:40-9:40 PM</a:t>
            </a:r>
            <a:r>
              <a:rPr lang="en-US" dirty="0" smtClean="0"/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2050 VLSB</a:t>
            </a:r>
            <a:endParaRPr lang="en-US" dirty="0" smtClean="0"/>
          </a:p>
          <a:p>
            <a:pPr lvl="1"/>
            <a:r>
              <a:rPr lang="en-US" dirty="0" smtClean="0"/>
              <a:t>Covers everything through lecture today</a:t>
            </a:r>
          </a:p>
          <a:p>
            <a:pPr lvl="1"/>
            <a:r>
              <a:rPr lang="en-US" dirty="0" smtClean="0"/>
              <a:t>Closed book, can bring one sheet notes, both sides</a:t>
            </a:r>
          </a:p>
          <a:p>
            <a:pPr lvl="1"/>
            <a:r>
              <a:rPr lang="en-US" dirty="0" smtClean="0"/>
              <a:t>Copy of Green card will be supplied</a:t>
            </a:r>
          </a:p>
          <a:p>
            <a:pPr lvl="1"/>
            <a:r>
              <a:rPr lang="en-US" dirty="0" smtClean="0"/>
              <a:t>No phones, calculators, …; just bring pencils &amp; eraser</a:t>
            </a:r>
          </a:p>
          <a:p>
            <a:pPr lvl="1"/>
            <a:r>
              <a:rPr lang="en-US" dirty="0" smtClean="0"/>
              <a:t>TA Review: Su, Mar 4, Starting 2PM, 2050 VLSB</a:t>
            </a:r>
          </a:p>
          <a:p>
            <a:r>
              <a:rPr lang="en-US" dirty="0" smtClean="0"/>
              <a:t>Will send (anonymous) 61C midway survey before Midterm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6419-0D8F-6C46-910A-3A021442D46D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roj2-2-hist-initi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295"/>
            <a:ext cx="8913232" cy="64406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2, Part 2 Grades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On-time submissions grades </a:t>
            </a:r>
          </a:p>
          <a:p>
            <a:r>
              <a:rPr lang="en-US" dirty="0" smtClean="0"/>
              <a:t>Majority got perfect or near-perfect scores </a:t>
            </a:r>
          </a:p>
          <a:p>
            <a:r>
              <a:rPr lang="en-US" dirty="0" smtClean="0"/>
              <a:t>Median 81.5, Mean 74.1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51AE-6B28-1F44-B027-7221172C8D8A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Common Test Failures </a:t>
            </a:r>
            <a:r>
              <a:rPr lang="en-US" dirty="0" err="1" smtClean="0"/>
              <a:t>Proj</a:t>
            </a:r>
            <a:r>
              <a:rPr lang="en-US" dirty="0" smtClean="0"/>
              <a:t> 2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9199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24518"/>
                <a:gridCol w="3214082"/>
              </a:tblGrid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u="none" strike="noStrike" dirty="0"/>
                        <a:t>85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/>
                        <a:t>signed short sort (rt34)</a:t>
                      </a:r>
                      <a:endParaRPr lang="en-US" sz="18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/>
                        <a:t>77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unsigned short sort (rt35)</a:t>
                      </a:r>
                      <a:endParaRPr lang="en-US" sz="18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/>
                        <a:t>74</a:t>
                      </a:r>
                      <a:endParaRPr lang="en-US" sz="24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address overflow (rt37)</a:t>
                      </a:r>
                      <a:endParaRPr lang="en-US" sz="18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/>
                        <a:t>59</a:t>
                      </a:r>
                      <a:endParaRPr lang="en-US" sz="24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string sort (signed chars) (rt30)</a:t>
                      </a:r>
                      <a:endParaRPr lang="en-US" sz="18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/>
                        <a:t>57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string sort (unsigned chars) (rt31)</a:t>
                      </a:r>
                      <a:endParaRPr lang="en-US" sz="18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/>
                        <a:t>52</a:t>
                      </a:r>
                      <a:endParaRPr lang="en-US" sz="24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signed int sort (rt32)</a:t>
                      </a:r>
                      <a:endParaRPr lang="en-US" sz="18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/>
                        <a:t>51</a:t>
                      </a:r>
                      <a:endParaRPr lang="en-US" sz="24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null deref (rt38)</a:t>
                      </a:r>
                      <a:endParaRPr lang="en-US" sz="18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/>
                        <a:t>49</a:t>
                      </a:r>
                      <a:endParaRPr lang="en-US" sz="24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unsigned int sort (rt33)</a:t>
                      </a:r>
                      <a:endParaRPr lang="en-US" sz="18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/>
                        <a:t>34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sra (rt11)</a:t>
                      </a:r>
                      <a:endParaRPr lang="en-US" sz="18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/>
                        <a:t>32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/>
                        <a:t>jalr</a:t>
                      </a:r>
                      <a:r>
                        <a:rPr lang="en-US" sz="1800" u="none" strike="noStrike" dirty="0"/>
                        <a:t> (rt13)</a:t>
                      </a:r>
                      <a:endParaRPr lang="en-US" sz="18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/>
                        <a:t>31</a:t>
                      </a:r>
                      <a:endParaRPr lang="en-US" sz="24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misaligned load word (rt6)</a:t>
                      </a:r>
                      <a:endParaRPr lang="en-US" sz="18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/>
                        <a:t>29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out of range </a:t>
                      </a:r>
                      <a:r>
                        <a:rPr lang="en-US" sz="1800" u="none" strike="noStrike" dirty="0" err="1"/>
                        <a:t>deref</a:t>
                      </a:r>
                      <a:r>
                        <a:rPr lang="en-US" sz="1800" u="none" strike="noStrike" dirty="0"/>
                        <a:t> (rt36)</a:t>
                      </a:r>
                      <a:endParaRPr lang="en-US" sz="18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/>
                        <a:t>29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store byte (rt7)</a:t>
                      </a:r>
                      <a:endParaRPr lang="en-US" sz="18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9199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1439"/>
                <a:gridCol w="3207161"/>
              </a:tblGrid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u="none" strike="noStrike" dirty="0"/>
                        <a:t>28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/>
                        <a:t>store half (rt8)</a:t>
                      </a:r>
                      <a:endParaRPr lang="en-US" sz="18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/>
                        <a:t>25</a:t>
                      </a:r>
                      <a:endParaRPr lang="en-US" sz="24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slti (rt25)</a:t>
                      </a:r>
                      <a:endParaRPr lang="en-US" sz="18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/>
                        <a:t>22</a:t>
                      </a:r>
                      <a:endParaRPr lang="en-US" sz="24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/>
                        <a:t>sltiu</a:t>
                      </a:r>
                      <a:r>
                        <a:rPr lang="en-US" sz="1800" u="none" strike="noStrike" dirty="0"/>
                        <a:t> (rt26)</a:t>
                      </a:r>
                      <a:endParaRPr lang="en-US" sz="18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/>
                        <a:t>19</a:t>
                      </a:r>
                      <a:endParaRPr lang="en-US" sz="24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ackermann (rt1)</a:t>
                      </a:r>
                      <a:endParaRPr lang="en-US" sz="18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/>
                        <a:t>18</a:t>
                      </a:r>
                      <a:endParaRPr lang="en-US" sz="24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store word (rt5)</a:t>
                      </a:r>
                      <a:endParaRPr lang="en-US" sz="18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/>
                        <a:t>18</a:t>
                      </a:r>
                      <a:endParaRPr lang="en-US" sz="24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load half (rt3)</a:t>
                      </a:r>
                      <a:endParaRPr lang="en-US" sz="18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/>
                        <a:t>17</a:t>
                      </a:r>
                      <a:endParaRPr lang="en-US" sz="24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load byte (rt2)</a:t>
                      </a:r>
                      <a:endParaRPr lang="en-US" sz="18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/>
                        <a:t>12</a:t>
                      </a:r>
                      <a:endParaRPr lang="en-US" sz="24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/>
                        <a:t>slt</a:t>
                      </a:r>
                      <a:r>
                        <a:rPr lang="en-US" sz="1800" u="none" strike="noStrike" dirty="0"/>
                        <a:t> (rt19)</a:t>
                      </a:r>
                      <a:endParaRPr lang="en-US" sz="18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/>
                        <a:t>8</a:t>
                      </a:r>
                      <a:endParaRPr lang="en-US" sz="24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andi (rt27)</a:t>
                      </a:r>
                      <a:endParaRPr lang="en-US" sz="18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/>
                        <a:t>8</a:t>
                      </a:r>
                      <a:endParaRPr lang="en-US" sz="24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/>
                        <a:t>addiu</a:t>
                      </a:r>
                      <a:r>
                        <a:rPr lang="en-US" sz="1800" u="none" strike="noStrike" dirty="0"/>
                        <a:t> (rt24)</a:t>
                      </a:r>
                      <a:endParaRPr lang="en-US" sz="18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/>
                        <a:t>8</a:t>
                      </a:r>
                      <a:endParaRPr lang="en-US" sz="24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load word (rt4)</a:t>
                      </a:r>
                      <a:endParaRPr lang="en-US" sz="18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/>
                        <a:t>7</a:t>
                      </a:r>
                      <a:endParaRPr lang="en-US" sz="24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nor (rt18)</a:t>
                      </a:r>
                      <a:endParaRPr lang="en-US" sz="18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/>
                        <a:t>6</a:t>
                      </a:r>
                      <a:endParaRPr lang="en-US" sz="24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/>
                        <a:t>srl</a:t>
                      </a:r>
                      <a:r>
                        <a:rPr lang="en-US" sz="1800" u="none" strike="noStrike" dirty="0"/>
                        <a:t> (rt10)</a:t>
                      </a:r>
                      <a:endParaRPr lang="en-US" sz="18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51AE-6B28-1F44-B027-7221172C8D8A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266" y="2214862"/>
            <a:ext cx="1023734" cy="70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7576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New-School Machine Structures</a:t>
            </a:r>
            <a:br>
              <a:rPr lang="en-US" dirty="0" smtClean="0"/>
            </a:br>
            <a:r>
              <a:rPr lang="en-US" dirty="0" smtClean="0"/>
              <a:t>(It’s a bit more complicated!)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sz="half" idx="1"/>
          </p:nvPr>
        </p:nvSpPr>
        <p:spPr>
          <a:xfrm>
            <a:off x="0" y="1387066"/>
            <a:ext cx="3421902" cy="52378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Parallel Requests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computer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Search “Katz”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Threads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core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Lookup, Ads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Instructions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instruction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5 pipelined instructions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Data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data item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Add of 4 pairs of words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Hardware descriptions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All gates @ one time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Programming Languages</a:t>
            </a:r>
          </a:p>
        </p:txBody>
      </p:sp>
      <p:sp>
        <p:nvSpPr>
          <p:cNvPr id="44" name="Date Placeholder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4B1B-1AEB-4845-8DE5-F755340606E3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 dirty="0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8170342" y="1665638"/>
            <a:ext cx="787395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Smart</a:t>
            </a:r>
            <a:br>
              <a:rPr lang="en-US" dirty="0" smtClean="0"/>
            </a:br>
            <a:r>
              <a:rPr lang="en-US" dirty="0" smtClean="0"/>
              <a:t>Phone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916478" y="1665944"/>
            <a:ext cx="1305493" cy="76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Warehouse Scale Computer</a:t>
            </a:r>
            <a:endParaRPr lang="en-US" dirty="0"/>
          </a:p>
        </p:txBody>
      </p:sp>
      <p:cxnSp>
        <p:nvCxnSpPr>
          <p:cNvPr id="168" name="Straight Connector 167"/>
          <p:cNvCxnSpPr/>
          <p:nvPr/>
        </p:nvCxnSpPr>
        <p:spPr>
          <a:xfrm rot="5400000">
            <a:off x="736707" y="3834054"/>
            <a:ext cx="5250171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869899" y="1062860"/>
            <a:ext cx="317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Software        Hardware</a:t>
            </a:r>
            <a:endParaRPr lang="en-US" sz="2400" i="1" dirty="0"/>
          </a:p>
        </p:txBody>
      </p:sp>
      <p:sp>
        <p:nvSpPr>
          <p:cNvPr id="171" name="TextBox 170"/>
          <p:cNvSpPr txBox="1"/>
          <p:nvPr/>
        </p:nvSpPr>
        <p:spPr>
          <a:xfrm>
            <a:off x="2559950" y="2275669"/>
            <a:ext cx="1619354" cy="120545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i="1" dirty="0" smtClean="0"/>
              <a:t>Harness</a:t>
            </a:r>
            <a:br>
              <a:rPr lang="en-US" sz="2000" i="1" dirty="0" smtClean="0"/>
            </a:br>
            <a:r>
              <a:rPr lang="en-US" sz="2000" i="1" dirty="0" smtClean="0"/>
              <a:t>Parallelism &amp;</a:t>
            </a:r>
          </a:p>
          <a:p>
            <a:pPr algn="ctr">
              <a:lnSpc>
                <a:spcPct val="90000"/>
              </a:lnSpc>
            </a:pPr>
            <a:r>
              <a:rPr lang="en-US" sz="2000" i="1" dirty="0" smtClean="0"/>
              <a:t>Achieve High</a:t>
            </a:r>
            <a:br>
              <a:rPr lang="en-US" sz="2000" i="1" dirty="0" smtClean="0"/>
            </a:br>
            <a:r>
              <a:rPr lang="en-US" sz="2000" i="1" dirty="0" smtClean="0"/>
              <a:t>Performance</a:t>
            </a:r>
            <a:endParaRPr lang="en-US" sz="2000" i="1" dirty="0"/>
          </a:p>
        </p:txBody>
      </p:sp>
      <p:grpSp>
        <p:nvGrpSpPr>
          <p:cNvPr id="2" name="Group 50"/>
          <p:cNvGrpSpPr/>
          <p:nvPr/>
        </p:nvGrpSpPr>
        <p:grpSpPr>
          <a:xfrm>
            <a:off x="5831288" y="5537200"/>
            <a:ext cx="3360062" cy="1289820"/>
            <a:chOff x="5831288" y="5537200"/>
            <a:chExt cx="3360062" cy="1289820"/>
          </a:xfrm>
        </p:grpSpPr>
        <p:sp>
          <p:nvSpPr>
            <p:cNvPr id="166" name="TextBox 165"/>
            <p:cNvSpPr txBox="1"/>
            <p:nvPr/>
          </p:nvSpPr>
          <p:spPr>
            <a:xfrm>
              <a:off x="7942290" y="5985754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Logic Gates</a:t>
              </a:r>
              <a:endParaRPr lang="en-US" dirty="0"/>
            </a:p>
          </p:txBody>
        </p:sp>
        <p:cxnSp>
          <p:nvCxnSpPr>
            <p:cNvPr id="172" name="Straight Connector 171"/>
            <p:cNvCxnSpPr>
              <a:stCxn id="104" idx="2"/>
              <a:endCxn id="177" idx="3"/>
            </p:cNvCxnSpPr>
            <p:nvPr/>
          </p:nvCxnSpPr>
          <p:spPr>
            <a:xfrm flipH="1">
              <a:off x="7920438" y="5537200"/>
              <a:ext cx="54947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04" idx="1"/>
              <a:endCxn id="177" idx="0"/>
            </p:cNvCxnSpPr>
            <p:nvPr/>
          </p:nvCxnSpPr>
          <p:spPr>
            <a:xfrm flipH="1">
              <a:off x="6543773" y="5537200"/>
              <a:ext cx="955786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77"/>
            <p:cNvGrpSpPr/>
            <p:nvPr/>
          </p:nvGrpSpPr>
          <p:grpSpPr>
            <a:xfrm>
              <a:off x="5831288" y="6109003"/>
              <a:ext cx="2089150" cy="718017"/>
              <a:chOff x="5831288" y="6139983"/>
              <a:chExt cx="2089150" cy="718017"/>
            </a:xfrm>
          </p:grpSpPr>
          <p:graphicFrame>
            <p:nvGraphicFramePr>
              <p:cNvPr id="93186" name="Object 2"/>
              <p:cNvGraphicFramePr>
                <a:graphicFrameLocks noChangeAspect="1"/>
              </p:cNvGraphicFramePr>
              <p:nvPr/>
            </p:nvGraphicFramePr>
            <p:xfrm>
              <a:off x="6560469" y="6139983"/>
              <a:ext cx="1044389" cy="718017"/>
            </p:xfrm>
            <a:graphic>
              <a:graphicData uri="http://schemas.openxmlformats.org/presentationml/2006/ole">
                <p:oleObj spid="_x0000_s116738" name="Image" r:id="rId5" imgW="3492063" imgH="2400000" progId="">
                  <p:embed/>
                </p:oleObj>
              </a:graphicData>
            </a:graphic>
          </p:graphicFrame>
          <p:sp>
            <p:nvSpPr>
              <p:cNvPr id="177" name="Freeform 176"/>
              <p:cNvSpPr/>
              <p:nvPr/>
            </p:nvSpPr>
            <p:spPr>
              <a:xfrm>
                <a:off x="5831288" y="6149353"/>
                <a:ext cx="2089150" cy="708647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117" name="Picture 116" descr="cern-rack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73656" y="1334878"/>
            <a:ext cx="2859651" cy="1667628"/>
          </a:xfrm>
          <a:prstGeom prst="rect">
            <a:avLst/>
          </a:prstGeom>
        </p:spPr>
      </p:pic>
      <p:grpSp>
        <p:nvGrpSpPr>
          <p:cNvPr id="4" name="Group 55"/>
          <p:cNvGrpSpPr/>
          <p:nvPr/>
        </p:nvGrpSpPr>
        <p:grpSpPr>
          <a:xfrm>
            <a:off x="3442017" y="2980266"/>
            <a:ext cx="5143176" cy="1625601"/>
            <a:chOff x="3442017" y="2980266"/>
            <a:chExt cx="5143176" cy="1625601"/>
          </a:xfrm>
        </p:grpSpPr>
        <p:grpSp>
          <p:nvGrpSpPr>
            <p:cNvPr id="5" name="Group 53"/>
            <p:cNvGrpSpPr/>
            <p:nvPr/>
          </p:nvGrpSpPr>
          <p:grpSpPr>
            <a:xfrm>
              <a:off x="3442017" y="2980266"/>
              <a:ext cx="5143176" cy="1625601"/>
              <a:chOff x="3442017" y="2980266"/>
              <a:chExt cx="5143176" cy="1625601"/>
            </a:xfrm>
          </p:grpSpPr>
          <p:pic>
            <p:nvPicPr>
              <p:cNvPr id="48" name="Picture 5"/>
              <p:cNvPicPr>
                <a:picLocks noChangeAspect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442017" y="3451864"/>
                <a:ext cx="1792390" cy="8568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35" name="Straight Connector 134"/>
              <p:cNvCxnSpPr>
                <a:endCxn id="98" idx="1"/>
              </p:cNvCxnSpPr>
              <p:nvPr/>
            </p:nvCxnSpPr>
            <p:spPr>
              <a:xfrm rot="10800000" flipV="1">
                <a:off x="5432954" y="2980266"/>
                <a:ext cx="1729843" cy="38947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endCxn id="98" idx="0"/>
              </p:cNvCxnSpPr>
              <p:nvPr/>
            </p:nvCxnSpPr>
            <p:spPr>
              <a:xfrm>
                <a:off x="7501460" y="2980267"/>
                <a:ext cx="1083733" cy="389477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144"/>
              <p:cNvGrpSpPr/>
              <p:nvPr/>
            </p:nvGrpSpPr>
            <p:grpSpPr>
              <a:xfrm>
                <a:off x="3894659" y="3369744"/>
                <a:ext cx="4690534" cy="1236123"/>
                <a:chOff x="3539066" y="3369744"/>
                <a:chExt cx="4690534" cy="1236123"/>
              </a:xfrm>
            </p:grpSpPr>
            <p:sp>
              <p:nvSpPr>
                <p:cNvPr id="98" name="Freeform 97"/>
                <p:cNvSpPr/>
                <p:nvPr/>
              </p:nvSpPr>
              <p:spPr>
                <a:xfrm>
                  <a:off x="3539066" y="3369744"/>
                  <a:ext cx="4690534" cy="123612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4758265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>
                  <a:off x="6790242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6242320" y="3413668"/>
                  <a:ext cx="34403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4284134" y="3810000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     Memory               (Cache)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3826935" y="4199466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Input/Output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55" name="TextBox 54"/>
            <p:cNvSpPr txBox="1"/>
            <p:nvPr/>
          </p:nvSpPr>
          <p:spPr>
            <a:xfrm>
              <a:off x="6760107" y="3049938"/>
              <a:ext cx="112659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dirty="0" smtClean="0"/>
                <a:t>Computer</a:t>
              </a:r>
            </a:p>
          </p:txBody>
        </p:sp>
      </p:grpSp>
      <p:grpSp>
        <p:nvGrpSpPr>
          <p:cNvPr id="7" name="Group 90"/>
          <p:cNvGrpSpPr/>
          <p:nvPr/>
        </p:nvGrpSpPr>
        <p:grpSpPr>
          <a:xfrm>
            <a:off x="3365862" y="3454411"/>
            <a:ext cx="5625738" cy="2622539"/>
            <a:chOff x="3365862" y="3454411"/>
            <a:chExt cx="5625738" cy="2622539"/>
          </a:xfrm>
        </p:grpSpPr>
        <p:sp>
          <p:nvSpPr>
            <p:cNvPr id="151" name="Freeform 150"/>
            <p:cNvSpPr/>
            <p:nvPr/>
          </p:nvSpPr>
          <p:spPr>
            <a:xfrm>
              <a:off x="3971023" y="5625230"/>
              <a:ext cx="3626511" cy="341684"/>
            </a:xfrm>
            <a:custGeom>
              <a:avLst/>
              <a:gdLst>
                <a:gd name="connsiteX0" fmla="*/ 423334 w 3302000"/>
                <a:gd name="connsiteY0" fmla="*/ 0 h 355600"/>
                <a:gd name="connsiteX1" fmla="*/ 3302000 w 3302000"/>
                <a:gd name="connsiteY1" fmla="*/ 0 h 355600"/>
                <a:gd name="connsiteX2" fmla="*/ 2895600 w 3302000"/>
                <a:gd name="connsiteY2" fmla="*/ 355600 h 355600"/>
                <a:gd name="connsiteX3" fmla="*/ 0 w 3302000"/>
                <a:gd name="connsiteY3" fmla="*/ 338666 h 355600"/>
                <a:gd name="connsiteX4" fmla="*/ 423334 w 3302000"/>
                <a:gd name="connsiteY4" fmla="*/ 0 h 35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2000" h="355600">
                  <a:moveTo>
                    <a:pt x="423334" y="0"/>
                  </a:moveTo>
                  <a:lnTo>
                    <a:pt x="3302000" y="0"/>
                  </a:lnTo>
                  <a:lnTo>
                    <a:pt x="2895600" y="355600"/>
                  </a:lnTo>
                  <a:lnTo>
                    <a:pt x="0" y="338666"/>
                  </a:lnTo>
                  <a:lnTo>
                    <a:pt x="423334" y="0"/>
                  </a:lnTo>
                  <a:close/>
                </a:path>
              </a:pathLst>
            </a:cu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Cache Memory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Group 89"/>
            <p:cNvGrpSpPr/>
            <p:nvPr/>
          </p:nvGrpSpPr>
          <p:grpSpPr>
            <a:xfrm>
              <a:off x="3365862" y="3454411"/>
              <a:ext cx="5625738" cy="2622539"/>
              <a:chOff x="3365862" y="3454411"/>
              <a:chExt cx="5625738" cy="2622539"/>
            </a:xfrm>
          </p:grpSpPr>
          <p:grpSp>
            <p:nvGrpSpPr>
              <p:cNvPr id="9" name="Group 48"/>
              <p:cNvGrpSpPr/>
              <p:nvPr/>
            </p:nvGrpSpPr>
            <p:grpSpPr>
              <a:xfrm>
                <a:off x="3365862" y="3454411"/>
                <a:ext cx="5625738" cy="2622539"/>
                <a:chOff x="3365862" y="3454411"/>
                <a:chExt cx="5454288" cy="2850775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>
                  <a:off x="3365862" y="4775213"/>
                  <a:ext cx="5454288" cy="152997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3" idx="1"/>
                  <a:endCxn id="147" idx="1"/>
                </p:cNvCxnSpPr>
                <p:nvPr/>
              </p:nvCxnSpPr>
              <p:spPr>
                <a:xfrm flipH="1">
                  <a:off x="5154635" y="3454411"/>
                  <a:ext cx="2252893" cy="1320802"/>
                </a:xfrm>
                <a:prstGeom prst="line">
                  <a:avLst/>
                </a:prstGeom>
                <a:ln w="25400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>
                  <a:stCxn id="133" idx="0"/>
                  <a:endCxn id="147" idx="0"/>
                </p:cNvCxnSpPr>
                <p:nvPr/>
              </p:nvCxnSpPr>
              <p:spPr>
                <a:xfrm>
                  <a:off x="8179845" y="3454411"/>
                  <a:ext cx="640305" cy="1320802"/>
                </a:xfrm>
                <a:prstGeom prst="line">
                  <a:avLst/>
                </a:prstGeom>
                <a:ln w="25400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TextBox 161"/>
              <p:cNvSpPr txBox="1"/>
              <p:nvPr/>
            </p:nvSpPr>
            <p:spPr>
              <a:xfrm>
                <a:off x="7515253" y="4306692"/>
                <a:ext cx="641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Core</a:t>
                </a:r>
                <a:endParaRPr lang="en-US" dirty="0"/>
              </a:p>
            </p:txBody>
          </p:sp>
          <p:sp>
            <p:nvSpPr>
              <p:cNvPr id="163" name="Freeform 162"/>
              <p:cNvSpPr/>
              <p:nvPr/>
            </p:nvSpPr>
            <p:spPr>
              <a:xfrm>
                <a:off x="4108450" y="4718050"/>
                <a:ext cx="2705100" cy="85090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  Instruction </a:t>
                </a:r>
                <a:r>
                  <a:rPr lang="en-US" dirty="0" err="1" smtClean="0">
                    <a:solidFill>
                      <a:srgbClr val="00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</a:p>
              <a:p>
                <a:pPr algn="ctr">
                  <a:lnSpc>
                    <a:spcPct val="90000"/>
                  </a:lnSpc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algn="ctr">
                  <a:lnSpc>
                    <a:spcPct val="90000"/>
                  </a:lnSpc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" name="Freeform 164"/>
              <p:cNvSpPr/>
              <p:nvPr/>
            </p:nvSpPr>
            <p:spPr>
              <a:xfrm>
                <a:off x="6438900" y="4686300"/>
                <a:ext cx="2362199" cy="48895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Functional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dirty="0" err="1" smtClean="0">
                    <a:solidFill>
                      <a:srgbClr val="00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57" name="Picture 56" descr="600px-Pipeline_5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875262" y="4921249"/>
              <a:ext cx="908064" cy="654673"/>
            </a:xfrm>
            <a:prstGeom prst="rect">
              <a:avLst/>
            </a:prstGeom>
          </p:spPr>
        </p:pic>
        <p:grpSp>
          <p:nvGrpSpPr>
            <p:cNvPr id="10" name="Group 88"/>
            <p:cNvGrpSpPr/>
            <p:nvPr/>
          </p:nvGrpSpPr>
          <p:grpSpPr>
            <a:xfrm>
              <a:off x="6108909" y="5194300"/>
              <a:ext cx="2127517" cy="361950"/>
              <a:chOff x="6108909" y="5194300"/>
              <a:chExt cx="2127517" cy="361950"/>
            </a:xfrm>
          </p:grpSpPr>
          <p:grpSp>
            <p:nvGrpSpPr>
              <p:cNvPr id="11" name="Group 68"/>
              <p:cNvGrpSpPr/>
              <p:nvPr/>
            </p:nvGrpSpPr>
            <p:grpSpPr>
              <a:xfrm>
                <a:off x="7499559" y="5194300"/>
                <a:ext cx="736867" cy="342900"/>
                <a:chOff x="7499559" y="5194300"/>
                <a:chExt cx="736867" cy="342900"/>
              </a:xfrm>
            </p:grpSpPr>
            <p:sp>
              <p:nvSpPr>
                <p:cNvPr id="114" name="TextBox 11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3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3</a:t>
                  </a:r>
                  <a:endParaRPr lang="en-US" sz="1400" dirty="0"/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" name="Group 79"/>
              <p:cNvGrpSpPr/>
              <p:nvPr/>
            </p:nvGrpSpPr>
            <p:grpSpPr>
              <a:xfrm>
                <a:off x="7036009" y="52006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2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2</a:t>
                  </a:r>
                  <a:endParaRPr lang="en-US" sz="1400" dirty="0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" name="Group 82"/>
              <p:cNvGrpSpPr/>
              <p:nvPr/>
            </p:nvGrpSpPr>
            <p:grpSpPr>
              <a:xfrm>
                <a:off x="6572459" y="5207000"/>
                <a:ext cx="736867" cy="342900"/>
                <a:chOff x="7499559" y="5194300"/>
                <a:chExt cx="736867" cy="342900"/>
              </a:xfrm>
            </p:grpSpPr>
            <p:sp>
              <p:nvSpPr>
                <p:cNvPr id="84" name="TextBox 8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1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1</a:t>
                  </a:r>
                  <a:endParaRPr lang="en-US" sz="1400" dirty="0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" name="Group 85"/>
              <p:cNvGrpSpPr/>
              <p:nvPr/>
            </p:nvGrpSpPr>
            <p:grpSpPr>
              <a:xfrm>
                <a:off x="6108909" y="52133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7" name="TextBox 86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0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0</a:t>
                  </a:r>
                  <a:endParaRPr lang="en-US" sz="1400" dirty="0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61" name="Group 64"/>
          <p:cNvGrpSpPr/>
          <p:nvPr/>
        </p:nvGrpSpPr>
        <p:grpSpPr>
          <a:xfrm>
            <a:off x="-1" y="4463817"/>
            <a:ext cx="8249280" cy="1103450"/>
            <a:chOff x="574463" y="4188970"/>
            <a:chExt cx="8249280" cy="1103450"/>
          </a:xfrm>
        </p:grpSpPr>
        <p:sp>
          <p:nvSpPr>
            <p:cNvPr id="62" name="Rectangle 61"/>
            <p:cNvSpPr/>
            <p:nvPr/>
          </p:nvSpPr>
          <p:spPr>
            <a:xfrm>
              <a:off x="6725133" y="4889318"/>
              <a:ext cx="2098610" cy="403102"/>
            </a:xfrm>
            <a:prstGeom prst="rect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134777" y="4489351"/>
              <a:ext cx="88505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Today’s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Lecture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74463" y="4188970"/>
              <a:ext cx="3180065" cy="994243"/>
            </a:xfrm>
            <a:prstGeom prst="rect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61C in the News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75167" y="944033"/>
            <a:ext cx="4444999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dirty="0" err="1" smtClean="0"/>
              <a:t>smartphone</a:t>
            </a:r>
            <a:r>
              <a:rPr lang="en-US" dirty="0" smtClean="0"/>
              <a:t> market last year was a half billion units,” [Timothy D. Cook, the Apple chief </a:t>
            </a:r>
            <a:r>
              <a:rPr lang="en-US" dirty="0" smtClean="0"/>
              <a:t>executive] </a:t>
            </a:r>
            <a:r>
              <a:rPr lang="en-US" dirty="0" smtClean="0"/>
              <a:t>continued. “In 2015, it is projected to be a billion units. When you take it in the context of these numbers, the truth is, this is a jaw-dropping industry</a:t>
            </a:r>
            <a:r>
              <a:rPr lang="en-US" dirty="0" smtClean="0"/>
              <a:t>.” 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199" y="944026"/>
            <a:ext cx="4220633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“I think currently the biggest trend is not the price, but the capability,”</a:t>
            </a:r>
            <a:r>
              <a:rPr lang="en-US" dirty="0" smtClean="0"/>
              <a:t> </a:t>
            </a:r>
            <a:r>
              <a:rPr lang="en-US" dirty="0" err="1" smtClean="0"/>
              <a:t>Shao</a:t>
            </a:r>
            <a:r>
              <a:rPr lang="en-US" dirty="0" smtClean="0"/>
              <a:t> Yang [marketing </a:t>
            </a:r>
            <a:r>
              <a:rPr lang="en-US" dirty="0" smtClean="0"/>
              <a:t>director for mobile devices at Huawei</a:t>
            </a:r>
            <a:r>
              <a:rPr lang="en-US" dirty="0" smtClean="0"/>
              <a:t>] said</a:t>
            </a:r>
            <a:r>
              <a:rPr lang="en-US" dirty="0" smtClean="0"/>
              <a:t>. “There is a competition in capability. The function of the phone will change very fast.”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4FE7-98B9-2E4D-A7AB-75CD97047FCF}" type="datetime1">
              <a:rPr lang="en-US" smtClean="0"/>
              <a:pPr/>
              <a:t>2/28/12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51000" y="5449752"/>
            <a:ext cx="52386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“Apple’s Lead in </a:t>
            </a:r>
            <a:r>
              <a:rPr lang="en-US" b="1" dirty="0" err="1" smtClean="0"/>
              <a:t>Smartphones</a:t>
            </a:r>
            <a:r>
              <a:rPr lang="en-US" b="1" dirty="0" smtClean="0"/>
              <a:t> Is Not Guaranteed,</a:t>
            </a:r>
            <a:r>
              <a:rPr lang="en-US" b="1" dirty="0" smtClean="0"/>
              <a:t>”</a:t>
            </a:r>
          </a:p>
          <a:p>
            <a:r>
              <a:rPr lang="en-US" b="1" dirty="0" smtClean="0"/>
              <a:t>By</a:t>
            </a:r>
            <a:r>
              <a:rPr lang="en-US" b="1" dirty="0" smtClean="0"/>
              <a:t> Kevin O’Brien, </a:t>
            </a:r>
            <a:r>
              <a:rPr lang="en-US" b="1" i="1" dirty="0" smtClean="0"/>
              <a:t>New York Times</a:t>
            </a:r>
            <a:r>
              <a:rPr lang="en-US" b="1" dirty="0" smtClean="0"/>
              <a:t>, February </a:t>
            </a:r>
            <a:r>
              <a:rPr lang="en-US" b="1" dirty="0" smtClean="0"/>
              <a:t>27, </a:t>
            </a:r>
            <a:r>
              <a:rPr lang="en-US" b="1" dirty="0" smtClean="0"/>
              <a:t>2012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Flynn Taxonomy</a:t>
            </a: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DLP and SIMD</a:t>
            </a:r>
          </a:p>
          <a:p>
            <a:r>
              <a:rPr lang="en-US" dirty="0" smtClean="0"/>
              <a:t>Technology Break</a:t>
            </a:r>
          </a:p>
          <a:p>
            <a:r>
              <a:rPr lang="en-US" dirty="0" smtClean="0"/>
              <a:t>Intel Streaming SIMD Extensions (SSE)</a:t>
            </a:r>
          </a:p>
          <a:p>
            <a:r>
              <a:rPr lang="en-US" dirty="0" smtClean="0"/>
              <a:t>(Amdahl’s Law if time permits)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89AB-1C33-6349-9D25-E293A7ED255C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FD8DF2-1A3B-7B48-AABE-2351D486DF1D}" type="datetime1">
              <a:rPr lang="en-US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2/28/12</a:t>
            </a:fld>
            <a:endParaRPr lang="en-US" smtClean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Spring 2012 -- Lecture #13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93A80F-4B8E-9E40-9C06-9FE3F3AD23B2}" type="slidenum">
              <a:rPr lang="en-US"/>
              <a:pPr/>
              <a:t>22</a:t>
            </a:fld>
            <a:endParaRPr lang="en-US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XMM Registers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266268"/>
            <a:ext cx="8229600" cy="1591732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Architecture extended with eight 128-bit data registers: XMM registers</a:t>
            </a:r>
          </a:p>
          <a:p>
            <a:pPr lvl="1"/>
            <a:r>
              <a:rPr lang="en-US" sz="2400" dirty="0" smtClean="0"/>
              <a:t>IA 64-bit address architecture: available as 16 64-bit registers (XMM8 – XMM15)</a:t>
            </a:r>
          </a:p>
          <a:p>
            <a:pPr lvl="1"/>
            <a:r>
              <a:rPr lang="en-US" sz="2400" dirty="0" smtClean="0"/>
              <a:t>E.g., 128-bit packed single-precision floating-point data type (</a:t>
            </a:r>
            <a:r>
              <a:rPr lang="en-US" sz="2400" dirty="0" err="1" smtClean="0"/>
              <a:t>doublewords</a:t>
            </a:r>
            <a:r>
              <a:rPr lang="en-US" sz="2400" dirty="0" smtClean="0"/>
              <a:t>), </a:t>
            </a:r>
            <a:br>
              <a:rPr lang="en-US" sz="2400" dirty="0" smtClean="0"/>
            </a:br>
            <a:r>
              <a:rPr lang="en-US" sz="2400" dirty="0" smtClean="0"/>
              <a:t>allows four single-precision operations to be performed simultaneously</a:t>
            </a:r>
            <a:endParaRPr lang="en-US" sz="2800" dirty="0" smtClean="0"/>
          </a:p>
          <a:p>
            <a:pPr eaLnBrk="1" hangingPunct="1"/>
            <a:endParaRPr lang="en-US" dirty="0"/>
          </a:p>
        </p:txBody>
      </p:sp>
      <p:pic>
        <p:nvPicPr>
          <p:cNvPr id="2765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5110" y="1134533"/>
            <a:ext cx="7393044" cy="3996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SSE/SSE2 Floating Point Instructions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028700" y="4152900"/>
            <a:ext cx="6972300" cy="238759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err="1" smtClean="0"/>
              <a:t>xmm</a:t>
            </a:r>
            <a:r>
              <a:rPr lang="en-US" dirty="0" smtClean="0"/>
              <a:t>: one operand is a 128-bit SSE2 register</a:t>
            </a:r>
          </a:p>
          <a:p>
            <a:pPr>
              <a:buNone/>
            </a:pPr>
            <a:r>
              <a:rPr lang="en-US" dirty="0" err="1" smtClean="0"/>
              <a:t>mem/xmm</a:t>
            </a:r>
            <a:r>
              <a:rPr lang="en-US" dirty="0" smtClean="0"/>
              <a:t>: other operand is in memory or an SSE2 register</a:t>
            </a:r>
          </a:p>
          <a:p>
            <a:pPr>
              <a:buNone/>
            </a:pPr>
            <a:r>
              <a:rPr lang="en-US" dirty="0" smtClean="0"/>
              <a:t>{SS} Scalar Single precision FP: one 32-bit operand in a 128-bit register</a:t>
            </a:r>
          </a:p>
          <a:p>
            <a:pPr>
              <a:buNone/>
            </a:pPr>
            <a:r>
              <a:rPr lang="en-US" dirty="0" smtClean="0"/>
              <a:t>{PS} Packed Single precision FP: four 32-bit operands in a 128-bit register</a:t>
            </a:r>
          </a:p>
          <a:p>
            <a:pPr>
              <a:buNone/>
            </a:pPr>
            <a:r>
              <a:rPr lang="en-US" dirty="0" smtClean="0"/>
              <a:t>{SD} Scalar Double precision FP: one 64-bit operand in a 128-bit register</a:t>
            </a:r>
          </a:p>
          <a:p>
            <a:pPr>
              <a:buNone/>
            </a:pPr>
            <a:r>
              <a:rPr lang="en-US" dirty="0" smtClean="0"/>
              <a:t>{PD} Packed Double precision FP, or two 64-bit operands in a 128-bit register</a:t>
            </a:r>
          </a:p>
          <a:p>
            <a:pPr>
              <a:buNone/>
            </a:pPr>
            <a:r>
              <a:rPr lang="en-US" dirty="0" smtClean="0"/>
              <a:t>{A} 128-bit operand is aligned in memory</a:t>
            </a:r>
          </a:p>
          <a:p>
            <a:pPr>
              <a:buNone/>
            </a:pPr>
            <a:r>
              <a:rPr lang="en-US" dirty="0" smtClean="0"/>
              <a:t>{U} means the 128-bit operand is unaligned in memory </a:t>
            </a:r>
          </a:p>
          <a:p>
            <a:pPr>
              <a:buNone/>
            </a:pPr>
            <a:r>
              <a:rPr lang="en-US" dirty="0" smtClean="0"/>
              <a:t>{H} means move the high half of the 128-bit operand</a:t>
            </a:r>
          </a:p>
          <a:p>
            <a:pPr>
              <a:buNone/>
            </a:pPr>
            <a:r>
              <a:rPr lang="en-US" dirty="0" smtClean="0"/>
              <a:t>{L} means move the low half of the 128-bit operand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A88-7D61-3F47-BE21-78A8D5FAB781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6041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Spring 2012 -- Lecture #13</a:t>
            </a:r>
            <a:endParaRPr lang="en-A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60420" name="Picture 4" descr="f03-22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8700" y="1126068"/>
            <a:ext cx="7099300" cy="309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25944" y="1448484"/>
            <a:ext cx="93407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Move does both load and store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Add Two </a:t>
            </a:r>
            <a:r>
              <a:rPr lang="en-US" smtClean="0"/>
              <a:t>Single Precision</a:t>
            </a:r>
            <a:br>
              <a:rPr lang="en-US" smtClean="0"/>
            </a:br>
            <a:r>
              <a:rPr lang="en-US" smtClean="0"/>
              <a:t>FP </a:t>
            </a:r>
            <a:r>
              <a:rPr lang="en-US" dirty="0" smtClean="0"/>
              <a:t>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90257" cy="47328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cs typeface="Courier"/>
              </a:rPr>
              <a:t>Computation to be performed:</a:t>
            </a:r>
          </a:p>
          <a:p>
            <a:pPr>
              <a:buNone/>
            </a:pPr>
            <a:endParaRPr lang="en-US" sz="2400" dirty="0" smtClean="0">
              <a:cs typeface="Courier"/>
            </a:endParaRP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	</a:t>
            </a:r>
            <a:r>
              <a:rPr lang="en-US" sz="1600" dirty="0" err="1" smtClean="0">
                <a:latin typeface="Courier"/>
                <a:cs typeface="Courier"/>
              </a:rPr>
              <a:t>vec_res.x</a:t>
            </a:r>
            <a:r>
              <a:rPr lang="en-US" sz="1600" dirty="0" smtClean="0">
                <a:latin typeface="Courier"/>
                <a:cs typeface="Courier"/>
              </a:rPr>
              <a:t> = v1.x + v2.x;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	</a:t>
            </a:r>
            <a:r>
              <a:rPr lang="en-US" sz="1600" dirty="0" err="1" smtClean="0">
                <a:latin typeface="Courier"/>
                <a:cs typeface="Courier"/>
              </a:rPr>
              <a:t>vec_res.y</a:t>
            </a:r>
            <a:r>
              <a:rPr lang="en-US" sz="1600" dirty="0" smtClean="0">
                <a:latin typeface="Courier"/>
                <a:cs typeface="Courier"/>
              </a:rPr>
              <a:t> = v1.y + v2.y;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	</a:t>
            </a:r>
            <a:r>
              <a:rPr lang="en-US" sz="1600" dirty="0" err="1" smtClean="0">
                <a:latin typeface="Courier"/>
                <a:cs typeface="Courier"/>
              </a:rPr>
              <a:t>vec_res.z</a:t>
            </a:r>
            <a:r>
              <a:rPr lang="en-US" sz="1600" dirty="0" smtClean="0">
                <a:latin typeface="Courier"/>
                <a:cs typeface="Courier"/>
              </a:rPr>
              <a:t> = v1.z + v2.z;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	</a:t>
            </a:r>
            <a:r>
              <a:rPr lang="en-US" sz="1600" dirty="0" err="1" smtClean="0">
                <a:latin typeface="Courier"/>
                <a:cs typeface="Courier"/>
              </a:rPr>
              <a:t>vec_res.w</a:t>
            </a:r>
            <a:r>
              <a:rPr lang="en-US" sz="1600" dirty="0" smtClean="0">
                <a:latin typeface="Courier"/>
                <a:cs typeface="Courier"/>
              </a:rPr>
              <a:t> = v1.w + v2.w;</a:t>
            </a:r>
          </a:p>
          <a:p>
            <a:pPr>
              <a:buNone/>
            </a:pPr>
            <a:endParaRPr lang="en-US" sz="16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400" dirty="0" smtClean="0">
                <a:cs typeface="Courier"/>
              </a:rPr>
              <a:t>SSE Instruction Sequence:</a:t>
            </a:r>
          </a:p>
          <a:p>
            <a:pPr>
              <a:buNone/>
            </a:pPr>
            <a:r>
              <a:rPr lang="en-US" sz="2400" dirty="0" smtClean="0"/>
              <a:t>(Note: Destination on the right in x86 assembly)</a:t>
            </a:r>
            <a:endParaRPr lang="en-US" sz="2400" dirty="0" smtClean="0">
              <a:cs typeface="Courier"/>
            </a:endParaRPr>
          </a:p>
          <a:p>
            <a:pPr>
              <a:buNone/>
            </a:pPr>
            <a:r>
              <a:rPr lang="en-US" sz="1600" dirty="0" err="1" smtClean="0">
                <a:latin typeface="Courier"/>
                <a:cs typeface="Courier"/>
              </a:rPr>
              <a:t>movaps</a:t>
            </a:r>
            <a:r>
              <a:rPr lang="en-US" sz="1600" dirty="0" smtClean="0">
                <a:latin typeface="Courier"/>
                <a:cs typeface="Courier"/>
              </a:rPr>
              <a:t> address-of-v1, %xmm0 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				// v1.w | v1.z | v1.y | v1.x -&gt; xmm0</a:t>
            </a:r>
          </a:p>
          <a:p>
            <a:pPr>
              <a:buNone/>
            </a:pPr>
            <a:r>
              <a:rPr lang="en-US" sz="1600" dirty="0" err="1" smtClean="0">
                <a:latin typeface="Courier"/>
                <a:cs typeface="Courier"/>
              </a:rPr>
              <a:t>addps</a:t>
            </a:r>
            <a:r>
              <a:rPr lang="en-US" sz="1600" dirty="0" smtClean="0">
                <a:latin typeface="Courier"/>
                <a:cs typeface="Courier"/>
              </a:rPr>
              <a:t> address-of-v2, %xmm0  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				// v1.w+v2.w | v1.z+v2.z | v1.y+v2.y | v1.x+v2.x -&gt; xmm0              </a:t>
            </a:r>
          </a:p>
          <a:p>
            <a:pPr>
              <a:buNone/>
            </a:pPr>
            <a:r>
              <a:rPr lang="en-US" sz="1600" dirty="0" err="1" smtClean="0">
                <a:latin typeface="Courier"/>
                <a:cs typeface="Courier"/>
              </a:rPr>
              <a:t>movaps</a:t>
            </a:r>
            <a:r>
              <a:rPr lang="en-US" sz="1600" dirty="0" smtClean="0">
                <a:latin typeface="Courier"/>
                <a:cs typeface="Courier"/>
              </a:rPr>
              <a:t> %xmm0, address-of-</a:t>
            </a:r>
            <a:r>
              <a:rPr lang="en-US" sz="1600" dirty="0" err="1" smtClean="0">
                <a:latin typeface="Courier"/>
                <a:cs typeface="Courier"/>
              </a:rPr>
              <a:t>vec_res</a:t>
            </a:r>
            <a:endParaRPr lang="en-US" sz="1600" dirty="0" smtClean="0">
              <a:latin typeface="Courier"/>
              <a:cs typeface="Courier"/>
            </a:endParaRP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endParaRPr lang="en-US" sz="2000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E8AE-6E79-2C4D-9973-B0E606819D78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10" name="Group 13"/>
          <p:cNvGrpSpPr/>
          <p:nvPr/>
        </p:nvGrpSpPr>
        <p:grpSpPr>
          <a:xfrm>
            <a:off x="3516766" y="2561496"/>
            <a:ext cx="5627233" cy="2420220"/>
            <a:chOff x="3740061" y="2561496"/>
            <a:chExt cx="5403939" cy="2184409"/>
          </a:xfrm>
        </p:grpSpPr>
        <p:sp>
          <p:nvSpPr>
            <p:cNvPr id="7" name="TextBox 6"/>
            <p:cNvSpPr txBox="1"/>
            <p:nvPr/>
          </p:nvSpPr>
          <p:spPr>
            <a:xfrm>
              <a:off x="4546806" y="2561496"/>
              <a:ext cx="4597194" cy="583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mov</a:t>
              </a:r>
              <a:r>
                <a:rPr lang="en-US" dirty="0" smtClean="0"/>
                <a:t>   a  </a:t>
              </a:r>
              <a:r>
                <a:rPr lang="en-US" dirty="0" err="1" smtClean="0"/>
                <a:t>ps</a:t>
              </a:r>
              <a:r>
                <a:rPr lang="en-US" dirty="0" smtClean="0"/>
                <a:t> :  </a:t>
              </a:r>
              <a:r>
                <a:rPr lang="en-US" b="1" dirty="0" smtClean="0"/>
                <a:t>mov</a:t>
              </a:r>
              <a:r>
                <a:rPr lang="en-US" dirty="0" smtClean="0"/>
                <a:t>e from </a:t>
              </a:r>
              <a:r>
                <a:rPr lang="en-US" dirty="0" err="1" smtClean="0"/>
                <a:t>mem</a:t>
              </a:r>
              <a:r>
                <a:rPr lang="en-US" dirty="0" smtClean="0"/>
                <a:t> to XMM register,</a:t>
              </a:r>
              <a:br>
                <a:rPr lang="en-US" dirty="0" smtClean="0"/>
              </a:br>
              <a:r>
                <a:rPr lang="en-US" dirty="0" smtClean="0"/>
                <a:t>memory </a:t>
              </a:r>
              <a:r>
                <a:rPr lang="en-US" b="1" dirty="0" smtClean="0"/>
                <a:t>a</a:t>
              </a:r>
              <a:r>
                <a:rPr lang="en-US" dirty="0" smtClean="0"/>
                <a:t>ligned, </a:t>
              </a:r>
              <a:r>
                <a:rPr lang="en-US" b="1" dirty="0" smtClean="0"/>
                <a:t>p</a:t>
              </a:r>
              <a:r>
                <a:rPr lang="en-US" dirty="0" smtClean="0"/>
                <a:t>acked </a:t>
              </a:r>
              <a:r>
                <a:rPr lang="en-US" b="1" dirty="0" smtClean="0"/>
                <a:t>s</a:t>
              </a:r>
              <a:r>
                <a:rPr lang="en-US" dirty="0" smtClean="0"/>
                <a:t>ingle precision</a:t>
              </a:r>
              <a:endParaRPr lang="en-US" dirty="0"/>
            </a:p>
          </p:txBody>
        </p:sp>
        <p:cxnSp>
          <p:nvCxnSpPr>
            <p:cNvPr id="11" name="Straight Arrow Connector 10"/>
            <p:cNvCxnSpPr>
              <a:stCxn id="7" idx="1"/>
            </p:cNvCxnSpPr>
            <p:nvPr/>
          </p:nvCxnSpPr>
          <p:spPr>
            <a:xfrm rot="10800000" flipV="1">
              <a:off x="3740061" y="2853175"/>
              <a:ext cx="806745" cy="189273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4"/>
          <p:cNvGrpSpPr/>
          <p:nvPr/>
        </p:nvGrpSpPr>
        <p:grpSpPr>
          <a:xfrm>
            <a:off x="3556000" y="3239745"/>
            <a:ext cx="4898095" cy="2297456"/>
            <a:chOff x="3556000" y="3239745"/>
            <a:chExt cx="4898095" cy="2297456"/>
          </a:xfrm>
        </p:grpSpPr>
        <p:sp>
          <p:nvSpPr>
            <p:cNvPr id="8" name="TextBox 7"/>
            <p:cNvSpPr txBox="1"/>
            <p:nvPr/>
          </p:nvSpPr>
          <p:spPr>
            <a:xfrm>
              <a:off x="4362748" y="3239745"/>
              <a:ext cx="40913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add  </a:t>
              </a:r>
              <a:r>
                <a:rPr lang="en-US" dirty="0" err="1" smtClean="0"/>
                <a:t>ps</a:t>
              </a:r>
              <a:r>
                <a:rPr lang="en-US" dirty="0" smtClean="0"/>
                <a:t> :  </a:t>
              </a:r>
              <a:r>
                <a:rPr lang="en-US" b="1" dirty="0" smtClean="0"/>
                <a:t>add </a:t>
              </a:r>
              <a:r>
                <a:rPr lang="en-US" dirty="0" smtClean="0"/>
                <a:t>from </a:t>
              </a:r>
              <a:r>
                <a:rPr lang="en-US" dirty="0" err="1" smtClean="0"/>
                <a:t>mem</a:t>
              </a:r>
              <a:r>
                <a:rPr lang="en-US" dirty="0" smtClean="0"/>
                <a:t> to XMM register,</a:t>
              </a:r>
              <a:br>
                <a:rPr lang="en-US" dirty="0" smtClean="0"/>
              </a:br>
              <a:r>
                <a:rPr lang="en-US" b="1" dirty="0" smtClean="0"/>
                <a:t>p</a:t>
              </a:r>
              <a:r>
                <a:rPr lang="en-US" dirty="0" smtClean="0"/>
                <a:t>acked </a:t>
              </a:r>
              <a:r>
                <a:rPr lang="en-US" b="1" dirty="0" smtClean="0"/>
                <a:t>s</a:t>
              </a:r>
              <a:r>
                <a:rPr lang="en-US" dirty="0" smtClean="0"/>
                <a:t>ingle precision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rot="10800000" flipV="1">
              <a:off x="3556000" y="3675957"/>
              <a:ext cx="806748" cy="1861244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5"/>
          <p:cNvGrpSpPr/>
          <p:nvPr/>
        </p:nvGrpSpPr>
        <p:grpSpPr>
          <a:xfrm>
            <a:off x="3606800" y="3866020"/>
            <a:ext cx="5311890" cy="2280780"/>
            <a:chOff x="3606800" y="3866020"/>
            <a:chExt cx="5311890" cy="2280780"/>
          </a:xfrm>
        </p:grpSpPr>
        <p:sp>
          <p:nvSpPr>
            <p:cNvPr id="9" name="TextBox 8"/>
            <p:cNvSpPr txBox="1"/>
            <p:nvPr/>
          </p:nvSpPr>
          <p:spPr>
            <a:xfrm>
              <a:off x="4362748" y="3866020"/>
              <a:ext cx="45559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mov</a:t>
              </a:r>
              <a:r>
                <a:rPr lang="en-US" dirty="0" smtClean="0"/>
                <a:t>  a  </a:t>
              </a:r>
              <a:r>
                <a:rPr lang="en-US" dirty="0" err="1" smtClean="0"/>
                <a:t>ps</a:t>
              </a:r>
              <a:r>
                <a:rPr lang="en-US" dirty="0" smtClean="0"/>
                <a:t> :  </a:t>
              </a:r>
              <a:r>
                <a:rPr lang="en-US" b="1" dirty="0" smtClean="0"/>
                <a:t>mov</a:t>
              </a:r>
              <a:r>
                <a:rPr lang="en-US" dirty="0" smtClean="0"/>
                <a:t>e from XMM register to </a:t>
              </a:r>
              <a:r>
                <a:rPr lang="en-US" dirty="0" err="1" smtClean="0"/>
                <a:t>mem</a:t>
              </a:r>
              <a:r>
                <a:rPr lang="en-US" dirty="0" smtClean="0"/>
                <a:t>, </a:t>
              </a:r>
              <a:br>
                <a:rPr lang="en-US" dirty="0" smtClean="0"/>
              </a:br>
              <a:r>
                <a:rPr lang="en-US" dirty="0" smtClean="0"/>
                <a:t>memory </a:t>
              </a:r>
              <a:r>
                <a:rPr lang="en-US" b="1" dirty="0" smtClean="0"/>
                <a:t>a</a:t>
              </a:r>
              <a:r>
                <a:rPr lang="en-US" dirty="0" smtClean="0"/>
                <a:t>ligned, </a:t>
              </a:r>
              <a:r>
                <a:rPr lang="en-US" b="1" dirty="0" smtClean="0"/>
                <a:t>p</a:t>
              </a:r>
              <a:r>
                <a:rPr lang="en-US" dirty="0" smtClean="0"/>
                <a:t>acked </a:t>
              </a:r>
              <a:r>
                <a:rPr lang="en-US" b="1" dirty="0" smtClean="0"/>
                <a:t>s</a:t>
              </a:r>
              <a:r>
                <a:rPr lang="en-US" dirty="0" smtClean="0"/>
                <a:t>ingle precision</a:t>
              </a:r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10800000" flipV="1">
              <a:off x="3606800" y="4285556"/>
              <a:ext cx="806748" cy="1861244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42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Packed and Scalar Double-Precision Floating-Point Operations 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DB6EC9A2-3438-BE4D-A2E2-7394360B49C0}" type="datetime1">
              <a:rPr lang="en-US" smtClean="0"/>
              <a:pPr/>
              <a:t>2/28/12</a:t>
            </a:fld>
            <a:endParaRPr lang="en-US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37F8-90CA-E44C-8353-458AD7250EC5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297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3025" y="1123950"/>
            <a:ext cx="5715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3819525"/>
            <a:ext cx="5638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Image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Converts BMP (bitmap) image to a YUV (color space) image format:</a:t>
            </a:r>
          </a:p>
          <a:p>
            <a:pPr lvl="1"/>
            <a:r>
              <a:rPr lang="en-US" dirty="0" smtClean="0"/>
              <a:t>Read individual pixels from the BMP image, </a:t>
            </a:r>
            <a:br>
              <a:rPr lang="en-US" dirty="0" smtClean="0"/>
            </a:br>
            <a:r>
              <a:rPr lang="en-US" dirty="0" smtClean="0"/>
              <a:t>convert pixels into YUV format</a:t>
            </a:r>
          </a:p>
          <a:p>
            <a:pPr lvl="1"/>
            <a:r>
              <a:rPr lang="en-US" dirty="0" smtClean="0"/>
              <a:t>Can pack the pixels and operate on a set of pixels with a single instruction</a:t>
            </a:r>
          </a:p>
          <a:p>
            <a:r>
              <a:rPr lang="en-US" dirty="0" smtClean="0"/>
              <a:t>E.g., bitmap image consists of 8 bit monochrome pixels</a:t>
            </a:r>
          </a:p>
          <a:p>
            <a:pPr lvl="1"/>
            <a:r>
              <a:rPr lang="en-US" dirty="0" smtClean="0"/>
              <a:t>Pack these pixel values in a 128 bit register (8 bit * 16 pixels), can operate on 16 values at a time</a:t>
            </a:r>
          </a:p>
          <a:p>
            <a:pPr lvl="1"/>
            <a:r>
              <a:rPr lang="en-US" dirty="0" smtClean="0"/>
              <a:t>Significant performance boost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8FBF-8B65-2E4E-AA05-0FEEB30E6514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Image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88733"/>
          </a:xfrm>
        </p:spPr>
        <p:txBody>
          <a:bodyPr/>
          <a:lstStyle/>
          <a:p>
            <a:r>
              <a:rPr lang="en-US" dirty="0" smtClean="0"/>
              <a:t>FMADDPS – Multiply and add packed single precision floating point instruction</a:t>
            </a:r>
          </a:p>
          <a:p>
            <a:r>
              <a:rPr lang="en-US" dirty="0" smtClean="0"/>
              <a:t>One of the typical operations computed in transformations (e.g., DFT of FFT)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C812-4992-2B46-A42D-0A1F5D56B76A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7" name="Group 11"/>
          <p:cNvGrpSpPr/>
          <p:nvPr/>
        </p:nvGrpSpPr>
        <p:grpSpPr>
          <a:xfrm>
            <a:off x="3386666" y="3870871"/>
            <a:ext cx="2834229" cy="1482246"/>
            <a:chOff x="3759200" y="3921671"/>
            <a:chExt cx="2834229" cy="1482246"/>
          </a:xfrm>
        </p:grpSpPr>
        <p:sp>
          <p:nvSpPr>
            <p:cNvPr id="9" name="TextBox 8"/>
            <p:cNvSpPr txBox="1"/>
            <p:nvPr/>
          </p:nvSpPr>
          <p:spPr>
            <a:xfrm>
              <a:off x="3759200" y="4199466"/>
              <a:ext cx="283422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P = </a:t>
              </a:r>
              <a:r>
                <a:rPr lang="en-US" sz="4800" dirty="0" smtClean="0"/>
                <a:t>∑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f(n</a:t>
              </a:r>
              <a:r>
                <a:rPr lang="en-US" sz="3200" dirty="0" smtClean="0"/>
                <a:t>) × </a:t>
              </a:r>
              <a:r>
                <a:rPr lang="en-US" sz="3200" dirty="0" err="1" smtClean="0"/>
                <a:t>x(n</a:t>
              </a:r>
              <a:r>
                <a:rPr lang="en-US" sz="3200" dirty="0" smtClean="0"/>
                <a:t>)</a:t>
              </a:r>
              <a:endParaRPr lang="en-US" sz="32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383999" y="3921671"/>
              <a:ext cx="475868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/>
                <a:t>N</a:t>
              </a:r>
              <a:endParaRPr lang="en-US" sz="32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096131" y="4819141"/>
              <a:ext cx="1288668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err="1" smtClean="0"/>
                <a:t>n</a:t>
              </a:r>
              <a:r>
                <a:rPr lang="en-US" sz="3200" dirty="0" smtClean="0"/>
                <a:t> = 1</a:t>
              </a:r>
              <a:endParaRPr lang="en-US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Image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89881"/>
            <a:ext cx="8686801" cy="54587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Floating point numbers </a:t>
            </a:r>
            <a:r>
              <a:rPr lang="en-US" sz="2800" dirty="0" err="1" smtClean="0"/>
              <a:t>f(n</a:t>
            </a:r>
            <a:r>
              <a:rPr lang="en-US" sz="2800" dirty="0" smtClean="0"/>
              <a:t>) and </a:t>
            </a:r>
            <a:r>
              <a:rPr lang="en-US" sz="2800" dirty="0" err="1" smtClean="0"/>
              <a:t>x(n</a:t>
            </a:r>
            <a:r>
              <a:rPr lang="en-US" sz="2800" dirty="0" smtClean="0"/>
              <a:t>) in src1 and src2; </a:t>
            </a:r>
            <a:br>
              <a:rPr lang="en-US" sz="2800" dirty="0" smtClean="0"/>
            </a:br>
            <a:r>
              <a:rPr lang="en-US" sz="2800" dirty="0" err="1" smtClean="0"/>
              <a:t>p</a:t>
            </a:r>
            <a:r>
              <a:rPr lang="en-US" sz="2800" dirty="0" smtClean="0"/>
              <a:t> in </a:t>
            </a:r>
            <a:r>
              <a:rPr lang="en-US" sz="2800" dirty="0" err="1" smtClean="0"/>
              <a:t>dest</a:t>
            </a:r>
            <a:r>
              <a:rPr lang="en-US" sz="2800" dirty="0" smtClean="0"/>
              <a:t>; C implementation for N = 4 (128 bits):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000" dirty="0" smtClean="0">
                <a:latin typeface="Courier"/>
                <a:cs typeface="Courier"/>
              </a:rPr>
              <a:t>for (int </a:t>
            </a:r>
            <a:r>
              <a:rPr lang="en-US" sz="2000" dirty="0" err="1" smtClean="0">
                <a:latin typeface="Courier"/>
                <a:cs typeface="Courier"/>
              </a:rPr>
              <a:t>i</a:t>
            </a:r>
            <a:r>
              <a:rPr lang="en-US" sz="2000" dirty="0" smtClean="0">
                <a:latin typeface="Courier"/>
                <a:cs typeface="Courier"/>
              </a:rPr>
              <a:t> =0; </a:t>
            </a:r>
            <a:r>
              <a:rPr lang="en-US" sz="2000" dirty="0" err="1" smtClean="0">
                <a:latin typeface="Courier"/>
                <a:cs typeface="Courier"/>
              </a:rPr>
              <a:t>i</a:t>
            </a:r>
            <a:r>
              <a:rPr lang="en-US" sz="2000" dirty="0" smtClean="0">
                <a:latin typeface="Courier"/>
                <a:cs typeface="Courier"/>
              </a:rPr>
              <a:t>&lt; 4; </a:t>
            </a:r>
            <a:r>
              <a:rPr lang="en-US" sz="2000" dirty="0" err="1" smtClean="0">
                <a:latin typeface="Courier"/>
                <a:cs typeface="Courier"/>
              </a:rPr>
              <a:t>i</a:t>
            </a:r>
            <a:r>
              <a:rPr lang="en-US" sz="2000" dirty="0" smtClean="0">
                <a:latin typeface="Courier"/>
                <a:cs typeface="Courier"/>
              </a:rPr>
              <a:t>++)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			</a:t>
            </a:r>
            <a:r>
              <a:rPr lang="en-US" sz="2000" dirty="0" err="1" smtClean="0">
                <a:latin typeface="Courier"/>
                <a:cs typeface="Courier"/>
              </a:rPr>
              <a:t>p</a:t>
            </a:r>
            <a:r>
              <a:rPr lang="en-US" sz="2000" dirty="0" smtClean="0">
                <a:latin typeface="Courier"/>
                <a:cs typeface="Courier"/>
              </a:rPr>
              <a:t> = </a:t>
            </a:r>
            <a:r>
              <a:rPr lang="en-US" sz="2000" dirty="0" err="1" smtClean="0">
                <a:latin typeface="Courier"/>
                <a:cs typeface="Courier"/>
              </a:rPr>
              <a:t>p</a:t>
            </a:r>
            <a:r>
              <a:rPr lang="en-US" sz="2000" dirty="0" smtClean="0">
                <a:latin typeface="Courier"/>
                <a:cs typeface="Courier"/>
              </a:rPr>
              <a:t> + src1[i] * src2[i];</a:t>
            </a:r>
          </a:p>
          <a:p>
            <a:pPr>
              <a:buNone/>
            </a:pPr>
            <a:r>
              <a:rPr lang="en-US" sz="2400" dirty="0" smtClean="0"/>
              <a:t>Regular x86 instructions for the inner loop:</a:t>
            </a:r>
          </a:p>
          <a:p>
            <a:pPr>
              <a:buNone/>
            </a:pPr>
            <a:r>
              <a:rPr lang="en-US" sz="2400" dirty="0" smtClean="0"/>
              <a:t>	//src1 is on the top of the stack; src1 * src2 -&gt; src1</a:t>
            </a:r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400" dirty="0" err="1" smtClean="0"/>
              <a:t>fmul</a:t>
            </a:r>
            <a:r>
              <a:rPr lang="en-US" sz="2400" dirty="0" smtClean="0"/>
              <a:t> DWORD PTR _src2$[%esp+148] </a:t>
            </a:r>
          </a:p>
          <a:p>
            <a:pPr>
              <a:buNone/>
            </a:pPr>
            <a:r>
              <a:rPr lang="en-US" sz="2400" dirty="0" smtClean="0"/>
              <a:t>	//</a:t>
            </a:r>
            <a:r>
              <a:rPr lang="en-US" sz="2400" dirty="0" err="1" smtClean="0"/>
              <a:t>p</a:t>
            </a:r>
            <a:r>
              <a:rPr lang="en-US" sz="2400" dirty="0" smtClean="0"/>
              <a:t> = ST(1), src1 = ST(0); ST(0)+ST(1) -&gt; ST(1); ST-Stack Top</a:t>
            </a:r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400" dirty="0" err="1" smtClean="0"/>
              <a:t>faddp</a:t>
            </a:r>
            <a:r>
              <a:rPr lang="en-US" sz="2400" dirty="0" smtClean="0"/>
              <a:t> %ST(0), %ST(1)</a:t>
            </a:r>
          </a:p>
          <a:p>
            <a:pPr>
              <a:buNone/>
            </a:pPr>
            <a:r>
              <a:rPr lang="en-US" sz="2400" dirty="0" smtClean="0"/>
              <a:t>(Note: Destination on the right in x86 assembly)</a:t>
            </a:r>
          </a:p>
          <a:p>
            <a:pPr>
              <a:buNone/>
            </a:pPr>
            <a:r>
              <a:rPr lang="en-US" sz="2400" dirty="0" smtClean="0"/>
              <a:t>Number regular x86 Fl. Pt. instructions executed: 4 * 2 = 8</a:t>
            </a:r>
          </a:p>
          <a:p>
            <a:pPr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8E3E-7106-A341-80CA-96EE23111BEA}" type="datetime1">
              <a:rPr lang="en-US" smtClean="0"/>
              <a:pPr/>
              <a:t>2/28/12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SSE Image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99232"/>
            <a:ext cx="8686801" cy="54587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Floating point numbers </a:t>
            </a:r>
            <a:r>
              <a:rPr lang="en-US" dirty="0" err="1" smtClean="0"/>
              <a:t>f(n</a:t>
            </a:r>
            <a:r>
              <a:rPr lang="en-US" dirty="0" smtClean="0"/>
              <a:t>) and </a:t>
            </a:r>
            <a:r>
              <a:rPr lang="en-US" dirty="0" err="1" smtClean="0"/>
              <a:t>x(n</a:t>
            </a:r>
            <a:r>
              <a:rPr lang="en-US" dirty="0" smtClean="0"/>
              <a:t>) in src1 and src2; </a:t>
            </a:r>
            <a:r>
              <a:rPr lang="en-US" dirty="0" err="1" smtClean="0"/>
              <a:t>p</a:t>
            </a:r>
            <a:r>
              <a:rPr lang="en-US" dirty="0" smtClean="0"/>
              <a:t> in </a:t>
            </a:r>
            <a:r>
              <a:rPr lang="en-US" dirty="0" err="1" smtClean="0"/>
              <a:t>dest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C implementation for N = 4 (128 bits):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581" dirty="0" smtClean="0">
                <a:latin typeface="Courier"/>
                <a:cs typeface="Courier"/>
              </a:rPr>
              <a:t>for (int </a:t>
            </a:r>
            <a:r>
              <a:rPr lang="en-US" sz="2581" dirty="0" err="1" smtClean="0">
                <a:latin typeface="Courier"/>
                <a:cs typeface="Courier"/>
              </a:rPr>
              <a:t>i</a:t>
            </a:r>
            <a:r>
              <a:rPr lang="en-US" sz="2581" dirty="0" smtClean="0">
                <a:latin typeface="Courier"/>
                <a:cs typeface="Courier"/>
              </a:rPr>
              <a:t> =0; </a:t>
            </a:r>
            <a:r>
              <a:rPr lang="en-US" sz="2581" dirty="0" err="1" smtClean="0">
                <a:latin typeface="Courier"/>
                <a:cs typeface="Courier"/>
              </a:rPr>
              <a:t>i</a:t>
            </a:r>
            <a:r>
              <a:rPr lang="en-US" sz="2581" dirty="0" smtClean="0">
                <a:latin typeface="Courier"/>
                <a:cs typeface="Courier"/>
              </a:rPr>
              <a:t>&lt; 4; </a:t>
            </a:r>
            <a:r>
              <a:rPr lang="en-US" sz="2581" dirty="0" err="1" smtClean="0">
                <a:latin typeface="Courier"/>
                <a:cs typeface="Courier"/>
              </a:rPr>
              <a:t>i</a:t>
            </a:r>
            <a:r>
              <a:rPr lang="en-US" sz="2581" dirty="0" smtClean="0">
                <a:latin typeface="Courier"/>
                <a:cs typeface="Courier"/>
              </a:rPr>
              <a:t>++)</a:t>
            </a:r>
          </a:p>
          <a:p>
            <a:pPr>
              <a:buNone/>
            </a:pPr>
            <a:r>
              <a:rPr lang="en-US" sz="2581" dirty="0" smtClean="0">
                <a:latin typeface="Courier"/>
                <a:cs typeface="Courier"/>
              </a:rPr>
              <a:t>			</a:t>
            </a:r>
            <a:r>
              <a:rPr lang="en-US" sz="2581" dirty="0" err="1" smtClean="0">
                <a:latin typeface="Courier"/>
                <a:cs typeface="Courier"/>
              </a:rPr>
              <a:t>p</a:t>
            </a:r>
            <a:r>
              <a:rPr lang="en-US" sz="2581" dirty="0" smtClean="0">
                <a:latin typeface="Courier"/>
                <a:cs typeface="Courier"/>
              </a:rPr>
              <a:t> = </a:t>
            </a:r>
            <a:r>
              <a:rPr lang="en-US" sz="2581" dirty="0" err="1" smtClean="0">
                <a:latin typeface="Courier"/>
                <a:cs typeface="Courier"/>
              </a:rPr>
              <a:t>p</a:t>
            </a:r>
            <a:r>
              <a:rPr lang="en-US" sz="2581" dirty="0" smtClean="0">
                <a:latin typeface="Courier"/>
                <a:cs typeface="Courier"/>
              </a:rPr>
              <a:t> + src1[i] * src2[i];  </a:t>
            </a:r>
          </a:p>
          <a:p>
            <a:r>
              <a:rPr lang="en-US" sz="2800" dirty="0" smtClean="0"/>
              <a:t>SSE2 instructions for the inner loop: </a:t>
            </a:r>
          </a:p>
          <a:p>
            <a:pPr>
              <a:buNone/>
            </a:pPr>
            <a:r>
              <a:rPr lang="en-US" sz="2800" dirty="0" smtClean="0"/>
              <a:t>	//xmm0 = </a:t>
            </a:r>
            <a:r>
              <a:rPr lang="en-US" sz="2800" dirty="0" err="1" smtClean="0"/>
              <a:t>p</a:t>
            </a:r>
            <a:r>
              <a:rPr lang="en-US" sz="2800" dirty="0" smtClean="0"/>
              <a:t>, xmm1 = src1[i], xmm2 = src2[i]</a:t>
            </a:r>
          </a:p>
          <a:p>
            <a:pPr>
              <a:buNone/>
            </a:pPr>
            <a:r>
              <a:rPr lang="en-US" sz="2800" dirty="0" smtClean="0"/>
              <a:t>			</a:t>
            </a:r>
            <a:r>
              <a:rPr lang="en-US" sz="2800" dirty="0" err="1" smtClean="0"/>
              <a:t>mulps</a:t>
            </a:r>
            <a:r>
              <a:rPr lang="en-US" sz="2800" dirty="0" smtClean="0"/>
              <a:t> %xmm1, %xmm2   // xmm2 * xmm1 -&gt; xmm2</a:t>
            </a:r>
          </a:p>
          <a:p>
            <a:pPr>
              <a:buNone/>
            </a:pPr>
            <a:r>
              <a:rPr lang="en-US" sz="2800" dirty="0" smtClean="0"/>
              <a:t>			</a:t>
            </a:r>
            <a:r>
              <a:rPr lang="en-US" sz="2800" dirty="0" err="1" smtClean="0"/>
              <a:t>addps</a:t>
            </a:r>
            <a:r>
              <a:rPr lang="en-US" sz="2800" dirty="0" smtClean="0"/>
              <a:t> %xmm2, %xmm0   // </a:t>
            </a:r>
            <a:r>
              <a:rPr lang="en-US" sz="2800" smtClean="0"/>
              <a:t>xmm0 + </a:t>
            </a:r>
            <a:r>
              <a:rPr lang="en-US" sz="2800" dirty="0" smtClean="0"/>
              <a:t>xmm2 -&gt; xmm0</a:t>
            </a:r>
          </a:p>
          <a:p>
            <a:r>
              <a:rPr lang="en-US" sz="2800" dirty="0" smtClean="0"/>
              <a:t>Number regular instructions executed: 2 SSE2 instructions vs. 8 x86</a:t>
            </a:r>
            <a:endParaRPr lang="en-US" sz="2800" dirty="0" smtClean="0">
              <a:latin typeface="Courier"/>
              <a:cs typeface="Courier"/>
            </a:endParaRPr>
          </a:p>
          <a:p>
            <a:r>
              <a:rPr lang="en-US" sz="2800" dirty="0" smtClean="0"/>
              <a:t>SSE5 instruction accomplishes same in one instruction:</a:t>
            </a:r>
          </a:p>
          <a:p>
            <a:pPr>
              <a:buNone/>
            </a:pPr>
            <a:r>
              <a:rPr lang="en-US" sz="2800" dirty="0" smtClean="0"/>
              <a:t>			</a:t>
            </a:r>
            <a:r>
              <a:rPr lang="en-US" sz="2800" dirty="0" err="1" smtClean="0"/>
              <a:t>fmaddps</a:t>
            </a:r>
            <a:r>
              <a:rPr lang="en-US" sz="2800" dirty="0" smtClean="0"/>
              <a:t> %xmm0, %xmm1, %xmm2, %xmm0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57" dirty="0" smtClean="0"/>
              <a:t>			// xmm2 * xmm1 + xmm0 -&gt; xmm0				</a:t>
            </a:r>
          </a:p>
          <a:p>
            <a:pPr>
              <a:buNone/>
            </a:pPr>
            <a:r>
              <a:rPr lang="en-US" sz="2857" dirty="0" smtClean="0"/>
              <a:t>				// multiply xmm1 </a:t>
            </a:r>
            <a:r>
              <a:rPr lang="en-US" sz="2857" dirty="0" err="1" smtClean="0"/>
              <a:t>x</a:t>
            </a:r>
            <a:r>
              <a:rPr lang="en-US" sz="2857" dirty="0" smtClean="0"/>
              <a:t> xmm2 paired single, </a:t>
            </a:r>
            <a:br>
              <a:rPr lang="en-US" sz="2857" dirty="0" smtClean="0"/>
            </a:br>
            <a:r>
              <a:rPr lang="en-US" sz="2857" dirty="0" smtClean="0"/>
              <a:t>			// then add product paired single to sum in xmm0</a:t>
            </a:r>
            <a:endParaRPr lang="en-US" sz="2400" dirty="0" smtClean="0"/>
          </a:p>
          <a:p>
            <a:r>
              <a:rPr lang="en-US" sz="2581" dirty="0" smtClean="0"/>
              <a:t>Number regular instructions executed: 1 SSE5 instruction </a:t>
            </a:r>
            <a:r>
              <a:rPr lang="en-US" sz="2400" dirty="0" smtClean="0"/>
              <a:t>vs. 8 x86</a:t>
            </a:r>
            <a:endParaRPr lang="en-US" sz="3097" dirty="0" smtClean="0"/>
          </a:p>
          <a:p>
            <a:pPr>
              <a:buNone/>
            </a:pPr>
            <a:r>
              <a:rPr lang="en-US" sz="2857" dirty="0" smtClean="0"/>
              <a:t> </a:t>
            </a:r>
          </a:p>
          <a:p>
            <a:pPr>
              <a:buNone/>
            </a:pPr>
            <a:endParaRPr lang="en-US" sz="258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0E92-CBA6-9B4A-8EBD-EAE06B0270FE}" type="datetime1">
              <a:rPr lang="en-US" smtClean="0"/>
              <a:pPr/>
              <a:t>2/28/12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199" y="1600200"/>
            <a:ext cx="8415867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 access cache, Memory Address divided into 3 fields: Tag, Index, Block Offset</a:t>
            </a:r>
          </a:p>
          <a:p>
            <a:r>
              <a:rPr lang="en-US" dirty="0" smtClean="0"/>
              <a:t>Cache size is Data + Management (tags, valid, dirty bits)</a:t>
            </a:r>
          </a:p>
          <a:p>
            <a:r>
              <a:rPr lang="en-US" dirty="0" smtClean="0"/>
              <a:t>Write misses trickier to implement than reads</a:t>
            </a:r>
          </a:p>
          <a:p>
            <a:pPr lvl="1"/>
            <a:r>
              <a:rPr lang="en-US" dirty="0" smtClean="0"/>
              <a:t>Write back vs. Write through</a:t>
            </a:r>
          </a:p>
          <a:p>
            <a:pPr lvl="1"/>
            <a:r>
              <a:rPr lang="en-US" dirty="0" smtClean="0"/>
              <a:t>Write allocate vs. No write allocate</a:t>
            </a:r>
          </a:p>
          <a:p>
            <a:r>
              <a:rPr lang="en-US" dirty="0" smtClean="0"/>
              <a:t>Cache Performance Equations:</a:t>
            </a:r>
          </a:p>
          <a:p>
            <a:pPr lvl="1"/>
            <a:r>
              <a:rPr lang="en-US" dirty="0" smtClean="0"/>
              <a:t>CPU time = IC × </a:t>
            </a:r>
            <a:r>
              <a:rPr lang="en-US" dirty="0" err="1" smtClean="0"/>
              <a:t>CPI</a:t>
            </a:r>
            <a:r>
              <a:rPr lang="en-US" baseline="-25000" dirty="0" err="1" smtClean="0"/>
              <a:t>stall</a:t>
            </a:r>
            <a:r>
              <a:rPr lang="en-US" dirty="0" smtClean="0"/>
              <a:t> × CC </a:t>
            </a:r>
            <a:br>
              <a:rPr lang="en-US" dirty="0" smtClean="0"/>
            </a:br>
            <a:r>
              <a:rPr lang="en-US" dirty="0" smtClean="0"/>
              <a:t>                  = IC × (</a:t>
            </a:r>
            <a:r>
              <a:rPr lang="en-US" dirty="0" err="1" smtClean="0"/>
              <a:t>CPI</a:t>
            </a:r>
            <a:r>
              <a:rPr lang="en-US" baseline="-25000" dirty="0" err="1" smtClean="0"/>
              <a:t>ideal</a:t>
            </a:r>
            <a:r>
              <a:rPr lang="en-US" dirty="0" smtClean="0"/>
              <a:t> + Memory-stall cycles) × CC</a:t>
            </a:r>
          </a:p>
          <a:p>
            <a:pPr lvl="1"/>
            <a:r>
              <a:rPr lang="en-US" dirty="0" smtClean="0"/>
              <a:t>AMAT =  Time for a hit  +  Miss rate </a:t>
            </a:r>
            <a:r>
              <a:rPr lang="en-US" dirty="0" err="1" smtClean="0"/>
              <a:t>x</a:t>
            </a:r>
            <a:r>
              <a:rPr lang="en-US" dirty="0" smtClean="0"/>
              <a:t> Miss penalty</a:t>
            </a:r>
          </a:p>
          <a:p>
            <a:r>
              <a:rPr lang="en-US" dirty="0" smtClean="0"/>
              <a:t>If understand caches, can adapt software to improve cache performance and thus program performance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E00B-38F5-D048-A847-E72FF5752BEF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24DF1F7-89BD-2C40-9B2B-DC6B132F777C}" type="datetime1">
              <a:rPr lang="en-US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2/28/12</a:t>
            </a:fld>
            <a:endParaRPr lang="en-US" smtClean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Spring 2012 -- Lecture #13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B37B87-1492-C04D-B18D-9333A183A08E}" type="slidenum">
              <a:rPr lang="en-US"/>
              <a:pPr/>
              <a:t>30</a:t>
            </a:fld>
            <a:endParaRPr lang="en-US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Intel</a:t>
            </a:r>
            <a:r>
              <a:rPr lang="en-US" sz="4000" dirty="0" smtClean="0"/>
              <a:t> SSE </a:t>
            </a:r>
            <a:r>
              <a:rPr lang="en-US" sz="4000" dirty="0" err="1"/>
              <a:t>Intrinsics</a:t>
            </a:r>
            <a:endParaRPr lang="en-US" sz="4000" dirty="0"/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Intrinsics are</a:t>
            </a:r>
            <a:r>
              <a:rPr lang="en-US" sz="2800" dirty="0" smtClean="0"/>
              <a:t> C </a:t>
            </a:r>
            <a:r>
              <a:rPr lang="en-US" sz="2800" dirty="0"/>
              <a:t>functions and procedures </a:t>
            </a:r>
            <a:r>
              <a:rPr lang="en-US" sz="2800" dirty="0" smtClean="0"/>
              <a:t>for putting in assembly language, including SSE </a:t>
            </a:r>
            <a:r>
              <a:rPr lang="en-US" sz="2800" dirty="0"/>
              <a:t>instructions</a:t>
            </a:r>
          </a:p>
          <a:p>
            <a:pPr lvl="1" eaLnBrk="1" hangingPunct="1"/>
            <a:r>
              <a:rPr lang="en-US" sz="2400" dirty="0"/>
              <a:t>With </a:t>
            </a:r>
            <a:r>
              <a:rPr lang="en-US" sz="2400" dirty="0" smtClean="0"/>
              <a:t>intrinsics</a:t>
            </a:r>
            <a:r>
              <a:rPr lang="en-US" sz="2400" dirty="0"/>
              <a:t>,</a:t>
            </a:r>
            <a:r>
              <a:rPr lang="en-US" sz="2400" dirty="0" smtClean="0"/>
              <a:t> can </a:t>
            </a:r>
            <a:r>
              <a:rPr lang="en-US" sz="2400" dirty="0"/>
              <a:t>program using these instructions </a:t>
            </a:r>
            <a:r>
              <a:rPr lang="en-US" sz="2400" dirty="0" smtClean="0"/>
              <a:t>indirectly</a:t>
            </a:r>
          </a:p>
          <a:p>
            <a:pPr lvl="1" eaLnBrk="1" hangingPunct="1"/>
            <a:r>
              <a:rPr lang="en-US" sz="2400" dirty="0" smtClean="0"/>
              <a:t>One</a:t>
            </a:r>
            <a:r>
              <a:rPr lang="en-US" sz="2400" dirty="0"/>
              <a:t>-to-one correspondence between</a:t>
            </a:r>
            <a:r>
              <a:rPr lang="en-US" sz="2400" dirty="0" smtClean="0"/>
              <a:t> SSE </a:t>
            </a:r>
            <a:r>
              <a:rPr lang="en-US" sz="2400" dirty="0"/>
              <a:t>instructions and </a:t>
            </a:r>
            <a:r>
              <a:rPr lang="en-US" sz="2400" dirty="0" smtClean="0"/>
              <a:t>intrinsics</a:t>
            </a:r>
          </a:p>
          <a:p>
            <a:pPr lvl="1"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02/09/2010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CS267 Lecture 7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605A823-768C-0B49-9844-B2D28B8E6C3F}" type="slidenum">
              <a:rPr lang="en-US" sz="14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31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SSE </a:t>
            </a:r>
            <a:r>
              <a:rPr lang="en-US" dirty="0" err="1" smtClean="0"/>
              <a:t>Intrinsics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01613" indent="-201613">
              <a:spcBef>
                <a:spcPts val="4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Vector data type:</a:t>
            </a:r>
          </a:p>
          <a:p>
            <a:pPr marL="201613" indent="-201613">
              <a:spcBef>
                <a:spcPts val="450"/>
              </a:spcBef>
              <a:buClr>
                <a:srgbClr val="0536D2"/>
              </a:buClr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536D2"/>
                </a:solidFill>
              </a:rPr>
              <a:t>		_m128d</a:t>
            </a:r>
          </a:p>
          <a:p>
            <a:pPr marL="201613" indent="-201613">
              <a:spcBef>
                <a:spcPts val="4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Load and store operations:</a:t>
            </a:r>
          </a:p>
          <a:p>
            <a:pPr marL="201613" indent="-201613">
              <a:spcBef>
                <a:spcPts val="450"/>
              </a:spcBef>
              <a:buClr>
                <a:srgbClr val="0536D2"/>
              </a:buClr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536D2"/>
                </a:solidFill>
              </a:rPr>
              <a:t>		_</a:t>
            </a:r>
            <a:r>
              <a:rPr lang="en-US" dirty="0" err="1" smtClean="0">
                <a:solidFill>
                  <a:srgbClr val="0536D2"/>
                </a:solidFill>
              </a:rPr>
              <a:t>mm_load_pd</a:t>
            </a:r>
            <a:r>
              <a:rPr lang="en-US" dirty="0" smtClean="0">
                <a:solidFill>
                  <a:srgbClr val="0536D2"/>
                </a:solidFill>
              </a:rPr>
              <a:t>		MOVAPD/aligned, packed double</a:t>
            </a:r>
          </a:p>
          <a:p>
            <a:pPr marL="201613" indent="-201613">
              <a:spcBef>
                <a:spcPts val="450"/>
              </a:spcBef>
              <a:buClr>
                <a:srgbClr val="0536D2"/>
              </a:buClr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536D2"/>
                </a:solidFill>
              </a:rPr>
              <a:t>		_</a:t>
            </a:r>
            <a:r>
              <a:rPr lang="en-US" dirty="0" err="1" smtClean="0">
                <a:solidFill>
                  <a:srgbClr val="0536D2"/>
                </a:solidFill>
              </a:rPr>
              <a:t>mm_store_pd</a:t>
            </a:r>
            <a:r>
              <a:rPr lang="en-US" dirty="0" smtClean="0">
                <a:solidFill>
                  <a:srgbClr val="0536D2"/>
                </a:solidFill>
              </a:rPr>
              <a:t>		MOVAPD/aligned, packed double</a:t>
            </a:r>
          </a:p>
          <a:p>
            <a:pPr marL="201613" indent="-201613">
              <a:spcBef>
                <a:spcPts val="450"/>
              </a:spcBef>
              <a:buClr>
                <a:srgbClr val="0536D2"/>
              </a:buClr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536D2"/>
                </a:solidFill>
              </a:rPr>
              <a:t>		_</a:t>
            </a:r>
            <a:r>
              <a:rPr lang="en-US" dirty="0" err="1" smtClean="0">
                <a:solidFill>
                  <a:srgbClr val="0536D2"/>
                </a:solidFill>
              </a:rPr>
              <a:t>mm_loadu_pd</a:t>
            </a:r>
            <a:r>
              <a:rPr lang="en-US" dirty="0" smtClean="0">
                <a:solidFill>
                  <a:srgbClr val="0536D2"/>
                </a:solidFill>
              </a:rPr>
              <a:t>		MOVUPD/unaligned, packed double</a:t>
            </a:r>
          </a:p>
          <a:p>
            <a:pPr marL="201613" indent="-201613">
              <a:spcBef>
                <a:spcPts val="450"/>
              </a:spcBef>
              <a:buClr>
                <a:srgbClr val="0536D2"/>
              </a:buClr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536D2"/>
                </a:solidFill>
              </a:rPr>
              <a:t>		_</a:t>
            </a:r>
            <a:r>
              <a:rPr lang="en-US" dirty="0" err="1" smtClean="0">
                <a:solidFill>
                  <a:srgbClr val="0536D2"/>
                </a:solidFill>
              </a:rPr>
              <a:t>mm_storeu_pd</a:t>
            </a:r>
            <a:r>
              <a:rPr lang="en-US" dirty="0" smtClean="0">
                <a:solidFill>
                  <a:srgbClr val="0536D2"/>
                </a:solidFill>
              </a:rPr>
              <a:t>	MOVUPD/unaligned, packed double</a:t>
            </a:r>
          </a:p>
          <a:p>
            <a:pPr marL="201613" indent="-201613">
              <a:spcBef>
                <a:spcPts val="4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Load and broadcast across vector</a:t>
            </a:r>
          </a:p>
          <a:p>
            <a:pPr marL="201613" indent="-201613">
              <a:spcBef>
                <a:spcPts val="450"/>
              </a:spcBef>
              <a:buClr>
                <a:srgbClr val="0536D2"/>
              </a:buClr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536D2"/>
                </a:solidFill>
              </a:rPr>
              <a:t>		_mm_load1_pd		MOVSD + shuffling/duplicating</a:t>
            </a:r>
          </a:p>
          <a:p>
            <a:pPr marL="201613" indent="-201613">
              <a:spcBef>
                <a:spcPts val="4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Arithmetic:</a:t>
            </a:r>
          </a:p>
          <a:p>
            <a:pPr marL="201613" indent="-201613">
              <a:spcBef>
                <a:spcPts val="450"/>
              </a:spcBef>
              <a:buClr>
                <a:srgbClr val="0536D2"/>
              </a:buClr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536D2"/>
                </a:solidFill>
              </a:rPr>
              <a:t>		_</a:t>
            </a:r>
            <a:r>
              <a:rPr lang="en-US" dirty="0" err="1" smtClean="0">
                <a:solidFill>
                  <a:srgbClr val="0536D2"/>
                </a:solidFill>
              </a:rPr>
              <a:t>mm_add_pd</a:t>
            </a:r>
            <a:r>
              <a:rPr lang="en-US" dirty="0" smtClean="0">
                <a:solidFill>
                  <a:srgbClr val="0536D2"/>
                </a:solidFill>
              </a:rPr>
              <a:t>		ADDPD/add, packed double	</a:t>
            </a:r>
          </a:p>
          <a:p>
            <a:pPr marL="201613" indent="-201613">
              <a:spcBef>
                <a:spcPts val="450"/>
              </a:spcBef>
              <a:buClr>
                <a:srgbClr val="0536D2"/>
              </a:buClr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536D2"/>
                </a:solidFill>
              </a:rPr>
              <a:t>		_</a:t>
            </a:r>
            <a:r>
              <a:rPr lang="en-US" dirty="0" err="1" smtClean="0">
                <a:solidFill>
                  <a:srgbClr val="0536D2"/>
                </a:solidFill>
              </a:rPr>
              <a:t>mm_mul_pd</a:t>
            </a:r>
            <a:r>
              <a:rPr lang="en-US" dirty="0" smtClean="0">
                <a:solidFill>
                  <a:srgbClr val="0536D2"/>
                </a:solidFill>
              </a:rPr>
              <a:t>		MULPD/multiple, packed double</a:t>
            </a:r>
          </a:p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1025-340B-CD4B-A171-092BBDEC640A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192556" y="1143918"/>
            <a:ext cx="4141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Corresponding SSE instructions: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69934" y="1143918"/>
            <a:ext cx="1507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Instrinsics</a:t>
            </a:r>
            <a:r>
              <a:rPr lang="en-US" sz="2400" dirty="0" smtClean="0"/>
              <a:t>: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2 </a:t>
            </a:r>
            <a:r>
              <a:rPr lang="en-US" dirty="0" err="1" smtClean="0"/>
              <a:t>x</a:t>
            </a:r>
            <a:r>
              <a:rPr lang="en-US" dirty="0" smtClean="0"/>
              <a:t> 2 Matrix Multiply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09BB-1623-C24F-9F0F-5AD52B051B9A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3" name="Group 24"/>
          <p:cNvGrpSpPr/>
          <p:nvPr/>
        </p:nvGrpSpPr>
        <p:grpSpPr>
          <a:xfrm>
            <a:off x="364204" y="3536386"/>
            <a:ext cx="127170" cy="1422400"/>
            <a:chOff x="3416130" y="1994694"/>
            <a:chExt cx="127170" cy="1422400"/>
          </a:xfrm>
        </p:grpSpPr>
        <p:cxnSp>
          <p:nvCxnSpPr>
            <p:cNvPr id="18" name="Straight Connector 17"/>
            <p:cNvCxnSpPr/>
            <p:nvPr/>
          </p:nvCxnSpPr>
          <p:spPr>
            <a:xfrm rot="5400000">
              <a:off x="2717800" y="2705100"/>
              <a:ext cx="14224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>
              <a:off x="3416130" y="2006600"/>
              <a:ext cx="12717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>
              <a:off x="3416130" y="3403600"/>
              <a:ext cx="12717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5"/>
          <p:cNvGrpSpPr/>
          <p:nvPr/>
        </p:nvGrpSpPr>
        <p:grpSpPr>
          <a:xfrm flipH="1">
            <a:off x="1748504" y="3536386"/>
            <a:ext cx="127170" cy="1422400"/>
            <a:chOff x="3416130" y="1994694"/>
            <a:chExt cx="127170" cy="1422400"/>
          </a:xfrm>
        </p:grpSpPr>
        <p:cxnSp>
          <p:nvCxnSpPr>
            <p:cNvPr id="27" name="Straight Connector 26"/>
            <p:cNvCxnSpPr/>
            <p:nvPr/>
          </p:nvCxnSpPr>
          <p:spPr>
            <a:xfrm rot="5400000">
              <a:off x="2717800" y="2705100"/>
              <a:ext cx="14224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>
              <a:off x="3416130" y="2006600"/>
              <a:ext cx="12717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3416130" y="3403600"/>
              <a:ext cx="12717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415174" y="3599092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1215274" y="3611792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440574" y="4437292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2,1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1240674" y="4449992"/>
            <a:ext cx="654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2,2</a:t>
            </a:r>
            <a:endParaRPr lang="en-US" baseline="-25000" dirty="0"/>
          </a:p>
        </p:txBody>
      </p:sp>
      <p:grpSp>
        <p:nvGrpSpPr>
          <p:cNvPr id="8" name="Group 33"/>
          <p:cNvGrpSpPr/>
          <p:nvPr/>
        </p:nvGrpSpPr>
        <p:grpSpPr>
          <a:xfrm>
            <a:off x="2269204" y="3549086"/>
            <a:ext cx="127170" cy="1422400"/>
            <a:chOff x="3416130" y="1994694"/>
            <a:chExt cx="127170" cy="1422400"/>
          </a:xfrm>
        </p:grpSpPr>
        <p:cxnSp>
          <p:nvCxnSpPr>
            <p:cNvPr id="35" name="Straight Connector 34"/>
            <p:cNvCxnSpPr/>
            <p:nvPr/>
          </p:nvCxnSpPr>
          <p:spPr>
            <a:xfrm rot="5400000">
              <a:off x="2717800" y="2705100"/>
              <a:ext cx="14224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3416130" y="2006600"/>
              <a:ext cx="12717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>
              <a:off x="3416130" y="3403600"/>
              <a:ext cx="12717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7"/>
          <p:cNvGrpSpPr/>
          <p:nvPr/>
        </p:nvGrpSpPr>
        <p:grpSpPr>
          <a:xfrm flipH="1">
            <a:off x="3653504" y="3549086"/>
            <a:ext cx="127170" cy="1422400"/>
            <a:chOff x="3416130" y="1994694"/>
            <a:chExt cx="127170" cy="1422400"/>
          </a:xfrm>
        </p:grpSpPr>
        <p:cxnSp>
          <p:nvCxnSpPr>
            <p:cNvPr id="39" name="Straight Connector 38"/>
            <p:cNvCxnSpPr/>
            <p:nvPr/>
          </p:nvCxnSpPr>
          <p:spPr>
            <a:xfrm rot="5400000">
              <a:off x="2717800" y="2705100"/>
              <a:ext cx="14224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0800000">
              <a:off x="3416130" y="2006600"/>
              <a:ext cx="12717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0800000">
              <a:off x="3416130" y="3403600"/>
              <a:ext cx="12717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2320174" y="3611792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3120274" y="3624492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2345574" y="4449992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2,1</a:t>
            </a:r>
            <a:endParaRPr lang="en-US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3145674" y="4462692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2,2</a:t>
            </a:r>
            <a:endParaRPr lang="en-US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1909541" y="4060525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</a:t>
            </a:r>
            <a:endParaRPr lang="en-US" baseline="-25000" dirty="0"/>
          </a:p>
        </p:txBody>
      </p:sp>
      <p:grpSp>
        <p:nvGrpSpPr>
          <p:cNvPr id="10" name="Group 33"/>
          <p:cNvGrpSpPr/>
          <p:nvPr/>
        </p:nvGrpSpPr>
        <p:grpSpPr>
          <a:xfrm>
            <a:off x="4085304" y="3561786"/>
            <a:ext cx="127170" cy="1422400"/>
            <a:chOff x="3416130" y="1994694"/>
            <a:chExt cx="127170" cy="1422400"/>
          </a:xfrm>
        </p:grpSpPr>
        <p:cxnSp>
          <p:nvCxnSpPr>
            <p:cNvPr id="52" name="Straight Connector 51"/>
            <p:cNvCxnSpPr/>
            <p:nvPr/>
          </p:nvCxnSpPr>
          <p:spPr>
            <a:xfrm rot="5400000">
              <a:off x="2717800" y="2705100"/>
              <a:ext cx="14224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0800000">
              <a:off x="3416130" y="2006600"/>
              <a:ext cx="12717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800000">
              <a:off x="3416130" y="3403600"/>
              <a:ext cx="12717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37"/>
          <p:cNvGrpSpPr/>
          <p:nvPr/>
        </p:nvGrpSpPr>
        <p:grpSpPr>
          <a:xfrm flipH="1">
            <a:off x="8758895" y="3561786"/>
            <a:ext cx="127170" cy="1422400"/>
            <a:chOff x="3416130" y="1994694"/>
            <a:chExt cx="127170" cy="1422400"/>
          </a:xfrm>
        </p:grpSpPr>
        <p:cxnSp>
          <p:nvCxnSpPr>
            <p:cNvPr id="56" name="Straight Connector 55"/>
            <p:cNvCxnSpPr/>
            <p:nvPr/>
          </p:nvCxnSpPr>
          <p:spPr>
            <a:xfrm rot="5400000">
              <a:off x="2717800" y="2705100"/>
              <a:ext cx="14224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0800000">
              <a:off x="3416130" y="2006600"/>
              <a:ext cx="12717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0800000">
              <a:off x="3416130" y="3403600"/>
              <a:ext cx="12717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4136274" y="3624492"/>
            <a:ext cx="2114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1,1</a:t>
            </a:r>
            <a:r>
              <a:rPr lang="en-US" dirty="0" smtClean="0"/>
              <a:t>=A</a:t>
            </a:r>
            <a:r>
              <a:rPr lang="en-US" baseline="-25000" dirty="0" smtClean="0"/>
              <a:t>1,1</a:t>
            </a:r>
            <a:r>
              <a:rPr lang="en-US" dirty="0" smtClean="0"/>
              <a:t>B</a:t>
            </a:r>
            <a:r>
              <a:rPr lang="en-US" baseline="-25000" dirty="0" smtClean="0"/>
              <a:t>1,1 </a:t>
            </a:r>
            <a:r>
              <a:rPr lang="en-US" dirty="0" smtClean="0"/>
              <a:t>+ A</a:t>
            </a:r>
            <a:r>
              <a:rPr lang="en-US" baseline="-25000" dirty="0" smtClean="0"/>
              <a:t>1,2</a:t>
            </a:r>
            <a:r>
              <a:rPr lang="en-US" dirty="0" smtClean="0"/>
              <a:t>B</a:t>
            </a:r>
            <a:r>
              <a:rPr lang="en-US" baseline="-25000" dirty="0" smtClean="0"/>
              <a:t>2,1</a:t>
            </a:r>
            <a:endParaRPr lang="en-US" baseline="-25000" dirty="0"/>
          </a:p>
        </p:txBody>
      </p:sp>
      <p:sp>
        <p:nvSpPr>
          <p:cNvPr id="60" name="TextBox 59"/>
          <p:cNvSpPr txBox="1"/>
          <p:nvPr/>
        </p:nvSpPr>
        <p:spPr>
          <a:xfrm>
            <a:off x="6608547" y="3637192"/>
            <a:ext cx="2031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1,2</a:t>
            </a:r>
            <a:r>
              <a:rPr lang="en-US" dirty="0" smtClean="0"/>
              <a:t>=A</a:t>
            </a:r>
            <a:r>
              <a:rPr lang="en-US" baseline="-25000" dirty="0" smtClean="0"/>
              <a:t>1,1</a:t>
            </a:r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r>
              <a:rPr lang="en-US" dirty="0" smtClean="0"/>
              <a:t>+A</a:t>
            </a:r>
            <a:r>
              <a:rPr lang="en-US" baseline="-25000" dirty="0" smtClean="0"/>
              <a:t>1,2</a:t>
            </a:r>
            <a:r>
              <a:rPr lang="en-US" dirty="0" smtClean="0"/>
              <a:t>B</a:t>
            </a:r>
            <a:r>
              <a:rPr lang="en-US" baseline="-25000" dirty="0" smtClean="0"/>
              <a:t>2,2</a:t>
            </a:r>
          </a:p>
          <a:p>
            <a:endParaRPr lang="en-US" baseline="-25000" dirty="0"/>
          </a:p>
        </p:txBody>
      </p:sp>
      <p:sp>
        <p:nvSpPr>
          <p:cNvPr id="61" name="TextBox 60"/>
          <p:cNvSpPr txBox="1"/>
          <p:nvPr/>
        </p:nvSpPr>
        <p:spPr>
          <a:xfrm>
            <a:off x="4148974" y="4462692"/>
            <a:ext cx="211484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2,1</a:t>
            </a:r>
            <a:r>
              <a:rPr lang="en-US" dirty="0" smtClean="0"/>
              <a:t>=A</a:t>
            </a:r>
            <a:r>
              <a:rPr lang="en-US" baseline="-25000" dirty="0" smtClean="0"/>
              <a:t>2,1</a:t>
            </a:r>
            <a:r>
              <a:rPr lang="en-US" dirty="0" smtClean="0"/>
              <a:t>B</a:t>
            </a:r>
            <a:r>
              <a:rPr lang="en-US" baseline="-25000" dirty="0" smtClean="0"/>
              <a:t>1,1 </a:t>
            </a:r>
            <a:r>
              <a:rPr lang="en-US" dirty="0" smtClean="0"/>
              <a:t>+ A</a:t>
            </a:r>
            <a:r>
              <a:rPr lang="en-US" baseline="-25000" dirty="0" smtClean="0"/>
              <a:t>2,2</a:t>
            </a:r>
            <a:r>
              <a:rPr lang="en-US" dirty="0" smtClean="0"/>
              <a:t>B</a:t>
            </a:r>
            <a:r>
              <a:rPr lang="en-US" baseline="-25000" dirty="0" smtClean="0"/>
              <a:t>2,1</a:t>
            </a:r>
          </a:p>
          <a:p>
            <a:endParaRPr lang="en-US" baseline="-25000" dirty="0"/>
          </a:p>
        </p:txBody>
      </p:sp>
      <p:sp>
        <p:nvSpPr>
          <p:cNvPr id="62" name="TextBox 61"/>
          <p:cNvSpPr txBox="1"/>
          <p:nvPr/>
        </p:nvSpPr>
        <p:spPr>
          <a:xfrm>
            <a:off x="6633947" y="4475392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2,2</a:t>
            </a:r>
            <a:r>
              <a:rPr lang="en-US" dirty="0" smtClean="0"/>
              <a:t>=A</a:t>
            </a:r>
            <a:r>
              <a:rPr lang="en-US" baseline="-25000" dirty="0" smtClean="0"/>
              <a:t>2,1</a:t>
            </a:r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r>
              <a:rPr lang="en-US" dirty="0" smtClean="0"/>
              <a:t>+A</a:t>
            </a:r>
            <a:r>
              <a:rPr lang="en-US" baseline="-25000" dirty="0" smtClean="0"/>
              <a:t>2,2</a:t>
            </a:r>
            <a:r>
              <a:rPr lang="en-US" dirty="0" smtClean="0"/>
              <a:t>B</a:t>
            </a:r>
            <a:r>
              <a:rPr lang="en-US" baseline="-25000" dirty="0" smtClean="0"/>
              <a:t>2,2</a:t>
            </a:r>
            <a:endParaRPr lang="en-US" baseline="-25000" dirty="0"/>
          </a:p>
        </p:txBody>
      </p:sp>
      <p:sp>
        <p:nvSpPr>
          <p:cNvPr id="63" name="TextBox 62"/>
          <p:cNvSpPr txBox="1"/>
          <p:nvPr/>
        </p:nvSpPr>
        <p:spPr>
          <a:xfrm>
            <a:off x="3789141" y="4060525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baseline="-25000" dirty="0"/>
          </a:p>
        </p:txBody>
      </p:sp>
      <p:grpSp>
        <p:nvGrpSpPr>
          <p:cNvPr id="12" name="Group 64"/>
          <p:cNvGrpSpPr/>
          <p:nvPr/>
        </p:nvGrpSpPr>
        <p:grpSpPr>
          <a:xfrm>
            <a:off x="2328333" y="1893910"/>
            <a:ext cx="4187363" cy="1382590"/>
            <a:chOff x="3759200" y="3947071"/>
            <a:chExt cx="4187363" cy="1382590"/>
          </a:xfrm>
        </p:grpSpPr>
        <p:sp>
          <p:nvSpPr>
            <p:cNvPr id="66" name="TextBox 65"/>
            <p:cNvSpPr txBox="1"/>
            <p:nvPr/>
          </p:nvSpPr>
          <p:spPr>
            <a:xfrm>
              <a:off x="3759200" y="4165600"/>
              <a:ext cx="418736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err="1" smtClean="0"/>
                <a:t>C</a:t>
              </a:r>
              <a:r>
                <a:rPr lang="en-US" sz="3200" baseline="-25000" dirty="0" err="1" smtClean="0"/>
                <a:t>i,j</a:t>
              </a:r>
              <a:r>
                <a:rPr lang="en-US" sz="3200" dirty="0" smtClean="0"/>
                <a:t> = (</a:t>
              </a:r>
              <a:r>
                <a:rPr lang="en-US" sz="3200" dirty="0" err="1" smtClean="0"/>
                <a:t>A×B)</a:t>
              </a:r>
              <a:r>
                <a:rPr lang="en-US" sz="3200" baseline="-25000" dirty="0" err="1" smtClean="0"/>
                <a:t>i,j</a:t>
              </a:r>
              <a:r>
                <a:rPr lang="en-US" sz="3200" dirty="0" smtClean="0"/>
                <a:t> = </a:t>
              </a:r>
              <a:r>
                <a:rPr lang="en-US" sz="4800" dirty="0" smtClean="0"/>
                <a:t>∑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A</a:t>
              </a:r>
              <a:r>
                <a:rPr lang="en-US" sz="3200" baseline="-25000" dirty="0" err="1" smtClean="0"/>
                <a:t>i,k</a:t>
              </a:r>
              <a:r>
                <a:rPr lang="en-US" sz="3200" dirty="0" smtClean="0"/>
                <a:t>× </a:t>
              </a:r>
              <a:r>
                <a:rPr lang="en-US" sz="3200" dirty="0" err="1" smtClean="0"/>
                <a:t>B</a:t>
              </a:r>
              <a:r>
                <a:rPr lang="en-US" sz="3200" baseline="-25000" dirty="0" err="1" smtClean="0"/>
                <a:t>k,j</a:t>
              </a:r>
              <a:endParaRPr lang="en-US" sz="3200" baseline="-25000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111199" y="3947071"/>
              <a:ext cx="47586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99531" y="4806441"/>
              <a:ext cx="128866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err="1" smtClean="0"/>
                <a:t>k</a:t>
              </a:r>
              <a:r>
                <a:rPr lang="en-US" sz="2800" dirty="0" smtClean="0"/>
                <a:t> = 1</a:t>
              </a:r>
              <a:endParaRPr lang="en-US" sz="2800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228600" y="1739900"/>
            <a:ext cx="3823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Definition of Matrix Multiply:</a:t>
            </a:r>
            <a:endParaRPr lang="en-US" sz="2400" dirty="0"/>
          </a:p>
        </p:txBody>
      </p:sp>
      <p:sp>
        <p:nvSpPr>
          <p:cNvPr id="70" name="Rectangle 69"/>
          <p:cNvSpPr/>
          <p:nvPr/>
        </p:nvSpPr>
        <p:spPr>
          <a:xfrm>
            <a:off x="474133" y="3657600"/>
            <a:ext cx="422390" cy="1251453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379133" y="3649134"/>
            <a:ext cx="431800" cy="384828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642708" y="3699934"/>
            <a:ext cx="672392" cy="1177103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2 </a:t>
            </a:r>
            <a:r>
              <a:rPr lang="en-US" dirty="0" err="1" smtClean="0"/>
              <a:t>x</a:t>
            </a:r>
            <a:r>
              <a:rPr lang="en-US" dirty="0" smtClean="0"/>
              <a:t> 2 Matrix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88559"/>
          </a:xfrm>
        </p:spPr>
        <p:txBody>
          <a:bodyPr>
            <a:normAutofit/>
          </a:bodyPr>
          <a:lstStyle/>
          <a:p>
            <a:r>
              <a:rPr lang="en-US" dirty="0" smtClean="0"/>
              <a:t>Using the XMM registers</a:t>
            </a:r>
          </a:p>
          <a:p>
            <a:pPr lvl="1"/>
            <a:r>
              <a:rPr lang="en-US" dirty="0" smtClean="0"/>
              <a:t>64-bit/double precision/two doubles per XMM </a:t>
            </a:r>
            <a:r>
              <a:rPr lang="en-US" dirty="0" err="1" smtClean="0"/>
              <a:t>reg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1213-CFC2-EF46-9D56-F635DE4C785F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/>
          </a:p>
        </p:txBody>
      </p:sp>
      <p:grpSp>
        <p:nvGrpSpPr>
          <p:cNvPr id="9" name="Group 11"/>
          <p:cNvGrpSpPr/>
          <p:nvPr/>
        </p:nvGrpSpPr>
        <p:grpSpPr>
          <a:xfrm>
            <a:off x="1426667" y="2952975"/>
            <a:ext cx="3170352" cy="319246"/>
            <a:chOff x="1426667" y="3105372"/>
            <a:chExt cx="3170352" cy="319246"/>
          </a:xfrm>
        </p:grpSpPr>
        <p:sp>
          <p:nvSpPr>
            <p:cNvPr id="7" name="Rectangle 6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7" idx="0"/>
              <a:endCxn id="7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"/>
          <p:cNvGrpSpPr/>
          <p:nvPr/>
        </p:nvGrpSpPr>
        <p:grpSpPr>
          <a:xfrm>
            <a:off x="1427213" y="3340073"/>
            <a:ext cx="3170352" cy="319246"/>
            <a:chOff x="4588528" y="3105909"/>
            <a:chExt cx="3170352" cy="319246"/>
          </a:xfrm>
        </p:grpSpPr>
        <p:sp>
          <p:nvSpPr>
            <p:cNvPr id="8" name="Rectangle 7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38731" y="2867013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939277" y="325243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960842" y="2867013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961756" y="3252436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510242" y="2875479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2,1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511156" y="3260902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2,2</a:t>
            </a:r>
            <a:endParaRPr lang="en-US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4893733" y="3081867"/>
            <a:ext cx="3442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Stored in memory in Column order</a:t>
            </a:r>
            <a:endParaRPr lang="en-US" dirty="0"/>
          </a:p>
        </p:txBody>
      </p:sp>
      <p:grpSp>
        <p:nvGrpSpPr>
          <p:cNvPr id="13" name="Group 20"/>
          <p:cNvGrpSpPr/>
          <p:nvPr/>
        </p:nvGrpSpPr>
        <p:grpSpPr>
          <a:xfrm>
            <a:off x="1443604" y="5205101"/>
            <a:ext cx="3170352" cy="319246"/>
            <a:chOff x="1426667" y="3105372"/>
            <a:chExt cx="3170352" cy="319246"/>
          </a:xfrm>
        </p:grpSpPr>
        <p:sp>
          <p:nvSpPr>
            <p:cNvPr id="22" name="Rectangle 21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>
              <a:stCxn id="22" idx="0"/>
              <a:endCxn id="22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3"/>
          <p:cNvGrpSpPr/>
          <p:nvPr/>
        </p:nvGrpSpPr>
        <p:grpSpPr>
          <a:xfrm>
            <a:off x="1444150" y="5592199"/>
            <a:ext cx="3170352" cy="319246"/>
            <a:chOff x="4588528" y="3105909"/>
            <a:chExt cx="3170352" cy="319246"/>
          </a:xfrm>
        </p:grpSpPr>
        <p:sp>
          <p:nvSpPr>
            <p:cNvPr id="25" name="Rectangle 24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955668" y="5119139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956214" y="550456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1977779" y="511913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i,1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78693" y="5504562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i,2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527179" y="5127605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i,1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28093" y="5513028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i,2</a:t>
            </a:r>
            <a:endParaRPr lang="en-US" baseline="-25000" dirty="0"/>
          </a:p>
        </p:txBody>
      </p:sp>
      <p:grpSp>
        <p:nvGrpSpPr>
          <p:cNvPr id="24" name="Group 32"/>
          <p:cNvGrpSpPr/>
          <p:nvPr/>
        </p:nvGrpSpPr>
        <p:grpSpPr>
          <a:xfrm>
            <a:off x="1443604" y="4256835"/>
            <a:ext cx="3170352" cy="319246"/>
            <a:chOff x="1426667" y="3105372"/>
            <a:chExt cx="3170352" cy="319246"/>
          </a:xfrm>
        </p:grpSpPr>
        <p:sp>
          <p:nvSpPr>
            <p:cNvPr id="34" name="Rectangle 33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stCxn id="34" idx="0"/>
              <a:endCxn id="34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955668" y="4170873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977779" y="4170873"/>
            <a:ext cx="469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1,i</a:t>
            </a:r>
            <a:endParaRPr lang="en-US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3527179" y="4179339"/>
            <a:ext cx="469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2,i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2 </a:t>
            </a:r>
            <a:r>
              <a:rPr lang="en-US" dirty="0" err="1" smtClean="0"/>
              <a:t>x</a:t>
            </a:r>
            <a:r>
              <a:rPr lang="en-US" dirty="0" smtClean="0"/>
              <a:t> 2 Matrix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23283"/>
          </a:xfrm>
        </p:spPr>
        <p:txBody>
          <a:bodyPr/>
          <a:lstStyle/>
          <a:p>
            <a:r>
              <a:rPr lang="en-US" dirty="0" smtClean="0"/>
              <a:t>Initialization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=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DF3B-1A4E-3646-9BE1-B8CACE14E799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/>
          </a:p>
        </p:txBody>
      </p:sp>
      <p:grpSp>
        <p:nvGrpSpPr>
          <p:cNvPr id="9" name="Group 11"/>
          <p:cNvGrpSpPr/>
          <p:nvPr/>
        </p:nvGrpSpPr>
        <p:grpSpPr>
          <a:xfrm>
            <a:off x="1426667" y="2409173"/>
            <a:ext cx="3170352" cy="319246"/>
            <a:chOff x="1426667" y="3105372"/>
            <a:chExt cx="3170352" cy="319246"/>
          </a:xfrm>
        </p:grpSpPr>
        <p:sp>
          <p:nvSpPr>
            <p:cNvPr id="7" name="Rectangle 6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7" idx="0"/>
              <a:endCxn id="7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"/>
          <p:cNvGrpSpPr/>
          <p:nvPr/>
        </p:nvGrpSpPr>
        <p:grpSpPr>
          <a:xfrm>
            <a:off x="1427213" y="2796271"/>
            <a:ext cx="3170352" cy="319246"/>
            <a:chOff x="4588528" y="3105909"/>
            <a:chExt cx="3170352" cy="319246"/>
          </a:xfrm>
        </p:grpSpPr>
        <p:sp>
          <p:nvSpPr>
            <p:cNvPr id="8" name="Rectangle 7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38731" y="23232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939277" y="27086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960842" y="232321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961756" y="2708634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510242" y="233167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511156" y="2717100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baseline="-25000" dirty="0"/>
          </a:p>
        </p:txBody>
      </p:sp>
      <p:grpSp>
        <p:nvGrpSpPr>
          <p:cNvPr id="13" name="Group 20"/>
          <p:cNvGrpSpPr/>
          <p:nvPr/>
        </p:nvGrpSpPr>
        <p:grpSpPr>
          <a:xfrm>
            <a:off x="1443604" y="5033873"/>
            <a:ext cx="3170352" cy="319246"/>
            <a:chOff x="1426667" y="3105372"/>
            <a:chExt cx="3170352" cy="319246"/>
          </a:xfrm>
        </p:grpSpPr>
        <p:sp>
          <p:nvSpPr>
            <p:cNvPr id="22" name="Rectangle 21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>
              <a:stCxn id="22" idx="0"/>
              <a:endCxn id="22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23"/>
          <p:cNvGrpSpPr/>
          <p:nvPr/>
        </p:nvGrpSpPr>
        <p:grpSpPr>
          <a:xfrm>
            <a:off x="1444150" y="5420971"/>
            <a:ext cx="3170352" cy="319246"/>
            <a:chOff x="4588528" y="3105909"/>
            <a:chExt cx="3170352" cy="319246"/>
          </a:xfrm>
        </p:grpSpPr>
        <p:sp>
          <p:nvSpPr>
            <p:cNvPr id="25" name="Rectangle 24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955668" y="49479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956214" y="53333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1977779" y="494791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78693" y="5333334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527179" y="495637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28093" y="5341800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grpSp>
        <p:nvGrpSpPr>
          <p:cNvPr id="21" name="Group 32"/>
          <p:cNvGrpSpPr/>
          <p:nvPr/>
        </p:nvGrpSpPr>
        <p:grpSpPr>
          <a:xfrm>
            <a:off x="1443604" y="4085607"/>
            <a:ext cx="3170352" cy="319246"/>
            <a:chOff x="1426667" y="3105372"/>
            <a:chExt cx="3170352" cy="319246"/>
          </a:xfrm>
        </p:grpSpPr>
        <p:sp>
          <p:nvSpPr>
            <p:cNvPr id="34" name="Rectangle 33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stCxn id="34" idx="0"/>
              <a:endCxn id="34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955668" y="3999645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977779" y="3999645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3527179" y="4008111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2,1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4769488" y="3955802"/>
            <a:ext cx="3574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</a:t>
            </a:r>
            <a:r>
              <a:rPr lang="en-US" dirty="0" err="1" smtClean="0">
                <a:solidFill>
                  <a:srgbClr val="0536D2"/>
                </a:solidFill>
              </a:rPr>
              <a:t>mm_load_pd</a:t>
            </a:r>
            <a:r>
              <a:rPr lang="en-US" dirty="0" smtClean="0">
                <a:solidFill>
                  <a:srgbClr val="0536D2"/>
                </a:solidFill>
              </a:rPr>
              <a:t>: </a:t>
            </a:r>
            <a:r>
              <a:rPr lang="en-US" dirty="0" smtClean="0"/>
              <a:t>Stored in memory in </a:t>
            </a:r>
            <a:br>
              <a:rPr lang="en-US" dirty="0" smtClean="0"/>
            </a:br>
            <a:r>
              <a:rPr lang="en-US" dirty="0" smtClean="0"/>
              <a:t>Column order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769488" y="4921530"/>
            <a:ext cx="41969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_mm_load1_pd: </a:t>
            </a:r>
            <a:r>
              <a:rPr lang="en-US" dirty="0" smtClean="0"/>
              <a:t>SSE instruction that loads </a:t>
            </a:r>
            <a:br>
              <a:rPr lang="en-US" dirty="0" smtClean="0"/>
            </a:br>
            <a:r>
              <a:rPr lang="en-US" dirty="0" smtClean="0"/>
              <a:t>a double word and stores it in the high and </a:t>
            </a:r>
            <a:br>
              <a:rPr lang="en-US" dirty="0" smtClean="0"/>
            </a:br>
            <a:r>
              <a:rPr lang="en-US" dirty="0" smtClean="0"/>
              <a:t>low double words of the XMM register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81000" y="3429000"/>
            <a:ext cx="8763000" cy="27657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2 </a:t>
            </a:r>
            <a:r>
              <a:rPr lang="en-US" dirty="0" err="1" smtClean="0"/>
              <a:t>x</a:t>
            </a:r>
            <a:r>
              <a:rPr lang="en-US" dirty="0" smtClean="0"/>
              <a:t> 2 Matrix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23283"/>
          </a:xfrm>
        </p:spPr>
        <p:txBody>
          <a:bodyPr/>
          <a:lstStyle/>
          <a:p>
            <a:r>
              <a:rPr lang="en-US" dirty="0" smtClean="0"/>
              <a:t>Initialization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=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C85D-FBA5-564B-9703-C47ADDBC8C7B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9" name="Group 11"/>
          <p:cNvGrpSpPr/>
          <p:nvPr/>
        </p:nvGrpSpPr>
        <p:grpSpPr>
          <a:xfrm>
            <a:off x="1426667" y="2409173"/>
            <a:ext cx="3170352" cy="319246"/>
            <a:chOff x="1426667" y="3105372"/>
            <a:chExt cx="3170352" cy="319246"/>
          </a:xfrm>
        </p:grpSpPr>
        <p:sp>
          <p:nvSpPr>
            <p:cNvPr id="7" name="Rectangle 6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7" idx="0"/>
              <a:endCxn id="7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"/>
          <p:cNvGrpSpPr/>
          <p:nvPr/>
        </p:nvGrpSpPr>
        <p:grpSpPr>
          <a:xfrm>
            <a:off x="1427213" y="2796271"/>
            <a:ext cx="3170352" cy="319246"/>
            <a:chOff x="4588528" y="3105909"/>
            <a:chExt cx="3170352" cy="319246"/>
          </a:xfrm>
        </p:grpSpPr>
        <p:sp>
          <p:nvSpPr>
            <p:cNvPr id="8" name="Rectangle 7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38731" y="23232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939277" y="27086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960842" y="232321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961756" y="2708634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510242" y="233167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511156" y="2717100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baseline="-25000" dirty="0"/>
          </a:p>
        </p:txBody>
      </p:sp>
      <p:grpSp>
        <p:nvGrpSpPr>
          <p:cNvPr id="13" name="Group 20"/>
          <p:cNvGrpSpPr/>
          <p:nvPr/>
        </p:nvGrpSpPr>
        <p:grpSpPr>
          <a:xfrm>
            <a:off x="1443604" y="5033873"/>
            <a:ext cx="3170352" cy="319246"/>
            <a:chOff x="1426667" y="3105372"/>
            <a:chExt cx="3170352" cy="319246"/>
          </a:xfrm>
        </p:grpSpPr>
        <p:sp>
          <p:nvSpPr>
            <p:cNvPr id="22" name="Rectangle 21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>
              <a:stCxn id="22" idx="0"/>
              <a:endCxn id="22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23"/>
          <p:cNvGrpSpPr/>
          <p:nvPr/>
        </p:nvGrpSpPr>
        <p:grpSpPr>
          <a:xfrm>
            <a:off x="1444150" y="5420971"/>
            <a:ext cx="3170352" cy="319246"/>
            <a:chOff x="4588528" y="3105909"/>
            <a:chExt cx="3170352" cy="319246"/>
          </a:xfrm>
        </p:grpSpPr>
        <p:sp>
          <p:nvSpPr>
            <p:cNvPr id="25" name="Rectangle 24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955668" y="49479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956214" y="53333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1977779" y="494791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78693" y="5333334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527179" y="495637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28093" y="5341800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grpSp>
        <p:nvGrpSpPr>
          <p:cNvPr id="21" name="Group 32"/>
          <p:cNvGrpSpPr/>
          <p:nvPr/>
        </p:nvGrpSpPr>
        <p:grpSpPr>
          <a:xfrm>
            <a:off x="1443604" y="4085607"/>
            <a:ext cx="3170352" cy="319246"/>
            <a:chOff x="1426667" y="3105372"/>
            <a:chExt cx="3170352" cy="319246"/>
          </a:xfrm>
        </p:grpSpPr>
        <p:sp>
          <p:nvSpPr>
            <p:cNvPr id="34" name="Rectangle 33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stCxn id="34" idx="0"/>
              <a:endCxn id="34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955668" y="3999645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977779" y="3999645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3527179" y="4008111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2,1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4769487" y="3955802"/>
            <a:ext cx="4108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</a:t>
            </a:r>
            <a:r>
              <a:rPr lang="en-US" dirty="0" err="1" smtClean="0">
                <a:solidFill>
                  <a:srgbClr val="0536D2"/>
                </a:solidFill>
              </a:rPr>
              <a:t>mm_load_pd</a:t>
            </a:r>
            <a:r>
              <a:rPr lang="en-US" dirty="0" smtClean="0">
                <a:solidFill>
                  <a:srgbClr val="0536D2"/>
                </a:solidFill>
              </a:rPr>
              <a:t>: </a:t>
            </a:r>
            <a:r>
              <a:rPr lang="en-US" dirty="0" smtClean="0"/>
              <a:t>Load 2 doubles into XMM </a:t>
            </a:r>
            <a:r>
              <a:rPr lang="en-US" dirty="0" err="1" smtClean="0"/>
              <a:t>reg</a:t>
            </a:r>
            <a:r>
              <a:rPr lang="en-US" dirty="0" smtClean="0"/>
              <a:t>, Stored in memory in Column order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769488" y="4921530"/>
            <a:ext cx="41969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_mm_load1_pd: </a:t>
            </a:r>
            <a:r>
              <a:rPr lang="en-US" dirty="0" smtClean="0"/>
              <a:t>SSE instruction that loads </a:t>
            </a:r>
            <a:br>
              <a:rPr lang="en-US" dirty="0" smtClean="0"/>
            </a:br>
            <a:r>
              <a:rPr lang="en-US" dirty="0" smtClean="0"/>
              <a:t>a double word and stores it in the high and </a:t>
            </a:r>
            <a:br>
              <a:rPr lang="en-US" dirty="0" smtClean="0"/>
            </a:br>
            <a:r>
              <a:rPr lang="en-US" dirty="0" smtClean="0"/>
              <a:t>low double words of the XMM register </a:t>
            </a:r>
            <a:br>
              <a:rPr lang="en-US" dirty="0" smtClean="0"/>
            </a:br>
            <a:r>
              <a:rPr lang="en-US" dirty="0" smtClean="0"/>
              <a:t>(duplicates value in both halves of XMM)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2 </a:t>
            </a:r>
            <a:r>
              <a:rPr lang="en-US" dirty="0" err="1" smtClean="0"/>
              <a:t>x</a:t>
            </a:r>
            <a:r>
              <a:rPr lang="en-US" dirty="0" smtClean="0"/>
              <a:t> 2 Matrix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23283"/>
          </a:xfrm>
        </p:spPr>
        <p:txBody>
          <a:bodyPr/>
          <a:lstStyle/>
          <a:p>
            <a:r>
              <a:rPr lang="en-US" dirty="0" smtClean="0"/>
              <a:t>First iteration intermediate result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=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D368-F12D-7E4D-A96A-7127CFAFBD16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  <p:grpSp>
        <p:nvGrpSpPr>
          <p:cNvPr id="9" name="Group 11"/>
          <p:cNvGrpSpPr/>
          <p:nvPr/>
        </p:nvGrpSpPr>
        <p:grpSpPr>
          <a:xfrm>
            <a:off x="1426667" y="2409173"/>
            <a:ext cx="3170352" cy="319246"/>
            <a:chOff x="1426667" y="3105372"/>
            <a:chExt cx="3170352" cy="319246"/>
          </a:xfrm>
        </p:grpSpPr>
        <p:sp>
          <p:nvSpPr>
            <p:cNvPr id="7" name="Rectangle 6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7" idx="0"/>
              <a:endCxn id="7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"/>
          <p:cNvGrpSpPr/>
          <p:nvPr/>
        </p:nvGrpSpPr>
        <p:grpSpPr>
          <a:xfrm>
            <a:off x="1427213" y="2796271"/>
            <a:ext cx="3170352" cy="319246"/>
            <a:chOff x="4588528" y="3105909"/>
            <a:chExt cx="3170352" cy="319246"/>
          </a:xfrm>
        </p:grpSpPr>
        <p:sp>
          <p:nvSpPr>
            <p:cNvPr id="8" name="Rectangle 7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38731" y="23232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939277" y="27086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pSp>
        <p:nvGrpSpPr>
          <p:cNvPr id="13" name="Group 20"/>
          <p:cNvGrpSpPr/>
          <p:nvPr/>
        </p:nvGrpSpPr>
        <p:grpSpPr>
          <a:xfrm>
            <a:off x="1443604" y="5033873"/>
            <a:ext cx="3170352" cy="319246"/>
            <a:chOff x="1426667" y="3105372"/>
            <a:chExt cx="3170352" cy="319246"/>
          </a:xfrm>
        </p:grpSpPr>
        <p:sp>
          <p:nvSpPr>
            <p:cNvPr id="22" name="Rectangle 21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>
              <a:stCxn id="22" idx="0"/>
              <a:endCxn id="22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23"/>
          <p:cNvGrpSpPr/>
          <p:nvPr/>
        </p:nvGrpSpPr>
        <p:grpSpPr>
          <a:xfrm>
            <a:off x="1444150" y="5420971"/>
            <a:ext cx="3170352" cy="319246"/>
            <a:chOff x="4588528" y="3105909"/>
            <a:chExt cx="3170352" cy="319246"/>
          </a:xfrm>
        </p:grpSpPr>
        <p:sp>
          <p:nvSpPr>
            <p:cNvPr id="25" name="Rectangle 24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955668" y="49479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956214" y="53333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1977779" y="494791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78693" y="5333334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527179" y="495637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28093" y="5341800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grpSp>
        <p:nvGrpSpPr>
          <p:cNvPr id="17" name="Group 32"/>
          <p:cNvGrpSpPr/>
          <p:nvPr/>
        </p:nvGrpSpPr>
        <p:grpSpPr>
          <a:xfrm>
            <a:off x="1443604" y="4085607"/>
            <a:ext cx="3170352" cy="319246"/>
            <a:chOff x="1426667" y="3105372"/>
            <a:chExt cx="3170352" cy="319246"/>
          </a:xfrm>
        </p:grpSpPr>
        <p:sp>
          <p:nvSpPr>
            <p:cNvPr id="34" name="Rectangle 33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stCxn id="34" idx="0"/>
              <a:endCxn id="34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955668" y="3999645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977779" y="3999645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3527179" y="4008111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2,1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4769488" y="3955802"/>
            <a:ext cx="3574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</a:t>
            </a:r>
            <a:r>
              <a:rPr lang="en-US" dirty="0" err="1" smtClean="0">
                <a:solidFill>
                  <a:srgbClr val="0536D2"/>
                </a:solidFill>
              </a:rPr>
              <a:t>mm_load_pd</a:t>
            </a:r>
            <a:r>
              <a:rPr lang="en-US" dirty="0" smtClean="0">
                <a:solidFill>
                  <a:srgbClr val="0536D2"/>
                </a:solidFill>
              </a:rPr>
              <a:t>: </a:t>
            </a:r>
            <a:r>
              <a:rPr lang="en-US" dirty="0" smtClean="0"/>
              <a:t>Stored in memory in </a:t>
            </a:r>
            <a:br>
              <a:rPr lang="en-US" dirty="0" smtClean="0"/>
            </a:br>
            <a:r>
              <a:rPr lang="en-US" dirty="0" smtClean="0"/>
              <a:t>Column order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629522" y="2323211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0+A</a:t>
            </a:r>
            <a:r>
              <a:rPr lang="en-US" baseline="-25000" dirty="0" smtClean="0"/>
              <a:t>1,1</a:t>
            </a:r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1642534" y="2708634"/>
            <a:ext cx="1286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0+A</a:t>
            </a:r>
            <a:r>
              <a:rPr lang="en-US" baseline="-25000" dirty="0" smtClean="0"/>
              <a:t>1,1</a:t>
            </a:r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3340902" y="2331677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0+A</a:t>
            </a:r>
            <a:r>
              <a:rPr lang="en-US" baseline="-25000" dirty="0" smtClean="0"/>
              <a:t>2,1</a:t>
            </a:r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3341816" y="2717100"/>
            <a:ext cx="1391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0+A</a:t>
            </a:r>
            <a:r>
              <a:rPr lang="en-US" baseline="-25000" dirty="0" smtClean="0"/>
              <a:t>2,1</a:t>
            </a:r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4852864" y="2385538"/>
            <a:ext cx="42632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 = </a:t>
            </a:r>
            <a:r>
              <a:rPr lang="en-US" dirty="0" smtClean="0">
                <a:solidFill>
                  <a:srgbClr val="0000FF"/>
                </a:solidFill>
              </a:rPr>
              <a:t>_mm_add_pd</a:t>
            </a:r>
            <a:r>
              <a:rPr lang="en-US" dirty="0" smtClean="0"/>
              <a:t>(c1,</a:t>
            </a:r>
            <a:r>
              <a:rPr lang="en-US" dirty="0" smtClean="0">
                <a:solidFill>
                  <a:srgbClr val="0000FF"/>
                </a:solidFill>
              </a:rPr>
              <a:t>_mm_mul_pd</a:t>
            </a:r>
            <a:r>
              <a:rPr lang="en-US" dirty="0" smtClean="0"/>
              <a:t>(a,b1));</a:t>
            </a:r>
          </a:p>
          <a:p>
            <a:r>
              <a:rPr lang="en-US" dirty="0" smtClean="0"/>
              <a:t>c2 = </a:t>
            </a:r>
            <a:r>
              <a:rPr lang="en-US" dirty="0" smtClean="0">
                <a:solidFill>
                  <a:srgbClr val="0000FF"/>
                </a:solidFill>
              </a:rPr>
              <a:t>_mm_add_pd</a:t>
            </a:r>
            <a:r>
              <a:rPr lang="en-US" dirty="0" smtClean="0"/>
              <a:t>(c2,</a:t>
            </a:r>
            <a:r>
              <a:rPr lang="en-US" dirty="0" smtClean="0">
                <a:solidFill>
                  <a:srgbClr val="0000FF"/>
                </a:solidFill>
              </a:rPr>
              <a:t>_mm_mul_pd</a:t>
            </a:r>
            <a:r>
              <a:rPr lang="en-US" dirty="0" smtClean="0"/>
              <a:t>(a,b2));</a:t>
            </a:r>
          </a:p>
          <a:p>
            <a:r>
              <a:rPr lang="en-US" dirty="0" smtClean="0"/>
              <a:t>SSE instructions first do parallel multiplies </a:t>
            </a:r>
            <a:br>
              <a:rPr lang="en-US" dirty="0" smtClean="0"/>
            </a:br>
            <a:r>
              <a:rPr lang="en-US" dirty="0" smtClean="0"/>
              <a:t>and then parallel adds in XMM registers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769488" y="4921530"/>
            <a:ext cx="41969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_mm_load1_pd: </a:t>
            </a:r>
            <a:r>
              <a:rPr lang="en-US" dirty="0" smtClean="0"/>
              <a:t>SSE instruction that loads </a:t>
            </a:r>
            <a:br>
              <a:rPr lang="en-US" dirty="0" smtClean="0"/>
            </a:br>
            <a:r>
              <a:rPr lang="en-US" dirty="0" smtClean="0"/>
              <a:t>a double word and stores it in the high and </a:t>
            </a:r>
            <a:br>
              <a:rPr lang="en-US" dirty="0" smtClean="0"/>
            </a:br>
            <a:r>
              <a:rPr lang="en-US" dirty="0" smtClean="0"/>
              <a:t>low double words of the XMM register </a:t>
            </a:r>
            <a:br>
              <a:rPr lang="en-US" dirty="0" smtClean="0"/>
            </a:br>
            <a:r>
              <a:rPr lang="en-US" dirty="0" smtClean="0"/>
              <a:t>(duplicates value in both halves of XMM)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2 </a:t>
            </a:r>
            <a:r>
              <a:rPr lang="en-US" dirty="0" err="1" smtClean="0"/>
              <a:t>x</a:t>
            </a:r>
            <a:r>
              <a:rPr lang="en-US" dirty="0" smtClean="0"/>
              <a:t> 2 Matrix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23283"/>
          </a:xfrm>
        </p:spPr>
        <p:txBody>
          <a:bodyPr/>
          <a:lstStyle/>
          <a:p>
            <a:r>
              <a:rPr lang="en-US" dirty="0" smtClean="0"/>
              <a:t>First iteration intermediate result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=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91EF-48B0-4144-9D66-DA16AA9F4EB3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/>
          </a:p>
        </p:txBody>
      </p:sp>
      <p:grpSp>
        <p:nvGrpSpPr>
          <p:cNvPr id="9" name="Group 11"/>
          <p:cNvGrpSpPr/>
          <p:nvPr/>
        </p:nvGrpSpPr>
        <p:grpSpPr>
          <a:xfrm>
            <a:off x="1426667" y="2409173"/>
            <a:ext cx="3170352" cy="319246"/>
            <a:chOff x="1426667" y="3105372"/>
            <a:chExt cx="3170352" cy="319246"/>
          </a:xfrm>
        </p:grpSpPr>
        <p:sp>
          <p:nvSpPr>
            <p:cNvPr id="7" name="Rectangle 6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7" idx="0"/>
              <a:endCxn id="7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"/>
          <p:cNvGrpSpPr/>
          <p:nvPr/>
        </p:nvGrpSpPr>
        <p:grpSpPr>
          <a:xfrm>
            <a:off x="1427213" y="2796271"/>
            <a:ext cx="3170352" cy="319246"/>
            <a:chOff x="4588528" y="3105909"/>
            <a:chExt cx="3170352" cy="319246"/>
          </a:xfrm>
        </p:grpSpPr>
        <p:sp>
          <p:nvSpPr>
            <p:cNvPr id="8" name="Rectangle 7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38731" y="23232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939277" y="27086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629522" y="2323211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0+A</a:t>
            </a:r>
            <a:r>
              <a:rPr lang="en-US" baseline="-25000" dirty="0" smtClean="0"/>
              <a:t>1,1</a:t>
            </a:r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642534" y="2708634"/>
            <a:ext cx="1286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0+A</a:t>
            </a:r>
            <a:r>
              <a:rPr lang="en-US" baseline="-25000" dirty="0" smtClean="0"/>
              <a:t>1,1</a:t>
            </a:r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340902" y="2331677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0+A</a:t>
            </a:r>
            <a:r>
              <a:rPr lang="en-US" baseline="-25000" dirty="0" smtClean="0"/>
              <a:t>2,1</a:t>
            </a:r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341816" y="2717100"/>
            <a:ext cx="1391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0+A</a:t>
            </a:r>
            <a:r>
              <a:rPr lang="en-US" baseline="-25000" dirty="0" smtClean="0"/>
              <a:t>2,1</a:t>
            </a:r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grpSp>
        <p:nvGrpSpPr>
          <p:cNvPr id="13" name="Group 20"/>
          <p:cNvGrpSpPr/>
          <p:nvPr/>
        </p:nvGrpSpPr>
        <p:grpSpPr>
          <a:xfrm>
            <a:off x="1443604" y="5033873"/>
            <a:ext cx="3170352" cy="319246"/>
            <a:chOff x="1426667" y="3105372"/>
            <a:chExt cx="3170352" cy="319246"/>
          </a:xfrm>
        </p:grpSpPr>
        <p:sp>
          <p:nvSpPr>
            <p:cNvPr id="22" name="Rectangle 21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>
              <a:stCxn id="22" idx="0"/>
              <a:endCxn id="22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23"/>
          <p:cNvGrpSpPr/>
          <p:nvPr/>
        </p:nvGrpSpPr>
        <p:grpSpPr>
          <a:xfrm>
            <a:off x="1444150" y="5420971"/>
            <a:ext cx="3170352" cy="319246"/>
            <a:chOff x="4588528" y="3105909"/>
            <a:chExt cx="3170352" cy="319246"/>
          </a:xfrm>
        </p:grpSpPr>
        <p:sp>
          <p:nvSpPr>
            <p:cNvPr id="25" name="Rectangle 24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955668" y="49479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956214" y="53333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1977779" y="494791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2,1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78693" y="5333334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2,2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527179" y="495637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2,1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28093" y="5341800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2,2</a:t>
            </a:r>
            <a:endParaRPr lang="en-US" baseline="-25000" dirty="0"/>
          </a:p>
        </p:txBody>
      </p:sp>
      <p:grpSp>
        <p:nvGrpSpPr>
          <p:cNvPr id="21" name="Group 32"/>
          <p:cNvGrpSpPr/>
          <p:nvPr/>
        </p:nvGrpSpPr>
        <p:grpSpPr>
          <a:xfrm>
            <a:off x="1443604" y="4085607"/>
            <a:ext cx="3170352" cy="319246"/>
            <a:chOff x="1426667" y="3105372"/>
            <a:chExt cx="3170352" cy="319246"/>
          </a:xfrm>
        </p:grpSpPr>
        <p:sp>
          <p:nvSpPr>
            <p:cNvPr id="34" name="Rectangle 33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stCxn id="34" idx="0"/>
              <a:endCxn id="34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955668" y="3999645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977779" y="3999645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3527179" y="4008111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2,2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4769488" y="3955802"/>
            <a:ext cx="3574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</a:t>
            </a:r>
            <a:r>
              <a:rPr lang="en-US" dirty="0" err="1" smtClean="0">
                <a:solidFill>
                  <a:srgbClr val="0536D2"/>
                </a:solidFill>
              </a:rPr>
              <a:t>mm_load_pd</a:t>
            </a:r>
            <a:r>
              <a:rPr lang="en-US" dirty="0" smtClean="0">
                <a:solidFill>
                  <a:srgbClr val="0536D2"/>
                </a:solidFill>
              </a:rPr>
              <a:t>: </a:t>
            </a:r>
            <a:r>
              <a:rPr lang="en-US" dirty="0" smtClean="0"/>
              <a:t>Stored in memory in </a:t>
            </a:r>
            <a:br>
              <a:rPr lang="en-US" dirty="0" smtClean="0"/>
            </a:br>
            <a:r>
              <a:rPr lang="en-US" dirty="0" smtClean="0"/>
              <a:t>Column order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852864" y="2385538"/>
            <a:ext cx="42632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 = </a:t>
            </a:r>
            <a:r>
              <a:rPr lang="en-US" dirty="0" smtClean="0">
                <a:solidFill>
                  <a:srgbClr val="0000FF"/>
                </a:solidFill>
              </a:rPr>
              <a:t>_mm_add_pd</a:t>
            </a:r>
            <a:r>
              <a:rPr lang="en-US" dirty="0" smtClean="0"/>
              <a:t>(c1,</a:t>
            </a:r>
            <a:r>
              <a:rPr lang="en-US" dirty="0" smtClean="0">
                <a:solidFill>
                  <a:srgbClr val="0000FF"/>
                </a:solidFill>
              </a:rPr>
              <a:t>_mm_mul_pd</a:t>
            </a:r>
            <a:r>
              <a:rPr lang="en-US" dirty="0" smtClean="0"/>
              <a:t>(a,b1));</a:t>
            </a:r>
          </a:p>
          <a:p>
            <a:r>
              <a:rPr lang="en-US" dirty="0" smtClean="0"/>
              <a:t>c2 = </a:t>
            </a:r>
            <a:r>
              <a:rPr lang="en-US" dirty="0" smtClean="0">
                <a:solidFill>
                  <a:srgbClr val="0000FF"/>
                </a:solidFill>
              </a:rPr>
              <a:t>_mm_add_pd</a:t>
            </a:r>
            <a:r>
              <a:rPr lang="en-US" dirty="0" smtClean="0"/>
              <a:t>(c2,</a:t>
            </a:r>
            <a:r>
              <a:rPr lang="en-US" dirty="0" smtClean="0">
                <a:solidFill>
                  <a:srgbClr val="0000FF"/>
                </a:solidFill>
              </a:rPr>
              <a:t>_mm_mul_pd</a:t>
            </a:r>
            <a:r>
              <a:rPr lang="en-US" dirty="0" smtClean="0"/>
              <a:t>(a,b2));</a:t>
            </a:r>
          </a:p>
          <a:p>
            <a:r>
              <a:rPr lang="en-US" dirty="0" smtClean="0"/>
              <a:t>SSE instructions first do parallel multiplies </a:t>
            </a:r>
            <a:br>
              <a:rPr lang="en-US" dirty="0" smtClean="0"/>
            </a:br>
            <a:r>
              <a:rPr lang="en-US" dirty="0" smtClean="0"/>
              <a:t>and then parallel adds in XMM registers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769488" y="4921530"/>
            <a:ext cx="41969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_mm_load1_pd: </a:t>
            </a:r>
            <a:r>
              <a:rPr lang="en-US" dirty="0" smtClean="0"/>
              <a:t>SSE instruction that loads </a:t>
            </a:r>
            <a:br>
              <a:rPr lang="en-US" dirty="0" smtClean="0"/>
            </a:br>
            <a:r>
              <a:rPr lang="en-US" dirty="0" smtClean="0"/>
              <a:t>a double word and stores it in the high and </a:t>
            </a:r>
            <a:br>
              <a:rPr lang="en-US" dirty="0" smtClean="0"/>
            </a:br>
            <a:r>
              <a:rPr lang="en-US" dirty="0" smtClean="0"/>
              <a:t>low double words of the XMM register </a:t>
            </a:r>
            <a:br>
              <a:rPr lang="en-US" dirty="0" smtClean="0"/>
            </a:br>
            <a:r>
              <a:rPr lang="en-US" dirty="0" smtClean="0"/>
              <a:t>(duplicates value in both halves of XMM)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2 </a:t>
            </a:r>
            <a:r>
              <a:rPr lang="en-US" dirty="0" err="1" smtClean="0"/>
              <a:t>x</a:t>
            </a:r>
            <a:r>
              <a:rPr lang="en-US" dirty="0" smtClean="0"/>
              <a:t> 2 Matrix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23283"/>
          </a:xfrm>
        </p:spPr>
        <p:txBody>
          <a:bodyPr/>
          <a:lstStyle/>
          <a:p>
            <a:r>
              <a:rPr lang="en-US" dirty="0" smtClean="0"/>
              <a:t>Second iteration intermediate result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=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147E-7B55-FF4D-8C32-AD71DCDC447B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/>
          </a:p>
        </p:txBody>
      </p:sp>
      <p:grpSp>
        <p:nvGrpSpPr>
          <p:cNvPr id="9" name="Group 11"/>
          <p:cNvGrpSpPr/>
          <p:nvPr/>
        </p:nvGrpSpPr>
        <p:grpSpPr>
          <a:xfrm>
            <a:off x="1426667" y="2409173"/>
            <a:ext cx="3170352" cy="319246"/>
            <a:chOff x="1426667" y="3105372"/>
            <a:chExt cx="3170352" cy="319246"/>
          </a:xfrm>
        </p:grpSpPr>
        <p:sp>
          <p:nvSpPr>
            <p:cNvPr id="7" name="Rectangle 6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7" idx="0"/>
              <a:endCxn id="7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"/>
          <p:cNvGrpSpPr/>
          <p:nvPr/>
        </p:nvGrpSpPr>
        <p:grpSpPr>
          <a:xfrm>
            <a:off x="1427213" y="2796271"/>
            <a:ext cx="3170352" cy="319246"/>
            <a:chOff x="4588528" y="3105909"/>
            <a:chExt cx="3170352" cy="319246"/>
          </a:xfrm>
        </p:grpSpPr>
        <p:sp>
          <p:nvSpPr>
            <p:cNvPr id="8" name="Rectangle 7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38731" y="23232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939277" y="27086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389635" y="2323211"/>
            <a:ext cx="159543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1,1</a:t>
            </a:r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r>
              <a:rPr lang="en-US" dirty="0" smtClean="0"/>
              <a:t>+A</a:t>
            </a:r>
            <a:r>
              <a:rPr lang="en-US" baseline="-25000" dirty="0" smtClean="0"/>
              <a:t>1,2</a:t>
            </a:r>
            <a:r>
              <a:rPr lang="en-US" dirty="0" smtClean="0"/>
              <a:t>B</a:t>
            </a:r>
            <a:r>
              <a:rPr lang="en-US" baseline="-25000" dirty="0" smtClean="0"/>
              <a:t>2,1</a:t>
            </a:r>
          </a:p>
          <a:p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388535" y="2708634"/>
            <a:ext cx="16594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1,1</a:t>
            </a:r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r>
              <a:rPr lang="en-US" dirty="0" smtClean="0"/>
              <a:t>+A</a:t>
            </a:r>
            <a:r>
              <a:rPr lang="en-US" baseline="-25000" dirty="0" smtClean="0"/>
              <a:t>1,2</a:t>
            </a:r>
            <a:r>
              <a:rPr lang="en-US" dirty="0" smtClean="0"/>
              <a:t>B</a:t>
            </a:r>
            <a:r>
              <a:rPr lang="en-US" baseline="-25000" dirty="0" smtClean="0"/>
              <a:t>2,2</a:t>
            </a:r>
          </a:p>
          <a:p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016348" y="2331677"/>
            <a:ext cx="17108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2,1</a:t>
            </a:r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r>
              <a:rPr lang="en-US" dirty="0" smtClean="0"/>
              <a:t>+A</a:t>
            </a:r>
            <a:r>
              <a:rPr lang="en-US" baseline="-25000" dirty="0" smtClean="0"/>
              <a:t>2,2</a:t>
            </a:r>
            <a:r>
              <a:rPr lang="en-US" dirty="0" smtClean="0"/>
              <a:t>B</a:t>
            </a:r>
            <a:r>
              <a:rPr lang="en-US" baseline="-25000" dirty="0" smtClean="0"/>
              <a:t>2,1</a:t>
            </a:r>
          </a:p>
          <a:p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017262" y="2717100"/>
            <a:ext cx="17522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2,1</a:t>
            </a:r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r>
              <a:rPr lang="en-US" dirty="0" smtClean="0"/>
              <a:t>+A</a:t>
            </a:r>
            <a:r>
              <a:rPr lang="en-US" baseline="-25000" dirty="0" smtClean="0"/>
              <a:t>2,2</a:t>
            </a:r>
            <a:r>
              <a:rPr lang="en-US" dirty="0" smtClean="0"/>
              <a:t>B</a:t>
            </a:r>
            <a:r>
              <a:rPr lang="en-US" baseline="-25000" dirty="0" smtClean="0"/>
              <a:t>2,2</a:t>
            </a:r>
          </a:p>
          <a:p>
            <a:endParaRPr lang="en-US" baseline="-25000" dirty="0"/>
          </a:p>
        </p:txBody>
      </p:sp>
      <p:grpSp>
        <p:nvGrpSpPr>
          <p:cNvPr id="13" name="Group 20"/>
          <p:cNvGrpSpPr/>
          <p:nvPr/>
        </p:nvGrpSpPr>
        <p:grpSpPr>
          <a:xfrm>
            <a:off x="1443604" y="5033873"/>
            <a:ext cx="3170352" cy="319246"/>
            <a:chOff x="1426667" y="3105372"/>
            <a:chExt cx="3170352" cy="319246"/>
          </a:xfrm>
        </p:grpSpPr>
        <p:sp>
          <p:nvSpPr>
            <p:cNvPr id="22" name="Rectangle 21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>
              <a:stCxn id="22" idx="0"/>
              <a:endCxn id="22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23"/>
          <p:cNvGrpSpPr/>
          <p:nvPr/>
        </p:nvGrpSpPr>
        <p:grpSpPr>
          <a:xfrm>
            <a:off x="1444150" y="5420971"/>
            <a:ext cx="3170352" cy="319246"/>
            <a:chOff x="4588528" y="3105909"/>
            <a:chExt cx="3170352" cy="319246"/>
          </a:xfrm>
        </p:grpSpPr>
        <p:sp>
          <p:nvSpPr>
            <p:cNvPr id="25" name="Rectangle 24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955668" y="49479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956214" y="53333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1977779" y="494791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2,1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78693" y="5333334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2,2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527179" y="495637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2,1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28093" y="5341800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2,2</a:t>
            </a:r>
            <a:endParaRPr lang="en-US" baseline="-25000" dirty="0"/>
          </a:p>
        </p:txBody>
      </p:sp>
      <p:grpSp>
        <p:nvGrpSpPr>
          <p:cNvPr id="21" name="Group 32"/>
          <p:cNvGrpSpPr/>
          <p:nvPr/>
        </p:nvGrpSpPr>
        <p:grpSpPr>
          <a:xfrm>
            <a:off x="1443604" y="4085607"/>
            <a:ext cx="3170352" cy="319246"/>
            <a:chOff x="1426667" y="3105372"/>
            <a:chExt cx="3170352" cy="319246"/>
          </a:xfrm>
        </p:grpSpPr>
        <p:sp>
          <p:nvSpPr>
            <p:cNvPr id="34" name="Rectangle 33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stCxn id="34" idx="0"/>
              <a:endCxn id="34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955668" y="3999645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977779" y="3999645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3527179" y="4008111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2,2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4769488" y="3955802"/>
            <a:ext cx="3574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</a:t>
            </a:r>
            <a:r>
              <a:rPr lang="en-US" dirty="0" err="1" smtClean="0">
                <a:solidFill>
                  <a:srgbClr val="0536D2"/>
                </a:solidFill>
              </a:rPr>
              <a:t>mm_load_pd</a:t>
            </a:r>
            <a:r>
              <a:rPr lang="en-US" dirty="0" smtClean="0">
                <a:solidFill>
                  <a:srgbClr val="0536D2"/>
                </a:solidFill>
              </a:rPr>
              <a:t>: </a:t>
            </a:r>
            <a:r>
              <a:rPr lang="en-US" dirty="0" smtClean="0"/>
              <a:t>Stored in memory in </a:t>
            </a:r>
            <a:br>
              <a:rPr lang="en-US" dirty="0" smtClean="0"/>
            </a:br>
            <a:r>
              <a:rPr lang="en-US" dirty="0" smtClean="0"/>
              <a:t>Column order</a:t>
            </a:r>
            <a:endParaRPr lang="en-US" dirty="0"/>
          </a:p>
        </p:txBody>
      </p:sp>
      <p:grpSp>
        <p:nvGrpSpPr>
          <p:cNvPr id="24" name="Group 45"/>
          <p:cNvGrpSpPr/>
          <p:nvPr/>
        </p:nvGrpSpPr>
        <p:grpSpPr>
          <a:xfrm>
            <a:off x="1930713" y="2011887"/>
            <a:ext cx="2138419" cy="1395395"/>
            <a:chOff x="1930713" y="2011887"/>
            <a:chExt cx="2138419" cy="1395395"/>
          </a:xfrm>
        </p:grpSpPr>
        <p:sp>
          <p:nvSpPr>
            <p:cNvPr id="42" name="TextBox 41"/>
            <p:cNvSpPr txBox="1"/>
            <p:nvPr/>
          </p:nvSpPr>
          <p:spPr>
            <a:xfrm>
              <a:off x="1930713" y="2017524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1,1</a:t>
              </a:r>
              <a:endParaRPr lang="en-US" baseline="-25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930713" y="3037950"/>
              <a:ext cx="505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1,2</a:t>
              </a:r>
              <a:endParaRPr lang="en-US" baseline="-25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563865" y="2011887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2,1</a:t>
              </a:r>
              <a:endParaRPr lang="en-US" baseline="-250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563865" y="3018194"/>
              <a:ext cx="505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2,2</a:t>
              </a:r>
              <a:endParaRPr lang="en-US" baseline="-25000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852864" y="2385538"/>
            <a:ext cx="42632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 = </a:t>
            </a:r>
            <a:r>
              <a:rPr lang="en-US" dirty="0" smtClean="0">
                <a:solidFill>
                  <a:srgbClr val="0000FF"/>
                </a:solidFill>
              </a:rPr>
              <a:t>_mm_add_pd</a:t>
            </a:r>
            <a:r>
              <a:rPr lang="en-US" dirty="0" smtClean="0"/>
              <a:t>(c1,</a:t>
            </a:r>
            <a:r>
              <a:rPr lang="en-US" dirty="0" smtClean="0">
                <a:solidFill>
                  <a:srgbClr val="0000FF"/>
                </a:solidFill>
              </a:rPr>
              <a:t>_mm_mul_pd</a:t>
            </a:r>
            <a:r>
              <a:rPr lang="en-US" dirty="0" smtClean="0"/>
              <a:t>(a,b1));</a:t>
            </a:r>
          </a:p>
          <a:p>
            <a:r>
              <a:rPr lang="en-US" dirty="0" smtClean="0"/>
              <a:t>c2 = </a:t>
            </a:r>
            <a:r>
              <a:rPr lang="en-US" dirty="0" smtClean="0">
                <a:solidFill>
                  <a:srgbClr val="0000FF"/>
                </a:solidFill>
              </a:rPr>
              <a:t>_mm_add_pd</a:t>
            </a:r>
            <a:r>
              <a:rPr lang="en-US" dirty="0" smtClean="0"/>
              <a:t>(c2,</a:t>
            </a:r>
            <a:r>
              <a:rPr lang="en-US" dirty="0" smtClean="0">
                <a:solidFill>
                  <a:srgbClr val="0000FF"/>
                </a:solidFill>
              </a:rPr>
              <a:t>_mm_mul_pd</a:t>
            </a:r>
            <a:r>
              <a:rPr lang="en-US" dirty="0" smtClean="0"/>
              <a:t>(a,b2));</a:t>
            </a:r>
          </a:p>
          <a:p>
            <a:r>
              <a:rPr lang="en-US" dirty="0" smtClean="0"/>
              <a:t>SSE instructions first do parallel multiplies </a:t>
            </a:r>
            <a:br>
              <a:rPr lang="en-US" dirty="0" smtClean="0"/>
            </a:br>
            <a:r>
              <a:rPr lang="en-US" dirty="0" smtClean="0"/>
              <a:t>and then parallel adds in XMM registers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769488" y="4921530"/>
            <a:ext cx="41969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_mm_load1_pd: </a:t>
            </a:r>
            <a:r>
              <a:rPr lang="en-US" dirty="0" smtClean="0"/>
              <a:t>SSE instruction that loads </a:t>
            </a:r>
            <a:br>
              <a:rPr lang="en-US" dirty="0" smtClean="0"/>
            </a:br>
            <a:r>
              <a:rPr lang="en-US" dirty="0" smtClean="0"/>
              <a:t>a double word and stores it in the high and </a:t>
            </a:r>
            <a:br>
              <a:rPr lang="en-US" dirty="0" smtClean="0"/>
            </a:br>
            <a:r>
              <a:rPr lang="en-US" dirty="0" smtClean="0"/>
              <a:t>low double words of the XMM register </a:t>
            </a:r>
            <a:br>
              <a:rPr lang="en-US" dirty="0" smtClean="0"/>
            </a:br>
            <a:r>
              <a:rPr lang="en-US" dirty="0" smtClean="0"/>
              <a:t>(duplicates value in both halves of XMM)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Example: 2 </a:t>
            </a:r>
            <a:r>
              <a:rPr lang="en-US" dirty="0" err="1" smtClean="0"/>
              <a:t>x</a:t>
            </a:r>
            <a:r>
              <a:rPr lang="en-US" dirty="0" smtClean="0"/>
              <a:t> 2 Matrix Multiply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77F5-FC28-4947-A8CC-4080BB3ACF85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/>
          </a:p>
        </p:txBody>
      </p:sp>
      <p:grpSp>
        <p:nvGrpSpPr>
          <p:cNvPr id="12" name="Group 64"/>
          <p:cNvGrpSpPr/>
          <p:nvPr/>
        </p:nvGrpSpPr>
        <p:grpSpPr>
          <a:xfrm>
            <a:off x="2328333" y="1893910"/>
            <a:ext cx="4187363" cy="1382590"/>
            <a:chOff x="3759200" y="3947071"/>
            <a:chExt cx="4187363" cy="1382590"/>
          </a:xfrm>
        </p:grpSpPr>
        <p:sp>
          <p:nvSpPr>
            <p:cNvPr id="66" name="TextBox 65"/>
            <p:cNvSpPr txBox="1"/>
            <p:nvPr/>
          </p:nvSpPr>
          <p:spPr>
            <a:xfrm>
              <a:off x="3759200" y="4165600"/>
              <a:ext cx="418736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err="1" smtClean="0"/>
                <a:t>C</a:t>
              </a:r>
              <a:r>
                <a:rPr lang="en-US" sz="3200" baseline="-25000" dirty="0" err="1" smtClean="0"/>
                <a:t>i,j</a:t>
              </a:r>
              <a:r>
                <a:rPr lang="en-US" sz="3200" dirty="0" smtClean="0"/>
                <a:t> = (</a:t>
              </a:r>
              <a:r>
                <a:rPr lang="en-US" sz="3200" dirty="0" err="1" smtClean="0"/>
                <a:t>A×B)</a:t>
              </a:r>
              <a:r>
                <a:rPr lang="en-US" sz="3200" baseline="-25000" dirty="0" err="1" smtClean="0"/>
                <a:t>i,j</a:t>
              </a:r>
              <a:r>
                <a:rPr lang="en-US" sz="3200" dirty="0" smtClean="0"/>
                <a:t> = </a:t>
              </a:r>
              <a:r>
                <a:rPr lang="en-US" sz="4800" dirty="0" smtClean="0"/>
                <a:t>∑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A</a:t>
              </a:r>
              <a:r>
                <a:rPr lang="en-US" sz="3200" baseline="-25000" dirty="0" err="1" smtClean="0"/>
                <a:t>i,k</a:t>
              </a:r>
              <a:r>
                <a:rPr lang="en-US" sz="3200" dirty="0" smtClean="0"/>
                <a:t>× </a:t>
              </a:r>
              <a:r>
                <a:rPr lang="en-US" sz="3200" dirty="0" err="1" smtClean="0"/>
                <a:t>B</a:t>
              </a:r>
              <a:r>
                <a:rPr lang="en-US" sz="3200" baseline="-25000" dirty="0" err="1" smtClean="0"/>
                <a:t>k,j</a:t>
              </a:r>
              <a:endParaRPr lang="en-US" sz="3200" baseline="-25000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111199" y="3947071"/>
              <a:ext cx="47586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99531" y="4806441"/>
              <a:ext cx="128866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err="1" smtClean="0"/>
                <a:t>k</a:t>
              </a:r>
              <a:r>
                <a:rPr lang="en-US" sz="2800" dirty="0" smtClean="0"/>
                <a:t> = 1</a:t>
              </a:r>
              <a:endParaRPr lang="en-US" sz="2800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228600" y="1739900"/>
            <a:ext cx="3823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Definition of Matrix Multiply:</a:t>
            </a:r>
            <a:endParaRPr lang="en-US" sz="2400" dirty="0"/>
          </a:p>
        </p:txBody>
      </p:sp>
      <p:grpSp>
        <p:nvGrpSpPr>
          <p:cNvPr id="55" name="Group 54"/>
          <p:cNvGrpSpPr/>
          <p:nvPr/>
        </p:nvGrpSpPr>
        <p:grpSpPr>
          <a:xfrm>
            <a:off x="364204" y="3277710"/>
            <a:ext cx="8521861" cy="1480304"/>
            <a:chOff x="364204" y="3277710"/>
            <a:chExt cx="8521861" cy="1480304"/>
          </a:xfrm>
        </p:grpSpPr>
        <p:grpSp>
          <p:nvGrpSpPr>
            <p:cNvPr id="3" name="Group 24"/>
            <p:cNvGrpSpPr/>
            <p:nvPr/>
          </p:nvGrpSpPr>
          <p:grpSpPr>
            <a:xfrm>
              <a:off x="364204" y="3277710"/>
              <a:ext cx="127170" cy="1422400"/>
              <a:chOff x="3416130" y="1994694"/>
              <a:chExt cx="127170" cy="142240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25"/>
            <p:cNvGrpSpPr/>
            <p:nvPr/>
          </p:nvGrpSpPr>
          <p:grpSpPr>
            <a:xfrm flipH="1">
              <a:off x="1748504" y="3277710"/>
              <a:ext cx="127170" cy="1422400"/>
              <a:chOff x="3416130" y="1994694"/>
              <a:chExt cx="127170" cy="1422400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415174" y="3340416"/>
              <a:ext cx="512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1,1</a:t>
              </a:r>
              <a:endParaRPr lang="en-US" baseline="-25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15274" y="3353116"/>
              <a:ext cx="512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1,2</a:t>
              </a:r>
              <a:endParaRPr lang="en-US" baseline="-25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40574" y="4178616"/>
              <a:ext cx="512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2,1</a:t>
              </a:r>
              <a:endParaRPr lang="en-US" baseline="-25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240674" y="4191316"/>
              <a:ext cx="654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2,2</a:t>
              </a:r>
              <a:endParaRPr lang="en-US" baseline="-25000" dirty="0"/>
            </a:p>
          </p:txBody>
        </p:sp>
        <p:grpSp>
          <p:nvGrpSpPr>
            <p:cNvPr id="8" name="Group 33"/>
            <p:cNvGrpSpPr/>
            <p:nvPr/>
          </p:nvGrpSpPr>
          <p:grpSpPr>
            <a:xfrm>
              <a:off x="2269204" y="3290410"/>
              <a:ext cx="127170" cy="1422400"/>
              <a:chOff x="3416130" y="1994694"/>
              <a:chExt cx="127170" cy="142240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37"/>
            <p:cNvGrpSpPr/>
            <p:nvPr/>
          </p:nvGrpSpPr>
          <p:grpSpPr>
            <a:xfrm flipH="1">
              <a:off x="3653504" y="3290410"/>
              <a:ext cx="127170" cy="1422400"/>
              <a:chOff x="3416130" y="1994694"/>
              <a:chExt cx="127170" cy="1422400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/>
            <p:cNvSpPr txBox="1"/>
            <p:nvPr/>
          </p:nvSpPr>
          <p:spPr>
            <a:xfrm>
              <a:off x="2320174" y="3353116"/>
              <a:ext cx="512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baseline="-25000" dirty="0" smtClean="0"/>
                <a:t>1,1</a:t>
              </a:r>
              <a:endParaRPr lang="en-US" baseline="-25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120274" y="3365816"/>
              <a:ext cx="512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baseline="-25000" dirty="0" smtClean="0"/>
                <a:t>1,2</a:t>
              </a:r>
              <a:endParaRPr lang="en-US" baseline="-25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345574" y="4191316"/>
              <a:ext cx="512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baseline="-25000" dirty="0" smtClean="0"/>
                <a:t>2,1</a:t>
              </a:r>
              <a:endParaRPr lang="en-US" baseline="-250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145674" y="4204016"/>
              <a:ext cx="512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baseline="-25000" dirty="0" smtClean="0"/>
                <a:t>2,2</a:t>
              </a:r>
              <a:endParaRPr lang="en-US" baseline="-25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909541" y="3801849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endParaRPr lang="en-US" baseline="-25000" dirty="0"/>
            </a:p>
          </p:txBody>
        </p:sp>
        <p:grpSp>
          <p:nvGrpSpPr>
            <p:cNvPr id="10" name="Group 33"/>
            <p:cNvGrpSpPr/>
            <p:nvPr/>
          </p:nvGrpSpPr>
          <p:grpSpPr>
            <a:xfrm>
              <a:off x="4085304" y="3303110"/>
              <a:ext cx="127170" cy="1422400"/>
              <a:chOff x="3416130" y="1994694"/>
              <a:chExt cx="127170" cy="1422400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37"/>
            <p:cNvGrpSpPr/>
            <p:nvPr/>
          </p:nvGrpSpPr>
          <p:grpSpPr>
            <a:xfrm flipH="1">
              <a:off x="8758895" y="3303110"/>
              <a:ext cx="127170" cy="1422400"/>
              <a:chOff x="3416130" y="1994694"/>
              <a:chExt cx="127170" cy="1422400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TextBox 58"/>
            <p:cNvSpPr txBox="1"/>
            <p:nvPr/>
          </p:nvSpPr>
          <p:spPr>
            <a:xfrm>
              <a:off x="4136274" y="3365816"/>
              <a:ext cx="2114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1,1</a:t>
              </a:r>
              <a:r>
                <a:rPr lang="en-US" dirty="0" smtClean="0"/>
                <a:t>=A</a:t>
              </a:r>
              <a:r>
                <a:rPr lang="en-US" baseline="-25000" dirty="0" smtClean="0"/>
                <a:t>1,1</a:t>
              </a:r>
              <a:r>
                <a:rPr lang="en-US" dirty="0" smtClean="0"/>
                <a:t>B</a:t>
              </a:r>
              <a:r>
                <a:rPr lang="en-US" baseline="-25000" dirty="0" smtClean="0"/>
                <a:t>1,1 </a:t>
              </a:r>
              <a:r>
                <a:rPr lang="en-US" dirty="0" smtClean="0"/>
                <a:t>+ A</a:t>
              </a:r>
              <a:r>
                <a:rPr lang="en-US" baseline="-25000" dirty="0" smtClean="0"/>
                <a:t>1,2</a:t>
              </a:r>
              <a:r>
                <a:rPr lang="en-US" dirty="0" smtClean="0"/>
                <a:t>B</a:t>
              </a:r>
              <a:r>
                <a:rPr lang="en-US" baseline="-25000" dirty="0" smtClean="0"/>
                <a:t>2,1</a:t>
              </a:r>
              <a:endParaRPr lang="en-US" baseline="-25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608547" y="3378516"/>
              <a:ext cx="203132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1,2</a:t>
              </a:r>
              <a:r>
                <a:rPr lang="en-US" dirty="0" smtClean="0"/>
                <a:t>=A</a:t>
              </a:r>
              <a:r>
                <a:rPr lang="en-US" baseline="-25000" dirty="0" smtClean="0"/>
                <a:t>1,1</a:t>
              </a:r>
              <a:r>
                <a:rPr lang="en-US" dirty="0" smtClean="0"/>
                <a:t>B</a:t>
              </a:r>
              <a:r>
                <a:rPr lang="en-US" baseline="-25000" dirty="0" smtClean="0"/>
                <a:t>1,2</a:t>
              </a:r>
              <a:r>
                <a:rPr lang="en-US" dirty="0" smtClean="0"/>
                <a:t>+A</a:t>
              </a:r>
              <a:r>
                <a:rPr lang="en-US" baseline="-25000" dirty="0" smtClean="0"/>
                <a:t>1,2</a:t>
              </a:r>
              <a:r>
                <a:rPr lang="en-US" dirty="0" smtClean="0"/>
                <a:t>B</a:t>
              </a:r>
              <a:r>
                <a:rPr lang="en-US" baseline="-25000" dirty="0" smtClean="0"/>
                <a:t>2,2</a:t>
              </a:r>
            </a:p>
            <a:p>
              <a:endParaRPr lang="en-US" baseline="-25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148974" y="4204016"/>
              <a:ext cx="211484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2,1</a:t>
              </a:r>
              <a:r>
                <a:rPr lang="en-US" dirty="0" smtClean="0"/>
                <a:t>=A</a:t>
              </a:r>
              <a:r>
                <a:rPr lang="en-US" baseline="-25000" dirty="0" smtClean="0"/>
                <a:t>2,1</a:t>
              </a:r>
              <a:r>
                <a:rPr lang="en-US" dirty="0" smtClean="0"/>
                <a:t>B</a:t>
              </a:r>
              <a:r>
                <a:rPr lang="en-US" baseline="-25000" dirty="0" smtClean="0"/>
                <a:t>1,1 </a:t>
              </a:r>
              <a:r>
                <a:rPr lang="en-US" dirty="0" smtClean="0"/>
                <a:t>+ A</a:t>
              </a:r>
              <a:r>
                <a:rPr lang="en-US" baseline="-25000" dirty="0" smtClean="0"/>
                <a:t>2,2</a:t>
              </a:r>
              <a:r>
                <a:rPr lang="en-US" dirty="0" smtClean="0"/>
                <a:t>B</a:t>
              </a:r>
              <a:r>
                <a:rPr lang="en-US" baseline="-25000" dirty="0" smtClean="0"/>
                <a:t>2,1</a:t>
              </a:r>
            </a:p>
            <a:p>
              <a:endParaRPr lang="en-US" baseline="-25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633947" y="4216716"/>
              <a:ext cx="2031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2,2</a:t>
              </a:r>
              <a:r>
                <a:rPr lang="en-US" dirty="0" smtClean="0"/>
                <a:t>=A</a:t>
              </a:r>
              <a:r>
                <a:rPr lang="en-US" baseline="-25000" dirty="0" smtClean="0"/>
                <a:t>2,1</a:t>
              </a:r>
              <a:r>
                <a:rPr lang="en-US" dirty="0" smtClean="0"/>
                <a:t>B</a:t>
              </a:r>
              <a:r>
                <a:rPr lang="en-US" baseline="-25000" dirty="0" smtClean="0"/>
                <a:t>1,2</a:t>
              </a:r>
              <a:r>
                <a:rPr lang="en-US" dirty="0" smtClean="0"/>
                <a:t>+A</a:t>
              </a:r>
              <a:r>
                <a:rPr lang="en-US" baseline="-25000" dirty="0" smtClean="0"/>
                <a:t>2,2</a:t>
              </a:r>
              <a:r>
                <a:rPr lang="en-US" dirty="0" smtClean="0"/>
                <a:t>B</a:t>
              </a:r>
              <a:r>
                <a:rPr lang="en-US" baseline="-25000" dirty="0" smtClean="0"/>
                <a:t>2,2</a:t>
              </a:r>
              <a:endParaRPr lang="en-US" baseline="-25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89141" y="3801849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</a:t>
              </a:r>
              <a:endParaRPr lang="en-US" baseline="-25000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74133" y="3398924"/>
              <a:ext cx="454409" cy="1254004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379133" y="3390457"/>
              <a:ext cx="431800" cy="387379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632035" y="3414993"/>
              <a:ext cx="693738" cy="1205919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63738" y="4770551"/>
            <a:ext cx="8521861" cy="1480304"/>
            <a:chOff x="364204" y="3277710"/>
            <a:chExt cx="8521861" cy="1480304"/>
          </a:xfrm>
        </p:grpSpPr>
        <p:grpSp>
          <p:nvGrpSpPr>
            <p:cNvPr id="65" name="Group 24"/>
            <p:cNvGrpSpPr/>
            <p:nvPr/>
          </p:nvGrpSpPr>
          <p:grpSpPr>
            <a:xfrm>
              <a:off x="364204" y="3277710"/>
              <a:ext cx="127170" cy="1422400"/>
              <a:chOff x="3416130" y="1994694"/>
              <a:chExt cx="127170" cy="1422400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25"/>
            <p:cNvGrpSpPr/>
            <p:nvPr/>
          </p:nvGrpSpPr>
          <p:grpSpPr>
            <a:xfrm flipH="1">
              <a:off x="1748504" y="3277710"/>
              <a:ext cx="127170" cy="1422400"/>
              <a:chOff x="3416130" y="1994694"/>
              <a:chExt cx="127170" cy="1422400"/>
            </a:xfrm>
          </p:grpSpPr>
          <p:cxnSp>
            <p:nvCxnSpPr>
              <p:cNvPr id="107" name="Straight Connector 106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TextBox 73"/>
            <p:cNvSpPr txBox="1"/>
            <p:nvPr/>
          </p:nvSpPr>
          <p:spPr>
            <a:xfrm>
              <a:off x="415174" y="334041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baseline="-250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215274" y="335311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baseline="-250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40574" y="417861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baseline="-25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240674" y="4191316"/>
              <a:ext cx="654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baseline="-25000" dirty="0"/>
            </a:p>
          </p:txBody>
        </p:sp>
        <p:grpSp>
          <p:nvGrpSpPr>
            <p:cNvPr id="78" name="Group 33"/>
            <p:cNvGrpSpPr/>
            <p:nvPr/>
          </p:nvGrpSpPr>
          <p:grpSpPr>
            <a:xfrm>
              <a:off x="2269204" y="3290410"/>
              <a:ext cx="127170" cy="1422400"/>
              <a:chOff x="3416130" y="1994694"/>
              <a:chExt cx="127170" cy="1422400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37"/>
            <p:cNvGrpSpPr/>
            <p:nvPr/>
          </p:nvGrpSpPr>
          <p:grpSpPr>
            <a:xfrm flipH="1">
              <a:off x="3653504" y="3290410"/>
              <a:ext cx="127170" cy="1422400"/>
              <a:chOff x="3416130" y="1994694"/>
              <a:chExt cx="127170" cy="1422400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TextBox 79"/>
            <p:cNvSpPr txBox="1"/>
            <p:nvPr/>
          </p:nvSpPr>
          <p:spPr>
            <a:xfrm>
              <a:off x="2320174" y="335311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baseline="-250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120274" y="336581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baseline="-250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345574" y="419131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baseline="-250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145674" y="420401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baseline="-250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909541" y="3801849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endParaRPr lang="en-US" baseline="-25000" dirty="0"/>
            </a:p>
          </p:txBody>
        </p:sp>
        <p:grpSp>
          <p:nvGrpSpPr>
            <p:cNvPr id="85" name="Group 33"/>
            <p:cNvGrpSpPr/>
            <p:nvPr/>
          </p:nvGrpSpPr>
          <p:grpSpPr>
            <a:xfrm>
              <a:off x="4085304" y="3303110"/>
              <a:ext cx="127170" cy="1422400"/>
              <a:chOff x="3416130" y="1994694"/>
              <a:chExt cx="127170" cy="1422400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37"/>
            <p:cNvGrpSpPr/>
            <p:nvPr/>
          </p:nvGrpSpPr>
          <p:grpSpPr>
            <a:xfrm flipH="1">
              <a:off x="8758895" y="3303110"/>
              <a:ext cx="127170" cy="1422400"/>
              <a:chOff x="3416130" y="1994694"/>
              <a:chExt cx="127170" cy="1422400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" name="TextBox 86"/>
            <p:cNvSpPr txBox="1"/>
            <p:nvPr/>
          </p:nvSpPr>
          <p:spPr>
            <a:xfrm>
              <a:off x="4136274" y="3365816"/>
              <a:ext cx="19402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1,1</a:t>
              </a:r>
              <a:r>
                <a:rPr lang="en-US" dirty="0" smtClean="0"/>
                <a:t>= 1*1</a:t>
              </a:r>
              <a:r>
                <a:rPr lang="en-US" baseline="-25000" dirty="0" smtClean="0"/>
                <a:t>  </a:t>
              </a:r>
              <a:r>
                <a:rPr lang="en-US" dirty="0" smtClean="0"/>
                <a:t>+ 0*2 = 1</a:t>
              </a:r>
              <a:endParaRPr lang="en-US" baseline="-250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608547" y="3378516"/>
              <a:ext cx="192286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1,2</a:t>
              </a:r>
              <a:r>
                <a:rPr lang="en-US" dirty="0" smtClean="0"/>
                <a:t>= 1*3 + 0*4 = 3</a:t>
              </a:r>
              <a:endParaRPr lang="en-US" baseline="-25000" dirty="0" smtClean="0"/>
            </a:p>
            <a:p>
              <a:endParaRPr lang="en-US" baseline="-250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148974" y="4204016"/>
              <a:ext cx="200983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2,1</a:t>
              </a:r>
              <a:r>
                <a:rPr lang="en-US" dirty="0" smtClean="0"/>
                <a:t>= 0*1 </a:t>
              </a:r>
              <a:r>
                <a:rPr lang="en-US" baseline="-25000" dirty="0" smtClean="0"/>
                <a:t> </a:t>
              </a:r>
              <a:r>
                <a:rPr lang="en-US" dirty="0" smtClean="0"/>
                <a:t>+  1*2 = 2</a:t>
              </a:r>
              <a:endParaRPr lang="en-US" baseline="-25000" dirty="0" smtClean="0"/>
            </a:p>
            <a:p>
              <a:endParaRPr lang="en-US" baseline="-250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633947" y="4216716"/>
              <a:ext cx="19228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2,2</a:t>
              </a:r>
              <a:r>
                <a:rPr lang="en-US" dirty="0" smtClean="0"/>
                <a:t>= 0*3 + 1*4 = 4</a:t>
              </a:r>
              <a:endParaRPr lang="en-US" baseline="-250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789141" y="3801849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</a:t>
              </a:r>
              <a:endParaRPr lang="en-US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Flynn Taxonomy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DLP and SIMD</a:t>
            </a:r>
          </a:p>
          <a:p>
            <a:r>
              <a:rPr lang="en-US" dirty="0" smtClean="0"/>
              <a:t>Intel Streaming SIMD Extensions (SSE)</a:t>
            </a:r>
          </a:p>
          <a:p>
            <a:r>
              <a:rPr lang="en-US" dirty="0" smtClean="0"/>
              <a:t>(Amdahl’s Law if time permits)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8199-C3A6-554F-A841-AFEB9AA39E77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Example: 2 x 2 Matrix Multiply</a:t>
            </a:r>
            <a:br>
              <a:rPr lang="en-US" smtClean="0"/>
            </a:br>
            <a:r>
              <a:rPr lang="en-US" smtClean="0"/>
              <a:t>(Part 1 of 2)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493887" y="1600200"/>
            <a:ext cx="427002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#include &lt;</a:t>
            </a:r>
            <a:r>
              <a:rPr lang="en-US" sz="1400" dirty="0" err="1" smtClean="0"/>
              <a:t>stdio.h</a:t>
            </a:r>
            <a:r>
              <a:rPr lang="en-US" sz="1400" dirty="0" smtClean="0"/>
              <a:t>&gt;</a:t>
            </a:r>
          </a:p>
          <a:p>
            <a:pPr>
              <a:buNone/>
            </a:pPr>
            <a:r>
              <a:rPr lang="en-US" sz="1400" i="1" dirty="0" smtClean="0"/>
              <a:t>// header file for SSE compiler </a:t>
            </a:r>
            <a:r>
              <a:rPr lang="en-US" sz="1400" i="1" dirty="0" err="1" smtClean="0"/>
              <a:t>intrinsics</a:t>
            </a:r>
            <a:endParaRPr lang="en-US" sz="1400" i="1" dirty="0" smtClean="0"/>
          </a:p>
          <a:p>
            <a:pPr>
              <a:buNone/>
            </a:pPr>
            <a:r>
              <a:rPr lang="en-US" sz="1400" dirty="0" smtClean="0"/>
              <a:t>#include &lt;</a:t>
            </a:r>
            <a:r>
              <a:rPr lang="en-US" sz="1400" dirty="0" err="1" smtClean="0"/>
              <a:t>emmintrin.h</a:t>
            </a:r>
            <a:r>
              <a:rPr lang="en-US" sz="1400" dirty="0" smtClean="0"/>
              <a:t>&gt;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i="1" dirty="0" smtClean="0"/>
              <a:t>// NOTE: vector registers will be represented in comments as v1 = [ a | </a:t>
            </a:r>
            <a:r>
              <a:rPr lang="en-US" sz="1400" i="1" dirty="0" err="1" smtClean="0"/>
              <a:t>b</a:t>
            </a:r>
            <a:r>
              <a:rPr lang="en-US" sz="1400" i="1" dirty="0" smtClean="0"/>
              <a:t>]</a:t>
            </a:r>
          </a:p>
          <a:p>
            <a:pPr>
              <a:buNone/>
            </a:pPr>
            <a:r>
              <a:rPr lang="en-US" sz="1400" i="1" dirty="0" smtClean="0"/>
              <a:t>// where v1 is a variable of type __m128d and</a:t>
            </a:r>
            <a:br>
              <a:rPr lang="en-US" sz="1400" i="1" dirty="0" smtClean="0"/>
            </a:br>
            <a:r>
              <a:rPr lang="en-US" sz="1400" i="1" dirty="0" smtClean="0"/>
              <a:t>a, </a:t>
            </a:r>
            <a:r>
              <a:rPr lang="en-US" sz="1400" i="1" dirty="0" err="1" smtClean="0"/>
              <a:t>b</a:t>
            </a:r>
            <a:r>
              <a:rPr lang="en-US" sz="1400" i="1" dirty="0" smtClean="0"/>
              <a:t> are doubles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main(void</a:t>
            </a:r>
            <a:r>
              <a:rPr lang="en-US" sz="1400" dirty="0" smtClean="0"/>
              <a:t>) {</a:t>
            </a:r>
          </a:p>
          <a:p>
            <a:pPr>
              <a:buNone/>
            </a:pPr>
            <a:r>
              <a:rPr lang="en-US" sz="1400" dirty="0" smtClean="0"/>
              <a:t>   </a:t>
            </a:r>
            <a:r>
              <a:rPr lang="en-US" sz="1400" i="1" dirty="0" smtClean="0"/>
              <a:t> // allocate A,B,C aligned on 16-byte boundaries</a:t>
            </a:r>
          </a:p>
          <a:p>
            <a:pPr>
              <a:buNone/>
            </a:pPr>
            <a:r>
              <a:rPr lang="en-US" sz="1400" dirty="0" smtClean="0"/>
              <a:t>    double A[4] __attribute__ ((aligned (16)));	</a:t>
            </a:r>
          </a:p>
          <a:p>
            <a:pPr>
              <a:buNone/>
            </a:pPr>
            <a:r>
              <a:rPr lang="en-US" sz="1400" dirty="0" smtClean="0"/>
              <a:t>    double B[4] __attribute__ ((aligned (16)));</a:t>
            </a:r>
          </a:p>
          <a:p>
            <a:pPr>
              <a:buNone/>
            </a:pPr>
            <a:r>
              <a:rPr lang="en-US" sz="1400" dirty="0" smtClean="0"/>
              <a:t>    double C[4] __attribute__ ((aligned (16)));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lda</a:t>
            </a:r>
            <a:r>
              <a:rPr lang="en-US" sz="1400" dirty="0" smtClean="0"/>
              <a:t> = 2;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= 0;</a:t>
            </a:r>
          </a:p>
          <a:p>
            <a:pPr>
              <a:buNone/>
            </a:pPr>
            <a:r>
              <a:rPr lang="en-US" sz="1400" i="1" dirty="0" smtClean="0"/>
              <a:t>    // declare several 128-bit vector variables</a:t>
            </a:r>
          </a:p>
          <a:p>
            <a:pPr>
              <a:buNone/>
            </a:pPr>
            <a:r>
              <a:rPr lang="en-US" sz="1400" dirty="0" smtClean="0"/>
              <a:t>    __m128d c1,c2,a,b1,b2;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972753" y="1600200"/>
            <a:ext cx="4038600" cy="46316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400" i="1" dirty="0" smtClean="0"/>
              <a:t> // Initialize A, B, C for example</a:t>
            </a:r>
          </a:p>
          <a:p>
            <a:pPr>
              <a:buNone/>
            </a:pPr>
            <a:r>
              <a:rPr lang="en-US" sz="1400" dirty="0" smtClean="0"/>
              <a:t> </a:t>
            </a:r>
            <a:r>
              <a:rPr lang="en-US" sz="1400" i="1" dirty="0" smtClean="0"/>
              <a:t>/* A =                           (note column order!)  </a:t>
            </a:r>
          </a:p>
          <a:p>
            <a:pPr>
              <a:buNone/>
            </a:pPr>
            <a:r>
              <a:rPr lang="en-US" sz="1400" i="1" dirty="0" smtClean="0"/>
              <a:t>       1 0</a:t>
            </a:r>
          </a:p>
          <a:p>
            <a:pPr>
              <a:buNone/>
            </a:pPr>
            <a:r>
              <a:rPr lang="en-US" sz="1400" i="1" dirty="0" smtClean="0"/>
              <a:t>       0 1</a:t>
            </a:r>
          </a:p>
          <a:p>
            <a:pPr>
              <a:buNone/>
            </a:pPr>
            <a:r>
              <a:rPr lang="en-US" sz="1400" i="1" dirty="0" smtClean="0"/>
              <a:t>     */</a:t>
            </a:r>
          </a:p>
          <a:p>
            <a:pPr>
              <a:buNone/>
            </a:pPr>
            <a:r>
              <a:rPr lang="en-US" sz="1400" dirty="0" smtClean="0"/>
              <a:t>    A[0] = 1.0; A[1] = 0.0;  A[2] = 0.0;  A[3] = 1.0;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i="1" dirty="0" smtClean="0"/>
              <a:t>/* B =                              (note column order!)</a:t>
            </a:r>
          </a:p>
          <a:p>
            <a:pPr>
              <a:buNone/>
            </a:pPr>
            <a:r>
              <a:rPr lang="en-US" sz="1400" i="1" dirty="0" smtClean="0"/>
              <a:t>       1 3</a:t>
            </a:r>
          </a:p>
          <a:p>
            <a:pPr>
              <a:buNone/>
            </a:pPr>
            <a:r>
              <a:rPr lang="en-US" sz="1400" i="1" dirty="0" smtClean="0"/>
              <a:t>       2 4</a:t>
            </a:r>
          </a:p>
          <a:p>
            <a:pPr>
              <a:buNone/>
            </a:pPr>
            <a:r>
              <a:rPr lang="en-US" sz="1400" i="1" dirty="0" smtClean="0"/>
              <a:t>     */</a:t>
            </a:r>
          </a:p>
          <a:p>
            <a:pPr>
              <a:buNone/>
            </a:pPr>
            <a:r>
              <a:rPr lang="en-US" sz="1400" dirty="0" smtClean="0"/>
              <a:t>    B[0] = 1.0;  B[1] = 2.0;  B[2] = 3.0;  B[3] = 4.0;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i="1" dirty="0" smtClean="0"/>
              <a:t> /* C =                             (note column order!)</a:t>
            </a:r>
          </a:p>
          <a:p>
            <a:pPr>
              <a:buNone/>
            </a:pPr>
            <a:r>
              <a:rPr lang="en-US" sz="1400" i="1" dirty="0" smtClean="0"/>
              <a:t>       0 0</a:t>
            </a:r>
          </a:p>
          <a:p>
            <a:pPr>
              <a:buNone/>
            </a:pPr>
            <a:r>
              <a:rPr lang="en-US" sz="1400" i="1" dirty="0" smtClean="0"/>
              <a:t>       0 0</a:t>
            </a:r>
          </a:p>
          <a:p>
            <a:pPr>
              <a:buNone/>
            </a:pPr>
            <a:r>
              <a:rPr lang="en-US" sz="1400" i="1" dirty="0" smtClean="0"/>
              <a:t>     */</a:t>
            </a:r>
          </a:p>
          <a:p>
            <a:pPr>
              <a:buNone/>
            </a:pPr>
            <a:r>
              <a:rPr lang="en-US" sz="1400" dirty="0" smtClean="0"/>
              <a:t>    C[0] = 0.0; C[1] = 0.0;  C[2] = 0.0; C[3] = 0.0;</a:t>
            </a:r>
          </a:p>
          <a:p>
            <a:pPr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4D1A-47DC-B743-9656-C2DDC46C8DD5}" type="datetime1">
              <a:rPr lang="en-US" smtClean="0"/>
              <a:pPr/>
              <a:t>2/28/12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2072590" y="3909861"/>
            <a:ext cx="4712825" cy="209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2 </a:t>
            </a:r>
            <a:r>
              <a:rPr lang="en-US" dirty="0" err="1" smtClean="0"/>
              <a:t>x</a:t>
            </a:r>
            <a:r>
              <a:rPr lang="en-US" dirty="0" smtClean="0"/>
              <a:t> 2 Matrix Multiply</a:t>
            </a:r>
            <a:br>
              <a:rPr lang="en-US" dirty="0" smtClean="0"/>
            </a:br>
            <a:r>
              <a:rPr lang="en-US" dirty="0" smtClean="0"/>
              <a:t>(Part 2 of 2)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451554" y="1600200"/>
            <a:ext cx="4270022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// used aligned loads to set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    // c1 = [c_11 | c_21]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    c1 = _mm_load_pd(C+0*</a:t>
            </a:r>
            <a:r>
              <a:rPr lang="en-US" sz="1400" dirty="0" err="1" smtClean="0"/>
              <a:t>lda</a:t>
            </a:r>
            <a:r>
              <a:rPr lang="en-US" sz="1400" dirty="0" smtClean="0"/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    // c2 = [c_12 | c_22]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    c2 = _mm_load_pd(C+1*</a:t>
            </a:r>
            <a:r>
              <a:rPr lang="en-US" sz="1400" dirty="0" err="1" smtClean="0"/>
              <a:t>lda</a:t>
            </a:r>
            <a:r>
              <a:rPr lang="en-US" sz="1400" dirty="0" smtClean="0"/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    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    for (</a:t>
            </a:r>
            <a:r>
              <a:rPr lang="en-US" sz="1400" dirty="0" err="1" smtClean="0"/>
              <a:t>i</a:t>
            </a:r>
            <a:r>
              <a:rPr lang="en-US" sz="1400" dirty="0" smtClean="0"/>
              <a:t> = 0; </a:t>
            </a:r>
            <a:r>
              <a:rPr lang="en-US" sz="1400" dirty="0" err="1" smtClean="0"/>
              <a:t>i</a:t>
            </a:r>
            <a:r>
              <a:rPr lang="en-US" sz="1400" dirty="0" smtClean="0"/>
              <a:t> &lt; 2; </a:t>
            </a:r>
            <a:r>
              <a:rPr lang="en-US" sz="1400" dirty="0" err="1" smtClean="0"/>
              <a:t>i</a:t>
            </a:r>
            <a:r>
              <a:rPr lang="en-US" sz="1400" dirty="0" smtClean="0"/>
              <a:t>++) {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	</a:t>
            </a:r>
            <a:r>
              <a:rPr lang="en-US" sz="1400" i="1" dirty="0" smtClean="0"/>
              <a:t>/* a = 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	  </a:t>
            </a:r>
            <a:r>
              <a:rPr lang="en-US" sz="1400" i="1" dirty="0" err="1" smtClean="0"/>
              <a:t>i</a:t>
            </a:r>
            <a:r>
              <a:rPr lang="en-US" sz="1400" i="1" dirty="0" smtClean="0"/>
              <a:t> = 0: [a_11 | a_21]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	  </a:t>
            </a:r>
            <a:r>
              <a:rPr lang="en-US" sz="1400" i="1" dirty="0" err="1" smtClean="0"/>
              <a:t>i</a:t>
            </a:r>
            <a:r>
              <a:rPr lang="en-US" sz="1400" i="1" dirty="0" smtClean="0"/>
              <a:t> = 1: [a_12 | a_22]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	 */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	a = _</a:t>
            </a:r>
            <a:r>
              <a:rPr lang="en-US" sz="1400" dirty="0" err="1" smtClean="0"/>
              <a:t>mm_load_pd(A+i</a:t>
            </a:r>
            <a:r>
              <a:rPr lang="en-US" sz="1400" dirty="0" smtClean="0"/>
              <a:t>*</a:t>
            </a:r>
            <a:r>
              <a:rPr lang="en-US" sz="1400" dirty="0" err="1" smtClean="0"/>
              <a:t>lda</a:t>
            </a:r>
            <a:r>
              <a:rPr lang="en-US" sz="1400" dirty="0" smtClean="0"/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	</a:t>
            </a:r>
            <a:r>
              <a:rPr lang="en-US" sz="1400" i="1" dirty="0" smtClean="0"/>
              <a:t>/* b1 = 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	  </a:t>
            </a:r>
            <a:r>
              <a:rPr lang="en-US" sz="1400" i="1" dirty="0" err="1" smtClean="0"/>
              <a:t>i</a:t>
            </a:r>
            <a:r>
              <a:rPr lang="en-US" sz="1400" i="1" dirty="0" smtClean="0"/>
              <a:t> = 0: [b_11 | b_11]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	  </a:t>
            </a:r>
            <a:r>
              <a:rPr lang="en-US" sz="1400" i="1" dirty="0" err="1" smtClean="0"/>
              <a:t>i</a:t>
            </a:r>
            <a:r>
              <a:rPr lang="en-US" sz="1400" i="1" dirty="0" smtClean="0"/>
              <a:t> = 1: [b_21 | b_21]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	 */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	b1 = _mm_load1_pd(B+i+0*</a:t>
            </a:r>
            <a:r>
              <a:rPr lang="en-US" sz="1400" dirty="0" err="1" smtClean="0"/>
              <a:t>lda</a:t>
            </a:r>
            <a:r>
              <a:rPr lang="en-US" sz="1400" dirty="0" smtClean="0"/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	</a:t>
            </a:r>
            <a:r>
              <a:rPr lang="en-US" sz="1400" i="1" dirty="0" smtClean="0"/>
              <a:t>/* b2 = 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	  </a:t>
            </a:r>
            <a:r>
              <a:rPr lang="en-US" sz="1400" i="1" dirty="0" err="1" smtClean="0"/>
              <a:t>i</a:t>
            </a:r>
            <a:r>
              <a:rPr lang="en-US" sz="1400" i="1" dirty="0" smtClean="0"/>
              <a:t> = 0: [b_12 | b_12]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	  </a:t>
            </a:r>
            <a:r>
              <a:rPr lang="en-US" sz="1400" i="1" dirty="0" err="1" smtClean="0"/>
              <a:t>i</a:t>
            </a:r>
            <a:r>
              <a:rPr lang="en-US" sz="1400" i="1" dirty="0" smtClean="0"/>
              <a:t> = 1: [b_22 | b_22]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	 */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	b2 = _mm_load1_pd(B+i+1*</a:t>
            </a:r>
            <a:r>
              <a:rPr lang="en-US" sz="1400" dirty="0" err="1" smtClean="0"/>
              <a:t>lda</a:t>
            </a:r>
            <a:r>
              <a:rPr lang="en-US" sz="1400" dirty="0" smtClean="0"/>
              <a:t>);</a:t>
            </a:r>
          </a:p>
          <a:p>
            <a:pPr>
              <a:lnSpc>
                <a:spcPct val="85000"/>
              </a:lnSpc>
              <a:buNone/>
            </a:pPr>
            <a:r>
              <a:rPr lang="en-US" sz="1400" dirty="0" smtClean="0"/>
              <a:t>	</a:t>
            </a:r>
          </a:p>
          <a:p>
            <a:pPr>
              <a:lnSpc>
                <a:spcPct val="85000"/>
              </a:lnSpc>
              <a:buNone/>
            </a:pPr>
            <a:endParaRPr lang="en-US" sz="1400" dirty="0" smtClean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1791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en-US" sz="2240" i="1" dirty="0" smtClean="0"/>
              <a:t>        /* c1 = </a:t>
            </a:r>
          </a:p>
          <a:p>
            <a:pPr>
              <a:lnSpc>
                <a:spcPct val="110000"/>
              </a:lnSpc>
              <a:buNone/>
            </a:pPr>
            <a:r>
              <a:rPr lang="en-US" sz="2240" i="1" dirty="0" smtClean="0"/>
              <a:t>	  </a:t>
            </a:r>
            <a:r>
              <a:rPr lang="en-US" sz="2240" i="1" dirty="0" err="1" smtClean="0"/>
              <a:t>i</a:t>
            </a:r>
            <a:r>
              <a:rPr lang="en-US" sz="2240" i="1" dirty="0" smtClean="0"/>
              <a:t> = 0: [c_11 + a_11*b_11 | c_21 + a_21*b_11]</a:t>
            </a:r>
          </a:p>
          <a:p>
            <a:pPr>
              <a:lnSpc>
                <a:spcPct val="110000"/>
              </a:lnSpc>
              <a:buNone/>
            </a:pPr>
            <a:r>
              <a:rPr lang="en-US" sz="2240" i="1" dirty="0" smtClean="0"/>
              <a:t>	  </a:t>
            </a:r>
            <a:r>
              <a:rPr lang="en-US" sz="2240" i="1" dirty="0" err="1" smtClean="0"/>
              <a:t>i</a:t>
            </a:r>
            <a:r>
              <a:rPr lang="en-US" sz="2240" i="1" dirty="0" smtClean="0"/>
              <a:t> = 1: [c_11 + a_21*b_21 | c_21 + a_22*b_21]</a:t>
            </a:r>
          </a:p>
          <a:p>
            <a:pPr>
              <a:lnSpc>
                <a:spcPct val="110000"/>
              </a:lnSpc>
              <a:buNone/>
            </a:pPr>
            <a:r>
              <a:rPr lang="en-US" sz="2240" i="1" dirty="0" smtClean="0"/>
              <a:t>	*/</a:t>
            </a:r>
          </a:p>
          <a:p>
            <a:pPr>
              <a:lnSpc>
                <a:spcPct val="110000"/>
              </a:lnSpc>
              <a:buNone/>
            </a:pPr>
            <a:r>
              <a:rPr lang="en-US" sz="2240" dirty="0" smtClean="0"/>
              <a:t>	c1 = _mm_add_pd(c1,_mm_mul_pd(a,b1));</a:t>
            </a:r>
          </a:p>
          <a:p>
            <a:pPr>
              <a:lnSpc>
                <a:spcPct val="110000"/>
              </a:lnSpc>
              <a:buNone/>
            </a:pPr>
            <a:r>
              <a:rPr lang="en-US" sz="2240" dirty="0" smtClean="0"/>
              <a:t>	</a:t>
            </a:r>
            <a:r>
              <a:rPr lang="en-US" sz="2240" i="1" dirty="0" smtClean="0"/>
              <a:t>/* c2 = </a:t>
            </a:r>
          </a:p>
          <a:p>
            <a:pPr>
              <a:lnSpc>
                <a:spcPct val="110000"/>
              </a:lnSpc>
              <a:buNone/>
            </a:pPr>
            <a:r>
              <a:rPr lang="en-US" sz="2240" i="1" dirty="0" smtClean="0"/>
              <a:t>	  </a:t>
            </a:r>
            <a:r>
              <a:rPr lang="en-US" sz="2240" i="1" dirty="0" err="1" smtClean="0"/>
              <a:t>i</a:t>
            </a:r>
            <a:r>
              <a:rPr lang="en-US" sz="2240" i="1" dirty="0" smtClean="0"/>
              <a:t> = 0: [c_12 + a_11*b_12 | c_22 + a_21*b_12]</a:t>
            </a:r>
          </a:p>
          <a:p>
            <a:pPr>
              <a:lnSpc>
                <a:spcPct val="110000"/>
              </a:lnSpc>
              <a:buNone/>
            </a:pPr>
            <a:r>
              <a:rPr lang="en-US" sz="2240" i="1" dirty="0" smtClean="0"/>
              <a:t>	  </a:t>
            </a:r>
            <a:r>
              <a:rPr lang="en-US" sz="2240" i="1" dirty="0" err="1" smtClean="0"/>
              <a:t>i</a:t>
            </a:r>
            <a:r>
              <a:rPr lang="en-US" sz="2240" i="1" dirty="0" smtClean="0"/>
              <a:t> = 1: [c_12 + a_21*b_22 | c_22 + a_22*b_22]</a:t>
            </a:r>
          </a:p>
          <a:p>
            <a:pPr>
              <a:lnSpc>
                <a:spcPct val="110000"/>
              </a:lnSpc>
              <a:buNone/>
            </a:pPr>
            <a:r>
              <a:rPr lang="en-US" sz="2240" i="1" dirty="0" smtClean="0"/>
              <a:t>	*/</a:t>
            </a:r>
          </a:p>
          <a:p>
            <a:pPr>
              <a:lnSpc>
                <a:spcPct val="110000"/>
              </a:lnSpc>
              <a:buNone/>
            </a:pPr>
            <a:r>
              <a:rPr lang="en-US" sz="2240" dirty="0" smtClean="0"/>
              <a:t>	c2 = _mm_add_pd(c2,_mm_mul_pd(a,b2));       </a:t>
            </a:r>
          </a:p>
          <a:p>
            <a:pPr>
              <a:lnSpc>
                <a:spcPct val="110000"/>
              </a:lnSpc>
              <a:buNone/>
            </a:pPr>
            <a:r>
              <a:rPr lang="en-US" sz="2240" dirty="0" smtClean="0"/>
              <a:t>    }</a:t>
            </a:r>
          </a:p>
          <a:p>
            <a:pPr>
              <a:lnSpc>
                <a:spcPct val="110000"/>
              </a:lnSpc>
              <a:buNone/>
            </a:pPr>
            <a:endParaRPr lang="en-US" sz="2240" dirty="0" smtClean="0"/>
          </a:p>
          <a:p>
            <a:pPr>
              <a:lnSpc>
                <a:spcPct val="110000"/>
              </a:lnSpc>
              <a:buNone/>
            </a:pPr>
            <a:r>
              <a:rPr lang="en-US" sz="2240" i="1" dirty="0" smtClean="0"/>
              <a:t>    // store c1,c2 back into C for completion</a:t>
            </a:r>
          </a:p>
          <a:p>
            <a:pPr>
              <a:lnSpc>
                <a:spcPct val="110000"/>
              </a:lnSpc>
              <a:buNone/>
            </a:pPr>
            <a:r>
              <a:rPr lang="en-US" sz="2240" dirty="0" smtClean="0"/>
              <a:t>    _mm_store_pd(C+0*lda,c1);</a:t>
            </a:r>
          </a:p>
          <a:p>
            <a:pPr>
              <a:lnSpc>
                <a:spcPct val="110000"/>
              </a:lnSpc>
              <a:buNone/>
            </a:pPr>
            <a:r>
              <a:rPr lang="en-US" sz="2240" dirty="0" smtClean="0"/>
              <a:t>    _mm_store_pd(C+1*lda,c2);</a:t>
            </a:r>
          </a:p>
          <a:p>
            <a:pPr>
              <a:lnSpc>
                <a:spcPct val="110000"/>
              </a:lnSpc>
              <a:buNone/>
            </a:pPr>
            <a:endParaRPr lang="en-US" sz="2240" dirty="0" smtClean="0"/>
          </a:p>
          <a:p>
            <a:pPr>
              <a:lnSpc>
                <a:spcPct val="110000"/>
              </a:lnSpc>
              <a:buNone/>
            </a:pPr>
            <a:r>
              <a:rPr lang="en-US" sz="2240" i="1" dirty="0" smtClean="0"/>
              <a:t>    // print C</a:t>
            </a:r>
          </a:p>
          <a:p>
            <a:pPr>
              <a:lnSpc>
                <a:spcPct val="110000"/>
              </a:lnSpc>
              <a:buNone/>
            </a:pPr>
            <a:r>
              <a:rPr lang="en-US" sz="2240" dirty="0" smtClean="0"/>
              <a:t>    printf("%g,%g\n%g,%g\n",C[0],C[2],C[1],C[3]);</a:t>
            </a:r>
          </a:p>
          <a:p>
            <a:pPr>
              <a:lnSpc>
                <a:spcPct val="110000"/>
              </a:lnSpc>
              <a:buNone/>
            </a:pPr>
            <a:r>
              <a:rPr lang="en-US" sz="2240" dirty="0" smtClean="0"/>
              <a:t>    return 0;</a:t>
            </a:r>
          </a:p>
          <a:p>
            <a:pPr>
              <a:buNone/>
            </a:pPr>
            <a:r>
              <a:rPr lang="en-US" sz="2240" dirty="0" smtClean="0"/>
              <a:t>}</a:t>
            </a:r>
          </a:p>
          <a:p>
            <a:pPr>
              <a:buNone/>
            </a:pPr>
            <a:endParaRPr lang="en-US" sz="1806" dirty="0" smtClean="0"/>
          </a:p>
          <a:p>
            <a:pPr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D921-0264-8A46-B77A-AE190BDFB112}" type="datetime1">
              <a:rPr lang="en-US" smtClean="0"/>
              <a:pPr/>
              <a:t>2/28/12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16200000" flipH="1">
            <a:off x="2072590" y="3909861"/>
            <a:ext cx="4712825" cy="209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441" y="0"/>
            <a:ext cx="8229600" cy="1143000"/>
          </a:xfrm>
        </p:spPr>
        <p:txBody>
          <a:bodyPr/>
          <a:lstStyle/>
          <a:p>
            <a:r>
              <a:rPr lang="en-US" dirty="0" smtClean="0"/>
              <a:t>Inner loop from </a:t>
            </a:r>
            <a:r>
              <a:rPr lang="en-US" dirty="0" err="1" smtClean="0"/>
              <a:t>gcc</a:t>
            </a:r>
            <a:r>
              <a:rPr lang="en-US" dirty="0" smtClean="0"/>
              <a:t> –O -S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1660" y="1188662"/>
            <a:ext cx="8932340" cy="5254860"/>
          </a:xfrm>
        </p:spPr>
        <p:txBody>
          <a:bodyPr>
            <a:normAutofit fontScale="77500" lnSpcReduction="20000"/>
          </a:bodyPr>
          <a:lstStyle/>
          <a:p>
            <a:pPr marL="458788" indent="-458788">
              <a:buNone/>
              <a:tabLst>
                <a:tab pos="1835150" algn="l"/>
                <a:tab pos="4573588" algn="l"/>
              </a:tabLst>
            </a:pPr>
            <a:r>
              <a:rPr lang="en-US" dirty="0" smtClean="0"/>
              <a:t>L2:	</a:t>
            </a:r>
            <a:r>
              <a:rPr lang="en-US" dirty="0" err="1" smtClean="0"/>
              <a:t>movapd</a:t>
            </a:r>
            <a:r>
              <a:rPr lang="en-US" dirty="0" smtClean="0"/>
              <a:t>	(%</a:t>
            </a:r>
            <a:r>
              <a:rPr lang="en-US" dirty="0" err="1" smtClean="0"/>
              <a:t>rax,%rsi</a:t>
            </a:r>
            <a:r>
              <a:rPr lang="en-US" dirty="0" smtClean="0"/>
              <a:t>), %xmm1	//Load  aligned A[i,i+1]-&gt;m1</a:t>
            </a:r>
          </a:p>
          <a:p>
            <a:pPr marL="458788" indent="-458788">
              <a:buNone/>
              <a:tabLst>
                <a:tab pos="1835150" algn="l"/>
                <a:tab pos="4573588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movddup</a:t>
            </a:r>
            <a:r>
              <a:rPr lang="en-US" dirty="0" smtClean="0"/>
              <a:t>	(%</a:t>
            </a:r>
            <a:r>
              <a:rPr lang="en-US" dirty="0" err="1" smtClean="0"/>
              <a:t>rdx</a:t>
            </a:r>
            <a:r>
              <a:rPr lang="en-US" dirty="0" smtClean="0"/>
              <a:t>), %xmm0	//Load </a:t>
            </a:r>
            <a:r>
              <a:rPr lang="en-US" dirty="0" err="1" smtClean="0"/>
              <a:t>B[j</a:t>
            </a:r>
            <a:r>
              <a:rPr lang="en-US" dirty="0" smtClean="0"/>
              <a:t>], duplicate-&gt;m0</a:t>
            </a:r>
          </a:p>
          <a:p>
            <a:pPr marL="458788" indent="-458788">
              <a:buNone/>
              <a:tabLst>
                <a:tab pos="1835150" algn="l"/>
                <a:tab pos="4573588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mulpd</a:t>
            </a:r>
            <a:r>
              <a:rPr lang="en-US" dirty="0" smtClean="0"/>
              <a:t>	%xmm1, %xmm0	//Multiply m0*m1-&gt;m0</a:t>
            </a:r>
          </a:p>
          <a:p>
            <a:pPr marL="458788" indent="-458788">
              <a:buNone/>
              <a:tabLst>
                <a:tab pos="1835150" algn="l"/>
                <a:tab pos="4573588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addpd</a:t>
            </a:r>
            <a:r>
              <a:rPr lang="en-US" dirty="0" smtClean="0"/>
              <a:t>	%xmm0, %xmm3	//Add m0+m3-&gt;m3</a:t>
            </a:r>
          </a:p>
          <a:p>
            <a:pPr marL="458788" indent="-458788">
              <a:buNone/>
              <a:tabLst>
                <a:tab pos="1835150" algn="l"/>
                <a:tab pos="4573588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movddup</a:t>
            </a:r>
            <a:r>
              <a:rPr lang="en-US" dirty="0" smtClean="0"/>
              <a:t>	16(%rdx), %xmm0	//Load B[j+1], duplicate-&gt;m0</a:t>
            </a:r>
          </a:p>
          <a:p>
            <a:pPr marL="458788" indent="-458788">
              <a:buNone/>
              <a:tabLst>
                <a:tab pos="1835150" algn="l"/>
                <a:tab pos="4573588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mulpd</a:t>
            </a:r>
            <a:r>
              <a:rPr lang="en-US" dirty="0" smtClean="0"/>
              <a:t>	%xmm0, %xmm1	//Multiply m0*m1-&gt;m1</a:t>
            </a:r>
          </a:p>
          <a:p>
            <a:pPr marL="458788" indent="-458788">
              <a:buNone/>
              <a:tabLst>
                <a:tab pos="1835150" algn="l"/>
                <a:tab pos="4573588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addpd</a:t>
            </a:r>
            <a:r>
              <a:rPr lang="en-US" dirty="0" smtClean="0"/>
              <a:t>	%xmm1, %xmm2	//Add m1+m2-&gt;m2</a:t>
            </a:r>
          </a:p>
          <a:p>
            <a:pPr marL="458788" indent="-458788">
              <a:buNone/>
              <a:tabLst>
                <a:tab pos="1835150" algn="l"/>
                <a:tab pos="4573588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addq</a:t>
            </a:r>
            <a:r>
              <a:rPr lang="en-US" dirty="0" smtClean="0"/>
              <a:t>	$16, %</a:t>
            </a:r>
            <a:r>
              <a:rPr lang="en-US" dirty="0" err="1" smtClean="0"/>
              <a:t>rax</a:t>
            </a:r>
            <a:r>
              <a:rPr lang="en-US" dirty="0" smtClean="0"/>
              <a:t>	// rax+16 -&gt; </a:t>
            </a:r>
            <a:r>
              <a:rPr lang="en-US" dirty="0" err="1" smtClean="0"/>
              <a:t>rax</a:t>
            </a:r>
            <a:r>
              <a:rPr lang="en-US" dirty="0" smtClean="0"/>
              <a:t> (</a:t>
            </a:r>
            <a:r>
              <a:rPr lang="en-US" dirty="0" err="1" smtClean="0"/>
              <a:t>i</a:t>
            </a:r>
            <a:r>
              <a:rPr lang="en-US" dirty="0" smtClean="0"/>
              <a:t>+=2)</a:t>
            </a:r>
          </a:p>
          <a:p>
            <a:pPr marL="458788" indent="-458788">
              <a:buNone/>
              <a:tabLst>
                <a:tab pos="1835150" algn="l"/>
                <a:tab pos="4573588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addq</a:t>
            </a:r>
            <a:r>
              <a:rPr lang="en-US" dirty="0" smtClean="0"/>
              <a:t>	$8, %</a:t>
            </a:r>
            <a:r>
              <a:rPr lang="en-US" dirty="0" err="1" smtClean="0"/>
              <a:t>rdx</a:t>
            </a:r>
            <a:r>
              <a:rPr lang="en-US" dirty="0" smtClean="0"/>
              <a:t>	// rdx+8 -&gt; </a:t>
            </a:r>
            <a:r>
              <a:rPr lang="en-US" dirty="0" err="1" smtClean="0"/>
              <a:t>rdx</a:t>
            </a:r>
            <a:r>
              <a:rPr lang="en-US" dirty="0" smtClean="0"/>
              <a:t> (</a:t>
            </a:r>
            <a:r>
              <a:rPr lang="en-US" dirty="0" err="1" smtClean="0"/>
              <a:t>j</a:t>
            </a:r>
            <a:r>
              <a:rPr lang="en-US" dirty="0" smtClean="0"/>
              <a:t>+=1)</a:t>
            </a:r>
          </a:p>
          <a:p>
            <a:pPr marL="458788" indent="-458788">
              <a:buNone/>
              <a:tabLst>
                <a:tab pos="1835150" algn="l"/>
                <a:tab pos="4573588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cmpq</a:t>
            </a:r>
            <a:r>
              <a:rPr lang="en-US" dirty="0" smtClean="0"/>
              <a:t>	$32, %</a:t>
            </a:r>
            <a:r>
              <a:rPr lang="en-US" dirty="0" err="1" smtClean="0"/>
              <a:t>rax</a:t>
            </a:r>
            <a:r>
              <a:rPr lang="en-US" dirty="0" smtClean="0"/>
              <a:t>	// </a:t>
            </a:r>
            <a:r>
              <a:rPr lang="en-US" dirty="0" err="1" smtClean="0"/>
              <a:t>rax</a:t>
            </a:r>
            <a:r>
              <a:rPr lang="en-US" dirty="0" smtClean="0"/>
              <a:t> == 32?</a:t>
            </a:r>
          </a:p>
          <a:p>
            <a:pPr marL="458788" indent="-458788">
              <a:buNone/>
              <a:tabLst>
                <a:tab pos="1835150" algn="l"/>
                <a:tab pos="4573588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jne</a:t>
            </a:r>
            <a:r>
              <a:rPr lang="en-US" dirty="0" smtClean="0"/>
              <a:t>	L2	// jump to L2 if not equal</a:t>
            </a:r>
          </a:p>
          <a:p>
            <a:pPr marL="458788" indent="-458788">
              <a:buNone/>
              <a:tabLst>
                <a:tab pos="1835150" algn="l"/>
                <a:tab pos="4573588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movapd</a:t>
            </a:r>
            <a:r>
              <a:rPr lang="en-US" dirty="0" smtClean="0"/>
              <a:t>	%xmm3, (%</a:t>
            </a:r>
            <a:r>
              <a:rPr lang="en-US" dirty="0" err="1" smtClean="0"/>
              <a:t>rcx</a:t>
            </a:r>
            <a:r>
              <a:rPr lang="en-US" dirty="0" smtClean="0"/>
              <a:t>)	//store aligned m3 into C[k,k+1]</a:t>
            </a:r>
          </a:p>
          <a:p>
            <a:pPr marL="458788" indent="-458788">
              <a:buNone/>
              <a:tabLst>
                <a:tab pos="1835150" algn="l"/>
                <a:tab pos="4573588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movapd</a:t>
            </a:r>
            <a:r>
              <a:rPr lang="en-US" dirty="0" smtClean="0"/>
              <a:t>	%xmm2, (%</a:t>
            </a:r>
            <a:r>
              <a:rPr lang="en-US" dirty="0" err="1" smtClean="0"/>
              <a:t>rdi</a:t>
            </a:r>
            <a:r>
              <a:rPr lang="en-US" dirty="0" smtClean="0"/>
              <a:t>)	//store aligned m2 into C[l,l+1]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5BFF9-7958-5641-A360-C21C81246E32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Performance-Driven ISA Extensions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Subword</a:t>
            </a:r>
            <a:r>
              <a:rPr lang="en-US" dirty="0" smtClean="0"/>
              <a:t> parallelism, used primarily for multimedia applications</a:t>
            </a:r>
          </a:p>
          <a:p>
            <a:pPr lvl="1"/>
            <a:r>
              <a:rPr lang="en-US" dirty="0" smtClean="0"/>
              <a:t>Intel MMX: multimedia extension</a:t>
            </a:r>
          </a:p>
          <a:p>
            <a:pPr lvl="2"/>
            <a:r>
              <a:rPr lang="en-US" dirty="0" smtClean="0"/>
              <a:t>64-bit registers can hold multiple integer operands</a:t>
            </a:r>
          </a:p>
          <a:p>
            <a:pPr lvl="1"/>
            <a:r>
              <a:rPr lang="en-US" dirty="0" smtClean="0"/>
              <a:t>Intel SSE: Streaming SIMD extension</a:t>
            </a:r>
          </a:p>
          <a:p>
            <a:pPr lvl="2"/>
            <a:r>
              <a:rPr lang="en-US" dirty="0" smtClean="0"/>
              <a:t>128-bit registers can hold several floating-point operands</a:t>
            </a:r>
          </a:p>
          <a:p>
            <a:r>
              <a:rPr lang="en-US" dirty="0" smtClean="0"/>
              <a:t>Adding instructions that do more work per cycle</a:t>
            </a:r>
          </a:p>
          <a:p>
            <a:pPr lvl="1"/>
            <a:r>
              <a:rPr lang="en-US" dirty="0" smtClean="0"/>
              <a:t>Shift-add: replace two instructions with one (e.g., multiply by 5)</a:t>
            </a:r>
          </a:p>
          <a:p>
            <a:pPr lvl="1"/>
            <a:r>
              <a:rPr lang="en-US" dirty="0" smtClean="0"/>
              <a:t>Multiply-add: replace two instructions with one (</a:t>
            </a:r>
            <a:r>
              <a:rPr lang="en-US" dirty="0" err="1" smtClean="0"/>
              <a:t>x</a:t>
            </a:r>
            <a:r>
              <a:rPr lang="en-US" dirty="0" smtClean="0"/>
              <a:t> := </a:t>
            </a:r>
            <a:r>
              <a:rPr lang="en-US" dirty="0" err="1" smtClean="0"/>
              <a:t>c</a:t>
            </a:r>
            <a:r>
              <a:rPr lang="en-US" dirty="0" smtClean="0"/>
              <a:t> + a </a:t>
            </a:r>
            <a:r>
              <a:rPr lang="en-US" dirty="0" err="1" smtClean="0"/>
              <a:t>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Multiply-accumulate: reduce round-off error (</a:t>
            </a:r>
            <a:r>
              <a:rPr lang="en-US" dirty="0" err="1" smtClean="0"/>
              <a:t>s</a:t>
            </a:r>
            <a:r>
              <a:rPr lang="en-US" dirty="0" smtClean="0"/>
              <a:t> := </a:t>
            </a:r>
            <a:r>
              <a:rPr lang="en-US" dirty="0" err="1" smtClean="0"/>
              <a:t>s</a:t>
            </a:r>
            <a:r>
              <a:rPr lang="en-US" dirty="0" smtClean="0"/>
              <a:t> + a </a:t>
            </a:r>
            <a:r>
              <a:rPr lang="en-US" dirty="0" err="1" smtClean="0"/>
              <a:t>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Conditional copy: to avoid some branches (e.g., in if-then-else)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3CD2F764-54A4-6C40-8C4F-CAB6B29F6DDB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14EE6AA-6421-C841-93C5-385D6F26C282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8476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Big Idea: Amdahl’s (Heartbreaking) </a:t>
            </a:r>
            <a:r>
              <a:rPr lang="en-US" dirty="0"/>
              <a:t>Law</a:t>
            </a:r>
          </a:p>
        </p:txBody>
      </p:sp>
      <p:sp>
        <p:nvSpPr>
          <p:cNvPr id="190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54658"/>
            <a:ext cx="8153400" cy="415925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Speedup due to enhancement E is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05000" y="1811858"/>
            <a:ext cx="5181600" cy="873125"/>
            <a:chOff x="336" y="960"/>
            <a:chExt cx="3264" cy="550"/>
          </a:xfrm>
        </p:grpSpPr>
        <p:sp>
          <p:nvSpPr>
            <p:cNvPr id="1907717" name="Rectangle 5"/>
            <p:cNvSpPr>
              <a:spLocks noChangeArrowheads="1"/>
            </p:cNvSpPr>
            <p:nvPr/>
          </p:nvSpPr>
          <p:spPr bwMode="auto">
            <a:xfrm>
              <a:off x="336" y="1104"/>
              <a:ext cx="3072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63500" tIns="25400" rIns="63500" bIns="25400">
              <a:spAutoFit/>
            </a:bodyPr>
            <a:lstStyle/>
            <a:p>
              <a:pPr marL="287338" indent="-287338">
                <a:spcBef>
                  <a:spcPct val="30000"/>
                </a:spcBef>
                <a:buClr>
                  <a:schemeClr val="accent1"/>
                </a:buClr>
                <a:buSzPct val="75000"/>
                <a:buFont typeface="Wingdings" pitchFamily="2" charset="2"/>
                <a:buNone/>
              </a:pPr>
              <a:r>
                <a:rPr lang="en-US" sz="2400" dirty="0">
                  <a:solidFill>
                    <a:schemeClr val="tx1"/>
                  </a:solidFill>
                </a:rPr>
                <a:t>Speedup </a:t>
              </a:r>
              <a:r>
                <a:rPr lang="en-US" sz="2400" dirty="0" err="1">
                  <a:solidFill>
                    <a:schemeClr val="tx1"/>
                  </a:solidFill>
                </a:rPr>
                <a:t>w</a:t>
              </a:r>
              <a:r>
                <a:rPr lang="en-US" sz="2400" dirty="0">
                  <a:solidFill>
                    <a:schemeClr val="tx1"/>
                  </a:solidFill>
                </a:rPr>
                <a:t>/ E = </a:t>
              </a:r>
              <a:r>
                <a:rPr lang="en-US" sz="2400" dirty="0" smtClean="0">
                  <a:solidFill>
                    <a:schemeClr val="tx1"/>
                  </a:solidFill>
                </a:rPr>
                <a:t>     -</a:t>
              </a:r>
              <a:r>
                <a:rPr lang="en-US" sz="2400" dirty="0">
                  <a:solidFill>
                    <a:schemeClr val="tx1"/>
                  </a:solidFill>
                </a:rPr>
                <a:t>---------------------  </a:t>
              </a:r>
            </a:p>
          </p:txBody>
        </p:sp>
        <p:sp>
          <p:nvSpPr>
            <p:cNvPr id="1907718" name="Rectangle 6"/>
            <p:cNvSpPr>
              <a:spLocks noChangeArrowheads="1"/>
            </p:cNvSpPr>
            <p:nvPr/>
          </p:nvSpPr>
          <p:spPr bwMode="auto">
            <a:xfrm>
              <a:off x="1824" y="960"/>
              <a:ext cx="1776" cy="2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63500" tIns="25400" rIns="63500" bIns="25400">
              <a:spAutoFit/>
            </a:bodyPr>
            <a:lstStyle/>
            <a:p>
              <a:pPr marL="287338" indent="-287338">
                <a:spcBef>
                  <a:spcPct val="30000"/>
                </a:spcBef>
                <a:buClr>
                  <a:schemeClr val="accent1"/>
                </a:buClr>
                <a:buSzPct val="75000"/>
                <a:buFont typeface="Wingdings" pitchFamily="2" charset="2"/>
                <a:buNone/>
              </a:pPr>
              <a:r>
                <a:rPr lang="en-US" sz="2400">
                  <a:solidFill>
                    <a:schemeClr val="tx1"/>
                  </a:solidFill>
                </a:rPr>
                <a:t>Exec time w/o E</a:t>
              </a:r>
            </a:p>
          </p:txBody>
        </p:sp>
        <p:sp>
          <p:nvSpPr>
            <p:cNvPr id="1907719" name="Rectangle 7"/>
            <p:cNvSpPr>
              <a:spLocks noChangeArrowheads="1"/>
            </p:cNvSpPr>
            <p:nvPr/>
          </p:nvSpPr>
          <p:spPr bwMode="auto">
            <a:xfrm>
              <a:off x="1824" y="1248"/>
              <a:ext cx="1728" cy="2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63500" tIns="25400" rIns="63500" bIns="25400">
              <a:spAutoFit/>
            </a:bodyPr>
            <a:lstStyle/>
            <a:p>
              <a:pPr marL="287338" indent="-287338">
                <a:spcBef>
                  <a:spcPct val="30000"/>
                </a:spcBef>
                <a:buClr>
                  <a:schemeClr val="accent1"/>
                </a:buClr>
                <a:buSzPct val="75000"/>
                <a:buFont typeface="Wingdings" pitchFamily="2" charset="2"/>
                <a:buNone/>
              </a:pPr>
              <a:r>
                <a:rPr lang="en-US" sz="2400">
                  <a:solidFill>
                    <a:schemeClr val="tx1"/>
                  </a:solidFill>
                </a:rPr>
                <a:t>Exec time w/ E </a:t>
              </a:r>
            </a:p>
          </p:txBody>
        </p:sp>
      </p:grpSp>
      <p:sp>
        <p:nvSpPr>
          <p:cNvPr id="1907720" name="Rectangle 8"/>
          <p:cNvSpPr>
            <a:spLocks noChangeArrowheads="1"/>
          </p:cNvSpPr>
          <p:nvPr/>
        </p:nvSpPr>
        <p:spPr bwMode="auto">
          <a:xfrm>
            <a:off x="920750" y="4270896"/>
            <a:ext cx="10541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7721" name="Rectangle 9" descr="Light downward diagonal"/>
          <p:cNvSpPr>
            <a:spLocks noChangeArrowheads="1"/>
          </p:cNvSpPr>
          <p:nvPr/>
        </p:nvSpPr>
        <p:spPr bwMode="auto">
          <a:xfrm>
            <a:off x="1987550" y="4270896"/>
            <a:ext cx="1054100" cy="368300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7722" name="Rectangle 10"/>
          <p:cNvSpPr>
            <a:spLocks noChangeArrowheads="1"/>
          </p:cNvSpPr>
          <p:nvPr/>
        </p:nvSpPr>
        <p:spPr bwMode="auto">
          <a:xfrm>
            <a:off x="3054350" y="4270896"/>
            <a:ext cx="10541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7723" name="Rectangle 11"/>
          <p:cNvSpPr>
            <a:spLocks noChangeArrowheads="1"/>
          </p:cNvSpPr>
          <p:nvPr/>
        </p:nvSpPr>
        <p:spPr bwMode="auto">
          <a:xfrm>
            <a:off x="5187950" y="4270896"/>
            <a:ext cx="10541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7724" name="Rectangle 12" descr="Light downward diagonal"/>
          <p:cNvSpPr>
            <a:spLocks noChangeArrowheads="1"/>
          </p:cNvSpPr>
          <p:nvPr/>
        </p:nvSpPr>
        <p:spPr bwMode="auto">
          <a:xfrm>
            <a:off x="6254750" y="4270896"/>
            <a:ext cx="596900" cy="368300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7725" name="Rectangle 13"/>
          <p:cNvSpPr>
            <a:spLocks noChangeArrowheads="1"/>
          </p:cNvSpPr>
          <p:nvPr/>
        </p:nvSpPr>
        <p:spPr bwMode="auto">
          <a:xfrm>
            <a:off x="6864350" y="4270896"/>
            <a:ext cx="10541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7726" name="Line 14"/>
          <p:cNvSpPr>
            <a:spLocks noChangeShapeType="1"/>
          </p:cNvSpPr>
          <p:nvPr/>
        </p:nvSpPr>
        <p:spPr bwMode="auto">
          <a:xfrm>
            <a:off x="4362450" y="4493146"/>
            <a:ext cx="4953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7730" name="Rectangle 18"/>
          <p:cNvSpPr>
            <a:spLocks noChangeArrowheads="1"/>
          </p:cNvSpPr>
          <p:nvPr/>
        </p:nvSpPr>
        <p:spPr bwMode="auto">
          <a:xfrm>
            <a:off x="533400" y="2802458"/>
            <a:ext cx="8153400" cy="11592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287338" indent="-287338">
              <a:spcBef>
                <a:spcPct val="30000"/>
              </a:spcBef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Suppose that enhancement E accelerates a fraction F   (F &lt;1) of the task by a factor S (S&gt;1) and the remainder of the task is unaffected</a:t>
            </a:r>
          </a:p>
        </p:txBody>
      </p:sp>
      <p:sp>
        <p:nvSpPr>
          <p:cNvPr id="1907731" name="Rectangle 19"/>
          <p:cNvSpPr>
            <a:spLocks noChangeArrowheads="1"/>
          </p:cNvSpPr>
          <p:nvPr/>
        </p:nvSpPr>
        <p:spPr bwMode="auto">
          <a:xfrm>
            <a:off x="533400" y="5393258"/>
            <a:ext cx="8153400" cy="4206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287338" indent="-287338"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Execution Time </a:t>
            </a:r>
            <a:r>
              <a:rPr lang="en-US" sz="2400" dirty="0" err="1">
                <a:solidFill>
                  <a:schemeClr val="tx1"/>
                </a:solidFill>
              </a:rPr>
              <a:t>w</a:t>
            </a:r>
            <a:r>
              <a:rPr lang="en-US" sz="2400" dirty="0">
                <a:solidFill>
                  <a:schemeClr val="tx1"/>
                </a:solidFill>
              </a:rPr>
              <a:t>/ E  </a:t>
            </a:r>
            <a:r>
              <a:rPr lang="en-US" sz="2400" dirty="0" smtClean="0">
                <a:solidFill>
                  <a:schemeClr val="tx1"/>
                </a:solidFill>
              </a:rPr>
              <a:t>=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07732" name="Rectangle 20"/>
          <p:cNvSpPr>
            <a:spLocks noChangeArrowheads="1"/>
          </p:cNvSpPr>
          <p:nvPr/>
        </p:nvSpPr>
        <p:spPr bwMode="auto">
          <a:xfrm>
            <a:off x="1591711" y="6002858"/>
            <a:ext cx="7416800" cy="4206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marL="287338" indent="-287338"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</a:rPr>
              <a:t>Speedup </a:t>
            </a:r>
            <a:r>
              <a:rPr lang="en-US" sz="2400" dirty="0" err="1">
                <a:solidFill>
                  <a:schemeClr val="tx1"/>
                </a:solidFill>
              </a:rPr>
              <a:t>w</a:t>
            </a:r>
            <a:r>
              <a:rPr lang="en-US" sz="2400" dirty="0">
                <a:solidFill>
                  <a:schemeClr val="tx1"/>
                </a:solidFill>
              </a:rPr>
              <a:t>/ </a:t>
            </a:r>
            <a:r>
              <a:rPr lang="en-US" sz="2400" dirty="0" smtClean="0">
                <a:solidFill>
                  <a:schemeClr val="tx1"/>
                </a:solidFill>
              </a:rPr>
              <a:t>E  =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07733" name="Oval 21"/>
          <p:cNvSpPr>
            <a:spLocks noChangeArrowheads="1"/>
          </p:cNvSpPr>
          <p:nvPr/>
        </p:nvSpPr>
        <p:spPr bwMode="auto">
          <a:xfrm>
            <a:off x="6400800" y="5317058"/>
            <a:ext cx="152400" cy="76200"/>
          </a:xfrm>
          <a:prstGeom prst="ellips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7734" name="Oval 22"/>
          <p:cNvSpPr>
            <a:spLocks noChangeArrowheads="1"/>
          </p:cNvSpPr>
          <p:nvPr/>
        </p:nvSpPr>
        <p:spPr bwMode="auto">
          <a:xfrm>
            <a:off x="7315200" y="5317058"/>
            <a:ext cx="152400" cy="76200"/>
          </a:xfrm>
          <a:prstGeom prst="ellips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4837-4FFC-934B-A695-6C0BD97C3592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795677" y="5970601"/>
            <a:ext cx="2189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7338" indent="-287338"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400" dirty="0" smtClean="0"/>
              <a:t>1 / [ (1-F) + F/S ]</a:t>
            </a:r>
            <a:endParaRPr lang="en-US" sz="24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944482" y="4628869"/>
            <a:ext cx="7488545" cy="1210731"/>
            <a:chOff x="944482" y="4628869"/>
            <a:chExt cx="7488545" cy="1210731"/>
          </a:xfrm>
        </p:grpSpPr>
        <p:grpSp>
          <p:nvGrpSpPr>
            <p:cNvPr id="3" name="Group 26"/>
            <p:cNvGrpSpPr/>
            <p:nvPr/>
          </p:nvGrpSpPr>
          <p:grpSpPr>
            <a:xfrm>
              <a:off x="3589634" y="4639196"/>
              <a:ext cx="4843393" cy="1200404"/>
              <a:chOff x="3589634" y="4639196"/>
              <a:chExt cx="4843393" cy="1200404"/>
            </a:xfrm>
          </p:grpSpPr>
          <p:cxnSp>
            <p:nvCxnSpPr>
              <p:cNvPr id="44" name="Straight Arrow Connector 43"/>
              <p:cNvCxnSpPr>
                <a:stCxn id="1907724" idx="2"/>
              </p:cNvCxnSpPr>
              <p:nvPr/>
            </p:nvCxnSpPr>
            <p:spPr>
              <a:xfrm rot="16200000" flipH="1">
                <a:off x="6874664" y="4317731"/>
                <a:ext cx="796404" cy="143933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stCxn id="1907725" idx="2"/>
              </p:cNvCxnSpPr>
              <p:nvPr/>
            </p:nvCxnSpPr>
            <p:spPr>
              <a:xfrm rot="5400000">
                <a:off x="6891391" y="4968549"/>
                <a:ext cx="829363" cy="17065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>
                <a:stCxn id="1907723" idx="2"/>
              </p:cNvCxnSpPr>
              <p:nvPr/>
            </p:nvCxnSpPr>
            <p:spPr>
              <a:xfrm rot="16200000" flipH="1">
                <a:off x="6000715" y="4353480"/>
                <a:ext cx="818864" cy="139029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/>
              <p:nvPr/>
            </p:nvSpPr>
            <p:spPr>
              <a:xfrm>
                <a:off x="3589634" y="5377935"/>
                <a:ext cx="484339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7338" indent="-287338" algn="ctr">
                  <a:spcBef>
                    <a:spcPct val="3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None/>
                </a:pPr>
                <a:r>
                  <a:rPr lang="en-US" sz="2400" dirty="0" smtClean="0"/>
                  <a:t>Execution Time w/o E  </a:t>
                </a:r>
                <a:r>
                  <a:rPr lang="en-US" sz="2400" b="1" dirty="0" err="1" smtClean="0">
                    <a:sym typeface="Symbol" pitchFamily="18" charset="2"/>
                  </a:rPr>
                  <a:t></a:t>
                </a:r>
                <a:r>
                  <a:rPr lang="en-US" sz="2400" dirty="0" smtClean="0"/>
                  <a:t>  [ (1-F) +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F/S</a:t>
                </a:r>
                <a:r>
                  <a:rPr lang="en-US" sz="2400" dirty="0" smtClean="0"/>
                  <a:t>] </a:t>
                </a:r>
                <a:endParaRPr lang="en-US" sz="2400" dirty="0"/>
              </a:p>
            </p:txBody>
          </p:sp>
        </p:grpSp>
        <p:cxnSp>
          <p:nvCxnSpPr>
            <p:cNvPr id="38" name="Straight Arrow Connector 37"/>
            <p:cNvCxnSpPr>
              <a:stCxn id="40" idx="1"/>
            </p:cNvCxnSpPr>
            <p:nvPr/>
          </p:nvCxnSpPr>
          <p:spPr>
            <a:xfrm rot="16200000" flipH="1">
              <a:off x="3476501" y="4033274"/>
              <a:ext cx="503841" cy="240870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Left Brace 39"/>
            <p:cNvSpPr/>
            <p:nvPr/>
          </p:nvSpPr>
          <p:spPr>
            <a:xfrm rot="16200000">
              <a:off x="2345647" y="3227704"/>
              <a:ext cx="356839" cy="3159169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Idea: Amdahl’s </a:t>
            </a:r>
            <a:r>
              <a:rPr lang="en-US" dirty="0"/>
              <a:t>Law</a:t>
            </a: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7EA9-46C0-874D-B4D9-BED91E95CEDB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914391" y="1600200"/>
            <a:ext cx="8229600" cy="4140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Speedup  =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Example: the execution time of half of the program can be accelerated by a factor of 2.</a:t>
            </a:r>
            <a:br>
              <a:rPr lang="en-US" dirty="0" smtClean="0"/>
            </a:br>
            <a:r>
              <a:rPr lang="en-US" dirty="0" smtClean="0"/>
              <a:t>What is the program speed-up overall?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Idea: Amdahl’s </a:t>
            </a:r>
            <a:r>
              <a:rPr lang="en-US" dirty="0"/>
              <a:t>Law</a:t>
            </a: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20E2-823B-D543-86FE-AC76892548DD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914391" y="1600200"/>
            <a:ext cx="8229600" cy="4140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Speedup  =                      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Example: the execution time of half of the program can be accelerated by a factor of 2.</a:t>
            </a:r>
            <a:br>
              <a:rPr lang="en-US" dirty="0" smtClean="0"/>
            </a:br>
            <a:r>
              <a:rPr lang="en-US" dirty="0" smtClean="0"/>
              <a:t>What is the program speed-up overall?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3285061" y="2184400"/>
            <a:ext cx="3335866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556001" y="2201335"/>
            <a:ext cx="218361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(1 - F)   +   F</a:t>
            </a:r>
            <a:endParaRPr lang="en-US" sz="32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283192" y="2743200"/>
            <a:ext cx="507999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341027" y="2634735"/>
            <a:ext cx="3732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S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1422399" y="2726268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Non-speed-up part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27333" y="2777068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Speed-up part</a:t>
            </a:r>
            <a:endParaRPr lang="en-US" dirty="0"/>
          </a:p>
        </p:txBody>
      </p:sp>
      <p:grpSp>
        <p:nvGrpSpPr>
          <p:cNvPr id="2" name="Group 42"/>
          <p:cNvGrpSpPr/>
          <p:nvPr/>
        </p:nvGrpSpPr>
        <p:grpSpPr>
          <a:xfrm>
            <a:off x="2539990" y="5452533"/>
            <a:ext cx="988522" cy="1012799"/>
            <a:chOff x="3928533" y="5469466"/>
            <a:chExt cx="988522" cy="1012799"/>
          </a:xfrm>
        </p:grpSpPr>
        <p:sp>
          <p:nvSpPr>
            <p:cNvPr id="35" name="TextBox 34"/>
            <p:cNvSpPr txBox="1"/>
            <p:nvPr/>
          </p:nvSpPr>
          <p:spPr>
            <a:xfrm>
              <a:off x="4267199" y="546946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928533" y="5808133"/>
              <a:ext cx="9885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0.5 + 0.5</a:t>
              </a:r>
              <a:endParaRPr lang="en-US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3996261" y="5842000"/>
              <a:ext cx="846672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453461" y="6163733"/>
              <a:ext cx="440273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4521199" y="6112933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3" name="Group 44"/>
          <p:cNvGrpSpPr/>
          <p:nvPr/>
        </p:nvGrpSpPr>
        <p:grpSpPr>
          <a:xfrm>
            <a:off x="3979323" y="5469466"/>
            <a:ext cx="1105516" cy="707999"/>
            <a:chOff x="3928533" y="5469466"/>
            <a:chExt cx="1105516" cy="707999"/>
          </a:xfrm>
        </p:grpSpPr>
        <p:sp>
          <p:nvSpPr>
            <p:cNvPr id="48" name="TextBox 47"/>
            <p:cNvSpPr txBox="1"/>
            <p:nvPr/>
          </p:nvSpPr>
          <p:spPr>
            <a:xfrm>
              <a:off x="4267199" y="546946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928533" y="5808133"/>
              <a:ext cx="11055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0.5 + 0.25</a:t>
              </a:r>
              <a:endParaRPr lang="en-US" dirty="0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4030127" y="5842000"/>
              <a:ext cx="846672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3640657" y="5621868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096923" y="5638801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587990" y="5672667"/>
            <a:ext cx="593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1.33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3403600" y="2760133"/>
            <a:ext cx="795867" cy="152401"/>
          </a:xfrm>
          <a:prstGeom prst="straightConnector1">
            <a:avLst/>
          </a:prstGeom>
          <a:ln w="381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4" idx="1"/>
          </p:cNvCxnSpPr>
          <p:nvPr/>
        </p:nvCxnSpPr>
        <p:spPr>
          <a:xfrm rot="10800000">
            <a:off x="5808133" y="2590800"/>
            <a:ext cx="1219200" cy="370934"/>
          </a:xfrm>
          <a:prstGeom prst="straightConnector1">
            <a:avLst/>
          </a:prstGeom>
          <a:ln w="381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Idea: Amdahl’s Law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ECD6-E841-4447-8808-C2CB276DF012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600" y="1537483"/>
            <a:ext cx="6466946" cy="4851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959600" y="1557867"/>
            <a:ext cx="191974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the portion of</a:t>
            </a:r>
            <a:br>
              <a:rPr lang="en-US" dirty="0" smtClean="0"/>
            </a:br>
            <a:r>
              <a:rPr lang="en-US" dirty="0" smtClean="0"/>
              <a:t>the program that</a:t>
            </a:r>
            <a:br>
              <a:rPr lang="en-US" dirty="0" smtClean="0"/>
            </a:br>
            <a:r>
              <a:rPr lang="en-US" dirty="0" smtClean="0"/>
              <a:t>can be parallelized</a:t>
            </a:r>
            <a:br>
              <a:rPr lang="en-US" dirty="0" smtClean="0"/>
            </a:br>
            <a:r>
              <a:rPr lang="en-US" dirty="0" smtClean="0"/>
              <a:t>is small, then the</a:t>
            </a:r>
            <a:br>
              <a:rPr lang="en-US" dirty="0" smtClean="0"/>
            </a:br>
            <a:r>
              <a:rPr lang="en-US" dirty="0" smtClean="0"/>
              <a:t>speedup is limited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10400" y="3488267"/>
            <a:ext cx="17634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non-parallel</a:t>
            </a:r>
            <a:br>
              <a:rPr lang="en-US" dirty="0" smtClean="0"/>
            </a:br>
            <a:r>
              <a:rPr lang="en-US" dirty="0" smtClean="0"/>
              <a:t>portion limits</a:t>
            </a:r>
            <a:br>
              <a:rPr lang="en-US" dirty="0" smtClean="0"/>
            </a:br>
            <a:r>
              <a:rPr lang="en-US" dirty="0" smtClean="0"/>
              <a:t>the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10"/>
            <a:ext cx="8229600" cy="1143000"/>
          </a:xfrm>
        </p:spPr>
        <p:txBody>
          <a:bodyPr/>
          <a:lstStyle/>
          <a:p>
            <a:r>
              <a:rPr lang="en-US" dirty="0" smtClean="0"/>
              <a:t>Example #1: Amdahl’s Law</a:t>
            </a:r>
            <a:endParaRPr lang="en-US" dirty="0"/>
          </a:p>
        </p:txBody>
      </p:sp>
      <p:sp>
        <p:nvSpPr>
          <p:cNvPr id="189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1913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Consider an enhancement which runs 20 times faster but which is only usable 25% of the time.</a:t>
            </a:r>
          </a:p>
          <a:p>
            <a:pPr>
              <a:buNone/>
            </a:pPr>
            <a:r>
              <a:rPr lang="en-US" dirty="0" smtClean="0"/>
              <a:t>			Speedup </a:t>
            </a:r>
            <a:r>
              <a:rPr lang="en-US" dirty="0" err="1" smtClean="0"/>
              <a:t>w</a:t>
            </a:r>
            <a:r>
              <a:rPr lang="en-US" dirty="0" smtClean="0"/>
              <a:t>/ E  =  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What if its usable only 15% of the time?</a:t>
            </a:r>
          </a:p>
          <a:p>
            <a:pPr>
              <a:buNone/>
            </a:pPr>
            <a:r>
              <a:rPr lang="en-US" dirty="0" smtClean="0"/>
              <a:t>			Speedup </a:t>
            </a:r>
            <a:r>
              <a:rPr lang="en-US" dirty="0" err="1" smtClean="0"/>
              <a:t>w</a:t>
            </a:r>
            <a:r>
              <a:rPr lang="en-US" dirty="0" smtClean="0"/>
              <a:t>/ E  =  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Amdahl’s Law tells us that to achieve linear speedup with 100 processors, none of the original computation can be scalar!</a:t>
            </a:r>
          </a:p>
          <a:p>
            <a:r>
              <a:rPr lang="en-US" dirty="0" smtClean="0"/>
              <a:t>To get a speedup of 90 from 100 processors, the percentage of the original program that could be scalar would have to be 0.1% or less</a:t>
            </a:r>
          </a:p>
          <a:p>
            <a:pPr>
              <a:buNone/>
            </a:pPr>
            <a:r>
              <a:rPr lang="en-US" dirty="0" smtClean="0"/>
              <a:t>			Speedup </a:t>
            </a:r>
            <a:r>
              <a:rPr lang="en-US" dirty="0" err="1" smtClean="0"/>
              <a:t>w</a:t>
            </a:r>
            <a:r>
              <a:rPr lang="en-US" dirty="0" smtClean="0"/>
              <a:t>/ E  =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E0D4-DF7C-F04C-A92C-D00CBE29EE1B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894405" name="Rectangle 5"/>
          <p:cNvSpPr>
            <a:spLocks noChangeArrowheads="1"/>
          </p:cNvSpPr>
          <p:nvPr/>
        </p:nvSpPr>
        <p:spPr bwMode="auto">
          <a:xfrm>
            <a:off x="507999" y="1024471"/>
            <a:ext cx="8153400" cy="415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287338" indent="-287338"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</a:rPr>
              <a:t>                    Speedup </a:t>
            </a:r>
            <a:r>
              <a:rPr lang="en-US" sz="2400" dirty="0" err="1">
                <a:solidFill>
                  <a:schemeClr val="tx1"/>
                </a:solidFill>
              </a:rPr>
              <a:t>w</a:t>
            </a:r>
            <a:r>
              <a:rPr lang="en-US" sz="2400" dirty="0">
                <a:solidFill>
                  <a:schemeClr val="tx1"/>
                </a:solidFill>
              </a:rPr>
              <a:t>/ E =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10"/>
            <a:ext cx="8229600" cy="1143000"/>
          </a:xfrm>
        </p:spPr>
        <p:txBody>
          <a:bodyPr/>
          <a:lstStyle/>
          <a:p>
            <a:r>
              <a:rPr lang="en-US" dirty="0" smtClean="0"/>
              <a:t>Example #1: Amdahl’s Law</a:t>
            </a:r>
            <a:endParaRPr lang="en-US" dirty="0"/>
          </a:p>
        </p:txBody>
      </p:sp>
      <p:sp>
        <p:nvSpPr>
          <p:cNvPr id="190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32468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Consider an enhancement which runs 20 times faster but which is only usable 25% of the time</a:t>
            </a:r>
          </a:p>
          <a:p>
            <a:pPr>
              <a:buNone/>
            </a:pPr>
            <a:r>
              <a:rPr lang="en-US" dirty="0" smtClean="0"/>
              <a:t>			Speedup </a:t>
            </a:r>
            <a:r>
              <a:rPr lang="en-US" dirty="0" err="1" smtClean="0"/>
              <a:t>w</a:t>
            </a:r>
            <a:r>
              <a:rPr lang="en-US" dirty="0" smtClean="0"/>
              <a:t>/ E  =  1/(.75 + .25/20)  =  1.31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if its usable only 15% of the time?</a:t>
            </a:r>
          </a:p>
          <a:p>
            <a:pPr>
              <a:buNone/>
            </a:pPr>
            <a:r>
              <a:rPr lang="en-US" dirty="0" smtClean="0"/>
              <a:t>			Speedup </a:t>
            </a:r>
            <a:r>
              <a:rPr lang="en-US" dirty="0" err="1" smtClean="0"/>
              <a:t>w</a:t>
            </a:r>
            <a:r>
              <a:rPr lang="en-US" dirty="0" smtClean="0"/>
              <a:t>/ E  =  1/(.85 + .15/20)  =  1.17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Amdahl’s Law tells us that to achieve linear speedup with 100 processors, none of the original computation can be scalar!</a:t>
            </a:r>
          </a:p>
          <a:p>
            <a:r>
              <a:rPr lang="en-US" dirty="0" smtClean="0"/>
              <a:t>To get a speedup of 90 from 100 processors, the percentage of the original program that could be scalar would have to be 0.1% or less</a:t>
            </a:r>
          </a:p>
          <a:p>
            <a:pPr>
              <a:buNone/>
            </a:pPr>
            <a:r>
              <a:rPr lang="en-US" dirty="0" smtClean="0"/>
              <a:t>			Speedup </a:t>
            </a:r>
            <a:r>
              <a:rPr lang="en-US" dirty="0" err="1" smtClean="0"/>
              <a:t>w</a:t>
            </a:r>
            <a:r>
              <a:rPr lang="en-US" dirty="0" smtClean="0"/>
              <a:t>/ E  =  1/(.001 + .999/100)  =  90.99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6F21-E412-9348-AF18-E68555042AD8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909764" name="Rectangle 4"/>
          <p:cNvSpPr>
            <a:spLocks noChangeArrowheads="1"/>
          </p:cNvSpPr>
          <p:nvPr/>
        </p:nvSpPr>
        <p:spPr bwMode="auto">
          <a:xfrm>
            <a:off x="372534" y="1007537"/>
            <a:ext cx="8153400" cy="4206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287338" indent="-287338" algn="ctr"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</a:rPr>
              <a:t>Speedup </a:t>
            </a:r>
            <a:r>
              <a:rPr lang="en-US" sz="2400" dirty="0" err="1">
                <a:solidFill>
                  <a:schemeClr val="tx1"/>
                </a:solidFill>
              </a:rPr>
              <a:t>w</a:t>
            </a:r>
            <a:r>
              <a:rPr lang="en-US" sz="2400" dirty="0">
                <a:solidFill>
                  <a:schemeClr val="tx1"/>
                </a:solidFill>
              </a:rPr>
              <a:t>/ E =   1 /</a:t>
            </a:r>
            <a:r>
              <a:rPr lang="en-US" sz="2400" dirty="0" smtClean="0">
                <a:solidFill>
                  <a:schemeClr val="tx1"/>
                </a:solidFill>
              </a:rPr>
              <a:t> [ (</a:t>
            </a:r>
            <a:r>
              <a:rPr lang="en-US" sz="2400" dirty="0">
                <a:solidFill>
                  <a:schemeClr val="tx1"/>
                </a:solidFill>
              </a:rPr>
              <a:t>1-F) + F/</a:t>
            </a:r>
            <a:r>
              <a:rPr lang="en-US" sz="2400" dirty="0" smtClean="0">
                <a:solidFill>
                  <a:schemeClr val="tx1"/>
                </a:solidFill>
              </a:rPr>
              <a:t>S ]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97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Kinds of Parallelism:</a:t>
            </a:r>
            <a:br>
              <a:rPr lang="en-US" dirty="0" smtClean="0"/>
            </a:br>
            <a:r>
              <a:rPr lang="en-US" dirty="0" smtClean="0"/>
              <a:t>The Programming Viewpoint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Job-level parallelism/process-level parallelism</a:t>
            </a:r>
          </a:p>
          <a:p>
            <a:pPr lvl="1"/>
            <a:r>
              <a:rPr lang="en-US" dirty="0" smtClean="0"/>
              <a:t>Running independent programs on multiple processors simultaneously</a:t>
            </a:r>
          </a:p>
          <a:p>
            <a:pPr lvl="1"/>
            <a:r>
              <a:rPr lang="en-US" i="1" dirty="0" smtClean="0"/>
              <a:t>Example?</a:t>
            </a:r>
          </a:p>
          <a:p>
            <a:r>
              <a:rPr lang="en-US" dirty="0" smtClean="0"/>
              <a:t>Parallel processing program</a:t>
            </a:r>
          </a:p>
          <a:p>
            <a:pPr lvl="1"/>
            <a:r>
              <a:rPr lang="en-US" dirty="0" smtClean="0"/>
              <a:t>Single program that runs on multiple processors simultaneously</a:t>
            </a:r>
          </a:p>
          <a:p>
            <a:pPr lvl="1"/>
            <a:r>
              <a:rPr lang="en-US" i="1" dirty="0" smtClean="0"/>
              <a:t>Example?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98FB-155A-E344-AA1F-CFF0D365EF54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Speed-up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94667"/>
            <a:ext cx="8229600" cy="2231496"/>
          </a:xfrm>
        </p:spPr>
        <p:txBody>
          <a:bodyPr/>
          <a:lstStyle/>
          <a:p>
            <a:r>
              <a:rPr lang="en-US" dirty="0" smtClean="0"/>
              <a:t>10 “scalar” operations (non-parallelizable)</a:t>
            </a:r>
          </a:p>
          <a:p>
            <a:r>
              <a:rPr lang="en-US" dirty="0" smtClean="0"/>
              <a:t>100 parallelizable operations</a:t>
            </a:r>
          </a:p>
          <a:p>
            <a:r>
              <a:rPr lang="en-US" dirty="0" smtClean="0"/>
              <a:t>110 operations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7F0F-3733-AC4E-B664-58D5FF5B5E75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18111" y="1672537"/>
            <a:ext cx="1673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 + Z</a:t>
            </a:r>
            <a:r>
              <a:rPr lang="en-US" baseline="-25000" dirty="0" smtClean="0"/>
              <a:t>1</a:t>
            </a:r>
            <a:r>
              <a:rPr lang="en-US" dirty="0" smtClean="0"/>
              <a:t> + … + Z</a:t>
            </a:r>
            <a:r>
              <a:rPr lang="en-US" baseline="-25000" dirty="0" smtClean="0"/>
              <a:t>10</a:t>
            </a:r>
            <a:endParaRPr lang="en-US" baseline="-25000" dirty="0"/>
          </a:p>
        </p:txBody>
      </p:sp>
      <p:grpSp>
        <p:nvGrpSpPr>
          <p:cNvPr id="8" name="Group 24"/>
          <p:cNvGrpSpPr/>
          <p:nvPr/>
        </p:nvGrpSpPr>
        <p:grpSpPr>
          <a:xfrm>
            <a:off x="3437604" y="1605986"/>
            <a:ext cx="127170" cy="1422400"/>
            <a:chOff x="3416130" y="1994694"/>
            <a:chExt cx="127170" cy="1422400"/>
          </a:xfrm>
        </p:grpSpPr>
        <p:cxnSp>
          <p:nvCxnSpPr>
            <p:cNvPr id="18" name="Straight Connector 17"/>
            <p:cNvCxnSpPr/>
            <p:nvPr/>
          </p:nvCxnSpPr>
          <p:spPr>
            <a:xfrm rot="5400000">
              <a:off x="2717800" y="2705100"/>
              <a:ext cx="14224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>
              <a:off x="3416130" y="2006600"/>
              <a:ext cx="12717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>
              <a:off x="3416130" y="3403600"/>
              <a:ext cx="12717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5"/>
          <p:cNvGrpSpPr/>
          <p:nvPr/>
        </p:nvGrpSpPr>
        <p:grpSpPr>
          <a:xfrm flipH="1">
            <a:off x="4821904" y="1605986"/>
            <a:ext cx="127170" cy="1422400"/>
            <a:chOff x="3416130" y="1994694"/>
            <a:chExt cx="127170" cy="1422400"/>
          </a:xfrm>
        </p:grpSpPr>
        <p:cxnSp>
          <p:nvCxnSpPr>
            <p:cNvPr id="27" name="Straight Connector 26"/>
            <p:cNvCxnSpPr/>
            <p:nvPr/>
          </p:nvCxnSpPr>
          <p:spPr>
            <a:xfrm rot="5400000">
              <a:off x="2717800" y="2705100"/>
              <a:ext cx="14224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>
              <a:off x="3416130" y="2006600"/>
              <a:ext cx="12717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3416130" y="3403600"/>
              <a:ext cx="12717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3488574" y="1668692"/>
            <a:ext cx="498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8674" y="1681392"/>
            <a:ext cx="57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1,10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13974" y="2506892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10,1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4314074" y="2519592"/>
            <a:ext cx="654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10,10</a:t>
            </a:r>
            <a:endParaRPr lang="en-US" baseline="-25000" dirty="0"/>
          </a:p>
        </p:txBody>
      </p:sp>
      <p:grpSp>
        <p:nvGrpSpPr>
          <p:cNvPr id="10" name="Group 33"/>
          <p:cNvGrpSpPr/>
          <p:nvPr/>
        </p:nvGrpSpPr>
        <p:grpSpPr>
          <a:xfrm>
            <a:off x="5596604" y="1618686"/>
            <a:ext cx="127170" cy="1422400"/>
            <a:chOff x="3416130" y="1994694"/>
            <a:chExt cx="127170" cy="1422400"/>
          </a:xfrm>
        </p:grpSpPr>
        <p:cxnSp>
          <p:nvCxnSpPr>
            <p:cNvPr id="35" name="Straight Connector 34"/>
            <p:cNvCxnSpPr/>
            <p:nvPr/>
          </p:nvCxnSpPr>
          <p:spPr>
            <a:xfrm rot="5400000">
              <a:off x="2717800" y="2705100"/>
              <a:ext cx="14224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3416130" y="2006600"/>
              <a:ext cx="12717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>
              <a:off x="3416130" y="3403600"/>
              <a:ext cx="12717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37"/>
          <p:cNvGrpSpPr/>
          <p:nvPr/>
        </p:nvGrpSpPr>
        <p:grpSpPr>
          <a:xfrm flipH="1">
            <a:off x="6980904" y="1618686"/>
            <a:ext cx="127170" cy="1422400"/>
            <a:chOff x="3416130" y="1994694"/>
            <a:chExt cx="127170" cy="1422400"/>
          </a:xfrm>
        </p:grpSpPr>
        <p:cxnSp>
          <p:nvCxnSpPr>
            <p:cNvPr id="39" name="Straight Connector 38"/>
            <p:cNvCxnSpPr/>
            <p:nvPr/>
          </p:nvCxnSpPr>
          <p:spPr>
            <a:xfrm rot="5400000">
              <a:off x="2717800" y="2705100"/>
              <a:ext cx="14224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0800000">
              <a:off x="3416130" y="2006600"/>
              <a:ext cx="12717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0800000">
              <a:off x="3416130" y="3403600"/>
              <a:ext cx="12717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5647574" y="1681392"/>
            <a:ext cx="498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6447674" y="1694092"/>
            <a:ext cx="57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1,10</a:t>
            </a:r>
            <a:endParaRPr lang="en-US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5672974" y="2519592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10,1</a:t>
            </a:r>
            <a:endParaRPr lang="en-US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473074" y="2532292"/>
            <a:ext cx="654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10,10</a:t>
            </a:r>
            <a:endParaRPr lang="en-US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5097241" y="211742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964291" y="3290685"/>
            <a:ext cx="178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Non-parallel part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628455" y="3290685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Parallel part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323174" y="1727200"/>
            <a:ext cx="3860800" cy="36830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335874" y="2578100"/>
            <a:ext cx="3860800" cy="36830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7339760" y="1682019"/>
            <a:ext cx="1789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Partition 10 ways </a:t>
            </a:r>
            <a:br>
              <a:rPr lang="en-US" dirty="0" smtClean="0"/>
            </a:br>
            <a:r>
              <a:rPr lang="en-US" dirty="0" smtClean="0"/>
              <a:t>and perform</a:t>
            </a:r>
            <a:br>
              <a:rPr lang="en-US" dirty="0" smtClean="0"/>
            </a:br>
            <a:r>
              <a:rPr lang="en-US" dirty="0" smtClean="0"/>
              <a:t>on 10 parallel</a:t>
            </a:r>
            <a:br>
              <a:rPr lang="en-US" dirty="0" smtClean="0"/>
            </a:br>
            <a:r>
              <a:rPr lang="en-US" dirty="0" smtClean="0"/>
              <a:t>processing units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4261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#2: </a:t>
            </a:r>
            <a:r>
              <a:rPr lang="en-US" dirty="0"/>
              <a:t>Amdahl’s </a:t>
            </a:r>
            <a:r>
              <a:rPr lang="en-US" dirty="0" smtClean="0"/>
              <a:t>Law</a:t>
            </a:r>
            <a:endParaRPr lang="en-US" dirty="0"/>
          </a:p>
        </p:txBody>
      </p:sp>
      <p:sp>
        <p:nvSpPr>
          <p:cNvPr id="190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92239"/>
            <a:ext cx="7848600" cy="5110162"/>
          </a:xfrm>
        </p:spPr>
        <p:txBody>
          <a:bodyPr>
            <a:normAutofit lnSpcReduction="10000"/>
          </a:bodyPr>
          <a:lstStyle/>
          <a:p>
            <a:r>
              <a:rPr lang="en-US" sz="2595" dirty="0"/>
              <a:t>Consider </a:t>
            </a:r>
            <a:r>
              <a:rPr lang="en-US" sz="2595" dirty="0" smtClean="0"/>
              <a:t>summing 10 scalar variables and two 10 by 10 matrices (matrix sum) on 10 processors</a:t>
            </a:r>
            <a:endParaRPr lang="en-US" sz="2595" dirty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Speedup </a:t>
            </a:r>
            <a:r>
              <a:rPr lang="en-US" sz="2000" dirty="0"/>
              <a:t>w/ E  </a:t>
            </a:r>
            <a:r>
              <a:rPr lang="en-US" sz="2000" dirty="0" smtClean="0"/>
              <a:t>=</a:t>
            </a:r>
          </a:p>
          <a:p>
            <a:pPr>
              <a:buFont typeface="Wingdings" pitchFamily="2" charset="2"/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r>
              <a:rPr lang="en-US" sz="2400" dirty="0" smtClean="0"/>
              <a:t>What if there are 100 processors ?</a:t>
            </a: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Speedup </a:t>
            </a:r>
            <a:r>
              <a:rPr lang="en-US" sz="2000" dirty="0"/>
              <a:t>w/ E  </a:t>
            </a:r>
            <a:r>
              <a:rPr lang="en-US" sz="2000" dirty="0" smtClean="0"/>
              <a:t>=</a:t>
            </a:r>
          </a:p>
          <a:p>
            <a:pPr>
              <a:buFont typeface="Wingdings" pitchFamily="2" charset="2"/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r>
              <a:rPr lang="en-US" sz="2400" dirty="0" smtClean="0"/>
              <a:t>What if the matrices are 100 by 100 (or 10,010 adds in total) on 10 processors?</a:t>
            </a:r>
          </a:p>
          <a:p>
            <a:pPr>
              <a:buNone/>
            </a:pPr>
            <a:r>
              <a:rPr lang="en-US" sz="2000" dirty="0" smtClean="0"/>
              <a:t>		Speedup w/ E  =</a:t>
            </a:r>
          </a:p>
          <a:p>
            <a:pPr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r>
              <a:rPr lang="en-US" sz="2400" dirty="0" smtClean="0"/>
              <a:t>What if there are 100 processors ?</a:t>
            </a:r>
          </a:p>
          <a:p>
            <a:pPr>
              <a:buNone/>
            </a:pPr>
            <a:r>
              <a:rPr lang="en-US" sz="2000" dirty="0" smtClean="0"/>
              <a:t>		Speedup w/ E  =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909764" name="Rectangle 4"/>
          <p:cNvSpPr>
            <a:spLocks noChangeArrowheads="1"/>
          </p:cNvSpPr>
          <p:nvPr/>
        </p:nvSpPr>
        <p:spPr bwMode="auto">
          <a:xfrm>
            <a:off x="457200" y="905932"/>
            <a:ext cx="8153400" cy="4206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287338" indent="-287338" algn="ctr"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</a:rPr>
              <a:t>Speedup </a:t>
            </a:r>
            <a:r>
              <a:rPr lang="en-US" sz="2400" dirty="0" err="1">
                <a:solidFill>
                  <a:schemeClr val="tx1"/>
                </a:solidFill>
              </a:rPr>
              <a:t>w</a:t>
            </a:r>
            <a:r>
              <a:rPr lang="en-US" sz="2400" dirty="0">
                <a:solidFill>
                  <a:schemeClr val="tx1"/>
                </a:solidFill>
              </a:rPr>
              <a:t>/ E =   1 /</a:t>
            </a:r>
            <a:r>
              <a:rPr lang="en-US" sz="2400" dirty="0" smtClean="0">
                <a:solidFill>
                  <a:schemeClr val="tx1"/>
                </a:solidFill>
              </a:rPr>
              <a:t> [ (</a:t>
            </a:r>
            <a:r>
              <a:rPr lang="en-US" sz="2400" dirty="0">
                <a:solidFill>
                  <a:schemeClr val="tx1"/>
                </a:solidFill>
              </a:rPr>
              <a:t>1-F) + F/</a:t>
            </a:r>
            <a:r>
              <a:rPr lang="en-US" sz="2400" dirty="0" smtClean="0">
                <a:solidFill>
                  <a:schemeClr val="tx1"/>
                </a:solidFill>
              </a:rPr>
              <a:t>S]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D845-430C-F24C-8769-FA31604D6D5E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4261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#2: </a:t>
            </a:r>
            <a:r>
              <a:rPr lang="en-US" dirty="0"/>
              <a:t>Amdahl’s </a:t>
            </a:r>
            <a:r>
              <a:rPr lang="en-US" dirty="0" smtClean="0"/>
              <a:t>Law</a:t>
            </a:r>
            <a:endParaRPr lang="en-US" dirty="0"/>
          </a:p>
        </p:txBody>
      </p:sp>
      <p:sp>
        <p:nvSpPr>
          <p:cNvPr id="190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92237"/>
            <a:ext cx="7848600" cy="5127096"/>
          </a:xfrm>
        </p:spPr>
        <p:txBody>
          <a:bodyPr>
            <a:normAutofit/>
          </a:bodyPr>
          <a:lstStyle/>
          <a:p>
            <a:r>
              <a:rPr lang="en-US" sz="2595" dirty="0"/>
              <a:t>Consider </a:t>
            </a:r>
            <a:r>
              <a:rPr lang="en-US" sz="2595" dirty="0" smtClean="0"/>
              <a:t>summing 10 scalar variables and two 10 by 10 matrices (matrix sum) on 10 processors</a:t>
            </a:r>
            <a:endParaRPr lang="en-US" sz="2595" dirty="0"/>
          </a:p>
          <a:p>
            <a:pPr algn="ctr">
              <a:buFont typeface="Wingdings" pitchFamily="2" charset="2"/>
              <a:buNone/>
            </a:pPr>
            <a:r>
              <a:rPr lang="en-US" sz="2000" dirty="0"/>
              <a:t>Speedup w/ E  =  </a:t>
            </a:r>
            <a:r>
              <a:rPr lang="en-US" sz="2000" dirty="0">
                <a:solidFill>
                  <a:schemeClr val="accent1"/>
                </a:solidFill>
              </a:rPr>
              <a:t>1</a:t>
            </a:r>
            <a:r>
              <a:rPr lang="en-US" sz="2000" dirty="0" smtClean="0">
                <a:solidFill>
                  <a:schemeClr val="accent1"/>
                </a:solidFill>
              </a:rPr>
              <a:t>/(.091 </a:t>
            </a:r>
            <a:r>
              <a:rPr lang="en-US" sz="2000" dirty="0">
                <a:solidFill>
                  <a:schemeClr val="accent1"/>
                </a:solidFill>
              </a:rPr>
              <a:t>+ </a:t>
            </a:r>
            <a:r>
              <a:rPr lang="en-US" sz="2000" dirty="0" smtClean="0">
                <a:solidFill>
                  <a:schemeClr val="accent1"/>
                </a:solidFill>
              </a:rPr>
              <a:t>.909/10)  </a:t>
            </a:r>
            <a:r>
              <a:rPr lang="en-US" sz="2000" dirty="0">
                <a:solidFill>
                  <a:schemeClr val="accent1"/>
                </a:solidFill>
              </a:rPr>
              <a:t>=  </a:t>
            </a:r>
            <a:r>
              <a:rPr lang="en-US" sz="2000" dirty="0" smtClean="0">
                <a:solidFill>
                  <a:schemeClr val="accent1"/>
                </a:solidFill>
              </a:rPr>
              <a:t>1/0.1819 = 5.5</a:t>
            </a:r>
          </a:p>
          <a:p>
            <a:pPr algn="ctr">
              <a:buFont typeface="Wingdings" pitchFamily="2" charset="2"/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r>
              <a:rPr lang="en-US" sz="2400" dirty="0" smtClean="0"/>
              <a:t>What if there are 100 processors ?</a:t>
            </a:r>
            <a:endParaRPr lang="en-US" sz="2400" dirty="0"/>
          </a:p>
          <a:p>
            <a:pPr algn="ctr">
              <a:buFont typeface="Wingdings" pitchFamily="2" charset="2"/>
              <a:buNone/>
            </a:pPr>
            <a:r>
              <a:rPr lang="en-US" sz="2000" dirty="0"/>
              <a:t>Speedup w/ E  =  </a:t>
            </a:r>
            <a:r>
              <a:rPr lang="en-US" sz="2000" dirty="0">
                <a:solidFill>
                  <a:schemeClr val="accent1"/>
                </a:solidFill>
              </a:rPr>
              <a:t>1</a:t>
            </a:r>
            <a:r>
              <a:rPr lang="en-US" sz="2000" dirty="0" smtClean="0">
                <a:solidFill>
                  <a:schemeClr val="accent1"/>
                </a:solidFill>
              </a:rPr>
              <a:t>/(.091 + .909/100) = 1/0.10009 = 10.0</a:t>
            </a:r>
          </a:p>
          <a:p>
            <a:pPr algn="ctr">
              <a:buFont typeface="Wingdings" pitchFamily="2" charset="2"/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r>
              <a:rPr lang="en-US" sz="2400" dirty="0" smtClean="0"/>
              <a:t>What if the matrices are 100 by 100 (or 10,010 adds in total) on 10 processors?</a:t>
            </a:r>
          </a:p>
          <a:p>
            <a:pPr algn="ctr">
              <a:buNone/>
            </a:pPr>
            <a:r>
              <a:rPr lang="en-US" sz="2000" dirty="0" smtClean="0"/>
              <a:t>Speedup w/ E  =  </a:t>
            </a:r>
            <a:r>
              <a:rPr lang="en-US" sz="2000" dirty="0" smtClean="0">
                <a:solidFill>
                  <a:schemeClr val="accent1"/>
                </a:solidFill>
              </a:rPr>
              <a:t>1/(.001 + .999/10)  =  1/0.1009 = 9.9</a:t>
            </a:r>
          </a:p>
          <a:p>
            <a:pPr algn="ctr"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r>
              <a:rPr lang="en-US" sz="2400" dirty="0" smtClean="0"/>
              <a:t>What if there are 100 processors ?</a:t>
            </a:r>
          </a:p>
          <a:p>
            <a:pPr algn="ctr">
              <a:buNone/>
            </a:pPr>
            <a:r>
              <a:rPr lang="en-US" sz="2000" dirty="0" smtClean="0"/>
              <a:t>Speedup w/ E  =  </a:t>
            </a:r>
            <a:r>
              <a:rPr lang="en-US" sz="2000" dirty="0" smtClean="0">
                <a:solidFill>
                  <a:schemeClr val="accent1"/>
                </a:solidFill>
              </a:rPr>
              <a:t>1/(.001 + .999/100) = 1/0.01099 = 91</a:t>
            </a:r>
          </a:p>
        </p:txBody>
      </p:sp>
      <p:sp>
        <p:nvSpPr>
          <p:cNvPr id="1909764" name="Rectangle 4"/>
          <p:cNvSpPr>
            <a:spLocks noChangeArrowheads="1"/>
          </p:cNvSpPr>
          <p:nvPr/>
        </p:nvSpPr>
        <p:spPr bwMode="auto">
          <a:xfrm>
            <a:off x="457200" y="888999"/>
            <a:ext cx="8153400" cy="4206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287338" indent="-287338" algn="ctr"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</a:rPr>
              <a:t>Speedup </a:t>
            </a:r>
            <a:r>
              <a:rPr lang="en-US" sz="2400" dirty="0" err="1">
                <a:solidFill>
                  <a:schemeClr val="tx1"/>
                </a:solidFill>
              </a:rPr>
              <a:t>w</a:t>
            </a:r>
            <a:r>
              <a:rPr lang="en-US" sz="2400" dirty="0">
                <a:solidFill>
                  <a:schemeClr val="tx1"/>
                </a:solidFill>
              </a:rPr>
              <a:t>/ E =   1 /</a:t>
            </a:r>
            <a:r>
              <a:rPr lang="en-US" sz="2400" dirty="0" smtClean="0">
                <a:solidFill>
                  <a:schemeClr val="tx1"/>
                </a:solidFill>
              </a:rPr>
              <a:t> [ (</a:t>
            </a:r>
            <a:r>
              <a:rPr lang="en-US" sz="2400" dirty="0">
                <a:solidFill>
                  <a:schemeClr val="tx1"/>
                </a:solidFill>
              </a:rPr>
              <a:t>1-F) + F/</a:t>
            </a:r>
            <a:r>
              <a:rPr lang="en-US" sz="2400" dirty="0" smtClean="0">
                <a:solidFill>
                  <a:schemeClr val="tx1"/>
                </a:solidFill>
              </a:rPr>
              <a:t>S ]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F101-3836-854A-9E0A-85F7EFE5FF37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9763" grpId="0" build="p" bldLvl="2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and Weak 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get good speedup on a multiprocessor while keeping the problem size fixed is harder than getting good speedup by increasing the size of the problem.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Strong scaling</a:t>
            </a:r>
            <a:r>
              <a:rPr lang="en-US" dirty="0" smtClean="0"/>
              <a:t>: when speedup can be achieved on a parallel processor without increasing the size of the problem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Weak scaling</a:t>
            </a:r>
            <a:r>
              <a:rPr lang="en-US" dirty="0" smtClean="0"/>
              <a:t>: when speedup is achieved on a parallel processor  by increasing the size of the problem proportionally to the increase in the number of processors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Load balancing </a:t>
            </a:r>
            <a:r>
              <a:rPr lang="en-US" dirty="0" smtClean="0"/>
              <a:t>is another important factor: every processor doing same amount of work  </a:t>
            </a:r>
          </a:p>
          <a:p>
            <a:pPr lvl="1"/>
            <a:r>
              <a:rPr lang="en-US" dirty="0" smtClean="0"/>
              <a:t>Just 1 unit with twice the load of others cuts speedup almost in half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0C0F-743A-964E-9796-A63285A1DDE4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Flynn Taxonomy of Parallel Architectures</a:t>
            </a:r>
          </a:p>
          <a:p>
            <a:pPr lvl="1"/>
            <a:r>
              <a:rPr lang="en-US" i="1" dirty="0" smtClean="0"/>
              <a:t>SIMD: Single Instruction Multiple Data</a:t>
            </a:r>
          </a:p>
          <a:p>
            <a:pPr lvl="1"/>
            <a:r>
              <a:rPr lang="en-US" i="1" dirty="0" smtClean="0"/>
              <a:t>MIMD: Multiple Instruction Multiple Data</a:t>
            </a:r>
          </a:p>
          <a:p>
            <a:pPr lvl="1"/>
            <a:r>
              <a:rPr lang="en-US" dirty="0" smtClean="0"/>
              <a:t>SISD: Single Instruction Single Data (unused)</a:t>
            </a:r>
          </a:p>
          <a:p>
            <a:pPr lvl="1"/>
            <a:r>
              <a:rPr lang="en-US" dirty="0" smtClean="0"/>
              <a:t>MISD: Multiple Instruction Single Data</a:t>
            </a:r>
          </a:p>
          <a:p>
            <a:r>
              <a:rPr lang="en-US" dirty="0" smtClean="0"/>
              <a:t>Intel SSE SIMD Instructions</a:t>
            </a:r>
          </a:p>
          <a:p>
            <a:pPr lvl="1"/>
            <a:r>
              <a:rPr lang="en-US" dirty="0" smtClean="0"/>
              <a:t>One instruction fetch that operates on multiple operands simultaneously</a:t>
            </a:r>
          </a:p>
          <a:p>
            <a:pPr lvl="1"/>
            <a:r>
              <a:rPr lang="en-US" dirty="0" smtClean="0"/>
              <a:t>128/64 bit XMM registers</a:t>
            </a:r>
          </a:p>
          <a:p>
            <a:r>
              <a:rPr lang="en-US" dirty="0" smtClean="0"/>
              <a:t>SSE Instructions in C</a:t>
            </a:r>
          </a:p>
          <a:p>
            <a:pPr lvl="1"/>
            <a:r>
              <a:rPr lang="en-US" dirty="0" smtClean="0"/>
              <a:t>Embed the SSE machine instructions directly into C programs through use of intrinsics</a:t>
            </a:r>
          </a:p>
          <a:p>
            <a:pPr lvl="1"/>
            <a:r>
              <a:rPr lang="en-US" dirty="0" smtClean="0"/>
              <a:t>Achieve efficiency beyond that of optimizing compiler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116F-1EAF-EF45-9A87-9798AE9E70EF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Kinds of Parallelism:</a:t>
            </a:r>
            <a:br>
              <a:rPr lang="en-US" dirty="0" smtClean="0"/>
            </a:br>
            <a:r>
              <a:rPr lang="en-US" dirty="0" smtClean="0"/>
              <a:t>Single Instruction/Single Data Stream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Instruction, Single Data stream (SISD)</a:t>
            </a:r>
          </a:p>
          <a:p>
            <a:pPr lvl="1"/>
            <a:r>
              <a:rPr lang="en-US" dirty="0" smtClean="0"/>
              <a:t>Sequential computer that exploits no parallelism in either the instruction or data streams. Examples of SISD architecture are traditional </a:t>
            </a:r>
            <a:r>
              <a:rPr lang="en-US" dirty="0" err="1" smtClean="0"/>
              <a:t>uniprocessor</a:t>
            </a:r>
            <a:r>
              <a:rPr lang="en-US" dirty="0" smtClean="0"/>
              <a:t> machines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C9A6-984C-0141-A07A-870B2E164B63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884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562" y="1715028"/>
            <a:ext cx="4110037" cy="411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2184400" y="4572000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Processing Unit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2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Alternative Kinds of Parallelism:</a:t>
            </a:r>
            <a:br>
              <a:rPr lang="en-US" dirty="0" smtClean="0"/>
            </a:br>
            <a:r>
              <a:rPr lang="en-US" dirty="0" smtClean="0"/>
              <a:t>Multiple Instruction/Single Data Stream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Multiple Instruction, Single Data streams (MISD)</a:t>
            </a:r>
          </a:p>
          <a:p>
            <a:pPr lvl="1"/>
            <a:r>
              <a:rPr lang="en-US" dirty="0" smtClean="0"/>
              <a:t>Computer that exploits multiple instruction streams against a single data stream for data operations that can be naturally parallelized. For example, certain kinds of array processors.</a:t>
            </a:r>
          </a:p>
          <a:p>
            <a:pPr lvl="1"/>
            <a:r>
              <a:rPr lang="en-US" dirty="0" smtClean="0"/>
              <a:t>No longer commonly encountered, mainly of historical interest only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EF16-A2AC-FE40-A939-20ABF4B153AE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884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965" y="1680632"/>
            <a:ext cx="4110567" cy="4110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4" y="274638"/>
            <a:ext cx="844973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Alternative Kinds of Parallelism:</a:t>
            </a:r>
            <a:br>
              <a:rPr lang="en-US" dirty="0" smtClean="0"/>
            </a:br>
            <a:r>
              <a:rPr lang="en-US" dirty="0" smtClean="0"/>
              <a:t>Single Instruction/Multiple Data Stream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Single Instruction, Multiple Data streams (SIMD or “</a:t>
            </a:r>
            <a:r>
              <a:rPr lang="en-US" dirty="0" err="1" smtClean="0"/>
              <a:t>sim-dee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Computer that exploits multiple data streams against a single instruction stream to operations that may be naturally parallelized, e.g.,</a:t>
            </a:r>
            <a:r>
              <a:rPr lang="en-US" dirty="0" smtClean="0"/>
              <a:t> </a:t>
            </a:r>
            <a:r>
              <a:rPr lang="en-US" dirty="0" smtClean="0"/>
              <a:t>Intel </a:t>
            </a:r>
            <a:r>
              <a:rPr lang="en-US" dirty="0" smtClean="0"/>
              <a:t>SIMD </a:t>
            </a:r>
            <a:r>
              <a:rPr lang="en-US" dirty="0" smtClean="0"/>
              <a:t>instruction extensions or</a:t>
            </a:r>
            <a:r>
              <a:rPr lang="en-US" dirty="0" smtClean="0"/>
              <a:t> NVIDIA Graphics </a:t>
            </a:r>
            <a:r>
              <a:rPr lang="en-US" dirty="0" smtClean="0"/>
              <a:t>Processing Unit (GPU)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872A-228B-CB49-A782-5A5C4E655DDF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884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437" y="1730905"/>
            <a:ext cx="3958695" cy="395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Alternative Kinds of Parallelism:</a:t>
            </a:r>
            <a:br>
              <a:rPr lang="en-US" dirty="0" smtClean="0"/>
            </a:br>
            <a:r>
              <a:rPr lang="en-US" dirty="0" smtClean="0"/>
              <a:t>Multiple Instruction/Multiple Data Streams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Multiple Instruction, Multiple Data streams (MIMD or “</a:t>
            </a:r>
            <a:r>
              <a:rPr lang="en-US" dirty="0" err="1" smtClean="0"/>
              <a:t>mim-dee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Multiple autonomous processors simultaneously executing different instructions on different data. </a:t>
            </a:r>
          </a:p>
          <a:p>
            <a:pPr lvl="1"/>
            <a:r>
              <a:rPr lang="en-US" dirty="0" smtClean="0"/>
              <a:t>MIMD architectures include multicore and Warehouse Scale Computers</a:t>
            </a:r>
          </a:p>
          <a:p>
            <a:pPr lvl="1"/>
            <a:r>
              <a:rPr lang="en-US" i="1" dirty="0" smtClean="0"/>
              <a:t>(Discuss after midterm)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6D49-9A71-9949-B9F0-4C24776101D8}" type="datetime1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8842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843" y="1612370"/>
            <a:ext cx="4094163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13299</TotalTime>
  <Words>6504</Words>
  <Application>Microsoft Macintosh PowerPoint</Application>
  <PresentationFormat>On-screen Show (4:3)</PresentationFormat>
  <Paragraphs>958</Paragraphs>
  <Slides>54</Slides>
  <Notes>12</Notes>
  <HiddenSlides>3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Office Theme</vt:lpstr>
      <vt:lpstr>Image</vt:lpstr>
      <vt:lpstr>CS 61C:  Great Ideas in Computer Architecture  SIMD I</vt:lpstr>
      <vt:lpstr>New-School Machine Structures (It’s a bit more complicated!)</vt:lpstr>
      <vt:lpstr>Review</vt:lpstr>
      <vt:lpstr>Agenda</vt:lpstr>
      <vt:lpstr>Alternative Kinds of Parallelism: The Programming Viewpoint</vt:lpstr>
      <vt:lpstr>Alternative Kinds of Parallelism: Single Instruction/Single Data Stream</vt:lpstr>
      <vt:lpstr>Alternative Kinds of Parallelism: Multiple Instruction/Single Data Stream</vt:lpstr>
      <vt:lpstr>Alternative Kinds of Parallelism: Single Instruction/Multiple Data Stream</vt:lpstr>
      <vt:lpstr>Alternative Kinds of Parallelism: Multiple Instruction/Multiple Data Streams</vt:lpstr>
      <vt:lpstr>Flynn Taxonomy</vt:lpstr>
      <vt:lpstr>Data-Level Parallelism (DLP)  (from 2nd lecture, January 19)</vt:lpstr>
      <vt:lpstr>SIMD Architectures</vt:lpstr>
      <vt:lpstr>“Advanced Digital Media Boost”</vt:lpstr>
      <vt:lpstr>Example: SIMD Array Processing</vt:lpstr>
      <vt:lpstr>Intel SSE Instruction Categories for Multimedia Support</vt:lpstr>
      <vt:lpstr>Intel Architecture SSE2+ 128-Bit SIMD Data Types</vt:lpstr>
      <vt:lpstr>Administrivia</vt:lpstr>
      <vt:lpstr>Project 2, Part 2 Grades</vt:lpstr>
      <vt:lpstr>Most Common Test Failures Proj 2</vt:lpstr>
      <vt:lpstr>61C in the News</vt:lpstr>
      <vt:lpstr>Agenda</vt:lpstr>
      <vt:lpstr>XMM Registers</vt:lpstr>
      <vt:lpstr>SSE/SSE2 Floating Point Instructions</vt:lpstr>
      <vt:lpstr>Example: Add Two Single Precision FP Vectors</vt:lpstr>
      <vt:lpstr>Packed and Scalar Double-Precision Floating-Point Operations </vt:lpstr>
      <vt:lpstr>Example: Image Converter</vt:lpstr>
      <vt:lpstr>Example: Image Converter</vt:lpstr>
      <vt:lpstr>Example: Image Converter</vt:lpstr>
      <vt:lpstr>Example: SSE Image Converter</vt:lpstr>
      <vt:lpstr>Intel SSE Intrinsics</vt:lpstr>
      <vt:lpstr>Example SSE Intrinsics</vt:lpstr>
      <vt:lpstr>Example: 2 x 2 Matrix Multiply</vt:lpstr>
      <vt:lpstr>Example: 2 x 2 Matrix Multiply</vt:lpstr>
      <vt:lpstr>Example: 2 x 2 Matrix Multiply</vt:lpstr>
      <vt:lpstr>Example: 2 x 2 Matrix Multiply</vt:lpstr>
      <vt:lpstr>Example: 2 x 2 Matrix Multiply</vt:lpstr>
      <vt:lpstr>Example: 2 x 2 Matrix Multiply</vt:lpstr>
      <vt:lpstr>Example: 2 x 2 Matrix Multiply</vt:lpstr>
      <vt:lpstr>Live Example: 2 x 2 Matrix Multiply</vt:lpstr>
      <vt:lpstr>Example: 2 x 2 Matrix Multiply (Part 1 of 2)</vt:lpstr>
      <vt:lpstr>Example: 2 x 2 Matrix Multiply (Part 2 of 2)</vt:lpstr>
      <vt:lpstr>Inner loop from gcc –O -S</vt:lpstr>
      <vt:lpstr>Performance-Driven ISA Extensions</vt:lpstr>
      <vt:lpstr>Big Idea: Amdahl’s (Heartbreaking) Law</vt:lpstr>
      <vt:lpstr>Big Idea: Amdahl’s Law</vt:lpstr>
      <vt:lpstr>Big Idea: Amdahl’s Law</vt:lpstr>
      <vt:lpstr>Big Idea: Amdahl’s Law</vt:lpstr>
      <vt:lpstr>Example #1: Amdahl’s Law</vt:lpstr>
      <vt:lpstr>Example #1: Amdahl’s Law</vt:lpstr>
      <vt:lpstr>Parallel Speed-up Example</vt:lpstr>
      <vt:lpstr>Example #2: Amdahl’s Law</vt:lpstr>
      <vt:lpstr>Example #2: Amdahl’s Law</vt:lpstr>
      <vt:lpstr>Strong and Weak Scaling</vt:lpstr>
      <vt:lpstr>Review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David Patterson</cp:lastModifiedBy>
  <cp:revision>130</cp:revision>
  <cp:lastPrinted>2011-03-03T16:36:14Z</cp:lastPrinted>
  <dcterms:created xsi:type="dcterms:W3CDTF">2012-02-28T13:21:37Z</dcterms:created>
  <dcterms:modified xsi:type="dcterms:W3CDTF">2012-02-28T14:15:12Z</dcterms:modified>
</cp:coreProperties>
</file>