
<file path=[Content_Types].xml><?xml version="1.0" encoding="utf-8"?>
<Types xmlns="http://schemas.openxmlformats.org/package/2006/content-types">
  <Default Extension="gif" ContentType="image/gif"/>
  <Default Extension="pdf" ContentType="application/pdf"/>
  <Override PartName="/ppt/slides/slide14.xml" ContentType="application/vnd.openxmlformats-officedocument.presentationml.slide+xml"/>
  <Default Extension="rels" ContentType="application/vnd.openxmlformats-package.relationships+xml"/>
  <Override PartName="/ppt/notesSlides/notesSlide16.xml" ContentType="application/vnd.openxmlformats-officedocument.presentationml.notesSlide+xml"/>
  <Override PartName="/ppt/embeddings/oleObject1.bin" ContentType="application/vnd.openxmlformats-officedocument.oleObject"/>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Default Extension="pict" ContentType="image/pict"/>
  <Override PartName="/ppt/slides/slide26.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Default Extension="xls" ContentType="application/vnd.ms-exce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charts/chart1.xml" ContentType="application/vnd.openxmlformats-officedocument.drawingml.chart+xml"/>
  <Override PartName="/ppt/slides/slide24.xml" ContentType="application/vnd.openxmlformats-officedocument.presentationml.slide+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8"/>
  </p:notesMasterIdLst>
  <p:handoutMasterIdLst>
    <p:handoutMasterId r:id="rId49"/>
  </p:handoutMasterIdLst>
  <p:sldIdLst>
    <p:sldId id="594" r:id="rId2"/>
    <p:sldId id="595" r:id="rId3"/>
    <p:sldId id="596" r:id="rId4"/>
    <p:sldId id="597" r:id="rId5"/>
    <p:sldId id="585" r:id="rId6"/>
    <p:sldId id="599" r:id="rId7"/>
    <p:sldId id="600" r:id="rId8"/>
    <p:sldId id="587" r:id="rId9"/>
    <p:sldId id="588" r:id="rId10"/>
    <p:sldId id="603" r:id="rId11"/>
    <p:sldId id="589" r:id="rId12"/>
    <p:sldId id="590" r:id="rId13"/>
    <p:sldId id="591" r:id="rId14"/>
    <p:sldId id="592" r:id="rId15"/>
    <p:sldId id="605" r:id="rId16"/>
    <p:sldId id="606" r:id="rId17"/>
    <p:sldId id="523" r:id="rId18"/>
    <p:sldId id="602" r:id="rId19"/>
    <p:sldId id="604" r:id="rId20"/>
    <p:sldId id="530" r:id="rId21"/>
    <p:sldId id="529" r:id="rId22"/>
    <p:sldId id="532" r:id="rId23"/>
    <p:sldId id="533" r:id="rId24"/>
    <p:sldId id="551" r:id="rId25"/>
    <p:sldId id="579" r:id="rId26"/>
    <p:sldId id="534" r:id="rId27"/>
    <p:sldId id="535" r:id="rId28"/>
    <p:sldId id="580" r:id="rId29"/>
    <p:sldId id="536" r:id="rId30"/>
    <p:sldId id="554" r:id="rId31"/>
    <p:sldId id="607" r:id="rId32"/>
    <p:sldId id="537" r:id="rId33"/>
    <p:sldId id="552" r:id="rId34"/>
    <p:sldId id="553" r:id="rId35"/>
    <p:sldId id="544" r:id="rId36"/>
    <p:sldId id="545" r:id="rId37"/>
    <p:sldId id="546" r:id="rId38"/>
    <p:sldId id="547" r:id="rId39"/>
    <p:sldId id="548" r:id="rId40"/>
    <p:sldId id="539" r:id="rId41"/>
    <p:sldId id="562" r:id="rId42"/>
    <p:sldId id="559" r:id="rId43"/>
    <p:sldId id="560" r:id="rId44"/>
    <p:sldId id="561" r:id="rId45"/>
    <p:sldId id="574" r:id="rId46"/>
    <p:sldId id="550"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clrMru>
    <a:srgbClr val="FF6FCF"/>
    <a:srgbClr val="C9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24975" autoAdjust="0"/>
    <p:restoredTop sz="72751" autoAdjust="0"/>
  </p:normalViewPr>
  <p:slideViewPr>
    <p:cSldViewPr snapToGrid="0">
      <p:cViewPr>
        <p:scale>
          <a:sx n="75" d="100"/>
          <a:sy n="75" d="100"/>
        </p:scale>
        <p:origin x="-2984" y="-86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22592"/>
    </p:cViewPr>
  </p:sorterViewPr>
  <p:notesViewPr>
    <p:cSldViewPr snapToGrid="0" snapToObjects="1">
      <p:cViewPr varScale="1">
        <p:scale>
          <a:sx n="85" d="100"/>
          <a:sy n="85" d="100"/>
        </p:scale>
        <p:origin x="-3128"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pattrsn:Documents:61C:SpeeupScaleu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plotArea>
      <c:layout/>
      <c:scatterChart>
        <c:scatterStyle val="smoothMarker"/>
        <c:ser>
          <c:idx val="1"/>
          <c:order val="0"/>
          <c:tx>
            <c:v>Scaleup</c:v>
          </c:tx>
          <c:xVal>
            <c:numRef>
              <c:f>Sheet2!$A$2:$A$8</c:f>
              <c:numCache>
                <c:formatCode>General</c:formatCode>
                <c:ptCount val="7"/>
                <c:pt idx="0">
                  <c:v>1.0</c:v>
                </c:pt>
                <c:pt idx="1">
                  <c:v>2.0</c:v>
                </c:pt>
                <c:pt idx="2">
                  <c:v>4.0</c:v>
                </c:pt>
                <c:pt idx="3">
                  <c:v>8.0</c:v>
                </c:pt>
                <c:pt idx="4">
                  <c:v>16.0</c:v>
                </c:pt>
                <c:pt idx="5">
                  <c:v>32.0</c:v>
                </c:pt>
                <c:pt idx="6">
                  <c:v>64.0</c:v>
                </c:pt>
              </c:numCache>
            </c:numRef>
          </c:xVal>
          <c:yVal>
            <c:numRef>
              <c:f>Sheet2!$E$2:$E$8</c:f>
              <c:numCache>
                <c:formatCode>0</c:formatCode>
                <c:ptCount val="7"/>
                <c:pt idx="0">
                  <c:v>2.0</c:v>
                </c:pt>
                <c:pt idx="1">
                  <c:v>3.813247999999997</c:v>
                </c:pt>
                <c:pt idx="2">
                  <c:v>5.848413999999996</c:v>
                </c:pt>
                <c:pt idx="3">
                  <c:v>8.192</c:v>
                </c:pt>
                <c:pt idx="4">
                  <c:v>16.0</c:v>
                </c:pt>
                <c:pt idx="5">
                  <c:v>31.25</c:v>
                </c:pt>
                <c:pt idx="6">
                  <c:v>35.152</c:v>
                </c:pt>
              </c:numCache>
            </c:numRef>
          </c:yVal>
          <c:smooth val="1"/>
        </c:ser>
        <c:ser>
          <c:idx val="0"/>
          <c:order val="1"/>
          <c:tx>
            <c:strRef>
              <c:f>Sheet2!$B$1</c:f>
              <c:strCache>
                <c:ptCount val="1"/>
                <c:pt idx="0">
                  <c:v>Speedup</c:v>
                </c:pt>
              </c:strCache>
            </c:strRef>
          </c:tx>
          <c:xVal>
            <c:numRef>
              <c:f>Sheet2!$A$2:$A$8</c:f>
              <c:numCache>
                <c:formatCode>General</c:formatCode>
                <c:ptCount val="7"/>
                <c:pt idx="0">
                  <c:v>1.0</c:v>
                </c:pt>
                <c:pt idx="1">
                  <c:v>2.0</c:v>
                </c:pt>
                <c:pt idx="2">
                  <c:v>4.0</c:v>
                </c:pt>
                <c:pt idx="3">
                  <c:v>8.0</c:v>
                </c:pt>
                <c:pt idx="4">
                  <c:v>16.0</c:v>
                </c:pt>
                <c:pt idx="5">
                  <c:v>32.0</c:v>
                </c:pt>
                <c:pt idx="6">
                  <c:v>64.0</c:v>
                </c:pt>
              </c:numCache>
            </c:numRef>
          </c:xVal>
          <c:yVal>
            <c:numRef>
              <c:f>Sheet2!$B$2:$B$8</c:f>
              <c:numCache>
                <c:formatCode>0</c:formatCode>
                <c:ptCount val="7"/>
                <c:pt idx="0">
                  <c:v>1.0</c:v>
                </c:pt>
                <c:pt idx="1">
                  <c:v>1.99825657416824</c:v>
                </c:pt>
                <c:pt idx="2">
                  <c:v>3.984356894553882</c:v>
                </c:pt>
                <c:pt idx="3">
                  <c:v>7.941108545034642</c:v>
                </c:pt>
                <c:pt idx="4">
                  <c:v>15.55882352941176</c:v>
                </c:pt>
                <c:pt idx="5">
                  <c:v>29.20169851380043</c:v>
                </c:pt>
                <c:pt idx="6">
                  <c:v>19.26330532212885</c:v>
                </c:pt>
              </c:numCache>
            </c:numRef>
          </c:yVal>
          <c:smooth val="1"/>
        </c:ser>
        <c:axId val="1656290072"/>
        <c:axId val="1656662776"/>
      </c:scatterChart>
      <c:valAx>
        <c:axId val="1656290072"/>
        <c:scaling>
          <c:orientation val="minMax"/>
          <c:max val="64.0"/>
        </c:scaling>
        <c:axPos val="b"/>
        <c:title>
          <c:tx>
            <c:rich>
              <a:bodyPr/>
              <a:lstStyle/>
              <a:p>
                <a:pPr>
                  <a:defRPr/>
                </a:pPr>
                <a:r>
                  <a:rPr lang="en-US"/>
                  <a:t>Threads</a:t>
                </a:r>
              </a:p>
            </c:rich>
          </c:tx>
          <c:layout/>
        </c:title>
        <c:numFmt formatCode="General" sourceLinked="1"/>
        <c:tickLblPos val="nextTo"/>
        <c:crossAx val="1656662776"/>
        <c:crosses val="autoZero"/>
        <c:crossBetween val="midCat"/>
        <c:majorUnit val="8.0"/>
      </c:valAx>
      <c:valAx>
        <c:axId val="1656662776"/>
        <c:scaling>
          <c:orientation val="minMax"/>
        </c:scaling>
        <c:axPos val="l"/>
        <c:majorGridlines/>
        <c:title>
          <c:tx>
            <c:rich>
              <a:bodyPr/>
              <a:lstStyle/>
              <a:p>
                <a:pPr>
                  <a:defRPr/>
                </a:pPr>
                <a:r>
                  <a:rPr lang="en-US"/>
                  <a:t>Improvement</a:t>
                </a:r>
              </a:p>
            </c:rich>
          </c:tx>
          <c:layout/>
        </c:title>
        <c:numFmt formatCode="0" sourceLinked="1"/>
        <c:tickLblPos val="nextTo"/>
        <c:crossAx val="1656290072"/>
        <c:crosses val="autoZero"/>
        <c:crossBetween val="midCat"/>
      </c:valAx>
    </c:plotArea>
    <c:legend>
      <c:legendPos val="r"/>
      <c:layout>
        <c:manualLayout>
          <c:xMode val="edge"/>
          <c:yMode val="edge"/>
          <c:x val="0.18061154855643"/>
          <c:y val="0.0722026206647833"/>
          <c:w val="0.168106400161518"/>
          <c:h val="0.138037506762036"/>
        </c:manualLayout>
      </c:layout>
    </c:legend>
    <c:plotVisOnly val="1"/>
  </c:chart>
  <c:txPr>
    <a:bodyPr/>
    <a:lstStyle/>
    <a:p>
      <a:pPr>
        <a:defRPr sz="20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3/14/12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3/14/12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Field-effect_transistor" TargetMode="External"/><Relationship Id="rId4" Type="http://schemas.openxmlformats.org/officeDocument/2006/relationships/hyperlink" Target="http://en.wikipedia.org/wiki/Semiconductor" TargetMode="External"/><Relationship Id="rId5" Type="http://schemas.openxmlformats.org/officeDocument/2006/relationships/hyperlink" Target="http://en.wikipedia.org/wiki/MOSFET" TargetMode="External"/><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1" Type="http://schemas.openxmlformats.org/officeDocument/2006/relationships/hyperlink" Target="http://en.wikipedia.org/wiki/Digital" TargetMode="External"/><Relationship Id="rId12" Type="http://schemas.openxmlformats.org/officeDocument/2006/relationships/hyperlink" Target="http://en.wikipedia.org/wiki/Integrated_circuit" TargetMode="External"/><Relationship Id="rId13" Type="http://schemas.openxmlformats.org/officeDocument/2006/relationships/hyperlink" Target="http://en.wikipedia.org/wiki/Process_technology" TargetMode="External"/><Relationship Id="rId14" Type="http://schemas.openxmlformats.org/officeDocument/2006/relationships/hyperlink" Target="http://en.wikipedia.org/wiki/Electrical_resistance" TargetMode="External"/><Relationship Id="rId15" Type="http://schemas.openxmlformats.org/officeDocument/2006/relationships/hyperlink" Target="http://en.wikipedia.org/wiki/Gate" TargetMode="External"/><Relationship Id="rId16" Type="http://schemas.openxmlformats.org/officeDocument/2006/relationships/hyperlink" Target="http://en.wikipedia.org/wiki/Voltage" TargetMode="External"/><Relationship Id="rId1" Type="http://schemas.openxmlformats.org/officeDocument/2006/relationships/notesMaster" Target="../notesMasters/notesMaster1.xml"/><Relationship Id="rId2" Type="http://schemas.openxmlformats.org/officeDocument/2006/relationships/slide" Target="../slides/slide27.xml"/><Relationship Id="rId3" Type="http://schemas.openxmlformats.org/officeDocument/2006/relationships/hyperlink" Target="http://en.wikipedia.org/wiki/Transistor" TargetMode="External"/><Relationship Id="rId4" Type="http://schemas.openxmlformats.org/officeDocument/2006/relationships/hyperlink" Target="http://en.wikipedia.org/wiki/Electric_field" TargetMode="External"/><Relationship Id="rId5" Type="http://schemas.openxmlformats.org/officeDocument/2006/relationships/hyperlink" Target="http://en.wikipedia.org/wiki/Electrical_conductivity" TargetMode="External"/><Relationship Id="rId6" Type="http://schemas.openxmlformats.org/officeDocument/2006/relationships/hyperlink" Target="http://en.wikipedia.org/wiki/Channel_(transistors)" TargetMode="External"/><Relationship Id="rId7" Type="http://schemas.openxmlformats.org/officeDocument/2006/relationships/hyperlink" Target="http://en.wikipedia.org/wiki/Charge_carrier" TargetMode="External"/><Relationship Id="rId8" Type="http://schemas.openxmlformats.org/officeDocument/2006/relationships/hyperlink" Target="http://en.wikipedia.org/wiki/Semiconductor" TargetMode="External"/><Relationship Id="rId9" Type="http://schemas.openxmlformats.org/officeDocument/2006/relationships/hyperlink" Target="http://en.wikipedia.org/wiki/MOSFET" TargetMode="External"/><Relationship Id="rId10" Type="http://schemas.openxmlformats.org/officeDocument/2006/relationships/hyperlink" Target="http://en.wikipedia.org/wiki/CMO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n.wikipedia.org/wiki/MOSFET" TargetMode="External"/><Relationship Id="rId4" Type="http://schemas.openxmlformats.org/officeDocument/2006/relationships/hyperlink" Target="http://en.wikipedia.org/wiki/CMOS" TargetMode="External"/><Relationship Id="rId5" Type="http://schemas.openxmlformats.org/officeDocument/2006/relationships/hyperlink" Target="http://en.wikipedia.org/wiki/Digital" TargetMode="External"/><Relationship Id="rId6" Type="http://schemas.openxmlformats.org/officeDocument/2006/relationships/hyperlink" Target="http://en.wikipedia.org/wiki/Integrated_circuit" TargetMode="External"/><Relationship Id="rId7" Type="http://schemas.openxmlformats.org/officeDocument/2006/relationships/hyperlink" Target="http://en.wikipedia.org/wiki/Process_technology" TargetMode="External"/><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2"/>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5788"/>
            <a:ext cx="4552950" cy="3416300"/>
          </a:xfr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Wikipedia:</a:t>
            </a:r>
            <a:r>
              <a:rPr lang="en-US" baseline="0" dirty="0" smtClean="0"/>
              <a:t> </a:t>
            </a:r>
            <a:r>
              <a:rPr lang="en-US" dirty="0" smtClean="0"/>
              <a:t>The phrase "metal–oxide–semiconductor" is a reference to the physical structure of certain </a:t>
            </a:r>
            <a:r>
              <a:rPr lang="en-US" dirty="0" smtClean="0">
                <a:hlinkClick r:id="rId3" tooltip="Field-effect transistor"/>
              </a:rPr>
              <a:t>field-effect transistors</a:t>
            </a:r>
            <a:r>
              <a:rPr lang="en-US" dirty="0" smtClean="0"/>
              <a:t>, having a metal gate electrode placed on top of an oxide insulator, which in turn is on top of a </a:t>
            </a:r>
            <a:r>
              <a:rPr lang="en-US" dirty="0" smtClean="0">
                <a:hlinkClick r:id="rId4" tooltip="Semiconductor"/>
              </a:rPr>
              <a:t>semiconductor material</a:t>
            </a:r>
            <a:r>
              <a:rPr lang="en-US" dirty="0" smtClean="0"/>
              <a:t>.</a:t>
            </a:r>
          </a:p>
          <a:p>
            <a:pPr eaLnBrk="1" hangingPunct="1">
              <a:spcBef>
                <a:spcPct val="0"/>
              </a:spcBef>
            </a:pPr>
            <a:endParaRPr lang="en-US" dirty="0" smtClean="0"/>
          </a:p>
          <a:p>
            <a:pPr eaLnBrk="1" hangingPunct="1">
              <a:spcBef>
                <a:spcPct val="0"/>
              </a:spcBef>
            </a:pPr>
            <a:r>
              <a:rPr lang="en-US" dirty="0" smtClean="0"/>
              <a:t>CMOS circuits use a combination of </a:t>
            </a:r>
            <a:r>
              <a:rPr lang="en-US" dirty="0" err="1" smtClean="0"/>
              <a:t>p</a:t>
            </a:r>
            <a:r>
              <a:rPr lang="en-US" dirty="0" smtClean="0"/>
              <a:t>-type and </a:t>
            </a:r>
            <a:r>
              <a:rPr lang="en-US" dirty="0" err="1" smtClean="0"/>
              <a:t>n</a:t>
            </a:r>
            <a:r>
              <a:rPr lang="en-US" dirty="0" smtClean="0"/>
              <a:t>-type </a:t>
            </a:r>
            <a:r>
              <a:rPr lang="en-US" dirty="0" smtClean="0">
                <a:hlinkClick r:id="rId5" tooltip="MOSFET"/>
              </a:rPr>
              <a:t>metal–oxide–semiconductor field-effect transistors</a:t>
            </a:r>
            <a:r>
              <a:rPr lang="en-US" dirty="0" smtClean="0"/>
              <a:t> (</a:t>
            </a:r>
            <a:r>
              <a:rPr lang="en-US" dirty="0" err="1" smtClean="0"/>
              <a:t>MOSFETs</a:t>
            </a:r>
            <a:r>
              <a:rPr lang="en-US" dirty="0" smtClean="0"/>
              <a:t>)</a:t>
            </a:r>
            <a:endParaRPr lang="en-US" dirty="0"/>
          </a:p>
        </p:txBody>
      </p:sp>
      <p:sp>
        <p:nvSpPr>
          <p:cNvPr id="31747"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From </a:t>
            </a:r>
            <a:r>
              <a:rPr lang="en-US" dirty="0" err="1" smtClean="0"/>
              <a:t>wikipedia</a:t>
            </a:r>
            <a:r>
              <a:rPr lang="en-US" dirty="0" smtClean="0"/>
              <a:t>:</a:t>
            </a:r>
          </a:p>
          <a:p>
            <a:pPr eaLnBrk="1" hangingPunct="1">
              <a:spcBef>
                <a:spcPct val="0"/>
              </a:spcBef>
            </a:pPr>
            <a:r>
              <a:rPr lang="en-US" dirty="0" smtClean="0"/>
              <a:t>The </a:t>
            </a:r>
            <a:r>
              <a:rPr lang="en-US" b="1" dirty="0" smtClean="0"/>
              <a:t>field-effect </a:t>
            </a:r>
            <a:r>
              <a:rPr lang="en-US" b="1" dirty="0" smtClean="0">
                <a:hlinkClick r:id="rId3"/>
              </a:rPr>
              <a:t>transistor</a:t>
            </a:r>
            <a:r>
              <a:rPr lang="en-US" dirty="0" smtClean="0"/>
              <a:t> (FET) relies on an </a:t>
            </a:r>
            <a:r>
              <a:rPr lang="en-US" dirty="0" smtClean="0">
                <a:hlinkClick r:id="rId4"/>
              </a:rPr>
              <a:t>electric field</a:t>
            </a:r>
            <a:r>
              <a:rPr lang="en-US" dirty="0" smtClean="0"/>
              <a:t> to control the shape and hence the </a:t>
            </a:r>
            <a:r>
              <a:rPr lang="en-US" dirty="0" smtClean="0">
                <a:hlinkClick r:id="rId5" tooltip="Electrical conductivity"/>
              </a:rPr>
              <a:t>conductivity</a:t>
            </a:r>
            <a:r>
              <a:rPr lang="en-US" dirty="0" smtClean="0"/>
              <a:t> of a </a:t>
            </a:r>
            <a:r>
              <a:rPr lang="en-US" dirty="0" smtClean="0">
                <a:hlinkClick r:id="rId6" tooltip="Channel (transistors)"/>
              </a:rPr>
              <a:t>channel</a:t>
            </a:r>
            <a:r>
              <a:rPr lang="en-US" dirty="0" smtClean="0"/>
              <a:t> of one type of </a:t>
            </a:r>
            <a:r>
              <a:rPr lang="en-US" dirty="0" smtClean="0">
                <a:hlinkClick r:id="rId7"/>
              </a:rPr>
              <a:t>charge carrier</a:t>
            </a:r>
            <a:r>
              <a:rPr lang="en-US" dirty="0" smtClean="0"/>
              <a:t> in a </a:t>
            </a:r>
            <a:r>
              <a:rPr lang="en-US" dirty="0" smtClean="0">
                <a:hlinkClick r:id="rId8"/>
              </a:rPr>
              <a:t>semiconductor</a:t>
            </a:r>
            <a:r>
              <a:rPr lang="en-US" dirty="0" smtClean="0"/>
              <a:t> material. </a:t>
            </a:r>
          </a:p>
          <a:p>
            <a:pPr eaLnBrk="1" hangingPunct="1">
              <a:spcBef>
                <a:spcPct val="0"/>
              </a:spcBef>
            </a:pPr>
            <a:endParaRPr lang="en-US" dirty="0" smtClean="0"/>
          </a:p>
          <a:p>
            <a:pPr eaLnBrk="1" hangingPunct="1">
              <a:spcBef>
                <a:spcPct val="0"/>
              </a:spcBef>
            </a:pPr>
            <a:r>
              <a:rPr lang="en-US" dirty="0" smtClean="0"/>
              <a:t>The most commonly used FET is the </a:t>
            </a:r>
            <a:r>
              <a:rPr lang="en-US" dirty="0" smtClean="0">
                <a:hlinkClick r:id="rId9"/>
              </a:rPr>
              <a:t>MOSFET</a:t>
            </a:r>
            <a:r>
              <a:rPr lang="en-US" dirty="0" smtClean="0"/>
              <a:t>. The </a:t>
            </a:r>
            <a:r>
              <a:rPr lang="en-US" dirty="0" smtClean="0">
                <a:hlinkClick r:id="rId10"/>
              </a:rPr>
              <a:t>CMOS</a:t>
            </a:r>
            <a:r>
              <a:rPr lang="en-US" dirty="0" smtClean="0"/>
              <a:t> (complementary-symmetry metal oxide semiconductor) process technology is the basis for modern </a:t>
            </a:r>
            <a:r>
              <a:rPr lang="en-US" dirty="0" smtClean="0">
                <a:hlinkClick r:id="rId11"/>
              </a:rPr>
              <a:t>digital</a:t>
            </a:r>
            <a:r>
              <a:rPr lang="en-US" dirty="0" smtClean="0"/>
              <a:t> </a:t>
            </a:r>
            <a:r>
              <a:rPr lang="en-US" dirty="0" smtClean="0">
                <a:hlinkClick r:id="rId12" tooltip="Integrated circuit"/>
              </a:rPr>
              <a:t>integrated circuits</a:t>
            </a:r>
            <a:r>
              <a:rPr lang="en-US" dirty="0" smtClean="0"/>
              <a:t>. This </a:t>
            </a:r>
            <a:r>
              <a:rPr lang="en-US" dirty="0" smtClean="0">
                <a:hlinkClick r:id="rId13" tooltip="Process technology"/>
              </a:rPr>
              <a:t>process technology</a:t>
            </a:r>
            <a:r>
              <a:rPr lang="en-US" dirty="0" smtClean="0"/>
              <a:t> uses an arrangement where the (usually "enhancement-mode") </a:t>
            </a:r>
            <a:r>
              <a:rPr lang="en-US" dirty="0" err="1" smtClean="0"/>
              <a:t>p</a:t>
            </a:r>
            <a:r>
              <a:rPr lang="en-US" dirty="0" smtClean="0"/>
              <a:t>-channel MOSFET and </a:t>
            </a:r>
            <a:r>
              <a:rPr lang="en-US" dirty="0" err="1" smtClean="0"/>
              <a:t>n</a:t>
            </a:r>
            <a:r>
              <a:rPr lang="en-US" dirty="0" smtClean="0"/>
              <a:t>-channel MOSFET are connected in series such that when one is on, the other is off.</a:t>
            </a:r>
          </a:p>
          <a:p>
            <a:pPr eaLnBrk="1" hangingPunct="1">
              <a:spcBef>
                <a:spcPct val="0"/>
              </a:spcBef>
            </a:pPr>
            <a:endParaRPr lang="en-US" dirty="0" smtClean="0"/>
          </a:p>
          <a:p>
            <a:pPr eaLnBrk="1" hangingPunct="1">
              <a:spcBef>
                <a:spcPct val="0"/>
              </a:spcBef>
            </a:pPr>
            <a:r>
              <a:rPr lang="en-US" dirty="0" smtClean="0"/>
              <a:t>CMOS circuits are constructed in such a way that all PMOS transistors must have either an input from the voltage source or from another PMOS transistor. Similarly, all NMOS transistors must have either an input from ground or from another NMOS transistor. The composition of a PMOS transistor creates low </a:t>
            </a:r>
            <a:r>
              <a:rPr lang="en-US" dirty="0" smtClean="0">
                <a:hlinkClick r:id="rId14" tooltip="Electrical resistance"/>
              </a:rPr>
              <a:t>resistance</a:t>
            </a:r>
            <a:r>
              <a:rPr lang="en-US" dirty="0" smtClean="0"/>
              <a:t> between its source and drain contacts when a low </a:t>
            </a:r>
            <a:r>
              <a:rPr lang="en-US" dirty="0" smtClean="0">
                <a:hlinkClick r:id="rId15" tooltip="Gate"/>
              </a:rPr>
              <a:t>gate</a:t>
            </a:r>
            <a:r>
              <a:rPr lang="en-US" dirty="0" smtClean="0"/>
              <a:t> </a:t>
            </a:r>
            <a:r>
              <a:rPr lang="en-US" dirty="0" smtClean="0">
                <a:hlinkClick r:id="rId16" tooltip="Voltage"/>
              </a:rPr>
              <a:t>voltage</a:t>
            </a:r>
            <a:r>
              <a:rPr lang="en-US" dirty="0" smtClean="0"/>
              <a:t> is applied and high resistance when a high gate voltage is applied. </a:t>
            </a:r>
          </a:p>
          <a:p>
            <a:pPr eaLnBrk="1" hangingPunct="1">
              <a:spcBef>
                <a:spcPct val="0"/>
              </a:spcBef>
            </a:pPr>
            <a:endParaRPr lang="en-US" dirty="0" smtClean="0"/>
          </a:p>
          <a:p>
            <a:pPr eaLnBrk="1" hangingPunct="1">
              <a:spcBef>
                <a:spcPct val="0"/>
              </a:spcBef>
            </a:pPr>
            <a:r>
              <a:rPr lang="en-US" dirty="0" smtClean="0"/>
              <a:t>On the other hand, the composition of an NMOS transistor creates high resistance between source and drain when a low gate voltage is applied and low resistance when a high gate voltage is applied. </a:t>
            </a:r>
          </a:p>
          <a:p>
            <a:pPr eaLnBrk="1" hangingPunct="1">
              <a:spcBef>
                <a:spcPct val="0"/>
              </a:spcBef>
            </a:pPr>
            <a:endParaRPr lang="en-US" dirty="0" smtClean="0"/>
          </a:p>
          <a:p>
            <a:pPr eaLnBrk="1" hangingPunct="1">
              <a:spcBef>
                <a:spcPct val="0"/>
              </a:spcBef>
            </a:pPr>
            <a:endParaRPr lang="en-US" dirty="0"/>
          </a:p>
        </p:txBody>
      </p:sp>
      <p:sp>
        <p:nvSpPr>
          <p:cNvPr id="33795"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BDE5CE-FBC0-8F43-BA04-052EE104487F}" type="slidenum">
              <a:rPr lang="en-US"/>
              <a:pPr/>
              <a:t>28</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dirty="0" smtClean="0"/>
              <a:t>Wikipedia: CMOS accomplishes current reduction by complementing every </a:t>
            </a:r>
            <a:r>
              <a:rPr lang="en-US" dirty="0" err="1" smtClean="0"/>
              <a:t>nMOSFET</a:t>
            </a:r>
            <a:r>
              <a:rPr lang="en-US" dirty="0" smtClean="0"/>
              <a:t> with a </a:t>
            </a:r>
            <a:r>
              <a:rPr lang="en-US" dirty="0" err="1" smtClean="0"/>
              <a:t>pMOSFET</a:t>
            </a:r>
            <a:r>
              <a:rPr lang="en-US" dirty="0" smtClean="0"/>
              <a:t> and connecting both gates and both drains together. A high voltage on the gates will cause the </a:t>
            </a:r>
            <a:r>
              <a:rPr lang="en-US" dirty="0" err="1" smtClean="0"/>
              <a:t>nMOSFET</a:t>
            </a:r>
            <a:r>
              <a:rPr lang="en-US" dirty="0" smtClean="0"/>
              <a:t> to conduct and the </a:t>
            </a:r>
            <a:r>
              <a:rPr lang="en-US" dirty="0" err="1" smtClean="0"/>
              <a:t>pMOSFET</a:t>
            </a:r>
            <a:r>
              <a:rPr lang="en-US" dirty="0" smtClean="0"/>
              <a:t> not to conduct while a low voltage on the gates causes the reverse. This arrangement greatly reduces power consumption and heat generation. However, during the switching time both </a:t>
            </a:r>
            <a:r>
              <a:rPr lang="en-US" dirty="0" err="1" smtClean="0"/>
              <a:t>MOSFETs</a:t>
            </a:r>
            <a:r>
              <a:rPr lang="en-US" dirty="0" smtClean="0"/>
              <a:t> conduct briefly as the gate voltage goes from one state to another. This induces a brief spike in power consumption and becomes a serious issue at high frequencies.</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0 implies top switch is closed, so 3V sent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0 implies bottom switch is open, so nothing sent to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3v implies Top switch is open, so nothing sent to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3v implies Bottom switch is closed, so 0V sent Y</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r>
              <a:rPr lang="en-US" baseline="0" dirty="0" smtClean="0"/>
              <a:t>Wikipedia: </a:t>
            </a:r>
          </a:p>
          <a:p>
            <a:r>
              <a:rPr lang="en-US" dirty="0" smtClean="0"/>
              <a:t>The image shows what happens when an input is connected to both a PMOS transistor (top of diagram) and an NMOS transistor (bottom of diagram). When the voltage of input X is low, the NMOS transistor's channel is in a high resistance state. This limits the current that can flow from Y to ground. </a:t>
            </a:r>
          </a:p>
          <a:p>
            <a:endParaRPr lang="en-US" dirty="0" smtClean="0"/>
          </a:p>
          <a:p>
            <a:r>
              <a:rPr lang="en-US" dirty="0" smtClean="0"/>
              <a:t>The PMOS transistor's channel is in a low resistance state and much more current can flow from the supply to the output. Because the resistance between the supply voltage and Y is low, the voltage drop between the supply voltage and Y due to a current drawn from Y is small. The output therefore registers a high voltage.</a:t>
            </a:r>
          </a:p>
          <a:p>
            <a:endParaRPr lang="en-US" dirty="0" smtClean="0"/>
          </a:p>
          <a:p>
            <a:r>
              <a:rPr lang="en-US" dirty="0" smtClean="0"/>
              <a:t>On the other hand, when the voltage of input X is high, the PMOS transistor is in an OFF (high resistance) state so it would limit the current flowing from the positive supply to the output, while the NMOS transistor is in an ON (low resistance) state, allowing the output to drain to ground. </a:t>
            </a:r>
          </a:p>
          <a:p>
            <a:endParaRPr lang="en-US" dirty="0" smtClean="0"/>
          </a:p>
          <a:p>
            <a:r>
              <a:rPr lang="en-US" dirty="0" smtClean="0"/>
              <a:t>Because the resistance between Y and ground is low, the voltage drop due to a current drawn into Y placing Y above ground is small. This low drop results in the output registering a low voltage.</a:t>
            </a:r>
          </a:p>
          <a:p>
            <a:endParaRPr lang="en-US" dirty="0" smtClean="0"/>
          </a:p>
          <a:p>
            <a:r>
              <a:rPr lang="en-US" dirty="0" smtClean="0"/>
              <a:t>In short, the outputs of the PMOS and NMOS transistors are complementary such that when the input is low, the output is high, and when the input is high, the output is low. Because of this </a:t>
            </a:r>
            <a:r>
              <a:rPr lang="en-US" dirty="0" err="1" smtClean="0"/>
              <a:t>behavour</a:t>
            </a:r>
            <a:r>
              <a:rPr lang="en-US" dirty="0" smtClean="0"/>
              <a:t> of input and output, the CMOS circuits' output is the inverse of the input.</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eaLnBrk="1" hangingPunct="1">
              <a:spcBef>
                <a:spcPct val="0"/>
              </a:spcBef>
            </a:pPr>
            <a:endParaRPr lang="en-US" baseline="0" dirty="0" smtClean="0"/>
          </a:p>
          <a:p>
            <a:pPr eaLnBrk="1" hangingPunct="1">
              <a:spcBef>
                <a:spcPct val="0"/>
              </a:spcBef>
            </a:pPr>
            <a:endParaRPr lang="en-US" dirty="0"/>
          </a:p>
        </p:txBody>
      </p:sp>
      <p:sp>
        <p:nvSpPr>
          <p:cNvPr id="35843"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0 implies top switch is closed, so 3V sent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0 implies bottom switch is open, so nothing sent to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3v implies Top switch is open, so nothing sent to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3v implies Bottom switch is closed, so 0V sent Y</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The most commonly used FET is the </a:t>
            </a:r>
            <a:r>
              <a:rPr lang="en-US" dirty="0" smtClean="0">
                <a:hlinkClick r:id="rId3"/>
              </a:rPr>
              <a:t>MOSFET</a:t>
            </a:r>
            <a:r>
              <a:rPr lang="en-US" dirty="0" smtClean="0"/>
              <a:t>. The </a:t>
            </a:r>
            <a:r>
              <a:rPr lang="en-US" dirty="0" smtClean="0">
                <a:hlinkClick r:id="rId4"/>
              </a:rPr>
              <a:t>CMOS</a:t>
            </a:r>
            <a:r>
              <a:rPr lang="en-US" dirty="0" smtClean="0"/>
              <a:t> (complementary-symmetry metal oxide semiconductor) process technology is the basis for modern </a:t>
            </a:r>
            <a:r>
              <a:rPr lang="en-US" dirty="0" smtClean="0">
                <a:hlinkClick r:id="rId5"/>
              </a:rPr>
              <a:t>digital</a:t>
            </a:r>
            <a:r>
              <a:rPr lang="en-US" dirty="0" smtClean="0"/>
              <a:t> </a:t>
            </a:r>
            <a:r>
              <a:rPr lang="en-US" dirty="0" smtClean="0">
                <a:hlinkClick r:id="rId6" tooltip="Integrated circuit"/>
              </a:rPr>
              <a:t>integrated circuits</a:t>
            </a:r>
            <a:r>
              <a:rPr lang="en-US" dirty="0" smtClean="0"/>
              <a:t>. This </a:t>
            </a:r>
            <a:r>
              <a:rPr lang="en-US" dirty="0" smtClean="0">
                <a:hlinkClick r:id="rId7" tooltip="Process technology"/>
              </a:rPr>
              <a:t>process technology</a:t>
            </a:r>
            <a:r>
              <a:rPr lang="en-US" dirty="0" smtClean="0"/>
              <a:t> uses an arrangement where the (usually "enhancement-mode") </a:t>
            </a:r>
            <a:r>
              <a:rPr lang="en-US" dirty="0" err="1" smtClean="0"/>
              <a:t>p</a:t>
            </a:r>
            <a:r>
              <a:rPr lang="en-US" dirty="0" smtClean="0"/>
              <a:t>-channel MOSFET and </a:t>
            </a:r>
            <a:r>
              <a:rPr lang="en-US" dirty="0" err="1" smtClean="0"/>
              <a:t>n</a:t>
            </a:r>
            <a:r>
              <a:rPr lang="en-US" dirty="0" smtClean="0"/>
              <a:t>-channel MOSFET are connected in series such that when one is on, the other is off.</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eaLnBrk="1" hangingPunct="1">
              <a:spcBef>
                <a:spcPct val="0"/>
              </a:spcBef>
            </a:pPr>
            <a:endParaRPr lang="en-US" baseline="0" dirty="0" smtClean="0"/>
          </a:p>
          <a:p>
            <a:pPr eaLnBrk="1" hangingPunct="1">
              <a:spcBef>
                <a:spcPct val="0"/>
              </a:spcBef>
            </a:pPr>
            <a:endParaRPr lang="en-US" dirty="0"/>
          </a:p>
        </p:txBody>
      </p:sp>
      <p:sp>
        <p:nvSpPr>
          <p:cNvPr id="35843"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Top</a:t>
            </a:r>
          </a:p>
          <a:p>
            <a:pPr eaLnBrk="1" hangingPunct="1">
              <a:spcBef>
                <a:spcPct val="0"/>
              </a:spcBef>
            </a:pPr>
            <a:r>
              <a:rPr lang="en-US" dirty="0" smtClean="0"/>
              <a:t>X = 0v Y</a:t>
            </a:r>
            <a:r>
              <a:rPr lang="en-US" baseline="0" dirty="0" smtClean="0"/>
              <a:t> = 0V both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0V both open bottom</a:t>
            </a:r>
          </a:p>
          <a:p>
            <a:pPr eaLnBrk="1" hangingPunct="1">
              <a:spcBef>
                <a:spcPct val="0"/>
              </a:spcBef>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2</a:t>
            </a:r>
            <a:r>
              <a:rPr lang="en-US" baseline="30000" dirty="0" smtClean="0"/>
              <a:t>nd</a:t>
            </a:r>
            <a:r>
              <a:rPr lang="en-US" baseline="0" dirty="0" smtClean="0"/>
              <a:t>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2</a:t>
            </a:r>
            <a:r>
              <a:rPr lang="en-US" baseline="30000" dirty="0" smtClean="0"/>
              <a:t>nd</a:t>
            </a:r>
            <a:r>
              <a:rPr lang="en-US" baseline="0" dirty="0" smtClean="0"/>
              <a:t> in series open</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1st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1</a:t>
            </a:r>
            <a:r>
              <a:rPr lang="en-US" baseline="30000" dirty="0" smtClean="0"/>
              <a:t>st</a:t>
            </a:r>
            <a:r>
              <a:rPr lang="en-US" baseline="0" dirty="0" smtClean="0"/>
              <a:t> in series open</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3V both open on top</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both closed, so Z = 0v</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eaLnBrk="1" hangingPunct="1">
              <a:spcBef>
                <a:spcPct val="0"/>
              </a:spcBef>
            </a:pPr>
            <a:endParaRPr lang="en-US" dirty="0"/>
          </a:p>
        </p:txBody>
      </p:sp>
      <p:sp>
        <p:nvSpPr>
          <p:cNvPr id="37891"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Top</a:t>
            </a:r>
          </a:p>
          <a:p>
            <a:pPr eaLnBrk="1" hangingPunct="1">
              <a:spcBef>
                <a:spcPct val="0"/>
              </a:spcBef>
            </a:pPr>
            <a:r>
              <a:rPr lang="en-US" dirty="0" smtClean="0"/>
              <a:t>X = 0v Y</a:t>
            </a:r>
            <a:r>
              <a:rPr lang="en-US" baseline="0" dirty="0" smtClean="0"/>
              <a:t> = 0V both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0V both open bottom</a:t>
            </a:r>
          </a:p>
          <a:p>
            <a:pPr eaLnBrk="1" hangingPunct="1">
              <a:spcBef>
                <a:spcPct val="0"/>
              </a:spcBef>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2</a:t>
            </a:r>
            <a:r>
              <a:rPr lang="en-US" baseline="30000" dirty="0" smtClean="0"/>
              <a:t>nd</a:t>
            </a:r>
            <a:r>
              <a:rPr lang="en-US" baseline="0" dirty="0" smtClean="0"/>
              <a:t>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2</a:t>
            </a:r>
            <a:r>
              <a:rPr lang="en-US" baseline="30000" dirty="0" smtClean="0"/>
              <a:t>nd</a:t>
            </a:r>
            <a:r>
              <a:rPr lang="en-US" baseline="0" dirty="0" smtClean="0"/>
              <a:t> in series open</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1st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1</a:t>
            </a:r>
            <a:r>
              <a:rPr lang="en-US" baseline="30000" dirty="0" smtClean="0"/>
              <a:t>st</a:t>
            </a:r>
            <a:r>
              <a:rPr lang="en-US" baseline="0" dirty="0" smtClean="0"/>
              <a:t> in series open</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3V both open on top</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both closed, so Z = 0v</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eaLnBrk="1" hangingPunct="1">
              <a:spcBef>
                <a:spcPct val="0"/>
              </a:spcBef>
            </a:pPr>
            <a:endParaRPr lang="en-US" dirty="0"/>
          </a:p>
        </p:txBody>
      </p:sp>
      <p:sp>
        <p:nvSpPr>
          <p:cNvPr id="37891"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Bottom</a:t>
            </a:r>
          </a:p>
          <a:p>
            <a:pPr eaLnBrk="1" hangingPunct="1">
              <a:spcBef>
                <a:spcPct val="0"/>
              </a:spcBef>
            </a:pPr>
            <a:r>
              <a:rPr lang="en-US" dirty="0" smtClean="0"/>
              <a:t>X = 0v Y</a:t>
            </a:r>
            <a:r>
              <a:rPr lang="en-US" baseline="0" dirty="0" smtClean="0"/>
              <a:t> = 0V both closed on top in series,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0V both open bottom</a:t>
            </a:r>
          </a:p>
          <a:p>
            <a:pPr eaLnBrk="1" hangingPunct="1">
              <a:spcBef>
                <a:spcPct val="0"/>
              </a:spcBef>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1st open on top, </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2</a:t>
            </a:r>
            <a:r>
              <a:rPr lang="en-US" baseline="30000" dirty="0" smtClean="0"/>
              <a:t>nd</a:t>
            </a:r>
            <a:r>
              <a:rPr lang="en-US" baseline="0" dirty="0" smtClean="0"/>
              <a:t> in series closed, so Z = 0v</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2</a:t>
            </a:r>
            <a:r>
              <a:rPr lang="en-US" baseline="30000" dirty="0" smtClean="0"/>
              <a:t>nd</a:t>
            </a:r>
            <a:r>
              <a:rPr lang="en-US" baseline="0" dirty="0" smtClean="0"/>
              <a:t>  open on top</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2</a:t>
            </a:r>
            <a:r>
              <a:rPr lang="en-US" baseline="30000" dirty="0" smtClean="0"/>
              <a:t>nd</a:t>
            </a:r>
            <a:r>
              <a:rPr lang="en-US" baseline="0" dirty="0" smtClean="0"/>
              <a:t> in series closed, so Z = 0v</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3V both open on top</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3V both closed, so Z = 0v</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eaLnBrk="1" hangingPunct="1">
              <a:spcBef>
                <a:spcPct val="0"/>
              </a:spcBef>
            </a:pPr>
            <a:endParaRPr lang="en-US" dirty="0"/>
          </a:p>
        </p:txBody>
      </p:sp>
      <p:sp>
        <p:nvSpPr>
          <p:cNvPr id="37891"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0963"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on black</a:t>
            </a:r>
            <a:r>
              <a:rPr lang="en-US" baseline="0" dirty="0" smtClean="0"/>
              <a:t> board</a:t>
            </a:r>
          </a:p>
          <a:p>
            <a:r>
              <a:rPr lang="en-US" baseline="0" dirty="0" smtClean="0"/>
              <a:t>First write truth table</a:t>
            </a:r>
          </a:p>
          <a:p>
            <a:r>
              <a:rPr lang="en-US" baseline="0" dirty="0" smtClean="0"/>
              <a:t>Then minimize and check truth table</a:t>
            </a:r>
          </a:p>
          <a:p>
            <a:r>
              <a:rPr lang="en-US" dirty="0" smtClean="0"/>
              <a:t>From distribution</a:t>
            </a:r>
            <a:r>
              <a:rPr lang="en-US" baseline="0" dirty="0" smtClean="0"/>
              <a:t>: </a:t>
            </a:r>
            <a:r>
              <a:rPr lang="en-US" baseline="0" dirty="0" err="1" smtClean="0"/>
              <a:t>a(b</a:t>
            </a:r>
            <a:r>
              <a:rPr lang="en-US" baseline="0" dirty="0" smtClean="0"/>
              <a:t> +1) + </a:t>
            </a:r>
            <a:r>
              <a:rPr lang="en-US" baseline="0" dirty="0" err="1" smtClean="0"/>
              <a:t>c</a:t>
            </a:r>
            <a:endParaRPr lang="en-US" baseline="0" dirty="0" smtClean="0"/>
          </a:p>
          <a:p>
            <a:r>
              <a:rPr lang="en-US" baseline="0" dirty="0" err="1" smtClean="0"/>
              <a:t>Froms</a:t>
            </a:r>
            <a:r>
              <a:rPr lang="en-US" baseline="0" dirty="0" smtClean="0"/>
              <a:t> laws of 0s and 1s: b+1 = 1</a:t>
            </a:r>
          </a:p>
          <a:p>
            <a:r>
              <a:rPr lang="en-US" baseline="0" dirty="0" smtClean="0"/>
              <a:t>= a + </a:t>
            </a:r>
            <a:r>
              <a:rPr lang="en-US" baseline="0" dirty="0" err="1" smtClean="0"/>
              <a:t>c</a:t>
            </a:r>
            <a:endParaRPr lang="en-US" baseline="0" dirty="0" smtClean="0"/>
          </a:p>
          <a:p>
            <a:r>
              <a:rPr lang="en-US" baseline="0" dirty="0" smtClean="0"/>
              <a:t>Truth Table</a:t>
            </a:r>
          </a:p>
          <a:p>
            <a:r>
              <a:rPr lang="en-US" baseline="0" dirty="0" smtClean="0"/>
              <a:t>a </a:t>
            </a:r>
            <a:r>
              <a:rPr lang="en-US" baseline="0" dirty="0" err="1" smtClean="0"/>
              <a:t>b</a:t>
            </a:r>
            <a:r>
              <a:rPr lang="en-US" baseline="0" dirty="0" smtClean="0"/>
              <a:t> </a:t>
            </a:r>
            <a:r>
              <a:rPr lang="en-US" baseline="0" dirty="0" err="1" smtClean="0"/>
              <a:t>c</a:t>
            </a:r>
            <a:r>
              <a:rPr lang="en-US" baseline="0" dirty="0" smtClean="0"/>
              <a:t> </a:t>
            </a:r>
            <a:r>
              <a:rPr lang="en-US" baseline="0" dirty="0" err="1" smtClean="0"/>
              <a:t>y</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0 0 0 0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0 0 1 1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0 0 1 1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44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878AB5C6-DEBD-E34D-983C-866D6683540D}" type="datetime3">
              <a:rPr lang="en-AU"/>
              <a:pPr/>
              <a:t>March 14, 12</a:t>
            </a:fld>
            <a:endParaRPr lang="en-AU"/>
          </a:p>
        </p:txBody>
      </p:sp>
      <p:sp>
        <p:nvSpPr>
          <p:cNvPr id="6" name="Rectangle 6"/>
          <p:cNvSpPr>
            <a:spLocks noGrp="1" noChangeArrowheads="1"/>
          </p:cNvSpPr>
          <p:nvPr>
            <p:ph type="ftr" sz="quarter" idx="4"/>
          </p:nvPr>
        </p:nvSpPr>
        <p:spPr>
          <a:ln/>
        </p:spPr>
        <p:txBody>
          <a:bodyPr/>
          <a:lstStyle/>
          <a:p>
            <a:r>
              <a:rPr lang="en-AU"/>
              <a:t>Chapter 7 — Multicores, Multiprocessors, and Clusters</a:t>
            </a:r>
          </a:p>
        </p:txBody>
      </p:sp>
      <p:sp>
        <p:nvSpPr>
          <p:cNvPr id="7" name="Rectangle 7"/>
          <p:cNvSpPr>
            <a:spLocks noGrp="1" noChangeArrowheads="1"/>
          </p:cNvSpPr>
          <p:nvPr>
            <p:ph type="sldNum" sz="quarter" idx="5"/>
          </p:nvPr>
        </p:nvSpPr>
        <p:spPr>
          <a:ln/>
        </p:spPr>
        <p:txBody>
          <a:bodyPr/>
          <a:lstStyle/>
          <a:p>
            <a:fld id="{5E3D18D7-5986-B343-943F-19A50282A200}" type="slidenum">
              <a:rPr lang="en-AU"/>
              <a:pPr/>
              <a:t>5</a:t>
            </a:fld>
            <a:endParaRPr lang="en-AU"/>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on black</a:t>
            </a:r>
            <a:r>
              <a:rPr lang="en-US" baseline="0" dirty="0" smtClean="0"/>
              <a:t> board</a:t>
            </a:r>
          </a:p>
          <a:p>
            <a:r>
              <a:rPr lang="en-US" dirty="0" smtClean="0"/>
              <a:t>From distribution</a:t>
            </a:r>
            <a:r>
              <a:rPr lang="en-US" baseline="0" dirty="0" smtClean="0"/>
              <a:t>: </a:t>
            </a:r>
            <a:r>
              <a:rPr lang="en-US" baseline="0" dirty="0" err="1" smtClean="0"/>
              <a:t>a(b</a:t>
            </a:r>
            <a:r>
              <a:rPr lang="en-US" baseline="0" dirty="0" smtClean="0"/>
              <a:t> +1) + </a:t>
            </a:r>
            <a:r>
              <a:rPr lang="en-US" baseline="0" dirty="0" err="1" smtClean="0"/>
              <a:t>c</a:t>
            </a:r>
            <a:endParaRPr lang="en-US" baseline="0" dirty="0" smtClean="0"/>
          </a:p>
          <a:p>
            <a:r>
              <a:rPr lang="en-US" baseline="0" dirty="0" err="1" smtClean="0"/>
              <a:t>Froms</a:t>
            </a:r>
            <a:r>
              <a:rPr lang="en-US" baseline="0" dirty="0" smtClean="0"/>
              <a:t> laws of 0s and 1s: b+1 = 1</a:t>
            </a:r>
          </a:p>
          <a:p>
            <a:r>
              <a:rPr lang="en-US" baseline="0" dirty="0" smtClean="0"/>
              <a:t>= a + </a:t>
            </a:r>
            <a:r>
              <a:rPr lang="en-US" baseline="0" dirty="0" err="1" smtClean="0"/>
              <a:t>c</a:t>
            </a:r>
            <a:endParaRPr lang="en-US" baseline="0" dirty="0" smtClean="0"/>
          </a:p>
          <a:p>
            <a:r>
              <a:rPr lang="en-US" baseline="0" dirty="0" smtClean="0"/>
              <a:t>Truth Table</a:t>
            </a:r>
          </a:p>
          <a:p>
            <a:r>
              <a:rPr lang="en-US" baseline="0" dirty="0" smtClean="0"/>
              <a:t>a </a:t>
            </a:r>
            <a:r>
              <a:rPr lang="en-US" baseline="0" dirty="0" err="1" smtClean="0"/>
              <a:t>b</a:t>
            </a:r>
            <a:r>
              <a:rPr lang="en-US" baseline="0" dirty="0" smtClean="0"/>
              <a:t> </a:t>
            </a:r>
            <a:r>
              <a:rPr lang="en-US" baseline="0" dirty="0" err="1" smtClean="0"/>
              <a:t>c</a:t>
            </a:r>
            <a:r>
              <a:rPr lang="en-US" baseline="0" dirty="0" smtClean="0"/>
              <a:t> </a:t>
            </a:r>
            <a:r>
              <a:rPr lang="en-US" baseline="0" dirty="0" err="1" smtClean="0"/>
              <a:t>y</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0 0 0 0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0 0 1 1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0 1 0 0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0 1 1 1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1 0 0 1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1 0 1 1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1 1 0 1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1 1 1 1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45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Rot="1" noChangeAspect="1" noChangeArrowheads="1"/>
          </p:cNvSpPr>
          <p:nvPr>
            <p:ph type="sldImg"/>
          </p:nvPr>
        </p:nvSpPr>
        <p:spPr>
          <a:xfrm>
            <a:off x="1162050" y="588963"/>
            <a:ext cx="4548188" cy="3413125"/>
          </a:xfrm>
          <a:solidFill>
            <a:srgbClr val="FFFFFF"/>
          </a:solidFill>
          <a:ln>
            <a:solidFill>
              <a:srgbClr val="000000"/>
            </a:solidFill>
          </a:ln>
        </p:spPr>
      </p:sp>
      <p:sp>
        <p:nvSpPr>
          <p:cNvPr id="45059" name="Rectangle 3"/>
          <p:cNvSpPr>
            <a:spLocks noGrp="1" noChangeArrowheads="1"/>
          </p:cNvSpPr>
          <p:nvPr>
            <p:ph type="body" idx="1"/>
          </p:nvPr>
        </p:nvSpPr>
        <p:spPr>
          <a:xfrm>
            <a:off x="516212" y="4342786"/>
            <a:ext cx="5909289" cy="4115111"/>
          </a:xfrm>
          <a:solidFill>
            <a:srgbClr val="FFFFFF"/>
          </a:solidFill>
          <a:ln>
            <a:solidFill>
              <a:srgbClr val="000000"/>
            </a:solidFill>
          </a:ln>
        </p:spPr>
        <p:txBody>
          <a:bodyPr lIns="91426" tIns="45712" rIns="91426" bIns="45712"/>
          <a:lstStyle/>
          <a:p>
            <a:pPr algn="l"/>
            <a:r>
              <a:rPr lang="en-US" sz="900" dirty="0" smtClean="0">
                <a:solidFill>
                  <a:schemeClr val="folHlink"/>
                </a:solidFill>
              </a:rPr>
              <a:t>C is answer; not D,</a:t>
            </a:r>
            <a:r>
              <a:rPr lang="en-US" sz="900" baseline="0" dirty="0" smtClean="0">
                <a:solidFill>
                  <a:schemeClr val="folHlink"/>
                </a:solidFill>
              </a:rPr>
              <a:t> because 100s of programming languages</a:t>
            </a:r>
            <a:endParaRPr lang="en-US" sz="900" dirty="0">
              <a:solidFill>
                <a:schemeClr val="folHlin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Rot="1" noChangeAspect="1" noChangeArrowheads="1"/>
          </p:cNvSpPr>
          <p:nvPr>
            <p:ph type="sldImg"/>
          </p:nvPr>
        </p:nvSpPr>
        <p:spPr>
          <a:xfrm>
            <a:off x="1162050" y="588963"/>
            <a:ext cx="4548188" cy="3413125"/>
          </a:xfrm>
          <a:solidFill>
            <a:srgbClr val="FFFFFF"/>
          </a:solidFill>
          <a:ln>
            <a:solidFill>
              <a:srgbClr val="000000"/>
            </a:solidFill>
          </a:ln>
        </p:spPr>
      </p:sp>
      <p:sp>
        <p:nvSpPr>
          <p:cNvPr id="45059" name="Rectangle 3"/>
          <p:cNvSpPr>
            <a:spLocks noGrp="1" noChangeArrowheads="1"/>
          </p:cNvSpPr>
          <p:nvPr>
            <p:ph type="body" idx="1"/>
          </p:nvPr>
        </p:nvSpPr>
        <p:spPr>
          <a:xfrm>
            <a:off x="516212" y="4342786"/>
            <a:ext cx="5909289" cy="4115111"/>
          </a:xfrm>
          <a:solidFill>
            <a:srgbClr val="FFFFFF"/>
          </a:solidFill>
          <a:ln>
            <a:solidFill>
              <a:srgbClr val="000000"/>
            </a:solidFill>
          </a:ln>
        </p:spPr>
        <p:txBody>
          <a:bodyPr lIns="91426" tIns="45712" rIns="91426" bIns="45712"/>
          <a:lstStyle/>
          <a:p>
            <a:pPr algn="l"/>
            <a:r>
              <a:rPr lang="en-US" sz="900" dirty="0" smtClean="0">
                <a:solidFill>
                  <a:schemeClr val="folHlink"/>
                </a:solidFill>
              </a:rPr>
              <a:t>E is answer; not H,</a:t>
            </a:r>
            <a:r>
              <a:rPr lang="en-US" sz="900" baseline="0" dirty="0" smtClean="0">
                <a:solidFill>
                  <a:schemeClr val="folHlink"/>
                </a:solidFill>
              </a:rPr>
              <a:t> because 100s of programming languages</a:t>
            </a:r>
            <a:endParaRPr lang="en-US" sz="900" dirty="0">
              <a:solidFill>
                <a:schemeClr val="folHlin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 is answer</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 is answer</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1"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9699"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EBCB8B-FAA5-3B47-87E3-416EDB1B4713}" type="slidenum">
              <a:rPr lang="en-US"/>
              <a:pPr/>
              <a:t>25</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4798316-0B7F-7543-82C8-D4ADD272A668}" type="datetime1">
              <a:rPr lang="en-US" smtClean="0"/>
              <a:pPr/>
              <a:t>3/14/12</a:t>
            </a:fld>
            <a:endParaRPr lang="en-US" dirty="0"/>
          </a:p>
        </p:txBody>
      </p:sp>
      <p:sp>
        <p:nvSpPr>
          <p:cNvPr id="5" name="Footer Placeholder 4"/>
          <p:cNvSpPr>
            <a:spLocks noGrp="1"/>
          </p:cNvSpPr>
          <p:nvPr>
            <p:ph type="ftr" sz="quarter" idx="11"/>
          </p:nvPr>
        </p:nvSpPr>
        <p:spPr/>
        <p:txBody>
          <a:bodyPr/>
          <a:lstStyle/>
          <a:p>
            <a:r>
              <a:rPr lang="en-US" smtClean="0"/>
              <a:t>Spring 2012 --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39058-BD24-3043-8438-AC339684A234}" type="datetime1">
              <a:rPr lang="en-US" smtClean="0"/>
              <a:pPr/>
              <a:t>3/14/12</a:t>
            </a:fld>
            <a:endParaRPr lang="en-US" dirty="0"/>
          </a:p>
        </p:txBody>
      </p:sp>
      <p:sp>
        <p:nvSpPr>
          <p:cNvPr id="5" name="Footer Placeholder 4"/>
          <p:cNvSpPr>
            <a:spLocks noGrp="1"/>
          </p:cNvSpPr>
          <p:nvPr>
            <p:ph type="ftr" sz="quarter" idx="11"/>
          </p:nvPr>
        </p:nvSpPr>
        <p:spPr/>
        <p:txBody>
          <a:bodyPr/>
          <a:lstStyle/>
          <a:p>
            <a:r>
              <a:rPr lang="en-US" smtClean="0"/>
              <a:t>Spring 2012 --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335458-AEB2-FE4D-87EE-461AF1B5499E}" type="datetime1">
              <a:rPr lang="en-US" smtClean="0"/>
              <a:pPr/>
              <a:t>3/14/12</a:t>
            </a:fld>
            <a:endParaRPr lang="en-US" dirty="0"/>
          </a:p>
        </p:txBody>
      </p:sp>
      <p:sp>
        <p:nvSpPr>
          <p:cNvPr id="5" name="Footer Placeholder 4"/>
          <p:cNvSpPr>
            <a:spLocks noGrp="1"/>
          </p:cNvSpPr>
          <p:nvPr>
            <p:ph type="ftr" sz="quarter" idx="11"/>
          </p:nvPr>
        </p:nvSpPr>
        <p:spPr/>
        <p:txBody>
          <a:bodyPr/>
          <a:lstStyle/>
          <a:p>
            <a:r>
              <a:rPr lang="en-US" smtClean="0"/>
              <a:t>Spring 2012 --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914400"/>
            <a:ext cx="8153400" cy="2393950"/>
          </a:xfrm>
        </p:spPr>
        <p:txBody>
          <a:bodyPr/>
          <a:lstStyle/>
          <a:p>
            <a:pPr lvl="0"/>
            <a:endParaRPr lang="en-U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ECCDB-F97C-C748-95F2-A9065CA4C1FD}" type="datetime1">
              <a:rPr lang="en-US" smtClean="0"/>
              <a:pPr/>
              <a:t>3/14/12</a:t>
            </a:fld>
            <a:endParaRPr lang="en-US" dirty="0"/>
          </a:p>
        </p:txBody>
      </p:sp>
      <p:sp>
        <p:nvSpPr>
          <p:cNvPr id="5" name="Footer Placeholder 4"/>
          <p:cNvSpPr>
            <a:spLocks noGrp="1"/>
          </p:cNvSpPr>
          <p:nvPr>
            <p:ph type="ftr" sz="quarter" idx="11"/>
          </p:nvPr>
        </p:nvSpPr>
        <p:spPr/>
        <p:txBody>
          <a:bodyPr/>
          <a:lstStyle/>
          <a:p>
            <a:r>
              <a:rPr lang="en-US" smtClean="0"/>
              <a:t>Spring 2012 --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70000C-0A87-C249-9129-992C9B2DFDE9}" type="datetime1">
              <a:rPr lang="en-US" smtClean="0"/>
              <a:pPr/>
              <a:t>3/14/12</a:t>
            </a:fld>
            <a:endParaRPr lang="en-US" dirty="0"/>
          </a:p>
        </p:txBody>
      </p:sp>
      <p:sp>
        <p:nvSpPr>
          <p:cNvPr id="5" name="Footer Placeholder 4"/>
          <p:cNvSpPr>
            <a:spLocks noGrp="1"/>
          </p:cNvSpPr>
          <p:nvPr>
            <p:ph type="ftr" sz="quarter" idx="11"/>
          </p:nvPr>
        </p:nvSpPr>
        <p:spPr/>
        <p:txBody>
          <a:bodyPr/>
          <a:lstStyle/>
          <a:p>
            <a:r>
              <a:rPr lang="en-US" smtClean="0"/>
              <a:t>Spring 2012 --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93DDC3-FD7F-1F45-89D7-5881D11171A2}" type="datetime1">
              <a:rPr lang="en-US" smtClean="0"/>
              <a:pPr/>
              <a:t>3/14/12</a:t>
            </a:fld>
            <a:endParaRPr lang="en-US" dirty="0"/>
          </a:p>
        </p:txBody>
      </p:sp>
      <p:sp>
        <p:nvSpPr>
          <p:cNvPr id="6" name="Footer Placeholder 5"/>
          <p:cNvSpPr>
            <a:spLocks noGrp="1"/>
          </p:cNvSpPr>
          <p:nvPr>
            <p:ph type="ftr" sz="quarter" idx="11"/>
          </p:nvPr>
        </p:nvSpPr>
        <p:spPr/>
        <p:txBody>
          <a:bodyPr/>
          <a:lstStyle/>
          <a:p>
            <a:r>
              <a:rPr lang="en-US" smtClean="0"/>
              <a:t>Spring 2012 -- Lecture #17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EF9987-4966-3945-A83E-36BEF40D76C3}" type="datetime1">
              <a:rPr lang="en-US" smtClean="0"/>
              <a:pPr/>
              <a:t>3/14/12</a:t>
            </a:fld>
            <a:endParaRPr lang="en-US" dirty="0"/>
          </a:p>
        </p:txBody>
      </p:sp>
      <p:sp>
        <p:nvSpPr>
          <p:cNvPr id="8" name="Footer Placeholder 7"/>
          <p:cNvSpPr>
            <a:spLocks noGrp="1"/>
          </p:cNvSpPr>
          <p:nvPr>
            <p:ph type="ftr" sz="quarter" idx="11"/>
          </p:nvPr>
        </p:nvSpPr>
        <p:spPr/>
        <p:txBody>
          <a:bodyPr/>
          <a:lstStyle/>
          <a:p>
            <a:r>
              <a:rPr lang="en-US" smtClean="0"/>
              <a:t>Spring 2012 -- Lecture #17</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1B9F0C-458A-504C-A20E-02ED209F761F}" type="datetime1">
              <a:rPr lang="en-US" smtClean="0"/>
              <a:pPr/>
              <a:t>3/14/12</a:t>
            </a:fld>
            <a:endParaRPr lang="en-US" dirty="0"/>
          </a:p>
        </p:txBody>
      </p:sp>
      <p:sp>
        <p:nvSpPr>
          <p:cNvPr id="4" name="Footer Placeholder 3"/>
          <p:cNvSpPr>
            <a:spLocks noGrp="1"/>
          </p:cNvSpPr>
          <p:nvPr>
            <p:ph type="ftr" sz="quarter" idx="11"/>
          </p:nvPr>
        </p:nvSpPr>
        <p:spPr/>
        <p:txBody>
          <a:bodyPr/>
          <a:lstStyle/>
          <a:p>
            <a:r>
              <a:rPr lang="en-US" smtClean="0"/>
              <a:t>Spring 2012 -- Lecture #17</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BF954C-44CB-2C4A-8D7A-51AFF520E68B}" type="datetime1">
              <a:rPr lang="en-US" smtClean="0"/>
              <a:pPr/>
              <a:t>3/14/12</a:t>
            </a:fld>
            <a:endParaRPr lang="en-US" dirty="0"/>
          </a:p>
        </p:txBody>
      </p:sp>
      <p:sp>
        <p:nvSpPr>
          <p:cNvPr id="3" name="Footer Placeholder 2"/>
          <p:cNvSpPr>
            <a:spLocks noGrp="1"/>
          </p:cNvSpPr>
          <p:nvPr>
            <p:ph type="ftr" sz="quarter" idx="11"/>
          </p:nvPr>
        </p:nvSpPr>
        <p:spPr/>
        <p:txBody>
          <a:bodyPr/>
          <a:lstStyle/>
          <a:p>
            <a:r>
              <a:rPr lang="en-US" smtClean="0"/>
              <a:t>Spring 2012 -- Lecture #17</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9BE08B-1E02-A74A-B2C6-EC80E7BCA4D7}" type="datetime1">
              <a:rPr lang="en-US" smtClean="0"/>
              <a:pPr/>
              <a:t>3/14/12</a:t>
            </a:fld>
            <a:endParaRPr lang="en-US" dirty="0"/>
          </a:p>
        </p:txBody>
      </p:sp>
      <p:sp>
        <p:nvSpPr>
          <p:cNvPr id="6" name="Footer Placeholder 5"/>
          <p:cNvSpPr>
            <a:spLocks noGrp="1"/>
          </p:cNvSpPr>
          <p:nvPr>
            <p:ph type="ftr" sz="quarter" idx="11"/>
          </p:nvPr>
        </p:nvSpPr>
        <p:spPr/>
        <p:txBody>
          <a:bodyPr/>
          <a:lstStyle/>
          <a:p>
            <a:r>
              <a:rPr lang="en-US" smtClean="0"/>
              <a:t>Spring 2012 -- Lecture #17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35068C-3E05-F44B-A67F-BEAE5D0E5CA6}" type="datetime1">
              <a:rPr lang="en-US" smtClean="0"/>
              <a:pPr/>
              <a:t>3/14/12</a:t>
            </a:fld>
            <a:endParaRPr lang="en-US" dirty="0"/>
          </a:p>
        </p:txBody>
      </p:sp>
      <p:sp>
        <p:nvSpPr>
          <p:cNvPr id="6" name="Footer Placeholder 5"/>
          <p:cNvSpPr>
            <a:spLocks noGrp="1"/>
          </p:cNvSpPr>
          <p:nvPr>
            <p:ph type="ftr" sz="quarter" idx="11"/>
          </p:nvPr>
        </p:nvSpPr>
        <p:spPr/>
        <p:txBody>
          <a:bodyPr/>
          <a:lstStyle/>
          <a:p>
            <a:r>
              <a:rPr lang="en-US" smtClean="0"/>
              <a:t>Spring 2012 -- Lecture #17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0FB52-18DD-8246-B54E-493E911B2AEB}" type="datetime1">
              <a:rPr lang="en-US" smtClean="0"/>
              <a:pPr/>
              <a:t>3/14/12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Spring 2012 -- Lecture #17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n3wPBcmSb2U&amp;feature=player_embedded" TargetMode="External"/><Relationship Id="rId4" Type="http://schemas.openxmlformats.org/officeDocument/2006/relationships/hyperlink" Target="http://web.cecs.pdx.edu/~harry/Relay/" TargetMode="External"/><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oleObject" Target="../embeddings/oleObject1.bin"/><Relationship Id="rId6" Type="http://schemas.openxmlformats.org/officeDocument/2006/relationships/image" Target="../media/image3.jpeg"/><Relationship Id="rId7" Type="http://schemas.openxmlformats.org/officeDocument/2006/relationships/image" Target="../media/image4.png"/><Relationship Id="rId8"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inst.eecs.berkeley.edu/~cs61c/sp11/picker/?go"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1" Type="http://schemas.openxmlformats.org/officeDocument/2006/relationships/image" Target="../media/image21.pdf"/><Relationship Id="rId12" Type="http://schemas.openxmlformats.org/officeDocument/2006/relationships/image" Target="../media/image22.png"/><Relationship Id="rId13" Type="http://schemas.openxmlformats.org/officeDocument/2006/relationships/image" Target="../media/image23.pdf"/><Relationship Id="rId1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df"/><Relationship Id="rId4" Type="http://schemas.openxmlformats.org/officeDocument/2006/relationships/image" Target="../media/image14.png"/><Relationship Id="rId5" Type="http://schemas.openxmlformats.org/officeDocument/2006/relationships/image" Target="../media/image15.pdf"/><Relationship Id="rId6" Type="http://schemas.openxmlformats.org/officeDocument/2006/relationships/image" Target="../media/image16.png"/><Relationship Id="rId7" Type="http://schemas.openxmlformats.org/officeDocument/2006/relationships/image" Target="../media/image17.pdf"/><Relationship Id="rId8" Type="http://schemas.openxmlformats.org/officeDocument/2006/relationships/image" Target="../media/image18.png"/><Relationship Id="rId9" Type="http://schemas.openxmlformats.org/officeDocument/2006/relationships/image" Target="../media/image19.pdf"/><Relationship Id="rId10"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Microsoft_Excel_97_-_2004_Worksheet1.xls"/></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574801"/>
            <a:ext cx="8051800" cy="2025650"/>
          </a:xfrm>
        </p:spPr>
        <p:txBody>
          <a:bodyPr>
            <a:normAutofit fontScale="90000"/>
          </a:bodyPr>
          <a:lstStyle/>
          <a:p>
            <a:r>
              <a:rPr lang="en-US" dirty="0" smtClean="0"/>
              <a:t>CS 61C: </a:t>
            </a:r>
            <a:br>
              <a:rPr lang="en-US" dirty="0" smtClean="0"/>
            </a:br>
            <a:r>
              <a:rPr lang="en-US" dirty="0" smtClean="0"/>
              <a:t>Great Ideas in Computer Architecture </a:t>
            </a:r>
            <a:br>
              <a:rPr lang="en-US" dirty="0" smtClean="0"/>
            </a:br>
            <a:r>
              <a:rPr lang="en-US" i="1" dirty="0" smtClean="0"/>
              <a:t>TLP</a:t>
            </a:r>
            <a:r>
              <a:rPr lang="en-US" dirty="0" smtClean="0"/>
              <a:t>, </a:t>
            </a:r>
            <a:r>
              <a:rPr lang="en-US" i="1" dirty="0" smtClean="0"/>
              <a:t>Switches, Transistors, Gates, and Boolean Logic</a:t>
            </a:r>
            <a:endParaRPr lang="en-US" i="1" dirty="0"/>
          </a:p>
        </p:txBody>
      </p:sp>
      <p:sp>
        <p:nvSpPr>
          <p:cNvPr id="3" name="Subtitle 2"/>
          <p:cNvSpPr>
            <a:spLocks noGrp="1"/>
          </p:cNvSpPr>
          <p:nvPr>
            <p:ph type="subTitle" idx="1"/>
          </p:nvPr>
        </p:nvSpPr>
        <p:spPr>
          <a:xfrm>
            <a:off x="1016000" y="3886200"/>
            <a:ext cx="6959600" cy="1752600"/>
          </a:xfrm>
        </p:spPr>
        <p:txBody>
          <a:bodyPr>
            <a:normAutofit fontScale="92500"/>
          </a:bodyPr>
          <a:lstStyle/>
          <a:p>
            <a:r>
              <a:rPr lang="en-US" dirty="0" smtClean="0"/>
              <a:t>Instructor:</a:t>
            </a:r>
          </a:p>
          <a:p>
            <a:r>
              <a:rPr lang="en-US" dirty="0" smtClean="0"/>
              <a:t>David A. Patterson</a:t>
            </a:r>
          </a:p>
          <a:p>
            <a:r>
              <a:rPr lang="en-US" dirty="0" smtClean="0"/>
              <a:t>http://inst.eecs.Berkeley.edu/~cs61c/sp12</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8" name="Footer Placeholder 7"/>
          <p:cNvSpPr>
            <a:spLocks noGrp="1"/>
          </p:cNvSpPr>
          <p:nvPr>
            <p:ph type="ftr" sz="quarter" idx="11"/>
          </p:nvPr>
        </p:nvSpPr>
        <p:spPr/>
        <p:txBody>
          <a:bodyPr/>
          <a:lstStyle/>
          <a:p>
            <a:r>
              <a:rPr lang="en-US" smtClean="0"/>
              <a:t>Spring 2012 -- Lecture #17</a:t>
            </a:r>
            <a:endParaRPr lang="en-US" dirty="0"/>
          </a:p>
        </p:txBody>
      </p:sp>
      <p:sp>
        <p:nvSpPr>
          <p:cNvPr id="9" name="Date Placeholder 8"/>
          <p:cNvSpPr>
            <a:spLocks noGrp="1"/>
          </p:cNvSpPr>
          <p:nvPr>
            <p:ph type="dt" sz="half" idx="10"/>
          </p:nvPr>
        </p:nvSpPr>
        <p:spPr/>
        <p:txBody>
          <a:bodyPr/>
          <a:lstStyle/>
          <a:p>
            <a:fld id="{92043134-6C72-4A44-A998-70ACDCC2B005}" type="datetime1">
              <a:rPr lang="en-US" smtClean="0"/>
              <a:pPr/>
              <a:t>3/14/12</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500 Supercomputer List</a:t>
            </a:r>
            <a:endParaRPr lang="en-US" dirty="0"/>
          </a:p>
        </p:txBody>
      </p:sp>
      <p:sp>
        <p:nvSpPr>
          <p:cNvPr id="3" name="Content Placeholder 2"/>
          <p:cNvSpPr>
            <a:spLocks noGrp="1"/>
          </p:cNvSpPr>
          <p:nvPr>
            <p:ph idx="1"/>
          </p:nvPr>
        </p:nvSpPr>
        <p:spPr>
          <a:xfrm>
            <a:off x="457200" y="1600200"/>
            <a:ext cx="8229600" cy="4715933"/>
          </a:xfrm>
        </p:spPr>
        <p:txBody>
          <a:bodyPr>
            <a:normAutofit lnSpcReduction="10000"/>
          </a:bodyPr>
          <a:lstStyle/>
          <a:p>
            <a:r>
              <a:rPr lang="en-US" dirty="0" smtClean="0"/>
              <a:t>Linpack: solve system of linear equations</a:t>
            </a:r>
          </a:p>
          <a:p>
            <a:pPr lvl="1"/>
            <a:r>
              <a:rPr lang="en-US" dirty="0" smtClean="0"/>
              <a:t>Most time in Z = A*X + Y, where X, Y, Z are vectors</a:t>
            </a:r>
          </a:p>
          <a:p>
            <a:r>
              <a:rPr lang="en-US" dirty="0" smtClean="0"/>
              <a:t>Matrix size first 100x100, then 1000x1000</a:t>
            </a:r>
          </a:p>
          <a:p>
            <a:r>
              <a:rPr lang="en-US" dirty="0" smtClean="0"/>
              <a:t>Size too small for supercomputers</a:t>
            </a:r>
          </a:p>
          <a:p>
            <a:pPr lvl="1"/>
            <a:r>
              <a:rPr lang="en-US" dirty="0" smtClean="0"/>
              <a:t>Let problem size increase as big as possible</a:t>
            </a:r>
          </a:p>
          <a:p>
            <a:r>
              <a:rPr lang="en-US" dirty="0" smtClean="0"/>
              <a:t>Current Fastest: Fujitsu SPARC64 (RISC)</a:t>
            </a:r>
          </a:p>
          <a:p>
            <a:pPr lvl="1"/>
            <a:r>
              <a:rPr lang="en-US" dirty="0" smtClean="0"/>
              <a:t>548,352 processors @ 2 GHz, 8 cores/chip</a:t>
            </a:r>
          </a:p>
          <a:p>
            <a:pPr lvl="1"/>
            <a:r>
              <a:rPr lang="en-US" dirty="0" smtClean="0"/>
              <a:t>10.5 </a:t>
            </a:r>
            <a:r>
              <a:rPr lang="en-US" dirty="0" err="1" smtClean="0"/>
              <a:t>PetaFLOPS</a:t>
            </a:r>
            <a:r>
              <a:rPr lang="en-US" dirty="0" smtClean="0"/>
              <a:t> (10</a:t>
            </a:r>
            <a:r>
              <a:rPr lang="en-US" baseline="30000" dirty="0" smtClean="0"/>
              <a:t>15</a:t>
            </a:r>
            <a:r>
              <a:rPr lang="en-US" dirty="0" smtClean="0"/>
              <a:t> Fl. Pt. Operations/Second)</a:t>
            </a:r>
          </a:p>
          <a:p>
            <a:r>
              <a:rPr lang="en-US" dirty="0" smtClean="0"/>
              <a:t>Matrix: 10,725,120 x 10,725,120 (!)</a:t>
            </a:r>
            <a:endParaRPr lang="en-US" dirty="0"/>
          </a:p>
        </p:txBody>
      </p:sp>
      <p:sp>
        <p:nvSpPr>
          <p:cNvPr id="4" name="Date Placeholder 3"/>
          <p:cNvSpPr>
            <a:spLocks noGrp="1"/>
          </p:cNvSpPr>
          <p:nvPr>
            <p:ph type="dt" sz="half" idx="10"/>
          </p:nvPr>
        </p:nvSpPr>
        <p:spPr/>
        <p:txBody>
          <a:bodyPr/>
          <a:lstStyle/>
          <a:p>
            <a:fld id="{3E0ECCDB-F97C-C748-95F2-A9065CA4C1FD}" type="datetime1">
              <a:rPr lang="en-US" smtClean="0"/>
              <a:pPr/>
              <a:t>3/14/12</a:t>
            </a:fld>
            <a:endParaRPr lang="en-US" dirty="0"/>
          </a:p>
        </p:txBody>
      </p:sp>
      <p:sp>
        <p:nvSpPr>
          <p:cNvPr id="5" name="Footer Placeholder 4"/>
          <p:cNvSpPr>
            <a:spLocks noGrp="1"/>
          </p:cNvSpPr>
          <p:nvPr>
            <p:ph type="ftr" sz="quarter" idx="11"/>
          </p:nvPr>
        </p:nvSpPr>
        <p:spPr/>
        <p:txBody>
          <a:bodyPr/>
          <a:lstStyle/>
          <a:p>
            <a:r>
              <a:rPr lang="en-US" smtClean="0"/>
              <a:t>Spring 2012 --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59274" y="779992"/>
            <a:ext cx="8712200" cy="3927475"/>
          </a:xfrm>
        </p:spPr>
        <p:txBody>
          <a:bodyPr>
            <a:normAutofit/>
          </a:bodyPr>
          <a:lstStyle/>
          <a:p>
            <a:pPr marL="457200" lvl="1" indent="0">
              <a:buNone/>
              <a:tabLst>
                <a:tab pos="2116138" algn="l"/>
                <a:tab pos="5486400" algn="l"/>
              </a:tabLst>
            </a:pPr>
            <a:r>
              <a:rPr lang="en-US" dirty="0" smtClean="0">
                <a:latin typeface="+mj-lt"/>
                <a:cs typeface="Courier New"/>
              </a:rPr>
              <a:t>The switch in ~ 2004 from 1 processor per chip to multiple processors per chip happened because:</a:t>
            </a:r>
          </a:p>
          <a:p>
            <a:pPr marL="457200" lvl="1" indent="0">
              <a:buNone/>
              <a:tabLst>
                <a:tab pos="2116138" algn="l"/>
                <a:tab pos="5486400" algn="l"/>
              </a:tabLst>
            </a:pPr>
            <a:endParaRPr lang="en-US" sz="800" dirty="0" smtClean="0">
              <a:latin typeface="+mj-lt"/>
              <a:cs typeface="Courier New"/>
            </a:endParaRPr>
          </a:p>
          <a:p>
            <a:pPr marL="514350" indent="-514350">
              <a:lnSpc>
                <a:spcPct val="65000"/>
              </a:lnSpc>
              <a:buFont typeface="Times" charset="0"/>
              <a:buAutoNum type="romanUcPeriod"/>
            </a:pPr>
            <a:r>
              <a:rPr lang="en-US" sz="2800" dirty="0" smtClean="0"/>
              <a:t>The “power wall” meant that no longer get speed via higher clock rates and higher power per chip</a:t>
            </a:r>
          </a:p>
          <a:p>
            <a:pPr marL="514350" indent="-514350">
              <a:lnSpc>
                <a:spcPct val="65000"/>
              </a:lnSpc>
              <a:buFont typeface="Times" charset="0"/>
              <a:buAutoNum type="romanUcPeriod"/>
            </a:pPr>
            <a:r>
              <a:rPr lang="en-US" sz="2800" dirty="0" smtClean="0"/>
              <a:t>There was no other performance option but replacing 1 </a:t>
            </a:r>
            <a:r>
              <a:rPr lang="en-US" sz="2800" dirty="0" err="1" smtClean="0"/>
              <a:t>ineffecient</a:t>
            </a:r>
            <a:r>
              <a:rPr lang="en-US" sz="2800" dirty="0" smtClean="0"/>
              <a:t> processor with multiple efficient processors</a:t>
            </a:r>
          </a:p>
          <a:p>
            <a:pPr marL="514350" indent="-514350">
              <a:lnSpc>
                <a:spcPct val="65000"/>
              </a:lnSpc>
              <a:buFont typeface="Times" charset="0"/>
              <a:buAutoNum type="romanUcPeriod"/>
            </a:pPr>
            <a:r>
              <a:rPr lang="en-US" sz="2800" dirty="0" smtClean="0"/>
              <a:t>OpenMP was a breakthrough in ~2000 that made parallel programming easy</a:t>
            </a:r>
          </a:p>
          <a:p>
            <a:pPr marL="514350" indent="-514350">
              <a:lnSpc>
                <a:spcPct val="65000"/>
              </a:lnSpc>
              <a:buFont typeface="Times" charset="0"/>
              <a:buAutoNum type="romanUcPeriod"/>
            </a:pPr>
            <a:endParaRPr lang="en-US" sz="800" dirty="0" smtClean="0"/>
          </a:p>
          <a:p>
            <a:pPr>
              <a:lnSpc>
                <a:spcPct val="65000"/>
              </a:lnSpc>
              <a:buFont typeface="Times" charset="0"/>
              <a:buNone/>
            </a:pPr>
            <a:endParaRPr lang="en-US" sz="2800" b="1" dirty="0">
              <a:solidFill>
                <a:schemeClr val="accent2"/>
              </a:solidFill>
            </a:endParaRPr>
          </a:p>
        </p:txBody>
      </p:sp>
      <p:sp>
        <p:nvSpPr>
          <p:cNvPr id="44035" name="Rectangle 3"/>
          <p:cNvSpPr>
            <a:spLocks noGrp="1" noChangeArrowheads="1"/>
          </p:cNvSpPr>
          <p:nvPr>
            <p:ph type="title"/>
          </p:nvPr>
        </p:nvSpPr>
        <p:spPr>
          <a:xfrm>
            <a:off x="609599" y="211138"/>
            <a:ext cx="7958667" cy="474662"/>
          </a:xfrm>
        </p:spPr>
        <p:txBody>
          <a:bodyPr>
            <a:normAutofit fontScale="90000"/>
          </a:bodyPr>
          <a:lstStyle/>
          <a:p>
            <a:r>
              <a:rPr lang="en-US" dirty="0" smtClean="0"/>
              <a:t>Peer Instruction: Why Multicore? </a:t>
            </a:r>
            <a:endParaRPr lang="en-US" dirty="0"/>
          </a:p>
        </p:txBody>
      </p:sp>
      <p:graphicFrame>
        <p:nvGraphicFramePr>
          <p:cNvPr id="8" name="Table 7"/>
          <p:cNvGraphicFramePr>
            <a:graphicFrameLocks noGrp="1"/>
          </p:cNvGraphicFramePr>
          <p:nvPr/>
        </p:nvGraphicFramePr>
        <p:xfrm>
          <a:off x="1591734" y="4038600"/>
          <a:ext cx="4284133" cy="2590799"/>
        </p:xfrm>
        <a:graphic>
          <a:graphicData uri="http://schemas.openxmlformats.org/drawingml/2006/table">
            <a:tbl>
              <a:tblPr firstRow="1" bandRow="1">
                <a:tableStyleId>{2D5ABB26-0587-4C30-8999-92F81FD0307C}</a:tableStyleId>
              </a:tblPr>
              <a:tblGrid>
                <a:gridCol w="4284133"/>
              </a:tblGrid>
              <a:tr h="370840">
                <a:tc>
                  <a:txBody>
                    <a:bodyPr/>
                    <a:lstStyle/>
                    <a:p>
                      <a:r>
                        <a:rPr lang="en-US" sz="2800" b="1" dirty="0" err="1" smtClean="0">
                          <a:solidFill>
                            <a:schemeClr val="accent6"/>
                          </a:solidFill>
                        </a:rPr>
                        <a:t>A)(orange</a:t>
                      </a:r>
                      <a:r>
                        <a:rPr lang="en-US" sz="2800" b="1" dirty="0" smtClean="0">
                          <a:solidFill>
                            <a:schemeClr val="accent6"/>
                          </a:solidFill>
                        </a:rPr>
                        <a:t>)   	I only</a:t>
                      </a:r>
                      <a:endParaRPr lang="en-US" sz="2800" dirty="0">
                        <a:solidFill>
                          <a:schemeClr val="accent6"/>
                        </a:solidFill>
                      </a:endParaRPr>
                    </a:p>
                  </a:txBody>
                  <a:tcPr/>
                </a:tc>
              </a:tr>
              <a:tr h="370840">
                <a:tc>
                  <a:txBody>
                    <a:bodyPr/>
                    <a:lstStyle/>
                    <a:p>
                      <a:r>
                        <a:rPr lang="en-US" sz="2800" b="1" dirty="0" err="1" smtClean="0">
                          <a:solidFill>
                            <a:srgbClr val="008000"/>
                          </a:solidFill>
                        </a:rPr>
                        <a:t>B)(green</a:t>
                      </a:r>
                      <a:r>
                        <a:rPr lang="en-US" sz="2800" b="1" dirty="0" smtClean="0">
                          <a:solidFill>
                            <a:srgbClr val="008000"/>
                          </a:solidFill>
                        </a:rPr>
                        <a:t>) 	II only</a:t>
                      </a:r>
                      <a:endParaRPr lang="en-US" sz="2800" dirty="0">
                        <a:solidFill>
                          <a:srgbClr val="008000"/>
                        </a:solidFill>
                      </a:endParaRPr>
                    </a:p>
                  </a:txBody>
                  <a:tcPr/>
                </a:tc>
              </a:tr>
              <a:tr h="370840">
                <a:tc>
                  <a:txBody>
                    <a:bodyPr/>
                    <a:lstStyle/>
                    <a:p>
                      <a:r>
                        <a:rPr lang="en-US" sz="2800" b="1" dirty="0" err="1" smtClean="0">
                          <a:solidFill>
                            <a:srgbClr val="FF66A0"/>
                          </a:solidFill>
                        </a:rPr>
                        <a:t>C)(pink</a:t>
                      </a:r>
                      <a:r>
                        <a:rPr lang="en-US" sz="2800" b="1" dirty="0" smtClean="0">
                          <a:solidFill>
                            <a:srgbClr val="FF66A0"/>
                          </a:solidFill>
                        </a:rPr>
                        <a:t>) 	</a:t>
                      </a:r>
                      <a:r>
                        <a:rPr lang="en-US" sz="2800" b="1" dirty="0" smtClean="0">
                          <a:solidFill>
                            <a:srgbClr val="008000"/>
                          </a:solidFill>
                        </a:rPr>
                        <a:t>	</a:t>
                      </a:r>
                      <a:r>
                        <a:rPr lang="en-US" sz="2800" b="1" dirty="0" smtClean="0">
                          <a:solidFill>
                            <a:srgbClr val="FF66A0"/>
                          </a:solidFill>
                        </a:rPr>
                        <a:t>I &amp; II only </a:t>
                      </a:r>
                      <a:endParaRPr lang="en-US" sz="2800" dirty="0">
                        <a:solidFill>
                          <a:srgbClr val="FF66A0"/>
                        </a:solidFill>
                      </a:endParaRPr>
                    </a:p>
                  </a:txBody>
                  <a:tcPr/>
                </a:tc>
              </a:tr>
              <a:tr h="370840">
                <a:tc>
                  <a:txBody>
                    <a:bodyPr/>
                    <a:lstStyle/>
                    <a:p>
                      <a:r>
                        <a:rPr lang="en-US" sz="2800" b="1" dirty="0" err="1" smtClean="0">
                          <a:ln>
                            <a:solidFill>
                              <a:schemeClr val="tx1"/>
                            </a:solidFill>
                          </a:ln>
                          <a:solidFill>
                            <a:srgbClr val="FFFF00"/>
                          </a:solidFill>
                        </a:rPr>
                        <a:t>D)(yellow</a:t>
                      </a:r>
                      <a:r>
                        <a:rPr lang="en-US" sz="2800" b="1" dirty="0" smtClean="0">
                          <a:ln>
                            <a:solidFill>
                              <a:schemeClr val="tx1"/>
                            </a:solidFill>
                          </a:ln>
                          <a:solidFill>
                            <a:srgbClr val="FFFF00"/>
                          </a:solidFill>
                        </a:rPr>
                        <a:t>) 	I, II,</a:t>
                      </a:r>
                      <a:r>
                        <a:rPr lang="en-US" sz="2800" b="1" baseline="0" dirty="0" smtClean="0">
                          <a:ln>
                            <a:solidFill>
                              <a:schemeClr val="tx1"/>
                            </a:solidFill>
                          </a:ln>
                          <a:solidFill>
                            <a:srgbClr val="FFFF00"/>
                          </a:solidFill>
                        </a:rPr>
                        <a:t> &amp; III</a:t>
                      </a:r>
                      <a:endParaRPr lang="en-US" sz="2800" dirty="0"/>
                    </a:p>
                  </a:txBody>
                  <a:tcPr/>
                </a:tc>
              </a:tr>
              <a:tr h="370840">
                <a:tc>
                  <a:txBody>
                    <a:bodyPr/>
                    <a:lstStyle/>
                    <a:p>
                      <a:endParaRPr lang="en-US" sz="2800" dirty="0"/>
                    </a:p>
                  </a:txBody>
                  <a:tcPr/>
                </a:tc>
              </a:tr>
            </a:tbl>
          </a:graphicData>
        </a:graphic>
      </p:graphicFrame>
      <p:sp>
        <p:nvSpPr>
          <p:cNvPr id="10" name="Date Placeholder 9"/>
          <p:cNvSpPr>
            <a:spLocks noGrp="1"/>
          </p:cNvSpPr>
          <p:nvPr>
            <p:ph type="dt" sz="half" idx="10"/>
          </p:nvPr>
        </p:nvSpPr>
        <p:spPr/>
        <p:txBody>
          <a:bodyPr/>
          <a:lstStyle/>
          <a:p>
            <a:fld id="{35D17C48-65D0-F34D-9FEE-0D648E8D77D4}" type="datetime1">
              <a:rPr lang="en-US" smtClean="0"/>
              <a:pPr/>
              <a:t>3/14/12</a:t>
            </a:fld>
            <a:endParaRPr lang="en-US" dirty="0"/>
          </a:p>
        </p:txBody>
      </p:sp>
      <p:sp>
        <p:nvSpPr>
          <p:cNvPr id="11" name="Slide Number Placeholder 10"/>
          <p:cNvSpPr>
            <a:spLocks noGrp="1"/>
          </p:cNvSpPr>
          <p:nvPr>
            <p:ph type="sldNum" sz="quarter" idx="12"/>
          </p:nvPr>
        </p:nvSpPr>
        <p:spPr/>
        <p:txBody>
          <a:bodyPr/>
          <a:lstStyle/>
          <a:p>
            <a:fld id="{3CC63E4C-4642-794D-A2FD-70F6B81535F5}" type="slidenum">
              <a:rPr lang="en-US" smtClean="0"/>
              <a:pPr/>
              <a:t>11</a:t>
            </a:fld>
            <a:endParaRPr lang="en-US" dirty="0"/>
          </a:p>
        </p:txBody>
      </p:sp>
      <p:sp>
        <p:nvSpPr>
          <p:cNvPr id="12" name="Footer Placeholder 11"/>
          <p:cNvSpPr>
            <a:spLocks noGrp="1"/>
          </p:cNvSpPr>
          <p:nvPr>
            <p:ph type="ftr" sz="quarter" idx="11"/>
          </p:nvPr>
        </p:nvSpPr>
        <p:spPr/>
        <p:txBody>
          <a:bodyPr/>
          <a:lstStyle/>
          <a:p>
            <a:r>
              <a:rPr lang="en-US" smtClean="0"/>
              <a:t>Spring 2012 -- Lecture #17</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59274" y="779992"/>
            <a:ext cx="8712200" cy="3927475"/>
          </a:xfrm>
        </p:spPr>
        <p:txBody>
          <a:bodyPr>
            <a:normAutofit/>
          </a:bodyPr>
          <a:lstStyle/>
          <a:p>
            <a:pPr marL="457200" lvl="1" indent="0">
              <a:buNone/>
              <a:tabLst>
                <a:tab pos="2116138" algn="l"/>
                <a:tab pos="5486400" algn="l"/>
              </a:tabLst>
            </a:pPr>
            <a:r>
              <a:rPr lang="en-US" dirty="0" smtClean="0">
                <a:latin typeface="+mj-lt"/>
                <a:cs typeface="Courier New"/>
              </a:rPr>
              <a:t>The switch in ~ 2004 from 1 processor per chip to multiple processors per chip happened because:</a:t>
            </a:r>
          </a:p>
          <a:p>
            <a:pPr marL="457200" lvl="1" indent="0">
              <a:buNone/>
              <a:tabLst>
                <a:tab pos="2116138" algn="l"/>
                <a:tab pos="5486400" algn="l"/>
              </a:tabLst>
            </a:pPr>
            <a:endParaRPr lang="en-US" sz="800" dirty="0" smtClean="0">
              <a:latin typeface="+mj-lt"/>
              <a:cs typeface="Courier New"/>
            </a:endParaRPr>
          </a:p>
          <a:p>
            <a:pPr marL="514350" indent="-514350">
              <a:lnSpc>
                <a:spcPct val="65000"/>
              </a:lnSpc>
              <a:buFont typeface="Times" charset="0"/>
              <a:buAutoNum type="romanUcPeriod"/>
            </a:pPr>
            <a:r>
              <a:rPr lang="en-US" sz="2800" dirty="0" smtClean="0"/>
              <a:t>The “power wall” meant that no longer get speed via higher clock rates and higher power per chip</a:t>
            </a:r>
          </a:p>
          <a:p>
            <a:pPr marL="514350" indent="-514350">
              <a:lnSpc>
                <a:spcPct val="65000"/>
              </a:lnSpc>
              <a:buFont typeface="Times" charset="0"/>
              <a:buAutoNum type="romanUcPeriod"/>
            </a:pPr>
            <a:r>
              <a:rPr lang="en-US" sz="2800" dirty="0" smtClean="0"/>
              <a:t>There was no other performance option but replacing 1 </a:t>
            </a:r>
            <a:r>
              <a:rPr lang="en-US" sz="2800" dirty="0" err="1" smtClean="0"/>
              <a:t>ineffecient</a:t>
            </a:r>
            <a:r>
              <a:rPr lang="en-US" sz="2800" dirty="0" smtClean="0"/>
              <a:t> processor with multiple efficient processors</a:t>
            </a:r>
          </a:p>
          <a:p>
            <a:pPr marL="514350" indent="-514350">
              <a:lnSpc>
                <a:spcPct val="65000"/>
              </a:lnSpc>
              <a:buFont typeface="Times" charset="0"/>
              <a:buAutoNum type="romanUcPeriod"/>
            </a:pPr>
            <a:r>
              <a:rPr lang="en-US" sz="2800" dirty="0" smtClean="0"/>
              <a:t>OpenMP was a breakthrough in ~2000 that made parallel programming easy</a:t>
            </a:r>
          </a:p>
          <a:p>
            <a:pPr marL="514350" indent="-514350">
              <a:lnSpc>
                <a:spcPct val="65000"/>
              </a:lnSpc>
              <a:buFont typeface="Times" charset="0"/>
              <a:buAutoNum type="romanUcPeriod"/>
            </a:pPr>
            <a:endParaRPr lang="en-US" sz="800" dirty="0" smtClean="0"/>
          </a:p>
          <a:p>
            <a:pPr>
              <a:lnSpc>
                <a:spcPct val="65000"/>
              </a:lnSpc>
              <a:buFont typeface="Times" charset="0"/>
              <a:buNone/>
            </a:pPr>
            <a:endParaRPr lang="en-US" sz="2800" b="1" dirty="0">
              <a:solidFill>
                <a:schemeClr val="accent2"/>
              </a:solidFill>
            </a:endParaRPr>
          </a:p>
        </p:txBody>
      </p:sp>
      <p:sp>
        <p:nvSpPr>
          <p:cNvPr id="44035" name="Rectangle 3"/>
          <p:cNvSpPr>
            <a:spLocks noGrp="1" noChangeArrowheads="1"/>
          </p:cNvSpPr>
          <p:nvPr>
            <p:ph type="title"/>
          </p:nvPr>
        </p:nvSpPr>
        <p:spPr>
          <a:xfrm>
            <a:off x="609599" y="211138"/>
            <a:ext cx="7958667" cy="474662"/>
          </a:xfrm>
        </p:spPr>
        <p:txBody>
          <a:bodyPr>
            <a:normAutofit fontScale="90000"/>
          </a:bodyPr>
          <a:lstStyle/>
          <a:p>
            <a:r>
              <a:rPr lang="en-US" dirty="0" smtClean="0"/>
              <a:t>Peer Instruction: Why Multicore? </a:t>
            </a:r>
            <a:endParaRPr lang="en-US" dirty="0"/>
          </a:p>
        </p:txBody>
      </p:sp>
      <p:graphicFrame>
        <p:nvGraphicFramePr>
          <p:cNvPr id="8" name="Table 7"/>
          <p:cNvGraphicFramePr>
            <a:graphicFrameLocks noGrp="1"/>
          </p:cNvGraphicFramePr>
          <p:nvPr/>
        </p:nvGraphicFramePr>
        <p:xfrm>
          <a:off x="1591734" y="4038600"/>
          <a:ext cx="4284133" cy="2590799"/>
        </p:xfrm>
        <a:graphic>
          <a:graphicData uri="http://schemas.openxmlformats.org/drawingml/2006/table">
            <a:tbl>
              <a:tblPr firstRow="1" bandRow="1">
                <a:tableStyleId>{2D5ABB26-0587-4C30-8999-92F81FD0307C}</a:tableStyleId>
              </a:tblPr>
              <a:tblGrid>
                <a:gridCol w="4284133"/>
              </a:tblGrid>
              <a:tr h="370840">
                <a:tc>
                  <a:txBody>
                    <a:bodyPr/>
                    <a:lstStyle/>
                    <a:p>
                      <a:r>
                        <a:rPr lang="en-US" sz="2800" b="1" dirty="0" err="1" smtClean="0">
                          <a:solidFill>
                            <a:schemeClr val="accent6"/>
                          </a:solidFill>
                        </a:rPr>
                        <a:t>A)(orange</a:t>
                      </a:r>
                      <a:r>
                        <a:rPr lang="en-US" sz="2800" b="1" dirty="0" smtClean="0">
                          <a:solidFill>
                            <a:schemeClr val="accent6"/>
                          </a:solidFill>
                        </a:rPr>
                        <a:t>)   	I only</a:t>
                      </a:r>
                      <a:endParaRPr lang="en-US" sz="2800" dirty="0">
                        <a:solidFill>
                          <a:schemeClr val="accent6"/>
                        </a:solidFill>
                      </a:endParaRPr>
                    </a:p>
                  </a:txBody>
                  <a:tcPr/>
                </a:tc>
              </a:tr>
              <a:tr h="370840">
                <a:tc>
                  <a:txBody>
                    <a:bodyPr/>
                    <a:lstStyle/>
                    <a:p>
                      <a:r>
                        <a:rPr lang="en-US" sz="2800" b="1" dirty="0" err="1" smtClean="0">
                          <a:solidFill>
                            <a:srgbClr val="008000"/>
                          </a:solidFill>
                        </a:rPr>
                        <a:t>B)(green</a:t>
                      </a:r>
                      <a:r>
                        <a:rPr lang="en-US" sz="2800" b="1" dirty="0" smtClean="0">
                          <a:solidFill>
                            <a:srgbClr val="008000"/>
                          </a:solidFill>
                        </a:rPr>
                        <a:t>) 	II only</a:t>
                      </a:r>
                      <a:endParaRPr lang="en-US" sz="2800" dirty="0">
                        <a:solidFill>
                          <a:srgbClr val="008000"/>
                        </a:solidFill>
                      </a:endParaRPr>
                    </a:p>
                  </a:txBody>
                  <a:tcPr/>
                </a:tc>
              </a:tr>
              <a:tr h="370840">
                <a:tc>
                  <a:txBody>
                    <a:bodyPr/>
                    <a:lstStyle/>
                    <a:p>
                      <a:r>
                        <a:rPr lang="en-US" sz="2800" b="1" dirty="0" err="1" smtClean="0">
                          <a:solidFill>
                            <a:srgbClr val="FF66A0"/>
                          </a:solidFill>
                        </a:rPr>
                        <a:t>C)(pink</a:t>
                      </a:r>
                      <a:r>
                        <a:rPr lang="en-US" sz="2800" b="1" dirty="0" smtClean="0">
                          <a:solidFill>
                            <a:srgbClr val="FF66A0"/>
                          </a:solidFill>
                        </a:rPr>
                        <a:t>) 	</a:t>
                      </a:r>
                      <a:r>
                        <a:rPr lang="en-US" sz="2800" b="1" dirty="0" smtClean="0">
                          <a:solidFill>
                            <a:srgbClr val="008000"/>
                          </a:solidFill>
                        </a:rPr>
                        <a:t>	</a:t>
                      </a:r>
                      <a:r>
                        <a:rPr lang="en-US" sz="2800" b="1" dirty="0" smtClean="0">
                          <a:solidFill>
                            <a:srgbClr val="FF66A0"/>
                          </a:solidFill>
                        </a:rPr>
                        <a:t>I &amp; II only </a:t>
                      </a:r>
                      <a:endParaRPr lang="en-US" sz="2800" dirty="0">
                        <a:solidFill>
                          <a:srgbClr val="FF66A0"/>
                        </a:solidFill>
                      </a:endParaRPr>
                    </a:p>
                  </a:txBody>
                  <a:tcPr/>
                </a:tc>
              </a:tr>
              <a:tr h="370840">
                <a:tc>
                  <a:txBody>
                    <a:bodyPr/>
                    <a:lstStyle/>
                    <a:p>
                      <a:r>
                        <a:rPr lang="en-US" sz="2800" b="1" dirty="0" err="1" smtClean="0">
                          <a:ln>
                            <a:solidFill>
                              <a:schemeClr val="tx1"/>
                            </a:solidFill>
                          </a:ln>
                          <a:solidFill>
                            <a:srgbClr val="FFFF00"/>
                          </a:solidFill>
                        </a:rPr>
                        <a:t>D)(yellow</a:t>
                      </a:r>
                      <a:r>
                        <a:rPr lang="en-US" sz="2800" b="1" dirty="0" smtClean="0">
                          <a:ln>
                            <a:solidFill>
                              <a:schemeClr val="tx1"/>
                            </a:solidFill>
                          </a:ln>
                          <a:solidFill>
                            <a:srgbClr val="FFFF00"/>
                          </a:solidFill>
                        </a:rPr>
                        <a:t>) 	I, II,</a:t>
                      </a:r>
                      <a:r>
                        <a:rPr lang="en-US" sz="2800" b="1" baseline="0" dirty="0" smtClean="0">
                          <a:ln>
                            <a:solidFill>
                              <a:schemeClr val="tx1"/>
                            </a:solidFill>
                          </a:ln>
                          <a:solidFill>
                            <a:srgbClr val="FFFF00"/>
                          </a:solidFill>
                        </a:rPr>
                        <a:t> &amp; III</a:t>
                      </a:r>
                      <a:endParaRPr lang="en-US" sz="2800" dirty="0"/>
                    </a:p>
                  </a:txBody>
                  <a:tcPr/>
                </a:tc>
              </a:tr>
              <a:tr h="370840">
                <a:tc>
                  <a:txBody>
                    <a:bodyPr/>
                    <a:lstStyle/>
                    <a:p>
                      <a:endParaRPr lang="en-US" sz="2800" dirty="0"/>
                    </a:p>
                  </a:txBody>
                  <a:tcPr/>
                </a:tc>
              </a:tr>
            </a:tbl>
          </a:graphicData>
        </a:graphic>
      </p:graphicFrame>
      <p:sp>
        <p:nvSpPr>
          <p:cNvPr id="10" name="Date Placeholder 9"/>
          <p:cNvSpPr>
            <a:spLocks noGrp="1"/>
          </p:cNvSpPr>
          <p:nvPr>
            <p:ph type="dt" sz="half" idx="10"/>
          </p:nvPr>
        </p:nvSpPr>
        <p:spPr/>
        <p:txBody>
          <a:bodyPr/>
          <a:lstStyle/>
          <a:p>
            <a:fld id="{277CB8A8-16FF-F845-BCF3-D03D9E598460}" type="datetime1">
              <a:rPr lang="en-US" smtClean="0"/>
              <a:pPr/>
              <a:t>3/14/12</a:t>
            </a:fld>
            <a:endParaRPr lang="en-US" dirty="0"/>
          </a:p>
        </p:txBody>
      </p:sp>
      <p:sp>
        <p:nvSpPr>
          <p:cNvPr id="11" name="Slide Number Placeholder 10"/>
          <p:cNvSpPr>
            <a:spLocks noGrp="1"/>
          </p:cNvSpPr>
          <p:nvPr>
            <p:ph type="sldNum" sz="quarter" idx="12"/>
          </p:nvPr>
        </p:nvSpPr>
        <p:spPr/>
        <p:txBody>
          <a:bodyPr/>
          <a:lstStyle/>
          <a:p>
            <a:fld id="{3CC63E4C-4642-794D-A2FD-70F6B81535F5}" type="slidenum">
              <a:rPr lang="en-US" smtClean="0"/>
              <a:pPr/>
              <a:t>12</a:t>
            </a:fld>
            <a:endParaRPr lang="en-US" dirty="0"/>
          </a:p>
        </p:txBody>
      </p:sp>
      <p:sp>
        <p:nvSpPr>
          <p:cNvPr id="12" name="Footer Placeholder 11"/>
          <p:cNvSpPr>
            <a:spLocks noGrp="1"/>
          </p:cNvSpPr>
          <p:nvPr>
            <p:ph type="ftr" sz="quarter" idx="11"/>
          </p:nvPr>
        </p:nvSpPr>
        <p:spPr/>
        <p:txBody>
          <a:bodyPr/>
          <a:lstStyle/>
          <a:p>
            <a:r>
              <a:rPr lang="en-US" smtClean="0"/>
              <a:t>Spring 2012 -- Lecture #17</a:t>
            </a:r>
            <a:endParaRPr lang="en-US" dirty="0"/>
          </a:p>
        </p:txBody>
      </p:sp>
      <p:sp>
        <p:nvSpPr>
          <p:cNvPr id="9" name="Rectangle 8"/>
          <p:cNvSpPr/>
          <p:nvPr/>
        </p:nvSpPr>
        <p:spPr>
          <a:xfrm>
            <a:off x="1286933" y="5130801"/>
            <a:ext cx="4013200" cy="524933"/>
          </a:xfrm>
          <a:prstGeom prst="rect">
            <a:avLst/>
          </a:prstGeom>
          <a:noFill/>
          <a:ln w="5715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100s of (dead) </a:t>
            </a:r>
            <a:br>
              <a:rPr lang="en-US" dirty="0" smtClean="0"/>
            </a:br>
            <a:r>
              <a:rPr lang="en-US" dirty="0" smtClean="0"/>
              <a:t>Parallel Programming Languages</a:t>
            </a:r>
            <a:endParaRPr lang="en-US" dirty="0"/>
          </a:p>
        </p:txBody>
      </p:sp>
      <p:sp>
        <p:nvSpPr>
          <p:cNvPr id="4" name="Date Placeholder 3"/>
          <p:cNvSpPr>
            <a:spLocks noGrp="1"/>
          </p:cNvSpPr>
          <p:nvPr>
            <p:ph type="dt" sz="half" idx="10"/>
          </p:nvPr>
        </p:nvSpPr>
        <p:spPr/>
        <p:txBody>
          <a:bodyPr/>
          <a:lstStyle/>
          <a:p>
            <a:fld id="{E500EF85-E49F-D349-8D13-05F603222F65}" type="datetime1">
              <a:rPr lang="en-US" smtClean="0"/>
              <a:pPr/>
              <a:t>3/14/12</a:t>
            </a:fld>
            <a:endParaRPr lang="en-US" dirty="0"/>
          </a:p>
        </p:txBody>
      </p:sp>
      <p:sp>
        <p:nvSpPr>
          <p:cNvPr id="5" name="Footer Placeholder 4"/>
          <p:cNvSpPr>
            <a:spLocks noGrp="1"/>
          </p:cNvSpPr>
          <p:nvPr>
            <p:ph type="ftr" sz="quarter" idx="11"/>
          </p:nvPr>
        </p:nvSpPr>
        <p:spPr/>
        <p:txBody>
          <a:bodyPr/>
          <a:lstStyle/>
          <a:p>
            <a:r>
              <a:rPr lang="en-US" smtClean="0"/>
              <a:t>Spring 2012 --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13</a:t>
            </a:fld>
            <a:endParaRPr lang="en-US" dirty="0"/>
          </a:p>
        </p:txBody>
      </p:sp>
      <p:graphicFrame>
        <p:nvGraphicFramePr>
          <p:cNvPr id="9" name="Content Placeholder 8"/>
          <p:cNvGraphicFramePr>
            <a:graphicFrameLocks noGrp="1"/>
          </p:cNvGraphicFramePr>
          <p:nvPr>
            <p:ph idx="1"/>
          </p:nvPr>
        </p:nvGraphicFramePr>
        <p:xfrm>
          <a:off x="457200" y="1600200"/>
          <a:ext cx="8229600" cy="4450080"/>
        </p:xfrm>
        <a:graphic>
          <a:graphicData uri="http://schemas.openxmlformats.org/drawingml/2006/table">
            <a:tbl>
              <a:tblPr bandRow="1">
                <a:tableStyleId>{5C22544A-7EE6-4342-B048-85BDC9FD1C3A}</a:tableStyleId>
              </a:tblPr>
              <a:tblGrid>
                <a:gridCol w="1828800"/>
                <a:gridCol w="2590800"/>
                <a:gridCol w="1574800"/>
                <a:gridCol w="2235200"/>
              </a:tblGrid>
              <a:tr h="370840">
                <a:tc>
                  <a:txBody>
                    <a:bodyPr/>
                    <a:lstStyle/>
                    <a:p>
                      <a:pPr algn="l" fontAlgn="b"/>
                      <a:r>
                        <a:rPr lang="en-US" sz="2000" b="0" i="0" u="none" strike="noStrike" dirty="0" err="1">
                          <a:latin typeface="Verdana"/>
                        </a:rPr>
                        <a:t>ActorScript</a:t>
                      </a:r>
                      <a:endParaRPr lang="en-US" sz="2000" b="0" i="0" u="none" strike="noStrike" dirty="0">
                        <a:latin typeface="Verdana"/>
                      </a:endParaRPr>
                    </a:p>
                  </a:txBody>
                  <a:tcPr marL="12700" marR="12700" marT="12700" marB="0" anchor="b"/>
                </a:tc>
                <a:tc>
                  <a:txBody>
                    <a:bodyPr/>
                    <a:lstStyle/>
                    <a:p>
                      <a:pPr algn="l" fontAlgn="b"/>
                      <a:r>
                        <a:rPr lang="en-US" sz="2000" b="0" i="0" u="none" strike="noStrike">
                          <a:latin typeface="Verdana"/>
                        </a:rPr>
                        <a:t>Concurrent Pascal</a:t>
                      </a:r>
                    </a:p>
                  </a:txBody>
                  <a:tcPr marL="12700" marR="12700" marT="12700" marB="0" anchor="b"/>
                </a:tc>
                <a:tc>
                  <a:txBody>
                    <a:bodyPr/>
                    <a:lstStyle/>
                    <a:p>
                      <a:pPr algn="l" fontAlgn="b"/>
                      <a:r>
                        <a:rPr lang="en-US" sz="2000" b="0" i="0" u="none" strike="noStrike">
                          <a:latin typeface="Verdana"/>
                        </a:rPr>
                        <a:t>JoCaml</a:t>
                      </a:r>
                    </a:p>
                  </a:txBody>
                  <a:tcPr marL="12700" marR="12700" marT="12700" marB="0" anchor="b"/>
                </a:tc>
                <a:tc>
                  <a:txBody>
                    <a:bodyPr/>
                    <a:lstStyle/>
                    <a:p>
                      <a:pPr algn="l" fontAlgn="b"/>
                      <a:r>
                        <a:rPr lang="en-US" sz="2000" b="0" i="0" u="none" strike="noStrike">
                          <a:latin typeface="Verdana"/>
                        </a:rPr>
                        <a:t>Orc</a:t>
                      </a:r>
                    </a:p>
                  </a:txBody>
                  <a:tcPr marL="12700" marR="12700" marT="12700" marB="0" anchor="b"/>
                </a:tc>
              </a:tr>
              <a:tr h="370840">
                <a:tc>
                  <a:txBody>
                    <a:bodyPr/>
                    <a:lstStyle/>
                    <a:p>
                      <a:pPr algn="l" fontAlgn="b"/>
                      <a:r>
                        <a:rPr lang="en-US" sz="2000" b="0" i="0" u="none" strike="noStrike">
                          <a:latin typeface="Verdana"/>
                        </a:rPr>
                        <a:t>Ada</a:t>
                      </a:r>
                    </a:p>
                  </a:txBody>
                  <a:tcPr marL="12700" marR="12700" marT="12700" marB="0" anchor="b"/>
                </a:tc>
                <a:tc>
                  <a:txBody>
                    <a:bodyPr/>
                    <a:lstStyle/>
                    <a:p>
                      <a:pPr algn="l" fontAlgn="b"/>
                      <a:r>
                        <a:rPr lang="en-US" sz="2000" b="0" i="0" u="none" strike="noStrike" dirty="0">
                          <a:latin typeface="Verdana"/>
                        </a:rPr>
                        <a:t>Concurrent ML</a:t>
                      </a:r>
                    </a:p>
                  </a:txBody>
                  <a:tcPr marL="12700" marR="12700" marT="12700" marB="0" anchor="b"/>
                </a:tc>
                <a:tc>
                  <a:txBody>
                    <a:bodyPr/>
                    <a:lstStyle/>
                    <a:p>
                      <a:pPr algn="l" fontAlgn="b"/>
                      <a:r>
                        <a:rPr lang="en-US" sz="2000" b="0" i="0" u="none" strike="noStrike">
                          <a:latin typeface="Verdana"/>
                        </a:rPr>
                        <a:t>Join</a:t>
                      </a:r>
                    </a:p>
                  </a:txBody>
                  <a:tcPr marL="12700" marR="12700" marT="12700" marB="0" anchor="b"/>
                </a:tc>
                <a:tc>
                  <a:txBody>
                    <a:bodyPr/>
                    <a:lstStyle/>
                    <a:p>
                      <a:pPr algn="l" fontAlgn="b"/>
                      <a:r>
                        <a:rPr lang="en-US" sz="2000" b="0" i="0" u="none" strike="noStrike">
                          <a:latin typeface="Verdana"/>
                        </a:rPr>
                        <a:t>Oz</a:t>
                      </a:r>
                    </a:p>
                  </a:txBody>
                  <a:tcPr marL="12700" marR="12700" marT="12700" marB="0" anchor="b"/>
                </a:tc>
              </a:tr>
              <a:tr h="370840">
                <a:tc>
                  <a:txBody>
                    <a:bodyPr/>
                    <a:lstStyle/>
                    <a:p>
                      <a:pPr algn="l" fontAlgn="b"/>
                      <a:r>
                        <a:rPr lang="en-US" sz="2000" b="0" i="0" u="none" strike="noStrike">
                          <a:latin typeface="Verdana"/>
                        </a:rPr>
                        <a:t>Afnix</a:t>
                      </a:r>
                    </a:p>
                  </a:txBody>
                  <a:tcPr marL="12700" marR="12700" marT="12700" marB="0" anchor="b"/>
                </a:tc>
                <a:tc>
                  <a:txBody>
                    <a:bodyPr/>
                    <a:lstStyle/>
                    <a:p>
                      <a:pPr algn="l" fontAlgn="b"/>
                      <a:r>
                        <a:rPr lang="en-US" sz="2000" b="0" i="0" u="none" strike="noStrike" dirty="0">
                          <a:latin typeface="Verdana"/>
                        </a:rPr>
                        <a:t>Concurrent Haskell</a:t>
                      </a:r>
                    </a:p>
                  </a:txBody>
                  <a:tcPr marL="12700" marR="12700" marT="12700" marB="0" anchor="b"/>
                </a:tc>
                <a:tc>
                  <a:txBody>
                    <a:bodyPr/>
                    <a:lstStyle/>
                    <a:p>
                      <a:pPr algn="l" fontAlgn="b"/>
                      <a:r>
                        <a:rPr lang="en-US" sz="2000" b="0" i="0" u="none" strike="noStrike">
                          <a:latin typeface="Verdana"/>
                        </a:rPr>
                        <a:t>Java</a:t>
                      </a:r>
                    </a:p>
                  </a:txBody>
                  <a:tcPr marL="12700" marR="12700" marT="12700" marB="0" anchor="b"/>
                </a:tc>
                <a:tc>
                  <a:txBody>
                    <a:bodyPr/>
                    <a:lstStyle/>
                    <a:p>
                      <a:pPr algn="l" fontAlgn="b"/>
                      <a:r>
                        <a:rPr lang="en-US" sz="2000" b="0" i="0" u="none" strike="noStrike">
                          <a:latin typeface="Verdana"/>
                        </a:rPr>
                        <a:t>Pict</a:t>
                      </a:r>
                    </a:p>
                  </a:txBody>
                  <a:tcPr marL="12700" marR="12700" marT="12700" marB="0" anchor="b"/>
                </a:tc>
              </a:tr>
              <a:tr h="370840">
                <a:tc>
                  <a:txBody>
                    <a:bodyPr/>
                    <a:lstStyle/>
                    <a:p>
                      <a:pPr algn="l" fontAlgn="b"/>
                      <a:r>
                        <a:rPr lang="en-US" sz="2000" b="0" i="0" u="none" strike="noStrike">
                          <a:latin typeface="Verdana"/>
                        </a:rPr>
                        <a:t>Alef</a:t>
                      </a:r>
                    </a:p>
                  </a:txBody>
                  <a:tcPr marL="12700" marR="12700" marT="12700" marB="0" anchor="b"/>
                </a:tc>
                <a:tc>
                  <a:txBody>
                    <a:bodyPr/>
                    <a:lstStyle/>
                    <a:p>
                      <a:pPr algn="l" fontAlgn="b"/>
                      <a:r>
                        <a:rPr lang="en-US" sz="2000" b="0" i="0" u="none" strike="noStrike" dirty="0">
                          <a:latin typeface="Verdana"/>
                        </a:rPr>
                        <a:t>Curry</a:t>
                      </a:r>
                    </a:p>
                  </a:txBody>
                  <a:tcPr marL="12700" marR="12700" marT="12700" marB="0" anchor="b"/>
                </a:tc>
                <a:tc>
                  <a:txBody>
                    <a:bodyPr/>
                    <a:lstStyle/>
                    <a:p>
                      <a:pPr algn="l" fontAlgn="b"/>
                      <a:r>
                        <a:rPr lang="en-US" sz="2000" b="0" i="0" u="none" strike="noStrike">
                          <a:latin typeface="Verdana"/>
                        </a:rPr>
                        <a:t>Joule</a:t>
                      </a:r>
                    </a:p>
                  </a:txBody>
                  <a:tcPr marL="12700" marR="12700" marT="12700" marB="0" anchor="b"/>
                </a:tc>
                <a:tc>
                  <a:txBody>
                    <a:bodyPr/>
                    <a:lstStyle/>
                    <a:p>
                      <a:pPr algn="l" fontAlgn="b"/>
                      <a:r>
                        <a:rPr lang="en-US" sz="2000" b="0" i="0" u="none" strike="noStrike">
                          <a:latin typeface="Verdana"/>
                        </a:rPr>
                        <a:t>Reia</a:t>
                      </a:r>
                    </a:p>
                  </a:txBody>
                  <a:tcPr marL="12700" marR="12700" marT="12700" marB="0" anchor="b"/>
                </a:tc>
              </a:tr>
              <a:tr h="370840">
                <a:tc>
                  <a:txBody>
                    <a:bodyPr/>
                    <a:lstStyle/>
                    <a:p>
                      <a:pPr algn="l" fontAlgn="b"/>
                      <a:r>
                        <a:rPr lang="en-US" sz="2000" b="0" i="0" u="none" strike="noStrike">
                          <a:latin typeface="Verdana"/>
                        </a:rPr>
                        <a:t>Alice</a:t>
                      </a:r>
                    </a:p>
                  </a:txBody>
                  <a:tcPr marL="12700" marR="12700" marT="12700" marB="0" anchor="b"/>
                </a:tc>
                <a:tc>
                  <a:txBody>
                    <a:bodyPr/>
                    <a:lstStyle/>
                    <a:p>
                      <a:pPr algn="l" fontAlgn="b"/>
                      <a:r>
                        <a:rPr lang="en-US" sz="2000" b="0" i="0" u="none" strike="noStrike">
                          <a:latin typeface="Verdana"/>
                        </a:rPr>
                        <a:t>CUDA</a:t>
                      </a:r>
                    </a:p>
                  </a:txBody>
                  <a:tcPr marL="12700" marR="12700" marT="12700" marB="0" anchor="b"/>
                </a:tc>
                <a:tc>
                  <a:txBody>
                    <a:bodyPr/>
                    <a:lstStyle/>
                    <a:p>
                      <a:pPr algn="l" fontAlgn="b"/>
                      <a:r>
                        <a:rPr lang="en-US" sz="2000" b="0" i="0" u="none" strike="noStrike" dirty="0">
                          <a:latin typeface="Verdana"/>
                        </a:rPr>
                        <a:t>Joyce</a:t>
                      </a:r>
                    </a:p>
                  </a:txBody>
                  <a:tcPr marL="12700" marR="12700" marT="12700" marB="0" anchor="b"/>
                </a:tc>
                <a:tc>
                  <a:txBody>
                    <a:bodyPr/>
                    <a:lstStyle/>
                    <a:p>
                      <a:pPr algn="l" fontAlgn="b"/>
                      <a:r>
                        <a:rPr lang="en-US" sz="2000" b="0" i="0" u="none" strike="noStrike">
                          <a:latin typeface="Verdana"/>
                        </a:rPr>
                        <a:t>SALSA</a:t>
                      </a:r>
                    </a:p>
                  </a:txBody>
                  <a:tcPr marL="12700" marR="12700" marT="12700" marB="0" anchor="b"/>
                </a:tc>
              </a:tr>
              <a:tr h="370840">
                <a:tc>
                  <a:txBody>
                    <a:bodyPr/>
                    <a:lstStyle/>
                    <a:p>
                      <a:pPr algn="l" fontAlgn="b"/>
                      <a:r>
                        <a:rPr lang="en-US" sz="2000" b="0" i="0" u="none" strike="noStrike">
                          <a:latin typeface="Verdana"/>
                        </a:rPr>
                        <a:t>APL</a:t>
                      </a:r>
                    </a:p>
                  </a:txBody>
                  <a:tcPr marL="12700" marR="12700" marT="12700" marB="0" anchor="b"/>
                </a:tc>
                <a:tc>
                  <a:txBody>
                    <a:bodyPr/>
                    <a:lstStyle/>
                    <a:p>
                      <a:pPr algn="l" fontAlgn="b"/>
                      <a:r>
                        <a:rPr lang="en-US" sz="2000" b="0" i="0" u="none" strike="noStrike">
                          <a:latin typeface="Verdana"/>
                        </a:rPr>
                        <a:t>E</a:t>
                      </a:r>
                    </a:p>
                  </a:txBody>
                  <a:tcPr marL="12700" marR="12700" marT="12700" marB="0" anchor="b"/>
                </a:tc>
                <a:tc>
                  <a:txBody>
                    <a:bodyPr/>
                    <a:lstStyle/>
                    <a:p>
                      <a:pPr algn="l" fontAlgn="b"/>
                      <a:r>
                        <a:rPr lang="en-US" sz="2000" b="0" i="0" u="none" strike="noStrike" dirty="0" err="1">
                          <a:latin typeface="Verdana"/>
                        </a:rPr>
                        <a:t>LabVIEW</a:t>
                      </a:r>
                      <a:endParaRPr lang="en-US" sz="2000" b="0" i="0" u="none" strike="noStrike" dirty="0">
                        <a:latin typeface="Verdana"/>
                      </a:endParaRPr>
                    </a:p>
                  </a:txBody>
                  <a:tcPr marL="12700" marR="12700" marT="12700" marB="0" anchor="b"/>
                </a:tc>
                <a:tc>
                  <a:txBody>
                    <a:bodyPr/>
                    <a:lstStyle/>
                    <a:p>
                      <a:pPr algn="l" fontAlgn="b"/>
                      <a:r>
                        <a:rPr lang="en-US" sz="2000" b="0" i="0" u="none" strike="noStrike">
                          <a:latin typeface="Verdana"/>
                        </a:rPr>
                        <a:t>Scala</a:t>
                      </a:r>
                    </a:p>
                  </a:txBody>
                  <a:tcPr marL="12700" marR="12700" marT="12700" marB="0" anchor="b"/>
                </a:tc>
              </a:tr>
              <a:tr h="370840">
                <a:tc>
                  <a:txBody>
                    <a:bodyPr/>
                    <a:lstStyle/>
                    <a:p>
                      <a:pPr algn="l" fontAlgn="b"/>
                      <a:r>
                        <a:rPr lang="en-US" sz="2000" b="0" i="0" u="none" strike="noStrike">
                          <a:latin typeface="Verdana"/>
                        </a:rPr>
                        <a:t>Axum</a:t>
                      </a:r>
                    </a:p>
                  </a:txBody>
                  <a:tcPr marL="12700" marR="12700" marT="12700" marB="0" anchor="b"/>
                </a:tc>
                <a:tc>
                  <a:txBody>
                    <a:bodyPr/>
                    <a:lstStyle/>
                    <a:p>
                      <a:pPr algn="l" fontAlgn="b"/>
                      <a:r>
                        <a:rPr lang="en-US" sz="2000" b="0" i="0" u="none" strike="noStrike">
                          <a:latin typeface="Verdana"/>
                        </a:rPr>
                        <a:t>Eiffel</a:t>
                      </a:r>
                    </a:p>
                  </a:txBody>
                  <a:tcPr marL="12700" marR="12700" marT="12700" marB="0" anchor="b"/>
                </a:tc>
                <a:tc>
                  <a:txBody>
                    <a:bodyPr/>
                    <a:lstStyle/>
                    <a:p>
                      <a:pPr algn="l" fontAlgn="b"/>
                      <a:r>
                        <a:rPr lang="en-US" sz="2000" b="0" i="0" u="none" strike="noStrike">
                          <a:latin typeface="Verdana"/>
                        </a:rPr>
                        <a:t>Limbo</a:t>
                      </a:r>
                    </a:p>
                  </a:txBody>
                  <a:tcPr marL="12700" marR="12700" marT="12700" marB="0" anchor="b"/>
                </a:tc>
                <a:tc>
                  <a:txBody>
                    <a:bodyPr/>
                    <a:lstStyle/>
                    <a:p>
                      <a:pPr algn="l" fontAlgn="b"/>
                      <a:r>
                        <a:rPr lang="en-US" sz="2000" b="0" i="0" u="none" strike="noStrike" dirty="0">
                          <a:latin typeface="Verdana"/>
                        </a:rPr>
                        <a:t>SISAL</a:t>
                      </a:r>
                    </a:p>
                  </a:txBody>
                  <a:tcPr marL="12700" marR="12700" marT="12700" marB="0" anchor="b"/>
                </a:tc>
              </a:tr>
              <a:tr h="370840">
                <a:tc>
                  <a:txBody>
                    <a:bodyPr/>
                    <a:lstStyle/>
                    <a:p>
                      <a:pPr algn="l" fontAlgn="b"/>
                      <a:r>
                        <a:rPr lang="en-US" sz="2000" b="0" i="0" u="none" strike="noStrike">
                          <a:latin typeface="Verdana"/>
                        </a:rPr>
                        <a:t>Chapel</a:t>
                      </a:r>
                    </a:p>
                  </a:txBody>
                  <a:tcPr marL="12700" marR="12700" marT="12700" marB="0" anchor="b"/>
                </a:tc>
                <a:tc>
                  <a:txBody>
                    <a:bodyPr/>
                    <a:lstStyle/>
                    <a:p>
                      <a:pPr algn="l" fontAlgn="b"/>
                      <a:r>
                        <a:rPr lang="en-US" sz="2000" b="0" i="0" u="none" strike="noStrike">
                          <a:latin typeface="Verdana"/>
                        </a:rPr>
                        <a:t>Erlang</a:t>
                      </a:r>
                    </a:p>
                  </a:txBody>
                  <a:tcPr marL="12700" marR="12700" marT="12700" marB="0" anchor="b"/>
                </a:tc>
                <a:tc>
                  <a:txBody>
                    <a:bodyPr/>
                    <a:lstStyle/>
                    <a:p>
                      <a:pPr algn="l" fontAlgn="b"/>
                      <a:r>
                        <a:rPr lang="en-US" sz="2000" b="0" i="0" u="none" strike="noStrike">
                          <a:latin typeface="Verdana"/>
                        </a:rPr>
                        <a:t>Linda</a:t>
                      </a:r>
                    </a:p>
                  </a:txBody>
                  <a:tcPr marL="12700" marR="12700" marT="12700" marB="0" anchor="b"/>
                </a:tc>
                <a:tc>
                  <a:txBody>
                    <a:bodyPr/>
                    <a:lstStyle/>
                    <a:p>
                      <a:pPr algn="l" fontAlgn="b"/>
                      <a:r>
                        <a:rPr lang="en-US" sz="2000" b="0" i="0" u="none" strike="noStrike">
                          <a:latin typeface="Verdana"/>
                        </a:rPr>
                        <a:t>SR</a:t>
                      </a:r>
                    </a:p>
                  </a:txBody>
                  <a:tcPr marL="12700" marR="12700" marT="12700" marB="0" anchor="b"/>
                </a:tc>
              </a:tr>
              <a:tr h="370840">
                <a:tc>
                  <a:txBody>
                    <a:bodyPr/>
                    <a:lstStyle/>
                    <a:p>
                      <a:pPr algn="l" fontAlgn="b"/>
                      <a:r>
                        <a:rPr lang="en-US" sz="2000" b="0" i="0" u="none" strike="noStrike">
                          <a:latin typeface="Verdana"/>
                        </a:rPr>
                        <a:t>Cilk</a:t>
                      </a:r>
                    </a:p>
                  </a:txBody>
                  <a:tcPr marL="12700" marR="12700" marT="12700" marB="0" anchor="b"/>
                </a:tc>
                <a:tc>
                  <a:txBody>
                    <a:bodyPr/>
                    <a:lstStyle/>
                    <a:p>
                      <a:pPr algn="l" fontAlgn="b"/>
                      <a:r>
                        <a:rPr lang="en-US" sz="2000" b="0" i="0" u="none" strike="noStrike">
                          <a:latin typeface="Verdana"/>
                        </a:rPr>
                        <a:t>Fortan 90</a:t>
                      </a:r>
                    </a:p>
                  </a:txBody>
                  <a:tcPr marL="12700" marR="12700" marT="12700" marB="0" anchor="b"/>
                </a:tc>
                <a:tc>
                  <a:txBody>
                    <a:bodyPr/>
                    <a:lstStyle/>
                    <a:p>
                      <a:pPr algn="l" fontAlgn="b"/>
                      <a:r>
                        <a:rPr lang="en-US" sz="2000" b="0" i="0" u="none" strike="noStrike" dirty="0" err="1">
                          <a:latin typeface="Verdana"/>
                        </a:rPr>
                        <a:t>MultiLisp</a:t>
                      </a:r>
                      <a:endParaRPr lang="en-US" sz="2000" b="0" i="0" u="none" strike="noStrike" dirty="0">
                        <a:latin typeface="Verdana"/>
                      </a:endParaRPr>
                    </a:p>
                  </a:txBody>
                  <a:tcPr marL="12700" marR="12700" marT="12700" marB="0" anchor="b"/>
                </a:tc>
                <a:tc>
                  <a:txBody>
                    <a:bodyPr/>
                    <a:lstStyle/>
                    <a:p>
                      <a:pPr algn="l" fontAlgn="b"/>
                      <a:r>
                        <a:rPr lang="en-US" sz="2000" b="0" i="0" u="none" strike="noStrike" dirty="0" err="1">
                          <a:latin typeface="Verdana"/>
                        </a:rPr>
                        <a:t>Stackless</a:t>
                      </a:r>
                      <a:r>
                        <a:rPr lang="en-US" sz="2000" b="0" i="0" u="none" strike="noStrike" dirty="0">
                          <a:latin typeface="Verdana"/>
                        </a:rPr>
                        <a:t> Python</a:t>
                      </a:r>
                    </a:p>
                  </a:txBody>
                  <a:tcPr marL="12700" marR="12700" marT="12700" marB="0" anchor="b"/>
                </a:tc>
              </a:tr>
              <a:tr h="370840">
                <a:tc>
                  <a:txBody>
                    <a:bodyPr/>
                    <a:lstStyle/>
                    <a:p>
                      <a:pPr algn="l" fontAlgn="b"/>
                      <a:r>
                        <a:rPr lang="en-US" sz="2000" b="0" i="0" u="none" strike="noStrike">
                          <a:latin typeface="Verdana"/>
                        </a:rPr>
                        <a:t>Clean</a:t>
                      </a:r>
                    </a:p>
                  </a:txBody>
                  <a:tcPr marL="12700" marR="12700" marT="12700" marB="0" anchor="b"/>
                </a:tc>
                <a:tc>
                  <a:txBody>
                    <a:bodyPr/>
                    <a:lstStyle/>
                    <a:p>
                      <a:pPr algn="l" fontAlgn="b"/>
                      <a:r>
                        <a:rPr lang="en-US" sz="2000" b="0" i="0" u="none" strike="noStrike">
                          <a:latin typeface="Verdana"/>
                        </a:rPr>
                        <a:t>Go</a:t>
                      </a:r>
                    </a:p>
                  </a:txBody>
                  <a:tcPr marL="12700" marR="12700" marT="12700" marB="0" anchor="b"/>
                </a:tc>
                <a:tc>
                  <a:txBody>
                    <a:bodyPr/>
                    <a:lstStyle/>
                    <a:p>
                      <a:pPr algn="l" fontAlgn="b"/>
                      <a:r>
                        <a:rPr lang="en-US" sz="2000" b="0" i="0" u="none" strike="noStrike">
                          <a:latin typeface="Verdana"/>
                        </a:rPr>
                        <a:t>Modula-3</a:t>
                      </a:r>
                    </a:p>
                  </a:txBody>
                  <a:tcPr marL="12700" marR="12700" marT="12700" marB="0" anchor="b"/>
                </a:tc>
                <a:tc>
                  <a:txBody>
                    <a:bodyPr/>
                    <a:lstStyle/>
                    <a:p>
                      <a:pPr algn="l" fontAlgn="b"/>
                      <a:r>
                        <a:rPr lang="en-US" sz="2000" b="0" i="0" u="none" strike="noStrike" dirty="0" err="1">
                          <a:latin typeface="Verdana"/>
                        </a:rPr>
                        <a:t>SuperPascal</a:t>
                      </a:r>
                      <a:endParaRPr lang="en-US" sz="2000" b="0" i="0" u="none" strike="noStrike" dirty="0">
                        <a:latin typeface="Verdana"/>
                      </a:endParaRPr>
                    </a:p>
                  </a:txBody>
                  <a:tcPr marL="12700" marR="12700" marT="12700" marB="0" anchor="b"/>
                </a:tc>
              </a:tr>
              <a:tr h="370840">
                <a:tc>
                  <a:txBody>
                    <a:bodyPr/>
                    <a:lstStyle/>
                    <a:p>
                      <a:pPr algn="l" fontAlgn="b"/>
                      <a:r>
                        <a:rPr lang="en-US" sz="2000" b="0" i="0" u="none" strike="noStrike">
                          <a:latin typeface="Verdana"/>
                        </a:rPr>
                        <a:t>Clojure</a:t>
                      </a:r>
                    </a:p>
                  </a:txBody>
                  <a:tcPr marL="12700" marR="12700" marT="12700" marB="0" anchor="b"/>
                </a:tc>
                <a:tc>
                  <a:txBody>
                    <a:bodyPr/>
                    <a:lstStyle/>
                    <a:p>
                      <a:pPr algn="l" fontAlgn="b"/>
                      <a:r>
                        <a:rPr lang="en-US" sz="2000" b="0" i="0" u="none" strike="noStrike">
                          <a:latin typeface="Verdana"/>
                        </a:rPr>
                        <a:t>Io</a:t>
                      </a:r>
                    </a:p>
                  </a:txBody>
                  <a:tcPr marL="12700" marR="12700" marT="12700" marB="0" anchor="b"/>
                </a:tc>
                <a:tc>
                  <a:txBody>
                    <a:bodyPr/>
                    <a:lstStyle/>
                    <a:p>
                      <a:pPr algn="l" fontAlgn="b"/>
                      <a:r>
                        <a:rPr lang="en-US" sz="2000" b="0" i="0" u="none" strike="noStrike" dirty="0">
                          <a:latin typeface="Verdana"/>
                        </a:rPr>
                        <a:t>Occam</a:t>
                      </a:r>
                    </a:p>
                  </a:txBody>
                  <a:tcPr marL="12700" marR="12700" marT="12700" marB="0" anchor="b"/>
                </a:tc>
                <a:tc>
                  <a:txBody>
                    <a:bodyPr/>
                    <a:lstStyle/>
                    <a:p>
                      <a:pPr algn="l" fontAlgn="b"/>
                      <a:r>
                        <a:rPr lang="en-US" sz="2000" b="0" i="0" u="none" strike="noStrike" dirty="0">
                          <a:latin typeface="Verdana"/>
                        </a:rPr>
                        <a:t>VHDL</a:t>
                      </a:r>
                    </a:p>
                  </a:txBody>
                  <a:tcPr marL="12700" marR="12700" marT="12700" marB="0" anchor="b"/>
                </a:tc>
              </a:tr>
              <a:tr h="370840">
                <a:tc>
                  <a:txBody>
                    <a:bodyPr/>
                    <a:lstStyle/>
                    <a:p>
                      <a:pPr algn="l" fontAlgn="b"/>
                      <a:r>
                        <a:rPr lang="en-US" sz="2000" b="0" i="0" u="none" strike="noStrike">
                          <a:latin typeface="Verdana"/>
                        </a:rPr>
                        <a:t>Concurrent C</a:t>
                      </a:r>
                    </a:p>
                  </a:txBody>
                  <a:tcPr marL="12700" marR="12700" marT="12700" marB="0" anchor="b"/>
                </a:tc>
                <a:tc>
                  <a:txBody>
                    <a:bodyPr/>
                    <a:lstStyle/>
                    <a:p>
                      <a:pPr algn="l" fontAlgn="b"/>
                      <a:r>
                        <a:rPr lang="en-US" sz="2000" b="0" i="0" u="none" strike="noStrike">
                          <a:latin typeface="Verdana"/>
                        </a:rPr>
                        <a:t>Janus</a:t>
                      </a:r>
                    </a:p>
                  </a:txBody>
                  <a:tcPr marL="12700" marR="12700" marT="12700" marB="0" anchor="b"/>
                </a:tc>
                <a:tc>
                  <a:txBody>
                    <a:bodyPr/>
                    <a:lstStyle/>
                    <a:p>
                      <a:pPr algn="l" fontAlgn="b"/>
                      <a:r>
                        <a:rPr lang="en-US" sz="2000" b="0" i="0" u="none" strike="noStrike">
                          <a:latin typeface="Verdana"/>
                        </a:rPr>
                        <a:t>occam-π</a:t>
                      </a:r>
                    </a:p>
                  </a:txBody>
                  <a:tcPr marL="12700" marR="12700" marT="12700" marB="0" anchor="b"/>
                </a:tc>
                <a:tc>
                  <a:txBody>
                    <a:bodyPr/>
                    <a:lstStyle/>
                    <a:p>
                      <a:pPr algn="l" fontAlgn="b"/>
                      <a:r>
                        <a:rPr lang="en-US" sz="2000" b="0" i="0" u="none" strike="noStrike" dirty="0">
                          <a:latin typeface="Verdana"/>
                        </a:rPr>
                        <a:t>XC</a:t>
                      </a:r>
                    </a:p>
                  </a:txBody>
                  <a:tcPr marL="12700" marR="12700" marT="12700" marB="0" anchor="b"/>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4429"/>
          </a:xfrm>
        </p:spPr>
        <p:txBody>
          <a:bodyPr>
            <a:normAutofit fontScale="90000"/>
          </a:bodyPr>
          <a:lstStyle/>
          <a:p>
            <a:r>
              <a:rPr lang="en-US" dirty="0" smtClean="0"/>
              <a:t>False Sharing in OpenMP</a:t>
            </a:r>
            <a:endParaRPr lang="en-US" dirty="0"/>
          </a:p>
        </p:txBody>
      </p:sp>
      <p:sp>
        <p:nvSpPr>
          <p:cNvPr id="3" name="Content Placeholder 2"/>
          <p:cNvSpPr>
            <a:spLocks noGrp="1"/>
          </p:cNvSpPr>
          <p:nvPr>
            <p:ph idx="1"/>
          </p:nvPr>
        </p:nvSpPr>
        <p:spPr>
          <a:xfrm>
            <a:off x="457200" y="694269"/>
            <a:ext cx="8686800" cy="3488264"/>
          </a:xfrm>
        </p:spPr>
        <p:txBody>
          <a:bodyPr>
            <a:normAutofit fontScale="85000" lnSpcReduction="10000"/>
          </a:bodyPr>
          <a:lstStyle/>
          <a:p>
            <a:pPr>
              <a:buNone/>
            </a:pPr>
            <a:r>
              <a:rPr lang="en-US" dirty="0" smtClean="0"/>
              <a:t>{	  int </a:t>
            </a:r>
            <a:r>
              <a:rPr lang="en-US" dirty="0" err="1" smtClean="0"/>
              <a:t>i</a:t>
            </a:r>
            <a:r>
              <a:rPr lang="en-US" dirty="0" smtClean="0"/>
              <a:t>; 	  double  </a:t>
            </a:r>
            <a:r>
              <a:rPr lang="en-US" dirty="0" err="1" smtClean="0"/>
              <a:t>x</a:t>
            </a:r>
            <a:r>
              <a:rPr lang="en-US" dirty="0" smtClean="0"/>
              <a:t>, pi, </a:t>
            </a:r>
            <a:r>
              <a:rPr lang="en-US" dirty="0" err="1" smtClean="0"/>
              <a:t>sum[NUM_THREADS</a:t>
            </a:r>
            <a:r>
              <a:rPr lang="en-US" dirty="0" smtClean="0"/>
              <a:t>]; </a:t>
            </a:r>
          </a:p>
          <a:p>
            <a:pPr>
              <a:buNone/>
            </a:pPr>
            <a:r>
              <a:rPr lang="en-US" dirty="0" smtClean="0"/>
              <a:t>#</a:t>
            </a:r>
            <a:r>
              <a:rPr lang="en-US" dirty="0" err="1" smtClean="0"/>
              <a:t>pragma</a:t>
            </a:r>
            <a:r>
              <a:rPr lang="en-US" dirty="0" smtClean="0"/>
              <a:t> </a:t>
            </a:r>
            <a:r>
              <a:rPr lang="en-US" dirty="0" err="1" smtClean="0"/>
              <a:t>omp</a:t>
            </a:r>
            <a:r>
              <a:rPr lang="en-US" dirty="0" smtClean="0"/>
              <a:t> parallel private (</a:t>
            </a:r>
            <a:r>
              <a:rPr lang="en-US" dirty="0" err="1" smtClean="0"/>
              <a:t>I,x</a:t>
            </a:r>
            <a:r>
              <a:rPr lang="en-US" dirty="0" smtClean="0"/>
              <a:t>)</a:t>
            </a:r>
          </a:p>
          <a:p>
            <a:pPr>
              <a:buNone/>
            </a:pPr>
            <a:r>
              <a:rPr lang="en-US" dirty="0" smtClean="0"/>
              <a:t>{	  int id = </a:t>
            </a:r>
            <a:r>
              <a:rPr lang="en-US" dirty="0" err="1" smtClean="0"/>
              <a:t>omp_get_thread_num</a:t>
            </a:r>
            <a:r>
              <a:rPr lang="en-US" dirty="0" smtClean="0"/>
              <a:t>(); </a:t>
            </a:r>
          </a:p>
          <a:p>
            <a:pPr>
              <a:buNone/>
            </a:pPr>
            <a:r>
              <a:rPr lang="en-US" dirty="0" smtClean="0"/>
              <a:t>	  for (</a:t>
            </a:r>
            <a:r>
              <a:rPr lang="en-US" dirty="0" err="1" smtClean="0"/>
              <a:t>i</a:t>
            </a:r>
            <a:r>
              <a:rPr lang="en-US" dirty="0" smtClean="0"/>
              <a:t>=id, </a:t>
            </a:r>
            <a:r>
              <a:rPr lang="en-US" dirty="0" err="1" smtClean="0"/>
              <a:t>sum[id</a:t>
            </a:r>
            <a:r>
              <a:rPr lang="en-US" dirty="0" smtClean="0"/>
              <a:t>]=0.0; </a:t>
            </a:r>
            <a:r>
              <a:rPr lang="en-US" dirty="0" err="1" smtClean="0"/>
              <a:t>i</a:t>
            </a:r>
            <a:r>
              <a:rPr lang="en-US" dirty="0" smtClean="0"/>
              <a:t>&lt; </a:t>
            </a:r>
            <a:r>
              <a:rPr lang="en-US" dirty="0" err="1" smtClean="0"/>
              <a:t>num_steps</a:t>
            </a:r>
            <a:r>
              <a:rPr lang="en-US" dirty="0" smtClean="0"/>
              <a:t>; </a:t>
            </a:r>
            <a:r>
              <a:rPr lang="en-US" dirty="0" err="1" smtClean="0"/>
              <a:t>i</a:t>
            </a:r>
            <a:r>
              <a:rPr lang="en-US" dirty="0" smtClean="0"/>
              <a:t>=</a:t>
            </a:r>
            <a:r>
              <a:rPr lang="en-US" dirty="0" err="1" smtClean="0"/>
              <a:t>i+NUM_THREADS</a:t>
            </a:r>
            <a:r>
              <a:rPr lang="en-US" dirty="0" smtClean="0"/>
              <a:t>) { </a:t>
            </a:r>
          </a:p>
          <a:p>
            <a:pPr>
              <a:buNone/>
            </a:pPr>
            <a:r>
              <a:rPr lang="en-US" dirty="0" smtClean="0"/>
              <a:t>		 	 </a:t>
            </a:r>
            <a:r>
              <a:rPr lang="en-US" dirty="0" err="1" smtClean="0"/>
              <a:t>x</a:t>
            </a:r>
            <a:r>
              <a:rPr lang="en-US" dirty="0" smtClean="0"/>
              <a:t> = (i+0.5)*step; </a:t>
            </a:r>
          </a:p>
          <a:p>
            <a:pPr>
              <a:buNone/>
            </a:pPr>
            <a:r>
              <a:rPr lang="en-US" dirty="0" smtClean="0"/>
              <a:t>		 	 </a:t>
            </a:r>
            <a:r>
              <a:rPr lang="en-US" dirty="0" err="1" smtClean="0"/>
              <a:t>sum[id</a:t>
            </a:r>
            <a:r>
              <a:rPr lang="en-US" dirty="0" smtClean="0"/>
              <a:t>] += 4.0/(1.0+x*</a:t>
            </a:r>
            <a:r>
              <a:rPr lang="en-US" dirty="0" err="1" smtClean="0"/>
              <a:t>x</a:t>
            </a:r>
            <a:r>
              <a:rPr lang="en-US" dirty="0" smtClean="0"/>
              <a:t>); </a:t>
            </a:r>
          </a:p>
          <a:p>
            <a:pPr>
              <a:buNone/>
            </a:pPr>
            <a:r>
              <a:rPr lang="en-US" dirty="0" smtClean="0"/>
              <a:t>	  } </a:t>
            </a:r>
          </a:p>
        </p:txBody>
      </p:sp>
      <p:sp>
        <p:nvSpPr>
          <p:cNvPr id="4" name="Date Placeholder 3"/>
          <p:cNvSpPr>
            <a:spLocks noGrp="1"/>
          </p:cNvSpPr>
          <p:nvPr>
            <p:ph type="dt" sz="half" idx="10"/>
          </p:nvPr>
        </p:nvSpPr>
        <p:spPr/>
        <p:txBody>
          <a:bodyPr/>
          <a:lstStyle/>
          <a:p>
            <a:fld id="{324533F5-BE1A-5F4D-B3F0-959C88A18B96}" type="datetime1">
              <a:rPr lang="en-US" smtClean="0"/>
              <a:pPr/>
              <a:t>3/14/12</a:t>
            </a:fld>
            <a:endParaRPr lang="en-US" dirty="0"/>
          </a:p>
        </p:txBody>
      </p:sp>
      <p:sp>
        <p:nvSpPr>
          <p:cNvPr id="5" name="Footer Placeholder 4"/>
          <p:cNvSpPr>
            <a:spLocks noGrp="1"/>
          </p:cNvSpPr>
          <p:nvPr>
            <p:ph type="ftr" sz="quarter" idx="11"/>
          </p:nvPr>
        </p:nvSpPr>
        <p:spPr/>
        <p:txBody>
          <a:bodyPr/>
          <a:lstStyle/>
          <a:p>
            <a:r>
              <a:rPr lang="en-US" smtClean="0"/>
              <a:t>Spring 2012 --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14</a:t>
            </a:fld>
            <a:endParaRPr lang="en-US" dirty="0"/>
          </a:p>
        </p:txBody>
      </p:sp>
      <p:sp>
        <p:nvSpPr>
          <p:cNvPr id="8" name="Rectangle 3"/>
          <p:cNvSpPr txBox="1">
            <a:spLocks noChangeArrowheads="1"/>
          </p:cNvSpPr>
          <p:nvPr/>
        </p:nvSpPr>
        <p:spPr>
          <a:xfrm>
            <a:off x="406400" y="3996267"/>
            <a:ext cx="8229600" cy="2485496"/>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AU" sz="3200" noProof="0" dirty="0" smtClean="0"/>
              <a:t>What is problem?</a:t>
            </a:r>
            <a:endParaRPr kumimoji="0" lang="en-A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AU" sz="3200" dirty="0" smtClean="0"/>
              <a:t>Sum[0] is 8 bytes in memory, Sum[1] is adjacent 8 bytes in memory =&gt; false sharing if block size ≥ 16 bytes</a:t>
            </a:r>
            <a:endParaRPr kumimoji="0" lang="en-AU"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4429"/>
          </a:xfrm>
        </p:spPr>
        <p:txBody>
          <a:bodyPr>
            <a:normAutofit fontScale="90000"/>
          </a:bodyPr>
          <a:lstStyle/>
          <a:p>
            <a:r>
              <a:rPr lang="en-US" dirty="0" smtClean="0"/>
              <a:t>Peer Instruction: No False Sharing</a:t>
            </a:r>
            <a:endParaRPr lang="en-US" dirty="0"/>
          </a:p>
        </p:txBody>
      </p:sp>
      <p:sp>
        <p:nvSpPr>
          <p:cNvPr id="3" name="Content Placeholder 2"/>
          <p:cNvSpPr>
            <a:spLocks noGrp="1"/>
          </p:cNvSpPr>
          <p:nvPr>
            <p:ph idx="1"/>
          </p:nvPr>
        </p:nvSpPr>
        <p:spPr>
          <a:xfrm>
            <a:off x="457200" y="694269"/>
            <a:ext cx="8686800" cy="3505198"/>
          </a:xfrm>
        </p:spPr>
        <p:txBody>
          <a:bodyPr>
            <a:normAutofit fontScale="85000" lnSpcReduction="10000"/>
          </a:bodyPr>
          <a:lstStyle/>
          <a:p>
            <a:pPr>
              <a:buNone/>
            </a:pPr>
            <a:r>
              <a:rPr lang="en-US" dirty="0" smtClean="0"/>
              <a:t>{	  int </a:t>
            </a:r>
            <a:r>
              <a:rPr lang="en-US" dirty="0" err="1" smtClean="0"/>
              <a:t>i</a:t>
            </a:r>
            <a:r>
              <a:rPr lang="en-US" dirty="0" smtClean="0"/>
              <a:t>; 	  double  </a:t>
            </a:r>
            <a:r>
              <a:rPr lang="en-US" dirty="0" err="1" smtClean="0"/>
              <a:t>x</a:t>
            </a:r>
            <a:r>
              <a:rPr lang="en-US" dirty="0" smtClean="0"/>
              <a:t>, pi, sum[</a:t>
            </a:r>
            <a:r>
              <a:rPr lang="en-US" dirty="0" smtClean="0">
                <a:solidFill>
                  <a:srgbClr val="3366FF"/>
                </a:solidFill>
              </a:rPr>
              <a:t>10000</a:t>
            </a:r>
            <a:r>
              <a:rPr lang="en-US" dirty="0" smtClean="0"/>
              <a:t>]; </a:t>
            </a:r>
          </a:p>
          <a:p>
            <a:pPr>
              <a:buNone/>
            </a:pPr>
            <a:r>
              <a:rPr lang="en-US" dirty="0" smtClean="0"/>
              <a:t>#</a:t>
            </a:r>
            <a:r>
              <a:rPr lang="en-US" dirty="0" err="1" smtClean="0"/>
              <a:t>pragma</a:t>
            </a:r>
            <a:r>
              <a:rPr lang="en-US" dirty="0" smtClean="0"/>
              <a:t> </a:t>
            </a:r>
            <a:r>
              <a:rPr lang="en-US" dirty="0" err="1" smtClean="0"/>
              <a:t>omp</a:t>
            </a:r>
            <a:r>
              <a:rPr lang="en-US" dirty="0" smtClean="0"/>
              <a:t> parallel private (</a:t>
            </a:r>
            <a:r>
              <a:rPr lang="en-US" dirty="0" err="1" smtClean="0"/>
              <a:t>i,x</a:t>
            </a:r>
            <a:r>
              <a:rPr lang="en-US" dirty="0" smtClean="0"/>
              <a:t>)</a:t>
            </a:r>
          </a:p>
          <a:p>
            <a:pPr>
              <a:buNone/>
            </a:pPr>
            <a:r>
              <a:rPr lang="en-US" dirty="0" smtClean="0"/>
              <a:t>{	  int id = </a:t>
            </a:r>
            <a:r>
              <a:rPr lang="en-US" dirty="0" err="1" smtClean="0"/>
              <a:t>omp_get_thread_num</a:t>
            </a:r>
            <a:r>
              <a:rPr lang="en-US" dirty="0" smtClean="0"/>
              <a:t>(),  </a:t>
            </a:r>
            <a:r>
              <a:rPr lang="en-US" dirty="0" smtClean="0">
                <a:solidFill>
                  <a:srgbClr val="3366FF"/>
                </a:solidFill>
              </a:rPr>
              <a:t>fix = __________;</a:t>
            </a:r>
          </a:p>
          <a:p>
            <a:pPr>
              <a:buNone/>
            </a:pPr>
            <a:r>
              <a:rPr lang="en-US" dirty="0" smtClean="0"/>
              <a:t>	  for (</a:t>
            </a:r>
            <a:r>
              <a:rPr lang="en-US" dirty="0" err="1" smtClean="0"/>
              <a:t>i</a:t>
            </a:r>
            <a:r>
              <a:rPr lang="en-US" dirty="0" smtClean="0"/>
              <a:t>=id, </a:t>
            </a:r>
            <a:r>
              <a:rPr lang="en-US" dirty="0" err="1" smtClean="0"/>
              <a:t>sum[id</a:t>
            </a:r>
            <a:r>
              <a:rPr lang="en-US" dirty="0" smtClean="0"/>
              <a:t>]=0.0; </a:t>
            </a:r>
            <a:r>
              <a:rPr lang="en-US" dirty="0" err="1" smtClean="0"/>
              <a:t>i</a:t>
            </a:r>
            <a:r>
              <a:rPr lang="en-US" dirty="0" smtClean="0"/>
              <a:t>&lt; </a:t>
            </a:r>
            <a:r>
              <a:rPr lang="en-US" dirty="0" err="1" smtClean="0"/>
              <a:t>num_steps</a:t>
            </a:r>
            <a:r>
              <a:rPr lang="en-US" dirty="0" smtClean="0"/>
              <a:t>; </a:t>
            </a:r>
            <a:r>
              <a:rPr lang="en-US" dirty="0" err="1" smtClean="0"/>
              <a:t>i</a:t>
            </a:r>
            <a:r>
              <a:rPr lang="en-US" dirty="0" smtClean="0"/>
              <a:t>=</a:t>
            </a:r>
            <a:r>
              <a:rPr lang="en-US" dirty="0" err="1" smtClean="0"/>
              <a:t>i+NUM_THREADS</a:t>
            </a:r>
            <a:r>
              <a:rPr lang="en-US" dirty="0" smtClean="0"/>
              <a:t>) { </a:t>
            </a:r>
          </a:p>
          <a:p>
            <a:pPr>
              <a:buNone/>
            </a:pPr>
            <a:r>
              <a:rPr lang="en-US" dirty="0" smtClean="0"/>
              <a:t>		 	 </a:t>
            </a:r>
            <a:r>
              <a:rPr lang="en-US" dirty="0" err="1" smtClean="0"/>
              <a:t>x</a:t>
            </a:r>
            <a:r>
              <a:rPr lang="en-US" dirty="0" smtClean="0"/>
              <a:t> = (i+0.5)*step; </a:t>
            </a:r>
          </a:p>
          <a:p>
            <a:pPr>
              <a:buNone/>
            </a:pPr>
            <a:r>
              <a:rPr lang="en-US" dirty="0" smtClean="0"/>
              <a:t>		 	 </a:t>
            </a:r>
            <a:r>
              <a:rPr lang="en-US" dirty="0" err="1" smtClean="0"/>
              <a:t>sum[id</a:t>
            </a:r>
            <a:r>
              <a:rPr lang="en-US" dirty="0" smtClean="0"/>
              <a:t>*</a:t>
            </a:r>
            <a:r>
              <a:rPr lang="en-US" dirty="0" smtClean="0">
                <a:solidFill>
                  <a:srgbClr val="3366FF"/>
                </a:solidFill>
              </a:rPr>
              <a:t>fix</a:t>
            </a:r>
            <a:r>
              <a:rPr lang="en-US" dirty="0" smtClean="0"/>
              <a:t>] += 4.0/(1.0+x*</a:t>
            </a:r>
            <a:r>
              <a:rPr lang="en-US" dirty="0" err="1" smtClean="0"/>
              <a:t>x</a:t>
            </a:r>
            <a:r>
              <a:rPr lang="en-US" dirty="0" smtClean="0"/>
              <a:t>); </a:t>
            </a:r>
          </a:p>
          <a:p>
            <a:pPr>
              <a:buNone/>
            </a:pPr>
            <a:r>
              <a:rPr lang="en-US" dirty="0" smtClean="0"/>
              <a:t>	  } </a:t>
            </a:r>
          </a:p>
        </p:txBody>
      </p:sp>
      <p:sp>
        <p:nvSpPr>
          <p:cNvPr id="4" name="Date Placeholder 3"/>
          <p:cNvSpPr>
            <a:spLocks noGrp="1"/>
          </p:cNvSpPr>
          <p:nvPr>
            <p:ph type="dt" sz="half" idx="10"/>
          </p:nvPr>
        </p:nvSpPr>
        <p:spPr/>
        <p:txBody>
          <a:bodyPr/>
          <a:lstStyle/>
          <a:p>
            <a:fld id="{349031FC-0997-464F-9A69-0FE878E80C48}" type="datetime1">
              <a:rPr lang="en-US" smtClean="0"/>
              <a:pPr/>
              <a:t>3/14/12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15</a:t>
            </a:fld>
            <a:endParaRPr lang="en-US" dirty="0"/>
          </a:p>
        </p:txBody>
      </p:sp>
      <p:sp>
        <p:nvSpPr>
          <p:cNvPr id="8" name="Rectangle 3"/>
          <p:cNvSpPr txBox="1">
            <a:spLocks noChangeArrowheads="1"/>
          </p:cNvSpPr>
          <p:nvPr/>
        </p:nvSpPr>
        <p:spPr>
          <a:xfrm>
            <a:off x="423334" y="3742267"/>
            <a:ext cx="8229600" cy="728133"/>
          </a:xfrm>
          <a:prstGeom prst="rect">
            <a:avLst/>
          </a:prstGeom>
        </p:spPr>
        <p:txBody>
          <a:bodyPr vert="horz" lIns="91440" tIns="45720" rIns="91440" bIns="45720" rtlCol="0">
            <a:normAutofit fontScale="85000" lnSpcReduction="10000"/>
          </a:bodyPr>
          <a:lstStyle/>
          <a:p>
            <a:pPr marL="342900" lvl="0" indent="-342900">
              <a:spcBef>
                <a:spcPct val="20000"/>
              </a:spcBef>
              <a:buFont typeface="Arial"/>
              <a:buChar char="•"/>
              <a:defRPr/>
            </a:pPr>
            <a:r>
              <a:rPr lang="en-AU" sz="3200" noProof="0" dirty="0" smtClean="0"/>
              <a:t>What is best value to set </a:t>
            </a:r>
            <a:r>
              <a:rPr lang="en-AU" sz="3200" noProof="0" dirty="0" smtClean="0">
                <a:latin typeface="Courier"/>
                <a:cs typeface="Courier"/>
              </a:rPr>
              <a:t>fix</a:t>
            </a:r>
            <a:r>
              <a:rPr lang="en-AU" sz="3200" dirty="0" smtClean="0"/>
              <a:t> to </a:t>
            </a:r>
            <a:r>
              <a:rPr lang="en-AU" sz="3200" noProof="0" dirty="0" smtClean="0"/>
              <a:t>prevent false sharing?</a:t>
            </a:r>
            <a:endParaRPr kumimoji="0" lang="en-AU" sz="32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9" name="Table 8"/>
          <p:cNvGraphicFramePr>
            <a:graphicFrameLocks noGrp="1"/>
          </p:cNvGraphicFramePr>
          <p:nvPr/>
        </p:nvGraphicFramePr>
        <p:xfrm>
          <a:off x="762001" y="4243494"/>
          <a:ext cx="8043332" cy="2072639"/>
        </p:xfrm>
        <a:graphic>
          <a:graphicData uri="http://schemas.openxmlformats.org/drawingml/2006/table">
            <a:tbl>
              <a:tblPr firstRow="1" bandRow="1">
                <a:tableStyleId>{2D5ABB26-0587-4C30-8999-92F81FD0307C}</a:tableStyleId>
              </a:tblPr>
              <a:tblGrid>
                <a:gridCol w="8043332"/>
              </a:tblGrid>
              <a:tr h="370840">
                <a:tc>
                  <a:txBody>
                    <a:bodyPr/>
                    <a:lstStyle/>
                    <a:p>
                      <a:r>
                        <a:rPr lang="en-US" sz="2800" b="1" dirty="0" err="1" smtClean="0">
                          <a:solidFill>
                            <a:srgbClr val="FF6600"/>
                          </a:solidFill>
                        </a:rPr>
                        <a:t>A)(orange</a:t>
                      </a:r>
                      <a:r>
                        <a:rPr lang="en-US" sz="2800" b="1" dirty="0" smtClean="0">
                          <a:solidFill>
                            <a:srgbClr val="FF6600"/>
                          </a:solidFill>
                        </a:rPr>
                        <a:t>)   	</a:t>
                      </a:r>
                      <a:r>
                        <a:rPr lang="en-US" sz="2800" dirty="0" err="1" smtClean="0">
                          <a:solidFill>
                            <a:srgbClr val="FF6600"/>
                          </a:solidFill>
                          <a:latin typeface="Courier New"/>
                          <a:cs typeface="Courier New"/>
                        </a:rPr>
                        <a:t>omp_get_num_threads</a:t>
                      </a:r>
                      <a:r>
                        <a:rPr lang="en-US" sz="2800" dirty="0" smtClean="0">
                          <a:solidFill>
                            <a:srgbClr val="FF6600"/>
                          </a:solidFill>
                          <a:latin typeface="Courier New"/>
                          <a:cs typeface="Courier New"/>
                        </a:rPr>
                        <a:t>();</a:t>
                      </a:r>
                      <a:endParaRPr lang="en-US" sz="2800" dirty="0">
                        <a:solidFill>
                          <a:srgbClr val="FF6600"/>
                        </a:solidFill>
                      </a:endParaRPr>
                    </a:p>
                  </a:txBody>
                  <a:tcPr>
                    <a:solidFill>
                      <a:schemeClr val="bg1"/>
                    </a:solidFill>
                  </a:tcPr>
                </a:tc>
              </a:tr>
              <a:tr h="370840">
                <a:tc>
                  <a:txBody>
                    <a:bodyPr/>
                    <a:lstStyle/>
                    <a:p>
                      <a:r>
                        <a:rPr lang="en-US" sz="2800" b="1" dirty="0" err="1" smtClean="0">
                          <a:solidFill>
                            <a:srgbClr val="008000"/>
                          </a:solidFill>
                        </a:rPr>
                        <a:t>B)(green</a:t>
                      </a:r>
                      <a:r>
                        <a:rPr lang="en-US" sz="2800" b="1" dirty="0" smtClean="0">
                          <a:solidFill>
                            <a:srgbClr val="008000"/>
                          </a:solidFill>
                        </a:rPr>
                        <a:t>) 	Constant</a:t>
                      </a:r>
                      <a:r>
                        <a:rPr lang="en-US" sz="2800" b="1" baseline="0" dirty="0" smtClean="0">
                          <a:solidFill>
                            <a:srgbClr val="008000"/>
                          </a:solidFill>
                        </a:rPr>
                        <a:t> for number of blocks in cache</a:t>
                      </a:r>
                      <a:endParaRPr lang="en-US" sz="2800" dirty="0">
                        <a:solidFill>
                          <a:srgbClr val="008000"/>
                        </a:solidFill>
                      </a:endParaRPr>
                    </a:p>
                  </a:txBody>
                  <a:tcPr>
                    <a:solidFill>
                      <a:schemeClr val="bg1"/>
                    </a:solidFill>
                  </a:tcPr>
                </a:tc>
              </a:tr>
              <a:tr h="370840">
                <a:tc>
                  <a:txBody>
                    <a:bodyPr/>
                    <a:lstStyle/>
                    <a:p>
                      <a:r>
                        <a:rPr lang="en-US" sz="2800" b="1" dirty="0" err="1" smtClean="0">
                          <a:solidFill>
                            <a:srgbClr val="FF6FCF"/>
                          </a:solidFill>
                        </a:rPr>
                        <a:t>C)(pink</a:t>
                      </a:r>
                      <a:r>
                        <a:rPr lang="en-US" sz="2800" b="1" dirty="0" smtClean="0">
                          <a:solidFill>
                            <a:srgbClr val="FF6FCF"/>
                          </a:solidFill>
                        </a:rPr>
                        <a:t>) 	 	Constant for size of cache block in bytes</a:t>
                      </a:r>
                      <a:endParaRPr lang="en-US" sz="2800" dirty="0">
                        <a:solidFill>
                          <a:srgbClr val="FF6FCF"/>
                        </a:solidFill>
                      </a:endParaRPr>
                    </a:p>
                  </a:txBody>
                  <a:tcPr>
                    <a:solidFill>
                      <a:schemeClr val="bg1"/>
                    </a:solidFill>
                  </a:tcPr>
                </a:tc>
              </a:tr>
              <a:tr h="370840">
                <a:tc>
                  <a:txBody>
                    <a:bodyPr/>
                    <a:lstStyle/>
                    <a:p>
                      <a:r>
                        <a:rPr lang="en-US" sz="2800" b="1" dirty="0" err="1" smtClean="0">
                          <a:ln>
                            <a:solidFill>
                              <a:schemeClr val="tx1"/>
                            </a:solidFill>
                          </a:ln>
                          <a:solidFill>
                            <a:srgbClr val="FFFF00"/>
                          </a:solidFill>
                        </a:rPr>
                        <a:t>D)(yellow</a:t>
                      </a:r>
                      <a:r>
                        <a:rPr lang="en-US" sz="2800" b="1" dirty="0" smtClean="0">
                          <a:ln>
                            <a:solidFill>
                              <a:schemeClr val="tx1"/>
                            </a:solidFill>
                          </a:ln>
                          <a:solidFill>
                            <a:srgbClr val="FFFF00"/>
                          </a:solidFill>
                        </a:rPr>
                        <a:t>) 	Constant for size of blocks in doubles</a:t>
                      </a:r>
                      <a:endParaRPr lang="en-US" sz="2800" dirty="0"/>
                    </a:p>
                  </a:txBody>
                  <a:tcPr>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4429"/>
          </a:xfrm>
        </p:spPr>
        <p:txBody>
          <a:bodyPr>
            <a:normAutofit fontScale="90000"/>
          </a:bodyPr>
          <a:lstStyle/>
          <a:p>
            <a:r>
              <a:rPr lang="en-US" dirty="0" smtClean="0"/>
              <a:t>Peer Instruction: No False Sharing</a:t>
            </a:r>
            <a:endParaRPr lang="en-US" dirty="0"/>
          </a:p>
        </p:txBody>
      </p:sp>
      <p:sp>
        <p:nvSpPr>
          <p:cNvPr id="3" name="Content Placeholder 2"/>
          <p:cNvSpPr>
            <a:spLocks noGrp="1"/>
          </p:cNvSpPr>
          <p:nvPr>
            <p:ph idx="1"/>
          </p:nvPr>
        </p:nvSpPr>
        <p:spPr>
          <a:xfrm>
            <a:off x="457200" y="694269"/>
            <a:ext cx="8686800" cy="3505198"/>
          </a:xfrm>
        </p:spPr>
        <p:txBody>
          <a:bodyPr>
            <a:normAutofit fontScale="85000" lnSpcReduction="10000"/>
          </a:bodyPr>
          <a:lstStyle/>
          <a:p>
            <a:pPr>
              <a:buNone/>
            </a:pPr>
            <a:r>
              <a:rPr lang="en-US" dirty="0" smtClean="0"/>
              <a:t>{	  int </a:t>
            </a:r>
            <a:r>
              <a:rPr lang="en-US" dirty="0" err="1" smtClean="0"/>
              <a:t>i</a:t>
            </a:r>
            <a:r>
              <a:rPr lang="en-US" dirty="0" smtClean="0"/>
              <a:t>; 	  double  </a:t>
            </a:r>
            <a:r>
              <a:rPr lang="en-US" dirty="0" err="1" smtClean="0"/>
              <a:t>x</a:t>
            </a:r>
            <a:r>
              <a:rPr lang="en-US" dirty="0" smtClean="0"/>
              <a:t>, pi, sum[</a:t>
            </a:r>
            <a:r>
              <a:rPr lang="en-US" dirty="0" smtClean="0">
                <a:solidFill>
                  <a:srgbClr val="3366FF"/>
                </a:solidFill>
              </a:rPr>
              <a:t>10000</a:t>
            </a:r>
            <a:r>
              <a:rPr lang="en-US" dirty="0" smtClean="0"/>
              <a:t>]; </a:t>
            </a:r>
          </a:p>
          <a:p>
            <a:pPr>
              <a:buNone/>
            </a:pPr>
            <a:r>
              <a:rPr lang="en-US" dirty="0" smtClean="0"/>
              <a:t>#</a:t>
            </a:r>
            <a:r>
              <a:rPr lang="en-US" dirty="0" err="1" smtClean="0"/>
              <a:t>pragma</a:t>
            </a:r>
            <a:r>
              <a:rPr lang="en-US" dirty="0" smtClean="0"/>
              <a:t> </a:t>
            </a:r>
            <a:r>
              <a:rPr lang="en-US" dirty="0" err="1" smtClean="0"/>
              <a:t>omp</a:t>
            </a:r>
            <a:r>
              <a:rPr lang="en-US" dirty="0" smtClean="0"/>
              <a:t> parallel private (</a:t>
            </a:r>
            <a:r>
              <a:rPr lang="en-US" dirty="0" err="1" smtClean="0"/>
              <a:t>i,x</a:t>
            </a:r>
            <a:r>
              <a:rPr lang="en-US" dirty="0" smtClean="0"/>
              <a:t>)</a:t>
            </a:r>
          </a:p>
          <a:p>
            <a:pPr>
              <a:buNone/>
            </a:pPr>
            <a:r>
              <a:rPr lang="en-US" dirty="0" smtClean="0"/>
              <a:t>{	  int id = </a:t>
            </a:r>
            <a:r>
              <a:rPr lang="en-US" dirty="0" err="1" smtClean="0"/>
              <a:t>omp_get_thread_num</a:t>
            </a:r>
            <a:r>
              <a:rPr lang="en-US" dirty="0" smtClean="0"/>
              <a:t>(),  </a:t>
            </a:r>
            <a:r>
              <a:rPr lang="en-US" dirty="0" smtClean="0">
                <a:solidFill>
                  <a:srgbClr val="3366FF"/>
                </a:solidFill>
              </a:rPr>
              <a:t>fix = __________;</a:t>
            </a:r>
          </a:p>
          <a:p>
            <a:pPr>
              <a:buNone/>
            </a:pPr>
            <a:r>
              <a:rPr lang="en-US" dirty="0" smtClean="0"/>
              <a:t>	  for (</a:t>
            </a:r>
            <a:r>
              <a:rPr lang="en-US" dirty="0" err="1" smtClean="0"/>
              <a:t>i</a:t>
            </a:r>
            <a:r>
              <a:rPr lang="en-US" dirty="0" smtClean="0"/>
              <a:t>=id, </a:t>
            </a:r>
            <a:r>
              <a:rPr lang="en-US" dirty="0" err="1" smtClean="0"/>
              <a:t>sum[id</a:t>
            </a:r>
            <a:r>
              <a:rPr lang="en-US" dirty="0" smtClean="0"/>
              <a:t>]=0.0; </a:t>
            </a:r>
            <a:r>
              <a:rPr lang="en-US" dirty="0" err="1" smtClean="0"/>
              <a:t>i</a:t>
            </a:r>
            <a:r>
              <a:rPr lang="en-US" dirty="0" smtClean="0"/>
              <a:t>&lt; </a:t>
            </a:r>
            <a:r>
              <a:rPr lang="en-US" dirty="0" err="1" smtClean="0"/>
              <a:t>num_steps</a:t>
            </a:r>
            <a:r>
              <a:rPr lang="en-US" dirty="0" smtClean="0"/>
              <a:t>; </a:t>
            </a:r>
            <a:r>
              <a:rPr lang="en-US" dirty="0" err="1" smtClean="0"/>
              <a:t>i</a:t>
            </a:r>
            <a:r>
              <a:rPr lang="en-US" dirty="0" smtClean="0"/>
              <a:t>=</a:t>
            </a:r>
            <a:r>
              <a:rPr lang="en-US" dirty="0" err="1" smtClean="0"/>
              <a:t>i+NUM_THREADS</a:t>
            </a:r>
            <a:r>
              <a:rPr lang="en-US" dirty="0" smtClean="0"/>
              <a:t>) { </a:t>
            </a:r>
          </a:p>
          <a:p>
            <a:pPr>
              <a:buNone/>
            </a:pPr>
            <a:r>
              <a:rPr lang="en-US" dirty="0" smtClean="0"/>
              <a:t>		 	 </a:t>
            </a:r>
            <a:r>
              <a:rPr lang="en-US" dirty="0" err="1" smtClean="0"/>
              <a:t>x</a:t>
            </a:r>
            <a:r>
              <a:rPr lang="en-US" dirty="0" smtClean="0"/>
              <a:t> = (i+0.5)*step; </a:t>
            </a:r>
          </a:p>
          <a:p>
            <a:pPr>
              <a:buNone/>
            </a:pPr>
            <a:r>
              <a:rPr lang="en-US" dirty="0" smtClean="0"/>
              <a:t>		 	 </a:t>
            </a:r>
            <a:r>
              <a:rPr lang="en-US" dirty="0" err="1" smtClean="0"/>
              <a:t>sum[id</a:t>
            </a:r>
            <a:r>
              <a:rPr lang="en-US" dirty="0" smtClean="0"/>
              <a:t>*</a:t>
            </a:r>
            <a:r>
              <a:rPr lang="en-US" dirty="0" smtClean="0">
                <a:solidFill>
                  <a:srgbClr val="3366FF"/>
                </a:solidFill>
              </a:rPr>
              <a:t>fix</a:t>
            </a:r>
            <a:r>
              <a:rPr lang="en-US" dirty="0" smtClean="0"/>
              <a:t>] += 4.0/(1.0+x*</a:t>
            </a:r>
            <a:r>
              <a:rPr lang="en-US" dirty="0" err="1" smtClean="0"/>
              <a:t>x</a:t>
            </a:r>
            <a:r>
              <a:rPr lang="en-US" dirty="0" smtClean="0"/>
              <a:t>); </a:t>
            </a:r>
          </a:p>
          <a:p>
            <a:pPr>
              <a:buNone/>
            </a:pPr>
            <a:r>
              <a:rPr lang="en-US" dirty="0" smtClean="0"/>
              <a:t>	  } </a:t>
            </a:r>
          </a:p>
        </p:txBody>
      </p:sp>
      <p:sp>
        <p:nvSpPr>
          <p:cNvPr id="4" name="Date Placeholder 3"/>
          <p:cNvSpPr>
            <a:spLocks noGrp="1"/>
          </p:cNvSpPr>
          <p:nvPr>
            <p:ph type="dt" sz="half" idx="10"/>
          </p:nvPr>
        </p:nvSpPr>
        <p:spPr/>
        <p:txBody>
          <a:bodyPr/>
          <a:lstStyle/>
          <a:p>
            <a:fld id="{349031FC-0997-464F-9A69-0FE878E80C48}" type="datetime1">
              <a:rPr lang="en-US" smtClean="0"/>
              <a:pPr/>
              <a:t>3/14/12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16</a:t>
            </a:fld>
            <a:endParaRPr lang="en-US" dirty="0"/>
          </a:p>
        </p:txBody>
      </p:sp>
      <p:sp>
        <p:nvSpPr>
          <p:cNvPr id="8" name="Rectangle 3"/>
          <p:cNvSpPr txBox="1">
            <a:spLocks noChangeArrowheads="1"/>
          </p:cNvSpPr>
          <p:nvPr/>
        </p:nvSpPr>
        <p:spPr>
          <a:xfrm>
            <a:off x="423334" y="3742267"/>
            <a:ext cx="8229600" cy="728133"/>
          </a:xfrm>
          <a:prstGeom prst="rect">
            <a:avLst/>
          </a:prstGeom>
        </p:spPr>
        <p:txBody>
          <a:bodyPr vert="horz" lIns="91440" tIns="45720" rIns="91440" bIns="45720" rtlCol="0">
            <a:normAutofit fontScale="85000" lnSpcReduction="10000"/>
          </a:bodyPr>
          <a:lstStyle/>
          <a:p>
            <a:pPr marL="342900" lvl="0" indent="-342900">
              <a:spcBef>
                <a:spcPct val="20000"/>
              </a:spcBef>
              <a:buFont typeface="Arial"/>
              <a:buChar char="•"/>
              <a:defRPr/>
            </a:pPr>
            <a:r>
              <a:rPr lang="en-AU" sz="3200" noProof="0" dirty="0" smtClean="0"/>
              <a:t>What is best value to set </a:t>
            </a:r>
            <a:r>
              <a:rPr lang="en-AU" sz="3200" noProof="0" dirty="0" smtClean="0">
                <a:latin typeface="Courier"/>
                <a:cs typeface="Courier"/>
              </a:rPr>
              <a:t>fix</a:t>
            </a:r>
            <a:r>
              <a:rPr lang="en-AU" sz="3200" dirty="0" smtClean="0"/>
              <a:t> to </a:t>
            </a:r>
            <a:r>
              <a:rPr lang="en-AU" sz="3200" noProof="0" dirty="0" smtClean="0"/>
              <a:t>prevent false sharing?</a:t>
            </a:r>
            <a:endParaRPr kumimoji="0" lang="en-AU" sz="32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9" name="Table 8"/>
          <p:cNvGraphicFramePr>
            <a:graphicFrameLocks noGrp="1"/>
          </p:cNvGraphicFramePr>
          <p:nvPr/>
        </p:nvGraphicFramePr>
        <p:xfrm>
          <a:off x="762001" y="4243494"/>
          <a:ext cx="8043332" cy="2072639"/>
        </p:xfrm>
        <a:graphic>
          <a:graphicData uri="http://schemas.openxmlformats.org/drawingml/2006/table">
            <a:tbl>
              <a:tblPr firstRow="1" bandRow="1">
                <a:tableStyleId>{2D5ABB26-0587-4C30-8999-92F81FD0307C}</a:tableStyleId>
              </a:tblPr>
              <a:tblGrid>
                <a:gridCol w="8043332"/>
              </a:tblGrid>
              <a:tr h="370840">
                <a:tc>
                  <a:txBody>
                    <a:bodyPr/>
                    <a:lstStyle/>
                    <a:p>
                      <a:r>
                        <a:rPr lang="en-US" sz="2800" b="1" dirty="0" err="1" smtClean="0">
                          <a:solidFill>
                            <a:srgbClr val="FF6600"/>
                          </a:solidFill>
                        </a:rPr>
                        <a:t>A)(orange</a:t>
                      </a:r>
                      <a:r>
                        <a:rPr lang="en-US" sz="2800" b="1" dirty="0" smtClean="0">
                          <a:solidFill>
                            <a:srgbClr val="FF6600"/>
                          </a:solidFill>
                        </a:rPr>
                        <a:t>)   	</a:t>
                      </a:r>
                      <a:r>
                        <a:rPr lang="en-US" sz="2800" dirty="0" err="1" smtClean="0">
                          <a:solidFill>
                            <a:srgbClr val="FF6600"/>
                          </a:solidFill>
                          <a:latin typeface="Courier New"/>
                          <a:cs typeface="Courier New"/>
                        </a:rPr>
                        <a:t>omp_get_num_threads</a:t>
                      </a:r>
                      <a:r>
                        <a:rPr lang="en-US" sz="2800" dirty="0" smtClean="0">
                          <a:solidFill>
                            <a:srgbClr val="FF6600"/>
                          </a:solidFill>
                          <a:latin typeface="Courier New"/>
                          <a:cs typeface="Courier New"/>
                        </a:rPr>
                        <a:t>();</a:t>
                      </a:r>
                      <a:endParaRPr lang="en-US" sz="2800" dirty="0">
                        <a:solidFill>
                          <a:srgbClr val="FF6600"/>
                        </a:solidFill>
                      </a:endParaRPr>
                    </a:p>
                  </a:txBody>
                  <a:tcPr>
                    <a:solidFill>
                      <a:schemeClr val="bg1"/>
                    </a:solidFill>
                  </a:tcPr>
                </a:tc>
              </a:tr>
              <a:tr h="370840">
                <a:tc>
                  <a:txBody>
                    <a:bodyPr/>
                    <a:lstStyle/>
                    <a:p>
                      <a:r>
                        <a:rPr lang="en-US" sz="2800" b="1" dirty="0" err="1" smtClean="0">
                          <a:solidFill>
                            <a:srgbClr val="008000"/>
                          </a:solidFill>
                        </a:rPr>
                        <a:t>B)(green</a:t>
                      </a:r>
                      <a:r>
                        <a:rPr lang="en-US" sz="2800" b="1" dirty="0" smtClean="0">
                          <a:solidFill>
                            <a:srgbClr val="008000"/>
                          </a:solidFill>
                        </a:rPr>
                        <a:t>) 	Constant</a:t>
                      </a:r>
                      <a:r>
                        <a:rPr lang="en-US" sz="2800" b="1" baseline="0" dirty="0" smtClean="0">
                          <a:solidFill>
                            <a:srgbClr val="008000"/>
                          </a:solidFill>
                        </a:rPr>
                        <a:t> for number of blocks in cache</a:t>
                      </a:r>
                      <a:endParaRPr lang="en-US" sz="2800" dirty="0">
                        <a:solidFill>
                          <a:srgbClr val="008000"/>
                        </a:solidFill>
                      </a:endParaRPr>
                    </a:p>
                  </a:txBody>
                  <a:tcPr>
                    <a:solidFill>
                      <a:schemeClr val="bg1"/>
                    </a:solidFill>
                  </a:tcPr>
                </a:tc>
              </a:tr>
              <a:tr h="370840">
                <a:tc>
                  <a:txBody>
                    <a:bodyPr/>
                    <a:lstStyle/>
                    <a:p>
                      <a:r>
                        <a:rPr lang="en-US" sz="2800" b="1" dirty="0" err="1" smtClean="0">
                          <a:solidFill>
                            <a:srgbClr val="FF6FCF"/>
                          </a:solidFill>
                        </a:rPr>
                        <a:t>C)(pink</a:t>
                      </a:r>
                      <a:r>
                        <a:rPr lang="en-US" sz="2800" b="1" dirty="0" smtClean="0">
                          <a:solidFill>
                            <a:srgbClr val="FF6FCF"/>
                          </a:solidFill>
                        </a:rPr>
                        <a:t>) 	 	Constant for size of cache block in bytes</a:t>
                      </a:r>
                      <a:endParaRPr lang="en-US" sz="2800" dirty="0">
                        <a:solidFill>
                          <a:srgbClr val="FF6FCF"/>
                        </a:solidFill>
                      </a:endParaRPr>
                    </a:p>
                  </a:txBody>
                  <a:tcPr>
                    <a:solidFill>
                      <a:schemeClr val="bg1"/>
                    </a:solidFill>
                  </a:tcPr>
                </a:tc>
              </a:tr>
              <a:tr h="370840">
                <a:tc>
                  <a:txBody>
                    <a:bodyPr/>
                    <a:lstStyle/>
                    <a:p>
                      <a:r>
                        <a:rPr lang="en-US" sz="2800" b="1" dirty="0" err="1" smtClean="0">
                          <a:ln>
                            <a:solidFill>
                              <a:schemeClr val="tx1"/>
                            </a:solidFill>
                          </a:ln>
                          <a:solidFill>
                            <a:srgbClr val="FFFF00"/>
                          </a:solidFill>
                        </a:rPr>
                        <a:t>D)(yellow</a:t>
                      </a:r>
                      <a:r>
                        <a:rPr lang="en-US" sz="2800" b="1" dirty="0" smtClean="0">
                          <a:ln>
                            <a:solidFill>
                              <a:schemeClr val="tx1"/>
                            </a:solidFill>
                          </a:ln>
                          <a:solidFill>
                            <a:srgbClr val="FFFF00"/>
                          </a:solidFill>
                        </a:rPr>
                        <a:t>) 	Constant for size of blocks in doubles</a:t>
                      </a:r>
                      <a:endParaRPr lang="en-US" sz="2800" dirty="0"/>
                    </a:p>
                  </a:txBody>
                  <a:tcPr>
                    <a:solidFill>
                      <a:schemeClr val="bg1"/>
                    </a:solidFill>
                  </a:tcPr>
                </a:tc>
              </a:tr>
            </a:tbl>
          </a:graphicData>
        </a:graphic>
      </p:graphicFrame>
      <p:sp>
        <p:nvSpPr>
          <p:cNvPr id="10" name="Rectangle 9"/>
          <p:cNvSpPr/>
          <p:nvPr/>
        </p:nvSpPr>
        <p:spPr>
          <a:xfrm>
            <a:off x="440267" y="5808134"/>
            <a:ext cx="8111066" cy="524933"/>
          </a:xfrm>
          <a:prstGeom prst="rect">
            <a:avLst/>
          </a:prstGeom>
          <a:noFill/>
          <a:ln w="5715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lstStyle/>
          <a:p>
            <a:r>
              <a:rPr lang="en-US" dirty="0" smtClean="0"/>
              <a:t>Need Partners for Project 3: Who has a partner? Who doesn’t?</a:t>
            </a:r>
          </a:p>
          <a:p>
            <a:r>
              <a:rPr lang="en-US" dirty="0" smtClean="0"/>
              <a:t>Project 3, Part 2 due Sunday March 25 before midnight</a:t>
            </a:r>
          </a:p>
          <a:p>
            <a:r>
              <a:rPr lang="en-US" dirty="0" smtClean="0"/>
              <a:t>Homework due Sunday March 25 before midnight</a:t>
            </a:r>
          </a:p>
          <a:p>
            <a:r>
              <a:rPr lang="en-US" dirty="0" smtClean="0"/>
              <a:t>Spring Break: Prefer March 25 or April  1?</a:t>
            </a:r>
          </a:p>
          <a:p>
            <a:pPr lvl="1"/>
            <a:r>
              <a:rPr lang="en-US" dirty="0" smtClean="0"/>
              <a:t>Friday March 23?</a:t>
            </a:r>
          </a:p>
          <a:p>
            <a:pPr lvl="1"/>
            <a:endParaRPr lang="en-US" dirty="0"/>
          </a:p>
        </p:txBody>
      </p:sp>
      <p:sp>
        <p:nvSpPr>
          <p:cNvPr id="4" name="Date Placeholder 3"/>
          <p:cNvSpPr>
            <a:spLocks noGrp="1"/>
          </p:cNvSpPr>
          <p:nvPr>
            <p:ph type="dt" sz="half" idx="10"/>
          </p:nvPr>
        </p:nvSpPr>
        <p:spPr/>
        <p:txBody>
          <a:bodyPr/>
          <a:lstStyle/>
          <a:p>
            <a:fld id="{56736CAF-2EBE-204E-8477-714DC45B4737}" type="datetime1">
              <a:rPr lang="en-US" smtClean="0"/>
              <a:pPr/>
              <a:t>3/14/12</a:t>
            </a:fld>
            <a:endParaRPr lang="en-US" dirty="0"/>
          </a:p>
        </p:txBody>
      </p:sp>
      <p:sp>
        <p:nvSpPr>
          <p:cNvPr id="5" name="Footer Placeholder 4"/>
          <p:cNvSpPr>
            <a:spLocks noGrp="1"/>
          </p:cNvSpPr>
          <p:nvPr>
            <p:ph type="ftr" sz="quarter" idx="11"/>
          </p:nvPr>
        </p:nvSpPr>
        <p:spPr/>
        <p:txBody>
          <a:bodyPr/>
          <a:lstStyle/>
          <a:p>
            <a:r>
              <a:rPr lang="en-US" smtClean="0"/>
              <a:t>Spring 2012 --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Harry Porter’s 8-bit Relay Computer</a:t>
            </a:r>
            <a:endParaRPr lang="en-US" dirty="0"/>
          </a:p>
        </p:txBody>
      </p:sp>
      <p:sp>
        <p:nvSpPr>
          <p:cNvPr id="5" name="Date Placeholder 4"/>
          <p:cNvSpPr>
            <a:spLocks noGrp="1"/>
          </p:cNvSpPr>
          <p:nvPr>
            <p:ph type="dt" sz="half" idx="10"/>
          </p:nvPr>
        </p:nvSpPr>
        <p:spPr/>
        <p:txBody>
          <a:bodyPr/>
          <a:lstStyle/>
          <a:p>
            <a:fld id="{D3424268-9542-574A-AC18-8D92C6B32CE9}" type="datetime1">
              <a:rPr lang="en-US" smtClean="0"/>
              <a:pPr/>
              <a:t>3/14/12</a:t>
            </a:fld>
            <a:endParaRPr lang="en-US" dirty="0"/>
          </a:p>
        </p:txBody>
      </p:sp>
      <p:sp>
        <p:nvSpPr>
          <p:cNvPr id="6" name="Footer Placeholder 5"/>
          <p:cNvSpPr>
            <a:spLocks noGrp="1"/>
          </p:cNvSpPr>
          <p:nvPr>
            <p:ph type="ftr" sz="quarter" idx="11"/>
          </p:nvPr>
        </p:nvSpPr>
        <p:spPr/>
        <p:txBody>
          <a:bodyPr/>
          <a:lstStyle/>
          <a:p>
            <a:r>
              <a:rPr lang="en-US" smtClean="0"/>
              <a:t>Spring 2011 -- Lecture #25</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18</a:t>
            </a:fld>
            <a:endParaRPr lang="en-US" dirty="0"/>
          </a:p>
        </p:txBody>
      </p:sp>
      <p:pic>
        <p:nvPicPr>
          <p:cNvPr id="9" name="Picture 8"/>
          <p:cNvPicPr>
            <a:picLocks noChangeAspect="1"/>
          </p:cNvPicPr>
          <p:nvPr/>
        </p:nvPicPr>
        <p:blipFill>
          <a:blip r:embed="rId2"/>
          <a:stretch>
            <a:fillRect/>
          </a:stretch>
        </p:blipFill>
        <p:spPr>
          <a:xfrm>
            <a:off x="2548062" y="1206489"/>
            <a:ext cx="6350000" cy="4762500"/>
          </a:xfrm>
          <a:prstGeom prst="rect">
            <a:avLst/>
          </a:prstGeom>
        </p:spPr>
      </p:pic>
      <p:sp>
        <p:nvSpPr>
          <p:cNvPr id="8" name="Content Placeholder 7"/>
          <p:cNvSpPr>
            <a:spLocks noGrp="1"/>
          </p:cNvSpPr>
          <p:nvPr>
            <p:ph idx="1"/>
          </p:nvPr>
        </p:nvSpPr>
        <p:spPr>
          <a:xfrm>
            <a:off x="0" y="1862667"/>
            <a:ext cx="4345509" cy="4995333"/>
          </a:xfrm>
          <a:solidFill>
            <a:schemeClr val="bg1"/>
          </a:solidFill>
        </p:spPr>
        <p:txBody>
          <a:bodyPr>
            <a:normAutofit fontScale="85000" lnSpcReduction="10000"/>
          </a:bodyPr>
          <a:lstStyle/>
          <a:p>
            <a:r>
              <a:rPr lang="en-US" dirty="0" smtClean="0"/>
              <a:t>Before switches were transistors, built using electronic vacuum tubes</a:t>
            </a:r>
          </a:p>
          <a:p>
            <a:r>
              <a:rPr lang="en-US" dirty="0" smtClean="0"/>
              <a:t>Before vacuum tubes as switches, built using were electro-</a:t>
            </a:r>
            <a:r>
              <a:rPr lang="en-US" smtClean="0"/>
              <a:t>mechanical relays</a:t>
            </a:r>
            <a:endParaRPr lang="en-US" dirty="0" smtClean="0"/>
          </a:p>
          <a:p>
            <a:r>
              <a:rPr lang="en-US" dirty="0" smtClean="0"/>
              <a:t>Porter (</a:t>
            </a:r>
            <a:r>
              <a:rPr lang="en-US" i="1" dirty="0" smtClean="0"/>
              <a:t>not Harry Potter</a:t>
            </a:r>
            <a:r>
              <a:rPr lang="en-US" dirty="0" smtClean="0"/>
              <a:t>) is a CS Prof at Portland State</a:t>
            </a:r>
          </a:p>
          <a:p>
            <a:r>
              <a:rPr lang="en-US" dirty="0" smtClean="0">
                <a:hlinkClick r:id="rId3"/>
              </a:rPr>
              <a:t>video</a:t>
            </a:r>
            <a:endParaRPr lang="en-US" dirty="0" smtClean="0"/>
          </a:p>
          <a:p>
            <a:r>
              <a:rPr lang="en-US" dirty="0" smtClean="0">
                <a:hlinkClick r:id="rId4"/>
              </a:rPr>
              <a:t>http://web.cecs.pdx.edu/~harry/Relay/</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Agenda</a:t>
            </a:r>
          </a:p>
        </p:txBody>
      </p:sp>
      <p:sp>
        <p:nvSpPr>
          <p:cNvPr id="18435" name="Content Placeholder 2"/>
          <p:cNvSpPr>
            <a:spLocks noGrp="1"/>
          </p:cNvSpPr>
          <p:nvPr>
            <p:ph idx="1"/>
          </p:nvPr>
        </p:nvSpPr>
        <p:spPr/>
        <p:txBody>
          <a:bodyPr>
            <a:normAutofit/>
          </a:bodyPr>
          <a:lstStyle/>
          <a:p>
            <a:pPr eaLnBrk="1" hangingPunct="1"/>
            <a:r>
              <a:rPr lang="en-US" dirty="0" smtClean="0">
                <a:solidFill>
                  <a:srgbClr val="7F7F7F"/>
                </a:solidFill>
              </a:rPr>
              <a:t>Wrap up TLP</a:t>
            </a:r>
          </a:p>
          <a:p>
            <a:pPr eaLnBrk="1" hangingPunct="1"/>
            <a:r>
              <a:rPr lang="en-US" dirty="0" err="1" smtClean="0">
                <a:solidFill>
                  <a:srgbClr val="7F7F7F"/>
                </a:solidFill>
              </a:rPr>
              <a:t>Administrivia</a:t>
            </a:r>
            <a:endParaRPr lang="en-US" dirty="0" smtClean="0">
              <a:solidFill>
                <a:srgbClr val="7F7F7F"/>
              </a:solidFill>
            </a:endParaRPr>
          </a:p>
          <a:p>
            <a:pPr eaLnBrk="1" hangingPunct="1"/>
            <a:r>
              <a:rPr lang="en-US" dirty="0" smtClean="0">
                <a:solidFill>
                  <a:srgbClr val="000000"/>
                </a:solidFill>
              </a:rPr>
              <a:t>Switching Networks, Transistors</a:t>
            </a:r>
          </a:p>
          <a:p>
            <a:r>
              <a:rPr lang="en-US" dirty="0" smtClean="0"/>
              <a:t>Gates and Truth Tables for Circuits</a:t>
            </a:r>
          </a:p>
          <a:p>
            <a:pPr eaLnBrk="1" hangingPunct="1"/>
            <a:r>
              <a:rPr lang="en-US" dirty="0" smtClean="0"/>
              <a:t>Boolean Algebra</a:t>
            </a:r>
          </a:p>
          <a:p>
            <a:pPr eaLnBrk="1" hangingPunct="1"/>
            <a:r>
              <a:rPr lang="en-US" dirty="0" smtClean="0"/>
              <a:t>Summary</a:t>
            </a:r>
          </a:p>
        </p:txBody>
      </p:sp>
      <p:sp>
        <p:nvSpPr>
          <p:cNvPr id="7" name="Date Placeholder 6"/>
          <p:cNvSpPr>
            <a:spLocks noGrp="1"/>
          </p:cNvSpPr>
          <p:nvPr>
            <p:ph type="dt" sz="quarter" idx="10"/>
          </p:nvPr>
        </p:nvSpPr>
        <p:spPr/>
        <p:txBody>
          <a:bodyPr/>
          <a:lstStyle/>
          <a:p>
            <a:pPr>
              <a:defRPr/>
            </a:pPr>
            <a:fld id="{E8113AC4-EF2C-A343-9742-09BA635EB819}" type="datetime1">
              <a:rPr lang="en-US" smtClean="0"/>
              <a:pPr>
                <a:defRPr/>
              </a:pPr>
              <a:t>3/14/12</a:t>
            </a:fld>
            <a:endParaRPr lang="en-US"/>
          </a:p>
        </p:txBody>
      </p:sp>
      <p:sp>
        <p:nvSpPr>
          <p:cNvPr id="8" name="Slide Number Placeholder 7"/>
          <p:cNvSpPr>
            <a:spLocks noGrp="1"/>
          </p:cNvSpPr>
          <p:nvPr>
            <p:ph type="sldNum" sz="quarter" idx="12"/>
          </p:nvPr>
        </p:nvSpPr>
        <p:spPr/>
        <p:txBody>
          <a:bodyPr/>
          <a:lstStyle/>
          <a:p>
            <a:pPr>
              <a:defRPr/>
            </a:pPr>
            <a:fld id="{C76A89F4-F6D7-D246-ABE4-6820186B87D8}" type="slidenum">
              <a:rPr lang="en-US"/>
              <a:pPr>
                <a:defRPr/>
              </a:pPr>
              <a:t>19</a:t>
            </a:fld>
            <a:endParaRPr lang="en-US"/>
          </a:p>
        </p:txBody>
      </p:sp>
      <p:sp>
        <p:nvSpPr>
          <p:cNvPr id="9" name="Footer Placeholder 8"/>
          <p:cNvSpPr>
            <a:spLocks noGrp="1"/>
          </p:cNvSpPr>
          <p:nvPr>
            <p:ph type="ftr" sz="quarter" idx="11"/>
          </p:nvPr>
        </p:nvSpPr>
        <p:spPr/>
        <p:txBody>
          <a:bodyPr/>
          <a:lstStyle/>
          <a:p>
            <a:pPr>
              <a:defRPr/>
            </a:pPr>
            <a:r>
              <a:rPr lang="en-US" smtClean="0"/>
              <a:t>Spring 2012 -- Lecture #17</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43" name="Content Placeholder 42"/>
          <p:cNvSpPr>
            <a:spLocks noGrp="1"/>
          </p:cNvSpPr>
          <p:nvPr>
            <p:ph sz="half" idx="1"/>
          </p:nvPr>
        </p:nvSpPr>
        <p:spPr>
          <a:xfrm>
            <a:off x="0" y="1387066"/>
            <a:ext cx="3421902" cy="5237820"/>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dirty="0" smtClean="0"/>
              <a:t>Programming Languages</a:t>
            </a:r>
          </a:p>
        </p:txBody>
      </p:sp>
      <p:sp>
        <p:nvSpPr>
          <p:cNvPr id="44" name="Date Placeholder 43"/>
          <p:cNvSpPr>
            <a:spLocks noGrp="1"/>
          </p:cNvSpPr>
          <p:nvPr>
            <p:ph type="dt" sz="half" idx="10"/>
          </p:nvPr>
        </p:nvSpPr>
        <p:spPr/>
        <p:txBody>
          <a:bodyPr/>
          <a:lstStyle/>
          <a:p>
            <a:fld id="{DADDD73F-73BE-D345-BF1C-175E6F63A3F8}" type="datetime1">
              <a:rPr lang="en-US" smtClean="0"/>
              <a:pPr/>
              <a:t>3/14/12</a:t>
            </a:fld>
            <a:endParaRPr lang="en-US"/>
          </a:p>
        </p:txBody>
      </p:sp>
      <p:sp>
        <p:nvSpPr>
          <p:cNvPr id="46" name="Footer Placeholder 45"/>
          <p:cNvSpPr>
            <a:spLocks noGrp="1"/>
          </p:cNvSpPr>
          <p:nvPr>
            <p:ph type="ftr" sz="quarter" idx="11"/>
          </p:nvPr>
        </p:nvSpPr>
        <p:spPr/>
        <p:txBody>
          <a:bodyPr/>
          <a:lstStyle/>
          <a:p>
            <a:r>
              <a:rPr lang="en-US" smtClean="0"/>
              <a:t>Spring 2012 -- Lecture #17</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2</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p:oleObj spid="_x0000_s153602" name="Image" r:id="rId5" imgW="3492063" imgH="2400000" progId="">
                  <p:embed/>
                </p:oleObj>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6"/>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7"/>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Cache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8"/>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63" name="Group 91"/>
          <p:cNvGrpSpPr/>
          <p:nvPr/>
        </p:nvGrpSpPr>
        <p:grpSpPr>
          <a:xfrm>
            <a:off x="0" y="5486401"/>
            <a:ext cx="9517119" cy="1371598"/>
            <a:chOff x="0" y="4724401"/>
            <a:chExt cx="9517119" cy="1371598"/>
          </a:xfrm>
        </p:grpSpPr>
        <p:grpSp>
          <p:nvGrpSpPr>
            <p:cNvPr id="64" name="Group 64"/>
            <p:cNvGrpSpPr/>
            <p:nvPr/>
          </p:nvGrpSpPr>
          <p:grpSpPr>
            <a:xfrm>
              <a:off x="5317067" y="4741332"/>
              <a:ext cx="4200052" cy="1354667"/>
              <a:chOff x="1864861" y="2478375"/>
              <a:chExt cx="9231735" cy="982560"/>
            </a:xfrm>
          </p:grpSpPr>
          <p:sp>
            <p:nvSpPr>
              <p:cNvPr id="66" name="Rectangle 65"/>
              <p:cNvSpPr/>
              <p:nvPr/>
            </p:nvSpPr>
            <p:spPr>
              <a:xfrm>
                <a:off x="1864861" y="2846835"/>
                <a:ext cx="8411618" cy="614100"/>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7894428" y="2478375"/>
                <a:ext cx="3202168" cy="267882"/>
              </a:xfrm>
              <a:prstGeom prst="rect">
                <a:avLst/>
              </a:prstGeom>
              <a:noFill/>
            </p:spPr>
            <p:txBody>
              <a:bodyPr wrap="square" rtlCol="0">
                <a:spAutoFit/>
              </a:bodyPr>
              <a:lstStyle/>
              <a:p>
                <a:r>
                  <a:rPr lang="en-US" dirty="0" smtClean="0">
                    <a:solidFill>
                      <a:srgbClr val="FF0000"/>
                    </a:solidFill>
                  </a:rPr>
                  <a:t>Today</a:t>
                </a:r>
                <a:endParaRPr lang="en-US" dirty="0">
                  <a:solidFill>
                    <a:srgbClr val="FF0000"/>
                  </a:solidFill>
                </a:endParaRPr>
              </a:p>
            </p:txBody>
          </p:sp>
        </p:grpSp>
        <p:sp>
          <p:nvSpPr>
            <p:cNvPr id="65" name="Rectangle 64"/>
            <p:cNvSpPr/>
            <p:nvPr/>
          </p:nvSpPr>
          <p:spPr>
            <a:xfrm>
              <a:off x="0" y="4724401"/>
              <a:ext cx="3200400" cy="660399"/>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1" name="Title 70"/>
          <p:cNvSpPr>
            <a:spLocks noGrp="1"/>
          </p:cNvSpPr>
          <p:nvPr>
            <p:ph type="title"/>
          </p:nvPr>
        </p:nvSpPr>
        <p:spPr/>
        <p:txBody>
          <a:bodyPr/>
          <a:lstStyle/>
          <a:p>
            <a:r>
              <a:rPr lang="en-US" dirty="0" smtClean="0"/>
              <a:t>You are Here!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t>Hardware Design</a:t>
            </a:r>
          </a:p>
        </p:txBody>
      </p:sp>
      <p:sp>
        <p:nvSpPr>
          <p:cNvPr id="3" name="Content Placeholder 2"/>
          <p:cNvSpPr>
            <a:spLocks noGrp="1"/>
          </p:cNvSpPr>
          <p:nvPr>
            <p:ph idx="1"/>
          </p:nvPr>
        </p:nvSpPr>
        <p:spPr>
          <a:xfrm>
            <a:off x="457200" y="1600200"/>
            <a:ext cx="8450263" cy="4851400"/>
          </a:xfrm>
        </p:spPr>
        <p:txBody>
          <a:bodyPr rtlCol="0">
            <a:normAutofit fontScale="92500"/>
          </a:bodyPr>
          <a:lstStyle/>
          <a:p>
            <a:pPr eaLnBrk="1" fontAlgn="auto" hangingPunct="1">
              <a:spcAft>
                <a:spcPts val="0"/>
              </a:spcAft>
              <a:buFont typeface="Arial"/>
              <a:buChar char="•"/>
              <a:defRPr/>
            </a:pPr>
            <a:r>
              <a:rPr lang="en-US" sz="2800" dirty="0" smtClean="0">
                <a:ea typeface="+mn-ea"/>
                <a:cs typeface="+mn-cs"/>
              </a:rPr>
              <a:t>Next several weeks: we’ll study how a modern processor is built; starting with basic elements as building blocks</a:t>
            </a:r>
          </a:p>
          <a:p>
            <a:pPr eaLnBrk="1" fontAlgn="auto" hangingPunct="1">
              <a:spcAft>
                <a:spcPts val="0"/>
              </a:spcAft>
              <a:buFont typeface="Arial"/>
              <a:buChar char="•"/>
              <a:defRPr/>
            </a:pPr>
            <a:r>
              <a:rPr lang="en-US" sz="2800" dirty="0" smtClean="0">
                <a:ea typeface="+mn-ea"/>
                <a:cs typeface="+mn-cs"/>
              </a:rPr>
              <a:t>Why study hardware design?</a:t>
            </a:r>
          </a:p>
          <a:p>
            <a:pPr lvl="1" eaLnBrk="1" fontAlgn="auto" hangingPunct="1">
              <a:spcAft>
                <a:spcPts val="0"/>
              </a:spcAft>
              <a:buFont typeface="Arial"/>
              <a:buChar char="–"/>
              <a:defRPr/>
            </a:pPr>
            <a:r>
              <a:rPr lang="en-US" sz="2400" dirty="0" smtClean="0">
                <a:ea typeface="+mn-ea"/>
              </a:rPr>
              <a:t>Understand capabilities and limitations of hw in general and processors in particular</a:t>
            </a:r>
          </a:p>
          <a:p>
            <a:pPr lvl="1" eaLnBrk="1" fontAlgn="auto" hangingPunct="1">
              <a:spcAft>
                <a:spcPts val="0"/>
              </a:spcAft>
              <a:buFont typeface="Arial"/>
              <a:buChar char="–"/>
              <a:defRPr/>
            </a:pPr>
            <a:r>
              <a:rPr lang="en-US" sz="2400" dirty="0" smtClean="0">
                <a:ea typeface="+mn-ea"/>
              </a:rPr>
              <a:t>What processors can do fast and what they can’t do fast </a:t>
            </a:r>
            <a:br>
              <a:rPr lang="en-US" sz="2400" dirty="0" smtClean="0">
                <a:ea typeface="+mn-ea"/>
              </a:rPr>
            </a:br>
            <a:r>
              <a:rPr lang="en-US" sz="2400" dirty="0" smtClean="0">
                <a:ea typeface="+mn-ea"/>
              </a:rPr>
              <a:t>(avoid slow things if you want your code to run fast!)</a:t>
            </a:r>
          </a:p>
          <a:p>
            <a:pPr lvl="1" eaLnBrk="1" fontAlgn="auto" hangingPunct="1">
              <a:spcAft>
                <a:spcPts val="0"/>
              </a:spcAft>
              <a:buFont typeface="Arial"/>
              <a:buChar char="–"/>
              <a:defRPr/>
            </a:pPr>
            <a:r>
              <a:rPr lang="en-US" sz="2400" dirty="0" smtClean="0">
                <a:ea typeface="+mn-ea"/>
              </a:rPr>
              <a:t>Background for more in depth hw courses (CS 152)</a:t>
            </a:r>
          </a:p>
          <a:p>
            <a:pPr lvl="1" eaLnBrk="1" fontAlgn="auto" hangingPunct="1">
              <a:spcAft>
                <a:spcPts val="0"/>
              </a:spcAft>
              <a:buFont typeface="Arial"/>
              <a:buChar char="–"/>
              <a:defRPr/>
            </a:pPr>
            <a:r>
              <a:rPr lang="en-US" sz="2400" dirty="0" smtClean="0"/>
              <a:t>Hard to know what will need for next 30 years</a:t>
            </a:r>
            <a:endParaRPr lang="en-US" sz="2400" dirty="0" smtClean="0">
              <a:ea typeface="+mn-ea"/>
            </a:endParaRPr>
          </a:p>
          <a:p>
            <a:pPr lvl="1" eaLnBrk="1" fontAlgn="auto" hangingPunct="1">
              <a:spcAft>
                <a:spcPts val="0"/>
              </a:spcAft>
              <a:buFont typeface="Arial"/>
              <a:buChar char="–"/>
              <a:defRPr/>
            </a:pPr>
            <a:r>
              <a:rPr lang="en-US" sz="2400" dirty="0" smtClean="0">
                <a:ea typeface="+mn-ea"/>
              </a:rPr>
              <a:t>There is just so much you can do with standard processors: you may need to design own custom hw for extra performance</a:t>
            </a:r>
          </a:p>
          <a:p>
            <a:pPr lvl="2">
              <a:buFont typeface="Arial"/>
              <a:buChar char="–"/>
              <a:defRPr/>
            </a:pPr>
            <a:r>
              <a:rPr lang="en-US" sz="2000" dirty="0" smtClean="0"/>
              <a:t>Even some commercial processors today have customizable hardware!</a:t>
            </a:r>
            <a:endParaRPr lang="en-US" sz="2000" dirty="0" smtClean="0">
              <a:ea typeface="+mn-ea"/>
            </a:endParaRPr>
          </a:p>
          <a:p>
            <a:pPr eaLnBrk="1" fontAlgn="auto" hangingPunct="1">
              <a:spcAft>
                <a:spcPts val="0"/>
              </a:spcAft>
              <a:buFont typeface="Arial"/>
              <a:buChar char="•"/>
              <a:defRPr/>
            </a:pPr>
            <a:endParaRPr lang="en-US" dirty="0">
              <a:ea typeface="+mn-ea"/>
              <a:cs typeface="+mn-cs"/>
            </a:endParaRPr>
          </a:p>
        </p:txBody>
      </p:sp>
      <p:sp>
        <p:nvSpPr>
          <p:cNvPr id="4" name="Date Placeholder 3"/>
          <p:cNvSpPr>
            <a:spLocks noGrp="1"/>
          </p:cNvSpPr>
          <p:nvPr>
            <p:ph type="dt" sz="quarter" idx="10"/>
          </p:nvPr>
        </p:nvSpPr>
        <p:spPr/>
        <p:txBody>
          <a:bodyPr/>
          <a:lstStyle/>
          <a:p>
            <a:pPr>
              <a:defRPr/>
            </a:pPr>
            <a:fld id="{69B8D57C-7F29-1348-A6CB-348D20570995}" type="datetime1">
              <a:rPr lang="en-US" smtClean="0"/>
              <a:pPr>
                <a:defRPr/>
              </a:pPr>
              <a:t>3/14/12</a:t>
            </a:fld>
            <a:endParaRPr lang="en-US"/>
          </a:p>
        </p:txBody>
      </p:sp>
      <p:sp>
        <p:nvSpPr>
          <p:cNvPr id="5" name="Footer Placeholder 4"/>
          <p:cNvSpPr>
            <a:spLocks noGrp="1"/>
          </p:cNvSpPr>
          <p:nvPr>
            <p:ph type="ftr" sz="quarter" idx="11"/>
          </p:nvPr>
        </p:nvSpPr>
        <p:spPr/>
        <p:txBody>
          <a:bodyPr/>
          <a:lstStyle/>
          <a:p>
            <a:pPr>
              <a:defRPr/>
            </a:pPr>
            <a:r>
              <a:rPr lang="en-US" smtClean="0"/>
              <a:t>Spring 2012 -- Lecture #17</a:t>
            </a:r>
            <a:endParaRPr lang="en-US"/>
          </a:p>
        </p:txBody>
      </p:sp>
      <p:sp>
        <p:nvSpPr>
          <p:cNvPr id="6" name="Slide Number Placeholder 5"/>
          <p:cNvSpPr>
            <a:spLocks noGrp="1"/>
          </p:cNvSpPr>
          <p:nvPr>
            <p:ph type="sldNum" sz="quarter" idx="12"/>
          </p:nvPr>
        </p:nvSpPr>
        <p:spPr/>
        <p:txBody>
          <a:bodyPr/>
          <a:lstStyle/>
          <a:p>
            <a:pPr>
              <a:defRPr/>
            </a:pPr>
            <a:fld id="{AD7BF3F3-C70C-C24F-874A-AD8A0D3DC081}" type="slidenum">
              <a:rPr lang="en-US"/>
              <a:pPr>
                <a:defRPr/>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Synchronous Digital Systems</a:t>
            </a:r>
          </a:p>
        </p:txBody>
      </p:sp>
      <p:sp>
        <p:nvSpPr>
          <p:cNvPr id="4" name="Date Placeholder 3"/>
          <p:cNvSpPr>
            <a:spLocks noGrp="1"/>
          </p:cNvSpPr>
          <p:nvPr>
            <p:ph type="dt" sz="quarter" idx="10"/>
          </p:nvPr>
        </p:nvSpPr>
        <p:spPr/>
        <p:txBody>
          <a:bodyPr/>
          <a:lstStyle/>
          <a:p>
            <a:pPr>
              <a:defRPr/>
            </a:pPr>
            <a:fld id="{2624B524-0EEC-464B-A310-BB7A4A94EE43}" type="datetime1">
              <a:rPr lang="en-US" smtClean="0"/>
              <a:pPr>
                <a:defRPr/>
              </a:pPr>
              <a:t>3/14/12</a:t>
            </a:fld>
            <a:endParaRPr lang="en-US"/>
          </a:p>
        </p:txBody>
      </p:sp>
      <p:sp>
        <p:nvSpPr>
          <p:cNvPr id="5" name="Footer Placeholder 4"/>
          <p:cNvSpPr>
            <a:spLocks noGrp="1"/>
          </p:cNvSpPr>
          <p:nvPr>
            <p:ph type="ftr" sz="quarter" idx="11"/>
          </p:nvPr>
        </p:nvSpPr>
        <p:spPr/>
        <p:txBody>
          <a:bodyPr/>
          <a:lstStyle/>
          <a:p>
            <a:pPr>
              <a:defRPr/>
            </a:pPr>
            <a:r>
              <a:rPr lang="en-US" smtClean="0"/>
              <a:t>Spring 2012 -- Lecture #17</a:t>
            </a:r>
            <a:endParaRPr lang="en-US"/>
          </a:p>
        </p:txBody>
      </p:sp>
      <p:sp>
        <p:nvSpPr>
          <p:cNvPr id="6" name="Slide Number Placeholder 5"/>
          <p:cNvSpPr>
            <a:spLocks noGrp="1"/>
          </p:cNvSpPr>
          <p:nvPr>
            <p:ph type="sldNum" sz="quarter" idx="12"/>
          </p:nvPr>
        </p:nvSpPr>
        <p:spPr/>
        <p:txBody>
          <a:bodyPr/>
          <a:lstStyle/>
          <a:p>
            <a:pPr>
              <a:defRPr/>
            </a:pPr>
            <a:fld id="{04B0CAB2-761D-0442-8E79-01B0481F9092}" type="slidenum">
              <a:rPr lang="en-US"/>
              <a:pPr>
                <a:defRPr/>
              </a:pPr>
              <a:t>21</a:t>
            </a:fld>
            <a:endParaRPr lang="en-US"/>
          </a:p>
        </p:txBody>
      </p:sp>
      <p:sp>
        <p:nvSpPr>
          <p:cNvPr id="23558" name="Rectangle 3"/>
          <p:cNvSpPr txBox="1">
            <a:spLocks noChangeArrowheads="1"/>
          </p:cNvSpPr>
          <p:nvPr/>
        </p:nvSpPr>
        <p:spPr bwMode="auto">
          <a:xfrm>
            <a:off x="685800" y="2192338"/>
            <a:ext cx="7848600" cy="4275529"/>
          </a:xfrm>
          <a:prstGeom prst="rect">
            <a:avLst/>
          </a:prstGeom>
          <a:noFill/>
          <a:ln w="12700">
            <a:noFill/>
            <a:miter lim="800000"/>
            <a:headEnd/>
            <a:tailEnd/>
          </a:ln>
        </p:spPr>
        <p:txBody>
          <a:bodyPr lIns="63500" tIns="25400" rIns="63500" bIns="25400">
            <a:prstTxWarp prst="textNoShape">
              <a:avLst/>
            </a:prstTxWarp>
            <a:spAutoFit/>
          </a:bodyPr>
          <a:lstStyle/>
          <a:p>
            <a:pPr marL="203200" indent="-203200" defTabSz="914400" eaLnBrk="0" hangingPunct="0">
              <a:lnSpc>
                <a:spcPct val="75000"/>
              </a:lnSpc>
              <a:spcBef>
                <a:spcPct val="65000"/>
              </a:spcBef>
              <a:buSzPct val="100000"/>
              <a:buFont typeface="Times" charset="0"/>
              <a:buNone/>
            </a:pPr>
            <a:r>
              <a:rPr lang="en-US" sz="3200" i="1" dirty="0">
                <a:latin typeface="Calibri" charset="0"/>
              </a:rPr>
              <a:t>Synchronous</a:t>
            </a:r>
            <a:r>
              <a:rPr lang="en-US" sz="3200" dirty="0">
                <a:latin typeface="Calibri" charset="0"/>
              </a:rPr>
              <a:t>:</a:t>
            </a:r>
          </a:p>
          <a:p>
            <a:pPr marL="685800" lvl="1" indent="-190500" defTabSz="914400" eaLnBrk="0" hangingPunct="0">
              <a:lnSpc>
                <a:spcPct val="85000"/>
              </a:lnSpc>
              <a:spcBef>
                <a:spcPct val="40000"/>
              </a:spcBef>
              <a:buSzPct val="100000"/>
              <a:buFontTx/>
              <a:buChar char="•"/>
            </a:pPr>
            <a:r>
              <a:rPr lang="en-US" sz="2800" dirty="0">
                <a:latin typeface="Calibri" charset="0"/>
              </a:rPr>
              <a:t> All operations coordinated by a central clock</a:t>
            </a:r>
          </a:p>
          <a:p>
            <a:pPr marL="1257300" lvl="2" indent="-342900" defTabSz="914400" eaLnBrk="0" hangingPunct="0">
              <a:lnSpc>
                <a:spcPct val="85000"/>
              </a:lnSpc>
              <a:spcBef>
                <a:spcPct val="40000"/>
              </a:spcBef>
              <a:buSzPct val="100000"/>
              <a:buFont typeface="Wingdings" charset="2"/>
              <a:buChar char="§"/>
            </a:pPr>
            <a:r>
              <a:rPr lang="en-US" sz="2400" dirty="0">
                <a:latin typeface="Calibri" charset="0"/>
              </a:rPr>
              <a:t>“Heartbeat” of the system!</a:t>
            </a:r>
          </a:p>
          <a:p>
            <a:pPr marL="203200" indent="-203200" defTabSz="914400" eaLnBrk="0" hangingPunct="0">
              <a:lnSpc>
                <a:spcPct val="75000"/>
              </a:lnSpc>
              <a:spcBef>
                <a:spcPct val="65000"/>
              </a:spcBef>
              <a:buSzPct val="100000"/>
              <a:buFont typeface="Times" charset="0"/>
              <a:buNone/>
            </a:pPr>
            <a:r>
              <a:rPr lang="en-US" sz="3200" i="1" dirty="0">
                <a:latin typeface="Calibri" charset="0"/>
              </a:rPr>
              <a:t>Digital</a:t>
            </a:r>
            <a:r>
              <a:rPr lang="en-US" sz="3200" dirty="0">
                <a:latin typeface="Calibri" charset="0"/>
              </a:rPr>
              <a:t>:</a:t>
            </a:r>
          </a:p>
          <a:p>
            <a:pPr marL="685800" lvl="1" indent="-190500" defTabSz="914400" eaLnBrk="0" hangingPunct="0">
              <a:lnSpc>
                <a:spcPct val="85000"/>
              </a:lnSpc>
              <a:spcBef>
                <a:spcPct val="40000"/>
              </a:spcBef>
              <a:buSzPct val="100000"/>
              <a:buFontTx/>
              <a:buChar char="•"/>
            </a:pPr>
            <a:r>
              <a:rPr lang="en-US" sz="2800" dirty="0" smtClean="0">
                <a:latin typeface="Calibri" charset="0"/>
              </a:rPr>
              <a:t> Represent All </a:t>
            </a:r>
            <a:r>
              <a:rPr lang="en-US" sz="2800" dirty="0">
                <a:latin typeface="Calibri" charset="0"/>
              </a:rPr>
              <a:t>values</a:t>
            </a:r>
            <a:r>
              <a:rPr lang="en-US" sz="2800" dirty="0" smtClean="0">
                <a:latin typeface="Calibri" charset="0"/>
              </a:rPr>
              <a:t> by 2 discrete values</a:t>
            </a:r>
          </a:p>
          <a:p>
            <a:pPr marL="685800" lvl="1" indent="-190500" defTabSz="914400" eaLnBrk="0" hangingPunct="0">
              <a:lnSpc>
                <a:spcPct val="85000"/>
              </a:lnSpc>
              <a:spcBef>
                <a:spcPct val="40000"/>
              </a:spcBef>
              <a:buSzPct val="100000"/>
              <a:buFontTx/>
              <a:buChar char="•"/>
            </a:pPr>
            <a:r>
              <a:rPr lang="en-US" sz="2800" dirty="0" smtClean="0">
                <a:latin typeface="Calibri" charset="0"/>
              </a:rPr>
              <a:t> Electrical signals are treated as 1’s and 0’s</a:t>
            </a:r>
          </a:p>
          <a:p>
            <a:pPr marL="1143000" lvl="2" indent="-190500" defTabSz="914400" eaLnBrk="0" hangingPunct="0">
              <a:lnSpc>
                <a:spcPct val="85000"/>
              </a:lnSpc>
              <a:spcBef>
                <a:spcPct val="40000"/>
              </a:spcBef>
              <a:buSzPct val="100000"/>
              <a:buFontTx/>
              <a:buChar char="•"/>
            </a:pPr>
            <a:r>
              <a:rPr lang="en-US" sz="2800" dirty="0" smtClean="0">
                <a:latin typeface="Calibri" charset="0"/>
              </a:rPr>
              <a:t>1 and 0 are complements of each other</a:t>
            </a:r>
          </a:p>
          <a:p>
            <a:pPr marL="685800" lvl="1" indent="-190500" defTabSz="914400" eaLnBrk="0" hangingPunct="0">
              <a:lnSpc>
                <a:spcPct val="85000"/>
              </a:lnSpc>
              <a:spcBef>
                <a:spcPct val="40000"/>
              </a:spcBef>
              <a:buSzPct val="100000"/>
              <a:buFontTx/>
              <a:buChar char="•"/>
            </a:pPr>
            <a:r>
              <a:rPr lang="en-US" sz="2800" dirty="0" smtClean="0">
                <a:latin typeface="Calibri" charset="0"/>
              </a:rPr>
              <a:t>High /low voltage for true / false, 1 / 0</a:t>
            </a:r>
          </a:p>
        </p:txBody>
      </p:sp>
      <p:sp>
        <p:nvSpPr>
          <p:cNvPr id="23559" name="Text Box 4"/>
          <p:cNvSpPr txBox="1">
            <a:spLocks noChangeArrowheads="1"/>
          </p:cNvSpPr>
          <p:nvPr/>
        </p:nvSpPr>
        <p:spPr bwMode="auto">
          <a:xfrm>
            <a:off x="822325" y="1268413"/>
            <a:ext cx="7635875" cy="830262"/>
          </a:xfrm>
          <a:prstGeom prst="rect">
            <a:avLst/>
          </a:prstGeom>
          <a:noFill/>
          <a:ln w="12700">
            <a:noFill/>
            <a:miter lim="800000"/>
            <a:headEnd/>
            <a:tailEnd/>
          </a:ln>
        </p:spPr>
        <p:txBody>
          <a:bodyPr>
            <a:prstTxWarp prst="textNoShape">
              <a:avLst/>
            </a:prstTxWarp>
            <a:spAutoFit/>
          </a:bodyPr>
          <a:lstStyle/>
          <a:p>
            <a:pPr algn="ctr"/>
            <a:r>
              <a:rPr lang="en-US" sz="2400" i="1">
                <a:latin typeface="Calibri" charset="0"/>
              </a:rPr>
              <a:t>Hardware of a processor, such as the MIPS, is an example of a Synchronous Digital System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 name="Footer Placeholder 4"/>
          <p:cNvSpPr>
            <a:spLocks noGrp="1"/>
          </p:cNvSpPr>
          <p:nvPr>
            <p:ph type="ftr" sz="quarter" idx="11"/>
          </p:nvPr>
        </p:nvSpPr>
        <p:spPr/>
        <p:txBody>
          <a:bodyPr/>
          <a:lstStyle/>
          <a:p>
            <a:pPr>
              <a:defRPr/>
            </a:pPr>
            <a:r>
              <a:rPr lang="en-US" smtClean="0"/>
              <a:t>Spring 2012 -- Lecture #17</a:t>
            </a:r>
            <a:endParaRPr lang="en-US"/>
          </a:p>
        </p:txBody>
      </p:sp>
      <p:sp>
        <p:nvSpPr>
          <p:cNvPr id="26628" name="Rectangle 33"/>
          <p:cNvSpPr>
            <a:spLocks noChangeArrowheads="1"/>
          </p:cNvSpPr>
          <p:nvPr/>
        </p:nvSpPr>
        <p:spPr bwMode="auto">
          <a:xfrm>
            <a:off x="2192338" y="2581275"/>
            <a:ext cx="550862"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A</a:t>
            </a:r>
          </a:p>
        </p:txBody>
      </p:sp>
      <p:sp>
        <p:nvSpPr>
          <p:cNvPr id="26629" name="Rectangle 34"/>
          <p:cNvSpPr>
            <a:spLocks noChangeArrowheads="1"/>
          </p:cNvSpPr>
          <p:nvPr/>
        </p:nvSpPr>
        <p:spPr bwMode="auto">
          <a:xfrm>
            <a:off x="3792538" y="2581275"/>
            <a:ext cx="550862"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Z</a:t>
            </a:r>
          </a:p>
        </p:txBody>
      </p:sp>
      <p:sp>
        <p:nvSpPr>
          <p:cNvPr id="26630" name="Line 36"/>
          <p:cNvSpPr>
            <a:spLocks noChangeShapeType="1"/>
          </p:cNvSpPr>
          <p:nvPr/>
        </p:nvSpPr>
        <p:spPr bwMode="auto">
          <a:xfrm>
            <a:off x="2057400" y="2628900"/>
            <a:ext cx="0" cy="3810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20612" name="Rectangle 132"/>
          <p:cNvSpPr>
            <a:spLocks noGrp="1" noChangeArrowheads="1"/>
          </p:cNvSpPr>
          <p:nvPr>
            <p:ph type="title"/>
          </p:nvPr>
        </p:nvSpPr>
        <p:spPr/>
        <p:txBody>
          <a:bodyPr rtlCol="0">
            <a:normAutofit fontScale="90000"/>
          </a:bodyPr>
          <a:lstStyle/>
          <a:p>
            <a:pPr eaLnBrk="1" fontAlgn="auto" hangingPunct="1">
              <a:spcAft>
                <a:spcPts val="0"/>
              </a:spcAft>
              <a:defRPr/>
            </a:pPr>
            <a:r>
              <a:rPr lang="en-US">
                <a:ea typeface="+mj-ea"/>
                <a:cs typeface="+mj-cs"/>
              </a:rPr>
              <a:t>Switches: Basic Element of Physical Implementations</a:t>
            </a:r>
          </a:p>
        </p:txBody>
      </p:sp>
      <p:sp>
        <p:nvSpPr>
          <p:cNvPr id="26633" name="Rectangle 133"/>
          <p:cNvSpPr>
            <a:spLocks noGrp="1" noChangeArrowheads="1"/>
          </p:cNvSpPr>
          <p:nvPr>
            <p:ph type="body" idx="1"/>
          </p:nvPr>
        </p:nvSpPr>
        <p:spPr>
          <a:xfrm>
            <a:off x="457200" y="1600201"/>
            <a:ext cx="8229600" cy="939800"/>
          </a:xfrm>
        </p:spPr>
        <p:txBody>
          <a:bodyPr>
            <a:normAutofit lnSpcReduction="10000"/>
          </a:bodyPr>
          <a:lstStyle/>
          <a:p>
            <a:pPr eaLnBrk="1" hangingPunct="1"/>
            <a:r>
              <a:rPr lang="en-US" sz="2800" dirty="0"/>
              <a:t>Implementing a simple circuit (arrow shows action if wire changes to “1</a:t>
            </a:r>
            <a:r>
              <a:rPr lang="en-US" sz="2800" dirty="0" smtClean="0"/>
              <a:t>” or is </a:t>
            </a:r>
            <a:r>
              <a:rPr lang="en-US" sz="2800" i="1" dirty="0" smtClean="0">
                <a:solidFill>
                  <a:srgbClr val="0000FF"/>
                </a:solidFill>
              </a:rPr>
              <a:t>asserted</a:t>
            </a:r>
            <a:r>
              <a:rPr lang="en-US" sz="2800" dirty="0" smtClean="0"/>
              <a:t>)</a:t>
            </a:r>
            <a:r>
              <a:rPr lang="en-US" sz="2800" dirty="0"/>
              <a:t>:</a:t>
            </a:r>
          </a:p>
        </p:txBody>
      </p:sp>
      <p:sp>
        <p:nvSpPr>
          <p:cNvPr id="26634" name="Rectangle 74"/>
          <p:cNvSpPr>
            <a:spLocks noChangeArrowheads="1"/>
          </p:cNvSpPr>
          <p:nvPr/>
        </p:nvSpPr>
        <p:spPr bwMode="auto">
          <a:xfrm>
            <a:off x="3935413" y="5829300"/>
            <a:ext cx="860425" cy="422275"/>
          </a:xfrm>
          <a:prstGeom prst="rect">
            <a:avLst/>
          </a:prstGeom>
          <a:noFill/>
          <a:ln w="12700">
            <a:noFill/>
            <a:miter lim="800000"/>
            <a:headEnd/>
            <a:tailEnd/>
          </a:ln>
        </p:spPr>
        <p:txBody>
          <a:bodyPr wrap="none">
            <a:prstTxWarp prst="textNoShape">
              <a:avLst/>
            </a:prstTxWarp>
            <a:spAutoFit/>
          </a:bodyPr>
          <a:lstStyle/>
          <a:p>
            <a:pPr>
              <a:lnSpc>
                <a:spcPts val="2600"/>
              </a:lnSpc>
              <a:spcBef>
                <a:spcPts val="1100"/>
              </a:spcBef>
            </a:pPr>
            <a:r>
              <a:rPr lang="en-US">
                <a:solidFill>
                  <a:srgbClr val="000000"/>
                </a:solidFill>
                <a:latin typeface="Tahoma" charset="0"/>
              </a:rPr>
              <a:t>Z  </a:t>
            </a:r>
            <a:r>
              <a:rPr lang="en-US">
                <a:solidFill>
                  <a:srgbClr val="000000"/>
                </a:solidFill>
                <a:latin typeface="Symbol" charset="2"/>
              </a:rPr>
              <a:t></a:t>
            </a:r>
            <a:r>
              <a:rPr lang="en-US">
                <a:solidFill>
                  <a:srgbClr val="000000"/>
                </a:solidFill>
                <a:latin typeface="Tahoma" charset="0"/>
              </a:rPr>
              <a:t>  A</a:t>
            </a:r>
          </a:p>
        </p:txBody>
      </p:sp>
      <p:sp>
        <p:nvSpPr>
          <p:cNvPr id="26635" name="Line 76"/>
          <p:cNvSpPr>
            <a:spLocks noChangeShapeType="1"/>
          </p:cNvSpPr>
          <p:nvPr/>
        </p:nvSpPr>
        <p:spPr bwMode="auto">
          <a:xfrm>
            <a:off x="2286000" y="3238500"/>
            <a:ext cx="8382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36" name="Line 77"/>
          <p:cNvSpPr>
            <a:spLocks noChangeShapeType="1"/>
          </p:cNvSpPr>
          <p:nvPr/>
        </p:nvSpPr>
        <p:spPr bwMode="auto">
          <a:xfrm>
            <a:off x="3886200" y="3238500"/>
            <a:ext cx="0" cy="457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37" name="Line 78"/>
          <p:cNvSpPr>
            <a:spLocks noChangeShapeType="1"/>
          </p:cNvSpPr>
          <p:nvPr/>
        </p:nvSpPr>
        <p:spPr bwMode="auto">
          <a:xfrm flipH="1">
            <a:off x="2895600" y="36957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38" name="Line 79"/>
          <p:cNvSpPr>
            <a:spLocks noChangeShapeType="1"/>
          </p:cNvSpPr>
          <p:nvPr/>
        </p:nvSpPr>
        <p:spPr bwMode="auto">
          <a:xfrm flipH="1">
            <a:off x="1219200" y="3695700"/>
            <a:ext cx="1295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39" name="Line 80"/>
          <p:cNvSpPr>
            <a:spLocks noChangeShapeType="1"/>
          </p:cNvSpPr>
          <p:nvPr/>
        </p:nvSpPr>
        <p:spPr bwMode="auto">
          <a:xfrm flipV="1">
            <a:off x="1219200" y="3238500"/>
            <a:ext cx="0" cy="457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40" name="Line 81"/>
          <p:cNvSpPr>
            <a:spLocks noChangeShapeType="1"/>
          </p:cNvSpPr>
          <p:nvPr/>
        </p:nvSpPr>
        <p:spPr bwMode="auto">
          <a:xfrm>
            <a:off x="1219200" y="3238500"/>
            <a:ext cx="609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2" name="Group 85"/>
          <p:cNvGrpSpPr>
            <a:grpSpLocks/>
          </p:cNvGrpSpPr>
          <p:nvPr/>
        </p:nvGrpSpPr>
        <p:grpSpPr bwMode="auto">
          <a:xfrm>
            <a:off x="3124200" y="2687638"/>
            <a:ext cx="762000" cy="550862"/>
            <a:chOff x="1872" y="1440"/>
            <a:chExt cx="480" cy="347"/>
          </a:xfrm>
        </p:grpSpPr>
        <p:sp>
          <p:nvSpPr>
            <p:cNvPr id="26688" name="Oval 9"/>
            <p:cNvSpPr>
              <a:spLocks noChangeArrowheads="1"/>
            </p:cNvSpPr>
            <p:nvPr/>
          </p:nvSpPr>
          <p:spPr bwMode="auto">
            <a:xfrm>
              <a:off x="2051" y="1515"/>
              <a:ext cx="71"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89" name="Oval 11"/>
            <p:cNvSpPr>
              <a:spLocks noChangeArrowheads="1"/>
            </p:cNvSpPr>
            <p:nvPr/>
          </p:nvSpPr>
          <p:spPr bwMode="auto">
            <a:xfrm>
              <a:off x="1968" y="1440"/>
              <a:ext cx="288" cy="288"/>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0" name="Oval 12"/>
            <p:cNvSpPr>
              <a:spLocks noChangeArrowheads="1"/>
            </p:cNvSpPr>
            <p:nvPr/>
          </p:nvSpPr>
          <p:spPr bwMode="auto">
            <a:xfrm>
              <a:off x="2019" y="1531"/>
              <a:ext cx="71"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1" name="Oval 13"/>
            <p:cNvSpPr>
              <a:spLocks noChangeArrowheads="1"/>
            </p:cNvSpPr>
            <p:nvPr/>
          </p:nvSpPr>
          <p:spPr bwMode="auto">
            <a:xfrm>
              <a:off x="2098" y="1523"/>
              <a:ext cx="72"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2" name="Oval 14"/>
            <p:cNvSpPr>
              <a:spLocks noChangeArrowheads="1"/>
            </p:cNvSpPr>
            <p:nvPr/>
          </p:nvSpPr>
          <p:spPr bwMode="auto">
            <a:xfrm>
              <a:off x="2130" y="1515"/>
              <a:ext cx="70"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3" name="Line 15"/>
            <p:cNvSpPr>
              <a:spLocks noChangeShapeType="1"/>
            </p:cNvSpPr>
            <p:nvPr/>
          </p:nvSpPr>
          <p:spPr bwMode="auto">
            <a:xfrm>
              <a:off x="2027" y="1586"/>
              <a:ext cx="48" cy="134"/>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6694" name="Line 16"/>
            <p:cNvSpPr>
              <a:spLocks noChangeShapeType="1"/>
            </p:cNvSpPr>
            <p:nvPr/>
          </p:nvSpPr>
          <p:spPr bwMode="auto">
            <a:xfrm flipH="1">
              <a:off x="2138" y="1578"/>
              <a:ext cx="54" cy="15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6695" name="Line 17"/>
            <p:cNvSpPr>
              <a:spLocks noChangeShapeType="1"/>
            </p:cNvSpPr>
            <p:nvPr/>
          </p:nvSpPr>
          <p:spPr bwMode="auto">
            <a:xfrm flipH="1">
              <a:off x="2064" y="1733"/>
              <a:ext cx="15" cy="54"/>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6696" name="Line 18"/>
            <p:cNvSpPr>
              <a:spLocks noChangeShapeType="1"/>
            </p:cNvSpPr>
            <p:nvPr/>
          </p:nvSpPr>
          <p:spPr bwMode="auto">
            <a:xfrm>
              <a:off x="2142" y="1724"/>
              <a:ext cx="18" cy="63"/>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6697" name="Oval 35"/>
            <p:cNvSpPr>
              <a:spLocks noChangeArrowheads="1"/>
            </p:cNvSpPr>
            <p:nvPr/>
          </p:nvSpPr>
          <p:spPr bwMode="auto">
            <a:xfrm>
              <a:off x="2051" y="1507"/>
              <a:ext cx="71"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8" name="Line 82"/>
            <p:cNvSpPr>
              <a:spLocks noChangeShapeType="1"/>
            </p:cNvSpPr>
            <p:nvPr/>
          </p:nvSpPr>
          <p:spPr bwMode="auto">
            <a:xfrm>
              <a:off x="2160" y="1787"/>
              <a:ext cx="192"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99" name="Line 83"/>
            <p:cNvSpPr>
              <a:spLocks noChangeShapeType="1"/>
            </p:cNvSpPr>
            <p:nvPr/>
          </p:nvSpPr>
          <p:spPr bwMode="auto">
            <a:xfrm flipH="1">
              <a:off x="1872" y="1787"/>
              <a:ext cx="192"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3" name="Group 97"/>
          <p:cNvGrpSpPr>
            <a:grpSpLocks/>
          </p:cNvGrpSpPr>
          <p:nvPr/>
        </p:nvGrpSpPr>
        <p:grpSpPr bwMode="auto">
          <a:xfrm>
            <a:off x="1752600" y="3009900"/>
            <a:ext cx="609600" cy="304800"/>
            <a:chOff x="1104" y="1728"/>
            <a:chExt cx="384" cy="192"/>
          </a:xfrm>
        </p:grpSpPr>
        <p:sp>
          <p:nvSpPr>
            <p:cNvPr id="26685" name="Line 21"/>
            <p:cNvSpPr>
              <a:spLocks noChangeShapeType="1"/>
            </p:cNvSpPr>
            <p:nvPr/>
          </p:nvSpPr>
          <p:spPr bwMode="auto">
            <a:xfrm flipH="1" flipV="1">
              <a:off x="1200" y="1728"/>
              <a:ext cx="240" cy="144"/>
            </a:xfrm>
            <a:prstGeom prst="line">
              <a:avLst/>
            </a:prstGeom>
            <a:noFill/>
            <a:ln w="38100">
              <a:solidFill>
                <a:srgbClr val="000000"/>
              </a:solidFill>
              <a:round/>
              <a:headEnd/>
              <a:tailEnd/>
            </a:ln>
          </p:spPr>
          <p:txBody>
            <a:bodyPr wrap="none" anchor="ctr">
              <a:prstTxWarp prst="textNoShape">
                <a:avLst/>
              </a:prstTxWarp>
            </a:bodyPr>
            <a:lstStyle/>
            <a:p>
              <a:endParaRPr lang="en-US"/>
            </a:p>
          </p:txBody>
        </p:sp>
        <p:sp>
          <p:nvSpPr>
            <p:cNvPr id="26686" name="Oval 86"/>
            <p:cNvSpPr>
              <a:spLocks noChangeArrowheads="1"/>
            </p:cNvSpPr>
            <p:nvPr/>
          </p:nvSpPr>
          <p:spPr bwMode="auto">
            <a:xfrm>
              <a:off x="1392" y="1824"/>
              <a:ext cx="96" cy="96"/>
            </a:xfrm>
            <a:prstGeom prst="ellipse">
              <a:avLst/>
            </a:prstGeom>
            <a:solidFill>
              <a:srgbClr val="000000"/>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87" name="Oval 87"/>
            <p:cNvSpPr>
              <a:spLocks noChangeArrowheads="1"/>
            </p:cNvSpPr>
            <p:nvPr/>
          </p:nvSpPr>
          <p:spPr bwMode="auto">
            <a:xfrm>
              <a:off x="1104" y="1824"/>
              <a:ext cx="96" cy="96"/>
            </a:xfrm>
            <a:prstGeom prst="ellipse">
              <a:avLst/>
            </a:prstGeom>
            <a:solidFill>
              <a:srgbClr val="000000"/>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4" name="Group 96"/>
          <p:cNvGrpSpPr>
            <a:grpSpLocks/>
          </p:cNvGrpSpPr>
          <p:nvPr/>
        </p:nvGrpSpPr>
        <p:grpSpPr bwMode="auto">
          <a:xfrm>
            <a:off x="2514600" y="3467100"/>
            <a:ext cx="381000" cy="457200"/>
            <a:chOff x="1584" y="2016"/>
            <a:chExt cx="240" cy="288"/>
          </a:xfrm>
        </p:grpSpPr>
        <p:sp>
          <p:nvSpPr>
            <p:cNvPr id="26679" name="Line 88"/>
            <p:cNvSpPr>
              <a:spLocks noChangeShapeType="1"/>
            </p:cNvSpPr>
            <p:nvPr/>
          </p:nvSpPr>
          <p:spPr bwMode="auto">
            <a:xfrm>
              <a:off x="1824"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0" name="Line 89"/>
            <p:cNvSpPr>
              <a:spLocks noChangeShapeType="1"/>
            </p:cNvSpPr>
            <p:nvPr/>
          </p:nvSpPr>
          <p:spPr bwMode="auto">
            <a:xfrm>
              <a:off x="1776"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1" name="Line 90"/>
            <p:cNvSpPr>
              <a:spLocks noChangeShapeType="1"/>
            </p:cNvSpPr>
            <p:nvPr/>
          </p:nvSpPr>
          <p:spPr bwMode="auto">
            <a:xfrm>
              <a:off x="1728"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2" name="Line 91"/>
            <p:cNvSpPr>
              <a:spLocks noChangeShapeType="1"/>
            </p:cNvSpPr>
            <p:nvPr/>
          </p:nvSpPr>
          <p:spPr bwMode="auto">
            <a:xfrm>
              <a:off x="1680"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3" name="Line 92"/>
            <p:cNvSpPr>
              <a:spLocks noChangeShapeType="1"/>
            </p:cNvSpPr>
            <p:nvPr/>
          </p:nvSpPr>
          <p:spPr bwMode="auto">
            <a:xfrm>
              <a:off x="1632"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4" name="Line 93"/>
            <p:cNvSpPr>
              <a:spLocks noChangeShapeType="1"/>
            </p:cNvSpPr>
            <p:nvPr/>
          </p:nvSpPr>
          <p:spPr bwMode="auto">
            <a:xfrm>
              <a:off x="1584"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26644" name="Rectangle 98"/>
          <p:cNvSpPr>
            <a:spLocks noChangeArrowheads="1"/>
          </p:cNvSpPr>
          <p:nvPr/>
        </p:nvSpPr>
        <p:spPr bwMode="auto">
          <a:xfrm>
            <a:off x="2192338" y="4387850"/>
            <a:ext cx="550862"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A</a:t>
            </a:r>
          </a:p>
        </p:txBody>
      </p:sp>
      <p:sp>
        <p:nvSpPr>
          <p:cNvPr id="26645" name="Line 99"/>
          <p:cNvSpPr>
            <a:spLocks noChangeShapeType="1"/>
          </p:cNvSpPr>
          <p:nvPr/>
        </p:nvSpPr>
        <p:spPr bwMode="auto">
          <a:xfrm>
            <a:off x="2057400" y="4435475"/>
            <a:ext cx="0" cy="381000"/>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a:p>
        </p:txBody>
      </p:sp>
      <p:sp>
        <p:nvSpPr>
          <p:cNvPr id="26646" name="Line 100"/>
          <p:cNvSpPr>
            <a:spLocks noChangeShapeType="1"/>
          </p:cNvSpPr>
          <p:nvPr/>
        </p:nvSpPr>
        <p:spPr bwMode="auto">
          <a:xfrm>
            <a:off x="2286000" y="4914900"/>
            <a:ext cx="8382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47" name="Line 101"/>
          <p:cNvSpPr>
            <a:spLocks noChangeShapeType="1"/>
          </p:cNvSpPr>
          <p:nvPr/>
        </p:nvSpPr>
        <p:spPr bwMode="auto">
          <a:xfrm>
            <a:off x="3886200" y="4914900"/>
            <a:ext cx="0" cy="457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48" name="Line 102"/>
          <p:cNvSpPr>
            <a:spLocks noChangeShapeType="1"/>
          </p:cNvSpPr>
          <p:nvPr/>
        </p:nvSpPr>
        <p:spPr bwMode="auto">
          <a:xfrm flipH="1">
            <a:off x="2895600" y="53721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49" name="Line 103"/>
          <p:cNvSpPr>
            <a:spLocks noChangeShapeType="1"/>
          </p:cNvSpPr>
          <p:nvPr/>
        </p:nvSpPr>
        <p:spPr bwMode="auto">
          <a:xfrm flipH="1">
            <a:off x="1219200" y="5372100"/>
            <a:ext cx="1295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50" name="Line 104"/>
          <p:cNvSpPr>
            <a:spLocks noChangeShapeType="1"/>
          </p:cNvSpPr>
          <p:nvPr/>
        </p:nvSpPr>
        <p:spPr bwMode="auto">
          <a:xfrm flipV="1">
            <a:off x="1219200" y="4914900"/>
            <a:ext cx="0" cy="457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51" name="Line 105"/>
          <p:cNvSpPr>
            <a:spLocks noChangeShapeType="1"/>
          </p:cNvSpPr>
          <p:nvPr/>
        </p:nvSpPr>
        <p:spPr bwMode="auto">
          <a:xfrm>
            <a:off x="1219200" y="4914900"/>
            <a:ext cx="609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5" name="Group 106"/>
          <p:cNvGrpSpPr>
            <a:grpSpLocks/>
          </p:cNvGrpSpPr>
          <p:nvPr/>
        </p:nvGrpSpPr>
        <p:grpSpPr bwMode="auto">
          <a:xfrm>
            <a:off x="3124200" y="4364038"/>
            <a:ext cx="762000" cy="550862"/>
            <a:chOff x="1872" y="1440"/>
            <a:chExt cx="480" cy="347"/>
          </a:xfrm>
          <a:solidFill>
            <a:srgbClr val="FFFF00"/>
          </a:solidFill>
        </p:grpSpPr>
        <p:sp>
          <p:nvSpPr>
            <p:cNvPr id="26667" name="Oval 107"/>
            <p:cNvSpPr>
              <a:spLocks noChangeArrowheads="1"/>
            </p:cNvSpPr>
            <p:nvPr/>
          </p:nvSpPr>
          <p:spPr bwMode="auto">
            <a:xfrm>
              <a:off x="2051" y="1515"/>
              <a:ext cx="71" cy="71"/>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68" name="Oval 108"/>
            <p:cNvSpPr>
              <a:spLocks noChangeArrowheads="1"/>
            </p:cNvSpPr>
            <p:nvPr/>
          </p:nvSpPr>
          <p:spPr bwMode="auto">
            <a:xfrm>
              <a:off x="1968" y="1440"/>
              <a:ext cx="288" cy="288"/>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69" name="Oval 109"/>
            <p:cNvSpPr>
              <a:spLocks noChangeArrowheads="1"/>
            </p:cNvSpPr>
            <p:nvPr/>
          </p:nvSpPr>
          <p:spPr bwMode="auto">
            <a:xfrm>
              <a:off x="2019" y="1531"/>
              <a:ext cx="71" cy="71"/>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70" name="Oval 110"/>
            <p:cNvSpPr>
              <a:spLocks noChangeArrowheads="1"/>
            </p:cNvSpPr>
            <p:nvPr/>
          </p:nvSpPr>
          <p:spPr bwMode="auto">
            <a:xfrm>
              <a:off x="2098" y="1523"/>
              <a:ext cx="72" cy="71"/>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71" name="Oval 111"/>
            <p:cNvSpPr>
              <a:spLocks noChangeArrowheads="1"/>
            </p:cNvSpPr>
            <p:nvPr/>
          </p:nvSpPr>
          <p:spPr bwMode="auto">
            <a:xfrm>
              <a:off x="2130" y="1515"/>
              <a:ext cx="70" cy="71"/>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72" name="Line 112"/>
            <p:cNvSpPr>
              <a:spLocks noChangeShapeType="1"/>
            </p:cNvSpPr>
            <p:nvPr/>
          </p:nvSpPr>
          <p:spPr bwMode="auto">
            <a:xfrm>
              <a:off x="2027" y="1586"/>
              <a:ext cx="48" cy="134"/>
            </a:xfrm>
            <a:prstGeom prst="line">
              <a:avLst/>
            </a:prstGeom>
            <a:grpFill/>
            <a:ln w="12700">
              <a:solidFill>
                <a:srgbClr val="000000"/>
              </a:solidFill>
              <a:round/>
              <a:headEnd/>
              <a:tailEnd/>
            </a:ln>
          </p:spPr>
          <p:txBody>
            <a:bodyPr wrap="none" anchor="ctr">
              <a:prstTxWarp prst="textNoShape">
                <a:avLst/>
              </a:prstTxWarp>
            </a:bodyPr>
            <a:lstStyle/>
            <a:p>
              <a:endParaRPr lang="en-US"/>
            </a:p>
          </p:txBody>
        </p:sp>
        <p:sp>
          <p:nvSpPr>
            <p:cNvPr id="26673" name="Line 113"/>
            <p:cNvSpPr>
              <a:spLocks noChangeShapeType="1"/>
            </p:cNvSpPr>
            <p:nvPr/>
          </p:nvSpPr>
          <p:spPr bwMode="auto">
            <a:xfrm flipH="1">
              <a:off x="2138" y="1578"/>
              <a:ext cx="54" cy="150"/>
            </a:xfrm>
            <a:prstGeom prst="line">
              <a:avLst/>
            </a:prstGeom>
            <a:grpFill/>
            <a:ln w="12700">
              <a:solidFill>
                <a:srgbClr val="000000"/>
              </a:solidFill>
              <a:round/>
              <a:headEnd/>
              <a:tailEnd/>
            </a:ln>
          </p:spPr>
          <p:txBody>
            <a:bodyPr wrap="none" anchor="ctr">
              <a:prstTxWarp prst="textNoShape">
                <a:avLst/>
              </a:prstTxWarp>
            </a:bodyPr>
            <a:lstStyle/>
            <a:p>
              <a:endParaRPr lang="en-US"/>
            </a:p>
          </p:txBody>
        </p:sp>
        <p:sp>
          <p:nvSpPr>
            <p:cNvPr id="26674" name="Line 114"/>
            <p:cNvSpPr>
              <a:spLocks noChangeShapeType="1"/>
            </p:cNvSpPr>
            <p:nvPr/>
          </p:nvSpPr>
          <p:spPr bwMode="auto">
            <a:xfrm flipH="1">
              <a:off x="2064" y="1733"/>
              <a:ext cx="15" cy="54"/>
            </a:xfrm>
            <a:prstGeom prst="line">
              <a:avLst/>
            </a:prstGeom>
            <a:grpFill/>
            <a:ln w="12700">
              <a:solidFill>
                <a:srgbClr val="000000"/>
              </a:solidFill>
              <a:round/>
              <a:headEnd/>
              <a:tailEnd/>
            </a:ln>
          </p:spPr>
          <p:txBody>
            <a:bodyPr wrap="none" anchor="ctr">
              <a:prstTxWarp prst="textNoShape">
                <a:avLst/>
              </a:prstTxWarp>
            </a:bodyPr>
            <a:lstStyle/>
            <a:p>
              <a:endParaRPr lang="en-US"/>
            </a:p>
          </p:txBody>
        </p:sp>
        <p:sp>
          <p:nvSpPr>
            <p:cNvPr id="26675" name="Line 115"/>
            <p:cNvSpPr>
              <a:spLocks noChangeShapeType="1"/>
            </p:cNvSpPr>
            <p:nvPr/>
          </p:nvSpPr>
          <p:spPr bwMode="auto">
            <a:xfrm>
              <a:off x="2142" y="1724"/>
              <a:ext cx="18" cy="63"/>
            </a:xfrm>
            <a:prstGeom prst="line">
              <a:avLst/>
            </a:prstGeom>
            <a:grpFill/>
            <a:ln w="12700">
              <a:solidFill>
                <a:srgbClr val="000000"/>
              </a:solidFill>
              <a:round/>
              <a:headEnd/>
              <a:tailEnd/>
            </a:ln>
          </p:spPr>
          <p:txBody>
            <a:bodyPr wrap="none" anchor="ctr">
              <a:prstTxWarp prst="textNoShape">
                <a:avLst/>
              </a:prstTxWarp>
            </a:bodyPr>
            <a:lstStyle/>
            <a:p>
              <a:endParaRPr lang="en-US"/>
            </a:p>
          </p:txBody>
        </p:sp>
        <p:sp>
          <p:nvSpPr>
            <p:cNvPr id="26676" name="Oval 116"/>
            <p:cNvSpPr>
              <a:spLocks noChangeArrowheads="1"/>
            </p:cNvSpPr>
            <p:nvPr/>
          </p:nvSpPr>
          <p:spPr bwMode="auto">
            <a:xfrm>
              <a:off x="2051" y="1507"/>
              <a:ext cx="71" cy="71"/>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77" name="Line 117"/>
            <p:cNvSpPr>
              <a:spLocks noChangeShapeType="1"/>
            </p:cNvSpPr>
            <p:nvPr/>
          </p:nvSpPr>
          <p:spPr bwMode="auto">
            <a:xfrm>
              <a:off x="2160" y="1787"/>
              <a:ext cx="192" cy="0"/>
            </a:xfrm>
            <a:prstGeom prst="line">
              <a:avLst/>
            </a:prstGeom>
            <a:grpFill/>
            <a:ln w="12700">
              <a:solidFill>
                <a:schemeClr val="tx1"/>
              </a:solidFill>
              <a:round/>
              <a:headEnd/>
              <a:tailEnd/>
            </a:ln>
          </p:spPr>
          <p:txBody>
            <a:bodyPr wrap="none" anchor="ctr">
              <a:prstTxWarp prst="textNoShape">
                <a:avLst/>
              </a:prstTxWarp>
            </a:bodyPr>
            <a:lstStyle/>
            <a:p>
              <a:endParaRPr lang="en-US"/>
            </a:p>
          </p:txBody>
        </p:sp>
        <p:sp>
          <p:nvSpPr>
            <p:cNvPr id="26678" name="Line 118"/>
            <p:cNvSpPr>
              <a:spLocks noChangeShapeType="1"/>
            </p:cNvSpPr>
            <p:nvPr/>
          </p:nvSpPr>
          <p:spPr bwMode="auto">
            <a:xfrm flipH="1">
              <a:off x="1872" y="1787"/>
              <a:ext cx="192" cy="0"/>
            </a:xfrm>
            <a:prstGeom prst="line">
              <a:avLst/>
            </a:prstGeom>
            <a:grpFill/>
            <a:ln w="12700">
              <a:solidFill>
                <a:schemeClr val="tx1"/>
              </a:solidFill>
              <a:round/>
              <a:headEnd/>
              <a:tailEnd/>
            </a:ln>
          </p:spPr>
          <p:txBody>
            <a:bodyPr wrap="none" anchor="ctr">
              <a:prstTxWarp prst="textNoShape">
                <a:avLst/>
              </a:prstTxWarp>
            </a:bodyPr>
            <a:lstStyle/>
            <a:p>
              <a:endParaRPr lang="en-US"/>
            </a:p>
          </p:txBody>
        </p:sp>
      </p:grpSp>
      <p:grpSp>
        <p:nvGrpSpPr>
          <p:cNvPr id="6" name="Group 130"/>
          <p:cNvGrpSpPr>
            <a:grpSpLocks/>
          </p:cNvGrpSpPr>
          <p:nvPr/>
        </p:nvGrpSpPr>
        <p:grpSpPr bwMode="auto">
          <a:xfrm>
            <a:off x="1752600" y="4838700"/>
            <a:ext cx="609600" cy="152400"/>
            <a:chOff x="1104" y="3168"/>
            <a:chExt cx="384" cy="96"/>
          </a:xfrm>
        </p:grpSpPr>
        <p:sp>
          <p:nvSpPr>
            <p:cNvPr id="26664" name="Line 120"/>
            <p:cNvSpPr>
              <a:spLocks noChangeShapeType="1"/>
            </p:cNvSpPr>
            <p:nvPr/>
          </p:nvSpPr>
          <p:spPr bwMode="auto">
            <a:xfrm flipH="1" flipV="1">
              <a:off x="1152" y="3216"/>
              <a:ext cx="288" cy="0"/>
            </a:xfrm>
            <a:prstGeom prst="line">
              <a:avLst/>
            </a:prstGeom>
            <a:noFill/>
            <a:ln w="38100">
              <a:solidFill>
                <a:srgbClr val="000000"/>
              </a:solidFill>
              <a:round/>
              <a:headEnd/>
              <a:tailEnd/>
            </a:ln>
          </p:spPr>
          <p:txBody>
            <a:bodyPr wrap="none" anchor="ctr">
              <a:prstTxWarp prst="textNoShape">
                <a:avLst/>
              </a:prstTxWarp>
            </a:bodyPr>
            <a:lstStyle/>
            <a:p>
              <a:endParaRPr lang="en-US"/>
            </a:p>
          </p:txBody>
        </p:sp>
        <p:sp>
          <p:nvSpPr>
            <p:cNvPr id="26665" name="Oval 121"/>
            <p:cNvSpPr>
              <a:spLocks noChangeArrowheads="1"/>
            </p:cNvSpPr>
            <p:nvPr/>
          </p:nvSpPr>
          <p:spPr bwMode="auto">
            <a:xfrm>
              <a:off x="1392" y="3168"/>
              <a:ext cx="96" cy="96"/>
            </a:xfrm>
            <a:prstGeom prst="ellipse">
              <a:avLst/>
            </a:prstGeom>
            <a:solidFill>
              <a:srgbClr val="000000"/>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66" name="Oval 122"/>
            <p:cNvSpPr>
              <a:spLocks noChangeArrowheads="1"/>
            </p:cNvSpPr>
            <p:nvPr/>
          </p:nvSpPr>
          <p:spPr bwMode="auto">
            <a:xfrm>
              <a:off x="1104" y="3168"/>
              <a:ext cx="96" cy="96"/>
            </a:xfrm>
            <a:prstGeom prst="ellipse">
              <a:avLst/>
            </a:prstGeom>
            <a:solidFill>
              <a:srgbClr val="000000"/>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7" name="Group 123"/>
          <p:cNvGrpSpPr>
            <a:grpSpLocks/>
          </p:cNvGrpSpPr>
          <p:nvPr/>
        </p:nvGrpSpPr>
        <p:grpSpPr bwMode="auto">
          <a:xfrm>
            <a:off x="2514600" y="5143500"/>
            <a:ext cx="381000" cy="457200"/>
            <a:chOff x="1584" y="2016"/>
            <a:chExt cx="240" cy="288"/>
          </a:xfrm>
        </p:grpSpPr>
        <p:sp>
          <p:nvSpPr>
            <p:cNvPr id="26658" name="Line 124"/>
            <p:cNvSpPr>
              <a:spLocks noChangeShapeType="1"/>
            </p:cNvSpPr>
            <p:nvPr/>
          </p:nvSpPr>
          <p:spPr bwMode="auto">
            <a:xfrm>
              <a:off x="1824"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59" name="Line 125"/>
            <p:cNvSpPr>
              <a:spLocks noChangeShapeType="1"/>
            </p:cNvSpPr>
            <p:nvPr/>
          </p:nvSpPr>
          <p:spPr bwMode="auto">
            <a:xfrm>
              <a:off x="1776"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60" name="Line 126"/>
            <p:cNvSpPr>
              <a:spLocks noChangeShapeType="1"/>
            </p:cNvSpPr>
            <p:nvPr/>
          </p:nvSpPr>
          <p:spPr bwMode="auto">
            <a:xfrm>
              <a:off x="1728"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61" name="Line 127"/>
            <p:cNvSpPr>
              <a:spLocks noChangeShapeType="1"/>
            </p:cNvSpPr>
            <p:nvPr/>
          </p:nvSpPr>
          <p:spPr bwMode="auto">
            <a:xfrm>
              <a:off x="1680"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62" name="Line 128"/>
            <p:cNvSpPr>
              <a:spLocks noChangeShapeType="1"/>
            </p:cNvSpPr>
            <p:nvPr/>
          </p:nvSpPr>
          <p:spPr bwMode="auto">
            <a:xfrm>
              <a:off x="1632"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63" name="Line 129"/>
            <p:cNvSpPr>
              <a:spLocks noChangeShapeType="1"/>
            </p:cNvSpPr>
            <p:nvPr/>
          </p:nvSpPr>
          <p:spPr bwMode="auto">
            <a:xfrm>
              <a:off x="1584"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26655" name="Rectangle 131"/>
          <p:cNvSpPr>
            <a:spLocks noChangeArrowheads="1"/>
          </p:cNvSpPr>
          <p:nvPr/>
        </p:nvSpPr>
        <p:spPr bwMode="auto">
          <a:xfrm>
            <a:off x="3810000" y="4229100"/>
            <a:ext cx="550863"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Z</a:t>
            </a:r>
          </a:p>
        </p:txBody>
      </p:sp>
      <p:sp>
        <p:nvSpPr>
          <p:cNvPr id="75" name="Date Placeholder 74"/>
          <p:cNvSpPr>
            <a:spLocks noGrp="1"/>
          </p:cNvSpPr>
          <p:nvPr>
            <p:ph type="dt" sz="quarter" idx="10"/>
          </p:nvPr>
        </p:nvSpPr>
        <p:spPr/>
        <p:txBody>
          <a:bodyPr/>
          <a:lstStyle/>
          <a:p>
            <a:pPr>
              <a:defRPr/>
            </a:pPr>
            <a:fld id="{DAA3B754-15D7-8C44-9A6B-FF0F8D66BD20}" type="datetime1">
              <a:rPr lang="en-US" smtClean="0"/>
              <a:pPr>
                <a:defRPr/>
              </a:pPr>
              <a:t>3/14/12</a:t>
            </a:fld>
            <a:endParaRPr lang="en-US"/>
          </a:p>
        </p:txBody>
      </p:sp>
      <p:sp>
        <p:nvSpPr>
          <p:cNvPr id="76" name="Slide Number Placeholder 75"/>
          <p:cNvSpPr>
            <a:spLocks noGrp="1"/>
          </p:cNvSpPr>
          <p:nvPr>
            <p:ph type="sldNum" sz="quarter" idx="12"/>
          </p:nvPr>
        </p:nvSpPr>
        <p:spPr/>
        <p:txBody>
          <a:bodyPr/>
          <a:lstStyle/>
          <a:p>
            <a:pPr>
              <a:defRPr/>
            </a:pPr>
            <a:fld id="{2FE4F4F6-8BFC-184D-A8F7-42D997396F71}" type="slidenum">
              <a:rPr lang="en-US"/>
              <a:pPr>
                <a:defRPr/>
              </a:pPr>
              <a:t>22</a:t>
            </a:fld>
            <a:endParaRPr lang="en-US"/>
          </a:p>
        </p:txBody>
      </p:sp>
      <p:grpSp>
        <p:nvGrpSpPr>
          <p:cNvPr id="79" name="Group 78"/>
          <p:cNvGrpSpPr/>
          <p:nvPr/>
        </p:nvGrpSpPr>
        <p:grpSpPr>
          <a:xfrm>
            <a:off x="2540001" y="2968625"/>
            <a:ext cx="6222999" cy="1637242"/>
            <a:chOff x="2540001" y="2968625"/>
            <a:chExt cx="6222999" cy="1637242"/>
          </a:xfrm>
        </p:grpSpPr>
        <p:sp>
          <p:nvSpPr>
            <p:cNvPr id="26627" name="Rectangle 32"/>
            <p:cNvSpPr>
              <a:spLocks noChangeArrowheads="1"/>
            </p:cNvSpPr>
            <p:nvPr/>
          </p:nvSpPr>
          <p:spPr bwMode="auto">
            <a:xfrm>
              <a:off x="4692650" y="2968625"/>
              <a:ext cx="4070350" cy="102870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spcBef>
                  <a:spcPts val="1100"/>
                </a:spcBef>
                <a:tabLst>
                  <a:tab pos="457200" algn="l"/>
                  <a:tab pos="914400" algn="l"/>
                  <a:tab pos="1371600" algn="l"/>
                </a:tabLst>
              </a:pPr>
              <a:r>
                <a:rPr lang="en-US" i="1" dirty="0">
                  <a:solidFill>
                    <a:srgbClr val="0000FF"/>
                  </a:solidFill>
                  <a:latin typeface="Comic Sans MS" charset="0"/>
                </a:rPr>
                <a:t>Close </a:t>
              </a:r>
              <a:r>
                <a:rPr lang="en-US" dirty="0">
                  <a:solidFill>
                    <a:srgbClr val="000000"/>
                  </a:solidFill>
                  <a:latin typeface="Comic Sans MS" charset="0"/>
                </a:rPr>
                <a:t>switch (if A is “1” or asserted)</a:t>
              </a:r>
              <a:br>
                <a:rPr lang="en-US" dirty="0">
                  <a:solidFill>
                    <a:srgbClr val="000000"/>
                  </a:solidFill>
                  <a:latin typeface="Comic Sans MS" charset="0"/>
                </a:rPr>
              </a:br>
              <a:r>
                <a:rPr lang="en-US" dirty="0">
                  <a:solidFill>
                    <a:srgbClr val="000000"/>
                  </a:solidFill>
                  <a:latin typeface="Comic Sans MS" charset="0"/>
                </a:rPr>
                <a:t>and turn on light bulb (Z)</a:t>
              </a:r>
              <a:br>
                <a:rPr lang="en-US" dirty="0">
                  <a:solidFill>
                    <a:srgbClr val="000000"/>
                  </a:solidFill>
                  <a:latin typeface="Comic Sans MS" charset="0"/>
                </a:rPr>
              </a:br>
              <a:endParaRPr lang="en-US" dirty="0">
                <a:solidFill>
                  <a:srgbClr val="000000"/>
                </a:solidFill>
                <a:latin typeface="Comic Sans MS" charset="0"/>
              </a:endParaRPr>
            </a:p>
          </p:txBody>
        </p:sp>
        <p:cxnSp>
          <p:nvCxnSpPr>
            <p:cNvPr id="78" name="Straight Arrow Connector 77"/>
            <p:cNvCxnSpPr/>
            <p:nvPr/>
          </p:nvCxnSpPr>
          <p:spPr>
            <a:xfrm rot="10800000" flipV="1">
              <a:off x="2540001" y="3691467"/>
              <a:ext cx="2150533"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82" name="Group 81"/>
          <p:cNvGrpSpPr/>
          <p:nvPr/>
        </p:nvGrpSpPr>
        <p:grpSpPr>
          <a:xfrm>
            <a:off x="2540001" y="3285067"/>
            <a:ext cx="6285441" cy="2120899"/>
            <a:chOff x="2540001" y="3285067"/>
            <a:chExt cx="6285441" cy="2120899"/>
          </a:xfrm>
        </p:grpSpPr>
        <p:sp>
          <p:nvSpPr>
            <p:cNvPr id="26631" name="Rectangle 60"/>
            <p:cNvSpPr>
              <a:spLocks noChangeArrowheads="1"/>
            </p:cNvSpPr>
            <p:nvPr/>
          </p:nvSpPr>
          <p:spPr bwMode="auto">
            <a:xfrm>
              <a:off x="4755092" y="4378854"/>
              <a:ext cx="4070350" cy="1027112"/>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spcBef>
                  <a:spcPts val="1100"/>
                </a:spcBef>
                <a:tabLst>
                  <a:tab pos="457200" algn="l"/>
                  <a:tab pos="914400" algn="l"/>
                  <a:tab pos="1371600" algn="l"/>
                </a:tabLst>
              </a:pPr>
              <a:r>
                <a:rPr lang="en-US" i="1" dirty="0">
                  <a:solidFill>
                    <a:srgbClr val="0000FF"/>
                  </a:solidFill>
                  <a:latin typeface="Comic Sans MS" charset="0"/>
                </a:rPr>
                <a:t>Open </a:t>
              </a:r>
              <a:r>
                <a:rPr lang="en-US" dirty="0">
                  <a:solidFill>
                    <a:srgbClr val="000000"/>
                  </a:solidFill>
                  <a:latin typeface="Comic Sans MS" charset="0"/>
                </a:rPr>
                <a:t>switch (if A is “0” or unasserted)</a:t>
              </a:r>
              <a:br>
                <a:rPr lang="en-US" dirty="0">
                  <a:solidFill>
                    <a:srgbClr val="000000"/>
                  </a:solidFill>
                  <a:latin typeface="Comic Sans MS" charset="0"/>
                </a:rPr>
              </a:br>
              <a:r>
                <a:rPr lang="en-US" dirty="0">
                  <a:solidFill>
                    <a:srgbClr val="000000"/>
                  </a:solidFill>
                  <a:latin typeface="Comic Sans MS" charset="0"/>
                </a:rPr>
                <a:t>and turn off light bulb (Z)</a:t>
              </a:r>
            </a:p>
          </p:txBody>
        </p:sp>
        <p:cxnSp>
          <p:nvCxnSpPr>
            <p:cNvPr id="81" name="Straight Arrow Connector 80"/>
            <p:cNvCxnSpPr/>
            <p:nvPr/>
          </p:nvCxnSpPr>
          <p:spPr>
            <a:xfrm rot="10800000">
              <a:off x="2540001" y="3285067"/>
              <a:ext cx="2218267" cy="1219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 name="Footer Placeholder 4"/>
          <p:cNvSpPr>
            <a:spLocks noGrp="1"/>
          </p:cNvSpPr>
          <p:nvPr>
            <p:ph type="ftr" sz="quarter" idx="11"/>
          </p:nvPr>
        </p:nvSpPr>
        <p:spPr/>
        <p:txBody>
          <a:bodyPr/>
          <a:lstStyle/>
          <a:p>
            <a:pPr>
              <a:defRPr/>
            </a:pPr>
            <a:r>
              <a:rPr lang="en-US" smtClean="0"/>
              <a:t>Spring 2012 -- Lecture #17</a:t>
            </a:r>
            <a:endParaRPr lang="en-US"/>
          </a:p>
        </p:txBody>
      </p:sp>
      <p:sp>
        <p:nvSpPr>
          <p:cNvPr id="28675" name="Rectangle 9"/>
          <p:cNvSpPr>
            <a:spLocks noChangeArrowheads="1"/>
          </p:cNvSpPr>
          <p:nvPr/>
        </p:nvSpPr>
        <p:spPr bwMode="auto">
          <a:xfrm>
            <a:off x="2286000" y="2711450"/>
            <a:ext cx="901700" cy="452438"/>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AND</a:t>
            </a:r>
          </a:p>
        </p:txBody>
      </p:sp>
      <p:sp>
        <p:nvSpPr>
          <p:cNvPr id="28676" name="Rectangle 10"/>
          <p:cNvSpPr>
            <a:spLocks noChangeArrowheads="1"/>
          </p:cNvSpPr>
          <p:nvPr/>
        </p:nvSpPr>
        <p:spPr bwMode="auto">
          <a:xfrm>
            <a:off x="2336800" y="4567238"/>
            <a:ext cx="750888" cy="452437"/>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OR</a:t>
            </a:r>
          </a:p>
        </p:txBody>
      </p:sp>
      <p:grpSp>
        <p:nvGrpSpPr>
          <p:cNvPr id="2" name="Group 16"/>
          <p:cNvGrpSpPr>
            <a:grpSpLocks/>
          </p:cNvGrpSpPr>
          <p:nvPr/>
        </p:nvGrpSpPr>
        <p:grpSpPr bwMode="auto">
          <a:xfrm>
            <a:off x="3005138" y="3006725"/>
            <a:ext cx="2017712" cy="219075"/>
            <a:chOff x="2316" y="1492"/>
            <a:chExt cx="1288" cy="140"/>
          </a:xfrm>
        </p:grpSpPr>
        <p:sp>
          <p:nvSpPr>
            <p:cNvPr id="28710" name="Line 11"/>
            <p:cNvSpPr>
              <a:spLocks noChangeShapeType="1"/>
            </p:cNvSpPr>
            <p:nvPr/>
          </p:nvSpPr>
          <p:spPr bwMode="auto">
            <a:xfrm>
              <a:off x="2316" y="1632"/>
              <a:ext cx="28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711" name="Line 12"/>
            <p:cNvSpPr>
              <a:spLocks noChangeShapeType="1"/>
            </p:cNvSpPr>
            <p:nvPr/>
          </p:nvSpPr>
          <p:spPr bwMode="auto">
            <a:xfrm>
              <a:off x="2604" y="1492"/>
              <a:ext cx="208" cy="13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712" name="Line 13"/>
            <p:cNvSpPr>
              <a:spLocks noChangeShapeType="1"/>
            </p:cNvSpPr>
            <p:nvPr/>
          </p:nvSpPr>
          <p:spPr bwMode="auto">
            <a:xfrm>
              <a:off x="2820" y="1632"/>
              <a:ext cx="28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713" name="Line 14"/>
            <p:cNvSpPr>
              <a:spLocks noChangeShapeType="1"/>
            </p:cNvSpPr>
            <p:nvPr/>
          </p:nvSpPr>
          <p:spPr bwMode="auto">
            <a:xfrm>
              <a:off x="3108" y="1492"/>
              <a:ext cx="208" cy="13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714" name="Line 15"/>
            <p:cNvSpPr>
              <a:spLocks noChangeShapeType="1"/>
            </p:cNvSpPr>
            <p:nvPr/>
          </p:nvSpPr>
          <p:spPr bwMode="auto">
            <a:xfrm>
              <a:off x="3324" y="1632"/>
              <a:ext cx="28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grpSp>
      <p:sp>
        <p:nvSpPr>
          <p:cNvPr id="28678" name="Line 17"/>
          <p:cNvSpPr>
            <a:spLocks noChangeShapeType="1"/>
          </p:cNvSpPr>
          <p:nvPr/>
        </p:nvSpPr>
        <p:spPr bwMode="auto">
          <a:xfrm>
            <a:off x="3130550" y="5068888"/>
            <a:ext cx="55245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79" name="Line 18"/>
          <p:cNvSpPr>
            <a:spLocks noChangeShapeType="1"/>
          </p:cNvSpPr>
          <p:nvPr/>
        </p:nvSpPr>
        <p:spPr bwMode="auto">
          <a:xfrm>
            <a:off x="3689350" y="4849813"/>
            <a:ext cx="0" cy="43815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0" name="Line 19"/>
          <p:cNvSpPr>
            <a:spLocks noChangeShapeType="1"/>
          </p:cNvSpPr>
          <p:nvPr/>
        </p:nvSpPr>
        <p:spPr bwMode="auto">
          <a:xfrm>
            <a:off x="3695700" y="5295900"/>
            <a:ext cx="211138"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1" name="Line 20"/>
          <p:cNvSpPr>
            <a:spLocks noChangeShapeType="1"/>
          </p:cNvSpPr>
          <p:nvPr/>
        </p:nvSpPr>
        <p:spPr bwMode="auto">
          <a:xfrm>
            <a:off x="3919538" y="5300663"/>
            <a:ext cx="325437" cy="214312"/>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2" name="Line 21"/>
          <p:cNvSpPr>
            <a:spLocks noChangeShapeType="1"/>
          </p:cNvSpPr>
          <p:nvPr/>
        </p:nvSpPr>
        <p:spPr bwMode="auto">
          <a:xfrm>
            <a:off x="4257675" y="5295900"/>
            <a:ext cx="214313"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3" name="Line 22"/>
          <p:cNvSpPr>
            <a:spLocks noChangeShapeType="1"/>
          </p:cNvSpPr>
          <p:nvPr/>
        </p:nvSpPr>
        <p:spPr bwMode="auto">
          <a:xfrm flipV="1">
            <a:off x="4478338" y="4837113"/>
            <a:ext cx="0" cy="46355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4" name="Line 23"/>
          <p:cNvSpPr>
            <a:spLocks noChangeShapeType="1"/>
          </p:cNvSpPr>
          <p:nvPr/>
        </p:nvSpPr>
        <p:spPr bwMode="auto">
          <a:xfrm flipH="1">
            <a:off x="4244975" y="4843463"/>
            <a:ext cx="239713"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5" name="Line 24"/>
          <p:cNvSpPr>
            <a:spLocks noChangeShapeType="1"/>
          </p:cNvSpPr>
          <p:nvPr/>
        </p:nvSpPr>
        <p:spPr bwMode="auto">
          <a:xfrm flipH="1" flipV="1">
            <a:off x="3906838" y="4611688"/>
            <a:ext cx="350837" cy="238125"/>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6" name="Line 25"/>
          <p:cNvSpPr>
            <a:spLocks noChangeShapeType="1"/>
          </p:cNvSpPr>
          <p:nvPr/>
        </p:nvSpPr>
        <p:spPr bwMode="auto">
          <a:xfrm flipH="1">
            <a:off x="3683000" y="4843463"/>
            <a:ext cx="236538"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7" name="Line 26"/>
          <p:cNvSpPr>
            <a:spLocks noChangeShapeType="1"/>
          </p:cNvSpPr>
          <p:nvPr/>
        </p:nvSpPr>
        <p:spPr bwMode="auto">
          <a:xfrm>
            <a:off x="4484688" y="5068888"/>
            <a:ext cx="43815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8" name="Line 27"/>
          <p:cNvSpPr>
            <a:spLocks noChangeShapeType="1"/>
          </p:cNvSpPr>
          <p:nvPr/>
        </p:nvSpPr>
        <p:spPr bwMode="auto">
          <a:xfrm>
            <a:off x="3600450" y="2743200"/>
            <a:ext cx="0" cy="32702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28689" name="Line 28"/>
          <p:cNvSpPr>
            <a:spLocks noChangeShapeType="1"/>
          </p:cNvSpPr>
          <p:nvPr/>
        </p:nvSpPr>
        <p:spPr bwMode="auto">
          <a:xfrm>
            <a:off x="4389438" y="2743200"/>
            <a:ext cx="0" cy="32702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28690" name="Line 29"/>
          <p:cNvSpPr>
            <a:spLocks noChangeShapeType="1"/>
          </p:cNvSpPr>
          <p:nvPr/>
        </p:nvSpPr>
        <p:spPr bwMode="auto">
          <a:xfrm>
            <a:off x="4064000" y="4360863"/>
            <a:ext cx="0" cy="325437"/>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28691" name="Line 30"/>
          <p:cNvSpPr>
            <a:spLocks noChangeShapeType="1"/>
          </p:cNvSpPr>
          <p:nvPr/>
        </p:nvSpPr>
        <p:spPr bwMode="auto">
          <a:xfrm>
            <a:off x="4064000" y="5489575"/>
            <a:ext cx="0" cy="325438"/>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a:p>
        </p:txBody>
      </p:sp>
      <p:sp>
        <p:nvSpPr>
          <p:cNvPr id="28692" name="Oval 31"/>
          <p:cNvSpPr>
            <a:spLocks noChangeArrowheads="1"/>
          </p:cNvSpPr>
          <p:nvPr/>
        </p:nvSpPr>
        <p:spPr bwMode="auto">
          <a:xfrm>
            <a:off x="3406775" y="3181350"/>
            <a:ext cx="112713"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3" name="Oval 32"/>
          <p:cNvSpPr>
            <a:spLocks noChangeArrowheads="1"/>
          </p:cNvSpPr>
          <p:nvPr/>
        </p:nvSpPr>
        <p:spPr bwMode="auto">
          <a:xfrm>
            <a:off x="3730625" y="3181350"/>
            <a:ext cx="114300"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4" name="Oval 33"/>
          <p:cNvSpPr>
            <a:spLocks noChangeArrowheads="1"/>
          </p:cNvSpPr>
          <p:nvPr/>
        </p:nvSpPr>
        <p:spPr bwMode="auto">
          <a:xfrm>
            <a:off x="4194175" y="3181350"/>
            <a:ext cx="114300"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5" name="Oval 34"/>
          <p:cNvSpPr>
            <a:spLocks noChangeArrowheads="1"/>
          </p:cNvSpPr>
          <p:nvPr/>
        </p:nvSpPr>
        <p:spPr bwMode="auto">
          <a:xfrm>
            <a:off x="4521200" y="3181350"/>
            <a:ext cx="114300"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6" name="Oval 35"/>
          <p:cNvSpPr>
            <a:spLocks noChangeArrowheads="1"/>
          </p:cNvSpPr>
          <p:nvPr/>
        </p:nvSpPr>
        <p:spPr bwMode="auto">
          <a:xfrm>
            <a:off x="3870325" y="4800600"/>
            <a:ext cx="112713" cy="111125"/>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7" name="Oval 36"/>
          <p:cNvSpPr>
            <a:spLocks noChangeArrowheads="1"/>
          </p:cNvSpPr>
          <p:nvPr/>
        </p:nvSpPr>
        <p:spPr bwMode="auto">
          <a:xfrm>
            <a:off x="3870325" y="5251450"/>
            <a:ext cx="112713" cy="112713"/>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8" name="Oval 37"/>
          <p:cNvSpPr>
            <a:spLocks noChangeArrowheads="1"/>
          </p:cNvSpPr>
          <p:nvPr/>
        </p:nvSpPr>
        <p:spPr bwMode="auto">
          <a:xfrm>
            <a:off x="4194175" y="5238750"/>
            <a:ext cx="114300" cy="112713"/>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9" name="Oval 38"/>
          <p:cNvSpPr>
            <a:spLocks noChangeArrowheads="1"/>
          </p:cNvSpPr>
          <p:nvPr/>
        </p:nvSpPr>
        <p:spPr bwMode="auto">
          <a:xfrm>
            <a:off x="4194175" y="4800600"/>
            <a:ext cx="114300" cy="111125"/>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700" name="Rectangle 39"/>
          <p:cNvSpPr>
            <a:spLocks noChangeArrowheads="1"/>
          </p:cNvSpPr>
          <p:nvPr/>
        </p:nvSpPr>
        <p:spPr bwMode="auto">
          <a:xfrm>
            <a:off x="5680075" y="2838450"/>
            <a:ext cx="1577975" cy="588963"/>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spcBef>
                <a:spcPts val="1100"/>
              </a:spcBef>
              <a:tabLst>
                <a:tab pos="457200" algn="l"/>
                <a:tab pos="914400" algn="l"/>
                <a:tab pos="1371600" algn="l"/>
              </a:tabLst>
            </a:pPr>
            <a:r>
              <a:rPr lang="en-US">
                <a:solidFill>
                  <a:srgbClr val="000000"/>
                </a:solidFill>
                <a:latin typeface="Tahoma" charset="0"/>
              </a:rPr>
              <a:t>Z </a:t>
            </a:r>
            <a:r>
              <a:rPr lang="en-US">
                <a:solidFill>
                  <a:srgbClr val="000000"/>
                </a:solidFill>
                <a:latin typeface="Symbol" charset="2"/>
              </a:rPr>
              <a:t></a:t>
            </a:r>
            <a:r>
              <a:rPr lang="en-US">
                <a:solidFill>
                  <a:srgbClr val="000000"/>
                </a:solidFill>
                <a:latin typeface="Tahoma" charset="0"/>
              </a:rPr>
              <a:t>  A </a:t>
            </a:r>
            <a:r>
              <a:rPr lang="en-US" u="sng">
                <a:solidFill>
                  <a:srgbClr val="000000"/>
                </a:solidFill>
                <a:latin typeface="Tahoma" charset="0"/>
              </a:rPr>
              <a:t>and</a:t>
            </a:r>
            <a:r>
              <a:rPr lang="en-US">
                <a:solidFill>
                  <a:srgbClr val="000000"/>
                </a:solidFill>
                <a:latin typeface="Tahoma" charset="0"/>
              </a:rPr>
              <a:t> B</a:t>
            </a:r>
          </a:p>
        </p:txBody>
      </p:sp>
      <p:sp>
        <p:nvSpPr>
          <p:cNvPr id="28701" name="Rectangle 40"/>
          <p:cNvSpPr>
            <a:spLocks noChangeArrowheads="1"/>
          </p:cNvSpPr>
          <p:nvPr/>
        </p:nvSpPr>
        <p:spPr bwMode="auto">
          <a:xfrm>
            <a:off x="5703888" y="4743450"/>
            <a:ext cx="1454150" cy="588963"/>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spcBef>
                <a:spcPts val="1100"/>
              </a:spcBef>
              <a:tabLst>
                <a:tab pos="457200" algn="l"/>
                <a:tab pos="914400" algn="l"/>
                <a:tab pos="1371600" algn="l"/>
              </a:tabLst>
            </a:pPr>
            <a:r>
              <a:rPr lang="en-US">
                <a:solidFill>
                  <a:srgbClr val="000000"/>
                </a:solidFill>
                <a:latin typeface="Tahoma" charset="0"/>
              </a:rPr>
              <a:t>Z </a:t>
            </a:r>
            <a:r>
              <a:rPr lang="en-US">
                <a:solidFill>
                  <a:srgbClr val="000000"/>
                </a:solidFill>
                <a:latin typeface="Symbol" charset="2"/>
              </a:rPr>
              <a:t></a:t>
            </a:r>
            <a:r>
              <a:rPr lang="en-US">
                <a:solidFill>
                  <a:srgbClr val="000000"/>
                </a:solidFill>
                <a:latin typeface="Tahoma" charset="0"/>
              </a:rPr>
              <a:t>  A </a:t>
            </a:r>
            <a:r>
              <a:rPr lang="en-US" u="sng">
                <a:solidFill>
                  <a:srgbClr val="000000"/>
                </a:solidFill>
                <a:latin typeface="Tahoma" charset="0"/>
              </a:rPr>
              <a:t>or</a:t>
            </a:r>
            <a:r>
              <a:rPr lang="en-US">
                <a:solidFill>
                  <a:srgbClr val="000000"/>
                </a:solidFill>
                <a:latin typeface="Tahoma" charset="0"/>
              </a:rPr>
              <a:t> B </a:t>
            </a:r>
          </a:p>
        </p:txBody>
      </p:sp>
      <p:sp>
        <p:nvSpPr>
          <p:cNvPr id="28702" name="Rectangle 41"/>
          <p:cNvSpPr>
            <a:spLocks noChangeArrowheads="1"/>
          </p:cNvSpPr>
          <p:nvPr/>
        </p:nvSpPr>
        <p:spPr bwMode="auto">
          <a:xfrm>
            <a:off x="3638550" y="2549525"/>
            <a:ext cx="549275"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A</a:t>
            </a:r>
          </a:p>
        </p:txBody>
      </p:sp>
      <p:sp>
        <p:nvSpPr>
          <p:cNvPr id="28703" name="Rectangle 42"/>
          <p:cNvSpPr>
            <a:spLocks noChangeArrowheads="1"/>
          </p:cNvSpPr>
          <p:nvPr/>
        </p:nvSpPr>
        <p:spPr bwMode="auto">
          <a:xfrm>
            <a:off x="4427538" y="2524125"/>
            <a:ext cx="550862" cy="452438"/>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B</a:t>
            </a:r>
          </a:p>
        </p:txBody>
      </p:sp>
      <p:sp>
        <p:nvSpPr>
          <p:cNvPr id="28704" name="Rectangle 43"/>
          <p:cNvSpPr>
            <a:spLocks noChangeArrowheads="1"/>
          </p:cNvSpPr>
          <p:nvPr/>
        </p:nvSpPr>
        <p:spPr bwMode="auto">
          <a:xfrm>
            <a:off x="4114800" y="4116388"/>
            <a:ext cx="549275"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A</a:t>
            </a:r>
          </a:p>
        </p:txBody>
      </p:sp>
      <p:sp>
        <p:nvSpPr>
          <p:cNvPr id="28705" name="Rectangle 44"/>
          <p:cNvSpPr>
            <a:spLocks noChangeArrowheads="1"/>
          </p:cNvSpPr>
          <p:nvPr/>
        </p:nvSpPr>
        <p:spPr bwMode="auto">
          <a:xfrm>
            <a:off x="3787775" y="5683250"/>
            <a:ext cx="550863"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B</a:t>
            </a:r>
          </a:p>
        </p:txBody>
      </p:sp>
      <p:sp>
        <p:nvSpPr>
          <p:cNvPr id="28706" name="Rectangle 49"/>
          <p:cNvSpPr>
            <a:spLocks noGrp="1" noChangeArrowheads="1"/>
          </p:cNvSpPr>
          <p:nvPr>
            <p:ph type="title"/>
          </p:nvPr>
        </p:nvSpPr>
        <p:spPr/>
        <p:txBody>
          <a:bodyPr/>
          <a:lstStyle/>
          <a:p>
            <a:pPr eaLnBrk="1" hangingPunct="1"/>
            <a:r>
              <a:rPr lang="en-US"/>
              <a:t>Switches (cont’d)</a:t>
            </a:r>
          </a:p>
        </p:txBody>
      </p:sp>
      <p:sp>
        <p:nvSpPr>
          <p:cNvPr id="28707" name="Rectangle 50"/>
          <p:cNvSpPr>
            <a:spLocks noGrp="1" noChangeArrowheads="1"/>
          </p:cNvSpPr>
          <p:nvPr>
            <p:ph type="body" idx="1"/>
          </p:nvPr>
        </p:nvSpPr>
        <p:spPr/>
        <p:txBody>
          <a:bodyPr/>
          <a:lstStyle/>
          <a:p>
            <a:pPr eaLnBrk="1" hangingPunct="1"/>
            <a:r>
              <a:rPr lang="en-US" sz="2800"/>
              <a:t>Compose switches into more complex ones (Boolean functions):</a:t>
            </a:r>
          </a:p>
        </p:txBody>
      </p:sp>
      <p:sp>
        <p:nvSpPr>
          <p:cNvPr id="42" name="Date Placeholder 41"/>
          <p:cNvSpPr>
            <a:spLocks noGrp="1"/>
          </p:cNvSpPr>
          <p:nvPr>
            <p:ph type="dt" sz="quarter" idx="10"/>
          </p:nvPr>
        </p:nvSpPr>
        <p:spPr/>
        <p:txBody>
          <a:bodyPr/>
          <a:lstStyle/>
          <a:p>
            <a:pPr>
              <a:defRPr/>
            </a:pPr>
            <a:fld id="{040A7BBB-2D16-6C4D-BEFD-F33A731B2124}" type="datetime1">
              <a:rPr lang="en-US" smtClean="0"/>
              <a:pPr>
                <a:defRPr/>
              </a:pPr>
              <a:t>3/14/12</a:t>
            </a:fld>
            <a:endParaRPr lang="en-US"/>
          </a:p>
        </p:txBody>
      </p:sp>
      <p:sp>
        <p:nvSpPr>
          <p:cNvPr id="43" name="Slide Number Placeholder 42"/>
          <p:cNvSpPr>
            <a:spLocks noGrp="1"/>
          </p:cNvSpPr>
          <p:nvPr>
            <p:ph type="sldNum" sz="quarter" idx="12"/>
          </p:nvPr>
        </p:nvSpPr>
        <p:spPr/>
        <p:txBody>
          <a:bodyPr/>
          <a:lstStyle/>
          <a:p>
            <a:pPr>
              <a:defRPr/>
            </a:pPr>
            <a:fld id="{FC6B1CDA-2B76-D645-9CDF-26EA6863596B}" type="slidenum">
              <a:rPr lang="en-US"/>
              <a:pPr>
                <a:defRPr/>
              </a:pPr>
              <a:t>23</a:t>
            </a:fld>
            <a:endParaRPr lang="en-US"/>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boole.gif"/>
          <p:cNvPicPr>
            <a:picLocks noChangeAspect="1"/>
          </p:cNvPicPr>
          <p:nvPr/>
        </p:nvPicPr>
        <p:blipFill>
          <a:blip r:embed="rId2"/>
          <a:stretch>
            <a:fillRect/>
          </a:stretch>
        </p:blipFill>
        <p:spPr>
          <a:xfrm>
            <a:off x="6078071" y="3962400"/>
            <a:ext cx="3065929" cy="2895600"/>
          </a:xfrm>
          <a:prstGeom prst="rect">
            <a:avLst/>
          </a:prstGeom>
        </p:spPr>
      </p:pic>
      <p:sp>
        <p:nvSpPr>
          <p:cNvPr id="2" name="Title 1"/>
          <p:cNvSpPr>
            <a:spLocks noGrp="1"/>
          </p:cNvSpPr>
          <p:nvPr>
            <p:ph type="title"/>
          </p:nvPr>
        </p:nvSpPr>
        <p:spPr/>
        <p:txBody>
          <a:bodyPr/>
          <a:lstStyle/>
          <a:p>
            <a:r>
              <a:rPr lang="en-US" dirty="0" smtClean="0"/>
              <a:t>Historical Note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Early computer designers built ad hoc circuits from switches</a:t>
            </a:r>
          </a:p>
          <a:p>
            <a:r>
              <a:rPr lang="en-US" dirty="0" smtClean="0"/>
              <a:t>Began to notice common patterns in their work: </a:t>
            </a:r>
            <a:r>
              <a:rPr lang="en-US" dirty="0" err="1" smtClean="0"/>
              <a:t>ANDs</a:t>
            </a:r>
            <a:r>
              <a:rPr lang="en-US" dirty="0" smtClean="0"/>
              <a:t>, </a:t>
            </a:r>
            <a:r>
              <a:rPr lang="en-US" dirty="0" err="1" smtClean="0"/>
              <a:t>ORs</a:t>
            </a:r>
            <a:r>
              <a:rPr lang="en-US" dirty="0" smtClean="0"/>
              <a:t>, …</a:t>
            </a:r>
          </a:p>
          <a:p>
            <a:r>
              <a:rPr lang="en-US" dirty="0" smtClean="0"/>
              <a:t>Master’s thesis (by Claude Shannon) made link between work and 19</a:t>
            </a:r>
            <a:r>
              <a:rPr lang="en-US" baseline="30000" dirty="0" smtClean="0"/>
              <a:t>th</a:t>
            </a:r>
            <a:r>
              <a:rPr lang="en-US" dirty="0" smtClean="0"/>
              <a:t> Century </a:t>
            </a:r>
            <a:br>
              <a:rPr lang="en-US" dirty="0" smtClean="0"/>
            </a:br>
            <a:r>
              <a:rPr lang="en-US" dirty="0" smtClean="0"/>
              <a:t>Mathematician George Boole</a:t>
            </a:r>
          </a:p>
          <a:p>
            <a:pPr lvl="1"/>
            <a:r>
              <a:rPr lang="en-US" dirty="0" smtClean="0"/>
              <a:t>Called it “Boolean” in his honor</a:t>
            </a:r>
          </a:p>
          <a:p>
            <a:r>
              <a:rPr lang="en-US" dirty="0" smtClean="0"/>
              <a:t>Could apply math to give theory to </a:t>
            </a:r>
            <a:br>
              <a:rPr lang="en-US" dirty="0" smtClean="0"/>
            </a:br>
            <a:r>
              <a:rPr lang="en-US" dirty="0" smtClean="0"/>
              <a:t>hardware design, minimization, …</a:t>
            </a:r>
          </a:p>
        </p:txBody>
      </p:sp>
      <p:sp>
        <p:nvSpPr>
          <p:cNvPr id="4" name="Date Placeholder 3"/>
          <p:cNvSpPr>
            <a:spLocks noGrp="1"/>
          </p:cNvSpPr>
          <p:nvPr>
            <p:ph type="dt" sz="half" idx="10"/>
          </p:nvPr>
        </p:nvSpPr>
        <p:spPr/>
        <p:txBody>
          <a:bodyPr/>
          <a:lstStyle/>
          <a:p>
            <a:fld id="{F3B5D063-DF25-914A-A76D-822EDB2DA20E}" type="datetime1">
              <a:rPr lang="en-US" smtClean="0"/>
              <a:pPr/>
              <a:t>3/14/12</a:t>
            </a:fld>
            <a:endParaRPr lang="en-US" dirty="0"/>
          </a:p>
        </p:txBody>
      </p:sp>
      <p:sp>
        <p:nvSpPr>
          <p:cNvPr id="5" name="Footer Placeholder 4"/>
          <p:cNvSpPr>
            <a:spLocks noGrp="1"/>
          </p:cNvSpPr>
          <p:nvPr>
            <p:ph type="ftr" sz="quarter" idx="11"/>
          </p:nvPr>
        </p:nvSpPr>
        <p:spPr/>
        <p:txBody>
          <a:bodyPr/>
          <a:lstStyle/>
          <a:p>
            <a:r>
              <a:rPr lang="en-US" smtClean="0"/>
              <a:t>Spring 2012 --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457199" y="6356350"/>
            <a:ext cx="6383868" cy="501650"/>
          </a:xfrm>
        </p:spPr>
        <p:txBody>
          <a:bodyPr/>
          <a:lstStyle/>
          <a:p>
            <a:r>
              <a:rPr lang="en-US" smtClean="0"/>
              <a:t>Spring 2012 -- Lecture #17</a:t>
            </a:r>
            <a:endParaRPr lang="en-US" dirty="0"/>
          </a:p>
        </p:txBody>
      </p:sp>
      <p:sp>
        <p:nvSpPr>
          <p:cNvPr id="8194" name="Rectangle 2" descr="Large confetti"/>
          <p:cNvSpPr>
            <a:spLocks noGrp="1" noChangeArrowheads="1"/>
          </p:cNvSpPr>
          <p:nvPr>
            <p:ph type="title"/>
          </p:nvPr>
        </p:nvSpPr>
        <p:spPr/>
        <p:txBody>
          <a:bodyPr/>
          <a:lstStyle/>
          <a:p>
            <a:r>
              <a:rPr lang="en-US" dirty="0" smtClean="0"/>
              <a:t>Transistors</a:t>
            </a:r>
            <a:endParaRPr lang="en-US" dirty="0"/>
          </a:p>
        </p:txBody>
      </p:sp>
      <p:sp>
        <p:nvSpPr>
          <p:cNvPr id="8195" name="Rectangle 3"/>
          <p:cNvSpPr>
            <a:spLocks noGrp="1" noChangeArrowheads="1"/>
          </p:cNvSpPr>
          <p:nvPr>
            <p:ph type="body" idx="1"/>
          </p:nvPr>
        </p:nvSpPr>
        <p:spPr/>
        <p:txBody>
          <a:bodyPr>
            <a:normAutofit/>
          </a:bodyPr>
          <a:lstStyle/>
          <a:p>
            <a:r>
              <a:rPr lang="en-US" sz="2800" dirty="0" smtClean="0"/>
              <a:t>High </a:t>
            </a:r>
            <a:r>
              <a:rPr lang="en-US" sz="2800" dirty="0"/>
              <a:t>voltage (</a:t>
            </a:r>
            <a:r>
              <a:rPr lang="en-US" sz="2800" dirty="0" err="1"/>
              <a:t>V</a:t>
            </a:r>
            <a:r>
              <a:rPr lang="en-US" sz="2800" baseline="-25000" dirty="0" err="1"/>
              <a:t>dd</a:t>
            </a:r>
            <a:r>
              <a:rPr lang="en-US" sz="2800" dirty="0"/>
              <a:t>) </a:t>
            </a:r>
            <a:r>
              <a:rPr lang="en-US" sz="2800" dirty="0" smtClean="0"/>
              <a:t>represents </a:t>
            </a:r>
            <a:r>
              <a:rPr lang="en-US" sz="2800" dirty="0"/>
              <a:t>1, or true</a:t>
            </a:r>
            <a:endParaRPr lang="en-US" sz="2800" dirty="0" smtClean="0"/>
          </a:p>
          <a:p>
            <a:r>
              <a:rPr lang="en-US" sz="2800" dirty="0" smtClean="0"/>
              <a:t>Low </a:t>
            </a:r>
            <a:r>
              <a:rPr lang="en-US" sz="2800" dirty="0"/>
              <a:t>voltage (0 volts or</a:t>
            </a:r>
            <a:r>
              <a:rPr lang="en-US" sz="2800" dirty="0" smtClean="0"/>
              <a:t> Ground) represents </a:t>
            </a:r>
            <a:r>
              <a:rPr lang="en-US" sz="2800" dirty="0"/>
              <a:t>0, or </a:t>
            </a:r>
            <a:r>
              <a:rPr lang="en-US" sz="2800" dirty="0" smtClean="0"/>
              <a:t>false</a:t>
            </a:r>
          </a:p>
          <a:p>
            <a:r>
              <a:rPr lang="en-US" sz="2800" dirty="0" smtClean="0"/>
              <a:t>Let threshold voltage (</a:t>
            </a:r>
            <a:r>
              <a:rPr lang="en-US" sz="2800" dirty="0" err="1" smtClean="0"/>
              <a:t>V</a:t>
            </a:r>
            <a:r>
              <a:rPr lang="en-US" sz="2800" baseline="-25000" dirty="0" err="1" smtClean="0"/>
              <a:t>th</a:t>
            </a:r>
            <a:r>
              <a:rPr lang="en-US" sz="2800" dirty="0" smtClean="0"/>
              <a:t>) decide if a 0 or a 1</a:t>
            </a:r>
          </a:p>
          <a:p>
            <a:r>
              <a:rPr lang="en-US" sz="2800" dirty="0"/>
              <a:t>If</a:t>
            </a:r>
            <a:r>
              <a:rPr lang="en-US" sz="2800" dirty="0" smtClean="0"/>
              <a:t> switches control </a:t>
            </a:r>
            <a:r>
              <a:rPr lang="en-US" sz="2800" dirty="0"/>
              <a:t>whether</a:t>
            </a:r>
            <a:r>
              <a:rPr lang="en-US" sz="2800" dirty="0" smtClean="0"/>
              <a:t> voltages </a:t>
            </a:r>
            <a:r>
              <a:rPr lang="en-US" sz="2800" dirty="0"/>
              <a:t>can propagate through a circuit,</a:t>
            </a:r>
            <a:r>
              <a:rPr lang="en-US" sz="2800" dirty="0" smtClean="0"/>
              <a:t> can </a:t>
            </a:r>
            <a:r>
              <a:rPr lang="en-US" sz="2800" dirty="0"/>
              <a:t>build a </a:t>
            </a:r>
            <a:r>
              <a:rPr lang="en-US" sz="2800" dirty="0" smtClean="0"/>
              <a:t>computer</a:t>
            </a:r>
          </a:p>
          <a:p>
            <a:r>
              <a:rPr lang="en-US" sz="2800" dirty="0" smtClean="0"/>
              <a:t>Our switches: CMOS </a:t>
            </a:r>
            <a:r>
              <a:rPr lang="en-US" sz="2800" dirty="0"/>
              <a:t>transistors</a:t>
            </a:r>
          </a:p>
        </p:txBody>
      </p:sp>
      <p:sp>
        <p:nvSpPr>
          <p:cNvPr id="5" name="Date Placeholder 4"/>
          <p:cNvSpPr>
            <a:spLocks noGrp="1"/>
          </p:cNvSpPr>
          <p:nvPr>
            <p:ph type="dt" sz="half" idx="10"/>
          </p:nvPr>
        </p:nvSpPr>
        <p:spPr/>
        <p:txBody>
          <a:bodyPr/>
          <a:lstStyle/>
          <a:p>
            <a:fld id="{503BB337-1D1F-0C42-A5A7-3CCF2136E0B9}" type="datetime1">
              <a:rPr lang="en-US" smtClean="0"/>
              <a:pPr/>
              <a:t>3/14/12</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Spring 2012 -- Lecture #17</a:t>
            </a:r>
            <a:endParaRPr lang="en-US"/>
          </a:p>
        </p:txBody>
      </p:sp>
      <p:sp>
        <p:nvSpPr>
          <p:cNvPr id="30723" name="Rectangle 13"/>
          <p:cNvSpPr>
            <a:spLocks noGrp="1" noChangeArrowheads="1"/>
          </p:cNvSpPr>
          <p:nvPr>
            <p:ph type="title"/>
          </p:nvPr>
        </p:nvSpPr>
        <p:spPr/>
        <p:txBody>
          <a:bodyPr/>
          <a:lstStyle/>
          <a:p>
            <a:pPr eaLnBrk="1" hangingPunct="1"/>
            <a:r>
              <a:rPr lang="en-US" dirty="0" smtClean="0"/>
              <a:t>CMOS Transistor </a:t>
            </a:r>
            <a:r>
              <a:rPr lang="en-US" dirty="0"/>
              <a:t>Networks</a:t>
            </a:r>
          </a:p>
        </p:txBody>
      </p:sp>
      <p:sp>
        <p:nvSpPr>
          <p:cNvPr id="30724" name="Rectangle 14"/>
          <p:cNvSpPr>
            <a:spLocks noGrp="1" noChangeArrowheads="1"/>
          </p:cNvSpPr>
          <p:nvPr>
            <p:ph type="body" idx="1"/>
          </p:nvPr>
        </p:nvSpPr>
        <p:spPr/>
        <p:txBody>
          <a:bodyPr>
            <a:normAutofit fontScale="92500" lnSpcReduction="20000"/>
          </a:bodyPr>
          <a:lstStyle/>
          <a:p>
            <a:pPr eaLnBrk="1" hangingPunct="1"/>
            <a:r>
              <a:rPr lang="en-US" dirty="0"/>
              <a:t>Modern digital systems designed in CMOS</a:t>
            </a:r>
          </a:p>
          <a:p>
            <a:pPr lvl="1" eaLnBrk="1" hangingPunct="1"/>
            <a:r>
              <a:rPr lang="en-US" dirty="0"/>
              <a:t>MOS: Metal-Oxide on Semiconductor</a:t>
            </a:r>
          </a:p>
          <a:p>
            <a:pPr lvl="1" eaLnBrk="1" hangingPunct="1"/>
            <a:r>
              <a:rPr lang="en-US" dirty="0"/>
              <a:t>C for complementary:</a:t>
            </a:r>
            <a:r>
              <a:rPr lang="en-US" dirty="0" smtClean="0"/>
              <a:t> use </a:t>
            </a:r>
            <a:r>
              <a:rPr lang="en-US" i="1" dirty="0" smtClean="0">
                <a:solidFill>
                  <a:srgbClr val="0000FF"/>
                </a:solidFill>
              </a:rPr>
              <a:t>pairs </a:t>
            </a:r>
            <a:r>
              <a:rPr lang="en-US" dirty="0" smtClean="0"/>
              <a:t>of normally</a:t>
            </a:r>
            <a:r>
              <a:rPr lang="en-US" dirty="0"/>
              <a:t>-open and normally-closed </a:t>
            </a:r>
            <a:r>
              <a:rPr lang="en-US" dirty="0" smtClean="0"/>
              <a:t>switches</a:t>
            </a:r>
          </a:p>
          <a:p>
            <a:pPr lvl="2"/>
            <a:r>
              <a:rPr lang="en-US" dirty="0" smtClean="0"/>
              <a:t>Used to be called COS-MOS for complementary-symmetry -MOS</a:t>
            </a:r>
          </a:p>
          <a:p>
            <a:pPr lvl="1" eaLnBrk="1" hangingPunct="1"/>
            <a:endParaRPr lang="en-US" dirty="0" smtClean="0"/>
          </a:p>
          <a:p>
            <a:pPr eaLnBrk="1" hangingPunct="1"/>
            <a:r>
              <a:rPr lang="en-US" dirty="0" smtClean="0"/>
              <a:t>CMOS </a:t>
            </a:r>
            <a:r>
              <a:rPr lang="en-US" dirty="0"/>
              <a:t>transistors act as voltage-controlled switches</a:t>
            </a:r>
          </a:p>
          <a:p>
            <a:pPr lvl="1" eaLnBrk="1" hangingPunct="1"/>
            <a:r>
              <a:rPr lang="en-US" dirty="0"/>
              <a:t>Similar, though easier to work with, than relay </a:t>
            </a:r>
            <a:r>
              <a:rPr lang="en-US" dirty="0" smtClean="0"/>
              <a:t>switches from earlier era (Porter computer)</a:t>
            </a:r>
          </a:p>
          <a:p>
            <a:pPr lvl="1" eaLnBrk="1" hangingPunct="1"/>
            <a:r>
              <a:rPr lang="en-US" dirty="0" smtClean="0"/>
              <a:t>Use energy primarily when switching </a:t>
            </a:r>
            <a:endParaRPr lang="en-US" dirty="0"/>
          </a:p>
        </p:txBody>
      </p:sp>
      <p:sp>
        <p:nvSpPr>
          <p:cNvPr id="6" name="Date Placeholder 5"/>
          <p:cNvSpPr>
            <a:spLocks noGrp="1"/>
          </p:cNvSpPr>
          <p:nvPr>
            <p:ph type="dt" sz="quarter" idx="10"/>
          </p:nvPr>
        </p:nvSpPr>
        <p:spPr/>
        <p:txBody>
          <a:bodyPr/>
          <a:lstStyle/>
          <a:p>
            <a:pPr>
              <a:defRPr/>
            </a:pPr>
            <a:fld id="{24974C30-263B-E74A-A50A-EF1902FE54A5}" type="datetime1">
              <a:rPr lang="en-US" smtClean="0"/>
              <a:pPr>
                <a:defRPr/>
              </a:pPr>
              <a:t>3/14/12</a:t>
            </a:fld>
            <a:endParaRPr lang="en-US"/>
          </a:p>
        </p:txBody>
      </p:sp>
      <p:sp>
        <p:nvSpPr>
          <p:cNvPr id="7" name="Slide Number Placeholder 6"/>
          <p:cNvSpPr>
            <a:spLocks noGrp="1"/>
          </p:cNvSpPr>
          <p:nvPr>
            <p:ph type="sldNum" sz="quarter" idx="12"/>
          </p:nvPr>
        </p:nvSpPr>
        <p:spPr/>
        <p:txBody>
          <a:bodyPr/>
          <a:lstStyle/>
          <a:p>
            <a:pPr>
              <a:defRPr/>
            </a:pPr>
            <a:fld id="{FC279603-9B5A-5A4D-B49B-F39CD0D292C2}" type="slidenum">
              <a:rPr lang="en-US"/>
              <a:pPr>
                <a:defRPr/>
              </a:pPr>
              <a:t>26</a:t>
            </a:fld>
            <a:endParaRPr lang="en-US"/>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1" name="Rectangle 30"/>
          <p:cNvSpPr>
            <a:spLocks noChangeArrowheads="1"/>
          </p:cNvSpPr>
          <p:nvPr/>
        </p:nvSpPr>
        <p:spPr bwMode="auto">
          <a:xfrm>
            <a:off x="592672" y="4713288"/>
            <a:ext cx="3471863" cy="1687512"/>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err="1">
                <a:solidFill>
                  <a:srgbClr val="0000FF"/>
                </a:solidFill>
                <a:latin typeface="Tahoma" charset="0"/>
              </a:rPr>
              <a:t>n</a:t>
            </a:r>
            <a:r>
              <a:rPr lang="en-US" i="1" dirty="0">
                <a:solidFill>
                  <a:srgbClr val="0000FF"/>
                </a:solidFill>
                <a:latin typeface="Tahoma" charset="0"/>
              </a:rPr>
              <a:t>-</a:t>
            </a:r>
            <a:r>
              <a:rPr lang="en-US" i="1" dirty="0" smtClean="0">
                <a:solidFill>
                  <a:srgbClr val="0000FF"/>
                </a:solidFill>
                <a:latin typeface="Tahoma" charset="0"/>
              </a:rPr>
              <a:t>channel </a:t>
            </a:r>
            <a:r>
              <a:rPr lang="en-US" i="1" dirty="0" err="1" smtClean="0">
                <a:solidFill>
                  <a:srgbClr val="0000FF"/>
                </a:solidFill>
                <a:latin typeface="Tahoma" charset="0"/>
              </a:rPr>
              <a:t>transitor</a:t>
            </a:r>
            <a:r>
              <a:rPr lang="en-US" dirty="0" smtClean="0">
                <a:solidFill>
                  <a:srgbClr val="000000"/>
                </a:solidFill>
                <a:latin typeface="Tahoma" charset="0"/>
              </a:rPr>
              <a:t/>
            </a:r>
            <a:br>
              <a:rPr lang="en-US" dirty="0" smtClean="0">
                <a:solidFill>
                  <a:srgbClr val="000000"/>
                </a:solidFill>
                <a:latin typeface="Tahoma" charset="0"/>
              </a:rPr>
            </a:br>
            <a:r>
              <a:rPr lang="en-US" dirty="0">
                <a:solidFill>
                  <a:srgbClr val="0000FF"/>
                </a:solidFill>
                <a:latin typeface="Tahoma" charset="0"/>
              </a:rPr>
              <a:t>open </a:t>
            </a:r>
            <a:r>
              <a:rPr lang="en-US" dirty="0">
                <a:solidFill>
                  <a:srgbClr val="000000"/>
                </a:solidFill>
                <a:latin typeface="Tahoma" charset="0"/>
              </a:rPr>
              <a:t>when voltage at </a:t>
            </a:r>
            <a:r>
              <a:rPr lang="en-US" dirty="0" smtClean="0">
                <a:solidFill>
                  <a:srgbClr val="000000"/>
                </a:solidFill>
                <a:latin typeface="Tahoma" charset="0"/>
              </a:rPr>
              <a:t>Gate </a:t>
            </a:r>
            <a:r>
              <a:rPr lang="en-US" dirty="0">
                <a:solidFill>
                  <a:srgbClr val="000000"/>
                </a:solidFill>
                <a:latin typeface="Tahoma" charset="0"/>
              </a:rPr>
              <a:t>is low</a:t>
            </a:r>
            <a:br>
              <a:rPr lang="en-US" dirty="0">
                <a:solidFill>
                  <a:srgbClr val="000000"/>
                </a:solidFill>
                <a:latin typeface="Tahoma" charset="0"/>
              </a:rPr>
            </a:br>
            <a:r>
              <a:rPr lang="en-US" dirty="0">
                <a:solidFill>
                  <a:srgbClr val="0000FF"/>
                </a:solidFill>
                <a:latin typeface="Tahoma" charset="0"/>
              </a:rPr>
              <a:t>closes </a:t>
            </a:r>
            <a:r>
              <a:rPr lang="en-US" dirty="0">
                <a:solidFill>
                  <a:srgbClr val="000000"/>
                </a:solidFill>
                <a:latin typeface="Tahoma" charset="0"/>
              </a:rPr>
              <a:t>when:</a:t>
            </a:r>
          </a:p>
          <a:p>
            <a:pPr algn="ctr">
              <a:lnSpc>
                <a:spcPts val="2200"/>
              </a:lnSpc>
              <a:tabLst>
                <a:tab pos="457200" algn="l"/>
                <a:tab pos="914400" algn="l"/>
                <a:tab pos="1371600" algn="l"/>
              </a:tabLst>
            </a:pPr>
            <a:r>
              <a:rPr lang="en-US" dirty="0" err="1">
                <a:solidFill>
                  <a:srgbClr val="000000"/>
                </a:solidFill>
                <a:latin typeface="Tahoma" charset="0"/>
              </a:rPr>
              <a:t>voltage(</a:t>
            </a:r>
            <a:r>
              <a:rPr lang="en-US" dirty="0" err="1" smtClean="0">
                <a:solidFill>
                  <a:srgbClr val="000000"/>
                </a:solidFill>
                <a:latin typeface="Tahoma" charset="0"/>
              </a:rPr>
              <a:t>Gate</a:t>
            </a:r>
            <a:r>
              <a:rPr lang="en-US" dirty="0" smtClean="0">
                <a:solidFill>
                  <a:srgbClr val="000000"/>
                </a:solidFill>
                <a:latin typeface="Tahoma" charset="0"/>
              </a:rPr>
              <a:t>) </a:t>
            </a:r>
            <a:r>
              <a:rPr lang="en-US" dirty="0">
                <a:solidFill>
                  <a:srgbClr val="000000"/>
                </a:solidFill>
                <a:latin typeface="Tahoma" charset="0"/>
              </a:rPr>
              <a:t>&gt; voltage </a:t>
            </a:r>
            <a:r>
              <a:rPr lang="en-US" dirty="0" smtClean="0">
                <a:solidFill>
                  <a:srgbClr val="000000"/>
                </a:solidFill>
                <a:latin typeface="Tahoma" charset="0"/>
              </a:rPr>
              <a:t>(Threshold)</a:t>
            </a:r>
          </a:p>
          <a:p>
            <a:pPr algn="ctr">
              <a:lnSpc>
                <a:spcPts val="2200"/>
              </a:lnSpc>
              <a:tabLst>
                <a:tab pos="457200" algn="l"/>
                <a:tab pos="914400" algn="l"/>
                <a:tab pos="1371600" algn="l"/>
              </a:tabLst>
            </a:pPr>
            <a:r>
              <a:rPr lang="en-US" dirty="0" smtClean="0">
                <a:solidFill>
                  <a:srgbClr val="000000"/>
                </a:solidFill>
                <a:latin typeface="Tahoma" charset="0"/>
              </a:rPr>
              <a:t>(High resistance when gate voltage Low,</a:t>
            </a:r>
          </a:p>
          <a:p>
            <a:pPr algn="ctr">
              <a:lnSpc>
                <a:spcPts val="2200"/>
              </a:lnSpc>
              <a:tabLst>
                <a:tab pos="457200" algn="l"/>
                <a:tab pos="914400" algn="l"/>
                <a:tab pos="1371600" algn="l"/>
              </a:tabLst>
            </a:pPr>
            <a:r>
              <a:rPr lang="en-US" dirty="0" smtClean="0">
                <a:solidFill>
                  <a:srgbClr val="000000"/>
                </a:solidFill>
                <a:latin typeface="Tahoma" charset="0"/>
              </a:rPr>
              <a:t>Low resistance when gate voltage High)</a:t>
            </a:r>
            <a:endParaRPr lang="en-US" dirty="0">
              <a:solidFill>
                <a:srgbClr val="000000"/>
              </a:solidFill>
              <a:latin typeface="Tahoma" charset="0"/>
            </a:endParaRPr>
          </a:p>
        </p:txBody>
      </p:sp>
      <p:sp>
        <p:nvSpPr>
          <p:cNvPr id="30" name="Footer Placeholder 4"/>
          <p:cNvSpPr>
            <a:spLocks noGrp="1"/>
          </p:cNvSpPr>
          <p:nvPr>
            <p:ph type="ftr" sz="quarter" idx="11"/>
          </p:nvPr>
        </p:nvSpPr>
        <p:spPr/>
        <p:txBody>
          <a:bodyPr/>
          <a:lstStyle/>
          <a:p>
            <a:pPr>
              <a:defRPr/>
            </a:pPr>
            <a:r>
              <a:rPr lang="en-US" smtClean="0"/>
              <a:t>Spring 2012 -- Lecture #17</a:t>
            </a:r>
            <a:endParaRPr lang="en-US"/>
          </a:p>
        </p:txBody>
      </p:sp>
      <p:sp>
        <p:nvSpPr>
          <p:cNvPr id="32772" name="Rectangle 31"/>
          <p:cNvSpPr>
            <a:spLocks noChangeArrowheads="1"/>
          </p:cNvSpPr>
          <p:nvPr/>
        </p:nvSpPr>
        <p:spPr bwMode="auto">
          <a:xfrm>
            <a:off x="4808538" y="4713288"/>
            <a:ext cx="3471862" cy="1755245"/>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err="1">
                <a:solidFill>
                  <a:srgbClr val="0000FF"/>
                </a:solidFill>
                <a:latin typeface="Tahoma" charset="0"/>
              </a:rPr>
              <a:t>p</a:t>
            </a:r>
            <a:r>
              <a:rPr lang="en-US" i="1" dirty="0">
                <a:solidFill>
                  <a:srgbClr val="0000FF"/>
                </a:solidFill>
                <a:latin typeface="Tahoma" charset="0"/>
              </a:rPr>
              <a:t>-</a:t>
            </a:r>
            <a:r>
              <a:rPr lang="en-US" i="1" dirty="0" smtClean="0">
                <a:solidFill>
                  <a:srgbClr val="0000FF"/>
                </a:solidFill>
                <a:latin typeface="Tahoma" charset="0"/>
              </a:rPr>
              <a:t>channel transistor</a:t>
            </a:r>
            <a:r>
              <a:rPr lang="en-US" dirty="0" smtClean="0">
                <a:solidFill>
                  <a:srgbClr val="000000"/>
                </a:solidFill>
                <a:latin typeface="Tahoma" charset="0"/>
              </a:rPr>
              <a:t/>
            </a:r>
            <a:br>
              <a:rPr lang="en-US" dirty="0" smtClean="0">
                <a:solidFill>
                  <a:srgbClr val="000000"/>
                </a:solidFill>
                <a:latin typeface="Tahoma" charset="0"/>
              </a:rPr>
            </a:br>
            <a:r>
              <a:rPr lang="en-US" dirty="0">
                <a:solidFill>
                  <a:srgbClr val="0000FF"/>
                </a:solidFill>
                <a:latin typeface="Tahoma" charset="0"/>
              </a:rPr>
              <a:t>closed </a:t>
            </a:r>
            <a:r>
              <a:rPr lang="en-US" dirty="0">
                <a:solidFill>
                  <a:srgbClr val="000000"/>
                </a:solidFill>
                <a:latin typeface="Tahoma" charset="0"/>
              </a:rPr>
              <a:t>when voltage at </a:t>
            </a:r>
            <a:r>
              <a:rPr lang="en-US" dirty="0" smtClean="0">
                <a:solidFill>
                  <a:srgbClr val="000000"/>
                </a:solidFill>
                <a:latin typeface="Tahoma" charset="0"/>
              </a:rPr>
              <a:t>Gate </a:t>
            </a:r>
            <a:r>
              <a:rPr lang="en-US" dirty="0">
                <a:solidFill>
                  <a:srgbClr val="000000"/>
                </a:solidFill>
                <a:latin typeface="Tahoma" charset="0"/>
              </a:rPr>
              <a:t>is low</a:t>
            </a:r>
            <a:br>
              <a:rPr lang="en-US" dirty="0">
                <a:solidFill>
                  <a:srgbClr val="000000"/>
                </a:solidFill>
                <a:latin typeface="Tahoma" charset="0"/>
              </a:rPr>
            </a:br>
            <a:r>
              <a:rPr lang="en-US" dirty="0">
                <a:solidFill>
                  <a:srgbClr val="0000FF"/>
                </a:solidFill>
                <a:latin typeface="Tahoma" charset="0"/>
              </a:rPr>
              <a:t>opens </a:t>
            </a:r>
            <a:r>
              <a:rPr lang="en-US" dirty="0">
                <a:solidFill>
                  <a:srgbClr val="000000"/>
                </a:solidFill>
                <a:latin typeface="Tahoma" charset="0"/>
              </a:rPr>
              <a:t>when:</a:t>
            </a:r>
          </a:p>
          <a:p>
            <a:pPr algn="ctr">
              <a:lnSpc>
                <a:spcPts val="2200"/>
              </a:lnSpc>
              <a:tabLst>
                <a:tab pos="457200" algn="l"/>
                <a:tab pos="914400" algn="l"/>
                <a:tab pos="1371600" algn="l"/>
              </a:tabLst>
            </a:pPr>
            <a:r>
              <a:rPr lang="en-US" dirty="0" err="1">
                <a:solidFill>
                  <a:srgbClr val="000000"/>
                </a:solidFill>
                <a:latin typeface="Tahoma" charset="0"/>
              </a:rPr>
              <a:t>voltage(</a:t>
            </a:r>
            <a:r>
              <a:rPr lang="en-US" dirty="0" err="1" smtClean="0">
                <a:solidFill>
                  <a:srgbClr val="000000"/>
                </a:solidFill>
                <a:latin typeface="Tahoma" charset="0"/>
              </a:rPr>
              <a:t>Gate</a:t>
            </a:r>
            <a:r>
              <a:rPr lang="en-US" dirty="0" smtClean="0">
                <a:solidFill>
                  <a:srgbClr val="000000"/>
                </a:solidFill>
                <a:latin typeface="Tahoma" charset="0"/>
              </a:rPr>
              <a:t>) &gt; </a:t>
            </a:r>
            <a:r>
              <a:rPr lang="en-US" dirty="0">
                <a:solidFill>
                  <a:srgbClr val="000000"/>
                </a:solidFill>
                <a:latin typeface="Tahoma" charset="0"/>
              </a:rPr>
              <a:t>voltage </a:t>
            </a:r>
            <a:r>
              <a:rPr lang="en-US" dirty="0" smtClean="0">
                <a:solidFill>
                  <a:srgbClr val="000000"/>
                </a:solidFill>
                <a:latin typeface="Tahoma" charset="0"/>
              </a:rPr>
              <a:t>(Threshold)</a:t>
            </a:r>
          </a:p>
          <a:p>
            <a:pPr algn="ctr">
              <a:lnSpc>
                <a:spcPts val="2200"/>
              </a:lnSpc>
              <a:tabLst>
                <a:tab pos="457200" algn="l"/>
                <a:tab pos="914400" algn="l"/>
                <a:tab pos="1371600" algn="l"/>
              </a:tabLst>
            </a:pPr>
            <a:r>
              <a:rPr lang="en-US" dirty="0" smtClean="0">
                <a:solidFill>
                  <a:srgbClr val="000000"/>
                </a:solidFill>
                <a:latin typeface="Tahoma" charset="0"/>
              </a:rPr>
              <a:t>(Low resistance when gate voltage Low,</a:t>
            </a:r>
          </a:p>
          <a:p>
            <a:pPr algn="ctr">
              <a:lnSpc>
                <a:spcPts val="2200"/>
              </a:lnSpc>
              <a:tabLst>
                <a:tab pos="457200" algn="l"/>
                <a:tab pos="914400" algn="l"/>
                <a:tab pos="1371600" algn="l"/>
              </a:tabLst>
            </a:pPr>
            <a:r>
              <a:rPr lang="en-US" dirty="0" smtClean="0">
                <a:solidFill>
                  <a:srgbClr val="000000"/>
                </a:solidFill>
                <a:latin typeface="Tahoma" charset="0"/>
              </a:rPr>
              <a:t>High resistance when gate voltage High)</a:t>
            </a:r>
          </a:p>
          <a:p>
            <a:pPr algn="ctr">
              <a:lnSpc>
                <a:spcPts val="2200"/>
              </a:lnSpc>
              <a:tabLst>
                <a:tab pos="457200" algn="l"/>
                <a:tab pos="914400" algn="l"/>
                <a:tab pos="1371600" algn="l"/>
              </a:tabLst>
            </a:pPr>
            <a:r>
              <a:rPr lang="en-US" dirty="0" smtClean="0">
                <a:solidFill>
                  <a:srgbClr val="000000"/>
                </a:solidFill>
                <a:latin typeface="Tahoma" charset="0"/>
              </a:rPr>
              <a:t> </a:t>
            </a:r>
            <a:endParaRPr lang="en-US" dirty="0">
              <a:solidFill>
                <a:srgbClr val="000000"/>
              </a:solidFill>
              <a:latin typeface="Tahoma" charset="0"/>
            </a:endParaRPr>
          </a:p>
        </p:txBody>
      </p:sp>
      <p:sp>
        <p:nvSpPr>
          <p:cNvPr id="32773" name="Rectangle 73"/>
          <p:cNvSpPr>
            <a:spLocks noGrp="1" noChangeArrowheads="1"/>
          </p:cNvSpPr>
          <p:nvPr>
            <p:ph type="title"/>
          </p:nvPr>
        </p:nvSpPr>
        <p:spPr/>
        <p:txBody>
          <a:bodyPr/>
          <a:lstStyle/>
          <a:p>
            <a:pPr eaLnBrk="1" hangingPunct="1"/>
            <a:r>
              <a:rPr lang="en-US" dirty="0" smtClean="0"/>
              <a:t>CMOS </a:t>
            </a:r>
            <a:r>
              <a:rPr lang="en-US" dirty="0"/>
              <a:t>Transistors</a:t>
            </a:r>
          </a:p>
        </p:txBody>
      </p:sp>
      <p:sp>
        <p:nvSpPr>
          <p:cNvPr id="32774" name="Rectangle 74"/>
          <p:cNvSpPr>
            <a:spLocks noGrp="1" noChangeArrowheads="1"/>
          </p:cNvSpPr>
          <p:nvPr>
            <p:ph type="body" idx="1"/>
          </p:nvPr>
        </p:nvSpPr>
        <p:spPr>
          <a:xfrm>
            <a:off x="457200" y="1600200"/>
            <a:ext cx="8229600" cy="1888067"/>
          </a:xfrm>
        </p:spPr>
        <p:txBody>
          <a:bodyPr/>
          <a:lstStyle/>
          <a:p>
            <a:r>
              <a:rPr lang="en-US" sz="2800" dirty="0"/>
              <a:t>Three terminals:</a:t>
            </a:r>
            <a:r>
              <a:rPr lang="en-US" sz="2800" dirty="0" smtClean="0"/>
              <a:t> source, gate, and drain</a:t>
            </a:r>
          </a:p>
          <a:p>
            <a:pPr lvl="1" eaLnBrk="1" hangingPunct="1">
              <a:lnSpc>
                <a:spcPct val="85000"/>
              </a:lnSpc>
            </a:pPr>
            <a:r>
              <a:rPr lang="en-US" sz="2400" dirty="0"/>
              <a:t>Switch action:</a:t>
            </a:r>
            <a:br>
              <a:rPr lang="en-US" sz="2400" dirty="0"/>
            </a:br>
            <a:r>
              <a:rPr lang="en-US" sz="2400" dirty="0"/>
              <a:t>if voltage on gate terminal is (some amount) higher/lower than source terminal then conducting path established between drain and source </a:t>
            </a:r>
            <a:r>
              <a:rPr lang="en-US" sz="2400" dirty="0" smtClean="0"/>
              <a:t>terminals (switch is closed)</a:t>
            </a:r>
            <a:endParaRPr lang="en-US" sz="2400" dirty="0"/>
          </a:p>
        </p:txBody>
      </p:sp>
      <p:grpSp>
        <p:nvGrpSpPr>
          <p:cNvPr id="39" name="Group 38"/>
          <p:cNvGrpSpPr/>
          <p:nvPr/>
        </p:nvGrpSpPr>
        <p:grpSpPr>
          <a:xfrm>
            <a:off x="1075273" y="3475038"/>
            <a:ext cx="2243137" cy="1143000"/>
            <a:chOff x="1346201" y="3475038"/>
            <a:chExt cx="2243137" cy="1143000"/>
          </a:xfrm>
        </p:grpSpPr>
        <p:sp>
          <p:nvSpPr>
            <p:cNvPr id="32778" name="Rectangle 61"/>
            <p:cNvSpPr>
              <a:spLocks noChangeArrowheads="1"/>
            </p:cNvSpPr>
            <p:nvPr/>
          </p:nvSpPr>
          <p:spPr bwMode="auto">
            <a:xfrm>
              <a:off x="2265363" y="3475038"/>
              <a:ext cx="627062" cy="427037"/>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dirty="0" smtClean="0">
                  <a:solidFill>
                    <a:srgbClr val="000000"/>
                  </a:solidFill>
                  <a:latin typeface="Tahoma" charset="0"/>
                </a:rPr>
                <a:t>Gate</a:t>
              </a:r>
              <a:endParaRPr lang="en-US" dirty="0">
                <a:solidFill>
                  <a:srgbClr val="000000"/>
                </a:solidFill>
                <a:latin typeface="Tahoma" charset="0"/>
              </a:endParaRPr>
            </a:p>
          </p:txBody>
        </p:sp>
        <p:sp>
          <p:nvSpPr>
            <p:cNvPr id="32779" name="Rectangle 62"/>
            <p:cNvSpPr>
              <a:spLocks noChangeArrowheads="1"/>
            </p:cNvSpPr>
            <p:nvPr/>
          </p:nvSpPr>
          <p:spPr bwMode="auto">
            <a:xfrm>
              <a:off x="1346201" y="4191000"/>
              <a:ext cx="325438" cy="427038"/>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dirty="0" smtClean="0">
                  <a:solidFill>
                    <a:srgbClr val="000000"/>
                  </a:solidFill>
                  <a:latin typeface="Tahoma" charset="0"/>
                </a:rPr>
                <a:t>Source</a:t>
              </a:r>
              <a:endParaRPr lang="en-US" dirty="0">
                <a:solidFill>
                  <a:srgbClr val="000000"/>
                </a:solidFill>
                <a:latin typeface="Tahoma" charset="0"/>
              </a:endParaRPr>
            </a:p>
          </p:txBody>
        </p:sp>
        <p:sp>
          <p:nvSpPr>
            <p:cNvPr id="32780" name="Rectangle 63"/>
            <p:cNvSpPr>
              <a:spLocks noChangeArrowheads="1"/>
            </p:cNvSpPr>
            <p:nvPr/>
          </p:nvSpPr>
          <p:spPr bwMode="auto">
            <a:xfrm>
              <a:off x="3308350" y="4191000"/>
              <a:ext cx="280988" cy="425450"/>
            </a:xfrm>
            <a:prstGeom prst="rect">
              <a:avLst/>
            </a:prstGeom>
            <a:noFill/>
            <a:ln w="12700">
              <a:noFill/>
              <a:miter lim="800000"/>
              <a:headEnd/>
              <a:tailEnd/>
            </a:ln>
          </p:spPr>
          <p:txBody>
            <a:bodyPr wrap="none" lIns="19050" tIns="26988" rIns="19050" bIns="26988">
              <a:prstTxWarp prst="textNoShape">
                <a:avLst/>
              </a:prstTxWarp>
            </a:bodyPr>
            <a:lstStyle/>
            <a:p>
              <a:pPr>
                <a:lnSpc>
                  <a:spcPts val="2200"/>
                </a:lnSpc>
                <a:tabLst>
                  <a:tab pos="457200" algn="l"/>
                  <a:tab pos="914400" algn="l"/>
                  <a:tab pos="1371600" algn="l"/>
                </a:tabLst>
              </a:pPr>
              <a:r>
                <a:rPr lang="en-US" dirty="0" smtClean="0">
                  <a:solidFill>
                    <a:srgbClr val="000000"/>
                  </a:solidFill>
                  <a:latin typeface="Tahoma" charset="0"/>
                </a:rPr>
                <a:t>Drain</a:t>
              </a:r>
              <a:endParaRPr lang="en-US" dirty="0">
                <a:solidFill>
                  <a:srgbClr val="000000"/>
                </a:solidFill>
                <a:latin typeface="Tahoma" charset="0"/>
              </a:endParaRPr>
            </a:p>
          </p:txBody>
        </p:sp>
        <p:grpSp>
          <p:nvGrpSpPr>
            <p:cNvPr id="2" name="Group 72"/>
            <p:cNvGrpSpPr>
              <a:grpSpLocks/>
            </p:cNvGrpSpPr>
            <p:nvPr/>
          </p:nvGrpSpPr>
          <p:grpSpPr bwMode="auto">
            <a:xfrm>
              <a:off x="1912938" y="3810000"/>
              <a:ext cx="1371600" cy="533400"/>
              <a:chOff x="1205" y="2400"/>
              <a:chExt cx="864" cy="336"/>
            </a:xfrm>
          </p:grpSpPr>
          <p:sp>
            <p:nvSpPr>
              <p:cNvPr id="32793" name="Line 64"/>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4" name="Line 65"/>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5" name="Line 66"/>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6" name="Line 67"/>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7" name="Line 68"/>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8" name="Line 69"/>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9" name="Line 70"/>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40" name="Group 39"/>
          <p:cNvGrpSpPr/>
          <p:nvPr/>
        </p:nvGrpSpPr>
        <p:grpSpPr>
          <a:xfrm>
            <a:off x="5562600" y="3505200"/>
            <a:ext cx="1989138" cy="1143000"/>
            <a:chOff x="5562600" y="3505200"/>
            <a:chExt cx="1989138" cy="1143000"/>
          </a:xfrm>
        </p:grpSpPr>
        <p:sp>
          <p:nvSpPr>
            <p:cNvPr id="32775" name="Rectangle 16"/>
            <p:cNvSpPr>
              <a:spLocks noChangeArrowheads="1"/>
            </p:cNvSpPr>
            <p:nvPr/>
          </p:nvSpPr>
          <p:spPr bwMode="auto">
            <a:xfrm>
              <a:off x="6227763" y="3505200"/>
              <a:ext cx="627062" cy="427038"/>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dirty="0" smtClean="0">
                  <a:solidFill>
                    <a:srgbClr val="000000"/>
                  </a:solidFill>
                  <a:latin typeface="Tahoma" charset="0"/>
                </a:rPr>
                <a:t>Gate</a:t>
              </a:r>
              <a:endParaRPr lang="en-US" dirty="0">
                <a:solidFill>
                  <a:srgbClr val="000000"/>
                </a:solidFill>
                <a:latin typeface="Tahoma" charset="0"/>
              </a:endParaRPr>
            </a:p>
          </p:txBody>
        </p:sp>
        <p:sp>
          <p:nvSpPr>
            <p:cNvPr id="32776" name="Rectangle 17"/>
            <p:cNvSpPr>
              <a:spLocks noChangeArrowheads="1"/>
            </p:cNvSpPr>
            <p:nvPr/>
          </p:nvSpPr>
          <p:spPr bwMode="auto">
            <a:xfrm>
              <a:off x="5562600" y="4221163"/>
              <a:ext cx="325438" cy="427037"/>
            </a:xfrm>
            <a:prstGeom prst="rect">
              <a:avLst/>
            </a:prstGeom>
            <a:noFill/>
            <a:ln w="12700">
              <a:noFill/>
              <a:miter lim="800000"/>
              <a:headEnd/>
              <a:tailEnd/>
            </a:ln>
          </p:spPr>
          <p:txBody>
            <a:bodyPr wrap="none" lIns="19050" tIns="26988" rIns="19050" bIns="26988">
              <a:prstTxWarp prst="textNoShape">
                <a:avLst/>
              </a:prstTxWarp>
            </a:bodyPr>
            <a:lstStyle/>
            <a:p>
              <a:pPr algn="r">
                <a:lnSpc>
                  <a:spcPts val="2200"/>
                </a:lnSpc>
                <a:tabLst>
                  <a:tab pos="457200" algn="l"/>
                  <a:tab pos="914400" algn="l"/>
                  <a:tab pos="1371600" algn="l"/>
                </a:tabLst>
              </a:pPr>
              <a:r>
                <a:rPr lang="en-US" dirty="0" smtClean="0">
                  <a:solidFill>
                    <a:srgbClr val="000000"/>
                  </a:solidFill>
                  <a:latin typeface="Tahoma" charset="0"/>
                </a:rPr>
                <a:t>Source </a:t>
              </a:r>
              <a:endParaRPr lang="en-US" dirty="0">
                <a:solidFill>
                  <a:srgbClr val="000000"/>
                </a:solidFill>
                <a:latin typeface="Tahoma" charset="0"/>
              </a:endParaRPr>
            </a:p>
          </p:txBody>
        </p:sp>
        <p:sp>
          <p:nvSpPr>
            <p:cNvPr id="32777" name="Rectangle 18"/>
            <p:cNvSpPr>
              <a:spLocks noChangeArrowheads="1"/>
            </p:cNvSpPr>
            <p:nvPr/>
          </p:nvSpPr>
          <p:spPr bwMode="auto">
            <a:xfrm>
              <a:off x="7270750" y="4221163"/>
              <a:ext cx="280988" cy="425450"/>
            </a:xfrm>
            <a:prstGeom prst="rect">
              <a:avLst/>
            </a:prstGeom>
            <a:noFill/>
            <a:ln w="12700">
              <a:noFill/>
              <a:miter lim="800000"/>
              <a:headEnd/>
              <a:tailEnd/>
            </a:ln>
          </p:spPr>
          <p:txBody>
            <a:bodyPr wrap="none" lIns="19050" tIns="26988" rIns="19050" bIns="26988">
              <a:prstTxWarp prst="textNoShape">
                <a:avLst/>
              </a:prstTxWarp>
            </a:bodyPr>
            <a:lstStyle/>
            <a:p>
              <a:pPr>
                <a:lnSpc>
                  <a:spcPts val="2200"/>
                </a:lnSpc>
                <a:tabLst>
                  <a:tab pos="457200" algn="l"/>
                  <a:tab pos="914400" algn="l"/>
                  <a:tab pos="1371600" algn="l"/>
                </a:tabLst>
              </a:pPr>
              <a:r>
                <a:rPr lang="en-US" dirty="0" smtClean="0">
                  <a:solidFill>
                    <a:srgbClr val="000000"/>
                  </a:solidFill>
                  <a:latin typeface="Tahoma" charset="0"/>
                </a:rPr>
                <a:t>Drain</a:t>
              </a:r>
              <a:endParaRPr lang="en-US" dirty="0">
                <a:solidFill>
                  <a:srgbClr val="000000"/>
                </a:solidFill>
                <a:latin typeface="Tahoma" charset="0"/>
              </a:endParaRPr>
            </a:p>
          </p:txBody>
        </p:sp>
        <p:grpSp>
          <p:nvGrpSpPr>
            <p:cNvPr id="3" name="Group 71"/>
            <p:cNvGrpSpPr>
              <a:grpSpLocks/>
            </p:cNvGrpSpPr>
            <p:nvPr/>
          </p:nvGrpSpPr>
          <p:grpSpPr bwMode="auto">
            <a:xfrm>
              <a:off x="5875338" y="3840163"/>
              <a:ext cx="1371600" cy="533400"/>
              <a:chOff x="3701" y="2419"/>
              <a:chExt cx="864" cy="336"/>
            </a:xfrm>
          </p:grpSpPr>
          <p:sp>
            <p:nvSpPr>
              <p:cNvPr id="32785" name="Line 37"/>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86" name="Line 38"/>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87" name="Line 39"/>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88" name="Line 40"/>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89" name="Line 41"/>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0" name="Line 42"/>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1" name="Line 58"/>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2" name="Oval 55"/>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sp>
        <p:nvSpPr>
          <p:cNvPr id="31" name="Date Placeholder 30"/>
          <p:cNvSpPr>
            <a:spLocks noGrp="1"/>
          </p:cNvSpPr>
          <p:nvPr>
            <p:ph type="dt" sz="quarter" idx="10"/>
          </p:nvPr>
        </p:nvSpPr>
        <p:spPr/>
        <p:txBody>
          <a:bodyPr/>
          <a:lstStyle/>
          <a:p>
            <a:pPr>
              <a:defRPr/>
            </a:pPr>
            <a:fld id="{CC99B9C1-7E28-8745-907D-573C57D83F95}" type="datetime1">
              <a:rPr lang="en-US" smtClean="0"/>
              <a:pPr>
                <a:defRPr/>
              </a:pPr>
              <a:t>3/14/12</a:t>
            </a:fld>
            <a:endParaRPr lang="en-US" dirty="0"/>
          </a:p>
        </p:txBody>
      </p:sp>
      <p:sp>
        <p:nvSpPr>
          <p:cNvPr id="32" name="Slide Number Placeholder 31"/>
          <p:cNvSpPr>
            <a:spLocks noGrp="1"/>
          </p:cNvSpPr>
          <p:nvPr>
            <p:ph type="sldNum" sz="quarter" idx="12"/>
          </p:nvPr>
        </p:nvSpPr>
        <p:spPr/>
        <p:txBody>
          <a:bodyPr/>
          <a:lstStyle/>
          <a:p>
            <a:pPr>
              <a:defRPr/>
            </a:pPr>
            <a:fld id="{C72A262B-7F1A-FA4B-82A3-6E51D306FFE1}" type="slidenum">
              <a:rPr lang="en-US"/>
              <a:pPr>
                <a:defRPr/>
              </a:pPr>
              <a:t>27</a:t>
            </a:fld>
            <a:endParaRPr lang="en-US"/>
          </a:p>
        </p:txBody>
      </p:sp>
      <p:grpSp>
        <p:nvGrpSpPr>
          <p:cNvPr id="38" name="Group 37"/>
          <p:cNvGrpSpPr/>
          <p:nvPr/>
        </p:nvGrpSpPr>
        <p:grpSpPr>
          <a:xfrm>
            <a:off x="6598374" y="3301999"/>
            <a:ext cx="2545626" cy="923330"/>
            <a:chOff x="6598374" y="3301999"/>
            <a:chExt cx="2545626" cy="923330"/>
          </a:xfrm>
        </p:grpSpPr>
        <p:sp>
          <p:nvSpPr>
            <p:cNvPr id="35" name="TextBox 34"/>
            <p:cNvSpPr txBox="1"/>
            <p:nvPr/>
          </p:nvSpPr>
          <p:spPr>
            <a:xfrm>
              <a:off x="7200302" y="3301999"/>
              <a:ext cx="1943698" cy="923330"/>
            </a:xfrm>
            <a:prstGeom prst="rect">
              <a:avLst/>
            </a:prstGeom>
            <a:noFill/>
          </p:spPr>
          <p:txBody>
            <a:bodyPr wrap="square" rtlCol="0">
              <a:spAutoFit/>
            </a:bodyPr>
            <a:lstStyle/>
            <a:p>
              <a:r>
                <a:rPr lang="en-US" dirty="0" smtClean="0"/>
                <a:t>Note circle symbol to indicate “NOT” or “complement”</a:t>
              </a:r>
              <a:endParaRPr lang="en-US" dirty="0"/>
            </a:p>
          </p:txBody>
        </p:sp>
        <p:cxnSp>
          <p:nvCxnSpPr>
            <p:cNvPr id="37" name="Straight Arrow Connector 36"/>
            <p:cNvCxnSpPr>
              <a:stCxn id="35" idx="1"/>
              <a:endCxn id="32792" idx="7"/>
            </p:cNvCxnSpPr>
            <p:nvPr/>
          </p:nvCxnSpPr>
          <p:spPr>
            <a:xfrm rot="10800000" flipV="1">
              <a:off x="6598374" y="3763664"/>
              <a:ext cx="601928" cy="1964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a:off x="6635747" y="957792"/>
            <a:ext cx="2242610" cy="887943"/>
            <a:chOff x="980013" y="5902325"/>
            <a:chExt cx="2242610" cy="887943"/>
          </a:xfrm>
        </p:grpSpPr>
        <p:grpSp>
          <p:nvGrpSpPr>
            <p:cNvPr id="41" name="Group 16"/>
            <p:cNvGrpSpPr>
              <a:grpSpLocks/>
            </p:cNvGrpSpPr>
            <p:nvPr/>
          </p:nvGrpSpPr>
          <p:grpSpPr bwMode="auto">
            <a:xfrm>
              <a:off x="1558200" y="6359525"/>
              <a:ext cx="1134181" cy="219075"/>
              <a:chOff x="2376" y="1492"/>
              <a:chExt cx="724" cy="140"/>
            </a:xfrm>
          </p:grpSpPr>
          <p:sp>
            <p:nvSpPr>
              <p:cNvPr id="42" name="Line 11"/>
              <p:cNvSpPr>
                <a:spLocks noChangeShapeType="1"/>
              </p:cNvSpPr>
              <p:nvPr/>
            </p:nvSpPr>
            <p:spPr bwMode="auto">
              <a:xfrm>
                <a:off x="2376" y="1632"/>
                <a:ext cx="22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43" name="Line 12"/>
              <p:cNvSpPr>
                <a:spLocks noChangeShapeType="1"/>
              </p:cNvSpPr>
              <p:nvPr/>
            </p:nvSpPr>
            <p:spPr bwMode="auto">
              <a:xfrm>
                <a:off x="2604" y="1492"/>
                <a:ext cx="208" cy="13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44" name="Line 13"/>
              <p:cNvSpPr>
                <a:spLocks noChangeShapeType="1"/>
              </p:cNvSpPr>
              <p:nvPr/>
            </p:nvSpPr>
            <p:spPr bwMode="auto">
              <a:xfrm>
                <a:off x="2820" y="1632"/>
                <a:ext cx="28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grpSp>
        <p:sp>
          <p:nvSpPr>
            <p:cNvPr id="47" name="Line 27"/>
            <p:cNvSpPr>
              <a:spLocks noChangeShapeType="1"/>
            </p:cNvSpPr>
            <p:nvPr/>
          </p:nvSpPr>
          <p:spPr bwMode="auto">
            <a:xfrm>
              <a:off x="2059516" y="6096000"/>
              <a:ext cx="0" cy="32702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49" name="Oval 31"/>
            <p:cNvSpPr>
              <a:spLocks noChangeArrowheads="1"/>
            </p:cNvSpPr>
            <p:nvPr/>
          </p:nvSpPr>
          <p:spPr bwMode="auto">
            <a:xfrm>
              <a:off x="1865841" y="6534150"/>
              <a:ext cx="112713"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50" name="Oval 32"/>
            <p:cNvSpPr>
              <a:spLocks noChangeArrowheads="1"/>
            </p:cNvSpPr>
            <p:nvPr/>
          </p:nvSpPr>
          <p:spPr bwMode="auto">
            <a:xfrm>
              <a:off x="2189691" y="6534150"/>
              <a:ext cx="114300"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53" name="Rectangle 41"/>
            <p:cNvSpPr>
              <a:spLocks noChangeArrowheads="1"/>
            </p:cNvSpPr>
            <p:nvPr/>
          </p:nvSpPr>
          <p:spPr bwMode="auto">
            <a:xfrm>
              <a:off x="2097616" y="5902325"/>
              <a:ext cx="549275"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dirty="0" smtClean="0">
                  <a:solidFill>
                    <a:srgbClr val="000000"/>
                  </a:solidFill>
                  <a:latin typeface="Tahoma" charset="0"/>
                </a:rPr>
                <a:t>Gate</a:t>
              </a:r>
              <a:endParaRPr lang="en-US" dirty="0">
                <a:solidFill>
                  <a:srgbClr val="000000"/>
                </a:solidFill>
                <a:latin typeface="Tahoma" charset="0"/>
              </a:endParaRPr>
            </a:p>
          </p:txBody>
        </p:sp>
        <p:sp>
          <p:nvSpPr>
            <p:cNvPr id="55" name="Rectangle 41"/>
            <p:cNvSpPr>
              <a:spLocks noChangeArrowheads="1"/>
            </p:cNvSpPr>
            <p:nvPr/>
          </p:nvSpPr>
          <p:spPr bwMode="auto">
            <a:xfrm>
              <a:off x="2673348" y="6322485"/>
              <a:ext cx="549275"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dirty="0" smtClean="0">
                  <a:solidFill>
                    <a:srgbClr val="000000"/>
                  </a:solidFill>
                  <a:latin typeface="Tahoma" charset="0"/>
                </a:rPr>
                <a:t>Drain</a:t>
              </a:r>
              <a:endParaRPr lang="en-US" dirty="0">
                <a:solidFill>
                  <a:srgbClr val="000000"/>
                </a:solidFill>
                <a:latin typeface="Tahoma" charset="0"/>
              </a:endParaRPr>
            </a:p>
          </p:txBody>
        </p:sp>
        <p:sp>
          <p:nvSpPr>
            <p:cNvPr id="56" name="Rectangle 41"/>
            <p:cNvSpPr>
              <a:spLocks noChangeArrowheads="1"/>
            </p:cNvSpPr>
            <p:nvPr/>
          </p:nvSpPr>
          <p:spPr bwMode="auto">
            <a:xfrm>
              <a:off x="980013" y="6339418"/>
              <a:ext cx="549275" cy="450850"/>
            </a:xfrm>
            <a:prstGeom prst="rect">
              <a:avLst/>
            </a:prstGeom>
            <a:noFill/>
            <a:ln w="12700">
              <a:noFill/>
              <a:miter lim="800000"/>
              <a:headEnd/>
              <a:tailEnd/>
            </a:ln>
          </p:spPr>
          <p:txBody>
            <a:bodyPr wrap="none" lIns="19050" tIns="26988" rIns="19050" bIns="26988">
              <a:prstTxWarp prst="textNoShape">
                <a:avLst/>
              </a:prstTxWarp>
            </a:bodyPr>
            <a:lstStyle/>
            <a:p>
              <a:pPr algn="r">
                <a:lnSpc>
                  <a:spcPts val="2600"/>
                </a:lnSpc>
                <a:tabLst>
                  <a:tab pos="457200" algn="l"/>
                  <a:tab pos="914400" algn="l"/>
                  <a:tab pos="1371600" algn="l"/>
                </a:tabLst>
              </a:pPr>
              <a:r>
                <a:rPr lang="en-US" dirty="0" smtClean="0">
                  <a:solidFill>
                    <a:srgbClr val="000000"/>
                  </a:solidFill>
                  <a:latin typeface="Tahoma" charset="0"/>
                </a:rPr>
                <a:t>Source</a:t>
              </a:r>
              <a:endParaRPr lang="en-US" dirty="0">
                <a:solidFill>
                  <a:srgbClr val="000000"/>
                </a:solidFill>
                <a:latin typeface="Tahoma"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457198" y="6356350"/>
            <a:ext cx="8280401" cy="501649"/>
          </a:xfrm>
        </p:spPr>
        <p:txBody>
          <a:bodyPr/>
          <a:lstStyle/>
          <a:p>
            <a:r>
              <a:rPr lang="en-US" smtClean="0"/>
              <a:t>Spring 2012 -- Lecture #17</a:t>
            </a:r>
            <a:endParaRPr lang="en-US" dirty="0"/>
          </a:p>
        </p:txBody>
      </p:sp>
      <p:sp>
        <p:nvSpPr>
          <p:cNvPr id="27650" name="Rectangle 2" descr="Large confetti"/>
          <p:cNvSpPr>
            <a:spLocks noGrp="1" noChangeArrowheads="1"/>
          </p:cNvSpPr>
          <p:nvPr>
            <p:ph type="title"/>
          </p:nvPr>
        </p:nvSpPr>
        <p:spPr/>
        <p:txBody>
          <a:bodyPr/>
          <a:lstStyle/>
          <a:p>
            <a:r>
              <a:rPr lang="en-US" dirty="0" smtClean="0"/>
              <a:t>CMOS </a:t>
            </a:r>
            <a:r>
              <a:rPr lang="en-US" dirty="0"/>
              <a:t>circuit rules</a:t>
            </a:r>
          </a:p>
        </p:txBody>
      </p:sp>
      <p:sp>
        <p:nvSpPr>
          <p:cNvPr id="27651" name="Rectangle 3"/>
          <p:cNvSpPr>
            <a:spLocks noGrp="1" noChangeArrowheads="1"/>
          </p:cNvSpPr>
          <p:nvPr>
            <p:ph type="body" idx="1"/>
          </p:nvPr>
        </p:nvSpPr>
        <p:spPr>
          <a:xfrm>
            <a:off x="457200" y="1600200"/>
            <a:ext cx="8229600" cy="4868333"/>
          </a:xfrm>
        </p:spPr>
        <p:txBody>
          <a:bodyPr>
            <a:normAutofit lnSpcReduction="10000"/>
          </a:bodyPr>
          <a:lstStyle/>
          <a:p>
            <a:r>
              <a:rPr lang="en-US" sz="2800" dirty="0" smtClean="0"/>
              <a:t>Don’t </a:t>
            </a:r>
            <a:r>
              <a:rPr lang="en-US" sz="2800" dirty="0"/>
              <a:t>pass weak </a:t>
            </a:r>
            <a:r>
              <a:rPr lang="en-US" sz="2800" dirty="0" smtClean="0"/>
              <a:t>values =&gt; Use Complementary Pairs</a:t>
            </a:r>
          </a:p>
          <a:p>
            <a:pPr lvl="1"/>
            <a:r>
              <a:rPr lang="en-US" sz="2400" dirty="0"/>
              <a:t>N-type transistors pass weak 1’s (</a:t>
            </a:r>
            <a:r>
              <a:rPr lang="en-US" sz="2400" dirty="0" err="1"/>
              <a:t>V</a:t>
            </a:r>
            <a:r>
              <a:rPr lang="en-US" sz="2400" baseline="-25000" dirty="0" err="1"/>
              <a:t>dd</a:t>
            </a:r>
            <a:r>
              <a:rPr lang="en-US" sz="2400" dirty="0"/>
              <a:t> - </a:t>
            </a:r>
            <a:r>
              <a:rPr lang="en-US" sz="2400" dirty="0" err="1"/>
              <a:t>V</a:t>
            </a:r>
            <a:r>
              <a:rPr lang="en-US" sz="2400" baseline="-25000" dirty="0" err="1"/>
              <a:t>th</a:t>
            </a:r>
            <a:r>
              <a:rPr lang="en-US" sz="2400" dirty="0"/>
              <a:t>)</a:t>
            </a:r>
          </a:p>
          <a:p>
            <a:pPr lvl="1"/>
            <a:r>
              <a:rPr lang="en-US" sz="2400" dirty="0"/>
              <a:t>N-type transistors pass strong 0’s </a:t>
            </a:r>
            <a:r>
              <a:rPr lang="en-US" sz="2400" dirty="0" smtClean="0"/>
              <a:t>(ground)</a:t>
            </a:r>
            <a:endParaRPr lang="en-US" sz="2400" dirty="0"/>
          </a:p>
          <a:p>
            <a:pPr lvl="1"/>
            <a:r>
              <a:rPr lang="en-US" sz="2400" dirty="0"/>
              <a:t>Use N-type transistors only to pass 0’s </a:t>
            </a:r>
            <a:r>
              <a:rPr lang="en-US" sz="2400" dirty="0" smtClean="0"/>
              <a:t>(N for negative</a:t>
            </a:r>
            <a:r>
              <a:rPr lang="en-US" sz="2400" dirty="0"/>
              <a:t>)</a:t>
            </a:r>
          </a:p>
          <a:p>
            <a:pPr lvl="1"/>
            <a:r>
              <a:rPr lang="en-US" sz="2400" dirty="0" smtClean="0"/>
              <a:t>Converse </a:t>
            </a:r>
            <a:r>
              <a:rPr lang="en-US" sz="2400" dirty="0"/>
              <a:t>for P-type </a:t>
            </a:r>
            <a:r>
              <a:rPr lang="en-US" sz="2400" dirty="0" smtClean="0"/>
              <a:t>transistors: Pass weak 0s, strong 1s</a:t>
            </a:r>
          </a:p>
          <a:p>
            <a:pPr lvl="2"/>
            <a:r>
              <a:rPr lang="en-US" sz="2000" dirty="0"/>
              <a:t>Pass weak 0’s (</a:t>
            </a:r>
            <a:r>
              <a:rPr lang="en-US" sz="2000" dirty="0" err="1"/>
              <a:t>V</a:t>
            </a:r>
            <a:r>
              <a:rPr lang="en-US" sz="2000" baseline="-25000" dirty="0" err="1"/>
              <a:t>th</a:t>
            </a:r>
            <a:r>
              <a:rPr lang="en-US" sz="2000" dirty="0"/>
              <a:t>), strong 1’s (</a:t>
            </a:r>
            <a:r>
              <a:rPr lang="en-US" sz="2000" dirty="0" err="1"/>
              <a:t>V</a:t>
            </a:r>
            <a:r>
              <a:rPr lang="en-US" sz="2000" baseline="-25000" dirty="0" err="1"/>
              <a:t>dd</a:t>
            </a:r>
            <a:r>
              <a:rPr lang="en-US" sz="2000" dirty="0"/>
              <a:t>)</a:t>
            </a:r>
          </a:p>
          <a:p>
            <a:pPr lvl="2"/>
            <a:r>
              <a:rPr lang="en-US" sz="2000" dirty="0"/>
              <a:t>Use P-type transistors only to pass 1’s </a:t>
            </a:r>
            <a:r>
              <a:rPr lang="en-US" sz="2000" dirty="0" smtClean="0"/>
              <a:t>(P for positive)</a:t>
            </a:r>
          </a:p>
          <a:p>
            <a:pPr lvl="1"/>
            <a:r>
              <a:rPr lang="en-US" dirty="0" smtClean="0"/>
              <a:t>Use pairs of N-type and P-type to get strong values</a:t>
            </a:r>
          </a:p>
          <a:p>
            <a:r>
              <a:rPr lang="en-US" sz="2800" dirty="0"/>
              <a:t>Never leave a wire </a:t>
            </a:r>
            <a:r>
              <a:rPr lang="en-US" sz="2800" dirty="0" err="1"/>
              <a:t>undriven</a:t>
            </a:r>
            <a:endParaRPr lang="en-US" sz="2800" dirty="0"/>
          </a:p>
          <a:p>
            <a:pPr lvl="1"/>
            <a:r>
              <a:rPr lang="en-US" sz="2400" dirty="0"/>
              <a:t>Make sure there’s always a path to </a:t>
            </a:r>
            <a:r>
              <a:rPr lang="en-US" sz="2400" dirty="0" err="1"/>
              <a:t>V</a:t>
            </a:r>
            <a:r>
              <a:rPr lang="en-US" sz="2400" baseline="-25000" dirty="0" err="1"/>
              <a:t>dd</a:t>
            </a:r>
            <a:r>
              <a:rPr lang="en-US" sz="2400" dirty="0"/>
              <a:t> or </a:t>
            </a:r>
            <a:r>
              <a:rPr lang="en-US" sz="2400" dirty="0" err="1"/>
              <a:t>gnd</a:t>
            </a:r>
            <a:endParaRPr lang="en-US" sz="2400" dirty="0" smtClean="0"/>
          </a:p>
          <a:p>
            <a:r>
              <a:rPr lang="en-US" sz="2800" dirty="0" smtClean="0"/>
              <a:t>Never create a path from </a:t>
            </a:r>
            <a:r>
              <a:rPr lang="en-US" sz="2800" dirty="0" err="1" smtClean="0"/>
              <a:t>V</a:t>
            </a:r>
            <a:r>
              <a:rPr lang="en-US" sz="2800" baseline="-25000" dirty="0" err="1" smtClean="0"/>
              <a:t>dd</a:t>
            </a:r>
            <a:r>
              <a:rPr lang="en-US" sz="2800" dirty="0" smtClean="0"/>
              <a:t> to </a:t>
            </a:r>
            <a:r>
              <a:rPr lang="en-US" sz="2800" dirty="0" err="1" smtClean="0"/>
              <a:t>gnd</a:t>
            </a:r>
            <a:r>
              <a:rPr lang="en-US" sz="2800" dirty="0" smtClean="0"/>
              <a:t> (ground)</a:t>
            </a:r>
          </a:p>
        </p:txBody>
      </p:sp>
      <p:sp>
        <p:nvSpPr>
          <p:cNvPr id="5" name="Date Placeholder 4"/>
          <p:cNvSpPr>
            <a:spLocks noGrp="1"/>
          </p:cNvSpPr>
          <p:nvPr>
            <p:ph type="dt" sz="half" idx="10"/>
          </p:nvPr>
        </p:nvSpPr>
        <p:spPr/>
        <p:txBody>
          <a:bodyPr/>
          <a:lstStyle/>
          <a:p>
            <a:fld id="{47835B12-696E-1241-BA4A-9A80CE0D0428}" type="datetime1">
              <a:rPr lang="en-US" smtClean="0"/>
              <a:pPr/>
              <a:t>3/14/12</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 name="Footer Placeholder 4"/>
          <p:cNvSpPr>
            <a:spLocks noGrp="1"/>
          </p:cNvSpPr>
          <p:nvPr>
            <p:ph type="ftr" sz="quarter" idx="11"/>
          </p:nvPr>
        </p:nvSpPr>
        <p:spPr/>
        <p:txBody>
          <a:bodyPr/>
          <a:lstStyle/>
          <a:p>
            <a:pPr>
              <a:defRPr/>
            </a:pPr>
            <a:r>
              <a:rPr lang="en-US" smtClean="0"/>
              <a:t>Spring 2012 -- Lecture #17</a:t>
            </a:r>
            <a:endParaRPr lang="en-US"/>
          </a:p>
        </p:txBody>
      </p:sp>
      <p:sp>
        <p:nvSpPr>
          <p:cNvPr id="34819" name="Line 17"/>
          <p:cNvSpPr>
            <a:spLocks noChangeShapeType="1"/>
          </p:cNvSpPr>
          <p:nvPr/>
        </p:nvSpPr>
        <p:spPr bwMode="auto">
          <a:xfrm flipH="1">
            <a:off x="3124200" y="3200400"/>
            <a:ext cx="0" cy="12192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0" name="Rectangle 18"/>
          <p:cNvSpPr>
            <a:spLocks noChangeArrowheads="1"/>
          </p:cNvSpPr>
          <p:nvPr/>
        </p:nvSpPr>
        <p:spPr bwMode="auto">
          <a:xfrm>
            <a:off x="1311275" y="304800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3v</a:t>
            </a:r>
          </a:p>
        </p:txBody>
      </p:sp>
      <p:sp>
        <p:nvSpPr>
          <p:cNvPr id="34821" name="Line 19"/>
          <p:cNvSpPr>
            <a:spLocks noChangeShapeType="1"/>
          </p:cNvSpPr>
          <p:nvPr/>
        </p:nvSpPr>
        <p:spPr bwMode="auto">
          <a:xfrm>
            <a:off x="3124200" y="3808413"/>
            <a:ext cx="457200" cy="1587"/>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2" name="Rectangle 20"/>
          <p:cNvSpPr>
            <a:spLocks noChangeArrowheads="1"/>
          </p:cNvSpPr>
          <p:nvPr/>
        </p:nvSpPr>
        <p:spPr bwMode="auto">
          <a:xfrm>
            <a:off x="2305050" y="21336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4823" name="Rectangle 21"/>
          <p:cNvSpPr>
            <a:spLocks noChangeArrowheads="1"/>
          </p:cNvSpPr>
          <p:nvPr/>
        </p:nvSpPr>
        <p:spPr bwMode="auto">
          <a:xfrm>
            <a:off x="3657600" y="36576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4824" name="Line 22"/>
          <p:cNvSpPr>
            <a:spLocks noChangeShapeType="1"/>
          </p:cNvSpPr>
          <p:nvPr/>
        </p:nvSpPr>
        <p:spPr bwMode="auto">
          <a:xfrm flipH="1" flipV="1">
            <a:off x="2438400" y="25146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5" name="Rectangle 23"/>
          <p:cNvSpPr>
            <a:spLocks noChangeArrowheads="1"/>
          </p:cNvSpPr>
          <p:nvPr/>
        </p:nvSpPr>
        <p:spPr bwMode="auto">
          <a:xfrm>
            <a:off x="5811838" y="3744913"/>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a:t>
            </a:r>
            <a:r>
              <a:rPr lang="en-US" dirty="0" smtClean="0">
                <a:solidFill>
                  <a:srgbClr val="000000"/>
                </a:solidFill>
                <a:latin typeface="Comic Sans MS" charset="0"/>
              </a:rPr>
              <a:t>volts</a:t>
            </a:r>
          </a:p>
          <a:p>
            <a:pPr>
              <a:lnSpc>
                <a:spcPts val="2100"/>
              </a:lnSpc>
              <a:tabLst>
                <a:tab pos="457200" algn="l"/>
                <a:tab pos="914400" algn="l"/>
                <a:tab pos="1371600" algn="l"/>
              </a:tabLst>
            </a:pPr>
            <a:r>
              <a:rPr lang="en-US" dirty="0" smtClean="0">
                <a:solidFill>
                  <a:srgbClr val="000000"/>
                </a:solidFill>
                <a:latin typeface="Comic Sans MS" charset="0"/>
              </a:rPr>
              <a:t>(</a:t>
            </a:r>
            <a:r>
              <a:rPr lang="en-US" dirty="0" err="1" smtClean="0">
                <a:solidFill>
                  <a:srgbClr val="000000"/>
                </a:solidFill>
                <a:latin typeface="Comic Sans MS" charset="0"/>
              </a:rPr>
              <a:t>gnd</a:t>
            </a:r>
            <a:r>
              <a:rPr lang="en-US" dirty="0" smtClean="0">
                <a:solidFill>
                  <a:srgbClr val="000000"/>
                </a:solidFill>
                <a:latin typeface="Comic Sans MS" charset="0"/>
              </a:rPr>
              <a:t>)</a:t>
            </a:r>
            <a:endParaRPr lang="en-US" dirty="0">
              <a:solidFill>
                <a:srgbClr val="000000"/>
              </a:solidFill>
              <a:latin typeface="Comic Sans MS" charset="0"/>
            </a:endParaRPr>
          </a:p>
        </p:txBody>
      </p:sp>
      <p:sp>
        <p:nvSpPr>
          <p:cNvPr id="34826" name="Line 24"/>
          <p:cNvSpPr>
            <a:spLocks noChangeShapeType="1"/>
          </p:cNvSpPr>
          <p:nvPr/>
        </p:nvSpPr>
        <p:spPr bwMode="auto">
          <a:xfrm>
            <a:off x="5761038" y="3570288"/>
            <a:ext cx="1966912"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4827" name="Line 25"/>
          <p:cNvSpPr>
            <a:spLocks noChangeShapeType="1"/>
          </p:cNvSpPr>
          <p:nvPr/>
        </p:nvSpPr>
        <p:spPr bwMode="auto">
          <a:xfrm>
            <a:off x="6764338" y="3155950"/>
            <a:ext cx="0" cy="1592263"/>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4828" name="Rectangle 26"/>
          <p:cNvSpPr>
            <a:spLocks noChangeArrowheads="1"/>
          </p:cNvSpPr>
          <p:nvPr/>
        </p:nvSpPr>
        <p:spPr bwMode="auto">
          <a:xfrm>
            <a:off x="6151563" y="313055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34829" name="Rectangle 27"/>
          <p:cNvSpPr>
            <a:spLocks noChangeArrowheads="1"/>
          </p:cNvSpPr>
          <p:nvPr/>
        </p:nvSpPr>
        <p:spPr bwMode="auto">
          <a:xfrm>
            <a:off x="7078663" y="313055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34830" name="Rectangle 28"/>
          <p:cNvSpPr>
            <a:spLocks noChangeArrowheads="1"/>
          </p:cNvSpPr>
          <p:nvPr/>
        </p:nvSpPr>
        <p:spPr bwMode="auto">
          <a:xfrm>
            <a:off x="5824538" y="4305830"/>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3 </a:t>
            </a:r>
            <a:r>
              <a:rPr lang="en-US" dirty="0" smtClean="0">
                <a:solidFill>
                  <a:srgbClr val="000000"/>
                </a:solidFill>
                <a:latin typeface="Comic Sans MS" charset="0"/>
              </a:rPr>
              <a:t>volts</a:t>
            </a:r>
          </a:p>
          <a:p>
            <a:pPr>
              <a:lnSpc>
                <a:spcPts val="2100"/>
              </a:lnSpc>
              <a:tabLst>
                <a:tab pos="457200" algn="l"/>
                <a:tab pos="914400" algn="l"/>
                <a:tab pos="1371600" algn="l"/>
              </a:tabLst>
            </a:pPr>
            <a:r>
              <a:rPr lang="en-US" dirty="0" smtClean="0">
                <a:solidFill>
                  <a:srgbClr val="000000"/>
                </a:solidFill>
                <a:latin typeface="Comic Sans MS" charset="0"/>
              </a:rPr>
              <a:t>(</a:t>
            </a:r>
            <a:r>
              <a:rPr lang="en-US" dirty="0" err="1" smtClean="0">
                <a:solidFill>
                  <a:srgbClr val="000000"/>
                </a:solidFill>
                <a:latin typeface="Comic Sans MS" charset="0"/>
              </a:rPr>
              <a:t>Vdd</a:t>
            </a:r>
            <a:r>
              <a:rPr lang="en-US" dirty="0" smtClean="0">
                <a:solidFill>
                  <a:srgbClr val="000000"/>
                </a:solidFill>
                <a:latin typeface="Comic Sans MS" charset="0"/>
              </a:rPr>
              <a:t>)</a:t>
            </a:r>
            <a:endParaRPr lang="en-US" dirty="0">
              <a:solidFill>
                <a:srgbClr val="000000"/>
              </a:solidFill>
              <a:latin typeface="Comic Sans MS" charset="0"/>
            </a:endParaRPr>
          </a:p>
        </p:txBody>
      </p:sp>
      <p:sp>
        <p:nvSpPr>
          <p:cNvPr id="34831" name="Rectangle 29"/>
          <p:cNvSpPr>
            <a:spLocks noChangeArrowheads="1"/>
          </p:cNvSpPr>
          <p:nvPr/>
        </p:nvSpPr>
        <p:spPr bwMode="auto">
          <a:xfrm>
            <a:off x="1338263" y="4256088"/>
            <a:ext cx="338137"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sp>
        <p:nvSpPr>
          <p:cNvPr id="34832" name="Rectangle 30"/>
          <p:cNvSpPr>
            <a:spLocks noChangeArrowheads="1"/>
          </p:cNvSpPr>
          <p:nvPr/>
        </p:nvSpPr>
        <p:spPr bwMode="auto">
          <a:xfrm>
            <a:off x="5786438" y="2065338"/>
            <a:ext cx="2105025" cy="93980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100"/>
              </a:lnSpc>
              <a:tabLst>
                <a:tab pos="457200" algn="l"/>
                <a:tab pos="914400" algn="l"/>
                <a:tab pos="1371600" algn="l"/>
              </a:tabLst>
            </a:pPr>
            <a:r>
              <a:rPr lang="en-US">
                <a:solidFill>
                  <a:srgbClr val="000000"/>
                </a:solidFill>
                <a:latin typeface="Comic Sans MS" charset="0"/>
              </a:rPr>
              <a:t>what  is the </a:t>
            </a:r>
            <a:br>
              <a:rPr lang="en-US">
                <a:solidFill>
                  <a:srgbClr val="000000"/>
                </a:solidFill>
                <a:latin typeface="Comic Sans MS" charset="0"/>
              </a:rPr>
            </a:br>
            <a:r>
              <a:rPr lang="en-US">
                <a:solidFill>
                  <a:srgbClr val="000000"/>
                </a:solidFill>
                <a:latin typeface="Comic Sans MS" charset="0"/>
              </a:rPr>
              <a:t>relationship </a:t>
            </a:r>
            <a:br>
              <a:rPr lang="en-US">
                <a:solidFill>
                  <a:srgbClr val="000000"/>
                </a:solidFill>
                <a:latin typeface="Comic Sans MS" charset="0"/>
              </a:rPr>
            </a:br>
            <a:r>
              <a:rPr lang="en-US">
                <a:solidFill>
                  <a:srgbClr val="000000"/>
                </a:solidFill>
                <a:latin typeface="Comic Sans MS" charset="0"/>
              </a:rPr>
              <a:t>between x and y?</a:t>
            </a:r>
          </a:p>
        </p:txBody>
      </p:sp>
      <p:sp>
        <p:nvSpPr>
          <p:cNvPr id="34833" name="Rectangle 33"/>
          <p:cNvSpPr>
            <a:spLocks noGrp="1" noChangeArrowheads="1"/>
          </p:cNvSpPr>
          <p:nvPr>
            <p:ph type="title"/>
          </p:nvPr>
        </p:nvSpPr>
        <p:spPr>
          <a:xfrm>
            <a:off x="474133" y="0"/>
            <a:ext cx="8229600" cy="1143000"/>
          </a:xfrm>
        </p:spPr>
        <p:txBody>
          <a:bodyPr/>
          <a:lstStyle/>
          <a:p>
            <a:pPr eaLnBrk="1" hangingPunct="1"/>
            <a:r>
              <a:rPr lang="en-US" dirty="0"/>
              <a:t>MOS Networks</a:t>
            </a:r>
          </a:p>
        </p:txBody>
      </p:sp>
      <p:grpSp>
        <p:nvGrpSpPr>
          <p:cNvPr id="2" name="Group 35"/>
          <p:cNvGrpSpPr>
            <a:grpSpLocks/>
          </p:cNvGrpSpPr>
          <p:nvPr/>
        </p:nvGrpSpPr>
        <p:grpSpPr bwMode="auto">
          <a:xfrm>
            <a:off x="1752600" y="3886200"/>
            <a:ext cx="1371600" cy="533400"/>
            <a:chOff x="1205" y="2400"/>
            <a:chExt cx="864" cy="336"/>
          </a:xfrm>
        </p:grpSpPr>
        <p:sp>
          <p:nvSpPr>
            <p:cNvPr id="34847" name="Line 36"/>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8" name="Line 37"/>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9" name="Line 38"/>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0" name="Line 39"/>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1" name="Line 40"/>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2" name="Line 41"/>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3" name="Line 42"/>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3" name="Group 43"/>
          <p:cNvGrpSpPr>
            <a:grpSpLocks/>
          </p:cNvGrpSpPr>
          <p:nvPr/>
        </p:nvGrpSpPr>
        <p:grpSpPr bwMode="auto">
          <a:xfrm>
            <a:off x="1752600" y="2667000"/>
            <a:ext cx="1371600" cy="533400"/>
            <a:chOff x="3701" y="2419"/>
            <a:chExt cx="864" cy="336"/>
          </a:xfrm>
        </p:grpSpPr>
        <p:sp>
          <p:nvSpPr>
            <p:cNvPr id="34839" name="Line 44"/>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0" name="Line 45"/>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1" name="Line 46"/>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2" name="Line 47"/>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3" name="Line 48"/>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4" name="Line 49"/>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5" name="Line 50"/>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6" name="Oval 51"/>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4836" name="Oval 52"/>
          <p:cNvSpPr>
            <a:spLocks noChangeArrowheads="1"/>
          </p:cNvSpPr>
          <p:nvPr/>
        </p:nvSpPr>
        <p:spPr bwMode="auto">
          <a:xfrm>
            <a:off x="3048000" y="37338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7" name="Date Placeholder 36"/>
          <p:cNvSpPr>
            <a:spLocks noGrp="1"/>
          </p:cNvSpPr>
          <p:nvPr>
            <p:ph type="dt" sz="quarter" idx="10"/>
          </p:nvPr>
        </p:nvSpPr>
        <p:spPr/>
        <p:txBody>
          <a:bodyPr/>
          <a:lstStyle/>
          <a:p>
            <a:pPr>
              <a:defRPr/>
            </a:pPr>
            <a:fld id="{F38554E3-6017-9F4B-BF66-9ECC5B438389}" type="datetime1">
              <a:rPr lang="en-US" smtClean="0"/>
              <a:pPr>
                <a:defRPr/>
              </a:pPr>
              <a:t>3/14/12</a:t>
            </a:fld>
            <a:endParaRPr lang="en-US"/>
          </a:p>
        </p:txBody>
      </p:sp>
      <p:sp>
        <p:nvSpPr>
          <p:cNvPr id="38" name="Slide Number Placeholder 37"/>
          <p:cNvSpPr>
            <a:spLocks noGrp="1"/>
          </p:cNvSpPr>
          <p:nvPr>
            <p:ph type="sldNum" sz="quarter" idx="12"/>
          </p:nvPr>
        </p:nvSpPr>
        <p:spPr/>
        <p:txBody>
          <a:bodyPr/>
          <a:lstStyle/>
          <a:p>
            <a:pPr>
              <a:defRPr/>
            </a:pPr>
            <a:fld id="{5E5558CA-66EC-F34B-8451-45CB55BD2790}" type="slidenum">
              <a:rPr lang="en-US"/>
              <a:pPr>
                <a:defRPr/>
              </a:pPr>
              <a:t>29</a:t>
            </a:fld>
            <a:endParaRPr lang="en-US"/>
          </a:p>
        </p:txBody>
      </p:sp>
      <p:sp>
        <p:nvSpPr>
          <p:cNvPr id="39" name="Rectangle 30"/>
          <p:cNvSpPr>
            <a:spLocks noChangeArrowheads="1"/>
          </p:cNvSpPr>
          <p:nvPr/>
        </p:nvSpPr>
        <p:spPr bwMode="auto">
          <a:xfrm>
            <a:off x="0" y="954089"/>
            <a:ext cx="5198533" cy="1254125"/>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err="1" smtClean="0">
                <a:solidFill>
                  <a:srgbClr val="0000FF"/>
                </a:solidFill>
                <a:latin typeface="Tahoma" charset="0"/>
              </a:rPr>
              <a:t>p</a:t>
            </a:r>
            <a:r>
              <a:rPr lang="en-US" i="1" dirty="0" smtClean="0">
                <a:solidFill>
                  <a:srgbClr val="0000FF"/>
                </a:solidFill>
                <a:latin typeface="Tahoma" charset="0"/>
              </a:rPr>
              <a:t>-channel transistor</a:t>
            </a:r>
            <a:r>
              <a:rPr lang="en-US" dirty="0" smtClean="0">
                <a:solidFill>
                  <a:srgbClr val="000000"/>
                </a:solidFill>
                <a:latin typeface="Tahoma" charset="0"/>
              </a:rPr>
              <a:t/>
            </a:r>
            <a:br>
              <a:rPr lang="en-US" dirty="0" smtClean="0">
                <a:solidFill>
                  <a:srgbClr val="000000"/>
                </a:solidFill>
                <a:latin typeface="Tahoma" charset="0"/>
              </a:rPr>
            </a:br>
            <a:r>
              <a:rPr lang="en-US" dirty="0" smtClean="0">
                <a:solidFill>
                  <a:srgbClr val="0000FF"/>
                </a:solidFill>
                <a:latin typeface="Tahoma" charset="0"/>
              </a:rPr>
              <a:t>closed </a:t>
            </a:r>
            <a:r>
              <a:rPr lang="en-US" dirty="0" smtClean="0">
                <a:solidFill>
                  <a:srgbClr val="000000"/>
                </a:solidFill>
                <a:latin typeface="Tahoma" charset="0"/>
              </a:rPr>
              <a:t>when voltage at Gate is low</a:t>
            </a:r>
            <a:br>
              <a:rPr lang="en-US" dirty="0" smtClean="0">
                <a:solidFill>
                  <a:srgbClr val="000000"/>
                </a:solidFill>
                <a:latin typeface="Tahoma" charset="0"/>
              </a:rPr>
            </a:br>
            <a:r>
              <a:rPr lang="en-US" dirty="0" smtClean="0">
                <a:solidFill>
                  <a:srgbClr val="0000FF"/>
                </a:solidFill>
                <a:latin typeface="Tahoma" charset="0"/>
              </a:rPr>
              <a:t>opens </a:t>
            </a:r>
            <a:r>
              <a:rPr lang="en-US" dirty="0" smtClean="0">
                <a:solidFill>
                  <a:srgbClr val="000000"/>
                </a:solidFill>
                <a:latin typeface="Tahoma" charset="0"/>
              </a:rPr>
              <a:t>when:</a:t>
            </a:r>
          </a:p>
          <a:p>
            <a:pPr algn="ctr">
              <a:lnSpc>
                <a:spcPts val="2200"/>
              </a:lnSpc>
              <a:tabLst>
                <a:tab pos="457200" algn="l"/>
                <a:tab pos="914400" algn="l"/>
                <a:tab pos="1371600" algn="l"/>
              </a:tabLst>
            </a:pPr>
            <a:r>
              <a:rPr lang="en-US" dirty="0" err="1" smtClean="0">
                <a:solidFill>
                  <a:srgbClr val="000000"/>
                </a:solidFill>
                <a:latin typeface="Tahoma" charset="0"/>
              </a:rPr>
              <a:t>voltage(Gate</a:t>
            </a:r>
            <a:r>
              <a:rPr lang="en-US" dirty="0" smtClean="0">
                <a:solidFill>
                  <a:srgbClr val="000000"/>
                </a:solidFill>
                <a:latin typeface="Tahoma" charset="0"/>
              </a:rPr>
              <a:t>) &gt;  voltage (Threshold) </a:t>
            </a:r>
            <a:endParaRPr lang="en-US" dirty="0">
              <a:solidFill>
                <a:srgbClr val="000000"/>
              </a:solidFill>
              <a:latin typeface="Tahoma" charset="0"/>
            </a:endParaRPr>
          </a:p>
        </p:txBody>
      </p:sp>
      <p:sp>
        <p:nvSpPr>
          <p:cNvPr id="40" name="Rectangle 31"/>
          <p:cNvSpPr>
            <a:spLocks noChangeArrowheads="1"/>
          </p:cNvSpPr>
          <p:nvPr/>
        </p:nvSpPr>
        <p:spPr bwMode="auto">
          <a:xfrm>
            <a:off x="897466" y="4672542"/>
            <a:ext cx="3996267" cy="1254125"/>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err="1" smtClean="0">
                <a:solidFill>
                  <a:srgbClr val="0000FF"/>
                </a:solidFill>
                <a:latin typeface="Tahoma" charset="0"/>
              </a:rPr>
              <a:t>n</a:t>
            </a:r>
            <a:r>
              <a:rPr lang="en-US" i="1" dirty="0" smtClean="0">
                <a:solidFill>
                  <a:srgbClr val="0000FF"/>
                </a:solidFill>
                <a:latin typeface="Tahoma" charset="0"/>
              </a:rPr>
              <a:t>-channel </a:t>
            </a:r>
            <a:r>
              <a:rPr lang="en-US" i="1" dirty="0" err="1" smtClean="0">
                <a:solidFill>
                  <a:srgbClr val="0000FF"/>
                </a:solidFill>
                <a:latin typeface="Tahoma" charset="0"/>
              </a:rPr>
              <a:t>transitor</a:t>
            </a:r>
            <a:r>
              <a:rPr lang="en-US" dirty="0" smtClean="0">
                <a:solidFill>
                  <a:srgbClr val="000000"/>
                </a:solidFill>
                <a:latin typeface="Tahoma" charset="0"/>
              </a:rPr>
              <a:t/>
            </a:r>
            <a:br>
              <a:rPr lang="en-US" dirty="0" smtClean="0">
                <a:solidFill>
                  <a:srgbClr val="000000"/>
                </a:solidFill>
                <a:latin typeface="Tahoma" charset="0"/>
              </a:rPr>
            </a:br>
            <a:r>
              <a:rPr lang="en-US" dirty="0" smtClean="0">
                <a:solidFill>
                  <a:srgbClr val="0000FF"/>
                </a:solidFill>
                <a:latin typeface="Tahoma" charset="0"/>
              </a:rPr>
              <a:t>open </a:t>
            </a:r>
            <a:r>
              <a:rPr lang="en-US" dirty="0" smtClean="0">
                <a:solidFill>
                  <a:srgbClr val="000000"/>
                </a:solidFill>
                <a:latin typeface="Tahoma" charset="0"/>
              </a:rPr>
              <a:t>when voltage at Gate is low</a:t>
            </a:r>
            <a:br>
              <a:rPr lang="en-US" dirty="0" smtClean="0">
                <a:solidFill>
                  <a:srgbClr val="000000"/>
                </a:solidFill>
                <a:latin typeface="Tahoma" charset="0"/>
              </a:rPr>
            </a:br>
            <a:r>
              <a:rPr lang="en-US" dirty="0" smtClean="0">
                <a:solidFill>
                  <a:srgbClr val="0000FF"/>
                </a:solidFill>
                <a:latin typeface="Tahoma" charset="0"/>
              </a:rPr>
              <a:t>closes </a:t>
            </a:r>
            <a:r>
              <a:rPr lang="en-US" dirty="0" smtClean="0">
                <a:solidFill>
                  <a:srgbClr val="000000"/>
                </a:solidFill>
                <a:latin typeface="Tahoma" charset="0"/>
              </a:rPr>
              <a:t>when:</a:t>
            </a:r>
          </a:p>
          <a:p>
            <a:pPr algn="ctr">
              <a:lnSpc>
                <a:spcPts val="2200"/>
              </a:lnSpc>
              <a:tabLst>
                <a:tab pos="457200" algn="l"/>
                <a:tab pos="914400" algn="l"/>
                <a:tab pos="1371600" algn="l"/>
              </a:tabLst>
            </a:pPr>
            <a:r>
              <a:rPr lang="en-US" dirty="0" err="1" smtClean="0">
                <a:solidFill>
                  <a:srgbClr val="000000"/>
                </a:solidFill>
                <a:latin typeface="Tahoma" charset="0"/>
              </a:rPr>
              <a:t>voltage(Gate</a:t>
            </a:r>
            <a:r>
              <a:rPr lang="en-US" dirty="0" smtClean="0">
                <a:solidFill>
                  <a:srgbClr val="000000"/>
                </a:solidFill>
                <a:latin typeface="Tahoma" charset="0"/>
              </a:rPr>
              <a:t>) &gt; voltage (Threshold)</a:t>
            </a:r>
            <a:endParaRPr lang="en-US" dirty="0">
              <a:solidFill>
                <a:srgbClr val="000000"/>
              </a:solidFill>
              <a:latin typeface="Tahoma" charset="0"/>
            </a:endParaRPr>
          </a:p>
        </p:txBody>
      </p:sp>
      <p:sp>
        <p:nvSpPr>
          <p:cNvPr id="41" name="TextBox 40"/>
          <p:cNvSpPr txBox="1"/>
          <p:nvPr/>
        </p:nvSpPr>
        <p:spPr>
          <a:xfrm>
            <a:off x="5247543" y="5350934"/>
            <a:ext cx="3896457" cy="461665"/>
          </a:xfrm>
          <a:prstGeom prst="rect">
            <a:avLst/>
          </a:prstGeom>
          <a:noFill/>
        </p:spPr>
        <p:txBody>
          <a:bodyPr wrap="none" rtlCol="0">
            <a:spAutoFit/>
          </a:bodyPr>
          <a:lstStyle/>
          <a:p>
            <a:r>
              <a:rPr lang="en-US" sz="2400" dirty="0" smtClean="0"/>
              <a:t>Called an </a:t>
            </a:r>
            <a:r>
              <a:rPr lang="en-US" sz="2400" i="1" dirty="0" err="1" smtClean="0">
                <a:solidFill>
                  <a:srgbClr val="0000FF"/>
                </a:solidFill>
              </a:rPr>
              <a:t>invertor</a:t>
            </a:r>
            <a:r>
              <a:rPr lang="en-US" sz="2400" i="1" dirty="0" smtClean="0">
                <a:solidFill>
                  <a:srgbClr val="0000FF"/>
                </a:solidFill>
              </a:rPr>
              <a:t> </a:t>
            </a:r>
            <a:r>
              <a:rPr lang="en-US" sz="2400" dirty="0" smtClean="0"/>
              <a:t>or </a:t>
            </a:r>
            <a:r>
              <a:rPr lang="en-US" sz="2400" i="1" dirty="0" smtClean="0">
                <a:solidFill>
                  <a:srgbClr val="0000FF"/>
                </a:solidFill>
              </a:rPr>
              <a:t>not gate</a:t>
            </a:r>
            <a:endParaRPr lang="en-US" sz="2400" i="1" dirty="0">
              <a:solidFill>
                <a:srgbClr val="0000FF"/>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389467" y="1430867"/>
            <a:ext cx="8229600" cy="4851400"/>
          </a:xfrm>
        </p:spPr>
        <p:txBody>
          <a:bodyPr>
            <a:normAutofit fontScale="92500" lnSpcReduction="20000"/>
          </a:bodyPr>
          <a:lstStyle/>
          <a:p>
            <a:r>
              <a:rPr lang="en-US" dirty="0" smtClean="0"/>
              <a:t>Sequential software is slow software</a:t>
            </a:r>
          </a:p>
          <a:p>
            <a:pPr lvl="1"/>
            <a:r>
              <a:rPr lang="en-US" dirty="0" smtClean="0"/>
              <a:t>SIMD and MIMD only path to higher performance</a:t>
            </a:r>
          </a:p>
          <a:p>
            <a:r>
              <a:rPr lang="en-US" dirty="0" smtClean="0"/>
              <a:t>Multithreading increases utilization, Multicore </a:t>
            </a:r>
            <a:r>
              <a:rPr lang="en-US" smtClean="0"/>
              <a:t>more processors (MIMD)</a:t>
            </a:r>
          </a:p>
          <a:p>
            <a:r>
              <a:rPr lang="en-US" dirty="0" smtClean="0"/>
              <a:t>Multiprocessor/Multicore uses Shared Memory</a:t>
            </a:r>
          </a:p>
          <a:p>
            <a:pPr lvl="1"/>
            <a:r>
              <a:rPr lang="en-US" dirty="0" smtClean="0"/>
              <a:t>Cache coherency implements shared memory even with multiple copies in multiple caches</a:t>
            </a:r>
          </a:p>
          <a:p>
            <a:pPr lvl="1"/>
            <a:r>
              <a:rPr lang="en-US" dirty="0" smtClean="0"/>
              <a:t>False sharing a concern; watch block size!</a:t>
            </a:r>
          </a:p>
          <a:p>
            <a:r>
              <a:rPr lang="en-US" dirty="0" smtClean="0"/>
              <a:t>OpenMP as simple parallel extension to C</a:t>
            </a:r>
          </a:p>
          <a:p>
            <a:pPr lvl="1"/>
            <a:r>
              <a:rPr lang="en-US" dirty="0" smtClean="0"/>
              <a:t>Threads, Parallel for, private, critical sections, … </a:t>
            </a:r>
          </a:p>
          <a:p>
            <a:pPr lvl="1"/>
            <a:r>
              <a:rPr lang="en-US" dirty="0" smtClean="0"/>
              <a:t>≈ C: small so easy to learn, but not very high level and its easy to get into trouble</a:t>
            </a:r>
          </a:p>
          <a:p>
            <a:endParaRPr lang="en-US" dirty="0"/>
          </a:p>
        </p:txBody>
      </p:sp>
      <p:sp>
        <p:nvSpPr>
          <p:cNvPr id="4" name="Date Placeholder 3"/>
          <p:cNvSpPr>
            <a:spLocks noGrp="1"/>
          </p:cNvSpPr>
          <p:nvPr>
            <p:ph type="dt" sz="half" idx="10"/>
          </p:nvPr>
        </p:nvSpPr>
        <p:spPr/>
        <p:txBody>
          <a:bodyPr/>
          <a:lstStyle/>
          <a:p>
            <a:fld id="{919FE90B-E0E9-2646-ABDB-4D2EFBEAA1F9}" type="datetime1">
              <a:rPr lang="en-US" smtClean="0"/>
              <a:pPr/>
              <a:t>3/14/12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 name="Footer Placeholder 4"/>
          <p:cNvSpPr>
            <a:spLocks noGrp="1"/>
          </p:cNvSpPr>
          <p:nvPr>
            <p:ph type="ftr" sz="quarter" idx="11"/>
          </p:nvPr>
        </p:nvSpPr>
        <p:spPr/>
        <p:txBody>
          <a:bodyPr/>
          <a:lstStyle/>
          <a:p>
            <a:pPr>
              <a:defRPr/>
            </a:pPr>
            <a:r>
              <a:rPr lang="en-US" smtClean="0"/>
              <a:t>Spring 2012 -- Lecture #17</a:t>
            </a:r>
            <a:endParaRPr lang="en-US"/>
          </a:p>
        </p:txBody>
      </p:sp>
      <p:sp>
        <p:nvSpPr>
          <p:cNvPr id="34819" name="Line 17"/>
          <p:cNvSpPr>
            <a:spLocks noChangeShapeType="1"/>
          </p:cNvSpPr>
          <p:nvPr/>
        </p:nvSpPr>
        <p:spPr bwMode="auto">
          <a:xfrm flipH="1">
            <a:off x="3124200" y="3200400"/>
            <a:ext cx="0" cy="12192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0" name="Rectangle 18"/>
          <p:cNvSpPr>
            <a:spLocks noChangeArrowheads="1"/>
          </p:cNvSpPr>
          <p:nvPr/>
        </p:nvSpPr>
        <p:spPr bwMode="auto">
          <a:xfrm>
            <a:off x="1311275" y="304800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3v</a:t>
            </a:r>
          </a:p>
        </p:txBody>
      </p:sp>
      <p:sp>
        <p:nvSpPr>
          <p:cNvPr id="34821" name="Line 19"/>
          <p:cNvSpPr>
            <a:spLocks noChangeShapeType="1"/>
          </p:cNvSpPr>
          <p:nvPr/>
        </p:nvSpPr>
        <p:spPr bwMode="auto">
          <a:xfrm>
            <a:off x="3124200" y="3808413"/>
            <a:ext cx="457200" cy="1587"/>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2" name="Rectangle 20"/>
          <p:cNvSpPr>
            <a:spLocks noChangeArrowheads="1"/>
          </p:cNvSpPr>
          <p:nvPr/>
        </p:nvSpPr>
        <p:spPr bwMode="auto">
          <a:xfrm>
            <a:off x="2305050" y="21336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4823" name="Rectangle 21"/>
          <p:cNvSpPr>
            <a:spLocks noChangeArrowheads="1"/>
          </p:cNvSpPr>
          <p:nvPr/>
        </p:nvSpPr>
        <p:spPr bwMode="auto">
          <a:xfrm>
            <a:off x="3657600" y="36576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4824" name="Line 22"/>
          <p:cNvSpPr>
            <a:spLocks noChangeShapeType="1"/>
          </p:cNvSpPr>
          <p:nvPr/>
        </p:nvSpPr>
        <p:spPr bwMode="auto">
          <a:xfrm flipH="1" flipV="1">
            <a:off x="2438400" y="25146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5" name="Rectangle 23"/>
          <p:cNvSpPr>
            <a:spLocks noChangeArrowheads="1"/>
          </p:cNvSpPr>
          <p:nvPr/>
        </p:nvSpPr>
        <p:spPr bwMode="auto">
          <a:xfrm>
            <a:off x="5811838" y="3744913"/>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a:t>
            </a:r>
            <a:r>
              <a:rPr lang="en-US" dirty="0" smtClean="0">
                <a:solidFill>
                  <a:srgbClr val="000000"/>
                </a:solidFill>
                <a:latin typeface="Comic Sans MS" charset="0"/>
              </a:rPr>
              <a:t>volts </a:t>
            </a:r>
            <a:br>
              <a:rPr lang="en-US" dirty="0" smtClean="0">
                <a:solidFill>
                  <a:srgbClr val="000000"/>
                </a:solidFill>
                <a:latin typeface="Comic Sans MS" charset="0"/>
              </a:rPr>
            </a:br>
            <a:r>
              <a:rPr lang="en-US" dirty="0" smtClean="0">
                <a:solidFill>
                  <a:srgbClr val="000000"/>
                </a:solidFill>
                <a:latin typeface="Comic Sans MS" charset="0"/>
              </a:rPr>
              <a:t>(</a:t>
            </a:r>
            <a:r>
              <a:rPr lang="en-US" dirty="0" err="1" smtClean="0">
                <a:solidFill>
                  <a:srgbClr val="000000"/>
                </a:solidFill>
                <a:latin typeface="Comic Sans MS" charset="0"/>
              </a:rPr>
              <a:t>gnd</a:t>
            </a:r>
            <a:r>
              <a:rPr lang="en-US" dirty="0" smtClean="0">
                <a:solidFill>
                  <a:srgbClr val="000000"/>
                </a:solidFill>
                <a:latin typeface="Comic Sans MS" charset="0"/>
              </a:rPr>
              <a:t>)</a:t>
            </a:r>
            <a:endParaRPr lang="en-US" dirty="0">
              <a:solidFill>
                <a:srgbClr val="000000"/>
              </a:solidFill>
              <a:latin typeface="Comic Sans MS" charset="0"/>
            </a:endParaRPr>
          </a:p>
        </p:txBody>
      </p:sp>
      <p:sp>
        <p:nvSpPr>
          <p:cNvPr id="34826" name="Line 24"/>
          <p:cNvSpPr>
            <a:spLocks noChangeShapeType="1"/>
          </p:cNvSpPr>
          <p:nvPr/>
        </p:nvSpPr>
        <p:spPr bwMode="auto">
          <a:xfrm>
            <a:off x="5761038" y="3570288"/>
            <a:ext cx="1966912"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4827" name="Line 25"/>
          <p:cNvSpPr>
            <a:spLocks noChangeShapeType="1"/>
          </p:cNvSpPr>
          <p:nvPr/>
        </p:nvSpPr>
        <p:spPr bwMode="auto">
          <a:xfrm>
            <a:off x="6764338" y="3155950"/>
            <a:ext cx="0" cy="1592263"/>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4828" name="Rectangle 26"/>
          <p:cNvSpPr>
            <a:spLocks noChangeArrowheads="1"/>
          </p:cNvSpPr>
          <p:nvPr/>
        </p:nvSpPr>
        <p:spPr bwMode="auto">
          <a:xfrm>
            <a:off x="6151563" y="313055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34829" name="Rectangle 27"/>
          <p:cNvSpPr>
            <a:spLocks noChangeArrowheads="1"/>
          </p:cNvSpPr>
          <p:nvPr/>
        </p:nvSpPr>
        <p:spPr bwMode="auto">
          <a:xfrm>
            <a:off x="7078663" y="313055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34830" name="Rectangle 28"/>
          <p:cNvSpPr>
            <a:spLocks noChangeArrowheads="1"/>
          </p:cNvSpPr>
          <p:nvPr/>
        </p:nvSpPr>
        <p:spPr bwMode="auto">
          <a:xfrm>
            <a:off x="5824538" y="4322763"/>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3 </a:t>
            </a:r>
            <a:r>
              <a:rPr lang="en-US" dirty="0" smtClean="0">
                <a:solidFill>
                  <a:srgbClr val="000000"/>
                </a:solidFill>
                <a:latin typeface="Comic Sans MS" charset="0"/>
              </a:rPr>
              <a:t>volts</a:t>
            </a:r>
          </a:p>
          <a:p>
            <a:pPr>
              <a:lnSpc>
                <a:spcPts val="2100"/>
              </a:lnSpc>
              <a:tabLst>
                <a:tab pos="457200" algn="l"/>
                <a:tab pos="914400" algn="l"/>
                <a:tab pos="1371600" algn="l"/>
              </a:tabLst>
            </a:pPr>
            <a:r>
              <a:rPr lang="en-US" dirty="0" smtClean="0">
                <a:solidFill>
                  <a:srgbClr val="000000"/>
                </a:solidFill>
                <a:latin typeface="Comic Sans MS" charset="0"/>
              </a:rPr>
              <a:t>(</a:t>
            </a:r>
            <a:r>
              <a:rPr lang="en-US" dirty="0" err="1" smtClean="0">
                <a:solidFill>
                  <a:srgbClr val="000000"/>
                </a:solidFill>
                <a:latin typeface="Comic Sans MS" charset="0"/>
              </a:rPr>
              <a:t>Vdd</a:t>
            </a:r>
            <a:r>
              <a:rPr lang="en-US" dirty="0" smtClean="0">
                <a:solidFill>
                  <a:srgbClr val="000000"/>
                </a:solidFill>
                <a:latin typeface="Comic Sans MS" charset="0"/>
              </a:rPr>
              <a:t>)</a:t>
            </a:r>
            <a:endParaRPr lang="en-US" dirty="0">
              <a:solidFill>
                <a:srgbClr val="000000"/>
              </a:solidFill>
              <a:latin typeface="Comic Sans MS" charset="0"/>
            </a:endParaRPr>
          </a:p>
        </p:txBody>
      </p:sp>
      <p:sp>
        <p:nvSpPr>
          <p:cNvPr id="34831" name="Rectangle 29"/>
          <p:cNvSpPr>
            <a:spLocks noChangeArrowheads="1"/>
          </p:cNvSpPr>
          <p:nvPr/>
        </p:nvSpPr>
        <p:spPr bwMode="auto">
          <a:xfrm>
            <a:off x="1338263" y="4256088"/>
            <a:ext cx="338137"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sp>
        <p:nvSpPr>
          <p:cNvPr id="34832" name="Rectangle 30"/>
          <p:cNvSpPr>
            <a:spLocks noChangeArrowheads="1"/>
          </p:cNvSpPr>
          <p:nvPr/>
        </p:nvSpPr>
        <p:spPr bwMode="auto">
          <a:xfrm>
            <a:off x="5786438" y="2065338"/>
            <a:ext cx="2105025" cy="93980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100"/>
              </a:lnSpc>
              <a:tabLst>
                <a:tab pos="457200" algn="l"/>
                <a:tab pos="914400" algn="l"/>
                <a:tab pos="1371600" algn="l"/>
              </a:tabLst>
            </a:pPr>
            <a:r>
              <a:rPr lang="en-US">
                <a:solidFill>
                  <a:srgbClr val="000000"/>
                </a:solidFill>
                <a:latin typeface="Comic Sans MS" charset="0"/>
              </a:rPr>
              <a:t>what  is the </a:t>
            </a:r>
            <a:br>
              <a:rPr lang="en-US">
                <a:solidFill>
                  <a:srgbClr val="000000"/>
                </a:solidFill>
                <a:latin typeface="Comic Sans MS" charset="0"/>
              </a:rPr>
            </a:br>
            <a:r>
              <a:rPr lang="en-US">
                <a:solidFill>
                  <a:srgbClr val="000000"/>
                </a:solidFill>
                <a:latin typeface="Comic Sans MS" charset="0"/>
              </a:rPr>
              <a:t>relationship </a:t>
            </a:r>
            <a:br>
              <a:rPr lang="en-US">
                <a:solidFill>
                  <a:srgbClr val="000000"/>
                </a:solidFill>
                <a:latin typeface="Comic Sans MS" charset="0"/>
              </a:rPr>
            </a:br>
            <a:r>
              <a:rPr lang="en-US">
                <a:solidFill>
                  <a:srgbClr val="000000"/>
                </a:solidFill>
                <a:latin typeface="Comic Sans MS" charset="0"/>
              </a:rPr>
              <a:t>between x and y?</a:t>
            </a:r>
          </a:p>
        </p:txBody>
      </p:sp>
      <p:sp>
        <p:nvSpPr>
          <p:cNvPr id="34833" name="Rectangle 33"/>
          <p:cNvSpPr>
            <a:spLocks noGrp="1" noChangeArrowheads="1"/>
          </p:cNvSpPr>
          <p:nvPr>
            <p:ph type="title"/>
          </p:nvPr>
        </p:nvSpPr>
        <p:spPr/>
        <p:txBody>
          <a:bodyPr/>
          <a:lstStyle/>
          <a:p>
            <a:pPr eaLnBrk="1" hangingPunct="1"/>
            <a:r>
              <a:rPr lang="en-US"/>
              <a:t>MOS Networks</a:t>
            </a:r>
          </a:p>
        </p:txBody>
      </p:sp>
      <p:grpSp>
        <p:nvGrpSpPr>
          <p:cNvPr id="2" name="Group 35"/>
          <p:cNvGrpSpPr>
            <a:grpSpLocks/>
          </p:cNvGrpSpPr>
          <p:nvPr/>
        </p:nvGrpSpPr>
        <p:grpSpPr bwMode="auto">
          <a:xfrm>
            <a:off x="1752600" y="3886200"/>
            <a:ext cx="1371600" cy="533400"/>
            <a:chOff x="1205" y="2400"/>
            <a:chExt cx="864" cy="336"/>
          </a:xfrm>
        </p:grpSpPr>
        <p:sp>
          <p:nvSpPr>
            <p:cNvPr id="34847" name="Line 36"/>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8" name="Line 37"/>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9" name="Line 38"/>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0" name="Line 39"/>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1" name="Line 40"/>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2" name="Line 41"/>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3" name="Line 42"/>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3" name="Group 43"/>
          <p:cNvGrpSpPr>
            <a:grpSpLocks/>
          </p:cNvGrpSpPr>
          <p:nvPr/>
        </p:nvGrpSpPr>
        <p:grpSpPr bwMode="auto">
          <a:xfrm>
            <a:off x="1752600" y="2667000"/>
            <a:ext cx="1371600" cy="533400"/>
            <a:chOff x="3701" y="2419"/>
            <a:chExt cx="864" cy="336"/>
          </a:xfrm>
        </p:grpSpPr>
        <p:sp>
          <p:nvSpPr>
            <p:cNvPr id="34839" name="Line 44"/>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0" name="Line 45"/>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1" name="Line 46"/>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2" name="Line 47"/>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3" name="Line 48"/>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4" name="Line 49"/>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5" name="Line 50"/>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6" name="Oval 51"/>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4836" name="Oval 52"/>
          <p:cNvSpPr>
            <a:spLocks noChangeArrowheads="1"/>
          </p:cNvSpPr>
          <p:nvPr/>
        </p:nvSpPr>
        <p:spPr bwMode="auto">
          <a:xfrm>
            <a:off x="3048000" y="37338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7" name="Date Placeholder 36"/>
          <p:cNvSpPr>
            <a:spLocks noGrp="1"/>
          </p:cNvSpPr>
          <p:nvPr>
            <p:ph type="dt" sz="quarter" idx="10"/>
          </p:nvPr>
        </p:nvSpPr>
        <p:spPr/>
        <p:txBody>
          <a:bodyPr/>
          <a:lstStyle/>
          <a:p>
            <a:pPr>
              <a:defRPr/>
            </a:pPr>
            <a:fld id="{ED2DE193-6F7F-5141-AFE0-199F2F6EA56A}" type="datetime1">
              <a:rPr lang="en-US" smtClean="0"/>
              <a:pPr>
                <a:defRPr/>
              </a:pPr>
              <a:t>3/14/12</a:t>
            </a:fld>
            <a:endParaRPr lang="en-US"/>
          </a:p>
        </p:txBody>
      </p:sp>
      <p:sp>
        <p:nvSpPr>
          <p:cNvPr id="38" name="Slide Number Placeholder 37"/>
          <p:cNvSpPr>
            <a:spLocks noGrp="1"/>
          </p:cNvSpPr>
          <p:nvPr>
            <p:ph type="sldNum" sz="quarter" idx="12"/>
          </p:nvPr>
        </p:nvSpPr>
        <p:spPr/>
        <p:txBody>
          <a:bodyPr/>
          <a:lstStyle/>
          <a:p>
            <a:pPr>
              <a:defRPr/>
            </a:pPr>
            <a:fld id="{5E5558CA-66EC-F34B-8451-45CB55BD2790}" type="slidenum">
              <a:rPr lang="en-US"/>
              <a:pPr>
                <a:defRPr/>
              </a:pPr>
              <a:t>30</a:t>
            </a:fld>
            <a:endParaRPr lang="en-US"/>
          </a:p>
        </p:txBody>
      </p:sp>
      <p:sp>
        <p:nvSpPr>
          <p:cNvPr id="39" name="Rectangle 30"/>
          <p:cNvSpPr>
            <a:spLocks noChangeArrowheads="1"/>
          </p:cNvSpPr>
          <p:nvPr/>
        </p:nvSpPr>
        <p:spPr bwMode="auto">
          <a:xfrm>
            <a:off x="474133" y="1258889"/>
            <a:ext cx="4216400" cy="1254125"/>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err="1">
                <a:solidFill>
                  <a:srgbClr val="0000FF"/>
                </a:solidFill>
                <a:latin typeface="Tahoma" charset="0"/>
              </a:rPr>
              <a:t>n</a:t>
            </a:r>
            <a:r>
              <a:rPr lang="en-US" i="1" dirty="0">
                <a:solidFill>
                  <a:srgbClr val="0000FF"/>
                </a:solidFill>
                <a:latin typeface="Tahoma" charset="0"/>
              </a:rPr>
              <a:t>-</a:t>
            </a:r>
            <a:r>
              <a:rPr lang="en-US" i="1" dirty="0" smtClean="0">
                <a:solidFill>
                  <a:srgbClr val="0000FF"/>
                </a:solidFill>
                <a:latin typeface="Tahoma" charset="0"/>
              </a:rPr>
              <a:t>channel </a:t>
            </a:r>
            <a:r>
              <a:rPr lang="en-US" i="1" dirty="0" err="1" smtClean="0">
                <a:solidFill>
                  <a:srgbClr val="0000FF"/>
                </a:solidFill>
                <a:latin typeface="Tahoma" charset="0"/>
              </a:rPr>
              <a:t>transitor</a:t>
            </a:r>
            <a:r>
              <a:rPr lang="en-US" dirty="0" smtClean="0">
                <a:solidFill>
                  <a:srgbClr val="000000"/>
                </a:solidFill>
                <a:latin typeface="Tahoma" charset="0"/>
              </a:rPr>
              <a:t/>
            </a:r>
            <a:br>
              <a:rPr lang="en-US" dirty="0" smtClean="0">
                <a:solidFill>
                  <a:srgbClr val="000000"/>
                </a:solidFill>
                <a:latin typeface="Tahoma" charset="0"/>
              </a:rPr>
            </a:br>
            <a:r>
              <a:rPr lang="en-US" dirty="0">
                <a:solidFill>
                  <a:srgbClr val="0000FF"/>
                </a:solidFill>
                <a:latin typeface="Tahoma" charset="0"/>
              </a:rPr>
              <a:t>open </a:t>
            </a:r>
            <a:r>
              <a:rPr lang="en-US" dirty="0">
                <a:solidFill>
                  <a:srgbClr val="000000"/>
                </a:solidFill>
                <a:latin typeface="Tahoma" charset="0"/>
              </a:rPr>
              <a:t>when voltage at </a:t>
            </a:r>
            <a:r>
              <a:rPr lang="en-US" dirty="0" smtClean="0">
                <a:solidFill>
                  <a:srgbClr val="000000"/>
                </a:solidFill>
                <a:latin typeface="Tahoma" charset="0"/>
              </a:rPr>
              <a:t>Gate </a:t>
            </a:r>
            <a:r>
              <a:rPr lang="en-US" dirty="0">
                <a:solidFill>
                  <a:srgbClr val="000000"/>
                </a:solidFill>
                <a:latin typeface="Tahoma" charset="0"/>
              </a:rPr>
              <a:t>is low</a:t>
            </a:r>
            <a:br>
              <a:rPr lang="en-US" dirty="0">
                <a:solidFill>
                  <a:srgbClr val="000000"/>
                </a:solidFill>
                <a:latin typeface="Tahoma" charset="0"/>
              </a:rPr>
            </a:br>
            <a:r>
              <a:rPr lang="en-US" dirty="0">
                <a:solidFill>
                  <a:srgbClr val="0000FF"/>
                </a:solidFill>
                <a:latin typeface="Tahoma" charset="0"/>
              </a:rPr>
              <a:t>closes </a:t>
            </a:r>
            <a:r>
              <a:rPr lang="en-US" dirty="0" smtClean="0">
                <a:solidFill>
                  <a:srgbClr val="000000"/>
                </a:solidFill>
                <a:latin typeface="Tahoma" charset="0"/>
              </a:rPr>
              <a:t>when </a:t>
            </a:r>
            <a:r>
              <a:rPr lang="en-US" dirty="0" err="1" smtClean="0">
                <a:solidFill>
                  <a:srgbClr val="000000"/>
                </a:solidFill>
                <a:latin typeface="Tahoma" charset="0"/>
              </a:rPr>
              <a:t>voltage</a:t>
            </a:r>
            <a:r>
              <a:rPr lang="en-US" dirty="0" err="1">
                <a:solidFill>
                  <a:srgbClr val="000000"/>
                </a:solidFill>
                <a:latin typeface="Tahoma" charset="0"/>
              </a:rPr>
              <a:t>(</a:t>
            </a:r>
            <a:r>
              <a:rPr lang="en-US" dirty="0" err="1" smtClean="0">
                <a:solidFill>
                  <a:srgbClr val="000000"/>
                </a:solidFill>
                <a:latin typeface="Tahoma" charset="0"/>
              </a:rPr>
              <a:t>Gate</a:t>
            </a:r>
            <a:r>
              <a:rPr lang="en-US" dirty="0" smtClean="0">
                <a:solidFill>
                  <a:srgbClr val="000000"/>
                </a:solidFill>
                <a:latin typeface="Tahoma" charset="0"/>
              </a:rPr>
              <a:t>) </a:t>
            </a:r>
            <a:r>
              <a:rPr lang="en-US" dirty="0">
                <a:solidFill>
                  <a:srgbClr val="000000"/>
                </a:solidFill>
                <a:latin typeface="Tahoma" charset="0"/>
              </a:rPr>
              <a:t>&gt; voltage (</a:t>
            </a:r>
            <a:r>
              <a:rPr lang="en-US" dirty="0" smtClean="0">
                <a:solidFill>
                  <a:srgbClr val="000000"/>
                </a:solidFill>
                <a:latin typeface="Tahoma" charset="0"/>
              </a:rPr>
              <a:t>Source) </a:t>
            </a:r>
            <a:r>
              <a:rPr lang="en-US" dirty="0">
                <a:solidFill>
                  <a:srgbClr val="000000"/>
                </a:solidFill>
                <a:latin typeface="Tahoma" charset="0"/>
              </a:rPr>
              <a:t>+ </a:t>
            </a:r>
            <a:r>
              <a:rPr lang="en-US" dirty="0" err="1">
                <a:solidFill>
                  <a:srgbClr val="000000"/>
                </a:solidFill>
                <a:latin typeface="Symbol" charset="2"/>
              </a:rPr>
              <a:t></a:t>
            </a:r>
            <a:endParaRPr lang="en-US" dirty="0">
              <a:solidFill>
                <a:srgbClr val="000000"/>
              </a:solidFill>
              <a:latin typeface="Tahoma" charset="0"/>
            </a:endParaRPr>
          </a:p>
        </p:txBody>
      </p:sp>
      <p:sp>
        <p:nvSpPr>
          <p:cNvPr id="40" name="Rectangle 31"/>
          <p:cNvSpPr>
            <a:spLocks noChangeArrowheads="1"/>
          </p:cNvSpPr>
          <p:nvPr/>
        </p:nvSpPr>
        <p:spPr bwMode="auto">
          <a:xfrm>
            <a:off x="897466" y="4672542"/>
            <a:ext cx="3996267" cy="1254125"/>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err="1">
                <a:solidFill>
                  <a:srgbClr val="0000FF"/>
                </a:solidFill>
                <a:latin typeface="Tahoma" charset="0"/>
              </a:rPr>
              <a:t>p</a:t>
            </a:r>
            <a:r>
              <a:rPr lang="en-US" i="1" dirty="0">
                <a:solidFill>
                  <a:srgbClr val="0000FF"/>
                </a:solidFill>
                <a:latin typeface="Tahoma" charset="0"/>
              </a:rPr>
              <a:t>-</a:t>
            </a:r>
            <a:r>
              <a:rPr lang="en-US" i="1" dirty="0" smtClean="0">
                <a:solidFill>
                  <a:srgbClr val="0000FF"/>
                </a:solidFill>
                <a:latin typeface="Tahoma" charset="0"/>
              </a:rPr>
              <a:t>channel transistor</a:t>
            </a:r>
            <a:r>
              <a:rPr lang="en-US" dirty="0" smtClean="0">
                <a:solidFill>
                  <a:srgbClr val="000000"/>
                </a:solidFill>
                <a:latin typeface="Tahoma" charset="0"/>
              </a:rPr>
              <a:t/>
            </a:r>
            <a:br>
              <a:rPr lang="en-US" dirty="0" smtClean="0">
                <a:solidFill>
                  <a:srgbClr val="000000"/>
                </a:solidFill>
                <a:latin typeface="Tahoma" charset="0"/>
              </a:rPr>
            </a:br>
            <a:r>
              <a:rPr lang="en-US" dirty="0">
                <a:solidFill>
                  <a:srgbClr val="0000FF"/>
                </a:solidFill>
                <a:latin typeface="Tahoma" charset="0"/>
              </a:rPr>
              <a:t>closed </a:t>
            </a:r>
            <a:r>
              <a:rPr lang="en-US" dirty="0">
                <a:solidFill>
                  <a:srgbClr val="000000"/>
                </a:solidFill>
                <a:latin typeface="Tahoma" charset="0"/>
              </a:rPr>
              <a:t>when voltage at </a:t>
            </a:r>
            <a:r>
              <a:rPr lang="en-US" dirty="0" smtClean="0">
                <a:solidFill>
                  <a:srgbClr val="000000"/>
                </a:solidFill>
                <a:latin typeface="Tahoma" charset="0"/>
              </a:rPr>
              <a:t>Gate </a:t>
            </a:r>
            <a:r>
              <a:rPr lang="en-US" dirty="0">
                <a:solidFill>
                  <a:srgbClr val="000000"/>
                </a:solidFill>
                <a:latin typeface="Tahoma" charset="0"/>
              </a:rPr>
              <a:t>is low</a:t>
            </a:r>
            <a:br>
              <a:rPr lang="en-US" dirty="0">
                <a:solidFill>
                  <a:srgbClr val="000000"/>
                </a:solidFill>
                <a:latin typeface="Tahoma" charset="0"/>
              </a:rPr>
            </a:br>
            <a:r>
              <a:rPr lang="en-US" dirty="0">
                <a:solidFill>
                  <a:srgbClr val="0000FF"/>
                </a:solidFill>
                <a:latin typeface="Tahoma" charset="0"/>
              </a:rPr>
              <a:t>opens </a:t>
            </a:r>
            <a:r>
              <a:rPr lang="en-US" dirty="0" smtClean="0">
                <a:solidFill>
                  <a:srgbClr val="000000"/>
                </a:solidFill>
                <a:latin typeface="Tahoma" charset="0"/>
              </a:rPr>
              <a:t>when </a:t>
            </a:r>
            <a:r>
              <a:rPr lang="en-US" dirty="0" err="1" smtClean="0">
                <a:solidFill>
                  <a:srgbClr val="000000"/>
                </a:solidFill>
                <a:latin typeface="Tahoma" charset="0"/>
              </a:rPr>
              <a:t>voltage</a:t>
            </a:r>
            <a:r>
              <a:rPr lang="en-US" dirty="0" err="1">
                <a:solidFill>
                  <a:srgbClr val="000000"/>
                </a:solidFill>
                <a:latin typeface="Tahoma" charset="0"/>
              </a:rPr>
              <a:t>(</a:t>
            </a:r>
            <a:r>
              <a:rPr lang="en-US" dirty="0" err="1" smtClean="0">
                <a:solidFill>
                  <a:srgbClr val="000000"/>
                </a:solidFill>
                <a:latin typeface="Tahoma" charset="0"/>
              </a:rPr>
              <a:t>Gate</a:t>
            </a:r>
            <a:r>
              <a:rPr lang="en-US" dirty="0" smtClean="0">
                <a:solidFill>
                  <a:srgbClr val="000000"/>
                </a:solidFill>
                <a:latin typeface="Tahoma" charset="0"/>
              </a:rPr>
              <a:t>) </a:t>
            </a:r>
            <a:r>
              <a:rPr lang="en-US" dirty="0">
                <a:solidFill>
                  <a:srgbClr val="000000"/>
                </a:solidFill>
                <a:latin typeface="Tahoma" charset="0"/>
              </a:rPr>
              <a:t>&lt; voltage (</a:t>
            </a:r>
            <a:r>
              <a:rPr lang="en-US" dirty="0" smtClean="0">
                <a:solidFill>
                  <a:srgbClr val="000000"/>
                </a:solidFill>
                <a:latin typeface="Tahoma" charset="0"/>
              </a:rPr>
              <a:t>Source) </a:t>
            </a:r>
            <a:r>
              <a:rPr lang="en-US" dirty="0">
                <a:solidFill>
                  <a:srgbClr val="000000"/>
                </a:solidFill>
                <a:latin typeface="Tahoma" charset="0"/>
              </a:rPr>
              <a:t>– </a:t>
            </a:r>
            <a:r>
              <a:rPr lang="en-US" dirty="0" err="1">
                <a:solidFill>
                  <a:srgbClr val="000000"/>
                </a:solidFill>
                <a:latin typeface="Symbol" charset="2"/>
              </a:rPr>
              <a:t></a:t>
            </a:r>
            <a:endParaRPr lang="en-US" dirty="0">
              <a:solidFill>
                <a:srgbClr val="000000"/>
              </a:solidFill>
              <a:latin typeface="Tahoma" charset="0"/>
            </a:endParaRPr>
          </a:p>
        </p:txBody>
      </p:sp>
      <p:sp>
        <p:nvSpPr>
          <p:cNvPr id="41" name="TextBox 40"/>
          <p:cNvSpPr txBox="1"/>
          <p:nvPr/>
        </p:nvSpPr>
        <p:spPr>
          <a:xfrm>
            <a:off x="5960533" y="5858934"/>
            <a:ext cx="2980942" cy="369332"/>
          </a:xfrm>
          <a:prstGeom prst="rect">
            <a:avLst/>
          </a:prstGeom>
          <a:noFill/>
        </p:spPr>
        <p:txBody>
          <a:bodyPr wrap="none" rtlCol="0">
            <a:spAutoFit/>
          </a:bodyPr>
          <a:lstStyle/>
          <a:p>
            <a:r>
              <a:rPr lang="en-US" dirty="0" smtClean="0"/>
              <a:t>Called an </a:t>
            </a:r>
            <a:r>
              <a:rPr lang="en-US" i="1" dirty="0" err="1" smtClean="0">
                <a:solidFill>
                  <a:srgbClr val="0000FF"/>
                </a:solidFill>
              </a:rPr>
              <a:t>invertor</a:t>
            </a:r>
            <a:r>
              <a:rPr lang="en-US" i="1" dirty="0" smtClean="0">
                <a:solidFill>
                  <a:srgbClr val="0000FF"/>
                </a:solidFill>
              </a:rPr>
              <a:t> </a:t>
            </a:r>
            <a:r>
              <a:rPr lang="en-US" dirty="0" smtClean="0"/>
              <a:t>or </a:t>
            </a:r>
            <a:r>
              <a:rPr lang="en-US" i="1" dirty="0" smtClean="0">
                <a:solidFill>
                  <a:srgbClr val="0000FF"/>
                </a:solidFill>
              </a:rPr>
              <a:t>not gate</a:t>
            </a:r>
            <a:endParaRPr lang="en-US" i="1" dirty="0">
              <a:solidFill>
                <a:srgbClr val="0000FF"/>
              </a:solidFill>
            </a:endParaRPr>
          </a:p>
        </p:txBody>
      </p:sp>
      <p:sp>
        <p:nvSpPr>
          <p:cNvPr id="42" name="Rectangle 28"/>
          <p:cNvSpPr>
            <a:spLocks noChangeArrowheads="1"/>
          </p:cNvSpPr>
          <p:nvPr/>
        </p:nvSpPr>
        <p:spPr bwMode="auto">
          <a:xfrm>
            <a:off x="6789737" y="3713163"/>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3 </a:t>
            </a:r>
            <a:r>
              <a:rPr lang="en-US" dirty="0" smtClean="0">
                <a:solidFill>
                  <a:srgbClr val="000000"/>
                </a:solidFill>
                <a:latin typeface="Comic Sans MS" charset="0"/>
              </a:rPr>
              <a:t>volts (</a:t>
            </a:r>
            <a:r>
              <a:rPr lang="en-US" dirty="0" err="1" smtClean="0">
                <a:solidFill>
                  <a:srgbClr val="000000"/>
                </a:solidFill>
                <a:latin typeface="Comic Sans MS" charset="0"/>
              </a:rPr>
              <a:t>Vdd</a:t>
            </a:r>
            <a:r>
              <a:rPr lang="en-US" dirty="0" smtClean="0">
                <a:solidFill>
                  <a:srgbClr val="000000"/>
                </a:solidFill>
                <a:latin typeface="Comic Sans MS" charset="0"/>
              </a:rPr>
              <a:t>)</a:t>
            </a:r>
            <a:endParaRPr lang="en-US" dirty="0">
              <a:solidFill>
                <a:srgbClr val="000000"/>
              </a:solidFill>
              <a:latin typeface="Comic Sans MS" charset="0"/>
            </a:endParaRPr>
          </a:p>
        </p:txBody>
      </p:sp>
      <p:sp>
        <p:nvSpPr>
          <p:cNvPr id="43" name="Rectangle 23"/>
          <p:cNvSpPr>
            <a:spLocks noChangeArrowheads="1"/>
          </p:cNvSpPr>
          <p:nvPr/>
        </p:nvSpPr>
        <p:spPr bwMode="auto">
          <a:xfrm>
            <a:off x="6777038" y="4320646"/>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a:t>
            </a:r>
            <a:r>
              <a:rPr lang="en-US" dirty="0" smtClean="0">
                <a:solidFill>
                  <a:srgbClr val="000000"/>
                </a:solidFill>
                <a:latin typeface="Comic Sans MS" charset="0"/>
              </a:rPr>
              <a:t>volts (</a:t>
            </a:r>
            <a:r>
              <a:rPr lang="en-US" dirty="0" err="1" smtClean="0">
                <a:solidFill>
                  <a:srgbClr val="000000"/>
                </a:solidFill>
                <a:latin typeface="Comic Sans MS" charset="0"/>
              </a:rPr>
              <a:t>gnd</a:t>
            </a:r>
            <a:r>
              <a:rPr lang="en-US" dirty="0" smtClean="0">
                <a:solidFill>
                  <a:srgbClr val="000000"/>
                </a:solidFill>
                <a:latin typeface="Comic Sans MS" charset="0"/>
              </a:rPr>
              <a:t>)</a:t>
            </a:r>
            <a:endParaRPr lang="en-US" dirty="0">
              <a:solidFill>
                <a:srgbClr val="000000"/>
              </a:solidFill>
              <a:latin typeface="Comic Sans MS"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 ½ C V</a:t>
            </a:r>
            <a:r>
              <a:rPr lang="en-US" baseline="30000" dirty="0" smtClean="0"/>
              <a:t>2</a:t>
            </a:r>
            <a:r>
              <a:rPr lang="en-US" dirty="0" smtClean="0"/>
              <a:t> </a:t>
            </a:r>
            <a:r>
              <a:rPr lang="en-US" dirty="0" err="1" smtClean="0"/>
              <a:t>f</a:t>
            </a:r>
            <a:endParaRPr lang="en-US" dirty="0"/>
          </a:p>
        </p:txBody>
      </p:sp>
      <p:sp>
        <p:nvSpPr>
          <p:cNvPr id="3" name="Content Placeholder 2"/>
          <p:cNvSpPr>
            <a:spLocks noGrp="1"/>
          </p:cNvSpPr>
          <p:nvPr>
            <p:ph idx="1"/>
          </p:nvPr>
        </p:nvSpPr>
        <p:spPr/>
        <p:txBody>
          <a:bodyPr>
            <a:normAutofit/>
          </a:bodyPr>
          <a:lstStyle/>
          <a:p>
            <a:r>
              <a:rPr lang="en-US" dirty="0" smtClean="0"/>
              <a:t>Dynamic Energy (when switching) is proportional to Capacitance * Voltage</a:t>
            </a:r>
            <a:r>
              <a:rPr lang="en-US" baseline="30000" dirty="0" smtClean="0"/>
              <a:t>2</a:t>
            </a:r>
            <a:r>
              <a:rPr lang="en-US" dirty="0" smtClean="0"/>
              <a:t> </a:t>
            </a:r>
          </a:p>
          <a:p>
            <a:r>
              <a:rPr lang="en-US" dirty="0" smtClean="0"/>
              <a:t>Since pulse is 0 -&gt; 1 -&gt; 0 or 1 -&gt; 0 -&gt; 1, </a:t>
            </a:r>
            <a:br>
              <a:rPr lang="en-US" dirty="0" smtClean="0"/>
            </a:br>
            <a:r>
              <a:rPr lang="en-US" dirty="0" smtClean="0"/>
              <a:t>Energy of a single transition is proportional to </a:t>
            </a:r>
            <a:br>
              <a:rPr lang="en-US" dirty="0" smtClean="0"/>
            </a:br>
            <a:r>
              <a:rPr lang="en-US" dirty="0" smtClean="0"/>
              <a:t>½ *Capacitance * Voltage</a:t>
            </a:r>
            <a:r>
              <a:rPr lang="en-US" baseline="30000" dirty="0" smtClean="0"/>
              <a:t>2</a:t>
            </a:r>
            <a:r>
              <a:rPr lang="en-US" dirty="0" smtClean="0"/>
              <a:t> </a:t>
            </a:r>
          </a:p>
          <a:p>
            <a:r>
              <a:rPr lang="en-US" dirty="0" smtClean="0"/>
              <a:t>Power is just energy per transition times frequency of </a:t>
            </a:r>
            <a:r>
              <a:rPr lang="en-US" dirty="0" err="1" smtClean="0"/>
              <a:t>transitions:proportional</a:t>
            </a:r>
            <a:r>
              <a:rPr lang="en-US" dirty="0" smtClean="0"/>
              <a:t> to</a:t>
            </a:r>
            <a:br>
              <a:rPr lang="en-US" dirty="0" smtClean="0"/>
            </a:br>
            <a:r>
              <a:rPr lang="en-US" dirty="0" smtClean="0"/>
              <a:t> ½ *Capacitance * Voltage</a:t>
            </a:r>
            <a:r>
              <a:rPr lang="en-US" baseline="30000" dirty="0" smtClean="0"/>
              <a:t>2</a:t>
            </a:r>
            <a:r>
              <a:rPr lang="en-US" dirty="0" smtClean="0"/>
              <a:t> * Frequency</a:t>
            </a:r>
          </a:p>
        </p:txBody>
      </p:sp>
      <p:sp>
        <p:nvSpPr>
          <p:cNvPr id="4" name="Date Placeholder 3"/>
          <p:cNvSpPr>
            <a:spLocks noGrp="1"/>
          </p:cNvSpPr>
          <p:nvPr>
            <p:ph type="dt" sz="half" idx="10"/>
          </p:nvPr>
        </p:nvSpPr>
        <p:spPr/>
        <p:txBody>
          <a:bodyPr/>
          <a:lstStyle/>
          <a:p>
            <a:fld id="{B21AEBD4-6614-C14A-9EE1-EDD3C4734B1F}" type="datetime1">
              <a:rPr lang="en-US" smtClean="0"/>
              <a:pPr/>
              <a:t>3/14/12</a:t>
            </a:fld>
            <a:endParaRPr lang="en-US"/>
          </a:p>
        </p:txBody>
      </p:sp>
      <p:sp>
        <p:nvSpPr>
          <p:cNvPr id="5" name="Footer Placeholder 4"/>
          <p:cNvSpPr>
            <a:spLocks noGrp="1"/>
          </p:cNvSpPr>
          <p:nvPr>
            <p:ph type="ftr" sz="quarter" idx="11"/>
          </p:nvPr>
        </p:nvSpPr>
        <p:spPr/>
        <p:txBody>
          <a:bodyPr/>
          <a:lstStyle/>
          <a:p>
            <a:r>
              <a:rPr lang="en-US" smtClean="0"/>
              <a:t>Spring 2012 -- Lecture #9</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 name="Footer Placeholder 4"/>
          <p:cNvSpPr>
            <a:spLocks noGrp="1"/>
          </p:cNvSpPr>
          <p:nvPr>
            <p:ph type="ftr" sz="quarter" idx="11"/>
          </p:nvPr>
        </p:nvSpPr>
        <p:spPr/>
        <p:txBody>
          <a:bodyPr/>
          <a:lstStyle/>
          <a:p>
            <a:pPr>
              <a:defRPr/>
            </a:pPr>
            <a:r>
              <a:rPr lang="en-US" smtClean="0"/>
              <a:t>Spring 2012 -- Lecture #17</a:t>
            </a:r>
            <a:endParaRPr lang="en-US"/>
          </a:p>
        </p:txBody>
      </p:sp>
      <p:sp>
        <p:nvSpPr>
          <p:cNvPr id="36867" name="Line 38"/>
          <p:cNvSpPr>
            <a:spLocks noChangeShapeType="1"/>
          </p:cNvSpPr>
          <p:nvPr/>
        </p:nvSpPr>
        <p:spPr bwMode="auto">
          <a:xfrm>
            <a:off x="5524500" y="4491035"/>
            <a:ext cx="2881313"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6868" name="Line 39"/>
          <p:cNvSpPr>
            <a:spLocks noChangeShapeType="1"/>
          </p:cNvSpPr>
          <p:nvPr/>
        </p:nvSpPr>
        <p:spPr bwMode="auto">
          <a:xfrm>
            <a:off x="7427913" y="4140197"/>
            <a:ext cx="0" cy="2205038"/>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6869" name="Rectangle 40"/>
          <p:cNvSpPr>
            <a:spLocks noChangeArrowheads="1"/>
          </p:cNvSpPr>
          <p:nvPr/>
        </p:nvSpPr>
        <p:spPr bwMode="auto">
          <a:xfrm>
            <a:off x="5911850" y="4051297"/>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36870" name="Rectangle 41"/>
          <p:cNvSpPr>
            <a:spLocks noChangeArrowheads="1"/>
          </p:cNvSpPr>
          <p:nvPr/>
        </p:nvSpPr>
        <p:spPr bwMode="auto">
          <a:xfrm>
            <a:off x="6838950" y="4051297"/>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36871" name="Rectangle 42"/>
          <p:cNvSpPr>
            <a:spLocks noChangeArrowheads="1"/>
          </p:cNvSpPr>
          <p:nvPr/>
        </p:nvSpPr>
        <p:spPr bwMode="auto">
          <a:xfrm>
            <a:off x="7791450" y="4063997"/>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z</a:t>
            </a:r>
          </a:p>
        </p:txBody>
      </p:sp>
      <p:grpSp>
        <p:nvGrpSpPr>
          <p:cNvPr id="2" name="Group 47"/>
          <p:cNvGrpSpPr>
            <a:grpSpLocks/>
          </p:cNvGrpSpPr>
          <p:nvPr/>
        </p:nvGrpSpPr>
        <p:grpSpPr bwMode="auto">
          <a:xfrm>
            <a:off x="6451600" y="4640260"/>
            <a:ext cx="901700" cy="1730375"/>
            <a:chOff x="4120" y="2640"/>
            <a:chExt cx="576" cy="1104"/>
          </a:xfrm>
        </p:grpSpPr>
        <p:sp>
          <p:nvSpPr>
            <p:cNvPr id="36980"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81"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36982"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83"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grpSp>
        <p:nvGrpSpPr>
          <p:cNvPr id="3" name="Group 52"/>
          <p:cNvGrpSpPr>
            <a:grpSpLocks/>
          </p:cNvGrpSpPr>
          <p:nvPr/>
        </p:nvGrpSpPr>
        <p:grpSpPr bwMode="auto">
          <a:xfrm>
            <a:off x="5562600" y="4652960"/>
            <a:ext cx="901700" cy="1706562"/>
            <a:chOff x="3552" y="2648"/>
            <a:chExt cx="576" cy="1088"/>
          </a:xfrm>
        </p:grpSpPr>
        <p:sp>
          <p:nvSpPr>
            <p:cNvPr id="36976" name="Rectangle 48"/>
            <p:cNvSpPr>
              <a:spLocks noChangeArrowheads="1"/>
            </p:cNvSpPr>
            <p:nvPr/>
          </p:nvSpPr>
          <p:spPr bwMode="auto">
            <a:xfrm>
              <a:off x="3552" y="2648"/>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77" name="Rectangle 49"/>
            <p:cNvSpPr>
              <a:spLocks noChangeArrowheads="1"/>
            </p:cNvSpPr>
            <p:nvPr/>
          </p:nvSpPr>
          <p:spPr bwMode="auto">
            <a:xfrm>
              <a:off x="3552"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78" name="Rectangle 50"/>
            <p:cNvSpPr>
              <a:spLocks noChangeArrowheads="1"/>
            </p:cNvSpPr>
            <p:nvPr/>
          </p:nvSpPr>
          <p:spPr bwMode="auto">
            <a:xfrm>
              <a:off x="3552" y="320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36979" name="Rectangle 51"/>
            <p:cNvSpPr>
              <a:spLocks noChangeArrowheads="1"/>
            </p:cNvSpPr>
            <p:nvPr/>
          </p:nvSpPr>
          <p:spPr bwMode="auto">
            <a:xfrm>
              <a:off x="3560" y="3472"/>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sp>
        <p:nvSpPr>
          <p:cNvPr id="36874" name="Rectangle 53"/>
          <p:cNvSpPr>
            <a:spLocks noChangeArrowheads="1"/>
          </p:cNvSpPr>
          <p:nvPr/>
        </p:nvSpPr>
        <p:spPr bwMode="auto">
          <a:xfrm>
            <a:off x="5185304" y="1175808"/>
            <a:ext cx="3044295" cy="93980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100"/>
              </a:lnSpc>
              <a:tabLst>
                <a:tab pos="457200" algn="l"/>
                <a:tab pos="914400" algn="l"/>
                <a:tab pos="1371600" algn="l"/>
              </a:tabLst>
            </a:pPr>
            <a:r>
              <a:rPr lang="en-US" dirty="0">
                <a:solidFill>
                  <a:srgbClr val="000000"/>
                </a:solidFill>
                <a:latin typeface="Comic Sans MS" charset="0"/>
              </a:rPr>
              <a:t>what  is the </a:t>
            </a:r>
            <a:br>
              <a:rPr lang="en-US" dirty="0">
                <a:solidFill>
                  <a:srgbClr val="000000"/>
                </a:solidFill>
                <a:latin typeface="Comic Sans MS" charset="0"/>
              </a:rPr>
            </a:br>
            <a:r>
              <a:rPr lang="en-US" dirty="0">
                <a:solidFill>
                  <a:srgbClr val="000000"/>
                </a:solidFill>
                <a:latin typeface="Comic Sans MS" charset="0"/>
              </a:rPr>
              <a:t>relationship</a:t>
            </a:r>
            <a:r>
              <a:rPr lang="en-US" dirty="0" smtClean="0">
                <a:solidFill>
                  <a:srgbClr val="000000"/>
                </a:solidFill>
                <a:latin typeface="Comic Sans MS" charset="0"/>
              </a:rPr>
              <a:t> between </a:t>
            </a:r>
            <a:r>
              <a:rPr lang="en-US" dirty="0" err="1">
                <a:solidFill>
                  <a:srgbClr val="000000"/>
                </a:solidFill>
                <a:latin typeface="Comic Sans MS" charset="0"/>
              </a:rPr>
              <a:t>x</a:t>
            </a:r>
            <a:r>
              <a:rPr lang="en-US" dirty="0">
                <a:solidFill>
                  <a:srgbClr val="000000"/>
                </a:solidFill>
                <a:latin typeface="Comic Sans MS" charset="0"/>
              </a:rPr>
              <a:t>, </a:t>
            </a:r>
            <a:r>
              <a:rPr lang="en-US" dirty="0" err="1">
                <a:solidFill>
                  <a:srgbClr val="000000"/>
                </a:solidFill>
                <a:latin typeface="Comic Sans MS" charset="0"/>
              </a:rPr>
              <a:t>y</a:t>
            </a:r>
            <a:r>
              <a:rPr lang="en-US" dirty="0">
                <a:solidFill>
                  <a:srgbClr val="000000"/>
                </a:solidFill>
                <a:latin typeface="Comic Sans MS" charset="0"/>
              </a:rPr>
              <a:t> and </a:t>
            </a:r>
            <a:r>
              <a:rPr lang="en-US" dirty="0" err="1">
                <a:solidFill>
                  <a:srgbClr val="000000"/>
                </a:solidFill>
                <a:latin typeface="Comic Sans MS" charset="0"/>
              </a:rPr>
              <a:t>z</a:t>
            </a:r>
            <a:r>
              <a:rPr lang="en-US" dirty="0">
                <a:solidFill>
                  <a:srgbClr val="000000"/>
                </a:solidFill>
                <a:latin typeface="Comic Sans MS" charset="0"/>
              </a:rPr>
              <a:t>?</a:t>
            </a:r>
          </a:p>
        </p:txBody>
      </p:sp>
      <p:sp>
        <p:nvSpPr>
          <p:cNvPr id="36875" name="Rectangle 56"/>
          <p:cNvSpPr>
            <a:spLocks noGrp="1" noChangeArrowheads="1"/>
          </p:cNvSpPr>
          <p:nvPr>
            <p:ph type="title"/>
          </p:nvPr>
        </p:nvSpPr>
        <p:spPr/>
        <p:txBody>
          <a:bodyPr/>
          <a:lstStyle/>
          <a:p>
            <a:pPr eaLnBrk="1" hangingPunct="1"/>
            <a:r>
              <a:rPr lang="en-US"/>
              <a:t>Two Input Networks</a:t>
            </a:r>
          </a:p>
        </p:txBody>
      </p:sp>
      <p:sp>
        <p:nvSpPr>
          <p:cNvPr id="36876" name="Line 59"/>
          <p:cNvSpPr>
            <a:spLocks noChangeShapeType="1"/>
          </p:cNvSpPr>
          <p:nvPr/>
        </p:nvSpPr>
        <p:spPr bwMode="auto">
          <a:xfrm flipH="1">
            <a:off x="3886200" y="2362200"/>
            <a:ext cx="0" cy="1371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77" name="Rectangle 60"/>
          <p:cNvSpPr>
            <a:spLocks noChangeArrowheads="1"/>
          </p:cNvSpPr>
          <p:nvPr/>
        </p:nvSpPr>
        <p:spPr bwMode="auto">
          <a:xfrm>
            <a:off x="777875" y="217805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3v</a:t>
            </a:r>
          </a:p>
        </p:txBody>
      </p:sp>
      <p:sp>
        <p:nvSpPr>
          <p:cNvPr id="36878" name="Line 61"/>
          <p:cNvSpPr>
            <a:spLocks noChangeShapeType="1"/>
          </p:cNvSpPr>
          <p:nvPr/>
        </p:nvSpPr>
        <p:spPr bwMode="auto">
          <a:xfrm>
            <a:off x="3886200" y="3200400"/>
            <a:ext cx="457200" cy="1588"/>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79" name="Rectangle 62"/>
          <p:cNvSpPr>
            <a:spLocks noChangeArrowheads="1"/>
          </p:cNvSpPr>
          <p:nvPr/>
        </p:nvSpPr>
        <p:spPr bwMode="auto">
          <a:xfrm>
            <a:off x="1771650" y="14478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6880" name="Rectangle 63"/>
          <p:cNvSpPr>
            <a:spLocks noChangeArrowheads="1"/>
          </p:cNvSpPr>
          <p:nvPr/>
        </p:nvSpPr>
        <p:spPr bwMode="auto">
          <a:xfrm>
            <a:off x="3065463" y="1447800"/>
            <a:ext cx="363537"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6881" name="Line 64"/>
          <p:cNvSpPr>
            <a:spLocks noChangeShapeType="1"/>
          </p:cNvSpPr>
          <p:nvPr/>
        </p:nvSpPr>
        <p:spPr bwMode="auto">
          <a:xfrm flipH="1" flipV="1">
            <a:off x="1905000" y="1828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82" name="Rectangle 65"/>
          <p:cNvSpPr>
            <a:spLocks noChangeArrowheads="1"/>
          </p:cNvSpPr>
          <p:nvPr/>
        </p:nvSpPr>
        <p:spPr bwMode="auto">
          <a:xfrm>
            <a:off x="838200" y="3548063"/>
            <a:ext cx="338138"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grpSp>
        <p:nvGrpSpPr>
          <p:cNvPr id="4" name="Group 66"/>
          <p:cNvGrpSpPr>
            <a:grpSpLocks/>
          </p:cNvGrpSpPr>
          <p:nvPr/>
        </p:nvGrpSpPr>
        <p:grpSpPr bwMode="auto">
          <a:xfrm>
            <a:off x="1219200" y="3200400"/>
            <a:ext cx="1371600" cy="533400"/>
            <a:chOff x="1205" y="2400"/>
            <a:chExt cx="864" cy="336"/>
          </a:xfrm>
        </p:grpSpPr>
        <p:sp>
          <p:nvSpPr>
            <p:cNvPr id="36969" name="Line 67"/>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0" name="Line 68"/>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1" name="Line 69"/>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2" name="Line 70"/>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3" name="Line 71"/>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4" name="Line 72"/>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5" name="Line 73"/>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 name="Group 74"/>
          <p:cNvGrpSpPr>
            <a:grpSpLocks/>
          </p:cNvGrpSpPr>
          <p:nvPr/>
        </p:nvGrpSpPr>
        <p:grpSpPr bwMode="auto">
          <a:xfrm>
            <a:off x="1219200" y="1828800"/>
            <a:ext cx="1371600" cy="533400"/>
            <a:chOff x="3701" y="2419"/>
            <a:chExt cx="864" cy="336"/>
          </a:xfrm>
        </p:grpSpPr>
        <p:sp>
          <p:nvSpPr>
            <p:cNvPr id="36961" name="Line 75"/>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2" name="Line 76"/>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3" name="Line 77"/>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4" name="Line 78"/>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5" name="Line 79"/>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6" name="Line 80"/>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7" name="Line 81"/>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8" name="Oval 82"/>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6" name="Group 83"/>
          <p:cNvGrpSpPr>
            <a:grpSpLocks/>
          </p:cNvGrpSpPr>
          <p:nvPr/>
        </p:nvGrpSpPr>
        <p:grpSpPr bwMode="auto">
          <a:xfrm>
            <a:off x="2514600" y="3200400"/>
            <a:ext cx="1371600" cy="533400"/>
            <a:chOff x="1205" y="2400"/>
            <a:chExt cx="864" cy="336"/>
          </a:xfrm>
        </p:grpSpPr>
        <p:sp>
          <p:nvSpPr>
            <p:cNvPr id="36954" name="Line 84"/>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5" name="Line 85"/>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6" name="Line 86"/>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7" name="Line 87"/>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8" name="Line 88"/>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9" name="Line 89"/>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0" name="Line 90"/>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36886" name="Line 100"/>
          <p:cNvSpPr>
            <a:spLocks noChangeShapeType="1"/>
          </p:cNvSpPr>
          <p:nvPr/>
        </p:nvSpPr>
        <p:spPr bwMode="auto">
          <a:xfrm flipH="1">
            <a:off x="1371600" y="2971800"/>
            <a:ext cx="1143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887" name="Line 101"/>
          <p:cNvSpPr>
            <a:spLocks noChangeShapeType="1"/>
          </p:cNvSpPr>
          <p:nvPr/>
        </p:nvSpPr>
        <p:spPr bwMode="auto">
          <a:xfrm flipH="1">
            <a:off x="2514600" y="2362200"/>
            <a:ext cx="13716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888" name="Line 102"/>
          <p:cNvSpPr>
            <a:spLocks noChangeShapeType="1"/>
          </p:cNvSpPr>
          <p:nvPr/>
        </p:nvSpPr>
        <p:spPr bwMode="auto">
          <a:xfrm flipH="1" flipV="1">
            <a:off x="3200400" y="1828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89" name="Line 103"/>
          <p:cNvSpPr>
            <a:spLocks noChangeShapeType="1"/>
          </p:cNvSpPr>
          <p:nvPr/>
        </p:nvSpPr>
        <p:spPr bwMode="auto">
          <a:xfrm flipH="1">
            <a:off x="1371600" y="2362200"/>
            <a:ext cx="0" cy="609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0" name="Rectangle 104"/>
          <p:cNvSpPr>
            <a:spLocks noChangeArrowheads="1"/>
          </p:cNvSpPr>
          <p:nvPr/>
        </p:nvSpPr>
        <p:spPr bwMode="auto">
          <a:xfrm>
            <a:off x="4419600" y="30480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Z</a:t>
            </a:r>
          </a:p>
        </p:txBody>
      </p:sp>
      <p:grpSp>
        <p:nvGrpSpPr>
          <p:cNvPr id="7" name="Group 91"/>
          <p:cNvGrpSpPr>
            <a:grpSpLocks/>
          </p:cNvGrpSpPr>
          <p:nvPr/>
        </p:nvGrpSpPr>
        <p:grpSpPr bwMode="auto">
          <a:xfrm>
            <a:off x="2514600" y="2438400"/>
            <a:ext cx="1371600" cy="533400"/>
            <a:chOff x="3701" y="2419"/>
            <a:chExt cx="864" cy="336"/>
          </a:xfrm>
        </p:grpSpPr>
        <p:sp>
          <p:nvSpPr>
            <p:cNvPr id="36946" name="Line 92"/>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7" name="Line 93"/>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8" name="Line 94"/>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9" name="Line 95"/>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0" name="Line 96"/>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1" name="Line 97"/>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2" name="Line 98"/>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3" name="Oval 99"/>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6892" name="Oval 105"/>
          <p:cNvSpPr>
            <a:spLocks noChangeArrowheads="1"/>
          </p:cNvSpPr>
          <p:nvPr/>
        </p:nvSpPr>
        <p:spPr bwMode="auto">
          <a:xfrm>
            <a:off x="1295400" y="22860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3" name="Oval 106"/>
          <p:cNvSpPr>
            <a:spLocks noChangeArrowheads="1"/>
          </p:cNvSpPr>
          <p:nvPr/>
        </p:nvSpPr>
        <p:spPr bwMode="auto">
          <a:xfrm>
            <a:off x="3810000" y="28956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4" name="Oval 107"/>
          <p:cNvSpPr>
            <a:spLocks noChangeArrowheads="1"/>
          </p:cNvSpPr>
          <p:nvPr/>
        </p:nvSpPr>
        <p:spPr bwMode="auto">
          <a:xfrm>
            <a:off x="3810000" y="31242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5" name="Line 108"/>
          <p:cNvSpPr>
            <a:spLocks noChangeShapeType="1"/>
          </p:cNvSpPr>
          <p:nvPr/>
        </p:nvSpPr>
        <p:spPr bwMode="auto">
          <a:xfrm flipH="1">
            <a:off x="3886200" y="5029200"/>
            <a:ext cx="0" cy="1371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6" name="Rectangle 109"/>
          <p:cNvSpPr>
            <a:spLocks noChangeArrowheads="1"/>
          </p:cNvSpPr>
          <p:nvPr/>
        </p:nvSpPr>
        <p:spPr bwMode="auto">
          <a:xfrm>
            <a:off x="777875" y="484505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3v</a:t>
            </a:r>
          </a:p>
        </p:txBody>
      </p:sp>
      <p:sp>
        <p:nvSpPr>
          <p:cNvPr id="36897" name="Line 110"/>
          <p:cNvSpPr>
            <a:spLocks noChangeShapeType="1"/>
          </p:cNvSpPr>
          <p:nvPr/>
        </p:nvSpPr>
        <p:spPr bwMode="auto">
          <a:xfrm>
            <a:off x="3886200" y="5562600"/>
            <a:ext cx="457200" cy="1588"/>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8" name="Rectangle 111"/>
          <p:cNvSpPr>
            <a:spLocks noChangeArrowheads="1"/>
          </p:cNvSpPr>
          <p:nvPr/>
        </p:nvSpPr>
        <p:spPr bwMode="auto">
          <a:xfrm>
            <a:off x="1771650" y="41148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6899" name="Rectangle 112"/>
          <p:cNvSpPr>
            <a:spLocks noChangeArrowheads="1"/>
          </p:cNvSpPr>
          <p:nvPr/>
        </p:nvSpPr>
        <p:spPr bwMode="auto">
          <a:xfrm>
            <a:off x="3065463" y="4114800"/>
            <a:ext cx="363537"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6900" name="Line 113"/>
          <p:cNvSpPr>
            <a:spLocks noChangeShapeType="1"/>
          </p:cNvSpPr>
          <p:nvPr/>
        </p:nvSpPr>
        <p:spPr bwMode="auto">
          <a:xfrm flipH="1" flipV="1">
            <a:off x="1905000" y="4495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1" name="Rectangle 114"/>
          <p:cNvSpPr>
            <a:spLocks noChangeArrowheads="1"/>
          </p:cNvSpPr>
          <p:nvPr/>
        </p:nvSpPr>
        <p:spPr bwMode="auto">
          <a:xfrm>
            <a:off x="838200" y="6215063"/>
            <a:ext cx="338138"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grpSp>
        <p:nvGrpSpPr>
          <p:cNvPr id="8" name="Group 115"/>
          <p:cNvGrpSpPr>
            <a:grpSpLocks/>
          </p:cNvGrpSpPr>
          <p:nvPr/>
        </p:nvGrpSpPr>
        <p:grpSpPr bwMode="auto">
          <a:xfrm>
            <a:off x="1219200" y="5867400"/>
            <a:ext cx="1371600" cy="533400"/>
            <a:chOff x="1205" y="2400"/>
            <a:chExt cx="864" cy="336"/>
          </a:xfrm>
        </p:grpSpPr>
        <p:sp>
          <p:nvSpPr>
            <p:cNvPr id="36939" name="Line 116"/>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0" name="Line 117"/>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1" name="Line 118"/>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2" name="Line 119"/>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3" name="Line 120"/>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4" name="Line 121"/>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5" name="Line 122"/>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9" name="Group 123"/>
          <p:cNvGrpSpPr>
            <a:grpSpLocks/>
          </p:cNvGrpSpPr>
          <p:nvPr/>
        </p:nvGrpSpPr>
        <p:grpSpPr bwMode="auto">
          <a:xfrm>
            <a:off x="1219200" y="4495800"/>
            <a:ext cx="1371600" cy="533400"/>
            <a:chOff x="3701" y="2419"/>
            <a:chExt cx="864" cy="336"/>
          </a:xfrm>
        </p:grpSpPr>
        <p:sp>
          <p:nvSpPr>
            <p:cNvPr id="36931" name="Line 124"/>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2" name="Line 125"/>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3" name="Line 126"/>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4" name="Line 127"/>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5" name="Line 128"/>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6" name="Line 129"/>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7" name="Line 130"/>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8" name="Oval 131"/>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10" name="Group 132"/>
          <p:cNvGrpSpPr>
            <a:grpSpLocks/>
          </p:cNvGrpSpPr>
          <p:nvPr/>
        </p:nvGrpSpPr>
        <p:grpSpPr bwMode="auto">
          <a:xfrm>
            <a:off x="2514600" y="5257800"/>
            <a:ext cx="1371600" cy="533400"/>
            <a:chOff x="1205" y="2400"/>
            <a:chExt cx="864" cy="336"/>
          </a:xfrm>
        </p:grpSpPr>
        <p:sp>
          <p:nvSpPr>
            <p:cNvPr id="36924" name="Line 133"/>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5" name="Line 134"/>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6" name="Line 135"/>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7" name="Line 136"/>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8" name="Line 137"/>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9" name="Line 138"/>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0" name="Line 139"/>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36905" name="Line 140"/>
          <p:cNvSpPr>
            <a:spLocks noChangeShapeType="1"/>
          </p:cNvSpPr>
          <p:nvPr/>
        </p:nvSpPr>
        <p:spPr bwMode="auto">
          <a:xfrm flipH="1">
            <a:off x="1371600" y="5791200"/>
            <a:ext cx="1143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06" name="Line 141"/>
          <p:cNvSpPr>
            <a:spLocks noChangeShapeType="1"/>
          </p:cNvSpPr>
          <p:nvPr/>
        </p:nvSpPr>
        <p:spPr bwMode="auto">
          <a:xfrm flipH="1">
            <a:off x="2514600" y="6400800"/>
            <a:ext cx="13716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07" name="Line 142"/>
          <p:cNvSpPr>
            <a:spLocks noChangeShapeType="1"/>
          </p:cNvSpPr>
          <p:nvPr/>
        </p:nvSpPr>
        <p:spPr bwMode="auto">
          <a:xfrm flipH="1" flipV="1">
            <a:off x="3200400" y="4495800"/>
            <a:ext cx="0" cy="8382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8" name="Line 143"/>
          <p:cNvSpPr>
            <a:spLocks noChangeShapeType="1"/>
          </p:cNvSpPr>
          <p:nvPr/>
        </p:nvSpPr>
        <p:spPr bwMode="auto">
          <a:xfrm flipH="1">
            <a:off x="1371600" y="5791200"/>
            <a:ext cx="0" cy="609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9" name="Rectangle 144"/>
          <p:cNvSpPr>
            <a:spLocks noChangeArrowheads="1"/>
          </p:cNvSpPr>
          <p:nvPr/>
        </p:nvSpPr>
        <p:spPr bwMode="auto">
          <a:xfrm>
            <a:off x="4419600" y="54102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Z</a:t>
            </a:r>
          </a:p>
        </p:txBody>
      </p:sp>
      <p:grpSp>
        <p:nvGrpSpPr>
          <p:cNvPr id="11" name="Group 145"/>
          <p:cNvGrpSpPr>
            <a:grpSpLocks/>
          </p:cNvGrpSpPr>
          <p:nvPr/>
        </p:nvGrpSpPr>
        <p:grpSpPr bwMode="auto">
          <a:xfrm>
            <a:off x="2514600" y="4495800"/>
            <a:ext cx="1371600" cy="533400"/>
            <a:chOff x="3701" y="2419"/>
            <a:chExt cx="864" cy="336"/>
          </a:xfrm>
        </p:grpSpPr>
        <p:sp>
          <p:nvSpPr>
            <p:cNvPr id="36916" name="Line 146"/>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7" name="Line 147"/>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8" name="Line 148"/>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9" name="Line 149"/>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0" name="Line 150"/>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1" name="Line 151"/>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2" name="Line 152"/>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3" name="Oval 153"/>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6911" name="Oval 154"/>
          <p:cNvSpPr>
            <a:spLocks noChangeArrowheads="1"/>
          </p:cNvSpPr>
          <p:nvPr/>
        </p:nvSpPr>
        <p:spPr bwMode="auto">
          <a:xfrm>
            <a:off x="1295400" y="63246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912" name="Oval 155"/>
          <p:cNvSpPr>
            <a:spLocks noChangeArrowheads="1"/>
          </p:cNvSpPr>
          <p:nvPr/>
        </p:nvSpPr>
        <p:spPr bwMode="auto">
          <a:xfrm>
            <a:off x="3810000" y="57150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913" name="Oval 156"/>
          <p:cNvSpPr>
            <a:spLocks noChangeArrowheads="1"/>
          </p:cNvSpPr>
          <p:nvPr/>
        </p:nvSpPr>
        <p:spPr bwMode="auto">
          <a:xfrm>
            <a:off x="3810000" y="54864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119" name="Date Placeholder 118"/>
          <p:cNvSpPr>
            <a:spLocks noGrp="1"/>
          </p:cNvSpPr>
          <p:nvPr>
            <p:ph type="dt" sz="quarter" idx="10"/>
          </p:nvPr>
        </p:nvSpPr>
        <p:spPr/>
        <p:txBody>
          <a:bodyPr/>
          <a:lstStyle/>
          <a:p>
            <a:pPr>
              <a:defRPr/>
            </a:pPr>
            <a:fld id="{0CBC562D-990A-4E44-B48A-079D2FC44E2B}" type="datetime1">
              <a:rPr lang="en-US" smtClean="0"/>
              <a:pPr>
                <a:defRPr/>
              </a:pPr>
              <a:t>3/14/12</a:t>
            </a:fld>
            <a:endParaRPr lang="en-US"/>
          </a:p>
        </p:txBody>
      </p:sp>
      <p:sp>
        <p:nvSpPr>
          <p:cNvPr id="120" name="Slide Number Placeholder 119"/>
          <p:cNvSpPr>
            <a:spLocks noGrp="1"/>
          </p:cNvSpPr>
          <p:nvPr>
            <p:ph type="sldNum" sz="quarter" idx="12"/>
          </p:nvPr>
        </p:nvSpPr>
        <p:spPr/>
        <p:txBody>
          <a:bodyPr/>
          <a:lstStyle/>
          <a:p>
            <a:pPr>
              <a:defRPr/>
            </a:pPr>
            <a:fld id="{3870C79D-D249-A441-85A0-5AAAC4F723CE}" type="slidenum">
              <a:rPr lang="en-US"/>
              <a:pPr>
                <a:defRPr/>
              </a:pPr>
              <a:t>32</a:t>
            </a:fld>
            <a:endParaRPr lang="en-US"/>
          </a:p>
        </p:txBody>
      </p:sp>
      <p:sp>
        <p:nvSpPr>
          <p:cNvPr id="121" name="Line 38"/>
          <p:cNvSpPr>
            <a:spLocks noChangeShapeType="1"/>
          </p:cNvSpPr>
          <p:nvPr/>
        </p:nvSpPr>
        <p:spPr bwMode="auto">
          <a:xfrm>
            <a:off x="5524499" y="2154238"/>
            <a:ext cx="2881313"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22" name="Line 39"/>
          <p:cNvSpPr>
            <a:spLocks noChangeShapeType="1"/>
          </p:cNvSpPr>
          <p:nvPr/>
        </p:nvSpPr>
        <p:spPr bwMode="auto">
          <a:xfrm>
            <a:off x="7427912" y="1803400"/>
            <a:ext cx="0" cy="2205038"/>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23" name="Rectangle 40"/>
          <p:cNvSpPr>
            <a:spLocks noChangeArrowheads="1"/>
          </p:cNvSpPr>
          <p:nvPr/>
        </p:nvSpPr>
        <p:spPr bwMode="auto">
          <a:xfrm>
            <a:off x="5911849" y="17145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124" name="Rectangle 41"/>
          <p:cNvSpPr>
            <a:spLocks noChangeArrowheads="1"/>
          </p:cNvSpPr>
          <p:nvPr/>
        </p:nvSpPr>
        <p:spPr bwMode="auto">
          <a:xfrm>
            <a:off x="6838949" y="17145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125" name="Rectangle 42"/>
          <p:cNvSpPr>
            <a:spLocks noChangeArrowheads="1"/>
          </p:cNvSpPr>
          <p:nvPr/>
        </p:nvSpPr>
        <p:spPr bwMode="auto">
          <a:xfrm>
            <a:off x="7791449" y="17272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z</a:t>
            </a:r>
          </a:p>
        </p:txBody>
      </p:sp>
      <p:grpSp>
        <p:nvGrpSpPr>
          <p:cNvPr id="126" name="Group 47"/>
          <p:cNvGrpSpPr>
            <a:grpSpLocks/>
          </p:cNvGrpSpPr>
          <p:nvPr/>
        </p:nvGrpSpPr>
        <p:grpSpPr bwMode="auto">
          <a:xfrm>
            <a:off x="6451599" y="2303463"/>
            <a:ext cx="901700" cy="1730375"/>
            <a:chOff x="4120" y="2640"/>
            <a:chExt cx="576" cy="1104"/>
          </a:xfrm>
        </p:grpSpPr>
        <p:sp>
          <p:nvSpPr>
            <p:cNvPr id="127"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28"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129"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0"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grpSp>
        <p:nvGrpSpPr>
          <p:cNvPr id="131" name="Group 52"/>
          <p:cNvGrpSpPr>
            <a:grpSpLocks/>
          </p:cNvGrpSpPr>
          <p:nvPr/>
        </p:nvGrpSpPr>
        <p:grpSpPr bwMode="auto">
          <a:xfrm>
            <a:off x="5562599" y="2316163"/>
            <a:ext cx="901700" cy="1706562"/>
            <a:chOff x="3552" y="2648"/>
            <a:chExt cx="576" cy="1088"/>
          </a:xfrm>
        </p:grpSpPr>
        <p:sp>
          <p:nvSpPr>
            <p:cNvPr id="132" name="Rectangle 48"/>
            <p:cNvSpPr>
              <a:spLocks noChangeArrowheads="1"/>
            </p:cNvSpPr>
            <p:nvPr/>
          </p:nvSpPr>
          <p:spPr bwMode="auto">
            <a:xfrm>
              <a:off x="3552" y="2648"/>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3" name="Rectangle 49"/>
            <p:cNvSpPr>
              <a:spLocks noChangeArrowheads="1"/>
            </p:cNvSpPr>
            <p:nvPr/>
          </p:nvSpPr>
          <p:spPr bwMode="auto">
            <a:xfrm>
              <a:off x="3552"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4" name="Rectangle 50"/>
            <p:cNvSpPr>
              <a:spLocks noChangeArrowheads="1"/>
            </p:cNvSpPr>
            <p:nvPr/>
          </p:nvSpPr>
          <p:spPr bwMode="auto">
            <a:xfrm>
              <a:off x="3552" y="320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135" name="Rectangle 51"/>
            <p:cNvSpPr>
              <a:spLocks noChangeArrowheads="1"/>
            </p:cNvSpPr>
            <p:nvPr/>
          </p:nvSpPr>
          <p:spPr bwMode="auto">
            <a:xfrm>
              <a:off x="3560" y="3472"/>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sp>
        <p:nvSpPr>
          <p:cNvPr id="137" name="TextBox 136"/>
          <p:cNvSpPr txBox="1"/>
          <p:nvPr/>
        </p:nvSpPr>
        <p:spPr>
          <a:xfrm>
            <a:off x="260746" y="1133848"/>
            <a:ext cx="1766792" cy="369332"/>
          </a:xfrm>
          <a:prstGeom prst="rect">
            <a:avLst/>
          </a:prstGeom>
          <a:noFill/>
        </p:spPr>
        <p:txBody>
          <a:bodyPr wrap="none" rtlCol="0">
            <a:spAutoFit/>
          </a:bodyPr>
          <a:lstStyle/>
          <a:p>
            <a:r>
              <a:rPr lang="en-US" dirty="0" smtClean="0">
                <a:hlinkClick r:id="rId3"/>
              </a:rPr>
              <a:t>Student Roulette</a:t>
            </a:r>
            <a:endParaRPr lang="en-US" dirty="0"/>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 name="Footer Placeholder 4"/>
          <p:cNvSpPr>
            <a:spLocks noGrp="1"/>
          </p:cNvSpPr>
          <p:nvPr>
            <p:ph type="ftr" sz="quarter" idx="11"/>
          </p:nvPr>
        </p:nvSpPr>
        <p:spPr/>
        <p:txBody>
          <a:bodyPr/>
          <a:lstStyle/>
          <a:p>
            <a:pPr>
              <a:defRPr/>
            </a:pPr>
            <a:r>
              <a:rPr lang="en-US" smtClean="0"/>
              <a:t>Spring 2012 -- Lecture #17</a:t>
            </a:r>
            <a:endParaRPr lang="en-US"/>
          </a:p>
        </p:txBody>
      </p:sp>
      <p:sp>
        <p:nvSpPr>
          <p:cNvPr id="36867" name="Line 38"/>
          <p:cNvSpPr>
            <a:spLocks noChangeShapeType="1"/>
          </p:cNvSpPr>
          <p:nvPr/>
        </p:nvSpPr>
        <p:spPr bwMode="auto">
          <a:xfrm>
            <a:off x="4999568" y="4475160"/>
            <a:ext cx="2881313"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6869" name="Rectangle 40"/>
          <p:cNvSpPr>
            <a:spLocks noChangeArrowheads="1"/>
          </p:cNvSpPr>
          <p:nvPr/>
        </p:nvSpPr>
        <p:spPr bwMode="auto">
          <a:xfrm>
            <a:off x="5386918" y="4035422"/>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36870" name="Rectangle 41"/>
          <p:cNvSpPr>
            <a:spLocks noChangeArrowheads="1"/>
          </p:cNvSpPr>
          <p:nvPr/>
        </p:nvSpPr>
        <p:spPr bwMode="auto">
          <a:xfrm>
            <a:off x="6314018" y="4035422"/>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grpSp>
        <p:nvGrpSpPr>
          <p:cNvPr id="2" name="Group 47"/>
          <p:cNvGrpSpPr>
            <a:grpSpLocks/>
          </p:cNvGrpSpPr>
          <p:nvPr/>
        </p:nvGrpSpPr>
        <p:grpSpPr bwMode="auto">
          <a:xfrm>
            <a:off x="5943601" y="4759851"/>
            <a:ext cx="901700" cy="1730375"/>
            <a:chOff x="4120" y="2640"/>
            <a:chExt cx="576" cy="1104"/>
          </a:xfrm>
        </p:grpSpPr>
        <p:sp>
          <p:nvSpPr>
            <p:cNvPr id="36980"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volts</a:t>
              </a:r>
            </a:p>
          </p:txBody>
        </p:sp>
        <p:sp>
          <p:nvSpPr>
            <p:cNvPr id="36981"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36982"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83"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3 volts</a:t>
              </a:r>
            </a:p>
          </p:txBody>
        </p:sp>
      </p:grpSp>
      <p:grpSp>
        <p:nvGrpSpPr>
          <p:cNvPr id="3" name="Group 52"/>
          <p:cNvGrpSpPr>
            <a:grpSpLocks/>
          </p:cNvGrpSpPr>
          <p:nvPr/>
        </p:nvGrpSpPr>
        <p:grpSpPr bwMode="auto">
          <a:xfrm>
            <a:off x="5054601" y="4772551"/>
            <a:ext cx="901700" cy="1706562"/>
            <a:chOff x="3552" y="2648"/>
            <a:chExt cx="576" cy="1088"/>
          </a:xfrm>
        </p:grpSpPr>
        <p:sp>
          <p:nvSpPr>
            <p:cNvPr id="36976" name="Rectangle 48"/>
            <p:cNvSpPr>
              <a:spLocks noChangeArrowheads="1"/>
            </p:cNvSpPr>
            <p:nvPr/>
          </p:nvSpPr>
          <p:spPr bwMode="auto">
            <a:xfrm>
              <a:off x="3552" y="2648"/>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77" name="Rectangle 49"/>
            <p:cNvSpPr>
              <a:spLocks noChangeArrowheads="1"/>
            </p:cNvSpPr>
            <p:nvPr/>
          </p:nvSpPr>
          <p:spPr bwMode="auto">
            <a:xfrm>
              <a:off x="3552"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78" name="Rectangle 50"/>
            <p:cNvSpPr>
              <a:spLocks noChangeArrowheads="1"/>
            </p:cNvSpPr>
            <p:nvPr/>
          </p:nvSpPr>
          <p:spPr bwMode="auto">
            <a:xfrm>
              <a:off x="3552" y="320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36979" name="Rectangle 51"/>
            <p:cNvSpPr>
              <a:spLocks noChangeArrowheads="1"/>
            </p:cNvSpPr>
            <p:nvPr/>
          </p:nvSpPr>
          <p:spPr bwMode="auto">
            <a:xfrm>
              <a:off x="3560" y="3472"/>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sp>
        <p:nvSpPr>
          <p:cNvPr id="36874" name="Rectangle 53"/>
          <p:cNvSpPr>
            <a:spLocks noChangeArrowheads="1"/>
          </p:cNvSpPr>
          <p:nvPr/>
        </p:nvSpPr>
        <p:spPr bwMode="auto">
          <a:xfrm>
            <a:off x="5185304" y="1175808"/>
            <a:ext cx="3044295" cy="93980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100"/>
              </a:lnSpc>
              <a:tabLst>
                <a:tab pos="457200" algn="l"/>
                <a:tab pos="914400" algn="l"/>
                <a:tab pos="1371600" algn="l"/>
              </a:tabLst>
            </a:pPr>
            <a:r>
              <a:rPr lang="en-US" dirty="0">
                <a:solidFill>
                  <a:srgbClr val="000000"/>
                </a:solidFill>
                <a:latin typeface="Comic Sans MS" charset="0"/>
              </a:rPr>
              <a:t>what  is the </a:t>
            </a:r>
            <a:br>
              <a:rPr lang="en-US" dirty="0">
                <a:solidFill>
                  <a:srgbClr val="000000"/>
                </a:solidFill>
                <a:latin typeface="Comic Sans MS" charset="0"/>
              </a:rPr>
            </a:br>
            <a:r>
              <a:rPr lang="en-US" dirty="0">
                <a:solidFill>
                  <a:srgbClr val="000000"/>
                </a:solidFill>
                <a:latin typeface="Comic Sans MS" charset="0"/>
              </a:rPr>
              <a:t>relationship</a:t>
            </a:r>
            <a:r>
              <a:rPr lang="en-US" dirty="0" smtClean="0">
                <a:solidFill>
                  <a:srgbClr val="000000"/>
                </a:solidFill>
                <a:latin typeface="Comic Sans MS" charset="0"/>
              </a:rPr>
              <a:t> between </a:t>
            </a:r>
            <a:r>
              <a:rPr lang="en-US" dirty="0" err="1">
                <a:solidFill>
                  <a:srgbClr val="000000"/>
                </a:solidFill>
                <a:latin typeface="Comic Sans MS" charset="0"/>
              </a:rPr>
              <a:t>x</a:t>
            </a:r>
            <a:r>
              <a:rPr lang="en-US" dirty="0">
                <a:solidFill>
                  <a:srgbClr val="000000"/>
                </a:solidFill>
                <a:latin typeface="Comic Sans MS" charset="0"/>
              </a:rPr>
              <a:t>, </a:t>
            </a:r>
            <a:r>
              <a:rPr lang="en-US" dirty="0" err="1">
                <a:solidFill>
                  <a:srgbClr val="000000"/>
                </a:solidFill>
                <a:latin typeface="Comic Sans MS" charset="0"/>
              </a:rPr>
              <a:t>y</a:t>
            </a:r>
            <a:r>
              <a:rPr lang="en-US" dirty="0">
                <a:solidFill>
                  <a:srgbClr val="000000"/>
                </a:solidFill>
                <a:latin typeface="Comic Sans MS" charset="0"/>
              </a:rPr>
              <a:t> and </a:t>
            </a:r>
            <a:r>
              <a:rPr lang="en-US" dirty="0" err="1">
                <a:solidFill>
                  <a:srgbClr val="000000"/>
                </a:solidFill>
                <a:latin typeface="Comic Sans MS" charset="0"/>
              </a:rPr>
              <a:t>z</a:t>
            </a:r>
            <a:r>
              <a:rPr lang="en-US" dirty="0">
                <a:solidFill>
                  <a:srgbClr val="000000"/>
                </a:solidFill>
                <a:latin typeface="Comic Sans MS" charset="0"/>
              </a:rPr>
              <a:t>?</a:t>
            </a:r>
          </a:p>
        </p:txBody>
      </p:sp>
      <p:sp>
        <p:nvSpPr>
          <p:cNvPr id="36875" name="Rectangle 56"/>
          <p:cNvSpPr>
            <a:spLocks noGrp="1" noChangeArrowheads="1"/>
          </p:cNvSpPr>
          <p:nvPr>
            <p:ph type="title"/>
          </p:nvPr>
        </p:nvSpPr>
        <p:spPr/>
        <p:txBody>
          <a:bodyPr>
            <a:normAutofit fontScale="90000"/>
          </a:bodyPr>
          <a:lstStyle/>
          <a:p>
            <a:pPr eaLnBrk="1" hangingPunct="1"/>
            <a:r>
              <a:rPr lang="en-US" dirty="0"/>
              <a:t>Two Input </a:t>
            </a:r>
            <a:r>
              <a:rPr lang="en-US" dirty="0" smtClean="0"/>
              <a:t>Networks: Peer Instruction</a:t>
            </a:r>
            <a:endParaRPr lang="en-US" dirty="0"/>
          </a:p>
        </p:txBody>
      </p:sp>
      <p:sp>
        <p:nvSpPr>
          <p:cNvPr id="36876" name="Line 59"/>
          <p:cNvSpPr>
            <a:spLocks noChangeShapeType="1"/>
          </p:cNvSpPr>
          <p:nvPr/>
        </p:nvSpPr>
        <p:spPr bwMode="auto">
          <a:xfrm flipH="1">
            <a:off x="3886200" y="2362200"/>
            <a:ext cx="0" cy="1371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77" name="Rectangle 60"/>
          <p:cNvSpPr>
            <a:spLocks noChangeArrowheads="1"/>
          </p:cNvSpPr>
          <p:nvPr/>
        </p:nvSpPr>
        <p:spPr bwMode="auto">
          <a:xfrm>
            <a:off x="777875" y="217805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3v</a:t>
            </a:r>
          </a:p>
        </p:txBody>
      </p:sp>
      <p:sp>
        <p:nvSpPr>
          <p:cNvPr id="36878" name="Line 61"/>
          <p:cNvSpPr>
            <a:spLocks noChangeShapeType="1"/>
          </p:cNvSpPr>
          <p:nvPr/>
        </p:nvSpPr>
        <p:spPr bwMode="auto">
          <a:xfrm>
            <a:off x="3886200" y="3200400"/>
            <a:ext cx="457200" cy="1588"/>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79" name="Rectangle 62"/>
          <p:cNvSpPr>
            <a:spLocks noChangeArrowheads="1"/>
          </p:cNvSpPr>
          <p:nvPr/>
        </p:nvSpPr>
        <p:spPr bwMode="auto">
          <a:xfrm>
            <a:off x="1771650" y="14478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6880" name="Rectangle 63"/>
          <p:cNvSpPr>
            <a:spLocks noChangeArrowheads="1"/>
          </p:cNvSpPr>
          <p:nvPr/>
        </p:nvSpPr>
        <p:spPr bwMode="auto">
          <a:xfrm>
            <a:off x="3065463" y="1447800"/>
            <a:ext cx="363537"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6881" name="Line 64"/>
          <p:cNvSpPr>
            <a:spLocks noChangeShapeType="1"/>
          </p:cNvSpPr>
          <p:nvPr/>
        </p:nvSpPr>
        <p:spPr bwMode="auto">
          <a:xfrm flipH="1" flipV="1">
            <a:off x="1905000" y="1828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82" name="Rectangle 65"/>
          <p:cNvSpPr>
            <a:spLocks noChangeArrowheads="1"/>
          </p:cNvSpPr>
          <p:nvPr/>
        </p:nvSpPr>
        <p:spPr bwMode="auto">
          <a:xfrm>
            <a:off x="838200" y="3548063"/>
            <a:ext cx="338138"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grpSp>
        <p:nvGrpSpPr>
          <p:cNvPr id="4" name="Group 66"/>
          <p:cNvGrpSpPr>
            <a:grpSpLocks/>
          </p:cNvGrpSpPr>
          <p:nvPr/>
        </p:nvGrpSpPr>
        <p:grpSpPr bwMode="auto">
          <a:xfrm>
            <a:off x="1219200" y="3200400"/>
            <a:ext cx="1371600" cy="533400"/>
            <a:chOff x="1205" y="2400"/>
            <a:chExt cx="864" cy="336"/>
          </a:xfrm>
        </p:grpSpPr>
        <p:sp>
          <p:nvSpPr>
            <p:cNvPr id="36969" name="Line 67"/>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0" name="Line 68"/>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1" name="Line 69"/>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2" name="Line 70"/>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3" name="Line 71"/>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4" name="Line 72"/>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5" name="Line 73"/>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 name="Group 74"/>
          <p:cNvGrpSpPr>
            <a:grpSpLocks/>
          </p:cNvGrpSpPr>
          <p:nvPr/>
        </p:nvGrpSpPr>
        <p:grpSpPr bwMode="auto">
          <a:xfrm>
            <a:off x="1219200" y="1828800"/>
            <a:ext cx="1371600" cy="533400"/>
            <a:chOff x="3701" y="2419"/>
            <a:chExt cx="864" cy="336"/>
          </a:xfrm>
        </p:grpSpPr>
        <p:sp>
          <p:nvSpPr>
            <p:cNvPr id="36961" name="Line 75"/>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2" name="Line 76"/>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3" name="Line 77"/>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4" name="Line 78"/>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5" name="Line 79"/>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6" name="Line 80"/>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7" name="Line 81"/>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8" name="Oval 82"/>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6" name="Group 83"/>
          <p:cNvGrpSpPr>
            <a:grpSpLocks/>
          </p:cNvGrpSpPr>
          <p:nvPr/>
        </p:nvGrpSpPr>
        <p:grpSpPr bwMode="auto">
          <a:xfrm>
            <a:off x="2514600" y="3200400"/>
            <a:ext cx="1371600" cy="533400"/>
            <a:chOff x="1205" y="2400"/>
            <a:chExt cx="864" cy="336"/>
          </a:xfrm>
        </p:grpSpPr>
        <p:sp>
          <p:nvSpPr>
            <p:cNvPr id="36954" name="Line 84"/>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5" name="Line 85"/>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6" name="Line 86"/>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7" name="Line 87"/>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8" name="Line 88"/>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9" name="Line 89"/>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0" name="Line 90"/>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36886" name="Line 100"/>
          <p:cNvSpPr>
            <a:spLocks noChangeShapeType="1"/>
          </p:cNvSpPr>
          <p:nvPr/>
        </p:nvSpPr>
        <p:spPr bwMode="auto">
          <a:xfrm flipH="1">
            <a:off x="1371600" y="2971800"/>
            <a:ext cx="1143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887" name="Line 101"/>
          <p:cNvSpPr>
            <a:spLocks noChangeShapeType="1"/>
          </p:cNvSpPr>
          <p:nvPr/>
        </p:nvSpPr>
        <p:spPr bwMode="auto">
          <a:xfrm flipH="1">
            <a:off x="2514600" y="2362200"/>
            <a:ext cx="13716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888" name="Line 102"/>
          <p:cNvSpPr>
            <a:spLocks noChangeShapeType="1"/>
          </p:cNvSpPr>
          <p:nvPr/>
        </p:nvSpPr>
        <p:spPr bwMode="auto">
          <a:xfrm flipH="1" flipV="1">
            <a:off x="3200400" y="1828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89" name="Line 103"/>
          <p:cNvSpPr>
            <a:spLocks noChangeShapeType="1"/>
          </p:cNvSpPr>
          <p:nvPr/>
        </p:nvSpPr>
        <p:spPr bwMode="auto">
          <a:xfrm flipH="1">
            <a:off x="1371600" y="2362200"/>
            <a:ext cx="0" cy="609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0" name="Rectangle 104"/>
          <p:cNvSpPr>
            <a:spLocks noChangeArrowheads="1"/>
          </p:cNvSpPr>
          <p:nvPr/>
        </p:nvSpPr>
        <p:spPr bwMode="auto">
          <a:xfrm>
            <a:off x="4419600" y="30480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Z</a:t>
            </a:r>
          </a:p>
        </p:txBody>
      </p:sp>
      <p:grpSp>
        <p:nvGrpSpPr>
          <p:cNvPr id="7" name="Group 91"/>
          <p:cNvGrpSpPr>
            <a:grpSpLocks/>
          </p:cNvGrpSpPr>
          <p:nvPr/>
        </p:nvGrpSpPr>
        <p:grpSpPr bwMode="auto">
          <a:xfrm>
            <a:off x="2514600" y="2438400"/>
            <a:ext cx="1371600" cy="533400"/>
            <a:chOff x="3701" y="2419"/>
            <a:chExt cx="864" cy="336"/>
          </a:xfrm>
        </p:grpSpPr>
        <p:sp>
          <p:nvSpPr>
            <p:cNvPr id="36946" name="Line 92"/>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7" name="Line 93"/>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8" name="Line 94"/>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9" name="Line 95"/>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0" name="Line 96"/>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1" name="Line 97"/>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2" name="Line 98"/>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3" name="Oval 99"/>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6892" name="Oval 105"/>
          <p:cNvSpPr>
            <a:spLocks noChangeArrowheads="1"/>
          </p:cNvSpPr>
          <p:nvPr/>
        </p:nvSpPr>
        <p:spPr bwMode="auto">
          <a:xfrm>
            <a:off x="1295400" y="22860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3" name="Oval 106"/>
          <p:cNvSpPr>
            <a:spLocks noChangeArrowheads="1"/>
          </p:cNvSpPr>
          <p:nvPr/>
        </p:nvSpPr>
        <p:spPr bwMode="auto">
          <a:xfrm>
            <a:off x="3810000" y="28956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4" name="Oval 107"/>
          <p:cNvSpPr>
            <a:spLocks noChangeArrowheads="1"/>
          </p:cNvSpPr>
          <p:nvPr/>
        </p:nvSpPr>
        <p:spPr bwMode="auto">
          <a:xfrm>
            <a:off x="3810000" y="31242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5" name="Line 108"/>
          <p:cNvSpPr>
            <a:spLocks noChangeShapeType="1"/>
          </p:cNvSpPr>
          <p:nvPr/>
        </p:nvSpPr>
        <p:spPr bwMode="auto">
          <a:xfrm flipH="1">
            <a:off x="3886200" y="5029200"/>
            <a:ext cx="0" cy="1371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6" name="Rectangle 109"/>
          <p:cNvSpPr>
            <a:spLocks noChangeArrowheads="1"/>
          </p:cNvSpPr>
          <p:nvPr/>
        </p:nvSpPr>
        <p:spPr bwMode="auto">
          <a:xfrm>
            <a:off x="777875" y="484505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3v</a:t>
            </a:r>
          </a:p>
        </p:txBody>
      </p:sp>
      <p:sp>
        <p:nvSpPr>
          <p:cNvPr id="36897" name="Line 110"/>
          <p:cNvSpPr>
            <a:spLocks noChangeShapeType="1"/>
          </p:cNvSpPr>
          <p:nvPr/>
        </p:nvSpPr>
        <p:spPr bwMode="auto">
          <a:xfrm>
            <a:off x="3886200" y="5562600"/>
            <a:ext cx="457200" cy="1588"/>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8" name="Rectangle 111"/>
          <p:cNvSpPr>
            <a:spLocks noChangeArrowheads="1"/>
          </p:cNvSpPr>
          <p:nvPr/>
        </p:nvSpPr>
        <p:spPr bwMode="auto">
          <a:xfrm>
            <a:off x="1771650" y="41148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6899" name="Rectangle 112"/>
          <p:cNvSpPr>
            <a:spLocks noChangeArrowheads="1"/>
          </p:cNvSpPr>
          <p:nvPr/>
        </p:nvSpPr>
        <p:spPr bwMode="auto">
          <a:xfrm>
            <a:off x="3065463" y="4114800"/>
            <a:ext cx="363537"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6900" name="Line 113"/>
          <p:cNvSpPr>
            <a:spLocks noChangeShapeType="1"/>
          </p:cNvSpPr>
          <p:nvPr/>
        </p:nvSpPr>
        <p:spPr bwMode="auto">
          <a:xfrm flipH="1" flipV="1">
            <a:off x="1905000" y="4495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1" name="Rectangle 114"/>
          <p:cNvSpPr>
            <a:spLocks noChangeArrowheads="1"/>
          </p:cNvSpPr>
          <p:nvPr/>
        </p:nvSpPr>
        <p:spPr bwMode="auto">
          <a:xfrm>
            <a:off x="838200" y="6215063"/>
            <a:ext cx="338138"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grpSp>
        <p:nvGrpSpPr>
          <p:cNvPr id="8" name="Group 115"/>
          <p:cNvGrpSpPr>
            <a:grpSpLocks/>
          </p:cNvGrpSpPr>
          <p:nvPr/>
        </p:nvGrpSpPr>
        <p:grpSpPr bwMode="auto">
          <a:xfrm>
            <a:off x="1219200" y="5867400"/>
            <a:ext cx="1371600" cy="533400"/>
            <a:chOff x="1205" y="2400"/>
            <a:chExt cx="864" cy="336"/>
          </a:xfrm>
        </p:grpSpPr>
        <p:sp>
          <p:nvSpPr>
            <p:cNvPr id="36939" name="Line 116"/>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0" name="Line 117"/>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1" name="Line 118"/>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2" name="Line 119"/>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3" name="Line 120"/>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4" name="Line 121"/>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5" name="Line 122"/>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9" name="Group 123"/>
          <p:cNvGrpSpPr>
            <a:grpSpLocks/>
          </p:cNvGrpSpPr>
          <p:nvPr/>
        </p:nvGrpSpPr>
        <p:grpSpPr bwMode="auto">
          <a:xfrm>
            <a:off x="1219200" y="4495800"/>
            <a:ext cx="1371600" cy="533400"/>
            <a:chOff x="3701" y="2419"/>
            <a:chExt cx="864" cy="336"/>
          </a:xfrm>
        </p:grpSpPr>
        <p:sp>
          <p:nvSpPr>
            <p:cNvPr id="36931" name="Line 124"/>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2" name="Line 125"/>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3" name="Line 126"/>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4" name="Line 127"/>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5" name="Line 128"/>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6" name="Line 129"/>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7" name="Line 130"/>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8" name="Oval 131"/>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10" name="Group 132"/>
          <p:cNvGrpSpPr>
            <a:grpSpLocks/>
          </p:cNvGrpSpPr>
          <p:nvPr/>
        </p:nvGrpSpPr>
        <p:grpSpPr bwMode="auto">
          <a:xfrm>
            <a:off x="2514600" y="5257800"/>
            <a:ext cx="1371600" cy="533400"/>
            <a:chOff x="1205" y="2400"/>
            <a:chExt cx="864" cy="336"/>
          </a:xfrm>
        </p:grpSpPr>
        <p:sp>
          <p:nvSpPr>
            <p:cNvPr id="36924" name="Line 133"/>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5" name="Line 134"/>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6" name="Line 135"/>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7" name="Line 136"/>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8" name="Line 137"/>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9" name="Line 138"/>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0" name="Line 139"/>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36905" name="Line 140"/>
          <p:cNvSpPr>
            <a:spLocks noChangeShapeType="1"/>
          </p:cNvSpPr>
          <p:nvPr/>
        </p:nvSpPr>
        <p:spPr bwMode="auto">
          <a:xfrm flipH="1">
            <a:off x="1371600" y="5791200"/>
            <a:ext cx="1143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06" name="Line 141"/>
          <p:cNvSpPr>
            <a:spLocks noChangeShapeType="1"/>
          </p:cNvSpPr>
          <p:nvPr/>
        </p:nvSpPr>
        <p:spPr bwMode="auto">
          <a:xfrm flipH="1">
            <a:off x="2514600" y="6400800"/>
            <a:ext cx="13716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07" name="Line 142"/>
          <p:cNvSpPr>
            <a:spLocks noChangeShapeType="1"/>
          </p:cNvSpPr>
          <p:nvPr/>
        </p:nvSpPr>
        <p:spPr bwMode="auto">
          <a:xfrm flipH="1" flipV="1">
            <a:off x="3200400" y="4495800"/>
            <a:ext cx="0" cy="8382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8" name="Line 143"/>
          <p:cNvSpPr>
            <a:spLocks noChangeShapeType="1"/>
          </p:cNvSpPr>
          <p:nvPr/>
        </p:nvSpPr>
        <p:spPr bwMode="auto">
          <a:xfrm flipH="1">
            <a:off x="1371600" y="5791200"/>
            <a:ext cx="0" cy="609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9" name="Rectangle 144"/>
          <p:cNvSpPr>
            <a:spLocks noChangeArrowheads="1"/>
          </p:cNvSpPr>
          <p:nvPr/>
        </p:nvSpPr>
        <p:spPr bwMode="auto">
          <a:xfrm>
            <a:off x="4419600" y="54102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Z</a:t>
            </a:r>
          </a:p>
        </p:txBody>
      </p:sp>
      <p:grpSp>
        <p:nvGrpSpPr>
          <p:cNvPr id="11" name="Group 145"/>
          <p:cNvGrpSpPr>
            <a:grpSpLocks/>
          </p:cNvGrpSpPr>
          <p:nvPr/>
        </p:nvGrpSpPr>
        <p:grpSpPr bwMode="auto">
          <a:xfrm>
            <a:off x="2514600" y="4495800"/>
            <a:ext cx="1371600" cy="533400"/>
            <a:chOff x="3701" y="2419"/>
            <a:chExt cx="864" cy="336"/>
          </a:xfrm>
        </p:grpSpPr>
        <p:sp>
          <p:nvSpPr>
            <p:cNvPr id="36916" name="Line 146"/>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7" name="Line 147"/>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8" name="Line 148"/>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9" name="Line 149"/>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0" name="Line 150"/>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1" name="Line 151"/>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2" name="Line 152"/>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3" name="Oval 153"/>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6911" name="Oval 154"/>
          <p:cNvSpPr>
            <a:spLocks noChangeArrowheads="1"/>
          </p:cNvSpPr>
          <p:nvPr/>
        </p:nvSpPr>
        <p:spPr bwMode="auto">
          <a:xfrm>
            <a:off x="1295400" y="63246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912" name="Oval 155"/>
          <p:cNvSpPr>
            <a:spLocks noChangeArrowheads="1"/>
          </p:cNvSpPr>
          <p:nvPr/>
        </p:nvSpPr>
        <p:spPr bwMode="auto">
          <a:xfrm>
            <a:off x="3810000" y="57150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913" name="Oval 156"/>
          <p:cNvSpPr>
            <a:spLocks noChangeArrowheads="1"/>
          </p:cNvSpPr>
          <p:nvPr/>
        </p:nvSpPr>
        <p:spPr bwMode="auto">
          <a:xfrm>
            <a:off x="3810000" y="54864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119" name="Date Placeholder 118"/>
          <p:cNvSpPr>
            <a:spLocks noGrp="1"/>
          </p:cNvSpPr>
          <p:nvPr>
            <p:ph type="dt" sz="quarter" idx="10"/>
          </p:nvPr>
        </p:nvSpPr>
        <p:spPr/>
        <p:txBody>
          <a:bodyPr/>
          <a:lstStyle/>
          <a:p>
            <a:pPr>
              <a:defRPr/>
            </a:pPr>
            <a:fld id="{ABA8BF0F-00EC-1942-AF94-B669A94A23B5}" type="datetime1">
              <a:rPr lang="en-US" smtClean="0"/>
              <a:pPr>
                <a:defRPr/>
              </a:pPr>
              <a:t>3/14/12</a:t>
            </a:fld>
            <a:endParaRPr lang="en-US"/>
          </a:p>
        </p:txBody>
      </p:sp>
      <p:sp>
        <p:nvSpPr>
          <p:cNvPr id="120" name="Slide Number Placeholder 119"/>
          <p:cNvSpPr>
            <a:spLocks noGrp="1"/>
          </p:cNvSpPr>
          <p:nvPr>
            <p:ph type="sldNum" sz="quarter" idx="12"/>
          </p:nvPr>
        </p:nvSpPr>
        <p:spPr>
          <a:xfrm>
            <a:off x="6620934" y="6492875"/>
            <a:ext cx="2133600" cy="365125"/>
          </a:xfrm>
        </p:spPr>
        <p:txBody>
          <a:bodyPr/>
          <a:lstStyle/>
          <a:p>
            <a:pPr>
              <a:defRPr/>
            </a:pPr>
            <a:fld id="{3870C79D-D249-A441-85A0-5AAAC4F723CE}" type="slidenum">
              <a:rPr lang="en-US"/>
              <a:pPr>
                <a:defRPr/>
              </a:pPr>
              <a:t>33</a:t>
            </a:fld>
            <a:endParaRPr lang="en-US" dirty="0"/>
          </a:p>
        </p:txBody>
      </p:sp>
      <p:sp>
        <p:nvSpPr>
          <p:cNvPr id="121" name="Line 38"/>
          <p:cNvSpPr>
            <a:spLocks noChangeShapeType="1"/>
          </p:cNvSpPr>
          <p:nvPr/>
        </p:nvSpPr>
        <p:spPr bwMode="auto">
          <a:xfrm>
            <a:off x="5524499" y="2154238"/>
            <a:ext cx="2881313"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22" name="Line 39"/>
          <p:cNvSpPr>
            <a:spLocks noChangeShapeType="1"/>
          </p:cNvSpPr>
          <p:nvPr/>
        </p:nvSpPr>
        <p:spPr bwMode="auto">
          <a:xfrm>
            <a:off x="7427912" y="1803400"/>
            <a:ext cx="0" cy="2205038"/>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23" name="Rectangle 40"/>
          <p:cNvSpPr>
            <a:spLocks noChangeArrowheads="1"/>
          </p:cNvSpPr>
          <p:nvPr/>
        </p:nvSpPr>
        <p:spPr bwMode="auto">
          <a:xfrm>
            <a:off x="5911849" y="17145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124" name="Rectangle 41"/>
          <p:cNvSpPr>
            <a:spLocks noChangeArrowheads="1"/>
          </p:cNvSpPr>
          <p:nvPr/>
        </p:nvSpPr>
        <p:spPr bwMode="auto">
          <a:xfrm>
            <a:off x="6838949" y="17145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125" name="Rectangle 42"/>
          <p:cNvSpPr>
            <a:spLocks noChangeArrowheads="1"/>
          </p:cNvSpPr>
          <p:nvPr/>
        </p:nvSpPr>
        <p:spPr bwMode="auto">
          <a:xfrm>
            <a:off x="7791449" y="17272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z</a:t>
            </a:r>
          </a:p>
        </p:txBody>
      </p:sp>
      <p:grpSp>
        <p:nvGrpSpPr>
          <p:cNvPr id="12" name="Group 47"/>
          <p:cNvGrpSpPr>
            <a:grpSpLocks/>
          </p:cNvGrpSpPr>
          <p:nvPr/>
        </p:nvGrpSpPr>
        <p:grpSpPr bwMode="auto">
          <a:xfrm>
            <a:off x="6451599" y="2303463"/>
            <a:ext cx="901700" cy="1730375"/>
            <a:chOff x="4120" y="2640"/>
            <a:chExt cx="576" cy="1104"/>
          </a:xfrm>
        </p:grpSpPr>
        <p:sp>
          <p:nvSpPr>
            <p:cNvPr id="127"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volts</a:t>
              </a:r>
            </a:p>
          </p:txBody>
        </p:sp>
        <p:sp>
          <p:nvSpPr>
            <p:cNvPr id="128"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129"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0"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3 volts</a:t>
              </a:r>
            </a:p>
          </p:txBody>
        </p:sp>
      </p:grpSp>
      <p:grpSp>
        <p:nvGrpSpPr>
          <p:cNvPr id="13" name="Group 52"/>
          <p:cNvGrpSpPr>
            <a:grpSpLocks/>
          </p:cNvGrpSpPr>
          <p:nvPr/>
        </p:nvGrpSpPr>
        <p:grpSpPr bwMode="auto">
          <a:xfrm>
            <a:off x="5562599" y="2316163"/>
            <a:ext cx="901700" cy="1706562"/>
            <a:chOff x="3552" y="2648"/>
            <a:chExt cx="576" cy="1088"/>
          </a:xfrm>
        </p:grpSpPr>
        <p:sp>
          <p:nvSpPr>
            <p:cNvPr id="132" name="Rectangle 48"/>
            <p:cNvSpPr>
              <a:spLocks noChangeArrowheads="1"/>
            </p:cNvSpPr>
            <p:nvPr/>
          </p:nvSpPr>
          <p:spPr bwMode="auto">
            <a:xfrm>
              <a:off x="3552" y="2648"/>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3" name="Rectangle 49"/>
            <p:cNvSpPr>
              <a:spLocks noChangeArrowheads="1"/>
            </p:cNvSpPr>
            <p:nvPr/>
          </p:nvSpPr>
          <p:spPr bwMode="auto">
            <a:xfrm>
              <a:off x="3552"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4" name="Rectangle 50"/>
            <p:cNvSpPr>
              <a:spLocks noChangeArrowheads="1"/>
            </p:cNvSpPr>
            <p:nvPr/>
          </p:nvSpPr>
          <p:spPr bwMode="auto">
            <a:xfrm>
              <a:off x="3552" y="320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135" name="Rectangle 51"/>
            <p:cNvSpPr>
              <a:spLocks noChangeArrowheads="1"/>
            </p:cNvSpPr>
            <p:nvPr/>
          </p:nvSpPr>
          <p:spPr bwMode="auto">
            <a:xfrm>
              <a:off x="3560" y="3472"/>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grpSp>
        <p:nvGrpSpPr>
          <p:cNvPr id="140" name="Group 47"/>
          <p:cNvGrpSpPr>
            <a:grpSpLocks/>
          </p:cNvGrpSpPr>
          <p:nvPr/>
        </p:nvGrpSpPr>
        <p:grpSpPr bwMode="auto">
          <a:xfrm>
            <a:off x="7501465" y="2235730"/>
            <a:ext cx="901700" cy="1730375"/>
            <a:chOff x="4120" y="2640"/>
            <a:chExt cx="576" cy="1104"/>
          </a:xfrm>
        </p:grpSpPr>
        <p:sp>
          <p:nvSpPr>
            <p:cNvPr id="141"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3 </a:t>
              </a:r>
              <a:r>
                <a:rPr lang="en-US" dirty="0">
                  <a:solidFill>
                    <a:srgbClr val="000000"/>
                  </a:solidFill>
                  <a:latin typeface="Comic Sans MS" charset="0"/>
                </a:rPr>
                <a:t>volts</a:t>
              </a:r>
            </a:p>
          </p:txBody>
        </p:sp>
        <p:sp>
          <p:nvSpPr>
            <p:cNvPr id="142"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143"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3 </a:t>
              </a:r>
              <a:r>
                <a:rPr lang="en-US" dirty="0">
                  <a:solidFill>
                    <a:srgbClr val="000000"/>
                  </a:solidFill>
                  <a:latin typeface="Comic Sans MS" charset="0"/>
                </a:rPr>
                <a:t>volts</a:t>
              </a:r>
            </a:p>
          </p:txBody>
        </p:sp>
        <p:sp>
          <p:nvSpPr>
            <p:cNvPr id="144"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0 </a:t>
              </a:r>
              <a:r>
                <a:rPr lang="en-US" dirty="0">
                  <a:solidFill>
                    <a:srgbClr val="000000"/>
                  </a:solidFill>
                  <a:latin typeface="Comic Sans MS" charset="0"/>
                </a:rPr>
                <a:t>volts</a:t>
              </a:r>
            </a:p>
          </p:txBody>
        </p:sp>
      </p:grpSp>
      <p:grpSp>
        <p:nvGrpSpPr>
          <p:cNvPr id="145" name="Group 47"/>
          <p:cNvGrpSpPr>
            <a:grpSpLocks/>
          </p:cNvGrpSpPr>
          <p:nvPr/>
        </p:nvGrpSpPr>
        <p:grpSpPr bwMode="auto">
          <a:xfrm>
            <a:off x="8242300" y="4692118"/>
            <a:ext cx="901700" cy="1730375"/>
            <a:chOff x="4120" y="2640"/>
            <a:chExt cx="576" cy="1104"/>
          </a:xfrm>
        </p:grpSpPr>
        <p:sp>
          <p:nvSpPr>
            <p:cNvPr id="146"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volts</a:t>
              </a:r>
              <a:endParaRPr lang="en-US" dirty="0">
                <a:solidFill>
                  <a:srgbClr val="000000"/>
                </a:solidFill>
                <a:latin typeface="Comic Sans MS" charset="0"/>
              </a:endParaRPr>
            </a:p>
          </p:txBody>
        </p:sp>
        <p:sp>
          <p:nvSpPr>
            <p:cNvPr id="147"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volts</a:t>
              </a:r>
              <a:endParaRPr lang="en-US" dirty="0">
                <a:solidFill>
                  <a:srgbClr val="000000"/>
                </a:solidFill>
                <a:latin typeface="Comic Sans MS" charset="0"/>
              </a:endParaRPr>
            </a:p>
          </p:txBody>
        </p:sp>
        <p:sp>
          <p:nvSpPr>
            <p:cNvPr id="148"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volts</a:t>
              </a:r>
              <a:endParaRPr lang="en-US" dirty="0">
                <a:solidFill>
                  <a:srgbClr val="000000"/>
                </a:solidFill>
                <a:latin typeface="Comic Sans MS" charset="0"/>
              </a:endParaRPr>
            </a:p>
          </p:txBody>
        </p:sp>
        <p:sp>
          <p:nvSpPr>
            <p:cNvPr id="149"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volts</a:t>
              </a:r>
              <a:endParaRPr lang="en-US" dirty="0">
                <a:solidFill>
                  <a:srgbClr val="000000"/>
                </a:solidFill>
                <a:latin typeface="Comic Sans MS" charset="0"/>
              </a:endParaRPr>
            </a:p>
          </p:txBody>
        </p:sp>
      </p:grpSp>
      <p:sp>
        <p:nvSpPr>
          <p:cNvPr id="150" name="TextBox 149"/>
          <p:cNvSpPr txBox="1"/>
          <p:nvPr/>
        </p:nvSpPr>
        <p:spPr>
          <a:xfrm>
            <a:off x="3522133" y="1947334"/>
            <a:ext cx="1964268" cy="646331"/>
          </a:xfrm>
          <a:prstGeom prst="rect">
            <a:avLst/>
          </a:prstGeom>
          <a:noFill/>
        </p:spPr>
        <p:txBody>
          <a:bodyPr wrap="square" rtlCol="0">
            <a:spAutoFit/>
          </a:bodyPr>
          <a:lstStyle/>
          <a:p>
            <a:pPr algn="ctr"/>
            <a:r>
              <a:rPr lang="en-US" dirty="0" smtClean="0"/>
              <a:t>Called </a:t>
            </a:r>
            <a:r>
              <a:rPr lang="en-US" i="1" dirty="0" smtClean="0">
                <a:solidFill>
                  <a:srgbClr val="0000FF"/>
                </a:solidFill>
              </a:rPr>
              <a:t>NAND gate (NOT AND)</a:t>
            </a:r>
            <a:endParaRPr lang="en-US" i="1" dirty="0">
              <a:solidFill>
                <a:srgbClr val="0000FF"/>
              </a:solidFill>
            </a:endParaRPr>
          </a:p>
        </p:txBody>
      </p:sp>
      <p:sp>
        <p:nvSpPr>
          <p:cNvPr id="36868" name="Line 39"/>
          <p:cNvSpPr>
            <a:spLocks noChangeShapeType="1"/>
          </p:cNvSpPr>
          <p:nvPr/>
        </p:nvSpPr>
        <p:spPr bwMode="auto">
          <a:xfrm>
            <a:off x="6902981" y="4124322"/>
            <a:ext cx="0" cy="2205038"/>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6871" name="Rectangle 42"/>
          <p:cNvSpPr>
            <a:spLocks noChangeArrowheads="1"/>
          </p:cNvSpPr>
          <p:nvPr/>
        </p:nvSpPr>
        <p:spPr bwMode="auto">
          <a:xfrm>
            <a:off x="7266518" y="4048122"/>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z</a:t>
            </a:r>
          </a:p>
        </p:txBody>
      </p:sp>
      <p:sp>
        <p:nvSpPr>
          <p:cNvPr id="154" name="Rectangle 43"/>
          <p:cNvSpPr>
            <a:spLocks noChangeArrowheads="1"/>
          </p:cNvSpPr>
          <p:nvPr/>
        </p:nvSpPr>
        <p:spPr bwMode="auto">
          <a:xfrm>
            <a:off x="7073901" y="4776783"/>
            <a:ext cx="889176" cy="413785"/>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chemeClr val="accent6"/>
                </a:solidFill>
                <a:latin typeface="Comic Sans MS" charset="0"/>
              </a:rPr>
              <a:t>0</a:t>
            </a:r>
            <a:r>
              <a:rPr lang="en-US" dirty="0" smtClean="0">
                <a:solidFill>
                  <a:srgbClr val="000000"/>
                </a:solidFill>
                <a:latin typeface="Comic Sans MS" charset="0"/>
              </a:rPr>
              <a:t>  </a:t>
            </a:r>
            <a:r>
              <a:rPr lang="en-US" dirty="0" smtClean="0">
                <a:solidFill>
                  <a:srgbClr val="008000"/>
                </a:solidFill>
                <a:latin typeface="Comic Sans MS" charset="0"/>
              </a:rPr>
              <a:t>0</a:t>
            </a:r>
            <a:r>
              <a:rPr lang="en-US" dirty="0" smtClean="0">
                <a:solidFill>
                  <a:srgbClr val="000000"/>
                </a:solidFill>
                <a:latin typeface="Comic Sans MS" charset="0"/>
              </a:rPr>
              <a:t>  </a:t>
            </a:r>
            <a:r>
              <a:rPr lang="en-US" dirty="0" smtClean="0">
                <a:solidFill>
                  <a:srgbClr val="FF6FCF"/>
                </a:solidFill>
                <a:latin typeface="Comic Sans MS" charset="0"/>
              </a:rPr>
              <a:t>3</a:t>
            </a:r>
            <a:r>
              <a:rPr lang="en-US" dirty="0" smtClean="0">
                <a:solidFill>
                  <a:srgbClr val="008000"/>
                </a:solidFill>
                <a:latin typeface="Comic Sans MS" charset="0"/>
              </a:rPr>
              <a:t>  </a:t>
            </a:r>
            <a:r>
              <a:rPr lang="en-US" b="1" dirty="0" smtClean="0">
                <a:ln>
                  <a:solidFill>
                    <a:schemeClr val="tx1"/>
                  </a:solidFill>
                </a:ln>
                <a:solidFill>
                  <a:srgbClr val="FFFF00"/>
                </a:solidFill>
              </a:rPr>
              <a:t>3</a:t>
            </a:r>
            <a:endParaRPr lang="en-US" b="1" dirty="0">
              <a:ln>
                <a:solidFill>
                  <a:schemeClr val="tx1"/>
                </a:solidFill>
              </a:ln>
              <a:solidFill>
                <a:srgbClr val="FFFF00"/>
              </a:solidFill>
            </a:endParaRPr>
          </a:p>
        </p:txBody>
      </p:sp>
      <p:sp>
        <p:nvSpPr>
          <p:cNvPr id="155" name="Rectangle 44"/>
          <p:cNvSpPr>
            <a:spLocks noChangeArrowheads="1"/>
          </p:cNvSpPr>
          <p:nvPr/>
        </p:nvSpPr>
        <p:spPr bwMode="auto">
          <a:xfrm>
            <a:off x="7086425" y="5253263"/>
            <a:ext cx="889176" cy="413785"/>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chemeClr val="accent6"/>
                </a:solidFill>
                <a:latin typeface="Comic Sans MS" charset="0"/>
              </a:rPr>
              <a:t>0</a:t>
            </a:r>
            <a:r>
              <a:rPr lang="en-US" dirty="0" smtClean="0">
                <a:solidFill>
                  <a:srgbClr val="000000"/>
                </a:solidFill>
                <a:latin typeface="Comic Sans MS" charset="0"/>
              </a:rPr>
              <a:t>  </a:t>
            </a:r>
            <a:r>
              <a:rPr lang="en-US" dirty="0" smtClean="0">
                <a:solidFill>
                  <a:srgbClr val="008000"/>
                </a:solidFill>
                <a:latin typeface="Comic Sans MS" charset="0"/>
              </a:rPr>
              <a:t>3</a:t>
            </a:r>
            <a:r>
              <a:rPr lang="en-US" dirty="0" smtClean="0">
                <a:solidFill>
                  <a:srgbClr val="E46C0A"/>
                </a:solidFill>
                <a:latin typeface="Comic Sans MS" charset="0"/>
              </a:rPr>
              <a:t>  </a:t>
            </a:r>
            <a:r>
              <a:rPr lang="en-US" dirty="0" smtClean="0">
                <a:solidFill>
                  <a:srgbClr val="FF6FCF"/>
                </a:solidFill>
                <a:latin typeface="Comic Sans MS" charset="0"/>
              </a:rPr>
              <a:t>0</a:t>
            </a:r>
            <a:r>
              <a:rPr lang="en-US" dirty="0" smtClean="0">
                <a:solidFill>
                  <a:srgbClr val="008000"/>
                </a:solidFill>
                <a:latin typeface="Comic Sans MS" charset="0"/>
              </a:rPr>
              <a:t>  </a:t>
            </a:r>
            <a:r>
              <a:rPr lang="en-US" b="1" dirty="0" smtClean="0">
                <a:ln>
                  <a:solidFill>
                    <a:schemeClr val="tx1"/>
                  </a:solidFill>
                </a:ln>
                <a:solidFill>
                  <a:srgbClr val="FFFF00"/>
                </a:solidFill>
              </a:rPr>
              <a:t>3</a:t>
            </a:r>
          </a:p>
          <a:p>
            <a:pPr>
              <a:lnSpc>
                <a:spcPts val="2100"/>
              </a:lnSpc>
              <a:tabLst>
                <a:tab pos="457200" algn="l"/>
                <a:tab pos="914400" algn="l"/>
                <a:tab pos="1371600" algn="l"/>
              </a:tabLst>
            </a:pPr>
            <a:endParaRPr lang="en-US" dirty="0">
              <a:solidFill>
                <a:srgbClr val="000000"/>
              </a:solidFill>
              <a:latin typeface="Comic Sans MS" charset="0"/>
            </a:endParaRPr>
          </a:p>
        </p:txBody>
      </p:sp>
      <p:sp>
        <p:nvSpPr>
          <p:cNvPr id="156" name="Rectangle 45"/>
          <p:cNvSpPr>
            <a:spLocks noChangeArrowheads="1"/>
          </p:cNvSpPr>
          <p:nvPr/>
        </p:nvSpPr>
        <p:spPr bwMode="auto">
          <a:xfrm>
            <a:off x="7086425" y="5679587"/>
            <a:ext cx="889176" cy="413785"/>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chemeClr val="accent6"/>
                </a:solidFill>
                <a:latin typeface="Comic Sans MS" charset="0"/>
              </a:rPr>
              <a:t>0</a:t>
            </a:r>
            <a:r>
              <a:rPr lang="en-US" dirty="0" smtClean="0">
                <a:solidFill>
                  <a:srgbClr val="000000"/>
                </a:solidFill>
                <a:latin typeface="Comic Sans MS" charset="0"/>
              </a:rPr>
              <a:t>  </a:t>
            </a:r>
            <a:r>
              <a:rPr lang="en-US" dirty="0" smtClean="0">
                <a:solidFill>
                  <a:srgbClr val="008000"/>
                </a:solidFill>
                <a:latin typeface="Comic Sans MS" charset="0"/>
              </a:rPr>
              <a:t>3</a:t>
            </a:r>
            <a:r>
              <a:rPr lang="en-US" dirty="0" smtClean="0">
                <a:solidFill>
                  <a:srgbClr val="E46C0A"/>
                </a:solidFill>
                <a:latin typeface="Comic Sans MS" charset="0"/>
              </a:rPr>
              <a:t>  </a:t>
            </a:r>
            <a:r>
              <a:rPr lang="en-US" dirty="0" smtClean="0">
                <a:solidFill>
                  <a:srgbClr val="FF6FCF"/>
                </a:solidFill>
                <a:latin typeface="Comic Sans MS" charset="0"/>
              </a:rPr>
              <a:t>0</a:t>
            </a:r>
            <a:r>
              <a:rPr lang="en-US" dirty="0" smtClean="0">
                <a:solidFill>
                  <a:srgbClr val="008000"/>
                </a:solidFill>
                <a:latin typeface="Comic Sans MS" charset="0"/>
              </a:rPr>
              <a:t>  </a:t>
            </a:r>
            <a:r>
              <a:rPr lang="en-US" dirty="0" smtClean="0">
                <a:solidFill>
                  <a:srgbClr val="000000"/>
                </a:solidFill>
                <a:latin typeface="Comic Sans MS" charset="0"/>
              </a:rPr>
              <a:t>3</a:t>
            </a:r>
          </a:p>
          <a:p>
            <a:pPr>
              <a:lnSpc>
                <a:spcPts val="2100"/>
              </a:lnSpc>
              <a:tabLst>
                <a:tab pos="457200" algn="l"/>
                <a:tab pos="914400" algn="l"/>
                <a:tab pos="1371600" algn="l"/>
              </a:tabLst>
            </a:pPr>
            <a:endParaRPr lang="en-US" dirty="0">
              <a:solidFill>
                <a:srgbClr val="000000"/>
              </a:solidFill>
              <a:latin typeface="Comic Sans MS" charset="0"/>
            </a:endParaRPr>
          </a:p>
        </p:txBody>
      </p:sp>
      <p:sp>
        <p:nvSpPr>
          <p:cNvPr id="157" name="Rectangle 46"/>
          <p:cNvSpPr>
            <a:spLocks noChangeArrowheads="1"/>
          </p:cNvSpPr>
          <p:nvPr/>
        </p:nvSpPr>
        <p:spPr bwMode="auto">
          <a:xfrm>
            <a:off x="7086425" y="6093373"/>
            <a:ext cx="889176" cy="413785"/>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chemeClr val="accent6"/>
                </a:solidFill>
                <a:latin typeface="Comic Sans MS" charset="0"/>
              </a:rPr>
              <a:t>3</a:t>
            </a:r>
            <a:r>
              <a:rPr lang="en-US" dirty="0" smtClean="0">
                <a:solidFill>
                  <a:srgbClr val="000000"/>
                </a:solidFill>
                <a:latin typeface="Comic Sans MS" charset="0"/>
              </a:rPr>
              <a:t>  </a:t>
            </a:r>
            <a:r>
              <a:rPr lang="en-US" dirty="0" smtClean="0">
                <a:solidFill>
                  <a:srgbClr val="008000"/>
                </a:solidFill>
                <a:latin typeface="Comic Sans MS" charset="0"/>
              </a:rPr>
              <a:t>3</a:t>
            </a:r>
            <a:r>
              <a:rPr lang="en-US" dirty="0" smtClean="0">
                <a:solidFill>
                  <a:srgbClr val="E46C0A"/>
                </a:solidFill>
                <a:latin typeface="Comic Sans MS" charset="0"/>
              </a:rPr>
              <a:t>  </a:t>
            </a:r>
            <a:r>
              <a:rPr lang="en-US" dirty="0" smtClean="0">
                <a:solidFill>
                  <a:srgbClr val="FF6FCF"/>
                </a:solidFill>
                <a:latin typeface="Comic Sans MS" charset="0"/>
              </a:rPr>
              <a:t>0</a:t>
            </a:r>
            <a:r>
              <a:rPr lang="en-US" dirty="0" smtClean="0">
                <a:solidFill>
                  <a:srgbClr val="008000"/>
                </a:solidFill>
                <a:latin typeface="Comic Sans MS" charset="0"/>
              </a:rPr>
              <a:t>  </a:t>
            </a:r>
            <a:r>
              <a:rPr lang="en-US" dirty="0" smtClean="0">
                <a:solidFill>
                  <a:srgbClr val="000000"/>
                </a:solidFill>
                <a:latin typeface="Comic Sans MS" charset="0"/>
              </a:rPr>
              <a:t>0</a:t>
            </a:r>
          </a:p>
          <a:p>
            <a:pPr>
              <a:lnSpc>
                <a:spcPts val="2100"/>
              </a:lnSpc>
              <a:tabLst>
                <a:tab pos="457200" algn="l"/>
                <a:tab pos="914400" algn="l"/>
                <a:tab pos="1371600" algn="l"/>
              </a:tabLst>
            </a:pPr>
            <a:endParaRPr lang="en-US" dirty="0">
              <a:solidFill>
                <a:srgbClr val="000000"/>
              </a:solidFill>
              <a:latin typeface="Comic Sans MS" charset="0"/>
            </a:endParaRPr>
          </a:p>
        </p:txBody>
      </p:sp>
      <p:sp>
        <p:nvSpPr>
          <p:cNvPr id="158" name="Rectangle 43"/>
          <p:cNvSpPr>
            <a:spLocks noChangeArrowheads="1"/>
          </p:cNvSpPr>
          <p:nvPr/>
        </p:nvSpPr>
        <p:spPr bwMode="auto">
          <a:xfrm>
            <a:off x="7023101" y="4455049"/>
            <a:ext cx="1054099" cy="54028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b="1" dirty="0" smtClean="0">
                <a:solidFill>
                  <a:schemeClr val="accent6"/>
                </a:solidFill>
              </a:rPr>
              <a:t>A</a:t>
            </a:r>
            <a:r>
              <a:rPr lang="en-US" dirty="0" smtClean="0">
                <a:solidFill>
                  <a:srgbClr val="000000"/>
                </a:solidFill>
                <a:latin typeface="Comic Sans MS" charset="0"/>
              </a:rPr>
              <a:t>  </a:t>
            </a:r>
            <a:r>
              <a:rPr lang="en-US" b="1" dirty="0" smtClean="0">
                <a:solidFill>
                  <a:srgbClr val="008000"/>
                </a:solidFill>
              </a:rPr>
              <a:t>B</a:t>
            </a:r>
            <a:r>
              <a:rPr lang="en-US" dirty="0" smtClean="0">
                <a:solidFill>
                  <a:srgbClr val="000000"/>
                </a:solidFill>
                <a:latin typeface="Comic Sans MS" charset="0"/>
              </a:rPr>
              <a:t>  </a:t>
            </a:r>
            <a:r>
              <a:rPr lang="en-US" b="1" dirty="0" smtClean="0">
                <a:solidFill>
                  <a:srgbClr val="FF6FCF"/>
                </a:solidFill>
              </a:rPr>
              <a:t>C</a:t>
            </a:r>
            <a:r>
              <a:rPr lang="en-US" dirty="0" smtClean="0">
                <a:solidFill>
                  <a:srgbClr val="000000"/>
                </a:solidFill>
                <a:latin typeface="Comic Sans MS" charset="0"/>
              </a:rPr>
              <a:t>  </a:t>
            </a:r>
            <a:r>
              <a:rPr lang="en-US" b="1" dirty="0" smtClean="0">
                <a:ln>
                  <a:solidFill>
                    <a:schemeClr val="tx1"/>
                  </a:solidFill>
                </a:ln>
                <a:solidFill>
                  <a:srgbClr val="FFFF00"/>
                </a:solidFill>
              </a:rPr>
              <a:t>D</a:t>
            </a:r>
            <a:endParaRPr lang="en-US" dirty="0">
              <a:solidFill>
                <a:srgbClr val="000000"/>
              </a:solidFill>
              <a:latin typeface="Comic Sans MS" charset="0"/>
            </a:endParaRPr>
          </a:p>
        </p:txBody>
      </p:sp>
      <p:sp>
        <p:nvSpPr>
          <p:cNvPr id="159" name="Rectangle 158"/>
          <p:cNvSpPr/>
          <p:nvPr/>
        </p:nvSpPr>
        <p:spPr>
          <a:xfrm>
            <a:off x="7027333" y="4453467"/>
            <a:ext cx="270934" cy="209973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a:off x="7298267" y="4453467"/>
            <a:ext cx="270934" cy="209973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7569201" y="4453467"/>
            <a:ext cx="270934" cy="209973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7840135" y="4453467"/>
            <a:ext cx="270934" cy="209973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 name="Footer Placeholder 4"/>
          <p:cNvSpPr>
            <a:spLocks noGrp="1"/>
          </p:cNvSpPr>
          <p:nvPr>
            <p:ph type="ftr" sz="quarter" idx="11"/>
          </p:nvPr>
        </p:nvSpPr>
        <p:spPr/>
        <p:txBody>
          <a:bodyPr/>
          <a:lstStyle/>
          <a:p>
            <a:pPr>
              <a:defRPr/>
            </a:pPr>
            <a:r>
              <a:rPr lang="en-US" smtClean="0"/>
              <a:t>Spring 2012 -- Lecture #17</a:t>
            </a:r>
            <a:endParaRPr lang="en-US"/>
          </a:p>
        </p:txBody>
      </p:sp>
      <p:sp>
        <p:nvSpPr>
          <p:cNvPr id="36867" name="Line 38"/>
          <p:cNvSpPr>
            <a:spLocks noChangeShapeType="1"/>
          </p:cNvSpPr>
          <p:nvPr/>
        </p:nvSpPr>
        <p:spPr bwMode="auto">
          <a:xfrm>
            <a:off x="5592234" y="4627560"/>
            <a:ext cx="2881313"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6868" name="Line 39"/>
          <p:cNvSpPr>
            <a:spLocks noChangeShapeType="1"/>
          </p:cNvSpPr>
          <p:nvPr/>
        </p:nvSpPr>
        <p:spPr bwMode="auto">
          <a:xfrm>
            <a:off x="7495647" y="4276722"/>
            <a:ext cx="0" cy="2205038"/>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6869" name="Rectangle 40"/>
          <p:cNvSpPr>
            <a:spLocks noChangeArrowheads="1"/>
          </p:cNvSpPr>
          <p:nvPr/>
        </p:nvSpPr>
        <p:spPr bwMode="auto">
          <a:xfrm>
            <a:off x="5979584" y="4187822"/>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36870" name="Rectangle 41"/>
          <p:cNvSpPr>
            <a:spLocks noChangeArrowheads="1"/>
          </p:cNvSpPr>
          <p:nvPr/>
        </p:nvSpPr>
        <p:spPr bwMode="auto">
          <a:xfrm>
            <a:off x="6906684" y="4187822"/>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36871" name="Rectangle 42"/>
          <p:cNvSpPr>
            <a:spLocks noChangeArrowheads="1"/>
          </p:cNvSpPr>
          <p:nvPr/>
        </p:nvSpPr>
        <p:spPr bwMode="auto">
          <a:xfrm>
            <a:off x="7859184" y="4200522"/>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z</a:t>
            </a:r>
          </a:p>
        </p:txBody>
      </p:sp>
      <p:grpSp>
        <p:nvGrpSpPr>
          <p:cNvPr id="2" name="Group 47"/>
          <p:cNvGrpSpPr>
            <a:grpSpLocks/>
          </p:cNvGrpSpPr>
          <p:nvPr/>
        </p:nvGrpSpPr>
        <p:grpSpPr bwMode="auto">
          <a:xfrm>
            <a:off x="6519334" y="4776785"/>
            <a:ext cx="901700" cy="1730375"/>
            <a:chOff x="4120" y="2640"/>
            <a:chExt cx="576" cy="1104"/>
          </a:xfrm>
        </p:grpSpPr>
        <p:sp>
          <p:nvSpPr>
            <p:cNvPr id="36980"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volts</a:t>
              </a:r>
            </a:p>
          </p:txBody>
        </p:sp>
        <p:sp>
          <p:nvSpPr>
            <p:cNvPr id="36981"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36982"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83"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grpSp>
        <p:nvGrpSpPr>
          <p:cNvPr id="3" name="Group 52"/>
          <p:cNvGrpSpPr>
            <a:grpSpLocks/>
          </p:cNvGrpSpPr>
          <p:nvPr/>
        </p:nvGrpSpPr>
        <p:grpSpPr bwMode="auto">
          <a:xfrm>
            <a:off x="5630334" y="4789485"/>
            <a:ext cx="901700" cy="1706562"/>
            <a:chOff x="3552" y="2648"/>
            <a:chExt cx="576" cy="1088"/>
          </a:xfrm>
        </p:grpSpPr>
        <p:sp>
          <p:nvSpPr>
            <p:cNvPr id="36976" name="Rectangle 48"/>
            <p:cNvSpPr>
              <a:spLocks noChangeArrowheads="1"/>
            </p:cNvSpPr>
            <p:nvPr/>
          </p:nvSpPr>
          <p:spPr bwMode="auto">
            <a:xfrm>
              <a:off x="3552" y="2648"/>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77" name="Rectangle 49"/>
            <p:cNvSpPr>
              <a:spLocks noChangeArrowheads="1"/>
            </p:cNvSpPr>
            <p:nvPr/>
          </p:nvSpPr>
          <p:spPr bwMode="auto">
            <a:xfrm>
              <a:off x="3552"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78" name="Rectangle 50"/>
            <p:cNvSpPr>
              <a:spLocks noChangeArrowheads="1"/>
            </p:cNvSpPr>
            <p:nvPr/>
          </p:nvSpPr>
          <p:spPr bwMode="auto">
            <a:xfrm>
              <a:off x="3552" y="320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36979" name="Rectangle 51"/>
            <p:cNvSpPr>
              <a:spLocks noChangeArrowheads="1"/>
            </p:cNvSpPr>
            <p:nvPr/>
          </p:nvSpPr>
          <p:spPr bwMode="auto">
            <a:xfrm>
              <a:off x="3560" y="3472"/>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sp>
        <p:nvSpPr>
          <p:cNvPr id="36874" name="Rectangle 53"/>
          <p:cNvSpPr>
            <a:spLocks noChangeArrowheads="1"/>
          </p:cNvSpPr>
          <p:nvPr/>
        </p:nvSpPr>
        <p:spPr bwMode="auto">
          <a:xfrm>
            <a:off x="5185304" y="1175808"/>
            <a:ext cx="3044295" cy="93980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100"/>
              </a:lnSpc>
              <a:tabLst>
                <a:tab pos="457200" algn="l"/>
                <a:tab pos="914400" algn="l"/>
                <a:tab pos="1371600" algn="l"/>
              </a:tabLst>
            </a:pPr>
            <a:r>
              <a:rPr lang="en-US" dirty="0">
                <a:solidFill>
                  <a:srgbClr val="000000"/>
                </a:solidFill>
                <a:latin typeface="Comic Sans MS" charset="0"/>
              </a:rPr>
              <a:t>what  is the </a:t>
            </a:r>
            <a:br>
              <a:rPr lang="en-US" dirty="0">
                <a:solidFill>
                  <a:srgbClr val="000000"/>
                </a:solidFill>
                <a:latin typeface="Comic Sans MS" charset="0"/>
              </a:rPr>
            </a:br>
            <a:r>
              <a:rPr lang="en-US" dirty="0">
                <a:solidFill>
                  <a:srgbClr val="000000"/>
                </a:solidFill>
                <a:latin typeface="Comic Sans MS" charset="0"/>
              </a:rPr>
              <a:t>relationship</a:t>
            </a:r>
            <a:r>
              <a:rPr lang="en-US" dirty="0" smtClean="0">
                <a:solidFill>
                  <a:srgbClr val="000000"/>
                </a:solidFill>
                <a:latin typeface="Comic Sans MS" charset="0"/>
              </a:rPr>
              <a:t> between </a:t>
            </a:r>
            <a:r>
              <a:rPr lang="en-US" dirty="0" err="1">
                <a:solidFill>
                  <a:srgbClr val="000000"/>
                </a:solidFill>
                <a:latin typeface="Comic Sans MS" charset="0"/>
              </a:rPr>
              <a:t>x</a:t>
            </a:r>
            <a:r>
              <a:rPr lang="en-US" dirty="0">
                <a:solidFill>
                  <a:srgbClr val="000000"/>
                </a:solidFill>
                <a:latin typeface="Comic Sans MS" charset="0"/>
              </a:rPr>
              <a:t>, </a:t>
            </a:r>
            <a:r>
              <a:rPr lang="en-US" dirty="0" err="1">
                <a:solidFill>
                  <a:srgbClr val="000000"/>
                </a:solidFill>
                <a:latin typeface="Comic Sans MS" charset="0"/>
              </a:rPr>
              <a:t>y</a:t>
            </a:r>
            <a:r>
              <a:rPr lang="en-US" dirty="0">
                <a:solidFill>
                  <a:srgbClr val="000000"/>
                </a:solidFill>
                <a:latin typeface="Comic Sans MS" charset="0"/>
              </a:rPr>
              <a:t> and </a:t>
            </a:r>
            <a:r>
              <a:rPr lang="en-US" dirty="0" err="1">
                <a:solidFill>
                  <a:srgbClr val="000000"/>
                </a:solidFill>
                <a:latin typeface="Comic Sans MS" charset="0"/>
              </a:rPr>
              <a:t>z</a:t>
            </a:r>
            <a:r>
              <a:rPr lang="en-US" dirty="0">
                <a:solidFill>
                  <a:srgbClr val="000000"/>
                </a:solidFill>
                <a:latin typeface="Comic Sans MS" charset="0"/>
              </a:rPr>
              <a:t>?</a:t>
            </a:r>
          </a:p>
        </p:txBody>
      </p:sp>
      <p:sp>
        <p:nvSpPr>
          <p:cNvPr id="36875" name="Rectangle 56"/>
          <p:cNvSpPr>
            <a:spLocks noGrp="1" noChangeArrowheads="1"/>
          </p:cNvSpPr>
          <p:nvPr>
            <p:ph type="title"/>
          </p:nvPr>
        </p:nvSpPr>
        <p:spPr/>
        <p:txBody>
          <a:bodyPr/>
          <a:lstStyle/>
          <a:p>
            <a:pPr eaLnBrk="1" hangingPunct="1"/>
            <a:r>
              <a:rPr lang="en-US"/>
              <a:t>Two Input Networks</a:t>
            </a:r>
          </a:p>
        </p:txBody>
      </p:sp>
      <p:sp>
        <p:nvSpPr>
          <p:cNvPr id="36876" name="Line 59"/>
          <p:cNvSpPr>
            <a:spLocks noChangeShapeType="1"/>
          </p:cNvSpPr>
          <p:nvPr/>
        </p:nvSpPr>
        <p:spPr bwMode="auto">
          <a:xfrm flipH="1">
            <a:off x="3886200" y="2362200"/>
            <a:ext cx="0" cy="1371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77" name="Rectangle 60"/>
          <p:cNvSpPr>
            <a:spLocks noChangeArrowheads="1"/>
          </p:cNvSpPr>
          <p:nvPr/>
        </p:nvSpPr>
        <p:spPr bwMode="auto">
          <a:xfrm>
            <a:off x="777875" y="217805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3v</a:t>
            </a:r>
          </a:p>
        </p:txBody>
      </p:sp>
      <p:sp>
        <p:nvSpPr>
          <p:cNvPr id="36878" name="Line 61"/>
          <p:cNvSpPr>
            <a:spLocks noChangeShapeType="1"/>
          </p:cNvSpPr>
          <p:nvPr/>
        </p:nvSpPr>
        <p:spPr bwMode="auto">
          <a:xfrm>
            <a:off x="3886200" y="3200400"/>
            <a:ext cx="457200" cy="1588"/>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79" name="Rectangle 62"/>
          <p:cNvSpPr>
            <a:spLocks noChangeArrowheads="1"/>
          </p:cNvSpPr>
          <p:nvPr/>
        </p:nvSpPr>
        <p:spPr bwMode="auto">
          <a:xfrm>
            <a:off x="1771650" y="14478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6880" name="Rectangle 63"/>
          <p:cNvSpPr>
            <a:spLocks noChangeArrowheads="1"/>
          </p:cNvSpPr>
          <p:nvPr/>
        </p:nvSpPr>
        <p:spPr bwMode="auto">
          <a:xfrm>
            <a:off x="3065463" y="1447800"/>
            <a:ext cx="363537"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6881" name="Line 64"/>
          <p:cNvSpPr>
            <a:spLocks noChangeShapeType="1"/>
          </p:cNvSpPr>
          <p:nvPr/>
        </p:nvSpPr>
        <p:spPr bwMode="auto">
          <a:xfrm flipH="1" flipV="1">
            <a:off x="1905000" y="1828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82" name="Rectangle 65"/>
          <p:cNvSpPr>
            <a:spLocks noChangeArrowheads="1"/>
          </p:cNvSpPr>
          <p:nvPr/>
        </p:nvSpPr>
        <p:spPr bwMode="auto">
          <a:xfrm>
            <a:off x="838200" y="3548063"/>
            <a:ext cx="338138"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grpSp>
        <p:nvGrpSpPr>
          <p:cNvPr id="4" name="Group 66"/>
          <p:cNvGrpSpPr>
            <a:grpSpLocks/>
          </p:cNvGrpSpPr>
          <p:nvPr/>
        </p:nvGrpSpPr>
        <p:grpSpPr bwMode="auto">
          <a:xfrm>
            <a:off x="1219200" y="3200400"/>
            <a:ext cx="1371600" cy="533400"/>
            <a:chOff x="1205" y="2400"/>
            <a:chExt cx="864" cy="336"/>
          </a:xfrm>
        </p:grpSpPr>
        <p:sp>
          <p:nvSpPr>
            <p:cNvPr id="36969" name="Line 67"/>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0" name="Line 68"/>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1" name="Line 69"/>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2" name="Line 70"/>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3" name="Line 71"/>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4" name="Line 72"/>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5" name="Line 73"/>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 name="Group 74"/>
          <p:cNvGrpSpPr>
            <a:grpSpLocks/>
          </p:cNvGrpSpPr>
          <p:nvPr/>
        </p:nvGrpSpPr>
        <p:grpSpPr bwMode="auto">
          <a:xfrm>
            <a:off x="1219200" y="1828800"/>
            <a:ext cx="1371600" cy="533400"/>
            <a:chOff x="3701" y="2419"/>
            <a:chExt cx="864" cy="336"/>
          </a:xfrm>
        </p:grpSpPr>
        <p:sp>
          <p:nvSpPr>
            <p:cNvPr id="36961" name="Line 75"/>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2" name="Line 76"/>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3" name="Line 77"/>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4" name="Line 78"/>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5" name="Line 79"/>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6" name="Line 80"/>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7" name="Line 81"/>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8" name="Oval 82"/>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6" name="Group 83"/>
          <p:cNvGrpSpPr>
            <a:grpSpLocks/>
          </p:cNvGrpSpPr>
          <p:nvPr/>
        </p:nvGrpSpPr>
        <p:grpSpPr bwMode="auto">
          <a:xfrm>
            <a:off x="2514600" y="3200400"/>
            <a:ext cx="1371600" cy="533400"/>
            <a:chOff x="1205" y="2400"/>
            <a:chExt cx="864" cy="336"/>
          </a:xfrm>
        </p:grpSpPr>
        <p:sp>
          <p:nvSpPr>
            <p:cNvPr id="36954" name="Line 84"/>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5" name="Line 85"/>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6" name="Line 86"/>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7" name="Line 87"/>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8" name="Line 88"/>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9" name="Line 89"/>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0" name="Line 90"/>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36886" name="Line 100"/>
          <p:cNvSpPr>
            <a:spLocks noChangeShapeType="1"/>
          </p:cNvSpPr>
          <p:nvPr/>
        </p:nvSpPr>
        <p:spPr bwMode="auto">
          <a:xfrm flipH="1">
            <a:off x="1371600" y="2971800"/>
            <a:ext cx="1143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887" name="Line 101"/>
          <p:cNvSpPr>
            <a:spLocks noChangeShapeType="1"/>
          </p:cNvSpPr>
          <p:nvPr/>
        </p:nvSpPr>
        <p:spPr bwMode="auto">
          <a:xfrm flipH="1">
            <a:off x="2514600" y="2362200"/>
            <a:ext cx="13716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888" name="Line 102"/>
          <p:cNvSpPr>
            <a:spLocks noChangeShapeType="1"/>
          </p:cNvSpPr>
          <p:nvPr/>
        </p:nvSpPr>
        <p:spPr bwMode="auto">
          <a:xfrm flipH="1" flipV="1">
            <a:off x="3200400" y="1828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89" name="Line 103"/>
          <p:cNvSpPr>
            <a:spLocks noChangeShapeType="1"/>
          </p:cNvSpPr>
          <p:nvPr/>
        </p:nvSpPr>
        <p:spPr bwMode="auto">
          <a:xfrm flipH="1">
            <a:off x="1371600" y="2362200"/>
            <a:ext cx="0" cy="609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0" name="Rectangle 104"/>
          <p:cNvSpPr>
            <a:spLocks noChangeArrowheads="1"/>
          </p:cNvSpPr>
          <p:nvPr/>
        </p:nvSpPr>
        <p:spPr bwMode="auto">
          <a:xfrm>
            <a:off x="4419600" y="30480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Z</a:t>
            </a:r>
          </a:p>
        </p:txBody>
      </p:sp>
      <p:grpSp>
        <p:nvGrpSpPr>
          <p:cNvPr id="7" name="Group 91"/>
          <p:cNvGrpSpPr>
            <a:grpSpLocks/>
          </p:cNvGrpSpPr>
          <p:nvPr/>
        </p:nvGrpSpPr>
        <p:grpSpPr bwMode="auto">
          <a:xfrm>
            <a:off x="2514600" y="2438400"/>
            <a:ext cx="1371600" cy="533400"/>
            <a:chOff x="3701" y="2419"/>
            <a:chExt cx="864" cy="336"/>
          </a:xfrm>
        </p:grpSpPr>
        <p:sp>
          <p:nvSpPr>
            <p:cNvPr id="36946" name="Line 92"/>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7" name="Line 93"/>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8" name="Line 94"/>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9" name="Line 95"/>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0" name="Line 96"/>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1" name="Line 97"/>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2" name="Line 98"/>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3" name="Oval 99"/>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6892" name="Oval 105"/>
          <p:cNvSpPr>
            <a:spLocks noChangeArrowheads="1"/>
          </p:cNvSpPr>
          <p:nvPr/>
        </p:nvSpPr>
        <p:spPr bwMode="auto">
          <a:xfrm>
            <a:off x="1295400" y="22860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3" name="Oval 106"/>
          <p:cNvSpPr>
            <a:spLocks noChangeArrowheads="1"/>
          </p:cNvSpPr>
          <p:nvPr/>
        </p:nvSpPr>
        <p:spPr bwMode="auto">
          <a:xfrm>
            <a:off x="3810000" y="28956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4" name="Oval 107"/>
          <p:cNvSpPr>
            <a:spLocks noChangeArrowheads="1"/>
          </p:cNvSpPr>
          <p:nvPr/>
        </p:nvSpPr>
        <p:spPr bwMode="auto">
          <a:xfrm>
            <a:off x="3810000" y="31242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5" name="Line 108"/>
          <p:cNvSpPr>
            <a:spLocks noChangeShapeType="1"/>
          </p:cNvSpPr>
          <p:nvPr/>
        </p:nvSpPr>
        <p:spPr bwMode="auto">
          <a:xfrm flipH="1">
            <a:off x="3886200" y="5029200"/>
            <a:ext cx="0" cy="1371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6" name="Rectangle 109"/>
          <p:cNvSpPr>
            <a:spLocks noChangeArrowheads="1"/>
          </p:cNvSpPr>
          <p:nvPr/>
        </p:nvSpPr>
        <p:spPr bwMode="auto">
          <a:xfrm>
            <a:off x="777875" y="484505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3v</a:t>
            </a:r>
          </a:p>
        </p:txBody>
      </p:sp>
      <p:sp>
        <p:nvSpPr>
          <p:cNvPr id="36897" name="Line 110"/>
          <p:cNvSpPr>
            <a:spLocks noChangeShapeType="1"/>
          </p:cNvSpPr>
          <p:nvPr/>
        </p:nvSpPr>
        <p:spPr bwMode="auto">
          <a:xfrm>
            <a:off x="3886200" y="5562600"/>
            <a:ext cx="457200" cy="1588"/>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8" name="Rectangle 111"/>
          <p:cNvSpPr>
            <a:spLocks noChangeArrowheads="1"/>
          </p:cNvSpPr>
          <p:nvPr/>
        </p:nvSpPr>
        <p:spPr bwMode="auto">
          <a:xfrm>
            <a:off x="1771650" y="41148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6899" name="Rectangle 112"/>
          <p:cNvSpPr>
            <a:spLocks noChangeArrowheads="1"/>
          </p:cNvSpPr>
          <p:nvPr/>
        </p:nvSpPr>
        <p:spPr bwMode="auto">
          <a:xfrm>
            <a:off x="3065463" y="4114800"/>
            <a:ext cx="363537"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6900" name="Line 113"/>
          <p:cNvSpPr>
            <a:spLocks noChangeShapeType="1"/>
          </p:cNvSpPr>
          <p:nvPr/>
        </p:nvSpPr>
        <p:spPr bwMode="auto">
          <a:xfrm flipH="1" flipV="1">
            <a:off x="1905000" y="4495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1" name="Rectangle 114"/>
          <p:cNvSpPr>
            <a:spLocks noChangeArrowheads="1"/>
          </p:cNvSpPr>
          <p:nvPr/>
        </p:nvSpPr>
        <p:spPr bwMode="auto">
          <a:xfrm>
            <a:off x="838200" y="6215063"/>
            <a:ext cx="338138"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grpSp>
        <p:nvGrpSpPr>
          <p:cNvPr id="8" name="Group 115"/>
          <p:cNvGrpSpPr>
            <a:grpSpLocks/>
          </p:cNvGrpSpPr>
          <p:nvPr/>
        </p:nvGrpSpPr>
        <p:grpSpPr bwMode="auto">
          <a:xfrm>
            <a:off x="1219200" y="5867400"/>
            <a:ext cx="1371600" cy="533400"/>
            <a:chOff x="1205" y="2400"/>
            <a:chExt cx="864" cy="336"/>
          </a:xfrm>
        </p:grpSpPr>
        <p:sp>
          <p:nvSpPr>
            <p:cNvPr id="36939" name="Line 116"/>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0" name="Line 117"/>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1" name="Line 118"/>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2" name="Line 119"/>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3" name="Line 120"/>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4" name="Line 121"/>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5" name="Line 122"/>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9" name="Group 123"/>
          <p:cNvGrpSpPr>
            <a:grpSpLocks/>
          </p:cNvGrpSpPr>
          <p:nvPr/>
        </p:nvGrpSpPr>
        <p:grpSpPr bwMode="auto">
          <a:xfrm>
            <a:off x="1219200" y="4495800"/>
            <a:ext cx="1371600" cy="533400"/>
            <a:chOff x="3701" y="2419"/>
            <a:chExt cx="864" cy="336"/>
          </a:xfrm>
        </p:grpSpPr>
        <p:sp>
          <p:nvSpPr>
            <p:cNvPr id="36931" name="Line 124"/>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2" name="Line 125"/>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3" name="Line 126"/>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4" name="Line 127"/>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5" name="Line 128"/>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6" name="Line 129"/>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7" name="Line 130"/>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8" name="Oval 131"/>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10" name="Group 132"/>
          <p:cNvGrpSpPr>
            <a:grpSpLocks/>
          </p:cNvGrpSpPr>
          <p:nvPr/>
        </p:nvGrpSpPr>
        <p:grpSpPr bwMode="auto">
          <a:xfrm>
            <a:off x="2514600" y="5257800"/>
            <a:ext cx="1371600" cy="533400"/>
            <a:chOff x="1205" y="2400"/>
            <a:chExt cx="864" cy="336"/>
          </a:xfrm>
        </p:grpSpPr>
        <p:sp>
          <p:nvSpPr>
            <p:cNvPr id="36924" name="Line 133"/>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5" name="Line 134"/>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6" name="Line 135"/>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7" name="Line 136"/>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8" name="Line 137"/>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9" name="Line 138"/>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0" name="Line 139"/>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36905" name="Line 140"/>
          <p:cNvSpPr>
            <a:spLocks noChangeShapeType="1"/>
          </p:cNvSpPr>
          <p:nvPr/>
        </p:nvSpPr>
        <p:spPr bwMode="auto">
          <a:xfrm flipH="1">
            <a:off x="1371600" y="5791200"/>
            <a:ext cx="1143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06" name="Line 141"/>
          <p:cNvSpPr>
            <a:spLocks noChangeShapeType="1"/>
          </p:cNvSpPr>
          <p:nvPr/>
        </p:nvSpPr>
        <p:spPr bwMode="auto">
          <a:xfrm flipH="1">
            <a:off x="2514600" y="6400800"/>
            <a:ext cx="13716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07" name="Line 142"/>
          <p:cNvSpPr>
            <a:spLocks noChangeShapeType="1"/>
          </p:cNvSpPr>
          <p:nvPr/>
        </p:nvSpPr>
        <p:spPr bwMode="auto">
          <a:xfrm flipH="1" flipV="1">
            <a:off x="3200400" y="4495800"/>
            <a:ext cx="0" cy="8382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8" name="Line 143"/>
          <p:cNvSpPr>
            <a:spLocks noChangeShapeType="1"/>
          </p:cNvSpPr>
          <p:nvPr/>
        </p:nvSpPr>
        <p:spPr bwMode="auto">
          <a:xfrm flipH="1">
            <a:off x="1371600" y="5791200"/>
            <a:ext cx="0" cy="609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9" name="Rectangle 144"/>
          <p:cNvSpPr>
            <a:spLocks noChangeArrowheads="1"/>
          </p:cNvSpPr>
          <p:nvPr/>
        </p:nvSpPr>
        <p:spPr bwMode="auto">
          <a:xfrm>
            <a:off x="4419600" y="54102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Z</a:t>
            </a:r>
          </a:p>
        </p:txBody>
      </p:sp>
      <p:grpSp>
        <p:nvGrpSpPr>
          <p:cNvPr id="11" name="Group 145"/>
          <p:cNvGrpSpPr>
            <a:grpSpLocks/>
          </p:cNvGrpSpPr>
          <p:nvPr/>
        </p:nvGrpSpPr>
        <p:grpSpPr bwMode="auto">
          <a:xfrm>
            <a:off x="2514600" y="4495800"/>
            <a:ext cx="1371600" cy="533400"/>
            <a:chOff x="3701" y="2419"/>
            <a:chExt cx="864" cy="336"/>
          </a:xfrm>
        </p:grpSpPr>
        <p:sp>
          <p:nvSpPr>
            <p:cNvPr id="36916" name="Line 146"/>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7" name="Line 147"/>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8" name="Line 148"/>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9" name="Line 149"/>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0" name="Line 150"/>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1" name="Line 151"/>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2" name="Line 152"/>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3" name="Oval 153"/>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6911" name="Oval 154"/>
          <p:cNvSpPr>
            <a:spLocks noChangeArrowheads="1"/>
          </p:cNvSpPr>
          <p:nvPr/>
        </p:nvSpPr>
        <p:spPr bwMode="auto">
          <a:xfrm>
            <a:off x="1295400" y="63246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912" name="Oval 155"/>
          <p:cNvSpPr>
            <a:spLocks noChangeArrowheads="1"/>
          </p:cNvSpPr>
          <p:nvPr/>
        </p:nvSpPr>
        <p:spPr bwMode="auto">
          <a:xfrm>
            <a:off x="3810000" y="57150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913" name="Oval 156"/>
          <p:cNvSpPr>
            <a:spLocks noChangeArrowheads="1"/>
          </p:cNvSpPr>
          <p:nvPr/>
        </p:nvSpPr>
        <p:spPr bwMode="auto">
          <a:xfrm>
            <a:off x="3810000" y="54864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119" name="Date Placeholder 118"/>
          <p:cNvSpPr>
            <a:spLocks noGrp="1"/>
          </p:cNvSpPr>
          <p:nvPr>
            <p:ph type="dt" sz="quarter" idx="10"/>
          </p:nvPr>
        </p:nvSpPr>
        <p:spPr/>
        <p:txBody>
          <a:bodyPr/>
          <a:lstStyle/>
          <a:p>
            <a:pPr>
              <a:defRPr/>
            </a:pPr>
            <a:fld id="{E35C6B89-1CC8-474D-BF61-0F1BA0CD6134}" type="datetime1">
              <a:rPr lang="en-US" smtClean="0"/>
              <a:pPr>
                <a:defRPr/>
              </a:pPr>
              <a:t>3/14/12</a:t>
            </a:fld>
            <a:endParaRPr lang="en-US"/>
          </a:p>
        </p:txBody>
      </p:sp>
      <p:sp>
        <p:nvSpPr>
          <p:cNvPr id="120" name="Slide Number Placeholder 119"/>
          <p:cNvSpPr>
            <a:spLocks noGrp="1"/>
          </p:cNvSpPr>
          <p:nvPr>
            <p:ph type="sldNum" sz="quarter" idx="12"/>
          </p:nvPr>
        </p:nvSpPr>
        <p:spPr>
          <a:xfrm>
            <a:off x="6620934" y="6492875"/>
            <a:ext cx="2133600" cy="365125"/>
          </a:xfrm>
        </p:spPr>
        <p:txBody>
          <a:bodyPr/>
          <a:lstStyle/>
          <a:p>
            <a:pPr>
              <a:defRPr/>
            </a:pPr>
            <a:fld id="{3870C79D-D249-A441-85A0-5AAAC4F723CE}" type="slidenum">
              <a:rPr lang="en-US"/>
              <a:pPr>
                <a:defRPr/>
              </a:pPr>
              <a:t>34</a:t>
            </a:fld>
            <a:endParaRPr lang="en-US"/>
          </a:p>
        </p:txBody>
      </p:sp>
      <p:sp>
        <p:nvSpPr>
          <p:cNvPr id="121" name="Line 38"/>
          <p:cNvSpPr>
            <a:spLocks noChangeShapeType="1"/>
          </p:cNvSpPr>
          <p:nvPr/>
        </p:nvSpPr>
        <p:spPr bwMode="auto">
          <a:xfrm>
            <a:off x="5524499" y="2154238"/>
            <a:ext cx="2881313"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22" name="Line 39"/>
          <p:cNvSpPr>
            <a:spLocks noChangeShapeType="1"/>
          </p:cNvSpPr>
          <p:nvPr/>
        </p:nvSpPr>
        <p:spPr bwMode="auto">
          <a:xfrm>
            <a:off x="7427912" y="1803400"/>
            <a:ext cx="0" cy="2205038"/>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23" name="Rectangle 40"/>
          <p:cNvSpPr>
            <a:spLocks noChangeArrowheads="1"/>
          </p:cNvSpPr>
          <p:nvPr/>
        </p:nvSpPr>
        <p:spPr bwMode="auto">
          <a:xfrm>
            <a:off x="5911849" y="17145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124" name="Rectangle 41"/>
          <p:cNvSpPr>
            <a:spLocks noChangeArrowheads="1"/>
          </p:cNvSpPr>
          <p:nvPr/>
        </p:nvSpPr>
        <p:spPr bwMode="auto">
          <a:xfrm>
            <a:off x="6838949" y="17145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125" name="Rectangle 42"/>
          <p:cNvSpPr>
            <a:spLocks noChangeArrowheads="1"/>
          </p:cNvSpPr>
          <p:nvPr/>
        </p:nvSpPr>
        <p:spPr bwMode="auto">
          <a:xfrm>
            <a:off x="7791449" y="17272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z</a:t>
            </a:r>
          </a:p>
        </p:txBody>
      </p:sp>
      <p:grpSp>
        <p:nvGrpSpPr>
          <p:cNvPr id="12" name="Group 47"/>
          <p:cNvGrpSpPr>
            <a:grpSpLocks/>
          </p:cNvGrpSpPr>
          <p:nvPr/>
        </p:nvGrpSpPr>
        <p:grpSpPr bwMode="auto">
          <a:xfrm>
            <a:off x="6451599" y="2303463"/>
            <a:ext cx="901700" cy="1730375"/>
            <a:chOff x="4120" y="2640"/>
            <a:chExt cx="576" cy="1104"/>
          </a:xfrm>
        </p:grpSpPr>
        <p:sp>
          <p:nvSpPr>
            <p:cNvPr id="127"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volts</a:t>
              </a:r>
            </a:p>
          </p:txBody>
        </p:sp>
        <p:sp>
          <p:nvSpPr>
            <p:cNvPr id="128"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129"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0"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3 volts</a:t>
              </a:r>
            </a:p>
          </p:txBody>
        </p:sp>
      </p:grpSp>
      <p:grpSp>
        <p:nvGrpSpPr>
          <p:cNvPr id="13" name="Group 52"/>
          <p:cNvGrpSpPr>
            <a:grpSpLocks/>
          </p:cNvGrpSpPr>
          <p:nvPr/>
        </p:nvGrpSpPr>
        <p:grpSpPr bwMode="auto">
          <a:xfrm>
            <a:off x="5562599" y="2316163"/>
            <a:ext cx="901700" cy="1706562"/>
            <a:chOff x="3552" y="2648"/>
            <a:chExt cx="576" cy="1088"/>
          </a:xfrm>
        </p:grpSpPr>
        <p:sp>
          <p:nvSpPr>
            <p:cNvPr id="132" name="Rectangle 48"/>
            <p:cNvSpPr>
              <a:spLocks noChangeArrowheads="1"/>
            </p:cNvSpPr>
            <p:nvPr/>
          </p:nvSpPr>
          <p:spPr bwMode="auto">
            <a:xfrm>
              <a:off x="3552" y="2648"/>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3" name="Rectangle 49"/>
            <p:cNvSpPr>
              <a:spLocks noChangeArrowheads="1"/>
            </p:cNvSpPr>
            <p:nvPr/>
          </p:nvSpPr>
          <p:spPr bwMode="auto">
            <a:xfrm>
              <a:off x="3552"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4" name="Rectangle 50"/>
            <p:cNvSpPr>
              <a:spLocks noChangeArrowheads="1"/>
            </p:cNvSpPr>
            <p:nvPr/>
          </p:nvSpPr>
          <p:spPr bwMode="auto">
            <a:xfrm>
              <a:off x="3552" y="320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135" name="Rectangle 51"/>
            <p:cNvSpPr>
              <a:spLocks noChangeArrowheads="1"/>
            </p:cNvSpPr>
            <p:nvPr/>
          </p:nvSpPr>
          <p:spPr bwMode="auto">
            <a:xfrm>
              <a:off x="3560" y="3472"/>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grpSp>
        <p:nvGrpSpPr>
          <p:cNvPr id="14" name="Group 47"/>
          <p:cNvGrpSpPr>
            <a:grpSpLocks/>
          </p:cNvGrpSpPr>
          <p:nvPr/>
        </p:nvGrpSpPr>
        <p:grpSpPr bwMode="auto">
          <a:xfrm>
            <a:off x="7501465" y="2235730"/>
            <a:ext cx="901700" cy="1730375"/>
            <a:chOff x="4120" y="2640"/>
            <a:chExt cx="576" cy="1104"/>
          </a:xfrm>
        </p:grpSpPr>
        <p:sp>
          <p:nvSpPr>
            <p:cNvPr id="141"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3 </a:t>
              </a:r>
              <a:r>
                <a:rPr lang="en-US" dirty="0">
                  <a:solidFill>
                    <a:srgbClr val="000000"/>
                  </a:solidFill>
                  <a:latin typeface="Comic Sans MS" charset="0"/>
                </a:rPr>
                <a:t>volts</a:t>
              </a:r>
            </a:p>
          </p:txBody>
        </p:sp>
        <p:sp>
          <p:nvSpPr>
            <p:cNvPr id="142"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143"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3 </a:t>
              </a:r>
              <a:r>
                <a:rPr lang="en-US" dirty="0">
                  <a:solidFill>
                    <a:srgbClr val="000000"/>
                  </a:solidFill>
                  <a:latin typeface="Comic Sans MS" charset="0"/>
                </a:rPr>
                <a:t>volts</a:t>
              </a:r>
            </a:p>
          </p:txBody>
        </p:sp>
        <p:sp>
          <p:nvSpPr>
            <p:cNvPr id="144"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0 </a:t>
              </a:r>
              <a:r>
                <a:rPr lang="en-US" dirty="0">
                  <a:solidFill>
                    <a:srgbClr val="000000"/>
                  </a:solidFill>
                  <a:latin typeface="Comic Sans MS" charset="0"/>
                </a:rPr>
                <a:t>volts</a:t>
              </a:r>
            </a:p>
          </p:txBody>
        </p:sp>
      </p:grpSp>
      <p:grpSp>
        <p:nvGrpSpPr>
          <p:cNvPr id="15" name="Group 47"/>
          <p:cNvGrpSpPr>
            <a:grpSpLocks/>
          </p:cNvGrpSpPr>
          <p:nvPr/>
        </p:nvGrpSpPr>
        <p:grpSpPr bwMode="auto">
          <a:xfrm>
            <a:off x="7552267" y="4759850"/>
            <a:ext cx="901700" cy="1730375"/>
            <a:chOff x="4120" y="2640"/>
            <a:chExt cx="576" cy="1104"/>
          </a:xfrm>
        </p:grpSpPr>
        <p:sp>
          <p:nvSpPr>
            <p:cNvPr id="146"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FF6FCF"/>
                  </a:solidFill>
                  <a:latin typeface="Comic Sans MS" charset="0"/>
                </a:rPr>
                <a:t>3 </a:t>
              </a:r>
              <a:r>
                <a:rPr lang="en-US" dirty="0">
                  <a:solidFill>
                    <a:srgbClr val="FF6FCF"/>
                  </a:solidFill>
                  <a:latin typeface="Comic Sans MS" charset="0"/>
                </a:rPr>
                <a:t>volts</a:t>
              </a:r>
            </a:p>
          </p:txBody>
        </p:sp>
        <p:sp>
          <p:nvSpPr>
            <p:cNvPr id="147"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FF6FCF"/>
                  </a:solidFill>
                  <a:latin typeface="Comic Sans MS" charset="0"/>
                </a:rPr>
                <a:t>0 </a:t>
              </a:r>
              <a:r>
                <a:rPr lang="en-US" dirty="0">
                  <a:solidFill>
                    <a:srgbClr val="FF6FCF"/>
                  </a:solidFill>
                  <a:latin typeface="Comic Sans MS" charset="0"/>
                </a:rPr>
                <a:t>volts</a:t>
              </a:r>
            </a:p>
          </p:txBody>
        </p:sp>
        <p:sp>
          <p:nvSpPr>
            <p:cNvPr id="148"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FF6FCF"/>
                  </a:solidFill>
                  <a:latin typeface="Comic Sans MS" charset="0"/>
                </a:rPr>
                <a:t>0 volts</a:t>
              </a:r>
            </a:p>
          </p:txBody>
        </p:sp>
        <p:sp>
          <p:nvSpPr>
            <p:cNvPr id="149"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FF6FCF"/>
                  </a:solidFill>
                  <a:latin typeface="Comic Sans MS" charset="0"/>
                </a:rPr>
                <a:t>0 </a:t>
              </a:r>
              <a:r>
                <a:rPr lang="en-US" dirty="0">
                  <a:solidFill>
                    <a:srgbClr val="FF6FCF"/>
                  </a:solidFill>
                  <a:latin typeface="Comic Sans MS" charset="0"/>
                </a:rPr>
                <a:t>volts</a:t>
              </a:r>
            </a:p>
          </p:txBody>
        </p:sp>
      </p:grpSp>
      <p:sp>
        <p:nvSpPr>
          <p:cNvPr id="150" name="TextBox 149"/>
          <p:cNvSpPr txBox="1"/>
          <p:nvPr/>
        </p:nvSpPr>
        <p:spPr>
          <a:xfrm>
            <a:off x="3522133" y="1947334"/>
            <a:ext cx="1964268" cy="646331"/>
          </a:xfrm>
          <a:prstGeom prst="rect">
            <a:avLst/>
          </a:prstGeom>
          <a:noFill/>
        </p:spPr>
        <p:txBody>
          <a:bodyPr wrap="square" rtlCol="0">
            <a:spAutoFit/>
          </a:bodyPr>
          <a:lstStyle/>
          <a:p>
            <a:pPr algn="ctr"/>
            <a:r>
              <a:rPr lang="en-US" dirty="0" smtClean="0"/>
              <a:t>Called </a:t>
            </a:r>
            <a:r>
              <a:rPr lang="en-US" i="1" dirty="0" smtClean="0">
                <a:solidFill>
                  <a:srgbClr val="0000FF"/>
                </a:solidFill>
              </a:rPr>
              <a:t>NAND gate (NOT AND)</a:t>
            </a:r>
            <a:endParaRPr lang="en-US" i="1" dirty="0">
              <a:solidFill>
                <a:srgbClr val="0000FF"/>
              </a:solidFill>
            </a:endParaRPr>
          </a:p>
        </p:txBody>
      </p:sp>
      <p:sp>
        <p:nvSpPr>
          <p:cNvPr id="152" name="TextBox 151"/>
          <p:cNvSpPr txBox="1"/>
          <p:nvPr/>
        </p:nvSpPr>
        <p:spPr>
          <a:xfrm>
            <a:off x="3522133" y="4233334"/>
            <a:ext cx="1930401" cy="646331"/>
          </a:xfrm>
          <a:prstGeom prst="rect">
            <a:avLst/>
          </a:prstGeom>
          <a:noFill/>
        </p:spPr>
        <p:txBody>
          <a:bodyPr wrap="square" rtlCol="0">
            <a:spAutoFit/>
          </a:bodyPr>
          <a:lstStyle/>
          <a:p>
            <a:pPr algn="ctr"/>
            <a:r>
              <a:rPr lang="en-US" dirty="0" smtClean="0"/>
              <a:t>Called </a:t>
            </a:r>
            <a:r>
              <a:rPr lang="en-US" i="1" dirty="0" smtClean="0">
                <a:solidFill>
                  <a:srgbClr val="0000FF"/>
                </a:solidFill>
              </a:rPr>
              <a:t>NOR gate (NOT OR)</a:t>
            </a:r>
            <a:endParaRPr lang="en-US" i="1" dirty="0">
              <a:solidFill>
                <a:srgbClr val="0000FF"/>
              </a:solidFill>
            </a:endParaRP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443971"/>
            <a:ext cx="4148138" cy="1143000"/>
          </a:xfrm>
        </p:spPr>
        <p:txBody>
          <a:bodyPr>
            <a:normAutofit fontScale="90000"/>
          </a:bodyPr>
          <a:lstStyle/>
          <a:p>
            <a:r>
              <a:rPr lang="en-US" dirty="0" smtClean="0"/>
              <a:t>Truth Tables</a:t>
            </a:r>
            <a:br>
              <a:rPr lang="en-US" dirty="0" smtClean="0"/>
            </a:br>
            <a:r>
              <a:rPr lang="en-US" dirty="0" smtClean="0"/>
              <a:t>List outputs for all possible inputs</a:t>
            </a:r>
          </a:p>
        </p:txBody>
      </p:sp>
      <p:sp>
        <p:nvSpPr>
          <p:cNvPr id="6" name="Date Placeholder 5"/>
          <p:cNvSpPr>
            <a:spLocks noGrp="1"/>
          </p:cNvSpPr>
          <p:nvPr>
            <p:ph type="dt" sz="quarter" idx="10"/>
          </p:nvPr>
        </p:nvSpPr>
        <p:spPr/>
        <p:txBody>
          <a:bodyPr/>
          <a:lstStyle/>
          <a:p>
            <a:pPr>
              <a:defRPr/>
            </a:pPr>
            <a:fld id="{1FB080D5-CF70-6843-8790-FE7572B5C5D8}" type="datetime1">
              <a:rPr lang="en-US" smtClean="0"/>
              <a:pPr>
                <a:defRPr/>
              </a:pPr>
              <a:t>3/14/12</a:t>
            </a:fld>
            <a:endParaRPr lang="en-US"/>
          </a:p>
        </p:txBody>
      </p:sp>
      <p:sp>
        <p:nvSpPr>
          <p:cNvPr id="8" name="Footer Placeholder 7"/>
          <p:cNvSpPr>
            <a:spLocks noGrp="1"/>
          </p:cNvSpPr>
          <p:nvPr>
            <p:ph type="ftr" sz="quarter" idx="11"/>
          </p:nvPr>
        </p:nvSpPr>
        <p:spPr/>
        <p:txBody>
          <a:bodyPr/>
          <a:lstStyle/>
          <a:p>
            <a:pPr>
              <a:defRPr/>
            </a:pPr>
            <a:r>
              <a:rPr lang="en-US" smtClean="0"/>
              <a:t>Spring 2012 -- Lecture #17</a:t>
            </a:r>
            <a:endParaRPr lang="en-US" dirty="0"/>
          </a:p>
        </p:txBody>
      </p:sp>
      <p:sp>
        <p:nvSpPr>
          <p:cNvPr id="7" name="Slide Number Placeholder 6"/>
          <p:cNvSpPr>
            <a:spLocks noGrp="1"/>
          </p:cNvSpPr>
          <p:nvPr>
            <p:ph type="sldNum" sz="quarter" idx="12"/>
          </p:nvPr>
        </p:nvSpPr>
        <p:spPr/>
        <p:txBody>
          <a:bodyPr/>
          <a:lstStyle/>
          <a:p>
            <a:pPr>
              <a:defRPr/>
            </a:pPr>
            <a:fld id="{B73DE936-3E13-6145-AC22-4683092FF079}" type="slidenum">
              <a:rPr lang="en-US" smtClean="0"/>
              <a:pPr>
                <a:defRPr/>
              </a:pPr>
              <a:t>35</a:t>
            </a:fld>
            <a:endParaRPr lang="en-US"/>
          </a:p>
        </p:txBody>
      </p:sp>
      <p:pic>
        <p:nvPicPr>
          <p:cNvPr id="46086" name="Picture 4"/>
          <p:cNvPicPr>
            <a:picLocks noChangeAspect="1" noChangeArrowheads="1"/>
          </p:cNvPicPr>
          <p:nvPr/>
        </p:nvPicPr>
        <p:blipFill>
          <a:blip r:embed="rId2"/>
          <a:srcRect l="2541"/>
          <a:stretch>
            <a:fillRect/>
          </a:stretch>
        </p:blipFill>
        <p:spPr bwMode="auto">
          <a:xfrm>
            <a:off x="5795963" y="525463"/>
            <a:ext cx="3170237" cy="5867400"/>
          </a:xfrm>
          <a:prstGeom prst="rect">
            <a:avLst/>
          </a:prstGeom>
          <a:noFill/>
          <a:ln w="9525">
            <a:noFill/>
            <a:miter lim="800000"/>
            <a:headEnd/>
            <a:tailEnd/>
          </a:ln>
        </p:spPr>
      </p:pic>
      <p:sp>
        <p:nvSpPr>
          <p:cNvPr id="9" name="Rectangle 8"/>
          <p:cNvSpPr/>
          <p:nvPr/>
        </p:nvSpPr>
        <p:spPr>
          <a:xfrm>
            <a:off x="1709738" y="1963738"/>
            <a:ext cx="2540000" cy="260826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000" dirty="0">
                <a:solidFill>
                  <a:schemeClr val="tx1"/>
                </a:solidFill>
              </a:rPr>
              <a:t>F</a:t>
            </a:r>
          </a:p>
        </p:txBody>
      </p:sp>
      <p:cxnSp>
        <p:nvCxnSpPr>
          <p:cNvPr id="14" name="Straight Arrow Connector 13"/>
          <p:cNvCxnSpPr/>
          <p:nvPr/>
        </p:nvCxnSpPr>
        <p:spPr>
          <a:xfrm>
            <a:off x="4267200" y="33020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30263" y="2438400"/>
            <a:ext cx="896937"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812800" y="2979738"/>
            <a:ext cx="896938"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830263" y="3573463"/>
            <a:ext cx="896937"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812800" y="41148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706938" y="2811463"/>
            <a:ext cx="365125" cy="522287"/>
          </a:xfrm>
          <a:prstGeom prst="rect">
            <a:avLst/>
          </a:prstGeom>
          <a:noFill/>
        </p:spPr>
        <p:txBody>
          <a:bodyPr wrap="none">
            <a:spAutoFit/>
          </a:bodyPr>
          <a:lstStyle/>
          <a:p>
            <a:pPr>
              <a:defRPr/>
            </a:pPr>
            <a:r>
              <a:rPr lang="en-US" sz="2800" dirty="0">
                <a:latin typeface="+mn-lt"/>
              </a:rPr>
              <a:t>Y</a:t>
            </a:r>
          </a:p>
        </p:txBody>
      </p:sp>
      <p:sp>
        <p:nvSpPr>
          <p:cNvPr id="21" name="TextBox 20"/>
          <p:cNvSpPr txBox="1"/>
          <p:nvPr/>
        </p:nvSpPr>
        <p:spPr>
          <a:xfrm>
            <a:off x="830263" y="1930400"/>
            <a:ext cx="392112" cy="523875"/>
          </a:xfrm>
          <a:prstGeom prst="rect">
            <a:avLst/>
          </a:prstGeom>
          <a:noFill/>
        </p:spPr>
        <p:txBody>
          <a:bodyPr wrap="none">
            <a:spAutoFit/>
          </a:bodyPr>
          <a:lstStyle/>
          <a:p>
            <a:pPr>
              <a:defRPr/>
            </a:pPr>
            <a:r>
              <a:rPr lang="en-US" sz="2800" dirty="0">
                <a:latin typeface="+mn-lt"/>
              </a:rPr>
              <a:t>A</a:t>
            </a:r>
          </a:p>
        </p:txBody>
      </p:sp>
      <p:sp>
        <p:nvSpPr>
          <p:cNvPr id="22" name="TextBox 21"/>
          <p:cNvSpPr txBox="1"/>
          <p:nvPr/>
        </p:nvSpPr>
        <p:spPr>
          <a:xfrm>
            <a:off x="830263" y="2455863"/>
            <a:ext cx="392112" cy="522287"/>
          </a:xfrm>
          <a:prstGeom prst="rect">
            <a:avLst/>
          </a:prstGeom>
          <a:noFill/>
        </p:spPr>
        <p:txBody>
          <a:bodyPr wrap="none">
            <a:spAutoFit/>
          </a:bodyPr>
          <a:lstStyle/>
          <a:p>
            <a:pPr>
              <a:defRPr/>
            </a:pPr>
            <a:r>
              <a:rPr lang="en-US" sz="2800" dirty="0">
                <a:latin typeface="+mn-lt"/>
              </a:rPr>
              <a:t>B</a:t>
            </a:r>
          </a:p>
        </p:txBody>
      </p:sp>
      <p:sp>
        <p:nvSpPr>
          <p:cNvPr id="23" name="TextBox 22"/>
          <p:cNvSpPr txBox="1"/>
          <p:nvPr/>
        </p:nvSpPr>
        <p:spPr>
          <a:xfrm>
            <a:off x="830263" y="3030538"/>
            <a:ext cx="376237" cy="523875"/>
          </a:xfrm>
          <a:prstGeom prst="rect">
            <a:avLst/>
          </a:prstGeom>
          <a:noFill/>
        </p:spPr>
        <p:txBody>
          <a:bodyPr wrap="none">
            <a:spAutoFit/>
          </a:bodyPr>
          <a:lstStyle/>
          <a:p>
            <a:pPr>
              <a:defRPr/>
            </a:pPr>
            <a:r>
              <a:rPr lang="en-US" sz="2800" dirty="0">
                <a:latin typeface="+mn-lt"/>
              </a:rPr>
              <a:t>C</a:t>
            </a:r>
          </a:p>
        </p:txBody>
      </p:sp>
      <p:sp>
        <p:nvSpPr>
          <p:cNvPr id="24" name="TextBox 23"/>
          <p:cNvSpPr txBox="1"/>
          <p:nvPr/>
        </p:nvSpPr>
        <p:spPr>
          <a:xfrm>
            <a:off x="830263" y="3556000"/>
            <a:ext cx="404812" cy="523875"/>
          </a:xfrm>
          <a:prstGeom prst="rect">
            <a:avLst/>
          </a:prstGeom>
          <a:noFill/>
        </p:spPr>
        <p:txBody>
          <a:bodyPr wrap="none">
            <a:spAutoFit/>
          </a:bodyPr>
          <a:lstStyle/>
          <a:p>
            <a:pPr>
              <a:defRPr/>
            </a:pPr>
            <a:r>
              <a:rPr lang="en-US" sz="2800" dirty="0">
                <a:latin typeface="+mn-lt"/>
              </a:rPr>
              <a:t>D</a:t>
            </a:r>
          </a:p>
        </p:txBody>
      </p:sp>
      <p:sp>
        <p:nvSpPr>
          <p:cNvPr id="46098" name="TextBox 24"/>
          <p:cNvSpPr txBox="1">
            <a:spLocks noChangeArrowheads="1"/>
          </p:cNvSpPr>
          <p:nvPr/>
        </p:nvSpPr>
        <p:spPr bwMode="auto">
          <a:xfrm>
            <a:off x="5875338" y="3217863"/>
            <a:ext cx="312737" cy="400050"/>
          </a:xfrm>
          <a:prstGeom prst="rect">
            <a:avLst/>
          </a:prstGeom>
          <a:solidFill>
            <a:schemeClr val="bg1"/>
          </a:solidFill>
          <a:ln w="9525">
            <a:noFill/>
            <a:miter lim="800000"/>
            <a:headEnd/>
            <a:tailEnd/>
          </a:ln>
        </p:spPr>
        <p:txBody>
          <a:bodyPr wrap="none">
            <a:prstTxWarp prst="textNoShape">
              <a:avLst/>
            </a:prstTxWarp>
            <a:spAutoFit/>
          </a:bodyPr>
          <a:lstStyle/>
          <a:p>
            <a:r>
              <a:rPr lang="en-US" sz="2000">
                <a:latin typeface="Times" charset="0"/>
                <a:ea typeface="Times" charset="0"/>
                <a:cs typeface="Times" charset="0"/>
              </a:rPr>
              <a:t>0</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dirty="0" smtClean="0"/>
              <a:t>Truth Table Example #1: </a:t>
            </a:r>
            <a:br>
              <a:rPr lang="en-US" dirty="0" smtClean="0"/>
            </a:br>
            <a:r>
              <a:rPr lang="en-US" dirty="0" err="1" smtClean="0"/>
              <a:t>y</a:t>
            </a:r>
            <a:r>
              <a:rPr lang="en-US" dirty="0" smtClean="0"/>
              <a:t>= </a:t>
            </a:r>
            <a:r>
              <a:rPr lang="en-US" dirty="0" err="1" smtClean="0"/>
              <a:t>F(a,b</a:t>
            </a:r>
            <a:r>
              <a:rPr lang="en-US" dirty="0" smtClean="0"/>
              <a:t>): 1 </a:t>
            </a:r>
            <a:r>
              <a:rPr lang="en-US" dirty="0" err="1" smtClean="0"/>
              <a:t>iff</a:t>
            </a:r>
            <a:r>
              <a:rPr lang="en-US" dirty="0" smtClean="0"/>
              <a:t> a ≠ </a:t>
            </a:r>
            <a:r>
              <a:rPr lang="en-US" dirty="0" err="1" smtClean="0"/>
              <a:t>b</a:t>
            </a:r>
            <a:endParaRPr lang="en-US" dirty="0" smtClean="0"/>
          </a:p>
        </p:txBody>
      </p:sp>
      <p:graphicFrame>
        <p:nvGraphicFramePr>
          <p:cNvPr id="2500611" name="Group 3"/>
          <p:cNvGraphicFramePr>
            <a:graphicFrameLocks noGrp="1"/>
          </p:cNvGraphicFramePr>
          <p:nvPr>
            <p:ph type="tbl" idx="4294967295"/>
          </p:nvPr>
        </p:nvGraphicFramePr>
        <p:xfrm>
          <a:off x="584200" y="1897063"/>
          <a:ext cx="2547891" cy="4080403"/>
        </p:xfrm>
        <a:graphic>
          <a:graphicData uri="http://schemas.openxmlformats.org/drawingml/2006/table">
            <a:tbl>
              <a:tblPr/>
              <a:tblGrid>
                <a:gridCol w="849297"/>
                <a:gridCol w="849297"/>
                <a:gridCol w="849297"/>
              </a:tblGrid>
              <a:tr h="815001">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a</a:t>
                      </a:r>
                    </a:p>
                  </a:txBody>
                  <a:tcPr marL="94167" marR="94167" marT="47084" marB="47084"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b</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err="1">
                          <a:ln>
                            <a:noFill/>
                          </a:ln>
                          <a:solidFill>
                            <a:schemeClr val="tx1"/>
                          </a:solidFill>
                          <a:effectLst/>
                          <a:latin typeface="Helvetica" pitchFamily="-65" charset="0"/>
                        </a:rPr>
                        <a:t>y</a:t>
                      </a:r>
                      <a:endParaRPr kumimoji="0" lang="en-US" sz="5600" b="1" i="0" u="none" strike="noStrike" cap="none" normalizeH="0" baseline="0" dirty="0">
                        <a:ln>
                          <a:noFill/>
                        </a:ln>
                        <a:solidFill>
                          <a:schemeClr val="tx1"/>
                        </a:solidFill>
                        <a:effectLst/>
                        <a:latin typeface="Helvetica" pitchFamily="-65" charset="0"/>
                      </a:endParaRP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r>
              <a:tr h="817700">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0</a:t>
                      </a:r>
                    </a:p>
                  </a:txBody>
                  <a:tcPr marL="94167" marR="94167" marT="47084" marB="47084"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0</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0</a:t>
                      </a: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r>
              <a:tr h="815001">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a:ln>
                            <a:noFill/>
                          </a:ln>
                          <a:solidFill>
                            <a:schemeClr val="tx1"/>
                          </a:solidFill>
                          <a:effectLst/>
                          <a:latin typeface="Helvetica" pitchFamily="-65" charset="0"/>
                        </a:rPr>
                        <a:t>0</a:t>
                      </a:r>
                    </a:p>
                  </a:txBody>
                  <a:tcPr marL="94167" marR="94167" marT="47084" marB="47084"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a:ln>
                            <a:noFill/>
                          </a:ln>
                          <a:solidFill>
                            <a:schemeClr val="tx1"/>
                          </a:solidFill>
                          <a:effectLst/>
                          <a:latin typeface="Helvetica" pitchFamily="-65" charset="0"/>
                        </a:rPr>
                        <a:t>1</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a:ln>
                            <a:noFill/>
                          </a:ln>
                          <a:solidFill>
                            <a:schemeClr val="tx1"/>
                          </a:solidFill>
                          <a:effectLst/>
                          <a:latin typeface="Helvetica" pitchFamily="-65" charset="0"/>
                        </a:rPr>
                        <a:t>1</a:t>
                      </a: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817700">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1</a:t>
                      </a:r>
                    </a:p>
                  </a:txBody>
                  <a:tcPr marL="94167" marR="94167" marT="47084" marB="47084"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0</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1</a:t>
                      </a: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815001">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1</a:t>
                      </a:r>
                    </a:p>
                  </a:txBody>
                  <a:tcPr marL="94167" marR="94167" marT="47084" marB="47084"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1</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a:ln>
                            <a:noFill/>
                          </a:ln>
                          <a:solidFill>
                            <a:schemeClr val="tx1"/>
                          </a:solidFill>
                          <a:effectLst/>
                          <a:latin typeface="Helvetica" pitchFamily="-65" charset="0"/>
                        </a:rPr>
                        <a:t>0</a:t>
                      </a: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
        <p:nvSpPr>
          <p:cNvPr id="6" name="Date Placeholder 5"/>
          <p:cNvSpPr>
            <a:spLocks noGrp="1"/>
          </p:cNvSpPr>
          <p:nvPr>
            <p:ph type="dt" sz="quarter" idx="10"/>
          </p:nvPr>
        </p:nvSpPr>
        <p:spPr/>
        <p:txBody>
          <a:bodyPr/>
          <a:lstStyle/>
          <a:p>
            <a:pPr>
              <a:defRPr/>
            </a:pPr>
            <a:fld id="{21344050-FFEB-3444-89E5-E37A8DB71EB6}" type="datetime1">
              <a:rPr lang="en-US" smtClean="0"/>
              <a:pPr>
                <a:defRPr/>
              </a:pPr>
              <a:t>3/14/12</a:t>
            </a:fld>
            <a:endParaRPr lang="en-US"/>
          </a:p>
        </p:txBody>
      </p:sp>
      <p:sp>
        <p:nvSpPr>
          <p:cNvPr id="7" name="Slide Number Placeholder 6"/>
          <p:cNvSpPr>
            <a:spLocks noGrp="1"/>
          </p:cNvSpPr>
          <p:nvPr>
            <p:ph type="sldNum" sz="quarter" idx="12"/>
          </p:nvPr>
        </p:nvSpPr>
        <p:spPr/>
        <p:txBody>
          <a:bodyPr/>
          <a:lstStyle/>
          <a:p>
            <a:pPr>
              <a:defRPr/>
            </a:pPr>
            <a:fld id="{E5B746B3-D72F-374B-BAEC-6BFFE705A532}" type="slidenum">
              <a:rPr lang="en-US" smtClean="0"/>
              <a:pPr>
                <a:defRPr/>
              </a:pPr>
              <a:t>36</a:t>
            </a:fld>
            <a:endParaRPr lang="en-US"/>
          </a:p>
        </p:txBody>
      </p:sp>
      <p:sp>
        <p:nvSpPr>
          <p:cNvPr id="8" name="Footer Placeholder 7"/>
          <p:cNvSpPr>
            <a:spLocks noGrp="1"/>
          </p:cNvSpPr>
          <p:nvPr>
            <p:ph type="ftr" sz="quarter" idx="11"/>
          </p:nvPr>
        </p:nvSpPr>
        <p:spPr/>
        <p:txBody>
          <a:bodyPr/>
          <a:lstStyle/>
          <a:p>
            <a:pPr>
              <a:defRPr/>
            </a:pPr>
            <a:r>
              <a:rPr lang="en-US" smtClean="0"/>
              <a:t>Spring 2012 -- Lecture #17</a:t>
            </a:r>
            <a:endParaRPr lang="en-US" dirty="0"/>
          </a:p>
        </p:txBody>
      </p:sp>
      <p:sp>
        <p:nvSpPr>
          <p:cNvPr id="14" name="TextBox 13"/>
          <p:cNvSpPr txBox="1"/>
          <p:nvPr/>
        </p:nvSpPr>
        <p:spPr>
          <a:xfrm>
            <a:off x="4521200" y="2844800"/>
            <a:ext cx="2457450" cy="584200"/>
          </a:xfrm>
          <a:prstGeom prst="rect">
            <a:avLst/>
          </a:prstGeom>
          <a:noFill/>
        </p:spPr>
        <p:txBody>
          <a:bodyPr wrap="none">
            <a:spAutoFit/>
          </a:bodyPr>
          <a:lstStyle/>
          <a:p>
            <a:pPr>
              <a:defRPr/>
            </a:pPr>
            <a:r>
              <a:rPr lang="en-US" sz="3200" dirty="0">
                <a:latin typeface="+mn-lt"/>
              </a:rPr>
              <a:t>Y = A B  +  A B</a:t>
            </a:r>
          </a:p>
        </p:txBody>
      </p:sp>
      <p:cxnSp>
        <p:nvCxnSpPr>
          <p:cNvPr id="16" name="Straight Connector 15"/>
          <p:cNvCxnSpPr/>
          <p:nvPr/>
        </p:nvCxnSpPr>
        <p:spPr>
          <a:xfrm>
            <a:off x="5194300" y="2936875"/>
            <a:ext cx="292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578600" y="2936875"/>
            <a:ext cx="292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959100" y="3911600"/>
            <a:ext cx="25019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984500" y="4660900"/>
            <a:ext cx="35687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5400000" flipH="1" flipV="1">
            <a:off x="5200651" y="3651250"/>
            <a:ext cx="520700" cy="317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5400000" flipH="1" flipV="1">
            <a:off x="5917407" y="4039394"/>
            <a:ext cx="1244600"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2959100" y="2870200"/>
            <a:ext cx="4013200" cy="2387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TextBox 14"/>
          <p:cNvSpPr txBox="1"/>
          <p:nvPr/>
        </p:nvSpPr>
        <p:spPr>
          <a:xfrm>
            <a:off x="5384800" y="5214938"/>
            <a:ext cx="1404938" cy="1200150"/>
          </a:xfrm>
          <a:prstGeom prst="rect">
            <a:avLst/>
          </a:prstGeom>
          <a:noFill/>
        </p:spPr>
        <p:txBody>
          <a:bodyPr wrap="none">
            <a:spAutoFit/>
          </a:bodyPr>
          <a:lstStyle/>
          <a:p>
            <a:pPr algn="ctr">
              <a:defRPr/>
            </a:pPr>
            <a:r>
              <a:rPr lang="en-US" sz="2400" dirty="0">
                <a:latin typeface="+mn-lt"/>
              </a:rPr>
              <a:t>Y = A  +  B</a:t>
            </a:r>
          </a:p>
          <a:p>
            <a:pPr algn="ctr">
              <a:defRPr/>
            </a:pPr>
            <a:endParaRPr lang="en-US" sz="2400" dirty="0">
              <a:latin typeface="+mn-lt"/>
            </a:endParaRPr>
          </a:p>
          <a:p>
            <a:pPr algn="ctr">
              <a:defRPr/>
            </a:pPr>
            <a:r>
              <a:rPr lang="en-US" sz="2400" dirty="0">
                <a:latin typeface="+mn-lt"/>
              </a:rPr>
              <a:t>XOR</a:t>
            </a:r>
          </a:p>
        </p:txBody>
      </p:sp>
      <p:sp>
        <p:nvSpPr>
          <p:cNvPr id="18" name="Oval 17"/>
          <p:cNvSpPr/>
          <p:nvPr/>
        </p:nvSpPr>
        <p:spPr>
          <a:xfrm>
            <a:off x="6215063" y="5367338"/>
            <a:ext cx="203200" cy="203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5251450" y="5113338"/>
            <a:ext cx="1522413" cy="12366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9" grpId="0" animBg="1"/>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5842000" cy="1143000"/>
          </a:xfrm>
        </p:spPr>
        <p:txBody>
          <a:bodyPr>
            <a:normAutofit fontScale="90000"/>
          </a:bodyPr>
          <a:lstStyle/>
          <a:p>
            <a:pPr>
              <a:lnSpc>
                <a:spcPct val="90000"/>
              </a:lnSpc>
            </a:pPr>
            <a:r>
              <a:rPr lang="en-US" smtClean="0"/>
              <a:t>Truth Table Example #2: </a:t>
            </a:r>
            <a:br>
              <a:rPr lang="en-US" smtClean="0"/>
            </a:br>
            <a:r>
              <a:rPr lang="en-US" smtClean="0"/>
              <a:t>2-bit Adder</a:t>
            </a:r>
          </a:p>
        </p:txBody>
      </p:sp>
      <p:sp>
        <p:nvSpPr>
          <p:cNvPr id="6" name="Date Placeholder 5"/>
          <p:cNvSpPr>
            <a:spLocks noGrp="1"/>
          </p:cNvSpPr>
          <p:nvPr>
            <p:ph type="dt" sz="quarter" idx="10"/>
          </p:nvPr>
        </p:nvSpPr>
        <p:spPr/>
        <p:txBody>
          <a:bodyPr/>
          <a:lstStyle/>
          <a:p>
            <a:pPr>
              <a:defRPr/>
            </a:pPr>
            <a:fld id="{8528891B-528B-D94B-9232-184C02C0AF5C}" type="datetime1">
              <a:rPr lang="en-US" smtClean="0"/>
              <a:pPr>
                <a:defRPr/>
              </a:pPr>
              <a:t>3/14/12</a:t>
            </a:fld>
            <a:endParaRPr lang="en-US"/>
          </a:p>
        </p:txBody>
      </p:sp>
      <p:sp>
        <p:nvSpPr>
          <p:cNvPr id="8" name="Footer Placeholder 7"/>
          <p:cNvSpPr>
            <a:spLocks noGrp="1"/>
          </p:cNvSpPr>
          <p:nvPr>
            <p:ph type="ftr" sz="quarter" idx="11"/>
          </p:nvPr>
        </p:nvSpPr>
        <p:spPr/>
        <p:txBody>
          <a:bodyPr/>
          <a:lstStyle/>
          <a:p>
            <a:pPr>
              <a:defRPr/>
            </a:pPr>
            <a:r>
              <a:rPr lang="en-US" smtClean="0"/>
              <a:t>Spring 2012 -- Lecture #17</a:t>
            </a:r>
            <a:endParaRPr lang="en-US" dirty="0"/>
          </a:p>
        </p:txBody>
      </p:sp>
      <p:sp>
        <p:nvSpPr>
          <p:cNvPr id="7" name="Slide Number Placeholder 6"/>
          <p:cNvSpPr>
            <a:spLocks noGrp="1"/>
          </p:cNvSpPr>
          <p:nvPr>
            <p:ph type="sldNum" sz="quarter" idx="12"/>
          </p:nvPr>
        </p:nvSpPr>
        <p:spPr/>
        <p:txBody>
          <a:bodyPr/>
          <a:lstStyle/>
          <a:p>
            <a:pPr>
              <a:defRPr/>
            </a:pPr>
            <a:fld id="{C8FCC23E-2E65-914D-A698-C7E00BDE18DC}" type="slidenum">
              <a:rPr lang="en-US" smtClean="0"/>
              <a:pPr>
                <a:defRPr/>
              </a:pPr>
              <a:t>37</a:t>
            </a:fld>
            <a:endParaRPr lang="en-US"/>
          </a:p>
        </p:txBody>
      </p:sp>
      <p:pic>
        <p:nvPicPr>
          <p:cNvPr id="48134" name="Picture 4"/>
          <p:cNvPicPr>
            <a:picLocks noChangeAspect="1" noChangeArrowheads="1"/>
          </p:cNvPicPr>
          <p:nvPr/>
        </p:nvPicPr>
        <p:blipFill>
          <a:blip r:embed="rId2">
            <a:clrChange>
              <a:clrFrom>
                <a:srgbClr val="FFFFFF"/>
              </a:clrFrom>
              <a:clrTo>
                <a:srgbClr val="FFFFFF">
                  <a:alpha val="0"/>
                </a:srgbClr>
              </a:clrTo>
            </a:clrChange>
          </a:blip>
          <a:srcRect b="1109"/>
          <a:stretch>
            <a:fillRect/>
          </a:stretch>
        </p:blipFill>
        <p:spPr bwMode="auto">
          <a:xfrm>
            <a:off x="6467475" y="431800"/>
            <a:ext cx="2693988" cy="6019800"/>
          </a:xfrm>
          <a:prstGeom prst="rect">
            <a:avLst/>
          </a:prstGeom>
          <a:noFill/>
          <a:ln w="9525">
            <a:noFill/>
            <a:miter lim="800000"/>
            <a:headEnd/>
            <a:tailEnd/>
          </a:ln>
        </p:spPr>
      </p:pic>
      <p:sp>
        <p:nvSpPr>
          <p:cNvPr id="2501637" name="Rectangle 5"/>
          <p:cNvSpPr>
            <a:spLocks noChangeArrowheads="1"/>
          </p:cNvSpPr>
          <p:nvPr/>
        </p:nvSpPr>
        <p:spPr bwMode="auto">
          <a:xfrm>
            <a:off x="5148263" y="1333500"/>
            <a:ext cx="1254125" cy="1568450"/>
          </a:xfrm>
          <a:prstGeom prst="rect">
            <a:avLst/>
          </a:prstGeom>
          <a:noFill/>
          <a:ln w="12700">
            <a:noFill/>
            <a:miter lim="800000"/>
            <a:headEnd/>
            <a:tailEnd/>
          </a:ln>
        </p:spPr>
        <p:txBody>
          <a:bodyPr wrap="none">
            <a:prstTxWarp prst="textNoShape">
              <a:avLst/>
            </a:prstTxWarp>
            <a:spAutoFit/>
          </a:bodyPr>
          <a:lstStyle/>
          <a:p>
            <a:pPr eaLnBrk="0" hangingPunct="0">
              <a:defRPr/>
            </a:pPr>
            <a:r>
              <a:rPr lang="en-US" sz="3200" dirty="0">
                <a:latin typeface="+mn-lt"/>
              </a:rPr>
              <a:t>How</a:t>
            </a:r>
            <a:br>
              <a:rPr lang="en-US" sz="3200" dirty="0">
                <a:latin typeface="+mn-lt"/>
              </a:rPr>
            </a:br>
            <a:r>
              <a:rPr lang="en-US" sz="3200" dirty="0">
                <a:latin typeface="+mn-lt"/>
              </a:rPr>
              <a:t>Many</a:t>
            </a:r>
            <a:br>
              <a:rPr lang="en-US" sz="3200" dirty="0">
                <a:latin typeface="+mn-lt"/>
              </a:rPr>
            </a:br>
            <a:r>
              <a:rPr lang="en-US" sz="3200" dirty="0">
                <a:latin typeface="+mn-lt"/>
              </a:rPr>
              <a:t>Rows?</a:t>
            </a:r>
          </a:p>
        </p:txBody>
      </p:sp>
      <p:sp>
        <p:nvSpPr>
          <p:cNvPr id="9" name="Rectangle 8"/>
          <p:cNvSpPr/>
          <p:nvPr/>
        </p:nvSpPr>
        <p:spPr>
          <a:xfrm>
            <a:off x="1366838" y="2751138"/>
            <a:ext cx="2540000" cy="260826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000" dirty="0">
                <a:solidFill>
                  <a:schemeClr val="tx1"/>
                </a:solidFill>
              </a:rPr>
              <a:t>+</a:t>
            </a:r>
          </a:p>
        </p:txBody>
      </p:sp>
      <p:cxnSp>
        <p:nvCxnSpPr>
          <p:cNvPr id="10" name="Straight Arrow Connector 9"/>
          <p:cNvCxnSpPr/>
          <p:nvPr/>
        </p:nvCxnSpPr>
        <p:spPr>
          <a:xfrm>
            <a:off x="3911600" y="40894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87363" y="3225800"/>
            <a:ext cx="896937"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69900" y="3767138"/>
            <a:ext cx="896938"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87363" y="4360863"/>
            <a:ext cx="896937"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69900" y="49022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122738" y="3598863"/>
            <a:ext cx="558800" cy="522287"/>
          </a:xfrm>
          <a:prstGeom prst="rect">
            <a:avLst/>
          </a:prstGeom>
          <a:noFill/>
        </p:spPr>
        <p:txBody>
          <a:bodyPr wrap="none">
            <a:spAutoFit/>
          </a:bodyPr>
          <a:lstStyle/>
          <a:p>
            <a:pPr>
              <a:defRPr/>
            </a:pPr>
            <a:r>
              <a:rPr lang="en-US" sz="2800" dirty="0">
                <a:latin typeface="+mn-lt"/>
              </a:rPr>
              <a:t>C1</a:t>
            </a:r>
          </a:p>
        </p:txBody>
      </p:sp>
      <p:sp>
        <p:nvSpPr>
          <p:cNvPr id="16" name="TextBox 15"/>
          <p:cNvSpPr txBox="1"/>
          <p:nvPr/>
        </p:nvSpPr>
        <p:spPr>
          <a:xfrm>
            <a:off x="487363" y="2717800"/>
            <a:ext cx="574675" cy="523875"/>
          </a:xfrm>
          <a:prstGeom prst="rect">
            <a:avLst/>
          </a:prstGeom>
          <a:noFill/>
        </p:spPr>
        <p:txBody>
          <a:bodyPr wrap="none">
            <a:spAutoFit/>
          </a:bodyPr>
          <a:lstStyle/>
          <a:p>
            <a:pPr>
              <a:defRPr/>
            </a:pPr>
            <a:r>
              <a:rPr lang="en-US" sz="2800" dirty="0">
                <a:latin typeface="+mn-lt"/>
              </a:rPr>
              <a:t>A1</a:t>
            </a:r>
          </a:p>
        </p:txBody>
      </p:sp>
      <p:sp>
        <p:nvSpPr>
          <p:cNvPr id="17" name="TextBox 16"/>
          <p:cNvSpPr txBox="1"/>
          <p:nvPr/>
        </p:nvSpPr>
        <p:spPr>
          <a:xfrm>
            <a:off x="487363" y="3243263"/>
            <a:ext cx="574675" cy="522287"/>
          </a:xfrm>
          <a:prstGeom prst="rect">
            <a:avLst/>
          </a:prstGeom>
          <a:noFill/>
        </p:spPr>
        <p:txBody>
          <a:bodyPr wrap="none">
            <a:spAutoFit/>
          </a:bodyPr>
          <a:lstStyle/>
          <a:p>
            <a:pPr>
              <a:defRPr/>
            </a:pPr>
            <a:r>
              <a:rPr lang="en-US" sz="2800" dirty="0">
                <a:latin typeface="+mn-lt"/>
              </a:rPr>
              <a:t>A0</a:t>
            </a:r>
          </a:p>
        </p:txBody>
      </p:sp>
      <p:sp>
        <p:nvSpPr>
          <p:cNvPr id="18" name="TextBox 17"/>
          <p:cNvSpPr txBox="1"/>
          <p:nvPr/>
        </p:nvSpPr>
        <p:spPr>
          <a:xfrm>
            <a:off x="487363" y="3817938"/>
            <a:ext cx="561975" cy="523875"/>
          </a:xfrm>
          <a:prstGeom prst="rect">
            <a:avLst/>
          </a:prstGeom>
          <a:noFill/>
        </p:spPr>
        <p:txBody>
          <a:bodyPr wrap="none">
            <a:spAutoFit/>
          </a:bodyPr>
          <a:lstStyle/>
          <a:p>
            <a:pPr>
              <a:defRPr/>
            </a:pPr>
            <a:r>
              <a:rPr lang="en-US" sz="2800" dirty="0">
                <a:latin typeface="+mn-lt"/>
              </a:rPr>
              <a:t>B1</a:t>
            </a:r>
          </a:p>
        </p:txBody>
      </p:sp>
      <p:sp>
        <p:nvSpPr>
          <p:cNvPr id="19" name="TextBox 18"/>
          <p:cNvSpPr txBox="1"/>
          <p:nvPr/>
        </p:nvSpPr>
        <p:spPr>
          <a:xfrm>
            <a:off x="487363" y="4343400"/>
            <a:ext cx="561975" cy="523875"/>
          </a:xfrm>
          <a:prstGeom prst="rect">
            <a:avLst/>
          </a:prstGeom>
          <a:noFill/>
        </p:spPr>
        <p:txBody>
          <a:bodyPr wrap="none">
            <a:spAutoFit/>
          </a:bodyPr>
          <a:lstStyle/>
          <a:p>
            <a:pPr>
              <a:defRPr/>
            </a:pPr>
            <a:r>
              <a:rPr lang="en-US" sz="2800" dirty="0">
                <a:latin typeface="+mn-lt"/>
              </a:rPr>
              <a:t>B0</a:t>
            </a:r>
          </a:p>
        </p:txBody>
      </p:sp>
      <p:cxnSp>
        <p:nvCxnSpPr>
          <p:cNvPr id="20" name="Straight Arrow Connector 19"/>
          <p:cNvCxnSpPr/>
          <p:nvPr/>
        </p:nvCxnSpPr>
        <p:spPr>
          <a:xfrm>
            <a:off x="3898900" y="35052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097338" y="3014663"/>
            <a:ext cx="558800" cy="522287"/>
          </a:xfrm>
          <a:prstGeom prst="rect">
            <a:avLst/>
          </a:prstGeom>
          <a:noFill/>
        </p:spPr>
        <p:txBody>
          <a:bodyPr wrap="none">
            <a:spAutoFit/>
          </a:bodyPr>
          <a:lstStyle/>
          <a:p>
            <a:pPr>
              <a:defRPr/>
            </a:pPr>
            <a:r>
              <a:rPr lang="en-US" sz="2800" dirty="0">
                <a:latin typeface="+mn-lt"/>
              </a:rPr>
              <a:t>C2</a:t>
            </a:r>
          </a:p>
        </p:txBody>
      </p:sp>
      <p:cxnSp>
        <p:nvCxnSpPr>
          <p:cNvPr id="22" name="Straight Arrow Connector 21"/>
          <p:cNvCxnSpPr/>
          <p:nvPr/>
        </p:nvCxnSpPr>
        <p:spPr>
          <a:xfrm>
            <a:off x="3911600" y="46736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110038" y="4183063"/>
            <a:ext cx="558800" cy="522287"/>
          </a:xfrm>
          <a:prstGeom prst="rect">
            <a:avLst/>
          </a:prstGeom>
          <a:noFill/>
        </p:spPr>
        <p:txBody>
          <a:bodyPr wrap="none">
            <a:spAutoFit/>
          </a:bodyPr>
          <a:lstStyle/>
          <a:p>
            <a:pPr>
              <a:defRPr/>
            </a:pPr>
            <a:r>
              <a:rPr lang="en-US" sz="2800" dirty="0">
                <a:latin typeface="+mn-lt"/>
              </a:rPr>
              <a:t>C0</a:t>
            </a:r>
          </a:p>
        </p:txBody>
      </p:sp>
      <p:sp>
        <p:nvSpPr>
          <p:cNvPr id="24" name="Rectangle 23"/>
          <p:cNvSpPr/>
          <p:nvPr/>
        </p:nvSpPr>
        <p:spPr>
          <a:xfrm>
            <a:off x="6629400" y="1231900"/>
            <a:ext cx="1295400" cy="523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8166100" y="1219200"/>
            <a:ext cx="914400" cy="523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016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1637" grpId="0" build="p" autoUpdateAnimBg="0"/>
      <p:bldP spid="24" grpId="0" animBg="1"/>
      <p:bldP spid="25" grpId="0" animBg="1"/>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smtClean="0"/>
              <a:t>Truth Table Example #3: </a:t>
            </a:r>
            <a:br>
              <a:rPr lang="en-US" smtClean="0"/>
            </a:br>
            <a:r>
              <a:rPr lang="en-US" smtClean="0"/>
              <a:t>32-bit Unsigned Adder</a:t>
            </a:r>
          </a:p>
        </p:txBody>
      </p:sp>
      <p:sp>
        <p:nvSpPr>
          <p:cNvPr id="5" name="Date Placeholder 4"/>
          <p:cNvSpPr>
            <a:spLocks noGrp="1"/>
          </p:cNvSpPr>
          <p:nvPr>
            <p:ph type="dt" sz="quarter" idx="10"/>
          </p:nvPr>
        </p:nvSpPr>
        <p:spPr/>
        <p:txBody>
          <a:bodyPr/>
          <a:lstStyle/>
          <a:p>
            <a:pPr>
              <a:defRPr/>
            </a:pPr>
            <a:fld id="{9569C748-5CC5-D54A-AD9A-4D92ED099126}" type="datetime1">
              <a:rPr lang="en-US" smtClean="0"/>
              <a:pPr>
                <a:defRPr/>
              </a:pPr>
              <a:t>3/14/12</a:t>
            </a:fld>
            <a:endParaRPr lang="en-US"/>
          </a:p>
        </p:txBody>
      </p:sp>
      <p:sp>
        <p:nvSpPr>
          <p:cNvPr id="7" name="Footer Placeholder 6"/>
          <p:cNvSpPr>
            <a:spLocks noGrp="1"/>
          </p:cNvSpPr>
          <p:nvPr>
            <p:ph type="ftr" sz="quarter" idx="11"/>
          </p:nvPr>
        </p:nvSpPr>
        <p:spPr/>
        <p:txBody>
          <a:bodyPr/>
          <a:lstStyle/>
          <a:p>
            <a:pPr>
              <a:defRPr/>
            </a:pPr>
            <a:r>
              <a:rPr lang="en-US" smtClean="0"/>
              <a:t>Spring 2012 -- Lecture #17</a:t>
            </a:r>
            <a:endParaRPr lang="en-US" dirty="0"/>
          </a:p>
        </p:txBody>
      </p:sp>
      <p:sp>
        <p:nvSpPr>
          <p:cNvPr id="6" name="Slide Number Placeholder 5"/>
          <p:cNvSpPr>
            <a:spLocks noGrp="1"/>
          </p:cNvSpPr>
          <p:nvPr>
            <p:ph type="sldNum" sz="quarter" idx="12"/>
          </p:nvPr>
        </p:nvSpPr>
        <p:spPr/>
        <p:txBody>
          <a:bodyPr/>
          <a:lstStyle/>
          <a:p>
            <a:pPr>
              <a:defRPr/>
            </a:pPr>
            <a:fld id="{68257C6C-A552-2A43-817E-7AA316BC3FD3}" type="slidenum">
              <a:rPr lang="en-US" smtClean="0"/>
              <a:pPr>
                <a:defRPr/>
              </a:pPr>
              <a:t>38</a:t>
            </a:fld>
            <a:endParaRPr lang="en-US"/>
          </a:p>
        </p:txBody>
      </p:sp>
      <p:pic>
        <p:nvPicPr>
          <p:cNvPr id="49158" name="Picture 3"/>
          <p:cNvPicPr>
            <a:picLocks noGrp="1" noChangeAspect="1" noChangeArrowheads="1"/>
          </p:cNvPicPr>
          <p:nvPr>
            <p:ph idx="4294967295"/>
          </p:nvPr>
        </p:nvPicPr>
        <p:blipFill>
          <a:blip r:embed="rId2"/>
          <a:srcRect/>
          <a:stretch>
            <a:fillRect/>
          </a:stretch>
        </p:blipFill>
        <p:spPr>
          <a:xfrm>
            <a:off x="0" y="1701800"/>
            <a:ext cx="7366000" cy="4565650"/>
          </a:xfrm>
        </p:spPr>
      </p:pic>
      <p:sp>
        <p:nvSpPr>
          <p:cNvPr id="2502660" name="Rectangle 4"/>
          <p:cNvSpPr>
            <a:spLocks noChangeArrowheads="1"/>
          </p:cNvSpPr>
          <p:nvPr/>
        </p:nvSpPr>
        <p:spPr bwMode="auto">
          <a:xfrm>
            <a:off x="7373938" y="3779838"/>
            <a:ext cx="1285875" cy="1570037"/>
          </a:xfrm>
          <a:prstGeom prst="rect">
            <a:avLst/>
          </a:prstGeom>
          <a:noFill/>
          <a:ln w="12700">
            <a:noFill/>
            <a:miter lim="800000"/>
            <a:headEnd/>
            <a:tailEnd/>
          </a:ln>
        </p:spPr>
        <p:txBody>
          <a:bodyPr wrap="none">
            <a:prstTxWarp prst="textNoShape">
              <a:avLst/>
            </a:prstTxWarp>
            <a:spAutoFit/>
          </a:bodyPr>
          <a:lstStyle/>
          <a:p>
            <a:pPr eaLnBrk="0" hangingPunct="0">
              <a:defRPr/>
            </a:pPr>
            <a:r>
              <a:rPr lang="en-US" sz="3200" dirty="0">
                <a:solidFill>
                  <a:srgbClr val="000000"/>
                </a:solidFill>
                <a:latin typeface="+mn-lt"/>
              </a:rPr>
              <a:t>How</a:t>
            </a:r>
            <a:br>
              <a:rPr lang="en-US" sz="3200" dirty="0">
                <a:solidFill>
                  <a:srgbClr val="000000"/>
                </a:solidFill>
                <a:latin typeface="+mn-lt"/>
              </a:rPr>
            </a:br>
            <a:r>
              <a:rPr lang="en-US" sz="3200" dirty="0">
                <a:solidFill>
                  <a:srgbClr val="000000"/>
                </a:solidFill>
                <a:latin typeface="+mn-lt"/>
              </a:rPr>
              <a:t>Many</a:t>
            </a:r>
            <a:br>
              <a:rPr lang="en-US" sz="3200" dirty="0">
                <a:solidFill>
                  <a:srgbClr val="000000"/>
                </a:solidFill>
                <a:latin typeface="+mn-lt"/>
              </a:rPr>
            </a:br>
            <a:r>
              <a:rPr lang="en-US" sz="3200" dirty="0">
                <a:solidFill>
                  <a:srgbClr val="000000"/>
                </a:solidFill>
                <a:latin typeface="+mn-lt"/>
              </a:rPr>
              <a:t>Rows?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026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2660" grpId="0" build="p" autoUpdateAnimBg="0"/>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3"/>
          <p:cNvPicPr>
            <a:picLocks noGrp="1" noChangeAspect="1" noChangeArrowheads="1"/>
          </p:cNvPicPr>
          <p:nvPr>
            <p:ph idx="4294967295"/>
          </p:nvPr>
        </p:nvPicPr>
        <p:blipFill>
          <a:blip r:embed="rId2"/>
          <a:srcRect/>
          <a:stretch>
            <a:fillRect/>
          </a:stretch>
        </p:blipFill>
        <p:spPr>
          <a:xfrm>
            <a:off x="5775325" y="871538"/>
            <a:ext cx="3368675" cy="5715000"/>
          </a:xfrm>
        </p:spPr>
      </p:pic>
      <p:sp>
        <p:nvSpPr>
          <p:cNvPr id="50179" name="Rectangle 2"/>
          <p:cNvSpPr>
            <a:spLocks noGrp="1" noChangeArrowheads="1"/>
          </p:cNvSpPr>
          <p:nvPr>
            <p:ph type="title"/>
          </p:nvPr>
        </p:nvSpPr>
        <p:spPr>
          <a:xfrm>
            <a:off x="228600" y="274638"/>
            <a:ext cx="5753100" cy="1143000"/>
          </a:xfrm>
        </p:spPr>
        <p:txBody>
          <a:bodyPr>
            <a:normAutofit fontScale="90000"/>
          </a:bodyPr>
          <a:lstStyle/>
          <a:p>
            <a:r>
              <a:rPr lang="en-US" altLang="zh-TW" smtClean="0">
                <a:ea typeface="新細明體" charset="-120"/>
                <a:cs typeface="新細明體" charset="-120"/>
              </a:rPr>
              <a:t>Truth Table Example #4: </a:t>
            </a:r>
            <a:br>
              <a:rPr lang="en-US" altLang="zh-TW" smtClean="0">
                <a:ea typeface="新細明體" charset="-120"/>
                <a:cs typeface="新細明體" charset="-120"/>
              </a:rPr>
            </a:br>
            <a:r>
              <a:rPr lang="en-US" altLang="zh-TW" smtClean="0">
                <a:ea typeface="新細明體" charset="-120"/>
                <a:cs typeface="新細明體" charset="-120"/>
              </a:rPr>
              <a:t>3-input Majority Circuit</a:t>
            </a:r>
          </a:p>
        </p:txBody>
      </p:sp>
      <p:sp>
        <p:nvSpPr>
          <p:cNvPr id="4" name="Date Placeholder 3"/>
          <p:cNvSpPr>
            <a:spLocks noGrp="1"/>
          </p:cNvSpPr>
          <p:nvPr>
            <p:ph type="dt" sz="quarter" idx="10"/>
          </p:nvPr>
        </p:nvSpPr>
        <p:spPr/>
        <p:txBody>
          <a:bodyPr/>
          <a:lstStyle/>
          <a:p>
            <a:pPr>
              <a:defRPr/>
            </a:pPr>
            <a:fld id="{5F85AE38-9C4F-6B4F-B73F-36DD2D87E053}" type="datetime1">
              <a:rPr lang="en-US" smtClean="0"/>
              <a:pPr>
                <a:defRPr/>
              </a:pPr>
              <a:t>3/14/12</a:t>
            </a:fld>
            <a:endParaRPr lang="en-US" dirty="0"/>
          </a:p>
        </p:txBody>
      </p:sp>
      <p:sp>
        <p:nvSpPr>
          <p:cNvPr id="6" name="Footer Placeholder 5"/>
          <p:cNvSpPr>
            <a:spLocks noGrp="1"/>
          </p:cNvSpPr>
          <p:nvPr>
            <p:ph type="ftr" sz="quarter" idx="11"/>
          </p:nvPr>
        </p:nvSpPr>
        <p:spPr/>
        <p:txBody>
          <a:bodyPr/>
          <a:lstStyle/>
          <a:p>
            <a:pPr>
              <a:defRPr/>
            </a:pPr>
            <a:r>
              <a:rPr lang="en-US" smtClean="0"/>
              <a:t>Spring 2012 -- Lecture #17</a:t>
            </a:r>
            <a:endParaRPr lang="en-US" dirty="0"/>
          </a:p>
        </p:txBody>
      </p:sp>
      <p:sp>
        <p:nvSpPr>
          <p:cNvPr id="5" name="Slide Number Placeholder 4"/>
          <p:cNvSpPr>
            <a:spLocks noGrp="1"/>
          </p:cNvSpPr>
          <p:nvPr>
            <p:ph type="sldNum" sz="quarter" idx="12"/>
          </p:nvPr>
        </p:nvSpPr>
        <p:spPr/>
        <p:txBody>
          <a:bodyPr/>
          <a:lstStyle/>
          <a:p>
            <a:pPr>
              <a:defRPr/>
            </a:pPr>
            <a:fld id="{2DE4E3B1-E6AB-E544-ACBE-F8F538F5B755}" type="slidenum">
              <a:rPr lang="en-US" smtClean="0"/>
              <a:pPr>
                <a:defRPr/>
              </a:pPr>
              <a:t>39</a:t>
            </a:fld>
            <a:endParaRPr lang="en-US"/>
          </a:p>
        </p:txBody>
      </p:sp>
      <p:sp>
        <p:nvSpPr>
          <p:cNvPr id="7" name="TextBox 6"/>
          <p:cNvSpPr txBox="1"/>
          <p:nvPr/>
        </p:nvSpPr>
        <p:spPr>
          <a:xfrm>
            <a:off x="609600" y="2298700"/>
            <a:ext cx="4586288" cy="461963"/>
          </a:xfrm>
          <a:prstGeom prst="rect">
            <a:avLst/>
          </a:prstGeom>
          <a:noFill/>
        </p:spPr>
        <p:txBody>
          <a:bodyPr wrap="none">
            <a:spAutoFit/>
          </a:bodyPr>
          <a:lstStyle/>
          <a:p>
            <a:pPr>
              <a:defRPr/>
            </a:pPr>
            <a:r>
              <a:rPr lang="en-US" sz="2400" dirty="0">
                <a:latin typeface="+mn-lt"/>
              </a:rPr>
              <a:t>Y = A B C  +  A B C   +  A B C  +  A B C</a:t>
            </a:r>
          </a:p>
        </p:txBody>
      </p:sp>
      <p:cxnSp>
        <p:nvCxnSpPr>
          <p:cNvPr id="9" name="Straight Connector 8"/>
          <p:cNvCxnSpPr/>
          <p:nvPr/>
        </p:nvCxnSpPr>
        <p:spPr>
          <a:xfrm>
            <a:off x="1104900" y="2362200"/>
            <a:ext cx="2286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411413" y="2379663"/>
            <a:ext cx="22860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795713" y="2378075"/>
            <a:ext cx="2286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6080125" y="3425825"/>
            <a:ext cx="2789238" cy="519113"/>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1084263" y="2328863"/>
            <a:ext cx="757237" cy="403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6116638" y="4656138"/>
            <a:ext cx="2790825" cy="51911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1905000" y="2354263"/>
            <a:ext cx="965200" cy="403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6115050" y="5249863"/>
            <a:ext cx="2790825" cy="520700"/>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2963863" y="2328863"/>
            <a:ext cx="1125537" cy="403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6115050" y="5846763"/>
            <a:ext cx="2790825" cy="51911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4081463" y="2354263"/>
            <a:ext cx="1087437" cy="403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TextBox 23"/>
          <p:cNvSpPr txBox="1"/>
          <p:nvPr/>
        </p:nvSpPr>
        <p:spPr>
          <a:xfrm>
            <a:off x="698500" y="3924300"/>
            <a:ext cx="3197225" cy="461963"/>
          </a:xfrm>
          <a:prstGeom prst="rect">
            <a:avLst/>
          </a:prstGeom>
          <a:noFill/>
        </p:spPr>
        <p:txBody>
          <a:bodyPr wrap="none">
            <a:spAutoFit/>
          </a:bodyPr>
          <a:lstStyle/>
          <a:p>
            <a:pPr>
              <a:defRPr/>
            </a:pPr>
            <a:r>
              <a:rPr lang="en-US" sz="2400" dirty="0">
                <a:latin typeface="+mn-lt"/>
              </a:rPr>
              <a:t>Y = B C  +  A (B C   +  B C)</a:t>
            </a:r>
          </a:p>
        </p:txBody>
      </p:sp>
      <p:cxnSp>
        <p:nvCxnSpPr>
          <p:cNvPr id="26" name="Straight Connector 25"/>
          <p:cNvCxnSpPr/>
          <p:nvPr/>
        </p:nvCxnSpPr>
        <p:spPr>
          <a:xfrm>
            <a:off x="2362200" y="3995738"/>
            <a:ext cx="21590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487738" y="3995738"/>
            <a:ext cx="21590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711200" y="4711700"/>
            <a:ext cx="2517775" cy="461963"/>
          </a:xfrm>
          <a:prstGeom prst="rect">
            <a:avLst/>
          </a:prstGeom>
          <a:noFill/>
        </p:spPr>
        <p:txBody>
          <a:bodyPr wrap="none">
            <a:spAutoFit/>
          </a:bodyPr>
          <a:lstStyle/>
          <a:p>
            <a:pPr>
              <a:defRPr/>
            </a:pPr>
            <a:r>
              <a:rPr lang="en-US" sz="2400" dirty="0">
                <a:latin typeface="+mn-lt"/>
              </a:rPr>
              <a:t>Y = B C  +  A (B + C)</a:t>
            </a:r>
          </a:p>
        </p:txBody>
      </p:sp>
      <p:sp>
        <p:nvSpPr>
          <p:cNvPr id="29" name="Oval 28"/>
          <p:cNvSpPr/>
          <p:nvPr/>
        </p:nvSpPr>
        <p:spPr>
          <a:xfrm>
            <a:off x="2616200" y="4876800"/>
            <a:ext cx="190500" cy="190500"/>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Rectangle 29"/>
          <p:cNvSpPr/>
          <p:nvPr/>
        </p:nvSpPr>
        <p:spPr>
          <a:xfrm>
            <a:off x="542925" y="3954463"/>
            <a:ext cx="3419475" cy="4143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Rectangle 30"/>
          <p:cNvSpPr/>
          <p:nvPr/>
        </p:nvSpPr>
        <p:spPr>
          <a:xfrm>
            <a:off x="542925" y="4767263"/>
            <a:ext cx="3419475" cy="4143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TextBox 31"/>
          <p:cNvSpPr txBox="1"/>
          <p:nvPr/>
        </p:nvSpPr>
        <p:spPr>
          <a:xfrm>
            <a:off x="592138" y="2722563"/>
            <a:ext cx="4776787" cy="1200150"/>
          </a:xfrm>
          <a:prstGeom prst="rect">
            <a:avLst/>
          </a:prstGeom>
          <a:noFill/>
        </p:spPr>
        <p:txBody>
          <a:bodyPr wrap="none">
            <a:spAutoFit/>
          </a:bodyPr>
          <a:lstStyle/>
          <a:p>
            <a:pPr>
              <a:defRPr/>
            </a:pPr>
            <a:r>
              <a:rPr lang="en-US" sz="2400" dirty="0">
                <a:latin typeface="+mn-lt"/>
              </a:rPr>
              <a:t>This is called </a:t>
            </a:r>
            <a:r>
              <a:rPr lang="en-US" sz="2400" i="1" dirty="0">
                <a:latin typeface="+mn-lt"/>
              </a:rPr>
              <a:t>Sum of Products </a:t>
            </a:r>
            <a:r>
              <a:rPr lang="en-US" sz="2400" dirty="0">
                <a:latin typeface="+mn-lt"/>
              </a:rPr>
              <a:t>form;</a:t>
            </a:r>
          </a:p>
          <a:p>
            <a:pPr>
              <a:defRPr/>
            </a:pPr>
            <a:r>
              <a:rPr lang="en-US" sz="2400" dirty="0">
                <a:latin typeface="+mn-lt"/>
              </a:rPr>
              <a:t>Just another way to represent the TT</a:t>
            </a:r>
            <a:br>
              <a:rPr lang="en-US" sz="2400" dirty="0">
                <a:latin typeface="+mn-lt"/>
              </a:rPr>
            </a:br>
            <a:r>
              <a:rPr lang="en-US" sz="2400" dirty="0">
                <a:latin typeface="+mn-lt"/>
              </a:rPr>
              <a:t>as a logical expression</a:t>
            </a:r>
          </a:p>
        </p:txBody>
      </p:sp>
      <p:sp>
        <p:nvSpPr>
          <p:cNvPr id="33" name="TextBox 32"/>
          <p:cNvSpPr txBox="1"/>
          <p:nvPr/>
        </p:nvSpPr>
        <p:spPr>
          <a:xfrm>
            <a:off x="542925" y="5126038"/>
            <a:ext cx="3090863" cy="831850"/>
          </a:xfrm>
          <a:prstGeom prst="rect">
            <a:avLst/>
          </a:prstGeom>
          <a:noFill/>
        </p:spPr>
        <p:txBody>
          <a:bodyPr wrap="none">
            <a:spAutoFit/>
          </a:bodyPr>
          <a:lstStyle/>
          <a:p>
            <a:pPr>
              <a:defRPr/>
            </a:pPr>
            <a:r>
              <a:rPr lang="en-US" sz="2400" dirty="0">
                <a:latin typeface="+mn-lt"/>
              </a:rPr>
              <a:t>More simplified forms </a:t>
            </a:r>
            <a:br>
              <a:rPr lang="en-US" sz="2400" dirty="0">
                <a:latin typeface="+mn-lt"/>
              </a:rPr>
            </a:br>
            <a:r>
              <a:rPr lang="en-US" sz="2400" dirty="0">
                <a:latin typeface="+mn-lt"/>
              </a:rPr>
              <a:t>(fewer gates and wires)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3" grpId="0" animBg="1"/>
      <p:bldP spid="18" grpId="0" animBg="1"/>
      <p:bldP spid="14" grpId="0" animBg="1"/>
      <p:bldP spid="20" grpId="0" animBg="1"/>
      <p:bldP spid="15" grpId="0" animBg="1"/>
      <p:bldP spid="22" grpId="0" animBg="1"/>
      <p:bldP spid="30" grpId="0" animBg="1"/>
      <p:bldP spid="31" grpId="0" animBg="1"/>
      <p:bldP spid="32" grpId="0"/>
      <p:bldP spid="33"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Agenda</a:t>
            </a:r>
          </a:p>
        </p:txBody>
      </p:sp>
      <p:sp>
        <p:nvSpPr>
          <p:cNvPr id="18435" name="Content Placeholder 2"/>
          <p:cNvSpPr>
            <a:spLocks noGrp="1"/>
          </p:cNvSpPr>
          <p:nvPr>
            <p:ph idx="1"/>
          </p:nvPr>
        </p:nvSpPr>
        <p:spPr/>
        <p:txBody>
          <a:bodyPr>
            <a:normAutofit/>
          </a:bodyPr>
          <a:lstStyle/>
          <a:p>
            <a:pPr eaLnBrk="1" hangingPunct="1"/>
            <a:r>
              <a:rPr lang="en-US" dirty="0" smtClean="0">
                <a:solidFill>
                  <a:srgbClr val="000000"/>
                </a:solidFill>
              </a:rPr>
              <a:t>Wrap up TLP</a:t>
            </a:r>
          </a:p>
          <a:p>
            <a:pPr eaLnBrk="1" hangingPunct="1"/>
            <a:r>
              <a:rPr lang="en-US" dirty="0" err="1" smtClean="0">
                <a:solidFill>
                  <a:srgbClr val="000000"/>
                </a:solidFill>
              </a:rPr>
              <a:t>Administrivia</a:t>
            </a:r>
            <a:endParaRPr lang="en-US" dirty="0" smtClean="0">
              <a:solidFill>
                <a:srgbClr val="000000"/>
              </a:solidFill>
            </a:endParaRPr>
          </a:p>
          <a:p>
            <a:pPr eaLnBrk="1" hangingPunct="1"/>
            <a:r>
              <a:rPr lang="en-US" dirty="0" smtClean="0">
                <a:solidFill>
                  <a:srgbClr val="000000"/>
                </a:solidFill>
              </a:rPr>
              <a:t>Switching Networks, Transistors</a:t>
            </a:r>
          </a:p>
          <a:p>
            <a:r>
              <a:rPr lang="en-US" dirty="0" smtClean="0"/>
              <a:t>Gates and Truth Tables for Circuits</a:t>
            </a:r>
          </a:p>
          <a:p>
            <a:pPr eaLnBrk="1" hangingPunct="1"/>
            <a:r>
              <a:rPr lang="en-US" dirty="0" smtClean="0"/>
              <a:t>Boolean Algebra</a:t>
            </a:r>
          </a:p>
          <a:p>
            <a:pPr eaLnBrk="1" hangingPunct="1"/>
            <a:r>
              <a:rPr lang="en-US" dirty="0" smtClean="0"/>
              <a:t>Summary</a:t>
            </a:r>
          </a:p>
        </p:txBody>
      </p:sp>
      <p:sp>
        <p:nvSpPr>
          <p:cNvPr id="7" name="Date Placeholder 6"/>
          <p:cNvSpPr>
            <a:spLocks noGrp="1"/>
          </p:cNvSpPr>
          <p:nvPr>
            <p:ph type="dt" sz="quarter" idx="10"/>
          </p:nvPr>
        </p:nvSpPr>
        <p:spPr/>
        <p:txBody>
          <a:bodyPr/>
          <a:lstStyle/>
          <a:p>
            <a:pPr>
              <a:defRPr/>
            </a:pPr>
            <a:fld id="{E8113AC4-EF2C-A343-9742-09BA635EB819}" type="datetime1">
              <a:rPr lang="en-US" smtClean="0"/>
              <a:pPr>
                <a:defRPr/>
              </a:pPr>
              <a:t>3/14/12</a:t>
            </a:fld>
            <a:endParaRPr lang="en-US"/>
          </a:p>
        </p:txBody>
      </p:sp>
      <p:sp>
        <p:nvSpPr>
          <p:cNvPr id="8" name="Slide Number Placeholder 7"/>
          <p:cNvSpPr>
            <a:spLocks noGrp="1"/>
          </p:cNvSpPr>
          <p:nvPr>
            <p:ph type="sldNum" sz="quarter" idx="12"/>
          </p:nvPr>
        </p:nvSpPr>
        <p:spPr/>
        <p:txBody>
          <a:bodyPr/>
          <a:lstStyle/>
          <a:p>
            <a:pPr>
              <a:defRPr/>
            </a:pPr>
            <a:fld id="{C76A89F4-F6D7-D246-ABE4-6820186B87D8}" type="slidenum">
              <a:rPr lang="en-US"/>
              <a:pPr>
                <a:defRPr/>
              </a:pPr>
              <a:t>4</a:t>
            </a:fld>
            <a:endParaRPr lang="en-US"/>
          </a:p>
        </p:txBody>
      </p:sp>
      <p:sp>
        <p:nvSpPr>
          <p:cNvPr id="9" name="Footer Placeholder 8"/>
          <p:cNvSpPr>
            <a:spLocks noGrp="1"/>
          </p:cNvSpPr>
          <p:nvPr>
            <p:ph type="ftr" sz="quarter" idx="11"/>
          </p:nvPr>
        </p:nvSpPr>
        <p:spPr/>
        <p:txBody>
          <a:bodyPr/>
          <a:lstStyle/>
          <a:p>
            <a:pPr>
              <a:defRPr/>
            </a:pPr>
            <a:r>
              <a:rPr lang="en-US" smtClean="0"/>
              <a:t>Spring 2012 -- Lecture #17</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 name="Footer Placeholder 4"/>
          <p:cNvSpPr>
            <a:spLocks noGrp="1"/>
          </p:cNvSpPr>
          <p:nvPr>
            <p:ph type="ftr" sz="quarter" idx="11"/>
          </p:nvPr>
        </p:nvSpPr>
        <p:spPr/>
        <p:txBody>
          <a:bodyPr/>
          <a:lstStyle/>
          <a:p>
            <a:pPr>
              <a:defRPr/>
            </a:pPr>
            <a:r>
              <a:rPr lang="en-US" smtClean="0"/>
              <a:t>Spring 2012 -- Lecture #17</a:t>
            </a:r>
            <a:endParaRPr lang="en-US"/>
          </a:p>
        </p:txBody>
      </p:sp>
      <p:pic>
        <p:nvPicPr>
          <p:cNvPr id="39939" name="Picture 9"/>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803400" y="4340225"/>
            <a:ext cx="690563" cy="301625"/>
          </a:xfrm>
          <a:prstGeom prst="rect">
            <a:avLst/>
          </a:prstGeom>
          <a:noFill/>
          <a:ln w="12700">
            <a:noFill/>
            <a:miter lim="800000"/>
            <a:headEnd/>
            <a:tailEnd/>
          </a:ln>
        </p:spPr>
      </p:pic>
      <p:pic>
        <p:nvPicPr>
          <p:cNvPr id="39940" name="Picture 10"/>
          <p:cNvPicPr>
            <a:picLocks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1803400" y="5495925"/>
            <a:ext cx="690563" cy="276225"/>
          </a:xfrm>
          <a:prstGeom prst="rect">
            <a:avLst/>
          </a:prstGeom>
          <a:noFill/>
          <a:ln w="12700">
            <a:noFill/>
            <a:miter lim="800000"/>
            <a:headEnd/>
            <a:tailEnd/>
          </a:ln>
        </p:spPr>
      </p:pic>
      <p:pic>
        <p:nvPicPr>
          <p:cNvPr id="39941" name="Picture 11"/>
          <p:cNvPicPr>
            <a:picLocks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3155950" y="4340225"/>
            <a:ext cx="750888" cy="301625"/>
          </a:xfrm>
          <a:prstGeom prst="rect">
            <a:avLst/>
          </a:prstGeom>
          <a:noFill/>
          <a:ln w="12700">
            <a:noFill/>
            <a:miter lim="800000"/>
            <a:headEnd/>
            <a:tailEnd/>
          </a:ln>
        </p:spPr>
      </p:pic>
      <p:pic>
        <p:nvPicPr>
          <p:cNvPr id="39942" name="Picture 12"/>
          <p:cNvPicPr>
            <a:picLocks noChangeArrowheads="1"/>
          </p:cNvPicPr>
          <p:nvPr/>
        </p:nvPicPr>
        <mc:AlternateContent>
          <mc:Choice xmlns:ma="http://schemas.microsoft.com/office/mac/drawingml/2008/main" Requires="ma">
            <p:blipFill>
              <a:blip r:embed="rId9"/>
              <a:srcRect/>
              <a:stretch>
                <a:fillRect/>
              </a:stretch>
            </p:blipFill>
          </mc:Choice>
          <mc:Fallback>
            <p:blipFill>
              <a:blip r:embed="rId10"/>
              <a:srcRect/>
              <a:stretch>
                <a:fillRect/>
              </a:stretch>
            </p:blipFill>
          </mc:Fallback>
        </mc:AlternateContent>
        <p:spPr bwMode="auto">
          <a:xfrm>
            <a:off x="3155950" y="5495925"/>
            <a:ext cx="750888" cy="276225"/>
          </a:xfrm>
          <a:prstGeom prst="rect">
            <a:avLst/>
          </a:prstGeom>
          <a:noFill/>
          <a:ln w="12700">
            <a:noFill/>
            <a:miter lim="800000"/>
            <a:headEnd/>
            <a:tailEnd/>
          </a:ln>
        </p:spPr>
      </p:pic>
      <p:pic>
        <p:nvPicPr>
          <p:cNvPr id="39943" name="Picture 13"/>
          <p:cNvPicPr>
            <a:picLocks noChangeArrowheads="1"/>
          </p:cNvPicPr>
          <p:nvPr/>
        </p:nvPicPr>
        <mc:AlternateContent>
          <mc:Choice xmlns:ma="http://schemas.microsoft.com/office/mac/drawingml/2008/main" Requires="ma">
            <p:blipFill>
              <a:blip r:embed="rId11"/>
              <a:srcRect/>
              <a:stretch>
                <a:fillRect/>
              </a:stretch>
            </p:blipFill>
          </mc:Choice>
          <mc:Fallback>
            <p:blipFill>
              <a:blip r:embed="rId12"/>
              <a:srcRect/>
              <a:stretch>
                <a:fillRect/>
              </a:stretch>
            </p:blipFill>
          </mc:Fallback>
        </mc:AlternateContent>
        <p:spPr bwMode="auto">
          <a:xfrm>
            <a:off x="1803400" y="3175000"/>
            <a:ext cx="438150" cy="249238"/>
          </a:xfrm>
          <a:prstGeom prst="rect">
            <a:avLst/>
          </a:prstGeom>
          <a:noFill/>
          <a:ln w="12700">
            <a:noFill/>
            <a:miter lim="800000"/>
            <a:headEnd/>
            <a:tailEnd/>
          </a:ln>
        </p:spPr>
      </p:pic>
      <p:pic>
        <p:nvPicPr>
          <p:cNvPr id="39944" name="Picture 14"/>
          <p:cNvPicPr>
            <a:picLocks noChangeArrowheads="1"/>
          </p:cNvPicPr>
          <p:nvPr/>
        </p:nvPicPr>
        <mc:AlternateContent>
          <mc:Choice xmlns:ma="http://schemas.microsoft.com/office/mac/drawingml/2008/main" Requires="ma">
            <p:blipFill>
              <a:blip r:embed="rId13"/>
              <a:srcRect/>
              <a:stretch>
                <a:fillRect/>
              </a:stretch>
            </p:blipFill>
          </mc:Choice>
          <mc:Fallback>
            <p:blipFill>
              <a:blip r:embed="rId14"/>
              <a:srcRect/>
              <a:stretch>
                <a:fillRect/>
              </a:stretch>
            </p:blipFill>
          </mc:Fallback>
        </mc:AlternateContent>
        <p:spPr bwMode="auto">
          <a:xfrm>
            <a:off x="3155950" y="3175000"/>
            <a:ext cx="501650" cy="249238"/>
          </a:xfrm>
          <a:prstGeom prst="rect">
            <a:avLst/>
          </a:prstGeom>
          <a:noFill/>
          <a:ln w="12700">
            <a:noFill/>
            <a:miter lim="800000"/>
            <a:headEnd/>
            <a:tailEnd/>
          </a:ln>
        </p:spPr>
      </p:pic>
      <p:sp>
        <p:nvSpPr>
          <p:cNvPr id="39945" name="Line 15"/>
          <p:cNvSpPr>
            <a:spLocks noChangeShapeType="1"/>
          </p:cNvSpPr>
          <p:nvPr/>
        </p:nvSpPr>
        <p:spPr bwMode="auto">
          <a:xfrm>
            <a:off x="3840163" y="3406775"/>
            <a:ext cx="2241550" cy="1454150"/>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a:p>
        </p:txBody>
      </p:sp>
      <p:sp>
        <p:nvSpPr>
          <p:cNvPr id="39946" name="Line 16"/>
          <p:cNvSpPr>
            <a:spLocks noChangeShapeType="1"/>
          </p:cNvSpPr>
          <p:nvPr/>
        </p:nvSpPr>
        <p:spPr bwMode="auto">
          <a:xfrm>
            <a:off x="3951288" y="4648200"/>
            <a:ext cx="2130425" cy="212725"/>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a:p>
        </p:txBody>
      </p:sp>
      <p:sp>
        <p:nvSpPr>
          <p:cNvPr id="39947" name="Line 17"/>
          <p:cNvSpPr>
            <a:spLocks noChangeShapeType="1"/>
          </p:cNvSpPr>
          <p:nvPr/>
        </p:nvSpPr>
        <p:spPr bwMode="auto">
          <a:xfrm flipV="1">
            <a:off x="4064000" y="4860925"/>
            <a:ext cx="2017713" cy="576263"/>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a:p>
        </p:txBody>
      </p:sp>
      <p:sp>
        <p:nvSpPr>
          <p:cNvPr id="39948" name="Rectangle 31"/>
          <p:cNvSpPr>
            <a:spLocks noGrp="1" noChangeArrowheads="1"/>
          </p:cNvSpPr>
          <p:nvPr>
            <p:ph type="title"/>
          </p:nvPr>
        </p:nvSpPr>
        <p:spPr/>
        <p:txBody>
          <a:bodyPr/>
          <a:lstStyle/>
          <a:p>
            <a:pPr eaLnBrk="1" hangingPunct="1"/>
            <a:r>
              <a:rPr lang="en-US"/>
              <a:t>Combinational Logic Symbols</a:t>
            </a:r>
          </a:p>
        </p:txBody>
      </p:sp>
      <p:sp>
        <p:nvSpPr>
          <p:cNvPr id="39949" name="Text Box 23"/>
          <p:cNvSpPr txBox="1">
            <a:spLocks noChangeArrowheads="1"/>
          </p:cNvSpPr>
          <p:nvPr/>
        </p:nvSpPr>
        <p:spPr bwMode="auto">
          <a:xfrm>
            <a:off x="2297113" y="3133725"/>
            <a:ext cx="284162"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Z</a:t>
            </a:r>
          </a:p>
        </p:txBody>
      </p:sp>
      <p:sp>
        <p:nvSpPr>
          <p:cNvPr id="39950" name="Text Box 24"/>
          <p:cNvSpPr txBox="1">
            <a:spLocks noChangeArrowheads="1"/>
          </p:cNvSpPr>
          <p:nvPr/>
        </p:nvSpPr>
        <p:spPr bwMode="auto">
          <a:xfrm>
            <a:off x="1489075" y="4222750"/>
            <a:ext cx="290513"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A</a:t>
            </a:r>
          </a:p>
        </p:txBody>
      </p:sp>
      <p:sp>
        <p:nvSpPr>
          <p:cNvPr id="39951" name="Text Box 25"/>
          <p:cNvSpPr txBox="1">
            <a:spLocks noChangeArrowheads="1"/>
          </p:cNvSpPr>
          <p:nvPr/>
        </p:nvSpPr>
        <p:spPr bwMode="auto">
          <a:xfrm>
            <a:off x="1489075" y="4435475"/>
            <a:ext cx="288925"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B</a:t>
            </a:r>
          </a:p>
        </p:txBody>
      </p:sp>
      <p:sp>
        <p:nvSpPr>
          <p:cNvPr id="39952" name="Text Box 26"/>
          <p:cNvSpPr txBox="1">
            <a:spLocks noChangeArrowheads="1"/>
          </p:cNvSpPr>
          <p:nvPr/>
        </p:nvSpPr>
        <p:spPr bwMode="auto">
          <a:xfrm>
            <a:off x="2557463" y="4316413"/>
            <a:ext cx="284162"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Z</a:t>
            </a:r>
          </a:p>
        </p:txBody>
      </p:sp>
      <p:sp>
        <p:nvSpPr>
          <p:cNvPr id="39953" name="Text Box 27"/>
          <p:cNvSpPr txBox="1">
            <a:spLocks noChangeArrowheads="1"/>
          </p:cNvSpPr>
          <p:nvPr/>
        </p:nvSpPr>
        <p:spPr bwMode="auto">
          <a:xfrm>
            <a:off x="2519363" y="5464175"/>
            <a:ext cx="284162"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Z</a:t>
            </a:r>
          </a:p>
        </p:txBody>
      </p:sp>
      <p:sp>
        <p:nvSpPr>
          <p:cNvPr id="39954" name="Text Box 28"/>
          <p:cNvSpPr txBox="1">
            <a:spLocks noChangeArrowheads="1"/>
          </p:cNvSpPr>
          <p:nvPr/>
        </p:nvSpPr>
        <p:spPr bwMode="auto">
          <a:xfrm>
            <a:off x="1477963" y="3132138"/>
            <a:ext cx="290512"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A</a:t>
            </a:r>
          </a:p>
        </p:txBody>
      </p:sp>
      <p:sp>
        <p:nvSpPr>
          <p:cNvPr id="39955" name="Text Box 29"/>
          <p:cNvSpPr txBox="1">
            <a:spLocks noChangeArrowheads="1"/>
          </p:cNvSpPr>
          <p:nvPr/>
        </p:nvSpPr>
        <p:spPr bwMode="auto">
          <a:xfrm>
            <a:off x="1485900" y="5372100"/>
            <a:ext cx="290513"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A</a:t>
            </a:r>
          </a:p>
        </p:txBody>
      </p:sp>
      <p:sp>
        <p:nvSpPr>
          <p:cNvPr id="39956" name="Text Box 30"/>
          <p:cNvSpPr txBox="1">
            <a:spLocks noChangeArrowheads="1"/>
          </p:cNvSpPr>
          <p:nvPr/>
        </p:nvSpPr>
        <p:spPr bwMode="auto">
          <a:xfrm>
            <a:off x="1485900" y="5584825"/>
            <a:ext cx="288925"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B</a:t>
            </a:r>
          </a:p>
        </p:txBody>
      </p:sp>
      <p:sp>
        <p:nvSpPr>
          <p:cNvPr id="39957" name="Rectangle 18"/>
          <p:cNvSpPr>
            <a:spLocks noChangeArrowheads="1"/>
          </p:cNvSpPr>
          <p:nvPr/>
        </p:nvSpPr>
        <p:spPr bwMode="auto">
          <a:xfrm>
            <a:off x="6164263" y="4302125"/>
            <a:ext cx="2603500" cy="1228725"/>
          </a:xfrm>
          <a:prstGeom prst="rect">
            <a:avLst/>
          </a:prstGeom>
          <a:noFill/>
          <a:ln w="12700">
            <a:noFill/>
            <a:miter lim="800000"/>
            <a:headEnd/>
            <a:tailEnd/>
          </a:ln>
        </p:spPr>
        <p:txBody>
          <a:bodyPr wrap="none" lIns="19050" tIns="26988" rIns="19050" bIns="26988">
            <a:prstTxWarp prst="textNoShape">
              <a:avLst/>
            </a:prstTxWarp>
          </a:bodyPr>
          <a:lstStyle/>
          <a:p>
            <a:pPr>
              <a:lnSpc>
                <a:spcPts val="2200"/>
              </a:lnSpc>
              <a:tabLst>
                <a:tab pos="457200" algn="l"/>
                <a:tab pos="914400" algn="l"/>
                <a:tab pos="1371600" algn="l"/>
              </a:tabLst>
            </a:pPr>
            <a:r>
              <a:rPr lang="en-US">
                <a:solidFill>
                  <a:srgbClr val="000000"/>
                </a:solidFill>
                <a:latin typeface="Calibri" charset="0"/>
              </a:rPr>
              <a:t>Easy to implement</a:t>
            </a:r>
            <a:br>
              <a:rPr lang="en-US">
                <a:solidFill>
                  <a:srgbClr val="000000"/>
                </a:solidFill>
                <a:latin typeface="Calibri" charset="0"/>
              </a:rPr>
            </a:br>
            <a:r>
              <a:rPr lang="en-US">
                <a:solidFill>
                  <a:srgbClr val="000000"/>
                </a:solidFill>
                <a:latin typeface="Calibri" charset="0"/>
              </a:rPr>
              <a:t>with CMOS transistors</a:t>
            </a:r>
            <a:br>
              <a:rPr lang="en-US">
                <a:solidFill>
                  <a:srgbClr val="000000"/>
                </a:solidFill>
                <a:latin typeface="Calibri" charset="0"/>
              </a:rPr>
            </a:br>
            <a:r>
              <a:rPr lang="en-US">
                <a:solidFill>
                  <a:srgbClr val="000000"/>
                </a:solidFill>
                <a:latin typeface="Calibri" charset="0"/>
              </a:rPr>
              <a:t>(the switches we have</a:t>
            </a:r>
            <a:br>
              <a:rPr lang="en-US">
                <a:solidFill>
                  <a:srgbClr val="000000"/>
                </a:solidFill>
                <a:latin typeface="Calibri" charset="0"/>
              </a:rPr>
            </a:br>
            <a:r>
              <a:rPr lang="en-US">
                <a:solidFill>
                  <a:srgbClr val="000000"/>
                </a:solidFill>
                <a:latin typeface="Calibri" charset="0"/>
              </a:rPr>
              <a:t>available and use most)</a:t>
            </a:r>
          </a:p>
        </p:txBody>
      </p:sp>
      <p:sp>
        <p:nvSpPr>
          <p:cNvPr id="24" name="Date Placeholder 23"/>
          <p:cNvSpPr>
            <a:spLocks noGrp="1"/>
          </p:cNvSpPr>
          <p:nvPr>
            <p:ph type="dt" sz="quarter" idx="10"/>
          </p:nvPr>
        </p:nvSpPr>
        <p:spPr/>
        <p:txBody>
          <a:bodyPr/>
          <a:lstStyle/>
          <a:p>
            <a:pPr>
              <a:defRPr/>
            </a:pPr>
            <a:fld id="{FE7E9D02-8EB4-5049-9AA1-84EC5BDCDCB4}" type="datetime1">
              <a:rPr lang="en-US" smtClean="0"/>
              <a:pPr>
                <a:defRPr/>
              </a:pPr>
              <a:t>3/14/12</a:t>
            </a:fld>
            <a:endParaRPr lang="en-US"/>
          </a:p>
        </p:txBody>
      </p:sp>
      <p:sp>
        <p:nvSpPr>
          <p:cNvPr id="25" name="Slide Number Placeholder 24"/>
          <p:cNvSpPr>
            <a:spLocks noGrp="1"/>
          </p:cNvSpPr>
          <p:nvPr>
            <p:ph type="sldNum" sz="quarter" idx="12"/>
          </p:nvPr>
        </p:nvSpPr>
        <p:spPr/>
        <p:txBody>
          <a:bodyPr/>
          <a:lstStyle/>
          <a:p>
            <a:pPr>
              <a:defRPr/>
            </a:pPr>
            <a:fld id="{868DC694-1BB0-F143-856D-D23E83EC16B0}" type="slidenum">
              <a:rPr lang="en-US"/>
              <a:pPr>
                <a:defRPr/>
              </a:pPr>
              <a:t>40</a:t>
            </a:fld>
            <a:endParaRPr lang="en-US"/>
          </a:p>
        </p:txBody>
      </p:sp>
      <p:sp>
        <p:nvSpPr>
          <p:cNvPr id="39960" name="Rectangle 32"/>
          <p:cNvSpPr>
            <a:spLocks noGrp="1" noChangeArrowheads="1"/>
          </p:cNvSpPr>
          <p:nvPr>
            <p:ph type="body" idx="1"/>
          </p:nvPr>
        </p:nvSpPr>
        <p:spPr>
          <a:xfrm>
            <a:off x="406400" y="1600200"/>
            <a:ext cx="8178800" cy="3910013"/>
          </a:xfrm>
        </p:spPr>
        <p:txBody>
          <a:bodyPr/>
          <a:lstStyle/>
          <a:p>
            <a:pPr eaLnBrk="1" hangingPunct="1">
              <a:lnSpc>
                <a:spcPct val="90000"/>
              </a:lnSpc>
            </a:pPr>
            <a:r>
              <a:rPr lang="en-US" sz="2400"/>
              <a:t>Common combinational logic systems have standard symbols called logic gates</a:t>
            </a:r>
            <a:r>
              <a:rPr lang="en-US" sz="2000"/>
              <a:t/>
            </a:r>
            <a:br>
              <a:rPr lang="en-US" sz="2000"/>
            </a:br>
            <a:endParaRPr lang="en-US" sz="2000"/>
          </a:p>
          <a:p>
            <a:pPr lvl="1" eaLnBrk="1" hangingPunct="1">
              <a:lnSpc>
                <a:spcPct val="110000"/>
              </a:lnSpc>
            </a:pPr>
            <a:r>
              <a:rPr lang="en-US" sz="1800"/>
              <a:t>Buffer, NOT</a:t>
            </a:r>
            <a:r>
              <a:rPr lang="en-US" sz="1600"/>
              <a:t/>
            </a:r>
            <a:br>
              <a:rPr lang="en-US" sz="1600"/>
            </a:br>
            <a:r>
              <a:rPr lang="en-US" sz="1600"/>
              <a:t/>
            </a:r>
            <a:br>
              <a:rPr lang="en-US" sz="1600"/>
            </a:br>
            <a:r>
              <a:rPr lang="en-US" sz="1600"/>
              <a:t/>
            </a:r>
            <a:br>
              <a:rPr lang="en-US" sz="1600"/>
            </a:br>
            <a:endParaRPr lang="en-US" sz="1600"/>
          </a:p>
          <a:p>
            <a:pPr lvl="1" eaLnBrk="1" hangingPunct="1">
              <a:lnSpc>
                <a:spcPct val="110000"/>
              </a:lnSpc>
            </a:pPr>
            <a:r>
              <a:rPr lang="en-US" sz="1800"/>
              <a:t>AND, NAND</a:t>
            </a:r>
            <a:r>
              <a:rPr lang="en-US" sz="1600"/>
              <a:t/>
            </a:r>
            <a:br>
              <a:rPr lang="en-US" sz="1600"/>
            </a:br>
            <a:r>
              <a:rPr lang="en-US" sz="1600"/>
              <a:t/>
            </a:r>
            <a:br>
              <a:rPr lang="en-US" sz="1600"/>
            </a:br>
            <a:r>
              <a:rPr lang="en-US" sz="1600"/>
              <a:t/>
            </a:r>
            <a:br>
              <a:rPr lang="en-US" sz="1600"/>
            </a:br>
            <a:endParaRPr lang="en-US" sz="1600"/>
          </a:p>
          <a:p>
            <a:pPr lvl="1" eaLnBrk="1" hangingPunct="1">
              <a:lnSpc>
                <a:spcPct val="110000"/>
              </a:lnSpc>
            </a:pPr>
            <a:r>
              <a:rPr lang="en-US" sz="1800"/>
              <a:t>OR, NOR</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Algebra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Use plus for OR </a:t>
            </a:r>
          </a:p>
          <a:p>
            <a:pPr lvl="1"/>
            <a:r>
              <a:rPr lang="en-US" dirty="0" smtClean="0"/>
              <a:t>“logical sum”</a:t>
            </a:r>
          </a:p>
          <a:p>
            <a:r>
              <a:rPr lang="en-US" dirty="0" smtClean="0"/>
              <a:t>Use product for AND (</a:t>
            </a:r>
            <a:r>
              <a:rPr lang="en-US" dirty="0" err="1" smtClean="0"/>
              <a:t>a</a:t>
            </a:r>
            <a:r>
              <a:rPr lang="en-US" dirty="0" err="1" smtClean="0">
                <a:latin typeface="Wingdings"/>
                <a:ea typeface="Wingdings"/>
                <a:cs typeface="Wingdings"/>
              </a:rPr>
              <a:t></a:t>
            </a:r>
            <a:r>
              <a:rPr lang="en-US" dirty="0" err="1" smtClean="0"/>
              <a:t>b</a:t>
            </a:r>
            <a:r>
              <a:rPr lang="en-US" dirty="0" smtClean="0"/>
              <a:t> or implied via </a:t>
            </a:r>
            <a:r>
              <a:rPr lang="en-US" dirty="0" err="1" smtClean="0"/>
              <a:t>ab</a:t>
            </a:r>
            <a:r>
              <a:rPr lang="en-US" dirty="0" smtClean="0"/>
              <a:t>)</a:t>
            </a:r>
          </a:p>
          <a:p>
            <a:pPr lvl="1"/>
            <a:r>
              <a:rPr lang="en-US" dirty="0" smtClean="0"/>
              <a:t>“logical product”</a:t>
            </a:r>
          </a:p>
          <a:p>
            <a:r>
              <a:rPr lang="en-US" dirty="0" smtClean="0"/>
              <a:t>“Hat” to mean complement (NOT) </a:t>
            </a:r>
          </a:p>
          <a:p>
            <a:r>
              <a:rPr lang="en-US" dirty="0" smtClean="0"/>
              <a:t>Thus</a:t>
            </a:r>
          </a:p>
          <a:p>
            <a:pPr>
              <a:buNone/>
            </a:pPr>
            <a:r>
              <a:rPr lang="en-US" dirty="0" smtClean="0"/>
              <a:t>	</a:t>
            </a:r>
            <a:r>
              <a:rPr lang="en-US" dirty="0" err="1" smtClean="0"/>
              <a:t>ab</a:t>
            </a:r>
            <a:r>
              <a:rPr lang="en-US" dirty="0" smtClean="0"/>
              <a:t> + a + </a:t>
            </a:r>
            <a:r>
              <a:rPr lang="en-US" dirty="0" err="1" smtClean="0"/>
              <a:t>c</a:t>
            </a:r>
            <a:r>
              <a:rPr lang="en-US" dirty="0" smtClean="0"/>
              <a:t> </a:t>
            </a:r>
          </a:p>
          <a:p>
            <a:pPr>
              <a:buNone/>
            </a:pPr>
            <a:r>
              <a:rPr lang="en-US" dirty="0" smtClean="0"/>
              <a:t>= 	</a:t>
            </a:r>
            <a:r>
              <a:rPr lang="en-US" dirty="0" err="1" smtClean="0"/>
              <a:t>a</a:t>
            </a:r>
            <a:r>
              <a:rPr lang="en-US" dirty="0" err="1" smtClean="0">
                <a:latin typeface="Wingdings"/>
                <a:ea typeface="Wingdings"/>
                <a:cs typeface="Wingdings"/>
              </a:rPr>
              <a:t></a:t>
            </a:r>
            <a:r>
              <a:rPr lang="en-US" dirty="0" err="1" smtClean="0"/>
              <a:t>b</a:t>
            </a:r>
            <a:r>
              <a:rPr lang="en-US" dirty="0" smtClean="0"/>
              <a:t> + a + </a:t>
            </a:r>
            <a:r>
              <a:rPr lang="en-US" dirty="0" err="1" smtClean="0"/>
              <a:t>c</a:t>
            </a:r>
            <a:r>
              <a:rPr lang="en-US" dirty="0" smtClean="0"/>
              <a:t> </a:t>
            </a:r>
          </a:p>
          <a:p>
            <a:pPr>
              <a:buNone/>
            </a:pPr>
            <a:r>
              <a:rPr lang="en-US" dirty="0" smtClean="0"/>
              <a:t>= 	(a AND </a:t>
            </a:r>
            <a:r>
              <a:rPr lang="en-US" dirty="0" err="1" smtClean="0"/>
              <a:t>b</a:t>
            </a:r>
            <a:r>
              <a:rPr lang="en-US" dirty="0" smtClean="0"/>
              <a:t>) OR a OR (NOT </a:t>
            </a:r>
            <a:r>
              <a:rPr lang="en-US" dirty="0" err="1" smtClean="0"/>
              <a:t>c</a:t>
            </a:r>
            <a:r>
              <a:rPr lang="en-US" dirty="0" smtClean="0"/>
              <a:t> )</a:t>
            </a:r>
            <a:endParaRPr lang="en-US" dirty="0"/>
          </a:p>
        </p:txBody>
      </p:sp>
      <p:sp>
        <p:nvSpPr>
          <p:cNvPr id="4" name="Date Placeholder 3"/>
          <p:cNvSpPr>
            <a:spLocks noGrp="1"/>
          </p:cNvSpPr>
          <p:nvPr>
            <p:ph type="dt" sz="half" idx="10"/>
          </p:nvPr>
        </p:nvSpPr>
        <p:spPr/>
        <p:txBody>
          <a:bodyPr/>
          <a:lstStyle/>
          <a:p>
            <a:fld id="{CE7987C2-7360-144F-AF45-08CF54C6CDFC}" type="datetime1">
              <a:rPr lang="en-US" smtClean="0"/>
              <a:pPr/>
              <a:t>3/14/12</a:t>
            </a:fld>
            <a:endParaRPr lang="en-US" dirty="0"/>
          </a:p>
        </p:txBody>
      </p:sp>
      <p:sp>
        <p:nvSpPr>
          <p:cNvPr id="5" name="Footer Placeholder 4"/>
          <p:cNvSpPr>
            <a:spLocks noGrp="1"/>
          </p:cNvSpPr>
          <p:nvPr>
            <p:ph type="ftr" sz="quarter" idx="11"/>
          </p:nvPr>
        </p:nvSpPr>
        <p:spPr/>
        <p:txBody>
          <a:bodyPr/>
          <a:lstStyle/>
          <a:p>
            <a:r>
              <a:rPr lang="en-US" smtClean="0"/>
              <a:t>Spring 2012 --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41</a:t>
            </a:fld>
            <a:endParaRPr lang="en-US" dirty="0"/>
          </a:p>
        </p:txBody>
      </p:sp>
      <p:cxnSp>
        <p:nvCxnSpPr>
          <p:cNvPr id="14" name="Straight Connector 13"/>
          <p:cNvCxnSpPr/>
          <p:nvPr/>
        </p:nvCxnSpPr>
        <p:spPr>
          <a:xfrm>
            <a:off x="2133601" y="4605867"/>
            <a:ext cx="355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302934" y="5130800"/>
            <a:ext cx="355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smtClean="0"/>
              <a:t>Boolean Algebra: Circuit &amp; Algebraic Simplification</a:t>
            </a:r>
          </a:p>
        </p:txBody>
      </p:sp>
      <p:pic>
        <p:nvPicPr>
          <p:cNvPr id="20483" name="Picture 3"/>
          <p:cNvPicPr>
            <a:picLocks noGrp="1" noChangeAspect="1" noChangeArrowheads="1"/>
          </p:cNvPicPr>
          <p:nvPr>
            <p:ph idx="1"/>
          </p:nvPr>
        </p:nvPicPr>
        <p:blipFill>
          <a:blip r:embed="rId2"/>
          <a:srcRect l="-10658" r="-10658"/>
          <a:stretch>
            <a:fillRect/>
          </a:stretch>
        </p:blipFill>
        <p:spPr/>
      </p:pic>
      <p:sp>
        <p:nvSpPr>
          <p:cNvPr id="5" name="Date Placeholder 4"/>
          <p:cNvSpPr>
            <a:spLocks noGrp="1"/>
          </p:cNvSpPr>
          <p:nvPr>
            <p:ph type="dt" sz="quarter" idx="10"/>
          </p:nvPr>
        </p:nvSpPr>
        <p:spPr/>
        <p:txBody>
          <a:bodyPr/>
          <a:lstStyle/>
          <a:p>
            <a:pPr>
              <a:defRPr/>
            </a:pPr>
            <a:fld id="{F1D4BBAB-3381-D34E-8ECE-99C9885D971F}" type="datetime1">
              <a:rPr lang="en-US" smtClean="0"/>
              <a:pPr>
                <a:defRPr/>
              </a:pPr>
              <a:t>3/14/12</a:t>
            </a:fld>
            <a:endParaRPr lang="en-US"/>
          </a:p>
        </p:txBody>
      </p:sp>
      <p:sp>
        <p:nvSpPr>
          <p:cNvPr id="7" name="Footer Placeholder 6"/>
          <p:cNvSpPr>
            <a:spLocks noGrp="1"/>
          </p:cNvSpPr>
          <p:nvPr>
            <p:ph type="ftr" sz="quarter" idx="11"/>
          </p:nvPr>
        </p:nvSpPr>
        <p:spPr/>
        <p:txBody>
          <a:bodyPr/>
          <a:lstStyle/>
          <a:p>
            <a:pPr>
              <a:defRPr/>
            </a:pPr>
            <a:r>
              <a:rPr lang="en-US" smtClean="0"/>
              <a:t>Spring 2012 -- Lecture #17</a:t>
            </a:r>
            <a:endParaRPr lang="en-US" dirty="0"/>
          </a:p>
        </p:txBody>
      </p:sp>
      <p:sp>
        <p:nvSpPr>
          <p:cNvPr id="6" name="Slide Number Placeholder 5"/>
          <p:cNvSpPr>
            <a:spLocks noGrp="1"/>
          </p:cNvSpPr>
          <p:nvPr>
            <p:ph type="sldNum" sz="quarter" idx="12"/>
          </p:nvPr>
        </p:nvSpPr>
        <p:spPr/>
        <p:txBody>
          <a:bodyPr/>
          <a:lstStyle/>
          <a:p>
            <a:pPr>
              <a:defRPr/>
            </a:pPr>
            <a:fld id="{5B711183-8E13-4C48-869E-7D2597D23605}"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9"/>
          <p:cNvPicPr>
            <a:picLocks noChangeAspect="1" noChangeArrowheads="1"/>
          </p:cNvPicPr>
          <p:nvPr/>
        </p:nvPicPr>
        <p:blipFill>
          <a:blip r:embed="rId2"/>
          <a:srcRect/>
          <a:stretch>
            <a:fillRect/>
          </a:stretch>
        </p:blipFill>
        <p:spPr bwMode="auto">
          <a:xfrm>
            <a:off x="152400" y="1905000"/>
            <a:ext cx="8991600" cy="3643313"/>
          </a:xfrm>
          <a:prstGeom prst="rect">
            <a:avLst/>
          </a:prstGeom>
          <a:noFill/>
          <a:ln w="9525">
            <a:noFill/>
            <a:miter lim="800000"/>
            <a:headEnd/>
            <a:tailEnd/>
          </a:ln>
        </p:spPr>
      </p:pic>
      <p:sp>
        <p:nvSpPr>
          <p:cNvPr id="21507" name="Rectangle 2"/>
          <p:cNvSpPr>
            <a:spLocks noGrp="1" noChangeArrowheads="1"/>
          </p:cNvSpPr>
          <p:nvPr>
            <p:ph type="title"/>
          </p:nvPr>
        </p:nvSpPr>
        <p:spPr/>
        <p:txBody>
          <a:bodyPr/>
          <a:lstStyle/>
          <a:p>
            <a:r>
              <a:rPr lang="en-US" altLang="zh-TW">
                <a:ea typeface="新細明體" charset="-120"/>
                <a:cs typeface="新細明體" charset="-120"/>
              </a:rPr>
              <a:t>Laws of Boolean Algebra</a:t>
            </a:r>
          </a:p>
        </p:txBody>
      </p:sp>
      <p:sp>
        <p:nvSpPr>
          <p:cNvPr id="5" name="Date Placeholder 4"/>
          <p:cNvSpPr>
            <a:spLocks noGrp="1"/>
          </p:cNvSpPr>
          <p:nvPr>
            <p:ph type="dt" sz="quarter" idx="10"/>
          </p:nvPr>
        </p:nvSpPr>
        <p:spPr/>
        <p:txBody>
          <a:bodyPr/>
          <a:lstStyle/>
          <a:p>
            <a:pPr>
              <a:defRPr/>
            </a:pPr>
            <a:fld id="{70EA3054-A29D-1C4D-B4E1-8F569C324E35}" type="datetime1">
              <a:rPr lang="en-US" smtClean="0"/>
              <a:pPr>
                <a:defRPr/>
              </a:pPr>
              <a:t>3/14/12</a:t>
            </a:fld>
            <a:endParaRPr lang="en-US"/>
          </a:p>
        </p:txBody>
      </p:sp>
      <p:sp>
        <p:nvSpPr>
          <p:cNvPr id="7" name="Footer Placeholder 6"/>
          <p:cNvSpPr>
            <a:spLocks noGrp="1"/>
          </p:cNvSpPr>
          <p:nvPr>
            <p:ph type="ftr" sz="quarter" idx="11"/>
          </p:nvPr>
        </p:nvSpPr>
        <p:spPr/>
        <p:txBody>
          <a:bodyPr/>
          <a:lstStyle/>
          <a:p>
            <a:pPr>
              <a:defRPr/>
            </a:pPr>
            <a:r>
              <a:rPr lang="en-US" smtClean="0"/>
              <a:t>Spring 2012 -- Lecture #17</a:t>
            </a:r>
            <a:endParaRPr lang="en-US" dirty="0"/>
          </a:p>
        </p:txBody>
      </p:sp>
      <p:sp>
        <p:nvSpPr>
          <p:cNvPr id="6" name="Slide Number Placeholder 5"/>
          <p:cNvSpPr>
            <a:spLocks noGrp="1"/>
          </p:cNvSpPr>
          <p:nvPr>
            <p:ph type="sldNum" sz="quarter" idx="12"/>
          </p:nvPr>
        </p:nvSpPr>
        <p:spPr/>
        <p:txBody>
          <a:bodyPr/>
          <a:lstStyle/>
          <a:p>
            <a:pPr>
              <a:defRPr/>
            </a:pPr>
            <a:fld id="{F8B4C87B-43A8-8F46-8AA2-A02CAEC51FDD}"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smtClean="0"/>
              <a:t>Boolean Algebraic Simplification Example</a:t>
            </a:r>
          </a:p>
        </p:txBody>
      </p:sp>
      <p:pic>
        <p:nvPicPr>
          <p:cNvPr id="22531" name="Picture 3"/>
          <p:cNvPicPr>
            <a:picLocks noGrp="1" noChangeAspect="1" noChangeArrowheads="1"/>
          </p:cNvPicPr>
          <p:nvPr>
            <p:ph idx="1"/>
          </p:nvPr>
        </p:nvPicPr>
        <p:blipFill>
          <a:blip r:embed="rId3"/>
          <a:srcRect t="-45120" b="-45120"/>
          <a:stretch>
            <a:fillRect/>
          </a:stretch>
        </p:blipFill>
        <p:spPr/>
      </p:pic>
      <p:sp>
        <p:nvSpPr>
          <p:cNvPr id="4" name="Date Placeholder 3"/>
          <p:cNvSpPr>
            <a:spLocks noGrp="1"/>
          </p:cNvSpPr>
          <p:nvPr>
            <p:ph type="dt" sz="quarter" idx="10"/>
          </p:nvPr>
        </p:nvSpPr>
        <p:spPr/>
        <p:txBody>
          <a:bodyPr/>
          <a:lstStyle/>
          <a:p>
            <a:pPr>
              <a:defRPr/>
            </a:pPr>
            <a:fld id="{68FD4DDA-4D9A-CB4D-AB7F-0A6BC10A6119}" type="datetime1">
              <a:rPr lang="en-US" smtClean="0"/>
              <a:pPr>
                <a:defRPr/>
              </a:pPr>
              <a:t>3/14/12</a:t>
            </a:fld>
            <a:endParaRPr lang="en-US"/>
          </a:p>
        </p:txBody>
      </p:sp>
      <p:sp>
        <p:nvSpPr>
          <p:cNvPr id="6" name="Footer Placeholder 5"/>
          <p:cNvSpPr>
            <a:spLocks noGrp="1"/>
          </p:cNvSpPr>
          <p:nvPr>
            <p:ph type="ftr" sz="quarter" idx="11"/>
          </p:nvPr>
        </p:nvSpPr>
        <p:spPr/>
        <p:txBody>
          <a:bodyPr/>
          <a:lstStyle/>
          <a:p>
            <a:pPr>
              <a:defRPr/>
            </a:pPr>
            <a:r>
              <a:rPr lang="en-US" smtClean="0"/>
              <a:t>Spring 2012 -- Lecture #17</a:t>
            </a:r>
            <a:endParaRPr lang="en-US" dirty="0"/>
          </a:p>
        </p:txBody>
      </p:sp>
      <p:sp>
        <p:nvSpPr>
          <p:cNvPr id="5" name="Slide Number Placeholder 4"/>
          <p:cNvSpPr>
            <a:spLocks noGrp="1"/>
          </p:cNvSpPr>
          <p:nvPr>
            <p:ph type="sldNum" sz="quarter" idx="12"/>
          </p:nvPr>
        </p:nvSpPr>
        <p:spPr/>
        <p:txBody>
          <a:bodyPr/>
          <a:lstStyle/>
          <a:p>
            <a:pPr>
              <a:defRPr/>
            </a:pPr>
            <a:fld id="{3A3F7988-85C2-6F4F-ADC4-2B5AB1466059}" type="slidenum">
              <a:rPr lang="en-US" smtClean="0"/>
              <a:pPr>
                <a:defRPr/>
              </a:pPr>
              <a:t>44</a:t>
            </a:fld>
            <a:endParaRPr lang="en-US"/>
          </a:p>
        </p:txBody>
      </p:sp>
      <p:sp>
        <p:nvSpPr>
          <p:cNvPr id="7" name="Rectangle 6"/>
          <p:cNvSpPr/>
          <p:nvPr/>
        </p:nvSpPr>
        <p:spPr>
          <a:xfrm>
            <a:off x="965200" y="3352800"/>
            <a:ext cx="7772400" cy="4746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965200" y="3962400"/>
            <a:ext cx="7772400" cy="4746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965200" y="4605338"/>
            <a:ext cx="7772400" cy="4746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smtClean="0"/>
              <a:t>Boolean Algebraic Simplification Example</a:t>
            </a:r>
          </a:p>
        </p:txBody>
      </p:sp>
      <p:pic>
        <p:nvPicPr>
          <p:cNvPr id="22531" name="Picture 3"/>
          <p:cNvPicPr>
            <a:picLocks noGrp="1" noChangeAspect="1" noChangeArrowheads="1"/>
          </p:cNvPicPr>
          <p:nvPr>
            <p:ph idx="1"/>
          </p:nvPr>
        </p:nvPicPr>
        <p:blipFill>
          <a:blip r:embed="rId3"/>
          <a:srcRect t="-45120" b="-45120"/>
          <a:stretch>
            <a:fillRect/>
          </a:stretch>
        </p:blipFill>
        <p:spPr>
          <a:xfrm>
            <a:off x="914400" y="380999"/>
            <a:ext cx="8229600" cy="4525963"/>
          </a:xfrm>
        </p:spPr>
      </p:pic>
      <p:sp>
        <p:nvSpPr>
          <p:cNvPr id="4" name="Date Placeholder 3"/>
          <p:cNvSpPr>
            <a:spLocks noGrp="1"/>
          </p:cNvSpPr>
          <p:nvPr>
            <p:ph type="dt" sz="quarter" idx="10"/>
          </p:nvPr>
        </p:nvSpPr>
        <p:spPr/>
        <p:txBody>
          <a:bodyPr/>
          <a:lstStyle/>
          <a:p>
            <a:pPr>
              <a:defRPr/>
            </a:pPr>
            <a:fld id="{CCFCCD8E-FF0E-D94B-9154-1ED0C7838DD6}" type="datetime1">
              <a:rPr lang="en-US" smtClean="0"/>
              <a:pPr>
                <a:defRPr/>
              </a:pPr>
              <a:t>3/14/12</a:t>
            </a:fld>
            <a:endParaRPr lang="en-US"/>
          </a:p>
        </p:txBody>
      </p:sp>
      <p:sp>
        <p:nvSpPr>
          <p:cNvPr id="6" name="Footer Placeholder 5"/>
          <p:cNvSpPr>
            <a:spLocks noGrp="1"/>
          </p:cNvSpPr>
          <p:nvPr>
            <p:ph type="ftr" sz="quarter" idx="11"/>
          </p:nvPr>
        </p:nvSpPr>
        <p:spPr/>
        <p:txBody>
          <a:bodyPr/>
          <a:lstStyle/>
          <a:p>
            <a:pPr>
              <a:defRPr/>
            </a:pPr>
            <a:r>
              <a:rPr lang="en-US" smtClean="0"/>
              <a:t>Spring 2012 -- Lecture #17</a:t>
            </a:r>
            <a:endParaRPr lang="en-US" dirty="0"/>
          </a:p>
        </p:txBody>
      </p:sp>
      <p:sp>
        <p:nvSpPr>
          <p:cNvPr id="5" name="Slide Number Placeholder 4"/>
          <p:cNvSpPr>
            <a:spLocks noGrp="1"/>
          </p:cNvSpPr>
          <p:nvPr>
            <p:ph type="sldNum" sz="quarter" idx="12"/>
          </p:nvPr>
        </p:nvSpPr>
        <p:spPr/>
        <p:txBody>
          <a:bodyPr/>
          <a:lstStyle/>
          <a:p>
            <a:pPr>
              <a:defRPr/>
            </a:pPr>
            <a:fld id="{3A3F7988-85C2-6F4F-ADC4-2B5AB1466059}" type="slidenum">
              <a:rPr lang="en-US" smtClean="0"/>
              <a:pPr>
                <a:defRPr/>
              </a:pPr>
              <a:t>45</a:t>
            </a:fld>
            <a:endParaRPr lang="en-US"/>
          </a:p>
        </p:txBody>
      </p:sp>
      <p:sp>
        <p:nvSpPr>
          <p:cNvPr id="10" name="TextBox 9"/>
          <p:cNvSpPr txBox="1"/>
          <p:nvPr/>
        </p:nvSpPr>
        <p:spPr>
          <a:xfrm>
            <a:off x="0" y="2112176"/>
            <a:ext cx="1294946" cy="4524315"/>
          </a:xfrm>
          <a:prstGeom prst="rect">
            <a:avLst/>
          </a:prstGeom>
          <a:noFill/>
        </p:spPr>
        <p:txBody>
          <a:bodyPr wrap="square" rtlCol="0">
            <a:spAutoFit/>
          </a:bodyPr>
          <a:lstStyle/>
          <a:p>
            <a:r>
              <a:rPr lang="en-US" sz="3200" dirty="0" smtClean="0"/>
              <a:t>a </a:t>
            </a:r>
            <a:r>
              <a:rPr lang="en-US" sz="3200" dirty="0" err="1" smtClean="0"/>
              <a:t>b</a:t>
            </a:r>
            <a:r>
              <a:rPr lang="en-US" sz="3200" dirty="0" smtClean="0"/>
              <a:t> </a:t>
            </a:r>
            <a:r>
              <a:rPr lang="en-US" sz="3200" dirty="0" err="1" smtClean="0"/>
              <a:t>c</a:t>
            </a:r>
            <a:r>
              <a:rPr lang="en-US" sz="3200" dirty="0" smtClean="0"/>
              <a:t> </a:t>
            </a:r>
            <a:r>
              <a:rPr lang="en-US" sz="3200" dirty="0" err="1" smtClean="0"/>
              <a:t>y</a:t>
            </a:r>
            <a:endParaRPr lang="en-US" sz="3200" dirty="0" smtClean="0"/>
          </a:p>
          <a:p>
            <a:r>
              <a:rPr lang="en-US" sz="3200" dirty="0" smtClean="0"/>
              <a:t>0 0 0 0</a:t>
            </a:r>
          </a:p>
          <a:p>
            <a:r>
              <a:rPr lang="en-US" sz="3200" dirty="0" smtClean="0"/>
              <a:t>0 0 1 1</a:t>
            </a:r>
          </a:p>
          <a:p>
            <a:r>
              <a:rPr lang="en-US" sz="3200" dirty="0" smtClean="0"/>
              <a:t>0 1 0 0</a:t>
            </a:r>
          </a:p>
          <a:p>
            <a:r>
              <a:rPr lang="en-US" sz="3200" dirty="0" smtClean="0"/>
              <a:t>0 1 1 1</a:t>
            </a:r>
          </a:p>
          <a:p>
            <a:r>
              <a:rPr lang="en-US" sz="3200" dirty="0" smtClean="0"/>
              <a:t>1 0 0 1</a:t>
            </a:r>
          </a:p>
          <a:p>
            <a:r>
              <a:rPr lang="en-US" sz="3200" dirty="0" smtClean="0"/>
              <a:t>1 0 1 1</a:t>
            </a:r>
          </a:p>
          <a:p>
            <a:r>
              <a:rPr lang="en-US" sz="3200" dirty="0" smtClean="0"/>
              <a:t>1 1 0 1</a:t>
            </a:r>
          </a:p>
          <a:p>
            <a:r>
              <a:rPr lang="en-US" sz="3200" dirty="0" smtClean="0"/>
              <a:t>1 1 1 1</a:t>
            </a:r>
            <a:endParaRPr lang="en-US" sz="320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Summary</a:t>
            </a:r>
          </a:p>
        </p:txBody>
      </p:sp>
      <p:sp>
        <p:nvSpPr>
          <p:cNvPr id="53251" name="Content Placeholder 2"/>
          <p:cNvSpPr>
            <a:spLocks noGrp="1"/>
          </p:cNvSpPr>
          <p:nvPr>
            <p:ph idx="1"/>
          </p:nvPr>
        </p:nvSpPr>
        <p:spPr/>
        <p:txBody>
          <a:bodyPr>
            <a:normAutofit/>
          </a:bodyPr>
          <a:lstStyle/>
          <a:p>
            <a:r>
              <a:rPr lang="en-US" dirty="0" smtClean="0"/>
              <a:t>Real world voltages are analog, but are quantized to represent logic 0 and logic 1</a:t>
            </a:r>
          </a:p>
          <a:p>
            <a:r>
              <a:rPr lang="en-US" dirty="0" smtClean="0"/>
              <a:t>Transistors are just switches, combined to form gates: AND, OR, NOT, NAND, NOR</a:t>
            </a:r>
          </a:p>
          <a:p>
            <a:r>
              <a:rPr lang="en-US" dirty="0" smtClean="0"/>
              <a:t>Truth table can be mapped to gates for combinational logic design</a:t>
            </a:r>
          </a:p>
          <a:p>
            <a:r>
              <a:rPr lang="en-US" dirty="0" smtClean="0"/>
              <a:t>Boolean algebra allows minimization of gates</a:t>
            </a:r>
          </a:p>
          <a:p>
            <a:pPr>
              <a:buFont typeface="Arial" charset="0"/>
              <a:buNone/>
            </a:pPr>
            <a:endParaRPr lang="en-US" dirty="0" smtClean="0"/>
          </a:p>
        </p:txBody>
      </p:sp>
      <p:sp>
        <p:nvSpPr>
          <p:cNvPr id="4" name="Date Placeholder 3"/>
          <p:cNvSpPr>
            <a:spLocks noGrp="1"/>
          </p:cNvSpPr>
          <p:nvPr>
            <p:ph type="dt" sz="quarter" idx="10"/>
          </p:nvPr>
        </p:nvSpPr>
        <p:spPr/>
        <p:txBody>
          <a:bodyPr/>
          <a:lstStyle/>
          <a:p>
            <a:pPr>
              <a:defRPr/>
            </a:pPr>
            <a:fld id="{EE5CFD4F-BA84-EB4D-A372-B52AAC258300}" type="datetime1">
              <a:rPr lang="en-US" smtClean="0"/>
              <a:pPr>
                <a:defRPr/>
              </a:pPr>
              <a:t>3/14/12</a:t>
            </a:fld>
            <a:endParaRPr lang="en-US"/>
          </a:p>
        </p:txBody>
      </p:sp>
      <p:sp>
        <p:nvSpPr>
          <p:cNvPr id="5" name="Footer Placeholder 4"/>
          <p:cNvSpPr>
            <a:spLocks noGrp="1"/>
          </p:cNvSpPr>
          <p:nvPr>
            <p:ph type="ftr" sz="quarter" idx="11"/>
          </p:nvPr>
        </p:nvSpPr>
        <p:spPr/>
        <p:txBody>
          <a:bodyPr/>
          <a:lstStyle/>
          <a:p>
            <a:pPr>
              <a:defRPr/>
            </a:pPr>
            <a:r>
              <a:rPr lang="en-US" smtClean="0"/>
              <a:t>Spring 2012 -- Lecture #17</a:t>
            </a:r>
            <a:endParaRPr lang="en-US"/>
          </a:p>
        </p:txBody>
      </p:sp>
      <p:sp>
        <p:nvSpPr>
          <p:cNvPr id="6" name="Slide Number Placeholder 5"/>
          <p:cNvSpPr>
            <a:spLocks noGrp="1"/>
          </p:cNvSpPr>
          <p:nvPr>
            <p:ph type="sldNum" sz="quarter" idx="12"/>
          </p:nvPr>
        </p:nvSpPr>
        <p:spPr/>
        <p:txBody>
          <a:bodyPr/>
          <a:lstStyle/>
          <a:p>
            <a:pPr>
              <a:defRPr/>
            </a:pPr>
            <a:fld id="{C95946B9-29A8-494E-A355-6DFE277D15B6}"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Spring 2012 -- Lecture #17</a:t>
            </a:r>
            <a:endParaRPr lang="en-AU"/>
          </a:p>
        </p:txBody>
      </p:sp>
      <p:sp>
        <p:nvSpPr>
          <p:cNvPr id="285698" name="Rectangle 2"/>
          <p:cNvSpPr>
            <a:spLocks noGrp="1" noChangeArrowheads="1"/>
          </p:cNvSpPr>
          <p:nvPr>
            <p:ph type="title"/>
          </p:nvPr>
        </p:nvSpPr>
        <p:spPr/>
        <p:txBody>
          <a:bodyPr/>
          <a:lstStyle/>
          <a:p>
            <a:r>
              <a:rPr lang="en-AU" dirty="0" smtClean="0"/>
              <a:t>Review: Strong </a:t>
            </a:r>
            <a:r>
              <a:rPr lang="en-AU" dirty="0" err="1"/>
              <a:t>vs</a:t>
            </a:r>
            <a:r>
              <a:rPr lang="en-AU" dirty="0"/>
              <a:t> Weak Scaling</a:t>
            </a:r>
          </a:p>
        </p:txBody>
      </p:sp>
      <p:sp>
        <p:nvSpPr>
          <p:cNvPr id="285699" name="Rectangle 3"/>
          <p:cNvSpPr>
            <a:spLocks noGrp="1" noChangeArrowheads="1"/>
          </p:cNvSpPr>
          <p:nvPr>
            <p:ph type="body" idx="1"/>
          </p:nvPr>
        </p:nvSpPr>
        <p:spPr/>
        <p:txBody>
          <a:bodyPr>
            <a:normAutofit/>
          </a:bodyPr>
          <a:lstStyle/>
          <a:p>
            <a:r>
              <a:rPr lang="en-AU" dirty="0"/>
              <a:t>Strong scaling: problem size fixed</a:t>
            </a:r>
            <a:endParaRPr lang="en-AU" dirty="0" smtClean="0"/>
          </a:p>
          <a:p>
            <a:r>
              <a:rPr lang="en-AU" dirty="0" smtClean="0"/>
              <a:t>Weak </a:t>
            </a:r>
            <a:r>
              <a:rPr lang="en-AU" dirty="0"/>
              <a:t>scaling: problem size proportional to</a:t>
            </a:r>
            <a:r>
              <a:rPr lang="en-AU" dirty="0" smtClean="0"/>
              <a:t> increase in number </a:t>
            </a:r>
            <a:r>
              <a:rPr lang="en-AU" dirty="0"/>
              <a:t>of </a:t>
            </a:r>
            <a:r>
              <a:rPr lang="en-AU" dirty="0" smtClean="0"/>
              <a:t>processors</a:t>
            </a:r>
          </a:p>
          <a:p>
            <a:pPr lvl="1"/>
            <a:r>
              <a:rPr lang="en-US" dirty="0" smtClean="0"/>
              <a:t>Speedup on multiprocessor while keeping problem size fixed is harder than speedup by increasing the size of the problem</a:t>
            </a:r>
          </a:p>
          <a:p>
            <a:pPr lvl="1"/>
            <a:r>
              <a:rPr lang="en-US" dirty="0" smtClean="0"/>
              <a:t>But a natural use of a lot more performance is to solve a lot bigger problem</a:t>
            </a:r>
          </a:p>
        </p:txBody>
      </p:sp>
      <p:sp>
        <p:nvSpPr>
          <p:cNvPr id="5" name="Date Placeholder 4"/>
          <p:cNvSpPr>
            <a:spLocks noGrp="1"/>
          </p:cNvSpPr>
          <p:nvPr>
            <p:ph type="dt" sz="half" idx="10"/>
          </p:nvPr>
        </p:nvSpPr>
        <p:spPr/>
        <p:txBody>
          <a:bodyPr/>
          <a:lstStyle/>
          <a:p>
            <a:fld id="{EE30E7C1-1812-CB44-A102-D1442EF356F5}" type="datetime1">
              <a:rPr lang="en-US" smtClean="0"/>
              <a:pPr/>
              <a:t>3/14/12</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
            </a:r>
            <a:endParaRPr lang="en-US" dirty="0"/>
          </a:p>
        </p:txBody>
      </p:sp>
      <p:sp>
        <p:nvSpPr>
          <p:cNvPr id="3" name="Content Placeholder 2"/>
          <p:cNvSpPr>
            <a:spLocks noGrp="1"/>
          </p:cNvSpPr>
          <p:nvPr>
            <p:ph idx="1"/>
          </p:nvPr>
        </p:nvSpPr>
        <p:spPr/>
        <p:txBody>
          <a:bodyPr/>
          <a:lstStyle/>
          <a:p>
            <a:r>
              <a:rPr lang="en-US" dirty="0" smtClean="0"/>
              <a:t>Try compile and run at NUM_THREADS = 64</a:t>
            </a:r>
          </a:p>
          <a:p>
            <a:r>
              <a:rPr lang="en-US" dirty="0" smtClean="0"/>
              <a:t>Try compile and run at NUM_THREADS = 64 with –O2</a:t>
            </a:r>
          </a:p>
          <a:p>
            <a:r>
              <a:rPr lang="en-US" dirty="0" smtClean="0"/>
              <a:t>Try compile and run at NUM_THREADS = 32, 16, 8, … with –O2</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57D9D063-39BD-FB4C-9615-E02A0D080316}" type="datetime1">
              <a:rPr lang="en-US" smtClean="0"/>
              <a:pPr/>
              <a:t>3/14/12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1067" y="0"/>
            <a:ext cx="8229600" cy="1143000"/>
          </a:xfrm>
        </p:spPr>
        <p:txBody>
          <a:bodyPr/>
          <a:lstStyle/>
          <a:p>
            <a:r>
              <a:rPr lang="en-US" dirty="0" smtClean="0"/>
              <a:t>32 Core: Speed-up vs. Scale-up</a:t>
            </a:r>
            <a:endParaRPr lang="en-US" dirty="0"/>
          </a:p>
        </p:txBody>
      </p:sp>
      <p:sp>
        <p:nvSpPr>
          <p:cNvPr id="4" name="Date Placeholder 3"/>
          <p:cNvSpPr>
            <a:spLocks noGrp="1"/>
          </p:cNvSpPr>
          <p:nvPr>
            <p:ph type="dt" sz="half" idx="10"/>
          </p:nvPr>
        </p:nvSpPr>
        <p:spPr/>
        <p:txBody>
          <a:bodyPr/>
          <a:lstStyle/>
          <a:p>
            <a:fld id="{21A5515B-221F-DF46-AFB5-894BFB67C319}" type="datetime1">
              <a:rPr lang="en-US" smtClean="0"/>
              <a:pPr/>
              <a:t>3/14/12</a:t>
            </a:fld>
            <a:endParaRPr lang="en-US" dirty="0"/>
          </a:p>
        </p:txBody>
      </p:sp>
      <p:sp>
        <p:nvSpPr>
          <p:cNvPr id="5" name="Footer Placeholder 4"/>
          <p:cNvSpPr>
            <a:spLocks noGrp="1"/>
          </p:cNvSpPr>
          <p:nvPr>
            <p:ph type="ftr" sz="quarter" idx="11"/>
          </p:nvPr>
        </p:nvSpPr>
        <p:spPr/>
        <p:txBody>
          <a:bodyPr/>
          <a:lstStyle/>
          <a:p>
            <a:r>
              <a:rPr lang="en-US" smtClean="0"/>
              <a:t>Spring 2012 -- Lecture #16</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7</a:t>
            </a:fld>
            <a:endParaRPr lang="en-US" dirty="0"/>
          </a:p>
        </p:txBody>
      </p:sp>
      <p:graphicFrame>
        <p:nvGraphicFramePr>
          <p:cNvPr id="7" name="Object 6"/>
          <p:cNvGraphicFramePr>
            <a:graphicFrameLocks noChangeAspect="1"/>
          </p:cNvGraphicFramePr>
          <p:nvPr/>
        </p:nvGraphicFramePr>
        <p:xfrm>
          <a:off x="581542" y="2029883"/>
          <a:ext cx="8020591" cy="3965835"/>
        </p:xfrm>
        <a:graphic>
          <a:graphicData uri="http://schemas.openxmlformats.org/presentationml/2006/ole">
            <p:oleObj spid="_x0000_s229378" name="Worksheet" r:id="rId3" imgW="5727700" imgH="2832100" progId="Excel.Sheet.8">
              <p:embed/>
            </p:oleObj>
          </a:graphicData>
        </a:graphic>
      </p:graphicFrame>
      <p:cxnSp>
        <p:nvCxnSpPr>
          <p:cNvPr id="9" name="Straight Connector 8"/>
          <p:cNvCxnSpPr/>
          <p:nvPr/>
        </p:nvCxnSpPr>
        <p:spPr>
          <a:xfrm rot="5400000">
            <a:off x="2006602" y="3530602"/>
            <a:ext cx="5130803" cy="33865"/>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676402" y="999067"/>
            <a:ext cx="2705588" cy="1077218"/>
          </a:xfrm>
          <a:prstGeom prst="rect">
            <a:avLst/>
          </a:prstGeom>
          <a:noFill/>
        </p:spPr>
        <p:txBody>
          <a:bodyPr wrap="none" rtlCol="0">
            <a:spAutoFit/>
          </a:bodyPr>
          <a:lstStyle/>
          <a:p>
            <a:pPr algn="ctr"/>
            <a:r>
              <a:rPr lang="en-US" sz="3200" dirty="0" smtClean="0"/>
              <a:t>Speed-up:</a:t>
            </a:r>
          </a:p>
          <a:p>
            <a:pPr algn="ctr"/>
            <a:r>
              <a:rPr lang="en-US" sz="3200" dirty="0" smtClean="0"/>
              <a:t>(strong scaling)</a:t>
            </a:r>
            <a:endParaRPr lang="en-US" sz="3200" dirty="0"/>
          </a:p>
        </p:txBody>
      </p:sp>
      <p:sp>
        <p:nvSpPr>
          <p:cNvPr id="14" name="TextBox 13"/>
          <p:cNvSpPr txBox="1"/>
          <p:nvPr/>
        </p:nvSpPr>
        <p:spPr>
          <a:xfrm>
            <a:off x="4690533" y="965201"/>
            <a:ext cx="3962400" cy="1077218"/>
          </a:xfrm>
          <a:prstGeom prst="rect">
            <a:avLst/>
          </a:prstGeom>
          <a:noFill/>
        </p:spPr>
        <p:txBody>
          <a:bodyPr wrap="square" rtlCol="0">
            <a:spAutoFit/>
          </a:bodyPr>
          <a:lstStyle/>
          <a:p>
            <a:pPr algn="ctr"/>
            <a:r>
              <a:rPr lang="en-US" sz="3200" dirty="0" smtClean="0"/>
              <a:t>Scale-up: </a:t>
            </a:r>
            <a:br>
              <a:rPr lang="en-US" sz="3200" dirty="0" smtClean="0"/>
            </a:br>
            <a:r>
              <a:rPr lang="en-US" sz="3200" dirty="0" smtClean="0"/>
              <a:t>Fl. Pt. Ops = 2 </a:t>
            </a:r>
            <a:r>
              <a:rPr lang="en-US" sz="3200" dirty="0" err="1" smtClean="0"/>
              <a:t>x</a:t>
            </a:r>
            <a:r>
              <a:rPr lang="en-US" sz="3200" dirty="0" smtClean="0"/>
              <a:t> Size</a:t>
            </a:r>
            <a:r>
              <a:rPr lang="en-US" sz="3200" baseline="30000" dirty="0" smtClean="0"/>
              <a:t>3</a:t>
            </a:r>
            <a:endParaRPr lang="en-US" sz="3200" baseline="30000" dirty="0"/>
          </a:p>
        </p:txBody>
      </p:sp>
      <p:sp>
        <p:nvSpPr>
          <p:cNvPr id="12" name="TextBox 11"/>
          <p:cNvSpPr txBox="1"/>
          <p:nvPr/>
        </p:nvSpPr>
        <p:spPr>
          <a:xfrm>
            <a:off x="508000" y="6068649"/>
            <a:ext cx="7874000" cy="584776"/>
          </a:xfrm>
          <a:prstGeom prst="rect">
            <a:avLst/>
          </a:prstGeom>
          <a:solidFill>
            <a:schemeClr val="bg1"/>
          </a:solidFill>
        </p:spPr>
        <p:txBody>
          <a:bodyPr wrap="square" rtlCol="0">
            <a:spAutoFit/>
          </a:bodyPr>
          <a:lstStyle/>
          <a:p>
            <a:pPr algn="ctr"/>
            <a:r>
              <a:rPr lang="en-US" sz="3200" dirty="0" smtClean="0"/>
              <a:t>Memory Capacity = f(Size</a:t>
            </a:r>
            <a:r>
              <a:rPr lang="en-US" sz="3200" baseline="30000" dirty="0" smtClean="0"/>
              <a:t>2</a:t>
            </a:r>
            <a:r>
              <a:rPr lang="en-US" sz="3200" dirty="0" smtClean="0"/>
              <a:t>), Compute = f(Size</a:t>
            </a:r>
            <a:r>
              <a:rPr lang="en-US" sz="3200" baseline="30000" dirty="0" smtClean="0"/>
              <a:t>3</a:t>
            </a:r>
            <a:r>
              <a:rPr lang="en-US" sz="3200" dirty="0" smtClean="0"/>
              <a:t>)</a:t>
            </a:r>
            <a:endParaRPr lang="en-US" sz="3200" baseline="300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32 Core: Speed-up vs. Scale-up</a:t>
            </a:r>
            <a:endParaRPr lang="en-US" dirty="0"/>
          </a:p>
        </p:txBody>
      </p:sp>
      <p:sp>
        <p:nvSpPr>
          <p:cNvPr id="4" name="Date Placeholder 3"/>
          <p:cNvSpPr>
            <a:spLocks noGrp="1"/>
          </p:cNvSpPr>
          <p:nvPr>
            <p:ph type="dt" sz="half" idx="10"/>
          </p:nvPr>
        </p:nvSpPr>
        <p:spPr/>
        <p:txBody>
          <a:bodyPr/>
          <a:lstStyle/>
          <a:p>
            <a:fld id="{42AA3404-D280-BD48-849E-D47897908BAC}" type="datetime1">
              <a:rPr lang="en-US" smtClean="0"/>
              <a:pPr/>
              <a:t>3/14/12</a:t>
            </a:fld>
            <a:endParaRPr lang="en-US" dirty="0"/>
          </a:p>
        </p:txBody>
      </p:sp>
      <p:sp>
        <p:nvSpPr>
          <p:cNvPr id="5" name="Footer Placeholder 4"/>
          <p:cNvSpPr>
            <a:spLocks noGrp="1"/>
          </p:cNvSpPr>
          <p:nvPr>
            <p:ph type="ftr" sz="quarter" idx="11"/>
          </p:nvPr>
        </p:nvSpPr>
        <p:spPr/>
        <p:txBody>
          <a:bodyPr/>
          <a:lstStyle/>
          <a:p>
            <a:r>
              <a:rPr lang="en-US" smtClean="0"/>
              <a:t>Spring 2012 --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8</a:t>
            </a:fld>
            <a:endParaRPr lang="en-US" dirty="0"/>
          </a:p>
        </p:txBody>
      </p:sp>
      <p:graphicFrame>
        <p:nvGraphicFramePr>
          <p:cNvPr id="9" name="Content Placeholder 8"/>
          <p:cNvGraphicFramePr>
            <a:graphicFrameLocks noGrp="1"/>
          </p:cNvGraphicFramePr>
          <p:nvPr>
            <p:ph idx="1"/>
          </p:nvPr>
        </p:nvGraphicFramePr>
        <p:xfrm>
          <a:off x="220133" y="1810015"/>
          <a:ext cx="7924800" cy="3942079"/>
        </p:xfrm>
        <a:graphic>
          <a:graphicData uri="http://schemas.openxmlformats.org/drawingml/2006/table">
            <a:tbl>
              <a:tblPr/>
              <a:tblGrid>
                <a:gridCol w="1417281"/>
                <a:gridCol w="1224319"/>
                <a:gridCol w="1550361"/>
                <a:gridCol w="1091239"/>
                <a:gridCol w="1320800"/>
                <a:gridCol w="1320800"/>
              </a:tblGrid>
              <a:tr h="596900">
                <a:tc>
                  <a:txBody>
                    <a:bodyPr/>
                    <a:lstStyle/>
                    <a:p>
                      <a:pPr algn="ctr" fontAlgn="t"/>
                      <a:r>
                        <a:rPr lang="en-US" sz="2800" b="1" i="0" u="none" strike="noStrike">
                          <a:solidFill>
                            <a:srgbClr val="FFFFFF"/>
                          </a:solidFill>
                          <a:latin typeface="Calibri"/>
                        </a:rPr>
                        <a:t>Threads </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66699"/>
                    </a:solidFill>
                  </a:tcPr>
                </a:tc>
                <a:tc>
                  <a:txBody>
                    <a:bodyPr/>
                    <a:lstStyle/>
                    <a:p>
                      <a:pPr algn="ctr" fontAlgn="t"/>
                      <a:r>
                        <a:rPr lang="en-US" sz="2800" b="1" i="0" u="none" strike="noStrike" dirty="0" smtClean="0">
                          <a:solidFill>
                            <a:srgbClr val="FFFFFF"/>
                          </a:solidFill>
                          <a:latin typeface="Calibri"/>
                        </a:rPr>
                        <a:t>Time (</a:t>
                      </a:r>
                      <a:r>
                        <a:rPr lang="en-US" sz="2800" b="1" i="0" u="none" strike="noStrike" dirty="0" err="1" smtClean="0">
                          <a:solidFill>
                            <a:srgbClr val="FFFFFF"/>
                          </a:solidFill>
                          <a:latin typeface="Calibri"/>
                        </a:rPr>
                        <a:t>secs</a:t>
                      </a:r>
                      <a:r>
                        <a:rPr lang="en-US" sz="2800" b="1" i="0" u="none" strike="noStrike" dirty="0" smtClean="0">
                          <a:solidFill>
                            <a:srgbClr val="FFFFFF"/>
                          </a:solidFill>
                          <a:latin typeface="Calibri"/>
                        </a:rPr>
                        <a:t>)</a:t>
                      </a:r>
                      <a:endParaRPr lang="en-US" sz="2800" b="1" i="0" u="none" strike="noStrike" dirty="0">
                        <a:solidFill>
                          <a:srgbClr val="FFFFFF"/>
                        </a:solidFill>
                        <a:latin typeface="Calibri"/>
                      </a:endParaRP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66699"/>
                    </a:solidFill>
                  </a:tcPr>
                </a:tc>
                <a:tc>
                  <a:txBody>
                    <a:bodyPr/>
                    <a:lstStyle/>
                    <a:p>
                      <a:pPr algn="ctr" fontAlgn="t"/>
                      <a:r>
                        <a:rPr lang="en-US" sz="2800" b="1" i="0" u="none" strike="noStrike" dirty="0">
                          <a:solidFill>
                            <a:srgbClr val="FFFFFF"/>
                          </a:solidFill>
                          <a:latin typeface="Calibri"/>
                        </a:rPr>
                        <a:t>Speedup</a:t>
                      </a:r>
                    </a:p>
                  </a:txBody>
                  <a:tcPr marL="12700" marR="12700" marT="12700" marB="0">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66699"/>
                    </a:solidFill>
                  </a:tcPr>
                </a:tc>
                <a:tc>
                  <a:txBody>
                    <a:bodyPr/>
                    <a:lstStyle/>
                    <a:p>
                      <a:pPr algn="ctr" fontAlgn="t"/>
                      <a:r>
                        <a:rPr lang="en-US" sz="2800" b="1" i="0" u="none" strike="noStrike" dirty="0" err="1" smtClean="0">
                          <a:solidFill>
                            <a:srgbClr val="FFFFFF"/>
                          </a:solidFill>
                          <a:latin typeface="Calibri"/>
                        </a:rPr>
                        <a:t>Time</a:t>
                      </a:r>
                      <a:r>
                        <a:rPr lang="en-US" sz="2800" b="1" i="0" u="none" strike="noStrike" dirty="0" err="1" smtClean="0">
                          <a:solidFill>
                            <a:srgbClr val="FFFFFF"/>
                          </a:solidFill>
                          <a:latin typeface="+mn-lt"/>
                        </a:rPr>
                        <a:t>(secs</a:t>
                      </a:r>
                      <a:r>
                        <a:rPr lang="en-US" sz="2800" b="1" i="0" u="none" strike="noStrike" dirty="0" smtClean="0">
                          <a:solidFill>
                            <a:srgbClr val="FFFFFF"/>
                          </a:solidFill>
                          <a:latin typeface="+mn-lt"/>
                        </a:rPr>
                        <a:t>)</a:t>
                      </a:r>
                      <a:endParaRPr lang="en-US" sz="2800" b="1" i="0" u="none" strike="noStrike" dirty="0">
                        <a:solidFill>
                          <a:srgbClr val="FFFFFF"/>
                        </a:solidFill>
                        <a:latin typeface="Calibri"/>
                      </a:endParaRPr>
                    </a:p>
                  </a:txBody>
                  <a:tcPr marL="12700" marR="12700" marT="12700" marB="0">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66699"/>
                    </a:solidFill>
                  </a:tcPr>
                </a:tc>
                <a:tc>
                  <a:txBody>
                    <a:bodyPr/>
                    <a:lstStyle/>
                    <a:p>
                      <a:pPr algn="ctr" fontAlgn="t"/>
                      <a:r>
                        <a:rPr lang="en-US" sz="2800" b="1" i="0" u="none" strike="noStrike" dirty="0" smtClean="0">
                          <a:solidFill>
                            <a:srgbClr val="FFFFFF"/>
                          </a:solidFill>
                          <a:latin typeface="Calibri"/>
                        </a:rPr>
                        <a:t>Size (Dim)</a:t>
                      </a:r>
                      <a:endParaRPr lang="en-US" sz="2800" b="1" i="0" u="none" strike="noStrike" dirty="0">
                        <a:solidFill>
                          <a:srgbClr val="FFFFFF"/>
                        </a:solidFill>
                        <a:latin typeface="Calibri"/>
                      </a:endParaRP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666699"/>
                    </a:solidFill>
                  </a:tcPr>
                </a:tc>
                <a:tc>
                  <a:txBody>
                    <a:bodyPr/>
                    <a:lstStyle/>
                    <a:p>
                      <a:pPr algn="ctr" fontAlgn="t"/>
                      <a:r>
                        <a:rPr lang="en-US" sz="2800" b="1" i="0" u="none" strike="noStrike">
                          <a:solidFill>
                            <a:srgbClr val="FFFFFF"/>
                          </a:solidFill>
                          <a:latin typeface="Calibri"/>
                        </a:rPr>
                        <a:t>Fl. Ops x 10^9</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666699"/>
                    </a:solidFill>
                  </a:tcPr>
                </a:tc>
              </a:tr>
              <a:tr h="317500">
                <a:tc>
                  <a:txBody>
                    <a:bodyPr/>
                    <a:lstStyle/>
                    <a:p>
                      <a:pPr algn="r" fontAlgn="t"/>
                      <a:r>
                        <a:rPr lang="en-US" sz="2800" b="0" i="0" u="none" strike="noStrike">
                          <a:solidFill>
                            <a:srgbClr val="000000"/>
                          </a:solidFill>
                          <a:latin typeface="Calibri"/>
                        </a:rPr>
                        <a:t>1</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CFFFF"/>
                    </a:solidFill>
                  </a:tcPr>
                </a:tc>
                <a:tc>
                  <a:txBody>
                    <a:bodyPr/>
                    <a:lstStyle/>
                    <a:p>
                      <a:pPr algn="r" fontAlgn="t"/>
                      <a:r>
                        <a:rPr lang="en-US" sz="2800" b="0" i="0" u="none" strike="noStrike">
                          <a:solidFill>
                            <a:srgbClr val="000000"/>
                          </a:solidFill>
                          <a:latin typeface="Calibri"/>
                        </a:rPr>
                        <a:t>13.75</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dirty="0">
                          <a:solidFill>
                            <a:srgbClr val="000000"/>
                          </a:solidFill>
                          <a:latin typeface="Calibri"/>
                        </a:rPr>
                        <a:t>1.00</a:t>
                      </a:r>
                    </a:p>
                  </a:txBody>
                  <a:tcPr marL="12700" marR="12700" marT="12700" marB="0">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13.75</a:t>
                      </a:r>
                    </a:p>
                  </a:txBody>
                  <a:tcPr marL="12700" marR="12700" marT="12700" marB="0">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1000</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2.00</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r>
              <a:tr h="317500">
                <a:tc>
                  <a:txBody>
                    <a:bodyPr/>
                    <a:lstStyle/>
                    <a:p>
                      <a:pPr algn="r" fontAlgn="t"/>
                      <a:r>
                        <a:rPr lang="en-US" sz="2800" b="0" i="0" u="none" strike="noStrike">
                          <a:solidFill>
                            <a:srgbClr val="000000"/>
                          </a:solidFill>
                          <a:latin typeface="Calibri"/>
                        </a:rPr>
                        <a:t>2</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CCFFFF"/>
                    </a:solidFill>
                  </a:tcPr>
                </a:tc>
                <a:tc>
                  <a:txBody>
                    <a:bodyPr/>
                    <a:lstStyle/>
                    <a:p>
                      <a:pPr algn="r" fontAlgn="t"/>
                      <a:r>
                        <a:rPr lang="en-US" sz="2800" b="0" i="0" u="none" strike="noStrike">
                          <a:solidFill>
                            <a:srgbClr val="000000"/>
                          </a:solidFill>
                          <a:latin typeface="Calibri"/>
                        </a:rPr>
                        <a:t>6.88</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dirty="0">
                          <a:solidFill>
                            <a:srgbClr val="000000"/>
                          </a:solidFill>
                          <a:latin typeface="Calibri"/>
                        </a:rPr>
                        <a:t>2.00</a:t>
                      </a:r>
                    </a:p>
                  </a:txBody>
                  <a:tcPr marL="12700" marR="12700" marT="12700" marB="0">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13.52</a:t>
                      </a:r>
                    </a:p>
                  </a:txBody>
                  <a:tcPr marL="12700" marR="12700" marT="12700" marB="0">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1240</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3.81</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r>
              <a:tr h="317500">
                <a:tc>
                  <a:txBody>
                    <a:bodyPr/>
                    <a:lstStyle/>
                    <a:p>
                      <a:pPr algn="r" fontAlgn="t"/>
                      <a:r>
                        <a:rPr lang="en-US" sz="2800" b="0" i="0" u="none" strike="noStrike">
                          <a:solidFill>
                            <a:srgbClr val="000000"/>
                          </a:solidFill>
                          <a:latin typeface="Calibri"/>
                        </a:rPr>
                        <a:t>4</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3.45</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3.98</a:t>
                      </a:r>
                    </a:p>
                  </a:txBody>
                  <a:tcPr marL="12700" marR="12700" marT="12700" marB="0">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13.79</a:t>
                      </a:r>
                    </a:p>
                  </a:txBody>
                  <a:tcPr marL="12700" marR="12700" marT="12700" marB="0">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1430</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5.85</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r>
              <a:tr h="317500">
                <a:tc>
                  <a:txBody>
                    <a:bodyPr/>
                    <a:lstStyle/>
                    <a:p>
                      <a:pPr algn="r" fontAlgn="t"/>
                      <a:r>
                        <a:rPr lang="en-US" sz="2800" b="0" i="0" u="none" strike="noStrike">
                          <a:solidFill>
                            <a:srgbClr val="000000"/>
                          </a:solidFill>
                          <a:latin typeface="Calibri"/>
                        </a:rPr>
                        <a:t>8</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1.73</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dirty="0">
                          <a:solidFill>
                            <a:srgbClr val="000000"/>
                          </a:solidFill>
                          <a:latin typeface="Calibri"/>
                        </a:rPr>
                        <a:t>7.94</a:t>
                      </a:r>
                    </a:p>
                  </a:txBody>
                  <a:tcPr marL="12700" marR="12700" marT="12700" marB="0">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12.55</a:t>
                      </a:r>
                    </a:p>
                  </a:txBody>
                  <a:tcPr marL="12700" marR="12700" marT="12700" marB="0">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1600</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8.19</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r>
              <a:tr h="317500">
                <a:tc>
                  <a:txBody>
                    <a:bodyPr/>
                    <a:lstStyle/>
                    <a:p>
                      <a:pPr algn="r" fontAlgn="t"/>
                      <a:r>
                        <a:rPr lang="en-US" sz="2800" b="0" i="0" u="none" strike="noStrike">
                          <a:solidFill>
                            <a:srgbClr val="000000"/>
                          </a:solidFill>
                          <a:latin typeface="Calibri"/>
                        </a:rPr>
                        <a:t>16</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0.88</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15.56</a:t>
                      </a:r>
                    </a:p>
                  </a:txBody>
                  <a:tcPr marL="12700" marR="12700" marT="12700" marB="0">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13.61</a:t>
                      </a:r>
                    </a:p>
                  </a:txBody>
                  <a:tcPr marL="12700" marR="12700" marT="12700" marB="0">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2000</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16.00</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r>
              <a:tr h="317500">
                <a:tc>
                  <a:txBody>
                    <a:bodyPr/>
                    <a:lstStyle/>
                    <a:p>
                      <a:pPr algn="r" fontAlgn="t"/>
                      <a:r>
                        <a:rPr lang="en-US" sz="2800" b="0" i="0" u="none" strike="noStrike">
                          <a:solidFill>
                            <a:srgbClr val="000000"/>
                          </a:solidFill>
                          <a:latin typeface="Calibri"/>
                        </a:rPr>
                        <a:t>32</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0.47</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dirty="0">
                          <a:solidFill>
                            <a:srgbClr val="000000"/>
                          </a:solidFill>
                          <a:latin typeface="Calibri"/>
                        </a:rPr>
                        <a:t>29.20</a:t>
                      </a:r>
                    </a:p>
                  </a:txBody>
                  <a:tcPr marL="12700" marR="12700" marT="12700" marB="0">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13.92</a:t>
                      </a:r>
                    </a:p>
                  </a:txBody>
                  <a:tcPr marL="12700" marR="12700" marT="12700" marB="0">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2500</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31.25</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CFFFF"/>
                    </a:solidFill>
                  </a:tcPr>
                </a:tc>
              </a:tr>
              <a:tr h="317500">
                <a:tc>
                  <a:txBody>
                    <a:bodyPr/>
                    <a:lstStyle/>
                    <a:p>
                      <a:pPr algn="r" fontAlgn="t"/>
                      <a:r>
                        <a:rPr lang="en-US" sz="2800" b="0" i="0" u="none" strike="noStrike">
                          <a:solidFill>
                            <a:srgbClr val="000000"/>
                          </a:solidFill>
                          <a:latin typeface="Calibri"/>
                        </a:rPr>
                        <a:t>64</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FFFF"/>
                    </a:solidFill>
                  </a:tcPr>
                </a:tc>
                <a:tc>
                  <a:txBody>
                    <a:bodyPr/>
                    <a:lstStyle/>
                    <a:p>
                      <a:pPr algn="r" fontAlgn="t"/>
                      <a:r>
                        <a:rPr lang="en-US" sz="2800" b="0" i="0" u="none" strike="noStrike">
                          <a:solidFill>
                            <a:srgbClr val="000000"/>
                          </a:solidFill>
                          <a:latin typeface="Calibri"/>
                        </a:rPr>
                        <a:t>0.71</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CFFFF"/>
                    </a:solidFill>
                  </a:tcPr>
                </a:tc>
                <a:tc>
                  <a:txBody>
                    <a:bodyPr/>
                    <a:lstStyle/>
                    <a:p>
                      <a:pPr algn="r" fontAlgn="t"/>
                      <a:r>
                        <a:rPr lang="en-US" sz="2800" b="0" i="0" u="none" strike="noStrike" dirty="0">
                          <a:solidFill>
                            <a:srgbClr val="000000"/>
                          </a:solidFill>
                          <a:latin typeface="Calibri"/>
                        </a:rPr>
                        <a:t>19.26</a:t>
                      </a:r>
                    </a:p>
                  </a:txBody>
                  <a:tcPr marL="12700" marR="12700" marT="12700" marB="0">
                    <a:lnL w="12700" cap="flat" cmpd="sng" algn="ctr">
                      <a:solidFill>
                        <a:srgbClr val="FFFFFF"/>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CFFFF"/>
                    </a:solidFill>
                  </a:tcPr>
                </a:tc>
                <a:tc>
                  <a:txBody>
                    <a:bodyPr/>
                    <a:lstStyle/>
                    <a:p>
                      <a:pPr algn="r" fontAlgn="t"/>
                      <a:r>
                        <a:rPr lang="en-US" sz="2800" b="0" i="0" u="none" strike="noStrike">
                          <a:solidFill>
                            <a:srgbClr val="000000"/>
                          </a:solidFill>
                          <a:latin typeface="Calibri"/>
                        </a:rPr>
                        <a:t>13.83</a:t>
                      </a:r>
                    </a:p>
                  </a:txBody>
                  <a:tcPr marL="12700" marR="12700" marT="12700" marB="0">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CFFFF"/>
                    </a:solidFill>
                  </a:tcPr>
                </a:tc>
                <a:tc>
                  <a:txBody>
                    <a:bodyPr/>
                    <a:lstStyle/>
                    <a:p>
                      <a:pPr algn="r" fontAlgn="t"/>
                      <a:r>
                        <a:rPr lang="en-US" sz="2800" b="0" i="0" u="none" strike="noStrike">
                          <a:solidFill>
                            <a:srgbClr val="000000"/>
                          </a:solidFill>
                          <a:latin typeface="Calibri"/>
                        </a:rPr>
                        <a:t>2600</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CFFFF"/>
                    </a:solidFill>
                  </a:tcPr>
                </a:tc>
                <a:tc>
                  <a:txBody>
                    <a:bodyPr/>
                    <a:lstStyle/>
                    <a:p>
                      <a:pPr algn="r" fontAlgn="t"/>
                      <a:r>
                        <a:rPr lang="en-US" sz="2800" b="0" i="0" u="none" strike="noStrike" dirty="0">
                          <a:solidFill>
                            <a:srgbClr val="000000"/>
                          </a:solidFill>
                          <a:latin typeface="Calibri"/>
                        </a:rPr>
                        <a:t>35.15</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CFFFF"/>
                    </a:solidFill>
                  </a:tcPr>
                </a:tc>
              </a:tr>
            </a:tbl>
          </a:graphicData>
        </a:graphic>
      </p:graphicFrame>
      <p:cxnSp>
        <p:nvCxnSpPr>
          <p:cNvPr id="7" name="Straight Connector 6"/>
          <p:cNvCxnSpPr/>
          <p:nvPr/>
        </p:nvCxnSpPr>
        <p:spPr>
          <a:xfrm rot="5400000">
            <a:off x="2023535" y="3395132"/>
            <a:ext cx="4792134" cy="3"/>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727201" y="1032933"/>
            <a:ext cx="1769635" cy="584776"/>
          </a:xfrm>
          <a:prstGeom prst="rect">
            <a:avLst/>
          </a:prstGeom>
          <a:noFill/>
        </p:spPr>
        <p:txBody>
          <a:bodyPr wrap="none" rtlCol="0">
            <a:spAutoFit/>
          </a:bodyPr>
          <a:lstStyle/>
          <a:p>
            <a:r>
              <a:rPr lang="en-US" sz="3200" dirty="0" smtClean="0"/>
              <a:t>Speed-up</a:t>
            </a:r>
            <a:endParaRPr lang="en-US" sz="3200" dirty="0"/>
          </a:p>
        </p:txBody>
      </p:sp>
      <p:sp>
        <p:nvSpPr>
          <p:cNvPr id="10" name="TextBox 9"/>
          <p:cNvSpPr txBox="1"/>
          <p:nvPr/>
        </p:nvSpPr>
        <p:spPr>
          <a:xfrm>
            <a:off x="4690533" y="795868"/>
            <a:ext cx="3962400" cy="1077218"/>
          </a:xfrm>
          <a:prstGeom prst="rect">
            <a:avLst/>
          </a:prstGeom>
          <a:noFill/>
        </p:spPr>
        <p:txBody>
          <a:bodyPr wrap="square" rtlCol="0">
            <a:spAutoFit/>
          </a:bodyPr>
          <a:lstStyle/>
          <a:p>
            <a:pPr algn="ctr"/>
            <a:r>
              <a:rPr lang="en-US" sz="3200" dirty="0" smtClean="0"/>
              <a:t>Scale-up: </a:t>
            </a:r>
            <a:br>
              <a:rPr lang="en-US" sz="3200" dirty="0" smtClean="0"/>
            </a:br>
            <a:r>
              <a:rPr lang="en-US" sz="3200" dirty="0" smtClean="0"/>
              <a:t>Fl. Pt. Ops = 2 </a:t>
            </a:r>
            <a:r>
              <a:rPr lang="en-US" sz="3200" dirty="0" err="1" smtClean="0"/>
              <a:t>x</a:t>
            </a:r>
            <a:r>
              <a:rPr lang="en-US" sz="3200" dirty="0" smtClean="0"/>
              <a:t> Size</a:t>
            </a:r>
            <a:r>
              <a:rPr lang="en-US" sz="3200" baseline="30000" dirty="0" smtClean="0"/>
              <a:t>3</a:t>
            </a:r>
            <a:endParaRPr lang="en-US" sz="3200" baseline="30000" dirty="0"/>
          </a:p>
        </p:txBody>
      </p:sp>
      <p:sp>
        <p:nvSpPr>
          <p:cNvPr id="11" name="TextBox 10"/>
          <p:cNvSpPr txBox="1"/>
          <p:nvPr/>
        </p:nvSpPr>
        <p:spPr>
          <a:xfrm>
            <a:off x="508000" y="5780782"/>
            <a:ext cx="7874000" cy="584776"/>
          </a:xfrm>
          <a:prstGeom prst="rect">
            <a:avLst/>
          </a:prstGeom>
          <a:solidFill>
            <a:schemeClr val="bg1"/>
          </a:solidFill>
        </p:spPr>
        <p:txBody>
          <a:bodyPr wrap="square" rtlCol="0">
            <a:spAutoFit/>
          </a:bodyPr>
          <a:lstStyle/>
          <a:p>
            <a:pPr algn="ctr"/>
            <a:r>
              <a:rPr lang="en-US" sz="3200" dirty="0" smtClean="0"/>
              <a:t>Memory Capacity = f(Size</a:t>
            </a:r>
            <a:r>
              <a:rPr lang="en-US" sz="3200" baseline="30000" dirty="0" smtClean="0"/>
              <a:t>2</a:t>
            </a:r>
            <a:r>
              <a:rPr lang="en-US" sz="3200" dirty="0" smtClean="0"/>
              <a:t>), Compute = f(Size</a:t>
            </a:r>
            <a:r>
              <a:rPr lang="en-US" sz="3200" baseline="30000" dirty="0" smtClean="0"/>
              <a:t>3</a:t>
            </a:r>
            <a:r>
              <a:rPr lang="en-US" sz="3200" dirty="0" smtClean="0"/>
              <a:t>)</a:t>
            </a:r>
            <a:endParaRPr lang="en-US" sz="3200" baseline="300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vs. Weak Scaling</a:t>
            </a:r>
            <a:endParaRPr lang="en-US" dirty="0"/>
          </a:p>
        </p:txBody>
      </p:sp>
      <p:sp>
        <p:nvSpPr>
          <p:cNvPr id="4" name="Date Placeholder 3"/>
          <p:cNvSpPr>
            <a:spLocks noGrp="1"/>
          </p:cNvSpPr>
          <p:nvPr>
            <p:ph type="dt" sz="half" idx="10"/>
          </p:nvPr>
        </p:nvSpPr>
        <p:spPr/>
        <p:txBody>
          <a:bodyPr/>
          <a:lstStyle/>
          <a:p>
            <a:fld id="{7237EBFD-7C4B-E14C-BFEA-AD33D7C8B1D1}" type="datetime1">
              <a:rPr lang="en-US" smtClean="0"/>
              <a:pPr/>
              <a:t>3/14/12</a:t>
            </a:fld>
            <a:endParaRPr lang="en-US" dirty="0"/>
          </a:p>
        </p:txBody>
      </p:sp>
      <p:sp>
        <p:nvSpPr>
          <p:cNvPr id="5" name="Footer Placeholder 4"/>
          <p:cNvSpPr>
            <a:spLocks noGrp="1"/>
          </p:cNvSpPr>
          <p:nvPr>
            <p:ph type="ftr" sz="quarter" idx="11"/>
          </p:nvPr>
        </p:nvSpPr>
        <p:spPr/>
        <p:txBody>
          <a:bodyPr/>
          <a:lstStyle/>
          <a:p>
            <a:r>
              <a:rPr lang="en-US" smtClean="0"/>
              <a:t>Spring 2012 --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9</a:t>
            </a:fld>
            <a:endParaRPr lang="en-US" dirty="0"/>
          </a:p>
        </p:txBody>
      </p:sp>
      <p:graphicFrame>
        <p:nvGraphicFramePr>
          <p:cNvPr id="9" name="Chart 8"/>
          <p:cNvGraphicFramePr/>
          <p:nvPr/>
        </p:nvGraphicFramePr>
        <p:xfrm>
          <a:off x="423333" y="1405467"/>
          <a:ext cx="8466667" cy="4876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29047</TotalTime>
  <Words>5001</Words>
  <Application>Microsoft Macintosh PowerPoint</Application>
  <PresentationFormat>On-screen Show (4:3)</PresentationFormat>
  <Paragraphs>870</Paragraphs>
  <Slides>46</Slides>
  <Notes>20</Notes>
  <HiddenSlides>2</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Office Theme</vt:lpstr>
      <vt:lpstr>Image</vt:lpstr>
      <vt:lpstr>Worksheet</vt:lpstr>
      <vt:lpstr>CS 61C:  Great Ideas in Computer Architecture  TLP, Switches, Transistors, Gates, and Boolean Logic</vt:lpstr>
      <vt:lpstr>You are Here!</vt:lpstr>
      <vt:lpstr>Review</vt:lpstr>
      <vt:lpstr>Agenda</vt:lpstr>
      <vt:lpstr>Review: Strong vs Weak Scaling</vt:lpstr>
      <vt:lpstr>Experiment</vt:lpstr>
      <vt:lpstr>32 Core: Speed-up vs. Scale-up</vt:lpstr>
      <vt:lpstr>32 Core: Speed-up vs. Scale-up</vt:lpstr>
      <vt:lpstr>Strong vs. Weak Scaling</vt:lpstr>
      <vt:lpstr>Top 500 Supercomputer List</vt:lpstr>
      <vt:lpstr>Peer Instruction: Why Multicore? </vt:lpstr>
      <vt:lpstr>Peer Instruction: Why Multicore? </vt:lpstr>
      <vt:lpstr>100s of (dead)  Parallel Programming Languages</vt:lpstr>
      <vt:lpstr>False Sharing in OpenMP</vt:lpstr>
      <vt:lpstr>Peer Instruction: No False Sharing</vt:lpstr>
      <vt:lpstr>Peer Instruction: No False Sharing</vt:lpstr>
      <vt:lpstr>Administrivia</vt:lpstr>
      <vt:lpstr>Harry Porter’s 8-bit Relay Computer</vt:lpstr>
      <vt:lpstr>Agenda</vt:lpstr>
      <vt:lpstr>Hardware Design</vt:lpstr>
      <vt:lpstr>Synchronous Digital Systems</vt:lpstr>
      <vt:lpstr>Switches: Basic Element of Physical Implementations</vt:lpstr>
      <vt:lpstr>Switches (cont’d)</vt:lpstr>
      <vt:lpstr>Historical Note</vt:lpstr>
      <vt:lpstr>Transistors</vt:lpstr>
      <vt:lpstr>CMOS Transistor Networks</vt:lpstr>
      <vt:lpstr>CMOS Transistors</vt:lpstr>
      <vt:lpstr>CMOS circuit rules</vt:lpstr>
      <vt:lpstr>MOS Networks</vt:lpstr>
      <vt:lpstr>MOS Networks</vt:lpstr>
      <vt:lpstr>P = ½ C V2 f</vt:lpstr>
      <vt:lpstr>Two Input Networks</vt:lpstr>
      <vt:lpstr>Two Input Networks: Peer Instruction</vt:lpstr>
      <vt:lpstr>Two Input Networks</vt:lpstr>
      <vt:lpstr>Truth Tables List outputs for all possible inputs</vt:lpstr>
      <vt:lpstr>Truth Table Example #1:  y= F(a,b): 1 iff a ≠ b</vt:lpstr>
      <vt:lpstr>Truth Table Example #2:  2-bit Adder</vt:lpstr>
      <vt:lpstr>Truth Table Example #3:  32-bit Unsigned Adder</vt:lpstr>
      <vt:lpstr>Truth Table Example #4:  3-input Majority Circuit</vt:lpstr>
      <vt:lpstr>Combinational Logic Symbols</vt:lpstr>
      <vt:lpstr>Boolean Algebra</vt:lpstr>
      <vt:lpstr>Boolean Algebra: Circuit &amp; Algebraic Simplification</vt:lpstr>
      <vt:lpstr>Laws of Boolean Algebra</vt:lpstr>
      <vt:lpstr>Boolean Algebraic Simplification Example</vt:lpstr>
      <vt:lpstr>Boolean Algebraic Simplification Example</vt:lpstr>
      <vt:lpstr>Summary</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David Patterson</cp:lastModifiedBy>
  <cp:revision>256</cp:revision>
  <cp:lastPrinted>2012-03-12T13:19:00Z</cp:lastPrinted>
  <dcterms:created xsi:type="dcterms:W3CDTF">2012-03-14T13:28:34Z</dcterms:created>
  <dcterms:modified xsi:type="dcterms:W3CDTF">2012-03-14T13:29:44Z</dcterms:modified>
</cp:coreProperties>
</file>