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6"/>
  </p:notesMasterIdLst>
  <p:handoutMasterIdLst>
    <p:handoutMasterId r:id="rId57"/>
  </p:handoutMasterIdLst>
  <p:sldIdLst>
    <p:sldId id="804" r:id="rId2"/>
    <p:sldId id="573" r:id="rId3"/>
    <p:sldId id="801" r:id="rId4"/>
    <p:sldId id="734" r:id="rId5"/>
    <p:sldId id="862" r:id="rId6"/>
    <p:sldId id="869" r:id="rId7"/>
    <p:sldId id="863" r:id="rId8"/>
    <p:sldId id="864" r:id="rId9"/>
    <p:sldId id="877" r:id="rId10"/>
    <p:sldId id="868" r:id="rId11"/>
    <p:sldId id="866" r:id="rId12"/>
    <p:sldId id="867" r:id="rId13"/>
    <p:sldId id="873" r:id="rId14"/>
    <p:sldId id="874" r:id="rId15"/>
    <p:sldId id="854" r:id="rId16"/>
    <p:sldId id="876" r:id="rId17"/>
    <p:sldId id="855" r:id="rId18"/>
    <p:sldId id="846" r:id="rId19"/>
    <p:sldId id="847" r:id="rId20"/>
    <p:sldId id="848" r:id="rId21"/>
    <p:sldId id="849" r:id="rId22"/>
    <p:sldId id="850" r:id="rId23"/>
    <p:sldId id="851" r:id="rId24"/>
    <p:sldId id="852" r:id="rId25"/>
    <p:sldId id="839" r:id="rId26"/>
    <p:sldId id="894" r:id="rId27"/>
    <p:sldId id="878" r:id="rId28"/>
    <p:sldId id="879" r:id="rId29"/>
    <p:sldId id="853" r:id="rId30"/>
    <p:sldId id="880" r:id="rId31"/>
    <p:sldId id="895" r:id="rId32"/>
    <p:sldId id="826" r:id="rId33"/>
    <p:sldId id="828" r:id="rId34"/>
    <p:sldId id="858" r:id="rId35"/>
    <p:sldId id="898" r:id="rId36"/>
    <p:sldId id="860" r:id="rId37"/>
    <p:sldId id="899" r:id="rId38"/>
    <p:sldId id="856" r:id="rId39"/>
    <p:sldId id="897" r:id="rId40"/>
    <p:sldId id="896" r:id="rId41"/>
    <p:sldId id="836" r:id="rId42"/>
    <p:sldId id="882" r:id="rId43"/>
    <p:sldId id="883" r:id="rId44"/>
    <p:sldId id="884" r:id="rId45"/>
    <p:sldId id="885" r:id="rId46"/>
    <p:sldId id="886" r:id="rId47"/>
    <p:sldId id="887" r:id="rId48"/>
    <p:sldId id="888" r:id="rId49"/>
    <p:sldId id="889" r:id="rId50"/>
    <p:sldId id="890" r:id="rId51"/>
    <p:sldId id="891" r:id="rId52"/>
    <p:sldId id="892" r:id="rId53"/>
    <p:sldId id="893" r:id="rId54"/>
    <p:sldId id="88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6FCF"/>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4975" autoAdjust="0"/>
    <p:restoredTop sz="84825" autoAdjust="0"/>
  </p:normalViewPr>
  <p:slideViewPr>
    <p:cSldViewPr snapToGrid="0">
      <p:cViewPr>
        <p:scale>
          <a:sx n="75" d="100"/>
          <a:sy n="75" d="100"/>
        </p:scale>
        <p:origin x="-2984" y="-128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768"/>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4/24/12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4/24/12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www.youtube.com/watch?v=jwg4mbGL4J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86EBB045-B7ED-064B-8C55-B09C54CFF3E3}" type="slidenum">
              <a:rPr lang="en-US"/>
              <a:pPr/>
              <a:t>16</a:t>
            </a:fld>
            <a:endParaRPr lang="en-US"/>
          </a:p>
        </p:txBody>
      </p:sp>
      <p:sp>
        <p:nvSpPr>
          <p:cNvPr id="165785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57859" name="Rectangle 3"/>
          <p:cNvSpPr>
            <a:spLocks noGrp="1" noChangeArrowheads="1"/>
          </p:cNvSpPr>
          <p:nvPr>
            <p:ph type="body" idx="1"/>
          </p:nvPr>
        </p:nvSpPr>
        <p:spPr bwMode="auto">
          <a:xfrm>
            <a:off x="916783" y="4343704"/>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2FB314B9-7BDC-BC4E-B6EB-3FCDDCDFD5AF}" type="slidenum">
              <a:rPr lang="en-US"/>
              <a:pPr/>
              <a:t>17</a:t>
            </a:fld>
            <a:endParaRPr lang="en-US"/>
          </a:p>
        </p:txBody>
      </p:sp>
      <p:sp>
        <p:nvSpPr>
          <p:cNvPr id="1739778" name="Rectangle 2"/>
          <p:cNvSpPr>
            <a:spLocks noGrp="1" noRot="1" noChangeAspect="1" noChangeArrowheads="1"/>
          </p:cNvSpPr>
          <p:nvPr>
            <p:ph type="sldImg"/>
          </p:nvPr>
        </p:nvSpPr>
        <p:spPr bwMode="auto">
          <a:xfrm>
            <a:off x="1400175" y="877888"/>
            <a:ext cx="4057650" cy="3044825"/>
          </a:xfrm>
          <a:prstGeom prst="rect">
            <a:avLst/>
          </a:prstGeom>
          <a:solidFill>
            <a:srgbClr val="FFFFFF"/>
          </a:solidFill>
          <a:ln>
            <a:solidFill>
              <a:srgbClr val="000000"/>
            </a:solidFill>
            <a:miter lim="800000"/>
            <a:headEnd/>
            <a:tailEnd/>
          </a:ln>
        </p:spPr>
      </p:sp>
      <p:sp>
        <p:nvSpPr>
          <p:cNvPr id="1739779" name="Rectangle 3"/>
          <p:cNvSpPr>
            <a:spLocks noGrp="1" noChangeArrowheads="1"/>
          </p:cNvSpPr>
          <p:nvPr>
            <p:ph type="body" idx="1"/>
          </p:nvPr>
        </p:nvSpPr>
        <p:spPr bwMode="auto">
          <a:xfrm>
            <a:off x="913805" y="4342192"/>
            <a:ext cx="5030391" cy="411540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4FA370D-BEE2-5045-9B99-1EF143EC9C26}" type="slidenum">
              <a:rPr lang="en-US"/>
              <a:pPr/>
              <a:t>30</a:t>
            </a:fld>
            <a:endParaRPr lang="en-US"/>
          </a:p>
        </p:txBody>
      </p:sp>
      <p:sp>
        <p:nvSpPr>
          <p:cNvPr id="1883138" name="Rectangle 2"/>
          <p:cNvSpPr>
            <a:spLocks noGrp="1" noRot="1" noChangeAspect="1" noChangeArrowheads="1" noTextEdit="1"/>
          </p:cNvSpPr>
          <p:nvPr>
            <p:ph type="sldImg"/>
          </p:nvPr>
        </p:nvSpPr>
        <p:spPr>
          <a:ln/>
        </p:spPr>
      </p:sp>
      <p:sp>
        <p:nvSpPr>
          <p:cNvPr id="188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 is true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 1c, 2a, 3b</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 Statements 1 and 2 are false; 3 is true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 Statements 1 and 2 are false; 3 is true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40\\4A: True. If valid is 1, that means that there is no block or mapping there or the block or mapping has become bad somehow. Therefore, the TLB and cache will miss. </a:t>
            </a:r>
          </a:p>
          <a:p>
            <a:r>
              <a:rPr lang="en-US" sz="1200" kern="1200" dirty="0" smtClean="0">
                <a:solidFill>
                  <a:schemeClr val="tx1"/>
                </a:solidFill>
                <a:latin typeface="+mn-lt"/>
                <a:ea typeface="+mn-ea"/>
                <a:cs typeface="+mn-cs"/>
              </a:rPr>
              <a:t>B. False. No, an invalid bit means that the entry in the TLB is garbage.</a:t>
            </a:r>
          </a:p>
          <a:p>
            <a:r>
              <a:rPr lang="en-US" sz="1200" kern="1200" dirty="0" smtClean="0">
                <a:solidFill>
                  <a:schemeClr val="tx1"/>
                </a:solidFill>
                <a:latin typeface="+mn-lt"/>
                <a:ea typeface="+mn-ea"/>
                <a:cs typeface="+mn-cs"/>
              </a:rPr>
              <a:t>C. False. A TLB is not in control of VA-&gt;PA mappings, therefore it could never have anything to “</a:t>
            </a:r>
            <a:r>
              <a:rPr lang="en-US" sz="1200" kern="1200" dirty="0" err="1" smtClean="0">
                <a:solidFill>
                  <a:schemeClr val="tx1"/>
                </a:solidFill>
                <a:latin typeface="+mn-lt"/>
                <a:ea typeface="+mn-ea"/>
                <a:cs typeface="+mn-cs"/>
              </a:rPr>
              <a:t>writeback</a:t>
            </a:r>
            <a:r>
              <a:rPr lang="en-US" sz="1200" kern="1200" dirty="0" smtClean="0">
                <a:solidFill>
                  <a:schemeClr val="tx1"/>
                </a:solidFill>
                <a:latin typeface="+mn-lt"/>
                <a:ea typeface="+mn-ea"/>
                <a:cs typeface="+mn-cs"/>
              </a:rPr>
              <a:t>” the dirty data to. </a:t>
            </a:r>
          </a:p>
          <a:p>
            <a:r>
              <a:rPr lang="en-US" sz="1200" kern="1200" dirty="0" smtClean="0">
                <a:solidFill>
                  <a:schemeClr val="tx1"/>
                </a:solidFill>
                <a:latin typeface="+mn-lt"/>
                <a:ea typeface="+mn-ea"/>
                <a:cs typeface="+mn-cs"/>
              </a:rPr>
              <a:t>D. True. Yes, since a TLB is a cache of VA-&gt;PA mappings, if it is “dirty” it means that that page is dirty.</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40\\4A: True. If valid is 1, that means that there is no block or mapping there or the block or mapping has become bad somehow. Therefore, the TLB and cache will miss. </a:t>
            </a:r>
          </a:p>
          <a:p>
            <a:r>
              <a:rPr lang="en-US" sz="1200" kern="1200" dirty="0" smtClean="0">
                <a:solidFill>
                  <a:schemeClr val="tx1"/>
                </a:solidFill>
                <a:latin typeface="+mn-lt"/>
                <a:ea typeface="+mn-ea"/>
                <a:cs typeface="+mn-cs"/>
              </a:rPr>
              <a:t>B. False. No, an invalid bit means that the entry in the TLB is garbage.</a:t>
            </a:r>
          </a:p>
          <a:p>
            <a:r>
              <a:rPr lang="en-US" sz="1200" kern="1200" dirty="0" smtClean="0">
                <a:solidFill>
                  <a:schemeClr val="tx1"/>
                </a:solidFill>
                <a:latin typeface="+mn-lt"/>
                <a:ea typeface="+mn-ea"/>
                <a:cs typeface="+mn-cs"/>
              </a:rPr>
              <a:t>C. False. A TLB is not in control of VA-&gt;PA mappings, therefore it could never have anything to “</a:t>
            </a:r>
            <a:r>
              <a:rPr lang="en-US" sz="1200" kern="1200" dirty="0" err="1" smtClean="0">
                <a:solidFill>
                  <a:schemeClr val="tx1"/>
                </a:solidFill>
                <a:latin typeface="+mn-lt"/>
                <a:ea typeface="+mn-ea"/>
                <a:cs typeface="+mn-cs"/>
              </a:rPr>
              <a:t>writeback</a:t>
            </a:r>
            <a:r>
              <a:rPr lang="en-US" sz="1200" kern="1200" dirty="0" smtClean="0">
                <a:solidFill>
                  <a:schemeClr val="tx1"/>
                </a:solidFill>
                <a:latin typeface="+mn-lt"/>
                <a:ea typeface="+mn-ea"/>
                <a:cs typeface="+mn-cs"/>
              </a:rPr>
              <a:t>” the dirty data to. </a:t>
            </a:r>
          </a:p>
          <a:p>
            <a:r>
              <a:rPr lang="en-US" sz="1200" kern="1200" dirty="0" smtClean="0">
                <a:solidFill>
                  <a:schemeClr val="tx1"/>
                </a:solidFill>
                <a:latin typeface="+mn-lt"/>
                <a:ea typeface="+mn-ea"/>
                <a:cs typeface="+mn-cs"/>
              </a:rPr>
              <a:t>D. True. Yes, since a TLB is a cache of VA-&gt;PA mappings, if it is “dirty” it means that that page is dirty.</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 Statements 2 and 4 are correct; the rest are incorrect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AEC196B9-8D1A-9D48-8B02-CB59335ADCBC}" type="slidenum">
              <a:rPr lang="en-US"/>
              <a:pPr/>
              <a:t>5</a:t>
            </a:fld>
            <a:endParaRPr lang="en-US"/>
          </a:p>
        </p:txBody>
      </p:sp>
      <p:sp>
        <p:nvSpPr>
          <p:cNvPr id="1651714"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51715" name="Rectangle 3"/>
          <p:cNvSpPr>
            <a:spLocks noGrp="1" noChangeArrowheads="1"/>
          </p:cNvSpPr>
          <p:nvPr>
            <p:ph type="body" idx="1"/>
          </p:nvPr>
        </p:nvSpPr>
        <p:spPr bwMode="auto">
          <a:xfrm>
            <a:off x="912319"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Relaxes the contiguous allocation requirement.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 Statements 2 and 4 are correct; the rest are incorrect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b="1" smtClean="0">
                <a:ea typeface="ＭＳ Ｐゴシック" charset="-128"/>
                <a:cs typeface="ＭＳ Ｐゴシック" charset="-128"/>
              </a:rPr>
              <a:t>Exciting Multidisciplinary Projects</a:t>
            </a:r>
          </a:p>
          <a:p>
            <a:r>
              <a:rPr lang="en-US" smtClean="0">
                <a:ea typeface="ＭＳ Ｐゴシック" charset="-128"/>
                <a:cs typeface="ＭＳ Ｐゴシック" charset="-128"/>
              </a:rPr>
              <a:t>I try to work with colleagues to create exciting, five-year projects that I would die to work on if I were a graduate student again. We self-assemble into teams of typically 2 to 4 faculty with the right areas of expertise to tackle a challenging and important problem, then recruit 10 to 20 graduate students to work towards building a prototype that demonstrates our proposed solution. This slide shows the ten Berkeley projects on which I participated.</a:t>
            </a:r>
          </a:p>
          <a:p>
            <a:r>
              <a:rPr lang="en-US" smtClean="0">
                <a:ea typeface="ＭＳ Ｐゴシック" charset="-128"/>
                <a:cs typeface="ＭＳ Ｐゴシック" charset="-128"/>
              </a:rPr>
              <a:t>The multidisciplinary nature of the project means students gain hands-on knowledge about other areas by working closely with students and faculty in other fields.  The experience they gain building the common prototype helps them develop taste in research topics, which in turn helps them pick interesting research topics for their dissertations and later in the rest of their careers.</a:t>
            </a:r>
          </a:p>
          <a:p>
            <a:r>
              <a:rPr lang="en-US" smtClean="0">
                <a:ea typeface="ＭＳ Ｐゴシック" charset="-128"/>
                <a:cs typeface="ＭＳ Ｐゴシック" charset="-128"/>
              </a:rPr>
              <a:t>Group projects create communities where students have others with whom to interact.  In particular, the more senior students can mentor the junior ones.  Being a Ph.D. student can be a very lonely experience, especially when it comes time to write a dissertation; being part of a larger group can allay those feelings of isolation. </a:t>
            </a:r>
          </a:p>
          <a:p>
            <a:endParaRPr lang="en-US" smtClean="0">
              <a:ea typeface="ＭＳ Ｐゴシック" charset="-128"/>
              <a:cs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339F7C49-A49D-5D45-B01B-11A4163211B5}" type="slidenum">
              <a:rPr lang="en-US" smtClean="0">
                <a:latin typeface="Calibri" charset="0"/>
                <a:ea typeface="ＭＳ Ｐゴシック" charset="-128"/>
                <a:cs typeface="ＭＳ Ｐゴシック" charset="-128"/>
              </a:rPr>
              <a:pPr/>
              <a:t>41</a:t>
            </a:fld>
            <a:endParaRPr lang="en-US" smtClean="0">
              <a:latin typeface="Calibri"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pPr>
              <a:lnSpc>
                <a:spcPct val="90000"/>
              </a:lnSpc>
            </a:pPr>
            <a:r>
              <a:rPr lang="en-US" dirty="0" smtClean="0">
                <a:latin typeface="Times" charset="0"/>
                <a:ea typeface="ＭＳ Ｐゴシック" charset="-128"/>
                <a:cs typeface="ＭＳ Ｐゴシック" charset="-128"/>
              </a:rPr>
              <a:t>How do we decide important decisions in the USA?</a:t>
            </a:r>
          </a:p>
          <a:p>
            <a:pPr>
              <a:lnSpc>
                <a:spcPct val="90000"/>
              </a:lnSpc>
            </a:pPr>
            <a:endParaRPr lang="en-US" dirty="0" smtClean="0">
              <a:latin typeface="Times" charset="0"/>
              <a:ea typeface="ＭＳ Ｐゴシック" charset="-128"/>
              <a:cs typeface="ＭＳ Ｐゴシック" charset="-128"/>
            </a:endParaRPr>
          </a:p>
          <a:p>
            <a:pPr>
              <a:lnSpc>
                <a:spcPct val="90000"/>
              </a:lnSpc>
            </a:pPr>
            <a:r>
              <a:rPr lang="en-US" dirty="0" smtClean="0">
                <a:latin typeface="Times" charset="0"/>
                <a:ea typeface="ＭＳ Ｐゴシック" charset="-128"/>
                <a:cs typeface="ＭＳ Ｐゴシック" charset="-128"/>
              </a:rPr>
              <a:t>We ask celebrities!  What greater celebrity is there than Angelina Jolie?</a:t>
            </a:r>
          </a:p>
          <a:p>
            <a:pPr>
              <a:lnSpc>
                <a:spcPct val="90000"/>
              </a:lnSpc>
            </a:pPr>
            <a:r>
              <a:rPr lang="en-US" dirty="0" smtClean="0">
                <a:latin typeface="Times" charset="0"/>
                <a:ea typeface="ＭＳ Ｐゴシック" charset="-128"/>
                <a:cs typeface="ＭＳ Ｐゴシック" charset="-128"/>
              </a:rPr>
              <a:t>50:42 </a:t>
            </a:r>
            <a:r>
              <a:rPr lang="en-US" smtClean="0">
                <a:latin typeface="Times" charset="0"/>
                <a:ea typeface="ＭＳ Ｐゴシック" charset="-128"/>
                <a:cs typeface="ＭＳ Ｐゴシック" charset="-128"/>
              </a:rPr>
              <a:t>in movie</a:t>
            </a:r>
          </a:p>
          <a:p>
            <a:pPr>
              <a:lnSpc>
                <a:spcPct val="90000"/>
              </a:lnSpc>
            </a:pPr>
            <a:endParaRPr lang="en-US" dirty="0" smtClean="0">
              <a:latin typeface="Times" charset="0"/>
              <a:ea typeface="ＭＳ Ｐゴシック" charset="-128"/>
              <a:cs typeface="ＭＳ Ｐゴシック" charset="-128"/>
            </a:endParaRPr>
          </a:p>
          <a:p>
            <a:pPr>
              <a:lnSpc>
                <a:spcPct val="90000"/>
              </a:lnSpc>
            </a:pPr>
            <a:r>
              <a:rPr lang="en-US" dirty="0" smtClean="0">
                <a:latin typeface="Times" charset="0"/>
                <a:ea typeface="ＭＳ Ｐゴシック" charset="-128"/>
                <a:cs typeface="ＭＳ Ｐゴシック" charset="-128"/>
              </a:rPr>
              <a:t>Here is what she said in the movie Hackers in 1995</a:t>
            </a:r>
          </a:p>
          <a:p>
            <a:pPr>
              <a:lnSpc>
                <a:spcPct val="90000"/>
              </a:lnSpc>
            </a:pPr>
            <a:r>
              <a:rPr lang="en-US" dirty="0" smtClean="0">
                <a:latin typeface="Times" charset="0"/>
                <a:ea typeface="ＭＳ Ｐゴシック" charset="-128"/>
                <a:cs typeface="ＭＳ Ｐゴシック" charset="-128"/>
              </a:rPr>
              <a:t>Hacker’s Part Six on </a:t>
            </a:r>
            <a:r>
              <a:rPr lang="en-US" dirty="0" err="1" smtClean="0">
                <a:latin typeface="Times" charset="0"/>
                <a:ea typeface="ＭＳ Ｐゴシック" charset="-128"/>
                <a:cs typeface="ＭＳ Ｐゴシック" charset="-128"/>
              </a:rPr>
              <a:t>Youtube</a:t>
            </a:r>
            <a:r>
              <a:rPr lang="en-US" dirty="0" smtClean="0">
                <a:latin typeface="Times" charset="0"/>
                <a:ea typeface="ＭＳ Ｐゴシック" charset="-128"/>
                <a:cs typeface="ＭＳ Ｐゴシック" charset="-128"/>
              </a:rPr>
              <a:t>, 2:27 into the movie</a:t>
            </a:r>
          </a:p>
          <a:p>
            <a:pPr>
              <a:lnSpc>
                <a:spcPct val="90000"/>
              </a:lnSpc>
            </a:pPr>
            <a:r>
              <a:rPr lang="en-US" dirty="0" smtClean="0">
                <a:latin typeface="Times" charset="0"/>
                <a:ea typeface="ＭＳ Ｐゴシック" charset="-128"/>
                <a:cs typeface="ＭＳ Ｐゴシック" charset="-128"/>
              </a:rPr>
              <a:t>http://</a:t>
            </a:r>
            <a:r>
              <a:rPr lang="en-US" dirty="0" err="1" smtClean="0">
                <a:latin typeface="Times" charset="0"/>
                <a:ea typeface="ＭＳ Ｐゴシック" charset="-128"/>
                <a:cs typeface="ＭＳ Ｐゴシック" charset="-128"/>
              </a:rPr>
              <a:t>www.youtube.com/watch?v</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onSQlpxpHoU</a:t>
            </a:r>
            <a:endParaRPr lang="en-US" dirty="0" smtClean="0">
              <a:latin typeface="Times" charset="0"/>
              <a:ea typeface="ＭＳ Ｐゴシック" charset="-128"/>
              <a:cs typeface="ＭＳ Ｐゴシック" charset="-128"/>
            </a:endParaRPr>
          </a:p>
          <a:p>
            <a:endParaRPr lang="en-US" dirty="0" smtClean="0">
              <a:latin typeface="Times" charset="0"/>
              <a:ea typeface="ＭＳ Ｐゴシック" charset="-128"/>
              <a:cs typeface="ＭＳ Ｐゴシック" charset="-128"/>
            </a:endParaRPr>
          </a:p>
        </p:txBody>
      </p:sp>
      <p:sp>
        <p:nvSpPr>
          <p:cNvPr id="21508" name="Slide Number Placeholder 3"/>
          <p:cNvSpPr>
            <a:spLocks noGrp="1"/>
          </p:cNvSpPr>
          <p:nvPr>
            <p:ph type="sldNum" sz="quarter" idx="5"/>
          </p:nvPr>
        </p:nvSpPr>
        <p:spPr>
          <a:noFill/>
        </p:spPr>
        <p:txBody>
          <a:bodyPr/>
          <a:lstStyle/>
          <a:p>
            <a:fld id="{39D9A868-5FBA-9347-8B9C-896FA07A8945}" type="slidenum">
              <a:rPr lang="en-US" smtClean="0"/>
              <a:pPr/>
              <a:t>51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pPr>
              <a:lnSpc>
                <a:spcPct val="90000"/>
              </a:lnSpc>
            </a:pPr>
            <a:r>
              <a:rPr lang="en-US" dirty="0">
                <a:latin typeface="Times" charset="0"/>
                <a:ea typeface="ＭＳ Ｐゴシック" charset="-128"/>
                <a:cs typeface="ＭＳ Ｐゴシック" charset="-128"/>
              </a:rPr>
              <a:t>How do we decide important decisions in the USA?</a:t>
            </a:r>
          </a:p>
          <a:p>
            <a:pPr>
              <a:lnSpc>
                <a:spcPct val="90000"/>
              </a:lnSpc>
            </a:pPr>
            <a:endParaRPr lang="en-US" dirty="0">
              <a:latin typeface="Times" charset="0"/>
              <a:ea typeface="ＭＳ Ｐゴシック" charset="-128"/>
              <a:cs typeface="ＭＳ Ｐゴシック" charset="-128"/>
            </a:endParaRPr>
          </a:p>
          <a:p>
            <a:pPr>
              <a:lnSpc>
                <a:spcPct val="90000"/>
              </a:lnSpc>
            </a:pPr>
            <a:r>
              <a:rPr lang="en-US" dirty="0">
                <a:latin typeface="Times" charset="0"/>
                <a:ea typeface="ＭＳ Ｐゴシック" charset="-128"/>
                <a:cs typeface="ＭＳ Ｐゴシック" charset="-128"/>
              </a:rPr>
              <a:t>We ask celebrities!  What greater celebrity is there than Angelina Jolie</a:t>
            </a:r>
            <a:r>
              <a:rPr lang="en-US" dirty="0" smtClean="0">
                <a:latin typeface="Times" charset="0"/>
                <a:ea typeface="ＭＳ Ｐゴシック" charset="-128"/>
                <a:cs typeface="ＭＳ Ｐゴシック" charset="-128"/>
              </a:rPr>
              <a:t>?</a:t>
            </a:r>
          </a:p>
          <a:p>
            <a:pPr>
              <a:lnSpc>
                <a:spcPct val="90000"/>
              </a:lnSpc>
            </a:pPr>
            <a:endParaRPr lang="en-US" dirty="0" smtClean="0">
              <a:latin typeface="Times" charset="0"/>
              <a:ea typeface="ＭＳ Ｐゴシック" charset="-128"/>
              <a:cs typeface="ＭＳ Ｐゴシック" charset="-128"/>
            </a:endParaRPr>
          </a:p>
          <a:p>
            <a:pPr marL="0" marR="0" indent="0" algn="l" defTabSz="457200" rtl="0" eaLnBrk="1" fontAlgn="auto" latinLnBrk="0" hangingPunct="1">
              <a:lnSpc>
                <a:spcPct val="90000"/>
              </a:lnSpc>
              <a:spcBef>
                <a:spcPts val="0"/>
              </a:spcBef>
              <a:spcAft>
                <a:spcPts val="0"/>
              </a:spcAft>
              <a:buClrTx/>
              <a:buSzTx/>
              <a:buFontTx/>
              <a:buNone/>
              <a:tabLst/>
              <a:defRPr/>
            </a:pPr>
            <a:r>
              <a:rPr lang="en-US" dirty="0" smtClean="0">
                <a:latin typeface="Times" charset="0"/>
                <a:ea typeface="ＭＳ Ｐゴシック" charset="-128"/>
                <a:cs typeface="ＭＳ Ｐゴシック" charset="-128"/>
              </a:rPr>
              <a:t>Here is what she said in the movie Hackers in 1995:</a:t>
            </a:r>
          </a:p>
          <a:p>
            <a:pPr>
              <a:lnSpc>
                <a:spcPct val="90000"/>
              </a:lnSpc>
            </a:pPr>
            <a:endParaRPr lang="en-US" dirty="0" smtClean="0">
              <a:latin typeface="Times" charset="0"/>
              <a:ea typeface="ＭＳ Ｐゴシック" charset="-128"/>
              <a:cs typeface="ＭＳ Ｐゴシック" charset="-128"/>
            </a:endParaRPr>
          </a:p>
          <a:p>
            <a:pPr>
              <a:lnSpc>
                <a:spcPct val="90000"/>
              </a:lnSpc>
            </a:pPr>
            <a:r>
              <a:rPr lang="en-US" smtClean="0">
                <a:latin typeface="Times" charset="0"/>
                <a:ea typeface="ＭＳ Ｐゴシック" charset="-128"/>
                <a:cs typeface="ＭＳ Ｐゴシック" charset="-128"/>
              </a:rPr>
              <a:t>Stop Movie</a:t>
            </a:r>
            <a:r>
              <a:rPr lang="en-US" baseline="0" smtClean="0">
                <a:latin typeface="Times" charset="0"/>
                <a:ea typeface="ＭＳ Ｐゴシック" charset="-128"/>
                <a:cs typeface="ＭＳ Ｐゴシック" charset="-128"/>
              </a:rPr>
              <a:t> </a:t>
            </a:r>
            <a:r>
              <a:rPr lang="en-US" smtClean="0">
                <a:latin typeface="Times" charset="0"/>
                <a:ea typeface="ＭＳ Ｐゴシック" charset="-128"/>
                <a:cs typeface="ＭＳ Ｐゴシック" charset="-128"/>
              </a:rPr>
              <a:t>Movie</a:t>
            </a:r>
            <a:r>
              <a:rPr lang="en-US" baseline="0" smtClean="0">
                <a:latin typeface="Times" charset="0"/>
                <a:ea typeface="ＭＳ Ｐゴシック" charset="-128"/>
                <a:cs typeface="ＭＳ Ｐゴシック" charset="-128"/>
              </a:rPr>
              <a:t> </a:t>
            </a:r>
            <a:r>
              <a:rPr lang="en-US" baseline="0" dirty="0" smtClean="0">
                <a:latin typeface="Times" charset="0"/>
                <a:ea typeface="ＭＳ Ｐゴシック" charset="-128"/>
                <a:cs typeface="ＭＳ Ｐゴシック" charset="-128"/>
              </a:rPr>
              <a:t>via </a:t>
            </a:r>
            <a:r>
              <a:rPr lang="en-US" baseline="0" smtClean="0">
                <a:latin typeface="Times" charset="0"/>
                <a:ea typeface="ＭＳ Ｐゴシック" charset="-128"/>
                <a:cs typeface="ＭＳ Ｐゴシック" charset="-128"/>
              </a:rPr>
              <a:t>Netflix @ 50:40 - </a:t>
            </a:r>
            <a:r>
              <a:rPr lang="en-US" baseline="0" dirty="0" smtClean="0">
                <a:latin typeface="Times" charset="0"/>
                <a:ea typeface="ＭＳ Ｐゴシック" charset="-128"/>
                <a:cs typeface="ＭＳ Ｐゴシック" charset="-128"/>
              </a:rPr>
              <a:t>50:55 in Hackers / 1995</a:t>
            </a:r>
          </a:p>
          <a:p>
            <a:pPr>
              <a:lnSpc>
                <a:spcPct val="90000"/>
              </a:lnSpc>
            </a:pPr>
            <a:endParaRPr lang="en-US" baseline="0" dirty="0" smtClean="0">
              <a:latin typeface="Times" charset="0"/>
              <a:ea typeface="ＭＳ Ｐゴシック" charset="-128"/>
              <a:cs typeface="ＭＳ Ｐゴシック" charset="-128"/>
            </a:endParaRPr>
          </a:p>
          <a:p>
            <a:pPr>
              <a:lnSpc>
                <a:spcPct val="90000"/>
              </a:lnSpc>
            </a:pPr>
            <a:r>
              <a:rPr lang="en-US" sz="1200" kern="1200" dirty="0" smtClean="0">
                <a:solidFill>
                  <a:schemeClr val="tx1"/>
                </a:solidFill>
                <a:latin typeface="+mn-lt"/>
                <a:ea typeface="+mn-ea"/>
                <a:cs typeface="+mn-cs"/>
              </a:rPr>
              <a:t>This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video still has </a:t>
            </a:r>
            <a:r>
              <a:rPr lang="en-US" sz="1200" kern="1200" dirty="0" err="1" smtClean="0">
                <a:solidFill>
                  <a:schemeClr val="tx1"/>
                </a:solidFill>
                <a:latin typeface="+mn-lt"/>
                <a:ea typeface="+mn-ea"/>
                <a:cs typeface="+mn-cs"/>
              </a:rPr>
              <a:t>audio:</a:t>
            </a:r>
            <a:r>
              <a:rPr lang="en-US" sz="1200" u="sng" kern="1200" dirty="0" err="1" smtClean="0">
                <a:solidFill>
                  <a:schemeClr val="tx1"/>
                </a:solidFill>
                <a:latin typeface="+mn-lt"/>
                <a:ea typeface="+mn-ea"/>
                <a:cs typeface="+mn-cs"/>
                <a:hlinkClick r:id="rId3"/>
              </a:rPr>
              <a:t>http://www.youtube.com/watch?v</a:t>
            </a:r>
            <a:r>
              <a:rPr lang="en-US" sz="1200" u="sng" kern="1200" dirty="0" smtClean="0">
                <a:solidFill>
                  <a:schemeClr val="tx1"/>
                </a:solidFill>
                <a:latin typeface="+mn-lt"/>
                <a:ea typeface="+mn-ea"/>
                <a:cs typeface="+mn-cs"/>
                <a:hlinkClick r:id="rId3"/>
              </a:rPr>
              <a:t>=jwg4mbGL4JEAbout 50s into the clip.</a:t>
            </a:r>
            <a:endParaRPr lang="en-US" dirty="0" smtClean="0">
              <a:latin typeface="Times" charset="0"/>
              <a:ea typeface="ＭＳ Ｐゴシック" charset="-128"/>
              <a:cs typeface="ＭＳ Ｐゴシック" charset="-128"/>
            </a:endParaRPr>
          </a:p>
          <a:p>
            <a:pPr>
              <a:lnSpc>
                <a:spcPct val="90000"/>
              </a:lnSpc>
            </a:pPr>
            <a:endParaRPr lang="en-US" dirty="0" smtClean="0">
              <a:latin typeface="Times" charset="0"/>
              <a:ea typeface="ＭＳ Ｐゴシック" charset="-128"/>
              <a:cs typeface="ＭＳ Ｐゴシック" charset="-128"/>
            </a:endParaRPr>
          </a:p>
          <a:p>
            <a:endParaRPr lang="en-US" dirty="0">
              <a:latin typeface="Times" charset="0"/>
              <a:ea typeface="ＭＳ Ｐゴシック" charset="-128"/>
              <a:cs typeface="ＭＳ Ｐゴシック" charset="-128"/>
            </a:endParaRPr>
          </a:p>
        </p:txBody>
      </p:sp>
      <p:sp>
        <p:nvSpPr>
          <p:cNvPr id="23556" name="Slide Number Placeholder 3"/>
          <p:cNvSpPr>
            <a:spLocks noGrp="1"/>
          </p:cNvSpPr>
          <p:nvPr>
            <p:ph type="sldNum" sz="quarter" idx="5"/>
          </p:nvPr>
        </p:nvSpPr>
        <p:spPr>
          <a:noFill/>
        </p:spPr>
        <p:txBody>
          <a:bodyPr/>
          <a:lstStyle/>
          <a:p>
            <a:fld id="{FD92BC41-48F8-F045-9F99-E902DE7EDCB6}" type="slidenum">
              <a:rPr lang="en-US"/>
              <a:pPr/>
              <a:t>52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pPr>
              <a:lnSpc>
                <a:spcPct val="90000"/>
              </a:lnSpc>
            </a:pPr>
            <a:r>
              <a:rPr lang="en-US" smtClean="0">
                <a:latin typeface="Times" charset="0"/>
                <a:ea typeface="ＭＳ Ｐゴシック" charset="-128"/>
                <a:cs typeface="ＭＳ Ｐゴシック" charset="-128"/>
              </a:rPr>
              <a:t>RISC has the endorsement of the biggest celebrity in the world.</a:t>
            </a:r>
          </a:p>
          <a:p>
            <a:pPr>
              <a:lnSpc>
                <a:spcPct val="90000"/>
              </a:lnSpc>
            </a:pPr>
            <a:endParaRPr lang="en-US" smtClean="0">
              <a:latin typeface="Times" charset="0"/>
              <a:ea typeface="ＭＳ Ｐゴシック" charset="-128"/>
              <a:cs typeface="ＭＳ Ｐゴシック" charset="-128"/>
            </a:endParaRPr>
          </a:p>
          <a:p>
            <a:pPr>
              <a:lnSpc>
                <a:spcPct val="90000"/>
              </a:lnSpc>
            </a:pPr>
            <a:r>
              <a:rPr lang="en-US" smtClean="0">
                <a:latin typeface="Times" charset="0"/>
                <a:ea typeface="ＭＳ Ｐゴシック" charset="-128"/>
                <a:cs typeface="ＭＳ Ｐゴシック" charset="-128"/>
              </a:rPr>
              <a:t>The best Intel can do is the Blue Man group.</a:t>
            </a:r>
          </a:p>
          <a:p>
            <a:pPr>
              <a:lnSpc>
                <a:spcPct val="90000"/>
              </a:lnSpc>
            </a:pPr>
            <a:endParaRPr lang="en-US" smtClean="0">
              <a:latin typeface="Times" charset="0"/>
              <a:ea typeface="ＭＳ Ｐゴシック" charset="-128"/>
              <a:cs typeface="ＭＳ Ｐゴシック" charset="-128"/>
            </a:endParaRPr>
          </a:p>
          <a:p>
            <a:pPr>
              <a:lnSpc>
                <a:spcPct val="90000"/>
              </a:lnSpc>
            </a:pPr>
            <a:r>
              <a:rPr lang="en-US" smtClean="0">
                <a:latin typeface="Times" charset="0"/>
                <a:ea typeface="ＭＳ Ｐゴシック" charset="-128"/>
                <a:cs typeface="ＭＳ Ｐゴシック" charset="-128"/>
              </a:rPr>
              <a:t>Who would you rather spend the weekend with talking about computer architecture?</a:t>
            </a:r>
          </a:p>
          <a:p>
            <a:pPr>
              <a:lnSpc>
                <a:spcPct val="90000"/>
              </a:lnSpc>
            </a:pPr>
            <a:endParaRPr lang="en-US" smtClean="0">
              <a:latin typeface="Times" charset="0"/>
              <a:ea typeface="ＭＳ Ｐゴシック" charset="-128"/>
              <a:cs typeface="ＭＳ Ｐゴシック" charset="-128"/>
            </a:endParaRPr>
          </a:p>
          <a:p>
            <a:endParaRPr lang="en-US" smtClean="0">
              <a:latin typeface="Times" charset="0"/>
              <a:ea typeface="ＭＳ Ｐゴシック" charset="-128"/>
              <a:cs typeface="ＭＳ Ｐゴシック" charset="-128"/>
            </a:endParaRPr>
          </a:p>
        </p:txBody>
      </p:sp>
      <p:sp>
        <p:nvSpPr>
          <p:cNvPr id="25604" name="Slide Number Placeholder 3"/>
          <p:cNvSpPr>
            <a:spLocks noGrp="1"/>
          </p:cNvSpPr>
          <p:nvPr>
            <p:ph type="sldNum" sz="quarter" idx="5"/>
          </p:nvPr>
        </p:nvSpPr>
        <p:spPr>
          <a:noFill/>
        </p:spPr>
        <p:txBody>
          <a:bodyPr/>
          <a:lstStyle/>
          <a:p>
            <a:fld id="{B7977E5C-5BEF-4547-9BE8-85130C6A368C}" type="slidenum">
              <a:rPr lang="en-US" smtClean="0"/>
              <a:pPr/>
              <a:t>53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ED0EDAF-B7B3-8648-82A2-E4C6B0152BE8}" type="slidenum">
              <a:rPr lang="en-US"/>
              <a:pPr/>
              <a:t>54</a:t>
            </a:fld>
            <a:endParaRPr lang="en-US"/>
          </a:p>
        </p:txBody>
      </p:sp>
      <p:sp>
        <p:nvSpPr>
          <p:cNvPr id="1645570" name="Rectangle 2"/>
          <p:cNvSpPr>
            <a:spLocks noGrp="1" noRot="1" noChangeAspect="1" noChangeArrowheads="1"/>
          </p:cNvSpPr>
          <p:nvPr>
            <p:ph type="sldImg"/>
          </p:nvPr>
        </p:nvSpPr>
        <p:spPr bwMode="auto">
          <a:xfrm>
            <a:off x="1400175" y="877888"/>
            <a:ext cx="4057650" cy="3044825"/>
          </a:xfrm>
          <a:prstGeom prst="rect">
            <a:avLst/>
          </a:prstGeom>
          <a:solidFill>
            <a:srgbClr val="FFFFFF"/>
          </a:solidFill>
          <a:ln>
            <a:solidFill>
              <a:srgbClr val="000000"/>
            </a:solidFill>
            <a:miter lim="800000"/>
            <a:headEnd/>
            <a:tailEnd/>
          </a:ln>
        </p:spPr>
      </p:sp>
      <p:sp>
        <p:nvSpPr>
          <p:cNvPr id="1645571" name="Rectangle 3"/>
          <p:cNvSpPr>
            <a:spLocks noGrp="1" noChangeArrowheads="1"/>
          </p:cNvSpPr>
          <p:nvPr>
            <p:ph type="body" idx="1"/>
          </p:nvPr>
        </p:nvSpPr>
        <p:spPr bwMode="auto">
          <a:xfrm>
            <a:off x="913805" y="4342192"/>
            <a:ext cx="5030391" cy="411540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561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305561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3F5940C0-2163-554D-A025-836E80DCE361}" type="slidenum">
              <a:rPr lang="en-US"/>
              <a:pPr/>
              <a:t>7</a:t>
            </a:fld>
            <a:endParaRPr lang="en-US"/>
          </a:p>
        </p:txBody>
      </p:sp>
      <p:sp>
        <p:nvSpPr>
          <p:cNvPr id="1600514"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00515" name="Rectangle 3"/>
          <p:cNvSpPr>
            <a:spLocks noGrp="1" noChangeArrowheads="1"/>
          </p:cNvSpPr>
          <p:nvPr>
            <p:ph type="body" idx="1"/>
          </p:nvPr>
        </p:nvSpPr>
        <p:spPr bwMode="auto">
          <a:xfrm>
            <a:off x="912319"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OS ensures that the page tables are disjoint.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0194"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308019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2010387E-7711-D74D-A4E4-064EB5177220}" type="slidenum">
              <a:rPr lang="en-US"/>
              <a:pPr/>
              <a:t>10</a:t>
            </a:fld>
            <a:endParaRPr lang="en-US"/>
          </a:p>
        </p:txBody>
      </p:sp>
      <p:sp>
        <p:nvSpPr>
          <p:cNvPr id="162713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27139" name="Rectangle 3"/>
          <p:cNvSpPr>
            <a:spLocks noGrp="1" noChangeArrowheads="1"/>
          </p:cNvSpPr>
          <p:nvPr>
            <p:ph type="body" idx="1"/>
          </p:nvPr>
        </p:nvSpPr>
        <p:spPr bwMode="auto">
          <a:xfrm>
            <a:off x="916783" y="4343704"/>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5858" name="Rectangle 2"/>
          <p:cNvSpPr>
            <a:spLocks noGrp="1" noChangeArrowheads="1"/>
          </p:cNvSpPr>
          <p:nvPr>
            <p:ph type="body" idx="1"/>
          </p:nvPr>
        </p:nvSpPr>
        <p:spPr bwMode="auto">
          <a:xfrm>
            <a:off x="1254101" y="4342776"/>
            <a:ext cx="4278499" cy="4115112"/>
          </a:xfrm>
          <a:prstGeom prst="rect">
            <a:avLst/>
          </a:prstGeom>
          <a:noFill/>
          <a:ln w="12700">
            <a:miter lim="800000"/>
            <a:headEnd/>
            <a:tailEnd/>
          </a:ln>
        </p:spPr>
        <p:txBody>
          <a:bodyPr lIns="93867" tIns="46109" rIns="93867" bIns="46109">
            <a:prstTxWarp prst="textNoShape">
              <a:avLst/>
            </a:prstTxWarp>
          </a:bodyPr>
          <a:lstStyle/>
          <a:p>
            <a:endParaRPr lang="en-US"/>
          </a:p>
        </p:txBody>
      </p:sp>
      <p:sp>
        <p:nvSpPr>
          <p:cNvPr id="3065859" name="Rectangle 3"/>
          <p:cNvSpPr>
            <a:spLocks noGrp="1" noRot="1" noChangeAspect="1" noChangeArrowheads="1" noTextEdit="1"/>
          </p:cNvSpPr>
          <p:nvPr>
            <p:ph type="sldImg"/>
          </p:nvPr>
        </p:nvSpPr>
        <p:spPr bwMode="auto">
          <a:xfrm>
            <a:off x="1147763" y="685800"/>
            <a:ext cx="4567237" cy="3427413"/>
          </a:xfrm>
          <a:prstGeom prst="rect">
            <a:avLst/>
          </a:prstGeom>
          <a:noFill/>
          <a:ln w="12700" cap="flat">
            <a:solidFill>
              <a:schemeClr val="tx1"/>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E93AB26A-2B7A-2044-B0C7-5FD4CB773199}" type="slidenum">
              <a:rPr lang="en-US"/>
              <a:pPr/>
              <a:t>14</a:t>
            </a:fld>
            <a:endParaRPr lang="en-US"/>
          </a:p>
        </p:txBody>
      </p:sp>
      <p:sp>
        <p:nvSpPr>
          <p:cNvPr id="1629186"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29187" name="Rectangle 3"/>
          <p:cNvSpPr>
            <a:spLocks noGrp="1" noChangeArrowheads="1"/>
          </p:cNvSpPr>
          <p:nvPr>
            <p:ph type="body" idx="1"/>
          </p:nvPr>
        </p:nvSpPr>
        <p:spPr bwMode="auto">
          <a:xfrm>
            <a:off x="912319"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3 memory references</a:t>
            </a:r>
          </a:p>
          <a:p>
            <a:r>
              <a:rPr lang="en-US" altLang="ko-KR">
                <a:ea typeface="굴림" charset="-127"/>
                <a:cs typeface="굴림" charset="-127"/>
              </a:rPr>
              <a:t>2 page faults (disk accesses) + .. </a:t>
            </a:r>
          </a:p>
          <a:p>
            <a:endParaRPr lang="en-US" altLang="ko-KR">
              <a:ea typeface="굴림" charset="-127"/>
              <a:cs typeface="굴림" charset="-127"/>
            </a:endParaRPr>
          </a:p>
          <a:p>
            <a:r>
              <a:rPr lang="en-US" altLang="ko-KR">
                <a:ea typeface="굴림" charset="-127"/>
                <a:cs typeface="굴림" charset="-127"/>
              </a:rPr>
              <a:t>Actually used in IBM before paged memory.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8F3A7C65-1F03-9647-98C8-92FED4BEABED}" type="slidenum">
              <a:rPr lang="en-US"/>
              <a:pPr/>
              <a:t>15</a:t>
            </a:fld>
            <a:endParaRPr lang="en-US"/>
          </a:p>
        </p:txBody>
      </p:sp>
      <p:sp>
        <p:nvSpPr>
          <p:cNvPr id="1690626"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90627" name="Rectangle 3"/>
          <p:cNvSpPr>
            <a:spLocks noGrp="1" noChangeArrowheads="1"/>
          </p:cNvSpPr>
          <p:nvPr>
            <p:ph type="body" idx="1"/>
          </p:nvPr>
        </p:nvSpPr>
        <p:spPr bwMode="auto">
          <a:xfrm>
            <a:off x="912319"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t>Need to restart instruction.</a:t>
            </a:r>
          </a:p>
          <a:p>
            <a:r>
              <a:rPr lang="en-US"/>
              <a:t>Soft and hard page faults.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CFCC63B-E6B6-804E-AC76-6F7BBE11E13E}"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47F38-F2A0-864A-8851-44752770ACC3}"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4494A-C5AA-304C-8DCF-9120E8608A39}"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4058-9435-7848-8420-7F071B3F0F8B}"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428E6-6409-6F43-9D97-D85A6B4CAF2F}"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06212-781B-2942-B377-11EAB434DA13}"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2A3ED-ABBF-384F-A8F9-7F829300BC84}" type="datetime1">
              <a:rPr lang="en-US" smtClean="0"/>
              <a:pPr/>
              <a:t>4/24/12</a:t>
            </a:fld>
            <a:endParaRPr lang="en-US" dirty="0"/>
          </a:p>
        </p:txBody>
      </p:sp>
      <p:sp>
        <p:nvSpPr>
          <p:cNvPr id="8" name="Footer Placeholder 7"/>
          <p:cNvSpPr>
            <a:spLocks noGrp="1"/>
          </p:cNvSpPr>
          <p:nvPr>
            <p:ph type="ftr" sz="quarter" idx="11"/>
          </p:nvPr>
        </p:nvSpPr>
        <p:spPr/>
        <p:txBody>
          <a:bodyPr/>
          <a:lstStyle/>
          <a:p>
            <a:r>
              <a:rPr lang="en-US" smtClean="0"/>
              <a:t>Spring 2012 -- Lecture #27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44506-32DE-4E46-9A4F-49B9061C912B}" type="datetime1">
              <a:rPr lang="en-US" smtClean="0"/>
              <a:pPr/>
              <a:t>4/24/12</a:t>
            </a:fld>
            <a:endParaRPr lang="en-US" dirty="0"/>
          </a:p>
        </p:txBody>
      </p:sp>
      <p:sp>
        <p:nvSpPr>
          <p:cNvPr id="4" name="Footer Placeholder 3"/>
          <p:cNvSpPr>
            <a:spLocks noGrp="1"/>
          </p:cNvSpPr>
          <p:nvPr>
            <p:ph type="ftr" sz="quarter" idx="11"/>
          </p:nvPr>
        </p:nvSpPr>
        <p:spPr/>
        <p:txBody>
          <a:bodyPr/>
          <a:lstStyle/>
          <a:p>
            <a:r>
              <a:rPr lang="en-US" smtClean="0"/>
              <a:t>Spring 2012 -- Lecture #27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0C260-0E27-2E4A-9C88-AB620341364F}" type="datetime1">
              <a:rPr lang="en-US" smtClean="0"/>
              <a:pPr/>
              <a:t>4/24/12</a:t>
            </a:fld>
            <a:endParaRPr lang="en-US" dirty="0"/>
          </a:p>
        </p:txBody>
      </p:sp>
      <p:sp>
        <p:nvSpPr>
          <p:cNvPr id="3" name="Footer Placeholder 2"/>
          <p:cNvSpPr>
            <a:spLocks noGrp="1"/>
          </p:cNvSpPr>
          <p:nvPr>
            <p:ph type="ftr" sz="quarter" idx="11"/>
          </p:nvPr>
        </p:nvSpPr>
        <p:spPr/>
        <p:txBody>
          <a:bodyPr/>
          <a:lstStyle/>
          <a:p>
            <a:r>
              <a:rPr lang="en-US" smtClean="0"/>
              <a:t>Spring 2012 -- Lecture #27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3DC36-5DD3-234F-BF3C-C0FD0F1FEF6A}"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6A0C7-E057-1242-BA2E-88AE74D8B5A6}"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6F220-8F32-A641-988A-DD465B33043B}" type="datetime1">
              <a:rPr lang="en-US" smtClean="0"/>
              <a:pPr/>
              <a:t>4/24/12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urveymonkey.com/s/61Cspr12Fin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2/picker/?g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s.arm.com/software-enablement/375-risc-versus-cisc-wars-in-the-prepc-and-pc-eras-part-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Pipeline_(computing)" TargetMode="External"/><Relationship Id="rId4" Type="http://schemas.openxmlformats.org/officeDocument/2006/relationships/hyperlink" Target="http://en.wikipedia.org/wiki/Superscalar" TargetMode="External"/><Relationship Id="rId5" Type="http://schemas.openxmlformats.org/officeDocument/2006/relationships/hyperlink" Target="http://blogs.arm.com/software-enablement/375-risc-versus-cisc-wars-in-the-prepc-and-pc-eras-part-1/" TargetMode="External"/><Relationship Id="rId1" Type="http://schemas.openxmlformats.org/officeDocument/2006/relationships/slideLayout" Target="../slideLayouts/slideLayout2.xml"/><Relationship Id="rId2" Type="http://schemas.openxmlformats.org/officeDocument/2006/relationships/hyperlink" Target="http://en.wikipedia.org/wiki/Microcod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s.arm.com/software-enablement/375-risc-versus-cisc-wars-in-the-prepc-and-pc-eras-part-1/"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s.arm.com/software-enablement/375-risc-versus-cisc-wars-in-the-prepc-and-pc-eras-part-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rm.com/markets/mobile/computing.php" TargetMode="External"/><Relationship Id="rId4" Type="http://schemas.openxmlformats.org/officeDocument/2006/relationships/hyperlink" Target="http://blogs.arm.com/software-enablement/377-risc-versus-cisc-wars-in-the-postpc-eras-part-2/" TargetMode="External"/><Relationship Id="rId1" Type="http://schemas.openxmlformats.org/officeDocument/2006/relationships/slideLayout" Target="../slideLayouts/slideLayout2.xml"/><Relationship Id="rId2" Type="http://schemas.openxmlformats.org/officeDocument/2006/relationships/hyperlink" Target="http://blogs.arm.com/software-enablement/375-risc-versus-cisc-wars-in-the-prepc-and-pc-eras-part-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video" Target="%2525252525252525252525252525252525255C%2525252525252525252525252525252525255Ccoeus%2525252525252525252525252525252525255Chome%2525252525252525252525252525252525255Cjkuroda%2525252525252525252525252525252525255Cdave%2525252525252525252525252525252525255Cdave.avi" TargetMode="External"/><Relationship Id="rId2" Type="http://schemas.openxmlformats.org/officeDocument/2006/relationships/video" Target="file:///\\localhost\Users\pattrsn\Documents\Awards\Old%20Awards\risc-is-good.avi"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Virtual Machines 2</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dirty="0"/>
          </a:p>
        </p:txBody>
      </p:sp>
      <p:sp>
        <p:nvSpPr>
          <p:cNvPr id="8" name="Footer Placeholder 7"/>
          <p:cNvSpPr>
            <a:spLocks noGrp="1"/>
          </p:cNvSpPr>
          <p:nvPr>
            <p:ph type="ftr" sz="quarter" idx="11"/>
          </p:nvPr>
        </p:nvSpPr>
        <p:spPr/>
        <p:txBody>
          <a:bodyPr/>
          <a:lstStyle/>
          <a:p>
            <a:r>
              <a:rPr lang="en-US" smtClean="0"/>
              <a:t>Spring 2012 -- Lecture #27</a:t>
            </a:r>
            <a:endParaRPr lang="en-US" dirty="0"/>
          </a:p>
        </p:txBody>
      </p:sp>
      <p:sp>
        <p:nvSpPr>
          <p:cNvPr id="9" name="Date Placeholder 8"/>
          <p:cNvSpPr>
            <a:spLocks noGrp="1"/>
          </p:cNvSpPr>
          <p:nvPr>
            <p:ph type="dt" sz="half" idx="10"/>
          </p:nvPr>
        </p:nvSpPr>
        <p:spPr/>
        <p:txBody>
          <a:bodyPr/>
          <a:lstStyle/>
          <a:p>
            <a:fld id="{AE5EDBC4-0902-3B4C-8CA9-B20AAB6B5CBD}" type="datetime1">
              <a:rPr lang="en-US" smtClean="0"/>
              <a:pPr/>
              <a:t>4/24/12</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CB24BE55-011A-1943-8F7E-E9D4B6BAE8A4}" type="slidenum">
              <a:rPr lang="en-US"/>
              <a:pPr/>
              <a:t>10</a:t>
            </a:fld>
            <a:endParaRPr lang="en-US" b="0">
              <a:solidFill>
                <a:srgbClr val="FBBA03"/>
              </a:solidFill>
            </a:endParaRPr>
          </a:p>
        </p:txBody>
      </p:sp>
      <p:sp>
        <p:nvSpPr>
          <p:cNvPr id="1626114" name="Rectangle 2"/>
          <p:cNvSpPr>
            <a:spLocks noGrp="1" noChangeArrowheads="1"/>
          </p:cNvSpPr>
          <p:nvPr>
            <p:ph type="title"/>
          </p:nvPr>
        </p:nvSpPr>
        <p:spPr>
          <a:xfrm>
            <a:off x="333375" y="76200"/>
            <a:ext cx="8356600" cy="927100"/>
          </a:xfrm>
          <a:noFill/>
          <a:ln/>
        </p:spPr>
        <p:txBody>
          <a:bodyPr lIns="90488" tIns="44450" rIns="90488" bIns="44450"/>
          <a:lstStyle/>
          <a:p>
            <a:r>
              <a:rPr lang="en-US" altLang="ko-KR">
                <a:ea typeface="굴림" charset="-127"/>
                <a:cs typeface="굴림" charset="-127"/>
              </a:rPr>
              <a:t>Address Translation &amp; Protection</a:t>
            </a:r>
          </a:p>
        </p:txBody>
      </p:sp>
      <p:sp>
        <p:nvSpPr>
          <p:cNvPr id="1626115" name="Rectangle 3"/>
          <p:cNvSpPr>
            <a:spLocks noChangeArrowheads="1"/>
          </p:cNvSpPr>
          <p:nvPr/>
        </p:nvSpPr>
        <p:spPr bwMode="auto">
          <a:xfrm>
            <a:off x="419100" y="4368800"/>
            <a:ext cx="8420100" cy="1228541"/>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altLang="ko-KR" sz="2800" dirty="0" smtClean="0">
                <a:latin typeface="+mj-lt"/>
                <a:ea typeface="굴림" charset="-127"/>
                <a:cs typeface="굴림" charset="-127"/>
              </a:rPr>
              <a:t>Every </a:t>
            </a:r>
            <a:r>
              <a:rPr lang="en-US" altLang="ko-KR" sz="2800" dirty="0">
                <a:latin typeface="+mj-lt"/>
                <a:ea typeface="굴림" charset="-127"/>
                <a:cs typeface="굴림" charset="-127"/>
              </a:rPr>
              <a:t>instruction and data access needs </a:t>
            </a:r>
            <a:r>
              <a:rPr lang="en-US" altLang="ko-KR" sz="2800" dirty="0" smtClean="0">
                <a:latin typeface="+mj-lt"/>
                <a:ea typeface="굴림" charset="-127"/>
                <a:cs typeface="굴림" charset="-127"/>
              </a:rPr>
              <a:t>address </a:t>
            </a:r>
            <a:r>
              <a:rPr lang="en-US" altLang="ko-KR" sz="2800" dirty="0">
                <a:latin typeface="+mj-lt"/>
                <a:ea typeface="굴림" charset="-127"/>
                <a:cs typeface="굴림" charset="-127"/>
              </a:rPr>
              <a:t>translation and protection checks</a:t>
            </a:r>
            <a:endParaRPr lang="en-US" altLang="ko-KR" sz="2800" dirty="0" smtClean="0">
              <a:latin typeface="+mj-lt"/>
              <a:ea typeface="굴림" charset="-127"/>
              <a:cs typeface="굴림" charset="-127"/>
            </a:endParaRPr>
          </a:p>
          <a:p>
            <a:pPr algn="l">
              <a:spcBef>
                <a:spcPct val="0"/>
              </a:spcBef>
            </a:pPr>
            <a:endParaRPr lang="en-US" altLang="ko-KR" sz="1800" i="1" dirty="0">
              <a:solidFill>
                <a:srgbClr val="56127A"/>
              </a:solidFill>
              <a:latin typeface="Verdana" charset="0"/>
              <a:ea typeface="굴림" charset="-127"/>
              <a:cs typeface="굴림" charset="-127"/>
            </a:endParaRPr>
          </a:p>
        </p:txBody>
      </p:sp>
      <p:grpSp>
        <p:nvGrpSpPr>
          <p:cNvPr id="39" name="Group 38"/>
          <p:cNvGrpSpPr/>
          <p:nvPr/>
        </p:nvGrpSpPr>
        <p:grpSpPr>
          <a:xfrm>
            <a:off x="3889375" y="1168400"/>
            <a:ext cx="4291013" cy="295275"/>
            <a:chOff x="3889375" y="1168400"/>
            <a:chExt cx="4291013" cy="295275"/>
          </a:xfrm>
        </p:grpSpPr>
        <p:sp>
          <p:nvSpPr>
            <p:cNvPr id="1626123" name="Rectangle 11"/>
            <p:cNvSpPr>
              <a:spLocks noChangeArrowheads="1"/>
            </p:cNvSpPr>
            <p:nvPr/>
          </p:nvSpPr>
          <p:spPr bwMode="auto">
            <a:xfrm>
              <a:off x="3889375" y="1168400"/>
              <a:ext cx="3216275" cy="295275"/>
            </a:xfrm>
            <a:prstGeom prst="rect">
              <a:avLst/>
            </a:prstGeom>
            <a:solidFill>
              <a:srgbClr val="FFCC66"/>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a:solidFill>
                    <a:srgbClr val="000000"/>
                  </a:solidFill>
                  <a:ea typeface="굴림" charset="-127"/>
                  <a:cs typeface="굴림" charset="-127"/>
                </a:rPr>
                <a:t>Virtual Page No. (VPN)</a:t>
              </a:r>
            </a:p>
          </p:txBody>
        </p:sp>
        <p:sp>
          <p:nvSpPr>
            <p:cNvPr id="1626124" name="Rectangle 12"/>
            <p:cNvSpPr>
              <a:spLocks noChangeArrowheads="1"/>
            </p:cNvSpPr>
            <p:nvPr/>
          </p:nvSpPr>
          <p:spPr bwMode="auto">
            <a:xfrm>
              <a:off x="7089775" y="1168400"/>
              <a:ext cx="1090613" cy="295275"/>
            </a:xfrm>
            <a:prstGeom prst="rect">
              <a:avLst/>
            </a:prstGeom>
            <a:solidFill>
              <a:srgbClr val="FFCC66"/>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a:solidFill>
                    <a:srgbClr val="000000"/>
                  </a:solidFill>
                  <a:ea typeface="굴림" charset="-127"/>
                  <a:cs typeface="굴림" charset="-127"/>
                </a:rPr>
                <a:t>offset</a:t>
              </a:r>
            </a:p>
          </p:txBody>
        </p:sp>
      </p:grpSp>
      <p:sp>
        <p:nvSpPr>
          <p:cNvPr id="1626117" name="Rectangle 5"/>
          <p:cNvSpPr>
            <a:spLocks noChangeArrowheads="1"/>
          </p:cNvSpPr>
          <p:nvPr/>
        </p:nvSpPr>
        <p:spPr bwMode="auto">
          <a:xfrm>
            <a:off x="1450975" y="3689350"/>
            <a:ext cx="1896328" cy="39754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dirty="0">
                <a:solidFill>
                  <a:srgbClr val="000000"/>
                </a:solidFill>
                <a:ea typeface="굴림" charset="-127"/>
                <a:cs typeface="굴림" charset="-127"/>
              </a:rPr>
              <a:t>Physical Address</a:t>
            </a:r>
          </a:p>
        </p:txBody>
      </p:sp>
      <p:grpSp>
        <p:nvGrpSpPr>
          <p:cNvPr id="37" name="Group 36"/>
          <p:cNvGrpSpPr/>
          <p:nvPr/>
        </p:nvGrpSpPr>
        <p:grpSpPr>
          <a:xfrm>
            <a:off x="3889375" y="1473200"/>
            <a:ext cx="3216275" cy="2587625"/>
            <a:chOff x="3889375" y="1473200"/>
            <a:chExt cx="3216275" cy="2587625"/>
          </a:xfrm>
        </p:grpSpPr>
        <p:sp>
          <p:nvSpPr>
            <p:cNvPr id="1626119" name="AutoShape 7"/>
            <p:cNvSpPr>
              <a:spLocks noChangeArrowheads="1"/>
            </p:cNvSpPr>
            <p:nvPr/>
          </p:nvSpPr>
          <p:spPr bwMode="auto">
            <a:xfrm>
              <a:off x="4460875" y="2114550"/>
              <a:ext cx="2425700" cy="1230313"/>
            </a:xfrm>
            <a:prstGeom prst="star16">
              <a:avLst>
                <a:gd name="adj" fmla="val 37500"/>
              </a:avLst>
            </a:prstGeom>
            <a:solidFill>
              <a:schemeClr val="accent1"/>
            </a:solidFill>
            <a:ln w="25400">
              <a:solidFill>
                <a:schemeClr val="tx2"/>
              </a:solidFill>
              <a:miter lim="800000"/>
              <a:headEnd/>
              <a:tailEnd/>
            </a:ln>
            <a:effectLst/>
          </p:spPr>
          <p:txBody>
            <a:bodyPr wrap="none" anchor="ctr">
              <a:prstTxWarp prst="textNoShape">
                <a:avLst/>
              </a:prstTxWarp>
            </a:bodyPr>
            <a:lstStyle/>
            <a:p>
              <a:endParaRPr lang="en-US">
                <a:solidFill>
                  <a:srgbClr val="000000"/>
                </a:solidFill>
              </a:endParaRPr>
            </a:p>
          </p:txBody>
        </p:sp>
        <p:grpSp>
          <p:nvGrpSpPr>
            <p:cNvPr id="33" name="Group 32"/>
            <p:cNvGrpSpPr/>
            <p:nvPr/>
          </p:nvGrpSpPr>
          <p:grpSpPr>
            <a:xfrm>
              <a:off x="3889375" y="1473200"/>
              <a:ext cx="3216275" cy="2587625"/>
              <a:chOff x="3889375" y="1473200"/>
              <a:chExt cx="3216275" cy="2587625"/>
            </a:xfrm>
          </p:grpSpPr>
          <p:grpSp>
            <p:nvGrpSpPr>
              <p:cNvPr id="30" name="Group 29"/>
              <p:cNvGrpSpPr/>
              <p:nvPr/>
            </p:nvGrpSpPr>
            <p:grpSpPr>
              <a:xfrm>
                <a:off x="4919663" y="1473200"/>
                <a:ext cx="1245996" cy="2301875"/>
                <a:chOff x="4919663" y="1473200"/>
                <a:chExt cx="1245996" cy="2301875"/>
              </a:xfrm>
            </p:grpSpPr>
            <p:sp>
              <p:nvSpPr>
                <p:cNvPr id="1626116" name="Line 4"/>
                <p:cNvSpPr>
                  <a:spLocks noChangeShapeType="1"/>
                </p:cNvSpPr>
                <p:nvPr/>
              </p:nvSpPr>
              <p:spPr bwMode="auto">
                <a:xfrm>
                  <a:off x="5718175" y="3232150"/>
                  <a:ext cx="0" cy="542925"/>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26121" name="Rectangle 9"/>
                <p:cNvSpPr>
                  <a:spLocks noChangeArrowheads="1"/>
                </p:cNvSpPr>
                <p:nvPr/>
              </p:nvSpPr>
              <p:spPr bwMode="auto">
                <a:xfrm>
                  <a:off x="4919663" y="2325688"/>
                  <a:ext cx="1245996" cy="659797"/>
                </a:xfrm>
                <a:prstGeom prst="rect">
                  <a:avLst/>
                </a:prstGeom>
                <a:noFill/>
                <a:ln w="25400">
                  <a:noFill/>
                  <a:miter lim="800000"/>
                  <a:headEnd/>
                  <a:tailEnd/>
                </a:ln>
                <a:effectLst/>
              </p:spPr>
              <p:txBody>
                <a:bodyPr wrap="none" lIns="106362" tIns="52388" rIns="106362" bIns="52388">
                  <a:prstTxWarp prst="textNoShape">
                    <a:avLst/>
                  </a:prstTxWarp>
                  <a:spAutoFit/>
                </a:bodyPr>
                <a:lstStyle/>
                <a:p>
                  <a:pPr defTabSz="1208088">
                    <a:spcBef>
                      <a:spcPct val="0"/>
                    </a:spcBef>
                  </a:pPr>
                  <a:r>
                    <a:rPr lang="en-US" altLang="ko-KR" sz="1800">
                      <a:solidFill>
                        <a:srgbClr val="000000"/>
                      </a:solidFill>
                      <a:ea typeface="굴림" charset="-127"/>
                      <a:cs typeface="굴림" charset="-127"/>
                    </a:rPr>
                    <a:t>Address</a:t>
                  </a:r>
                </a:p>
                <a:p>
                  <a:pPr defTabSz="1208088">
                    <a:spcBef>
                      <a:spcPct val="0"/>
                    </a:spcBef>
                  </a:pPr>
                  <a:r>
                    <a:rPr lang="en-US" altLang="ko-KR" sz="1800">
                      <a:solidFill>
                        <a:srgbClr val="000000"/>
                      </a:solidFill>
                      <a:ea typeface="굴림" charset="-127"/>
                      <a:cs typeface="굴림" charset="-127"/>
                    </a:rPr>
                    <a:t>Translation</a:t>
                  </a:r>
                </a:p>
              </p:txBody>
            </p:sp>
            <p:sp>
              <p:nvSpPr>
                <p:cNvPr id="1626122" name="Line 10"/>
                <p:cNvSpPr>
                  <a:spLocks noChangeShapeType="1"/>
                </p:cNvSpPr>
                <p:nvPr/>
              </p:nvSpPr>
              <p:spPr bwMode="auto">
                <a:xfrm>
                  <a:off x="5718175" y="1473200"/>
                  <a:ext cx="0" cy="6921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grpSp>
          <p:sp>
            <p:nvSpPr>
              <p:cNvPr id="1626125" name="Rectangle 13" descr="90%"/>
              <p:cNvSpPr>
                <a:spLocks noChangeArrowheads="1"/>
              </p:cNvSpPr>
              <p:nvPr/>
            </p:nvSpPr>
            <p:spPr bwMode="auto">
              <a:xfrm>
                <a:off x="3889375" y="3765550"/>
                <a:ext cx="3216275" cy="295275"/>
              </a:xfrm>
              <a:prstGeom prst="rect">
                <a:avLst/>
              </a:prstGeom>
              <a:pattFill prst="pct90">
                <a:fgClr>
                  <a:srgbClr val="FFCC66"/>
                </a:fgClr>
                <a:bgClr>
                  <a:srgbClr val="FFFFFF"/>
                </a:bgClr>
              </a:patt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dirty="0">
                    <a:solidFill>
                      <a:srgbClr val="000000"/>
                    </a:solidFill>
                    <a:ea typeface="굴림" charset="-127"/>
                    <a:cs typeface="굴림" charset="-127"/>
                  </a:rPr>
                  <a:t>Physical Page No. (PPN)</a:t>
                </a:r>
              </a:p>
            </p:txBody>
          </p:sp>
        </p:grpSp>
      </p:grpSp>
      <p:grpSp>
        <p:nvGrpSpPr>
          <p:cNvPr id="32" name="Group 31"/>
          <p:cNvGrpSpPr/>
          <p:nvPr/>
        </p:nvGrpSpPr>
        <p:grpSpPr>
          <a:xfrm>
            <a:off x="7032625" y="1473200"/>
            <a:ext cx="1147763" cy="2587625"/>
            <a:chOff x="7032625" y="1473200"/>
            <a:chExt cx="1147763" cy="2587625"/>
          </a:xfrm>
        </p:grpSpPr>
        <p:sp>
          <p:nvSpPr>
            <p:cNvPr id="1626120" name="Line 8"/>
            <p:cNvSpPr>
              <a:spLocks noChangeShapeType="1"/>
            </p:cNvSpPr>
            <p:nvPr/>
          </p:nvSpPr>
          <p:spPr bwMode="auto">
            <a:xfrm flipH="1">
              <a:off x="7623175" y="1473200"/>
              <a:ext cx="0" cy="22923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26126" name="Rectangle 14"/>
            <p:cNvSpPr>
              <a:spLocks noChangeArrowheads="1"/>
            </p:cNvSpPr>
            <p:nvPr/>
          </p:nvSpPr>
          <p:spPr bwMode="auto">
            <a:xfrm>
              <a:off x="7032625" y="3765550"/>
              <a:ext cx="1147763" cy="295275"/>
            </a:xfrm>
            <a:prstGeom prst="rect">
              <a:avLst/>
            </a:prstGeom>
            <a:solidFill>
              <a:schemeClr val="bg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a:solidFill>
                    <a:srgbClr val="000000"/>
                  </a:solidFill>
                  <a:ea typeface="굴림" charset="-127"/>
                  <a:cs typeface="굴림" charset="-127"/>
                </a:rPr>
                <a:t>offset</a:t>
              </a:r>
              <a:endParaRPr lang="en-US" altLang="ko-KR" sz="2000">
                <a:solidFill>
                  <a:srgbClr val="000000"/>
                </a:solidFill>
                <a:ea typeface="굴림" charset="-127"/>
                <a:cs typeface="굴림" charset="-127"/>
              </a:endParaRPr>
            </a:p>
          </p:txBody>
        </p:sp>
      </p:grpSp>
      <p:sp>
        <p:nvSpPr>
          <p:cNvPr id="1626118" name="Rectangle 6"/>
          <p:cNvSpPr>
            <a:spLocks noChangeArrowheads="1"/>
          </p:cNvSpPr>
          <p:nvPr/>
        </p:nvSpPr>
        <p:spPr bwMode="auto">
          <a:xfrm>
            <a:off x="1763713" y="1092200"/>
            <a:ext cx="1769090" cy="39754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dirty="0">
                <a:solidFill>
                  <a:srgbClr val="000000"/>
                </a:solidFill>
                <a:ea typeface="굴림" charset="-127"/>
                <a:cs typeface="굴림" charset="-127"/>
              </a:rPr>
              <a:t>Virtual Address</a:t>
            </a:r>
          </a:p>
        </p:txBody>
      </p:sp>
      <p:grpSp>
        <p:nvGrpSpPr>
          <p:cNvPr id="38" name="Group 37"/>
          <p:cNvGrpSpPr/>
          <p:nvPr/>
        </p:nvGrpSpPr>
        <p:grpSpPr>
          <a:xfrm>
            <a:off x="180975" y="1531938"/>
            <a:ext cx="5537200" cy="2168585"/>
            <a:chOff x="180975" y="1531938"/>
            <a:chExt cx="5537200" cy="2168585"/>
          </a:xfrm>
        </p:grpSpPr>
        <p:sp>
          <p:nvSpPr>
            <p:cNvPr id="1626131" name="Text Box 19"/>
            <p:cNvSpPr txBox="1">
              <a:spLocks noChangeArrowheads="1"/>
            </p:cNvSpPr>
            <p:nvPr/>
          </p:nvSpPr>
          <p:spPr bwMode="auto">
            <a:xfrm>
              <a:off x="523875" y="3300413"/>
              <a:ext cx="1317789" cy="400110"/>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2000" dirty="0">
                  <a:solidFill>
                    <a:srgbClr val="000000"/>
                  </a:solidFill>
                  <a:ea typeface="굴림" charset="-127"/>
                  <a:cs typeface="굴림" charset="-127"/>
                </a:rPr>
                <a:t>Exception?</a:t>
              </a:r>
            </a:p>
          </p:txBody>
        </p:sp>
        <p:sp>
          <p:nvSpPr>
            <p:cNvPr id="1626132" name="Line 20"/>
            <p:cNvSpPr>
              <a:spLocks noChangeShapeType="1"/>
            </p:cNvSpPr>
            <p:nvPr/>
          </p:nvSpPr>
          <p:spPr bwMode="auto">
            <a:xfrm>
              <a:off x="1108075" y="2578100"/>
              <a:ext cx="596900" cy="444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26133" name="Line 21"/>
            <p:cNvSpPr>
              <a:spLocks noChangeShapeType="1"/>
            </p:cNvSpPr>
            <p:nvPr/>
          </p:nvSpPr>
          <p:spPr bwMode="auto">
            <a:xfrm>
              <a:off x="2060575" y="1854200"/>
              <a:ext cx="457200" cy="3111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26127" name="Line 15"/>
            <p:cNvSpPr>
              <a:spLocks noChangeShapeType="1"/>
            </p:cNvSpPr>
            <p:nvPr/>
          </p:nvSpPr>
          <p:spPr bwMode="auto">
            <a:xfrm flipH="1">
              <a:off x="3889375" y="1771650"/>
              <a:ext cx="182880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grpSp>
          <p:nvGrpSpPr>
            <p:cNvPr id="2" name="Group 16"/>
            <p:cNvGrpSpPr>
              <a:grpSpLocks/>
            </p:cNvGrpSpPr>
            <p:nvPr/>
          </p:nvGrpSpPr>
          <p:grpSpPr bwMode="auto">
            <a:xfrm>
              <a:off x="1730375" y="2012950"/>
              <a:ext cx="2667000" cy="1230313"/>
              <a:chOff x="1200" y="1444"/>
              <a:chExt cx="1680" cy="775"/>
            </a:xfrm>
          </p:grpSpPr>
          <p:sp>
            <p:nvSpPr>
              <p:cNvPr id="1626129" name="AutoShape 17"/>
              <p:cNvSpPr>
                <a:spLocks noChangeArrowheads="1"/>
              </p:cNvSpPr>
              <p:nvPr/>
            </p:nvSpPr>
            <p:spPr bwMode="auto">
              <a:xfrm>
                <a:off x="1200" y="1444"/>
                <a:ext cx="1680" cy="775"/>
              </a:xfrm>
              <a:prstGeom prst="star16">
                <a:avLst>
                  <a:gd name="adj" fmla="val 37500"/>
                </a:avLst>
              </a:prstGeom>
              <a:solidFill>
                <a:schemeClr val="accent1"/>
              </a:solidFill>
              <a:ln w="25400">
                <a:solidFill>
                  <a:schemeClr val="tx2"/>
                </a:solidFill>
                <a:miter lim="800000"/>
                <a:headEnd/>
                <a:tailEnd/>
              </a:ln>
              <a:effectLst/>
            </p:spPr>
            <p:txBody>
              <a:bodyPr anchor="ctr">
                <a:prstTxWarp prst="textNoShape">
                  <a:avLst/>
                </a:prstTxWarp>
              </a:bodyPr>
              <a:lstStyle/>
              <a:p>
                <a:pPr>
                  <a:spcBef>
                    <a:spcPct val="0"/>
                  </a:spcBef>
                </a:pPr>
                <a:r>
                  <a:rPr lang="ko-KR" altLang="en-US" sz="2400" b="1">
                    <a:solidFill>
                      <a:srgbClr val="000000"/>
                    </a:solidFill>
                    <a:ea typeface="굴림" charset="-127"/>
                    <a:cs typeface="굴림" charset="-127"/>
                  </a:rPr>
                  <a:t> </a:t>
                </a:r>
                <a:endParaRPr lang="ko-KR" altLang="en-US" sz="2400">
                  <a:solidFill>
                    <a:srgbClr val="000000"/>
                  </a:solidFill>
                  <a:ea typeface="굴림" charset="-127"/>
                  <a:cs typeface="굴림" charset="-127"/>
                </a:endParaRPr>
              </a:p>
            </p:txBody>
          </p:sp>
          <p:sp>
            <p:nvSpPr>
              <p:cNvPr id="1626130" name="Text Box 18"/>
              <p:cNvSpPr txBox="1">
                <a:spLocks noChangeArrowheads="1"/>
              </p:cNvSpPr>
              <p:nvPr/>
            </p:nvSpPr>
            <p:spPr bwMode="auto">
              <a:xfrm>
                <a:off x="1615" y="1649"/>
                <a:ext cx="732" cy="407"/>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altLang="ko-KR" sz="1800">
                    <a:solidFill>
                      <a:srgbClr val="000000"/>
                    </a:solidFill>
                    <a:ea typeface="굴림" charset="-127"/>
                    <a:cs typeface="굴림" charset="-127"/>
                  </a:rPr>
                  <a:t>Protection</a:t>
                </a:r>
              </a:p>
              <a:p>
                <a:pPr>
                  <a:spcBef>
                    <a:spcPct val="0"/>
                  </a:spcBef>
                </a:pPr>
                <a:r>
                  <a:rPr lang="en-US" altLang="ko-KR" sz="1800">
                    <a:solidFill>
                      <a:srgbClr val="000000"/>
                    </a:solidFill>
                    <a:ea typeface="굴림" charset="-127"/>
                    <a:cs typeface="굴림" charset="-127"/>
                  </a:rPr>
                  <a:t>Check</a:t>
                </a:r>
                <a:endParaRPr lang="en-US" altLang="ko-KR" sz="2000">
                  <a:solidFill>
                    <a:srgbClr val="000000"/>
                  </a:solidFill>
                  <a:ea typeface="굴림" charset="-127"/>
                  <a:cs typeface="굴림" charset="-127"/>
                </a:endParaRPr>
              </a:p>
            </p:txBody>
          </p:sp>
        </p:grpSp>
        <p:sp>
          <p:nvSpPr>
            <p:cNvPr id="1626134" name="Text Box 22"/>
            <p:cNvSpPr txBox="1">
              <a:spLocks noChangeArrowheads="1"/>
            </p:cNvSpPr>
            <p:nvPr/>
          </p:nvSpPr>
          <p:spPr bwMode="auto">
            <a:xfrm>
              <a:off x="333375" y="1531938"/>
              <a:ext cx="1915120"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1800">
                  <a:solidFill>
                    <a:srgbClr val="000000"/>
                  </a:solidFill>
                  <a:ea typeface="굴림" charset="-127"/>
                  <a:cs typeface="굴림" charset="-127"/>
                </a:rPr>
                <a:t>Kernel/User Mode</a:t>
              </a:r>
            </a:p>
          </p:txBody>
        </p:sp>
        <p:sp>
          <p:nvSpPr>
            <p:cNvPr id="1626135" name="Text Box 23"/>
            <p:cNvSpPr txBox="1">
              <a:spLocks noChangeArrowheads="1"/>
            </p:cNvSpPr>
            <p:nvPr/>
          </p:nvSpPr>
          <p:spPr bwMode="auto">
            <a:xfrm>
              <a:off x="180975" y="2082800"/>
              <a:ext cx="1746250" cy="396875"/>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altLang="ko-KR" sz="2000">
                  <a:solidFill>
                    <a:srgbClr val="000000"/>
                  </a:solidFill>
                  <a:ea typeface="굴림" charset="-127"/>
                  <a:cs typeface="굴림" charset="-127"/>
                </a:rPr>
                <a:t>Read/Write</a:t>
              </a:r>
            </a:p>
          </p:txBody>
        </p:sp>
        <p:sp>
          <p:nvSpPr>
            <p:cNvPr id="1626136" name="Freeform 24"/>
            <p:cNvSpPr>
              <a:spLocks/>
            </p:cNvSpPr>
            <p:nvPr/>
          </p:nvSpPr>
          <p:spPr bwMode="auto">
            <a:xfrm>
              <a:off x="1362075" y="2901434"/>
              <a:ext cx="184666" cy="369332"/>
            </a:xfrm>
            <a:custGeom>
              <a:avLst/>
              <a:gdLst/>
              <a:ahLst/>
              <a:cxnLst>
                <a:cxn ang="0">
                  <a:pos x="392" y="0"/>
                </a:cxn>
                <a:cxn ang="0">
                  <a:pos x="0" y="144"/>
                </a:cxn>
                <a:cxn ang="0">
                  <a:pos x="0" y="288"/>
                </a:cxn>
              </a:cxnLst>
              <a:rect l="0" t="0" r="r" b="b"/>
              <a:pathLst>
                <a:path w="392" h="288">
                  <a:moveTo>
                    <a:pt x="392" y="0"/>
                  </a:moveTo>
                  <a:lnTo>
                    <a:pt x="0" y="144"/>
                  </a:lnTo>
                  <a:lnTo>
                    <a:pt x="0" y="288"/>
                  </a:ln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endParaRPr lang="en-US">
                <a:solidFill>
                  <a:srgbClr val="000000"/>
                </a:solidFill>
              </a:endParaRPr>
            </a:p>
          </p:txBody>
        </p:sp>
      </p:grpSp>
      <p:sp>
        <p:nvSpPr>
          <p:cNvPr id="26" name="Date Placeholder 25"/>
          <p:cNvSpPr>
            <a:spLocks noGrp="1"/>
          </p:cNvSpPr>
          <p:nvPr>
            <p:ph type="dt" sz="half" idx="10"/>
          </p:nvPr>
        </p:nvSpPr>
        <p:spPr/>
        <p:txBody>
          <a:bodyPr/>
          <a:lstStyle/>
          <a:p>
            <a:fld id="{1CA707F7-1538-1A41-97D5-8976402EFBAB}" type="datetime1">
              <a:rPr lang="en-US" smtClean="0"/>
              <a:pPr/>
              <a:t>4/24/12</a:t>
            </a:fld>
            <a:endParaRPr lang="en-US" dirty="0"/>
          </a:p>
        </p:txBody>
      </p:sp>
      <p:sp>
        <p:nvSpPr>
          <p:cNvPr id="28" name="Footer Placeholder 27"/>
          <p:cNvSpPr>
            <a:spLocks noGrp="1"/>
          </p:cNvSpPr>
          <p:nvPr>
            <p:ph type="ftr" sz="quarter" idx="11"/>
          </p:nvPr>
        </p:nvSpPr>
        <p:spPr/>
        <p:txBody>
          <a:bodyPr/>
          <a:lstStyle/>
          <a:p>
            <a:r>
              <a:rPr lang="en-US" smtClean="0"/>
              <a:t>Spring 2012 -- Lecture #27</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Protection via Page Table</a:t>
            </a:r>
            <a:endParaRPr lang="en-US" dirty="0"/>
          </a:p>
        </p:txBody>
      </p:sp>
      <p:sp>
        <p:nvSpPr>
          <p:cNvPr id="3" name="Content Placeholder 2"/>
          <p:cNvSpPr>
            <a:spLocks noGrp="1"/>
          </p:cNvSpPr>
          <p:nvPr>
            <p:ph idx="1"/>
          </p:nvPr>
        </p:nvSpPr>
        <p:spPr/>
        <p:txBody>
          <a:bodyPr/>
          <a:lstStyle/>
          <a:p>
            <a:pPr>
              <a:buClr>
                <a:schemeClr val="tx1"/>
              </a:buClr>
            </a:pPr>
            <a:r>
              <a:rPr lang="en-US" dirty="0" smtClean="0">
                <a:solidFill>
                  <a:srgbClr val="FF0000"/>
                </a:solidFill>
              </a:rPr>
              <a:t>Access Rights </a:t>
            </a:r>
            <a:r>
              <a:rPr lang="en-US" dirty="0" smtClean="0"/>
              <a:t>checked on every access to see if allowed</a:t>
            </a:r>
          </a:p>
          <a:p>
            <a:pPr lvl="1"/>
            <a:r>
              <a:rPr lang="en-US" dirty="0" smtClean="0"/>
              <a:t>Read: can read, but not write page</a:t>
            </a:r>
          </a:p>
          <a:p>
            <a:pPr lvl="1"/>
            <a:r>
              <a:rPr lang="en-US" dirty="0" smtClean="0"/>
              <a:t>Read/Write: read or write data on page</a:t>
            </a:r>
          </a:p>
          <a:p>
            <a:pPr lvl="1"/>
            <a:r>
              <a:rPr lang="en-US" dirty="0" smtClean="0"/>
              <a:t>Execute: Can fetch instructions from page</a:t>
            </a:r>
          </a:p>
          <a:p>
            <a:pPr>
              <a:buClr>
                <a:schemeClr val="tx1"/>
              </a:buClr>
            </a:pPr>
            <a:r>
              <a:rPr lang="en-US" dirty="0" smtClean="0">
                <a:solidFill>
                  <a:srgbClr val="FF0000"/>
                </a:solidFill>
              </a:rPr>
              <a:t>Valid</a:t>
            </a:r>
            <a:r>
              <a:rPr lang="en-US" dirty="0" smtClean="0"/>
              <a:t> = Valid page table entry</a:t>
            </a:r>
          </a:p>
          <a:p>
            <a:pPr lvl="1">
              <a:buClr>
                <a:schemeClr val="tx1"/>
              </a:buClr>
            </a:pPr>
            <a:r>
              <a:rPr lang="en-US" dirty="0" smtClean="0"/>
              <a:t>Invalid means it’s on the disk, not in physical memory</a:t>
            </a:r>
          </a:p>
          <a:p>
            <a:pPr lvl="1"/>
            <a:endParaRPr lang="en-US" dirty="0"/>
          </a:p>
        </p:txBody>
      </p:sp>
      <p:sp>
        <p:nvSpPr>
          <p:cNvPr id="4" name="Date Placeholder 3"/>
          <p:cNvSpPr>
            <a:spLocks noGrp="1"/>
          </p:cNvSpPr>
          <p:nvPr>
            <p:ph type="dt" sz="half" idx="10"/>
          </p:nvPr>
        </p:nvSpPr>
        <p:spPr/>
        <p:txBody>
          <a:bodyPr/>
          <a:lstStyle/>
          <a:p>
            <a:fld id="{D2FD0DEC-CFEC-304D-BF3A-8E27939C3617}"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4834" name="Rectangle 2"/>
          <p:cNvSpPr>
            <a:spLocks noGrp="1" noChangeArrowheads="1"/>
          </p:cNvSpPr>
          <p:nvPr>
            <p:ph type="title"/>
          </p:nvPr>
        </p:nvSpPr>
        <p:spPr/>
        <p:txBody>
          <a:bodyPr/>
          <a:lstStyle/>
          <a:p>
            <a:r>
              <a:rPr lang="en-US" dirty="0" smtClean="0"/>
              <a:t>More Depth on Page Tables</a:t>
            </a:r>
            <a:endParaRPr lang="en-US" dirty="0">
              <a:solidFill>
                <a:schemeClr val="accent2"/>
              </a:solidFill>
            </a:endParaRPr>
          </a:p>
        </p:txBody>
      </p:sp>
      <p:grpSp>
        <p:nvGrpSpPr>
          <p:cNvPr id="2" name="Group 3"/>
          <p:cNvGrpSpPr>
            <a:grpSpLocks/>
          </p:cNvGrpSpPr>
          <p:nvPr/>
        </p:nvGrpSpPr>
        <p:grpSpPr bwMode="auto">
          <a:xfrm>
            <a:off x="898525" y="1185862"/>
            <a:ext cx="3419475" cy="927100"/>
            <a:chOff x="296" y="438"/>
            <a:chExt cx="2154" cy="584"/>
          </a:xfrm>
        </p:grpSpPr>
        <p:sp>
          <p:nvSpPr>
            <p:cNvPr id="3064836" name="Rectangle 4"/>
            <p:cNvSpPr>
              <a:spLocks noChangeArrowheads="1"/>
            </p:cNvSpPr>
            <p:nvPr/>
          </p:nvSpPr>
          <p:spPr bwMode="auto">
            <a:xfrm>
              <a:off x="296" y="438"/>
              <a:ext cx="1644"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rPr>
                <a:t>Virtual Address:</a:t>
              </a:r>
            </a:p>
          </p:txBody>
        </p:sp>
        <p:sp>
          <p:nvSpPr>
            <p:cNvPr id="3064837" name="Rectangle 5"/>
            <p:cNvSpPr>
              <a:spLocks noChangeArrowheads="1"/>
            </p:cNvSpPr>
            <p:nvPr/>
          </p:nvSpPr>
          <p:spPr bwMode="auto">
            <a:xfrm>
              <a:off x="808" y="752"/>
              <a:ext cx="871" cy="270"/>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3"/>
                  </a:solidFill>
                </a:rPr>
                <a:t>page no.</a:t>
              </a:r>
            </a:p>
          </p:txBody>
        </p:sp>
        <p:sp>
          <p:nvSpPr>
            <p:cNvPr id="3064838" name="Rectangle 6"/>
            <p:cNvSpPr>
              <a:spLocks noChangeArrowheads="1"/>
            </p:cNvSpPr>
            <p:nvPr/>
          </p:nvSpPr>
          <p:spPr bwMode="auto">
            <a:xfrm>
              <a:off x="1836" y="752"/>
              <a:ext cx="614" cy="270"/>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rgbClr val="00FF00"/>
                  </a:solidFill>
                </a:rPr>
                <a:t>offset</a:t>
              </a:r>
              <a:endParaRPr lang="en-US" sz="2800">
                <a:solidFill>
                  <a:schemeClr val="tx1"/>
                </a:solidFill>
              </a:endParaRPr>
            </a:p>
          </p:txBody>
        </p:sp>
      </p:grpSp>
      <p:grpSp>
        <p:nvGrpSpPr>
          <p:cNvPr id="3" name="Group 7"/>
          <p:cNvGrpSpPr>
            <a:grpSpLocks/>
          </p:cNvGrpSpPr>
          <p:nvPr/>
        </p:nvGrpSpPr>
        <p:grpSpPr bwMode="auto">
          <a:xfrm>
            <a:off x="428625" y="2776538"/>
            <a:ext cx="2552700" cy="795338"/>
            <a:chOff x="270" y="1482"/>
            <a:chExt cx="1608" cy="501"/>
          </a:xfrm>
        </p:grpSpPr>
        <p:sp>
          <p:nvSpPr>
            <p:cNvPr id="3064840" name="Rectangle 8"/>
            <p:cNvSpPr>
              <a:spLocks noChangeArrowheads="1"/>
            </p:cNvSpPr>
            <p:nvPr/>
          </p:nvSpPr>
          <p:spPr bwMode="auto">
            <a:xfrm>
              <a:off x="270" y="1482"/>
              <a:ext cx="1054"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rPr>
                <a:t>Page Table</a:t>
              </a:r>
            </a:p>
            <a:p>
              <a:pPr>
                <a:lnSpc>
                  <a:spcPct val="85000"/>
                </a:lnSpc>
              </a:pPr>
              <a:r>
                <a:rPr lang="en-US" sz="2800" dirty="0">
                  <a:solidFill>
                    <a:schemeClr val="tx1"/>
                  </a:solidFill>
                </a:rPr>
                <a:t>Base </a:t>
              </a:r>
              <a:r>
                <a:rPr lang="en-US" sz="2800" dirty="0" err="1">
                  <a:solidFill>
                    <a:schemeClr val="tx1"/>
                  </a:solidFill>
                </a:rPr>
                <a:t>Reg</a:t>
              </a:r>
              <a:endParaRPr lang="en-US" sz="2800" dirty="0">
                <a:solidFill>
                  <a:schemeClr val="tx1"/>
                </a:solidFill>
              </a:endParaRPr>
            </a:p>
          </p:txBody>
        </p:sp>
        <p:sp>
          <p:nvSpPr>
            <p:cNvPr id="3064841" name="Line 9"/>
            <p:cNvSpPr>
              <a:spLocks noChangeShapeType="1"/>
            </p:cNvSpPr>
            <p:nvPr/>
          </p:nvSpPr>
          <p:spPr bwMode="auto">
            <a:xfrm>
              <a:off x="1490" y="1582"/>
              <a:ext cx="38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3064842" name="Rectangle 10"/>
          <p:cNvSpPr>
            <a:spLocks noChangeArrowheads="1"/>
          </p:cNvSpPr>
          <p:nvPr/>
        </p:nvSpPr>
        <p:spPr bwMode="auto">
          <a:xfrm>
            <a:off x="1143000" y="6019800"/>
            <a:ext cx="7369175" cy="428322"/>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85000"/>
              </a:lnSpc>
            </a:pPr>
            <a:r>
              <a:rPr lang="en-US" sz="2800" b="1" dirty="0">
                <a:solidFill>
                  <a:schemeClr val="tx1"/>
                </a:solidFill>
                <a:latin typeface="18 VAG Rounded Light   02390"/>
              </a:rPr>
              <a:t>Page Table</a:t>
            </a:r>
            <a:r>
              <a:rPr lang="en-US" sz="2800" b="1" dirty="0" smtClean="0">
                <a:solidFill>
                  <a:schemeClr val="tx1"/>
                </a:solidFill>
                <a:latin typeface="18 VAG Rounded Light   02390"/>
              </a:rPr>
              <a:t> located </a:t>
            </a:r>
            <a:r>
              <a:rPr lang="en-US" sz="2800" b="1" dirty="0">
                <a:solidFill>
                  <a:schemeClr val="tx1"/>
                </a:solidFill>
                <a:latin typeface="18 VAG Rounded Light   02390"/>
              </a:rPr>
              <a:t>in physical memory</a:t>
            </a:r>
          </a:p>
        </p:txBody>
      </p:sp>
      <p:grpSp>
        <p:nvGrpSpPr>
          <p:cNvPr id="4" name="Group 11"/>
          <p:cNvGrpSpPr>
            <a:grpSpLocks/>
          </p:cNvGrpSpPr>
          <p:nvPr/>
        </p:nvGrpSpPr>
        <p:grpSpPr bwMode="auto">
          <a:xfrm>
            <a:off x="1498600" y="2190750"/>
            <a:ext cx="1517650" cy="3043237"/>
            <a:chOff x="656" y="1041"/>
            <a:chExt cx="956" cy="1917"/>
          </a:xfrm>
        </p:grpSpPr>
        <p:sp>
          <p:nvSpPr>
            <p:cNvPr id="3064844" name="Rectangle 12"/>
            <p:cNvSpPr>
              <a:spLocks noChangeArrowheads="1"/>
            </p:cNvSpPr>
            <p:nvPr/>
          </p:nvSpPr>
          <p:spPr bwMode="auto">
            <a:xfrm>
              <a:off x="656" y="1996"/>
              <a:ext cx="582"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lnSpc>
                  <a:spcPct val="85000"/>
                </a:lnSpc>
              </a:pPr>
              <a:r>
                <a:rPr lang="en-US" sz="2800" dirty="0">
                  <a:solidFill>
                    <a:schemeClr val="accent3"/>
                  </a:solidFill>
                  <a:latin typeface="+mj-lt"/>
                </a:rPr>
                <a:t>index</a:t>
              </a:r>
            </a:p>
            <a:p>
              <a:pPr>
                <a:lnSpc>
                  <a:spcPct val="85000"/>
                </a:lnSpc>
              </a:pPr>
              <a:r>
                <a:rPr lang="en-US" sz="2800" dirty="0">
                  <a:solidFill>
                    <a:schemeClr val="accent3"/>
                  </a:solidFill>
                  <a:latin typeface="+mj-lt"/>
                </a:rPr>
                <a:t>into</a:t>
              </a:r>
            </a:p>
            <a:p>
              <a:pPr>
                <a:lnSpc>
                  <a:spcPct val="85000"/>
                </a:lnSpc>
              </a:pPr>
              <a:r>
                <a:rPr lang="en-US" sz="2800" dirty="0">
                  <a:solidFill>
                    <a:schemeClr val="accent3"/>
                  </a:solidFill>
                  <a:latin typeface="+mj-lt"/>
                </a:rPr>
                <a:t>page</a:t>
              </a:r>
            </a:p>
            <a:p>
              <a:pPr>
                <a:lnSpc>
                  <a:spcPct val="85000"/>
                </a:lnSpc>
              </a:pPr>
              <a:r>
                <a:rPr lang="en-US" sz="2800" dirty="0">
                  <a:solidFill>
                    <a:schemeClr val="accent3"/>
                  </a:solidFill>
                  <a:latin typeface="+mj-lt"/>
                </a:rPr>
                <a:t>table</a:t>
              </a:r>
            </a:p>
          </p:txBody>
        </p:sp>
        <p:cxnSp>
          <p:nvCxnSpPr>
            <p:cNvPr id="3064845" name="AutoShape 13"/>
            <p:cNvCxnSpPr>
              <a:cxnSpLocks noChangeShapeType="1"/>
            </p:cNvCxnSpPr>
            <p:nvPr/>
          </p:nvCxnSpPr>
          <p:spPr bwMode="auto">
            <a:xfrm rot="16200000" flipH="1">
              <a:off x="754" y="1600"/>
              <a:ext cx="1417" cy="299"/>
            </a:xfrm>
            <a:prstGeom prst="bentConnector2">
              <a:avLst/>
            </a:prstGeom>
            <a:noFill/>
            <a:ln w="38100">
              <a:solidFill>
                <a:schemeClr val="accent3"/>
              </a:solidFill>
              <a:miter lim="800000"/>
              <a:headEnd/>
              <a:tailEnd type="triangle" w="med" len="med"/>
            </a:ln>
            <a:effectLst/>
          </p:spPr>
        </p:cxnSp>
      </p:grpSp>
      <p:grpSp>
        <p:nvGrpSpPr>
          <p:cNvPr id="5" name="Group 14"/>
          <p:cNvGrpSpPr>
            <a:grpSpLocks/>
          </p:cNvGrpSpPr>
          <p:nvPr/>
        </p:nvGrpSpPr>
        <p:grpSpPr bwMode="auto">
          <a:xfrm>
            <a:off x="3873500" y="2174875"/>
            <a:ext cx="4395788" cy="3463925"/>
            <a:chOff x="2170" y="1061"/>
            <a:chExt cx="2769" cy="2182"/>
          </a:xfrm>
        </p:grpSpPr>
        <p:sp>
          <p:nvSpPr>
            <p:cNvPr id="3064847" name="Rectangle 15"/>
            <p:cNvSpPr>
              <a:spLocks noChangeArrowheads="1"/>
            </p:cNvSpPr>
            <p:nvPr/>
          </p:nvSpPr>
          <p:spPr bwMode="auto">
            <a:xfrm>
              <a:off x="4260" y="1944"/>
              <a:ext cx="392" cy="260"/>
            </a:xfrm>
            <a:prstGeom prst="rect">
              <a:avLst/>
            </a:prstGeom>
            <a:noFill/>
            <a:ln w="38100">
              <a:solidFill>
                <a:schemeClr val="tx1"/>
              </a:solidFill>
              <a:miter lim="800000"/>
              <a:headEnd/>
              <a:tailEnd/>
            </a:ln>
            <a:effectLst/>
          </p:spPr>
          <p:txBody>
            <a:bodyPr wrap="none" lIns="90488" tIns="44450" rIns="90488" bIns="44450" anchor="ctr">
              <a:prstTxWarp prst="textNoShape">
                <a:avLst/>
              </a:prstTxWarp>
            </a:bodyPr>
            <a:lstStyle/>
            <a:p>
              <a:pPr algn="ctr"/>
              <a:r>
                <a:rPr lang="en-US" sz="2800">
                  <a:solidFill>
                    <a:schemeClr val="tx1"/>
                  </a:solidFill>
                  <a:latin typeface="18 VAG Rounded Light   02390"/>
                </a:rPr>
                <a:t>+</a:t>
              </a:r>
            </a:p>
          </p:txBody>
        </p:sp>
        <p:sp>
          <p:nvSpPr>
            <p:cNvPr id="3064848" name="Rectangle 16"/>
            <p:cNvSpPr>
              <a:spLocks noChangeArrowheads="1"/>
            </p:cNvSpPr>
            <p:nvPr/>
          </p:nvSpPr>
          <p:spPr bwMode="auto">
            <a:xfrm>
              <a:off x="4066" y="2512"/>
              <a:ext cx="873"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rPr>
                <a:t>Physical</a:t>
              </a:r>
            </a:p>
            <a:p>
              <a:pPr algn="ctr">
                <a:lnSpc>
                  <a:spcPct val="85000"/>
                </a:lnSpc>
              </a:pPr>
              <a:r>
                <a:rPr lang="en-US" sz="2800" dirty="0">
                  <a:solidFill>
                    <a:schemeClr val="tx1"/>
                  </a:solidFill>
                </a:rPr>
                <a:t>Memory</a:t>
              </a:r>
            </a:p>
            <a:p>
              <a:pPr algn="ctr">
                <a:lnSpc>
                  <a:spcPct val="85000"/>
                </a:lnSpc>
              </a:pPr>
              <a:r>
                <a:rPr lang="en-US" sz="2800" dirty="0">
                  <a:solidFill>
                    <a:schemeClr val="tx1"/>
                  </a:solidFill>
                </a:rPr>
                <a:t>Address</a:t>
              </a:r>
            </a:p>
          </p:txBody>
        </p:sp>
        <p:cxnSp>
          <p:nvCxnSpPr>
            <p:cNvPr id="3064849" name="AutoShape 17"/>
            <p:cNvCxnSpPr>
              <a:cxnSpLocks noChangeShapeType="1"/>
            </p:cNvCxnSpPr>
            <p:nvPr/>
          </p:nvCxnSpPr>
          <p:spPr bwMode="auto">
            <a:xfrm rot="16200000" flipH="1">
              <a:off x="2859" y="372"/>
              <a:ext cx="883" cy="2262"/>
            </a:xfrm>
            <a:prstGeom prst="bentConnector3">
              <a:avLst>
                <a:gd name="adj1" fmla="val 15968"/>
              </a:avLst>
            </a:prstGeom>
            <a:noFill/>
            <a:ln w="38100">
              <a:solidFill>
                <a:srgbClr val="00FF00"/>
              </a:solidFill>
              <a:miter lim="800000"/>
              <a:headEnd/>
              <a:tailEnd type="triangle" w="med" len="med"/>
            </a:ln>
            <a:effectLst/>
          </p:spPr>
        </p:cxnSp>
        <p:sp>
          <p:nvSpPr>
            <p:cNvPr id="3064850" name="Line 18"/>
            <p:cNvSpPr>
              <a:spLocks noChangeShapeType="1"/>
            </p:cNvSpPr>
            <p:nvPr/>
          </p:nvSpPr>
          <p:spPr bwMode="auto">
            <a:xfrm>
              <a:off x="3972" y="2088"/>
              <a:ext cx="3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64851" name="Line 19"/>
            <p:cNvSpPr>
              <a:spLocks noChangeShapeType="1"/>
            </p:cNvSpPr>
            <p:nvPr/>
          </p:nvSpPr>
          <p:spPr bwMode="auto">
            <a:xfrm>
              <a:off x="4452" y="2220"/>
              <a:ext cx="0" cy="24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grpSp>
        <p:nvGrpSpPr>
          <p:cNvPr id="6" name="Group 20"/>
          <p:cNvGrpSpPr>
            <a:grpSpLocks/>
          </p:cNvGrpSpPr>
          <p:nvPr/>
        </p:nvGrpSpPr>
        <p:grpSpPr bwMode="auto">
          <a:xfrm>
            <a:off x="3028950" y="2438400"/>
            <a:ext cx="3714750" cy="3509964"/>
            <a:chOff x="1632" y="1215"/>
            <a:chExt cx="2340" cy="2211"/>
          </a:xfrm>
        </p:grpSpPr>
        <p:sp>
          <p:nvSpPr>
            <p:cNvPr id="3064853" name="Rectangle 21"/>
            <p:cNvSpPr>
              <a:spLocks noChangeArrowheads="1"/>
            </p:cNvSpPr>
            <p:nvPr/>
          </p:nvSpPr>
          <p:spPr bwMode="auto">
            <a:xfrm>
              <a:off x="2240" y="1215"/>
              <a:ext cx="1076"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u="sng" dirty="0">
                  <a:solidFill>
                    <a:schemeClr val="accent2"/>
                  </a:solidFill>
                </a:rPr>
                <a:t>Page Table</a:t>
              </a:r>
              <a:endParaRPr lang="en-US" sz="2800" b="1" dirty="0">
                <a:solidFill>
                  <a:schemeClr val="accent2"/>
                </a:solidFill>
              </a:endParaRPr>
            </a:p>
          </p:txBody>
        </p:sp>
        <p:sp>
          <p:nvSpPr>
            <p:cNvPr id="3064854" name="Rectangle 22"/>
            <p:cNvSpPr>
              <a:spLocks noChangeArrowheads="1"/>
            </p:cNvSpPr>
            <p:nvPr/>
          </p:nvSpPr>
          <p:spPr bwMode="auto">
            <a:xfrm>
              <a:off x="1667" y="2027"/>
              <a:ext cx="357"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mj-lt"/>
                </a:rPr>
                <a:t>Val</a:t>
              </a:r>
            </a:p>
            <a:p>
              <a:pPr algn="ctr">
                <a:lnSpc>
                  <a:spcPct val="85000"/>
                </a:lnSpc>
              </a:pPr>
              <a:r>
                <a:rPr lang="en-US" sz="2800" dirty="0">
                  <a:solidFill>
                    <a:schemeClr val="tx1"/>
                  </a:solidFill>
                  <a:latin typeface="+mj-lt"/>
                </a:rPr>
                <a:t>-id</a:t>
              </a:r>
            </a:p>
          </p:txBody>
        </p:sp>
        <p:sp>
          <p:nvSpPr>
            <p:cNvPr id="3064855" name="Rectangle 23"/>
            <p:cNvSpPr>
              <a:spLocks noChangeArrowheads="1"/>
            </p:cNvSpPr>
            <p:nvPr/>
          </p:nvSpPr>
          <p:spPr bwMode="auto">
            <a:xfrm>
              <a:off x="2092" y="1983"/>
              <a:ext cx="692" cy="52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dirty="0">
                  <a:solidFill>
                    <a:schemeClr val="tx1"/>
                  </a:solidFill>
                </a:rPr>
                <a:t>Access</a:t>
              </a:r>
            </a:p>
            <a:p>
              <a:pPr>
                <a:lnSpc>
                  <a:spcPct val="90000"/>
                </a:lnSpc>
              </a:pPr>
              <a:r>
                <a:rPr lang="en-US" sz="2800" dirty="0">
                  <a:solidFill>
                    <a:schemeClr val="tx1"/>
                  </a:solidFill>
                </a:rPr>
                <a:t>Rights</a:t>
              </a:r>
            </a:p>
          </p:txBody>
        </p:sp>
        <p:sp>
          <p:nvSpPr>
            <p:cNvPr id="3064856" name="Rectangle 24"/>
            <p:cNvSpPr>
              <a:spLocks noChangeArrowheads="1"/>
            </p:cNvSpPr>
            <p:nvPr/>
          </p:nvSpPr>
          <p:spPr bwMode="auto">
            <a:xfrm>
              <a:off x="2944" y="1995"/>
              <a:ext cx="815"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2"/>
                  </a:solidFill>
                  <a:latin typeface="+mj-lt"/>
                </a:rPr>
                <a:t>Physical</a:t>
              </a:r>
            </a:p>
            <a:p>
              <a:pPr>
                <a:lnSpc>
                  <a:spcPct val="85000"/>
                </a:lnSpc>
              </a:pPr>
              <a:r>
                <a:rPr lang="en-US" sz="2800" dirty="0">
                  <a:solidFill>
                    <a:schemeClr val="accent2"/>
                  </a:solidFill>
                  <a:latin typeface="+mj-lt"/>
                </a:rPr>
                <a:t>Page</a:t>
              </a:r>
            </a:p>
            <a:p>
              <a:pPr>
                <a:lnSpc>
                  <a:spcPct val="85000"/>
                </a:lnSpc>
              </a:pPr>
              <a:r>
                <a:rPr lang="en-US" sz="2800" dirty="0">
                  <a:solidFill>
                    <a:schemeClr val="accent2"/>
                  </a:solidFill>
                  <a:latin typeface="+mj-lt"/>
                </a:rPr>
                <a:t>Address</a:t>
              </a:r>
            </a:p>
          </p:txBody>
        </p:sp>
        <p:sp>
          <p:nvSpPr>
            <p:cNvPr id="3064857" name="Rectangle 25"/>
            <p:cNvSpPr>
              <a:spLocks noChangeArrowheads="1"/>
            </p:cNvSpPr>
            <p:nvPr/>
          </p:nvSpPr>
          <p:spPr bwMode="auto">
            <a:xfrm>
              <a:off x="1632" y="1512"/>
              <a:ext cx="2340" cy="190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64858" name="Line 26"/>
            <p:cNvSpPr>
              <a:spLocks noChangeShapeType="1"/>
            </p:cNvSpPr>
            <p:nvPr/>
          </p:nvSpPr>
          <p:spPr bwMode="auto">
            <a:xfrm>
              <a:off x="1644" y="1944"/>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064859" name="Line 27"/>
            <p:cNvSpPr>
              <a:spLocks noChangeShapeType="1"/>
            </p:cNvSpPr>
            <p:nvPr/>
          </p:nvSpPr>
          <p:spPr bwMode="auto">
            <a:xfrm>
              <a:off x="1644" y="2736"/>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064860" name="Line 28"/>
            <p:cNvSpPr>
              <a:spLocks noChangeShapeType="1"/>
            </p:cNvSpPr>
            <p:nvPr/>
          </p:nvSpPr>
          <p:spPr bwMode="auto">
            <a:xfrm>
              <a:off x="2076" y="1932"/>
              <a:ext cx="0" cy="792"/>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grpSp>
          <p:nvGrpSpPr>
            <p:cNvPr id="7" name="Group 29"/>
            <p:cNvGrpSpPr>
              <a:grpSpLocks/>
            </p:cNvGrpSpPr>
            <p:nvPr/>
          </p:nvGrpSpPr>
          <p:grpSpPr bwMode="auto">
            <a:xfrm>
              <a:off x="1644" y="2736"/>
              <a:ext cx="2328" cy="297"/>
              <a:chOff x="1644" y="2736"/>
              <a:chExt cx="2328" cy="297"/>
            </a:xfrm>
          </p:grpSpPr>
          <p:sp>
            <p:nvSpPr>
              <p:cNvPr id="3064862" name="Line 30"/>
              <p:cNvSpPr>
                <a:spLocks noChangeShapeType="1"/>
              </p:cNvSpPr>
              <p:nvPr/>
            </p:nvSpPr>
            <p:spPr bwMode="auto">
              <a:xfrm>
                <a:off x="2940" y="2736"/>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63" name="Rectangle 31"/>
              <p:cNvSpPr>
                <a:spLocks noChangeArrowheads="1"/>
              </p:cNvSpPr>
              <p:nvPr/>
            </p:nvSpPr>
            <p:spPr bwMode="auto">
              <a:xfrm>
                <a:off x="1822"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endParaRPr lang="en-US" sz="2800">
                  <a:solidFill>
                    <a:schemeClr val="tx1"/>
                  </a:solidFill>
                  <a:latin typeface="18 VAG Rounded Light   02390"/>
                </a:endParaRPr>
              </a:p>
            </p:txBody>
          </p:sp>
          <p:sp>
            <p:nvSpPr>
              <p:cNvPr id="3064864" name="Rectangle 32"/>
              <p:cNvSpPr>
                <a:spLocks noChangeArrowheads="1"/>
              </p:cNvSpPr>
              <p:nvPr/>
            </p:nvSpPr>
            <p:spPr bwMode="auto">
              <a:xfrm>
                <a:off x="2248" y="2752"/>
                <a:ext cx="81"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endParaRPr lang="en-US" sz="2800">
                  <a:solidFill>
                    <a:schemeClr val="tx1"/>
                  </a:solidFill>
                  <a:latin typeface="18 VAG Rounded Light   02390"/>
                </a:endParaRPr>
              </a:p>
            </p:txBody>
          </p:sp>
          <p:sp>
            <p:nvSpPr>
              <p:cNvPr id="3064865" name="Rectangle 33"/>
              <p:cNvSpPr>
                <a:spLocks noChangeArrowheads="1"/>
              </p:cNvSpPr>
              <p:nvPr/>
            </p:nvSpPr>
            <p:spPr bwMode="auto">
              <a:xfrm>
                <a:off x="2944"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endParaRPr lang="en-US" sz="2800">
                  <a:solidFill>
                    <a:schemeClr val="bg2"/>
                  </a:solidFill>
                  <a:latin typeface="18 VAG Rounded Light   02390"/>
                </a:endParaRPr>
              </a:p>
            </p:txBody>
          </p:sp>
          <p:sp>
            <p:nvSpPr>
              <p:cNvPr id="3064866" name="Line 34"/>
              <p:cNvSpPr>
                <a:spLocks noChangeShapeType="1"/>
              </p:cNvSpPr>
              <p:nvPr/>
            </p:nvSpPr>
            <p:spPr bwMode="auto">
              <a:xfrm>
                <a:off x="2076" y="2760"/>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67" name="Line 35"/>
              <p:cNvSpPr>
                <a:spLocks noChangeShapeType="1"/>
              </p:cNvSpPr>
              <p:nvPr/>
            </p:nvSpPr>
            <p:spPr bwMode="auto">
              <a:xfrm>
                <a:off x="1644" y="3000"/>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grpSp>
          <p:nvGrpSpPr>
            <p:cNvPr id="8" name="Group 36"/>
            <p:cNvGrpSpPr>
              <a:grpSpLocks/>
            </p:cNvGrpSpPr>
            <p:nvPr/>
          </p:nvGrpSpPr>
          <p:grpSpPr bwMode="auto">
            <a:xfrm>
              <a:off x="1644" y="3000"/>
              <a:ext cx="2328" cy="297"/>
              <a:chOff x="1644" y="2736"/>
              <a:chExt cx="2328" cy="297"/>
            </a:xfrm>
          </p:grpSpPr>
          <p:sp>
            <p:nvSpPr>
              <p:cNvPr id="3064869" name="Line 37"/>
              <p:cNvSpPr>
                <a:spLocks noChangeShapeType="1"/>
              </p:cNvSpPr>
              <p:nvPr/>
            </p:nvSpPr>
            <p:spPr bwMode="auto">
              <a:xfrm>
                <a:off x="2940" y="2736"/>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70" name="Rectangle 38"/>
              <p:cNvSpPr>
                <a:spLocks noChangeArrowheads="1"/>
              </p:cNvSpPr>
              <p:nvPr/>
            </p:nvSpPr>
            <p:spPr bwMode="auto">
              <a:xfrm>
                <a:off x="1822"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endParaRPr lang="en-US" sz="2800">
                  <a:solidFill>
                    <a:schemeClr val="tx1"/>
                  </a:solidFill>
                  <a:latin typeface="18 VAG Rounded Light   02390"/>
                </a:endParaRPr>
              </a:p>
            </p:txBody>
          </p:sp>
          <p:sp>
            <p:nvSpPr>
              <p:cNvPr id="3064871" name="Rectangle 39"/>
              <p:cNvSpPr>
                <a:spLocks noChangeArrowheads="1"/>
              </p:cNvSpPr>
              <p:nvPr/>
            </p:nvSpPr>
            <p:spPr bwMode="auto">
              <a:xfrm>
                <a:off x="2248" y="2752"/>
                <a:ext cx="137"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a:solidFill>
                      <a:schemeClr val="tx1"/>
                    </a:solidFill>
                    <a:latin typeface="18 VAG Rounded Light   02390"/>
                  </a:rPr>
                  <a:t>.</a:t>
                </a:r>
              </a:p>
            </p:txBody>
          </p:sp>
          <p:sp>
            <p:nvSpPr>
              <p:cNvPr id="3064872" name="Rectangle 40"/>
              <p:cNvSpPr>
                <a:spLocks noChangeArrowheads="1"/>
              </p:cNvSpPr>
              <p:nvPr/>
            </p:nvSpPr>
            <p:spPr bwMode="auto">
              <a:xfrm>
                <a:off x="2944"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endParaRPr lang="en-US" sz="2800">
                  <a:solidFill>
                    <a:schemeClr val="bg2"/>
                  </a:solidFill>
                  <a:latin typeface="18 VAG Rounded Light   02390"/>
                </a:endParaRPr>
              </a:p>
            </p:txBody>
          </p:sp>
          <p:sp>
            <p:nvSpPr>
              <p:cNvPr id="3064873" name="Line 41"/>
              <p:cNvSpPr>
                <a:spLocks noChangeShapeType="1"/>
              </p:cNvSpPr>
              <p:nvPr/>
            </p:nvSpPr>
            <p:spPr bwMode="auto">
              <a:xfrm>
                <a:off x="2076" y="2760"/>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74" name="Line 42"/>
              <p:cNvSpPr>
                <a:spLocks noChangeShapeType="1"/>
              </p:cNvSpPr>
              <p:nvPr/>
            </p:nvSpPr>
            <p:spPr bwMode="auto">
              <a:xfrm>
                <a:off x="1644" y="3000"/>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
          <p:nvSpPr>
            <p:cNvPr id="3064875" name="Line 43"/>
            <p:cNvSpPr>
              <a:spLocks noChangeShapeType="1"/>
            </p:cNvSpPr>
            <p:nvPr/>
          </p:nvSpPr>
          <p:spPr bwMode="auto">
            <a:xfrm>
              <a:off x="2940" y="1680"/>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76" name="Rectangle 44"/>
            <p:cNvSpPr>
              <a:spLocks noChangeArrowheads="1"/>
            </p:cNvSpPr>
            <p:nvPr/>
          </p:nvSpPr>
          <p:spPr bwMode="auto">
            <a:xfrm>
              <a:off x="1744" y="1679"/>
              <a:ext cx="218"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dirty="0">
                  <a:solidFill>
                    <a:srgbClr val="000000"/>
                  </a:solidFill>
                </a:rPr>
                <a:t>V</a:t>
              </a:r>
            </a:p>
          </p:txBody>
        </p:sp>
        <p:sp>
          <p:nvSpPr>
            <p:cNvPr id="3064877" name="Rectangle 45"/>
            <p:cNvSpPr>
              <a:spLocks noChangeArrowheads="1"/>
            </p:cNvSpPr>
            <p:nvPr/>
          </p:nvSpPr>
          <p:spPr bwMode="auto">
            <a:xfrm>
              <a:off x="2248" y="1679"/>
              <a:ext cx="469"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b="1" dirty="0">
                  <a:solidFill>
                    <a:schemeClr val="tx1"/>
                  </a:solidFill>
                  <a:latin typeface="+mj-lt"/>
                </a:rPr>
                <a:t>A.R.</a:t>
              </a:r>
            </a:p>
          </p:txBody>
        </p:sp>
        <p:sp>
          <p:nvSpPr>
            <p:cNvPr id="3064878" name="Rectangle 46"/>
            <p:cNvSpPr>
              <a:spLocks noChangeArrowheads="1"/>
            </p:cNvSpPr>
            <p:nvPr/>
          </p:nvSpPr>
          <p:spPr bwMode="auto">
            <a:xfrm>
              <a:off x="2944" y="1679"/>
              <a:ext cx="694"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accent2"/>
                  </a:solidFill>
                </a:rPr>
                <a:t>P. P. A.</a:t>
              </a:r>
            </a:p>
          </p:txBody>
        </p:sp>
        <p:sp>
          <p:nvSpPr>
            <p:cNvPr id="3064879" name="Line 47"/>
            <p:cNvSpPr>
              <a:spLocks noChangeShapeType="1"/>
            </p:cNvSpPr>
            <p:nvPr/>
          </p:nvSpPr>
          <p:spPr bwMode="auto">
            <a:xfrm>
              <a:off x="2076" y="1704"/>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80" name="Line 48"/>
            <p:cNvSpPr>
              <a:spLocks noChangeShapeType="1"/>
            </p:cNvSpPr>
            <p:nvPr/>
          </p:nvSpPr>
          <p:spPr bwMode="auto">
            <a:xfrm>
              <a:off x="1644" y="1692"/>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064881" name="Text Box 49"/>
            <p:cNvSpPr txBox="1">
              <a:spLocks noChangeArrowheads="1"/>
            </p:cNvSpPr>
            <p:nvPr/>
          </p:nvSpPr>
          <p:spPr bwMode="auto">
            <a:xfrm>
              <a:off x="2366" y="3058"/>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latin typeface="18 VAG Rounded Light   02390"/>
              </a:endParaRPr>
            </a:p>
          </p:txBody>
        </p:sp>
        <p:sp>
          <p:nvSpPr>
            <p:cNvPr id="3064882" name="Text Box 50"/>
            <p:cNvSpPr txBox="1">
              <a:spLocks noChangeArrowheads="1"/>
            </p:cNvSpPr>
            <p:nvPr/>
          </p:nvSpPr>
          <p:spPr bwMode="auto">
            <a:xfrm>
              <a:off x="2366" y="1342"/>
              <a:ext cx="310" cy="368"/>
            </a:xfrm>
            <a:prstGeom prst="rect">
              <a:avLst/>
            </a:prstGeom>
            <a:noFill/>
            <a:ln w="12700">
              <a:noFill/>
              <a:miter lim="800000"/>
              <a:headEnd/>
              <a:tailEnd/>
            </a:ln>
            <a:effectLst/>
          </p:spPr>
          <p:txBody>
            <a:bodyPr wrap="none">
              <a:prstTxWarp prst="textNoShape">
                <a:avLst/>
              </a:prstTxWarp>
              <a:spAutoFit/>
            </a:bodyPr>
            <a:lstStyle/>
            <a:p>
              <a:r>
                <a:rPr lang="en-US" sz="3200" dirty="0">
                  <a:solidFill>
                    <a:schemeClr val="tx1"/>
                  </a:solidFill>
                  <a:latin typeface="18 VAG Rounded Light   02390"/>
                </a:rPr>
                <a:t>...</a:t>
              </a:r>
              <a:endParaRPr lang="en-US" sz="2000" dirty="0">
                <a:latin typeface="18 VAG Rounded Light   02390"/>
              </a:endParaRPr>
            </a:p>
          </p:txBody>
        </p:sp>
        <p:sp>
          <p:nvSpPr>
            <p:cNvPr id="3064883" name="Line 51"/>
            <p:cNvSpPr>
              <a:spLocks noChangeShapeType="1"/>
            </p:cNvSpPr>
            <p:nvPr/>
          </p:nvSpPr>
          <p:spPr bwMode="auto">
            <a:xfrm>
              <a:off x="2940" y="1908"/>
              <a:ext cx="0" cy="8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grpSp>
      <p:sp>
        <p:nvSpPr>
          <p:cNvPr id="52" name="Date Placeholder 51"/>
          <p:cNvSpPr>
            <a:spLocks noGrp="1"/>
          </p:cNvSpPr>
          <p:nvPr>
            <p:ph type="dt" sz="half" idx="10"/>
          </p:nvPr>
        </p:nvSpPr>
        <p:spPr/>
        <p:txBody>
          <a:bodyPr/>
          <a:lstStyle/>
          <a:p>
            <a:fld id="{48A89EBA-627D-A94E-B7D4-B13D38699D1F}" type="datetime1">
              <a:rPr lang="en-US" smtClean="0"/>
              <a:pPr/>
              <a:t>4/24/12</a:t>
            </a:fld>
            <a:endParaRPr lang="en-US" dirty="0"/>
          </a:p>
        </p:txBody>
      </p:sp>
      <p:sp>
        <p:nvSpPr>
          <p:cNvPr id="53" name="Slide Number Placeholder 52"/>
          <p:cNvSpPr>
            <a:spLocks noGrp="1"/>
          </p:cNvSpPr>
          <p:nvPr>
            <p:ph type="sldNum" sz="quarter" idx="12"/>
          </p:nvPr>
        </p:nvSpPr>
        <p:spPr/>
        <p:txBody>
          <a:bodyPr/>
          <a:lstStyle/>
          <a:p>
            <a:fld id="{3CC63E4C-4642-794D-A2FD-70F6B81535F5}" type="slidenum">
              <a:rPr lang="en-US" smtClean="0"/>
              <a:pPr/>
              <a:t>12</a:t>
            </a:fld>
            <a:endParaRPr lang="en-US" dirty="0"/>
          </a:p>
        </p:txBody>
      </p:sp>
      <p:sp>
        <p:nvSpPr>
          <p:cNvPr id="54" name="Footer Placeholder 53"/>
          <p:cNvSpPr>
            <a:spLocks noGrp="1"/>
          </p:cNvSpPr>
          <p:nvPr>
            <p:ph type="ftr" sz="quarter" idx="11"/>
          </p:nvPr>
        </p:nvSpPr>
        <p:spPr/>
        <p:txBody>
          <a:bodyPr/>
          <a:lstStyle/>
          <a:p>
            <a:r>
              <a:rPr lang="en-US" smtClean="0"/>
              <a:t>Spring 2012 -- Lecture #27</a:t>
            </a:r>
            <a:endParaRPr lang="en-US" dirty="0"/>
          </a:p>
        </p:txBody>
      </p:sp>
      <p:sp>
        <p:nvSpPr>
          <p:cNvPr id="55" name="TextBox 54"/>
          <p:cNvSpPr txBox="1"/>
          <p:nvPr/>
        </p:nvSpPr>
        <p:spPr>
          <a:xfrm>
            <a:off x="1676401" y="2116667"/>
            <a:ext cx="813043" cy="369332"/>
          </a:xfrm>
          <a:prstGeom prst="rect">
            <a:avLst/>
          </a:prstGeom>
          <a:noFill/>
        </p:spPr>
        <p:txBody>
          <a:bodyPr wrap="none" rtlCol="0">
            <a:spAutoFit/>
          </a:bodyPr>
          <a:lstStyle/>
          <a:p>
            <a:r>
              <a:rPr lang="en-US" dirty="0" smtClean="0"/>
              <a:t>20 bits</a:t>
            </a:r>
            <a:endParaRPr lang="en-US" dirty="0"/>
          </a:p>
        </p:txBody>
      </p:sp>
      <p:sp>
        <p:nvSpPr>
          <p:cNvPr id="56" name="TextBox 55"/>
          <p:cNvSpPr txBox="1"/>
          <p:nvPr/>
        </p:nvSpPr>
        <p:spPr>
          <a:xfrm>
            <a:off x="4453468" y="1998133"/>
            <a:ext cx="813043" cy="369332"/>
          </a:xfrm>
          <a:prstGeom prst="rect">
            <a:avLst/>
          </a:prstGeom>
          <a:noFill/>
        </p:spPr>
        <p:txBody>
          <a:bodyPr wrap="none" rtlCol="0">
            <a:spAutoFit/>
          </a:bodyPr>
          <a:lstStyle/>
          <a:p>
            <a:r>
              <a:rPr lang="en-US" dirty="0" smtClean="0"/>
              <a:t>12 bits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648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4842"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Memory Without Doubling Memory Accesses</a:t>
            </a:r>
            <a:endParaRPr lang="en-US" dirty="0"/>
          </a:p>
        </p:txBody>
      </p:sp>
      <p:sp>
        <p:nvSpPr>
          <p:cNvPr id="3" name="Content Placeholder 2"/>
          <p:cNvSpPr>
            <a:spLocks noGrp="1"/>
          </p:cNvSpPr>
          <p:nvPr>
            <p:ph idx="1"/>
          </p:nvPr>
        </p:nvSpPr>
        <p:spPr/>
        <p:txBody>
          <a:bodyPr>
            <a:normAutofit fontScale="92500"/>
          </a:bodyPr>
          <a:lstStyle/>
          <a:p>
            <a:r>
              <a:rPr lang="en-US" dirty="0" smtClean="0"/>
              <a:t>Caches suggest that there is temporal and spatial locality of data</a:t>
            </a:r>
          </a:p>
          <a:p>
            <a:r>
              <a:rPr lang="en-US" dirty="0" smtClean="0"/>
              <a:t>Locality really means locality of </a:t>
            </a:r>
            <a:r>
              <a:rPr lang="en-US" i="1" dirty="0" smtClean="0">
                <a:solidFill>
                  <a:srgbClr val="0000FF"/>
                </a:solidFill>
              </a:rPr>
              <a:t>addresses </a:t>
            </a:r>
            <a:r>
              <a:rPr lang="en-US" dirty="0" smtClean="0"/>
              <a:t>of data</a:t>
            </a:r>
          </a:p>
          <a:p>
            <a:r>
              <a:rPr lang="en-US" dirty="0" smtClean="0"/>
              <a:t>What about locality of translations of virtual page addresses into physical page addresses?</a:t>
            </a:r>
          </a:p>
          <a:p>
            <a:r>
              <a:rPr lang="en-US" dirty="0" smtClean="0"/>
              <a:t>Why not a </a:t>
            </a:r>
            <a:r>
              <a:rPr lang="en-US" i="1" dirty="0" smtClean="0">
                <a:solidFill>
                  <a:srgbClr val="0000FF"/>
                </a:solidFill>
              </a:rPr>
              <a:t>Page Table Address Translation Cache</a:t>
            </a:r>
            <a:r>
              <a:rPr lang="en-US" dirty="0" smtClean="0"/>
              <a:t>?</a:t>
            </a:r>
            <a:endParaRPr lang="en-US" i="1" dirty="0" smtClean="0">
              <a:solidFill>
                <a:srgbClr val="0000FF"/>
              </a:solidFill>
            </a:endParaRPr>
          </a:p>
          <a:p>
            <a:r>
              <a:rPr lang="en-US" dirty="0" smtClean="0"/>
              <a:t>For historical reasons, called </a:t>
            </a:r>
            <a:br>
              <a:rPr lang="en-US" dirty="0" smtClean="0"/>
            </a:br>
            <a:r>
              <a:rPr lang="en-US" i="1" dirty="0" smtClean="0">
                <a:solidFill>
                  <a:srgbClr val="FF0000"/>
                </a:solidFill>
              </a:rPr>
              <a:t>Translation </a:t>
            </a:r>
            <a:r>
              <a:rPr lang="en-US" i="1" dirty="0" err="1" smtClean="0">
                <a:solidFill>
                  <a:srgbClr val="FF0000"/>
                </a:solidFill>
              </a:rPr>
              <a:t>Lookaside</a:t>
            </a:r>
            <a:r>
              <a:rPr lang="en-US" i="1" dirty="0" smtClean="0">
                <a:solidFill>
                  <a:srgbClr val="FF0000"/>
                </a:solidFill>
              </a:rPr>
              <a:t> Buffer </a:t>
            </a:r>
            <a:r>
              <a:rPr lang="en-US" dirty="0" smtClean="0"/>
              <a:t>(</a:t>
            </a:r>
            <a:r>
              <a:rPr lang="en-US" dirty="0" smtClean="0">
                <a:solidFill>
                  <a:srgbClr val="FF0000"/>
                </a:solidFill>
              </a:rPr>
              <a:t>TLB</a:t>
            </a:r>
            <a:r>
              <a:rPr lang="en-US" dirty="0" smtClean="0"/>
              <a:t>)</a:t>
            </a:r>
          </a:p>
          <a:p>
            <a:endParaRPr lang="en-US" dirty="0"/>
          </a:p>
        </p:txBody>
      </p:sp>
      <p:sp>
        <p:nvSpPr>
          <p:cNvPr id="4" name="Date Placeholder 3"/>
          <p:cNvSpPr>
            <a:spLocks noGrp="1"/>
          </p:cNvSpPr>
          <p:nvPr>
            <p:ph type="dt" sz="half" idx="10"/>
          </p:nvPr>
        </p:nvSpPr>
        <p:spPr/>
        <p:txBody>
          <a:bodyPr/>
          <a:lstStyle/>
          <a:p>
            <a:fld id="{D031F0C2-C99F-D74B-AE16-540DCC747889}"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1E4D6389-10EB-9445-9A72-341816864186}" type="slidenum">
              <a:rPr lang="en-US"/>
              <a:pPr/>
              <a:t>14</a:t>
            </a:fld>
            <a:endParaRPr lang="en-US" b="0">
              <a:solidFill>
                <a:srgbClr val="FBBA03"/>
              </a:solidFill>
            </a:endParaRPr>
          </a:p>
        </p:txBody>
      </p:sp>
      <p:sp>
        <p:nvSpPr>
          <p:cNvPr id="1628162" name="Rectangle 2"/>
          <p:cNvSpPr>
            <a:spLocks noGrp="1" noChangeArrowheads="1"/>
          </p:cNvSpPr>
          <p:nvPr>
            <p:ph type="title"/>
          </p:nvPr>
        </p:nvSpPr>
        <p:spPr>
          <a:xfrm>
            <a:off x="382712" y="402550"/>
            <a:ext cx="8234432" cy="533400"/>
          </a:xfrm>
          <a:noFill/>
          <a:ln/>
        </p:spPr>
        <p:txBody>
          <a:bodyPr lIns="90488" tIns="44450" rIns="90488" bIns="44450">
            <a:normAutofit fontScale="90000"/>
          </a:bodyPr>
          <a:lstStyle/>
          <a:p>
            <a:r>
              <a:rPr lang="en-US" altLang="ko-KR" dirty="0">
                <a:ea typeface="굴림" charset="-127"/>
                <a:cs typeface="굴림" charset="-127"/>
              </a:rPr>
              <a:t>Translation </a:t>
            </a:r>
            <a:r>
              <a:rPr lang="en-US" altLang="ko-KR" dirty="0" err="1">
                <a:ea typeface="굴림" charset="-127"/>
                <a:cs typeface="굴림" charset="-127"/>
              </a:rPr>
              <a:t>Lookaside</a:t>
            </a:r>
            <a:r>
              <a:rPr lang="en-US" altLang="ko-KR" dirty="0">
                <a:ea typeface="굴림" charset="-127"/>
                <a:cs typeface="굴림" charset="-127"/>
              </a:rPr>
              <a:t> </a:t>
            </a:r>
            <a:r>
              <a:rPr lang="en-US" altLang="ko-KR" dirty="0" smtClean="0">
                <a:ea typeface="굴림" charset="-127"/>
                <a:cs typeface="굴림" charset="-127"/>
              </a:rPr>
              <a:t>Buffers (TLB): </a:t>
            </a:r>
            <a:br>
              <a:rPr lang="en-US" altLang="ko-KR" dirty="0" smtClean="0">
                <a:ea typeface="굴림" charset="-127"/>
                <a:cs typeface="굴림" charset="-127"/>
              </a:rPr>
            </a:br>
            <a:r>
              <a:rPr lang="en-US" altLang="ko-KR" dirty="0" smtClean="0">
                <a:ea typeface="굴림" charset="-127"/>
                <a:cs typeface="굴림" charset="-127"/>
              </a:rPr>
              <a:t>Another Layer of Indirection!</a:t>
            </a:r>
            <a:endParaRPr lang="en-US" altLang="ko-KR" sz="2000" i="1" dirty="0">
              <a:ea typeface="굴림" charset="-127"/>
              <a:cs typeface="굴림" charset="-127"/>
            </a:endParaRPr>
          </a:p>
        </p:txBody>
      </p:sp>
      <p:sp>
        <p:nvSpPr>
          <p:cNvPr id="1628163" name="Rectangle 3"/>
          <p:cNvSpPr>
            <a:spLocks noChangeArrowheads="1"/>
          </p:cNvSpPr>
          <p:nvPr/>
        </p:nvSpPr>
        <p:spPr bwMode="auto">
          <a:xfrm>
            <a:off x="457200" y="1283078"/>
            <a:ext cx="8305800" cy="2305759"/>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altLang="ko-KR" sz="2400" dirty="0">
                <a:solidFill>
                  <a:srgbClr val="000000"/>
                </a:solidFill>
                <a:ea typeface="굴림" charset="-127"/>
                <a:cs typeface="굴림" charset="-127"/>
              </a:rPr>
              <a:t>Address translation is very expensive!</a:t>
            </a:r>
            <a:endParaRPr lang="en-US" altLang="ko-KR" sz="2400" dirty="0" smtClean="0">
              <a:solidFill>
                <a:srgbClr val="000000"/>
              </a:solidFill>
              <a:ea typeface="굴림" charset="-127"/>
              <a:cs typeface="굴림" charset="-127"/>
            </a:endParaRPr>
          </a:p>
          <a:p>
            <a:pPr lvl="1" algn="l">
              <a:spcBef>
                <a:spcPct val="0"/>
              </a:spcBef>
            </a:pPr>
            <a:r>
              <a:rPr lang="en-US" altLang="ko-KR" sz="2400" dirty="0" smtClean="0">
                <a:solidFill>
                  <a:srgbClr val="000000"/>
                </a:solidFill>
                <a:ea typeface="굴림" charset="-127"/>
                <a:cs typeface="굴림" charset="-127"/>
              </a:rPr>
              <a:t>Each </a:t>
            </a:r>
            <a:r>
              <a:rPr lang="en-US" altLang="ko-KR" sz="2400" dirty="0">
                <a:solidFill>
                  <a:srgbClr val="000000"/>
                </a:solidFill>
                <a:ea typeface="굴림" charset="-127"/>
                <a:cs typeface="굴림" charset="-127"/>
              </a:rPr>
              <a:t>reference becomes</a:t>
            </a:r>
            <a:r>
              <a:rPr lang="en-US" altLang="ko-KR" sz="2400" dirty="0" smtClean="0">
                <a:solidFill>
                  <a:srgbClr val="000000"/>
                </a:solidFill>
                <a:ea typeface="굴림" charset="-127"/>
                <a:cs typeface="굴림" charset="-127"/>
              </a:rPr>
              <a:t> 2 memory </a:t>
            </a:r>
            <a:r>
              <a:rPr lang="en-US" altLang="ko-KR" sz="2400" dirty="0">
                <a:solidFill>
                  <a:srgbClr val="000000"/>
                </a:solidFill>
                <a:ea typeface="굴림" charset="-127"/>
                <a:cs typeface="굴림" charset="-127"/>
              </a:rPr>
              <a:t>accesses</a:t>
            </a:r>
            <a:endParaRPr lang="en-US" altLang="ko-KR" sz="2400" i="1" dirty="0">
              <a:solidFill>
                <a:srgbClr val="000000"/>
              </a:solidFill>
              <a:ea typeface="굴림" charset="-127"/>
              <a:cs typeface="굴림" charset="-127"/>
            </a:endParaRPr>
          </a:p>
          <a:p>
            <a:pPr algn="l">
              <a:spcBef>
                <a:spcPct val="0"/>
              </a:spcBef>
            </a:pPr>
            <a:endParaRPr lang="en-US" altLang="ko-KR" sz="2400" i="1" dirty="0">
              <a:solidFill>
                <a:srgbClr val="000000"/>
              </a:solidFill>
              <a:ea typeface="굴림" charset="-127"/>
              <a:cs typeface="굴림" charset="-127"/>
            </a:endParaRPr>
          </a:p>
          <a:p>
            <a:pPr algn="l">
              <a:spcBef>
                <a:spcPct val="0"/>
              </a:spcBef>
            </a:pPr>
            <a:r>
              <a:rPr lang="en-US" altLang="ko-KR" sz="2400" dirty="0">
                <a:solidFill>
                  <a:srgbClr val="000000"/>
                </a:solidFill>
                <a:ea typeface="굴림" charset="-127"/>
                <a:cs typeface="굴림" charset="-127"/>
              </a:rPr>
              <a:t>Solution: </a:t>
            </a:r>
            <a:r>
              <a:rPr lang="en-US" altLang="ko-KR" sz="2400" i="1" dirty="0">
                <a:solidFill>
                  <a:srgbClr val="000000"/>
                </a:solidFill>
                <a:ea typeface="굴림" charset="-127"/>
                <a:cs typeface="굴림" charset="-127"/>
              </a:rPr>
              <a:t>Cache</a:t>
            </a:r>
            <a:r>
              <a:rPr lang="en-US" altLang="ko-KR" sz="2400" i="1" dirty="0" smtClean="0">
                <a:solidFill>
                  <a:srgbClr val="000000"/>
                </a:solidFill>
                <a:ea typeface="굴림" charset="-127"/>
                <a:cs typeface="굴림" charset="-127"/>
              </a:rPr>
              <a:t> address translations </a:t>
            </a:r>
            <a:r>
              <a:rPr lang="en-US" altLang="ko-KR" sz="2400" i="1" dirty="0">
                <a:solidFill>
                  <a:srgbClr val="000000"/>
                </a:solidFill>
                <a:ea typeface="굴림" charset="-127"/>
                <a:cs typeface="굴림" charset="-127"/>
              </a:rPr>
              <a:t>in </a:t>
            </a:r>
            <a:r>
              <a:rPr lang="en-US" altLang="ko-KR" sz="2400" i="1" dirty="0" smtClean="0">
                <a:solidFill>
                  <a:srgbClr val="000000"/>
                </a:solidFill>
                <a:ea typeface="굴림" charset="-127"/>
                <a:cs typeface="굴림" charset="-127"/>
              </a:rPr>
              <a:t>TLB!</a:t>
            </a:r>
          </a:p>
          <a:p>
            <a:pPr algn="l">
              <a:spcBef>
                <a:spcPct val="0"/>
              </a:spcBef>
            </a:pPr>
            <a:r>
              <a:rPr lang="en-US" altLang="ko-KR" sz="2400" dirty="0">
                <a:solidFill>
                  <a:srgbClr val="000000"/>
                </a:solidFill>
                <a:ea typeface="굴림" charset="-127"/>
                <a:cs typeface="굴림" charset="-127"/>
              </a:rPr>
              <a:t>		TLB hit		</a:t>
            </a:r>
            <a:r>
              <a:rPr lang="en-US" altLang="ko-KR" sz="2400" dirty="0" err="1">
                <a:solidFill>
                  <a:srgbClr val="000000"/>
                </a:solidFill>
                <a:ea typeface="굴림" charset="-127"/>
                <a:cs typeface="굴림" charset="-127"/>
              </a:rPr>
              <a:t></a:t>
            </a:r>
            <a:r>
              <a:rPr lang="en-US" altLang="ko-KR" sz="2400" dirty="0">
                <a:solidFill>
                  <a:srgbClr val="000000"/>
                </a:solidFill>
                <a:ea typeface="굴림" charset="-127"/>
                <a:cs typeface="굴림" charset="-127"/>
              </a:rPr>
              <a:t> </a:t>
            </a:r>
            <a:r>
              <a:rPr lang="en-US" altLang="ko-KR" sz="2400" i="1" dirty="0">
                <a:solidFill>
                  <a:srgbClr val="000000"/>
                </a:solidFill>
                <a:ea typeface="굴림" charset="-127"/>
                <a:cs typeface="굴림" charset="-127"/>
              </a:rPr>
              <a:t>Single Cycle Translation</a:t>
            </a:r>
            <a:endParaRPr lang="en-US" altLang="ko-KR" sz="2400" dirty="0">
              <a:solidFill>
                <a:srgbClr val="000000"/>
              </a:solidFill>
              <a:ea typeface="굴림" charset="-127"/>
              <a:cs typeface="굴림" charset="-127"/>
            </a:endParaRPr>
          </a:p>
          <a:p>
            <a:pPr algn="l">
              <a:spcBef>
                <a:spcPct val="0"/>
              </a:spcBef>
            </a:pPr>
            <a:r>
              <a:rPr lang="en-US" altLang="ko-KR" sz="2400" dirty="0">
                <a:solidFill>
                  <a:srgbClr val="000000"/>
                </a:solidFill>
                <a:ea typeface="굴림" charset="-127"/>
                <a:cs typeface="굴림" charset="-127"/>
              </a:rPr>
              <a:t>	     	TLB miss 	</a:t>
            </a:r>
            <a:r>
              <a:rPr lang="en-US" altLang="ko-KR" sz="2400" dirty="0" err="1">
                <a:solidFill>
                  <a:srgbClr val="000000"/>
                </a:solidFill>
                <a:ea typeface="굴림" charset="-127"/>
                <a:cs typeface="굴림" charset="-127"/>
              </a:rPr>
              <a:t></a:t>
            </a:r>
            <a:r>
              <a:rPr lang="en-US" altLang="ko-KR" sz="2400" dirty="0" smtClean="0">
                <a:solidFill>
                  <a:srgbClr val="000000"/>
                </a:solidFill>
                <a:ea typeface="굴림" charset="-127"/>
                <a:cs typeface="굴림" charset="-127"/>
              </a:rPr>
              <a:t> </a:t>
            </a:r>
            <a:r>
              <a:rPr lang="en-US" altLang="ko-KR" sz="2400" i="1" dirty="0" smtClean="0">
                <a:solidFill>
                  <a:srgbClr val="000000"/>
                </a:solidFill>
                <a:ea typeface="굴림" charset="-127"/>
                <a:cs typeface="굴림" charset="-127"/>
              </a:rPr>
              <a:t>Access Page-Table to </a:t>
            </a:r>
            <a:r>
              <a:rPr lang="en-US" altLang="ko-KR" sz="2400" i="1" dirty="0">
                <a:solidFill>
                  <a:srgbClr val="000000"/>
                </a:solidFill>
                <a:ea typeface="굴림" charset="-127"/>
                <a:cs typeface="굴림" charset="-127"/>
              </a:rPr>
              <a:t>refill </a:t>
            </a:r>
          </a:p>
        </p:txBody>
      </p:sp>
      <p:sp>
        <p:nvSpPr>
          <p:cNvPr id="1628164" name="Rectangle 4"/>
          <p:cNvSpPr>
            <a:spLocks noChangeArrowheads="1"/>
          </p:cNvSpPr>
          <p:nvPr/>
        </p:nvSpPr>
        <p:spPr bwMode="auto">
          <a:xfrm>
            <a:off x="5387975" y="5838825"/>
            <a:ext cx="1600200" cy="279400"/>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a:solidFill>
                <a:srgbClr val="000000"/>
              </a:solidFill>
            </a:endParaRPr>
          </a:p>
        </p:txBody>
      </p:sp>
      <p:sp>
        <p:nvSpPr>
          <p:cNvPr id="1628165" name="Rectangle 5"/>
          <p:cNvSpPr>
            <a:spLocks noChangeArrowheads="1"/>
          </p:cNvSpPr>
          <p:nvPr/>
        </p:nvSpPr>
        <p:spPr bwMode="auto">
          <a:xfrm>
            <a:off x="569913" y="4418013"/>
            <a:ext cx="3213100" cy="915987"/>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solidFill>
                <a:srgbClr val="000000"/>
              </a:solidFill>
            </a:endParaRPr>
          </a:p>
        </p:txBody>
      </p:sp>
      <p:sp>
        <p:nvSpPr>
          <p:cNvPr id="1628166" name="Line 6"/>
          <p:cNvSpPr>
            <a:spLocks noChangeShapeType="1"/>
          </p:cNvSpPr>
          <p:nvPr/>
        </p:nvSpPr>
        <p:spPr bwMode="auto">
          <a:xfrm>
            <a:off x="585788" y="4721225"/>
            <a:ext cx="3197225"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67" name="Line 7"/>
          <p:cNvSpPr>
            <a:spLocks noChangeShapeType="1"/>
          </p:cNvSpPr>
          <p:nvPr/>
        </p:nvSpPr>
        <p:spPr bwMode="auto">
          <a:xfrm>
            <a:off x="569913" y="4418013"/>
            <a:ext cx="0" cy="915987"/>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68" name="Line 8"/>
          <p:cNvSpPr>
            <a:spLocks noChangeShapeType="1"/>
          </p:cNvSpPr>
          <p:nvPr/>
        </p:nvSpPr>
        <p:spPr bwMode="auto">
          <a:xfrm>
            <a:off x="823913" y="4418013"/>
            <a:ext cx="0" cy="915987"/>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69" name="Line 9"/>
          <p:cNvSpPr>
            <a:spLocks noChangeShapeType="1"/>
          </p:cNvSpPr>
          <p:nvPr/>
        </p:nvSpPr>
        <p:spPr bwMode="auto">
          <a:xfrm>
            <a:off x="1314450" y="4430713"/>
            <a:ext cx="0" cy="903287"/>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70" name="Line 10"/>
          <p:cNvSpPr>
            <a:spLocks noChangeShapeType="1"/>
          </p:cNvSpPr>
          <p:nvPr/>
        </p:nvSpPr>
        <p:spPr bwMode="auto">
          <a:xfrm flipH="1">
            <a:off x="1065213" y="4418013"/>
            <a:ext cx="0" cy="915987"/>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71" name="Line 11"/>
          <p:cNvSpPr>
            <a:spLocks noChangeShapeType="1"/>
          </p:cNvSpPr>
          <p:nvPr/>
        </p:nvSpPr>
        <p:spPr bwMode="auto">
          <a:xfrm>
            <a:off x="2589213" y="4430713"/>
            <a:ext cx="0" cy="903287"/>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72" name="Rectangle 12"/>
          <p:cNvSpPr>
            <a:spLocks noChangeArrowheads="1"/>
          </p:cNvSpPr>
          <p:nvPr/>
        </p:nvSpPr>
        <p:spPr bwMode="auto">
          <a:xfrm>
            <a:off x="5430838" y="3714750"/>
            <a:ext cx="2476500" cy="279400"/>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solidFill>
                <a:srgbClr val="000000"/>
              </a:solidFill>
            </a:endParaRPr>
          </a:p>
        </p:txBody>
      </p:sp>
      <p:sp>
        <p:nvSpPr>
          <p:cNvPr id="1628173" name="Line 13"/>
          <p:cNvSpPr>
            <a:spLocks noChangeShapeType="1"/>
          </p:cNvSpPr>
          <p:nvPr/>
        </p:nvSpPr>
        <p:spPr bwMode="auto">
          <a:xfrm>
            <a:off x="7031038" y="3727450"/>
            <a:ext cx="0" cy="26670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74" name="Rectangle 14"/>
          <p:cNvSpPr>
            <a:spLocks noChangeArrowheads="1"/>
          </p:cNvSpPr>
          <p:nvPr/>
        </p:nvSpPr>
        <p:spPr bwMode="auto">
          <a:xfrm>
            <a:off x="5759450" y="3667125"/>
            <a:ext cx="1953774"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000000"/>
                </a:solidFill>
                <a:ea typeface="굴림" charset="-127"/>
                <a:cs typeface="굴림" charset="-127"/>
              </a:rPr>
              <a:t>VPN   	      offset</a:t>
            </a:r>
          </a:p>
        </p:txBody>
      </p:sp>
      <p:sp>
        <p:nvSpPr>
          <p:cNvPr id="1628175" name="Rectangle 15"/>
          <p:cNvSpPr>
            <a:spLocks noChangeArrowheads="1"/>
          </p:cNvSpPr>
          <p:nvPr/>
        </p:nvSpPr>
        <p:spPr bwMode="auto">
          <a:xfrm>
            <a:off x="565150" y="4379913"/>
            <a:ext cx="2778243"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600" dirty="0">
                <a:solidFill>
                  <a:srgbClr val="000000"/>
                </a:solidFill>
                <a:ea typeface="굴림" charset="-127"/>
                <a:cs typeface="굴림" charset="-127"/>
              </a:rPr>
              <a:t>V</a:t>
            </a:r>
            <a:r>
              <a:rPr lang="en-US" altLang="ko-KR" sz="1600" dirty="0" smtClean="0">
                <a:solidFill>
                  <a:srgbClr val="000000"/>
                </a:solidFill>
                <a:ea typeface="굴림" charset="-127"/>
                <a:cs typeface="굴림" charset="-127"/>
              </a:rPr>
              <a:t>  R   W  X    </a:t>
            </a:r>
            <a:r>
              <a:rPr lang="en-US" altLang="ko-KR" sz="1800" dirty="0">
                <a:solidFill>
                  <a:srgbClr val="000000"/>
                </a:solidFill>
                <a:ea typeface="굴림" charset="-127"/>
                <a:cs typeface="굴림" charset="-127"/>
              </a:rPr>
              <a:t>tag       </a:t>
            </a:r>
            <a:r>
              <a:rPr lang="en-US" altLang="ko-KR" sz="1800" dirty="0" smtClean="0">
                <a:solidFill>
                  <a:srgbClr val="000000"/>
                </a:solidFill>
                <a:ea typeface="굴림" charset="-127"/>
                <a:cs typeface="굴림" charset="-127"/>
              </a:rPr>
              <a:t>        PPN</a:t>
            </a:r>
            <a:endParaRPr lang="en-US" altLang="ko-KR" sz="1800" dirty="0">
              <a:solidFill>
                <a:srgbClr val="000000"/>
              </a:solidFill>
              <a:ea typeface="굴림" charset="-127"/>
              <a:cs typeface="굴림" charset="-127"/>
            </a:endParaRPr>
          </a:p>
        </p:txBody>
      </p:sp>
      <p:sp>
        <p:nvSpPr>
          <p:cNvPr id="1628176" name="Rectangle 16"/>
          <p:cNvSpPr>
            <a:spLocks noChangeArrowheads="1"/>
          </p:cNvSpPr>
          <p:nvPr/>
        </p:nvSpPr>
        <p:spPr bwMode="auto">
          <a:xfrm>
            <a:off x="3080340" y="5715000"/>
            <a:ext cx="221109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400" dirty="0">
                <a:solidFill>
                  <a:srgbClr val="000000"/>
                </a:solidFill>
                <a:ea typeface="굴림" charset="-127"/>
                <a:cs typeface="굴림" charset="-127"/>
              </a:rPr>
              <a:t>physical address</a:t>
            </a:r>
          </a:p>
        </p:txBody>
      </p:sp>
      <p:sp>
        <p:nvSpPr>
          <p:cNvPr id="1628177" name="Rectangle 17"/>
          <p:cNvSpPr>
            <a:spLocks noChangeArrowheads="1"/>
          </p:cNvSpPr>
          <p:nvPr/>
        </p:nvSpPr>
        <p:spPr bwMode="auto">
          <a:xfrm>
            <a:off x="5386388" y="5826125"/>
            <a:ext cx="2476500" cy="279400"/>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solidFill>
                <a:srgbClr val="000000"/>
              </a:solidFill>
            </a:endParaRPr>
          </a:p>
        </p:txBody>
      </p:sp>
      <p:sp>
        <p:nvSpPr>
          <p:cNvPr id="1628178" name="Line 18"/>
          <p:cNvSpPr>
            <a:spLocks noChangeShapeType="1"/>
          </p:cNvSpPr>
          <p:nvPr/>
        </p:nvSpPr>
        <p:spPr bwMode="auto">
          <a:xfrm>
            <a:off x="6986588" y="5838825"/>
            <a:ext cx="0" cy="26670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79" name="Rectangle 19"/>
          <p:cNvSpPr>
            <a:spLocks noChangeArrowheads="1"/>
          </p:cNvSpPr>
          <p:nvPr/>
        </p:nvSpPr>
        <p:spPr bwMode="auto">
          <a:xfrm>
            <a:off x="5740400" y="5791200"/>
            <a:ext cx="2016579"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dirty="0">
                <a:solidFill>
                  <a:srgbClr val="000000"/>
                </a:solidFill>
                <a:ea typeface="굴림" charset="-127"/>
                <a:cs typeface="굴림" charset="-127"/>
              </a:rPr>
              <a:t>PPN	    </a:t>
            </a:r>
            <a:r>
              <a:rPr lang="en-US" altLang="ko-KR" sz="1800" dirty="0" smtClean="0">
                <a:solidFill>
                  <a:srgbClr val="000000"/>
                </a:solidFill>
                <a:ea typeface="굴림" charset="-127"/>
                <a:cs typeface="굴림" charset="-127"/>
              </a:rPr>
              <a:t>           offset</a:t>
            </a:r>
            <a:endParaRPr lang="en-US" altLang="ko-KR" sz="1800" dirty="0">
              <a:solidFill>
                <a:srgbClr val="000000"/>
              </a:solidFill>
              <a:ea typeface="굴림" charset="-127"/>
              <a:cs typeface="굴림" charset="-127"/>
            </a:endParaRPr>
          </a:p>
        </p:txBody>
      </p:sp>
      <p:sp>
        <p:nvSpPr>
          <p:cNvPr id="1628180" name="Rectangle 20"/>
          <p:cNvSpPr>
            <a:spLocks noChangeArrowheads="1"/>
          </p:cNvSpPr>
          <p:nvPr/>
        </p:nvSpPr>
        <p:spPr bwMode="auto">
          <a:xfrm>
            <a:off x="3080340" y="3591060"/>
            <a:ext cx="2097092"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400" i="1" dirty="0">
                <a:solidFill>
                  <a:srgbClr val="000000"/>
                </a:solidFill>
                <a:ea typeface="굴림" charset="-127"/>
                <a:cs typeface="굴림" charset="-127"/>
              </a:rPr>
              <a:t>virtual address</a:t>
            </a:r>
          </a:p>
        </p:txBody>
      </p:sp>
      <p:sp>
        <p:nvSpPr>
          <p:cNvPr id="1628181" name="Line 21"/>
          <p:cNvSpPr>
            <a:spLocks noChangeShapeType="1"/>
          </p:cNvSpPr>
          <p:nvPr/>
        </p:nvSpPr>
        <p:spPr bwMode="auto">
          <a:xfrm>
            <a:off x="7661275" y="3990975"/>
            <a:ext cx="0" cy="1800225"/>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28182" name="Freeform 22"/>
          <p:cNvSpPr>
            <a:spLocks/>
          </p:cNvSpPr>
          <p:nvPr/>
        </p:nvSpPr>
        <p:spPr bwMode="auto">
          <a:xfrm>
            <a:off x="3200400" y="5334000"/>
            <a:ext cx="2979738" cy="452438"/>
          </a:xfrm>
          <a:custGeom>
            <a:avLst/>
            <a:gdLst/>
            <a:ahLst/>
            <a:cxnLst>
              <a:cxn ang="0">
                <a:pos x="0" y="0"/>
              </a:cxn>
              <a:cxn ang="0">
                <a:pos x="0" y="71"/>
              </a:cxn>
              <a:cxn ang="0">
                <a:pos x="1876" y="71"/>
              </a:cxn>
              <a:cxn ang="0">
                <a:pos x="1876" y="284"/>
              </a:cxn>
            </a:cxnLst>
            <a:rect l="0" t="0" r="r" b="b"/>
            <a:pathLst>
              <a:path w="1877" h="285">
                <a:moveTo>
                  <a:pt x="0" y="0"/>
                </a:moveTo>
                <a:lnTo>
                  <a:pt x="0" y="71"/>
                </a:lnTo>
                <a:lnTo>
                  <a:pt x="1876" y="71"/>
                </a:lnTo>
                <a:lnTo>
                  <a:pt x="1876" y="284"/>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000000"/>
              </a:solidFill>
            </a:endParaRPr>
          </a:p>
        </p:txBody>
      </p:sp>
      <p:sp>
        <p:nvSpPr>
          <p:cNvPr id="1628183" name="Line 23"/>
          <p:cNvSpPr>
            <a:spLocks noChangeShapeType="1"/>
          </p:cNvSpPr>
          <p:nvPr/>
        </p:nvSpPr>
        <p:spPr bwMode="auto">
          <a:xfrm>
            <a:off x="1557338" y="4424363"/>
            <a:ext cx="0" cy="909637"/>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84" name="Line 24"/>
          <p:cNvSpPr>
            <a:spLocks noChangeShapeType="1"/>
          </p:cNvSpPr>
          <p:nvPr/>
        </p:nvSpPr>
        <p:spPr bwMode="auto">
          <a:xfrm flipH="1">
            <a:off x="1981200" y="5334000"/>
            <a:ext cx="0" cy="301625"/>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28185" name="Rectangle 25"/>
          <p:cNvSpPr>
            <a:spLocks noChangeArrowheads="1"/>
          </p:cNvSpPr>
          <p:nvPr/>
        </p:nvSpPr>
        <p:spPr bwMode="auto">
          <a:xfrm>
            <a:off x="1676400" y="5638800"/>
            <a:ext cx="66078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400">
                <a:solidFill>
                  <a:srgbClr val="000000"/>
                </a:solidFill>
                <a:ea typeface="굴림" charset="-127"/>
                <a:cs typeface="굴림" charset="-127"/>
              </a:rPr>
              <a:t>hit?</a:t>
            </a:r>
          </a:p>
        </p:txBody>
      </p:sp>
      <p:sp>
        <p:nvSpPr>
          <p:cNvPr id="1628186" name="Line 26"/>
          <p:cNvSpPr>
            <a:spLocks noChangeShapeType="1"/>
          </p:cNvSpPr>
          <p:nvPr/>
        </p:nvSpPr>
        <p:spPr bwMode="auto">
          <a:xfrm>
            <a:off x="576263" y="5011738"/>
            <a:ext cx="3197225"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28187" name="Freeform 27"/>
          <p:cNvSpPr>
            <a:spLocks/>
          </p:cNvSpPr>
          <p:nvPr/>
        </p:nvSpPr>
        <p:spPr bwMode="auto">
          <a:xfrm>
            <a:off x="2022475" y="3981450"/>
            <a:ext cx="4114800" cy="438150"/>
          </a:xfrm>
          <a:custGeom>
            <a:avLst/>
            <a:gdLst/>
            <a:ahLst/>
            <a:cxnLst>
              <a:cxn ang="0">
                <a:pos x="2592" y="0"/>
              </a:cxn>
              <a:cxn ang="0">
                <a:pos x="2592" y="96"/>
              </a:cxn>
              <a:cxn ang="0">
                <a:pos x="0" y="96"/>
              </a:cxn>
              <a:cxn ang="0">
                <a:pos x="0" y="288"/>
              </a:cxn>
            </a:cxnLst>
            <a:rect l="0" t="0" r="r" b="b"/>
            <a:pathLst>
              <a:path w="2592" h="288">
                <a:moveTo>
                  <a:pt x="2592" y="0"/>
                </a:moveTo>
                <a:lnTo>
                  <a:pt x="2592" y="96"/>
                </a:lnTo>
                <a:lnTo>
                  <a:pt x="0" y="96"/>
                </a:lnTo>
                <a:lnTo>
                  <a:pt x="0" y="288"/>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endParaRPr lang="en-US">
              <a:solidFill>
                <a:srgbClr val="000000"/>
              </a:solidFill>
            </a:endParaRPr>
          </a:p>
        </p:txBody>
      </p:sp>
      <p:sp>
        <p:nvSpPr>
          <p:cNvPr id="1628188" name="Text Box 28"/>
          <p:cNvSpPr txBox="1">
            <a:spLocks noChangeArrowheads="1"/>
          </p:cNvSpPr>
          <p:nvPr/>
        </p:nvSpPr>
        <p:spPr bwMode="auto">
          <a:xfrm>
            <a:off x="3851275" y="4357688"/>
            <a:ext cx="2844423"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1800">
                <a:solidFill>
                  <a:srgbClr val="000000"/>
                </a:solidFill>
                <a:ea typeface="굴림" charset="-127"/>
                <a:cs typeface="굴림" charset="-127"/>
              </a:rPr>
              <a:t>(VPN = virtual page number)</a:t>
            </a:r>
            <a:endParaRPr lang="en-US" altLang="ko-KR" sz="2000">
              <a:solidFill>
                <a:srgbClr val="000000"/>
              </a:solidFill>
              <a:ea typeface="굴림" charset="-127"/>
              <a:cs typeface="굴림" charset="-127"/>
            </a:endParaRPr>
          </a:p>
        </p:txBody>
      </p:sp>
      <p:sp>
        <p:nvSpPr>
          <p:cNvPr id="1628189" name="Text Box 29"/>
          <p:cNvSpPr txBox="1">
            <a:spLocks noChangeArrowheads="1"/>
          </p:cNvSpPr>
          <p:nvPr/>
        </p:nvSpPr>
        <p:spPr bwMode="auto">
          <a:xfrm>
            <a:off x="3810000" y="4953000"/>
            <a:ext cx="2975958" cy="36933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1800">
                <a:solidFill>
                  <a:srgbClr val="000000"/>
                </a:solidFill>
                <a:ea typeface="굴림" charset="-127"/>
                <a:cs typeface="굴림" charset="-127"/>
              </a:rPr>
              <a:t>(PPN = physical page number)</a:t>
            </a:r>
            <a:endParaRPr lang="en-US" altLang="ko-KR" sz="2000">
              <a:solidFill>
                <a:srgbClr val="000000"/>
              </a:solidFill>
              <a:ea typeface="굴림" charset="-127"/>
              <a:cs typeface="굴림" charset="-127"/>
            </a:endParaRPr>
          </a:p>
        </p:txBody>
      </p:sp>
      <p:sp>
        <p:nvSpPr>
          <p:cNvPr id="31" name="Date Placeholder 30"/>
          <p:cNvSpPr>
            <a:spLocks noGrp="1"/>
          </p:cNvSpPr>
          <p:nvPr>
            <p:ph type="dt" sz="half" idx="10"/>
          </p:nvPr>
        </p:nvSpPr>
        <p:spPr/>
        <p:txBody>
          <a:bodyPr/>
          <a:lstStyle/>
          <a:p>
            <a:fld id="{A6FD31AF-E702-C440-9A79-B313DA1E4671}" type="datetime1">
              <a:rPr lang="en-US" smtClean="0"/>
              <a:pPr/>
              <a:t>4/24/12</a:t>
            </a:fld>
            <a:endParaRPr lang="en-US" dirty="0"/>
          </a:p>
        </p:txBody>
      </p:sp>
      <p:sp>
        <p:nvSpPr>
          <p:cNvPr id="33" name="Footer Placeholder 32"/>
          <p:cNvSpPr>
            <a:spLocks noGrp="1"/>
          </p:cNvSpPr>
          <p:nvPr>
            <p:ph type="ftr" sz="quarter" idx="11"/>
          </p:nvPr>
        </p:nvSpPr>
        <p:spPr/>
        <p:txBody>
          <a:bodyPr/>
          <a:lstStyle/>
          <a:p>
            <a:r>
              <a:rPr lang="en-US" smtClean="0"/>
              <a:t>Spring 2012 -- Lecture #27</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04" name="Rectangle 4"/>
          <p:cNvSpPr>
            <a:spLocks noGrp="1" noChangeArrowheads="1"/>
          </p:cNvSpPr>
          <p:nvPr>
            <p:ph type="title"/>
          </p:nvPr>
        </p:nvSpPr>
        <p:spPr>
          <a:xfrm>
            <a:off x="-64680" y="274638"/>
            <a:ext cx="9336992" cy="1143000"/>
          </a:xfrm>
          <a:noFill/>
          <a:ln/>
        </p:spPr>
        <p:txBody>
          <a:bodyPr lIns="90488" tIns="44450" rIns="90488" bIns="44450">
            <a:normAutofit fontScale="90000"/>
          </a:bodyPr>
          <a:lstStyle/>
          <a:p>
            <a:pPr>
              <a:lnSpc>
                <a:spcPct val="100000"/>
              </a:lnSpc>
            </a:pPr>
            <a:r>
              <a:rPr lang="en-US" dirty="0"/>
              <a:t>Address </a:t>
            </a:r>
            <a:r>
              <a:rPr lang="en-US" dirty="0" smtClean="0"/>
              <a:t>Translation: </a:t>
            </a:r>
            <a:r>
              <a:rPr lang="en-US" sz="4444" dirty="0" smtClean="0"/>
              <a:t>Putting </a:t>
            </a:r>
            <a:r>
              <a:rPr lang="en-US" sz="4444" dirty="0"/>
              <a:t>it all</a:t>
            </a:r>
            <a:r>
              <a:rPr lang="en-US" sz="4444" dirty="0" smtClean="0"/>
              <a:t> Together</a:t>
            </a:r>
            <a:endParaRPr lang="en-US" sz="4444" dirty="0"/>
          </a:p>
        </p:txBody>
      </p:sp>
      <p:sp>
        <p:nvSpPr>
          <p:cNvPr id="33" name="Date Placeholder 32"/>
          <p:cNvSpPr>
            <a:spLocks noGrp="1"/>
          </p:cNvSpPr>
          <p:nvPr>
            <p:ph type="dt" sz="half" idx="10"/>
          </p:nvPr>
        </p:nvSpPr>
        <p:spPr/>
        <p:txBody>
          <a:bodyPr/>
          <a:lstStyle/>
          <a:p>
            <a:fld id="{9F453063-FC00-B646-8A9E-018683CC408C}" type="datetime1">
              <a:rPr lang="en-US" smtClean="0">
                <a:solidFill>
                  <a:srgbClr val="000000"/>
                </a:solidFill>
              </a:rPr>
              <a:pPr/>
              <a:t>4/24/12</a:t>
            </a:fld>
            <a:endParaRPr lang="en-US" dirty="0">
              <a:solidFill>
                <a:srgbClr val="000000"/>
              </a:solidFill>
            </a:endParaRPr>
          </a:p>
        </p:txBody>
      </p:sp>
      <p:sp>
        <p:nvSpPr>
          <p:cNvPr id="35" name="Footer Placeholder 34"/>
          <p:cNvSpPr>
            <a:spLocks noGrp="1"/>
          </p:cNvSpPr>
          <p:nvPr>
            <p:ph type="ftr" sz="quarter" idx="11"/>
          </p:nvPr>
        </p:nvSpPr>
        <p:spPr/>
        <p:txBody>
          <a:bodyPr/>
          <a:lstStyle/>
          <a:p>
            <a:r>
              <a:rPr lang="en-US" smtClean="0">
                <a:solidFill>
                  <a:srgbClr val="000000"/>
                </a:solidFill>
              </a:rPr>
              <a:t>Spring 2012 -- Lecture #27</a:t>
            </a:r>
            <a:endParaRPr lang="en-US" dirty="0">
              <a:solidFill>
                <a:srgbClr val="000000"/>
              </a:solidFill>
            </a:endParaRPr>
          </a:p>
        </p:txBody>
      </p:sp>
      <p:sp>
        <p:nvSpPr>
          <p:cNvPr id="34" name="Slide Number Placeholder 5"/>
          <p:cNvSpPr>
            <a:spLocks noGrp="1"/>
          </p:cNvSpPr>
          <p:nvPr>
            <p:ph type="sldNum" sz="quarter" idx="12"/>
          </p:nvPr>
        </p:nvSpPr>
        <p:spPr/>
        <p:txBody>
          <a:bodyPr/>
          <a:lstStyle/>
          <a:p>
            <a:fld id="{91E412B1-ACA4-6F44-831B-6C6DCB6D02C6}" type="slidenum">
              <a:rPr lang="en-US">
                <a:solidFill>
                  <a:srgbClr val="000000"/>
                </a:solidFill>
              </a:rPr>
              <a:pPr/>
              <a:t>15</a:t>
            </a:fld>
            <a:endParaRPr lang="en-US" b="0">
              <a:solidFill>
                <a:srgbClr val="000000"/>
              </a:solidFill>
            </a:endParaRPr>
          </a:p>
        </p:txBody>
      </p:sp>
      <p:sp>
        <p:nvSpPr>
          <p:cNvPr id="1689602" name="Freeform 2"/>
          <p:cNvSpPr>
            <a:spLocks/>
          </p:cNvSpPr>
          <p:nvPr/>
        </p:nvSpPr>
        <p:spPr bwMode="auto">
          <a:xfrm>
            <a:off x="457200" y="2389830"/>
            <a:ext cx="3505200" cy="4067175"/>
          </a:xfrm>
          <a:custGeom>
            <a:avLst/>
            <a:gdLst/>
            <a:ahLst/>
            <a:cxnLst>
              <a:cxn ang="0">
                <a:pos x="2208" y="1944"/>
              </a:cxn>
              <a:cxn ang="0">
                <a:pos x="2208" y="2562"/>
              </a:cxn>
              <a:cxn ang="0">
                <a:pos x="0" y="2556"/>
              </a:cxn>
              <a:cxn ang="0">
                <a:pos x="0" y="6"/>
              </a:cxn>
              <a:cxn ang="0">
                <a:pos x="1980" y="0"/>
              </a:cxn>
            </a:cxnLst>
            <a:rect l="0" t="0" r="r" b="b"/>
            <a:pathLst>
              <a:path w="2208" h="2562">
                <a:moveTo>
                  <a:pt x="2208" y="1944"/>
                </a:moveTo>
                <a:lnTo>
                  <a:pt x="2208" y="2562"/>
                </a:lnTo>
                <a:lnTo>
                  <a:pt x="0" y="2556"/>
                </a:lnTo>
                <a:lnTo>
                  <a:pt x="0" y="6"/>
                </a:lnTo>
                <a:lnTo>
                  <a:pt x="1980" y="0"/>
                </a:lnTo>
              </a:path>
            </a:pathLst>
          </a:custGeom>
          <a:noFill/>
          <a:ln w="57150"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solidFill>
                <a:srgbClr val="000000"/>
              </a:solidFill>
            </a:endParaRPr>
          </a:p>
        </p:txBody>
      </p:sp>
      <p:sp>
        <p:nvSpPr>
          <p:cNvPr id="1689603" name="Line 3"/>
          <p:cNvSpPr>
            <a:spLocks noChangeShapeType="1"/>
          </p:cNvSpPr>
          <p:nvPr/>
        </p:nvSpPr>
        <p:spPr bwMode="auto">
          <a:xfrm>
            <a:off x="1676400" y="5895030"/>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solidFill>
                <a:srgbClr val="000000"/>
              </a:solidFill>
            </a:endParaRPr>
          </a:p>
        </p:txBody>
      </p:sp>
      <p:sp>
        <p:nvSpPr>
          <p:cNvPr id="1689605" name="Rectangle 5"/>
          <p:cNvSpPr>
            <a:spLocks noChangeArrowheads="1"/>
          </p:cNvSpPr>
          <p:nvPr/>
        </p:nvSpPr>
        <p:spPr bwMode="auto">
          <a:xfrm>
            <a:off x="3048000" y="1321443"/>
            <a:ext cx="208635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sz="2400">
                <a:solidFill>
                  <a:srgbClr val="000000"/>
                </a:solidFill>
              </a:rPr>
              <a:t>Virtual Address</a:t>
            </a:r>
          </a:p>
        </p:txBody>
      </p:sp>
      <p:sp>
        <p:nvSpPr>
          <p:cNvPr id="1689606" name="Rectangle 6"/>
          <p:cNvSpPr>
            <a:spLocks noChangeArrowheads="1"/>
          </p:cNvSpPr>
          <p:nvPr/>
        </p:nvSpPr>
        <p:spPr bwMode="auto">
          <a:xfrm>
            <a:off x="3576638" y="2088205"/>
            <a:ext cx="1096154" cy="828432"/>
          </a:xfrm>
          <a:prstGeom prst="rect">
            <a:avLst/>
          </a:prstGeom>
          <a:solidFill>
            <a:schemeClr val="accent1"/>
          </a:solidFill>
          <a:ln w="25400">
            <a:solidFill>
              <a:schemeClr val="tx2"/>
            </a:solidFill>
            <a:miter lim="800000"/>
            <a:headEnd/>
            <a:tailEnd/>
          </a:ln>
          <a:effectLst/>
        </p:spPr>
        <p:txBody>
          <a:bodyPr wrap="none" lIns="90488" tIns="44450" rIns="90488" bIns="44450">
            <a:prstTxWarp prst="textNoShape">
              <a:avLst/>
            </a:prstTxWarp>
            <a:spAutoFit/>
          </a:bodyPr>
          <a:lstStyle/>
          <a:p>
            <a:r>
              <a:rPr lang="en-US" sz="2400">
                <a:solidFill>
                  <a:srgbClr val="000000"/>
                </a:solidFill>
              </a:rPr>
              <a:t>TLB</a:t>
            </a:r>
          </a:p>
          <a:p>
            <a:r>
              <a:rPr lang="en-US" sz="2400">
                <a:solidFill>
                  <a:srgbClr val="000000"/>
                </a:solidFill>
              </a:rPr>
              <a:t>Lookup</a:t>
            </a:r>
          </a:p>
        </p:txBody>
      </p:sp>
      <p:sp>
        <p:nvSpPr>
          <p:cNvPr id="1689607" name="Rectangle 7" descr="90%"/>
          <p:cNvSpPr>
            <a:spLocks noChangeArrowheads="1"/>
          </p:cNvSpPr>
          <p:nvPr/>
        </p:nvSpPr>
        <p:spPr bwMode="auto">
          <a:xfrm>
            <a:off x="1636713" y="3540768"/>
            <a:ext cx="1814512" cy="844550"/>
          </a:xfrm>
          <a:prstGeom prst="rect">
            <a:avLst/>
          </a:prstGeom>
          <a:pattFill prst="pct90">
            <a:fgClr>
              <a:schemeClr val="accent1"/>
            </a:fgClr>
            <a:bgClr>
              <a:srgbClr val="FFFFFF"/>
            </a:bgClr>
          </a:pattFill>
          <a:ln w="25400">
            <a:solidFill>
              <a:srgbClr val="FF0000"/>
            </a:solidFill>
            <a:miter lim="800000"/>
            <a:headEnd/>
            <a:tailEnd/>
          </a:ln>
          <a:effectLst/>
        </p:spPr>
        <p:txBody>
          <a:bodyPr wrap="none" anchor="ctr">
            <a:prstTxWarp prst="textNoShape">
              <a:avLst/>
            </a:prstTxWarp>
          </a:bodyPr>
          <a:lstStyle/>
          <a:p>
            <a:r>
              <a:rPr lang="en-US" sz="2400">
                <a:solidFill>
                  <a:srgbClr val="000000"/>
                </a:solidFill>
              </a:rPr>
              <a:t>Page Table</a:t>
            </a:r>
          </a:p>
          <a:p>
            <a:r>
              <a:rPr lang="en-US" sz="2400">
                <a:solidFill>
                  <a:srgbClr val="000000"/>
                </a:solidFill>
              </a:rPr>
              <a:t>Walk</a:t>
            </a:r>
          </a:p>
        </p:txBody>
      </p:sp>
      <p:sp>
        <p:nvSpPr>
          <p:cNvPr id="1689608" name="Rectangle 8" descr="90%"/>
          <p:cNvSpPr>
            <a:spLocks noChangeArrowheads="1"/>
          </p:cNvSpPr>
          <p:nvPr/>
        </p:nvSpPr>
        <p:spPr bwMode="auto">
          <a:xfrm>
            <a:off x="3048000" y="5285430"/>
            <a:ext cx="1916113" cy="479425"/>
          </a:xfrm>
          <a:prstGeom prst="rect">
            <a:avLst/>
          </a:prstGeom>
          <a:pattFill prst="pct90">
            <a:fgClr>
              <a:schemeClr val="accent1"/>
            </a:fgClr>
            <a:bgClr>
              <a:srgbClr val="FFFFFF"/>
            </a:bgClr>
          </a:pattFill>
          <a:ln w="25400">
            <a:solidFill>
              <a:srgbClr val="FF0000"/>
            </a:solidFill>
            <a:miter lim="800000"/>
            <a:headEnd/>
            <a:tailEnd/>
          </a:ln>
          <a:effectLst/>
        </p:spPr>
        <p:txBody>
          <a:bodyPr wrap="none" anchor="ctr">
            <a:prstTxWarp prst="textNoShape">
              <a:avLst/>
            </a:prstTxWarp>
          </a:bodyPr>
          <a:lstStyle/>
          <a:p>
            <a:r>
              <a:rPr lang="en-US" sz="2400">
                <a:solidFill>
                  <a:srgbClr val="000000"/>
                </a:solidFill>
              </a:rPr>
              <a:t>Update TLB</a:t>
            </a:r>
          </a:p>
        </p:txBody>
      </p:sp>
      <p:sp>
        <p:nvSpPr>
          <p:cNvPr id="1689609" name="Rectangle 9"/>
          <p:cNvSpPr>
            <a:spLocks noChangeArrowheads="1"/>
          </p:cNvSpPr>
          <p:nvPr/>
        </p:nvSpPr>
        <p:spPr bwMode="auto">
          <a:xfrm>
            <a:off x="609600" y="5209230"/>
            <a:ext cx="2286000" cy="693738"/>
          </a:xfrm>
          <a:prstGeom prst="rect">
            <a:avLst/>
          </a:prstGeom>
          <a:solidFill>
            <a:srgbClr val="FFCC66"/>
          </a:solidFill>
          <a:ln w="25400">
            <a:solidFill>
              <a:srgbClr val="FF0000"/>
            </a:solidFill>
            <a:miter lim="800000"/>
            <a:headEnd/>
            <a:tailEnd/>
          </a:ln>
          <a:effectLst/>
        </p:spPr>
        <p:txBody>
          <a:bodyPr lIns="90488" tIns="44450" rIns="90488" bIns="44450">
            <a:prstTxWarp prst="textNoShape">
              <a:avLst/>
            </a:prstTxWarp>
            <a:spAutoFit/>
          </a:bodyPr>
          <a:lstStyle/>
          <a:p>
            <a:r>
              <a:rPr lang="en-US" sz="2000" i="1">
                <a:solidFill>
                  <a:srgbClr val="000000"/>
                </a:solidFill>
              </a:rPr>
              <a:t>Page Fault</a:t>
            </a:r>
            <a:endParaRPr lang="en-US" sz="2000">
              <a:solidFill>
                <a:srgbClr val="000000"/>
              </a:solidFill>
            </a:endParaRPr>
          </a:p>
          <a:p>
            <a:r>
              <a:rPr lang="en-US">
                <a:solidFill>
                  <a:srgbClr val="000000"/>
                </a:solidFill>
              </a:rPr>
              <a:t>(OS loads page)</a:t>
            </a:r>
          </a:p>
        </p:txBody>
      </p:sp>
      <p:sp>
        <p:nvSpPr>
          <p:cNvPr id="1689610" name="Rectangle 10"/>
          <p:cNvSpPr>
            <a:spLocks noChangeArrowheads="1"/>
          </p:cNvSpPr>
          <p:nvPr/>
        </p:nvSpPr>
        <p:spPr bwMode="auto">
          <a:xfrm>
            <a:off x="5375275" y="3543943"/>
            <a:ext cx="1267901" cy="705321"/>
          </a:xfrm>
          <a:prstGeom prst="rect">
            <a:avLst/>
          </a:prstGeom>
          <a:solidFill>
            <a:schemeClr val="accent1"/>
          </a:solidFill>
          <a:ln w="25400">
            <a:solidFill>
              <a:schemeClr val="tx2"/>
            </a:solidFill>
            <a:miter lim="800000"/>
            <a:headEnd/>
            <a:tailEnd/>
          </a:ln>
          <a:effectLst/>
        </p:spPr>
        <p:txBody>
          <a:bodyPr wrap="none" lIns="90488" tIns="44450" rIns="90488" bIns="44450">
            <a:prstTxWarp prst="textNoShape">
              <a:avLst/>
            </a:prstTxWarp>
            <a:spAutoFit/>
          </a:bodyPr>
          <a:lstStyle/>
          <a:p>
            <a:r>
              <a:rPr lang="en-US" sz="2000">
                <a:solidFill>
                  <a:srgbClr val="000000"/>
                </a:solidFill>
              </a:rPr>
              <a:t>Protection</a:t>
            </a:r>
          </a:p>
          <a:p>
            <a:r>
              <a:rPr lang="en-US" sz="2000">
                <a:solidFill>
                  <a:srgbClr val="000000"/>
                </a:solidFill>
              </a:rPr>
              <a:t>Check</a:t>
            </a:r>
          </a:p>
        </p:txBody>
      </p:sp>
      <p:sp>
        <p:nvSpPr>
          <p:cNvPr id="1689611" name="Rectangle 11"/>
          <p:cNvSpPr>
            <a:spLocks noChangeArrowheads="1"/>
          </p:cNvSpPr>
          <p:nvPr/>
        </p:nvSpPr>
        <p:spPr bwMode="auto">
          <a:xfrm>
            <a:off x="7469188" y="5264793"/>
            <a:ext cx="1162554" cy="982320"/>
          </a:xfrm>
          <a:prstGeom prst="rect">
            <a:avLst/>
          </a:prstGeom>
          <a:noFill/>
          <a:ln w="25400">
            <a:noFill/>
            <a:miter lim="800000"/>
            <a:headEnd/>
            <a:tailEnd/>
          </a:ln>
          <a:effectLst/>
        </p:spPr>
        <p:txBody>
          <a:bodyPr wrap="none" lIns="90488" tIns="44450" rIns="90488" bIns="44450">
            <a:prstTxWarp prst="textNoShape">
              <a:avLst/>
            </a:prstTxWarp>
            <a:spAutoFit/>
          </a:bodyPr>
          <a:lstStyle/>
          <a:p>
            <a:r>
              <a:rPr lang="en-US" sz="2000">
                <a:solidFill>
                  <a:srgbClr val="000000"/>
                </a:solidFill>
              </a:rPr>
              <a:t>Physical</a:t>
            </a:r>
          </a:p>
          <a:p>
            <a:r>
              <a:rPr lang="en-US" sz="2000">
                <a:solidFill>
                  <a:srgbClr val="000000"/>
                </a:solidFill>
              </a:rPr>
              <a:t>Address</a:t>
            </a:r>
          </a:p>
          <a:p>
            <a:r>
              <a:rPr lang="en-US" i="1">
                <a:solidFill>
                  <a:srgbClr val="000000"/>
                </a:solidFill>
              </a:rPr>
              <a:t>(to cache)</a:t>
            </a:r>
          </a:p>
        </p:txBody>
      </p:sp>
      <p:sp>
        <p:nvSpPr>
          <p:cNvPr id="1689612" name="Line 12"/>
          <p:cNvSpPr>
            <a:spLocks noChangeShapeType="1"/>
          </p:cNvSpPr>
          <p:nvPr/>
        </p:nvSpPr>
        <p:spPr bwMode="auto">
          <a:xfrm>
            <a:off x="4160838" y="1751655"/>
            <a:ext cx="0" cy="3175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89613" name="Freeform 13"/>
          <p:cNvSpPr>
            <a:spLocks/>
          </p:cNvSpPr>
          <p:nvPr/>
        </p:nvSpPr>
        <p:spPr bwMode="auto">
          <a:xfrm>
            <a:off x="2565400" y="2935930"/>
            <a:ext cx="1576388" cy="612775"/>
          </a:xfrm>
          <a:custGeom>
            <a:avLst/>
            <a:gdLst/>
            <a:ahLst/>
            <a:cxnLst>
              <a:cxn ang="0">
                <a:pos x="992" y="0"/>
              </a:cxn>
              <a:cxn ang="0">
                <a:pos x="992" y="136"/>
              </a:cxn>
              <a:cxn ang="0">
                <a:pos x="0" y="369"/>
              </a:cxn>
            </a:cxnLst>
            <a:rect l="0" t="0" r="r" b="b"/>
            <a:pathLst>
              <a:path w="993" h="370">
                <a:moveTo>
                  <a:pt x="992" y="0"/>
                </a:moveTo>
                <a:lnTo>
                  <a:pt x="992" y="136"/>
                </a:lnTo>
                <a:lnTo>
                  <a:pt x="0" y="369"/>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000000"/>
              </a:solidFill>
            </a:endParaRPr>
          </a:p>
        </p:txBody>
      </p:sp>
      <p:sp>
        <p:nvSpPr>
          <p:cNvPr id="1689614" name="Line 14"/>
          <p:cNvSpPr>
            <a:spLocks noChangeShapeType="1"/>
          </p:cNvSpPr>
          <p:nvPr/>
        </p:nvSpPr>
        <p:spPr bwMode="auto">
          <a:xfrm>
            <a:off x="4141788" y="3177230"/>
            <a:ext cx="2024062" cy="36988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89615" name="Rectangle 15"/>
          <p:cNvSpPr>
            <a:spLocks noChangeArrowheads="1"/>
          </p:cNvSpPr>
          <p:nvPr/>
        </p:nvSpPr>
        <p:spPr bwMode="auto">
          <a:xfrm>
            <a:off x="2786063" y="2993080"/>
            <a:ext cx="605936"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solidFill>
                  <a:srgbClr val="000000"/>
                </a:solidFill>
              </a:rPr>
              <a:t>miss</a:t>
            </a:r>
          </a:p>
        </p:txBody>
      </p:sp>
      <p:sp>
        <p:nvSpPr>
          <p:cNvPr id="1689616" name="Rectangle 16"/>
          <p:cNvSpPr>
            <a:spLocks noChangeArrowheads="1"/>
          </p:cNvSpPr>
          <p:nvPr/>
        </p:nvSpPr>
        <p:spPr bwMode="auto">
          <a:xfrm>
            <a:off x="5008563" y="3004193"/>
            <a:ext cx="439224"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solidFill>
                  <a:srgbClr val="000000"/>
                </a:solidFill>
              </a:rPr>
              <a:t>hit</a:t>
            </a:r>
          </a:p>
        </p:txBody>
      </p:sp>
      <p:sp>
        <p:nvSpPr>
          <p:cNvPr id="1689617" name="Freeform 17"/>
          <p:cNvSpPr>
            <a:spLocks/>
          </p:cNvSpPr>
          <p:nvPr/>
        </p:nvSpPr>
        <p:spPr bwMode="auto">
          <a:xfrm>
            <a:off x="1606550" y="4393255"/>
            <a:ext cx="890588" cy="835025"/>
          </a:xfrm>
          <a:custGeom>
            <a:avLst/>
            <a:gdLst/>
            <a:ahLst/>
            <a:cxnLst>
              <a:cxn ang="0">
                <a:pos x="560" y="0"/>
              </a:cxn>
              <a:cxn ang="0">
                <a:pos x="560" y="205"/>
              </a:cxn>
              <a:cxn ang="0">
                <a:pos x="0" y="525"/>
              </a:cxn>
            </a:cxnLst>
            <a:rect l="0" t="0" r="r" b="b"/>
            <a:pathLst>
              <a:path w="561" h="526">
                <a:moveTo>
                  <a:pt x="560" y="0"/>
                </a:moveTo>
                <a:lnTo>
                  <a:pt x="560" y="205"/>
                </a:lnTo>
                <a:lnTo>
                  <a:pt x="0" y="525"/>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000000"/>
              </a:solidFill>
            </a:endParaRPr>
          </a:p>
        </p:txBody>
      </p:sp>
      <p:sp>
        <p:nvSpPr>
          <p:cNvPr id="1689618" name="Line 18"/>
          <p:cNvSpPr>
            <a:spLocks noChangeShapeType="1"/>
          </p:cNvSpPr>
          <p:nvPr/>
        </p:nvSpPr>
        <p:spPr bwMode="auto">
          <a:xfrm>
            <a:off x="2503488" y="4740918"/>
            <a:ext cx="1077912" cy="54451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89619" name="Rectangle 19"/>
          <p:cNvSpPr>
            <a:spLocks noChangeArrowheads="1"/>
          </p:cNvSpPr>
          <p:nvPr/>
        </p:nvSpPr>
        <p:spPr bwMode="auto">
          <a:xfrm>
            <a:off x="628650" y="4386905"/>
            <a:ext cx="3531078" cy="648896"/>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lnSpc>
                <a:spcPct val="90000"/>
              </a:lnSpc>
            </a:pPr>
            <a:r>
              <a:rPr lang="en-US" sz="2000" b="1" dirty="0">
                <a:solidFill>
                  <a:srgbClr val="000000"/>
                </a:solidFill>
                <a:latin typeface="Arial" charset="0"/>
              </a:rPr>
              <a:t>	      </a:t>
            </a:r>
            <a:r>
              <a:rPr lang="en-US" dirty="0">
                <a:solidFill>
                  <a:srgbClr val="000000"/>
                </a:solidFill>
              </a:rPr>
              <a:t>the  </a:t>
            </a:r>
            <a:r>
              <a:rPr lang="en-US" dirty="0" smtClean="0">
                <a:solidFill>
                  <a:srgbClr val="000000"/>
                </a:solidFill>
              </a:rPr>
              <a:t>page   </a:t>
            </a:r>
            <a:r>
              <a:rPr lang="en-US" dirty="0">
                <a:solidFill>
                  <a:srgbClr val="000000"/>
                </a:solidFill>
              </a:rPr>
              <a:t>is </a:t>
            </a:r>
          </a:p>
          <a:p>
            <a:pPr algn="l">
              <a:lnSpc>
                <a:spcPct val="90000"/>
              </a:lnSpc>
            </a:pPr>
            <a:r>
              <a:rPr lang="en-US" sz="2000" dirty="0">
                <a:solidFill>
                  <a:srgbClr val="000000"/>
                </a:solidFill>
                <a:latin typeface="Symbol" charset="2"/>
              </a:rPr>
              <a:t>Ï</a:t>
            </a:r>
            <a:r>
              <a:rPr lang="en-US" dirty="0" smtClean="0">
                <a:solidFill>
                  <a:srgbClr val="000000"/>
                </a:solidFill>
                <a:latin typeface="Symbol" charset="2"/>
              </a:rPr>
              <a:t> </a:t>
            </a:r>
            <a:r>
              <a:rPr lang="en-US" dirty="0" smtClean="0">
                <a:solidFill>
                  <a:srgbClr val="000000"/>
                </a:solidFill>
              </a:rPr>
              <a:t>Memory         	</a:t>
            </a:r>
            <a:r>
              <a:rPr lang="en-US" dirty="0">
                <a:solidFill>
                  <a:srgbClr val="000000"/>
                </a:solidFill>
              </a:rPr>
              <a:t>         </a:t>
            </a:r>
            <a:r>
              <a:rPr lang="en-US" sz="2000" dirty="0">
                <a:solidFill>
                  <a:srgbClr val="000000"/>
                </a:solidFill>
                <a:latin typeface="Symbol" charset="2"/>
              </a:rPr>
              <a:t>Î</a:t>
            </a:r>
            <a:r>
              <a:rPr lang="en-US" dirty="0">
                <a:solidFill>
                  <a:srgbClr val="000000"/>
                </a:solidFill>
                <a:latin typeface="Symbol" charset="2"/>
              </a:rPr>
              <a:t> </a:t>
            </a:r>
            <a:r>
              <a:rPr lang="en-US" dirty="0">
                <a:solidFill>
                  <a:srgbClr val="000000"/>
                </a:solidFill>
              </a:rPr>
              <a:t>memory</a:t>
            </a:r>
          </a:p>
        </p:txBody>
      </p:sp>
      <p:sp>
        <p:nvSpPr>
          <p:cNvPr id="1689620" name="Freeform 20"/>
          <p:cNvSpPr>
            <a:spLocks/>
          </p:cNvSpPr>
          <p:nvPr/>
        </p:nvSpPr>
        <p:spPr bwMode="auto">
          <a:xfrm>
            <a:off x="5584825" y="4385318"/>
            <a:ext cx="530225" cy="842962"/>
          </a:xfrm>
          <a:custGeom>
            <a:avLst/>
            <a:gdLst/>
            <a:ahLst/>
            <a:cxnLst>
              <a:cxn ang="0">
                <a:pos x="333" y="0"/>
              </a:cxn>
              <a:cxn ang="0">
                <a:pos x="333" y="187"/>
              </a:cxn>
              <a:cxn ang="0">
                <a:pos x="0" y="505"/>
              </a:cxn>
            </a:cxnLst>
            <a:rect l="0" t="0" r="r" b="b"/>
            <a:pathLst>
              <a:path w="334" h="506">
                <a:moveTo>
                  <a:pt x="333" y="0"/>
                </a:moveTo>
                <a:lnTo>
                  <a:pt x="333" y="187"/>
                </a:lnTo>
                <a:lnTo>
                  <a:pt x="0" y="505"/>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000000"/>
              </a:solidFill>
            </a:endParaRPr>
          </a:p>
        </p:txBody>
      </p:sp>
      <p:sp>
        <p:nvSpPr>
          <p:cNvPr id="1689621" name="Line 21"/>
          <p:cNvSpPr>
            <a:spLocks noChangeShapeType="1"/>
          </p:cNvSpPr>
          <p:nvPr/>
        </p:nvSpPr>
        <p:spPr bwMode="auto">
          <a:xfrm>
            <a:off x="6113463" y="4712343"/>
            <a:ext cx="1914525" cy="51593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89622" name="Rectangle 22"/>
          <p:cNvSpPr>
            <a:spLocks noChangeArrowheads="1"/>
          </p:cNvSpPr>
          <p:nvPr/>
        </p:nvSpPr>
        <p:spPr bwMode="auto">
          <a:xfrm>
            <a:off x="4876800" y="4599630"/>
            <a:ext cx="829254"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solidFill>
                  <a:srgbClr val="000000"/>
                </a:solidFill>
              </a:rPr>
              <a:t>denied</a:t>
            </a:r>
          </a:p>
        </p:txBody>
      </p:sp>
      <p:sp>
        <p:nvSpPr>
          <p:cNvPr id="1689623" name="Rectangle 23"/>
          <p:cNvSpPr>
            <a:spLocks noChangeArrowheads="1"/>
          </p:cNvSpPr>
          <p:nvPr/>
        </p:nvSpPr>
        <p:spPr bwMode="auto">
          <a:xfrm>
            <a:off x="7002463" y="4610743"/>
            <a:ext cx="1119260"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solidFill>
                  <a:srgbClr val="000000"/>
                </a:solidFill>
              </a:rPr>
              <a:t>permitted</a:t>
            </a:r>
          </a:p>
        </p:txBody>
      </p:sp>
      <p:sp>
        <p:nvSpPr>
          <p:cNvPr id="1689624" name="Rectangle 24"/>
          <p:cNvSpPr>
            <a:spLocks noChangeArrowheads="1"/>
          </p:cNvSpPr>
          <p:nvPr/>
        </p:nvSpPr>
        <p:spPr bwMode="auto">
          <a:xfrm>
            <a:off x="5264150" y="5207643"/>
            <a:ext cx="1484933" cy="828432"/>
          </a:xfrm>
          <a:prstGeom prst="rect">
            <a:avLst/>
          </a:prstGeom>
          <a:solidFill>
            <a:srgbClr val="FFCC66"/>
          </a:solidFill>
          <a:ln w="25400">
            <a:solidFill>
              <a:srgbClr val="FF0000"/>
            </a:solidFill>
            <a:miter lim="800000"/>
            <a:headEnd/>
            <a:tailEnd/>
          </a:ln>
          <a:effectLst/>
        </p:spPr>
        <p:txBody>
          <a:bodyPr wrap="none" lIns="90488" tIns="44450" rIns="90488" bIns="44450">
            <a:prstTxWarp prst="textNoShape">
              <a:avLst/>
            </a:prstTxWarp>
            <a:spAutoFit/>
          </a:bodyPr>
          <a:lstStyle/>
          <a:p>
            <a:r>
              <a:rPr lang="en-US" sz="2400">
                <a:solidFill>
                  <a:srgbClr val="000000"/>
                </a:solidFill>
              </a:rPr>
              <a:t>Protection</a:t>
            </a:r>
          </a:p>
          <a:p>
            <a:r>
              <a:rPr lang="en-US" sz="2400">
                <a:solidFill>
                  <a:srgbClr val="000000"/>
                </a:solidFill>
              </a:rPr>
              <a:t>Fault</a:t>
            </a:r>
          </a:p>
        </p:txBody>
      </p:sp>
      <p:sp>
        <p:nvSpPr>
          <p:cNvPr id="1689625" name="Rectangle 25"/>
          <p:cNvSpPr>
            <a:spLocks noChangeArrowheads="1"/>
          </p:cNvSpPr>
          <p:nvPr/>
        </p:nvSpPr>
        <p:spPr bwMode="auto">
          <a:xfrm>
            <a:off x="5551488" y="1888180"/>
            <a:ext cx="330200" cy="190500"/>
          </a:xfrm>
          <a:prstGeom prst="rect">
            <a:avLst/>
          </a:prstGeom>
          <a:solidFill>
            <a:schemeClr val="accent1"/>
          </a:solidFill>
          <a:ln w="25400">
            <a:solidFill>
              <a:schemeClr val="tx2"/>
            </a:solidFill>
            <a:miter lim="800000"/>
            <a:headEnd/>
            <a:tailEnd/>
          </a:ln>
          <a:effectLst/>
        </p:spPr>
        <p:txBody>
          <a:bodyPr wrap="none" anchor="ctr">
            <a:prstTxWarp prst="textNoShape">
              <a:avLst/>
            </a:prstTxWarp>
          </a:bodyPr>
          <a:lstStyle/>
          <a:p>
            <a:endParaRPr lang="en-US">
              <a:solidFill>
                <a:srgbClr val="000000"/>
              </a:solidFill>
            </a:endParaRPr>
          </a:p>
        </p:txBody>
      </p:sp>
      <p:sp>
        <p:nvSpPr>
          <p:cNvPr id="1689626" name="Rectangle 26" descr="90%"/>
          <p:cNvSpPr>
            <a:spLocks noChangeArrowheads="1"/>
          </p:cNvSpPr>
          <p:nvPr/>
        </p:nvSpPr>
        <p:spPr bwMode="auto">
          <a:xfrm>
            <a:off x="5551488" y="2180280"/>
            <a:ext cx="330200" cy="190500"/>
          </a:xfrm>
          <a:prstGeom prst="rect">
            <a:avLst/>
          </a:prstGeom>
          <a:pattFill prst="pct90">
            <a:fgClr>
              <a:schemeClr val="accent1"/>
            </a:fgClr>
            <a:bgClr>
              <a:srgbClr val="FFFFFF"/>
            </a:bgClr>
          </a:pattFill>
          <a:ln w="25400">
            <a:solidFill>
              <a:srgbClr val="FF0000"/>
            </a:solidFill>
            <a:miter lim="800000"/>
            <a:headEnd/>
            <a:tailEnd/>
          </a:ln>
          <a:effectLst/>
        </p:spPr>
        <p:txBody>
          <a:bodyPr wrap="none" anchor="ctr">
            <a:prstTxWarp prst="textNoShape">
              <a:avLst/>
            </a:prstTxWarp>
          </a:bodyPr>
          <a:lstStyle/>
          <a:p>
            <a:endParaRPr lang="en-US">
              <a:solidFill>
                <a:srgbClr val="000000"/>
              </a:solidFill>
            </a:endParaRPr>
          </a:p>
        </p:txBody>
      </p:sp>
      <p:sp>
        <p:nvSpPr>
          <p:cNvPr id="1689627" name="Rectangle 27"/>
          <p:cNvSpPr>
            <a:spLocks noChangeArrowheads="1"/>
          </p:cNvSpPr>
          <p:nvPr/>
        </p:nvSpPr>
        <p:spPr bwMode="auto">
          <a:xfrm>
            <a:off x="5551488" y="2459680"/>
            <a:ext cx="330200" cy="190500"/>
          </a:xfrm>
          <a:prstGeom prst="rect">
            <a:avLst/>
          </a:prstGeom>
          <a:solidFill>
            <a:srgbClr val="FFCC66"/>
          </a:solidFill>
          <a:ln w="25400">
            <a:solidFill>
              <a:srgbClr val="FF0000"/>
            </a:solidFill>
            <a:miter lim="800000"/>
            <a:headEnd/>
            <a:tailEnd/>
          </a:ln>
          <a:effectLst/>
        </p:spPr>
        <p:txBody>
          <a:bodyPr wrap="none" anchor="ctr">
            <a:prstTxWarp prst="textNoShape">
              <a:avLst/>
            </a:prstTxWarp>
          </a:bodyPr>
          <a:lstStyle/>
          <a:p>
            <a:endParaRPr lang="en-US">
              <a:solidFill>
                <a:srgbClr val="000000"/>
              </a:solidFill>
            </a:endParaRPr>
          </a:p>
        </p:txBody>
      </p:sp>
      <p:sp>
        <p:nvSpPr>
          <p:cNvPr id="1689628" name="Rectangle 28"/>
          <p:cNvSpPr>
            <a:spLocks noChangeArrowheads="1"/>
          </p:cNvSpPr>
          <p:nvPr/>
        </p:nvSpPr>
        <p:spPr bwMode="auto">
          <a:xfrm>
            <a:off x="6019800" y="1780230"/>
            <a:ext cx="2204443" cy="92076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solidFill>
                  <a:srgbClr val="000000"/>
                </a:solidFill>
              </a:rPr>
              <a:t>hardware</a:t>
            </a:r>
          </a:p>
          <a:p>
            <a:pPr algn="l"/>
            <a:r>
              <a:rPr lang="en-US">
                <a:solidFill>
                  <a:srgbClr val="000000"/>
                </a:solidFill>
              </a:rPr>
              <a:t>hardware or software</a:t>
            </a:r>
          </a:p>
          <a:p>
            <a:pPr algn="l"/>
            <a:r>
              <a:rPr lang="en-US">
                <a:solidFill>
                  <a:srgbClr val="000000"/>
                </a:solidFill>
              </a:rPr>
              <a:t>software</a:t>
            </a:r>
          </a:p>
        </p:txBody>
      </p:sp>
      <p:sp>
        <p:nvSpPr>
          <p:cNvPr id="1689629" name="Line 29"/>
          <p:cNvSpPr>
            <a:spLocks noChangeShapeType="1"/>
          </p:cNvSpPr>
          <p:nvPr/>
        </p:nvSpPr>
        <p:spPr bwMode="auto">
          <a:xfrm flipH="1">
            <a:off x="6096000" y="6047430"/>
            <a:ext cx="0" cy="381000"/>
          </a:xfrm>
          <a:prstGeom prst="line">
            <a:avLst/>
          </a:prstGeom>
          <a:noFill/>
          <a:ln w="57150">
            <a:solidFill>
              <a:schemeClr val="accent1"/>
            </a:solidFill>
            <a:round/>
            <a:headEnd/>
            <a:tailEnd type="triangle" w="med" len="med"/>
          </a:ln>
          <a:effectLst/>
        </p:spPr>
        <p:txBody>
          <a:bodyPr wrap="none" anchor="ctr">
            <a:prstTxWarp prst="textNoShape">
              <a:avLst/>
            </a:prstTxWarp>
          </a:bodyPr>
          <a:lstStyle/>
          <a:p>
            <a:endParaRPr lang="en-US">
              <a:solidFill>
                <a:srgbClr val="000000"/>
              </a:solidFill>
            </a:endParaRPr>
          </a:p>
        </p:txBody>
      </p:sp>
      <p:sp>
        <p:nvSpPr>
          <p:cNvPr id="1689630" name="Text Box 30"/>
          <p:cNvSpPr txBox="1">
            <a:spLocks noChangeArrowheads="1"/>
          </p:cNvSpPr>
          <p:nvPr/>
        </p:nvSpPr>
        <p:spPr bwMode="auto">
          <a:xfrm>
            <a:off x="5409460" y="6363488"/>
            <a:ext cx="1371600" cy="369332"/>
          </a:xfrm>
          <a:prstGeom prst="rect">
            <a:avLst/>
          </a:prstGeom>
          <a:noFill/>
          <a:ln w="25400">
            <a:noFill/>
            <a:miter lim="800000"/>
            <a:headEnd/>
            <a:tailEnd/>
          </a:ln>
          <a:effectLst/>
        </p:spPr>
        <p:txBody>
          <a:bodyPr wrap="square" anchor="ctr">
            <a:prstTxWarp prst="textNoShape">
              <a:avLst/>
            </a:prstTxWarp>
            <a:spAutoFit/>
          </a:bodyPr>
          <a:lstStyle/>
          <a:p>
            <a:r>
              <a:rPr lang="en-US" b="1" dirty="0">
                <a:solidFill>
                  <a:srgbClr val="000000"/>
                </a:solidFill>
                <a:latin typeface="Courier New" charset="0"/>
              </a:rPr>
              <a:t>SEGFAULT</a:t>
            </a:r>
          </a:p>
        </p:txBody>
      </p:sp>
      <p:sp>
        <p:nvSpPr>
          <p:cNvPr id="1689631" name="Rectangle 31"/>
          <p:cNvSpPr>
            <a:spLocks noChangeArrowheads="1"/>
          </p:cNvSpPr>
          <p:nvPr/>
        </p:nvSpPr>
        <p:spPr bwMode="auto">
          <a:xfrm>
            <a:off x="762000" y="1996130"/>
            <a:ext cx="2103967" cy="39754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sz="2000">
                <a:solidFill>
                  <a:srgbClr val="000000"/>
                </a:solidFill>
              </a:rPr>
              <a:t>Restart instruction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p:txBody>
          <a:bodyPr/>
          <a:lstStyle/>
          <a:p>
            <a:r>
              <a:rPr lang="en-US" altLang="ko-KR" smtClean="0"/>
              <a:t>TLB Design</a:t>
            </a:r>
            <a:endParaRPr lang="en-US" altLang="ko-KR" dirty="0"/>
          </a:p>
        </p:txBody>
      </p:sp>
      <p:sp>
        <p:nvSpPr>
          <p:cNvPr id="1656835" name="Rectangle 3"/>
          <p:cNvSpPr>
            <a:spLocks noGrp="1" noChangeArrowheads="1"/>
          </p:cNvSpPr>
          <p:nvPr>
            <p:ph type="body" idx="1"/>
          </p:nvPr>
        </p:nvSpPr>
        <p:spPr/>
        <p:txBody>
          <a:bodyPr/>
          <a:lstStyle/>
          <a:p>
            <a:r>
              <a:rPr lang="en-US" altLang="ko-KR" dirty="0" smtClean="0"/>
              <a:t>Typically 32-128 entries</a:t>
            </a:r>
          </a:p>
          <a:p>
            <a:pPr lvl="1"/>
            <a:r>
              <a:rPr lang="en-US" altLang="ko-KR" dirty="0" smtClean="0"/>
              <a:t>Usually fully associative</a:t>
            </a:r>
          </a:p>
          <a:p>
            <a:pPr lvl="1"/>
            <a:r>
              <a:rPr lang="en-US" altLang="ko-KR" dirty="0" smtClean="0"/>
              <a:t>Each entry maps a large page, hence less spatial locality </a:t>
            </a:r>
            <a:r>
              <a:rPr lang="en-US" altLang="ko-KR" i="1" dirty="0" smtClean="0"/>
              <a:t>across </a:t>
            </a:r>
            <a:r>
              <a:rPr lang="en-US" altLang="ko-KR" dirty="0" smtClean="0"/>
              <a:t>pages</a:t>
            </a:r>
          </a:p>
          <a:p>
            <a:r>
              <a:rPr lang="en-US" altLang="ko-KR" dirty="0" smtClean="0"/>
              <a:t>A </a:t>
            </a:r>
            <a:r>
              <a:rPr lang="en-US" altLang="ko-KR" i="1" dirty="0" smtClean="0"/>
              <a:t>memory management unit </a:t>
            </a:r>
            <a:r>
              <a:rPr lang="en-US" altLang="ko-KR" dirty="0" smtClean="0"/>
              <a:t>(MMU) is hardware that walks the page tables and reloads the TLB</a:t>
            </a:r>
          </a:p>
        </p:txBody>
      </p:sp>
      <p:sp>
        <p:nvSpPr>
          <p:cNvPr id="5" name="Date Placeholder 4"/>
          <p:cNvSpPr>
            <a:spLocks noGrp="1"/>
          </p:cNvSpPr>
          <p:nvPr>
            <p:ph type="dt" sz="half" idx="10"/>
          </p:nvPr>
        </p:nvSpPr>
        <p:spPr/>
        <p:txBody>
          <a:bodyPr/>
          <a:lstStyle/>
          <a:p>
            <a:fld id="{DB2FB299-0D34-8D46-A458-C999747C2747}"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5"/>
          <p:cNvSpPr>
            <a:spLocks noGrp="1"/>
          </p:cNvSpPr>
          <p:nvPr>
            <p:ph type="sldNum" sz="quarter" idx="12"/>
          </p:nvPr>
        </p:nvSpPr>
        <p:spPr/>
        <p:txBody>
          <a:bodyPr/>
          <a:lstStyle/>
          <a:p>
            <a:fld id="{6837836D-2362-D64E-A858-5200C07DF980}"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82806D43-7022-E244-A60F-6385EDCB4C84}" type="slidenum">
              <a:rPr lang="en-US"/>
              <a:pPr/>
              <a:t>17</a:t>
            </a:fld>
            <a:endParaRPr lang="en-US" b="0">
              <a:solidFill>
                <a:srgbClr val="FBBA03"/>
              </a:solidFill>
            </a:endParaRPr>
          </a:p>
        </p:txBody>
      </p:sp>
      <p:sp>
        <p:nvSpPr>
          <p:cNvPr id="1738754" name="Rectangle 2"/>
          <p:cNvSpPr>
            <a:spLocks noGrp="1" noChangeArrowheads="1"/>
          </p:cNvSpPr>
          <p:nvPr>
            <p:ph type="title"/>
          </p:nvPr>
        </p:nvSpPr>
        <p:spPr>
          <a:xfrm>
            <a:off x="152400" y="341313"/>
            <a:ext cx="8639175" cy="831850"/>
          </a:xfrm>
        </p:spPr>
        <p:txBody>
          <a:bodyPr/>
          <a:lstStyle/>
          <a:p>
            <a:r>
              <a:rPr lang="en-US"/>
              <a:t>Address Translation in CPU Pipeline</a:t>
            </a:r>
          </a:p>
        </p:txBody>
      </p:sp>
      <p:sp>
        <p:nvSpPr>
          <p:cNvPr id="1738755" name="Rectangle 3"/>
          <p:cNvSpPr>
            <a:spLocks noGrp="1" noChangeArrowheads="1"/>
          </p:cNvSpPr>
          <p:nvPr>
            <p:ph type="body" idx="1"/>
          </p:nvPr>
        </p:nvSpPr>
        <p:spPr>
          <a:xfrm>
            <a:off x="609600" y="3352800"/>
            <a:ext cx="8153400" cy="3124200"/>
          </a:xfrm>
        </p:spPr>
        <p:txBody>
          <a:bodyPr>
            <a:normAutofit/>
          </a:bodyPr>
          <a:lstStyle/>
          <a:p>
            <a:pPr marL="171450" indent="-171450"/>
            <a:r>
              <a:rPr lang="en-US" sz="2595" dirty="0" smtClean="0"/>
              <a:t>Handling </a:t>
            </a:r>
            <a:r>
              <a:rPr lang="en-US" sz="2595" dirty="0"/>
              <a:t>a TLB miss needs a </a:t>
            </a:r>
            <a:r>
              <a:rPr lang="en-US" sz="2595" i="1" dirty="0"/>
              <a:t>hardware</a:t>
            </a:r>
            <a:r>
              <a:rPr lang="en-US" sz="2595" dirty="0"/>
              <a:t> or </a:t>
            </a:r>
            <a:r>
              <a:rPr lang="en-US" sz="2595" i="1" dirty="0"/>
              <a:t>software</a:t>
            </a:r>
            <a:r>
              <a:rPr lang="en-US" sz="2595" dirty="0"/>
              <a:t> mechanism to refill TLB </a:t>
            </a:r>
          </a:p>
          <a:p>
            <a:pPr marL="171450" indent="-171450"/>
            <a:r>
              <a:rPr lang="en-US" sz="2595" dirty="0"/>
              <a:t>Need mechanisms to cope with the additional latency of a TLB:</a:t>
            </a:r>
          </a:p>
          <a:p>
            <a:pPr marL="631825" lvl="1" indent="-233363"/>
            <a:r>
              <a:rPr lang="en-US" i="1" dirty="0"/>
              <a:t> </a:t>
            </a:r>
            <a:r>
              <a:rPr lang="en-US" i="1" dirty="0" smtClean="0"/>
              <a:t> </a:t>
            </a:r>
            <a:r>
              <a:rPr lang="en-US" sz="2595" dirty="0"/>
              <a:t>S</a:t>
            </a:r>
            <a:r>
              <a:rPr lang="en-US" sz="2595" dirty="0" smtClean="0"/>
              <a:t>low </a:t>
            </a:r>
            <a:r>
              <a:rPr lang="en-US" sz="2595" dirty="0"/>
              <a:t>down the clock</a:t>
            </a:r>
            <a:endParaRPr lang="en-US" sz="2595" i="1" dirty="0"/>
          </a:p>
          <a:p>
            <a:pPr marL="631825" lvl="1" indent="-233363"/>
            <a:r>
              <a:rPr lang="en-US" sz="2595" dirty="0"/>
              <a:t> </a:t>
            </a:r>
            <a:r>
              <a:rPr lang="en-US" sz="2595" dirty="0" smtClean="0"/>
              <a:t> Pipeline </a:t>
            </a:r>
            <a:r>
              <a:rPr lang="en-US" sz="2595" dirty="0"/>
              <a:t>the TLB and cache </a:t>
            </a:r>
            <a:r>
              <a:rPr lang="en-US" sz="2595" dirty="0" smtClean="0"/>
              <a:t>access</a:t>
            </a:r>
          </a:p>
        </p:txBody>
      </p:sp>
      <p:sp>
        <p:nvSpPr>
          <p:cNvPr id="1738756" name="Line 4"/>
          <p:cNvSpPr>
            <a:spLocks noChangeShapeType="1"/>
          </p:cNvSpPr>
          <p:nvPr/>
        </p:nvSpPr>
        <p:spPr bwMode="auto">
          <a:xfrm>
            <a:off x="5638800" y="2002750"/>
            <a:ext cx="31242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1738757" name="Line 5"/>
          <p:cNvSpPr>
            <a:spLocks noChangeShapeType="1"/>
          </p:cNvSpPr>
          <p:nvPr/>
        </p:nvSpPr>
        <p:spPr bwMode="auto">
          <a:xfrm>
            <a:off x="990600" y="2002750"/>
            <a:ext cx="3810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2" name="Group 6"/>
          <p:cNvGrpSpPr>
            <a:grpSpLocks/>
          </p:cNvGrpSpPr>
          <p:nvPr/>
        </p:nvGrpSpPr>
        <p:grpSpPr bwMode="auto">
          <a:xfrm>
            <a:off x="685800" y="1393150"/>
            <a:ext cx="304800" cy="1219200"/>
            <a:chOff x="336" y="1200"/>
            <a:chExt cx="144" cy="720"/>
          </a:xfrm>
        </p:grpSpPr>
        <p:sp>
          <p:nvSpPr>
            <p:cNvPr id="1738759" name="Rectangle 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PC</a:t>
              </a:r>
            </a:p>
          </p:txBody>
        </p:sp>
        <p:sp>
          <p:nvSpPr>
            <p:cNvPr id="1738760" name="Freeform 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738761" name="Rectangle 9"/>
          <p:cNvSpPr>
            <a:spLocks noChangeArrowheads="1"/>
          </p:cNvSpPr>
          <p:nvPr/>
        </p:nvSpPr>
        <p:spPr bwMode="auto">
          <a:xfrm>
            <a:off x="1143000" y="1469350"/>
            <a:ext cx="6858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r>
              <a:rPr lang="en-US"/>
              <a:t>Inst TLB</a:t>
            </a:r>
          </a:p>
        </p:txBody>
      </p:sp>
      <p:sp>
        <p:nvSpPr>
          <p:cNvPr id="1738762" name="Rectangle 10"/>
          <p:cNvSpPr>
            <a:spLocks noChangeArrowheads="1"/>
          </p:cNvSpPr>
          <p:nvPr/>
        </p:nvSpPr>
        <p:spPr bwMode="auto">
          <a:xfrm>
            <a:off x="1981200" y="1469350"/>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Inst. Cache</a:t>
            </a:r>
          </a:p>
        </p:txBody>
      </p:sp>
      <p:grpSp>
        <p:nvGrpSpPr>
          <p:cNvPr id="3" name="Group 11"/>
          <p:cNvGrpSpPr>
            <a:grpSpLocks/>
          </p:cNvGrpSpPr>
          <p:nvPr/>
        </p:nvGrpSpPr>
        <p:grpSpPr bwMode="auto">
          <a:xfrm>
            <a:off x="3048000" y="1393150"/>
            <a:ext cx="304800" cy="1219200"/>
            <a:chOff x="336" y="1200"/>
            <a:chExt cx="144" cy="720"/>
          </a:xfrm>
        </p:grpSpPr>
        <p:sp>
          <p:nvSpPr>
            <p:cNvPr id="1738764" name="Rectangle 1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D</a:t>
              </a:r>
            </a:p>
          </p:txBody>
        </p:sp>
        <p:sp>
          <p:nvSpPr>
            <p:cNvPr id="1738765" name="Freeform 1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738766" name="Rectangle 14"/>
          <p:cNvSpPr>
            <a:spLocks noChangeArrowheads="1"/>
          </p:cNvSpPr>
          <p:nvPr/>
        </p:nvSpPr>
        <p:spPr bwMode="auto">
          <a:xfrm>
            <a:off x="3505200" y="1469350"/>
            <a:ext cx="10668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Decode</a:t>
            </a:r>
          </a:p>
        </p:txBody>
      </p:sp>
      <p:grpSp>
        <p:nvGrpSpPr>
          <p:cNvPr id="4" name="Group 15"/>
          <p:cNvGrpSpPr>
            <a:grpSpLocks/>
          </p:cNvGrpSpPr>
          <p:nvPr/>
        </p:nvGrpSpPr>
        <p:grpSpPr bwMode="auto">
          <a:xfrm>
            <a:off x="4800600" y="1393150"/>
            <a:ext cx="304800" cy="1219200"/>
            <a:chOff x="336" y="1200"/>
            <a:chExt cx="144" cy="720"/>
          </a:xfrm>
        </p:grpSpPr>
        <p:sp>
          <p:nvSpPr>
            <p:cNvPr id="1738768" name="Rectangle 1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E</a:t>
              </a:r>
            </a:p>
          </p:txBody>
        </p:sp>
        <p:sp>
          <p:nvSpPr>
            <p:cNvPr id="1738769" name="Freeform 1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738770" name="Freeform 18"/>
          <p:cNvSpPr>
            <a:spLocks/>
          </p:cNvSpPr>
          <p:nvPr/>
        </p:nvSpPr>
        <p:spPr bwMode="auto">
          <a:xfrm>
            <a:off x="5257800" y="1469350"/>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5" name="Group 19"/>
          <p:cNvGrpSpPr>
            <a:grpSpLocks/>
          </p:cNvGrpSpPr>
          <p:nvPr/>
        </p:nvGrpSpPr>
        <p:grpSpPr bwMode="auto">
          <a:xfrm>
            <a:off x="5791200" y="1393150"/>
            <a:ext cx="304800" cy="1219200"/>
            <a:chOff x="336" y="1200"/>
            <a:chExt cx="144" cy="720"/>
          </a:xfrm>
        </p:grpSpPr>
        <p:sp>
          <p:nvSpPr>
            <p:cNvPr id="1738772" name="Rectangle 2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M</a:t>
              </a:r>
            </a:p>
          </p:txBody>
        </p:sp>
        <p:sp>
          <p:nvSpPr>
            <p:cNvPr id="1738773" name="Freeform 2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738774" name="Rectangle 22"/>
          <p:cNvSpPr>
            <a:spLocks noChangeArrowheads="1"/>
          </p:cNvSpPr>
          <p:nvPr/>
        </p:nvSpPr>
        <p:spPr bwMode="auto">
          <a:xfrm>
            <a:off x="6248400" y="1469350"/>
            <a:ext cx="7620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r>
              <a:rPr lang="en-US"/>
              <a:t>Data TLB</a:t>
            </a:r>
          </a:p>
        </p:txBody>
      </p:sp>
      <p:sp>
        <p:nvSpPr>
          <p:cNvPr id="1738775" name="Rectangle 23"/>
          <p:cNvSpPr>
            <a:spLocks noChangeArrowheads="1"/>
          </p:cNvSpPr>
          <p:nvPr/>
        </p:nvSpPr>
        <p:spPr bwMode="auto">
          <a:xfrm>
            <a:off x="7162800" y="1469350"/>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dirty="0"/>
              <a:t>Data Cache</a:t>
            </a:r>
          </a:p>
        </p:txBody>
      </p:sp>
      <p:grpSp>
        <p:nvGrpSpPr>
          <p:cNvPr id="6" name="Group 24"/>
          <p:cNvGrpSpPr>
            <a:grpSpLocks/>
          </p:cNvGrpSpPr>
          <p:nvPr/>
        </p:nvGrpSpPr>
        <p:grpSpPr bwMode="auto">
          <a:xfrm>
            <a:off x="8229600" y="1393150"/>
            <a:ext cx="304800" cy="1219200"/>
            <a:chOff x="336" y="1200"/>
            <a:chExt cx="144" cy="720"/>
          </a:xfrm>
        </p:grpSpPr>
        <p:sp>
          <p:nvSpPr>
            <p:cNvPr id="1738777"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W</a:t>
              </a:r>
            </a:p>
          </p:txBody>
        </p:sp>
        <p:sp>
          <p:nvSpPr>
            <p:cNvPr id="1738778"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738779" name="Line 27"/>
          <p:cNvSpPr>
            <a:spLocks noChangeShapeType="1"/>
          </p:cNvSpPr>
          <p:nvPr/>
        </p:nvSpPr>
        <p:spPr bwMode="auto">
          <a:xfrm>
            <a:off x="5105400" y="1697950"/>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738780" name="Line 28"/>
          <p:cNvSpPr>
            <a:spLocks noChangeShapeType="1"/>
          </p:cNvSpPr>
          <p:nvPr/>
        </p:nvSpPr>
        <p:spPr bwMode="auto">
          <a:xfrm>
            <a:off x="5105400" y="2307550"/>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738781" name="Text Box 29"/>
          <p:cNvSpPr txBox="1">
            <a:spLocks noChangeArrowheads="1"/>
          </p:cNvSpPr>
          <p:nvPr/>
        </p:nvSpPr>
        <p:spPr bwMode="auto">
          <a:xfrm>
            <a:off x="5310188" y="1850350"/>
            <a:ext cx="350837" cy="336550"/>
          </a:xfrm>
          <a:prstGeom prst="rect">
            <a:avLst/>
          </a:prstGeom>
          <a:noFill/>
          <a:ln w="25400">
            <a:noFill/>
            <a:miter lim="800000"/>
            <a:headEnd/>
            <a:tailEnd/>
          </a:ln>
          <a:effectLst/>
        </p:spPr>
        <p:txBody>
          <a:bodyPr wrap="none" anchor="ctr">
            <a:prstTxWarp prst="textNoShape">
              <a:avLst/>
            </a:prstTxWarp>
            <a:spAutoFit/>
          </a:bodyPr>
          <a:lstStyle/>
          <a:p>
            <a:pPr>
              <a:spcBef>
                <a:spcPct val="50000"/>
              </a:spcBef>
            </a:pPr>
            <a:r>
              <a:rPr lang="en-US" sz="1600"/>
              <a:t>+</a:t>
            </a:r>
          </a:p>
        </p:txBody>
      </p:sp>
      <p:sp>
        <p:nvSpPr>
          <p:cNvPr id="1738782" name="Line 30"/>
          <p:cNvSpPr>
            <a:spLocks noChangeShapeType="1"/>
          </p:cNvSpPr>
          <p:nvPr/>
        </p:nvSpPr>
        <p:spPr bwMode="auto">
          <a:xfrm>
            <a:off x="1447800" y="2459950"/>
            <a:ext cx="0" cy="3048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738783" name="Line 31"/>
          <p:cNvSpPr>
            <a:spLocks noChangeShapeType="1"/>
          </p:cNvSpPr>
          <p:nvPr/>
        </p:nvSpPr>
        <p:spPr bwMode="auto">
          <a:xfrm>
            <a:off x="6629400" y="2459950"/>
            <a:ext cx="0" cy="3048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738784" name="Text Box 32"/>
          <p:cNvSpPr txBox="1">
            <a:spLocks noChangeArrowheads="1"/>
          </p:cNvSpPr>
          <p:nvPr/>
        </p:nvSpPr>
        <p:spPr bwMode="auto">
          <a:xfrm>
            <a:off x="200025" y="2695585"/>
            <a:ext cx="2295195" cy="646331"/>
          </a:xfrm>
          <a:prstGeom prst="rect">
            <a:avLst/>
          </a:prstGeom>
          <a:noFill/>
          <a:ln w="25400">
            <a:noFill/>
            <a:miter lim="800000"/>
            <a:headEnd/>
            <a:tailEnd/>
          </a:ln>
          <a:effectLst/>
        </p:spPr>
        <p:txBody>
          <a:bodyPr wrap="none" anchor="ctr">
            <a:prstTxWarp prst="textNoShape">
              <a:avLst/>
            </a:prstTxWarp>
            <a:spAutoFit/>
          </a:bodyPr>
          <a:lstStyle/>
          <a:p>
            <a:r>
              <a:rPr lang="en-US" i="1">
                <a:solidFill>
                  <a:srgbClr val="000000"/>
                </a:solidFill>
              </a:rPr>
              <a:t>TLB miss? Page Fault?</a:t>
            </a:r>
          </a:p>
          <a:p>
            <a:r>
              <a:rPr lang="en-US" i="1">
                <a:solidFill>
                  <a:srgbClr val="000000"/>
                </a:solidFill>
              </a:rPr>
              <a:t>Protection violation?</a:t>
            </a:r>
            <a:endParaRPr lang="en-US">
              <a:solidFill>
                <a:srgbClr val="000000"/>
              </a:solidFill>
            </a:endParaRPr>
          </a:p>
        </p:txBody>
      </p:sp>
      <p:sp>
        <p:nvSpPr>
          <p:cNvPr id="1738785" name="Text Box 33"/>
          <p:cNvSpPr txBox="1">
            <a:spLocks noChangeArrowheads="1"/>
          </p:cNvSpPr>
          <p:nvPr/>
        </p:nvSpPr>
        <p:spPr bwMode="auto">
          <a:xfrm>
            <a:off x="5214938" y="2695585"/>
            <a:ext cx="2295195" cy="646331"/>
          </a:xfrm>
          <a:prstGeom prst="rect">
            <a:avLst/>
          </a:prstGeom>
          <a:noFill/>
          <a:ln w="25400">
            <a:noFill/>
            <a:miter lim="800000"/>
            <a:headEnd/>
            <a:tailEnd/>
          </a:ln>
          <a:effectLst/>
        </p:spPr>
        <p:txBody>
          <a:bodyPr wrap="none" anchor="ctr">
            <a:prstTxWarp prst="textNoShape">
              <a:avLst/>
            </a:prstTxWarp>
            <a:spAutoFit/>
          </a:bodyPr>
          <a:lstStyle/>
          <a:p>
            <a:r>
              <a:rPr lang="en-US" i="1">
                <a:solidFill>
                  <a:srgbClr val="000000"/>
                </a:solidFill>
              </a:rPr>
              <a:t>TLB miss? Page Fault?</a:t>
            </a:r>
          </a:p>
          <a:p>
            <a:r>
              <a:rPr lang="en-US" i="1">
                <a:solidFill>
                  <a:srgbClr val="000000"/>
                </a:solidFill>
              </a:rPr>
              <a:t>Protection violation?</a:t>
            </a:r>
            <a:endParaRPr lang="en-US">
              <a:solidFill>
                <a:srgbClr val="000000"/>
              </a:solidFill>
            </a:endParaRPr>
          </a:p>
        </p:txBody>
      </p:sp>
      <p:sp>
        <p:nvSpPr>
          <p:cNvPr id="35" name="Date Placeholder 34"/>
          <p:cNvSpPr>
            <a:spLocks noGrp="1"/>
          </p:cNvSpPr>
          <p:nvPr>
            <p:ph type="dt" sz="half" idx="10"/>
          </p:nvPr>
        </p:nvSpPr>
        <p:spPr/>
        <p:txBody>
          <a:bodyPr/>
          <a:lstStyle/>
          <a:p>
            <a:fld id="{65EA9968-A40A-9547-B72B-5C053E51E2A9}" type="datetime1">
              <a:rPr lang="en-US" smtClean="0"/>
              <a:pPr/>
              <a:t>4/24/12</a:t>
            </a:fld>
            <a:endParaRPr lang="en-US" dirty="0"/>
          </a:p>
        </p:txBody>
      </p:sp>
      <p:sp>
        <p:nvSpPr>
          <p:cNvPr id="37" name="Footer Placeholder 36"/>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87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8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87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875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875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38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755" grpId="0" build="p" bldLvl="2"/>
      <p:bldP spid="1738784" grpId="0"/>
      <p:bldP spid="173878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Day in the Life of an </a:t>
            </a:r>
            <a:br>
              <a:rPr lang="en-US" dirty="0" smtClean="0"/>
            </a:br>
            <a:r>
              <a:rPr lang="en-US" dirty="0" smtClean="0"/>
              <a:t>(Instruction) Address</a:t>
            </a:r>
            <a:endParaRPr lang="en-US" dirty="0"/>
          </a:p>
        </p:txBody>
      </p:sp>
      <p:sp>
        <p:nvSpPr>
          <p:cNvPr id="5" name="Date Placeholder 4"/>
          <p:cNvSpPr>
            <a:spLocks noGrp="1"/>
          </p:cNvSpPr>
          <p:nvPr>
            <p:ph type="dt" sz="half" idx="10"/>
          </p:nvPr>
        </p:nvSpPr>
        <p:spPr/>
        <p:txBody>
          <a:bodyPr/>
          <a:lstStyle/>
          <a:p>
            <a:fld id="{CB2FDA2C-1A91-9E4E-84DE-9F43F8317429}"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18</a:t>
            </a:fld>
            <a:endParaRPr lang="en-US" dirty="0"/>
          </a:p>
        </p:txBody>
      </p:sp>
      <p:sp>
        <p:nvSpPr>
          <p:cNvPr id="9" name="Rectangle 8"/>
          <p:cNvSpPr/>
          <p:nvPr/>
        </p:nvSpPr>
        <p:spPr>
          <a:xfrm>
            <a:off x="260946"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PC</a:t>
            </a:r>
            <a:endParaRPr lang="en-US" dirty="0">
              <a:solidFill>
                <a:srgbClr val="000000"/>
              </a:solidFill>
            </a:endParaRPr>
          </a:p>
        </p:txBody>
      </p:sp>
      <p:sp>
        <p:nvSpPr>
          <p:cNvPr id="10" name="Rectangle 9"/>
          <p:cNvSpPr/>
          <p:nvPr/>
        </p:nvSpPr>
        <p:spPr>
          <a:xfrm>
            <a:off x="7197947"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sp>
        <p:nvSpPr>
          <p:cNvPr id="13" name="Freeform 12"/>
          <p:cNvSpPr/>
          <p:nvPr/>
        </p:nvSpPr>
        <p:spPr>
          <a:xfrm>
            <a:off x="7962900" y="2044700"/>
            <a:ext cx="717550" cy="641350"/>
          </a:xfrm>
          <a:custGeom>
            <a:avLst/>
            <a:gdLst>
              <a:gd name="connsiteX0" fmla="*/ 520700 w 717550"/>
              <a:gd name="connsiteY0" fmla="*/ 6350 h 641350"/>
              <a:gd name="connsiteX1" fmla="*/ 717550 w 717550"/>
              <a:gd name="connsiteY1" fmla="*/ 0 h 641350"/>
              <a:gd name="connsiteX2" fmla="*/ 717550 w 717550"/>
              <a:gd name="connsiteY2" fmla="*/ 641350 h 641350"/>
              <a:gd name="connsiteX3" fmla="*/ 0 w 717550"/>
              <a:gd name="connsiteY3" fmla="*/ 641350 h 641350"/>
            </a:gdLst>
            <a:ahLst/>
            <a:cxnLst>
              <a:cxn ang="0">
                <a:pos x="connsiteX0" y="connsiteY0"/>
              </a:cxn>
              <a:cxn ang="0">
                <a:pos x="connsiteX1" y="connsiteY1"/>
              </a:cxn>
              <a:cxn ang="0">
                <a:pos x="connsiteX2" y="connsiteY2"/>
              </a:cxn>
              <a:cxn ang="0">
                <a:pos x="connsiteX3" y="connsiteY3"/>
              </a:cxn>
            </a:cxnLst>
            <a:rect l="l" t="t" r="r" b="b"/>
            <a:pathLst>
              <a:path w="717550" h="641350">
                <a:moveTo>
                  <a:pt x="520700" y="6350"/>
                </a:moveTo>
                <a:lnTo>
                  <a:pt x="717550" y="0"/>
                </a:lnTo>
                <a:lnTo>
                  <a:pt x="717550" y="641350"/>
                </a:lnTo>
                <a:lnTo>
                  <a:pt x="0" y="641350"/>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9" idx="3"/>
          </p:cNvCxnSpPr>
          <p:nvPr/>
        </p:nvCxnSpPr>
        <p:spPr>
          <a:xfrm flipV="1">
            <a:off x="1548282" y="2050143"/>
            <a:ext cx="810289" cy="701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0" idx="1"/>
          </p:cNvCxnSpPr>
          <p:nvPr/>
        </p:nvCxnSpPr>
        <p:spPr>
          <a:xfrm>
            <a:off x="6400800" y="2051050"/>
            <a:ext cx="797147" cy="610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687285" y="1651000"/>
            <a:ext cx="2154857" cy="646331"/>
          </a:xfrm>
          <a:prstGeom prst="rect">
            <a:avLst/>
          </a:prstGeom>
          <a:noFill/>
        </p:spPr>
        <p:txBody>
          <a:bodyPr wrap="none" rtlCol="0">
            <a:spAutoFit/>
          </a:bodyPr>
          <a:lstStyle/>
          <a:p>
            <a:r>
              <a:rPr lang="en-US" dirty="0" smtClean="0"/>
              <a:t>Physical Address (PA)</a:t>
            </a:r>
          </a:p>
          <a:p>
            <a:endParaRPr lang="en-US" dirty="0"/>
          </a:p>
        </p:txBody>
      </p:sp>
      <p:sp>
        <p:nvSpPr>
          <p:cNvPr id="18" name="TextBox 17"/>
          <p:cNvSpPr txBox="1"/>
          <p:nvPr/>
        </p:nvSpPr>
        <p:spPr>
          <a:xfrm>
            <a:off x="5084838" y="1624390"/>
            <a:ext cx="2154857" cy="646331"/>
          </a:xfrm>
          <a:prstGeom prst="rect">
            <a:avLst/>
          </a:prstGeom>
          <a:noFill/>
        </p:spPr>
        <p:txBody>
          <a:bodyPr wrap="none" rtlCol="0">
            <a:spAutoFit/>
          </a:bodyPr>
          <a:lstStyle/>
          <a:p>
            <a:r>
              <a:rPr lang="en-US" dirty="0" smtClean="0"/>
              <a:t>Physical Address (PA)</a:t>
            </a:r>
          </a:p>
          <a:p>
            <a:endParaRPr lang="en-US" dirty="0"/>
          </a:p>
        </p:txBody>
      </p:sp>
      <p:sp>
        <p:nvSpPr>
          <p:cNvPr id="19" name="TextBox 18"/>
          <p:cNvSpPr txBox="1"/>
          <p:nvPr/>
        </p:nvSpPr>
        <p:spPr>
          <a:xfrm>
            <a:off x="7471229" y="2282371"/>
            <a:ext cx="1200081" cy="369332"/>
          </a:xfrm>
          <a:prstGeom prst="rect">
            <a:avLst/>
          </a:prstGeom>
          <a:noFill/>
        </p:spPr>
        <p:txBody>
          <a:bodyPr wrap="none" rtlCol="0">
            <a:spAutoFit/>
          </a:bodyPr>
          <a:lstStyle/>
          <a:p>
            <a:r>
              <a:rPr lang="en-US" dirty="0" smtClean="0"/>
              <a:t>Instruction</a:t>
            </a:r>
            <a:endParaRPr lang="en-US" dirty="0"/>
          </a:p>
        </p:txBody>
      </p:sp>
      <p:cxnSp>
        <p:nvCxnSpPr>
          <p:cNvPr id="21" name="Straight Arrow Connector 20"/>
          <p:cNvCxnSpPr/>
          <p:nvPr/>
        </p:nvCxnSpPr>
        <p:spPr>
          <a:xfrm flipV="1">
            <a:off x="2361746" y="2053002"/>
            <a:ext cx="4074934" cy="1"/>
          </a:xfrm>
          <a:prstGeom prst="straightConnector1">
            <a:avLst/>
          </a:prstGeom>
          <a:ln>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113961" y="6088269"/>
            <a:ext cx="2993127" cy="369332"/>
          </a:xfrm>
          <a:prstGeom prst="rect">
            <a:avLst/>
          </a:prstGeom>
          <a:noFill/>
        </p:spPr>
        <p:txBody>
          <a:bodyPr wrap="none" rtlCol="0">
            <a:spAutoFit/>
          </a:bodyPr>
          <a:lstStyle/>
          <a:p>
            <a:r>
              <a:rPr lang="en-US" dirty="0" smtClean="0"/>
              <a:t>No Cache, No Virtual Memory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Day in the Life of an </a:t>
            </a:r>
            <a:br>
              <a:rPr lang="en-US" dirty="0" smtClean="0"/>
            </a:br>
            <a:r>
              <a:rPr lang="en-US" dirty="0" smtClean="0"/>
              <a:t>(Instruction) Address</a:t>
            </a:r>
            <a:endParaRPr lang="en-US" dirty="0"/>
          </a:p>
        </p:txBody>
      </p:sp>
      <p:sp>
        <p:nvSpPr>
          <p:cNvPr id="5" name="Date Placeholder 4"/>
          <p:cNvSpPr>
            <a:spLocks noGrp="1"/>
          </p:cNvSpPr>
          <p:nvPr>
            <p:ph type="dt" sz="half" idx="10"/>
          </p:nvPr>
        </p:nvSpPr>
        <p:spPr/>
        <p:txBody>
          <a:bodyPr/>
          <a:lstStyle/>
          <a:p>
            <a:fld id="{4676E81B-7B10-194B-9012-3476D1EFD218}"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19</a:t>
            </a:fld>
            <a:endParaRPr lang="en-US" dirty="0"/>
          </a:p>
        </p:txBody>
      </p:sp>
      <p:sp>
        <p:nvSpPr>
          <p:cNvPr id="9" name="Rectangle 8"/>
          <p:cNvSpPr/>
          <p:nvPr/>
        </p:nvSpPr>
        <p:spPr>
          <a:xfrm>
            <a:off x="260946"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PC</a:t>
            </a:r>
            <a:endParaRPr lang="en-US" dirty="0">
              <a:solidFill>
                <a:srgbClr val="000000"/>
              </a:solidFill>
            </a:endParaRPr>
          </a:p>
        </p:txBody>
      </p:sp>
      <p:sp>
        <p:nvSpPr>
          <p:cNvPr id="10" name="Rectangle 9"/>
          <p:cNvSpPr/>
          <p:nvPr/>
        </p:nvSpPr>
        <p:spPr>
          <a:xfrm>
            <a:off x="7197947" y="25355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sp>
        <p:nvSpPr>
          <p:cNvPr id="13" name="Freeform 12"/>
          <p:cNvSpPr/>
          <p:nvPr/>
        </p:nvSpPr>
        <p:spPr>
          <a:xfrm>
            <a:off x="7962900" y="2740500"/>
            <a:ext cx="717550" cy="641350"/>
          </a:xfrm>
          <a:custGeom>
            <a:avLst/>
            <a:gdLst>
              <a:gd name="connsiteX0" fmla="*/ 520700 w 717550"/>
              <a:gd name="connsiteY0" fmla="*/ 6350 h 641350"/>
              <a:gd name="connsiteX1" fmla="*/ 717550 w 717550"/>
              <a:gd name="connsiteY1" fmla="*/ 0 h 641350"/>
              <a:gd name="connsiteX2" fmla="*/ 717550 w 717550"/>
              <a:gd name="connsiteY2" fmla="*/ 641350 h 641350"/>
              <a:gd name="connsiteX3" fmla="*/ 0 w 717550"/>
              <a:gd name="connsiteY3" fmla="*/ 641350 h 641350"/>
            </a:gdLst>
            <a:ahLst/>
            <a:cxnLst>
              <a:cxn ang="0">
                <a:pos x="connsiteX0" y="connsiteY0"/>
              </a:cxn>
              <a:cxn ang="0">
                <a:pos x="connsiteX1" y="connsiteY1"/>
              </a:cxn>
              <a:cxn ang="0">
                <a:pos x="connsiteX2" y="connsiteY2"/>
              </a:cxn>
              <a:cxn ang="0">
                <a:pos x="connsiteX3" y="connsiteY3"/>
              </a:cxn>
            </a:cxnLst>
            <a:rect l="l" t="t" r="r" b="b"/>
            <a:pathLst>
              <a:path w="717550" h="641350">
                <a:moveTo>
                  <a:pt x="520700" y="6350"/>
                </a:moveTo>
                <a:lnTo>
                  <a:pt x="717550" y="0"/>
                </a:lnTo>
                <a:lnTo>
                  <a:pt x="717550" y="641350"/>
                </a:lnTo>
                <a:lnTo>
                  <a:pt x="0" y="641350"/>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9" idx="3"/>
          </p:cNvCxnSpPr>
          <p:nvPr/>
        </p:nvCxnSpPr>
        <p:spPr>
          <a:xfrm>
            <a:off x="1548282" y="2057158"/>
            <a:ext cx="55668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645437" y="2770595"/>
            <a:ext cx="564534"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5929" y="1651000"/>
            <a:ext cx="5391219" cy="369332"/>
          </a:xfrm>
          <a:prstGeom prst="rect">
            <a:avLst/>
          </a:prstGeom>
          <a:noFill/>
        </p:spPr>
        <p:txBody>
          <a:bodyPr wrap="none" rtlCol="0">
            <a:spAutoFit/>
          </a:bodyPr>
          <a:lstStyle/>
          <a:p>
            <a:r>
              <a:rPr lang="en-US" dirty="0" smtClean="0"/>
              <a:t>Virtual Address (VA): Virtual Page Number (VPN), Offset</a:t>
            </a:r>
            <a:endParaRPr lang="en-US" dirty="0"/>
          </a:p>
        </p:txBody>
      </p:sp>
      <p:sp>
        <p:nvSpPr>
          <p:cNvPr id="18" name="TextBox 17"/>
          <p:cNvSpPr txBox="1"/>
          <p:nvPr/>
        </p:nvSpPr>
        <p:spPr>
          <a:xfrm>
            <a:off x="6696743" y="2354057"/>
            <a:ext cx="420458" cy="369332"/>
          </a:xfrm>
          <a:prstGeom prst="rect">
            <a:avLst/>
          </a:prstGeom>
          <a:noFill/>
        </p:spPr>
        <p:txBody>
          <a:bodyPr wrap="none" rtlCol="0">
            <a:spAutoFit/>
          </a:bodyPr>
          <a:lstStyle/>
          <a:p>
            <a:r>
              <a:rPr lang="en-US" dirty="0" smtClean="0"/>
              <a:t>PA</a:t>
            </a:r>
            <a:endParaRPr lang="en-US" dirty="0"/>
          </a:p>
        </p:txBody>
      </p:sp>
      <p:sp>
        <p:nvSpPr>
          <p:cNvPr id="19" name="TextBox 18"/>
          <p:cNvSpPr txBox="1"/>
          <p:nvPr/>
        </p:nvSpPr>
        <p:spPr>
          <a:xfrm>
            <a:off x="7471229" y="2978171"/>
            <a:ext cx="1200081" cy="369332"/>
          </a:xfrm>
          <a:prstGeom prst="rect">
            <a:avLst/>
          </a:prstGeom>
          <a:noFill/>
        </p:spPr>
        <p:txBody>
          <a:bodyPr wrap="none" rtlCol="0">
            <a:spAutoFit/>
          </a:bodyPr>
          <a:lstStyle/>
          <a:p>
            <a:r>
              <a:rPr lang="en-US" dirty="0" smtClean="0"/>
              <a:t>Instruction</a:t>
            </a:r>
            <a:endParaRPr lang="en-US" dirty="0"/>
          </a:p>
        </p:txBody>
      </p:sp>
      <p:sp>
        <p:nvSpPr>
          <p:cNvPr id="22" name="Rectangle 21"/>
          <p:cNvSpPr/>
          <p:nvPr/>
        </p:nvSpPr>
        <p:spPr>
          <a:xfrm>
            <a:off x="1787666" y="2566157"/>
            <a:ext cx="700026" cy="434876"/>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TLB</a:t>
            </a:r>
            <a:endParaRPr lang="en-US" dirty="0">
              <a:solidFill>
                <a:srgbClr val="FF0000"/>
              </a:solidFill>
            </a:endParaRPr>
          </a:p>
        </p:txBody>
      </p:sp>
      <p:cxnSp>
        <p:nvCxnSpPr>
          <p:cNvPr id="25" name="Straight Connector 24"/>
          <p:cNvCxnSpPr/>
          <p:nvPr/>
        </p:nvCxnSpPr>
        <p:spPr>
          <a:xfrm rot="5400000">
            <a:off x="1870137" y="2287449"/>
            <a:ext cx="504457" cy="1588"/>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557275" y="2783210"/>
            <a:ext cx="515260" cy="369332"/>
          </a:xfrm>
          <a:prstGeom prst="rect">
            <a:avLst/>
          </a:prstGeom>
          <a:noFill/>
        </p:spPr>
        <p:txBody>
          <a:bodyPr wrap="none" rtlCol="0">
            <a:spAutoFit/>
          </a:bodyPr>
          <a:lstStyle/>
          <a:p>
            <a:r>
              <a:rPr lang="en-US" i="1" dirty="0" smtClean="0">
                <a:solidFill>
                  <a:srgbClr val="FF0000"/>
                </a:solidFill>
              </a:rPr>
              <a:t>Hit</a:t>
            </a:r>
            <a:endParaRPr lang="en-US" i="1" dirty="0">
              <a:solidFill>
                <a:srgbClr val="FF0000"/>
              </a:solidFill>
            </a:endParaRPr>
          </a:p>
        </p:txBody>
      </p:sp>
      <p:cxnSp>
        <p:nvCxnSpPr>
          <p:cNvPr id="29" name="Straight Arrow Connector 28"/>
          <p:cNvCxnSpPr/>
          <p:nvPr/>
        </p:nvCxnSpPr>
        <p:spPr>
          <a:xfrm>
            <a:off x="2466125" y="2766200"/>
            <a:ext cx="55668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113961" y="5844739"/>
            <a:ext cx="4077371" cy="646331"/>
          </a:xfrm>
          <a:prstGeom prst="rect">
            <a:avLst/>
          </a:prstGeom>
          <a:noFill/>
        </p:spPr>
        <p:txBody>
          <a:bodyPr wrap="none" rtlCol="0">
            <a:spAutoFit/>
          </a:bodyPr>
          <a:lstStyle/>
          <a:p>
            <a:r>
              <a:rPr lang="en-US" dirty="0" smtClean="0">
                <a:solidFill>
                  <a:srgbClr val="FF0000"/>
                </a:solidFill>
              </a:rPr>
              <a:t>If locality works, this is the common case!</a:t>
            </a:r>
          </a:p>
          <a:p>
            <a:r>
              <a:rPr lang="en-US" dirty="0" smtClean="0"/>
              <a:t>No Cache, Virtual Memory, </a:t>
            </a:r>
            <a:r>
              <a:rPr lang="en-US" dirty="0" smtClean="0">
                <a:solidFill>
                  <a:srgbClr val="FF0000"/>
                </a:solidFill>
              </a:rPr>
              <a:t>TLB Hit</a:t>
            </a:r>
            <a:endParaRPr lang="en-US" dirty="0">
              <a:solidFill>
                <a:srgbClr val="FF0000"/>
              </a:solidFill>
            </a:endParaRPr>
          </a:p>
        </p:txBody>
      </p:sp>
      <p:cxnSp>
        <p:nvCxnSpPr>
          <p:cNvPr id="31" name="Straight Arrow Connector 30"/>
          <p:cNvCxnSpPr/>
          <p:nvPr/>
        </p:nvCxnSpPr>
        <p:spPr>
          <a:xfrm flipV="1">
            <a:off x="3022810" y="2766201"/>
            <a:ext cx="3640024" cy="1"/>
          </a:xfrm>
          <a:prstGeom prst="straightConnector1">
            <a:avLst/>
          </a:prstGeom>
          <a:ln>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518150" y="2377437"/>
            <a:ext cx="1675609" cy="369332"/>
          </a:xfrm>
          <a:prstGeom prst="rect">
            <a:avLst/>
          </a:prstGeom>
          <a:noFill/>
        </p:spPr>
        <p:txBody>
          <a:bodyPr wrap="none" rtlCol="0">
            <a:spAutoFit/>
          </a:bodyPr>
          <a:lstStyle/>
          <a:p>
            <a:r>
              <a:rPr lang="en-US" dirty="0" smtClean="0"/>
              <a:t>PA (PPN, Offset)</a:t>
            </a:r>
            <a:endParaRPr lang="en-US" dirty="0"/>
          </a:p>
        </p:txBody>
      </p:sp>
      <p:sp>
        <p:nvSpPr>
          <p:cNvPr id="34" name="Freeform 33"/>
          <p:cNvSpPr/>
          <p:nvPr/>
        </p:nvSpPr>
        <p:spPr>
          <a:xfrm flipH="1">
            <a:off x="3775025" y="1947334"/>
            <a:ext cx="2608841" cy="505370"/>
          </a:xfrm>
          <a:custGeom>
            <a:avLst/>
            <a:gdLst>
              <a:gd name="connsiteX0" fmla="*/ 0 w 1043786"/>
              <a:gd name="connsiteY0" fmla="*/ 0 h 434877"/>
              <a:gd name="connsiteX1" fmla="*/ 0 w 1043786"/>
              <a:gd name="connsiteY1" fmla="*/ 226136 h 434877"/>
              <a:gd name="connsiteX2" fmla="*/ 1043786 w 1043786"/>
              <a:gd name="connsiteY2" fmla="*/ 226136 h 434877"/>
              <a:gd name="connsiteX3" fmla="*/ 1043786 w 1043786"/>
              <a:gd name="connsiteY3" fmla="*/ 434877 h 434877"/>
            </a:gdLst>
            <a:ahLst/>
            <a:cxnLst>
              <a:cxn ang="0">
                <a:pos x="connsiteX0" y="connsiteY0"/>
              </a:cxn>
              <a:cxn ang="0">
                <a:pos x="connsiteX1" y="connsiteY1"/>
              </a:cxn>
              <a:cxn ang="0">
                <a:pos x="connsiteX2" y="connsiteY2"/>
              </a:cxn>
              <a:cxn ang="0">
                <a:pos x="connsiteX3" y="connsiteY3"/>
              </a:cxn>
            </a:cxnLst>
            <a:rect l="l" t="t" r="r" b="b"/>
            <a:pathLst>
              <a:path w="1043786" h="434877">
                <a:moveTo>
                  <a:pt x="0" y="0"/>
                </a:moveTo>
                <a:lnTo>
                  <a:pt x="0" y="226136"/>
                </a:lnTo>
                <a:lnTo>
                  <a:pt x="1043786" y="226136"/>
                </a:lnTo>
                <a:lnTo>
                  <a:pt x="1043786" y="434877"/>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600200"/>
            <a:ext cx="8686800" cy="4817533"/>
          </a:xfrm>
        </p:spPr>
        <p:txBody>
          <a:bodyPr>
            <a:normAutofit fontScale="92500"/>
          </a:bodyPr>
          <a:lstStyle/>
          <a:p>
            <a:r>
              <a:rPr lang="en-US" dirty="0" smtClean="0"/>
              <a:t>Virtual Memory, Paging for Isolation and Protection, help Virtual Machines share memory</a:t>
            </a:r>
          </a:p>
          <a:p>
            <a:pPr lvl="1"/>
            <a:r>
              <a:rPr lang="en-US" dirty="0" smtClean="0"/>
              <a:t>Can think of as another level of memory hierarchy, but not really used like caches are today</a:t>
            </a:r>
          </a:p>
          <a:p>
            <a:pPr lvl="1"/>
            <a:r>
              <a:rPr lang="en-US" dirty="0" smtClean="0"/>
              <a:t>Not really routinely paging to disk today</a:t>
            </a:r>
          </a:p>
          <a:p>
            <a:r>
              <a:rPr lang="en-US" dirty="0" smtClean="0"/>
              <a:t>Virtual Machines as even greater level of protection to allow greater level of sharing</a:t>
            </a:r>
          </a:p>
          <a:p>
            <a:pPr lvl="1"/>
            <a:r>
              <a:rPr lang="en-US" dirty="0" smtClean="0"/>
              <a:t>Enables fine control, allocation, software distribution, multiple price points for Cloud Computing</a:t>
            </a:r>
          </a:p>
          <a:p>
            <a:pPr lvl="1"/>
            <a:r>
              <a:rPr lang="en-US" dirty="0" smtClean="0"/>
              <a:t>Even on laptops (e.g., Windows on Mac using Parallels)</a:t>
            </a:r>
          </a:p>
        </p:txBody>
      </p:sp>
      <p:sp>
        <p:nvSpPr>
          <p:cNvPr id="4" name="Date Placeholder 3"/>
          <p:cNvSpPr>
            <a:spLocks noGrp="1"/>
          </p:cNvSpPr>
          <p:nvPr>
            <p:ph type="dt" sz="half" idx="10"/>
          </p:nvPr>
        </p:nvSpPr>
        <p:spPr/>
        <p:txBody>
          <a:bodyPr/>
          <a:lstStyle/>
          <a:p>
            <a:fld id="{3D32F1ED-0D4A-254F-80B1-EDDA93D06436}"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TextBox 42"/>
          <p:cNvSpPr txBox="1"/>
          <p:nvPr/>
        </p:nvSpPr>
        <p:spPr>
          <a:xfrm>
            <a:off x="2308675" y="3811087"/>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8" name="Title 7"/>
          <p:cNvSpPr>
            <a:spLocks noGrp="1"/>
          </p:cNvSpPr>
          <p:nvPr>
            <p:ph type="title"/>
          </p:nvPr>
        </p:nvSpPr>
        <p:spPr/>
        <p:txBody>
          <a:bodyPr>
            <a:normAutofit fontScale="90000"/>
          </a:bodyPr>
          <a:lstStyle/>
          <a:p>
            <a:r>
              <a:rPr lang="en-US" dirty="0" smtClean="0"/>
              <a:t>Day in the Life of an </a:t>
            </a:r>
            <a:br>
              <a:rPr lang="en-US" dirty="0" smtClean="0"/>
            </a:br>
            <a:r>
              <a:rPr lang="en-US" dirty="0" smtClean="0"/>
              <a:t>(Instruction) Address</a:t>
            </a:r>
            <a:endParaRPr lang="en-US" dirty="0"/>
          </a:p>
        </p:txBody>
      </p:sp>
      <p:sp>
        <p:nvSpPr>
          <p:cNvPr id="5" name="Date Placeholder 4"/>
          <p:cNvSpPr>
            <a:spLocks noGrp="1"/>
          </p:cNvSpPr>
          <p:nvPr>
            <p:ph type="dt" sz="half" idx="10"/>
          </p:nvPr>
        </p:nvSpPr>
        <p:spPr/>
        <p:txBody>
          <a:bodyPr/>
          <a:lstStyle/>
          <a:p>
            <a:fld id="{C1F7156A-1069-2046-ABCB-7FA9456B6A09}"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20</a:t>
            </a:fld>
            <a:endParaRPr lang="en-US" dirty="0"/>
          </a:p>
        </p:txBody>
      </p:sp>
      <p:sp>
        <p:nvSpPr>
          <p:cNvPr id="9" name="Rectangle 8"/>
          <p:cNvSpPr/>
          <p:nvPr/>
        </p:nvSpPr>
        <p:spPr>
          <a:xfrm>
            <a:off x="260946"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PC</a:t>
            </a:r>
            <a:endParaRPr lang="en-US" dirty="0">
              <a:solidFill>
                <a:srgbClr val="000000"/>
              </a:solidFill>
            </a:endParaRPr>
          </a:p>
        </p:txBody>
      </p:sp>
      <p:sp>
        <p:nvSpPr>
          <p:cNvPr id="10" name="Rectangle 9"/>
          <p:cNvSpPr/>
          <p:nvPr/>
        </p:nvSpPr>
        <p:spPr>
          <a:xfrm>
            <a:off x="7406704" y="3927124"/>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sp>
        <p:nvSpPr>
          <p:cNvPr id="13" name="Freeform 12"/>
          <p:cNvSpPr/>
          <p:nvPr/>
        </p:nvSpPr>
        <p:spPr>
          <a:xfrm>
            <a:off x="8171657" y="4132104"/>
            <a:ext cx="717550" cy="641350"/>
          </a:xfrm>
          <a:custGeom>
            <a:avLst/>
            <a:gdLst>
              <a:gd name="connsiteX0" fmla="*/ 520700 w 717550"/>
              <a:gd name="connsiteY0" fmla="*/ 6350 h 641350"/>
              <a:gd name="connsiteX1" fmla="*/ 717550 w 717550"/>
              <a:gd name="connsiteY1" fmla="*/ 0 h 641350"/>
              <a:gd name="connsiteX2" fmla="*/ 717550 w 717550"/>
              <a:gd name="connsiteY2" fmla="*/ 641350 h 641350"/>
              <a:gd name="connsiteX3" fmla="*/ 0 w 717550"/>
              <a:gd name="connsiteY3" fmla="*/ 641350 h 641350"/>
            </a:gdLst>
            <a:ahLst/>
            <a:cxnLst>
              <a:cxn ang="0">
                <a:pos x="connsiteX0" y="connsiteY0"/>
              </a:cxn>
              <a:cxn ang="0">
                <a:pos x="connsiteX1" y="connsiteY1"/>
              </a:cxn>
              <a:cxn ang="0">
                <a:pos x="connsiteX2" y="connsiteY2"/>
              </a:cxn>
              <a:cxn ang="0">
                <a:pos x="connsiteX3" y="connsiteY3"/>
              </a:cxn>
            </a:cxnLst>
            <a:rect l="l" t="t" r="r" b="b"/>
            <a:pathLst>
              <a:path w="717550" h="641350">
                <a:moveTo>
                  <a:pt x="520700" y="6350"/>
                </a:moveTo>
                <a:lnTo>
                  <a:pt x="717550" y="0"/>
                </a:lnTo>
                <a:lnTo>
                  <a:pt x="717550" y="641350"/>
                </a:lnTo>
                <a:lnTo>
                  <a:pt x="0" y="641350"/>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9" idx="3"/>
          </p:cNvCxnSpPr>
          <p:nvPr/>
        </p:nvCxnSpPr>
        <p:spPr>
          <a:xfrm>
            <a:off x="1548282" y="2057158"/>
            <a:ext cx="55668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28159" y="4144805"/>
            <a:ext cx="390569"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5929" y="1651000"/>
            <a:ext cx="5391219" cy="369332"/>
          </a:xfrm>
          <a:prstGeom prst="rect">
            <a:avLst/>
          </a:prstGeom>
          <a:noFill/>
        </p:spPr>
        <p:txBody>
          <a:bodyPr wrap="none" rtlCol="0">
            <a:spAutoFit/>
          </a:bodyPr>
          <a:lstStyle/>
          <a:p>
            <a:r>
              <a:rPr lang="en-US" dirty="0" smtClean="0"/>
              <a:t>Virtual Address (VA): Virtual Page Number (VPN), Offset</a:t>
            </a:r>
            <a:endParaRPr lang="en-US" dirty="0"/>
          </a:p>
        </p:txBody>
      </p:sp>
      <p:sp>
        <p:nvSpPr>
          <p:cNvPr id="18" name="TextBox 17"/>
          <p:cNvSpPr txBox="1"/>
          <p:nvPr/>
        </p:nvSpPr>
        <p:spPr>
          <a:xfrm>
            <a:off x="6992480" y="3745661"/>
            <a:ext cx="420458" cy="369332"/>
          </a:xfrm>
          <a:prstGeom prst="rect">
            <a:avLst/>
          </a:prstGeom>
          <a:noFill/>
        </p:spPr>
        <p:txBody>
          <a:bodyPr wrap="none" rtlCol="0">
            <a:spAutoFit/>
          </a:bodyPr>
          <a:lstStyle/>
          <a:p>
            <a:r>
              <a:rPr lang="en-US" dirty="0" smtClean="0"/>
              <a:t>PA</a:t>
            </a:r>
            <a:endParaRPr lang="en-US" dirty="0"/>
          </a:p>
        </p:txBody>
      </p:sp>
      <p:sp>
        <p:nvSpPr>
          <p:cNvPr id="19" name="TextBox 18"/>
          <p:cNvSpPr txBox="1"/>
          <p:nvPr/>
        </p:nvSpPr>
        <p:spPr>
          <a:xfrm>
            <a:off x="7679986" y="4369775"/>
            <a:ext cx="1200081" cy="369332"/>
          </a:xfrm>
          <a:prstGeom prst="rect">
            <a:avLst/>
          </a:prstGeom>
          <a:noFill/>
        </p:spPr>
        <p:txBody>
          <a:bodyPr wrap="none" rtlCol="0">
            <a:spAutoFit/>
          </a:bodyPr>
          <a:lstStyle/>
          <a:p>
            <a:r>
              <a:rPr lang="en-US" dirty="0" smtClean="0"/>
              <a:t>Instruction</a:t>
            </a:r>
            <a:endParaRPr lang="en-US" dirty="0"/>
          </a:p>
        </p:txBody>
      </p:sp>
      <p:cxnSp>
        <p:nvCxnSpPr>
          <p:cNvPr id="25" name="Straight Connector 24"/>
          <p:cNvCxnSpPr/>
          <p:nvPr/>
        </p:nvCxnSpPr>
        <p:spPr>
          <a:xfrm rot="16200000" flipH="1">
            <a:off x="1199849" y="2960915"/>
            <a:ext cx="1857859" cy="9643"/>
          </a:xfrm>
          <a:prstGeom prst="line">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113961" y="6088269"/>
            <a:ext cx="5358333" cy="369332"/>
          </a:xfrm>
          <a:prstGeom prst="rect">
            <a:avLst/>
          </a:prstGeom>
          <a:noFill/>
        </p:spPr>
        <p:txBody>
          <a:bodyPr wrap="none" rtlCol="0">
            <a:spAutoFit/>
          </a:bodyPr>
          <a:lstStyle/>
          <a:p>
            <a:r>
              <a:rPr lang="en-US" dirty="0" smtClean="0"/>
              <a:t>No Cache, Virtual Memory, </a:t>
            </a:r>
            <a:r>
              <a:rPr lang="en-US" dirty="0" smtClean="0">
                <a:solidFill>
                  <a:srgbClr val="FF0000"/>
                </a:solidFill>
              </a:rPr>
              <a:t>TLB Miss</a:t>
            </a:r>
            <a:r>
              <a:rPr lang="en-US" dirty="0" smtClean="0"/>
              <a:t>, Page Table Access</a:t>
            </a:r>
            <a:endParaRPr lang="en-US" dirty="0"/>
          </a:p>
        </p:txBody>
      </p:sp>
      <p:sp>
        <p:nvSpPr>
          <p:cNvPr id="23" name="Rectangle 22"/>
          <p:cNvSpPr/>
          <p:nvPr/>
        </p:nvSpPr>
        <p:spPr>
          <a:xfrm>
            <a:off x="291571" y="3366329"/>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PTBR</a:t>
            </a:r>
            <a:endParaRPr lang="en-US" dirty="0">
              <a:solidFill>
                <a:srgbClr val="000000"/>
              </a:solidFill>
            </a:endParaRPr>
          </a:p>
        </p:txBody>
      </p:sp>
      <p:sp>
        <p:nvSpPr>
          <p:cNvPr id="24" name="TextBox 23"/>
          <p:cNvSpPr txBox="1"/>
          <p:nvPr/>
        </p:nvSpPr>
        <p:spPr>
          <a:xfrm>
            <a:off x="121779" y="3792122"/>
            <a:ext cx="1433731" cy="646331"/>
          </a:xfrm>
          <a:prstGeom prst="rect">
            <a:avLst/>
          </a:prstGeom>
          <a:noFill/>
        </p:spPr>
        <p:txBody>
          <a:bodyPr wrap="none" rtlCol="0">
            <a:spAutoFit/>
          </a:bodyPr>
          <a:lstStyle/>
          <a:p>
            <a:r>
              <a:rPr lang="en-US" dirty="0" smtClean="0"/>
              <a:t>Page Table</a:t>
            </a:r>
            <a:br>
              <a:rPr lang="en-US" dirty="0" smtClean="0"/>
            </a:br>
            <a:r>
              <a:rPr lang="en-US" dirty="0" smtClean="0"/>
              <a:t>Base Register</a:t>
            </a:r>
            <a:endParaRPr lang="en-US" dirty="0"/>
          </a:p>
        </p:txBody>
      </p:sp>
      <p:sp>
        <p:nvSpPr>
          <p:cNvPr id="26" name="Rectangle 25"/>
          <p:cNvSpPr/>
          <p:nvPr/>
        </p:nvSpPr>
        <p:spPr>
          <a:xfrm>
            <a:off x="1617083" y="3901421"/>
            <a:ext cx="70002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a:t>
            </a:r>
            <a:endParaRPr lang="en-US" sz="2400" b="1" dirty="0">
              <a:solidFill>
                <a:srgbClr val="000000"/>
              </a:solidFill>
            </a:endParaRPr>
          </a:p>
        </p:txBody>
      </p:sp>
      <p:sp>
        <p:nvSpPr>
          <p:cNvPr id="38" name="Freeform 37"/>
          <p:cNvSpPr/>
          <p:nvPr/>
        </p:nvSpPr>
        <p:spPr>
          <a:xfrm>
            <a:off x="1566333" y="3556000"/>
            <a:ext cx="211667" cy="338667"/>
          </a:xfrm>
          <a:custGeom>
            <a:avLst/>
            <a:gdLst>
              <a:gd name="connsiteX0" fmla="*/ 0 w 211667"/>
              <a:gd name="connsiteY0" fmla="*/ 0 h 338667"/>
              <a:gd name="connsiteX1" fmla="*/ 211667 w 211667"/>
              <a:gd name="connsiteY1" fmla="*/ 0 h 338667"/>
              <a:gd name="connsiteX2" fmla="*/ 211667 w 211667"/>
              <a:gd name="connsiteY2" fmla="*/ 338667 h 338667"/>
            </a:gdLst>
            <a:ahLst/>
            <a:cxnLst>
              <a:cxn ang="0">
                <a:pos x="connsiteX0" y="connsiteY0"/>
              </a:cxn>
              <a:cxn ang="0">
                <a:pos x="connsiteX1" y="connsiteY1"/>
              </a:cxn>
              <a:cxn ang="0">
                <a:pos x="connsiteX2" y="connsiteY2"/>
              </a:cxn>
            </a:cxnLst>
            <a:rect l="l" t="t" r="r" b="b"/>
            <a:pathLst>
              <a:path w="211667" h="338667">
                <a:moveTo>
                  <a:pt x="0" y="0"/>
                </a:moveTo>
                <a:lnTo>
                  <a:pt x="211667" y="0"/>
                </a:lnTo>
                <a:lnTo>
                  <a:pt x="211667" y="338667"/>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1787666" y="2566157"/>
            <a:ext cx="700026" cy="4348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TLB</a:t>
            </a:r>
            <a:endParaRPr lang="en-US" dirty="0">
              <a:solidFill>
                <a:srgbClr val="FF0000"/>
              </a:solidFill>
            </a:endParaRPr>
          </a:p>
        </p:txBody>
      </p:sp>
      <p:sp>
        <p:nvSpPr>
          <p:cNvPr id="39" name="TextBox 38"/>
          <p:cNvSpPr txBox="1"/>
          <p:nvPr/>
        </p:nvSpPr>
        <p:spPr>
          <a:xfrm>
            <a:off x="2142065" y="3403599"/>
            <a:ext cx="583889" cy="369332"/>
          </a:xfrm>
          <a:prstGeom prst="rect">
            <a:avLst/>
          </a:prstGeom>
          <a:noFill/>
        </p:spPr>
        <p:txBody>
          <a:bodyPr wrap="none" rtlCol="0">
            <a:spAutoFit/>
          </a:bodyPr>
          <a:lstStyle/>
          <a:p>
            <a:r>
              <a:rPr lang="en-US" dirty="0" smtClean="0"/>
              <a:t>VPN</a:t>
            </a:r>
            <a:endParaRPr lang="en-US" dirty="0"/>
          </a:p>
        </p:txBody>
      </p:sp>
      <p:sp>
        <p:nvSpPr>
          <p:cNvPr id="40" name="Rectangle 39"/>
          <p:cNvSpPr/>
          <p:nvPr/>
        </p:nvSpPr>
        <p:spPr>
          <a:xfrm>
            <a:off x="3592718" y="392297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cxnSp>
        <p:nvCxnSpPr>
          <p:cNvPr id="42" name="Straight Arrow Connector 41"/>
          <p:cNvCxnSpPr/>
          <p:nvPr/>
        </p:nvCxnSpPr>
        <p:spPr>
          <a:xfrm flipV="1">
            <a:off x="2309558" y="4140023"/>
            <a:ext cx="1291504" cy="62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880062" y="4136494"/>
            <a:ext cx="166099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49274" y="3769042"/>
            <a:ext cx="1675609" cy="369332"/>
          </a:xfrm>
          <a:prstGeom prst="rect">
            <a:avLst/>
          </a:prstGeom>
          <a:noFill/>
        </p:spPr>
        <p:txBody>
          <a:bodyPr wrap="none" rtlCol="0">
            <a:spAutoFit/>
          </a:bodyPr>
          <a:lstStyle/>
          <a:p>
            <a:r>
              <a:rPr lang="en-US" dirty="0" smtClean="0"/>
              <a:t>PA (PPN, Offset)</a:t>
            </a:r>
            <a:endParaRPr lang="en-US" dirty="0"/>
          </a:p>
        </p:txBody>
      </p:sp>
      <p:sp>
        <p:nvSpPr>
          <p:cNvPr id="49" name="TextBox 48"/>
          <p:cNvSpPr txBox="1"/>
          <p:nvPr/>
        </p:nvSpPr>
        <p:spPr>
          <a:xfrm>
            <a:off x="2557275" y="2783210"/>
            <a:ext cx="671140" cy="369332"/>
          </a:xfrm>
          <a:prstGeom prst="rect">
            <a:avLst/>
          </a:prstGeom>
          <a:noFill/>
        </p:spPr>
        <p:txBody>
          <a:bodyPr wrap="none" rtlCol="0">
            <a:spAutoFit/>
          </a:bodyPr>
          <a:lstStyle/>
          <a:p>
            <a:r>
              <a:rPr lang="en-US" i="1" dirty="0" smtClean="0">
                <a:solidFill>
                  <a:srgbClr val="FF0000"/>
                </a:solidFill>
              </a:rPr>
              <a:t>Miss</a:t>
            </a:r>
            <a:endParaRPr lang="en-US" i="1" dirty="0">
              <a:solidFill>
                <a:srgbClr val="FF0000"/>
              </a:solidFill>
            </a:endParaRPr>
          </a:p>
        </p:txBody>
      </p:sp>
      <p:sp>
        <p:nvSpPr>
          <p:cNvPr id="50" name="Freeform 49"/>
          <p:cNvSpPr/>
          <p:nvPr/>
        </p:nvSpPr>
        <p:spPr>
          <a:xfrm flipH="1">
            <a:off x="5949580" y="2032000"/>
            <a:ext cx="485087" cy="1742727"/>
          </a:xfrm>
          <a:custGeom>
            <a:avLst/>
            <a:gdLst>
              <a:gd name="connsiteX0" fmla="*/ 0 w 3253133"/>
              <a:gd name="connsiteY0" fmla="*/ 0 h 1739506"/>
              <a:gd name="connsiteX1" fmla="*/ 0 w 3253133"/>
              <a:gd name="connsiteY1" fmla="*/ 295716 h 1739506"/>
              <a:gd name="connsiteX2" fmla="*/ 3253133 w 3253133"/>
              <a:gd name="connsiteY2" fmla="*/ 295716 h 1739506"/>
              <a:gd name="connsiteX3" fmla="*/ 3253133 w 3253133"/>
              <a:gd name="connsiteY3" fmla="*/ 1739506 h 1739506"/>
            </a:gdLst>
            <a:ahLst/>
            <a:cxnLst>
              <a:cxn ang="0">
                <a:pos x="connsiteX0" y="connsiteY0"/>
              </a:cxn>
              <a:cxn ang="0">
                <a:pos x="connsiteX1" y="connsiteY1"/>
              </a:cxn>
              <a:cxn ang="0">
                <a:pos x="connsiteX2" y="connsiteY2"/>
              </a:cxn>
              <a:cxn ang="0">
                <a:pos x="connsiteX3" y="connsiteY3"/>
              </a:cxn>
            </a:cxnLst>
            <a:rect l="l" t="t" r="r" b="b"/>
            <a:pathLst>
              <a:path w="3253133" h="1739506">
                <a:moveTo>
                  <a:pt x="0" y="0"/>
                </a:moveTo>
                <a:lnTo>
                  <a:pt x="0" y="295716"/>
                </a:lnTo>
                <a:lnTo>
                  <a:pt x="3253133" y="295716"/>
                </a:lnTo>
                <a:lnTo>
                  <a:pt x="3253133" y="1739506"/>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Arrow Connector 52"/>
          <p:cNvCxnSpPr/>
          <p:nvPr/>
        </p:nvCxnSpPr>
        <p:spPr>
          <a:xfrm flipV="1">
            <a:off x="6554286" y="4140412"/>
            <a:ext cx="456476" cy="1"/>
          </a:xfrm>
          <a:prstGeom prst="straightConnector1">
            <a:avLst/>
          </a:prstGeom>
          <a:ln>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TextBox 42"/>
          <p:cNvSpPr txBox="1"/>
          <p:nvPr/>
        </p:nvSpPr>
        <p:spPr>
          <a:xfrm>
            <a:off x="2308675" y="3811087"/>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8" name="Title 7"/>
          <p:cNvSpPr>
            <a:spLocks noGrp="1"/>
          </p:cNvSpPr>
          <p:nvPr>
            <p:ph type="title"/>
          </p:nvPr>
        </p:nvSpPr>
        <p:spPr/>
        <p:txBody>
          <a:bodyPr>
            <a:normAutofit fontScale="90000"/>
          </a:bodyPr>
          <a:lstStyle/>
          <a:p>
            <a:r>
              <a:rPr lang="en-US" dirty="0" smtClean="0"/>
              <a:t>Day in the Life of an </a:t>
            </a:r>
            <a:br>
              <a:rPr lang="en-US" dirty="0" smtClean="0"/>
            </a:br>
            <a:r>
              <a:rPr lang="en-US" dirty="0" smtClean="0"/>
              <a:t>(Instruction) Address</a:t>
            </a:r>
            <a:endParaRPr lang="en-US" dirty="0"/>
          </a:p>
        </p:txBody>
      </p:sp>
      <p:sp>
        <p:nvSpPr>
          <p:cNvPr id="5" name="Date Placeholder 4"/>
          <p:cNvSpPr>
            <a:spLocks noGrp="1"/>
          </p:cNvSpPr>
          <p:nvPr>
            <p:ph type="dt" sz="half" idx="10"/>
          </p:nvPr>
        </p:nvSpPr>
        <p:spPr/>
        <p:txBody>
          <a:bodyPr/>
          <a:lstStyle/>
          <a:p>
            <a:fld id="{F8FD649F-E325-FF49-B875-63CB813AEAAA}"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21</a:t>
            </a:fld>
            <a:endParaRPr lang="en-US" dirty="0"/>
          </a:p>
        </p:txBody>
      </p:sp>
      <p:sp>
        <p:nvSpPr>
          <p:cNvPr id="9" name="Rectangle 8"/>
          <p:cNvSpPr/>
          <p:nvPr/>
        </p:nvSpPr>
        <p:spPr>
          <a:xfrm>
            <a:off x="260946"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PC</a:t>
            </a:r>
            <a:endParaRPr lang="en-US" dirty="0">
              <a:solidFill>
                <a:srgbClr val="000000"/>
              </a:solidFill>
            </a:endParaRPr>
          </a:p>
        </p:txBody>
      </p:sp>
      <p:sp>
        <p:nvSpPr>
          <p:cNvPr id="10" name="Rectangle 9"/>
          <p:cNvSpPr/>
          <p:nvPr/>
        </p:nvSpPr>
        <p:spPr>
          <a:xfrm>
            <a:off x="7406704" y="3927124"/>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sp>
        <p:nvSpPr>
          <p:cNvPr id="13" name="Freeform 12"/>
          <p:cNvSpPr/>
          <p:nvPr/>
        </p:nvSpPr>
        <p:spPr>
          <a:xfrm>
            <a:off x="8171657" y="4132104"/>
            <a:ext cx="717550" cy="641350"/>
          </a:xfrm>
          <a:custGeom>
            <a:avLst/>
            <a:gdLst>
              <a:gd name="connsiteX0" fmla="*/ 520700 w 717550"/>
              <a:gd name="connsiteY0" fmla="*/ 6350 h 641350"/>
              <a:gd name="connsiteX1" fmla="*/ 717550 w 717550"/>
              <a:gd name="connsiteY1" fmla="*/ 0 h 641350"/>
              <a:gd name="connsiteX2" fmla="*/ 717550 w 717550"/>
              <a:gd name="connsiteY2" fmla="*/ 641350 h 641350"/>
              <a:gd name="connsiteX3" fmla="*/ 0 w 717550"/>
              <a:gd name="connsiteY3" fmla="*/ 641350 h 641350"/>
            </a:gdLst>
            <a:ahLst/>
            <a:cxnLst>
              <a:cxn ang="0">
                <a:pos x="connsiteX0" y="connsiteY0"/>
              </a:cxn>
              <a:cxn ang="0">
                <a:pos x="connsiteX1" y="connsiteY1"/>
              </a:cxn>
              <a:cxn ang="0">
                <a:pos x="connsiteX2" y="connsiteY2"/>
              </a:cxn>
              <a:cxn ang="0">
                <a:pos x="connsiteX3" y="connsiteY3"/>
              </a:cxn>
            </a:cxnLst>
            <a:rect l="l" t="t" r="r" b="b"/>
            <a:pathLst>
              <a:path w="717550" h="641350">
                <a:moveTo>
                  <a:pt x="520700" y="6350"/>
                </a:moveTo>
                <a:lnTo>
                  <a:pt x="717550" y="0"/>
                </a:lnTo>
                <a:lnTo>
                  <a:pt x="717550" y="641350"/>
                </a:lnTo>
                <a:lnTo>
                  <a:pt x="0" y="641350"/>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9" idx="3"/>
          </p:cNvCxnSpPr>
          <p:nvPr/>
        </p:nvCxnSpPr>
        <p:spPr>
          <a:xfrm>
            <a:off x="1548282" y="2057158"/>
            <a:ext cx="55668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28159" y="4144805"/>
            <a:ext cx="390569"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5929" y="1651000"/>
            <a:ext cx="5391219" cy="369332"/>
          </a:xfrm>
          <a:prstGeom prst="rect">
            <a:avLst/>
          </a:prstGeom>
          <a:noFill/>
        </p:spPr>
        <p:txBody>
          <a:bodyPr wrap="none" rtlCol="0">
            <a:spAutoFit/>
          </a:bodyPr>
          <a:lstStyle/>
          <a:p>
            <a:r>
              <a:rPr lang="en-US" dirty="0" smtClean="0"/>
              <a:t>Virtual Address (VA): Virtual Page Number (VPN), Offset</a:t>
            </a:r>
            <a:endParaRPr lang="en-US" dirty="0"/>
          </a:p>
        </p:txBody>
      </p:sp>
      <p:sp>
        <p:nvSpPr>
          <p:cNvPr id="18" name="TextBox 17"/>
          <p:cNvSpPr txBox="1"/>
          <p:nvPr/>
        </p:nvSpPr>
        <p:spPr>
          <a:xfrm>
            <a:off x="6992480" y="3745661"/>
            <a:ext cx="420458" cy="369332"/>
          </a:xfrm>
          <a:prstGeom prst="rect">
            <a:avLst/>
          </a:prstGeom>
          <a:noFill/>
        </p:spPr>
        <p:txBody>
          <a:bodyPr wrap="none" rtlCol="0">
            <a:spAutoFit/>
          </a:bodyPr>
          <a:lstStyle/>
          <a:p>
            <a:r>
              <a:rPr lang="en-US" dirty="0" smtClean="0"/>
              <a:t>PA</a:t>
            </a:r>
            <a:endParaRPr lang="en-US" dirty="0"/>
          </a:p>
        </p:txBody>
      </p:sp>
      <p:sp>
        <p:nvSpPr>
          <p:cNvPr id="19" name="TextBox 18"/>
          <p:cNvSpPr txBox="1"/>
          <p:nvPr/>
        </p:nvSpPr>
        <p:spPr>
          <a:xfrm>
            <a:off x="7679986" y="4369775"/>
            <a:ext cx="1200081" cy="369332"/>
          </a:xfrm>
          <a:prstGeom prst="rect">
            <a:avLst/>
          </a:prstGeom>
          <a:noFill/>
        </p:spPr>
        <p:txBody>
          <a:bodyPr wrap="none" rtlCol="0">
            <a:spAutoFit/>
          </a:bodyPr>
          <a:lstStyle/>
          <a:p>
            <a:r>
              <a:rPr lang="en-US" dirty="0" smtClean="0"/>
              <a:t>Instruction</a:t>
            </a:r>
            <a:endParaRPr lang="en-US" dirty="0"/>
          </a:p>
        </p:txBody>
      </p:sp>
      <p:cxnSp>
        <p:nvCxnSpPr>
          <p:cNvPr id="25" name="Straight Connector 24"/>
          <p:cNvCxnSpPr/>
          <p:nvPr/>
        </p:nvCxnSpPr>
        <p:spPr>
          <a:xfrm rot="16200000" flipH="1">
            <a:off x="1199849" y="2960915"/>
            <a:ext cx="1857859" cy="9643"/>
          </a:xfrm>
          <a:prstGeom prst="line">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835625" y="6088269"/>
            <a:ext cx="6316377" cy="369332"/>
          </a:xfrm>
          <a:prstGeom prst="rect">
            <a:avLst/>
          </a:prstGeom>
          <a:noFill/>
        </p:spPr>
        <p:txBody>
          <a:bodyPr wrap="none" rtlCol="0">
            <a:spAutoFit/>
          </a:bodyPr>
          <a:lstStyle/>
          <a:p>
            <a:r>
              <a:rPr lang="en-US" dirty="0" smtClean="0"/>
              <a:t>Physical Data Cache, Virtual Memory, </a:t>
            </a:r>
            <a:r>
              <a:rPr lang="en-US" dirty="0" smtClean="0">
                <a:solidFill>
                  <a:srgbClr val="FF0000"/>
                </a:solidFill>
              </a:rPr>
              <a:t>TLB Miss</a:t>
            </a:r>
            <a:r>
              <a:rPr lang="en-US" dirty="0" smtClean="0"/>
              <a:t>, Page Table Access</a:t>
            </a:r>
            <a:endParaRPr lang="en-US" dirty="0"/>
          </a:p>
        </p:txBody>
      </p:sp>
      <p:sp>
        <p:nvSpPr>
          <p:cNvPr id="23" name="Rectangle 22"/>
          <p:cNvSpPr/>
          <p:nvPr/>
        </p:nvSpPr>
        <p:spPr>
          <a:xfrm>
            <a:off x="291571" y="3366329"/>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PTBR</a:t>
            </a:r>
            <a:endParaRPr lang="en-US" dirty="0">
              <a:solidFill>
                <a:srgbClr val="000000"/>
              </a:solidFill>
            </a:endParaRPr>
          </a:p>
        </p:txBody>
      </p:sp>
      <p:sp>
        <p:nvSpPr>
          <p:cNvPr id="24" name="TextBox 23"/>
          <p:cNvSpPr txBox="1"/>
          <p:nvPr/>
        </p:nvSpPr>
        <p:spPr>
          <a:xfrm>
            <a:off x="121779" y="3792122"/>
            <a:ext cx="1433731" cy="646331"/>
          </a:xfrm>
          <a:prstGeom prst="rect">
            <a:avLst/>
          </a:prstGeom>
          <a:noFill/>
        </p:spPr>
        <p:txBody>
          <a:bodyPr wrap="none" rtlCol="0">
            <a:spAutoFit/>
          </a:bodyPr>
          <a:lstStyle/>
          <a:p>
            <a:r>
              <a:rPr lang="en-US" dirty="0" smtClean="0"/>
              <a:t>Page Table</a:t>
            </a:r>
            <a:br>
              <a:rPr lang="en-US" dirty="0" smtClean="0"/>
            </a:br>
            <a:r>
              <a:rPr lang="en-US" dirty="0" smtClean="0"/>
              <a:t>Base Register</a:t>
            </a:r>
            <a:endParaRPr lang="en-US" dirty="0"/>
          </a:p>
        </p:txBody>
      </p:sp>
      <p:sp>
        <p:nvSpPr>
          <p:cNvPr id="26" name="Rectangle 25"/>
          <p:cNvSpPr/>
          <p:nvPr/>
        </p:nvSpPr>
        <p:spPr>
          <a:xfrm>
            <a:off x="1617083" y="3901421"/>
            <a:ext cx="70002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a:t>
            </a:r>
            <a:endParaRPr lang="en-US" sz="2400" b="1" dirty="0">
              <a:solidFill>
                <a:srgbClr val="000000"/>
              </a:solidFill>
            </a:endParaRPr>
          </a:p>
        </p:txBody>
      </p:sp>
      <p:sp>
        <p:nvSpPr>
          <p:cNvPr id="38" name="Freeform 37"/>
          <p:cNvSpPr/>
          <p:nvPr/>
        </p:nvSpPr>
        <p:spPr>
          <a:xfrm>
            <a:off x="1566333" y="3556000"/>
            <a:ext cx="211667" cy="338667"/>
          </a:xfrm>
          <a:custGeom>
            <a:avLst/>
            <a:gdLst>
              <a:gd name="connsiteX0" fmla="*/ 0 w 211667"/>
              <a:gd name="connsiteY0" fmla="*/ 0 h 338667"/>
              <a:gd name="connsiteX1" fmla="*/ 211667 w 211667"/>
              <a:gd name="connsiteY1" fmla="*/ 0 h 338667"/>
              <a:gd name="connsiteX2" fmla="*/ 211667 w 211667"/>
              <a:gd name="connsiteY2" fmla="*/ 338667 h 338667"/>
            </a:gdLst>
            <a:ahLst/>
            <a:cxnLst>
              <a:cxn ang="0">
                <a:pos x="connsiteX0" y="connsiteY0"/>
              </a:cxn>
              <a:cxn ang="0">
                <a:pos x="connsiteX1" y="connsiteY1"/>
              </a:cxn>
              <a:cxn ang="0">
                <a:pos x="connsiteX2" y="connsiteY2"/>
              </a:cxn>
            </a:cxnLst>
            <a:rect l="l" t="t" r="r" b="b"/>
            <a:pathLst>
              <a:path w="211667" h="338667">
                <a:moveTo>
                  <a:pt x="0" y="0"/>
                </a:moveTo>
                <a:lnTo>
                  <a:pt x="211667" y="0"/>
                </a:lnTo>
                <a:lnTo>
                  <a:pt x="211667" y="338667"/>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1787666" y="2566157"/>
            <a:ext cx="700026" cy="4348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TLB</a:t>
            </a:r>
            <a:endParaRPr lang="en-US" dirty="0">
              <a:solidFill>
                <a:srgbClr val="FF0000"/>
              </a:solidFill>
            </a:endParaRPr>
          </a:p>
        </p:txBody>
      </p:sp>
      <p:sp>
        <p:nvSpPr>
          <p:cNvPr id="39" name="TextBox 38"/>
          <p:cNvSpPr txBox="1"/>
          <p:nvPr/>
        </p:nvSpPr>
        <p:spPr>
          <a:xfrm>
            <a:off x="2142065" y="3403599"/>
            <a:ext cx="583889" cy="369332"/>
          </a:xfrm>
          <a:prstGeom prst="rect">
            <a:avLst/>
          </a:prstGeom>
          <a:noFill/>
        </p:spPr>
        <p:txBody>
          <a:bodyPr wrap="none" rtlCol="0">
            <a:spAutoFit/>
          </a:bodyPr>
          <a:lstStyle/>
          <a:p>
            <a:r>
              <a:rPr lang="en-US" dirty="0" smtClean="0"/>
              <a:t>VPN</a:t>
            </a:r>
            <a:endParaRPr lang="en-US" dirty="0"/>
          </a:p>
        </p:txBody>
      </p:sp>
      <p:sp>
        <p:nvSpPr>
          <p:cNvPr id="40" name="Rectangle 39"/>
          <p:cNvSpPr/>
          <p:nvPr/>
        </p:nvSpPr>
        <p:spPr>
          <a:xfrm>
            <a:off x="3592718" y="392297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a:t>
            </a:r>
            <a:endParaRPr lang="en-US" dirty="0">
              <a:solidFill>
                <a:srgbClr val="000000"/>
              </a:solidFill>
            </a:endParaRPr>
          </a:p>
        </p:txBody>
      </p:sp>
      <p:cxnSp>
        <p:nvCxnSpPr>
          <p:cNvPr id="42" name="Straight Arrow Connector 41"/>
          <p:cNvCxnSpPr/>
          <p:nvPr/>
        </p:nvCxnSpPr>
        <p:spPr>
          <a:xfrm flipV="1">
            <a:off x="2309558" y="4140023"/>
            <a:ext cx="1291504" cy="62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880062" y="4136494"/>
            <a:ext cx="166099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49274" y="3769042"/>
            <a:ext cx="1675609" cy="369332"/>
          </a:xfrm>
          <a:prstGeom prst="rect">
            <a:avLst/>
          </a:prstGeom>
          <a:noFill/>
        </p:spPr>
        <p:txBody>
          <a:bodyPr wrap="none" rtlCol="0">
            <a:spAutoFit/>
          </a:bodyPr>
          <a:lstStyle/>
          <a:p>
            <a:r>
              <a:rPr lang="en-US" dirty="0" smtClean="0"/>
              <a:t>PA (PPN, Offset)</a:t>
            </a:r>
            <a:endParaRPr lang="en-US" dirty="0"/>
          </a:p>
        </p:txBody>
      </p:sp>
      <p:sp>
        <p:nvSpPr>
          <p:cNvPr id="49" name="TextBox 48"/>
          <p:cNvSpPr txBox="1"/>
          <p:nvPr/>
        </p:nvSpPr>
        <p:spPr>
          <a:xfrm>
            <a:off x="2557275" y="2783210"/>
            <a:ext cx="671140" cy="369332"/>
          </a:xfrm>
          <a:prstGeom prst="rect">
            <a:avLst/>
          </a:prstGeom>
          <a:noFill/>
        </p:spPr>
        <p:txBody>
          <a:bodyPr wrap="none" rtlCol="0">
            <a:spAutoFit/>
          </a:bodyPr>
          <a:lstStyle/>
          <a:p>
            <a:r>
              <a:rPr lang="en-US" i="1" dirty="0" smtClean="0">
                <a:solidFill>
                  <a:srgbClr val="FF0000"/>
                </a:solidFill>
              </a:rPr>
              <a:t>Miss</a:t>
            </a:r>
            <a:endParaRPr lang="en-US" i="1" dirty="0">
              <a:solidFill>
                <a:srgbClr val="FF0000"/>
              </a:solidFill>
            </a:endParaRPr>
          </a:p>
        </p:txBody>
      </p:sp>
      <p:sp>
        <p:nvSpPr>
          <p:cNvPr id="50" name="Freeform 49"/>
          <p:cNvSpPr/>
          <p:nvPr/>
        </p:nvSpPr>
        <p:spPr>
          <a:xfrm flipH="1">
            <a:off x="5949580" y="2032000"/>
            <a:ext cx="485087" cy="1742727"/>
          </a:xfrm>
          <a:custGeom>
            <a:avLst/>
            <a:gdLst>
              <a:gd name="connsiteX0" fmla="*/ 0 w 3253133"/>
              <a:gd name="connsiteY0" fmla="*/ 0 h 1739506"/>
              <a:gd name="connsiteX1" fmla="*/ 0 w 3253133"/>
              <a:gd name="connsiteY1" fmla="*/ 295716 h 1739506"/>
              <a:gd name="connsiteX2" fmla="*/ 3253133 w 3253133"/>
              <a:gd name="connsiteY2" fmla="*/ 295716 h 1739506"/>
              <a:gd name="connsiteX3" fmla="*/ 3253133 w 3253133"/>
              <a:gd name="connsiteY3" fmla="*/ 1739506 h 1739506"/>
            </a:gdLst>
            <a:ahLst/>
            <a:cxnLst>
              <a:cxn ang="0">
                <a:pos x="connsiteX0" y="connsiteY0"/>
              </a:cxn>
              <a:cxn ang="0">
                <a:pos x="connsiteX1" y="connsiteY1"/>
              </a:cxn>
              <a:cxn ang="0">
                <a:pos x="connsiteX2" y="connsiteY2"/>
              </a:cxn>
              <a:cxn ang="0">
                <a:pos x="connsiteX3" y="connsiteY3"/>
              </a:cxn>
            </a:cxnLst>
            <a:rect l="l" t="t" r="r" b="b"/>
            <a:pathLst>
              <a:path w="3253133" h="1739506">
                <a:moveTo>
                  <a:pt x="0" y="0"/>
                </a:moveTo>
                <a:lnTo>
                  <a:pt x="0" y="295716"/>
                </a:lnTo>
                <a:lnTo>
                  <a:pt x="3253133" y="295716"/>
                </a:lnTo>
                <a:lnTo>
                  <a:pt x="3253133" y="1739506"/>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Arrow Connector 52"/>
          <p:cNvCxnSpPr/>
          <p:nvPr/>
        </p:nvCxnSpPr>
        <p:spPr>
          <a:xfrm flipV="1">
            <a:off x="6554286" y="4140412"/>
            <a:ext cx="456476" cy="1"/>
          </a:xfrm>
          <a:prstGeom prst="straightConnector1">
            <a:avLst/>
          </a:prstGeom>
          <a:ln>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953815" y="4205448"/>
            <a:ext cx="515260" cy="369332"/>
          </a:xfrm>
          <a:prstGeom prst="rect">
            <a:avLst/>
          </a:prstGeom>
          <a:noFill/>
        </p:spPr>
        <p:txBody>
          <a:bodyPr wrap="none" rtlCol="0">
            <a:spAutoFit/>
          </a:bodyPr>
          <a:lstStyle/>
          <a:p>
            <a:r>
              <a:rPr lang="en-US" i="1" dirty="0" smtClean="0"/>
              <a:t>Hit</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TextBox 42"/>
          <p:cNvSpPr txBox="1"/>
          <p:nvPr/>
        </p:nvSpPr>
        <p:spPr>
          <a:xfrm>
            <a:off x="2534823" y="3811087"/>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8" name="Title 7"/>
          <p:cNvSpPr>
            <a:spLocks noGrp="1"/>
          </p:cNvSpPr>
          <p:nvPr>
            <p:ph type="title"/>
          </p:nvPr>
        </p:nvSpPr>
        <p:spPr/>
        <p:txBody>
          <a:bodyPr>
            <a:normAutofit fontScale="90000"/>
          </a:bodyPr>
          <a:lstStyle/>
          <a:p>
            <a:r>
              <a:rPr lang="en-US" dirty="0" smtClean="0"/>
              <a:t>Day in the Life of an </a:t>
            </a:r>
            <a:br>
              <a:rPr lang="en-US" dirty="0" smtClean="0"/>
            </a:br>
            <a:r>
              <a:rPr lang="en-US" dirty="0" smtClean="0"/>
              <a:t>(Instruction) Address</a:t>
            </a:r>
            <a:endParaRPr lang="en-US" dirty="0"/>
          </a:p>
        </p:txBody>
      </p:sp>
      <p:sp>
        <p:nvSpPr>
          <p:cNvPr id="5" name="Date Placeholder 4"/>
          <p:cNvSpPr>
            <a:spLocks noGrp="1"/>
          </p:cNvSpPr>
          <p:nvPr>
            <p:ph type="dt" sz="half" idx="10"/>
          </p:nvPr>
        </p:nvSpPr>
        <p:spPr/>
        <p:txBody>
          <a:bodyPr/>
          <a:lstStyle/>
          <a:p>
            <a:fld id="{6FB05456-7A10-EC4C-85DE-9A1B5345F5EC}"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22</a:t>
            </a:fld>
            <a:endParaRPr lang="en-US" dirty="0"/>
          </a:p>
        </p:txBody>
      </p:sp>
      <p:sp>
        <p:nvSpPr>
          <p:cNvPr id="9" name="Rectangle 8"/>
          <p:cNvSpPr/>
          <p:nvPr/>
        </p:nvSpPr>
        <p:spPr>
          <a:xfrm>
            <a:off x="260946"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PC</a:t>
            </a:r>
            <a:endParaRPr lang="en-US" dirty="0">
              <a:solidFill>
                <a:srgbClr val="000000"/>
              </a:solidFill>
            </a:endParaRPr>
          </a:p>
        </p:txBody>
      </p:sp>
      <p:sp>
        <p:nvSpPr>
          <p:cNvPr id="10" name="Rectangle 9"/>
          <p:cNvSpPr/>
          <p:nvPr/>
        </p:nvSpPr>
        <p:spPr>
          <a:xfrm>
            <a:off x="7406704" y="5109984"/>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sp>
        <p:nvSpPr>
          <p:cNvPr id="13" name="Freeform 12"/>
          <p:cNvSpPr/>
          <p:nvPr/>
        </p:nvSpPr>
        <p:spPr>
          <a:xfrm>
            <a:off x="8171657" y="5314964"/>
            <a:ext cx="717550" cy="641350"/>
          </a:xfrm>
          <a:custGeom>
            <a:avLst/>
            <a:gdLst>
              <a:gd name="connsiteX0" fmla="*/ 520700 w 717550"/>
              <a:gd name="connsiteY0" fmla="*/ 6350 h 641350"/>
              <a:gd name="connsiteX1" fmla="*/ 717550 w 717550"/>
              <a:gd name="connsiteY1" fmla="*/ 0 h 641350"/>
              <a:gd name="connsiteX2" fmla="*/ 717550 w 717550"/>
              <a:gd name="connsiteY2" fmla="*/ 641350 h 641350"/>
              <a:gd name="connsiteX3" fmla="*/ 0 w 717550"/>
              <a:gd name="connsiteY3" fmla="*/ 641350 h 641350"/>
            </a:gdLst>
            <a:ahLst/>
            <a:cxnLst>
              <a:cxn ang="0">
                <a:pos x="connsiteX0" y="connsiteY0"/>
              </a:cxn>
              <a:cxn ang="0">
                <a:pos x="connsiteX1" y="connsiteY1"/>
              </a:cxn>
              <a:cxn ang="0">
                <a:pos x="connsiteX2" y="connsiteY2"/>
              </a:cxn>
              <a:cxn ang="0">
                <a:pos x="connsiteX3" y="connsiteY3"/>
              </a:cxn>
            </a:cxnLst>
            <a:rect l="l" t="t" r="r" b="b"/>
            <a:pathLst>
              <a:path w="717550" h="641350">
                <a:moveTo>
                  <a:pt x="520700" y="6350"/>
                </a:moveTo>
                <a:lnTo>
                  <a:pt x="717550" y="0"/>
                </a:lnTo>
                <a:lnTo>
                  <a:pt x="717550" y="641350"/>
                </a:lnTo>
                <a:lnTo>
                  <a:pt x="0" y="641350"/>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9" idx="3"/>
          </p:cNvCxnSpPr>
          <p:nvPr/>
        </p:nvCxnSpPr>
        <p:spPr>
          <a:xfrm>
            <a:off x="1548282" y="2057158"/>
            <a:ext cx="55668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28159" y="5327665"/>
            <a:ext cx="390569"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5929" y="1651000"/>
            <a:ext cx="5391219" cy="369332"/>
          </a:xfrm>
          <a:prstGeom prst="rect">
            <a:avLst/>
          </a:prstGeom>
          <a:noFill/>
        </p:spPr>
        <p:txBody>
          <a:bodyPr wrap="none" rtlCol="0">
            <a:spAutoFit/>
          </a:bodyPr>
          <a:lstStyle/>
          <a:p>
            <a:r>
              <a:rPr lang="en-US" dirty="0" smtClean="0"/>
              <a:t>Virtual Address (VA): Virtual Page Number (VPN), Offset</a:t>
            </a:r>
            <a:endParaRPr lang="en-US" dirty="0"/>
          </a:p>
        </p:txBody>
      </p:sp>
      <p:sp>
        <p:nvSpPr>
          <p:cNvPr id="18" name="TextBox 17"/>
          <p:cNvSpPr txBox="1"/>
          <p:nvPr/>
        </p:nvSpPr>
        <p:spPr>
          <a:xfrm>
            <a:off x="6992480" y="4928521"/>
            <a:ext cx="420458" cy="369332"/>
          </a:xfrm>
          <a:prstGeom prst="rect">
            <a:avLst/>
          </a:prstGeom>
          <a:noFill/>
        </p:spPr>
        <p:txBody>
          <a:bodyPr wrap="none" rtlCol="0">
            <a:spAutoFit/>
          </a:bodyPr>
          <a:lstStyle/>
          <a:p>
            <a:r>
              <a:rPr lang="en-US" dirty="0" smtClean="0"/>
              <a:t>PA</a:t>
            </a:r>
            <a:endParaRPr lang="en-US" dirty="0"/>
          </a:p>
        </p:txBody>
      </p:sp>
      <p:sp>
        <p:nvSpPr>
          <p:cNvPr id="19" name="TextBox 18"/>
          <p:cNvSpPr txBox="1"/>
          <p:nvPr/>
        </p:nvSpPr>
        <p:spPr>
          <a:xfrm>
            <a:off x="7679986" y="5552635"/>
            <a:ext cx="1200081" cy="369332"/>
          </a:xfrm>
          <a:prstGeom prst="rect">
            <a:avLst/>
          </a:prstGeom>
          <a:noFill/>
        </p:spPr>
        <p:txBody>
          <a:bodyPr wrap="none" rtlCol="0">
            <a:spAutoFit/>
          </a:bodyPr>
          <a:lstStyle/>
          <a:p>
            <a:r>
              <a:rPr lang="en-US" dirty="0" smtClean="0"/>
              <a:t>Instruction</a:t>
            </a:r>
            <a:endParaRPr lang="en-US" dirty="0"/>
          </a:p>
        </p:txBody>
      </p:sp>
      <p:cxnSp>
        <p:nvCxnSpPr>
          <p:cNvPr id="25" name="Straight Connector 24"/>
          <p:cNvCxnSpPr/>
          <p:nvPr/>
        </p:nvCxnSpPr>
        <p:spPr>
          <a:xfrm rot="16200000" flipH="1">
            <a:off x="1199849" y="2960915"/>
            <a:ext cx="1857859" cy="9643"/>
          </a:xfrm>
          <a:prstGeom prst="line">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835625" y="6088269"/>
            <a:ext cx="6316377" cy="369332"/>
          </a:xfrm>
          <a:prstGeom prst="rect">
            <a:avLst/>
          </a:prstGeom>
          <a:noFill/>
        </p:spPr>
        <p:txBody>
          <a:bodyPr wrap="none" rtlCol="0">
            <a:spAutoFit/>
          </a:bodyPr>
          <a:lstStyle/>
          <a:p>
            <a:r>
              <a:rPr lang="en-US" dirty="0" smtClean="0"/>
              <a:t>Physical Data Cache, Virtual Memory, </a:t>
            </a:r>
            <a:r>
              <a:rPr lang="en-US" dirty="0" smtClean="0">
                <a:solidFill>
                  <a:srgbClr val="FF0000"/>
                </a:solidFill>
              </a:rPr>
              <a:t>TLB Miss</a:t>
            </a:r>
            <a:r>
              <a:rPr lang="en-US" dirty="0" smtClean="0"/>
              <a:t>, Page Table Access</a:t>
            </a:r>
            <a:endParaRPr lang="en-US" dirty="0"/>
          </a:p>
        </p:txBody>
      </p:sp>
      <p:sp>
        <p:nvSpPr>
          <p:cNvPr id="23" name="Rectangle 22"/>
          <p:cNvSpPr/>
          <p:nvPr/>
        </p:nvSpPr>
        <p:spPr>
          <a:xfrm>
            <a:off x="291571" y="3366329"/>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PTBR</a:t>
            </a:r>
            <a:endParaRPr lang="en-US" dirty="0">
              <a:solidFill>
                <a:srgbClr val="000000"/>
              </a:solidFill>
            </a:endParaRPr>
          </a:p>
        </p:txBody>
      </p:sp>
      <p:sp>
        <p:nvSpPr>
          <p:cNvPr id="24" name="TextBox 23"/>
          <p:cNvSpPr txBox="1"/>
          <p:nvPr/>
        </p:nvSpPr>
        <p:spPr>
          <a:xfrm>
            <a:off x="121779" y="3792122"/>
            <a:ext cx="1433731" cy="646331"/>
          </a:xfrm>
          <a:prstGeom prst="rect">
            <a:avLst/>
          </a:prstGeom>
          <a:noFill/>
        </p:spPr>
        <p:txBody>
          <a:bodyPr wrap="none" rtlCol="0">
            <a:spAutoFit/>
          </a:bodyPr>
          <a:lstStyle/>
          <a:p>
            <a:r>
              <a:rPr lang="en-US" dirty="0" smtClean="0"/>
              <a:t>Page Table</a:t>
            </a:r>
            <a:br>
              <a:rPr lang="en-US" dirty="0" smtClean="0"/>
            </a:br>
            <a:r>
              <a:rPr lang="en-US" dirty="0" smtClean="0"/>
              <a:t>Base Register</a:t>
            </a:r>
            <a:endParaRPr lang="en-US" dirty="0"/>
          </a:p>
        </p:txBody>
      </p:sp>
      <p:sp>
        <p:nvSpPr>
          <p:cNvPr id="26" name="Rectangle 25"/>
          <p:cNvSpPr/>
          <p:nvPr/>
        </p:nvSpPr>
        <p:spPr>
          <a:xfrm>
            <a:off x="1617083" y="3901421"/>
            <a:ext cx="70002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a:t>
            </a:r>
            <a:endParaRPr lang="en-US" sz="2400" b="1" dirty="0">
              <a:solidFill>
                <a:srgbClr val="000000"/>
              </a:solidFill>
            </a:endParaRPr>
          </a:p>
        </p:txBody>
      </p:sp>
      <p:sp>
        <p:nvSpPr>
          <p:cNvPr id="38" name="Freeform 37"/>
          <p:cNvSpPr/>
          <p:nvPr/>
        </p:nvSpPr>
        <p:spPr>
          <a:xfrm>
            <a:off x="1566333" y="3556000"/>
            <a:ext cx="211667" cy="338667"/>
          </a:xfrm>
          <a:custGeom>
            <a:avLst/>
            <a:gdLst>
              <a:gd name="connsiteX0" fmla="*/ 0 w 211667"/>
              <a:gd name="connsiteY0" fmla="*/ 0 h 338667"/>
              <a:gd name="connsiteX1" fmla="*/ 211667 w 211667"/>
              <a:gd name="connsiteY1" fmla="*/ 0 h 338667"/>
              <a:gd name="connsiteX2" fmla="*/ 211667 w 211667"/>
              <a:gd name="connsiteY2" fmla="*/ 338667 h 338667"/>
            </a:gdLst>
            <a:ahLst/>
            <a:cxnLst>
              <a:cxn ang="0">
                <a:pos x="connsiteX0" y="connsiteY0"/>
              </a:cxn>
              <a:cxn ang="0">
                <a:pos x="connsiteX1" y="connsiteY1"/>
              </a:cxn>
              <a:cxn ang="0">
                <a:pos x="connsiteX2" y="connsiteY2"/>
              </a:cxn>
            </a:cxnLst>
            <a:rect l="l" t="t" r="r" b="b"/>
            <a:pathLst>
              <a:path w="211667" h="338667">
                <a:moveTo>
                  <a:pt x="0" y="0"/>
                </a:moveTo>
                <a:lnTo>
                  <a:pt x="211667" y="0"/>
                </a:lnTo>
                <a:lnTo>
                  <a:pt x="211667" y="338667"/>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1787666" y="2566157"/>
            <a:ext cx="700026" cy="4348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TLB</a:t>
            </a:r>
            <a:endParaRPr lang="en-US" dirty="0">
              <a:solidFill>
                <a:srgbClr val="FF0000"/>
              </a:solidFill>
            </a:endParaRPr>
          </a:p>
        </p:txBody>
      </p:sp>
      <p:sp>
        <p:nvSpPr>
          <p:cNvPr id="39" name="TextBox 38"/>
          <p:cNvSpPr txBox="1"/>
          <p:nvPr/>
        </p:nvSpPr>
        <p:spPr>
          <a:xfrm>
            <a:off x="2142065" y="3403599"/>
            <a:ext cx="583889" cy="369332"/>
          </a:xfrm>
          <a:prstGeom prst="rect">
            <a:avLst/>
          </a:prstGeom>
          <a:noFill/>
        </p:spPr>
        <p:txBody>
          <a:bodyPr wrap="none" rtlCol="0">
            <a:spAutoFit/>
          </a:bodyPr>
          <a:lstStyle/>
          <a:p>
            <a:r>
              <a:rPr lang="en-US" dirty="0" smtClean="0"/>
              <a:t>VPN</a:t>
            </a:r>
            <a:endParaRPr lang="en-US" dirty="0"/>
          </a:p>
        </p:txBody>
      </p:sp>
      <p:sp>
        <p:nvSpPr>
          <p:cNvPr id="40" name="Rectangle 39"/>
          <p:cNvSpPr/>
          <p:nvPr/>
        </p:nvSpPr>
        <p:spPr>
          <a:xfrm>
            <a:off x="3592718" y="392297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a:t>
            </a:r>
            <a:endParaRPr lang="en-US" dirty="0">
              <a:solidFill>
                <a:srgbClr val="000000"/>
              </a:solidFill>
            </a:endParaRPr>
          </a:p>
        </p:txBody>
      </p:sp>
      <p:cxnSp>
        <p:nvCxnSpPr>
          <p:cNvPr id="42" name="Straight Arrow Connector 41"/>
          <p:cNvCxnSpPr/>
          <p:nvPr/>
        </p:nvCxnSpPr>
        <p:spPr>
          <a:xfrm flipV="1">
            <a:off x="2309558" y="4140023"/>
            <a:ext cx="1291504" cy="62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557275" y="2783210"/>
            <a:ext cx="671140" cy="369332"/>
          </a:xfrm>
          <a:prstGeom prst="rect">
            <a:avLst/>
          </a:prstGeom>
          <a:noFill/>
        </p:spPr>
        <p:txBody>
          <a:bodyPr wrap="none" rtlCol="0">
            <a:spAutoFit/>
          </a:bodyPr>
          <a:lstStyle/>
          <a:p>
            <a:r>
              <a:rPr lang="en-US" i="1" dirty="0" smtClean="0">
                <a:solidFill>
                  <a:srgbClr val="FF0000"/>
                </a:solidFill>
              </a:rPr>
              <a:t>Miss</a:t>
            </a:r>
            <a:endParaRPr lang="en-US" i="1" dirty="0">
              <a:solidFill>
                <a:srgbClr val="FF0000"/>
              </a:solidFill>
            </a:endParaRPr>
          </a:p>
        </p:txBody>
      </p:sp>
      <p:cxnSp>
        <p:nvCxnSpPr>
          <p:cNvPr id="53" name="Straight Arrow Connector 52"/>
          <p:cNvCxnSpPr/>
          <p:nvPr/>
        </p:nvCxnSpPr>
        <p:spPr>
          <a:xfrm flipV="1">
            <a:off x="6554286" y="5323272"/>
            <a:ext cx="456476" cy="1"/>
          </a:xfrm>
          <a:prstGeom prst="straightConnector1">
            <a:avLst/>
          </a:prstGeom>
          <a:ln>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953815" y="4205448"/>
            <a:ext cx="671140" cy="369332"/>
          </a:xfrm>
          <a:prstGeom prst="rect">
            <a:avLst/>
          </a:prstGeom>
          <a:noFill/>
        </p:spPr>
        <p:txBody>
          <a:bodyPr wrap="none" rtlCol="0">
            <a:spAutoFit/>
          </a:bodyPr>
          <a:lstStyle/>
          <a:p>
            <a:r>
              <a:rPr lang="en-US" i="1" dirty="0" smtClean="0"/>
              <a:t>Miss</a:t>
            </a:r>
            <a:endParaRPr lang="en-US" i="1" dirty="0"/>
          </a:p>
        </p:txBody>
      </p:sp>
      <p:sp>
        <p:nvSpPr>
          <p:cNvPr id="32" name="Rectangle 31"/>
          <p:cNvSpPr/>
          <p:nvPr/>
        </p:nvSpPr>
        <p:spPr>
          <a:xfrm>
            <a:off x="3644907" y="5105834"/>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cxnSp>
        <p:nvCxnSpPr>
          <p:cNvPr id="33" name="Straight Arrow Connector 32"/>
          <p:cNvCxnSpPr/>
          <p:nvPr/>
        </p:nvCxnSpPr>
        <p:spPr>
          <a:xfrm>
            <a:off x="4932251" y="5319358"/>
            <a:ext cx="166099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901463" y="4951906"/>
            <a:ext cx="1675609" cy="369332"/>
          </a:xfrm>
          <a:prstGeom prst="rect">
            <a:avLst/>
          </a:prstGeom>
          <a:noFill/>
        </p:spPr>
        <p:txBody>
          <a:bodyPr wrap="none" rtlCol="0">
            <a:spAutoFit/>
          </a:bodyPr>
          <a:lstStyle/>
          <a:p>
            <a:r>
              <a:rPr lang="en-US" dirty="0" smtClean="0"/>
              <a:t>PA (PPN, Offset)</a:t>
            </a:r>
            <a:endParaRPr lang="en-US" dirty="0"/>
          </a:p>
        </p:txBody>
      </p:sp>
      <p:sp>
        <p:nvSpPr>
          <p:cNvPr id="35" name="Freeform 34"/>
          <p:cNvSpPr/>
          <p:nvPr/>
        </p:nvSpPr>
        <p:spPr>
          <a:xfrm>
            <a:off x="2487690" y="4140023"/>
            <a:ext cx="1130768" cy="1235049"/>
          </a:xfrm>
          <a:custGeom>
            <a:avLst/>
            <a:gdLst>
              <a:gd name="connsiteX0" fmla="*/ 0 w 1670058"/>
              <a:gd name="connsiteY0" fmla="*/ 0 h 1043704"/>
              <a:gd name="connsiteX1" fmla="*/ 0 w 1670058"/>
              <a:gd name="connsiteY1" fmla="*/ 1043704 h 1043704"/>
              <a:gd name="connsiteX2" fmla="*/ 1670058 w 1670058"/>
              <a:gd name="connsiteY2" fmla="*/ 1026309 h 1043704"/>
            </a:gdLst>
            <a:ahLst/>
            <a:cxnLst>
              <a:cxn ang="0">
                <a:pos x="connsiteX0" y="connsiteY0"/>
              </a:cxn>
              <a:cxn ang="0">
                <a:pos x="connsiteX1" y="connsiteY1"/>
              </a:cxn>
              <a:cxn ang="0">
                <a:pos x="connsiteX2" y="connsiteY2"/>
              </a:cxn>
            </a:cxnLst>
            <a:rect l="l" t="t" r="r" b="b"/>
            <a:pathLst>
              <a:path w="1670058" h="1043704">
                <a:moveTo>
                  <a:pt x="0" y="0"/>
                </a:moveTo>
                <a:lnTo>
                  <a:pt x="0" y="1043704"/>
                </a:lnTo>
                <a:lnTo>
                  <a:pt x="1670058" y="1026309"/>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617635" y="5041980"/>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37" name="Freeform 36"/>
          <p:cNvSpPr/>
          <p:nvPr/>
        </p:nvSpPr>
        <p:spPr>
          <a:xfrm flipH="1">
            <a:off x="5966976" y="2048933"/>
            <a:ext cx="518491" cy="2943447"/>
          </a:xfrm>
          <a:custGeom>
            <a:avLst/>
            <a:gdLst>
              <a:gd name="connsiteX0" fmla="*/ 0 w 3270529"/>
              <a:gd name="connsiteY0" fmla="*/ 0 h 2957159"/>
              <a:gd name="connsiteX1" fmla="*/ 0 w 3270529"/>
              <a:gd name="connsiteY1" fmla="*/ 295716 h 2957159"/>
              <a:gd name="connsiteX2" fmla="*/ 3253133 w 3270529"/>
              <a:gd name="connsiteY2" fmla="*/ 330506 h 2957159"/>
              <a:gd name="connsiteX3" fmla="*/ 3270529 w 3270529"/>
              <a:gd name="connsiteY3" fmla="*/ 2957159 h 2957159"/>
            </a:gdLst>
            <a:ahLst/>
            <a:cxnLst>
              <a:cxn ang="0">
                <a:pos x="connsiteX0" y="connsiteY0"/>
              </a:cxn>
              <a:cxn ang="0">
                <a:pos x="connsiteX1" y="connsiteY1"/>
              </a:cxn>
              <a:cxn ang="0">
                <a:pos x="connsiteX2" y="connsiteY2"/>
              </a:cxn>
              <a:cxn ang="0">
                <a:pos x="connsiteX3" y="connsiteY3"/>
              </a:cxn>
            </a:cxnLst>
            <a:rect l="l" t="t" r="r" b="b"/>
            <a:pathLst>
              <a:path w="3270529" h="2957159">
                <a:moveTo>
                  <a:pt x="0" y="0"/>
                </a:moveTo>
                <a:lnTo>
                  <a:pt x="0" y="295716"/>
                </a:lnTo>
                <a:lnTo>
                  <a:pt x="3253133" y="330506"/>
                </a:lnTo>
                <a:lnTo>
                  <a:pt x="3270529" y="2957159"/>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 name="TextBox 38"/>
          <p:cNvSpPr txBox="1"/>
          <p:nvPr/>
        </p:nvSpPr>
        <p:spPr>
          <a:xfrm>
            <a:off x="2142065" y="2829562"/>
            <a:ext cx="583889" cy="369332"/>
          </a:xfrm>
          <a:prstGeom prst="rect">
            <a:avLst/>
          </a:prstGeom>
          <a:noFill/>
        </p:spPr>
        <p:txBody>
          <a:bodyPr wrap="none" rtlCol="0">
            <a:spAutoFit/>
          </a:bodyPr>
          <a:lstStyle/>
          <a:p>
            <a:r>
              <a:rPr lang="en-US" dirty="0" smtClean="0"/>
              <a:t>VPN</a:t>
            </a:r>
            <a:endParaRPr lang="en-US" dirty="0"/>
          </a:p>
        </p:txBody>
      </p:sp>
      <p:sp>
        <p:nvSpPr>
          <p:cNvPr id="43" name="TextBox 42"/>
          <p:cNvSpPr txBox="1"/>
          <p:nvPr/>
        </p:nvSpPr>
        <p:spPr>
          <a:xfrm>
            <a:off x="2534823" y="3097892"/>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8" name="Title 7"/>
          <p:cNvSpPr>
            <a:spLocks noGrp="1"/>
          </p:cNvSpPr>
          <p:nvPr>
            <p:ph type="title"/>
          </p:nvPr>
        </p:nvSpPr>
        <p:spPr/>
        <p:txBody>
          <a:bodyPr>
            <a:normAutofit fontScale="90000"/>
          </a:bodyPr>
          <a:lstStyle/>
          <a:p>
            <a:r>
              <a:rPr lang="en-US" dirty="0" smtClean="0"/>
              <a:t>Day in the Life of an </a:t>
            </a:r>
            <a:br>
              <a:rPr lang="en-US" dirty="0" smtClean="0"/>
            </a:br>
            <a:r>
              <a:rPr lang="en-US" dirty="0" smtClean="0"/>
              <a:t>(Instruction) Address</a:t>
            </a:r>
            <a:endParaRPr lang="en-US" dirty="0"/>
          </a:p>
        </p:txBody>
      </p:sp>
      <p:sp>
        <p:nvSpPr>
          <p:cNvPr id="5" name="Date Placeholder 4"/>
          <p:cNvSpPr>
            <a:spLocks noGrp="1"/>
          </p:cNvSpPr>
          <p:nvPr>
            <p:ph type="dt" sz="half" idx="10"/>
          </p:nvPr>
        </p:nvSpPr>
        <p:spPr/>
        <p:txBody>
          <a:bodyPr/>
          <a:lstStyle/>
          <a:p>
            <a:fld id="{F6EB440F-520D-014B-A021-68B89E528B4E}"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23</a:t>
            </a:fld>
            <a:endParaRPr lang="en-US" dirty="0"/>
          </a:p>
        </p:txBody>
      </p:sp>
      <p:sp>
        <p:nvSpPr>
          <p:cNvPr id="9" name="Rectangle 8"/>
          <p:cNvSpPr/>
          <p:nvPr/>
        </p:nvSpPr>
        <p:spPr>
          <a:xfrm>
            <a:off x="260946"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PC</a:t>
            </a:r>
            <a:endParaRPr lang="en-US" dirty="0">
              <a:solidFill>
                <a:srgbClr val="000000"/>
              </a:solidFill>
            </a:endParaRPr>
          </a:p>
        </p:txBody>
      </p:sp>
      <p:sp>
        <p:nvSpPr>
          <p:cNvPr id="13" name="Freeform 12"/>
          <p:cNvSpPr/>
          <p:nvPr/>
        </p:nvSpPr>
        <p:spPr>
          <a:xfrm>
            <a:off x="6814735" y="4636557"/>
            <a:ext cx="717550" cy="641350"/>
          </a:xfrm>
          <a:custGeom>
            <a:avLst/>
            <a:gdLst>
              <a:gd name="connsiteX0" fmla="*/ 520700 w 717550"/>
              <a:gd name="connsiteY0" fmla="*/ 6350 h 641350"/>
              <a:gd name="connsiteX1" fmla="*/ 717550 w 717550"/>
              <a:gd name="connsiteY1" fmla="*/ 0 h 641350"/>
              <a:gd name="connsiteX2" fmla="*/ 717550 w 717550"/>
              <a:gd name="connsiteY2" fmla="*/ 641350 h 641350"/>
              <a:gd name="connsiteX3" fmla="*/ 0 w 717550"/>
              <a:gd name="connsiteY3" fmla="*/ 641350 h 641350"/>
            </a:gdLst>
            <a:ahLst/>
            <a:cxnLst>
              <a:cxn ang="0">
                <a:pos x="connsiteX0" y="connsiteY0"/>
              </a:cxn>
              <a:cxn ang="0">
                <a:pos x="connsiteX1" y="connsiteY1"/>
              </a:cxn>
              <a:cxn ang="0">
                <a:pos x="connsiteX2" y="connsiteY2"/>
              </a:cxn>
              <a:cxn ang="0">
                <a:pos x="connsiteX3" y="connsiteY3"/>
              </a:cxn>
            </a:cxnLst>
            <a:rect l="l" t="t" r="r" b="b"/>
            <a:pathLst>
              <a:path w="717550" h="641350">
                <a:moveTo>
                  <a:pt x="520700" y="6350"/>
                </a:moveTo>
                <a:lnTo>
                  <a:pt x="717550" y="0"/>
                </a:lnTo>
                <a:lnTo>
                  <a:pt x="717550" y="641350"/>
                </a:lnTo>
                <a:lnTo>
                  <a:pt x="0" y="641350"/>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9" idx="3"/>
          </p:cNvCxnSpPr>
          <p:nvPr/>
        </p:nvCxnSpPr>
        <p:spPr>
          <a:xfrm>
            <a:off x="1548282" y="2057158"/>
            <a:ext cx="55668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5929" y="1651000"/>
            <a:ext cx="5391219" cy="369332"/>
          </a:xfrm>
          <a:prstGeom prst="rect">
            <a:avLst/>
          </a:prstGeom>
          <a:noFill/>
        </p:spPr>
        <p:txBody>
          <a:bodyPr wrap="none" rtlCol="0">
            <a:spAutoFit/>
          </a:bodyPr>
          <a:lstStyle/>
          <a:p>
            <a:r>
              <a:rPr lang="en-US" dirty="0" smtClean="0"/>
              <a:t>Virtual Address (VA): Virtual Page Number (VPN), Offset</a:t>
            </a:r>
            <a:endParaRPr lang="en-US" dirty="0"/>
          </a:p>
        </p:txBody>
      </p:sp>
      <p:sp>
        <p:nvSpPr>
          <p:cNvPr id="19" name="TextBox 18"/>
          <p:cNvSpPr txBox="1"/>
          <p:nvPr/>
        </p:nvSpPr>
        <p:spPr>
          <a:xfrm>
            <a:off x="6323064" y="4874228"/>
            <a:ext cx="1200081" cy="369332"/>
          </a:xfrm>
          <a:prstGeom prst="rect">
            <a:avLst/>
          </a:prstGeom>
          <a:noFill/>
        </p:spPr>
        <p:txBody>
          <a:bodyPr wrap="none" rtlCol="0">
            <a:spAutoFit/>
          </a:bodyPr>
          <a:lstStyle/>
          <a:p>
            <a:r>
              <a:rPr lang="en-US" dirty="0" smtClean="0"/>
              <a:t>Instruction</a:t>
            </a:r>
            <a:endParaRPr lang="en-US" dirty="0"/>
          </a:p>
        </p:txBody>
      </p:sp>
      <p:cxnSp>
        <p:nvCxnSpPr>
          <p:cNvPr id="25" name="Straight Connector 24"/>
          <p:cNvCxnSpPr/>
          <p:nvPr/>
        </p:nvCxnSpPr>
        <p:spPr>
          <a:xfrm rot="16200000" flipH="1">
            <a:off x="1558616" y="2602147"/>
            <a:ext cx="1163887" cy="33203"/>
          </a:xfrm>
          <a:prstGeom prst="line">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269946" y="5983898"/>
            <a:ext cx="7545655" cy="369332"/>
          </a:xfrm>
          <a:prstGeom prst="rect">
            <a:avLst/>
          </a:prstGeom>
          <a:noFill/>
        </p:spPr>
        <p:txBody>
          <a:bodyPr wrap="none" rtlCol="0">
            <a:spAutoFit/>
          </a:bodyPr>
          <a:lstStyle/>
          <a:p>
            <a:r>
              <a:rPr lang="en-US" dirty="0" smtClean="0"/>
              <a:t>Physical Data &amp; Instruction Cache, Virtual Memory, </a:t>
            </a:r>
            <a:r>
              <a:rPr lang="en-US" dirty="0" smtClean="0">
                <a:solidFill>
                  <a:srgbClr val="FF0000"/>
                </a:solidFill>
              </a:rPr>
              <a:t>TLB Miss</a:t>
            </a:r>
            <a:r>
              <a:rPr lang="en-US" dirty="0" smtClean="0"/>
              <a:t>, Page Table Access</a:t>
            </a:r>
            <a:endParaRPr lang="en-US" dirty="0"/>
          </a:p>
        </p:txBody>
      </p:sp>
      <p:sp>
        <p:nvSpPr>
          <p:cNvPr id="23" name="Rectangle 22"/>
          <p:cNvSpPr/>
          <p:nvPr/>
        </p:nvSpPr>
        <p:spPr>
          <a:xfrm>
            <a:off x="291571" y="2670529"/>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PTBR</a:t>
            </a:r>
            <a:endParaRPr lang="en-US" dirty="0">
              <a:solidFill>
                <a:srgbClr val="000000"/>
              </a:solidFill>
            </a:endParaRPr>
          </a:p>
        </p:txBody>
      </p:sp>
      <p:sp>
        <p:nvSpPr>
          <p:cNvPr id="24" name="TextBox 23"/>
          <p:cNvSpPr txBox="1"/>
          <p:nvPr/>
        </p:nvSpPr>
        <p:spPr>
          <a:xfrm>
            <a:off x="121779" y="3096322"/>
            <a:ext cx="1433731" cy="646331"/>
          </a:xfrm>
          <a:prstGeom prst="rect">
            <a:avLst/>
          </a:prstGeom>
          <a:noFill/>
        </p:spPr>
        <p:txBody>
          <a:bodyPr wrap="none" rtlCol="0">
            <a:spAutoFit/>
          </a:bodyPr>
          <a:lstStyle/>
          <a:p>
            <a:r>
              <a:rPr lang="en-US" dirty="0" smtClean="0"/>
              <a:t>Page Table</a:t>
            </a:r>
            <a:br>
              <a:rPr lang="en-US" dirty="0" smtClean="0"/>
            </a:br>
            <a:r>
              <a:rPr lang="en-US" dirty="0" smtClean="0"/>
              <a:t>Base Register</a:t>
            </a:r>
            <a:endParaRPr lang="en-US" dirty="0"/>
          </a:p>
        </p:txBody>
      </p:sp>
      <p:sp>
        <p:nvSpPr>
          <p:cNvPr id="26" name="Rectangle 25"/>
          <p:cNvSpPr/>
          <p:nvPr/>
        </p:nvSpPr>
        <p:spPr>
          <a:xfrm>
            <a:off x="1617083" y="3205621"/>
            <a:ext cx="70002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a:t>
            </a:r>
            <a:endParaRPr lang="en-US" sz="2400" b="1" dirty="0">
              <a:solidFill>
                <a:srgbClr val="000000"/>
              </a:solidFill>
            </a:endParaRPr>
          </a:p>
        </p:txBody>
      </p:sp>
      <p:sp>
        <p:nvSpPr>
          <p:cNvPr id="38" name="Freeform 37"/>
          <p:cNvSpPr/>
          <p:nvPr/>
        </p:nvSpPr>
        <p:spPr>
          <a:xfrm>
            <a:off x="1566333" y="2860200"/>
            <a:ext cx="211667" cy="338667"/>
          </a:xfrm>
          <a:custGeom>
            <a:avLst/>
            <a:gdLst>
              <a:gd name="connsiteX0" fmla="*/ 0 w 211667"/>
              <a:gd name="connsiteY0" fmla="*/ 0 h 338667"/>
              <a:gd name="connsiteX1" fmla="*/ 211667 w 211667"/>
              <a:gd name="connsiteY1" fmla="*/ 0 h 338667"/>
              <a:gd name="connsiteX2" fmla="*/ 211667 w 211667"/>
              <a:gd name="connsiteY2" fmla="*/ 338667 h 338667"/>
            </a:gdLst>
            <a:ahLst/>
            <a:cxnLst>
              <a:cxn ang="0">
                <a:pos x="connsiteX0" y="connsiteY0"/>
              </a:cxn>
              <a:cxn ang="0">
                <a:pos x="connsiteX1" y="connsiteY1"/>
              </a:cxn>
              <a:cxn ang="0">
                <a:pos x="connsiteX2" y="connsiteY2"/>
              </a:cxn>
            </a:cxnLst>
            <a:rect l="l" t="t" r="r" b="b"/>
            <a:pathLst>
              <a:path w="211667" h="338667">
                <a:moveTo>
                  <a:pt x="0" y="0"/>
                </a:moveTo>
                <a:lnTo>
                  <a:pt x="211667" y="0"/>
                </a:lnTo>
                <a:lnTo>
                  <a:pt x="211667" y="338667"/>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1787666" y="2287837"/>
            <a:ext cx="700026" cy="4348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TLB</a:t>
            </a:r>
            <a:endParaRPr lang="en-US" dirty="0">
              <a:solidFill>
                <a:srgbClr val="FF0000"/>
              </a:solidFill>
            </a:endParaRPr>
          </a:p>
        </p:txBody>
      </p:sp>
      <p:sp>
        <p:nvSpPr>
          <p:cNvPr id="40" name="Rectangle 39"/>
          <p:cNvSpPr/>
          <p:nvPr/>
        </p:nvSpPr>
        <p:spPr>
          <a:xfrm>
            <a:off x="3592718" y="322717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a:t>
            </a:r>
            <a:endParaRPr lang="en-US" dirty="0">
              <a:solidFill>
                <a:srgbClr val="000000"/>
              </a:solidFill>
            </a:endParaRPr>
          </a:p>
        </p:txBody>
      </p:sp>
      <p:cxnSp>
        <p:nvCxnSpPr>
          <p:cNvPr id="42" name="Straight Arrow Connector 41"/>
          <p:cNvCxnSpPr/>
          <p:nvPr/>
        </p:nvCxnSpPr>
        <p:spPr>
          <a:xfrm flipV="1">
            <a:off x="2309558" y="3444223"/>
            <a:ext cx="1291504" cy="62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557275" y="2504890"/>
            <a:ext cx="671140" cy="369332"/>
          </a:xfrm>
          <a:prstGeom prst="rect">
            <a:avLst/>
          </a:prstGeom>
          <a:noFill/>
        </p:spPr>
        <p:txBody>
          <a:bodyPr wrap="none" rtlCol="0">
            <a:spAutoFit/>
          </a:bodyPr>
          <a:lstStyle/>
          <a:p>
            <a:r>
              <a:rPr lang="en-US" i="1" dirty="0" smtClean="0">
                <a:solidFill>
                  <a:srgbClr val="FF0000"/>
                </a:solidFill>
              </a:rPr>
              <a:t>Miss</a:t>
            </a:r>
            <a:endParaRPr lang="en-US" i="1" dirty="0">
              <a:solidFill>
                <a:srgbClr val="FF0000"/>
              </a:solidFill>
            </a:endParaRPr>
          </a:p>
        </p:txBody>
      </p:sp>
      <p:sp>
        <p:nvSpPr>
          <p:cNvPr id="31" name="TextBox 30"/>
          <p:cNvSpPr txBox="1"/>
          <p:nvPr/>
        </p:nvSpPr>
        <p:spPr>
          <a:xfrm>
            <a:off x="4797251" y="3509648"/>
            <a:ext cx="671140" cy="369332"/>
          </a:xfrm>
          <a:prstGeom prst="rect">
            <a:avLst/>
          </a:prstGeom>
          <a:noFill/>
        </p:spPr>
        <p:txBody>
          <a:bodyPr wrap="none" rtlCol="0">
            <a:spAutoFit/>
          </a:bodyPr>
          <a:lstStyle/>
          <a:p>
            <a:r>
              <a:rPr lang="en-US" i="1" dirty="0" smtClean="0"/>
              <a:t>Miss</a:t>
            </a:r>
            <a:endParaRPr lang="en-US" i="1" dirty="0"/>
          </a:p>
        </p:txBody>
      </p:sp>
      <p:sp>
        <p:nvSpPr>
          <p:cNvPr id="32" name="Rectangle 31"/>
          <p:cNvSpPr/>
          <p:nvPr/>
        </p:nvSpPr>
        <p:spPr>
          <a:xfrm>
            <a:off x="3644907" y="4392639"/>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cxnSp>
        <p:nvCxnSpPr>
          <p:cNvPr id="33" name="Straight Arrow Connector 32"/>
          <p:cNvCxnSpPr/>
          <p:nvPr/>
        </p:nvCxnSpPr>
        <p:spPr>
          <a:xfrm>
            <a:off x="4932251" y="4606163"/>
            <a:ext cx="1104311"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901463" y="4273501"/>
            <a:ext cx="1029098" cy="923330"/>
          </a:xfrm>
          <a:prstGeom prst="rect">
            <a:avLst/>
          </a:prstGeom>
          <a:noFill/>
        </p:spPr>
        <p:txBody>
          <a:bodyPr wrap="none" rtlCol="0">
            <a:spAutoFit/>
          </a:bodyPr>
          <a:lstStyle/>
          <a:p>
            <a:r>
              <a:rPr lang="en-US" dirty="0" smtClean="0"/>
              <a:t>PA</a:t>
            </a:r>
          </a:p>
          <a:p>
            <a:r>
              <a:rPr lang="en-US" dirty="0" smtClean="0"/>
              <a:t>(PPN, </a:t>
            </a:r>
          </a:p>
          <a:p>
            <a:r>
              <a:rPr lang="en-US" dirty="0" smtClean="0"/>
              <a:t>    Offset)</a:t>
            </a:r>
            <a:endParaRPr lang="en-US" dirty="0"/>
          </a:p>
        </p:txBody>
      </p:sp>
      <p:sp>
        <p:nvSpPr>
          <p:cNvPr id="35" name="Freeform 34"/>
          <p:cNvSpPr/>
          <p:nvPr/>
        </p:nvSpPr>
        <p:spPr>
          <a:xfrm>
            <a:off x="2487690" y="3426828"/>
            <a:ext cx="1130768" cy="1235049"/>
          </a:xfrm>
          <a:custGeom>
            <a:avLst/>
            <a:gdLst>
              <a:gd name="connsiteX0" fmla="*/ 0 w 1670058"/>
              <a:gd name="connsiteY0" fmla="*/ 0 h 1043704"/>
              <a:gd name="connsiteX1" fmla="*/ 0 w 1670058"/>
              <a:gd name="connsiteY1" fmla="*/ 1043704 h 1043704"/>
              <a:gd name="connsiteX2" fmla="*/ 1670058 w 1670058"/>
              <a:gd name="connsiteY2" fmla="*/ 1026309 h 1043704"/>
            </a:gdLst>
            <a:ahLst/>
            <a:cxnLst>
              <a:cxn ang="0">
                <a:pos x="connsiteX0" y="connsiteY0"/>
              </a:cxn>
              <a:cxn ang="0">
                <a:pos x="connsiteX1" y="connsiteY1"/>
              </a:cxn>
              <a:cxn ang="0">
                <a:pos x="connsiteX2" y="connsiteY2"/>
              </a:cxn>
            </a:cxnLst>
            <a:rect l="l" t="t" r="r" b="b"/>
            <a:pathLst>
              <a:path w="1670058" h="1043704">
                <a:moveTo>
                  <a:pt x="0" y="0"/>
                </a:moveTo>
                <a:lnTo>
                  <a:pt x="0" y="1043704"/>
                </a:lnTo>
                <a:lnTo>
                  <a:pt x="1670058" y="1026309"/>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617635" y="4328785"/>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37" name="Freeform 36"/>
          <p:cNvSpPr/>
          <p:nvPr/>
        </p:nvSpPr>
        <p:spPr>
          <a:xfrm flipH="1">
            <a:off x="5601651" y="2032001"/>
            <a:ext cx="748349" cy="2873404"/>
          </a:xfrm>
          <a:custGeom>
            <a:avLst/>
            <a:gdLst>
              <a:gd name="connsiteX0" fmla="*/ 0 w 3270529"/>
              <a:gd name="connsiteY0" fmla="*/ 0 h 2957159"/>
              <a:gd name="connsiteX1" fmla="*/ 0 w 3270529"/>
              <a:gd name="connsiteY1" fmla="*/ 295716 h 2957159"/>
              <a:gd name="connsiteX2" fmla="*/ 3253133 w 3270529"/>
              <a:gd name="connsiteY2" fmla="*/ 330506 h 2957159"/>
              <a:gd name="connsiteX3" fmla="*/ 3270529 w 3270529"/>
              <a:gd name="connsiteY3" fmla="*/ 2957159 h 2957159"/>
            </a:gdLst>
            <a:ahLst/>
            <a:cxnLst>
              <a:cxn ang="0">
                <a:pos x="connsiteX0" y="connsiteY0"/>
              </a:cxn>
              <a:cxn ang="0">
                <a:pos x="connsiteX1" y="connsiteY1"/>
              </a:cxn>
              <a:cxn ang="0">
                <a:pos x="connsiteX2" y="connsiteY2"/>
              </a:cxn>
              <a:cxn ang="0">
                <a:pos x="connsiteX3" y="connsiteY3"/>
              </a:cxn>
            </a:cxnLst>
            <a:rect l="l" t="t" r="r" b="b"/>
            <a:pathLst>
              <a:path w="3270529" h="2957159">
                <a:moveTo>
                  <a:pt x="0" y="0"/>
                </a:moveTo>
                <a:lnTo>
                  <a:pt x="0" y="295716"/>
                </a:lnTo>
                <a:lnTo>
                  <a:pt x="3253133" y="330506"/>
                </a:lnTo>
                <a:lnTo>
                  <a:pt x="3270529" y="2957159"/>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Rectangle 46"/>
          <p:cNvSpPr/>
          <p:nvPr/>
        </p:nvSpPr>
        <p:spPr>
          <a:xfrm>
            <a:off x="6041451" y="4388483"/>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a:t>
            </a:r>
            <a:endParaRPr lang="en-US" dirty="0">
              <a:solidFill>
                <a:srgbClr val="000000"/>
              </a:solidFill>
            </a:endParaRPr>
          </a:p>
        </p:txBody>
      </p:sp>
      <p:sp>
        <p:nvSpPr>
          <p:cNvPr id="48" name="TextBox 47"/>
          <p:cNvSpPr txBox="1"/>
          <p:nvPr/>
        </p:nvSpPr>
        <p:spPr>
          <a:xfrm>
            <a:off x="7315565" y="4201295"/>
            <a:ext cx="515260" cy="369332"/>
          </a:xfrm>
          <a:prstGeom prst="rect">
            <a:avLst/>
          </a:prstGeom>
          <a:noFill/>
        </p:spPr>
        <p:txBody>
          <a:bodyPr wrap="none" rtlCol="0">
            <a:spAutoFit/>
          </a:bodyPr>
          <a:lstStyle/>
          <a:p>
            <a:r>
              <a:rPr lang="en-US" i="1" dirty="0" smtClean="0"/>
              <a:t>Hit</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 name="TextBox 38"/>
          <p:cNvSpPr txBox="1"/>
          <p:nvPr/>
        </p:nvSpPr>
        <p:spPr>
          <a:xfrm>
            <a:off x="2142065" y="2829562"/>
            <a:ext cx="583889" cy="369332"/>
          </a:xfrm>
          <a:prstGeom prst="rect">
            <a:avLst/>
          </a:prstGeom>
          <a:noFill/>
        </p:spPr>
        <p:txBody>
          <a:bodyPr wrap="none" rtlCol="0">
            <a:spAutoFit/>
          </a:bodyPr>
          <a:lstStyle/>
          <a:p>
            <a:r>
              <a:rPr lang="en-US" dirty="0" smtClean="0"/>
              <a:t>VPN</a:t>
            </a:r>
            <a:endParaRPr lang="en-US" dirty="0"/>
          </a:p>
        </p:txBody>
      </p:sp>
      <p:sp>
        <p:nvSpPr>
          <p:cNvPr id="43" name="TextBox 42"/>
          <p:cNvSpPr txBox="1"/>
          <p:nvPr/>
        </p:nvSpPr>
        <p:spPr>
          <a:xfrm>
            <a:off x="2534823" y="3097892"/>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8" name="Title 7"/>
          <p:cNvSpPr>
            <a:spLocks noGrp="1"/>
          </p:cNvSpPr>
          <p:nvPr>
            <p:ph type="title"/>
          </p:nvPr>
        </p:nvSpPr>
        <p:spPr/>
        <p:txBody>
          <a:bodyPr>
            <a:normAutofit fontScale="90000"/>
          </a:bodyPr>
          <a:lstStyle/>
          <a:p>
            <a:r>
              <a:rPr lang="en-US" dirty="0" smtClean="0"/>
              <a:t>Day in the Life of an </a:t>
            </a:r>
            <a:br>
              <a:rPr lang="en-US" dirty="0" smtClean="0"/>
            </a:br>
            <a:r>
              <a:rPr lang="en-US" dirty="0" smtClean="0"/>
              <a:t>(Instruction) Address</a:t>
            </a:r>
            <a:endParaRPr lang="en-US" dirty="0"/>
          </a:p>
        </p:txBody>
      </p:sp>
      <p:sp>
        <p:nvSpPr>
          <p:cNvPr id="5" name="Date Placeholder 4"/>
          <p:cNvSpPr>
            <a:spLocks noGrp="1"/>
          </p:cNvSpPr>
          <p:nvPr>
            <p:ph type="dt" sz="half" idx="10"/>
          </p:nvPr>
        </p:nvSpPr>
        <p:spPr/>
        <p:txBody>
          <a:bodyPr/>
          <a:lstStyle/>
          <a:p>
            <a:fld id="{FD7D5478-B35D-1A44-AA71-2BB1FE89F5BC}"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24</a:t>
            </a:fld>
            <a:endParaRPr lang="en-US" dirty="0"/>
          </a:p>
        </p:txBody>
      </p:sp>
      <p:sp>
        <p:nvSpPr>
          <p:cNvPr id="9" name="Rectangle 8"/>
          <p:cNvSpPr/>
          <p:nvPr/>
        </p:nvSpPr>
        <p:spPr>
          <a:xfrm>
            <a:off x="260946" y="183972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PC</a:t>
            </a:r>
            <a:endParaRPr lang="en-US" dirty="0">
              <a:solidFill>
                <a:srgbClr val="000000"/>
              </a:solidFill>
            </a:endParaRPr>
          </a:p>
        </p:txBody>
      </p:sp>
      <p:cxnSp>
        <p:nvCxnSpPr>
          <p:cNvPr id="15" name="Straight Arrow Connector 14"/>
          <p:cNvCxnSpPr>
            <a:stCxn id="9" idx="3"/>
          </p:cNvCxnSpPr>
          <p:nvPr/>
        </p:nvCxnSpPr>
        <p:spPr>
          <a:xfrm>
            <a:off x="1548282" y="2057158"/>
            <a:ext cx="55668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5929" y="1651000"/>
            <a:ext cx="5391219" cy="369332"/>
          </a:xfrm>
          <a:prstGeom prst="rect">
            <a:avLst/>
          </a:prstGeom>
          <a:noFill/>
        </p:spPr>
        <p:txBody>
          <a:bodyPr wrap="none" rtlCol="0">
            <a:spAutoFit/>
          </a:bodyPr>
          <a:lstStyle/>
          <a:p>
            <a:r>
              <a:rPr lang="en-US" dirty="0" smtClean="0"/>
              <a:t>Virtual Address (VA): Virtual Page Number (VPN), Offset</a:t>
            </a:r>
            <a:endParaRPr lang="en-US" dirty="0"/>
          </a:p>
        </p:txBody>
      </p:sp>
      <p:cxnSp>
        <p:nvCxnSpPr>
          <p:cNvPr id="25" name="Straight Connector 24"/>
          <p:cNvCxnSpPr/>
          <p:nvPr/>
        </p:nvCxnSpPr>
        <p:spPr>
          <a:xfrm rot="16200000" flipH="1">
            <a:off x="1558616" y="2602147"/>
            <a:ext cx="1163887" cy="33203"/>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269946" y="5832022"/>
            <a:ext cx="7596951" cy="646331"/>
          </a:xfrm>
          <a:prstGeom prst="rect">
            <a:avLst/>
          </a:prstGeom>
          <a:noFill/>
        </p:spPr>
        <p:txBody>
          <a:bodyPr wrap="none" rtlCol="0">
            <a:spAutoFit/>
          </a:bodyPr>
          <a:lstStyle/>
          <a:p>
            <a:r>
              <a:rPr lang="en-US" dirty="0" smtClean="0"/>
              <a:t>Day in the life of a data access is not too different</a:t>
            </a:r>
          </a:p>
          <a:p>
            <a:r>
              <a:rPr lang="en-US" dirty="0" smtClean="0"/>
              <a:t>Physical Data &amp; Instruction Cache, Virtual Memory, </a:t>
            </a:r>
            <a:r>
              <a:rPr lang="en-US" dirty="0" smtClean="0">
                <a:solidFill>
                  <a:srgbClr val="FF0000"/>
                </a:solidFill>
              </a:rPr>
              <a:t>TLB Miss</a:t>
            </a:r>
            <a:r>
              <a:rPr lang="en-US" dirty="0" smtClean="0"/>
              <a:t>, Page Table Access</a:t>
            </a:r>
            <a:endParaRPr lang="en-US" dirty="0"/>
          </a:p>
        </p:txBody>
      </p:sp>
      <p:sp>
        <p:nvSpPr>
          <p:cNvPr id="23" name="Rectangle 22"/>
          <p:cNvSpPr/>
          <p:nvPr/>
        </p:nvSpPr>
        <p:spPr>
          <a:xfrm>
            <a:off x="291571" y="2670529"/>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PTBR</a:t>
            </a:r>
            <a:endParaRPr lang="en-US" dirty="0">
              <a:solidFill>
                <a:srgbClr val="000000"/>
              </a:solidFill>
            </a:endParaRPr>
          </a:p>
        </p:txBody>
      </p:sp>
      <p:sp>
        <p:nvSpPr>
          <p:cNvPr id="24" name="TextBox 23"/>
          <p:cNvSpPr txBox="1"/>
          <p:nvPr/>
        </p:nvSpPr>
        <p:spPr>
          <a:xfrm>
            <a:off x="121779" y="3096322"/>
            <a:ext cx="1433731" cy="646331"/>
          </a:xfrm>
          <a:prstGeom prst="rect">
            <a:avLst/>
          </a:prstGeom>
          <a:noFill/>
        </p:spPr>
        <p:txBody>
          <a:bodyPr wrap="none" rtlCol="0">
            <a:spAutoFit/>
          </a:bodyPr>
          <a:lstStyle/>
          <a:p>
            <a:r>
              <a:rPr lang="en-US" dirty="0" smtClean="0"/>
              <a:t>Page Table</a:t>
            </a:r>
            <a:br>
              <a:rPr lang="en-US" dirty="0" smtClean="0"/>
            </a:br>
            <a:r>
              <a:rPr lang="en-US" dirty="0" smtClean="0"/>
              <a:t>Base Register</a:t>
            </a:r>
            <a:endParaRPr lang="en-US" dirty="0"/>
          </a:p>
        </p:txBody>
      </p:sp>
      <p:sp>
        <p:nvSpPr>
          <p:cNvPr id="26" name="Rectangle 25"/>
          <p:cNvSpPr/>
          <p:nvPr/>
        </p:nvSpPr>
        <p:spPr>
          <a:xfrm>
            <a:off x="1617083" y="3205621"/>
            <a:ext cx="70002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a:t>
            </a:r>
            <a:endParaRPr lang="en-US" sz="2400" b="1" dirty="0">
              <a:solidFill>
                <a:srgbClr val="000000"/>
              </a:solidFill>
            </a:endParaRPr>
          </a:p>
        </p:txBody>
      </p:sp>
      <p:sp>
        <p:nvSpPr>
          <p:cNvPr id="38" name="Freeform 37"/>
          <p:cNvSpPr/>
          <p:nvPr/>
        </p:nvSpPr>
        <p:spPr>
          <a:xfrm>
            <a:off x="1566333" y="2860200"/>
            <a:ext cx="211667" cy="338667"/>
          </a:xfrm>
          <a:custGeom>
            <a:avLst/>
            <a:gdLst>
              <a:gd name="connsiteX0" fmla="*/ 0 w 211667"/>
              <a:gd name="connsiteY0" fmla="*/ 0 h 338667"/>
              <a:gd name="connsiteX1" fmla="*/ 211667 w 211667"/>
              <a:gd name="connsiteY1" fmla="*/ 0 h 338667"/>
              <a:gd name="connsiteX2" fmla="*/ 211667 w 211667"/>
              <a:gd name="connsiteY2" fmla="*/ 338667 h 338667"/>
            </a:gdLst>
            <a:ahLst/>
            <a:cxnLst>
              <a:cxn ang="0">
                <a:pos x="connsiteX0" y="connsiteY0"/>
              </a:cxn>
              <a:cxn ang="0">
                <a:pos x="connsiteX1" y="connsiteY1"/>
              </a:cxn>
              <a:cxn ang="0">
                <a:pos x="connsiteX2" y="connsiteY2"/>
              </a:cxn>
            </a:cxnLst>
            <a:rect l="l" t="t" r="r" b="b"/>
            <a:pathLst>
              <a:path w="211667" h="338667">
                <a:moveTo>
                  <a:pt x="0" y="0"/>
                </a:moveTo>
                <a:lnTo>
                  <a:pt x="211667" y="0"/>
                </a:lnTo>
                <a:lnTo>
                  <a:pt x="211667" y="338667"/>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1787666" y="2287837"/>
            <a:ext cx="700026" cy="4348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TLB</a:t>
            </a:r>
            <a:endParaRPr lang="en-US" dirty="0">
              <a:solidFill>
                <a:srgbClr val="FF0000"/>
              </a:solidFill>
            </a:endParaRPr>
          </a:p>
        </p:txBody>
      </p:sp>
      <p:sp>
        <p:nvSpPr>
          <p:cNvPr id="40" name="Rectangle 39"/>
          <p:cNvSpPr/>
          <p:nvPr/>
        </p:nvSpPr>
        <p:spPr>
          <a:xfrm>
            <a:off x="3592718" y="3227170"/>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a:t>
            </a:r>
            <a:endParaRPr lang="en-US" dirty="0">
              <a:solidFill>
                <a:srgbClr val="000000"/>
              </a:solidFill>
            </a:endParaRPr>
          </a:p>
        </p:txBody>
      </p:sp>
      <p:cxnSp>
        <p:nvCxnSpPr>
          <p:cNvPr id="42" name="Straight Arrow Connector 41"/>
          <p:cNvCxnSpPr/>
          <p:nvPr/>
        </p:nvCxnSpPr>
        <p:spPr>
          <a:xfrm flipV="1">
            <a:off x="2309558" y="3444223"/>
            <a:ext cx="1291504" cy="62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557275" y="2504890"/>
            <a:ext cx="671140" cy="369332"/>
          </a:xfrm>
          <a:prstGeom prst="rect">
            <a:avLst/>
          </a:prstGeom>
          <a:noFill/>
        </p:spPr>
        <p:txBody>
          <a:bodyPr wrap="none" rtlCol="0">
            <a:spAutoFit/>
          </a:bodyPr>
          <a:lstStyle/>
          <a:p>
            <a:r>
              <a:rPr lang="en-US" i="1" dirty="0" smtClean="0">
                <a:solidFill>
                  <a:srgbClr val="FF0000"/>
                </a:solidFill>
              </a:rPr>
              <a:t>Miss</a:t>
            </a:r>
            <a:endParaRPr lang="en-US" i="1" dirty="0">
              <a:solidFill>
                <a:srgbClr val="FF0000"/>
              </a:solidFill>
            </a:endParaRPr>
          </a:p>
        </p:txBody>
      </p:sp>
      <p:sp>
        <p:nvSpPr>
          <p:cNvPr id="31" name="TextBox 30"/>
          <p:cNvSpPr txBox="1"/>
          <p:nvPr/>
        </p:nvSpPr>
        <p:spPr>
          <a:xfrm>
            <a:off x="4797251" y="3509648"/>
            <a:ext cx="671140" cy="369332"/>
          </a:xfrm>
          <a:prstGeom prst="rect">
            <a:avLst/>
          </a:prstGeom>
          <a:noFill/>
        </p:spPr>
        <p:txBody>
          <a:bodyPr wrap="none" rtlCol="0">
            <a:spAutoFit/>
          </a:bodyPr>
          <a:lstStyle/>
          <a:p>
            <a:r>
              <a:rPr lang="en-US" i="1" dirty="0" smtClean="0"/>
              <a:t>Miss</a:t>
            </a:r>
            <a:endParaRPr lang="en-US" i="1" dirty="0"/>
          </a:p>
        </p:txBody>
      </p:sp>
      <p:sp>
        <p:nvSpPr>
          <p:cNvPr id="32" name="Rectangle 31"/>
          <p:cNvSpPr/>
          <p:nvPr/>
        </p:nvSpPr>
        <p:spPr>
          <a:xfrm>
            <a:off x="3644907" y="4392639"/>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cxnSp>
        <p:nvCxnSpPr>
          <p:cNvPr id="33" name="Straight Arrow Connector 32"/>
          <p:cNvCxnSpPr/>
          <p:nvPr/>
        </p:nvCxnSpPr>
        <p:spPr>
          <a:xfrm>
            <a:off x="4932251" y="4606163"/>
            <a:ext cx="1104311"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005839" y="4273501"/>
            <a:ext cx="820357" cy="923330"/>
          </a:xfrm>
          <a:prstGeom prst="rect">
            <a:avLst/>
          </a:prstGeom>
          <a:noFill/>
        </p:spPr>
        <p:txBody>
          <a:bodyPr wrap="none" rtlCol="0">
            <a:spAutoFit/>
          </a:bodyPr>
          <a:lstStyle/>
          <a:p>
            <a:r>
              <a:rPr lang="en-US" dirty="0" smtClean="0"/>
              <a:t>PA</a:t>
            </a:r>
          </a:p>
          <a:p>
            <a:r>
              <a:rPr lang="en-US" dirty="0" smtClean="0"/>
              <a:t>(PPN, </a:t>
            </a:r>
          </a:p>
          <a:p>
            <a:r>
              <a:rPr lang="en-US" dirty="0" smtClean="0"/>
              <a:t>Offset)</a:t>
            </a:r>
            <a:endParaRPr lang="en-US" dirty="0"/>
          </a:p>
        </p:txBody>
      </p:sp>
      <p:sp>
        <p:nvSpPr>
          <p:cNvPr id="35" name="Freeform 34"/>
          <p:cNvSpPr/>
          <p:nvPr/>
        </p:nvSpPr>
        <p:spPr>
          <a:xfrm>
            <a:off x="2487690" y="3426828"/>
            <a:ext cx="1130768" cy="1235049"/>
          </a:xfrm>
          <a:custGeom>
            <a:avLst/>
            <a:gdLst>
              <a:gd name="connsiteX0" fmla="*/ 0 w 1670058"/>
              <a:gd name="connsiteY0" fmla="*/ 0 h 1043704"/>
              <a:gd name="connsiteX1" fmla="*/ 0 w 1670058"/>
              <a:gd name="connsiteY1" fmla="*/ 1043704 h 1043704"/>
              <a:gd name="connsiteX2" fmla="*/ 1670058 w 1670058"/>
              <a:gd name="connsiteY2" fmla="*/ 1026309 h 1043704"/>
            </a:gdLst>
            <a:ahLst/>
            <a:cxnLst>
              <a:cxn ang="0">
                <a:pos x="connsiteX0" y="connsiteY0"/>
              </a:cxn>
              <a:cxn ang="0">
                <a:pos x="connsiteX1" y="connsiteY1"/>
              </a:cxn>
              <a:cxn ang="0">
                <a:pos x="connsiteX2" y="connsiteY2"/>
              </a:cxn>
            </a:cxnLst>
            <a:rect l="l" t="t" r="r" b="b"/>
            <a:pathLst>
              <a:path w="1670058" h="1043704">
                <a:moveTo>
                  <a:pt x="0" y="0"/>
                </a:moveTo>
                <a:lnTo>
                  <a:pt x="0" y="1043704"/>
                </a:lnTo>
                <a:lnTo>
                  <a:pt x="1670058" y="1026309"/>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617635" y="4328785"/>
            <a:ext cx="1296223" cy="923330"/>
          </a:xfrm>
          <a:prstGeom prst="rect">
            <a:avLst/>
          </a:prstGeom>
          <a:noFill/>
        </p:spPr>
        <p:txBody>
          <a:bodyPr wrap="none" rtlCol="0">
            <a:spAutoFit/>
          </a:bodyPr>
          <a:lstStyle/>
          <a:p>
            <a:r>
              <a:rPr lang="en-US" dirty="0" smtClean="0"/>
              <a:t/>
            </a:r>
            <a:br>
              <a:rPr lang="en-US" dirty="0" smtClean="0"/>
            </a:br>
            <a:r>
              <a:rPr lang="en-US" dirty="0" smtClean="0"/>
              <a:t>(@Page</a:t>
            </a:r>
            <a:br>
              <a:rPr lang="en-US" dirty="0" smtClean="0"/>
            </a:br>
            <a:r>
              <a:rPr lang="en-US" dirty="0" smtClean="0"/>
              <a:t>Table Entry)</a:t>
            </a:r>
            <a:endParaRPr lang="en-US" dirty="0"/>
          </a:p>
        </p:txBody>
      </p:sp>
      <p:sp>
        <p:nvSpPr>
          <p:cNvPr id="37" name="Freeform 36"/>
          <p:cNvSpPr/>
          <p:nvPr/>
        </p:nvSpPr>
        <p:spPr>
          <a:xfrm flipH="1">
            <a:off x="5601651" y="2015067"/>
            <a:ext cx="816082" cy="2890337"/>
          </a:xfrm>
          <a:custGeom>
            <a:avLst/>
            <a:gdLst>
              <a:gd name="connsiteX0" fmla="*/ 0 w 3270529"/>
              <a:gd name="connsiteY0" fmla="*/ 0 h 2957159"/>
              <a:gd name="connsiteX1" fmla="*/ 0 w 3270529"/>
              <a:gd name="connsiteY1" fmla="*/ 295716 h 2957159"/>
              <a:gd name="connsiteX2" fmla="*/ 3253133 w 3270529"/>
              <a:gd name="connsiteY2" fmla="*/ 330506 h 2957159"/>
              <a:gd name="connsiteX3" fmla="*/ 3270529 w 3270529"/>
              <a:gd name="connsiteY3" fmla="*/ 2957159 h 2957159"/>
            </a:gdLst>
            <a:ahLst/>
            <a:cxnLst>
              <a:cxn ang="0">
                <a:pos x="connsiteX0" y="connsiteY0"/>
              </a:cxn>
              <a:cxn ang="0">
                <a:pos x="connsiteX1" y="connsiteY1"/>
              </a:cxn>
              <a:cxn ang="0">
                <a:pos x="connsiteX2" y="connsiteY2"/>
              </a:cxn>
              <a:cxn ang="0">
                <a:pos x="connsiteX3" y="connsiteY3"/>
              </a:cxn>
            </a:cxnLst>
            <a:rect l="l" t="t" r="r" b="b"/>
            <a:pathLst>
              <a:path w="3270529" h="2957159">
                <a:moveTo>
                  <a:pt x="0" y="0"/>
                </a:moveTo>
                <a:lnTo>
                  <a:pt x="0" y="295716"/>
                </a:lnTo>
                <a:lnTo>
                  <a:pt x="3253133" y="330506"/>
                </a:lnTo>
                <a:lnTo>
                  <a:pt x="3270529" y="2957159"/>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Rectangle 46"/>
          <p:cNvSpPr/>
          <p:nvPr/>
        </p:nvSpPr>
        <p:spPr>
          <a:xfrm>
            <a:off x="6041451" y="4388483"/>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a:t>
            </a:r>
            <a:endParaRPr lang="en-US" dirty="0">
              <a:solidFill>
                <a:srgbClr val="000000"/>
              </a:solidFill>
            </a:endParaRPr>
          </a:p>
        </p:txBody>
      </p:sp>
      <p:sp>
        <p:nvSpPr>
          <p:cNvPr id="48" name="TextBox 47"/>
          <p:cNvSpPr txBox="1"/>
          <p:nvPr/>
        </p:nvSpPr>
        <p:spPr>
          <a:xfrm>
            <a:off x="7315565" y="4201295"/>
            <a:ext cx="671140" cy="369332"/>
          </a:xfrm>
          <a:prstGeom prst="rect">
            <a:avLst/>
          </a:prstGeom>
          <a:noFill/>
        </p:spPr>
        <p:txBody>
          <a:bodyPr wrap="none" rtlCol="0">
            <a:spAutoFit/>
          </a:bodyPr>
          <a:lstStyle/>
          <a:p>
            <a:r>
              <a:rPr lang="en-US" i="1" dirty="0" smtClean="0"/>
              <a:t>Miss</a:t>
            </a:r>
            <a:endParaRPr lang="en-US" i="1" dirty="0"/>
          </a:p>
        </p:txBody>
      </p:sp>
      <p:sp>
        <p:nvSpPr>
          <p:cNvPr id="41" name="Rectangle 40"/>
          <p:cNvSpPr/>
          <p:nvPr/>
        </p:nvSpPr>
        <p:spPr>
          <a:xfrm>
            <a:off x="6049816" y="5109984"/>
            <a:ext cx="1287336" cy="4348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MEM</a:t>
            </a:r>
            <a:endParaRPr lang="en-US" dirty="0">
              <a:solidFill>
                <a:srgbClr val="000000"/>
              </a:solidFill>
            </a:endParaRPr>
          </a:p>
        </p:txBody>
      </p:sp>
      <p:sp>
        <p:nvSpPr>
          <p:cNvPr id="44" name="Freeform 43"/>
          <p:cNvSpPr/>
          <p:nvPr/>
        </p:nvSpPr>
        <p:spPr>
          <a:xfrm>
            <a:off x="6814769" y="5314964"/>
            <a:ext cx="717550" cy="641350"/>
          </a:xfrm>
          <a:custGeom>
            <a:avLst/>
            <a:gdLst>
              <a:gd name="connsiteX0" fmla="*/ 520700 w 717550"/>
              <a:gd name="connsiteY0" fmla="*/ 6350 h 641350"/>
              <a:gd name="connsiteX1" fmla="*/ 717550 w 717550"/>
              <a:gd name="connsiteY1" fmla="*/ 0 h 641350"/>
              <a:gd name="connsiteX2" fmla="*/ 717550 w 717550"/>
              <a:gd name="connsiteY2" fmla="*/ 641350 h 641350"/>
              <a:gd name="connsiteX3" fmla="*/ 0 w 717550"/>
              <a:gd name="connsiteY3" fmla="*/ 641350 h 641350"/>
            </a:gdLst>
            <a:ahLst/>
            <a:cxnLst>
              <a:cxn ang="0">
                <a:pos x="connsiteX0" y="connsiteY0"/>
              </a:cxn>
              <a:cxn ang="0">
                <a:pos x="connsiteX1" y="connsiteY1"/>
              </a:cxn>
              <a:cxn ang="0">
                <a:pos x="connsiteX2" y="connsiteY2"/>
              </a:cxn>
              <a:cxn ang="0">
                <a:pos x="connsiteX3" y="connsiteY3"/>
              </a:cxn>
            </a:cxnLst>
            <a:rect l="l" t="t" r="r" b="b"/>
            <a:pathLst>
              <a:path w="717550" h="641350">
                <a:moveTo>
                  <a:pt x="520700" y="6350"/>
                </a:moveTo>
                <a:lnTo>
                  <a:pt x="717550" y="0"/>
                </a:lnTo>
                <a:lnTo>
                  <a:pt x="717550" y="641350"/>
                </a:lnTo>
                <a:lnTo>
                  <a:pt x="0" y="641350"/>
                </a:lnTo>
              </a:path>
            </a:pathLst>
          </a:cu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5635592" y="4928521"/>
            <a:ext cx="420458" cy="369332"/>
          </a:xfrm>
          <a:prstGeom prst="rect">
            <a:avLst/>
          </a:prstGeom>
          <a:noFill/>
        </p:spPr>
        <p:txBody>
          <a:bodyPr wrap="none" rtlCol="0">
            <a:spAutoFit/>
          </a:bodyPr>
          <a:lstStyle/>
          <a:p>
            <a:r>
              <a:rPr lang="en-US" dirty="0" smtClean="0"/>
              <a:t>PA</a:t>
            </a:r>
            <a:endParaRPr lang="en-US" dirty="0"/>
          </a:p>
        </p:txBody>
      </p:sp>
      <p:sp>
        <p:nvSpPr>
          <p:cNvPr id="50" name="TextBox 49"/>
          <p:cNvSpPr txBox="1"/>
          <p:nvPr/>
        </p:nvSpPr>
        <p:spPr>
          <a:xfrm>
            <a:off x="6323098" y="5552635"/>
            <a:ext cx="1200081" cy="369332"/>
          </a:xfrm>
          <a:prstGeom prst="rect">
            <a:avLst/>
          </a:prstGeom>
          <a:noFill/>
        </p:spPr>
        <p:txBody>
          <a:bodyPr wrap="none" rtlCol="0">
            <a:spAutoFit/>
          </a:bodyPr>
          <a:lstStyle/>
          <a:p>
            <a:r>
              <a:rPr lang="en-US" dirty="0" smtClean="0"/>
              <a:t>Instruction</a:t>
            </a:r>
            <a:endParaRPr lang="en-US" dirty="0"/>
          </a:p>
        </p:txBody>
      </p:sp>
      <p:cxnSp>
        <p:nvCxnSpPr>
          <p:cNvPr id="53" name="Straight Arrow Connector 52"/>
          <p:cNvCxnSpPr/>
          <p:nvPr/>
        </p:nvCxnSpPr>
        <p:spPr>
          <a:xfrm flipV="1">
            <a:off x="5027569" y="5316793"/>
            <a:ext cx="1074411" cy="609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4636179" y="4966288"/>
            <a:ext cx="74798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29600" cy="4732867"/>
          </a:xfrm>
        </p:spPr>
        <p:txBody>
          <a:bodyPr>
            <a:normAutofit fontScale="92500" lnSpcReduction="20000"/>
          </a:bodyPr>
          <a:lstStyle/>
          <a:p>
            <a:r>
              <a:rPr lang="en-US" dirty="0" smtClean="0"/>
              <a:t>1 more  Lecture: End off course Overview/Cal Culture/HKN Evaluation</a:t>
            </a:r>
          </a:p>
          <a:p>
            <a:pPr lvl="1"/>
            <a:r>
              <a:rPr lang="en-US" dirty="0" smtClean="0"/>
              <a:t>film “Powers of 10”? Will show 9:31AM </a:t>
            </a:r>
            <a:r>
              <a:rPr lang="en-US" dirty="0" err="1" smtClean="0"/>
              <a:t>Th</a:t>
            </a:r>
            <a:endParaRPr lang="en-US" dirty="0" smtClean="0"/>
          </a:p>
          <a:p>
            <a:pPr lvl="1"/>
            <a:r>
              <a:rPr lang="en-US" dirty="0" smtClean="0"/>
              <a:t>www.powersof10.com/</a:t>
            </a:r>
          </a:p>
          <a:p>
            <a:r>
              <a:rPr lang="en-US" dirty="0" smtClean="0"/>
              <a:t>Please fill out final 61C Survey:</a:t>
            </a:r>
            <a:r>
              <a:rPr lang="en-US" u="sng" dirty="0" smtClean="0">
                <a:hlinkClick r:id="rId2"/>
              </a:rPr>
              <a:t>https://www.surveymonkey.com/s/61Cspr12Final</a:t>
            </a:r>
            <a:endParaRPr lang="en-US" dirty="0" smtClean="0"/>
          </a:p>
          <a:p>
            <a:r>
              <a:rPr lang="en-US" dirty="0" smtClean="0"/>
              <a:t>All grades but Project 4 finalized: 4/27; </a:t>
            </a:r>
            <a:r>
              <a:rPr lang="en-US" dirty="0" err="1" smtClean="0"/>
              <a:t>Proj</a:t>
            </a:r>
            <a:r>
              <a:rPr lang="en-US" dirty="0" smtClean="0"/>
              <a:t> 4 5/1 </a:t>
            </a:r>
          </a:p>
          <a:p>
            <a:r>
              <a:rPr lang="en-US" dirty="0" smtClean="0"/>
              <a:t>Go to lab to finalize any labs </a:t>
            </a:r>
            <a:r>
              <a:rPr lang="en-US" dirty="0" err="1" smtClean="0"/>
              <a:t>Th</a:t>
            </a:r>
            <a:r>
              <a:rPr lang="en-US" dirty="0" smtClean="0"/>
              <a:t>/Fr</a:t>
            </a:r>
          </a:p>
          <a:p>
            <a:r>
              <a:rPr lang="en-US" dirty="0" smtClean="0"/>
              <a:t>Final Review:  Sunday April 29, 2-5PM, 2050 VLSB</a:t>
            </a:r>
          </a:p>
          <a:p>
            <a:r>
              <a:rPr lang="en-US" dirty="0" smtClean="0"/>
              <a:t>Extra office hours: Thu-Fri May 3-4 1 to 5PM</a:t>
            </a:r>
          </a:p>
          <a:p>
            <a:r>
              <a:rPr lang="en-US" u="sng" dirty="0" smtClean="0">
                <a:solidFill>
                  <a:srgbClr val="FF0000"/>
                </a:solidFill>
              </a:rPr>
              <a:t>Final: Wed May 9 11:30-2:30, 1 PIMENTEL</a:t>
            </a:r>
          </a:p>
          <a:p>
            <a:pPr lvl="1"/>
            <a:endParaRPr lang="en-US" dirty="0"/>
          </a:p>
        </p:txBody>
      </p:sp>
      <p:sp>
        <p:nvSpPr>
          <p:cNvPr id="4" name="Date Placeholder 3"/>
          <p:cNvSpPr>
            <a:spLocks noGrp="1"/>
          </p:cNvSpPr>
          <p:nvPr>
            <p:ph type="dt" sz="half" idx="10"/>
          </p:nvPr>
        </p:nvSpPr>
        <p:spPr/>
        <p:txBody>
          <a:bodyPr/>
          <a:lstStyle/>
          <a:p>
            <a:fld id="{74811E00-13CA-6741-AAFF-ED7360FCFCB1}"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F7F7F"/>
                </a:solidFill>
              </a:rPr>
              <a:t>Virtual Memory, Pass 2</a:t>
            </a:r>
            <a:endParaRPr lang="en-US" dirty="0" smtClean="0">
              <a:solidFill>
                <a:srgbClr val="7F7F7F"/>
              </a:solidFill>
            </a:endParaRPr>
          </a:p>
          <a:p>
            <a:r>
              <a:rPr lang="en-US" dirty="0" smtClean="0">
                <a:solidFill>
                  <a:srgbClr val="7F7F7F"/>
                </a:solidFill>
              </a:rPr>
              <a:t>Translation </a:t>
            </a:r>
            <a:r>
              <a:rPr lang="en-US" dirty="0" err="1" smtClean="0">
                <a:solidFill>
                  <a:srgbClr val="7F7F7F"/>
                </a:solidFill>
              </a:rPr>
              <a:t>Lookaside</a:t>
            </a:r>
            <a:r>
              <a:rPr lang="en-US" dirty="0" smtClean="0">
                <a:solidFill>
                  <a:srgbClr val="7F7F7F"/>
                </a:solidFill>
              </a:rPr>
              <a:t> Buffer (TLB)</a:t>
            </a:r>
          </a:p>
          <a:p>
            <a:r>
              <a:rPr lang="en-US" dirty="0" smtClean="0">
                <a:solidFill>
                  <a:srgbClr val="7F7F7F"/>
                </a:solidFill>
              </a:rPr>
              <a:t>A day in the life of an instruction with TLB</a:t>
            </a:r>
            <a:endParaRPr lang="en-US" dirty="0" smtClean="0">
              <a:solidFill>
                <a:srgbClr val="7F7F7F"/>
              </a:solidFill>
            </a:endParaRPr>
          </a:p>
          <a:p>
            <a:r>
              <a:rPr lang="en-US" dirty="0" err="1" smtClean="0">
                <a:solidFill>
                  <a:srgbClr val="7F7F7F"/>
                </a:solidFill>
              </a:rPr>
              <a:t>Administrivia</a:t>
            </a:r>
            <a:endParaRPr lang="en-US" dirty="0" smtClean="0">
              <a:solidFill>
                <a:srgbClr val="7F7F7F"/>
              </a:solidFill>
            </a:endParaRPr>
          </a:p>
          <a:p>
            <a:r>
              <a:rPr lang="en-US" dirty="0" smtClean="0"/>
              <a:t>TLB </a:t>
            </a:r>
            <a:r>
              <a:rPr lang="en-US" dirty="0" smtClean="0"/>
              <a:t>Performance Impact and Nehalem</a:t>
            </a:r>
          </a:p>
          <a:p>
            <a:r>
              <a:rPr lang="en-US" dirty="0" smtClean="0"/>
              <a:t>Matrix Multiply: Inside Edition!</a:t>
            </a:r>
          </a:p>
          <a:p>
            <a:r>
              <a:rPr lang="en-US" dirty="0" smtClean="0"/>
              <a:t>Peer Instructions</a:t>
            </a:r>
          </a:p>
          <a:p>
            <a:r>
              <a:rPr lang="en-US" dirty="0" smtClean="0"/>
              <a:t>Reduced Instruction Set Computers </a:t>
            </a:r>
            <a:br>
              <a:rPr lang="en-US" dirty="0" smtClean="0"/>
            </a:br>
            <a:r>
              <a:rPr lang="en-US" dirty="0" smtClean="0"/>
              <a:t>(if time is available)</a:t>
            </a:r>
          </a:p>
          <a:p>
            <a:r>
              <a:rPr lang="en-US" dirty="0" smtClean="0"/>
              <a:t>Summary</a:t>
            </a:r>
          </a:p>
        </p:txBody>
      </p:sp>
      <p:sp>
        <p:nvSpPr>
          <p:cNvPr id="7" name="Date Placeholder 6"/>
          <p:cNvSpPr>
            <a:spLocks noGrp="1"/>
          </p:cNvSpPr>
          <p:nvPr>
            <p:ph type="dt" sz="half" idx="10"/>
          </p:nvPr>
        </p:nvSpPr>
        <p:spPr/>
        <p:txBody>
          <a:bodyPr/>
          <a:lstStyle/>
          <a:p>
            <a:fld id="{06E1C625-9DB9-AA4D-BE3C-506238AD4165}" type="datetime1">
              <a:rPr lang="en-US" smtClean="0"/>
              <a:pPr/>
              <a:t>4/24/12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26</a:t>
            </a:fld>
            <a:endParaRPr lang="en-US" dirty="0"/>
          </a:p>
        </p:txBody>
      </p:sp>
      <p:sp>
        <p:nvSpPr>
          <p:cNvPr id="9" name="Footer Placeholder 8"/>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err="1" smtClean="0"/>
              <a:t>TLBs</a:t>
            </a:r>
            <a:r>
              <a:rPr lang="en-US" dirty="0" smtClean="0"/>
              <a:t> on Performance</a:t>
            </a:r>
            <a:endParaRPr lang="en-US" dirty="0"/>
          </a:p>
        </p:txBody>
      </p:sp>
      <p:sp>
        <p:nvSpPr>
          <p:cNvPr id="3" name="Content Placeholder 2"/>
          <p:cNvSpPr>
            <a:spLocks noGrp="1"/>
          </p:cNvSpPr>
          <p:nvPr>
            <p:ph idx="1"/>
          </p:nvPr>
        </p:nvSpPr>
        <p:spPr/>
        <p:txBody>
          <a:bodyPr/>
          <a:lstStyle/>
          <a:p>
            <a:r>
              <a:rPr lang="en-US" dirty="0" smtClean="0"/>
              <a:t>Each TLB miss to Page Table ~ L1 Cache miss</a:t>
            </a:r>
          </a:p>
          <a:p>
            <a:r>
              <a:rPr lang="en-US" dirty="0" smtClean="0"/>
              <a:t>Page sizes are 4 KB to 8 KB (4 KB on x86)</a:t>
            </a:r>
          </a:p>
          <a:p>
            <a:r>
              <a:rPr lang="en-US" dirty="0" smtClean="0"/>
              <a:t>TLB has typically 128 entries</a:t>
            </a:r>
          </a:p>
          <a:p>
            <a:pPr lvl="1"/>
            <a:r>
              <a:rPr lang="en-US" dirty="0" smtClean="0"/>
              <a:t>Set Associative or Fully Associative</a:t>
            </a:r>
          </a:p>
          <a:p>
            <a:pPr>
              <a:buClr>
                <a:schemeClr val="tx1"/>
              </a:buClr>
            </a:pPr>
            <a:r>
              <a:rPr lang="en-US" altLang="ko-KR" i="1" dirty="0" smtClean="0">
                <a:solidFill>
                  <a:srgbClr val="FF0000"/>
                </a:solidFill>
                <a:ea typeface="굴림" charset="-127"/>
                <a:cs typeface="굴림" charset="-127"/>
              </a:rPr>
              <a:t>TLB Reach</a:t>
            </a:r>
            <a:r>
              <a:rPr lang="en-US" altLang="ko-KR" dirty="0" smtClean="0">
                <a:solidFill>
                  <a:srgbClr val="56127A"/>
                </a:solidFill>
                <a:ea typeface="굴림" charset="-127"/>
                <a:cs typeface="굴림" charset="-127"/>
              </a:rPr>
              <a:t>: </a:t>
            </a:r>
            <a:r>
              <a:rPr lang="en-US" altLang="ko-KR" dirty="0" smtClean="0">
                <a:ea typeface="굴림" charset="-127"/>
                <a:cs typeface="굴림" charset="-127"/>
              </a:rPr>
              <a:t>Size of largest virtual address space that can be simultaneously mapped by TLB:</a:t>
            </a:r>
          </a:p>
          <a:p>
            <a:r>
              <a:rPr lang="en-US" altLang="ko-KR" dirty="0" smtClean="0">
                <a:solidFill>
                  <a:schemeClr val="accent1"/>
                </a:solidFill>
                <a:ea typeface="굴림" charset="-127"/>
                <a:cs typeface="굴림" charset="-127"/>
              </a:rPr>
              <a:t>128 * 4 KB = 512 KB = 0.5 MB!</a:t>
            </a:r>
          </a:p>
          <a:p>
            <a:r>
              <a:rPr lang="en-US" altLang="ko-KR" i="1" dirty="0" smtClean="0">
                <a:solidFill>
                  <a:schemeClr val="accent1"/>
                </a:solidFill>
                <a:ea typeface="굴림" charset="-127"/>
                <a:cs typeface="굴림" charset="-127"/>
              </a:rPr>
              <a:t>What can you do to have better performance?</a:t>
            </a:r>
          </a:p>
          <a:p>
            <a:endParaRPr lang="en-US" dirty="0"/>
          </a:p>
        </p:txBody>
      </p:sp>
      <p:sp>
        <p:nvSpPr>
          <p:cNvPr id="4" name="Date Placeholder 3"/>
          <p:cNvSpPr>
            <a:spLocks noGrp="1"/>
          </p:cNvSpPr>
          <p:nvPr>
            <p:ph type="dt" sz="half" idx="10"/>
          </p:nvPr>
        </p:nvSpPr>
        <p:spPr/>
        <p:txBody>
          <a:bodyPr/>
          <a:lstStyle/>
          <a:p>
            <a:fld id="{C8A14413-CF9E-624F-89FA-80DB98590052}"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2"/>
              </a:rPr>
              <a:t>Student Roulette?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TLB Performance</a:t>
            </a:r>
            <a:endParaRPr lang="en-US" dirty="0"/>
          </a:p>
        </p:txBody>
      </p:sp>
      <p:sp>
        <p:nvSpPr>
          <p:cNvPr id="3" name="Content Placeholder 2"/>
          <p:cNvSpPr>
            <a:spLocks noGrp="1"/>
          </p:cNvSpPr>
          <p:nvPr>
            <p:ph idx="1"/>
          </p:nvPr>
        </p:nvSpPr>
        <p:spPr/>
        <p:txBody>
          <a:bodyPr>
            <a:normAutofit/>
          </a:bodyPr>
          <a:lstStyle/>
          <a:p>
            <a:r>
              <a:rPr lang="en-US" dirty="0" smtClean="0"/>
              <a:t>Add larger page size that operating system can use in situations when OS knows that object is big and protection of whole object OK</a:t>
            </a:r>
          </a:p>
          <a:p>
            <a:pPr lvl="1"/>
            <a:r>
              <a:rPr lang="en-US" dirty="0" smtClean="0"/>
              <a:t>X86 has 4 KB pages + 2 MB and 4 MB “</a:t>
            </a:r>
            <a:r>
              <a:rPr lang="en-US" dirty="0" err="1" smtClean="0"/>
              <a:t>superpages</a:t>
            </a:r>
            <a:r>
              <a:rPr lang="en-US" dirty="0" smtClean="0"/>
              <a:t>”</a:t>
            </a:r>
          </a:p>
          <a:p>
            <a:r>
              <a:rPr lang="en-US" dirty="0" smtClean="0"/>
              <a:t>Have 2 Levels of TLB just like 2 levels of cache instead of going directly to Page Table on L1 TLB miss</a:t>
            </a:r>
            <a:endParaRPr lang="en-US" dirty="0"/>
          </a:p>
        </p:txBody>
      </p:sp>
      <p:sp>
        <p:nvSpPr>
          <p:cNvPr id="4" name="Date Placeholder 3"/>
          <p:cNvSpPr>
            <a:spLocks noGrp="1"/>
          </p:cNvSpPr>
          <p:nvPr>
            <p:ph type="dt" sz="half" idx="10"/>
          </p:nvPr>
        </p:nvSpPr>
        <p:spPr/>
        <p:txBody>
          <a:bodyPr/>
          <a:lstStyle/>
          <a:p>
            <a:fld id="{BEB485F6-BB64-9D44-A487-43666E4F64E8}"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TLB</a:t>
            </a:r>
            <a:endParaRPr lang="en-US" dirty="0"/>
          </a:p>
        </p:txBody>
      </p:sp>
      <p:sp>
        <p:nvSpPr>
          <p:cNvPr id="3" name="Content Placeholder 2"/>
          <p:cNvSpPr>
            <a:spLocks noGrp="1"/>
          </p:cNvSpPr>
          <p:nvPr>
            <p:ph idx="1"/>
          </p:nvPr>
        </p:nvSpPr>
        <p:spPr/>
        <p:txBody>
          <a:bodyPr/>
          <a:lstStyle/>
          <a:p>
            <a:r>
              <a:rPr lang="en-US" dirty="0" smtClean="0"/>
              <a:t>Page Table keeps track of whether page needs to be written back to disk if its been modified</a:t>
            </a:r>
          </a:p>
          <a:p>
            <a:pPr lvl="1"/>
            <a:r>
              <a:rPr lang="en-US" dirty="0" smtClean="0"/>
              <a:t>Has a Page Table Dirty Bit</a:t>
            </a:r>
          </a:p>
          <a:p>
            <a:r>
              <a:rPr lang="en-US" dirty="0" smtClean="0"/>
              <a:t>So also have “Page Dirty Bit” in TLB, set when any data in page is written</a:t>
            </a:r>
          </a:p>
          <a:p>
            <a:r>
              <a:rPr lang="en-US" dirty="0" smtClean="0"/>
              <a:t>When TLB entry replaced, corresponding Page Dirty Bit is set in Page Table Entry</a:t>
            </a:r>
            <a:endParaRPr lang="en-US" dirty="0"/>
          </a:p>
        </p:txBody>
      </p:sp>
      <p:sp>
        <p:nvSpPr>
          <p:cNvPr id="4" name="Date Placeholder 3"/>
          <p:cNvSpPr>
            <a:spLocks noGrp="1"/>
          </p:cNvSpPr>
          <p:nvPr>
            <p:ph type="dt" sz="half" idx="10"/>
          </p:nvPr>
        </p:nvSpPr>
        <p:spPr/>
        <p:txBody>
          <a:bodyPr/>
          <a:lstStyle/>
          <a:p>
            <a:fld id="{3C566302-B39D-3547-B583-2DBBE34404D6}"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a:p>
            <a:pPr lvl="1">
              <a:lnSpc>
                <a:spcPct val="90000"/>
              </a:lnSpc>
              <a:buNone/>
            </a:pPr>
            <a:endParaRPr lang="en-US" sz="1800" dirty="0" smtClean="0"/>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96610"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61" name="Date Placeholder 60"/>
          <p:cNvSpPr>
            <a:spLocks noGrp="1"/>
          </p:cNvSpPr>
          <p:nvPr>
            <p:ph type="dt" sz="half" idx="10"/>
          </p:nvPr>
        </p:nvSpPr>
        <p:spPr/>
        <p:txBody>
          <a:bodyPr/>
          <a:lstStyle/>
          <a:p>
            <a:fld id="{DED0FD5D-2CCF-844F-88EE-460E4F76CF60}" type="datetime1">
              <a:rPr lang="en-US" smtClean="0"/>
              <a:pPr/>
              <a:t>4/24/12</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3</a:t>
            </a:fld>
            <a:endParaRPr lang="en-US" dirty="0"/>
          </a:p>
        </p:txBody>
      </p:sp>
      <p:sp>
        <p:nvSpPr>
          <p:cNvPr id="63" name="Footer Placeholder 62"/>
          <p:cNvSpPr>
            <a:spLocks noGrp="1"/>
          </p:cNvSpPr>
          <p:nvPr>
            <p:ph type="ftr" sz="quarter" idx="11"/>
          </p:nvPr>
        </p:nvSpPr>
        <p:spPr/>
        <p:txBody>
          <a:bodyPr/>
          <a:lstStyle/>
          <a:p>
            <a:r>
              <a:rPr lang="en-US" smtClean="0"/>
              <a:t>Spring 2012 -- Lecture #27</a:t>
            </a:r>
            <a:endParaRPr lang="en-US" dirty="0"/>
          </a:p>
        </p:txBody>
      </p:sp>
      <p:grpSp>
        <p:nvGrpSpPr>
          <p:cNvPr id="70" name="Group 69"/>
          <p:cNvGrpSpPr/>
          <p:nvPr/>
        </p:nvGrpSpPr>
        <p:grpSpPr>
          <a:xfrm>
            <a:off x="3759201" y="359513"/>
            <a:ext cx="5085358" cy="3839955"/>
            <a:chOff x="3759201" y="359513"/>
            <a:chExt cx="5085358" cy="3839955"/>
          </a:xfrm>
        </p:grpSpPr>
        <p:grpSp>
          <p:nvGrpSpPr>
            <p:cNvPr id="64" name="Group 64"/>
            <p:cNvGrpSpPr/>
            <p:nvPr/>
          </p:nvGrpSpPr>
          <p:grpSpPr>
            <a:xfrm>
              <a:off x="4690532" y="359513"/>
              <a:ext cx="4154027" cy="3839955"/>
              <a:chOff x="5511397" y="84666"/>
              <a:chExt cx="3907626" cy="3839955"/>
            </a:xfrm>
          </p:grpSpPr>
          <p:sp>
            <p:nvSpPr>
              <p:cNvPr id="65" name="Rectangle 64"/>
              <p:cNvSpPr/>
              <p:nvPr/>
            </p:nvSpPr>
            <p:spPr>
              <a:xfrm>
                <a:off x="5511397" y="3094886"/>
                <a:ext cx="1768110" cy="829735"/>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8533970" y="84666"/>
                <a:ext cx="885053" cy="646331"/>
              </a:xfrm>
              <a:prstGeom prst="rect">
                <a:avLst/>
              </a:prstGeom>
              <a:noFill/>
            </p:spPr>
            <p:txBody>
              <a:bodyPr wrap="square" rtlCol="0">
                <a:spAutoFit/>
              </a:bodyPr>
              <a:lstStyle/>
              <a:p>
                <a:r>
                  <a:rPr lang="en-US" dirty="0" smtClean="0">
                    <a:solidFill>
                      <a:srgbClr val="FF0000"/>
                    </a:solidFill>
                  </a:rPr>
                  <a:t>Today’s</a:t>
                </a:r>
              </a:p>
              <a:p>
                <a:r>
                  <a:rPr lang="en-US" dirty="0" smtClean="0">
                    <a:solidFill>
                      <a:srgbClr val="FF0000"/>
                    </a:solidFill>
                  </a:rPr>
                  <a:t>Lecture</a:t>
                </a:r>
                <a:endParaRPr lang="en-US" dirty="0">
                  <a:solidFill>
                    <a:srgbClr val="FF0000"/>
                  </a:solidFill>
                </a:endParaRPr>
              </a:p>
            </p:txBody>
          </p:sp>
        </p:grpSp>
        <p:sp>
          <p:nvSpPr>
            <p:cNvPr id="69" name="TextBox 68"/>
            <p:cNvSpPr txBox="1"/>
            <p:nvPr/>
          </p:nvSpPr>
          <p:spPr>
            <a:xfrm>
              <a:off x="3759201" y="2662449"/>
              <a:ext cx="2150533" cy="646331"/>
            </a:xfrm>
            <a:prstGeom prst="rect">
              <a:avLst/>
            </a:prstGeom>
            <a:noFill/>
          </p:spPr>
          <p:txBody>
            <a:bodyPr wrap="square" rtlCol="0">
              <a:spAutoFit/>
            </a:bodyPr>
            <a:lstStyle/>
            <a:p>
              <a:pPr algn="ctr"/>
              <a:r>
                <a:rPr lang="en-US" b="1" dirty="0" smtClean="0">
                  <a:solidFill>
                    <a:srgbClr val="FF0000"/>
                  </a:solidFill>
                </a:rPr>
                <a:t>Virtual</a:t>
              </a:r>
              <a:br>
                <a:rPr lang="en-US" b="1" dirty="0" smtClean="0">
                  <a:solidFill>
                    <a:srgbClr val="FF0000"/>
                  </a:solidFill>
                </a:rPr>
              </a:br>
              <a:r>
                <a:rPr lang="en-US" b="1" dirty="0" smtClean="0">
                  <a:solidFill>
                    <a:srgbClr val="FF0000"/>
                  </a:solidFill>
                </a:rPr>
                <a:t>Machines/Memory</a:t>
              </a:r>
              <a:endParaRPr lang="en-US" b="1"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73F2137-0E7E-934F-BB34-D210D2711D11}" type="slidenum">
              <a:rPr lang="en-US"/>
              <a:pPr/>
              <a:t>30</a:t>
            </a:fld>
            <a:endParaRPr lang="en-US" b="0">
              <a:solidFill>
                <a:srgbClr val="FBBA03"/>
              </a:solidFill>
            </a:endParaRPr>
          </a:p>
        </p:txBody>
      </p:sp>
      <p:sp>
        <p:nvSpPr>
          <p:cNvPr id="1878018" name="Rectangle 2"/>
          <p:cNvSpPr>
            <a:spLocks noGrp="1" noChangeArrowheads="1"/>
          </p:cNvSpPr>
          <p:nvPr>
            <p:ph type="title"/>
          </p:nvPr>
        </p:nvSpPr>
        <p:spPr/>
        <p:txBody>
          <a:bodyPr/>
          <a:lstStyle/>
          <a:p>
            <a:r>
              <a:rPr lang="en-US"/>
              <a:t>Nehalem Virtual Memory Details</a:t>
            </a:r>
          </a:p>
        </p:txBody>
      </p:sp>
      <p:sp>
        <p:nvSpPr>
          <p:cNvPr id="1878019" name="Rectangle 3"/>
          <p:cNvSpPr>
            <a:spLocks noGrp="1" noChangeArrowheads="1"/>
          </p:cNvSpPr>
          <p:nvPr>
            <p:ph type="body" idx="1"/>
          </p:nvPr>
        </p:nvSpPr>
        <p:spPr/>
        <p:txBody>
          <a:bodyPr>
            <a:normAutofit fontScale="77500" lnSpcReduction="20000"/>
          </a:bodyPr>
          <a:lstStyle/>
          <a:p>
            <a:r>
              <a:rPr lang="en-US" dirty="0" smtClean="0"/>
              <a:t>48</a:t>
            </a:r>
            <a:r>
              <a:rPr lang="en-US" dirty="0"/>
              <a:t>-bit virtual address space, 40-bit physical address space</a:t>
            </a:r>
            <a:endParaRPr lang="en-US" dirty="0" smtClean="0"/>
          </a:p>
          <a:p>
            <a:r>
              <a:rPr lang="en-US" dirty="0" smtClean="0"/>
              <a:t>Split</a:t>
            </a:r>
            <a:r>
              <a:rPr lang="en-US" smtClean="0"/>
              <a:t>, 2-</a:t>
            </a:r>
            <a:r>
              <a:rPr lang="en-US" dirty="0"/>
              <a:t>level </a:t>
            </a:r>
            <a:r>
              <a:rPr lang="en-US" dirty="0" smtClean="0"/>
              <a:t>TLB: I L1, D L1 + U L2 per core</a:t>
            </a:r>
          </a:p>
          <a:p>
            <a:r>
              <a:rPr lang="en-US" dirty="0"/>
              <a:t>I-TLB (L1) has shared 128 entries 4-way associative for 4KB pages, plus 7 dedicated fully-associative entries per SMT thread for large page (2/4MB) entries</a:t>
            </a:r>
          </a:p>
          <a:p>
            <a:r>
              <a:rPr lang="en-US" dirty="0"/>
              <a:t>D-TLB (L1) has 64 entries for 4KB pages and 32 entries for 2/4MB pages, both 4-way associative, dynamically shared between SMT threads</a:t>
            </a:r>
          </a:p>
          <a:p>
            <a:r>
              <a:rPr lang="en-US" dirty="0"/>
              <a:t>Unified L2 TLB has 512 entries for 4KB pages only, also 4-way associative</a:t>
            </a:r>
            <a:endParaRPr lang="en-US" dirty="0" smtClean="0"/>
          </a:p>
          <a:p>
            <a:r>
              <a:rPr lang="en-US" dirty="0" smtClean="0"/>
              <a:t>Data TLB Reach </a:t>
            </a:r>
            <a:br>
              <a:rPr lang="en-US" dirty="0" smtClean="0"/>
            </a:br>
            <a:r>
              <a:rPr lang="en-US" dirty="0" smtClean="0"/>
              <a:t>(4 KB only) L1: 64*4 KB =0.25 MB,  L2:512*4 KB= 2MB</a:t>
            </a:r>
            <a:br>
              <a:rPr lang="en-US" dirty="0" smtClean="0"/>
            </a:br>
            <a:r>
              <a:rPr lang="en-US" dirty="0" smtClean="0"/>
              <a:t>(</a:t>
            </a:r>
            <a:r>
              <a:rPr lang="en-US" dirty="0" err="1" smtClean="0"/>
              <a:t>superpages</a:t>
            </a:r>
            <a:r>
              <a:rPr lang="en-US" dirty="0" smtClean="0"/>
              <a:t>) L1: 32 *2-4 MB = 64-128 MB</a:t>
            </a:r>
          </a:p>
        </p:txBody>
      </p:sp>
      <p:sp>
        <p:nvSpPr>
          <p:cNvPr id="6" name="Date Placeholder 5"/>
          <p:cNvSpPr>
            <a:spLocks noGrp="1"/>
          </p:cNvSpPr>
          <p:nvPr>
            <p:ph type="dt" sz="half" idx="10"/>
          </p:nvPr>
        </p:nvSpPr>
        <p:spPr/>
        <p:txBody>
          <a:bodyPr/>
          <a:lstStyle/>
          <a:p>
            <a:fld id="{D9E1E856-7CC9-C24F-B2FE-E28B09DA421F}" type="datetime1">
              <a:rPr lang="en-US" smtClean="0"/>
              <a:pPr/>
              <a:t>4/24/12</a:t>
            </a:fld>
            <a:endParaRPr lang="en-US" dirty="0"/>
          </a:p>
        </p:txBody>
      </p:sp>
      <p:sp>
        <p:nvSpPr>
          <p:cNvPr id="7" name="Footer Placeholder 6"/>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8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8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8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8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78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78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8019"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F7F7F"/>
                </a:solidFill>
              </a:rPr>
              <a:t>Virtual Memory, Pass 2</a:t>
            </a:r>
          </a:p>
          <a:p>
            <a:r>
              <a:rPr lang="en-US" dirty="0" err="1" smtClean="0">
                <a:solidFill>
                  <a:srgbClr val="7F7F7F"/>
                </a:solidFill>
              </a:rPr>
              <a:t>Administrivia</a:t>
            </a:r>
            <a:endParaRPr lang="en-US" dirty="0" smtClean="0">
              <a:solidFill>
                <a:srgbClr val="7F7F7F"/>
              </a:solidFill>
            </a:endParaRPr>
          </a:p>
          <a:p>
            <a:r>
              <a:rPr lang="en-US" dirty="0" smtClean="0">
                <a:solidFill>
                  <a:srgbClr val="7F7F7F"/>
                </a:solidFill>
              </a:rPr>
              <a:t>Translation </a:t>
            </a:r>
            <a:r>
              <a:rPr lang="en-US" dirty="0" err="1" smtClean="0">
                <a:solidFill>
                  <a:srgbClr val="7F7F7F"/>
                </a:solidFill>
              </a:rPr>
              <a:t>Lookaside</a:t>
            </a:r>
            <a:r>
              <a:rPr lang="en-US" dirty="0" smtClean="0">
                <a:solidFill>
                  <a:srgbClr val="7F7F7F"/>
                </a:solidFill>
              </a:rPr>
              <a:t> Buffer (TLB)</a:t>
            </a:r>
          </a:p>
          <a:p>
            <a:r>
              <a:rPr lang="en-US" dirty="0" smtClean="0">
                <a:solidFill>
                  <a:srgbClr val="7F7F7F"/>
                </a:solidFill>
              </a:rPr>
              <a:t>A day in the life of an instruction with TLB</a:t>
            </a:r>
          </a:p>
          <a:p>
            <a:r>
              <a:rPr lang="en-US" dirty="0" smtClean="0">
                <a:solidFill>
                  <a:srgbClr val="7F7F7F"/>
                </a:solidFill>
              </a:rPr>
              <a:t>TLB Performance Impact and Nehalem</a:t>
            </a:r>
          </a:p>
          <a:p>
            <a:r>
              <a:rPr lang="en-US" dirty="0" smtClean="0"/>
              <a:t>Matrix Multiply: Inside Edition!</a:t>
            </a:r>
          </a:p>
          <a:p>
            <a:r>
              <a:rPr lang="en-US" dirty="0" smtClean="0"/>
              <a:t>Peer Instructions</a:t>
            </a:r>
          </a:p>
          <a:p>
            <a:r>
              <a:rPr lang="en-US" dirty="0" smtClean="0"/>
              <a:t>Reduced Instruction Set Computers </a:t>
            </a:r>
            <a:br>
              <a:rPr lang="en-US" dirty="0" smtClean="0"/>
            </a:br>
            <a:r>
              <a:rPr lang="en-US" dirty="0" smtClean="0"/>
              <a:t>(if time is available)</a:t>
            </a:r>
          </a:p>
          <a:p>
            <a:r>
              <a:rPr lang="en-US" dirty="0" smtClean="0"/>
              <a:t>Summary</a:t>
            </a:r>
          </a:p>
        </p:txBody>
      </p:sp>
      <p:sp>
        <p:nvSpPr>
          <p:cNvPr id="7" name="Date Placeholder 6"/>
          <p:cNvSpPr>
            <a:spLocks noGrp="1"/>
          </p:cNvSpPr>
          <p:nvPr>
            <p:ph type="dt" sz="half" idx="10"/>
          </p:nvPr>
        </p:nvSpPr>
        <p:spPr/>
        <p:txBody>
          <a:bodyPr/>
          <a:lstStyle/>
          <a:p>
            <a:fld id="{06E1C625-9DB9-AA4D-BE3C-506238AD4165}" type="datetime1">
              <a:rPr lang="en-US" smtClean="0"/>
              <a:pPr/>
              <a:t>4/24/12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31</a:t>
            </a:fld>
            <a:endParaRPr lang="en-US" dirty="0"/>
          </a:p>
        </p:txBody>
      </p:sp>
      <p:sp>
        <p:nvSpPr>
          <p:cNvPr id="9" name="Footer Placeholder 8"/>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True or False</a:t>
            </a:r>
            <a:endParaRPr lang="en-US" dirty="0"/>
          </a:p>
        </p:txBody>
      </p:sp>
      <p:sp>
        <p:nvSpPr>
          <p:cNvPr id="3" name="Content Placeholder 2"/>
          <p:cNvSpPr>
            <a:spLocks noGrp="1"/>
          </p:cNvSpPr>
          <p:nvPr>
            <p:ph idx="1"/>
          </p:nvPr>
        </p:nvSpPr>
        <p:spPr>
          <a:xfrm>
            <a:off x="508000" y="905934"/>
            <a:ext cx="8636000" cy="4157133"/>
          </a:xfrm>
        </p:spPr>
        <p:txBody>
          <a:bodyPr>
            <a:normAutofit/>
          </a:bodyPr>
          <a:lstStyle/>
          <a:p>
            <a:pPr marL="0" indent="0">
              <a:buNone/>
            </a:pPr>
            <a:r>
              <a:rPr lang="en-US" dirty="0" smtClean="0"/>
              <a:t>Which statements is </a:t>
            </a:r>
            <a:r>
              <a:rPr lang="en-US" i="1" dirty="0" smtClean="0">
                <a:solidFill>
                  <a:srgbClr val="3366FF"/>
                </a:solidFill>
              </a:rPr>
              <a:t>True </a:t>
            </a:r>
            <a:r>
              <a:rPr lang="en-US" dirty="0" smtClean="0"/>
              <a:t>about Virtual Machines?</a:t>
            </a:r>
          </a:p>
          <a:p>
            <a:pPr marL="571500" indent="-571500">
              <a:buAutoNum type="romanUcPeriod"/>
              <a:tabLst>
                <a:tab pos="3030538" algn="l"/>
              </a:tabLst>
            </a:pPr>
            <a:r>
              <a:rPr lang="en-US" dirty="0" smtClean="0"/>
              <a:t>Multiple Virtual Machines can run on one computer</a:t>
            </a:r>
          </a:p>
          <a:p>
            <a:pPr marL="571500" indent="-571500">
              <a:buFont typeface="Arial"/>
              <a:buAutoNum type="romanUcPeriod"/>
              <a:tabLst>
                <a:tab pos="3030538" algn="l"/>
              </a:tabLst>
            </a:pPr>
            <a:r>
              <a:rPr lang="en-US" dirty="0" smtClean="0"/>
              <a:t>Multiple Virtual Machine Monitors can run on one computer		</a:t>
            </a:r>
          </a:p>
          <a:p>
            <a:pPr>
              <a:buNone/>
              <a:tabLst>
                <a:tab pos="3030538" algn="l"/>
              </a:tabLst>
            </a:pPr>
            <a:r>
              <a:rPr lang="en-US" dirty="0" smtClean="0"/>
              <a:t>III. The Guest OS must be the same as the Host OS	</a:t>
            </a:r>
          </a:p>
        </p:txBody>
      </p:sp>
      <p:sp>
        <p:nvSpPr>
          <p:cNvPr id="4" name="Date Placeholder 3"/>
          <p:cNvSpPr>
            <a:spLocks noGrp="1"/>
          </p:cNvSpPr>
          <p:nvPr>
            <p:ph type="dt" sz="half" idx="10"/>
          </p:nvPr>
        </p:nvSpPr>
        <p:spPr/>
        <p:txBody>
          <a:bodyPr/>
          <a:lstStyle/>
          <a:p>
            <a:fld id="{F6AD088B-E0D6-1141-9BAA-F7BBE3FFC51E}"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dirty="0"/>
          </a:p>
        </p:txBody>
      </p:sp>
      <p:graphicFrame>
        <p:nvGraphicFramePr>
          <p:cNvPr id="9" name="Table 8"/>
          <p:cNvGraphicFramePr>
            <a:graphicFrameLocks noGrp="1"/>
          </p:cNvGraphicFramePr>
          <p:nvPr/>
        </p:nvGraphicFramePr>
        <p:xfrm>
          <a:off x="694269" y="4707467"/>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A)</a:t>
                      </a:r>
                      <a:r>
                        <a:rPr lang="en-US" sz="2400" b="1" baseline="0" dirty="0" smtClean="0">
                          <a:solidFill>
                            <a:schemeClr val="accent6"/>
                          </a:solidFill>
                        </a:rPr>
                        <a:t> I only </a:t>
                      </a:r>
                      <a:endParaRPr lang="en-US" sz="2400" dirty="0">
                        <a:solidFill>
                          <a:schemeClr val="accent6"/>
                        </a:solidFill>
                      </a:endParaRPr>
                    </a:p>
                  </a:txBody>
                  <a:tcPr/>
                </a:tc>
              </a:tr>
              <a:tr h="370840">
                <a:tc>
                  <a:txBody>
                    <a:bodyPr/>
                    <a:lstStyle/>
                    <a:p>
                      <a:r>
                        <a:rPr lang="en-US" sz="2400" b="1" dirty="0" smtClean="0">
                          <a:solidFill>
                            <a:srgbClr val="008000"/>
                          </a:solidFill>
                        </a:rPr>
                        <a:t>B) II only</a:t>
                      </a:r>
                      <a:endParaRPr lang="en-US" sz="2400" dirty="0">
                        <a:solidFill>
                          <a:srgbClr val="008000"/>
                        </a:solidFill>
                      </a:endParaRPr>
                    </a:p>
                  </a:txBody>
                  <a:tcPr/>
                </a:tc>
              </a:tr>
              <a:tr h="370840">
                <a:tc>
                  <a:txBody>
                    <a:bodyPr/>
                    <a:lstStyle/>
                    <a:p>
                      <a:r>
                        <a:rPr lang="en-US" sz="2400" b="1" dirty="0" smtClean="0">
                          <a:solidFill>
                            <a:srgbClr val="FF6FCF"/>
                          </a:solidFill>
                        </a:rPr>
                        <a:t>C) III only </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I and II</a:t>
                      </a:r>
                      <a:endParaRPr lang="en-US" sz="2400" dirty="0"/>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True or False</a:t>
            </a:r>
            <a:endParaRPr lang="en-US" dirty="0"/>
          </a:p>
        </p:txBody>
      </p:sp>
      <p:sp>
        <p:nvSpPr>
          <p:cNvPr id="3" name="Content Placeholder 2"/>
          <p:cNvSpPr>
            <a:spLocks noGrp="1"/>
          </p:cNvSpPr>
          <p:nvPr>
            <p:ph idx="1"/>
          </p:nvPr>
        </p:nvSpPr>
        <p:spPr>
          <a:xfrm>
            <a:off x="508000" y="905934"/>
            <a:ext cx="8636000" cy="4157133"/>
          </a:xfrm>
        </p:spPr>
        <p:txBody>
          <a:bodyPr>
            <a:normAutofit/>
          </a:bodyPr>
          <a:lstStyle/>
          <a:p>
            <a:pPr marL="0" indent="0">
              <a:buNone/>
            </a:pPr>
            <a:r>
              <a:rPr lang="en-US" dirty="0" smtClean="0"/>
              <a:t>Which statements is </a:t>
            </a:r>
            <a:r>
              <a:rPr lang="en-US" i="1" dirty="0" smtClean="0">
                <a:solidFill>
                  <a:srgbClr val="3366FF"/>
                </a:solidFill>
              </a:rPr>
              <a:t>True </a:t>
            </a:r>
            <a:r>
              <a:rPr lang="en-US" dirty="0" smtClean="0"/>
              <a:t>about Virtual Machines?</a:t>
            </a:r>
          </a:p>
          <a:p>
            <a:pPr marL="571500" indent="-571500">
              <a:buAutoNum type="romanUcPeriod"/>
              <a:tabLst>
                <a:tab pos="3030538" algn="l"/>
              </a:tabLst>
            </a:pPr>
            <a:r>
              <a:rPr lang="en-US" dirty="0" smtClean="0"/>
              <a:t>Multiple Virtual Machines can run on one computer</a:t>
            </a:r>
          </a:p>
          <a:p>
            <a:pPr marL="571500" indent="-571500">
              <a:buFont typeface="Arial"/>
              <a:buAutoNum type="romanUcPeriod"/>
              <a:tabLst>
                <a:tab pos="3030538" algn="l"/>
              </a:tabLst>
            </a:pPr>
            <a:r>
              <a:rPr lang="en-US" dirty="0" smtClean="0"/>
              <a:t>Multiple Virtual Machine Monitors can run on one computer		</a:t>
            </a:r>
          </a:p>
          <a:p>
            <a:pPr>
              <a:buNone/>
              <a:tabLst>
                <a:tab pos="3030538" algn="l"/>
              </a:tabLst>
            </a:pPr>
            <a:r>
              <a:rPr lang="en-US" dirty="0" smtClean="0"/>
              <a:t>III. The Guest OS must be the same as the Host OS	</a:t>
            </a:r>
          </a:p>
        </p:txBody>
      </p:sp>
      <p:sp>
        <p:nvSpPr>
          <p:cNvPr id="4" name="Date Placeholder 3"/>
          <p:cNvSpPr>
            <a:spLocks noGrp="1"/>
          </p:cNvSpPr>
          <p:nvPr>
            <p:ph type="dt" sz="half" idx="10"/>
          </p:nvPr>
        </p:nvSpPr>
        <p:spPr/>
        <p:txBody>
          <a:bodyPr/>
          <a:lstStyle/>
          <a:p>
            <a:fld id="{47CD7D8D-11C5-2246-87CF-320E91F09592}"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graphicFrame>
        <p:nvGraphicFramePr>
          <p:cNvPr id="9" name="Table 8"/>
          <p:cNvGraphicFramePr>
            <a:graphicFrameLocks noGrp="1"/>
          </p:cNvGraphicFramePr>
          <p:nvPr/>
        </p:nvGraphicFramePr>
        <p:xfrm>
          <a:off x="694269" y="4707467"/>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A)</a:t>
                      </a:r>
                      <a:r>
                        <a:rPr lang="en-US" sz="2400" b="1" baseline="0" dirty="0" smtClean="0">
                          <a:solidFill>
                            <a:schemeClr val="accent6"/>
                          </a:solidFill>
                        </a:rPr>
                        <a:t> I only </a:t>
                      </a:r>
                      <a:endParaRPr lang="en-US" sz="2400" dirty="0">
                        <a:solidFill>
                          <a:schemeClr val="accent6"/>
                        </a:solidFill>
                      </a:endParaRPr>
                    </a:p>
                  </a:txBody>
                  <a:tcPr/>
                </a:tc>
              </a:tr>
              <a:tr h="370840">
                <a:tc>
                  <a:txBody>
                    <a:bodyPr/>
                    <a:lstStyle/>
                    <a:p>
                      <a:r>
                        <a:rPr lang="en-US" sz="2400" b="1" dirty="0" smtClean="0">
                          <a:solidFill>
                            <a:srgbClr val="008000"/>
                          </a:solidFill>
                        </a:rPr>
                        <a:t>B) II only</a:t>
                      </a:r>
                      <a:endParaRPr lang="en-US" sz="2400" dirty="0">
                        <a:solidFill>
                          <a:srgbClr val="008000"/>
                        </a:solidFill>
                      </a:endParaRPr>
                    </a:p>
                  </a:txBody>
                  <a:tcPr/>
                </a:tc>
              </a:tr>
              <a:tr h="370840">
                <a:tc>
                  <a:txBody>
                    <a:bodyPr/>
                    <a:lstStyle/>
                    <a:p>
                      <a:r>
                        <a:rPr lang="en-US" sz="2400" b="1" dirty="0" smtClean="0">
                          <a:solidFill>
                            <a:srgbClr val="FF6FCF"/>
                          </a:solidFill>
                        </a:rPr>
                        <a:t>C) III only </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I and II</a:t>
                      </a:r>
                      <a:endParaRPr lang="en-US" sz="2400" dirty="0"/>
                    </a:p>
                  </a:txBody>
                  <a:tcPr>
                    <a:solidFill>
                      <a:schemeClr val="bg1"/>
                    </a:solidFill>
                  </a:tcPr>
                </a:tc>
              </a:tr>
            </a:tbl>
          </a:graphicData>
        </a:graphic>
      </p:graphicFrame>
      <p:sp>
        <p:nvSpPr>
          <p:cNvPr id="8" name="Frame 7"/>
          <p:cNvSpPr/>
          <p:nvPr/>
        </p:nvSpPr>
        <p:spPr>
          <a:xfrm>
            <a:off x="304799" y="4724399"/>
            <a:ext cx="3352801"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True or False</a:t>
            </a:r>
            <a:endParaRPr lang="en-US" dirty="0"/>
          </a:p>
        </p:txBody>
      </p:sp>
      <p:sp>
        <p:nvSpPr>
          <p:cNvPr id="3" name="Content Placeholder 2"/>
          <p:cNvSpPr>
            <a:spLocks noGrp="1"/>
          </p:cNvSpPr>
          <p:nvPr>
            <p:ph idx="1"/>
          </p:nvPr>
        </p:nvSpPr>
        <p:spPr>
          <a:xfrm>
            <a:off x="508000" y="905934"/>
            <a:ext cx="8636000" cy="4157133"/>
          </a:xfrm>
        </p:spPr>
        <p:txBody>
          <a:bodyPr>
            <a:normAutofit fontScale="92500" lnSpcReduction="10000"/>
          </a:bodyPr>
          <a:lstStyle/>
          <a:p>
            <a:pPr marL="0" indent="0">
              <a:buNone/>
            </a:pPr>
            <a:r>
              <a:rPr lang="en-US" dirty="0" smtClean="0"/>
              <a:t>A program tries to load a word X that causes a TLB miss but not a page fault. Which are True or False:</a:t>
            </a:r>
          </a:p>
          <a:p>
            <a:pPr>
              <a:buNone/>
              <a:tabLst>
                <a:tab pos="3030538" algn="l"/>
              </a:tabLst>
            </a:pPr>
            <a:r>
              <a:rPr lang="en-US" dirty="0" smtClean="0"/>
              <a:t>1. A TLB miss means that the page table does not contain a valid mapping for virtual page corresponding to the address X</a:t>
            </a:r>
          </a:p>
          <a:p>
            <a:pPr>
              <a:buNone/>
              <a:tabLst>
                <a:tab pos="3030538" algn="l"/>
              </a:tabLst>
            </a:pPr>
            <a:r>
              <a:rPr lang="en-US" dirty="0" smtClean="0"/>
              <a:t>2. There is no need to look up in the page table because there is no page fault</a:t>
            </a:r>
          </a:p>
          <a:p>
            <a:pPr>
              <a:buNone/>
              <a:tabLst>
                <a:tab pos="3030538" algn="l"/>
              </a:tabLst>
            </a:pPr>
            <a:r>
              <a:rPr lang="en-US" dirty="0" smtClean="0"/>
              <a:t>3. The word that the program is trying to load is present in physical memory.</a:t>
            </a:r>
          </a:p>
        </p:txBody>
      </p:sp>
      <p:sp>
        <p:nvSpPr>
          <p:cNvPr id="4" name="Date Placeholder 3"/>
          <p:cNvSpPr>
            <a:spLocks noGrp="1"/>
          </p:cNvSpPr>
          <p:nvPr>
            <p:ph type="dt" sz="half" idx="10"/>
          </p:nvPr>
        </p:nvSpPr>
        <p:spPr/>
        <p:txBody>
          <a:bodyPr/>
          <a:lstStyle/>
          <a:p>
            <a:fld id="{07854C54-E51F-5648-A1A9-74813F52B554}"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dirty="0"/>
          </a:p>
        </p:txBody>
      </p:sp>
      <p:graphicFrame>
        <p:nvGraphicFramePr>
          <p:cNvPr id="9" name="Table 8"/>
          <p:cNvGraphicFramePr>
            <a:graphicFrameLocks noGrp="1"/>
          </p:cNvGraphicFramePr>
          <p:nvPr/>
        </p:nvGraphicFramePr>
        <p:xfrm>
          <a:off x="694269" y="5029200"/>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A)</a:t>
                      </a:r>
                      <a:r>
                        <a:rPr lang="en-US" sz="2400" b="1" baseline="0" dirty="0" smtClean="0">
                          <a:solidFill>
                            <a:schemeClr val="accent6"/>
                          </a:solidFill>
                        </a:rPr>
                        <a:t> 1 F, 2 F, 3 F</a:t>
                      </a:r>
                      <a:endParaRPr lang="en-US" sz="2400" dirty="0">
                        <a:solidFill>
                          <a:schemeClr val="accent6"/>
                        </a:solidFill>
                      </a:endParaRPr>
                    </a:p>
                  </a:txBody>
                  <a:tcPr/>
                </a:tc>
              </a:tr>
              <a:tr h="370840">
                <a:tc>
                  <a:txBody>
                    <a:bodyPr/>
                    <a:lstStyle/>
                    <a:p>
                      <a:r>
                        <a:rPr lang="en-US" sz="2400" b="1" dirty="0" smtClean="0">
                          <a:solidFill>
                            <a:srgbClr val="008000"/>
                          </a:solidFill>
                        </a:rPr>
                        <a:t>B) 1 F, 2 F, 3 T</a:t>
                      </a:r>
                      <a:endParaRPr lang="en-US" sz="2400" dirty="0">
                        <a:solidFill>
                          <a:srgbClr val="008000"/>
                        </a:solidFill>
                      </a:endParaRPr>
                    </a:p>
                  </a:txBody>
                  <a:tcPr/>
                </a:tc>
              </a:tr>
              <a:tr h="370840">
                <a:tc>
                  <a:txBody>
                    <a:bodyPr/>
                    <a:lstStyle/>
                    <a:p>
                      <a:r>
                        <a:rPr lang="en-US" sz="2400" b="1" dirty="0" smtClean="0">
                          <a:solidFill>
                            <a:srgbClr val="FF6FCF"/>
                          </a:solidFill>
                        </a:rPr>
                        <a:t>C) 1 F, 2</a:t>
                      </a:r>
                      <a:r>
                        <a:rPr lang="en-US" sz="2400" b="1" baseline="0" dirty="0" smtClean="0">
                          <a:solidFill>
                            <a:srgbClr val="FF6FCF"/>
                          </a:solidFill>
                        </a:rPr>
                        <a:t> T, 3 F</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1 F, 2 T, 3 T</a:t>
                      </a:r>
                      <a:endParaRPr lang="en-US" sz="2400" dirty="0"/>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True or False</a:t>
            </a:r>
            <a:endParaRPr lang="en-US" dirty="0"/>
          </a:p>
        </p:txBody>
      </p:sp>
      <p:sp>
        <p:nvSpPr>
          <p:cNvPr id="3" name="Content Placeholder 2"/>
          <p:cNvSpPr>
            <a:spLocks noGrp="1"/>
          </p:cNvSpPr>
          <p:nvPr>
            <p:ph idx="1"/>
          </p:nvPr>
        </p:nvSpPr>
        <p:spPr>
          <a:xfrm>
            <a:off x="508000" y="905934"/>
            <a:ext cx="8636000" cy="4157133"/>
          </a:xfrm>
        </p:spPr>
        <p:txBody>
          <a:bodyPr>
            <a:normAutofit fontScale="92500" lnSpcReduction="10000"/>
          </a:bodyPr>
          <a:lstStyle/>
          <a:p>
            <a:pPr marL="0" indent="0">
              <a:buNone/>
            </a:pPr>
            <a:r>
              <a:rPr lang="en-US" dirty="0" smtClean="0"/>
              <a:t>A program tries to load a word X that causes a TLB miss but not a page fault. Which are True or False:</a:t>
            </a:r>
          </a:p>
          <a:p>
            <a:pPr>
              <a:buNone/>
              <a:tabLst>
                <a:tab pos="3030538" algn="l"/>
              </a:tabLst>
            </a:pPr>
            <a:r>
              <a:rPr lang="en-US" dirty="0" smtClean="0"/>
              <a:t>1. A TLB miss means that the page table does not contain a valid mapping for virtual page corresponding to the address X</a:t>
            </a:r>
          </a:p>
          <a:p>
            <a:pPr>
              <a:buNone/>
              <a:tabLst>
                <a:tab pos="3030538" algn="l"/>
              </a:tabLst>
            </a:pPr>
            <a:r>
              <a:rPr lang="en-US" dirty="0" smtClean="0"/>
              <a:t>2. There is no need to look up in the page table because there is no page fault</a:t>
            </a:r>
          </a:p>
          <a:p>
            <a:pPr>
              <a:buNone/>
              <a:tabLst>
                <a:tab pos="3030538" algn="l"/>
              </a:tabLst>
            </a:pPr>
            <a:r>
              <a:rPr lang="en-US" dirty="0" smtClean="0"/>
              <a:t>3. The word that the program is trying to load is present in physical memory.</a:t>
            </a:r>
          </a:p>
        </p:txBody>
      </p:sp>
      <p:sp>
        <p:nvSpPr>
          <p:cNvPr id="4" name="Date Placeholder 3"/>
          <p:cNvSpPr>
            <a:spLocks noGrp="1"/>
          </p:cNvSpPr>
          <p:nvPr>
            <p:ph type="dt" sz="half" idx="10"/>
          </p:nvPr>
        </p:nvSpPr>
        <p:spPr/>
        <p:txBody>
          <a:bodyPr/>
          <a:lstStyle/>
          <a:p>
            <a:fld id="{07854C54-E51F-5648-A1A9-74813F52B554}"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dirty="0"/>
          </a:p>
        </p:txBody>
      </p:sp>
      <p:graphicFrame>
        <p:nvGraphicFramePr>
          <p:cNvPr id="9" name="Table 8"/>
          <p:cNvGraphicFramePr>
            <a:graphicFrameLocks noGrp="1"/>
          </p:cNvGraphicFramePr>
          <p:nvPr/>
        </p:nvGraphicFramePr>
        <p:xfrm>
          <a:off x="694269" y="5029200"/>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A)</a:t>
                      </a:r>
                      <a:r>
                        <a:rPr lang="en-US" sz="2400" b="1" baseline="0" dirty="0" smtClean="0">
                          <a:solidFill>
                            <a:schemeClr val="accent6"/>
                          </a:solidFill>
                        </a:rPr>
                        <a:t> 1 F, 2 F, 3 F</a:t>
                      </a:r>
                      <a:endParaRPr lang="en-US" sz="2400" dirty="0">
                        <a:solidFill>
                          <a:schemeClr val="accent6"/>
                        </a:solidFill>
                      </a:endParaRPr>
                    </a:p>
                  </a:txBody>
                  <a:tcPr/>
                </a:tc>
              </a:tr>
              <a:tr h="370840">
                <a:tc>
                  <a:txBody>
                    <a:bodyPr/>
                    <a:lstStyle/>
                    <a:p>
                      <a:r>
                        <a:rPr lang="en-US" sz="2400" b="1" dirty="0" smtClean="0">
                          <a:solidFill>
                            <a:srgbClr val="008000"/>
                          </a:solidFill>
                        </a:rPr>
                        <a:t>B) 1 F, 2 F, 3 T</a:t>
                      </a:r>
                      <a:endParaRPr lang="en-US" sz="2400" dirty="0">
                        <a:solidFill>
                          <a:srgbClr val="008000"/>
                        </a:solidFill>
                      </a:endParaRPr>
                    </a:p>
                  </a:txBody>
                  <a:tcPr/>
                </a:tc>
              </a:tr>
              <a:tr h="370840">
                <a:tc>
                  <a:txBody>
                    <a:bodyPr/>
                    <a:lstStyle/>
                    <a:p>
                      <a:r>
                        <a:rPr lang="en-US" sz="2400" b="1" dirty="0" smtClean="0">
                          <a:solidFill>
                            <a:srgbClr val="FF6FCF"/>
                          </a:solidFill>
                        </a:rPr>
                        <a:t>C) 1 F, 2</a:t>
                      </a:r>
                      <a:r>
                        <a:rPr lang="en-US" sz="2400" b="1" baseline="0" dirty="0" smtClean="0">
                          <a:solidFill>
                            <a:srgbClr val="FF6FCF"/>
                          </a:solidFill>
                        </a:rPr>
                        <a:t> T, 3 F</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1 F, 2 T, 3 T</a:t>
                      </a:r>
                      <a:endParaRPr lang="en-US" sz="2400" dirty="0"/>
                    </a:p>
                  </a:txBody>
                  <a:tcPr>
                    <a:solidFill>
                      <a:schemeClr val="bg1"/>
                    </a:solidFill>
                  </a:tcPr>
                </a:tc>
              </a:tr>
            </a:tbl>
          </a:graphicData>
        </a:graphic>
      </p:graphicFrame>
      <p:sp>
        <p:nvSpPr>
          <p:cNvPr id="8" name="Frame 7"/>
          <p:cNvSpPr/>
          <p:nvPr/>
        </p:nvSpPr>
        <p:spPr>
          <a:xfrm>
            <a:off x="253999" y="5520265"/>
            <a:ext cx="2794001" cy="42333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True or False</a:t>
            </a:r>
            <a:endParaRPr lang="en-US" dirty="0"/>
          </a:p>
        </p:txBody>
      </p:sp>
      <p:sp>
        <p:nvSpPr>
          <p:cNvPr id="3" name="Content Placeholder 2"/>
          <p:cNvSpPr>
            <a:spLocks noGrp="1"/>
          </p:cNvSpPr>
          <p:nvPr>
            <p:ph idx="1"/>
          </p:nvPr>
        </p:nvSpPr>
        <p:spPr>
          <a:xfrm>
            <a:off x="508000" y="905934"/>
            <a:ext cx="8636000" cy="4157133"/>
          </a:xfrm>
        </p:spPr>
        <p:txBody>
          <a:bodyPr>
            <a:normAutofit fontScale="70000" lnSpcReduction="20000"/>
          </a:bodyPr>
          <a:lstStyle/>
          <a:p>
            <a:pPr marL="0" indent="0">
              <a:buNone/>
            </a:pPr>
            <a:r>
              <a:rPr lang="en-US" dirty="0" err="1" smtClean="0"/>
              <a:t>TLBs</a:t>
            </a:r>
            <a:r>
              <a:rPr lang="en-US" dirty="0" smtClean="0"/>
              <a:t> entries have valid bits and dirty bits. Data caches have them also. </a:t>
            </a:r>
          </a:p>
          <a:p>
            <a:pPr marL="0" indent="0">
              <a:buNone/>
            </a:pPr>
            <a:r>
              <a:rPr lang="en-US" dirty="0" smtClean="0"/>
              <a:t>A. The valid bit means the same in both: if valid = 0, it must miss in both </a:t>
            </a:r>
            <a:r>
              <a:rPr lang="en-US" dirty="0" err="1" smtClean="0"/>
              <a:t>TLBs</a:t>
            </a:r>
            <a:r>
              <a:rPr lang="en-US" dirty="0" smtClean="0"/>
              <a:t> and Caches.</a:t>
            </a:r>
          </a:p>
          <a:p>
            <a:pPr marL="0" indent="0">
              <a:buNone/>
            </a:pPr>
            <a:r>
              <a:rPr lang="en-US" dirty="0" smtClean="0"/>
              <a:t>B. The valid bit has different meanings. For caches, it means this entry is valid if the address requested matches the tag. For </a:t>
            </a:r>
            <a:r>
              <a:rPr lang="en-US" dirty="0" err="1" smtClean="0"/>
              <a:t>TLBs</a:t>
            </a:r>
            <a:r>
              <a:rPr lang="en-US" dirty="0" smtClean="0"/>
              <a:t>, it determines whether there is a page fault (valid=0) or not (valid=1).</a:t>
            </a:r>
          </a:p>
          <a:p>
            <a:pPr marL="0" indent="0">
              <a:buNone/>
            </a:pPr>
            <a:r>
              <a:rPr lang="en-US" dirty="0" smtClean="0"/>
              <a:t>C. The dirty bit means the same in both: the data in this block in the TLB or Cache has been changed.</a:t>
            </a:r>
          </a:p>
          <a:p>
            <a:pPr marL="0" indent="0">
              <a:buNone/>
            </a:pPr>
            <a:r>
              <a:rPr lang="en-US" dirty="0" smtClean="0"/>
              <a:t>D. The dirty bit has different meanings. For caches, it means the data block has been changed. For </a:t>
            </a:r>
            <a:r>
              <a:rPr lang="en-US" dirty="0" err="1" smtClean="0"/>
              <a:t>TLBs</a:t>
            </a:r>
            <a:r>
              <a:rPr lang="en-US" dirty="0" smtClean="0"/>
              <a:t>, it means that the page corresponding to this TLB entry has been changed.</a:t>
            </a:r>
            <a:endParaRPr lang="en-US" dirty="0"/>
          </a:p>
        </p:txBody>
      </p:sp>
      <p:sp>
        <p:nvSpPr>
          <p:cNvPr id="4" name="Date Placeholder 3"/>
          <p:cNvSpPr>
            <a:spLocks noGrp="1"/>
          </p:cNvSpPr>
          <p:nvPr>
            <p:ph type="dt" sz="half" idx="10"/>
          </p:nvPr>
        </p:nvSpPr>
        <p:spPr/>
        <p:txBody>
          <a:bodyPr/>
          <a:lstStyle/>
          <a:p>
            <a:fld id="{B25F809B-B50D-334D-85B8-218DE2EF0497}"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graphicFrame>
        <p:nvGraphicFramePr>
          <p:cNvPr id="9" name="Table 8"/>
          <p:cNvGraphicFramePr>
            <a:graphicFrameLocks noGrp="1"/>
          </p:cNvGraphicFramePr>
          <p:nvPr/>
        </p:nvGraphicFramePr>
        <p:xfrm>
          <a:off x="2658536" y="4470401"/>
          <a:ext cx="3081865" cy="1828800"/>
        </p:xfrm>
        <a:graphic>
          <a:graphicData uri="http://schemas.openxmlformats.org/drawingml/2006/table">
            <a:tbl>
              <a:tblPr firstRow="1" bandRow="1">
                <a:tableStyleId>{2D5ABB26-0587-4C30-8999-92F81FD0307C}</a:tableStyleId>
              </a:tblPr>
              <a:tblGrid>
                <a:gridCol w="3081865"/>
              </a:tblGrid>
              <a:tr h="370840">
                <a:tc>
                  <a:txBody>
                    <a:bodyPr/>
                    <a:lstStyle/>
                    <a:p>
                      <a:r>
                        <a:rPr lang="en-US" sz="2400" b="1" dirty="0" smtClean="0">
                          <a:solidFill>
                            <a:schemeClr val="accent6"/>
                          </a:solidFill>
                        </a:rPr>
                        <a:t>A)</a:t>
                      </a:r>
                      <a:r>
                        <a:rPr lang="en-US" sz="2400" b="1" baseline="0" dirty="0" smtClean="0">
                          <a:solidFill>
                            <a:schemeClr val="accent6"/>
                          </a:solidFill>
                        </a:rPr>
                        <a:t> 1 F, 2 T, 3 F, 4 T</a:t>
                      </a:r>
                      <a:endParaRPr lang="en-US" sz="2400" dirty="0">
                        <a:solidFill>
                          <a:schemeClr val="accent6"/>
                        </a:solidFill>
                      </a:endParaRPr>
                    </a:p>
                  </a:txBody>
                  <a:tcPr/>
                </a:tc>
              </a:tr>
              <a:tr h="370840">
                <a:tc>
                  <a:txBody>
                    <a:bodyPr/>
                    <a:lstStyle/>
                    <a:p>
                      <a:r>
                        <a:rPr lang="en-US" sz="2400" b="1" dirty="0" smtClean="0">
                          <a:solidFill>
                            <a:srgbClr val="008000"/>
                          </a:solidFill>
                        </a:rPr>
                        <a:t>B) 1 F, 2 T, 3 T, 4 F</a:t>
                      </a:r>
                      <a:endParaRPr lang="en-US" sz="2400" dirty="0">
                        <a:solidFill>
                          <a:srgbClr val="008000"/>
                        </a:solidFill>
                      </a:endParaRPr>
                    </a:p>
                  </a:txBody>
                  <a:tcPr/>
                </a:tc>
              </a:tr>
              <a:tr h="370840">
                <a:tc>
                  <a:txBody>
                    <a:bodyPr/>
                    <a:lstStyle/>
                    <a:p>
                      <a:r>
                        <a:rPr lang="en-US" sz="2400" b="1" dirty="0" smtClean="0">
                          <a:solidFill>
                            <a:srgbClr val="FF6FCF"/>
                          </a:solidFill>
                        </a:rPr>
                        <a:t>C) 1 T, 2</a:t>
                      </a:r>
                      <a:r>
                        <a:rPr lang="en-US" sz="2400" b="1" baseline="0" dirty="0" smtClean="0">
                          <a:solidFill>
                            <a:srgbClr val="FF6FCF"/>
                          </a:solidFill>
                        </a:rPr>
                        <a:t> F, 3 F, 4 T</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1 T, 2 F, 3 T, 4 F</a:t>
                      </a:r>
                      <a:endParaRPr lang="en-US" sz="2400" dirty="0"/>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True or False</a:t>
            </a:r>
            <a:endParaRPr lang="en-US" dirty="0"/>
          </a:p>
        </p:txBody>
      </p:sp>
      <p:sp>
        <p:nvSpPr>
          <p:cNvPr id="3" name="Content Placeholder 2"/>
          <p:cNvSpPr>
            <a:spLocks noGrp="1"/>
          </p:cNvSpPr>
          <p:nvPr>
            <p:ph idx="1"/>
          </p:nvPr>
        </p:nvSpPr>
        <p:spPr>
          <a:xfrm>
            <a:off x="508000" y="905934"/>
            <a:ext cx="8636000" cy="4157133"/>
          </a:xfrm>
        </p:spPr>
        <p:txBody>
          <a:bodyPr>
            <a:normAutofit fontScale="70000" lnSpcReduction="20000"/>
          </a:bodyPr>
          <a:lstStyle/>
          <a:p>
            <a:pPr marL="0" indent="0">
              <a:buNone/>
            </a:pPr>
            <a:r>
              <a:rPr lang="en-US" dirty="0" err="1" smtClean="0"/>
              <a:t>TLBs</a:t>
            </a:r>
            <a:r>
              <a:rPr lang="en-US" dirty="0" smtClean="0"/>
              <a:t> entries have valid bits and dirty bits. Data caches have them also. </a:t>
            </a:r>
          </a:p>
          <a:p>
            <a:pPr marL="0" indent="0">
              <a:buNone/>
            </a:pPr>
            <a:r>
              <a:rPr lang="en-US" dirty="0" smtClean="0"/>
              <a:t>A. The valid bit means the same in both: if valid = 0, it must miss in both </a:t>
            </a:r>
            <a:r>
              <a:rPr lang="en-US" dirty="0" err="1" smtClean="0"/>
              <a:t>TLBs</a:t>
            </a:r>
            <a:r>
              <a:rPr lang="en-US" dirty="0" smtClean="0"/>
              <a:t> and Caches.</a:t>
            </a:r>
          </a:p>
          <a:p>
            <a:pPr marL="0" indent="0">
              <a:buNone/>
            </a:pPr>
            <a:r>
              <a:rPr lang="en-US" dirty="0" smtClean="0"/>
              <a:t>B. The valid bit has different meanings. For caches, it means this entry is valid if the address requested matches the tag. For </a:t>
            </a:r>
            <a:r>
              <a:rPr lang="en-US" dirty="0" err="1" smtClean="0"/>
              <a:t>TLBs</a:t>
            </a:r>
            <a:r>
              <a:rPr lang="en-US" dirty="0" smtClean="0"/>
              <a:t>, it determines whether there is a page fault (valid=0) or not (valid=1).</a:t>
            </a:r>
          </a:p>
          <a:p>
            <a:pPr marL="0" indent="0">
              <a:buNone/>
            </a:pPr>
            <a:r>
              <a:rPr lang="en-US" dirty="0" smtClean="0"/>
              <a:t>C. The dirty bit means the same in both: the data in this block in the TLB or Cache has been changed.</a:t>
            </a:r>
          </a:p>
          <a:p>
            <a:pPr marL="0" indent="0">
              <a:buNone/>
            </a:pPr>
            <a:r>
              <a:rPr lang="en-US" dirty="0" smtClean="0"/>
              <a:t>D. The dirty bit has different meanings. For caches, it means the data block has been changed. For </a:t>
            </a:r>
            <a:r>
              <a:rPr lang="en-US" dirty="0" err="1" smtClean="0"/>
              <a:t>TLBs</a:t>
            </a:r>
            <a:r>
              <a:rPr lang="en-US" dirty="0" smtClean="0"/>
              <a:t>, it means that the page corresponding to this TLB entry has been changed.</a:t>
            </a:r>
            <a:endParaRPr lang="en-US" dirty="0"/>
          </a:p>
        </p:txBody>
      </p:sp>
      <p:sp>
        <p:nvSpPr>
          <p:cNvPr id="4" name="Date Placeholder 3"/>
          <p:cNvSpPr>
            <a:spLocks noGrp="1"/>
          </p:cNvSpPr>
          <p:nvPr>
            <p:ph type="dt" sz="half" idx="10"/>
          </p:nvPr>
        </p:nvSpPr>
        <p:spPr/>
        <p:txBody>
          <a:bodyPr/>
          <a:lstStyle/>
          <a:p>
            <a:fld id="{B25F809B-B50D-334D-85B8-218DE2EF0497}"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dirty="0"/>
          </a:p>
        </p:txBody>
      </p:sp>
      <p:graphicFrame>
        <p:nvGraphicFramePr>
          <p:cNvPr id="9" name="Table 8"/>
          <p:cNvGraphicFramePr>
            <a:graphicFrameLocks noGrp="1"/>
          </p:cNvGraphicFramePr>
          <p:nvPr/>
        </p:nvGraphicFramePr>
        <p:xfrm>
          <a:off x="2658536" y="4470401"/>
          <a:ext cx="3081865" cy="1828800"/>
        </p:xfrm>
        <a:graphic>
          <a:graphicData uri="http://schemas.openxmlformats.org/drawingml/2006/table">
            <a:tbl>
              <a:tblPr firstRow="1" bandRow="1">
                <a:tableStyleId>{2D5ABB26-0587-4C30-8999-92F81FD0307C}</a:tableStyleId>
              </a:tblPr>
              <a:tblGrid>
                <a:gridCol w="3081865"/>
              </a:tblGrid>
              <a:tr h="370840">
                <a:tc>
                  <a:txBody>
                    <a:bodyPr/>
                    <a:lstStyle/>
                    <a:p>
                      <a:r>
                        <a:rPr lang="en-US" sz="2400" b="1" dirty="0" smtClean="0">
                          <a:solidFill>
                            <a:schemeClr val="accent6"/>
                          </a:solidFill>
                        </a:rPr>
                        <a:t>A)</a:t>
                      </a:r>
                      <a:r>
                        <a:rPr lang="en-US" sz="2400" b="1" baseline="0" dirty="0" smtClean="0">
                          <a:solidFill>
                            <a:schemeClr val="accent6"/>
                          </a:solidFill>
                        </a:rPr>
                        <a:t> 1 F, 2 T, 3 F, 4 T</a:t>
                      </a:r>
                      <a:endParaRPr lang="en-US" sz="2400" dirty="0">
                        <a:solidFill>
                          <a:schemeClr val="accent6"/>
                        </a:solidFill>
                      </a:endParaRPr>
                    </a:p>
                  </a:txBody>
                  <a:tcPr/>
                </a:tc>
              </a:tr>
              <a:tr h="370840">
                <a:tc>
                  <a:txBody>
                    <a:bodyPr/>
                    <a:lstStyle/>
                    <a:p>
                      <a:r>
                        <a:rPr lang="en-US" sz="2400" b="1" dirty="0" smtClean="0">
                          <a:solidFill>
                            <a:srgbClr val="008000"/>
                          </a:solidFill>
                        </a:rPr>
                        <a:t>B) 1 F, 2 T, 3 T, 4 F</a:t>
                      </a:r>
                      <a:endParaRPr lang="en-US" sz="2400" dirty="0">
                        <a:solidFill>
                          <a:srgbClr val="008000"/>
                        </a:solidFill>
                      </a:endParaRPr>
                    </a:p>
                  </a:txBody>
                  <a:tcPr/>
                </a:tc>
              </a:tr>
              <a:tr h="370840">
                <a:tc>
                  <a:txBody>
                    <a:bodyPr/>
                    <a:lstStyle/>
                    <a:p>
                      <a:r>
                        <a:rPr lang="en-US" sz="2400" b="1" dirty="0" smtClean="0">
                          <a:solidFill>
                            <a:srgbClr val="FF6FCF"/>
                          </a:solidFill>
                        </a:rPr>
                        <a:t>C) 1 T, 2</a:t>
                      </a:r>
                      <a:r>
                        <a:rPr lang="en-US" sz="2400" b="1" baseline="0" dirty="0" smtClean="0">
                          <a:solidFill>
                            <a:srgbClr val="FF6FCF"/>
                          </a:solidFill>
                        </a:rPr>
                        <a:t> F, 3 F, 4 T</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1 T, 2 F, 3 T, 4 F</a:t>
                      </a:r>
                      <a:endParaRPr lang="en-US" sz="2400" dirty="0"/>
                    </a:p>
                  </a:txBody>
                  <a:tcPr>
                    <a:solidFill>
                      <a:schemeClr val="bg1"/>
                    </a:solidFill>
                  </a:tcPr>
                </a:tc>
              </a:tr>
            </a:tbl>
          </a:graphicData>
        </a:graphic>
      </p:graphicFrame>
      <p:sp>
        <p:nvSpPr>
          <p:cNvPr id="8" name="Frame 7"/>
          <p:cNvSpPr/>
          <p:nvPr/>
        </p:nvSpPr>
        <p:spPr>
          <a:xfrm>
            <a:off x="2506132" y="5401732"/>
            <a:ext cx="3352801"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Match the Phrase</a:t>
            </a:r>
            <a:endParaRPr lang="en-US" dirty="0"/>
          </a:p>
        </p:txBody>
      </p:sp>
      <p:sp>
        <p:nvSpPr>
          <p:cNvPr id="3" name="Content Placeholder 2"/>
          <p:cNvSpPr>
            <a:spLocks noGrp="1"/>
          </p:cNvSpPr>
          <p:nvPr>
            <p:ph idx="1"/>
          </p:nvPr>
        </p:nvSpPr>
        <p:spPr>
          <a:xfrm>
            <a:off x="508000" y="905934"/>
            <a:ext cx="8636000" cy="4157133"/>
          </a:xfrm>
        </p:spPr>
        <p:txBody>
          <a:bodyPr>
            <a:normAutofit/>
          </a:bodyPr>
          <a:lstStyle/>
          <a:p>
            <a:pPr marL="0" indent="0">
              <a:buNone/>
            </a:pPr>
            <a:r>
              <a:rPr lang="en-US" dirty="0" smtClean="0"/>
              <a:t>Match the memory hierarchy element on the left with the closest phrase on the right:</a:t>
            </a:r>
          </a:p>
          <a:p>
            <a:pPr>
              <a:buNone/>
              <a:tabLst>
                <a:tab pos="3030538" algn="l"/>
              </a:tabLst>
            </a:pPr>
            <a:r>
              <a:rPr lang="en-US" dirty="0" smtClean="0"/>
              <a:t>1. L1 cache 	a. A cache for page table entries</a:t>
            </a:r>
          </a:p>
          <a:p>
            <a:pPr>
              <a:buNone/>
              <a:tabLst>
                <a:tab pos="3030538" algn="l"/>
              </a:tabLst>
            </a:pPr>
            <a:r>
              <a:rPr lang="en-US" dirty="0" smtClean="0"/>
              <a:t>2. L2 cache 	</a:t>
            </a:r>
            <a:r>
              <a:rPr lang="en-US" dirty="0" err="1" smtClean="0"/>
              <a:t>b</a:t>
            </a:r>
            <a:r>
              <a:rPr lang="en-US" dirty="0" smtClean="0"/>
              <a:t>. A cache for a main memory</a:t>
            </a:r>
          </a:p>
          <a:p>
            <a:pPr>
              <a:buNone/>
              <a:tabLst>
                <a:tab pos="3030538" algn="l"/>
              </a:tabLst>
            </a:pPr>
            <a:r>
              <a:rPr lang="en-US" dirty="0" smtClean="0"/>
              <a:t>3. Main memory 	</a:t>
            </a:r>
            <a:r>
              <a:rPr lang="en-US" dirty="0" err="1" smtClean="0"/>
              <a:t>c</a:t>
            </a:r>
            <a:r>
              <a:rPr lang="en-US" dirty="0" smtClean="0"/>
              <a:t>. A cache for disks</a:t>
            </a:r>
          </a:p>
          <a:p>
            <a:pPr>
              <a:buNone/>
              <a:tabLst>
                <a:tab pos="3030538" algn="l"/>
              </a:tabLst>
            </a:pPr>
            <a:r>
              <a:rPr lang="en-US" dirty="0" smtClean="0"/>
              <a:t>4. TLB 	</a:t>
            </a:r>
            <a:r>
              <a:rPr lang="en-US" dirty="0" err="1" smtClean="0"/>
              <a:t>d</a:t>
            </a:r>
            <a:r>
              <a:rPr lang="en-US" dirty="0" smtClean="0"/>
              <a:t>. A cache for a cache</a:t>
            </a:r>
            <a:endParaRPr lang="en-US" dirty="0"/>
          </a:p>
        </p:txBody>
      </p:sp>
      <p:sp>
        <p:nvSpPr>
          <p:cNvPr id="4" name="Date Placeholder 3"/>
          <p:cNvSpPr>
            <a:spLocks noGrp="1"/>
          </p:cNvSpPr>
          <p:nvPr>
            <p:ph type="dt" sz="half" idx="10"/>
          </p:nvPr>
        </p:nvSpPr>
        <p:spPr/>
        <p:txBody>
          <a:bodyPr/>
          <a:lstStyle/>
          <a:p>
            <a:fld id="{859F54FA-00ED-2C43-8AEE-C18ACD34028F}"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graphicFrame>
        <p:nvGraphicFramePr>
          <p:cNvPr id="9" name="Table 8"/>
          <p:cNvGraphicFramePr>
            <a:graphicFrameLocks noGrp="1"/>
          </p:cNvGraphicFramePr>
          <p:nvPr/>
        </p:nvGraphicFramePr>
        <p:xfrm>
          <a:off x="711202" y="4453467"/>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A)</a:t>
                      </a:r>
                      <a:r>
                        <a:rPr lang="en-US" sz="2400" b="1" baseline="0" dirty="0" smtClean="0">
                          <a:solidFill>
                            <a:schemeClr val="accent6"/>
                          </a:solidFill>
                        </a:rPr>
                        <a:t> 1 a, 2 </a:t>
                      </a:r>
                      <a:r>
                        <a:rPr lang="en-US" sz="2400" b="1" baseline="0" dirty="0" err="1" smtClean="0">
                          <a:solidFill>
                            <a:schemeClr val="accent6"/>
                          </a:solidFill>
                        </a:rPr>
                        <a:t>b</a:t>
                      </a:r>
                      <a:r>
                        <a:rPr lang="en-US" sz="2400" b="1" baseline="0" dirty="0" smtClean="0">
                          <a:solidFill>
                            <a:schemeClr val="accent6"/>
                          </a:solidFill>
                        </a:rPr>
                        <a:t>, 3 </a:t>
                      </a:r>
                      <a:r>
                        <a:rPr lang="en-US" sz="2400" b="1" baseline="0" dirty="0" err="1" smtClean="0">
                          <a:solidFill>
                            <a:schemeClr val="accent6"/>
                          </a:solidFill>
                        </a:rPr>
                        <a:t>c</a:t>
                      </a:r>
                      <a:r>
                        <a:rPr lang="en-US" sz="2400" b="1" baseline="0" dirty="0" smtClean="0">
                          <a:solidFill>
                            <a:schemeClr val="accent6"/>
                          </a:solidFill>
                        </a:rPr>
                        <a:t>, 4 </a:t>
                      </a:r>
                      <a:r>
                        <a:rPr lang="en-US" sz="2400" b="1" baseline="0" dirty="0" err="1" smtClean="0">
                          <a:solidFill>
                            <a:schemeClr val="accent6"/>
                          </a:solidFill>
                        </a:rPr>
                        <a:t>d</a:t>
                      </a:r>
                      <a:endParaRPr lang="en-US" sz="2400" dirty="0">
                        <a:solidFill>
                          <a:schemeClr val="accent6"/>
                        </a:solidFill>
                      </a:endParaRPr>
                    </a:p>
                  </a:txBody>
                  <a:tcPr/>
                </a:tc>
              </a:tr>
              <a:tr h="370840">
                <a:tc>
                  <a:txBody>
                    <a:bodyPr/>
                    <a:lstStyle/>
                    <a:p>
                      <a:r>
                        <a:rPr lang="en-US" sz="2400" b="1" dirty="0" smtClean="0">
                          <a:solidFill>
                            <a:srgbClr val="008000"/>
                          </a:solidFill>
                        </a:rPr>
                        <a:t>B) 1 a, 2 </a:t>
                      </a:r>
                      <a:r>
                        <a:rPr lang="en-US" sz="2400" b="1" dirty="0" err="1" smtClean="0">
                          <a:solidFill>
                            <a:srgbClr val="008000"/>
                          </a:solidFill>
                        </a:rPr>
                        <a:t>b</a:t>
                      </a:r>
                      <a:r>
                        <a:rPr lang="en-US" sz="2400" b="1" dirty="0" smtClean="0">
                          <a:solidFill>
                            <a:srgbClr val="008000"/>
                          </a:solidFill>
                        </a:rPr>
                        <a:t>, 3 </a:t>
                      </a:r>
                      <a:r>
                        <a:rPr lang="en-US" sz="2400" b="1" dirty="0" err="1" smtClean="0">
                          <a:solidFill>
                            <a:srgbClr val="008000"/>
                          </a:solidFill>
                        </a:rPr>
                        <a:t>d</a:t>
                      </a:r>
                      <a:r>
                        <a:rPr lang="en-US" sz="2400" b="1" dirty="0" smtClean="0">
                          <a:solidFill>
                            <a:srgbClr val="008000"/>
                          </a:solidFill>
                        </a:rPr>
                        <a:t>, 4 </a:t>
                      </a:r>
                      <a:r>
                        <a:rPr lang="en-US" sz="2400" b="1" dirty="0" err="1" smtClean="0">
                          <a:solidFill>
                            <a:srgbClr val="008000"/>
                          </a:solidFill>
                        </a:rPr>
                        <a:t>c</a:t>
                      </a:r>
                      <a:endParaRPr lang="en-US" sz="2400" dirty="0">
                        <a:solidFill>
                          <a:srgbClr val="008000"/>
                        </a:solidFill>
                      </a:endParaRPr>
                    </a:p>
                  </a:txBody>
                  <a:tcPr/>
                </a:tc>
              </a:tr>
              <a:tr h="370840">
                <a:tc>
                  <a:txBody>
                    <a:bodyPr/>
                    <a:lstStyle/>
                    <a:p>
                      <a:r>
                        <a:rPr lang="en-US" sz="2400" b="1" dirty="0" smtClean="0">
                          <a:solidFill>
                            <a:srgbClr val="FF6FCF"/>
                          </a:solidFill>
                        </a:rPr>
                        <a:t>C) 1 </a:t>
                      </a:r>
                      <a:r>
                        <a:rPr lang="en-US" sz="2400" b="1" dirty="0" err="1" smtClean="0">
                          <a:solidFill>
                            <a:srgbClr val="FF6FCF"/>
                          </a:solidFill>
                        </a:rPr>
                        <a:t>b</a:t>
                      </a:r>
                      <a:r>
                        <a:rPr lang="en-US" sz="2400" b="1" dirty="0" smtClean="0">
                          <a:solidFill>
                            <a:srgbClr val="FF6FCF"/>
                          </a:solidFill>
                        </a:rPr>
                        <a:t>, 2</a:t>
                      </a:r>
                      <a:r>
                        <a:rPr lang="en-US" sz="2400" b="1" baseline="0" dirty="0" smtClean="0">
                          <a:solidFill>
                            <a:srgbClr val="FF6FCF"/>
                          </a:solidFill>
                        </a:rPr>
                        <a:t> </a:t>
                      </a:r>
                      <a:r>
                        <a:rPr lang="en-US" sz="2400" b="1" baseline="0" dirty="0" err="1" smtClean="0">
                          <a:solidFill>
                            <a:srgbClr val="FF6FCF"/>
                          </a:solidFill>
                        </a:rPr>
                        <a:t>d</a:t>
                      </a:r>
                      <a:r>
                        <a:rPr lang="en-US" sz="2400" b="1" baseline="0" dirty="0" smtClean="0">
                          <a:solidFill>
                            <a:srgbClr val="FF6FCF"/>
                          </a:solidFill>
                        </a:rPr>
                        <a:t>, 3 a, 4 </a:t>
                      </a:r>
                      <a:r>
                        <a:rPr lang="en-US" sz="2400" b="1" baseline="0" dirty="0" err="1" smtClean="0">
                          <a:solidFill>
                            <a:srgbClr val="FF6FCF"/>
                          </a:solidFill>
                        </a:rPr>
                        <a:t>c</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1 </a:t>
                      </a:r>
                      <a:r>
                        <a:rPr lang="en-US" sz="2400" b="1" dirty="0" err="1" smtClean="0">
                          <a:ln>
                            <a:solidFill>
                              <a:schemeClr val="tx1"/>
                            </a:solidFill>
                          </a:ln>
                          <a:solidFill>
                            <a:srgbClr val="FFFF00"/>
                          </a:solidFill>
                        </a:rPr>
                        <a:t>d</a:t>
                      </a:r>
                      <a:r>
                        <a:rPr lang="en-US" sz="2400" b="1" dirty="0" smtClean="0">
                          <a:ln>
                            <a:solidFill>
                              <a:schemeClr val="tx1"/>
                            </a:solidFill>
                          </a:ln>
                          <a:solidFill>
                            <a:srgbClr val="FFFF00"/>
                          </a:solidFill>
                        </a:rPr>
                        <a:t>, 2 </a:t>
                      </a:r>
                      <a:r>
                        <a:rPr lang="en-US" sz="2400" b="1" dirty="0" err="1" smtClean="0">
                          <a:ln>
                            <a:solidFill>
                              <a:schemeClr val="tx1"/>
                            </a:solidFill>
                          </a:ln>
                          <a:solidFill>
                            <a:srgbClr val="FFFF00"/>
                          </a:solidFill>
                        </a:rPr>
                        <a:t>b</a:t>
                      </a:r>
                      <a:r>
                        <a:rPr lang="en-US" sz="2400" b="1" dirty="0" smtClean="0">
                          <a:ln>
                            <a:solidFill>
                              <a:schemeClr val="tx1"/>
                            </a:solidFill>
                          </a:ln>
                          <a:solidFill>
                            <a:srgbClr val="FFFF00"/>
                          </a:solidFill>
                        </a:rPr>
                        <a:t>, 3 </a:t>
                      </a:r>
                      <a:r>
                        <a:rPr lang="en-US" sz="2400" b="1" dirty="0" err="1" smtClean="0">
                          <a:ln>
                            <a:solidFill>
                              <a:schemeClr val="tx1"/>
                            </a:solidFill>
                          </a:ln>
                          <a:solidFill>
                            <a:srgbClr val="FFFF00"/>
                          </a:solidFill>
                        </a:rPr>
                        <a:t>c</a:t>
                      </a:r>
                      <a:r>
                        <a:rPr lang="en-US" sz="2400" b="1" dirty="0" smtClean="0">
                          <a:ln>
                            <a:solidFill>
                              <a:schemeClr val="tx1"/>
                            </a:solidFill>
                          </a:ln>
                          <a:solidFill>
                            <a:srgbClr val="FFFF00"/>
                          </a:solidFill>
                        </a:rPr>
                        <a:t>, 4 a</a:t>
                      </a:r>
                      <a:endParaRPr lang="en-US" sz="2400" dirty="0"/>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Instruction: Match the Phrase</a:t>
            </a:r>
            <a:endParaRPr lang="en-US" dirty="0"/>
          </a:p>
        </p:txBody>
      </p:sp>
      <p:sp>
        <p:nvSpPr>
          <p:cNvPr id="3" name="Content Placeholder 2"/>
          <p:cNvSpPr>
            <a:spLocks noGrp="1"/>
          </p:cNvSpPr>
          <p:nvPr>
            <p:ph idx="1"/>
          </p:nvPr>
        </p:nvSpPr>
        <p:spPr>
          <a:xfrm>
            <a:off x="508000" y="905934"/>
            <a:ext cx="8636000" cy="4157133"/>
          </a:xfrm>
        </p:spPr>
        <p:txBody>
          <a:bodyPr>
            <a:normAutofit/>
          </a:bodyPr>
          <a:lstStyle/>
          <a:p>
            <a:pPr marL="0" indent="0">
              <a:buNone/>
            </a:pPr>
            <a:r>
              <a:rPr lang="en-US" dirty="0" smtClean="0"/>
              <a:t>Match the memory hierarchy element on the left with the closest phrase on the right:</a:t>
            </a:r>
          </a:p>
          <a:p>
            <a:pPr>
              <a:buNone/>
              <a:tabLst>
                <a:tab pos="3030538" algn="l"/>
              </a:tabLst>
            </a:pPr>
            <a:r>
              <a:rPr lang="en-US" dirty="0" smtClean="0"/>
              <a:t>1. L1 cache 	a. A cache for page table entries</a:t>
            </a:r>
          </a:p>
          <a:p>
            <a:pPr>
              <a:buNone/>
              <a:tabLst>
                <a:tab pos="3030538" algn="l"/>
              </a:tabLst>
            </a:pPr>
            <a:r>
              <a:rPr lang="en-US" dirty="0" smtClean="0"/>
              <a:t>2. L2 cache 	</a:t>
            </a:r>
            <a:r>
              <a:rPr lang="en-US" dirty="0" err="1" smtClean="0"/>
              <a:t>b</a:t>
            </a:r>
            <a:r>
              <a:rPr lang="en-US" dirty="0" smtClean="0"/>
              <a:t>. A cache for a main memory</a:t>
            </a:r>
          </a:p>
          <a:p>
            <a:pPr>
              <a:buNone/>
              <a:tabLst>
                <a:tab pos="3030538" algn="l"/>
              </a:tabLst>
            </a:pPr>
            <a:r>
              <a:rPr lang="en-US" dirty="0" smtClean="0"/>
              <a:t>3. Main memory 	</a:t>
            </a:r>
            <a:r>
              <a:rPr lang="en-US" dirty="0" err="1" smtClean="0"/>
              <a:t>c</a:t>
            </a:r>
            <a:r>
              <a:rPr lang="en-US" dirty="0" smtClean="0"/>
              <a:t>. A cache for disks</a:t>
            </a:r>
          </a:p>
          <a:p>
            <a:pPr>
              <a:buNone/>
              <a:tabLst>
                <a:tab pos="3030538" algn="l"/>
              </a:tabLst>
            </a:pPr>
            <a:r>
              <a:rPr lang="en-US" dirty="0" smtClean="0"/>
              <a:t>4. TLB 	</a:t>
            </a:r>
            <a:r>
              <a:rPr lang="en-US" dirty="0" err="1" smtClean="0"/>
              <a:t>d</a:t>
            </a:r>
            <a:r>
              <a:rPr lang="en-US" dirty="0" smtClean="0"/>
              <a:t>. A cache for a cache</a:t>
            </a:r>
            <a:endParaRPr lang="en-US" dirty="0"/>
          </a:p>
        </p:txBody>
      </p:sp>
      <p:sp>
        <p:nvSpPr>
          <p:cNvPr id="4" name="Date Placeholder 3"/>
          <p:cNvSpPr>
            <a:spLocks noGrp="1"/>
          </p:cNvSpPr>
          <p:nvPr>
            <p:ph type="dt" sz="half" idx="10"/>
          </p:nvPr>
        </p:nvSpPr>
        <p:spPr/>
        <p:txBody>
          <a:bodyPr/>
          <a:lstStyle/>
          <a:p>
            <a:fld id="{859F54FA-00ED-2C43-8AEE-C18ACD34028F}"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dirty="0"/>
          </a:p>
        </p:txBody>
      </p:sp>
      <p:graphicFrame>
        <p:nvGraphicFramePr>
          <p:cNvPr id="9" name="Table 8"/>
          <p:cNvGraphicFramePr>
            <a:graphicFrameLocks noGrp="1"/>
          </p:cNvGraphicFramePr>
          <p:nvPr/>
        </p:nvGraphicFramePr>
        <p:xfrm>
          <a:off x="711202" y="4453467"/>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A)</a:t>
                      </a:r>
                      <a:r>
                        <a:rPr lang="en-US" sz="2400" b="1" baseline="0" dirty="0" smtClean="0">
                          <a:solidFill>
                            <a:schemeClr val="accent6"/>
                          </a:solidFill>
                        </a:rPr>
                        <a:t> 1 a, 2 </a:t>
                      </a:r>
                      <a:r>
                        <a:rPr lang="en-US" sz="2400" b="1" baseline="0" dirty="0" err="1" smtClean="0">
                          <a:solidFill>
                            <a:schemeClr val="accent6"/>
                          </a:solidFill>
                        </a:rPr>
                        <a:t>b</a:t>
                      </a:r>
                      <a:r>
                        <a:rPr lang="en-US" sz="2400" b="1" baseline="0" dirty="0" smtClean="0">
                          <a:solidFill>
                            <a:schemeClr val="accent6"/>
                          </a:solidFill>
                        </a:rPr>
                        <a:t>, 3 </a:t>
                      </a:r>
                      <a:r>
                        <a:rPr lang="en-US" sz="2400" b="1" baseline="0" dirty="0" err="1" smtClean="0">
                          <a:solidFill>
                            <a:schemeClr val="accent6"/>
                          </a:solidFill>
                        </a:rPr>
                        <a:t>c</a:t>
                      </a:r>
                      <a:r>
                        <a:rPr lang="en-US" sz="2400" b="1" baseline="0" dirty="0" smtClean="0">
                          <a:solidFill>
                            <a:schemeClr val="accent6"/>
                          </a:solidFill>
                        </a:rPr>
                        <a:t>, 4 </a:t>
                      </a:r>
                      <a:r>
                        <a:rPr lang="en-US" sz="2400" b="1" baseline="0" dirty="0" err="1" smtClean="0">
                          <a:solidFill>
                            <a:schemeClr val="accent6"/>
                          </a:solidFill>
                        </a:rPr>
                        <a:t>d</a:t>
                      </a:r>
                      <a:endParaRPr lang="en-US" sz="2400" dirty="0">
                        <a:solidFill>
                          <a:schemeClr val="accent6"/>
                        </a:solidFill>
                      </a:endParaRPr>
                    </a:p>
                  </a:txBody>
                  <a:tcPr/>
                </a:tc>
              </a:tr>
              <a:tr h="370840">
                <a:tc>
                  <a:txBody>
                    <a:bodyPr/>
                    <a:lstStyle/>
                    <a:p>
                      <a:r>
                        <a:rPr lang="en-US" sz="2400" b="1" dirty="0" smtClean="0">
                          <a:solidFill>
                            <a:srgbClr val="008000"/>
                          </a:solidFill>
                        </a:rPr>
                        <a:t>B) 1 a, 2 </a:t>
                      </a:r>
                      <a:r>
                        <a:rPr lang="en-US" sz="2400" b="1" dirty="0" err="1" smtClean="0">
                          <a:solidFill>
                            <a:srgbClr val="008000"/>
                          </a:solidFill>
                        </a:rPr>
                        <a:t>b</a:t>
                      </a:r>
                      <a:r>
                        <a:rPr lang="en-US" sz="2400" b="1" dirty="0" smtClean="0">
                          <a:solidFill>
                            <a:srgbClr val="008000"/>
                          </a:solidFill>
                        </a:rPr>
                        <a:t>, 3 </a:t>
                      </a:r>
                      <a:r>
                        <a:rPr lang="en-US" sz="2400" b="1" dirty="0" err="1" smtClean="0">
                          <a:solidFill>
                            <a:srgbClr val="008000"/>
                          </a:solidFill>
                        </a:rPr>
                        <a:t>d</a:t>
                      </a:r>
                      <a:r>
                        <a:rPr lang="en-US" sz="2400" b="1" dirty="0" smtClean="0">
                          <a:solidFill>
                            <a:srgbClr val="008000"/>
                          </a:solidFill>
                        </a:rPr>
                        <a:t>, 4 </a:t>
                      </a:r>
                      <a:r>
                        <a:rPr lang="en-US" sz="2400" b="1" dirty="0" err="1" smtClean="0">
                          <a:solidFill>
                            <a:srgbClr val="008000"/>
                          </a:solidFill>
                        </a:rPr>
                        <a:t>c</a:t>
                      </a:r>
                      <a:endParaRPr lang="en-US" sz="2400" dirty="0">
                        <a:solidFill>
                          <a:srgbClr val="008000"/>
                        </a:solidFill>
                      </a:endParaRPr>
                    </a:p>
                  </a:txBody>
                  <a:tcPr/>
                </a:tc>
              </a:tr>
              <a:tr h="370840">
                <a:tc>
                  <a:txBody>
                    <a:bodyPr/>
                    <a:lstStyle/>
                    <a:p>
                      <a:r>
                        <a:rPr lang="en-US" sz="2400" b="1" dirty="0" smtClean="0">
                          <a:solidFill>
                            <a:srgbClr val="FF6FCF"/>
                          </a:solidFill>
                        </a:rPr>
                        <a:t>C) 1 </a:t>
                      </a:r>
                      <a:r>
                        <a:rPr lang="en-US" sz="2400" b="1" dirty="0" err="1" smtClean="0">
                          <a:solidFill>
                            <a:srgbClr val="FF6FCF"/>
                          </a:solidFill>
                        </a:rPr>
                        <a:t>b</a:t>
                      </a:r>
                      <a:r>
                        <a:rPr lang="en-US" sz="2400" b="1" dirty="0" smtClean="0">
                          <a:solidFill>
                            <a:srgbClr val="FF6FCF"/>
                          </a:solidFill>
                        </a:rPr>
                        <a:t>, 2</a:t>
                      </a:r>
                      <a:r>
                        <a:rPr lang="en-US" sz="2400" b="1" baseline="0" dirty="0" smtClean="0">
                          <a:solidFill>
                            <a:srgbClr val="FF6FCF"/>
                          </a:solidFill>
                        </a:rPr>
                        <a:t> </a:t>
                      </a:r>
                      <a:r>
                        <a:rPr lang="en-US" sz="2400" b="1" baseline="0" dirty="0" err="1" smtClean="0">
                          <a:solidFill>
                            <a:srgbClr val="FF6FCF"/>
                          </a:solidFill>
                        </a:rPr>
                        <a:t>d</a:t>
                      </a:r>
                      <a:r>
                        <a:rPr lang="en-US" sz="2400" b="1" baseline="0" dirty="0" smtClean="0">
                          <a:solidFill>
                            <a:srgbClr val="FF6FCF"/>
                          </a:solidFill>
                        </a:rPr>
                        <a:t>, 3 a, 4 </a:t>
                      </a:r>
                      <a:r>
                        <a:rPr lang="en-US" sz="2400" b="1" baseline="0" dirty="0" err="1" smtClean="0">
                          <a:solidFill>
                            <a:srgbClr val="FF6FCF"/>
                          </a:solidFill>
                        </a:rPr>
                        <a:t>c</a:t>
                      </a:r>
                      <a:endParaRPr lang="en-US" sz="2400" dirty="0">
                        <a:solidFill>
                          <a:srgbClr val="FF6FCF"/>
                        </a:solidFill>
                      </a:endParaRPr>
                    </a:p>
                  </a:txBody>
                  <a:tcPr/>
                </a:tc>
              </a:tr>
              <a:tr h="370840">
                <a:tc>
                  <a:txBody>
                    <a:bodyPr/>
                    <a:lstStyle/>
                    <a:p>
                      <a:r>
                        <a:rPr lang="en-US" sz="2400" b="1" dirty="0" smtClean="0">
                          <a:ln>
                            <a:solidFill>
                              <a:schemeClr val="tx1"/>
                            </a:solidFill>
                          </a:ln>
                          <a:solidFill>
                            <a:srgbClr val="FFFF00"/>
                          </a:solidFill>
                        </a:rPr>
                        <a:t>D) 1 </a:t>
                      </a:r>
                      <a:r>
                        <a:rPr lang="en-US" sz="2400" b="1" dirty="0" err="1" smtClean="0">
                          <a:ln>
                            <a:solidFill>
                              <a:schemeClr val="tx1"/>
                            </a:solidFill>
                          </a:ln>
                          <a:solidFill>
                            <a:srgbClr val="FFFF00"/>
                          </a:solidFill>
                        </a:rPr>
                        <a:t>d</a:t>
                      </a:r>
                      <a:r>
                        <a:rPr lang="en-US" sz="2400" b="1" dirty="0" smtClean="0">
                          <a:ln>
                            <a:solidFill>
                              <a:schemeClr val="tx1"/>
                            </a:solidFill>
                          </a:ln>
                          <a:solidFill>
                            <a:srgbClr val="FFFF00"/>
                          </a:solidFill>
                        </a:rPr>
                        <a:t>, 2 </a:t>
                      </a:r>
                      <a:r>
                        <a:rPr lang="en-US" sz="2400" b="1" dirty="0" err="1" smtClean="0">
                          <a:ln>
                            <a:solidFill>
                              <a:schemeClr val="tx1"/>
                            </a:solidFill>
                          </a:ln>
                          <a:solidFill>
                            <a:srgbClr val="FFFF00"/>
                          </a:solidFill>
                        </a:rPr>
                        <a:t>b</a:t>
                      </a:r>
                      <a:r>
                        <a:rPr lang="en-US" sz="2400" b="1" dirty="0" smtClean="0">
                          <a:ln>
                            <a:solidFill>
                              <a:schemeClr val="tx1"/>
                            </a:solidFill>
                          </a:ln>
                          <a:solidFill>
                            <a:srgbClr val="FFFF00"/>
                          </a:solidFill>
                        </a:rPr>
                        <a:t>, 3 </a:t>
                      </a:r>
                      <a:r>
                        <a:rPr lang="en-US" sz="2400" b="1" dirty="0" err="1" smtClean="0">
                          <a:ln>
                            <a:solidFill>
                              <a:schemeClr val="tx1"/>
                            </a:solidFill>
                          </a:ln>
                          <a:solidFill>
                            <a:srgbClr val="FFFF00"/>
                          </a:solidFill>
                        </a:rPr>
                        <a:t>c</a:t>
                      </a:r>
                      <a:r>
                        <a:rPr lang="en-US" sz="2400" b="1" dirty="0" smtClean="0">
                          <a:ln>
                            <a:solidFill>
                              <a:schemeClr val="tx1"/>
                            </a:solidFill>
                          </a:ln>
                          <a:solidFill>
                            <a:srgbClr val="FFFF00"/>
                          </a:solidFill>
                        </a:rPr>
                        <a:t>, 4 a</a:t>
                      </a:r>
                      <a:endParaRPr lang="en-US" sz="2400" dirty="0"/>
                    </a:p>
                  </a:txBody>
                  <a:tcPr>
                    <a:solidFill>
                      <a:schemeClr val="bg1"/>
                    </a:solidFill>
                  </a:tcPr>
                </a:tc>
              </a:tr>
            </a:tbl>
          </a:graphicData>
        </a:graphic>
      </p:graphicFrame>
      <p:sp>
        <p:nvSpPr>
          <p:cNvPr id="8" name="Frame 7"/>
          <p:cNvSpPr/>
          <p:nvPr/>
        </p:nvSpPr>
        <p:spPr>
          <a:xfrm>
            <a:off x="355599" y="5841999"/>
            <a:ext cx="3352801"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Virtual Memory, Pass 2</a:t>
            </a:r>
            <a:endParaRPr lang="en-US" dirty="0" smtClean="0"/>
          </a:p>
          <a:p>
            <a:r>
              <a:rPr lang="en-US" dirty="0" smtClean="0"/>
              <a:t>Translation </a:t>
            </a:r>
            <a:r>
              <a:rPr lang="en-US" dirty="0" err="1" smtClean="0"/>
              <a:t>Lookaside</a:t>
            </a:r>
            <a:r>
              <a:rPr lang="en-US" dirty="0" smtClean="0"/>
              <a:t> Buffer (TLB)</a:t>
            </a:r>
          </a:p>
          <a:p>
            <a:r>
              <a:rPr lang="en-US" dirty="0" smtClean="0"/>
              <a:t>A day in the life of an instruction with TLB</a:t>
            </a:r>
            <a:endParaRPr lang="en-US" dirty="0" smtClean="0"/>
          </a:p>
          <a:p>
            <a:r>
              <a:rPr lang="en-US" dirty="0" err="1" smtClean="0"/>
              <a:t>Administrivia</a:t>
            </a:r>
            <a:endParaRPr lang="en-US" dirty="0" smtClean="0"/>
          </a:p>
          <a:p>
            <a:r>
              <a:rPr lang="en-US" dirty="0" smtClean="0"/>
              <a:t>TLB </a:t>
            </a:r>
            <a:r>
              <a:rPr lang="en-US" dirty="0" smtClean="0"/>
              <a:t>Performance Impact and Nehalem</a:t>
            </a:r>
          </a:p>
          <a:p>
            <a:r>
              <a:rPr lang="en-US" dirty="0" smtClean="0"/>
              <a:t>Matrix Multiply: Inside Edition!</a:t>
            </a:r>
          </a:p>
          <a:p>
            <a:r>
              <a:rPr lang="en-US" dirty="0" smtClean="0"/>
              <a:t>Peer Instructions</a:t>
            </a:r>
          </a:p>
          <a:p>
            <a:r>
              <a:rPr lang="en-US" dirty="0" smtClean="0"/>
              <a:t>Reduced Instruction Set Computers </a:t>
            </a:r>
            <a:br>
              <a:rPr lang="en-US" dirty="0" smtClean="0"/>
            </a:br>
            <a:r>
              <a:rPr lang="en-US" dirty="0" smtClean="0"/>
              <a:t>(if time is available)</a:t>
            </a:r>
          </a:p>
          <a:p>
            <a:r>
              <a:rPr lang="en-US" dirty="0" smtClean="0"/>
              <a:t>Summary</a:t>
            </a:r>
          </a:p>
        </p:txBody>
      </p:sp>
      <p:sp>
        <p:nvSpPr>
          <p:cNvPr id="7" name="Date Placeholder 6"/>
          <p:cNvSpPr>
            <a:spLocks noGrp="1"/>
          </p:cNvSpPr>
          <p:nvPr>
            <p:ph type="dt" sz="half" idx="10"/>
          </p:nvPr>
        </p:nvSpPr>
        <p:spPr/>
        <p:txBody>
          <a:bodyPr/>
          <a:lstStyle/>
          <a:p>
            <a:fld id="{06E1C625-9DB9-AA4D-BE3C-506238AD4165}" type="datetime1">
              <a:rPr lang="en-US" smtClean="0"/>
              <a:pPr/>
              <a:t>4/24/12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dirty="0"/>
          </a:p>
        </p:txBody>
      </p:sp>
      <p:sp>
        <p:nvSpPr>
          <p:cNvPr id="9" name="Footer Placeholder 8"/>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F7F7F"/>
                </a:solidFill>
              </a:rPr>
              <a:t>Virtual Memory, Pass 2</a:t>
            </a:r>
          </a:p>
          <a:p>
            <a:r>
              <a:rPr lang="en-US" dirty="0" err="1" smtClean="0">
                <a:solidFill>
                  <a:srgbClr val="7F7F7F"/>
                </a:solidFill>
              </a:rPr>
              <a:t>Administrivia</a:t>
            </a:r>
            <a:endParaRPr lang="en-US" dirty="0" smtClean="0">
              <a:solidFill>
                <a:srgbClr val="7F7F7F"/>
              </a:solidFill>
            </a:endParaRPr>
          </a:p>
          <a:p>
            <a:r>
              <a:rPr lang="en-US" dirty="0" smtClean="0">
                <a:solidFill>
                  <a:srgbClr val="7F7F7F"/>
                </a:solidFill>
              </a:rPr>
              <a:t>Translation </a:t>
            </a:r>
            <a:r>
              <a:rPr lang="en-US" dirty="0" err="1" smtClean="0">
                <a:solidFill>
                  <a:srgbClr val="7F7F7F"/>
                </a:solidFill>
              </a:rPr>
              <a:t>Lookaside</a:t>
            </a:r>
            <a:r>
              <a:rPr lang="en-US" dirty="0" smtClean="0">
                <a:solidFill>
                  <a:srgbClr val="7F7F7F"/>
                </a:solidFill>
              </a:rPr>
              <a:t> Buffer (TLB)</a:t>
            </a:r>
          </a:p>
          <a:p>
            <a:r>
              <a:rPr lang="en-US" dirty="0" smtClean="0">
                <a:solidFill>
                  <a:srgbClr val="7F7F7F"/>
                </a:solidFill>
              </a:rPr>
              <a:t>A day in the life of an instruction with TLB</a:t>
            </a:r>
          </a:p>
          <a:p>
            <a:r>
              <a:rPr lang="en-US" dirty="0" smtClean="0">
                <a:solidFill>
                  <a:srgbClr val="7F7F7F"/>
                </a:solidFill>
              </a:rPr>
              <a:t>TLB Performance Impact and Nehalem</a:t>
            </a:r>
          </a:p>
          <a:p>
            <a:r>
              <a:rPr lang="en-US" dirty="0" smtClean="0">
                <a:solidFill>
                  <a:srgbClr val="7F7F7F"/>
                </a:solidFill>
              </a:rPr>
              <a:t>Matrix Multiply: Inside Edition!</a:t>
            </a:r>
          </a:p>
          <a:p>
            <a:r>
              <a:rPr lang="en-US" dirty="0" smtClean="0">
                <a:solidFill>
                  <a:srgbClr val="7F7F7F"/>
                </a:solidFill>
              </a:rPr>
              <a:t>Peer Instructions</a:t>
            </a:r>
          </a:p>
          <a:p>
            <a:r>
              <a:rPr lang="en-US" dirty="0" smtClean="0"/>
              <a:t>Reduced Instruction Set Computers </a:t>
            </a:r>
            <a:br>
              <a:rPr lang="en-US" dirty="0" smtClean="0"/>
            </a:br>
            <a:r>
              <a:rPr lang="en-US" dirty="0" smtClean="0"/>
              <a:t>(if time is available)</a:t>
            </a:r>
          </a:p>
          <a:p>
            <a:r>
              <a:rPr lang="en-US" dirty="0" smtClean="0"/>
              <a:t>Summary</a:t>
            </a:r>
          </a:p>
        </p:txBody>
      </p:sp>
      <p:sp>
        <p:nvSpPr>
          <p:cNvPr id="7" name="Date Placeholder 6"/>
          <p:cNvSpPr>
            <a:spLocks noGrp="1"/>
          </p:cNvSpPr>
          <p:nvPr>
            <p:ph type="dt" sz="half" idx="10"/>
          </p:nvPr>
        </p:nvSpPr>
        <p:spPr/>
        <p:txBody>
          <a:bodyPr/>
          <a:lstStyle/>
          <a:p>
            <a:fld id="{06E1C625-9DB9-AA4D-BE3C-506238AD4165}" type="datetime1">
              <a:rPr lang="en-US" smtClean="0"/>
              <a:pPr/>
              <a:t>4/24/12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40</a:t>
            </a:fld>
            <a:endParaRPr lang="en-US" dirty="0"/>
          </a:p>
        </p:txBody>
      </p:sp>
      <p:sp>
        <p:nvSpPr>
          <p:cNvPr id="9" name="Footer Placeholder 8"/>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dirty="0" smtClean="0">
                <a:ea typeface="ＭＳ Ｐゴシック" charset="-128"/>
                <a:cs typeface="ＭＳ Ｐゴシック" charset="-128"/>
              </a:rPr>
              <a:t>PATTERSON’S PROJECTS</a:t>
            </a:r>
          </a:p>
        </p:txBody>
      </p:sp>
      <p:graphicFrame>
        <p:nvGraphicFramePr>
          <p:cNvPr id="6" name="Content Placeholder 5"/>
          <p:cNvGraphicFramePr>
            <a:graphicFrameLocks noGrp="1"/>
          </p:cNvGraphicFramePr>
          <p:nvPr>
            <p:ph idx="1"/>
          </p:nvPr>
        </p:nvGraphicFramePr>
        <p:xfrm>
          <a:off x="612775" y="1533525"/>
          <a:ext cx="7542213" cy="4812030"/>
        </p:xfrm>
        <a:graphic>
          <a:graphicData uri="http://schemas.openxmlformats.org/drawingml/2006/table">
            <a:tbl>
              <a:tblPr/>
              <a:tblGrid>
                <a:gridCol w="963613"/>
                <a:gridCol w="4595812"/>
                <a:gridCol w="762000"/>
                <a:gridCol w="12207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FFFFFF"/>
                          </a:solidFill>
                          <a:effectLst/>
                          <a:latin typeface="Century Gothic" pitchFamily="-111" charset="0"/>
                          <a:ea typeface="Times New Roman" pitchFamily="-111" charset="0"/>
                          <a:cs typeface="Times New Roman" pitchFamily="-111" charset="0"/>
                        </a:rPr>
                        <a:t>Years</a:t>
                      </a:r>
                      <a:endParaRPr kumimoji="0" lang="en-US" sz="2000" b="1" i="0" u="none" strike="noStrike" cap="none" normalizeH="0" baseline="0">
                        <a:ln>
                          <a:noFill/>
                        </a:ln>
                        <a:solidFill>
                          <a:srgbClr val="FFFFFF"/>
                        </a:solidFill>
                        <a:effectLst/>
                        <a:latin typeface="Century Gothic" pitchFamily="-111" charset="0"/>
                        <a:ea typeface="Times New Roman" pitchFamily="-111" charset="0"/>
                        <a:cs typeface="Times New Roman" pitchFamily="-111"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FFFFFF"/>
                          </a:solidFill>
                          <a:effectLst/>
                          <a:latin typeface="Century Gothic" pitchFamily="-111" charset="0"/>
                          <a:ea typeface="Times New Roman" pitchFamily="-111" charset="0"/>
                          <a:cs typeface="Times New Roman" pitchFamily="-111" charset="0"/>
                        </a:rPr>
                        <a:t>Title</a:t>
                      </a:r>
                      <a:endParaRPr kumimoji="0" lang="en-US" sz="2000" b="1" i="0" u="none" strike="noStrike" cap="none" normalizeH="0" baseline="0">
                        <a:ln>
                          <a:noFill/>
                        </a:ln>
                        <a:solidFill>
                          <a:srgbClr val="FFFFFF"/>
                        </a:solidFill>
                        <a:effectLst/>
                        <a:latin typeface="Century Gothic" pitchFamily="-111" charset="0"/>
                        <a:ea typeface="Times New Roman" pitchFamily="-111" charset="0"/>
                        <a:cs typeface="Times New Roman" pitchFamily="-111"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FFFFFF"/>
                          </a:solidFill>
                          <a:effectLst/>
                          <a:latin typeface="Century Gothic" pitchFamily="-111" charset="0"/>
                          <a:ea typeface="Times New Roman" pitchFamily="-111" charset="0"/>
                          <a:cs typeface="Times New Roman" pitchFamily="-111" charset="0"/>
                        </a:rPr>
                        <a:t>Profs</a:t>
                      </a:r>
                      <a:endParaRPr kumimoji="0" lang="en-US" sz="2000" b="1" i="0" u="none" strike="noStrike" cap="none" normalizeH="0" baseline="0">
                        <a:ln>
                          <a:noFill/>
                        </a:ln>
                        <a:solidFill>
                          <a:srgbClr val="FFFFFF"/>
                        </a:solidFill>
                        <a:effectLst/>
                        <a:latin typeface="Century Gothic" pitchFamily="-111" charset="0"/>
                        <a:ea typeface="Times New Roman" pitchFamily="-111" charset="0"/>
                        <a:cs typeface="Times New Roman" pitchFamily="-111"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FFFFFF"/>
                          </a:solidFill>
                          <a:effectLst/>
                          <a:latin typeface="Century Gothic" pitchFamily="-111" charset="0"/>
                          <a:ea typeface="Times New Roman" pitchFamily="-111" charset="0"/>
                          <a:cs typeface="Times New Roman" pitchFamily="-111" charset="0"/>
                        </a:rPr>
                        <a:t>Students</a:t>
                      </a:r>
                      <a:endParaRPr kumimoji="0" lang="en-US" sz="2000" b="1" i="0" u="none" strike="noStrike" cap="none" normalizeH="0" baseline="0">
                        <a:ln>
                          <a:noFill/>
                        </a:ln>
                        <a:solidFill>
                          <a:srgbClr val="FFFFFF"/>
                        </a:solidFill>
                        <a:effectLst/>
                        <a:latin typeface="Century Gothic" pitchFamily="-111" charset="0"/>
                        <a:ea typeface="Times New Roman" pitchFamily="-111" charset="0"/>
                        <a:cs typeface="Times New Roman" pitchFamily="-111"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1977-81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X-Tree: A Tree-Structured Multiprocessor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1980-84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RISC: Reduced Instruction Set Computer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1983-86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SOAR: Smalltalk On A RISC</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entury Gothic" pitchFamily="-111" charset="0"/>
                          <a:ea typeface="Times New Roman" pitchFamily="-111" charset="0"/>
                          <a:cs typeface="Times New Roman" pitchFamily="-111" charset="0"/>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1985-89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SPUR: Symbolic Processing Using RISCs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21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1988-92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RAID: </a:t>
                      </a:r>
                      <a:b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b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Redundant Array of Inexpensive Disks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16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1993-98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NOW: Network of Workstations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1997-02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IRAM: Intelligent RAM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2001-05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ROC: Recovery Oriented Computing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11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2005-10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RAD Lab: Reliable Adaptive Distributed Systems Laboratory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30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CB"/>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entury Gothic" pitchFamily="-111" charset="0"/>
                          <a:ea typeface="Times New Roman" pitchFamily="-111" charset="0"/>
                          <a:cs typeface="Times New Roman" pitchFamily="-111" charset="0"/>
                        </a:rPr>
                        <a:t>2007-12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rPr>
                        <a:t>Par Lab: Parallel Computing Laboratory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111" charset="0"/>
                          <a:ea typeface="Times New Roman" pitchFamily="-111" charset="0"/>
                          <a:cs typeface="Times New Roman" pitchFamily="-111" charset="0"/>
                        </a:rPr>
                        <a:t>9</a:t>
                      </a:r>
                      <a:endPar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111" charset="0"/>
                          <a:ea typeface="Times New Roman" pitchFamily="-111" charset="0"/>
                          <a:cs typeface="Times New Roman" pitchFamily="-111" charset="0"/>
                        </a:rPr>
                        <a:t>45</a:t>
                      </a:r>
                      <a:endPar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itchFamily="-111" charset="0"/>
                          <a:ea typeface="Times New Roman" pitchFamily="-111" charset="0"/>
                          <a:cs typeface="Times New Roman" pitchFamily="-111" charset="0"/>
                        </a:rPr>
                        <a:t>2011-16</a:t>
                      </a:r>
                      <a:endParaRPr kumimoji="0" lang="en-US" sz="16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11" charset="0"/>
                          <a:ea typeface="Times New Roman" pitchFamily="-111" charset="0"/>
                          <a:cs typeface="Times New Roman" pitchFamily="-111" charset="0"/>
                        </a:rPr>
                        <a:t>AMP Lab: Algorithms, Machines, People</a:t>
                      </a:r>
                      <a:endParaRPr kumimoji="0" lang="en-US" sz="18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111" charset="0"/>
                          <a:ea typeface="Times New Roman" pitchFamily="-111" charset="0"/>
                          <a:cs typeface="Times New Roman" pitchFamily="-111" charset="0"/>
                        </a:rPr>
                        <a:t>6</a:t>
                      </a:r>
                      <a:endPar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111" charset="0"/>
                          <a:ea typeface="Times New Roman" pitchFamily="-111" charset="0"/>
                          <a:cs typeface="Times New Roman" pitchFamily="-111" charset="0"/>
                        </a:rPr>
                        <a:t>30</a:t>
                      </a:r>
                      <a:endParaRPr kumimoji="0" lang="en-US" sz="2000" b="0" i="0" u="none" strike="noStrike" cap="none" normalizeH="0" baseline="0" dirty="0">
                        <a:ln>
                          <a:noFill/>
                        </a:ln>
                        <a:solidFill>
                          <a:srgbClr val="000000"/>
                        </a:solidFill>
                        <a:effectLst/>
                        <a:latin typeface="Century Gothic" pitchFamily="-111" charset="0"/>
                        <a:ea typeface="Times New Roman" pitchFamily="-111" charset="0"/>
                        <a:cs typeface="Times New Roman" pitchFamily="-111"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E7"/>
                    </a:solidFill>
                  </a:tcPr>
                </a:tc>
              </a:tr>
            </a:tbl>
          </a:graphicData>
        </a:graphic>
      </p:graphicFrame>
      <p:sp>
        <p:nvSpPr>
          <p:cNvPr id="37953" name="Slide Number Placeholder 2"/>
          <p:cNvSpPr>
            <a:spLocks noGrp="1"/>
          </p:cNvSpPr>
          <p:nvPr>
            <p:ph type="sldNum" sz="quarter" idx="12"/>
          </p:nvPr>
        </p:nvSpPr>
        <p:spPr bwMode="auto">
          <a:noFill/>
          <a:ln>
            <a:miter lim="800000"/>
            <a:headEnd/>
            <a:tailEnd/>
          </a:ln>
        </p:spPr>
        <p:txBody>
          <a:bodyPr/>
          <a:lstStyle/>
          <a:p>
            <a:fld id="{185C681A-B235-EB4E-9EF2-0343CD66E385}" type="slidenum">
              <a:rPr lang="en-US" smtClean="0">
                <a:latin typeface="Century Gothic" charset="0"/>
                <a:ea typeface="ＭＳ Ｐゴシック" charset="-128"/>
                <a:cs typeface="ＭＳ Ｐゴシック" charset="-128"/>
              </a:rPr>
              <a:pPr/>
              <a:t>41</a:t>
            </a:fld>
            <a:endParaRPr lang="en-US" smtClean="0">
              <a:latin typeface="Century Gothic" charset="0"/>
              <a:ea typeface="ＭＳ Ｐゴシック" charset="-128"/>
              <a:cs typeface="ＭＳ Ｐゴシック" charset="-128"/>
            </a:endParaRPr>
          </a:p>
        </p:txBody>
      </p:sp>
      <p:grpSp>
        <p:nvGrpSpPr>
          <p:cNvPr id="5" name="Group 9"/>
          <p:cNvGrpSpPr>
            <a:grpSpLocks/>
          </p:cNvGrpSpPr>
          <p:nvPr/>
        </p:nvGrpSpPr>
        <p:grpSpPr bwMode="auto">
          <a:xfrm>
            <a:off x="0" y="2272774"/>
            <a:ext cx="8136466" cy="4449762"/>
            <a:chOff x="321734" y="3048000"/>
            <a:chExt cx="8136466" cy="4449013"/>
          </a:xfrm>
        </p:grpSpPr>
        <p:sp>
          <p:nvSpPr>
            <p:cNvPr id="7" name="Rounded Rectangle 6"/>
            <p:cNvSpPr/>
            <p:nvPr/>
          </p:nvSpPr>
          <p:spPr>
            <a:xfrm>
              <a:off x="914400" y="3048000"/>
              <a:ext cx="7543800" cy="380936"/>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914400" y="4161704"/>
              <a:ext cx="7543800" cy="562412"/>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914400" y="4724117"/>
              <a:ext cx="7543800" cy="380936"/>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extBox 8"/>
            <p:cNvSpPr txBox="1">
              <a:spLocks noChangeArrowheads="1"/>
            </p:cNvSpPr>
            <p:nvPr/>
          </p:nvSpPr>
          <p:spPr bwMode="auto">
            <a:xfrm>
              <a:off x="321734" y="7127743"/>
              <a:ext cx="4828140" cy="369270"/>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*Each </a:t>
              </a:r>
              <a:r>
                <a:rPr lang="en-US" dirty="0">
                  <a:solidFill>
                    <a:srgbClr val="FF0000"/>
                  </a:solidFill>
                </a:rPr>
                <a:t>helped lead to a</a:t>
              </a:r>
              <a:r>
                <a:rPr lang="en-US" dirty="0" smtClean="0">
                  <a:solidFill>
                    <a:srgbClr val="FF0000"/>
                  </a:solidFill>
                </a:rPr>
                <a:t> multibillion dollar industry</a:t>
              </a:r>
              <a:endParaRPr lang="en-US" dirty="0">
                <a:solidFill>
                  <a:srgbClr val="FF0000"/>
                </a:solidFill>
              </a:endParaRPr>
            </a:p>
          </p:txBody>
        </p:sp>
      </p:grpSp>
      <p:grpSp>
        <p:nvGrpSpPr>
          <p:cNvPr id="15" name="Group 14"/>
          <p:cNvGrpSpPr/>
          <p:nvPr/>
        </p:nvGrpSpPr>
        <p:grpSpPr>
          <a:xfrm>
            <a:off x="592666" y="1900241"/>
            <a:ext cx="7560733" cy="4839228"/>
            <a:chOff x="592666" y="1900241"/>
            <a:chExt cx="7560733" cy="4839228"/>
          </a:xfrm>
        </p:grpSpPr>
        <p:sp>
          <p:nvSpPr>
            <p:cNvPr id="11" name="Rounded Rectangle 10"/>
            <p:cNvSpPr/>
            <p:nvPr/>
          </p:nvSpPr>
          <p:spPr bwMode="auto">
            <a:xfrm>
              <a:off x="592666" y="1900241"/>
              <a:ext cx="7543800" cy="381000"/>
            </a:xfrm>
            <a:prstGeom prst="roundRect">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a:off x="609599" y="3000908"/>
              <a:ext cx="7543800" cy="381000"/>
            </a:xfrm>
            <a:prstGeom prst="roundRect">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a:off x="609599" y="5608642"/>
              <a:ext cx="7543800" cy="381000"/>
            </a:xfrm>
            <a:prstGeom prst="roundRect">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8"/>
            <p:cNvSpPr txBox="1">
              <a:spLocks noChangeArrowheads="1"/>
            </p:cNvSpPr>
            <p:nvPr/>
          </p:nvSpPr>
          <p:spPr bwMode="auto">
            <a:xfrm>
              <a:off x="5029201" y="6370137"/>
              <a:ext cx="2754931"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8000"/>
                  </a:solidFill>
                </a:rPr>
                <a:t>*Parallel Processor Projects</a:t>
              </a:r>
              <a:endParaRPr lang="en-US" dirty="0">
                <a:solidFill>
                  <a:srgbClr val="008000"/>
                </a:solidFill>
              </a:endParaRPr>
            </a:p>
          </p:txBody>
        </p:sp>
      </p:grpSp>
      <p:sp>
        <p:nvSpPr>
          <p:cNvPr id="16" name="Date Placeholder 15"/>
          <p:cNvSpPr>
            <a:spLocks noGrp="1"/>
          </p:cNvSpPr>
          <p:nvPr>
            <p:ph type="dt" sz="half" idx="10"/>
          </p:nvPr>
        </p:nvSpPr>
        <p:spPr/>
        <p:txBody>
          <a:bodyPr/>
          <a:lstStyle/>
          <a:p>
            <a:fld id="{5E8D7705-AD08-C14A-866C-F98C216C84EC}" type="datetime1">
              <a:rPr lang="en-US" smtClean="0"/>
              <a:pPr/>
              <a:t>4/24/12</a:t>
            </a:fld>
            <a:endParaRPr lang="en-US" dirty="0"/>
          </a:p>
        </p:txBody>
      </p:sp>
      <p:sp>
        <p:nvSpPr>
          <p:cNvPr id="17" name="Footer Placeholder 16"/>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15"/>
                                        </p:tgtEl>
                                      </p:cBhvr>
                                    </p:animEffect>
                                    <p:set>
                                      <p:cBhvr>
                                        <p:cTn id="11" dur="1" fill="hold">
                                          <p:stCondLst>
                                            <p:cond delay="1999"/>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vs. CISC</a:t>
            </a:r>
            <a:endParaRPr lang="en-US" dirty="0"/>
          </a:p>
        </p:txBody>
      </p:sp>
      <p:sp>
        <p:nvSpPr>
          <p:cNvPr id="3" name="Content Placeholder 2"/>
          <p:cNvSpPr>
            <a:spLocks noGrp="1"/>
          </p:cNvSpPr>
          <p:nvPr>
            <p:ph idx="1"/>
          </p:nvPr>
        </p:nvSpPr>
        <p:spPr>
          <a:xfrm>
            <a:off x="457200" y="1600200"/>
            <a:ext cx="8229600" cy="4851400"/>
          </a:xfrm>
        </p:spPr>
        <p:txBody>
          <a:bodyPr>
            <a:normAutofit fontScale="70000" lnSpcReduction="20000"/>
          </a:bodyPr>
          <a:lstStyle/>
          <a:p>
            <a:r>
              <a:rPr lang="en-US" dirty="0" smtClean="0"/>
              <a:t>Set up: From 1965 to 1980, virtually all computers implemented instruction sets using </a:t>
            </a:r>
            <a:r>
              <a:rPr lang="en-US" i="1" dirty="0" smtClean="0">
                <a:solidFill>
                  <a:srgbClr val="0000FF"/>
                </a:solidFill>
              </a:rPr>
              <a:t>microcode </a:t>
            </a:r>
            <a:r>
              <a:rPr lang="en-US" dirty="0" smtClean="0"/>
              <a:t>(edited </a:t>
            </a:r>
            <a:r>
              <a:rPr lang="en-US" dirty="0" err="1" smtClean="0"/>
              <a:t>wikipedia</a:t>
            </a:r>
            <a:r>
              <a:rPr lang="en-US" dirty="0" smtClean="0"/>
              <a:t> entry):</a:t>
            </a:r>
          </a:p>
          <a:p>
            <a:pPr>
              <a:buNone/>
            </a:pPr>
            <a:r>
              <a:rPr lang="en-US" dirty="0" smtClean="0"/>
              <a:t>	“Microcode is a layer of hardware-level instructions involved in the implementation of higher-level machine code instructions; it resides in a special high-speed memory and translates machine instructions into sequences of detailed circuit-level operations. It helps separate the machine instructions from the underlying electronics so that instructions can be designed and altered more freely. It also makes it feasible to build complex multi-step instructions while still reducing the complexity of the electronic circuitry compared to other methods. Writing microcode is often called </a:t>
            </a:r>
            <a:r>
              <a:rPr lang="en-US" i="1" dirty="0" smtClean="0">
                <a:solidFill>
                  <a:srgbClr val="0000FF"/>
                </a:solidFill>
              </a:rPr>
              <a:t>microprogramming </a:t>
            </a:r>
            <a:r>
              <a:rPr lang="en-US" dirty="0" smtClean="0"/>
              <a:t>and the microcode in a particular processor implementation is sometimes called a </a:t>
            </a:r>
            <a:r>
              <a:rPr lang="en-US" i="1" dirty="0" err="1" smtClean="0">
                <a:solidFill>
                  <a:srgbClr val="0000FF"/>
                </a:solidFill>
              </a:rPr>
              <a:t>microprogram</a:t>
            </a:r>
            <a:r>
              <a:rPr lang="en-US" dirty="0" smtClean="0"/>
              <a:t>.”</a:t>
            </a:r>
          </a:p>
          <a:p>
            <a:r>
              <a:rPr lang="en-US" dirty="0" smtClean="0"/>
              <a:t>1980s compilers rarely generated these complex instructions</a:t>
            </a:r>
          </a:p>
        </p:txBody>
      </p:sp>
      <p:sp>
        <p:nvSpPr>
          <p:cNvPr id="4" name="Date Placeholder 3"/>
          <p:cNvSpPr>
            <a:spLocks noGrp="1"/>
          </p:cNvSpPr>
          <p:nvPr>
            <p:ph type="dt" sz="half" idx="10"/>
          </p:nvPr>
        </p:nvSpPr>
        <p:spPr/>
        <p:txBody>
          <a:bodyPr/>
          <a:lstStyle/>
          <a:p>
            <a:fld id="{EA9F7C59-F782-AC4E-B28E-871ED0347693}"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 CISC Wars</a:t>
            </a:r>
            <a:endParaRPr lang="en-US" dirty="0"/>
          </a:p>
        </p:txBody>
      </p:sp>
      <p:sp>
        <p:nvSpPr>
          <p:cNvPr id="3" name="Content Placeholder 2"/>
          <p:cNvSpPr>
            <a:spLocks noGrp="1"/>
          </p:cNvSpPr>
          <p:nvPr>
            <p:ph idx="1"/>
          </p:nvPr>
        </p:nvSpPr>
        <p:spPr>
          <a:xfrm>
            <a:off x="457200" y="1374667"/>
            <a:ext cx="8229600" cy="4525963"/>
          </a:xfrm>
        </p:spPr>
        <p:txBody>
          <a:bodyPr>
            <a:normAutofit fontScale="85000" lnSpcReduction="20000"/>
          </a:bodyPr>
          <a:lstStyle/>
          <a:p>
            <a:r>
              <a:rPr lang="en-US" b="1" dirty="0" smtClean="0"/>
              <a:t>Round 1: The Beginning of Reduced vs. Complex Instruction Set </a:t>
            </a:r>
          </a:p>
          <a:p>
            <a:pPr lvl="1"/>
            <a:r>
              <a:rPr lang="en-US" dirty="0" smtClean="0"/>
              <a:t>Instruction set made up of simple or reduced instructions using easy-to-decode instruction formats and lots of registers was a better match to integrated circuits and compiler technology than the instructions sets of the 1970s that featured complex instructions and formats. </a:t>
            </a:r>
          </a:p>
          <a:p>
            <a:pPr lvl="1"/>
            <a:r>
              <a:rPr lang="en-US" dirty="0" smtClean="0"/>
              <a:t>Our counterexamples were the Digital VAX-11/780, the Intel iAPX-432, and the Intel 8086 architectures, which we labeled Complex Instruction Set Computers (CISC).</a:t>
            </a:r>
          </a:p>
          <a:p>
            <a:pPr lvl="1"/>
            <a:r>
              <a:rPr lang="en-US" dirty="0" smtClean="0"/>
              <a:t>“The Case for the Reduced Instruction Set Computer”, David Patterson and David </a:t>
            </a:r>
            <a:r>
              <a:rPr lang="en-US" dirty="0" err="1" smtClean="0"/>
              <a:t>Ditzel</a:t>
            </a:r>
            <a:r>
              <a:rPr lang="en-US" dirty="0" smtClean="0"/>
              <a:t>, </a:t>
            </a:r>
            <a:r>
              <a:rPr lang="en-US" i="1" dirty="0" smtClean="0"/>
              <a:t>ACM SIGARCH Computer Architecture News</a:t>
            </a:r>
            <a:r>
              <a:rPr lang="en-US" dirty="0" smtClean="0"/>
              <a:t>, October 1980 </a:t>
            </a:r>
          </a:p>
        </p:txBody>
      </p:sp>
      <p:sp>
        <p:nvSpPr>
          <p:cNvPr id="4" name="Date Placeholder 3"/>
          <p:cNvSpPr>
            <a:spLocks noGrp="1"/>
          </p:cNvSpPr>
          <p:nvPr>
            <p:ph type="dt" sz="half" idx="10"/>
          </p:nvPr>
        </p:nvSpPr>
        <p:spPr/>
        <p:txBody>
          <a:bodyPr/>
          <a:lstStyle/>
          <a:p>
            <a:fld id="{FC49574F-EEA0-844C-90AD-D76BF03AD71E}"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dirty="0"/>
          </a:p>
        </p:txBody>
      </p:sp>
      <p:sp>
        <p:nvSpPr>
          <p:cNvPr id="7" name="TextBox 6"/>
          <p:cNvSpPr txBox="1"/>
          <p:nvPr/>
        </p:nvSpPr>
        <p:spPr>
          <a:xfrm>
            <a:off x="759650" y="6006314"/>
            <a:ext cx="6872466" cy="461665"/>
          </a:xfrm>
          <a:prstGeom prst="rect">
            <a:avLst/>
          </a:prstGeom>
          <a:noFill/>
        </p:spPr>
        <p:txBody>
          <a:bodyPr wrap="square" rtlCol="0">
            <a:spAutoFit/>
          </a:bodyPr>
          <a:lstStyle/>
          <a:p>
            <a:r>
              <a:rPr lang="en-US" sz="1200" dirty="0" smtClean="0">
                <a:hlinkClick r:id="rId2"/>
              </a:rPr>
              <a:t>http://blogs.arm.com/software-enablement/375-risc-versus-cisc-wars-in-the-prepc-and-pc-eras-part-1/</a:t>
            </a:r>
            <a:endParaRPr lang="en-US" sz="1200" dirty="0" smtClean="0"/>
          </a:p>
          <a:p>
            <a:endParaRPr lang="en-US" sz="1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 CISC Wars</a:t>
            </a:r>
            <a:endParaRPr lang="en-US" dirty="0"/>
          </a:p>
        </p:txBody>
      </p:sp>
      <p:sp>
        <p:nvSpPr>
          <p:cNvPr id="3" name="Content Placeholder 2"/>
          <p:cNvSpPr>
            <a:spLocks noGrp="1"/>
          </p:cNvSpPr>
          <p:nvPr>
            <p:ph idx="1"/>
          </p:nvPr>
        </p:nvSpPr>
        <p:spPr>
          <a:xfrm>
            <a:off x="457200" y="1374667"/>
            <a:ext cx="8229600" cy="4525963"/>
          </a:xfrm>
        </p:spPr>
        <p:txBody>
          <a:bodyPr>
            <a:normAutofit fontScale="85000" lnSpcReduction="10000"/>
          </a:bodyPr>
          <a:lstStyle/>
          <a:p>
            <a:r>
              <a:rPr lang="en-US" b="1" dirty="0" smtClean="0"/>
              <a:t>Round 1: The Beginning of Reduced vs. Complex Instruction Set </a:t>
            </a:r>
          </a:p>
          <a:p>
            <a:pPr lvl="1"/>
            <a:r>
              <a:rPr lang="en-US" dirty="0" smtClean="0"/>
              <a:t>To implement their more sophisticated operations, </a:t>
            </a:r>
            <a:r>
              <a:rPr lang="en-US" dirty="0" err="1" smtClean="0"/>
              <a:t>CISCs</a:t>
            </a:r>
            <a:r>
              <a:rPr lang="en-US" dirty="0" smtClean="0"/>
              <a:t> relied on </a:t>
            </a:r>
            <a:r>
              <a:rPr lang="en-US" dirty="0" smtClean="0">
                <a:hlinkClick r:id="rId2" tooltip="External link"/>
              </a:rPr>
              <a:t>microcode</a:t>
            </a:r>
            <a:r>
              <a:rPr lang="en-US" dirty="0" smtClean="0"/>
              <a:t>, which is an internal interpreter with its own program memory. </a:t>
            </a:r>
          </a:p>
          <a:p>
            <a:pPr lvl="1"/>
            <a:r>
              <a:rPr lang="en-US" dirty="0" smtClean="0"/>
              <a:t>RISC advocates essentially argued that these simpler internal instructions should be exposed to the compiler rather than buried inside an interpreter within a chip. </a:t>
            </a:r>
          </a:p>
          <a:p>
            <a:pPr lvl="1"/>
            <a:r>
              <a:rPr lang="en-US" dirty="0" smtClean="0"/>
              <a:t>RISC architects took advantage of the simpler instruction sets to first demonstrate </a:t>
            </a:r>
            <a:r>
              <a:rPr lang="en-US" dirty="0" smtClean="0">
                <a:hlinkClick r:id="rId3" tooltip="External link"/>
              </a:rPr>
              <a:t>pipelining</a:t>
            </a:r>
            <a:r>
              <a:rPr lang="en-US" dirty="0" smtClean="0"/>
              <a:t> and later </a:t>
            </a:r>
            <a:r>
              <a:rPr lang="en-US" dirty="0" smtClean="0">
                <a:hlinkClick r:id="rId4" tooltip="External link"/>
              </a:rPr>
              <a:t>superscalar</a:t>
            </a:r>
            <a:r>
              <a:rPr lang="en-US" dirty="0" smtClean="0"/>
              <a:t> execution in microprocessors, both of which had been limited to the supercomputer realm. </a:t>
            </a:r>
          </a:p>
        </p:txBody>
      </p:sp>
      <p:sp>
        <p:nvSpPr>
          <p:cNvPr id="4" name="Date Placeholder 3"/>
          <p:cNvSpPr>
            <a:spLocks noGrp="1"/>
          </p:cNvSpPr>
          <p:nvPr>
            <p:ph type="dt" sz="half" idx="10"/>
          </p:nvPr>
        </p:nvSpPr>
        <p:spPr/>
        <p:txBody>
          <a:bodyPr/>
          <a:lstStyle/>
          <a:p>
            <a:fld id="{3D12789D-5701-4C40-A5A2-B513386AA210}"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dirty="0"/>
          </a:p>
        </p:txBody>
      </p:sp>
      <p:sp>
        <p:nvSpPr>
          <p:cNvPr id="7" name="TextBox 6"/>
          <p:cNvSpPr txBox="1"/>
          <p:nvPr/>
        </p:nvSpPr>
        <p:spPr>
          <a:xfrm>
            <a:off x="759650" y="6006314"/>
            <a:ext cx="6872466" cy="461665"/>
          </a:xfrm>
          <a:prstGeom prst="rect">
            <a:avLst/>
          </a:prstGeom>
          <a:noFill/>
        </p:spPr>
        <p:txBody>
          <a:bodyPr wrap="square" rtlCol="0">
            <a:spAutoFit/>
          </a:bodyPr>
          <a:lstStyle/>
          <a:p>
            <a:r>
              <a:rPr lang="en-US" sz="1200" dirty="0" smtClean="0">
                <a:hlinkClick r:id="rId5"/>
              </a:rPr>
              <a:t>http://blogs.arm.com/software-enablement/375-risc-versus-cisc-wars-in-the-prepc-and-pc-eras-part-1/</a:t>
            </a:r>
            <a:endParaRPr lang="en-US" sz="1200" dirty="0" smtClean="0"/>
          </a:p>
          <a:p>
            <a:endParaRPr lang="en-US" sz="12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RISC Slides</a:t>
            </a:r>
            <a:endParaRPr lang="en-US" dirty="0"/>
          </a:p>
        </p:txBody>
      </p:sp>
      <p:sp>
        <p:nvSpPr>
          <p:cNvPr id="3" name="Content Placeholder 2"/>
          <p:cNvSpPr>
            <a:spLocks noGrp="1"/>
          </p:cNvSpPr>
          <p:nvPr>
            <p:ph idx="1"/>
          </p:nvPr>
        </p:nvSpPr>
        <p:spPr/>
        <p:txBody>
          <a:bodyPr/>
          <a:lstStyle/>
          <a:p>
            <a:r>
              <a:rPr lang="en-US" i="1" dirty="0" smtClean="0"/>
              <a:t>See slides 1 to 16 from RISCTalk1981v6.pdf</a:t>
            </a:r>
          </a:p>
          <a:p>
            <a:pPr lvl="1"/>
            <a:r>
              <a:rPr lang="en-US" i="1" dirty="0" smtClean="0"/>
              <a:t>Unedited transparencies from 1981 RISC talk + RISC I, RISC II die photos</a:t>
            </a:r>
          </a:p>
          <a:p>
            <a:endParaRPr lang="en-US" dirty="0"/>
          </a:p>
        </p:txBody>
      </p:sp>
      <p:sp>
        <p:nvSpPr>
          <p:cNvPr id="4" name="Date Placeholder 3"/>
          <p:cNvSpPr>
            <a:spLocks noGrp="1"/>
          </p:cNvSpPr>
          <p:nvPr>
            <p:ph type="dt" sz="half" idx="10"/>
          </p:nvPr>
        </p:nvSpPr>
        <p:spPr/>
        <p:txBody>
          <a:bodyPr/>
          <a:lstStyle/>
          <a:p>
            <a:fld id="{138880FD-5543-9440-8944-19402CA0A573}"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 CISC Wars</a:t>
            </a:r>
            <a:endParaRPr lang="en-US" dirty="0"/>
          </a:p>
        </p:txBody>
      </p:sp>
      <p:sp>
        <p:nvSpPr>
          <p:cNvPr id="3" name="Content Placeholder 2"/>
          <p:cNvSpPr>
            <a:spLocks noGrp="1"/>
          </p:cNvSpPr>
          <p:nvPr>
            <p:ph idx="1"/>
          </p:nvPr>
        </p:nvSpPr>
        <p:spPr>
          <a:xfrm>
            <a:off x="457200" y="1374667"/>
            <a:ext cx="8229600" cy="4525963"/>
          </a:xfrm>
        </p:spPr>
        <p:txBody>
          <a:bodyPr>
            <a:normAutofit lnSpcReduction="10000"/>
          </a:bodyPr>
          <a:lstStyle/>
          <a:p>
            <a:r>
              <a:rPr lang="en-US" b="1" dirty="0" smtClean="0"/>
              <a:t>Round 1: The Beginning of Reduced vs. Complex Instruction Set </a:t>
            </a:r>
          </a:p>
          <a:p>
            <a:pPr lvl="1"/>
            <a:r>
              <a:rPr lang="en-US" dirty="0" smtClean="0"/>
              <a:t>still amazing that was a time when graduate students could build a prototype chip that was actually faster than what Intel could build.</a:t>
            </a:r>
          </a:p>
          <a:p>
            <a:pPr lvl="1"/>
            <a:r>
              <a:rPr lang="en-US" dirty="0" smtClean="0"/>
              <a:t>ARM, MIPS, and SPARC successfully demonstrated the benefits of RISC in the marketplace of the 1980s with rapidly increasing performance that kept pace with the rapid increase in transistors from Moore’s Law.</a:t>
            </a:r>
          </a:p>
        </p:txBody>
      </p:sp>
      <p:sp>
        <p:nvSpPr>
          <p:cNvPr id="4" name="Date Placeholder 3"/>
          <p:cNvSpPr>
            <a:spLocks noGrp="1"/>
          </p:cNvSpPr>
          <p:nvPr>
            <p:ph type="dt" sz="half" idx="10"/>
          </p:nvPr>
        </p:nvSpPr>
        <p:spPr/>
        <p:txBody>
          <a:bodyPr/>
          <a:lstStyle/>
          <a:p>
            <a:fld id="{57C258AA-D580-734C-92FD-75E8B2161F23}"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dirty="0"/>
          </a:p>
        </p:txBody>
      </p:sp>
      <p:sp>
        <p:nvSpPr>
          <p:cNvPr id="7" name="TextBox 6"/>
          <p:cNvSpPr txBox="1"/>
          <p:nvPr/>
        </p:nvSpPr>
        <p:spPr>
          <a:xfrm>
            <a:off x="759650" y="6006314"/>
            <a:ext cx="6872466" cy="461665"/>
          </a:xfrm>
          <a:prstGeom prst="rect">
            <a:avLst/>
          </a:prstGeom>
          <a:noFill/>
        </p:spPr>
        <p:txBody>
          <a:bodyPr wrap="square" rtlCol="0">
            <a:spAutoFit/>
          </a:bodyPr>
          <a:lstStyle/>
          <a:p>
            <a:r>
              <a:rPr lang="en-US" sz="1200" dirty="0" smtClean="0">
                <a:hlinkClick r:id="rId2"/>
              </a:rPr>
              <a:t>http://blogs.arm.com/software-enablement/375-risc-versus-cisc-wars-in-the-prepc-and-pc-eras-part-1/</a:t>
            </a:r>
            <a:endParaRPr lang="en-US" sz="1200" dirty="0" smtClean="0"/>
          </a:p>
          <a:p>
            <a:endParaRPr lang="en-US" sz="12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 CISC Wars</a:t>
            </a:r>
            <a:endParaRPr lang="en-US" dirty="0"/>
          </a:p>
        </p:txBody>
      </p:sp>
      <p:sp>
        <p:nvSpPr>
          <p:cNvPr id="3" name="Content Placeholder 2"/>
          <p:cNvSpPr>
            <a:spLocks noGrp="1"/>
          </p:cNvSpPr>
          <p:nvPr>
            <p:ph idx="1"/>
          </p:nvPr>
        </p:nvSpPr>
        <p:spPr>
          <a:xfrm>
            <a:off x="492809" y="1208483"/>
            <a:ext cx="8229600" cy="5254723"/>
          </a:xfrm>
        </p:spPr>
        <p:txBody>
          <a:bodyPr>
            <a:noAutofit/>
          </a:bodyPr>
          <a:lstStyle/>
          <a:p>
            <a:r>
              <a:rPr lang="en-US" sz="2800" b="1" dirty="0" smtClean="0"/>
              <a:t>Round 2: Intel Responds and Dominates the PC Era</a:t>
            </a:r>
            <a:endParaRPr lang="en-US" sz="2400" b="1" dirty="0" smtClean="0"/>
          </a:p>
          <a:p>
            <a:r>
              <a:rPr lang="en-US" sz="2800" dirty="0" smtClean="0"/>
              <a:t>Most executed instructions simple</a:t>
            </a:r>
          </a:p>
          <a:p>
            <a:pPr lvl="1"/>
            <a:r>
              <a:rPr lang="en-US" sz="2000" dirty="0" smtClean="0"/>
              <a:t>HW translated simple x86 instructions into internal RISC instructions, then use RISC ideas: pipelining, superscalar, ... </a:t>
            </a:r>
          </a:p>
          <a:p>
            <a:r>
              <a:rPr lang="en-US" sz="2800" dirty="0" smtClean="0"/>
              <a:t>Intel “CISC tax”: longer pipelines, extra translation HW, and the microcode for complex operations but:</a:t>
            </a:r>
          </a:p>
          <a:p>
            <a:pPr marL="514350" indent="-514350">
              <a:buFont typeface="+mj-lt"/>
              <a:buAutoNum type="arabicPeriod"/>
            </a:pPr>
            <a:r>
              <a:rPr lang="en-US" sz="2400" dirty="0" smtClean="0"/>
              <a:t>Intel’s </a:t>
            </a:r>
            <a:r>
              <a:rPr lang="en-US" sz="2400" dirty="0" err="1" smtClean="0"/>
              <a:t>fab</a:t>
            </a:r>
            <a:r>
              <a:rPr lang="en-US" sz="2400" dirty="0" smtClean="0"/>
              <a:t> line better than RISC companies, so smaller geometries hide some CISC Tax</a:t>
            </a:r>
          </a:p>
          <a:p>
            <a:pPr marL="514350" indent="-514350">
              <a:buFont typeface="+mj-lt"/>
              <a:buAutoNum type="arabicPeriod"/>
            </a:pPr>
            <a:r>
              <a:rPr lang="en-US" sz="2400" dirty="0" smtClean="0"/>
              <a:t>Moore’s Law =&gt; on-chip integration of </a:t>
            </a:r>
            <a:r>
              <a:rPr lang="en-US" sz="2400" dirty="0" err="1" smtClean="0"/>
              <a:t>FPUs</a:t>
            </a:r>
            <a:r>
              <a:rPr lang="en-US" sz="2400" dirty="0" smtClean="0"/>
              <a:t> &amp; caches, over time CISC Tax became smaller %</a:t>
            </a:r>
          </a:p>
          <a:p>
            <a:pPr marL="514350" indent="-514350">
              <a:buFont typeface="+mj-lt"/>
              <a:buAutoNum type="arabicPeriod"/>
            </a:pPr>
            <a:r>
              <a:rPr lang="en-US" sz="2400" dirty="0" smtClean="0"/>
              <a:t>Increasing popularity of IBM PC + distribution of SW in binary made x86 ISA valuable, no matter what tax</a:t>
            </a:r>
          </a:p>
          <a:p>
            <a:pPr lvl="1"/>
            <a:endParaRPr lang="en-US" sz="2400" dirty="0" smtClean="0"/>
          </a:p>
        </p:txBody>
      </p:sp>
      <p:sp>
        <p:nvSpPr>
          <p:cNvPr id="4" name="Date Placeholder 3"/>
          <p:cNvSpPr>
            <a:spLocks noGrp="1"/>
          </p:cNvSpPr>
          <p:nvPr>
            <p:ph type="dt" sz="half" idx="10"/>
          </p:nvPr>
        </p:nvSpPr>
        <p:spPr/>
        <p:txBody>
          <a:bodyPr/>
          <a:lstStyle/>
          <a:p>
            <a:fld id="{AAD10E23-F071-E949-BF08-14F06B76FDCB}"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 CISC Wars</a:t>
            </a:r>
            <a:endParaRPr lang="en-US" dirty="0"/>
          </a:p>
        </p:txBody>
      </p:sp>
      <p:sp>
        <p:nvSpPr>
          <p:cNvPr id="3" name="Content Placeholder 2"/>
          <p:cNvSpPr>
            <a:spLocks noGrp="1"/>
          </p:cNvSpPr>
          <p:nvPr>
            <p:ph idx="1"/>
          </p:nvPr>
        </p:nvSpPr>
        <p:spPr>
          <a:xfrm>
            <a:off x="457200" y="1374667"/>
            <a:ext cx="8229600" cy="4679128"/>
          </a:xfrm>
        </p:spPr>
        <p:txBody>
          <a:bodyPr>
            <a:normAutofit/>
          </a:bodyPr>
          <a:lstStyle/>
          <a:p>
            <a:r>
              <a:rPr lang="en-US" b="1" dirty="0" smtClean="0"/>
              <a:t>Round 2: Intel Responds and Dominates in the PC Era</a:t>
            </a:r>
          </a:p>
          <a:p>
            <a:pPr marL="514350" indent="-514350"/>
            <a:r>
              <a:rPr lang="en-US" dirty="0" smtClean="0"/>
              <a:t>Wikipedia: “While early RISC designs were significantly different than contemporary CISC designs, by 2000 the highest performing CPUs in the RISC line were almost indistinguishable from the highest performing CPUs in the CISC line.”</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fld id="{348417BA-41FE-7D4D-A084-415BBDD7CDD5}"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dirty="0"/>
          </a:p>
        </p:txBody>
      </p:sp>
      <p:sp>
        <p:nvSpPr>
          <p:cNvPr id="7" name="TextBox 6"/>
          <p:cNvSpPr txBox="1"/>
          <p:nvPr/>
        </p:nvSpPr>
        <p:spPr>
          <a:xfrm>
            <a:off x="759650" y="6006314"/>
            <a:ext cx="6872466" cy="461665"/>
          </a:xfrm>
          <a:prstGeom prst="rect">
            <a:avLst/>
          </a:prstGeom>
          <a:noFill/>
        </p:spPr>
        <p:txBody>
          <a:bodyPr wrap="square" rtlCol="0">
            <a:spAutoFit/>
          </a:bodyPr>
          <a:lstStyle/>
          <a:p>
            <a:r>
              <a:rPr lang="en-US" sz="1200" dirty="0" smtClean="0">
                <a:hlinkClick r:id="rId2"/>
              </a:rPr>
              <a:t>http://blogs.arm.com/software-enablement/375-risc-versus-cisc-wars-in-the-prepc-and-pc-eras-part-1/</a:t>
            </a:r>
            <a:endParaRPr lang="en-US" sz="1200" dirty="0" smtClean="0"/>
          </a:p>
          <a:p>
            <a:endParaRPr lang="en-US" sz="1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 CISC Wars</a:t>
            </a:r>
            <a:endParaRPr lang="en-US" dirty="0"/>
          </a:p>
        </p:txBody>
      </p:sp>
      <p:sp>
        <p:nvSpPr>
          <p:cNvPr id="3" name="Content Placeholder 2"/>
          <p:cNvSpPr>
            <a:spLocks noGrp="1"/>
          </p:cNvSpPr>
          <p:nvPr>
            <p:ph idx="1"/>
          </p:nvPr>
        </p:nvSpPr>
        <p:spPr>
          <a:xfrm>
            <a:off x="457200" y="1374667"/>
            <a:ext cx="8229600" cy="4679128"/>
          </a:xfrm>
        </p:spPr>
        <p:txBody>
          <a:bodyPr>
            <a:normAutofit lnSpcReduction="10000"/>
          </a:bodyPr>
          <a:lstStyle/>
          <a:p>
            <a:r>
              <a:rPr lang="en-US" b="1" dirty="0" smtClean="0"/>
              <a:t>RISC vs. CISC in the </a:t>
            </a:r>
            <a:r>
              <a:rPr lang="en-US" b="1" dirty="0" err="1" smtClean="0"/>
              <a:t>PostPC</a:t>
            </a:r>
            <a:r>
              <a:rPr lang="en-US" b="1" dirty="0" smtClean="0"/>
              <a:t> Era</a:t>
            </a:r>
          </a:p>
          <a:p>
            <a:r>
              <a:rPr lang="en-US" dirty="0" smtClean="0"/>
              <a:t>CISC not a good match to the </a:t>
            </a:r>
            <a:r>
              <a:rPr lang="en-US" dirty="0" smtClean="0">
                <a:hlinkClick r:id="rId2" tooltip="External link"/>
              </a:rPr>
              <a:t>smartphones</a:t>
            </a:r>
            <a:r>
              <a:rPr lang="en-US" dirty="0" smtClean="0"/>
              <a:t> and </a:t>
            </a:r>
            <a:r>
              <a:rPr lang="en-US" dirty="0" smtClean="0">
                <a:hlinkClick r:id="rId3" tooltip="External link"/>
              </a:rPr>
              <a:t>tablets</a:t>
            </a:r>
            <a:r>
              <a:rPr lang="en-US" dirty="0" smtClean="0"/>
              <a:t> of the </a:t>
            </a:r>
            <a:r>
              <a:rPr lang="en-US" dirty="0" err="1" smtClean="0"/>
              <a:t>PostPC</a:t>
            </a:r>
            <a:r>
              <a:rPr lang="en-US" dirty="0" smtClean="0"/>
              <a:t> era</a:t>
            </a:r>
          </a:p>
          <a:p>
            <a:pPr marL="514350" indent="-514350">
              <a:buFont typeface="+mj-lt"/>
              <a:buAutoNum type="arabicPeriod"/>
            </a:pPr>
            <a:r>
              <a:rPr lang="en-US" dirty="0" smtClean="0"/>
              <a:t>It’s a new software stack and software distribution is via the “App Store model” or the browser, which lessens the conventional obsession with binary compatibility.</a:t>
            </a:r>
          </a:p>
          <a:p>
            <a:pPr marL="514350" indent="-514350">
              <a:buFont typeface="+mj-lt"/>
              <a:buAutoNum type="arabicPeriod"/>
            </a:pPr>
            <a:r>
              <a:rPr lang="en-US" dirty="0" smtClean="0"/>
              <a:t>RISC designs are more energy efficient.</a:t>
            </a:r>
          </a:p>
          <a:p>
            <a:pPr marL="514350" indent="-514350">
              <a:buFont typeface="+mj-lt"/>
              <a:buAutoNum type="arabicPeriod"/>
            </a:pPr>
            <a:r>
              <a:rPr lang="en-US" dirty="0" smtClean="0"/>
              <a:t>RISC designs are smaller and thus cheaper.</a:t>
            </a:r>
          </a:p>
          <a:p>
            <a:pPr lvl="1"/>
            <a:endParaRPr lang="en-US" dirty="0" smtClean="0"/>
          </a:p>
        </p:txBody>
      </p:sp>
      <p:sp>
        <p:nvSpPr>
          <p:cNvPr id="4" name="Date Placeholder 3"/>
          <p:cNvSpPr>
            <a:spLocks noGrp="1"/>
          </p:cNvSpPr>
          <p:nvPr>
            <p:ph type="dt" sz="half" idx="10"/>
          </p:nvPr>
        </p:nvSpPr>
        <p:spPr/>
        <p:txBody>
          <a:bodyPr/>
          <a:lstStyle/>
          <a:p>
            <a:fld id="{0672FA3F-9593-AF4A-BB93-408731FD1F10}"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dirty="0"/>
          </a:p>
        </p:txBody>
      </p:sp>
      <p:sp>
        <p:nvSpPr>
          <p:cNvPr id="7" name="TextBox 6"/>
          <p:cNvSpPr txBox="1"/>
          <p:nvPr/>
        </p:nvSpPr>
        <p:spPr>
          <a:xfrm>
            <a:off x="759650" y="6006314"/>
            <a:ext cx="6872466" cy="461665"/>
          </a:xfrm>
          <a:prstGeom prst="rect">
            <a:avLst/>
          </a:prstGeom>
          <a:noFill/>
        </p:spPr>
        <p:txBody>
          <a:bodyPr wrap="square" rtlCol="0">
            <a:spAutoFit/>
          </a:bodyPr>
          <a:lstStyle/>
          <a:p>
            <a:r>
              <a:rPr lang="en-US" sz="1200" dirty="0" smtClean="0">
                <a:hlinkClick r:id="rId4"/>
              </a:rPr>
              <a:t>http://blogs.arm.com/software-enablement/377-risc-versus-cisc-wars-in-the-postpc-eras-part-2/</a:t>
            </a:r>
            <a:endParaRPr lang="en-US" sz="1200" dirty="0" smtClean="0"/>
          </a:p>
          <a:p>
            <a:endParaRPr lang="en-US"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fld id="{FB892453-03A2-454C-A9B7-50DA4B18F7D7}" type="slidenum">
              <a:rPr lang="en-US"/>
              <a:pPr/>
              <a:t>5</a:t>
            </a:fld>
            <a:endParaRPr lang="en-US" b="0">
              <a:solidFill>
                <a:srgbClr val="FBBA03"/>
              </a:solidFill>
            </a:endParaRPr>
          </a:p>
        </p:txBody>
      </p:sp>
      <p:sp>
        <p:nvSpPr>
          <p:cNvPr id="1650690" name="Rectangle 2"/>
          <p:cNvSpPr>
            <a:spLocks noGrp="1" noChangeArrowheads="1"/>
          </p:cNvSpPr>
          <p:nvPr>
            <p:ph type="body" idx="1"/>
          </p:nvPr>
        </p:nvSpPr>
        <p:spPr>
          <a:xfrm>
            <a:off x="304800" y="914400"/>
            <a:ext cx="7620000" cy="533400"/>
          </a:xfrm>
          <a:noFill/>
          <a:ln/>
        </p:spPr>
        <p:txBody>
          <a:bodyPr>
            <a:normAutofit fontScale="92500" lnSpcReduction="10000"/>
          </a:bodyPr>
          <a:lstStyle/>
          <a:p>
            <a:pPr>
              <a:buClr>
                <a:schemeClr val="tx1"/>
              </a:buClr>
            </a:pPr>
            <a:r>
              <a:rPr lang="en-US" altLang="ko-KR" dirty="0" smtClean="0">
                <a:ea typeface="굴림" charset="-127"/>
                <a:cs typeface="굴림" charset="-127"/>
              </a:rPr>
              <a:t>Processor-generated </a:t>
            </a:r>
            <a:r>
              <a:rPr lang="en-US" altLang="ko-KR" dirty="0">
                <a:ea typeface="굴림" charset="-127"/>
                <a:cs typeface="굴림" charset="-127"/>
              </a:rPr>
              <a:t>address</a:t>
            </a:r>
            <a:r>
              <a:rPr lang="en-US" altLang="ko-KR" dirty="0" smtClean="0">
                <a:ea typeface="굴림" charset="-127"/>
                <a:cs typeface="굴림" charset="-127"/>
              </a:rPr>
              <a:t> is split into:</a:t>
            </a:r>
          </a:p>
          <a:p>
            <a:pPr>
              <a:buNone/>
            </a:pPr>
            <a:endParaRPr lang="en-US" altLang="ko-KR" dirty="0" smtClean="0">
              <a:ea typeface="굴림" charset="-127"/>
              <a:cs typeface="굴림" charset="-127"/>
            </a:endParaRPr>
          </a:p>
        </p:txBody>
      </p:sp>
      <p:sp>
        <p:nvSpPr>
          <p:cNvPr id="1650691" name="Rectangle 3"/>
          <p:cNvSpPr>
            <a:spLocks noGrp="1" noChangeArrowheads="1"/>
          </p:cNvSpPr>
          <p:nvPr>
            <p:ph type="title"/>
          </p:nvPr>
        </p:nvSpPr>
        <p:spPr>
          <a:xfrm>
            <a:off x="598487" y="152400"/>
            <a:ext cx="7292975" cy="736600"/>
          </a:xfrm>
          <a:noFill/>
          <a:ln/>
        </p:spPr>
        <p:txBody>
          <a:bodyPr lIns="90488" tIns="44450" rIns="90488" bIns="44450">
            <a:normAutofit fontScale="90000"/>
          </a:bodyPr>
          <a:lstStyle/>
          <a:p>
            <a:r>
              <a:rPr lang="en-US" altLang="ko-KR" dirty="0">
                <a:ea typeface="굴림" charset="-127"/>
                <a:cs typeface="굴림" charset="-127"/>
              </a:rPr>
              <a:t>Paged Memory Systems</a:t>
            </a:r>
            <a:endParaRPr lang="en-US" altLang="ko-KR" sz="2000" i="1" dirty="0">
              <a:ea typeface="굴림" charset="-127"/>
              <a:cs typeface="굴림" charset="-127"/>
            </a:endParaRPr>
          </a:p>
        </p:txBody>
      </p:sp>
      <p:sp>
        <p:nvSpPr>
          <p:cNvPr id="1650692" name="Rectangle 4"/>
          <p:cNvSpPr>
            <a:spLocks noChangeArrowheads="1"/>
          </p:cNvSpPr>
          <p:nvPr/>
        </p:nvSpPr>
        <p:spPr bwMode="auto">
          <a:xfrm>
            <a:off x="1131887" y="5621859"/>
            <a:ext cx="6915150" cy="831850"/>
          </a:xfrm>
          <a:prstGeom prst="rect">
            <a:avLst/>
          </a:prstGeom>
          <a:noFill/>
          <a:ln w="12700">
            <a:solidFill>
              <a:srgbClr val="FF0000"/>
            </a:solidFill>
            <a:miter lim="800000"/>
            <a:headEnd/>
            <a:tailEnd/>
          </a:ln>
          <a:effectLst/>
        </p:spPr>
        <p:txBody>
          <a:bodyPr lIns="90488" tIns="44450" rIns="90488" bIns="44450">
            <a:prstTxWarp prst="textNoShape">
              <a:avLst/>
            </a:prstTxWarp>
            <a:spAutoFit/>
          </a:bodyPr>
          <a:lstStyle/>
          <a:p>
            <a:pPr algn="l">
              <a:spcBef>
                <a:spcPct val="0"/>
              </a:spcBef>
            </a:pPr>
            <a:r>
              <a:rPr lang="en-US" altLang="ko-KR" sz="2400" i="1" dirty="0">
                <a:latin typeface="+mj-lt"/>
                <a:ea typeface="굴림" charset="-127"/>
                <a:cs typeface="굴림" charset="-127"/>
              </a:rPr>
              <a:t>Page tables make it possible to store the pages of a program non-contiguously.</a:t>
            </a:r>
          </a:p>
        </p:txBody>
      </p:sp>
      <p:grpSp>
        <p:nvGrpSpPr>
          <p:cNvPr id="2" name="Group 5"/>
          <p:cNvGrpSpPr>
            <a:grpSpLocks/>
          </p:cNvGrpSpPr>
          <p:nvPr/>
        </p:nvGrpSpPr>
        <p:grpSpPr bwMode="auto">
          <a:xfrm>
            <a:off x="2136755" y="3136900"/>
            <a:ext cx="1117600" cy="1193800"/>
            <a:chOff x="396" y="2208"/>
            <a:chExt cx="704" cy="944"/>
          </a:xfrm>
        </p:grpSpPr>
        <p:sp>
          <p:nvSpPr>
            <p:cNvPr id="1650694" name="Rectangle 6"/>
            <p:cNvSpPr>
              <a:spLocks noChangeArrowheads="1"/>
            </p:cNvSpPr>
            <p:nvPr/>
          </p:nvSpPr>
          <p:spPr bwMode="auto">
            <a:xfrm>
              <a:off x="396" y="2208"/>
              <a:ext cx="704" cy="94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650695" name="Line 7"/>
            <p:cNvSpPr>
              <a:spLocks noChangeShapeType="1"/>
            </p:cNvSpPr>
            <p:nvPr/>
          </p:nvSpPr>
          <p:spPr bwMode="auto">
            <a:xfrm>
              <a:off x="396" y="2440"/>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50696" name="Line 8"/>
            <p:cNvSpPr>
              <a:spLocks noChangeShapeType="1"/>
            </p:cNvSpPr>
            <p:nvPr/>
          </p:nvSpPr>
          <p:spPr bwMode="auto">
            <a:xfrm>
              <a:off x="396" y="2680"/>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50697" name="Line 9"/>
            <p:cNvSpPr>
              <a:spLocks noChangeShapeType="1"/>
            </p:cNvSpPr>
            <p:nvPr/>
          </p:nvSpPr>
          <p:spPr bwMode="auto">
            <a:xfrm>
              <a:off x="396" y="2920"/>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650698" name="Rectangle 10"/>
          <p:cNvSpPr>
            <a:spLocks noChangeArrowheads="1"/>
          </p:cNvSpPr>
          <p:nvPr/>
        </p:nvSpPr>
        <p:spPr bwMode="auto">
          <a:xfrm>
            <a:off x="3995194" y="3086100"/>
            <a:ext cx="1117600" cy="119380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endParaRPr lang="en-US"/>
          </a:p>
        </p:txBody>
      </p:sp>
      <p:sp>
        <p:nvSpPr>
          <p:cNvPr id="1650699" name="Line 11"/>
          <p:cNvSpPr>
            <a:spLocks noChangeShapeType="1"/>
          </p:cNvSpPr>
          <p:nvPr/>
        </p:nvSpPr>
        <p:spPr bwMode="auto">
          <a:xfrm>
            <a:off x="3995194" y="3378200"/>
            <a:ext cx="1117600"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50700" name="Line 12"/>
          <p:cNvSpPr>
            <a:spLocks noChangeShapeType="1"/>
          </p:cNvSpPr>
          <p:nvPr/>
        </p:nvSpPr>
        <p:spPr bwMode="auto">
          <a:xfrm>
            <a:off x="3995194" y="3683000"/>
            <a:ext cx="1117600"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50701" name="Line 13"/>
          <p:cNvSpPr>
            <a:spLocks noChangeShapeType="1"/>
          </p:cNvSpPr>
          <p:nvPr/>
        </p:nvSpPr>
        <p:spPr bwMode="auto">
          <a:xfrm>
            <a:off x="3995194" y="3987800"/>
            <a:ext cx="1117600"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50702" name="Rectangle 14"/>
          <p:cNvSpPr>
            <a:spLocks noChangeArrowheads="1"/>
          </p:cNvSpPr>
          <p:nvPr/>
        </p:nvSpPr>
        <p:spPr bwMode="auto">
          <a:xfrm>
            <a:off x="3663406" y="3054350"/>
            <a:ext cx="299738"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dirty="0">
                <a:ea typeface="굴림" charset="-127"/>
                <a:cs typeface="굴림" charset="-127"/>
              </a:rPr>
              <a:t>0</a:t>
            </a:r>
          </a:p>
        </p:txBody>
      </p:sp>
      <p:sp>
        <p:nvSpPr>
          <p:cNvPr id="1650703" name="Rectangle 15"/>
          <p:cNvSpPr>
            <a:spLocks noChangeArrowheads="1"/>
          </p:cNvSpPr>
          <p:nvPr/>
        </p:nvSpPr>
        <p:spPr bwMode="auto">
          <a:xfrm>
            <a:off x="3663406" y="3359150"/>
            <a:ext cx="299738"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ea typeface="굴림" charset="-127"/>
                <a:cs typeface="굴림" charset="-127"/>
              </a:rPr>
              <a:t>1</a:t>
            </a:r>
          </a:p>
        </p:txBody>
      </p:sp>
      <p:sp>
        <p:nvSpPr>
          <p:cNvPr id="1650704" name="Rectangle 16"/>
          <p:cNvSpPr>
            <a:spLocks noChangeArrowheads="1"/>
          </p:cNvSpPr>
          <p:nvPr/>
        </p:nvSpPr>
        <p:spPr bwMode="auto">
          <a:xfrm>
            <a:off x="3663406" y="3663950"/>
            <a:ext cx="299738"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ea typeface="굴림" charset="-127"/>
                <a:cs typeface="굴림" charset="-127"/>
              </a:rPr>
              <a:t>2</a:t>
            </a:r>
          </a:p>
        </p:txBody>
      </p:sp>
      <p:sp>
        <p:nvSpPr>
          <p:cNvPr id="1650705" name="Rectangle 17"/>
          <p:cNvSpPr>
            <a:spLocks noChangeArrowheads="1"/>
          </p:cNvSpPr>
          <p:nvPr/>
        </p:nvSpPr>
        <p:spPr bwMode="auto">
          <a:xfrm>
            <a:off x="3663406" y="3968750"/>
            <a:ext cx="299738"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ea typeface="굴림" charset="-127"/>
                <a:cs typeface="굴림" charset="-127"/>
              </a:rPr>
              <a:t>3</a:t>
            </a:r>
          </a:p>
        </p:txBody>
      </p:sp>
      <p:sp>
        <p:nvSpPr>
          <p:cNvPr id="1650706" name="Rectangle 18"/>
          <p:cNvSpPr>
            <a:spLocks noChangeArrowheads="1"/>
          </p:cNvSpPr>
          <p:nvPr/>
        </p:nvSpPr>
        <p:spPr bwMode="auto">
          <a:xfrm>
            <a:off x="2509817" y="3098800"/>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ea typeface="굴림" charset="-127"/>
                <a:cs typeface="굴림" charset="-127"/>
              </a:rPr>
              <a:t>0</a:t>
            </a:r>
          </a:p>
        </p:txBody>
      </p:sp>
      <p:sp>
        <p:nvSpPr>
          <p:cNvPr id="1650707" name="Rectangle 19"/>
          <p:cNvSpPr>
            <a:spLocks noChangeArrowheads="1"/>
          </p:cNvSpPr>
          <p:nvPr/>
        </p:nvSpPr>
        <p:spPr bwMode="auto">
          <a:xfrm>
            <a:off x="2509817" y="3390900"/>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ea typeface="굴림" charset="-127"/>
                <a:cs typeface="굴림" charset="-127"/>
              </a:rPr>
              <a:t>1</a:t>
            </a:r>
          </a:p>
        </p:txBody>
      </p:sp>
      <p:sp>
        <p:nvSpPr>
          <p:cNvPr id="1650708" name="Rectangle 20"/>
          <p:cNvSpPr>
            <a:spLocks noChangeArrowheads="1"/>
          </p:cNvSpPr>
          <p:nvPr/>
        </p:nvSpPr>
        <p:spPr bwMode="auto">
          <a:xfrm>
            <a:off x="2509817" y="3721100"/>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ea typeface="굴림" charset="-127"/>
                <a:cs typeface="굴림" charset="-127"/>
              </a:rPr>
              <a:t>2</a:t>
            </a:r>
          </a:p>
        </p:txBody>
      </p:sp>
      <p:sp>
        <p:nvSpPr>
          <p:cNvPr id="1650709" name="Rectangle 21"/>
          <p:cNvSpPr>
            <a:spLocks noChangeArrowheads="1"/>
          </p:cNvSpPr>
          <p:nvPr/>
        </p:nvSpPr>
        <p:spPr bwMode="auto">
          <a:xfrm>
            <a:off x="2509817" y="4000500"/>
            <a:ext cx="3079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ea typeface="굴림" charset="-127"/>
                <a:cs typeface="굴림" charset="-127"/>
              </a:rPr>
              <a:t>3</a:t>
            </a:r>
          </a:p>
        </p:txBody>
      </p:sp>
      <p:sp>
        <p:nvSpPr>
          <p:cNvPr id="1650710" name="Rectangle 22"/>
          <p:cNvSpPr>
            <a:spLocks noChangeArrowheads="1"/>
          </p:cNvSpPr>
          <p:nvPr/>
        </p:nvSpPr>
        <p:spPr bwMode="auto">
          <a:xfrm>
            <a:off x="2088594" y="4409018"/>
            <a:ext cx="1170588" cy="92076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i="1" dirty="0" smtClean="0">
                <a:solidFill>
                  <a:srgbClr val="FF0000"/>
                </a:solidFill>
                <a:latin typeface="Verdana" charset="0"/>
                <a:ea typeface="굴림" charset="-127"/>
                <a:cs typeface="굴림" charset="-127"/>
              </a:rPr>
              <a:t>Virtual</a:t>
            </a:r>
            <a:br>
              <a:rPr lang="en-US" altLang="ko-KR" sz="1800" i="1" dirty="0" smtClean="0">
                <a:solidFill>
                  <a:srgbClr val="FF0000"/>
                </a:solidFill>
                <a:latin typeface="Verdana" charset="0"/>
                <a:ea typeface="굴림" charset="-127"/>
                <a:cs typeface="굴림" charset="-127"/>
              </a:rPr>
            </a:br>
            <a:r>
              <a:rPr lang="en-US" altLang="ko-KR" sz="1800" i="1" dirty="0" smtClean="0">
                <a:solidFill>
                  <a:srgbClr val="FF0000"/>
                </a:solidFill>
                <a:latin typeface="Verdana" charset="0"/>
                <a:ea typeface="굴림" charset="-127"/>
                <a:cs typeface="굴림" charset="-127"/>
              </a:rPr>
              <a:t>Address </a:t>
            </a:r>
            <a:br>
              <a:rPr lang="en-US" altLang="ko-KR" sz="1800" i="1" dirty="0" smtClean="0">
                <a:solidFill>
                  <a:srgbClr val="FF0000"/>
                </a:solidFill>
                <a:latin typeface="Verdana" charset="0"/>
                <a:ea typeface="굴림" charset="-127"/>
                <a:cs typeface="굴림" charset="-127"/>
              </a:rPr>
            </a:br>
            <a:r>
              <a:rPr lang="en-US" altLang="ko-KR" sz="1800" i="1" dirty="0" smtClean="0">
                <a:solidFill>
                  <a:srgbClr val="FF0000"/>
                </a:solidFill>
                <a:latin typeface="Verdana" charset="0"/>
                <a:ea typeface="굴림" charset="-127"/>
                <a:cs typeface="굴림" charset="-127"/>
              </a:rPr>
              <a:t>Space</a:t>
            </a:r>
            <a:endParaRPr lang="en-US" altLang="ko-KR" sz="1800" dirty="0">
              <a:solidFill>
                <a:srgbClr val="FF0000"/>
              </a:solidFill>
              <a:latin typeface="Verdana" charset="0"/>
              <a:ea typeface="굴림" charset="-127"/>
              <a:cs typeface="굴림" charset="-127"/>
            </a:endParaRPr>
          </a:p>
        </p:txBody>
      </p:sp>
      <p:sp>
        <p:nvSpPr>
          <p:cNvPr id="1650711" name="Rectangle 23"/>
          <p:cNvSpPr>
            <a:spLocks noChangeArrowheads="1"/>
          </p:cNvSpPr>
          <p:nvPr/>
        </p:nvSpPr>
        <p:spPr bwMode="auto">
          <a:xfrm>
            <a:off x="3817394" y="4409018"/>
            <a:ext cx="2704502" cy="1197764"/>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i="1" dirty="0">
                <a:solidFill>
                  <a:srgbClr val="FF0000"/>
                </a:solidFill>
                <a:latin typeface="Verdana" charset="0"/>
                <a:ea typeface="굴림" charset="-127"/>
                <a:cs typeface="굴림" charset="-127"/>
              </a:rPr>
              <a:t>Page </a:t>
            </a:r>
            <a:r>
              <a:rPr lang="en-US" altLang="ko-KR" sz="1800" i="1" dirty="0" smtClean="0">
                <a:solidFill>
                  <a:srgbClr val="FF0000"/>
                </a:solidFill>
                <a:latin typeface="Verdana" charset="0"/>
                <a:ea typeface="굴림" charset="-127"/>
                <a:cs typeface="굴림" charset="-127"/>
              </a:rPr>
              <a:t>Table</a:t>
            </a:r>
          </a:p>
          <a:p>
            <a:pPr>
              <a:spcBef>
                <a:spcPct val="0"/>
              </a:spcBef>
            </a:pPr>
            <a:r>
              <a:rPr lang="en-US" altLang="ko-KR" i="1" dirty="0" smtClean="0">
                <a:solidFill>
                  <a:srgbClr val="FF0000"/>
                </a:solidFill>
                <a:latin typeface="Verdana" charset="0"/>
                <a:ea typeface="굴림" charset="-127"/>
                <a:cs typeface="굴림" charset="-127"/>
              </a:rPr>
              <a:t>(think of an</a:t>
            </a:r>
            <a:br>
              <a:rPr lang="en-US" altLang="ko-KR" i="1" dirty="0" smtClean="0">
                <a:solidFill>
                  <a:srgbClr val="FF0000"/>
                </a:solidFill>
                <a:latin typeface="Verdana" charset="0"/>
                <a:ea typeface="굴림" charset="-127"/>
                <a:cs typeface="굴림" charset="-127"/>
              </a:rPr>
            </a:br>
            <a:r>
              <a:rPr lang="en-US" altLang="ko-KR" i="1" dirty="0" smtClean="0">
                <a:solidFill>
                  <a:srgbClr val="FF0000"/>
                </a:solidFill>
                <a:latin typeface="Verdana" charset="0"/>
                <a:ea typeface="굴림" charset="-127"/>
                <a:cs typeface="굴림" charset="-127"/>
              </a:rPr>
              <a:t>array of base</a:t>
            </a:r>
            <a:br>
              <a:rPr lang="en-US" altLang="ko-KR" i="1" dirty="0" smtClean="0">
                <a:solidFill>
                  <a:srgbClr val="FF0000"/>
                </a:solidFill>
                <a:latin typeface="Verdana" charset="0"/>
                <a:ea typeface="굴림" charset="-127"/>
                <a:cs typeface="굴림" charset="-127"/>
              </a:rPr>
            </a:br>
            <a:r>
              <a:rPr lang="en-US" altLang="ko-KR" i="1" dirty="0" smtClean="0">
                <a:solidFill>
                  <a:srgbClr val="FF0000"/>
                </a:solidFill>
                <a:latin typeface="Verdana" charset="0"/>
                <a:ea typeface="굴림" charset="-127"/>
                <a:cs typeface="굴림" charset="-127"/>
              </a:rPr>
              <a:t>registers or pointers)</a:t>
            </a:r>
            <a:r>
              <a:rPr lang="en-US" altLang="ko-KR" sz="1800" i="1" dirty="0" smtClean="0">
                <a:solidFill>
                  <a:srgbClr val="FF0000"/>
                </a:solidFill>
                <a:latin typeface="Verdana" charset="0"/>
                <a:ea typeface="굴림" charset="-127"/>
                <a:cs typeface="굴림" charset="-127"/>
              </a:rPr>
              <a:t> </a:t>
            </a:r>
            <a:endParaRPr lang="en-US" altLang="ko-KR" sz="1800" i="1" dirty="0">
              <a:solidFill>
                <a:srgbClr val="FF0000"/>
              </a:solidFill>
              <a:latin typeface="Verdana" charset="0"/>
              <a:ea typeface="굴림" charset="-127"/>
              <a:cs typeface="굴림" charset="-127"/>
            </a:endParaRPr>
          </a:p>
        </p:txBody>
      </p:sp>
      <p:sp>
        <p:nvSpPr>
          <p:cNvPr id="1650712" name="Line 24"/>
          <p:cNvSpPr>
            <a:spLocks noChangeShapeType="1"/>
          </p:cNvSpPr>
          <p:nvPr/>
        </p:nvSpPr>
        <p:spPr bwMode="auto">
          <a:xfrm>
            <a:off x="4429125" y="3848100"/>
            <a:ext cx="2019300" cy="10795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p>
        </p:txBody>
      </p:sp>
      <p:sp>
        <p:nvSpPr>
          <p:cNvPr id="1650713" name="Line 25"/>
          <p:cNvSpPr>
            <a:spLocks noChangeShapeType="1"/>
          </p:cNvSpPr>
          <p:nvPr/>
        </p:nvSpPr>
        <p:spPr bwMode="auto">
          <a:xfrm flipV="1">
            <a:off x="4418012" y="3111500"/>
            <a:ext cx="2055813"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p>
        </p:txBody>
      </p:sp>
      <p:sp>
        <p:nvSpPr>
          <p:cNvPr id="1650714" name="Line 26"/>
          <p:cNvSpPr>
            <a:spLocks noChangeShapeType="1"/>
          </p:cNvSpPr>
          <p:nvPr/>
        </p:nvSpPr>
        <p:spPr bwMode="auto">
          <a:xfrm>
            <a:off x="4418012" y="3225800"/>
            <a:ext cx="2068513" cy="176213"/>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p>
        </p:txBody>
      </p:sp>
      <p:sp>
        <p:nvSpPr>
          <p:cNvPr id="1650715" name="Line 27"/>
          <p:cNvSpPr>
            <a:spLocks noChangeShapeType="1"/>
          </p:cNvSpPr>
          <p:nvPr/>
        </p:nvSpPr>
        <p:spPr bwMode="auto">
          <a:xfrm>
            <a:off x="4418012" y="4152900"/>
            <a:ext cx="2055813" cy="198438"/>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p>
        </p:txBody>
      </p:sp>
      <p:grpSp>
        <p:nvGrpSpPr>
          <p:cNvPr id="3" name="Group 28"/>
          <p:cNvGrpSpPr>
            <a:grpSpLocks/>
          </p:cNvGrpSpPr>
          <p:nvPr/>
        </p:nvGrpSpPr>
        <p:grpSpPr bwMode="auto">
          <a:xfrm>
            <a:off x="6473825" y="2565400"/>
            <a:ext cx="1143000" cy="2540000"/>
            <a:chOff x="4240" y="1976"/>
            <a:chExt cx="720" cy="1600"/>
          </a:xfrm>
        </p:grpSpPr>
        <p:grpSp>
          <p:nvGrpSpPr>
            <p:cNvPr id="4" name="Group 29"/>
            <p:cNvGrpSpPr>
              <a:grpSpLocks/>
            </p:cNvGrpSpPr>
            <p:nvPr/>
          </p:nvGrpSpPr>
          <p:grpSpPr bwMode="auto">
            <a:xfrm>
              <a:off x="4240" y="1976"/>
              <a:ext cx="720" cy="1600"/>
              <a:chOff x="4240" y="1976"/>
              <a:chExt cx="720" cy="1600"/>
            </a:xfrm>
          </p:grpSpPr>
          <p:sp>
            <p:nvSpPr>
              <p:cNvPr id="1650718" name="Line 30"/>
              <p:cNvSpPr>
                <a:spLocks noChangeShapeType="1"/>
              </p:cNvSpPr>
              <p:nvPr/>
            </p:nvSpPr>
            <p:spPr bwMode="auto">
              <a:xfrm>
                <a:off x="4240" y="1976"/>
                <a:ext cx="0" cy="160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19" name="Line 31"/>
              <p:cNvSpPr>
                <a:spLocks noChangeShapeType="1"/>
              </p:cNvSpPr>
              <p:nvPr/>
            </p:nvSpPr>
            <p:spPr bwMode="auto">
              <a:xfrm>
                <a:off x="4960" y="1976"/>
                <a:ext cx="0" cy="160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0" name="Line 32"/>
              <p:cNvSpPr>
                <a:spLocks noChangeShapeType="1"/>
              </p:cNvSpPr>
              <p:nvPr/>
            </p:nvSpPr>
            <p:spPr bwMode="auto">
              <a:xfrm>
                <a:off x="4248" y="2126"/>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1" name="Line 33"/>
              <p:cNvSpPr>
                <a:spLocks noChangeShapeType="1"/>
              </p:cNvSpPr>
              <p:nvPr/>
            </p:nvSpPr>
            <p:spPr bwMode="auto">
              <a:xfrm>
                <a:off x="4248" y="232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2" name="Line 34"/>
              <p:cNvSpPr>
                <a:spLocks noChangeShapeType="1"/>
              </p:cNvSpPr>
              <p:nvPr/>
            </p:nvSpPr>
            <p:spPr bwMode="auto">
              <a:xfrm>
                <a:off x="4248" y="2516"/>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3" name="Line 35"/>
              <p:cNvSpPr>
                <a:spLocks noChangeShapeType="1"/>
              </p:cNvSpPr>
              <p:nvPr/>
            </p:nvSpPr>
            <p:spPr bwMode="auto">
              <a:xfrm>
                <a:off x="4248" y="271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4" name="Line 36"/>
              <p:cNvSpPr>
                <a:spLocks noChangeShapeType="1"/>
              </p:cNvSpPr>
              <p:nvPr/>
            </p:nvSpPr>
            <p:spPr bwMode="auto">
              <a:xfrm>
                <a:off x="4248" y="2906"/>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5" name="Line 37"/>
              <p:cNvSpPr>
                <a:spLocks noChangeShapeType="1"/>
              </p:cNvSpPr>
              <p:nvPr/>
            </p:nvSpPr>
            <p:spPr bwMode="auto">
              <a:xfrm>
                <a:off x="4248" y="310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6" name="Line 38"/>
              <p:cNvSpPr>
                <a:spLocks noChangeShapeType="1"/>
              </p:cNvSpPr>
              <p:nvPr/>
            </p:nvSpPr>
            <p:spPr bwMode="auto">
              <a:xfrm>
                <a:off x="4248" y="3296"/>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sp>
            <p:nvSpPr>
              <p:cNvPr id="1650727" name="Line 39"/>
              <p:cNvSpPr>
                <a:spLocks noChangeShapeType="1"/>
              </p:cNvSpPr>
              <p:nvPr/>
            </p:nvSpPr>
            <p:spPr bwMode="auto">
              <a:xfrm>
                <a:off x="4248" y="349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solidFill>
                    <a:srgbClr val="000000"/>
                  </a:solidFill>
                </a:endParaRPr>
              </a:p>
            </p:txBody>
          </p:sp>
        </p:grpSp>
        <p:grpSp>
          <p:nvGrpSpPr>
            <p:cNvPr id="5" name="Group 40"/>
            <p:cNvGrpSpPr>
              <a:grpSpLocks/>
            </p:cNvGrpSpPr>
            <p:nvPr/>
          </p:nvGrpSpPr>
          <p:grpSpPr bwMode="auto">
            <a:xfrm>
              <a:off x="4475" y="2103"/>
              <a:ext cx="206" cy="1406"/>
              <a:chOff x="4523" y="2119"/>
              <a:chExt cx="206" cy="1406"/>
            </a:xfrm>
          </p:grpSpPr>
          <p:sp>
            <p:nvSpPr>
              <p:cNvPr id="1650729" name="Rectangle 41"/>
              <p:cNvSpPr>
                <a:spLocks noChangeArrowheads="1"/>
              </p:cNvSpPr>
              <p:nvPr/>
            </p:nvSpPr>
            <p:spPr bwMode="auto">
              <a:xfrm>
                <a:off x="4523" y="2119"/>
                <a:ext cx="206"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000000"/>
                    </a:solidFill>
                    <a:latin typeface="Verdana" charset="0"/>
                    <a:ea typeface="굴림" charset="-127"/>
                    <a:cs typeface="굴림" charset="-127"/>
                  </a:rPr>
                  <a:t>1</a:t>
                </a:r>
              </a:p>
            </p:txBody>
          </p:sp>
          <p:sp>
            <p:nvSpPr>
              <p:cNvPr id="1650730" name="Rectangle 42"/>
              <p:cNvSpPr>
                <a:spLocks noChangeArrowheads="1"/>
              </p:cNvSpPr>
              <p:nvPr/>
            </p:nvSpPr>
            <p:spPr bwMode="auto">
              <a:xfrm>
                <a:off x="4523" y="2327"/>
                <a:ext cx="206"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000000"/>
                    </a:solidFill>
                    <a:latin typeface="Verdana" charset="0"/>
                    <a:ea typeface="굴림" charset="-127"/>
                    <a:cs typeface="굴림" charset="-127"/>
                  </a:rPr>
                  <a:t>0</a:t>
                </a:r>
              </a:p>
            </p:txBody>
          </p:sp>
          <p:sp>
            <p:nvSpPr>
              <p:cNvPr id="1650731" name="Rectangle 43"/>
              <p:cNvSpPr>
                <a:spLocks noChangeArrowheads="1"/>
              </p:cNvSpPr>
              <p:nvPr/>
            </p:nvSpPr>
            <p:spPr bwMode="auto">
              <a:xfrm>
                <a:off x="4523" y="3296"/>
                <a:ext cx="206"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000000"/>
                    </a:solidFill>
                    <a:latin typeface="Verdana" charset="0"/>
                    <a:ea typeface="굴림" charset="-127"/>
                    <a:cs typeface="굴림" charset="-127"/>
                  </a:rPr>
                  <a:t>2</a:t>
                </a:r>
              </a:p>
            </p:txBody>
          </p:sp>
          <p:sp>
            <p:nvSpPr>
              <p:cNvPr id="1650732" name="Rectangle 44"/>
              <p:cNvSpPr>
                <a:spLocks noChangeArrowheads="1"/>
              </p:cNvSpPr>
              <p:nvPr/>
            </p:nvSpPr>
            <p:spPr bwMode="auto">
              <a:xfrm>
                <a:off x="4523" y="2906"/>
                <a:ext cx="206"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000000"/>
                    </a:solidFill>
                    <a:latin typeface="Verdana" charset="0"/>
                    <a:ea typeface="굴림" charset="-127"/>
                    <a:cs typeface="굴림" charset="-127"/>
                  </a:rPr>
                  <a:t>3</a:t>
                </a:r>
              </a:p>
            </p:txBody>
          </p:sp>
        </p:grpSp>
      </p:grpSp>
      <p:grpSp>
        <p:nvGrpSpPr>
          <p:cNvPr id="6" name="Group 45"/>
          <p:cNvGrpSpPr>
            <a:grpSpLocks/>
          </p:cNvGrpSpPr>
          <p:nvPr/>
        </p:nvGrpSpPr>
        <p:grpSpPr bwMode="auto">
          <a:xfrm>
            <a:off x="3048000" y="1490131"/>
            <a:ext cx="2919413" cy="412750"/>
            <a:chOff x="1654" y="1312"/>
            <a:chExt cx="1839" cy="260"/>
          </a:xfrm>
        </p:grpSpPr>
        <p:sp>
          <p:nvSpPr>
            <p:cNvPr id="1650734" name="Rectangle 46"/>
            <p:cNvSpPr>
              <a:spLocks noChangeArrowheads="1"/>
            </p:cNvSpPr>
            <p:nvPr/>
          </p:nvSpPr>
          <p:spPr bwMode="auto">
            <a:xfrm>
              <a:off x="1654" y="1316"/>
              <a:ext cx="1839" cy="256"/>
            </a:xfrm>
            <a:prstGeom prst="rect">
              <a:avLst/>
            </a:prstGeom>
            <a:solidFill>
              <a:srgbClr val="FFCC66"/>
            </a:solidFill>
            <a:ln w="12700">
              <a:solidFill>
                <a:srgbClr val="FF0000"/>
              </a:solid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latin typeface="Verdana" charset="0"/>
                  <a:ea typeface="굴림" charset="-127"/>
                  <a:cs typeface="굴림" charset="-127"/>
                </a:rPr>
                <a:t>page number      </a:t>
              </a:r>
              <a:r>
                <a:rPr lang="en-US" altLang="ko-KR" sz="2000">
                  <a:latin typeface="Verdana" charset="0"/>
                  <a:ea typeface="굴림" charset="-127"/>
                  <a:cs typeface="굴림" charset="-127"/>
                </a:rPr>
                <a:t>offset</a:t>
              </a:r>
              <a:endParaRPr lang="en-US" altLang="ko-KR" sz="1800">
                <a:latin typeface="Verdana" charset="0"/>
                <a:ea typeface="굴림" charset="-127"/>
                <a:cs typeface="굴림" charset="-127"/>
              </a:endParaRPr>
            </a:p>
          </p:txBody>
        </p:sp>
        <p:sp>
          <p:nvSpPr>
            <p:cNvPr id="1650735" name="Line 47"/>
            <p:cNvSpPr>
              <a:spLocks noChangeShapeType="1"/>
            </p:cNvSpPr>
            <p:nvPr/>
          </p:nvSpPr>
          <p:spPr bwMode="auto">
            <a:xfrm>
              <a:off x="2856" y="1312"/>
              <a:ext cx="0" cy="256"/>
            </a:xfrm>
            <a:prstGeom prst="line">
              <a:avLst/>
            </a:prstGeom>
            <a:noFill/>
            <a:ln w="9525">
              <a:solidFill>
                <a:srgbClr val="FF0000"/>
              </a:solidFill>
              <a:round/>
              <a:headEnd/>
              <a:tailEnd/>
            </a:ln>
            <a:effectLst/>
          </p:spPr>
          <p:txBody>
            <a:bodyPr wrap="none" anchor="ctr">
              <a:prstTxWarp prst="textNoShape">
                <a:avLst/>
              </a:prstTxWarp>
              <a:spAutoFit/>
            </a:bodyPr>
            <a:lstStyle/>
            <a:p>
              <a:endParaRPr lang="en-US"/>
            </a:p>
          </p:txBody>
        </p:sp>
      </p:grpSp>
      <p:sp>
        <p:nvSpPr>
          <p:cNvPr id="49" name="Rectangle 2"/>
          <p:cNvSpPr txBox="1">
            <a:spLocks noChangeArrowheads="1"/>
          </p:cNvSpPr>
          <p:nvPr/>
        </p:nvSpPr>
        <p:spPr bwMode="auto">
          <a:xfrm>
            <a:off x="304800" y="2082798"/>
            <a:ext cx="8534400" cy="685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285750" marR="0" lvl="0" indent="-285750" algn="l" defTabSz="914400" rtl="0" eaLnBrk="0" fontAlgn="base" latinLnBrk="0" hangingPunct="0">
              <a:lnSpc>
                <a:spcPct val="90000"/>
              </a:lnSpc>
              <a:spcBef>
                <a:spcPct val="30000"/>
              </a:spcBef>
              <a:spcAft>
                <a:spcPct val="0"/>
              </a:spcAft>
              <a:buClr>
                <a:schemeClr val="tx1"/>
              </a:buClr>
              <a:buSzPct val="100000"/>
              <a:buFontTx/>
              <a:buChar char="•"/>
              <a:tabLst/>
              <a:defRPr/>
            </a:pPr>
            <a:r>
              <a:rPr lang="en-US" altLang="ko-KR" sz="3000" i="1" kern="0" dirty="0" smtClean="0">
                <a:solidFill>
                  <a:srgbClr val="FF0000"/>
                </a:solidFill>
                <a:ea typeface="굴림" charset="-127"/>
                <a:cs typeface="굴림" charset="-127"/>
              </a:rPr>
              <a:t>P</a:t>
            </a:r>
            <a:r>
              <a:rPr kumimoji="0" lang="en-US" altLang="ko-KR" sz="3000" b="0" i="1" u="none" strike="noStrike" kern="0" cap="none" spc="0" normalizeH="0" baseline="0" noProof="0" dirty="0" smtClean="0">
                <a:ln>
                  <a:noFill/>
                </a:ln>
                <a:solidFill>
                  <a:srgbClr val="FF0000"/>
                </a:solidFill>
                <a:effectLst/>
                <a:uLnTx/>
                <a:uFillTx/>
                <a:ea typeface="굴림" charset="-127"/>
                <a:cs typeface="굴림" charset="-127"/>
              </a:rPr>
              <a:t>age table </a:t>
            </a:r>
            <a:r>
              <a:rPr kumimoji="0" lang="en-US" altLang="ko-KR" sz="3000" b="0" i="0" u="none" strike="noStrike" kern="0" cap="none" spc="0" normalizeH="0" baseline="0" noProof="0" dirty="0" smtClean="0">
                <a:ln>
                  <a:noFill/>
                </a:ln>
                <a:solidFill>
                  <a:schemeClr val="tx1"/>
                </a:solidFill>
                <a:effectLst/>
                <a:uLnTx/>
                <a:uFillTx/>
                <a:ea typeface="굴림" charset="-127"/>
                <a:cs typeface="굴림" charset="-127"/>
              </a:rPr>
              <a:t>contains the physical address of the base of each page:</a:t>
            </a:r>
          </a:p>
        </p:txBody>
      </p:sp>
      <p:sp>
        <p:nvSpPr>
          <p:cNvPr id="52" name="Rectangle 23"/>
          <p:cNvSpPr>
            <a:spLocks noChangeArrowheads="1"/>
          </p:cNvSpPr>
          <p:nvPr/>
        </p:nvSpPr>
        <p:spPr bwMode="auto">
          <a:xfrm>
            <a:off x="7712411" y="3352800"/>
            <a:ext cx="1634789" cy="643766"/>
          </a:xfrm>
          <a:prstGeom prst="rect">
            <a:avLst/>
          </a:prstGeom>
          <a:noFill/>
          <a:ln w="25400">
            <a:noFill/>
            <a:miter lim="800000"/>
            <a:headEnd/>
            <a:tailEnd/>
          </a:ln>
          <a:effectLst/>
        </p:spPr>
        <p:txBody>
          <a:bodyPr wrap="square" lIns="90488" tIns="44450" rIns="90488" bIns="44450">
            <a:prstTxWarp prst="textNoShape">
              <a:avLst/>
            </a:prstTxWarp>
            <a:spAutoFit/>
          </a:bodyPr>
          <a:lstStyle/>
          <a:p>
            <a:pPr>
              <a:spcBef>
                <a:spcPct val="0"/>
              </a:spcBef>
            </a:pPr>
            <a:r>
              <a:rPr lang="en-US" altLang="ko-KR" sz="1800" dirty="0" smtClean="0">
                <a:solidFill>
                  <a:srgbClr val="000000"/>
                </a:solidFill>
                <a:ea typeface="굴림" charset="-127"/>
                <a:cs typeface="굴림" charset="-127"/>
              </a:rPr>
              <a:t>Physical Memory</a:t>
            </a:r>
            <a:endParaRPr lang="en-US" altLang="ko-KR" sz="1800" dirty="0">
              <a:solidFill>
                <a:srgbClr val="000000"/>
              </a:solidFill>
              <a:ea typeface="굴림" charset="-127"/>
              <a:cs typeface="굴림" charset="-127"/>
            </a:endParaRPr>
          </a:p>
        </p:txBody>
      </p:sp>
      <p:sp>
        <p:nvSpPr>
          <p:cNvPr id="51" name="Date Placeholder 50"/>
          <p:cNvSpPr>
            <a:spLocks noGrp="1"/>
          </p:cNvSpPr>
          <p:nvPr>
            <p:ph type="dt" sz="half" idx="10"/>
          </p:nvPr>
        </p:nvSpPr>
        <p:spPr/>
        <p:txBody>
          <a:bodyPr/>
          <a:lstStyle/>
          <a:p>
            <a:fld id="{02FED09D-73A9-A042-9BEE-00F6AEC5977A}" type="datetime1">
              <a:rPr lang="en-US" smtClean="0"/>
              <a:pPr/>
              <a:t>4/24/12</a:t>
            </a:fld>
            <a:endParaRPr lang="en-US" dirty="0"/>
          </a:p>
        </p:txBody>
      </p:sp>
      <p:sp>
        <p:nvSpPr>
          <p:cNvPr id="53" name="Footer Placeholder 52"/>
          <p:cNvSpPr>
            <a:spLocks noGrp="1"/>
          </p:cNvSpPr>
          <p:nvPr>
            <p:ph type="ftr" sz="quarter" idx="11"/>
          </p:nvPr>
        </p:nvSpPr>
        <p:spPr/>
        <p:txBody>
          <a:bodyPr/>
          <a:lstStyle/>
          <a:p>
            <a:r>
              <a:rPr lang="en-US" smtClean="0"/>
              <a:t>Spring 2012 -- Lecture #27</a:t>
            </a:r>
            <a:endParaRPr lang="en-US" dirty="0"/>
          </a:p>
        </p:txBody>
      </p:sp>
      <p:sp>
        <p:nvSpPr>
          <p:cNvPr id="54" name="TextBox 53"/>
          <p:cNvSpPr txBox="1"/>
          <p:nvPr/>
        </p:nvSpPr>
        <p:spPr>
          <a:xfrm>
            <a:off x="3725334" y="1845731"/>
            <a:ext cx="813043" cy="369332"/>
          </a:xfrm>
          <a:prstGeom prst="rect">
            <a:avLst/>
          </a:prstGeom>
          <a:noFill/>
        </p:spPr>
        <p:txBody>
          <a:bodyPr wrap="none" rtlCol="0">
            <a:spAutoFit/>
          </a:bodyPr>
          <a:lstStyle/>
          <a:p>
            <a:r>
              <a:rPr lang="en-US" dirty="0" smtClean="0"/>
              <a:t>20 bits</a:t>
            </a:r>
            <a:endParaRPr lang="en-US" dirty="0"/>
          </a:p>
        </p:txBody>
      </p:sp>
      <p:sp>
        <p:nvSpPr>
          <p:cNvPr id="55" name="TextBox 54"/>
          <p:cNvSpPr txBox="1"/>
          <p:nvPr/>
        </p:nvSpPr>
        <p:spPr>
          <a:xfrm>
            <a:off x="5096935" y="1811864"/>
            <a:ext cx="813043" cy="369332"/>
          </a:xfrm>
          <a:prstGeom prst="rect">
            <a:avLst/>
          </a:prstGeom>
          <a:noFill/>
        </p:spPr>
        <p:txBody>
          <a:bodyPr wrap="none" rtlCol="0">
            <a:spAutoFit/>
          </a:bodyPr>
          <a:lstStyle/>
          <a:p>
            <a:r>
              <a:rPr lang="en-US" dirty="0" smtClean="0"/>
              <a:t>12 bits</a:t>
            </a:r>
            <a:endParaRPr lang="en-US" dirty="0"/>
          </a:p>
        </p:txBody>
      </p:sp>
      <p:sp>
        <p:nvSpPr>
          <p:cNvPr id="56" name="TextBox 55"/>
          <p:cNvSpPr txBox="1"/>
          <p:nvPr/>
        </p:nvSpPr>
        <p:spPr>
          <a:xfrm>
            <a:off x="6333067" y="1405466"/>
            <a:ext cx="1986692" cy="646331"/>
          </a:xfrm>
          <a:prstGeom prst="rect">
            <a:avLst/>
          </a:prstGeom>
          <a:noFill/>
        </p:spPr>
        <p:txBody>
          <a:bodyPr wrap="none" rtlCol="0">
            <a:spAutoFit/>
          </a:bodyPr>
          <a:lstStyle/>
          <a:p>
            <a:r>
              <a:rPr lang="en-US" dirty="0" smtClean="0"/>
              <a:t>32-bit byte address</a:t>
            </a:r>
          </a:p>
          <a:p>
            <a:r>
              <a:rPr lang="en-US" dirty="0" smtClean="0"/>
              <a:t>4096 byte pages</a:t>
            </a:r>
            <a:endParaRPr lang="en-US" dirty="0"/>
          </a:p>
        </p:txBody>
      </p:sp>
      <p:sp>
        <p:nvSpPr>
          <p:cNvPr id="57" name="TextBox 56"/>
          <p:cNvSpPr txBox="1"/>
          <p:nvPr/>
        </p:nvSpPr>
        <p:spPr>
          <a:xfrm>
            <a:off x="67732" y="3217335"/>
            <a:ext cx="2018501" cy="923330"/>
          </a:xfrm>
          <a:prstGeom prst="rect">
            <a:avLst/>
          </a:prstGeom>
          <a:noFill/>
        </p:spPr>
        <p:txBody>
          <a:bodyPr wrap="none" rtlCol="0">
            <a:spAutoFit/>
          </a:bodyPr>
          <a:lstStyle/>
          <a:p>
            <a:r>
              <a:rPr lang="en-US" dirty="0" smtClean="0"/>
              <a:t>Program consists of</a:t>
            </a:r>
            <a:br>
              <a:rPr lang="en-US" dirty="0" smtClean="0"/>
            </a:br>
            <a:r>
              <a:rPr lang="en-US" dirty="0" smtClean="0"/>
              <a:t>4x 4K Byte pages or</a:t>
            </a:r>
          </a:p>
          <a:p>
            <a:r>
              <a:rPr lang="en-US" dirty="0" smtClean="0"/>
              <a:t>16384 Bytes</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vs. CISC 2010 (mobile client)</a:t>
            </a:r>
            <a:endParaRPr lang="en-US" dirty="0"/>
          </a:p>
        </p:txBody>
      </p:sp>
      <p:sp>
        <p:nvSpPr>
          <p:cNvPr id="3" name="Content Placeholder 2"/>
          <p:cNvSpPr>
            <a:spLocks noGrp="1"/>
          </p:cNvSpPr>
          <p:nvPr>
            <p:ph idx="1"/>
          </p:nvPr>
        </p:nvSpPr>
        <p:spPr>
          <a:xfrm>
            <a:off x="482600" y="4978401"/>
            <a:ext cx="8229600" cy="1371600"/>
          </a:xfrm>
        </p:spPr>
        <p:txBody>
          <a:bodyPr>
            <a:normAutofit fontScale="77500" lnSpcReduction="20000"/>
          </a:bodyPr>
          <a:lstStyle/>
          <a:p>
            <a:r>
              <a:rPr lang="en-US" dirty="0" smtClean="0"/>
              <a:t>X86 ≈ 1.04 – 1.08x better performance/MHz vs. MIPS, ARM  </a:t>
            </a:r>
          </a:p>
          <a:p>
            <a:r>
              <a:rPr lang="en-US" dirty="0" smtClean="0"/>
              <a:t>MIPS, ARM ≈ 1.4 – 1.5x better energy/MHz vs. x86</a:t>
            </a:r>
          </a:p>
          <a:p>
            <a:r>
              <a:rPr lang="en-US" dirty="0" smtClean="0"/>
              <a:t>MIPS, ARM ≈ ⅓ to ¼ die area vs. x86</a:t>
            </a:r>
          </a:p>
        </p:txBody>
      </p:sp>
      <p:sp>
        <p:nvSpPr>
          <p:cNvPr id="4" name="Date Placeholder 3"/>
          <p:cNvSpPr>
            <a:spLocks noGrp="1"/>
          </p:cNvSpPr>
          <p:nvPr>
            <p:ph type="dt" sz="half" idx="10"/>
          </p:nvPr>
        </p:nvSpPr>
        <p:spPr/>
        <p:txBody>
          <a:bodyPr/>
          <a:lstStyle/>
          <a:p>
            <a:fld id="{1DB4B6F5-49FE-E04C-B6CC-19599DFF1A96}"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pic>
        <p:nvPicPr>
          <p:cNvPr id="7" name="Picture 6"/>
          <p:cNvPicPr>
            <a:picLocks noChangeAspect="1"/>
          </p:cNvPicPr>
          <p:nvPr/>
        </p:nvPicPr>
        <p:blipFill>
          <a:blip r:embed="rId2"/>
          <a:stretch>
            <a:fillRect/>
          </a:stretch>
        </p:blipFill>
        <p:spPr>
          <a:xfrm>
            <a:off x="304800" y="1244600"/>
            <a:ext cx="8597900" cy="3410737"/>
          </a:xfrm>
          <a:prstGeom prst="rect">
            <a:avLst/>
          </a:prstGeom>
        </p:spPr>
      </p:pic>
      <p:sp>
        <p:nvSpPr>
          <p:cNvPr id="8" name="TextBox 7"/>
          <p:cNvSpPr txBox="1"/>
          <p:nvPr/>
        </p:nvSpPr>
        <p:spPr>
          <a:xfrm>
            <a:off x="317500" y="4584700"/>
            <a:ext cx="6022953" cy="276999"/>
          </a:xfrm>
          <a:prstGeom prst="rect">
            <a:avLst/>
          </a:prstGeom>
          <a:noFill/>
        </p:spPr>
        <p:txBody>
          <a:bodyPr wrap="none" rtlCol="0">
            <a:spAutoFit/>
          </a:bodyPr>
          <a:lstStyle/>
          <a:p>
            <a:r>
              <a:rPr lang="en-US" sz="1200" dirty="0" smtClean="0"/>
              <a:t>“Broadcom Shows Off New CPU,” Linley </a:t>
            </a:r>
            <a:r>
              <a:rPr lang="en-US" sz="1200" dirty="0" err="1" smtClean="0"/>
              <a:t>Gwennap</a:t>
            </a:r>
            <a:r>
              <a:rPr lang="en-US" sz="1200" dirty="0" smtClean="0"/>
              <a:t>, </a:t>
            </a:r>
            <a:r>
              <a:rPr lang="en-US" sz="1200" i="1" dirty="0" smtClean="0"/>
              <a:t>Microprocessor Report</a:t>
            </a:r>
            <a:r>
              <a:rPr lang="en-US" sz="1200" dirty="0" smtClean="0"/>
              <a:t>, November 22, 2010</a:t>
            </a:r>
            <a:endParaRPr lang="en-US"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pPr eaLnBrk="1" fontAlgn="auto" hangingPunct="1">
              <a:spcAft>
                <a:spcPts val="0"/>
              </a:spcAft>
              <a:defRPr/>
            </a:pPr>
            <a:r>
              <a:rPr lang="en-US" dirty="0" smtClean="0">
                <a:ea typeface="+mj-ea"/>
                <a:cs typeface="+mj-cs"/>
              </a:rPr>
              <a:t>RESOLVING RISC-CISC DEBATE</a:t>
            </a:r>
            <a:endParaRPr lang="en-US" dirty="0">
              <a:ea typeface="+mj-ea"/>
              <a:cs typeface="+mj-cs"/>
            </a:endParaRPr>
          </a:p>
        </p:txBody>
      </p:sp>
      <p:sp>
        <p:nvSpPr>
          <p:cNvPr id="3" name="Content Placeholder 2"/>
          <p:cNvSpPr>
            <a:spLocks noGrp="1"/>
          </p:cNvSpPr>
          <p:nvPr>
            <p:ph idx="1"/>
          </p:nvPr>
        </p:nvSpPr>
        <p:spPr>
          <a:xfrm>
            <a:off x="609600" y="1447800"/>
            <a:ext cx="7467600" cy="4876800"/>
          </a:xfrm>
        </p:spPr>
        <p:txBody>
          <a:bodyPr/>
          <a:lstStyle/>
          <a:p>
            <a:pPr eaLnBrk="1" hangingPunct="1">
              <a:lnSpc>
                <a:spcPct val="90000"/>
              </a:lnSpc>
              <a:buFont typeface="Wingdings 2" charset="2"/>
              <a:buNone/>
            </a:pPr>
            <a:r>
              <a:rPr lang="en-US" sz="4400" dirty="0" smtClean="0">
                <a:solidFill>
                  <a:schemeClr val="tx1"/>
                </a:solidFill>
                <a:ea typeface="ＭＳ Ｐゴシック" charset="-128"/>
                <a:cs typeface="ＭＳ Ｐゴシック" charset="-128"/>
              </a:rPr>
              <a:t>Products shipped?</a:t>
            </a:r>
          </a:p>
          <a:p>
            <a:pPr lvl="1" eaLnBrk="1" hangingPunct="1">
              <a:lnSpc>
                <a:spcPct val="90000"/>
              </a:lnSpc>
              <a:buFont typeface="Wingdings 2" charset="2"/>
              <a:buNone/>
            </a:pPr>
            <a:r>
              <a:rPr lang="en-US" sz="4000" dirty="0" smtClean="0">
                <a:solidFill>
                  <a:schemeClr val="tx1"/>
                </a:solidFill>
                <a:ea typeface="ＭＳ Ｐゴシック" charset="-128"/>
                <a:cs typeface="ＭＳ Ｐゴシック" charset="-128"/>
              </a:rPr>
              <a:t>2010: 8.1B microprocessors</a:t>
            </a:r>
          </a:p>
          <a:p>
            <a:pPr lvl="1" eaLnBrk="1" hangingPunct="1">
              <a:lnSpc>
                <a:spcPct val="90000"/>
              </a:lnSpc>
              <a:buFont typeface="Wingdings 2" charset="2"/>
              <a:buNone/>
            </a:pPr>
            <a:r>
              <a:rPr lang="en-US" sz="4000" dirty="0" smtClean="0">
                <a:solidFill>
                  <a:schemeClr val="tx1"/>
                </a:solidFill>
                <a:ea typeface="ＭＳ Ｐゴシック" charset="-128"/>
                <a:cs typeface="ＭＳ Ｐゴシック" charset="-128"/>
              </a:rPr>
              <a:t>6.1B ARM, 0.3B x86 (75%+ RISC)</a:t>
            </a:r>
          </a:p>
          <a:p>
            <a:pPr eaLnBrk="1" hangingPunct="1">
              <a:lnSpc>
                <a:spcPct val="90000"/>
              </a:lnSpc>
              <a:buFont typeface="Wingdings 2" charset="2"/>
              <a:buNone/>
            </a:pPr>
            <a:r>
              <a:rPr lang="en-US" sz="4400" dirty="0" smtClean="0">
                <a:solidFill>
                  <a:schemeClr val="tx1"/>
                </a:solidFill>
                <a:ea typeface="ＭＳ Ｐゴシック" charset="-128"/>
                <a:cs typeface="ＭＳ Ｐゴシック" charset="-128"/>
              </a:rPr>
              <a:t>How USA resolves debates?</a:t>
            </a:r>
          </a:p>
          <a:p>
            <a:pPr eaLnBrk="1" hangingPunct="1">
              <a:lnSpc>
                <a:spcPct val="90000"/>
              </a:lnSpc>
              <a:buFont typeface="Wingdings 2" charset="2"/>
              <a:buNone/>
            </a:pPr>
            <a:r>
              <a:rPr lang="en-US" sz="4400" dirty="0" smtClean="0">
                <a:solidFill>
                  <a:schemeClr val="tx1"/>
                </a:solidFill>
                <a:ea typeface="ＭＳ Ｐゴシック" charset="-128"/>
                <a:cs typeface="ＭＳ Ｐゴシック" charset="-128"/>
              </a:rPr>
              <a:t>We ask celebrities!</a:t>
            </a:r>
          </a:p>
          <a:p>
            <a:pPr eaLnBrk="1" hangingPunct="1">
              <a:lnSpc>
                <a:spcPct val="90000"/>
              </a:lnSpc>
              <a:buFont typeface="Wingdings 2" charset="2"/>
              <a:buNone/>
            </a:pPr>
            <a:r>
              <a:rPr lang="en-US" sz="4400" dirty="0" smtClean="0">
                <a:solidFill>
                  <a:schemeClr val="tx1"/>
                </a:solidFill>
                <a:ea typeface="ＭＳ Ｐゴシック" charset="-128"/>
                <a:cs typeface="ＭＳ Ｐゴシック" charset="-128"/>
              </a:rPr>
              <a:t>Who is the biggest celebrity in the world?</a:t>
            </a:r>
          </a:p>
          <a:p>
            <a:pPr eaLnBrk="1" hangingPunct="1">
              <a:lnSpc>
                <a:spcPct val="90000"/>
              </a:lnSpc>
              <a:buFont typeface="Wingdings 2" charset="2"/>
              <a:buNone/>
            </a:pPr>
            <a:endParaRPr lang="en-US" sz="4400" dirty="0" smtClean="0">
              <a:solidFill>
                <a:schemeClr val="tx1"/>
              </a:solidFill>
              <a:ea typeface="ＭＳ Ｐゴシック" charset="-128"/>
              <a:cs typeface="ＭＳ Ｐゴシック" charset="-128"/>
            </a:endParaRPr>
          </a:p>
        </p:txBody>
      </p:sp>
      <p:sp>
        <p:nvSpPr>
          <p:cNvPr id="9" name="Slide Number Placeholder 8"/>
          <p:cNvSpPr>
            <a:spLocks noGrp="1"/>
          </p:cNvSpPr>
          <p:nvPr>
            <p:ph type="sldNum" sz="quarter" idx="12"/>
          </p:nvPr>
        </p:nvSpPr>
        <p:spPr/>
        <p:txBody>
          <a:bodyPr/>
          <a:lstStyle/>
          <a:p>
            <a:fld id="{37F6576E-F226-FB43-865D-94E8845DCB4E}" type="slidenum">
              <a:rPr lang="en-US" smtClean="0"/>
              <a:pPr/>
              <a:t>51</a:t>
            </a:fld>
            <a:endParaRPr lang="en-US" smtClean="0"/>
          </a:p>
        </p:txBody>
      </p:sp>
      <p:sp>
        <p:nvSpPr>
          <p:cNvPr id="5" name="Date Placeholder 4"/>
          <p:cNvSpPr>
            <a:spLocks noGrp="1"/>
          </p:cNvSpPr>
          <p:nvPr>
            <p:ph type="dt" sz="half" idx="10"/>
          </p:nvPr>
        </p:nvSpPr>
        <p:spPr/>
        <p:txBody>
          <a:bodyPr/>
          <a:lstStyle/>
          <a:p>
            <a:fld id="{F77C6C3E-9C00-C24E-A9A7-EC4AB7B60EE3}" type="datetime1">
              <a:rPr lang="en-US" smtClean="0"/>
              <a:pPr/>
              <a:t>4/24/12</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pPr eaLnBrk="1" fontAlgn="auto" hangingPunct="1">
              <a:spcAft>
                <a:spcPts val="0"/>
              </a:spcAft>
              <a:defRPr/>
            </a:pPr>
            <a:r>
              <a:rPr lang="en-US" dirty="0" smtClean="0">
                <a:ea typeface="+mj-ea"/>
                <a:cs typeface="+mj-cs"/>
              </a:rPr>
              <a:t>RESOLVING RISC-CISC Debate</a:t>
            </a:r>
            <a:endParaRPr lang="en-US" dirty="0">
              <a:ea typeface="+mj-ea"/>
              <a:cs typeface="+mj-cs"/>
            </a:endParaRPr>
          </a:p>
        </p:txBody>
      </p:sp>
      <p:sp>
        <p:nvSpPr>
          <p:cNvPr id="22531" name="Content Placeholder 2"/>
          <p:cNvSpPr>
            <a:spLocks noGrp="1"/>
          </p:cNvSpPr>
          <p:nvPr>
            <p:ph idx="1"/>
          </p:nvPr>
        </p:nvSpPr>
        <p:spPr>
          <a:xfrm>
            <a:off x="762000" y="5486400"/>
            <a:ext cx="8001000" cy="762000"/>
          </a:xfrm>
        </p:spPr>
        <p:txBody>
          <a:bodyPr>
            <a:normAutofit fontScale="92500" lnSpcReduction="10000"/>
          </a:bodyPr>
          <a:lstStyle/>
          <a:p>
            <a:pPr>
              <a:lnSpc>
                <a:spcPct val="90000"/>
              </a:lnSpc>
            </a:pPr>
            <a:r>
              <a:rPr lang="en-US" sz="2800" smtClean="0">
                <a:ea typeface="ＭＳ Ｐゴシック" charset="-128"/>
                <a:cs typeface="ＭＳ Ｐゴシック" charset="-128"/>
              </a:rPr>
              <a:t>Angelina Jolie as Kate Libby (aka as hacker Acid Burn) in movie “Hackers”  (1995)</a:t>
            </a:r>
          </a:p>
        </p:txBody>
      </p:sp>
      <p:sp>
        <p:nvSpPr>
          <p:cNvPr id="22532" name="TextBox 5"/>
          <p:cNvSpPr txBox="1">
            <a:spLocks noChangeArrowheads="1"/>
          </p:cNvSpPr>
          <p:nvPr/>
        </p:nvSpPr>
        <p:spPr bwMode="auto">
          <a:xfrm>
            <a:off x="76200" y="1066800"/>
            <a:ext cx="2209800" cy="987425"/>
          </a:xfrm>
          <a:prstGeom prst="rect">
            <a:avLst/>
          </a:prstGeom>
          <a:noFill/>
          <a:ln w="9525">
            <a:noFill/>
            <a:miter lim="800000"/>
            <a:headEnd/>
            <a:tailEnd/>
          </a:ln>
        </p:spPr>
        <p:txBody>
          <a:bodyPr>
            <a:prstTxWarp prst="textNoShape">
              <a:avLst/>
            </a:prstTxWarp>
            <a:spAutoFit/>
          </a:bodyPr>
          <a:lstStyle/>
          <a:p>
            <a:pPr>
              <a:lnSpc>
                <a:spcPct val="90000"/>
              </a:lnSpc>
            </a:pPr>
            <a:endParaRPr lang="en-US" sz="3200"/>
          </a:p>
          <a:p>
            <a:endParaRPr lang="en-US" sz="3200"/>
          </a:p>
        </p:txBody>
      </p:sp>
      <p:sp>
        <p:nvSpPr>
          <p:cNvPr id="7" name="Slide Number Placeholder 6"/>
          <p:cNvSpPr>
            <a:spLocks noGrp="1"/>
          </p:cNvSpPr>
          <p:nvPr>
            <p:ph type="sldNum" sz="quarter" idx="12"/>
          </p:nvPr>
        </p:nvSpPr>
        <p:spPr/>
        <p:txBody>
          <a:bodyPr/>
          <a:lstStyle/>
          <a:p>
            <a:fld id="{F6DB5D2B-7AF7-AA4A-97B8-69B32F847897}" type="slidenum">
              <a:rPr lang="en-US"/>
              <a:pPr/>
              <a:t>52</a:t>
            </a:fld>
            <a:endParaRPr lang="en-US"/>
          </a:p>
        </p:txBody>
      </p:sp>
      <p:pic>
        <p:nvPicPr>
          <p:cNvPr id="22534" name="Picture 6">
            <a:hlinkClick r:id="" action="ppaction://media"/>
          </p:cNvPr>
          <p:cNvPicPr/>
          <p:nvPr>
            <a:videoFile r:link="rId1"/>
          </p:nvPr>
        </p:nvPicPr>
        <p:blipFill>
          <a:blip r:embed="rId5"/>
          <a:srcRect/>
          <a:stretch>
            <a:fillRect/>
          </a:stretch>
        </p:blipFill>
        <p:spPr bwMode="auto">
          <a:xfrm>
            <a:off x="2286000" y="1371600"/>
            <a:ext cx="4724400" cy="3810000"/>
          </a:xfrm>
          <a:prstGeom prst="rect">
            <a:avLst/>
          </a:prstGeom>
          <a:noFill/>
          <a:ln w="9525">
            <a:noFill/>
            <a:miter lim="800000"/>
            <a:headEnd/>
            <a:tailEnd/>
          </a:ln>
        </p:spPr>
      </p:pic>
      <p:pic>
        <p:nvPicPr>
          <p:cNvPr id="22535" name="Picture 7" descr="/Users/davidpatterson/Documents/Awards/risc-is-good.avi">
            <a:hlinkClick r:id="" action="ppaction://media"/>
          </p:cNvPr>
          <p:cNvPicPr/>
          <p:nvPr>
            <a:videoFile r:link="rId2"/>
          </p:nvPr>
        </p:nvPicPr>
        <p:blipFill>
          <a:blip r:embed="rId6"/>
          <a:srcRect/>
          <a:stretch>
            <a:fillRect/>
          </a:stretch>
        </p:blipFill>
        <p:spPr bwMode="auto">
          <a:xfrm>
            <a:off x="2540000" y="1905000"/>
            <a:ext cx="4064000" cy="3048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C383C0D6-FE6C-9444-8B11-81FCE4DB20F9}" type="datetime1">
              <a:rPr lang="en-US" smtClean="0"/>
              <a:pPr/>
              <a:t>4/24/12</a:t>
            </a:fld>
            <a:endParaRPr lang="en-US" dirty="0"/>
          </a:p>
        </p:txBody>
      </p:sp>
      <p:sp>
        <p:nvSpPr>
          <p:cNvPr id="9" name="Footer Placeholder 8"/>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3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2534"/>
                                        </p:tgtEl>
                                      </p:cBhvr>
                                    </p:cmd>
                                  </p:childTnLst>
                                </p:cTn>
                              </p:par>
                            </p:childTnLst>
                          </p:cTn>
                        </p:par>
                      </p:childTnLst>
                    </p:cTn>
                  </p:par>
                </p:childTnLst>
              </p:cTn>
              <p:nextCondLst>
                <p:cond evt="onClick" delay="0">
                  <p:tgtEl>
                    <p:spTgt spid="22534"/>
                  </p:tgtEl>
                </p:cond>
              </p:nextCondLst>
            </p:seq>
            <p:video>
              <p:cMediaNode>
                <p:cTn id="7" fill="hold" display="0">
                  <p:stCondLst>
                    <p:cond delay="indefinite"/>
                  </p:stCondLst>
                  <p:endCondLst>
                    <p:cond evt="onNext" delay="0">
                      <p:tgtEl>
                        <p:sldTgt/>
                      </p:tgtEl>
                    </p:cond>
                    <p:cond evt="onPrev" delay="0">
                      <p:tgtEl>
                        <p:sldTgt/>
                      </p:tgtEl>
                    </p:cond>
                  </p:endCondLst>
                </p:cTn>
                <p:tgtEl>
                  <p:spTgt spid="22534"/>
                </p:tgtEl>
              </p:cMediaNode>
            </p:video>
            <p:seq concurrent="1" nextAc="seek">
              <p:cTn id="8" restart="whenNotActive" fill="hold" evtFilter="cancelBubble" nodeType="interactiveSeq">
                <p:stCondLst>
                  <p:cond evt="onClick" delay="0">
                    <p:tgtEl>
                      <p:spTgt spid="2253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535"/>
                                        </p:tgtEl>
                                      </p:cBhvr>
                                    </p:cmd>
                                  </p:childTnLst>
                                </p:cTn>
                              </p:par>
                            </p:childTnLst>
                          </p:cTn>
                        </p:par>
                      </p:childTnLst>
                    </p:cTn>
                  </p:par>
                </p:childTnLst>
              </p:cTn>
              <p:nextCondLst>
                <p:cond evt="onClick" delay="0">
                  <p:tgtEl>
                    <p:spTgt spid="22535"/>
                  </p:tgtEl>
                </p:cond>
              </p:nextCondLst>
            </p:seq>
            <p:video>
              <p:cMediaNode>
                <p:cTn id="13" fill="hold" display="0">
                  <p:stCondLst>
                    <p:cond delay="indefinite"/>
                  </p:stCondLst>
                  <p:endCondLst>
                    <p:cond evt="onNext" delay="0">
                      <p:tgtEl>
                        <p:sldTgt/>
                      </p:tgtEl>
                    </p:cond>
                    <p:cond evt="onPrev" delay="0">
                      <p:tgtEl>
                        <p:sldTgt/>
                      </p:tgtEl>
                    </p:cond>
                  </p:endCondLst>
                </p:cTn>
                <p:tgtEl>
                  <p:spTgt spid="22535"/>
                </p:tgtEl>
              </p:cMediaNode>
            </p:video>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pPr eaLnBrk="1" fontAlgn="auto" hangingPunct="1">
              <a:spcAft>
                <a:spcPts val="0"/>
              </a:spcAft>
              <a:defRPr/>
            </a:pPr>
            <a:r>
              <a:rPr lang="en-US" dirty="0" smtClean="0">
                <a:ea typeface="+mj-ea"/>
                <a:cs typeface="+mj-cs"/>
              </a:rPr>
              <a:t>RESOLVING RISC-CISC Debate</a:t>
            </a:r>
            <a:endParaRPr lang="en-US" dirty="0">
              <a:ea typeface="+mj-ea"/>
              <a:cs typeface="+mj-cs"/>
            </a:endParaRPr>
          </a:p>
        </p:txBody>
      </p:sp>
      <p:sp>
        <p:nvSpPr>
          <p:cNvPr id="24579" name="Content Placeholder 2"/>
          <p:cNvSpPr>
            <a:spLocks noGrp="1"/>
          </p:cNvSpPr>
          <p:nvPr>
            <p:ph idx="1"/>
          </p:nvPr>
        </p:nvSpPr>
        <p:spPr>
          <a:xfrm>
            <a:off x="0" y="4495799"/>
            <a:ext cx="5012267" cy="2023534"/>
          </a:xfrm>
        </p:spPr>
        <p:txBody>
          <a:bodyPr>
            <a:normAutofit fontScale="92500" lnSpcReduction="20000"/>
          </a:bodyPr>
          <a:lstStyle/>
          <a:p>
            <a:pPr eaLnBrk="1" hangingPunct="1">
              <a:lnSpc>
                <a:spcPct val="90000"/>
              </a:lnSpc>
              <a:buFont typeface="Wingdings 2" charset="2"/>
              <a:buNone/>
            </a:pPr>
            <a:r>
              <a:rPr lang="en-US" sz="4400" dirty="0" smtClean="0">
                <a:solidFill>
                  <a:schemeClr val="tx1"/>
                </a:solidFill>
                <a:ea typeface="ＭＳ Ｐゴシック" charset="-128"/>
                <a:cs typeface="ＭＳ Ｐゴシック" charset="-128"/>
              </a:rPr>
              <a:t>Angelina Jolie: </a:t>
            </a:r>
            <a:br>
              <a:rPr lang="en-US" sz="4400" dirty="0" smtClean="0">
                <a:solidFill>
                  <a:schemeClr val="tx1"/>
                </a:solidFill>
                <a:ea typeface="ＭＳ Ｐゴシック" charset="-128"/>
                <a:cs typeface="ＭＳ Ｐゴシック" charset="-128"/>
              </a:rPr>
            </a:br>
            <a:r>
              <a:rPr lang="en-US" sz="4400" dirty="0" smtClean="0">
                <a:solidFill>
                  <a:schemeClr val="tx1"/>
                </a:solidFill>
                <a:ea typeface="ＭＳ Ｐゴシック" charset="-128"/>
                <a:cs typeface="ＭＳ Ｐゴシック" charset="-128"/>
              </a:rPr>
              <a:t>“RISC architecture is </a:t>
            </a:r>
            <a:r>
              <a:rPr lang="en-US" sz="4400" dirty="0" err="1" smtClean="0">
                <a:solidFill>
                  <a:schemeClr val="tx1"/>
                </a:solidFill>
                <a:ea typeface="ＭＳ Ｐゴシック" charset="-128"/>
                <a:cs typeface="ＭＳ Ｐゴシック" charset="-128"/>
              </a:rPr>
              <a:t>gonna</a:t>
            </a:r>
            <a:r>
              <a:rPr lang="en-US" sz="4400" dirty="0" smtClean="0">
                <a:solidFill>
                  <a:schemeClr val="tx1"/>
                </a:solidFill>
                <a:ea typeface="ＭＳ Ｐゴシック" charset="-128"/>
                <a:cs typeface="ＭＳ Ｐゴシック" charset="-128"/>
              </a:rPr>
              <a:t> change everything.”</a:t>
            </a:r>
          </a:p>
        </p:txBody>
      </p:sp>
      <p:grpSp>
        <p:nvGrpSpPr>
          <p:cNvPr id="3" name="Group 7"/>
          <p:cNvGrpSpPr>
            <a:grpSpLocks/>
          </p:cNvGrpSpPr>
          <p:nvPr/>
        </p:nvGrpSpPr>
        <p:grpSpPr bwMode="auto">
          <a:xfrm>
            <a:off x="0" y="685800"/>
            <a:ext cx="5334000" cy="6842125"/>
            <a:chOff x="-1295400" y="914408"/>
            <a:chExt cx="5334000" cy="6841801"/>
          </a:xfrm>
        </p:grpSpPr>
        <p:pic>
          <p:nvPicPr>
            <p:cNvPr id="24584" name="Picture 3"/>
            <p:cNvPicPr>
              <a:picLocks noChangeAspect="1"/>
            </p:cNvPicPr>
            <p:nvPr/>
          </p:nvPicPr>
          <p:blipFill>
            <a:blip r:embed="rId3"/>
            <a:srcRect/>
            <a:stretch>
              <a:fillRect/>
            </a:stretch>
          </p:blipFill>
          <p:spPr bwMode="auto">
            <a:xfrm>
              <a:off x="-1295400" y="914408"/>
              <a:ext cx="4877042" cy="3657781"/>
            </a:xfrm>
            <a:prstGeom prst="rect">
              <a:avLst/>
            </a:prstGeom>
            <a:noFill/>
            <a:ln w="9525">
              <a:noFill/>
              <a:miter lim="800000"/>
              <a:headEnd/>
              <a:tailEnd/>
            </a:ln>
          </p:spPr>
        </p:pic>
        <p:sp>
          <p:nvSpPr>
            <p:cNvPr id="24585" name="TextBox 5"/>
            <p:cNvSpPr txBox="1">
              <a:spLocks noChangeArrowheads="1"/>
            </p:cNvSpPr>
            <p:nvPr/>
          </p:nvSpPr>
          <p:spPr bwMode="auto">
            <a:xfrm>
              <a:off x="-1295400" y="6629691"/>
              <a:ext cx="5334000" cy="1126518"/>
            </a:xfrm>
            <a:prstGeom prst="rect">
              <a:avLst/>
            </a:prstGeom>
            <a:noFill/>
            <a:ln w="9525">
              <a:noFill/>
              <a:miter lim="800000"/>
              <a:headEnd/>
              <a:tailEnd/>
            </a:ln>
          </p:spPr>
          <p:txBody>
            <a:bodyPr>
              <a:prstTxWarp prst="textNoShape">
                <a:avLst/>
              </a:prstTxWarp>
              <a:spAutoFit/>
            </a:bodyPr>
            <a:lstStyle/>
            <a:p>
              <a:pPr>
                <a:lnSpc>
                  <a:spcPct val="90000"/>
                </a:lnSpc>
              </a:pPr>
              <a:r>
                <a:rPr lang="en-US" sz="2400">
                  <a:solidFill>
                    <a:schemeClr val="tx2"/>
                  </a:solidFill>
                </a:rPr>
                <a:t>“Hackers”  (1995)</a:t>
              </a:r>
            </a:p>
            <a:p>
              <a:pPr>
                <a:lnSpc>
                  <a:spcPct val="90000"/>
                </a:lnSpc>
              </a:pPr>
              <a:endParaRPr lang="en-US" sz="2400"/>
            </a:p>
            <a:p>
              <a:endParaRPr lang="en-US" sz="2400"/>
            </a:p>
          </p:txBody>
        </p:sp>
      </p:grpSp>
      <p:sp>
        <p:nvSpPr>
          <p:cNvPr id="7" name="Slide Number Placeholder 6"/>
          <p:cNvSpPr>
            <a:spLocks noGrp="1"/>
          </p:cNvSpPr>
          <p:nvPr>
            <p:ph type="sldNum" sz="quarter" idx="12"/>
          </p:nvPr>
        </p:nvSpPr>
        <p:spPr/>
        <p:txBody>
          <a:bodyPr/>
          <a:lstStyle/>
          <a:p>
            <a:fld id="{7326385A-0B01-214A-99C8-2E9E970FE111}" type="slidenum">
              <a:rPr lang="en-US" smtClean="0"/>
              <a:pPr/>
              <a:t>53</a:t>
            </a:fld>
            <a:endParaRPr lang="en-US" smtClean="0"/>
          </a:p>
        </p:txBody>
      </p:sp>
      <p:pic>
        <p:nvPicPr>
          <p:cNvPr id="36871" name="Picture 7"/>
          <p:cNvPicPr>
            <a:picLocks noChangeAspect="1"/>
          </p:cNvPicPr>
          <p:nvPr/>
        </p:nvPicPr>
        <p:blipFill>
          <a:blip r:embed="rId4"/>
          <a:srcRect/>
          <a:stretch>
            <a:fillRect/>
          </a:stretch>
        </p:blipFill>
        <p:spPr bwMode="auto">
          <a:xfrm>
            <a:off x="4327525" y="685800"/>
            <a:ext cx="4816475" cy="3657600"/>
          </a:xfrm>
          <a:prstGeom prst="rect">
            <a:avLst/>
          </a:prstGeom>
          <a:noFill/>
          <a:ln w="9525">
            <a:noFill/>
            <a:miter lim="800000"/>
            <a:headEnd/>
            <a:tailEnd/>
          </a:ln>
        </p:spPr>
      </p:pic>
      <p:sp>
        <p:nvSpPr>
          <p:cNvPr id="9" name="Content Placeholder 2"/>
          <p:cNvSpPr txBox="1">
            <a:spLocks/>
          </p:cNvSpPr>
          <p:nvPr/>
        </p:nvSpPr>
        <p:spPr bwMode="auto">
          <a:xfrm>
            <a:off x="5029200" y="4495800"/>
            <a:ext cx="4114800" cy="762000"/>
          </a:xfrm>
          <a:prstGeom prst="rect">
            <a:avLst/>
          </a:prstGeom>
          <a:noFill/>
          <a:ln w="9525">
            <a:noFill/>
            <a:miter lim="800000"/>
            <a:headEnd/>
            <a:tailEnd/>
          </a:ln>
        </p:spPr>
        <p:txBody>
          <a:bodyPr>
            <a:prstTxWarp prst="textNoShape">
              <a:avLst/>
            </a:prstTxWarp>
          </a:bodyPr>
          <a:lstStyle/>
          <a:p>
            <a:pPr marL="342900" indent="-342900" algn="ctr" eaLnBrk="1" hangingPunct="1">
              <a:lnSpc>
                <a:spcPct val="90000"/>
              </a:lnSpc>
              <a:spcBef>
                <a:spcPct val="20000"/>
              </a:spcBef>
              <a:buClr>
                <a:schemeClr val="accent1"/>
              </a:buClr>
              <a:buSzPct val="70000"/>
              <a:buFont typeface="Wingdings 2" charset="2"/>
              <a:buNone/>
            </a:pPr>
            <a:r>
              <a:rPr lang="en-US" sz="4400">
                <a:latin typeface="Franklin Gothic Book" charset="0"/>
                <a:ea typeface="ＭＳ Ｐゴシック" charset="-128"/>
                <a:cs typeface="ＭＳ Ｐゴシック" charset="-128"/>
              </a:rPr>
              <a:t>Blue Man </a:t>
            </a:r>
            <a:br>
              <a:rPr lang="en-US" sz="4400">
                <a:latin typeface="Franklin Gothic Book" charset="0"/>
                <a:ea typeface="ＭＳ Ｐゴシック" charset="-128"/>
                <a:cs typeface="ＭＳ Ｐゴシック" charset="-128"/>
              </a:rPr>
            </a:br>
            <a:r>
              <a:rPr lang="en-US" sz="4400">
                <a:latin typeface="Franklin Gothic Book" charset="0"/>
                <a:ea typeface="ＭＳ Ｐゴシック" charset="-128"/>
                <a:cs typeface="ＭＳ Ｐゴシック" charset="-128"/>
              </a:rPr>
              <a:t>Group</a:t>
            </a:r>
          </a:p>
          <a:p>
            <a:pPr marL="342900" indent="-342900" algn="ctr" eaLnBrk="1" hangingPunct="1">
              <a:lnSpc>
                <a:spcPct val="90000"/>
              </a:lnSpc>
              <a:spcBef>
                <a:spcPct val="20000"/>
              </a:spcBef>
              <a:buClr>
                <a:schemeClr val="accent1"/>
              </a:buClr>
              <a:buSzPct val="70000"/>
              <a:buFont typeface="Wingdings 2" charset="2"/>
              <a:buNone/>
            </a:pPr>
            <a:r>
              <a:rPr lang="en-US" sz="4400">
                <a:latin typeface="Franklin Gothic Book" charset="0"/>
                <a:ea typeface="ＭＳ Ｐゴシック" charset="-128"/>
                <a:cs typeface="ＭＳ Ｐゴシック" charset="-128"/>
              </a:rPr>
              <a:t>“(silence)”</a:t>
            </a:r>
          </a:p>
        </p:txBody>
      </p:sp>
      <p:sp>
        <p:nvSpPr>
          <p:cNvPr id="10" name="Date Placeholder 9"/>
          <p:cNvSpPr>
            <a:spLocks noGrp="1"/>
          </p:cNvSpPr>
          <p:nvPr>
            <p:ph type="dt" sz="half" idx="10"/>
          </p:nvPr>
        </p:nvSpPr>
        <p:spPr/>
        <p:txBody>
          <a:bodyPr/>
          <a:lstStyle/>
          <a:p>
            <a:fld id="{CCE1D181-071C-AA45-B34F-2DBAFD1DBD44}" type="datetime1">
              <a:rPr lang="en-US" smtClean="0"/>
              <a:pPr/>
              <a:t>4/24/12</a:t>
            </a:fld>
            <a:endParaRPr lang="en-US" dirty="0"/>
          </a:p>
        </p:txBody>
      </p:sp>
      <p:sp>
        <p:nvSpPr>
          <p:cNvPr id="11" name="Footer Placeholder 10"/>
          <p:cNvSpPr>
            <a:spLocks noGrp="1"/>
          </p:cNvSpPr>
          <p:nvPr>
            <p:ph type="ftr" sz="quarter" idx="11"/>
          </p:nvPr>
        </p:nvSpPr>
        <p:spPr/>
        <p:txBody>
          <a:bodyPr/>
          <a:lstStyle/>
          <a:p>
            <a:r>
              <a:rPr lang="en-US" smtClean="0"/>
              <a:t>Spring 2012 -- Lecture #27</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2BB837-DC1F-5E49-BE61-C4D698C5E35E}" type="slidenum">
              <a:rPr lang="en-US"/>
              <a:pPr/>
              <a:t>54</a:t>
            </a:fld>
            <a:endParaRPr lang="en-US" b="0">
              <a:solidFill>
                <a:srgbClr val="FBBA03"/>
              </a:solidFill>
            </a:endParaRPr>
          </a:p>
        </p:txBody>
      </p:sp>
      <p:sp>
        <p:nvSpPr>
          <p:cNvPr id="1644546" name="Rectangle 2"/>
          <p:cNvSpPr>
            <a:spLocks noGrp="1" noChangeArrowheads="1"/>
          </p:cNvSpPr>
          <p:nvPr>
            <p:ph type="title"/>
          </p:nvPr>
        </p:nvSpPr>
        <p:spPr/>
        <p:txBody>
          <a:bodyPr>
            <a:normAutofit/>
          </a:bodyPr>
          <a:lstStyle/>
          <a:p>
            <a:r>
              <a:rPr lang="en-US" dirty="0" smtClean="0"/>
              <a:t>And in Conclusion, …</a:t>
            </a:r>
            <a:endParaRPr lang="en-US" dirty="0"/>
          </a:p>
        </p:txBody>
      </p:sp>
      <p:sp>
        <p:nvSpPr>
          <p:cNvPr id="1644547" name="Rectangle 3"/>
          <p:cNvSpPr>
            <a:spLocks noGrp="1" noChangeArrowheads="1"/>
          </p:cNvSpPr>
          <p:nvPr>
            <p:ph type="body" idx="1"/>
          </p:nvPr>
        </p:nvSpPr>
        <p:spPr>
          <a:xfrm>
            <a:off x="457199" y="1303867"/>
            <a:ext cx="8449733" cy="5554133"/>
          </a:xfrm>
        </p:spPr>
        <p:txBody>
          <a:bodyPr>
            <a:normAutofit fontScale="85000" lnSpcReduction="20000"/>
          </a:bodyPr>
          <a:lstStyle/>
          <a:p>
            <a:r>
              <a:rPr lang="en-US" dirty="0" smtClean="0"/>
              <a:t>Separate Memory Management </a:t>
            </a:r>
            <a:r>
              <a:rPr lang="en-US" dirty="0"/>
              <a:t>into orthogonal functions:</a:t>
            </a:r>
          </a:p>
          <a:p>
            <a:pPr lvl="1">
              <a:buClr>
                <a:schemeClr val="tx1"/>
              </a:buClr>
            </a:pPr>
            <a:r>
              <a:rPr lang="en-US" sz="2581" i="1" dirty="0">
                <a:solidFill>
                  <a:srgbClr val="FF0000"/>
                </a:solidFill>
              </a:rPr>
              <a:t>Translation </a:t>
            </a:r>
            <a:r>
              <a:rPr lang="en-US" sz="2581" dirty="0"/>
              <a:t>(mapping of virtual address to physical address)</a:t>
            </a:r>
          </a:p>
          <a:p>
            <a:pPr lvl="1">
              <a:buClr>
                <a:schemeClr val="tx1"/>
              </a:buClr>
            </a:pPr>
            <a:r>
              <a:rPr lang="en-US" sz="2581" i="1" dirty="0">
                <a:solidFill>
                  <a:srgbClr val="FF0000"/>
                </a:solidFill>
              </a:rPr>
              <a:t>Protection </a:t>
            </a:r>
            <a:r>
              <a:rPr lang="en-US" sz="2581" dirty="0"/>
              <a:t>(permission to access word in memory)</a:t>
            </a:r>
            <a:endParaRPr lang="en-US" sz="2581" dirty="0" smtClean="0"/>
          </a:p>
          <a:p>
            <a:pPr lvl="1"/>
            <a:r>
              <a:rPr lang="en-US" dirty="0" smtClean="0"/>
              <a:t>But most modern systems provide support for all functions with single page-based system</a:t>
            </a:r>
          </a:p>
          <a:p>
            <a:r>
              <a:rPr lang="en-US" dirty="0" smtClean="0"/>
              <a:t>All desktops/servers have full demand-paged virtual memory</a:t>
            </a:r>
          </a:p>
          <a:p>
            <a:pPr lvl="1"/>
            <a:r>
              <a:rPr lang="en-US" dirty="0" smtClean="0"/>
              <a:t>Portability between machines with different memory sizes</a:t>
            </a:r>
          </a:p>
          <a:p>
            <a:pPr lvl="1"/>
            <a:r>
              <a:rPr lang="en-US" dirty="0" smtClean="0"/>
              <a:t>Protection between multiple users or multiple tasks</a:t>
            </a:r>
          </a:p>
          <a:p>
            <a:pPr lvl="1"/>
            <a:r>
              <a:rPr lang="en-US" dirty="0" smtClean="0"/>
              <a:t>Share small physical memory among active tasks</a:t>
            </a:r>
          </a:p>
          <a:p>
            <a:pPr lvl="1"/>
            <a:r>
              <a:rPr lang="en-US" dirty="0" smtClean="0"/>
              <a:t>Simplifies implementation of some OS features</a:t>
            </a:r>
          </a:p>
          <a:p>
            <a:r>
              <a:rPr lang="en-US" dirty="0" smtClean="0"/>
              <a:t>Hardware support: User/Supervisor Mode, invoke Supervisor Mode, TLB, Page Table Register</a:t>
            </a:r>
            <a:endParaRPr lang="en-US" dirty="0"/>
          </a:p>
        </p:txBody>
      </p:sp>
      <p:sp>
        <p:nvSpPr>
          <p:cNvPr id="5" name="Date Placeholder 4"/>
          <p:cNvSpPr>
            <a:spLocks noGrp="1"/>
          </p:cNvSpPr>
          <p:nvPr>
            <p:ph type="dt" sz="half" idx="10"/>
          </p:nvPr>
        </p:nvSpPr>
        <p:spPr/>
        <p:txBody>
          <a:bodyPr/>
          <a:lstStyle/>
          <a:p>
            <a:fld id="{0FF146E7-394C-BE4D-838A-84F67B060613}" type="datetime1">
              <a:rPr lang="en-US" smtClean="0"/>
              <a:pPr/>
              <a:t>4/24/12</a:t>
            </a:fld>
            <a:endParaRPr lang="en-US" dirty="0"/>
          </a:p>
        </p:txBody>
      </p:sp>
      <p:sp>
        <p:nvSpPr>
          <p:cNvPr id="7" name="Footer Placeholder 6"/>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Library Analogy</a:t>
            </a:r>
            <a:endParaRPr lang="en-US" dirty="0"/>
          </a:p>
        </p:txBody>
      </p:sp>
      <p:sp>
        <p:nvSpPr>
          <p:cNvPr id="3054595" name="Rectangle 3"/>
          <p:cNvSpPr>
            <a:spLocks noGrp="1" noChangeArrowheads="1"/>
          </p:cNvSpPr>
          <p:nvPr>
            <p:ph type="body" idx="1"/>
          </p:nvPr>
        </p:nvSpPr>
        <p:spPr/>
        <p:txBody>
          <a:bodyPr/>
          <a:lstStyle/>
          <a:p>
            <a:r>
              <a:rPr lang="en-US" dirty="0" smtClean="0"/>
              <a:t>Book title like </a:t>
            </a:r>
            <a:r>
              <a:rPr lang="en-US" i="1" dirty="0" smtClean="0">
                <a:solidFill>
                  <a:srgbClr val="FF0000"/>
                </a:solidFill>
              </a:rPr>
              <a:t>virtual address</a:t>
            </a:r>
          </a:p>
          <a:p>
            <a:r>
              <a:rPr lang="en-US" dirty="0" smtClean="0"/>
              <a:t>Library of Congress call number like </a:t>
            </a:r>
            <a:r>
              <a:rPr lang="en-US" i="1" dirty="0" smtClean="0">
                <a:solidFill>
                  <a:srgbClr val="FF0000"/>
                </a:solidFill>
              </a:rPr>
              <a:t>physical address</a:t>
            </a:r>
          </a:p>
          <a:p>
            <a:r>
              <a:rPr lang="en-US" dirty="0" smtClean="0"/>
              <a:t>Card catalogue like </a:t>
            </a:r>
            <a:r>
              <a:rPr lang="en-US" i="1" dirty="0" smtClean="0">
                <a:solidFill>
                  <a:srgbClr val="FF0000"/>
                </a:solidFill>
              </a:rPr>
              <a:t>page table</a:t>
            </a:r>
            <a:r>
              <a:rPr lang="en-US" dirty="0" smtClean="0"/>
              <a:t>, mapping from book title to call #</a:t>
            </a:r>
          </a:p>
          <a:p>
            <a:r>
              <a:rPr lang="en-US" dirty="0" smtClean="0"/>
              <a:t>On card, available for 2-hour in library use (vs. 2-week checkout) like </a:t>
            </a:r>
            <a:r>
              <a:rPr lang="en-US" i="1" dirty="0" smtClean="0">
                <a:solidFill>
                  <a:srgbClr val="FF0000"/>
                </a:solidFill>
              </a:rPr>
              <a:t>access rights</a:t>
            </a:r>
            <a:endParaRPr lang="en-US" i="1" dirty="0">
              <a:solidFill>
                <a:srgbClr val="FF0000"/>
              </a:solidFill>
            </a:endParaRPr>
          </a:p>
        </p:txBody>
      </p:sp>
      <p:sp>
        <p:nvSpPr>
          <p:cNvPr id="4" name="Date Placeholder 3"/>
          <p:cNvSpPr>
            <a:spLocks noGrp="1"/>
          </p:cNvSpPr>
          <p:nvPr>
            <p:ph type="dt" sz="half" idx="10"/>
          </p:nvPr>
        </p:nvSpPr>
        <p:spPr/>
        <p:txBody>
          <a:bodyPr/>
          <a:lstStyle/>
          <a:p>
            <a:fld id="{BA42E2C0-43BB-2640-A39C-2BA604B8E70A}" type="datetime1">
              <a:rPr lang="en-US" smtClean="0"/>
              <a:pPr/>
              <a:t>4/24/12</a:t>
            </a:fld>
            <a:endParaRPr lang="en-US" dirty="0"/>
          </a:p>
        </p:txBody>
      </p:sp>
      <p:sp>
        <p:nvSpPr>
          <p:cNvPr id="7" name="Footer Placeholder 6"/>
          <p:cNvSpPr>
            <a:spLocks noGrp="1"/>
          </p:cNvSpPr>
          <p:nvPr>
            <p:ph type="ftr" sz="quarter" idx="11"/>
          </p:nvPr>
        </p:nvSpPr>
        <p:spPr/>
        <p:txBody>
          <a:bodyPr/>
          <a:lstStyle/>
          <a:p>
            <a:r>
              <a:rPr lang="en-US" smtClean="0"/>
              <a:t>Spring 2012 -- Lecture #27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 name="Slide Number Placeholder 5"/>
          <p:cNvSpPr>
            <a:spLocks noGrp="1"/>
          </p:cNvSpPr>
          <p:nvPr>
            <p:ph type="sldNum" sz="quarter" idx="12"/>
          </p:nvPr>
        </p:nvSpPr>
        <p:spPr/>
        <p:txBody>
          <a:bodyPr/>
          <a:lstStyle/>
          <a:p>
            <a:fld id="{35B0EAA8-CAA0-EF4B-B3C1-ABB37D263657}" type="slidenum">
              <a:rPr lang="en-US"/>
              <a:pPr/>
              <a:t>7</a:t>
            </a:fld>
            <a:endParaRPr lang="en-US" b="0">
              <a:solidFill>
                <a:srgbClr val="FBBA03"/>
              </a:solidFill>
            </a:endParaRPr>
          </a:p>
        </p:txBody>
      </p:sp>
      <p:sp>
        <p:nvSpPr>
          <p:cNvPr id="1599490" name="Rectangle 2"/>
          <p:cNvSpPr>
            <a:spLocks noGrp="1" noChangeArrowheads="1"/>
          </p:cNvSpPr>
          <p:nvPr>
            <p:ph type="title"/>
          </p:nvPr>
        </p:nvSpPr>
        <p:spPr>
          <a:xfrm>
            <a:off x="800100" y="177800"/>
            <a:ext cx="7835900" cy="736600"/>
          </a:xfrm>
          <a:noFill/>
          <a:ln/>
        </p:spPr>
        <p:txBody>
          <a:bodyPr lIns="90488" tIns="44450" rIns="90488" bIns="44450">
            <a:normAutofit fontScale="90000"/>
          </a:bodyPr>
          <a:lstStyle/>
          <a:p>
            <a:r>
              <a:rPr lang="en-US" altLang="ko-KR" dirty="0" smtClean="0">
                <a:ea typeface="굴림" charset="-127"/>
                <a:cs typeface="굴림" charset="-127"/>
              </a:rPr>
              <a:t>Separate Address </a:t>
            </a:r>
            <a:r>
              <a:rPr lang="en-US" altLang="ko-KR" dirty="0">
                <a:ea typeface="굴림" charset="-127"/>
                <a:cs typeface="굴림" charset="-127"/>
              </a:rPr>
              <a:t>Space per</a:t>
            </a:r>
            <a:r>
              <a:rPr lang="en-US" altLang="ko-KR" dirty="0" smtClean="0">
                <a:ea typeface="굴림" charset="-127"/>
                <a:cs typeface="굴림" charset="-127"/>
              </a:rPr>
              <a:t> </a:t>
            </a:r>
            <a:br>
              <a:rPr lang="en-US" altLang="ko-KR" dirty="0" smtClean="0">
                <a:ea typeface="굴림" charset="-127"/>
                <a:cs typeface="굴림" charset="-127"/>
              </a:rPr>
            </a:br>
            <a:r>
              <a:rPr lang="en-US" altLang="ko-KR" dirty="0" smtClean="0">
                <a:ea typeface="굴림" charset="-127"/>
                <a:cs typeface="굴림" charset="-127"/>
              </a:rPr>
              <a:t>Virtual Machine</a:t>
            </a:r>
            <a:endParaRPr lang="en-US" altLang="ko-KR" dirty="0">
              <a:ea typeface="굴림" charset="-127"/>
              <a:cs typeface="굴림" charset="-127"/>
            </a:endParaRPr>
          </a:p>
        </p:txBody>
      </p:sp>
      <p:sp>
        <p:nvSpPr>
          <p:cNvPr id="1599491" name="Rectangle 3"/>
          <p:cNvSpPr>
            <a:spLocks noChangeArrowheads="1"/>
          </p:cNvSpPr>
          <p:nvPr/>
        </p:nvSpPr>
        <p:spPr bwMode="auto">
          <a:xfrm>
            <a:off x="304800" y="5524500"/>
            <a:ext cx="6783388" cy="828432"/>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buFontTx/>
              <a:buChar char="•"/>
            </a:pPr>
            <a:r>
              <a:rPr lang="ko-KR" altLang="en-US" sz="2400" dirty="0">
                <a:solidFill>
                  <a:srgbClr val="56127A"/>
                </a:solidFill>
                <a:latin typeface="+mj-lt"/>
                <a:ea typeface="굴림" charset="-127"/>
                <a:cs typeface="굴림" charset="-127"/>
              </a:rPr>
              <a:t> </a:t>
            </a:r>
            <a:r>
              <a:rPr lang="en-US" altLang="ko-KR" sz="2400" dirty="0">
                <a:solidFill>
                  <a:srgbClr val="000000"/>
                </a:solidFill>
                <a:latin typeface="+mj-lt"/>
                <a:ea typeface="굴림" charset="-127"/>
                <a:cs typeface="굴림" charset="-127"/>
              </a:rPr>
              <a:t>Each</a:t>
            </a:r>
            <a:r>
              <a:rPr lang="en-US" altLang="ko-KR" sz="2400" dirty="0" smtClean="0">
                <a:solidFill>
                  <a:srgbClr val="000000"/>
                </a:solidFill>
                <a:latin typeface="+mj-lt"/>
                <a:ea typeface="굴림" charset="-127"/>
                <a:cs typeface="굴림" charset="-127"/>
              </a:rPr>
              <a:t> virtual machine has own </a:t>
            </a:r>
            <a:r>
              <a:rPr lang="en-US" altLang="ko-KR" sz="2400" dirty="0">
                <a:solidFill>
                  <a:srgbClr val="000000"/>
                </a:solidFill>
                <a:latin typeface="+mj-lt"/>
                <a:ea typeface="굴림" charset="-127"/>
                <a:cs typeface="굴림" charset="-127"/>
              </a:rPr>
              <a:t>page table </a:t>
            </a:r>
          </a:p>
          <a:p>
            <a:pPr algn="l">
              <a:spcBef>
                <a:spcPct val="0"/>
              </a:spcBef>
              <a:buFontTx/>
              <a:buChar char="•"/>
            </a:pPr>
            <a:r>
              <a:rPr lang="en-US" altLang="ko-KR" sz="2400" dirty="0">
                <a:solidFill>
                  <a:srgbClr val="000000"/>
                </a:solidFill>
                <a:latin typeface="+mj-lt"/>
                <a:ea typeface="굴림" charset="-127"/>
                <a:cs typeface="굴림" charset="-127"/>
              </a:rPr>
              <a:t> Page table contains an entry for each</a:t>
            </a:r>
            <a:r>
              <a:rPr lang="en-US" altLang="ko-KR" sz="2400" dirty="0" smtClean="0">
                <a:solidFill>
                  <a:srgbClr val="000000"/>
                </a:solidFill>
                <a:latin typeface="+mj-lt"/>
                <a:ea typeface="굴림" charset="-127"/>
                <a:cs typeface="굴림" charset="-127"/>
              </a:rPr>
              <a:t> page</a:t>
            </a:r>
            <a:endParaRPr lang="en-US" altLang="ko-KR" sz="2400" dirty="0">
              <a:solidFill>
                <a:srgbClr val="000000"/>
              </a:solidFill>
              <a:latin typeface="+mj-lt"/>
              <a:ea typeface="굴림" charset="-127"/>
              <a:cs typeface="굴림" charset="-127"/>
            </a:endParaRPr>
          </a:p>
        </p:txBody>
      </p:sp>
      <p:grpSp>
        <p:nvGrpSpPr>
          <p:cNvPr id="2" name="Group 4"/>
          <p:cNvGrpSpPr>
            <a:grpSpLocks/>
          </p:cNvGrpSpPr>
          <p:nvPr/>
        </p:nvGrpSpPr>
        <p:grpSpPr bwMode="auto">
          <a:xfrm>
            <a:off x="317500" y="1092200"/>
            <a:ext cx="8548689" cy="5029200"/>
            <a:chOff x="88" y="856"/>
            <a:chExt cx="5385" cy="3168"/>
          </a:xfrm>
        </p:grpSpPr>
        <p:sp>
          <p:nvSpPr>
            <p:cNvPr id="1599493" name="Rectangle 5"/>
            <p:cNvSpPr>
              <a:spLocks noChangeArrowheads="1"/>
            </p:cNvSpPr>
            <p:nvPr/>
          </p:nvSpPr>
          <p:spPr bwMode="auto">
            <a:xfrm>
              <a:off x="672" y="2704"/>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sz="2000">
                <a:latin typeface="+mj-lt"/>
              </a:endParaRPr>
            </a:p>
          </p:txBody>
        </p:sp>
        <p:sp>
          <p:nvSpPr>
            <p:cNvPr id="1599494" name="Rectangle 6"/>
            <p:cNvSpPr>
              <a:spLocks noChangeArrowheads="1"/>
            </p:cNvSpPr>
            <p:nvPr/>
          </p:nvSpPr>
          <p:spPr bwMode="auto">
            <a:xfrm>
              <a:off x="672" y="1936"/>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sz="2000">
                <a:latin typeface="+mj-lt"/>
              </a:endParaRPr>
            </a:p>
          </p:txBody>
        </p:sp>
        <p:sp>
          <p:nvSpPr>
            <p:cNvPr id="1599495" name="Rectangle 7"/>
            <p:cNvSpPr>
              <a:spLocks noChangeArrowheads="1"/>
            </p:cNvSpPr>
            <p:nvPr/>
          </p:nvSpPr>
          <p:spPr bwMode="auto">
            <a:xfrm>
              <a:off x="672" y="1104"/>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sz="2000">
                <a:latin typeface="+mj-lt"/>
              </a:endParaRPr>
            </a:p>
          </p:txBody>
        </p:sp>
        <p:sp>
          <p:nvSpPr>
            <p:cNvPr id="1599496" name="Rectangle 8" descr="90%"/>
            <p:cNvSpPr>
              <a:spLocks noChangeArrowheads="1"/>
            </p:cNvSpPr>
            <p:nvPr/>
          </p:nvSpPr>
          <p:spPr bwMode="auto">
            <a:xfrm>
              <a:off x="672" y="888"/>
              <a:ext cx="704" cy="656"/>
            </a:xfrm>
            <a:prstGeom prst="rect">
              <a:avLst/>
            </a:prstGeom>
            <a:solidFill>
              <a:srgbClr val="008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497" name="Line 9"/>
            <p:cNvSpPr>
              <a:spLocks noChangeShapeType="1"/>
            </p:cNvSpPr>
            <p:nvPr/>
          </p:nvSpPr>
          <p:spPr bwMode="auto">
            <a:xfrm>
              <a:off x="672" y="1103"/>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498" name="Line 10"/>
            <p:cNvSpPr>
              <a:spLocks noChangeShapeType="1"/>
            </p:cNvSpPr>
            <p:nvPr/>
          </p:nvSpPr>
          <p:spPr bwMode="auto">
            <a:xfrm>
              <a:off x="672" y="1325"/>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499" name="Rectangle 11"/>
            <p:cNvSpPr>
              <a:spLocks noChangeArrowheads="1"/>
            </p:cNvSpPr>
            <p:nvPr/>
          </p:nvSpPr>
          <p:spPr bwMode="auto">
            <a:xfrm>
              <a:off x="848" y="1112"/>
              <a:ext cx="375"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latin typeface="+mj-lt"/>
                  <a:ea typeface="굴림" charset="-127"/>
                  <a:cs typeface="굴림" charset="-127"/>
                </a:rPr>
                <a:t>VA1</a:t>
              </a:r>
            </a:p>
          </p:txBody>
        </p:sp>
        <p:sp>
          <p:nvSpPr>
            <p:cNvPr id="1599500" name="Rectangle 12"/>
            <p:cNvSpPr>
              <a:spLocks noChangeArrowheads="1"/>
            </p:cNvSpPr>
            <p:nvPr/>
          </p:nvSpPr>
          <p:spPr bwMode="auto">
            <a:xfrm>
              <a:off x="88" y="1080"/>
              <a:ext cx="427"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dirty="0" smtClean="0">
                  <a:latin typeface="+mj-lt"/>
                  <a:ea typeface="굴림" charset="-127"/>
                  <a:cs typeface="굴림" charset="-127"/>
                </a:rPr>
                <a:t>VM1</a:t>
              </a:r>
              <a:endParaRPr lang="en-US" altLang="ko-KR" sz="2000" dirty="0">
                <a:latin typeface="+mj-lt"/>
                <a:ea typeface="굴림" charset="-127"/>
                <a:cs typeface="굴림" charset="-127"/>
              </a:endParaRPr>
            </a:p>
          </p:txBody>
        </p:sp>
        <p:sp>
          <p:nvSpPr>
            <p:cNvPr id="1599501" name="Rectangle 13"/>
            <p:cNvSpPr>
              <a:spLocks noChangeArrowheads="1"/>
            </p:cNvSpPr>
            <p:nvPr/>
          </p:nvSpPr>
          <p:spPr bwMode="auto">
            <a:xfrm>
              <a:off x="1911" y="1424"/>
              <a:ext cx="810"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latin typeface="+mj-lt"/>
                  <a:ea typeface="굴림" charset="-127"/>
                  <a:cs typeface="굴림" charset="-127"/>
                </a:rPr>
                <a:t>Page Table </a:t>
              </a:r>
            </a:p>
          </p:txBody>
        </p:sp>
        <p:grpSp>
          <p:nvGrpSpPr>
            <p:cNvPr id="3" name="Group 14"/>
            <p:cNvGrpSpPr>
              <a:grpSpLocks/>
            </p:cNvGrpSpPr>
            <p:nvPr/>
          </p:nvGrpSpPr>
          <p:grpSpPr bwMode="auto">
            <a:xfrm>
              <a:off x="1976" y="889"/>
              <a:ext cx="704" cy="519"/>
              <a:chOff x="1976" y="889"/>
              <a:chExt cx="704" cy="519"/>
            </a:xfrm>
          </p:grpSpPr>
          <p:sp>
            <p:nvSpPr>
              <p:cNvPr id="1599503" name="Rectangle 15"/>
              <p:cNvSpPr>
                <a:spLocks noChangeArrowheads="1"/>
              </p:cNvSpPr>
              <p:nvPr/>
            </p:nvSpPr>
            <p:spPr bwMode="auto">
              <a:xfrm>
                <a:off x="1976" y="889"/>
                <a:ext cx="704" cy="51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04" name="Line 16"/>
              <p:cNvSpPr>
                <a:spLocks noChangeShapeType="1"/>
              </p:cNvSpPr>
              <p:nvPr/>
            </p:nvSpPr>
            <p:spPr bwMode="auto">
              <a:xfrm>
                <a:off x="1976" y="105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05" name="Line 17"/>
              <p:cNvSpPr>
                <a:spLocks noChangeShapeType="1"/>
              </p:cNvSpPr>
              <p:nvPr/>
            </p:nvSpPr>
            <p:spPr bwMode="auto">
              <a:xfrm>
                <a:off x="1976" y="1235"/>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grpSp>
        <p:sp>
          <p:nvSpPr>
            <p:cNvPr id="1599506" name="Rectangle 18" descr="Dark upward diagonal"/>
            <p:cNvSpPr>
              <a:spLocks noChangeArrowheads="1"/>
            </p:cNvSpPr>
            <p:nvPr/>
          </p:nvSpPr>
          <p:spPr bwMode="auto">
            <a:xfrm>
              <a:off x="672" y="1712"/>
              <a:ext cx="704" cy="656"/>
            </a:xfrm>
            <a:prstGeom prst="rect">
              <a:avLst/>
            </a:prstGeom>
            <a:solidFill>
              <a:schemeClr val="accent5"/>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07" name="Line 19"/>
            <p:cNvSpPr>
              <a:spLocks noChangeShapeType="1"/>
            </p:cNvSpPr>
            <p:nvPr/>
          </p:nvSpPr>
          <p:spPr bwMode="auto">
            <a:xfrm>
              <a:off x="672" y="1927"/>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08" name="Line 20"/>
            <p:cNvSpPr>
              <a:spLocks noChangeShapeType="1"/>
            </p:cNvSpPr>
            <p:nvPr/>
          </p:nvSpPr>
          <p:spPr bwMode="auto">
            <a:xfrm>
              <a:off x="672" y="214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09" name="Rectangle 21"/>
            <p:cNvSpPr>
              <a:spLocks noChangeArrowheads="1"/>
            </p:cNvSpPr>
            <p:nvPr/>
          </p:nvSpPr>
          <p:spPr bwMode="auto">
            <a:xfrm>
              <a:off x="800" y="1928"/>
              <a:ext cx="375"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latin typeface="+mj-lt"/>
                  <a:ea typeface="굴림" charset="-127"/>
                  <a:cs typeface="굴림" charset="-127"/>
                </a:rPr>
                <a:t>VA1</a:t>
              </a:r>
            </a:p>
          </p:txBody>
        </p:sp>
        <p:sp>
          <p:nvSpPr>
            <p:cNvPr id="1599510" name="Rectangle 22"/>
            <p:cNvSpPr>
              <a:spLocks noChangeArrowheads="1"/>
            </p:cNvSpPr>
            <p:nvPr/>
          </p:nvSpPr>
          <p:spPr bwMode="auto">
            <a:xfrm>
              <a:off x="88" y="1896"/>
              <a:ext cx="427"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dirty="0" smtClean="0">
                  <a:latin typeface="+mj-lt"/>
                  <a:ea typeface="굴림" charset="-127"/>
                  <a:cs typeface="굴림" charset="-127"/>
                </a:rPr>
                <a:t>VM2</a:t>
              </a:r>
              <a:endParaRPr lang="en-US" altLang="ko-KR" sz="2000" dirty="0">
                <a:latin typeface="+mj-lt"/>
                <a:ea typeface="굴림" charset="-127"/>
                <a:cs typeface="굴림" charset="-127"/>
              </a:endParaRPr>
            </a:p>
          </p:txBody>
        </p:sp>
        <p:sp>
          <p:nvSpPr>
            <p:cNvPr id="1599511" name="Rectangle 23"/>
            <p:cNvSpPr>
              <a:spLocks noChangeArrowheads="1"/>
            </p:cNvSpPr>
            <p:nvPr/>
          </p:nvSpPr>
          <p:spPr bwMode="auto">
            <a:xfrm>
              <a:off x="1911" y="2288"/>
              <a:ext cx="810"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latin typeface="+mj-lt"/>
                  <a:ea typeface="굴림" charset="-127"/>
                  <a:cs typeface="굴림" charset="-127"/>
                </a:rPr>
                <a:t>Page Table </a:t>
              </a:r>
            </a:p>
          </p:txBody>
        </p:sp>
        <p:grpSp>
          <p:nvGrpSpPr>
            <p:cNvPr id="4" name="Group 24"/>
            <p:cNvGrpSpPr>
              <a:grpSpLocks/>
            </p:cNvGrpSpPr>
            <p:nvPr/>
          </p:nvGrpSpPr>
          <p:grpSpPr bwMode="auto">
            <a:xfrm>
              <a:off x="1976" y="1801"/>
              <a:ext cx="704" cy="519"/>
              <a:chOff x="1976" y="1801"/>
              <a:chExt cx="704" cy="519"/>
            </a:xfrm>
          </p:grpSpPr>
          <p:sp>
            <p:nvSpPr>
              <p:cNvPr id="1599513" name="Rectangle 25"/>
              <p:cNvSpPr>
                <a:spLocks noChangeArrowheads="1"/>
              </p:cNvSpPr>
              <p:nvPr/>
            </p:nvSpPr>
            <p:spPr bwMode="auto">
              <a:xfrm>
                <a:off x="1976" y="1801"/>
                <a:ext cx="704" cy="51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14" name="Line 26"/>
              <p:cNvSpPr>
                <a:spLocks noChangeShapeType="1"/>
              </p:cNvSpPr>
              <p:nvPr/>
            </p:nvSpPr>
            <p:spPr bwMode="auto">
              <a:xfrm>
                <a:off x="1976" y="197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15" name="Line 27"/>
              <p:cNvSpPr>
                <a:spLocks noChangeShapeType="1"/>
              </p:cNvSpPr>
              <p:nvPr/>
            </p:nvSpPr>
            <p:spPr bwMode="auto">
              <a:xfrm>
                <a:off x="1976" y="2147"/>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grpSp>
        <p:sp>
          <p:nvSpPr>
            <p:cNvPr id="1599516" name="Rectangle 28"/>
            <p:cNvSpPr>
              <a:spLocks noChangeArrowheads="1"/>
            </p:cNvSpPr>
            <p:nvPr/>
          </p:nvSpPr>
          <p:spPr bwMode="auto">
            <a:xfrm>
              <a:off x="672" y="2488"/>
              <a:ext cx="704" cy="872"/>
            </a:xfrm>
            <a:prstGeom prst="rect">
              <a:avLst/>
            </a:prstGeom>
            <a:solidFill>
              <a:srgbClr val="FF0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17" name="Line 29"/>
            <p:cNvSpPr>
              <a:spLocks noChangeShapeType="1"/>
            </p:cNvSpPr>
            <p:nvPr/>
          </p:nvSpPr>
          <p:spPr bwMode="auto">
            <a:xfrm>
              <a:off x="672" y="291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18" name="Line 30"/>
            <p:cNvSpPr>
              <a:spLocks noChangeShapeType="1"/>
            </p:cNvSpPr>
            <p:nvPr/>
          </p:nvSpPr>
          <p:spPr bwMode="auto">
            <a:xfrm>
              <a:off x="672" y="314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19" name="Rectangle 31"/>
            <p:cNvSpPr>
              <a:spLocks noChangeArrowheads="1"/>
            </p:cNvSpPr>
            <p:nvPr/>
          </p:nvSpPr>
          <p:spPr bwMode="auto">
            <a:xfrm>
              <a:off x="800" y="2696"/>
              <a:ext cx="375"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latin typeface="+mj-lt"/>
                  <a:ea typeface="굴림" charset="-127"/>
                  <a:cs typeface="굴림" charset="-127"/>
                </a:rPr>
                <a:t>VA1</a:t>
              </a:r>
            </a:p>
          </p:txBody>
        </p:sp>
        <p:sp>
          <p:nvSpPr>
            <p:cNvPr id="1599520" name="Rectangle 32"/>
            <p:cNvSpPr>
              <a:spLocks noChangeArrowheads="1"/>
            </p:cNvSpPr>
            <p:nvPr/>
          </p:nvSpPr>
          <p:spPr bwMode="auto">
            <a:xfrm>
              <a:off x="88" y="2760"/>
              <a:ext cx="427"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dirty="0" smtClean="0">
                  <a:latin typeface="+mj-lt"/>
                  <a:ea typeface="굴림" charset="-127"/>
                  <a:cs typeface="굴림" charset="-127"/>
                </a:rPr>
                <a:t>VM3</a:t>
              </a:r>
              <a:endParaRPr lang="en-US" altLang="ko-KR" sz="2000" dirty="0">
                <a:latin typeface="+mj-lt"/>
                <a:ea typeface="굴림" charset="-127"/>
                <a:cs typeface="굴림" charset="-127"/>
              </a:endParaRPr>
            </a:p>
          </p:txBody>
        </p:sp>
        <p:sp>
          <p:nvSpPr>
            <p:cNvPr id="1599521" name="Rectangle 33"/>
            <p:cNvSpPr>
              <a:spLocks noChangeArrowheads="1"/>
            </p:cNvSpPr>
            <p:nvPr/>
          </p:nvSpPr>
          <p:spPr bwMode="auto">
            <a:xfrm>
              <a:off x="1903" y="3280"/>
              <a:ext cx="810" cy="2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latin typeface="+mj-lt"/>
                  <a:ea typeface="굴림" charset="-127"/>
                  <a:cs typeface="굴림" charset="-127"/>
                </a:rPr>
                <a:t>Page Table</a:t>
              </a:r>
              <a:r>
                <a:rPr lang="en-US" altLang="ko-KR" sz="2000" b="1">
                  <a:latin typeface="+mj-lt"/>
                  <a:ea typeface="굴림" charset="-127"/>
                  <a:cs typeface="굴림" charset="-127"/>
                </a:rPr>
                <a:t> </a:t>
              </a:r>
            </a:p>
          </p:txBody>
        </p:sp>
        <p:sp>
          <p:nvSpPr>
            <p:cNvPr id="1599522" name="Line 34"/>
            <p:cNvSpPr>
              <a:spLocks noChangeShapeType="1"/>
            </p:cNvSpPr>
            <p:nvPr/>
          </p:nvSpPr>
          <p:spPr bwMode="auto">
            <a:xfrm flipV="1">
              <a:off x="1392" y="1120"/>
              <a:ext cx="568" cy="4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23" name="Line 35"/>
            <p:cNvSpPr>
              <a:spLocks noChangeShapeType="1"/>
            </p:cNvSpPr>
            <p:nvPr/>
          </p:nvSpPr>
          <p:spPr bwMode="auto">
            <a:xfrm>
              <a:off x="1392" y="2040"/>
              <a:ext cx="56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24" name="Line 36"/>
            <p:cNvSpPr>
              <a:spLocks noChangeShapeType="1"/>
            </p:cNvSpPr>
            <p:nvPr/>
          </p:nvSpPr>
          <p:spPr bwMode="auto">
            <a:xfrm>
              <a:off x="1392" y="2808"/>
              <a:ext cx="55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25" name="Line 37" descr="Dark upward diagonal"/>
            <p:cNvSpPr>
              <a:spLocks noChangeShapeType="1"/>
            </p:cNvSpPr>
            <p:nvPr/>
          </p:nvSpPr>
          <p:spPr bwMode="auto">
            <a:xfrm>
              <a:off x="2688" y="984"/>
              <a:ext cx="1672" cy="1192"/>
            </a:xfrm>
            <a:prstGeom prst="line">
              <a:avLst/>
            </a:prstGeom>
            <a:noFill/>
            <a:ln w="25400">
              <a:solidFill>
                <a:srgbClr val="008000"/>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26" name="Line 38"/>
            <p:cNvSpPr>
              <a:spLocks noChangeShapeType="1"/>
            </p:cNvSpPr>
            <p:nvPr/>
          </p:nvSpPr>
          <p:spPr bwMode="auto">
            <a:xfrm>
              <a:off x="2688" y="1176"/>
              <a:ext cx="1680" cy="1200"/>
            </a:xfrm>
            <a:prstGeom prst="line">
              <a:avLst/>
            </a:prstGeom>
            <a:noFill/>
            <a:ln w="25400">
              <a:solidFill>
                <a:srgbClr val="008000"/>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27" name="Line 39"/>
            <p:cNvSpPr>
              <a:spLocks noChangeShapeType="1"/>
            </p:cNvSpPr>
            <p:nvPr/>
          </p:nvSpPr>
          <p:spPr bwMode="auto">
            <a:xfrm>
              <a:off x="2688" y="1320"/>
              <a:ext cx="1680" cy="1824"/>
            </a:xfrm>
            <a:prstGeom prst="line">
              <a:avLst/>
            </a:prstGeom>
            <a:noFill/>
            <a:ln w="25400">
              <a:solidFill>
                <a:srgbClr val="008000"/>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28" name="Line 40"/>
            <p:cNvSpPr>
              <a:spLocks noChangeShapeType="1"/>
            </p:cNvSpPr>
            <p:nvPr/>
          </p:nvSpPr>
          <p:spPr bwMode="auto">
            <a:xfrm>
              <a:off x="2688" y="1896"/>
              <a:ext cx="1680" cy="672"/>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29" name="Line 41"/>
            <p:cNvSpPr>
              <a:spLocks noChangeShapeType="1"/>
            </p:cNvSpPr>
            <p:nvPr/>
          </p:nvSpPr>
          <p:spPr bwMode="auto">
            <a:xfrm>
              <a:off x="2688" y="2088"/>
              <a:ext cx="1680" cy="1632"/>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30" name="Line 42"/>
            <p:cNvSpPr>
              <a:spLocks noChangeShapeType="1"/>
            </p:cNvSpPr>
            <p:nvPr/>
          </p:nvSpPr>
          <p:spPr bwMode="auto">
            <a:xfrm>
              <a:off x="2688" y="2232"/>
              <a:ext cx="1680" cy="1104"/>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31" name="Line 43"/>
            <p:cNvSpPr>
              <a:spLocks noChangeShapeType="1"/>
            </p:cNvSpPr>
            <p:nvPr/>
          </p:nvSpPr>
          <p:spPr bwMode="auto">
            <a:xfrm flipV="1">
              <a:off x="2680" y="1968"/>
              <a:ext cx="1704" cy="656"/>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32" name="Line 44"/>
            <p:cNvSpPr>
              <a:spLocks noChangeShapeType="1"/>
            </p:cNvSpPr>
            <p:nvPr/>
          </p:nvSpPr>
          <p:spPr bwMode="auto">
            <a:xfrm flipV="1">
              <a:off x="2688" y="2952"/>
              <a:ext cx="1680" cy="48"/>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33" name="Line 45"/>
            <p:cNvSpPr>
              <a:spLocks noChangeShapeType="1"/>
            </p:cNvSpPr>
            <p:nvPr/>
          </p:nvSpPr>
          <p:spPr bwMode="auto">
            <a:xfrm>
              <a:off x="2688" y="3192"/>
              <a:ext cx="1680" cy="720"/>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sz="2000">
                <a:latin typeface="+mj-lt"/>
              </a:endParaRPr>
            </a:p>
          </p:txBody>
        </p:sp>
        <p:sp>
          <p:nvSpPr>
            <p:cNvPr id="1599534" name="Rectangle 46"/>
            <p:cNvSpPr>
              <a:spLocks noChangeArrowheads="1"/>
            </p:cNvSpPr>
            <p:nvPr/>
          </p:nvSpPr>
          <p:spPr bwMode="auto">
            <a:xfrm rot="16200000">
              <a:off x="4616" y="2358"/>
              <a:ext cx="1463" cy="250"/>
            </a:xfrm>
            <a:prstGeom prst="rect">
              <a:avLst/>
            </a:prstGeom>
            <a:noFill/>
            <a:ln w="25400">
              <a:noFill/>
              <a:miter lim="800000"/>
              <a:headEnd/>
              <a:tailEnd/>
            </a:ln>
            <a:effectLst/>
          </p:spPr>
          <p:txBody>
            <a:bodyPr wrap="square" lIns="90488" tIns="44450" rIns="90488" bIns="44450">
              <a:prstTxWarp prst="textNoShape">
                <a:avLst/>
              </a:prstTxWarp>
              <a:spAutoFit/>
            </a:bodyPr>
            <a:lstStyle/>
            <a:p>
              <a:pPr>
                <a:spcBef>
                  <a:spcPct val="0"/>
                </a:spcBef>
              </a:pPr>
              <a:r>
                <a:rPr lang="en-US" altLang="ko-KR" sz="2000" dirty="0" smtClean="0">
                  <a:latin typeface="+mj-lt"/>
                  <a:ea typeface="굴림" charset="-127"/>
                  <a:cs typeface="굴림" charset="-127"/>
                </a:rPr>
                <a:t>Physical Memory</a:t>
              </a:r>
              <a:endParaRPr lang="en-US" altLang="ko-KR" sz="2000" dirty="0">
                <a:latin typeface="+mj-lt"/>
                <a:ea typeface="굴림" charset="-127"/>
                <a:cs typeface="굴림" charset="-127"/>
              </a:endParaRPr>
            </a:p>
          </p:txBody>
        </p:sp>
        <p:sp>
          <p:nvSpPr>
            <p:cNvPr id="1599535" name="Line 47"/>
            <p:cNvSpPr>
              <a:spLocks noChangeShapeType="1"/>
            </p:cNvSpPr>
            <p:nvPr/>
          </p:nvSpPr>
          <p:spPr bwMode="auto">
            <a:xfrm>
              <a:off x="672" y="2695"/>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grpSp>
          <p:nvGrpSpPr>
            <p:cNvPr id="5" name="Group 48"/>
            <p:cNvGrpSpPr>
              <a:grpSpLocks/>
            </p:cNvGrpSpPr>
            <p:nvPr/>
          </p:nvGrpSpPr>
          <p:grpSpPr bwMode="auto">
            <a:xfrm>
              <a:off x="1968" y="2536"/>
              <a:ext cx="704" cy="752"/>
              <a:chOff x="1968" y="2512"/>
              <a:chExt cx="704" cy="752"/>
            </a:xfrm>
          </p:grpSpPr>
          <p:sp>
            <p:nvSpPr>
              <p:cNvPr id="1599537" name="Rectangle 49"/>
              <p:cNvSpPr>
                <a:spLocks noChangeArrowheads="1"/>
              </p:cNvSpPr>
              <p:nvPr/>
            </p:nvSpPr>
            <p:spPr bwMode="auto">
              <a:xfrm>
                <a:off x="1968" y="2512"/>
                <a:ext cx="704" cy="75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38" name="Line 50"/>
              <p:cNvSpPr>
                <a:spLocks noChangeShapeType="1"/>
              </p:cNvSpPr>
              <p:nvPr/>
            </p:nvSpPr>
            <p:spPr bwMode="auto">
              <a:xfrm>
                <a:off x="1968" y="289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39" name="Line 51"/>
              <p:cNvSpPr>
                <a:spLocks noChangeShapeType="1"/>
              </p:cNvSpPr>
              <p:nvPr/>
            </p:nvSpPr>
            <p:spPr bwMode="auto">
              <a:xfrm>
                <a:off x="1968" y="309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40" name="Line 52"/>
              <p:cNvSpPr>
                <a:spLocks noChangeShapeType="1"/>
              </p:cNvSpPr>
              <p:nvPr/>
            </p:nvSpPr>
            <p:spPr bwMode="auto">
              <a:xfrm>
                <a:off x="1968" y="2707"/>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grpSp>
        <p:sp>
          <p:nvSpPr>
            <p:cNvPr id="1599541" name="Line 53"/>
            <p:cNvSpPr>
              <a:spLocks noChangeShapeType="1"/>
            </p:cNvSpPr>
            <p:nvPr/>
          </p:nvSpPr>
          <p:spPr bwMode="auto">
            <a:xfrm flipV="1">
              <a:off x="2680" y="2752"/>
              <a:ext cx="1688" cy="64"/>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sz="2000">
                <a:latin typeface="+mj-lt"/>
              </a:endParaRPr>
            </a:p>
          </p:txBody>
        </p:sp>
        <p:grpSp>
          <p:nvGrpSpPr>
            <p:cNvPr id="6" name="Group 54"/>
            <p:cNvGrpSpPr>
              <a:grpSpLocks/>
            </p:cNvGrpSpPr>
            <p:nvPr/>
          </p:nvGrpSpPr>
          <p:grpSpPr bwMode="auto">
            <a:xfrm>
              <a:off x="4368" y="856"/>
              <a:ext cx="768" cy="3168"/>
              <a:chOff x="4368" y="856"/>
              <a:chExt cx="768" cy="3168"/>
            </a:xfrm>
          </p:grpSpPr>
          <p:sp>
            <p:nvSpPr>
              <p:cNvPr id="1599545" name="Line 57"/>
              <p:cNvSpPr>
                <a:spLocks noChangeShapeType="1"/>
              </p:cNvSpPr>
              <p:nvPr/>
            </p:nvSpPr>
            <p:spPr bwMode="auto">
              <a:xfrm>
                <a:off x="4368" y="856"/>
                <a:ext cx="0" cy="3168"/>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46" name="Oval 58"/>
              <p:cNvSpPr>
                <a:spLocks noChangeArrowheads="1"/>
              </p:cNvSpPr>
              <p:nvPr/>
            </p:nvSpPr>
            <p:spPr bwMode="auto">
              <a:xfrm rot="2700000">
                <a:off x="4763" y="1851"/>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47" name="Rectangle 59"/>
              <p:cNvSpPr>
                <a:spLocks noChangeArrowheads="1"/>
              </p:cNvSpPr>
              <p:nvPr/>
            </p:nvSpPr>
            <p:spPr bwMode="auto">
              <a:xfrm>
                <a:off x="4368" y="3720"/>
                <a:ext cx="768" cy="192"/>
              </a:xfrm>
              <a:prstGeom prst="rect">
                <a:avLst/>
              </a:prstGeom>
              <a:solidFill>
                <a:srgbClr val="FF0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48" name="Rectangle 60" descr="Dark upward diagonal"/>
              <p:cNvSpPr>
                <a:spLocks noChangeArrowheads="1"/>
              </p:cNvSpPr>
              <p:nvPr/>
            </p:nvSpPr>
            <p:spPr bwMode="auto">
              <a:xfrm>
                <a:off x="4368" y="3528"/>
                <a:ext cx="768" cy="192"/>
              </a:xfrm>
              <a:prstGeom prst="rect">
                <a:avLst/>
              </a:prstGeom>
              <a:solidFill>
                <a:schemeClr val="accent5"/>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49" name="Rectangle 61" descr="40%"/>
              <p:cNvSpPr>
                <a:spLocks noChangeArrowheads="1"/>
              </p:cNvSpPr>
              <p:nvPr/>
            </p:nvSpPr>
            <p:spPr bwMode="auto">
              <a:xfrm>
                <a:off x="4368" y="3336"/>
                <a:ext cx="768" cy="192"/>
              </a:xfrm>
              <a:prstGeom prst="rect">
                <a:avLst/>
              </a:prstGeom>
              <a:pattFill prst="pct4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a:spcBef>
                    <a:spcPct val="0"/>
                  </a:spcBef>
                </a:pPr>
                <a:r>
                  <a:rPr lang="en-US" altLang="ko-KR" sz="2000">
                    <a:latin typeface="+mj-lt"/>
                    <a:ea typeface="굴림" charset="-127"/>
                    <a:cs typeface="굴림" charset="-127"/>
                  </a:rPr>
                  <a:t>free</a:t>
                </a:r>
              </a:p>
            </p:txBody>
          </p:sp>
          <p:sp>
            <p:nvSpPr>
              <p:cNvPr id="1599550" name="Rectangle 62" descr="Dark upward diagonal"/>
              <p:cNvSpPr>
                <a:spLocks noChangeArrowheads="1"/>
              </p:cNvSpPr>
              <p:nvPr/>
            </p:nvSpPr>
            <p:spPr bwMode="auto">
              <a:xfrm>
                <a:off x="4368" y="3144"/>
                <a:ext cx="768" cy="192"/>
              </a:xfrm>
              <a:prstGeom prst="rect">
                <a:avLst/>
              </a:prstGeom>
              <a:solidFill>
                <a:srgbClr val="4BACC6"/>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51" name="Rectangle 63" descr="90%"/>
              <p:cNvSpPr>
                <a:spLocks noChangeArrowheads="1"/>
              </p:cNvSpPr>
              <p:nvPr/>
            </p:nvSpPr>
            <p:spPr bwMode="auto">
              <a:xfrm>
                <a:off x="4368" y="2952"/>
                <a:ext cx="768" cy="192"/>
              </a:xfrm>
              <a:prstGeom prst="rect">
                <a:avLst/>
              </a:prstGeom>
              <a:solidFill>
                <a:srgbClr val="008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52" name="Rectangle 64"/>
              <p:cNvSpPr>
                <a:spLocks noChangeArrowheads="1"/>
              </p:cNvSpPr>
              <p:nvPr/>
            </p:nvSpPr>
            <p:spPr bwMode="auto">
              <a:xfrm>
                <a:off x="4368" y="2760"/>
                <a:ext cx="768" cy="192"/>
              </a:xfrm>
              <a:prstGeom prst="rect">
                <a:avLst/>
              </a:prstGeom>
              <a:solidFill>
                <a:srgbClr val="FF0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53" name="Rectangle 65"/>
              <p:cNvSpPr>
                <a:spLocks noChangeArrowheads="1"/>
              </p:cNvSpPr>
              <p:nvPr/>
            </p:nvSpPr>
            <p:spPr bwMode="auto">
              <a:xfrm>
                <a:off x="4368" y="2568"/>
                <a:ext cx="768" cy="192"/>
              </a:xfrm>
              <a:prstGeom prst="rect">
                <a:avLst/>
              </a:prstGeom>
              <a:solidFill>
                <a:srgbClr val="FF0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54" name="Rectangle 66" descr="Dark upward diagonal"/>
              <p:cNvSpPr>
                <a:spLocks noChangeArrowheads="1"/>
              </p:cNvSpPr>
              <p:nvPr/>
            </p:nvSpPr>
            <p:spPr bwMode="auto">
              <a:xfrm>
                <a:off x="4368" y="2376"/>
                <a:ext cx="768" cy="192"/>
              </a:xfrm>
              <a:prstGeom prst="rect">
                <a:avLst/>
              </a:prstGeom>
              <a:solidFill>
                <a:srgbClr val="4BACC6"/>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55" name="Rectangle 67" descr="90%"/>
              <p:cNvSpPr>
                <a:spLocks noChangeArrowheads="1"/>
              </p:cNvSpPr>
              <p:nvPr/>
            </p:nvSpPr>
            <p:spPr bwMode="auto">
              <a:xfrm>
                <a:off x="4368" y="2184"/>
                <a:ext cx="768" cy="192"/>
              </a:xfrm>
              <a:prstGeom prst="rect">
                <a:avLst/>
              </a:prstGeom>
              <a:solidFill>
                <a:srgbClr val="008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56" name="Rectangle 68" descr="90%"/>
              <p:cNvSpPr>
                <a:spLocks noChangeArrowheads="1"/>
              </p:cNvSpPr>
              <p:nvPr/>
            </p:nvSpPr>
            <p:spPr bwMode="auto">
              <a:xfrm>
                <a:off x="4368" y="1992"/>
                <a:ext cx="768" cy="192"/>
              </a:xfrm>
              <a:prstGeom prst="rect">
                <a:avLst/>
              </a:prstGeom>
              <a:solidFill>
                <a:srgbClr val="FF0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sp>
            <p:nvSpPr>
              <p:cNvPr id="1599559" name="Line 71"/>
              <p:cNvSpPr>
                <a:spLocks noChangeShapeType="1"/>
              </p:cNvSpPr>
              <p:nvPr/>
            </p:nvSpPr>
            <p:spPr bwMode="auto">
              <a:xfrm>
                <a:off x="5136" y="856"/>
                <a:ext cx="0" cy="3168"/>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60" name="Rectangle 72"/>
              <p:cNvSpPr>
                <a:spLocks noChangeArrowheads="1"/>
              </p:cNvSpPr>
              <p:nvPr/>
            </p:nvSpPr>
            <p:spPr bwMode="auto">
              <a:xfrm>
                <a:off x="4368" y="1800"/>
                <a:ext cx="768" cy="192"/>
              </a:xfrm>
              <a:prstGeom prst="rect">
                <a:avLst/>
              </a:prstGeom>
              <a:solidFill>
                <a:srgbClr val="FF0000"/>
              </a:solidFill>
              <a:ln w="25400">
                <a:solidFill>
                  <a:schemeClr val="tx1"/>
                </a:solidFill>
                <a:miter lim="800000"/>
                <a:headEnd/>
                <a:tailEnd/>
              </a:ln>
              <a:effectLst/>
            </p:spPr>
            <p:txBody>
              <a:bodyPr wrap="none" anchor="ctr">
                <a:prstTxWarp prst="textNoShape">
                  <a:avLst/>
                </a:prstTxWarp>
              </a:bodyPr>
              <a:lstStyle/>
              <a:p>
                <a:endParaRPr lang="en-US" sz="2000">
                  <a:latin typeface="+mj-lt"/>
                </a:endParaRPr>
              </a:p>
            </p:txBody>
          </p:sp>
          <p:grpSp>
            <p:nvGrpSpPr>
              <p:cNvPr id="7" name="Group 73"/>
              <p:cNvGrpSpPr>
                <a:grpSpLocks/>
              </p:cNvGrpSpPr>
              <p:nvPr/>
            </p:nvGrpSpPr>
            <p:grpSpPr bwMode="auto">
              <a:xfrm>
                <a:off x="4624" y="1675"/>
                <a:ext cx="319" cy="42"/>
                <a:chOff x="4760" y="1675"/>
                <a:chExt cx="319" cy="42"/>
              </a:xfrm>
            </p:grpSpPr>
            <p:sp>
              <p:nvSpPr>
                <p:cNvPr id="1599562" name="Oval 74"/>
                <p:cNvSpPr>
                  <a:spLocks noChangeArrowheads="1"/>
                </p:cNvSpPr>
                <p:nvPr/>
              </p:nvSpPr>
              <p:spPr bwMode="auto">
                <a:xfrm rot="2700000">
                  <a:off x="4763"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63" name="Oval 75"/>
                <p:cNvSpPr>
                  <a:spLocks noChangeArrowheads="1"/>
                </p:cNvSpPr>
                <p:nvPr/>
              </p:nvSpPr>
              <p:spPr bwMode="auto">
                <a:xfrm rot="2700000">
                  <a:off x="4899"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sp>
              <p:nvSpPr>
                <p:cNvPr id="1599564" name="Oval 76"/>
                <p:cNvSpPr>
                  <a:spLocks noChangeArrowheads="1"/>
                </p:cNvSpPr>
                <p:nvPr/>
              </p:nvSpPr>
              <p:spPr bwMode="auto">
                <a:xfrm rot="2700000">
                  <a:off x="5035"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sz="2000">
                    <a:latin typeface="+mj-lt"/>
                  </a:endParaRPr>
                </a:p>
              </p:txBody>
            </p:sp>
          </p:grpSp>
        </p:grpSp>
      </p:grpSp>
      <p:sp>
        <p:nvSpPr>
          <p:cNvPr id="78" name="Date Placeholder 77"/>
          <p:cNvSpPr>
            <a:spLocks noGrp="1"/>
          </p:cNvSpPr>
          <p:nvPr>
            <p:ph type="dt" sz="half" idx="10"/>
          </p:nvPr>
        </p:nvSpPr>
        <p:spPr/>
        <p:txBody>
          <a:bodyPr/>
          <a:lstStyle/>
          <a:p>
            <a:fld id="{D66441D2-76D6-EB40-8427-E32702FDFABA}" type="datetime1">
              <a:rPr lang="en-US" smtClean="0"/>
              <a:pPr/>
              <a:t>4/24/12</a:t>
            </a:fld>
            <a:endParaRPr lang="en-US" dirty="0"/>
          </a:p>
        </p:txBody>
      </p:sp>
      <p:sp>
        <p:nvSpPr>
          <p:cNvPr id="80" name="Footer Placeholder 79"/>
          <p:cNvSpPr>
            <a:spLocks noGrp="1"/>
          </p:cNvSpPr>
          <p:nvPr>
            <p:ph type="ftr" sz="quarter" idx="11"/>
          </p:nvPr>
        </p:nvSpPr>
        <p:spPr/>
        <p:txBody>
          <a:bodyPr/>
          <a:lstStyle/>
          <a:p>
            <a:r>
              <a:rPr lang="en-US" smtClean="0"/>
              <a:t>Spring 2012 -- Lecture #27</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Paging Terminology</a:t>
            </a:r>
            <a:endParaRPr lang="en-US" dirty="0"/>
          </a:p>
        </p:txBody>
      </p:sp>
      <p:sp>
        <p:nvSpPr>
          <p:cNvPr id="3" name="Content Placeholder 2"/>
          <p:cNvSpPr>
            <a:spLocks noGrp="1"/>
          </p:cNvSpPr>
          <p:nvPr>
            <p:ph idx="1"/>
          </p:nvPr>
        </p:nvSpPr>
        <p:spPr>
          <a:xfrm>
            <a:off x="457200" y="1422400"/>
            <a:ext cx="8229600" cy="5435600"/>
          </a:xfrm>
        </p:spPr>
        <p:txBody>
          <a:bodyPr>
            <a:normAutofit/>
          </a:bodyPr>
          <a:lstStyle/>
          <a:p>
            <a:r>
              <a:rPr lang="en-US" dirty="0" smtClean="0"/>
              <a:t>Program addresses called </a:t>
            </a:r>
            <a:r>
              <a:rPr lang="en-US" i="1" dirty="0" smtClean="0">
                <a:solidFill>
                  <a:srgbClr val="FF0000"/>
                </a:solidFill>
              </a:rPr>
              <a:t>virtual addresses</a:t>
            </a:r>
          </a:p>
          <a:p>
            <a:pPr lvl="1"/>
            <a:r>
              <a:rPr lang="en-US" dirty="0" smtClean="0"/>
              <a:t>Space of all virtual addresses </a:t>
            </a:r>
            <a:r>
              <a:rPr lang="en-US" dirty="0" smtClean="0">
                <a:solidFill>
                  <a:srgbClr val="000000"/>
                </a:solidFill>
              </a:rPr>
              <a:t>called </a:t>
            </a:r>
            <a:r>
              <a:rPr lang="en-US" i="1" dirty="0" smtClean="0">
                <a:solidFill>
                  <a:srgbClr val="FF0000"/>
                </a:solidFill>
              </a:rPr>
              <a:t>virtual memory</a:t>
            </a:r>
          </a:p>
          <a:p>
            <a:r>
              <a:rPr lang="en-US" dirty="0" smtClean="0"/>
              <a:t>Memory addresses called </a:t>
            </a:r>
            <a:r>
              <a:rPr lang="en-US" i="1" dirty="0" smtClean="0">
                <a:solidFill>
                  <a:srgbClr val="FF0000"/>
                </a:solidFill>
              </a:rPr>
              <a:t>physical addresses</a:t>
            </a:r>
          </a:p>
          <a:p>
            <a:pPr lvl="1"/>
            <a:r>
              <a:rPr lang="en-US" sz="2811" dirty="0" smtClean="0"/>
              <a:t>Space of all physical addresses called </a:t>
            </a:r>
            <a:r>
              <a:rPr lang="en-US" sz="2811" i="1" dirty="0" smtClean="0">
                <a:solidFill>
                  <a:srgbClr val="FF0000"/>
                </a:solidFill>
              </a:rPr>
              <a:t>physical memory</a:t>
            </a:r>
          </a:p>
        </p:txBody>
      </p:sp>
      <p:sp>
        <p:nvSpPr>
          <p:cNvPr id="4" name="Date Placeholder 3"/>
          <p:cNvSpPr>
            <a:spLocks noGrp="1"/>
          </p:cNvSpPr>
          <p:nvPr>
            <p:ph type="dt" sz="half" idx="10"/>
          </p:nvPr>
        </p:nvSpPr>
        <p:spPr/>
        <p:txBody>
          <a:bodyPr/>
          <a:lstStyle/>
          <a:p>
            <a:fld id="{F7AEEF2B-693D-774D-8E7C-98303790A1BE}" type="datetime1">
              <a:rPr lang="en-US" smtClean="0"/>
              <a:pPr/>
              <a:t>4/24/12</a:t>
            </a:fld>
            <a:endParaRPr lang="en-US" dirty="0"/>
          </a:p>
        </p:txBody>
      </p:sp>
      <p:sp>
        <p:nvSpPr>
          <p:cNvPr id="5" name="Footer Placeholder 4"/>
          <p:cNvSpPr>
            <a:spLocks noGrp="1"/>
          </p:cNvSpPr>
          <p:nvPr>
            <p:ph type="ftr" sz="quarter" idx="11"/>
          </p:nvPr>
        </p:nvSpPr>
        <p:spPr/>
        <p:txBody>
          <a:bodyPr/>
          <a:lstStyle/>
          <a:p>
            <a:r>
              <a:rPr lang="en-US" smtClean="0"/>
              <a:t>Spring 2012 --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9170" name="Rectangle 2"/>
          <p:cNvSpPr>
            <a:spLocks noGrp="1" noChangeArrowheads="1"/>
          </p:cNvSpPr>
          <p:nvPr>
            <p:ph type="title"/>
          </p:nvPr>
        </p:nvSpPr>
        <p:spPr/>
        <p:txBody>
          <a:bodyPr/>
          <a:lstStyle/>
          <a:p>
            <a:r>
              <a:rPr lang="en-US" smtClean="0"/>
              <a:t>Notes on Page Table</a:t>
            </a:r>
            <a:endParaRPr lang="en-US"/>
          </a:p>
        </p:txBody>
      </p:sp>
      <p:sp>
        <p:nvSpPr>
          <p:cNvPr id="3079171" name="Rectangle 3"/>
          <p:cNvSpPr>
            <a:spLocks noGrp="1" noChangeArrowheads="1"/>
          </p:cNvSpPr>
          <p:nvPr>
            <p:ph type="body" idx="1"/>
          </p:nvPr>
        </p:nvSpPr>
        <p:spPr>
          <a:xfrm>
            <a:off x="457200" y="1600200"/>
            <a:ext cx="8229600" cy="4936067"/>
          </a:xfrm>
        </p:spPr>
        <p:txBody>
          <a:bodyPr>
            <a:normAutofit/>
          </a:bodyPr>
          <a:lstStyle/>
          <a:p>
            <a:r>
              <a:rPr lang="en-US" dirty="0" smtClean="0"/>
              <a:t>Solves the fragmentation problem: all chunks same size, so any holes can be used</a:t>
            </a:r>
          </a:p>
          <a:p>
            <a:r>
              <a:rPr lang="en-US" dirty="0" smtClean="0"/>
              <a:t>OS must reserve </a:t>
            </a:r>
            <a:r>
              <a:rPr lang="en-US" dirty="0" smtClean="0">
                <a:solidFill>
                  <a:srgbClr val="FF0000"/>
                </a:solidFill>
              </a:rPr>
              <a:t>Swap Space </a:t>
            </a:r>
            <a:r>
              <a:rPr lang="en-US" dirty="0" smtClean="0"/>
              <a:t>on disk</a:t>
            </a:r>
            <a:br>
              <a:rPr lang="en-US" dirty="0" smtClean="0"/>
            </a:br>
            <a:r>
              <a:rPr lang="en-US" i="1" dirty="0" smtClean="0"/>
              <a:t>for each virtual machine</a:t>
            </a:r>
          </a:p>
          <a:p>
            <a:r>
              <a:rPr lang="en-US" dirty="0" smtClean="0"/>
              <a:t>To grow a virtual machine, ask Op. System</a:t>
            </a:r>
          </a:p>
          <a:p>
            <a:pPr lvl="1"/>
            <a:r>
              <a:rPr lang="en-US" dirty="0" smtClean="0"/>
              <a:t>If unused pages available, OS uses them first</a:t>
            </a:r>
          </a:p>
          <a:p>
            <a:pPr lvl="1"/>
            <a:r>
              <a:rPr lang="en-US" dirty="0" smtClean="0"/>
              <a:t>If not, OS swaps some old pages to disk</a:t>
            </a:r>
          </a:p>
          <a:p>
            <a:pPr lvl="1"/>
            <a:r>
              <a:rPr lang="en-US" dirty="0" smtClean="0"/>
              <a:t>(</a:t>
            </a:r>
            <a:r>
              <a:rPr lang="en-US" i="1" dirty="0" smtClean="0"/>
              <a:t>Least Recently Used </a:t>
            </a:r>
            <a:r>
              <a:rPr lang="en-US" dirty="0" smtClean="0"/>
              <a:t>to pick pages to swap)</a:t>
            </a:r>
          </a:p>
          <a:p>
            <a:r>
              <a:rPr lang="en-US" dirty="0" smtClean="0"/>
              <a:t>How/Why grow a process?</a:t>
            </a:r>
          </a:p>
        </p:txBody>
      </p:sp>
      <p:sp>
        <p:nvSpPr>
          <p:cNvPr id="4" name="Date Placeholder 3"/>
          <p:cNvSpPr>
            <a:spLocks noGrp="1"/>
          </p:cNvSpPr>
          <p:nvPr>
            <p:ph type="dt" sz="half" idx="10"/>
          </p:nvPr>
        </p:nvSpPr>
        <p:spPr/>
        <p:txBody>
          <a:bodyPr/>
          <a:lstStyle/>
          <a:p>
            <a:fld id="{03A3630F-DED1-AB4C-929C-206C29B89F90}" type="datetime1">
              <a:rPr lang="en-US" smtClean="0"/>
              <a:pPr/>
              <a:t>4/24/12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dirty="0"/>
          </a:p>
        </p:txBody>
      </p:sp>
      <p:sp>
        <p:nvSpPr>
          <p:cNvPr id="6" name="Footer Placeholder 5"/>
          <p:cNvSpPr>
            <a:spLocks noGrp="1"/>
          </p:cNvSpPr>
          <p:nvPr>
            <p:ph type="ftr" sz="quarter" idx="11"/>
          </p:nvPr>
        </p:nvSpPr>
        <p:spPr/>
        <p:txBody>
          <a:bodyPr/>
          <a:lstStyle/>
          <a:p>
            <a:r>
              <a:rPr lang="en-US" smtClean="0"/>
              <a:t>Spring 2012 -- Lecture #27</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37124</TotalTime>
  <Words>5786</Words>
  <Application>Microsoft Macintosh PowerPoint</Application>
  <PresentationFormat>On-screen Show (4:3)</PresentationFormat>
  <Paragraphs>867</Paragraphs>
  <Slides>54</Slides>
  <Notes>25</Notes>
  <HiddenSlides>1</HiddenSlides>
  <MMClips>2</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Image</vt:lpstr>
      <vt:lpstr>CS 61C:  Great Ideas in Computer Architecture  Virtual Machines 2</vt:lpstr>
      <vt:lpstr>Review</vt:lpstr>
      <vt:lpstr>You Are Here!</vt:lpstr>
      <vt:lpstr>Agenda</vt:lpstr>
      <vt:lpstr>Paged Memory Systems</vt:lpstr>
      <vt:lpstr>Library Analogy</vt:lpstr>
      <vt:lpstr>Separate Address Space per  Virtual Machine</vt:lpstr>
      <vt:lpstr>Paging Terminology</vt:lpstr>
      <vt:lpstr>Notes on Page Table</vt:lpstr>
      <vt:lpstr>Address Translation &amp; Protection</vt:lpstr>
      <vt:lpstr>Protection via Page Table</vt:lpstr>
      <vt:lpstr>More Depth on Page Tables</vt:lpstr>
      <vt:lpstr>Virtual Memory Without Doubling Memory Accesses</vt:lpstr>
      <vt:lpstr>Translation Lookaside Buffers (TLB):  Another Layer of Indirection!</vt:lpstr>
      <vt:lpstr>Address Translation: Putting it all Together</vt:lpstr>
      <vt:lpstr>TLB Design</vt:lpstr>
      <vt:lpstr>Address Translation in CPU Pipeline</vt:lpstr>
      <vt:lpstr>Day in the Life of an  (Instruction) Address</vt:lpstr>
      <vt:lpstr>Day in the Life of an  (Instruction) Address</vt:lpstr>
      <vt:lpstr>Day in the Life of an  (Instruction) Address</vt:lpstr>
      <vt:lpstr>Day in the Life of an  (Instruction) Address</vt:lpstr>
      <vt:lpstr>Day in the Life of an  (Instruction) Address</vt:lpstr>
      <vt:lpstr>Day in the Life of an  (Instruction) Address</vt:lpstr>
      <vt:lpstr>Day in the Life of an  (Instruction) Address</vt:lpstr>
      <vt:lpstr>Administrivia</vt:lpstr>
      <vt:lpstr>Agenda</vt:lpstr>
      <vt:lpstr>Impact of TLBs on Performance</vt:lpstr>
      <vt:lpstr>Improving TLB Performance</vt:lpstr>
      <vt:lpstr>Impact on TLB</vt:lpstr>
      <vt:lpstr>Nehalem Virtual Memory Details</vt:lpstr>
      <vt:lpstr>Agenda</vt:lpstr>
      <vt:lpstr>Peer Instruction: True or False</vt:lpstr>
      <vt:lpstr>Peer Instruction: True or False</vt:lpstr>
      <vt:lpstr>Peer Instruction: True or False</vt:lpstr>
      <vt:lpstr>Peer Instruction: True or False</vt:lpstr>
      <vt:lpstr>Peer Instruction: True or False</vt:lpstr>
      <vt:lpstr>Peer Instruction: True or False</vt:lpstr>
      <vt:lpstr>Peer Instruction: Match the Phrase</vt:lpstr>
      <vt:lpstr>Peer Instruction: Match the Phrase</vt:lpstr>
      <vt:lpstr>Agenda</vt:lpstr>
      <vt:lpstr>PATTERSON’S PROJECTS</vt:lpstr>
      <vt:lpstr>RISC vs. CISC</vt:lpstr>
      <vt:lpstr>RISC – CISC Wars</vt:lpstr>
      <vt:lpstr>RISC – CISC Wars</vt:lpstr>
      <vt:lpstr>Original RISC Slides</vt:lpstr>
      <vt:lpstr>RISC – CISC Wars</vt:lpstr>
      <vt:lpstr>RISC – CISC Wars</vt:lpstr>
      <vt:lpstr>RISC – CISC Wars</vt:lpstr>
      <vt:lpstr>RISC – CISC Wars</vt:lpstr>
      <vt:lpstr>RISC vs. CISC 2010 (mobile client)</vt:lpstr>
      <vt:lpstr>RESOLVING RISC-CISC DEBATE</vt:lpstr>
      <vt:lpstr>RESOLVING RISC-CISC Debate</vt:lpstr>
      <vt:lpstr>RESOLVING RISC-CISC Debate</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383</cp:revision>
  <cp:lastPrinted>2012-04-19T10:59:25Z</cp:lastPrinted>
  <dcterms:created xsi:type="dcterms:W3CDTF">2012-04-25T01:51:00Z</dcterms:created>
  <dcterms:modified xsi:type="dcterms:W3CDTF">2012-04-25T01:52:12Z</dcterms:modified>
</cp:coreProperties>
</file>