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embeddings/oleObject1.bin" ContentType="application/vnd.openxmlformats-officedocument.oleObject"/>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0"/>
  </p:notesMasterIdLst>
  <p:handoutMasterIdLst>
    <p:handoutMasterId r:id="rId81"/>
  </p:handoutMasterIdLst>
  <p:sldIdLst>
    <p:sldId id="404" r:id="rId2"/>
    <p:sldId id="381" r:id="rId3"/>
    <p:sldId id="367" r:id="rId4"/>
    <p:sldId id="400" r:id="rId5"/>
    <p:sldId id="399" r:id="rId6"/>
    <p:sldId id="401" r:id="rId7"/>
    <p:sldId id="402" r:id="rId8"/>
    <p:sldId id="481" r:id="rId9"/>
    <p:sldId id="384" r:id="rId10"/>
    <p:sldId id="426" r:id="rId11"/>
    <p:sldId id="427" r:id="rId12"/>
    <p:sldId id="428" r:id="rId13"/>
    <p:sldId id="429" r:id="rId14"/>
    <p:sldId id="415" r:id="rId15"/>
    <p:sldId id="431" r:id="rId16"/>
    <p:sldId id="432" r:id="rId17"/>
    <p:sldId id="433" r:id="rId18"/>
    <p:sldId id="421" r:id="rId19"/>
    <p:sldId id="434" r:id="rId20"/>
    <p:sldId id="436" r:id="rId21"/>
    <p:sldId id="422" r:id="rId22"/>
    <p:sldId id="480" r:id="rId23"/>
    <p:sldId id="472" r:id="rId24"/>
    <p:sldId id="419" r:id="rId25"/>
    <p:sldId id="423" r:id="rId26"/>
    <p:sldId id="470" r:id="rId27"/>
    <p:sldId id="473" r:id="rId28"/>
    <p:sldId id="424" r:id="rId29"/>
    <p:sldId id="446" r:id="rId30"/>
    <p:sldId id="447" r:id="rId31"/>
    <p:sldId id="448" r:id="rId32"/>
    <p:sldId id="444" r:id="rId33"/>
    <p:sldId id="445" r:id="rId34"/>
    <p:sldId id="488" r:id="rId35"/>
    <p:sldId id="489" r:id="rId36"/>
    <p:sldId id="475" r:id="rId37"/>
    <p:sldId id="455" r:id="rId38"/>
    <p:sldId id="452" r:id="rId39"/>
    <p:sldId id="450" r:id="rId40"/>
    <p:sldId id="453" r:id="rId41"/>
    <p:sldId id="454" r:id="rId42"/>
    <p:sldId id="462" r:id="rId43"/>
    <p:sldId id="457" r:id="rId44"/>
    <p:sldId id="456" r:id="rId45"/>
    <p:sldId id="458" r:id="rId46"/>
    <p:sldId id="465" r:id="rId47"/>
    <p:sldId id="425" r:id="rId48"/>
    <p:sldId id="460" r:id="rId49"/>
    <p:sldId id="459" r:id="rId50"/>
    <p:sldId id="461" r:id="rId51"/>
    <p:sldId id="463" r:id="rId52"/>
    <p:sldId id="439" r:id="rId53"/>
    <p:sldId id="482" r:id="rId54"/>
    <p:sldId id="477" r:id="rId55"/>
    <p:sldId id="377" r:id="rId56"/>
    <p:sldId id="487" r:id="rId57"/>
    <p:sldId id="386" r:id="rId58"/>
    <p:sldId id="412" r:id="rId59"/>
    <p:sldId id="413" r:id="rId60"/>
    <p:sldId id="411" r:id="rId61"/>
    <p:sldId id="387" r:id="rId62"/>
    <p:sldId id="388" r:id="rId63"/>
    <p:sldId id="389" r:id="rId64"/>
    <p:sldId id="390" r:id="rId65"/>
    <p:sldId id="391" r:id="rId66"/>
    <p:sldId id="392" r:id="rId67"/>
    <p:sldId id="397" r:id="rId68"/>
    <p:sldId id="393" r:id="rId69"/>
    <p:sldId id="394" r:id="rId70"/>
    <p:sldId id="395" r:id="rId71"/>
    <p:sldId id="396" r:id="rId72"/>
    <p:sldId id="437" r:id="rId73"/>
    <p:sldId id="464" r:id="rId74"/>
    <p:sldId id="466" r:id="rId75"/>
    <p:sldId id="467" r:id="rId76"/>
    <p:sldId id="468" r:id="rId77"/>
    <p:sldId id="478" r:id="rId78"/>
    <p:sldId id="479"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frameSlides="1"/>
  <p:clrMru>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0500" autoAdjust="0"/>
    <p:restoredTop sz="79579" autoAdjust="0"/>
  </p:normalViewPr>
  <p:slideViewPr>
    <p:cSldViewPr snapToGrid="0">
      <p:cViewPr varScale="1">
        <p:scale>
          <a:sx n="121" d="100"/>
          <a:sy n="121" d="100"/>
        </p:scale>
        <p:origin x="-166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896"/>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4/24/12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4/24/12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dirty="0"/>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91386-AD18-A047-92D2-9C49A28809A1}" type="slidenum">
              <a:rPr lang="he-IL"/>
              <a:pPr/>
              <a:t>53</a:t>
            </a:fld>
            <a:endParaRPr lang="he-IL"/>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w="9525"/>
        </p:spPr>
        <p:txBody>
          <a:bodyPr/>
          <a:lstStyle/>
          <a:p>
            <a:r>
              <a:rPr lang="en-US" smtClean="0"/>
              <a:t>Start The Play at 39 seconds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film at 5:40, lasts for 5 minutes</a:t>
            </a:r>
          </a:p>
          <a:p>
            <a:r>
              <a:rPr lang="en-US" dirty="0" smtClean="0"/>
              <a:t>Google earth at steelhead way, and dam</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4:55</a:t>
            </a:r>
            <a:r>
              <a:rPr lang="en-US" baseline="0" dirty="0" smtClean="0"/>
              <a:t> starts coming back to earth from galaxy</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endParaRPr lang="en-US"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http://news.cnet.com/8301-1001_3-10209580-92.html#ixzz0yo8bhTOH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6DEEDB-4960-D145-A17E-4552D7728072}" type="datetime3">
              <a:rPr lang="en-AU"/>
              <a:pPr/>
              <a:t>April 24, 12</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11E29C2-D642-3548-AE8A-818AF186F3C9}" type="slidenum">
              <a:rPr lang="en-AU"/>
              <a:pPr/>
              <a:t>29</a:t>
            </a:fld>
            <a:endParaRPr lang="en-AU"/>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7CB07D-909F-3C45-955C-8CD79EDCCFC0}" type="datetime3">
              <a:rPr lang="en-AU"/>
              <a:pPr/>
              <a:t>April 24, 12</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F377192A-1783-7840-B66E-3A099E80F542}" type="slidenum">
              <a:rPr lang="en-AU"/>
              <a:pPr/>
              <a:t>30</a:t>
            </a:fld>
            <a:endParaRPr lang="en-AU"/>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55C-8864-EA4B-BBCA-A97E20130D14}"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22154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Bottom</a:t>
            </a:r>
          </a:p>
          <a:p>
            <a:pPr eaLnBrk="1" hangingPunct="1">
              <a:spcBef>
                <a:spcPct val="0"/>
              </a:spcBef>
            </a:pPr>
            <a:r>
              <a:rPr lang="en-US" dirty="0" smtClean="0"/>
              <a:t>X = 0v Y</a:t>
            </a:r>
            <a:r>
              <a:rPr lang="en-US" baseline="0" dirty="0" smtClean="0"/>
              <a:t> = 0V both closed on top in series, so Z = 3v</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0V both open bottom</a:t>
            </a:r>
          </a:p>
          <a:p>
            <a:pPr eaLnBrk="1" hangingPunct="1">
              <a:spcBef>
                <a:spcPct val="0"/>
              </a:spcBef>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1st open on top, </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eaLnBrk="1" hangingPunct="1">
              <a:spcBef>
                <a:spcPct val="0"/>
              </a:spcBef>
            </a:pPr>
            <a:endParaRPr lang="en-US" dirty="0"/>
          </a:p>
        </p:txBody>
      </p:sp>
      <p:sp>
        <p:nvSpPr>
          <p:cNvPr id="37891"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core of this cell is formed by the four transistors M</a:t>
            </a:r>
            <a:r>
              <a:rPr lang="en-US" baseline="-25000" dirty="0" smtClean="0"/>
              <a:t>1</a:t>
            </a:r>
            <a:r>
              <a:rPr lang="en-US" dirty="0" smtClean="0"/>
              <a:t> to M</a:t>
            </a:r>
            <a:r>
              <a:rPr lang="en-US" baseline="-25000" dirty="0" smtClean="0"/>
              <a:t>4</a:t>
            </a:r>
            <a:r>
              <a:rPr lang="en-US" dirty="0" smtClean="0"/>
              <a:t> which form two cross-coupled inverters. They have two stable states, representing 0 and 1 respectively. The state is stable as long as power on </a:t>
            </a:r>
            <a:r>
              <a:rPr lang="en-US" dirty="0" err="1" smtClean="0"/>
              <a:t>V</a:t>
            </a:r>
            <a:r>
              <a:rPr lang="en-US" baseline="-25000" dirty="0" err="1" smtClean="0"/>
              <a:t>dd</a:t>
            </a:r>
            <a:r>
              <a:rPr lang="en-US" dirty="0" smtClean="0"/>
              <a:t> is available. </a:t>
            </a:r>
          </a:p>
          <a:p>
            <a:r>
              <a:rPr lang="en-US" dirty="0" smtClean="0"/>
              <a:t>If access to the state of the cell is needed the word access line WL is raised. This makes the state of the cell immediately available for reading on BL and BL. If the cell state must be overwritten the BL and BL lines are first set to the desired values and then WL is raised. Since the outside drivers are stronger than the four transistors (M</a:t>
            </a:r>
            <a:r>
              <a:rPr lang="en-US" baseline="-25000" dirty="0" smtClean="0"/>
              <a:t>1</a:t>
            </a:r>
            <a:r>
              <a:rPr lang="en-US" dirty="0" smtClean="0"/>
              <a:t> through M</a:t>
            </a:r>
            <a:r>
              <a:rPr lang="en-US" baseline="-25000" dirty="0" smtClean="0"/>
              <a:t>4</a:t>
            </a:r>
            <a:r>
              <a:rPr lang="en-US" dirty="0" smtClean="0"/>
              <a:t>) this allows the old state to be overwritten. </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4CC34B4-3D87-5F42-800C-1E26A192854C}"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FA707-9D2E-3A4F-AD6A-30F4D73C4E74}"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6BF07-CFFD-B94B-94DD-2B8B7D676E4F}"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A1120-B817-2F47-844C-CEBBBCF6A31A}"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CFD9B-C1BD-7F4C-B713-40BF70FB4BB2}"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22DEB-FA8E-9043-B18E-9C771BC6CDDF}"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F7E03-637E-2E44-8EC2-30B4BCECF5DB}" type="datetime1">
              <a:rPr lang="en-US" smtClean="0"/>
              <a:pPr/>
              <a:t>4/24/12</a:t>
            </a:fld>
            <a:endParaRPr lang="en-US"/>
          </a:p>
        </p:txBody>
      </p:sp>
      <p:sp>
        <p:nvSpPr>
          <p:cNvPr id="8" name="Footer Placeholder 7"/>
          <p:cNvSpPr>
            <a:spLocks noGrp="1"/>
          </p:cNvSpPr>
          <p:nvPr>
            <p:ph type="ftr" sz="quarter" idx="11"/>
          </p:nvPr>
        </p:nvSpPr>
        <p:spPr/>
        <p:txBody>
          <a:bodyPr/>
          <a:lstStyle/>
          <a:p>
            <a:r>
              <a:rPr lang="en-US" smtClean="0"/>
              <a:t>Spring 2012 -- Lecture #28</a:t>
            </a:r>
            <a:endParaRPr lang="en-US"/>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51D48-824F-9A4A-8D28-56135F05FAF5}"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BC596-6268-564B-9118-F1478E387F48}" type="datetime1">
              <a:rPr lang="en-US" smtClean="0"/>
              <a:pPr/>
              <a:t>4/24/12</a:t>
            </a:fld>
            <a:endParaRPr lang="en-US"/>
          </a:p>
        </p:txBody>
      </p:sp>
      <p:sp>
        <p:nvSpPr>
          <p:cNvPr id="3" name="Footer Placeholder 2"/>
          <p:cNvSpPr>
            <a:spLocks noGrp="1"/>
          </p:cNvSpPr>
          <p:nvPr>
            <p:ph type="ftr" sz="quarter" idx="11"/>
          </p:nvPr>
        </p:nvSpPr>
        <p:spPr/>
        <p:txBody>
          <a:bodyPr/>
          <a:lstStyle/>
          <a:p>
            <a:r>
              <a:rPr lang="en-US" smtClean="0"/>
              <a:t>Spring 2012 -- Lecture #28</a:t>
            </a:r>
            <a:endParaRPr lang="en-US"/>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3FCCE-94B0-A041-9DBC-D4A0218B4417}"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5C8DB2-EFD8-9843-97BC-12B6506D287A}"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3DF2E-C26F-6742-B2B2-CB7A42C3DF22}" type="datetime1">
              <a:rPr lang="en-US" smtClean="0"/>
              <a:pPr/>
              <a:t>4/24/12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Spring 2012 -- Lecture #28</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eg"/><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0fZCCAqoSwY"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3.jpe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574801"/>
            <a:ext cx="8051800" cy="2025650"/>
          </a:xfrm>
        </p:spPr>
        <p:txBody>
          <a:bodyPr>
            <a:normAutofit fontScale="90000"/>
          </a:bodyPr>
          <a:lstStyle/>
          <a:p>
            <a:r>
              <a:rPr lang="en-US" dirty="0" smtClean="0"/>
              <a:t>CS 61C: </a:t>
            </a:r>
            <a:br>
              <a:rPr lang="en-US" dirty="0" smtClean="0"/>
            </a:br>
            <a:r>
              <a:rPr lang="en-US" dirty="0" smtClean="0"/>
              <a:t>Great Ideas in Computer Architecture </a:t>
            </a:r>
            <a:br>
              <a:rPr lang="en-US" dirty="0" smtClean="0"/>
            </a:br>
            <a:r>
              <a:rPr lang="en-US" i="1" dirty="0" smtClean="0"/>
              <a:t>Overview and Berkeley Culture</a:t>
            </a:r>
            <a:endParaRPr lang="en-US" i="1" dirty="0"/>
          </a:p>
        </p:txBody>
      </p:sp>
      <p:sp>
        <p:nvSpPr>
          <p:cNvPr id="3" name="Subtitle 2"/>
          <p:cNvSpPr>
            <a:spLocks noGrp="1"/>
          </p:cNvSpPr>
          <p:nvPr>
            <p:ph type="subTitle" idx="1"/>
          </p:nvPr>
        </p:nvSpPr>
        <p:spPr>
          <a:xfrm>
            <a:off x="1016000" y="3886200"/>
            <a:ext cx="6959600" cy="1752600"/>
          </a:xfrm>
        </p:spPr>
        <p:txBody>
          <a:bodyPr>
            <a:normAutofit fontScale="92500"/>
          </a:bodyPr>
          <a:lstStyle/>
          <a:p>
            <a:r>
              <a:rPr lang="en-US" dirty="0" smtClean="0"/>
              <a:t>Instructor:</a:t>
            </a:r>
          </a:p>
          <a:p>
            <a:r>
              <a:rPr lang="en-US" dirty="0" smtClean="0"/>
              <a:t>David A. Patterson</a:t>
            </a:r>
          </a:p>
          <a:p>
            <a:r>
              <a:rPr lang="en-US" dirty="0" smtClean="0"/>
              <a:t>http://inst.eecs.Berkeley.edu/~cs61c/sp12</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Spring 2012 -- Lecture #28</a:t>
            </a:r>
            <a:endParaRPr lang="en-US" dirty="0"/>
          </a:p>
        </p:txBody>
      </p:sp>
      <p:sp>
        <p:nvSpPr>
          <p:cNvPr id="9" name="Date Placeholder 8"/>
          <p:cNvSpPr>
            <a:spLocks noGrp="1"/>
          </p:cNvSpPr>
          <p:nvPr>
            <p:ph type="dt" sz="half" idx="10"/>
          </p:nvPr>
        </p:nvSpPr>
        <p:spPr/>
        <p:txBody>
          <a:bodyPr/>
          <a:lstStyle/>
          <a:p>
            <a:fld id="{D31A4DF2-292E-C941-A08A-19B5D6FE7880}" type="datetime1">
              <a:rPr lang="en-US" smtClean="0"/>
              <a:pPr/>
              <a:t>4/24/12</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Powers of Ten inspired 61C Overview</a:t>
            </a:r>
            <a:endParaRPr lang="en-US" dirty="0"/>
          </a:p>
        </p:txBody>
      </p:sp>
      <p:sp>
        <p:nvSpPr>
          <p:cNvPr id="3" name="Content Placeholder 2"/>
          <p:cNvSpPr>
            <a:spLocks noGrp="1"/>
          </p:cNvSpPr>
          <p:nvPr>
            <p:ph idx="1"/>
          </p:nvPr>
        </p:nvSpPr>
        <p:spPr/>
        <p:txBody>
          <a:bodyPr/>
          <a:lstStyle/>
          <a:p>
            <a:r>
              <a:rPr lang="en-US" dirty="0" smtClean="0"/>
              <a:t>Going Top Down cover 3 Views</a:t>
            </a:r>
          </a:p>
          <a:p>
            <a:pPr marL="514350" indent="-514350">
              <a:buFont typeface="+mj-lt"/>
              <a:buAutoNum type="arabicPeriod"/>
            </a:pPr>
            <a:r>
              <a:rPr lang="en-US" dirty="0" smtClean="0"/>
              <a:t>Architecture (when possible)</a:t>
            </a:r>
          </a:p>
          <a:p>
            <a:pPr marL="514350" indent="-514350">
              <a:buFont typeface="+mj-lt"/>
              <a:buAutoNum type="arabicPeriod"/>
            </a:pPr>
            <a:r>
              <a:rPr lang="en-US" dirty="0" smtClean="0"/>
              <a:t>Physical Implementation of that architecture</a:t>
            </a:r>
          </a:p>
          <a:p>
            <a:pPr marL="514350" indent="-514350">
              <a:buFont typeface="+mj-lt"/>
              <a:buAutoNum type="arabicPeriod"/>
            </a:pPr>
            <a:r>
              <a:rPr lang="en-US" dirty="0" smtClean="0"/>
              <a:t>Programming system for that architecture and implementation (when possible)</a:t>
            </a:r>
          </a:p>
          <a:p>
            <a:pPr marL="514350" indent="-514350"/>
            <a:r>
              <a:rPr lang="en-US" dirty="0" smtClean="0"/>
              <a:t>http://www.powersof10.com/film</a:t>
            </a:r>
          </a:p>
          <a:p>
            <a:pPr marL="514350" indent="-514350">
              <a:buFont typeface="+mj-lt"/>
              <a:buAutoNum type="arabicPeriod"/>
            </a:pPr>
            <a:endParaRPr lang="en-US" dirty="0"/>
          </a:p>
        </p:txBody>
      </p:sp>
      <p:sp>
        <p:nvSpPr>
          <p:cNvPr id="4" name="Date Placeholder 3"/>
          <p:cNvSpPr>
            <a:spLocks noGrp="1"/>
          </p:cNvSpPr>
          <p:nvPr>
            <p:ph type="dt" sz="half" idx="10"/>
          </p:nvPr>
        </p:nvSpPr>
        <p:spPr/>
        <p:txBody>
          <a:bodyPr/>
          <a:lstStyle/>
          <a:p>
            <a:fld id="{EE516803-8D8F-A84A-89F0-6AABDA93995F}"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a:t>
            </a:r>
            <a:endParaRPr lang="en-US" dirty="0"/>
          </a:p>
        </p:txBody>
      </p:sp>
      <p:sp>
        <p:nvSpPr>
          <p:cNvPr id="4" name="Date Placeholder 3"/>
          <p:cNvSpPr>
            <a:spLocks noGrp="1"/>
          </p:cNvSpPr>
          <p:nvPr>
            <p:ph type="dt" sz="half" idx="10"/>
          </p:nvPr>
        </p:nvSpPr>
        <p:spPr/>
        <p:txBody>
          <a:bodyPr/>
          <a:lstStyle/>
          <a:p>
            <a:fld id="{004EDF4C-32D6-6545-BC06-B091A2E1B1B0}"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a:p>
        </p:txBody>
      </p:sp>
      <p:pic>
        <p:nvPicPr>
          <p:cNvPr id="7" name="Picture 6"/>
          <p:cNvPicPr>
            <a:picLocks noChangeAspect="1"/>
          </p:cNvPicPr>
          <p:nvPr/>
        </p:nvPicPr>
        <p:blipFill>
          <a:blip r:embed="rId3"/>
          <a:stretch>
            <a:fillRect/>
          </a:stretch>
        </p:blipFill>
        <p:spPr>
          <a:xfrm>
            <a:off x="1269735" y="1532818"/>
            <a:ext cx="6537093" cy="4624047"/>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4" name="Date Placeholder 3"/>
          <p:cNvSpPr>
            <a:spLocks noGrp="1"/>
          </p:cNvSpPr>
          <p:nvPr>
            <p:ph type="dt" sz="half" idx="10"/>
          </p:nvPr>
        </p:nvSpPr>
        <p:spPr/>
        <p:txBody>
          <a:bodyPr/>
          <a:lstStyle/>
          <a:p>
            <a:fld id="{41EDAF06-0C59-6D40-B41F-6A8771BF3DEB}"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12</a:t>
            </a:fld>
            <a:endParaRPr lang="en-US"/>
          </a:p>
        </p:txBody>
      </p:sp>
      <p:pic>
        <p:nvPicPr>
          <p:cNvPr id="7" name="Picture 6"/>
          <p:cNvPicPr>
            <a:picLocks noChangeAspect="1"/>
          </p:cNvPicPr>
          <p:nvPr/>
        </p:nvPicPr>
        <p:blipFill>
          <a:blip r:embed="rId2"/>
          <a:stretch>
            <a:fillRect/>
          </a:stretch>
        </p:blipFill>
        <p:spPr>
          <a:xfrm>
            <a:off x="884533" y="1180281"/>
            <a:ext cx="7200900" cy="5156200"/>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192" y="1149628"/>
            <a:ext cx="7440930" cy="5245100"/>
          </a:xfrm>
          <a:prstGeom prst="rect">
            <a:avLst/>
          </a:prstGeom>
        </p:spPr>
      </p:pic>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4" name="Date Placeholder 3"/>
          <p:cNvSpPr>
            <a:spLocks noGrp="1"/>
          </p:cNvSpPr>
          <p:nvPr>
            <p:ph type="dt" sz="half" idx="10"/>
          </p:nvPr>
        </p:nvSpPr>
        <p:spPr/>
        <p:txBody>
          <a:bodyPr/>
          <a:lstStyle/>
          <a:p>
            <a:fld id="{BE9DBB86-7F9C-914C-BBB4-D200CE5A91E6}"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13</a:t>
            </a:fld>
            <a:endParaRPr lang="en-US"/>
          </a:p>
        </p:txBody>
      </p:sp>
      <p:sp>
        <p:nvSpPr>
          <p:cNvPr id="9" name="TextBox 8"/>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14</a:t>
            </a:fld>
            <a:endParaRPr lang="en-US" smtClean="0"/>
          </a:p>
        </p:txBody>
      </p:sp>
      <p:sp>
        <p:nvSpPr>
          <p:cNvPr id="12" name="Date Placeholder 11"/>
          <p:cNvSpPr>
            <a:spLocks noGrp="1"/>
          </p:cNvSpPr>
          <p:nvPr>
            <p:ph type="dt" sz="half" idx="10"/>
          </p:nvPr>
        </p:nvSpPr>
        <p:spPr/>
        <p:txBody>
          <a:bodyPr/>
          <a:lstStyle/>
          <a:p>
            <a:fld id="{94CE8797-26CE-794C-8190-1EDDD57E1156}" type="datetime1">
              <a:rPr lang="en-US" smtClean="0"/>
              <a:pPr/>
              <a:t>4/24/12</a:t>
            </a:fld>
            <a:endParaRPr lang="en-US"/>
          </a:p>
        </p:txBody>
      </p:sp>
      <p:sp>
        <p:nvSpPr>
          <p:cNvPr id="13" name="Footer Placeholder 12"/>
          <p:cNvSpPr>
            <a:spLocks noGrp="1"/>
          </p:cNvSpPr>
          <p:nvPr>
            <p:ph type="ftr" sz="quarter" idx="11"/>
          </p:nvPr>
        </p:nvSpPr>
        <p:spPr/>
        <p:txBody>
          <a:bodyPr/>
          <a:lstStyle/>
          <a:p>
            <a:r>
              <a:rPr lang="en-US" smtClean="0"/>
              <a:t>Spring 2012 -- Lecture #28</a:t>
            </a:r>
            <a:endParaRPr lang="en-US"/>
          </a:p>
        </p:txBody>
      </p:sp>
      <p:pic>
        <p:nvPicPr>
          <p:cNvPr id="14" name="Picture 13"/>
          <p:cNvPicPr>
            <a:picLocks noChangeAspect="1"/>
          </p:cNvPicPr>
          <p:nvPr/>
        </p:nvPicPr>
        <p:blipFill>
          <a:blip r:embed="rId2"/>
          <a:stretch>
            <a:fillRect/>
          </a:stretch>
        </p:blipFill>
        <p:spPr>
          <a:xfrm>
            <a:off x="1295947" y="1149200"/>
            <a:ext cx="6678295" cy="5184140"/>
          </a:xfrm>
          <a:prstGeom prst="rect">
            <a:avLst/>
          </a:prstGeom>
        </p:spPr>
      </p:pic>
      <p:sp>
        <p:nvSpPr>
          <p:cNvPr id="15" name="TextBox 14"/>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15</a:t>
            </a:fld>
            <a:endParaRPr lang="en-US" smtClean="0"/>
          </a:p>
        </p:txBody>
      </p:sp>
      <p:pic>
        <p:nvPicPr>
          <p:cNvPr id="28676" name="Picture 3"/>
          <p:cNvPicPr>
            <a:picLocks noChangeAspect="1"/>
          </p:cNvPicPr>
          <p:nvPr/>
        </p:nvPicPr>
        <p:blipFill>
          <a:blip r:embed="rId2"/>
          <a:srcRect/>
          <a:stretch>
            <a:fillRect/>
          </a:stretch>
        </p:blipFill>
        <p:spPr bwMode="auto">
          <a:xfrm>
            <a:off x="640211" y="1444551"/>
            <a:ext cx="8311702" cy="5359474"/>
          </a:xfrm>
          <a:prstGeom prst="rect">
            <a:avLst/>
          </a:prstGeom>
          <a:noFill/>
          <a:ln w="9525">
            <a:noFill/>
            <a:miter lim="800000"/>
            <a:headEnd/>
            <a:tailEnd/>
          </a:ln>
        </p:spPr>
      </p:pic>
      <p:sp>
        <p:nvSpPr>
          <p:cNvPr id="12" name="Date Placeholder 11"/>
          <p:cNvSpPr>
            <a:spLocks noGrp="1"/>
          </p:cNvSpPr>
          <p:nvPr>
            <p:ph type="dt" sz="half" idx="10"/>
          </p:nvPr>
        </p:nvSpPr>
        <p:spPr/>
        <p:txBody>
          <a:bodyPr/>
          <a:lstStyle/>
          <a:p>
            <a:fld id="{A01D2F39-96DB-774A-9420-E26C210FB530}" type="datetime1">
              <a:rPr lang="en-US" smtClean="0"/>
              <a:pPr/>
              <a:t>4/24/12</a:t>
            </a:fld>
            <a:endParaRPr lang="en-US"/>
          </a:p>
        </p:txBody>
      </p:sp>
      <p:sp>
        <p:nvSpPr>
          <p:cNvPr id="13" name="Footer Placeholder 12"/>
          <p:cNvSpPr>
            <a:spLocks noGrp="1"/>
          </p:cNvSpPr>
          <p:nvPr>
            <p:ph type="ftr" sz="quarter" idx="11"/>
          </p:nvPr>
        </p:nvSpPr>
        <p:spPr/>
        <p:txBody>
          <a:bodyPr/>
          <a:lstStyle/>
          <a:p>
            <a:r>
              <a:rPr lang="en-US" smtClean="0"/>
              <a:t>Spring 2012 -- Lecture #28</a:t>
            </a:r>
            <a:endParaRPr lang="en-US"/>
          </a:p>
        </p:txBody>
      </p:sp>
      <p:sp>
        <p:nvSpPr>
          <p:cNvPr id="15" name="TextBox 14"/>
          <p:cNvSpPr txBox="1"/>
          <p:nvPr/>
        </p:nvSpPr>
        <p:spPr>
          <a:xfrm>
            <a:off x="7148342" y="35304"/>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grpSp>
        <p:nvGrpSpPr>
          <p:cNvPr id="17" name="Group 16"/>
          <p:cNvGrpSpPr/>
          <p:nvPr/>
        </p:nvGrpSpPr>
        <p:grpSpPr>
          <a:xfrm>
            <a:off x="3330575" y="4203700"/>
            <a:ext cx="5791200" cy="2278063"/>
            <a:chOff x="3330575" y="4203700"/>
            <a:chExt cx="5791200" cy="2278063"/>
          </a:xfrm>
        </p:grpSpPr>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sp>
          <p:nvSpPr>
            <p:cNvPr id="16" name="TextBox 15"/>
            <p:cNvSpPr txBox="1"/>
            <p:nvPr/>
          </p:nvSpPr>
          <p:spPr>
            <a:xfrm>
              <a:off x="6377006" y="4439793"/>
              <a:ext cx="1995658" cy="584776"/>
            </a:xfrm>
            <a:prstGeom prst="rect">
              <a:avLst/>
            </a:prstGeom>
            <a:noFill/>
          </p:spPr>
          <p:txBody>
            <a:bodyPr wrap="none" rtlCol="0">
              <a:spAutoFit/>
            </a:bodyPr>
            <a:lstStyle/>
            <a:p>
              <a:r>
                <a:rPr lang="en-US" sz="3200" dirty="0" smtClean="0">
                  <a:solidFill>
                    <a:schemeClr val="bg1"/>
                  </a:solidFill>
                </a:rPr>
                <a:t>10</a:t>
              </a:r>
              <a:r>
                <a:rPr lang="en-US" sz="3200" baseline="30000" dirty="0" smtClean="0">
                  <a:solidFill>
                    <a:schemeClr val="bg1"/>
                  </a:solidFill>
                </a:rPr>
                <a:t>3</a:t>
              </a:r>
              <a:r>
                <a:rPr lang="en-US" sz="3200" dirty="0" smtClean="0">
                  <a:solidFill>
                    <a:schemeClr val="bg1"/>
                  </a:solidFill>
                </a:rPr>
                <a:t> meters</a:t>
              </a:r>
              <a:endParaRPr lang="en-US" sz="3200" dirty="0">
                <a:solidFill>
                  <a:schemeClr val="bg1"/>
                </a:solidFill>
              </a:endParaRPr>
            </a:p>
          </p:txBody>
        </p:sp>
      </p:grpSp>
      <p:grpSp>
        <p:nvGrpSpPr>
          <p:cNvPr id="18" name="Group 17"/>
          <p:cNvGrpSpPr/>
          <p:nvPr/>
        </p:nvGrpSpPr>
        <p:grpSpPr>
          <a:xfrm>
            <a:off x="0" y="4391764"/>
            <a:ext cx="5562600" cy="2466236"/>
            <a:chOff x="0" y="4391764"/>
            <a:chExt cx="5562600" cy="2466236"/>
          </a:xfrm>
        </p:grpSpPr>
        <p:grpSp>
          <p:nvGrpSpPr>
            <p:cNvPr id="2" name="Group 10"/>
            <p:cNvGrpSpPr>
              <a:grpSpLocks/>
            </p:cNvGrpSpPr>
            <p:nvPr/>
          </p:nvGrpSpPr>
          <p:grpSpPr bwMode="auto">
            <a:xfrm>
              <a:off x="0" y="4416425"/>
              <a:ext cx="5562600" cy="2441575"/>
              <a:chOff x="-48" y="3353"/>
              <a:chExt cx="3504" cy="1538"/>
            </a:xfrm>
          </p:grpSpPr>
          <p:pic>
            <p:nvPicPr>
              <p:cNvPr id="28679" name="Picture 6"/>
              <p:cNvPicPr>
                <a:picLocks noChangeAspect="1" noChangeArrowheads="1"/>
              </p:cNvPicPr>
              <p:nvPr/>
            </p:nvPicPr>
            <p:blipFill>
              <a:blip r:embed="rId4"/>
              <a:srcRect/>
              <a:stretch>
                <a:fillRect/>
              </a:stretch>
            </p:blipFill>
            <p:spPr bwMode="auto">
              <a:xfrm>
                <a:off x="-48" y="3353"/>
                <a:ext cx="2050" cy="1538"/>
              </a:xfrm>
              <a:prstGeom prst="rect">
                <a:avLst/>
              </a:prstGeom>
              <a:noFill/>
              <a:ln w="9525">
                <a:noFill/>
                <a:miter lim="800000"/>
                <a:headEnd/>
                <a:tailEnd/>
              </a:ln>
            </p:spPr>
          </p:pic>
          <p:sp>
            <p:nvSpPr>
              <p:cNvPr id="28680" name="Rectangle 8"/>
              <p:cNvSpPr>
                <a:spLocks noChangeArrowheads="1"/>
              </p:cNvSpPr>
              <p:nvPr/>
            </p:nvSpPr>
            <p:spPr bwMode="auto">
              <a:xfrm>
                <a:off x="3024" y="3981"/>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4029"/>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14" name="TextBox 13"/>
            <p:cNvSpPr txBox="1"/>
            <p:nvPr/>
          </p:nvSpPr>
          <p:spPr>
            <a:xfrm>
              <a:off x="1353604" y="4391764"/>
              <a:ext cx="1995658" cy="584776"/>
            </a:xfrm>
            <a:prstGeom prst="rect">
              <a:avLst/>
            </a:prstGeom>
            <a:noFill/>
          </p:spPr>
          <p:txBody>
            <a:bodyPr wrap="none" rtlCol="0">
              <a:spAutoFit/>
            </a:bodyPr>
            <a:lstStyle/>
            <a:p>
              <a:r>
                <a:rPr lang="en-US" sz="3200" dirty="0" smtClean="0">
                  <a:solidFill>
                    <a:srgbClr val="FFFFFF"/>
                  </a:solidFill>
                </a:rPr>
                <a:t>10</a:t>
              </a:r>
              <a:r>
                <a:rPr lang="en-US" sz="3200" baseline="30000" dirty="0" smtClean="0">
                  <a:solidFill>
                    <a:srgbClr val="FFFFFF"/>
                  </a:solidFill>
                </a:rPr>
                <a:t>2</a:t>
              </a:r>
              <a:r>
                <a:rPr lang="en-US" sz="3200" dirty="0" smtClean="0">
                  <a:solidFill>
                    <a:srgbClr val="FFFFFF"/>
                  </a:solidFill>
                </a:rPr>
                <a:t> meters</a:t>
              </a:r>
              <a:endParaRPr lang="en-US" sz="3200" dirty="0">
                <a:solidFill>
                  <a:srgbClr val="FFFFFF"/>
                </a:solidFill>
              </a:endParaRPr>
            </a:p>
          </p:txBody>
        </p:sp>
      </p:grpSp>
      <p:sp>
        <p:nvSpPr>
          <p:cNvPr id="19" name="Rectangle 18"/>
          <p:cNvSpPr/>
          <p:nvPr/>
        </p:nvSpPr>
        <p:spPr>
          <a:xfrm rot="16200000">
            <a:off x="-710364" y="3632699"/>
            <a:ext cx="1882396" cy="461665"/>
          </a:xfrm>
          <a:prstGeom prst="rect">
            <a:avLst/>
          </a:prstGeom>
        </p:spPr>
        <p:txBody>
          <a:bodyPr wrap="none">
            <a:spAutoFit/>
          </a:bodyPr>
          <a:lstStyle/>
          <a:p>
            <a:r>
              <a:rPr lang="en-US" sz="2400" dirty="0" smtClean="0"/>
              <a:t>10 kilometers</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Google Warehouse</a:t>
            </a:r>
            <a:endParaRPr lang="en-US" dirty="0"/>
          </a:p>
        </p:txBody>
      </p:sp>
      <p:sp>
        <p:nvSpPr>
          <p:cNvPr id="7" name="Content Placeholder 6"/>
          <p:cNvSpPr>
            <a:spLocks noGrp="1"/>
          </p:cNvSpPr>
          <p:nvPr>
            <p:ph idx="1"/>
          </p:nvPr>
        </p:nvSpPr>
        <p:spPr/>
        <p:txBody>
          <a:bodyPr/>
          <a:lstStyle/>
          <a:p>
            <a:r>
              <a:rPr lang="en-US" dirty="0" smtClean="0"/>
              <a:t>90 meters by 75 meters, 10 Megawatts</a:t>
            </a:r>
          </a:p>
          <a:p>
            <a:r>
              <a:rPr lang="en-US" dirty="0" smtClean="0"/>
              <a:t>Contains 40,000 servers, 190,000 disks</a:t>
            </a:r>
          </a:p>
          <a:p>
            <a:r>
              <a:rPr lang="en-US" dirty="0" smtClean="0"/>
              <a:t>Power Utilization Effectiveness: 1.23</a:t>
            </a:r>
          </a:p>
          <a:p>
            <a:pPr lvl="1"/>
            <a:r>
              <a:rPr lang="en-US" dirty="0" smtClean="0"/>
              <a:t>85% of 0.23 overhead goes to cooling losses</a:t>
            </a:r>
          </a:p>
          <a:p>
            <a:pPr lvl="1"/>
            <a:r>
              <a:rPr lang="en-US" dirty="0" smtClean="0"/>
              <a:t>15% of 0.23 overhead goes to power losses</a:t>
            </a:r>
          </a:p>
          <a:p>
            <a:r>
              <a:rPr lang="en-US" dirty="0" smtClean="0"/>
              <a:t>Contains 45, 40-foot long containers</a:t>
            </a:r>
          </a:p>
          <a:p>
            <a:pPr lvl="1"/>
            <a:r>
              <a:rPr lang="en-US" dirty="0" smtClean="0"/>
              <a:t>8 feet </a:t>
            </a:r>
            <a:r>
              <a:rPr lang="en-US" dirty="0" err="1" smtClean="0"/>
              <a:t>x</a:t>
            </a:r>
            <a:r>
              <a:rPr lang="en-US" dirty="0" smtClean="0"/>
              <a:t> 9.5 feet </a:t>
            </a:r>
            <a:r>
              <a:rPr lang="en-US" dirty="0" err="1" smtClean="0"/>
              <a:t>x</a:t>
            </a:r>
            <a:r>
              <a:rPr lang="en-US" dirty="0" smtClean="0"/>
              <a:t> 40 feet</a:t>
            </a:r>
          </a:p>
          <a:p>
            <a:r>
              <a:rPr lang="en-US" dirty="0" smtClean="0"/>
              <a:t>30 stacked as double layer, 15 as single layer</a:t>
            </a:r>
          </a:p>
        </p:txBody>
      </p:sp>
      <p:sp>
        <p:nvSpPr>
          <p:cNvPr id="3" name="Date Placeholder 2"/>
          <p:cNvSpPr>
            <a:spLocks noGrp="1"/>
          </p:cNvSpPr>
          <p:nvPr>
            <p:ph type="dt" sz="half" idx="10"/>
          </p:nvPr>
        </p:nvSpPr>
        <p:spPr/>
        <p:txBody>
          <a:bodyPr/>
          <a:lstStyle/>
          <a:p>
            <a:fld id="{864F953E-6810-074E-9494-23DF5E441C57}"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 in WSCs</a:t>
            </a:r>
            <a:endParaRPr lang="en-US" dirty="0"/>
          </a:p>
        </p:txBody>
      </p:sp>
      <p:sp>
        <p:nvSpPr>
          <p:cNvPr id="4" name="Date Placeholder 3"/>
          <p:cNvSpPr>
            <a:spLocks noGrp="1"/>
          </p:cNvSpPr>
          <p:nvPr>
            <p:ph type="dt" sz="half" idx="10"/>
          </p:nvPr>
        </p:nvSpPr>
        <p:spPr/>
        <p:txBody>
          <a:bodyPr/>
          <a:lstStyle/>
          <a:p>
            <a:fld id="{395D7C56-8589-504F-9179-1641C16BB927}"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17</a:t>
            </a:fld>
            <a:endParaRPr lang="en-US"/>
          </a:p>
        </p:txBody>
      </p:sp>
      <p:pic>
        <p:nvPicPr>
          <p:cNvPr id="8" name="Picture 7" descr="ms_chicago_datacenter_interior.jpg"/>
          <p:cNvPicPr>
            <a:picLocks noChangeAspect="1"/>
          </p:cNvPicPr>
          <p:nvPr/>
        </p:nvPicPr>
        <p:blipFill>
          <a:blip r:embed="rId2"/>
          <a:stretch>
            <a:fillRect/>
          </a:stretch>
        </p:blipFill>
        <p:spPr>
          <a:xfrm>
            <a:off x="2357433" y="1688949"/>
            <a:ext cx="4532154" cy="4342184"/>
          </a:xfrm>
          <a:prstGeom prst="rect">
            <a:avLst/>
          </a:prstGeom>
        </p:spPr>
      </p:pic>
      <p:sp>
        <p:nvSpPr>
          <p:cNvPr id="11" name="TextBox 10"/>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9" name="Rectangle 8"/>
          <p:cNvSpPr/>
          <p:nvPr/>
        </p:nvSpPr>
        <p:spPr>
          <a:xfrm rot="16200000">
            <a:off x="-566620" y="3632699"/>
            <a:ext cx="1594908" cy="461665"/>
          </a:xfrm>
          <a:prstGeom prst="rect">
            <a:avLst/>
          </a:prstGeom>
        </p:spPr>
        <p:txBody>
          <a:bodyPr wrap="none">
            <a:spAutoFit/>
          </a:bodyPr>
          <a:lstStyle/>
          <a:p>
            <a:r>
              <a:rPr lang="en-US" sz="2400" dirty="0" smtClean="0"/>
              <a:t>100 meters</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3" name="Date Placeholder 2"/>
          <p:cNvSpPr>
            <a:spLocks noGrp="1"/>
          </p:cNvSpPr>
          <p:nvPr>
            <p:ph type="dt" sz="half" idx="10"/>
          </p:nvPr>
        </p:nvSpPr>
        <p:spPr/>
        <p:txBody>
          <a:bodyPr/>
          <a:lstStyle/>
          <a:p>
            <a:fld id="{0596EE66-A8BD-A54B-89A6-7B3AA77BFB83}"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18</a:t>
            </a:fld>
            <a:endParaRPr lang="en-US"/>
          </a:p>
        </p:txBody>
      </p:sp>
      <p:pic>
        <p:nvPicPr>
          <p:cNvPr id="6" name="Picture 5" descr="Fig6.19.GoogleContainerDrawing.JPG"/>
          <p:cNvPicPr>
            <a:picLocks noChangeAspect="1"/>
          </p:cNvPicPr>
          <p:nvPr/>
        </p:nvPicPr>
        <p:blipFill>
          <a:blip r:embed="rId2"/>
          <a:stretch>
            <a:fillRect/>
          </a:stretch>
        </p:blipFill>
        <p:spPr>
          <a:xfrm>
            <a:off x="799236" y="1204623"/>
            <a:ext cx="7239000" cy="5248275"/>
          </a:xfrm>
          <a:prstGeom prst="rect">
            <a:avLst/>
          </a:prstGeom>
        </p:spPr>
      </p:pic>
      <p:sp>
        <p:nvSpPr>
          <p:cNvPr id="7" name="TextBox 6"/>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10" name="Text Placeholder 9"/>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3" name="Content Placeholder 12"/>
          <p:cNvSpPr>
            <a:spLocks noGrp="1"/>
          </p:cNvSpPr>
          <p:nvPr>
            <p:ph sz="quarter" idx="4"/>
          </p:nvPr>
        </p:nvSpPr>
        <p:spPr>
          <a:xfrm>
            <a:off x="4645025" y="4072921"/>
            <a:ext cx="4041775" cy="2053242"/>
          </a:xfrm>
        </p:spPr>
        <p:txBody>
          <a:bodyPr>
            <a:normAutofit lnSpcReduction="10000"/>
          </a:bodyPr>
          <a:lstStyle/>
          <a:p>
            <a:r>
              <a:rPr lang="en-US" dirty="0" smtClean="0"/>
              <a:t>2 long rows, each  with 29 racks</a:t>
            </a:r>
          </a:p>
          <a:p>
            <a:r>
              <a:rPr lang="en-US" dirty="0" smtClean="0"/>
              <a:t>Cooling below raised floor</a:t>
            </a:r>
          </a:p>
          <a:p>
            <a:r>
              <a:rPr lang="en-US" dirty="0" smtClean="0"/>
              <a:t>Hot air returned behind racks</a:t>
            </a:r>
            <a:endParaRPr lang="en-US" dirty="0"/>
          </a:p>
        </p:txBody>
      </p:sp>
      <p:sp>
        <p:nvSpPr>
          <p:cNvPr id="4" name="Date Placeholder 3"/>
          <p:cNvSpPr>
            <a:spLocks noGrp="1"/>
          </p:cNvSpPr>
          <p:nvPr>
            <p:ph type="dt" sz="half" idx="10"/>
          </p:nvPr>
        </p:nvSpPr>
        <p:spPr/>
        <p:txBody>
          <a:bodyPr/>
          <a:lstStyle/>
          <a:p>
            <a:fld id="{90EBD5EC-D023-FD41-AAF0-4009435BE469}"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19</a:t>
            </a:fld>
            <a:endParaRPr lang="en-US"/>
          </a:p>
        </p:txBody>
      </p:sp>
      <p:pic>
        <p:nvPicPr>
          <p:cNvPr id="8" name="Picture 7" descr="Fig6.20.airflow-path.jpg"/>
          <p:cNvPicPr>
            <a:picLocks noChangeAspect="1"/>
          </p:cNvPicPr>
          <p:nvPr/>
        </p:nvPicPr>
        <p:blipFill>
          <a:blip r:embed="rId2"/>
          <a:stretch>
            <a:fillRect/>
          </a:stretch>
        </p:blipFill>
        <p:spPr>
          <a:xfrm>
            <a:off x="432818" y="1270048"/>
            <a:ext cx="3629072" cy="4334283"/>
          </a:xfrm>
          <a:prstGeom prst="rect">
            <a:avLst/>
          </a:prstGeom>
        </p:spPr>
      </p:pic>
      <p:pic>
        <p:nvPicPr>
          <p:cNvPr id="9" name="Picture 8"/>
          <p:cNvPicPr>
            <a:picLocks noChangeAspect="1"/>
          </p:cNvPicPr>
          <p:nvPr/>
        </p:nvPicPr>
        <p:blipFill>
          <a:blip r:embed="rId3"/>
          <a:stretch>
            <a:fillRect/>
          </a:stretch>
        </p:blipFill>
        <p:spPr>
          <a:xfrm>
            <a:off x="4092853" y="1291455"/>
            <a:ext cx="4894732" cy="2606286"/>
          </a:xfrm>
          <a:prstGeom prst="rect">
            <a:avLst/>
          </a:prstGeom>
        </p:spPr>
      </p:pic>
      <p:sp>
        <p:nvSpPr>
          <p:cNvPr id="14" name="TextBox 13"/>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5" name="Rectangle 14"/>
          <p:cNvSpPr/>
          <p:nvPr/>
        </p:nvSpPr>
        <p:spPr>
          <a:xfrm rot="16200000">
            <a:off x="-488624" y="3632699"/>
            <a:ext cx="1438916" cy="461665"/>
          </a:xfrm>
          <a:prstGeom prst="rect">
            <a:avLst/>
          </a:prstGeom>
        </p:spPr>
        <p:txBody>
          <a:bodyPr wrap="none">
            <a:spAutoFit/>
          </a:bodyPr>
          <a:lstStyle/>
          <a:p>
            <a:r>
              <a:rPr lang="en-US" sz="2400" dirty="0" smtClean="0"/>
              <a:t>10 meters</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err="1" smtClean="0"/>
              <a:t>Administrivia</a:t>
            </a:r>
            <a:endParaRPr lang="en-US" dirty="0" smtClean="0"/>
          </a:p>
          <a:p>
            <a:r>
              <a:rPr lang="en-US" dirty="0" smtClean="0"/>
              <a:t>Survey Results</a:t>
            </a:r>
          </a:p>
          <a:p>
            <a:r>
              <a:rPr lang="en-US" dirty="0" smtClean="0"/>
              <a:t>Extra Credit Top Scores</a:t>
            </a:r>
          </a:p>
          <a:p>
            <a:r>
              <a:rPr lang="en-US" dirty="0" smtClean="0"/>
              <a:t>Course Overview</a:t>
            </a:r>
          </a:p>
          <a:p>
            <a:r>
              <a:rPr lang="en-US" dirty="0" smtClean="0"/>
              <a:t>Cal Culture</a:t>
            </a:r>
          </a:p>
          <a:p>
            <a:r>
              <a:rPr lang="en-US" dirty="0" smtClean="0"/>
              <a:t>HKN Course Evaluation</a:t>
            </a:r>
          </a:p>
        </p:txBody>
      </p:sp>
      <p:sp>
        <p:nvSpPr>
          <p:cNvPr id="4" name="Date Placeholder 3"/>
          <p:cNvSpPr>
            <a:spLocks noGrp="1"/>
          </p:cNvSpPr>
          <p:nvPr>
            <p:ph type="dt" sz="half" idx="10"/>
          </p:nvPr>
        </p:nvSpPr>
        <p:spPr/>
        <p:txBody>
          <a:bodyPr/>
          <a:lstStyle/>
          <a:p>
            <a:fld id="{7C36D6A0-F19D-3E48-9DD2-4500B4CD267B}"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Container</a:t>
            </a:r>
            <a:endParaRPr lang="en-US" dirty="0"/>
          </a:p>
        </p:txBody>
      </p:sp>
      <p:sp>
        <p:nvSpPr>
          <p:cNvPr id="3" name="Date Placeholder 2"/>
          <p:cNvSpPr>
            <a:spLocks noGrp="1"/>
          </p:cNvSpPr>
          <p:nvPr>
            <p:ph type="dt" sz="half" idx="10"/>
          </p:nvPr>
        </p:nvSpPr>
        <p:spPr/>
        <p:txBody>
          <a:bodyPr/>
          <a:lstStyle/>
          <a:p>
            <a:fld id="{3240FFAC-39D9-8447-8185-203ABD8D0EE2}"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20</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318933"/>
            <a:ext cx="3031067" cy="461665"/>
          </a:xfrm>
          <a:prstGeom prst="rect">
            <a:avLst/>
          </a:prstGeom>
          <a:noFill/>
        </p:spPr>
        <p:txBody>
          <a:bodyPr wrap="square" rtlCol="0">
            <a:spAutoFit/>
          </a:bodyPr>
          <a:lstStyle/>
          <a:p>
            <a:r>
              <a:rPr lang="en-US" sz="2400" dirty="0" smtClean="0">
                <a:solidFill>
                  <a:srgbClr val="0000FF"/>
                </a:solidFill>
              </a:rPr>
              <a:t>Server </a:t>
            </a:r>
            <a:r>
              <a:rPr lang="en-US" sz="2400" dirty="0" smtClean="0"/>
              <a:t>(in rack format):</a:t>
            </a:r>
          </a:p>
        </p:txBody>
      </p:sp>
      <p:sp>
        <p:nvSpPr>
          <p:cNvPr id="11" name="TextBox 10"/>
          <p:cNvSpPr txBox="1"/>
          <p:nvPr/>
        </p:nvSpPr>
        <p:spPr>
          <a:xfrm>
            <a:off x="474133" y="5350933"/>
            <a:ext cx="4859867" cy="1200328"/>
          </a:xfrm>
          <a:prstGeom prst="rect">
            <a:avLst/>
          </a:prstGeom>
          <a:noFill/>
        </p:spPr>
        <p:txBody>
          <a:bodyPr wrap="square" rtlCol="0">
            <a:spAutoFit/>
          </a:bodyPr>
          <a:lstStyle/>
          <a:p>
            <a:r>
              <a:rPr lang="en-US" sz="2400" dirty="0" smtClean="0"/>
              <a:t>7 foot </a:t>
            </a:r>
            <a:r>
              <a:rPr lang="en-US" sz="2400" dirty="0" smtClean="0">
                <a:solidFill>
                  <a:srgbClr val="0000FF"/>
                </a:solidFill>
              </a:rPr>
              <a:t>Rack</a:t>
            </a:r>
            <a:r>
              <a:rPr lang="en-US" sz="2400" dirty="0" smtClean="0"/>
              <a:t>:  servers + Ethernet local area network switch in middle (“rack switch”)</a:t>
            </a:r>
            <a:endParaRPr lang="en-US" sz="2400" dirty="0"/>
          </a:p>
        </p:txBody>
      </p:sp>
      <p:sp>
        <p:nvSpPr>
          <p:cNvPr id="12" name="TextBox 11"/>
          <p:cNvSpPr txBox="1"/>
          <p:nvPr/>
        </p:nvSpPr>
        <p:spPr>
          <a:xfrm>
            <a:off x="5367867" y="4419599"/>
            <a:ext cx="3352800" cy="2308324"/>
          </a:xfrm>
          <a:prstGeom prst="rect">
            <a:avLst/>
          </a:prstGeom>
          <a:noFill/>
        </p:spPr>
        <p:txBody>
          <a:bodyPr wrap="square" rtlCol="0">
            <a:spAutoFit/>
          </a:bodyPr>
          <a:lstStyle/>
          <a:p>
            <a:r>
              <a:rPr lang="en-US" sz="2400" dirty="0" smtClean="0">
                <a:solidFill>
                  <a:srgbClr val="0000FF"/>
                </a:solidFill>
              </a:rPr>
              <a:t>Array </a:t>
            </a:r>
            <a:r>
              <a:rPr lang="en-US" sz="2400" dirty="0" smtClean="0"/>
              <a:t>(aka cluster):  </a:t>
            </a:r>
            <a:br>
              <a:rPr lang="en-US" sz="2400" dirty="0" smtClean="0"/>
            </a:br>
            <a:r>
              <a:rPr lang="en-US" sz="2400" dirty="0" smtClean="0"/>
              <a:t>server racks + larger local area network switch (“array switch”) 10X faster =&gt; cost 100X: cost f(N</a:t>
            </a:r>
            <a:r>
              <a:rPr lang="en-US" sz="2400" baseline="30000" dirty="0" smtClean="0"/>
              <a:t>2</a:t>
            </a:r>
            <a:r>
              <a:rPr lang="en-US" sz="2400" dirty="0" smtClean="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75253" cy="1143000"/>
          </a:xfrm>
        </p:spPr>
        <p:txBody>
          <a:bodyPr/>
          <a:lstStyle/>
          <a:p>
            <a:r>
              <a:rPr lang="en-US" dirty="0" smtClean="0"/>
              <a:t>Google Rack</a:t>
            </a:r>
            <a:endParaRPr lang="en-US" dirty="0"/>
          </a:p>
        </p:txBody>
      </p:sp>
      <p:sp>
        <p:nvSpPr>
          <p:cNvPr id="7" name="Content Placeholder 6"/>
          <p:cNvSpPr>
            <a:spLocks noGrp="1"/>
          </p:cNvSpPr>
          <p:nvPr>
            <p:ph sz="half" idx="1"/>
          </p:nvPr>
        </p:nvSpPr>
        <p:spPr/>
        <p:txBody>
          <a:bodyPr>
            <a:normAutofit fontScale="92500" lnSpcReduction="20000"/>
          </a:bodyPr>
          <a:lstStyle/>
          <a:p>
            <a:r>
              <a:rPr lang="en-US" dirty="0" smtClean="0"/>
              <a:t>Google rack with 20 servers + Network Switch in the middle</a:t>
            </a:r>
          </a:p>
          <a:p>
            <a:r>
              <a:rPr lang="en-US" dirty="0" smtClean="0"/>
              <a:t>48-port 1 Gigabit/sec Ethernet switch every other rack</a:t>
            </a:r>
          </a:p>
          <a:p>
            <a:r>
              <a:rPr lang="en-US" dirty="0" smtClean="0"/>
              <a:t>Array switches connect to racks via multiple 1 </a:t>
            </a:r>
            <a:r>
              <a:rPr lang="en-US" dirty="0" err="1" smtClean="0"/>
              <a:t>Gbit/s</a:t>
            </a:r>
            <a:r>
              <a:rPr lang="en-US" dirty="0" smtClean="0"/>
              <a:t> links</a:t>
            </a:r>
          </a:p>
          <a:p>
            <a:r>
              <a:rPr lang="en-US" dirty="0" smtClean="0"/>
              <a:t>2 datacenter routers connect to array switches over 10 </a:t>
            </a:r>
            <a:r>
              <a:rPr lang="en-US" dirty="0" err="1" smtClean="0"/>
              <a:t>Gbit/s</a:t>
            </a:r>
            <a:r>
              <a:rPr lang="en-US" dirty="0" smtClean="0"/>
              <a:t> links</a:t>
            </a:r>
            <a:endParaRPr lang="en-US" dirty="0"/>
          </a:p>
        </p:txBody>
      </p:sp>
      <p:sp>
        <p:nvSpPr>
          <p:cNvPr id="3" name="Date Placeholder 2"/>
          <p:cNvSpPr>
            <a:spLocks noGrp="1"/>
          </p:cNvSpPr>
          <p:nvPr>
            <p:ph type="dt" sz="half" idx="10"/>
          </p:nvPr>
        </p:nvSpPr>
        <p:spPr/>
        <p:txBody>
          <a:bodyPr/>
          <a:lstStyle/>
          <a:p>
            <a:fld id="{D73065A8-6F39-0941-82E8-8F20772965BD}"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21</a:t>
            </a:fld>
            <a:endParaRPr lang="en-US"/>
          </a:p>
        </p:txBody>
      </p:sp>
      <p:pic>
        <p:nvPicPr>
          <p:cNvPr id="6" name="Picture 5"/>
          <p:cNvPicPr>
            <a:picLocks noChangeAspect="1"/>
          </p:cNvPicPr>
          <p:nvPr/>
        </p:nvPicPr>
        <p:blipFill>
          <a:blip r:embed="rId2"/>
          <a:stretch>
            <a:fillRect/>
          </a:stretch>
        </p:blipFill>
        <p:spPr>
          <a:xfrm>
            <a:off x="4624550" y="843051"/>
            <a:ext cx="3556000" cy="5716270"/>
          </a:xfrm>
          <a:prstGeom prst="rect">
            <a:avLst/>
          </a:prstGeom>
        </p:spPr>
      </p:pic>
      <p:sp>
        <p:nvSpPr>
          <p:cNvPr id="9" name="TextBox 8"/>
          <p:cNvSpPr txBox="1"/>
          <p:nvPr/>
        </p:nvSpPr>
        <p:spPr>
          <a:xfrm>
            <a:off x="7148342" y="0"/>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0" name="Rectangle 9"/>
          <p:cNvSpPr/>
          <p:nvPr/>
        </p:nvSpPr>
        <p:spPr>
          <a:xfrm rot="16200000">
            <a:off x="-359608" y="3632699"/>
            <a:ext cx="1180882" cy="461665"/>
          </a:xfrm>
          <a:prstGeom prst="rect">
            <a:avLst/>
          </a:prstGeom>
        </p:spPr>
        <p:txBody>
          <a:bodyPr wrap="none">
            <a:spAutoFit/>
          </a:bodyPr>
          <a:lstStyle/>
          <a:p>
            <a:r>
              <a:rPr lang="en-US" sz="2400" dirty="0" smtClean="0"/>
              <a:t>1 meter</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Programming WSC: MapReduce</a:t>
            </a:r>
            <a:endParaRPr lang="en-US" dirty="0"/>
          </a:p>
        </p:txBody>
      </p:sp>
      <p:sp>
        <p:nvSpPr>
          <p:cNvPr id="11" name="Content Placeholder 10"/>
          <p:cNvSpPr>
            <a:spLocks noGrp="1"/>
          </p:cNvSpPr>
          <p:nvPr>
            <p:ph idx="1"/>
          </p:nvPr>
        </p:nvSpPr>
        <p:spPr>
          <a:xfrm>
            <a:off x="457200" y="1600200"/>
            <a:ext cx="8686800" cy="5257800"/>
          </a:xfrm>
        </p:spPr>
        <p:txBody>
          <a:bodyPr>
            <a:normAutofit fontScale="70000" lnSpcReduction="20000"/>
          </a:bodyPr>
          <a:lstStyle/>
          <a:p>
            <a:pPr>
              <a:buNone/>
            </a:pPr>
            <a:r>
              <a:rPr lang="en-US" dirty="0" smtClean="0"/>
              <a:t>   public static class </a:t>
            </a:r>
            <a:r>
              <a:rPr lang="en-US" dirty="0" err="1" smtClean="0"/>
              <a:t>SumReduce</a:t>
            </a:r>
            <a:r>
              <a:rPr lang="en-US" dirty="0" smtClean="0"/>
              <a:t> extends Reducer&lt;Text, </a:t>
            </a:r>
            <a:r>
              <a:rPr lang="en-US" dirty="0" err="1" smtClean="0"/>
              <a:t>LongWritable</a:t>
            </a:r>
            <a:r>
              <a:rPr lang="en-US" dirty="0" smtClean="0"/>
              <a:t>, Text, </a:t>
            </a:r>
            <a:r>
              <a:rPr lang="en-US" dirty="0" err="1" smtClean="0"/>
              <a:t>LongWritable</a:t>
            </a:r>
            <a:r>
              <a:rPr lang="en-US" dirty="0" smtClean="0"/>
              <a:t>&gt; {       </a:t>
            </a:r>
          </a:p>
          <a:p>
            <a:pPr>
              <a:buNone/>
            </a:pPr>
            <a:r>
              <a:rPr lang="en-US" dirty="0" smtClean="0"/>
              <a:t>/** Actual reduce function.           </a:t>
            </a:r>
          </a:p>
          <a:p>
            <a:pPr>
              <a:buNone/>
            </a:pPr>
            <a:r>
              <a:rPr lang="en-US" dirty="0" smtClean="0"/>
              <a:t>* @</a:t>
            </a:r>
            <a:r>
              <a:rPr lang="en-US" dirty="0" err="1" smtClean="0"/>
              <a:t>param</a:t>
            </a:r>
            <a:r>
              <a:rPr lang="en-US" dirty="0" smtClean="0"/>
              <a:t> key Word.        </a:t>
            </a:r>
          </a:p>
          <a:p>
            <a:pPr>
              <a:buNone/>
            </a:pPr>
            <a:r>
              <a:rPr lang="en-US" dirty="0" smtClean="0"/>
              <a:t>*  @</a:t>
            </a:r>
            <a:r>
              <a:rPr lang="en-US" dirty="0" err="1" smtClean="0"/>
              <a:t>param</a:t>
            </a:r>
            <a:r>
              <a:rPr lang="en-US" dirty="0" smtClean="0"/>
              <a:t> values Values for this word (partial counts).        </a:t>
            </a:r>
          </a:p>
          <a:p>
            <a:pPr>
              <a:buNone/>
            </a:pPr>
            <a:r>
              <a:rPr lang="en-US" dirty="0" smtClean="0"/>
              <a:t>* @</a:t>
            </a:r>
            <a:r>
              <a:rPr lang="en-US" dirty="0" err="1" smtClean="0"/>
              <a:t>param</a:t>
            </a:r>
            <a:r>
              <a:rPr lang="en-US" dirty="0" smtClean="0"/>
              <a:t> context </a:t>
            </a:r>
            <a:r>
              <a:rPr lang="en-US" dirty="0" err="1" smtClean="0"/>
              <a:t>ReducerContext</a:t>
            </a:r>
            <a:r>
              <a:rPr lang="en-US" dirty="0" smtClean="0"/>
              <a:t> object for accessing output,        </a:t>
            </a:r>
          </a:p>
          <a:p>
            <a:pPr>
              <a:buNone/>
            </a:pPr>
            <a:r>
              <a:rPr lang="en-US" dirty="0" smtClean="0"/>
              <a:t>*                configuration information, etc.       </a:t>
            </a:r>
          </a:p>
          <a:p>
            <a:pPr>
              <a:buNone/>
            </a:pPr>
            <a:r>
              <a:rPr lang="en-US" dirty="0" smtClean="0"/>
              <a:t>*/       </a:t>
            </a:r>
          </a:p>
          <a:p>
            <a:pPr>
              <a:buNone/>
            </a:pPr>
            <a:r>
              <a:rPr lang="en-US" dirty="0" smtClean="0"/>
              <a:t>@Override        </a:t>
            </a:r>
          </a:p>
          <a:p>
            <a:pPr>
              <a:buNone/>
            </a:pPr>
            <a:r>
              <a:rPr lang="en-US" dirty="0" smtClean="0"/>
              <a:t>public void </a:t>
            </a:r>
            <a:r>
              <a:rPr lang="en-US" dirty="0" err="1" smtClean="0"/>
              <a:t>reduce(Text</a:t>
            </a:r>
            <a:r>
              <a:rPr lang="en-US" dirty="0" smtClean="0"/>
              <a:t> key, </a:t>
            </a:r>
            <a:r>
              <a:rPr lang="en-US" dirty="0" err="1" smtClean="0"/>
              <a:t>Iterable</a:t>
            </a:r>
            <a:r>
              <a:rPr lang="en-US" dirty="0" smtClean="0"/>
              <a:t>&lt;</a:t>
            </a:r>
            <a:r>
              <a:rPr lang="en-US" dirty="0" err="1" smtClean="0"/>
              <a:t>LongWritable</a:t>
            </a:r>
            <a:r>
              <a:rPr lang="en-US" dirty="0" smtClean="0"/>
              <a:t>&gt;values,               </a:t>
            </a:r>
          </a:p>
          <a:p>
            <a:pPr>
              <a:buNone/>
            </a:pPr>
            <a:r>
              <a:rPr lang="en-US" dirty="0" smtClean="0"/>
              <a:t>		Context context) throws </a:t>
            </a:r>
            <a:r>
              <a:rPr lang="en-US" dirty="0" err="1" smtClean="0"/>
              <a:t>IOException</a:t>
            </a:r>
            <a:r>
              <a:rPr lang="en-US" dirty="0" smtClean="0"/>
              <a:t>, </a:t>
            </a:r>
            <a:r>
              <a:rPr lang="en-US" dirty="0" err="1" smtClean="0"/>
              <a:t>InterruptedException</a:t>
            </a:r>
            <a:r>
              <a:rPr lang="en-US" dirty="0" smtClean="0"/>
              <a:t> {           </a:t>
            </a:r>
            <a:br>
              <a:rPr lang="en-US" dirty="0" smtClean="0"/>
            </a:br>
            <a:r>
              <a:rPr lang="en-US" dirty="0" smtClean="0"/>
              <a:t>long sum = 0L;          </a:t>
            </a:r>
          </a:p>
          <a:p>
            <a:pPr>
              <a:buNone/>
            </a:pPr>
            <a:r>
              <a:rPr lang="en-US" dirty="0" smtClean="0"/>
              <a:t> for (</a:t>
            </a:r>
            <a:r>
              <a:rPr lang="en-US" dirty="0" err="1" smtClean="0"/>
              <a:t>LongWritable</a:t>
            </a:r>
            <a:r>
              <a:rPr lang="en-US" dirty="0" smtClean="0"/>
              <a:t> value : values) {sum += </a:t>
            </a:r>
            <a:r>
              <a:rPr lang="en-US" dirty="0" err="1" smtClean="0"/>
              <a:t>value.get</a:t>
            </a:r>
            <a:r>
              <a:rPr lang="en-US" dirty="0" smtClean="0"/>
              <a:t>();}          </a:t>
            </a:r>
            <a:br>
              <a:rPr lang="en-US" dirty="0" smtClean="0"/>
            </a:br>
            <a:r>
              <a:rPr lang="en-US" dirty="0" smtClean="0"/>
              <a:t> </a:t>
            </a:r>
            <a:r>
              <a:rPr lang="en-US" dirty="0" err="1" smtClean="0"/>
              <a:t>context.write(key</a:t>
            </a:r>
            <a:r>
              <a:rPr lang="en-US" dirty="0" smtClean="0"/>
              <a:t>, new </a:t>
            </a:r>
            <a:r>
              <a:rPr lang="en-US" dirty="0" err="1" smtClean="0"/>
              <a:t>LongWritable(sum</a:t>
            </a:r>
            <a:r>
              <a:rPr lang="en-US" dirty="0" smtClean="0"/>
              <a:t>));      </a:t>
            </a:r>
          </a:p>
          <a:p>
            <a:pPr>
              <a:buNone/>
            </a:pPr>
            <a:r>
              <a:rPr lang="en-US" dirty="0" smtClean="0"/>
              <a:t>   }   </a:t>
            </a:r>
          </a:p>
          <a:p>
            <a:pPr>
              <a:buNone/>
            </a:pPr>
            <a:r>
              <a:rPr lang="en-US" dirty="0" smtClean="0"/>
              <a:t>}</a:t>
            </a:r>
            <a:endParaRPr lang="en-US" dirty="0"/>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22</a:t>
            </a:fld>
            <a:endParaRPr lang="en-US"/>
          </a:p>
        </p:txBody>
      </p:sp>
      <p:sp>
        <p:nvSpPr>
          <p:cNvPr id="7" name="Date Placeholder 6"/>
          <p:cNvSpPr>
            <a:spLocks noGrp="1"/>
          </p:cNvSpPr>
          <p:nvPr>
            <p:ph type="dt" sz="half" idx="10"/>
          </p:nvPr>
        </p:nvSpPr>
        <p:spPr/>
        <p:txBody>
          <a:bodyPr/>
          <a:lstStyle/>
          <a:p>
            <a:fld id="{47641EA5-0E74-B349-88E5-F7ECE8AC64A5}" type="datetime1">
              <a:rPr lang="en-US" smtClean="0"/>
              <a:pPr/>
              <a:t>4/24/12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Warehouse Scale Computer</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smtClean="0">
                <a:solidFill>
                  <a:srgbClr val="FF0000"/>
                </a:solidFill>
              </a:rPr>
              <a:t>Layers of Representation/Interpretation</a:t>
            </a:r>
          </a:p>
          <a:p>
            <a:pPr marL="914400" lvl="1" indent="-514350"/>
            <a:r>
              <a:rPr lang="en-US" dirty="0" smtClean="0">
                <a:solidFill>
                  <a:srgbClr val="FF0000"/>
                </a:solidFill>
              </a:rPr>
              <a:t>WSC, Container, Rack</a:t>
            </a:r>
          </a:p>
          <a:p>
            <a:pPr marL="514350" indent="-514350">
              <a:buFont typeface="+mj-lt"/>
              <a:buAutoNum type="arabicPeriod"/>
            </a:pPr>
            <a:r>
              <a:rPr lang="en-US" dirty="0" smtClean="0"/>
              <a:t>Moore’s Law</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Task Level Parallelism, Data Level Parallelism</a:t>
            </a:r>
          </a:p>
          <a:p>
            <a:pPr marL="514350" indent="-514350">
              <a:buFont typeface="+mj-lt"/>
              <a:buAutoNum type="arabicPeriod"/>
            </a:pPr>
            <a:r>
              <a:rPr lang="en-US" dirty="0" smtClean="0">
                <a:solidFill>
                  <a:srgbClr val="FF0000"/>
                </a:solidFill>
              </a:rPr>
              <a:t>Performance Measurement &amp; Improvement</a:t>
            </a:r>
          </a:p>
          <a:p>
            <a:pPr marL="914400" lvl="1" indent="-514350"/>
            <a:r>
              <a:rPr lang="en-US" dirty="0" smtClean="0">
                <a:solidFill>
                  <a:srgbClr val="FF0000"/>
                </a:solidFill>
              </a:rPr>
              <a:t>Measure PUE to improve PUE</a:t>
            </a:r>
          </a:p>
          <a:p>
            <a:pPr marL="514350" indent="-514350">
              <a:buFont typeface="+mj-lt"/>
              <a:buAutoNum type="arabicPeriod"/>
            </a:pPr>
            <a:r>
              <a:rPr lang="en-US" dirty="0" smtClean="0">
                <a:solidFill>
                  <a:srgbClr val="FF0000"/>
                </a:solidFill>
              </a:rPr>
              <a:t>Dependability via Redundancy</a:t>
            </a:r>
          </a:p>
          <a:p>
            <a:pPr marL="914400" lvl="1" indent="-514350"/>
            <a:r>
              <a:rPr lang="en-US" dirty="0" smtClean="0">
                <a:solidFill>
                  <a:srgbClr val="FF0000"/>
                </a:solidFill>
              </a:rPr>
              <a:t>Multiple WSCs, Multiple Racks, Multiple Switches</a:t>
            </a:r>
          </a:p>
        </p:txBody>
      </p:sp>
      <p:sp>
        <p:nvSpPr>
          <p:cNvPr id="3" name="Date Placeholder 2"/>
          <p:cNvSpPr>
            <a:spLocks noGrp="1"/>
          </p:cNvSpPr>
          <p:nvPr>
            <p:ph type="dt" sz="half" idx="10"/>
          </p:nvPr>
        </p:nvSpPr>
        <p:spPr/>
        <p:txBody>
          <a:bodyPr/>
          <a:lstStyle/>
          <a:p>
            <a:fld id="{D0CF0DFE-2BC7-714E-ABFC-2EF3655C82E8}"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416957"/>
            <a:ext cx="9003665" cy="4749800"/>
          </a:xfrm>
          <a:prstGeom prst="rect">
            <a:avLst/>
          </a:prstGeom>
        </p:spPr>
      </p:pic>
      <p:sp>
        <p:nvSpPr>
          <p:cNvPr id="2" name="Title 1"/>
          <p:cNvSpPr>
            <a:spLocks noGrp="1"/>
          </p:cNvSpPr>
          <p:nvPr>
            <p:ph type="title"/>
          </p:nvPr>
        </p:nvSpPr>
        <p:spPr/>
        <p:txBody>
          <a:bodyPr/>
          <a:lstStyle/>
          <a:p>
            <a:r>
              <a:rPr lang="en-US" dirty="0" smtClean="0"/>
              <a:t>Google Server Internals</a:t>
            </a:r>
            <a:endParaRPr lang="en-US" dirty="0"/>
          </a:p>
        </p:txBody>
      </p:sp>
      <p:sp>
        <p:nvSpPr>
          <p:cNvPr id="4" name="Date Placeholder 3"/>
          <p:cNvSpPr>
            <a:spLocks noGrp="1"/>
          </p:cNvSpPr>
          <p:nvPr>
            <p:ph type="dt" sz="half" idx="10"/>
          </p:nvPr>
        </p:nvSpPr>
        <p:spPr/>
        <p:txBody>
          <a:bodyPr/>
          <a:lstStyle/>
          <a:p>
            <a:fld id="{FE55828A-D635-1947-B5BA-711128EA72B0}"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24</a:t>
            </a:fld>
            <a:endParaRPr lang="en-US"/>
          </a:p>
        </p:txBody>
      </p:sp>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23153" y="1431874"/>
            <a:ext cx="8653462" cy="4929780"/>
          </a:xfrm>
          <a:prstGeom prst="rect">
            <a:avLst/>
          </a:prstGeom>
          <a:noFill/>
          <a:ln w="9525">
            <a:noFill/>
            <a:miter lim="800000"/>
            <a:headEnd/>
            <a:tailEnd/>
          </a:ln>
          <a:effectLst/>
        </p:spPr>
      </p:pic>
      <p:sp>
        <p:nvSpPr>
          <p:cNvPr id="10" name="TextBox 9"/>
          <p:cNvSpPr txBox="1"/>
          <p:nvPr/>
        </p:nvSpPr>
        <p:spPr>
          <a:xfrm>
            <a:off x="7148342" y="383204"/>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
        <p:nvSpPr>
          <p:cNvPr id="11" name="Rectangle 10"/>
          <p:cNvSpPr/>
          <p:nvPr/>
        </p:nvSpPr>
        <p:spPr>
          <a:xfrm rot="16200000">
            <a:off x="-796851" y="3632699"/>
            <a:ext cx="2055370" cy="461665"/>
          </a:xfrm>
          <a:prstGeom prst="rect">
            <a:avLst/>
          </a:prstGeom>
        </p:spPr>
        <p:txBody>
          <a:bodyPr wrap="none">
            <a:spAutoFit/>
          </a:bodyPr>
          <a:lstStyle/>
          <a:p>
            <a:r>
              <a:rPr lang="en-US" sz="2400" dirty="0" smtClean="0"/>
              <a:t>10 centimeters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Board Details</a:t>
            </a:r>
            <a:endParaRPr lang="en-US" dirty="0"/>
          </a:p>
        </p:txBody>
      </p:sp>
      <p:sp>
        <p:nvSpPr>
          <p:cNvPr id="8" name="Content Placeholder 7"/>
          <p:cNvSpPr>
            <a:spLocks noGrp="1"/>
          </p:cNvSpPr>
          <p:nvPr>
            <p:ph sz="half" idx="1"/>
          </p:nvPr>
        </p:nvSpPr>
        <p:spPr/>
        <p:txBody>
          <a:bodyPr>
            <a:normAutofit/>
          </a:bodyPr>
          <a:lstStyle/>
          <a:p>
            <a:r>
              <a:rPr lang="en-US" dirty="0" smtClean="0"/>
              <a:t>Supplies only 12 volts</a:t>
            </a:r>
          </a:p>
          <a:p>
            <a:r>
              <a:rPr lang="en-US" dirty="0" smtClean="0"/>
              <a:t>Battery per board vs. large battery room</a:t>
            </a:r>
          </a:p>
          <a:p>
            <a:pPr lvl="1"/>
            <a:r>
              <a:rPr lang="en-US" dirty="0" smtClean="0"/>
              <a:t>Improves PUE: 99.99% efficient local battery </a:t>
            </a:r>
            <a:r>
              <a:rPr lang="en-US" dirty="0" err="1" smtClean="0"/>
              <a:t>vs</a:t>
            </a:r>
            <a:r>
              <a:rPr lang="en-US" dirty="0" smtClean="0"/>
              <a:t> 94% for battery room</a:t>
            </a:r>
          </a:p>
          <a:p>
            <a:r>
              <a:rPr lang="en-US" dirty="0" smtClean="0"/>
              <a:t>2 SATA Disk Drives</a:t>
            </a:r>
          </a:p>
          <a:p>
            <a:pPr lvl="1"/>
            <a:r>
              <a:rPr lang="en-US" dirty="0" smtClean="0"/>
              <a:t>1 Terabyte capacity each</a:t>
            </a:r>
          </a:p>
          <a:p>
            <a:pPr lvl="1"/>
            <a:r>
              <a:rPr lang="en-US" dirty="0" smtClean="0"/>
              <a:t>3.5 inch disk drive</a:t>
            </a:r>
          </a:p>
          <a:p>
            <a:pPr lvl="1"/>
            <a:r>
              <a:rPr lang="en-US" dirty="0" smtClean="0"/>
              <a:t>7200 RPM</a:t>
            </a:r>
          </a:p>
          <a:p>
            <a:pPr lvl="1"/>
            <a:endParaRPr lang="en-US" dirty="0" smtClean="0"/>
          </a:p>
          <a:p>
            <a:pPr lvl="1"/>
            <a:endParaRPr lang="en-US" dirty="0" smtClean="0"/>
          </a:p>
          <a:p>
            <a:endParaRPr lang="en-US" dirty="0"/>
          </a:p>
        </p:txBody>
      </p:sp>
      <p:sp>
        <p:nvSpPr>
          <p:cNvPr id="9" name="Content Placeholder 8"/>
          <p:cNvSpPr>
            <a:spLocks noGrp="1"/>
          </p:cNvSpPr>
          <p:nvPr>
            <p:ph sz="half" idx="2"/>
          </p:nvPr>
        </p:nvSpPr>
        <p:spPr/>
        <p:txBody>
          <a:bodyPr>
            <a:normAutofit/>
          </a:bodyPr>
          <a:lstStyle/>
          <a:p>
            <a:r>
              <a:rPr lang="en-US" dirty="0" smtClean="0"/>
              <a:t>2 AMD </a:t>
            </a:r>
            <a:r>
              <a:rPr lang="en-US" dirty="0" err="1" smtClean="0"/>
              <a:t>Opteron</a:t>
            </a:r>
            <a:r>
              <a:rPr lang="en-US" dirty="0" smtClean="0"/>
              <a:t> Microprocessors</a:t>
            </a:r>
          </a:p>
          <a:p>
            <a:pPr lvl="1"/>
            <a:r>
              <a:rPr lang="en-US" dirty="0" smtClean="0"/>
              <a:t>Dual Core, 2.2 GHz</a:t>
            </a:r>
          </a:p>
          <a:p>
            <a:r>
              <a:rPr lang="en-US" dirty="0" smtClean="0"/>
              <a:t>8 </a:t>
            </a:r>
            <a:r>
              <a:rPr lang="en-US" dirty="0" err="1" smtClean="0"/>
              <a:t>DIMMs</a:t>
            </a:r>
            <a:endParaRPr lang="en-US" dirty="0" smtClean="0"/>
          </a:p>
          <a:p>
            <a:pPr lvl="1"/>
            <a:r>
              <a:rPr lang="en-US" dirty="0" smtClean="0"/>
              <a:t>8 GB DDR2 DRAM</a:t>
            </a:r>
          </a:p>
          <a:p>
            <a:r>
              <a:rPr lang="en-US" dirty="0" smtClean="0"/>
              <a:t>1 </a:t>
            </a:r>
            <a:r>
              <a:rPr lang="en-US" dirty="0" err="1" smtClean="0"/>
              <a:t>Gbit</a:t>
            </a:r>
            <a:r>
              <a:rPr lang="en-US" dirty="0" smtClean="0"/>
              <a:t>/sec Ethernet Network Interface Card</a:t>
            </a:r>
          </a:p>
          <a:p>
            <a:pPr lvl="1">
              <a:buNone/>
            </a:pPr>
            <a:r>
              <a:rPr lang="en-US" dirty="0" smtClean="0"/>
              <a:t>	</a:t>
            </a:r>
            <a:endParaRPr lang="en-US" dirty="0"/>
          </a:p>
        </p:txBody>
      </p:sp>
      <p:sp>
        <p:nvSpPr>
          <p:cNvPr id="4" name="Date Placeholder 3"/>
          <p:cNvSpPr>
            <a:spLocks noGrp="1"/>
          </p:cNvSpPr>
          <p:nvPr>
            <p:ph type="dt" sz="half" idx="10"/>
          </p:nvPr>
        </p:nvSpPr>
        <p:spPr/>
        <p:txBody>
          <a:bodyPr/>
          <a:lstStyle/>
          <a:p>
            <a:fld id="{4D906542-016B-0246-BC9B-5B1E67E9806B}"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Programming Multicore Microprocessor: OpenMP</a:t>
            </a:r>
            <a:endParaRPr lang="en-US" dirty="0"/>
          </a:p>
        </p:txBody>
      </p:sp>
      <p:sp>
        <p:nvSpPr>
          <p:cNvPr id="7" name="Content Placeholder 6"/>
          <p:cNvSpPr>
            <a:spLocks noGrp="1"/>
          </p:cNvSpPr>
          <p:nvPr>
            <p:ph idx="1"/>
          </p:nvPr>
        </p:nvSpPr>
        <p:spPr/>
        <p:txBody>
          <a:bodyPr>
            <a:normAutofit fontScale="77500" lnSpcReduction="20000"/>
          </a:bodyPr>
          <a:lstStyle/>
          <a:p>
            <a:pPr>
              <a:buNone/>
            </a:pPr>
            <a:r>
              <a:rPr lang="en-US" dirty="0" smtClean="0">
                <a:latin typeface="+mj-lt"/>
                <a:cs typeface="Courier New"/>
              </a:rPr>
              <a:t>#include &lt;</a:t>
            </a:r>
            <a:r>
              <a:rPr lang="en-US" dirty="0" err="1" smtClean="0">
                <a:latin typeface="+mj-lt"/>
                <a:cs typeface="Courier New"/>
              </a:rPr>
              <a:t>omp.h</a:t>
            </a:r>
            <a:r>
              <a:rPr lang="en-US" dirty="0" smtClean="0">
                <a:latin typeface="+mj-lt"/>
                <a:cs typeface="Courier New"/>
              </a:rPr>
              <a:t>&gt;</a:t>
            </a:r>
          </a:p>
          <a:p>
            <a:pPr>
              <a:buNone/>
            </a:pPr>
            <a:r>
              <a:rPr lang="en-US" dirty="0" smtClean="0">
                <a:latin typeface="+mj-lt"/>
                <a:cs typeface="Courier New"/>
              </a:rPr>
              <a:t>#include &lt;</a:t>
            </a:r>
            <a:r>
              <a:rPr lang="en-US" dirty="0" err="1" smtClean="0">
                <a:latin typeface="+mj-lt"/>
                <a:cs typeface="Courier New"/>
              </a:rPr>
              <a:t>stdio.h</a:t>
            </a:r>
            <a:r>
              <a:rPr lang="en-US" dirty="0" smtClean="0">
                <a:latin typeface="+mj-lt"/>
                <a:cs typeface="Courier New"/>
              </a:rPr>
              <a:t>&gt;</a:t>
            </a:r>
          </a:p>
          <a:p>
            <a:pPr>
              <a:buNone/>
            </a:pPr>
            <a:r>
              <a:rPr lang="en-US" dirty="0" smtClean="0">
                <a:latin typeface="+mj-lt"/>
                <a:cs typeface="Courier New"/>
              </a:rPr>
              <a:t>static long </a:t>
            </a:r>
            <a:r>
              <a:rPr lang="en-US" dirty="0" err="1" smtClean="0">
                <a:latin typeface="+mj-lt"/>
                <a:cs typeface="Courier New"/>
              </a:rPr>
              <a:t>num_steps</a:t>
            </a:r>
            <a:r>
              <a:rPr lang="en-US" dirty="0" smtClean="0">
                <a:latin typeface="+mj-lt"/>
                <a:cs typeface="Courier New"/>
              </a:rPr>
              <a:t> = 100000; </a:t>
            </a:r>
          </a:p>
          <a:p>
            <a:pPr>
              <a:buNone/>
            </a:pPr>
            <a:r>
              <a:rPr lang="en-US" dirty="0" smtClean="0">
                <a:latin typeface="+mj-lt"/>
                <a:cs typeface="Courier New"/>
              </a:rPr>
              <a:t>int </a:t>
            </a:r>
            <a:r>
              <a:rPr lang="en-US" dirty="0" err="1" smtClean="0">
                <a:latin typeface="+mj-lt"/>
                <a:cs typeface="Courier New"/>
              </a:rPr>
              <a:t>value[num_steps</a:t>
            </a:r>
            <a:r>
              <a:rPr lang="en-US" dirty="0" smtClean="0">
                <a:latin typeface="+mj-lt"/>
                <a:cs typeface="Courier New"/>
              </a:rPr>
              <a:t>]; </a:t>
            </a:r>
          </a:p>
          <a:p>
            <a:pPr>
              <a:buNone/>
            </a:pPr>
            <a:r>
              <a:rPr lang="en-US" dirty="0" smtClean="0">
                <a:latin typeface="+mj-lt"/>
                <a:cs typeface="Courier New"/>
              </a:rPr>
              <a:t>int reduce() </a:t>
            </a:r>
          </a:p>
          <a:p>
            <a:pPr>
              <a:buNone/>
            </a:pPr>
            <a:r>
              <a:rPr lang="en-US" dirty="0" smtClean="0">
                <a:latin typeface="+mj-lt"/>
                <a:cs typeface="Courier New"/>
              </a:rPr>
              <a:t>{	  int </a:t>
            </a:r>
            <a:r>
              <a:rPr lang="en-US" dirty="0" err="1" smtClean="0">
                <a:latin typeface="+mj-lt"/>
                <a:cs typeface="Courier New"/>
              </a:rPr>
              <a:t>i</a:t>
            </a:r>
            <a:r>
              <a:rPr lang="en-US" dirty="0" smtClean="0">
                <a:latin typeface="+mj-lt"/>
                <a:cs typeface="Courier New"/>
              </a:rPr>
              <a:t>; 	  int sum = 0; </a:t>
            </a:r>
          </a:p>
          <a:p>
            <a:pPr>
              <a:buNone/>
            </a:pPr>
            <a:r>
              <a:rPr lang="en-US" dirty="0" smtClean="0">
                <a:solidFill>
                  <a:srgbClr val="FF0000"/>
                </a:solidFill>
                <a:latin typeface="+mj-lt"/>
                <a:cs typeface="Courier New"/>
              </a:rPr>
              <a:t>#</a:t>
            </a:r>
            <a:r>
              <a:rPr lang="en-US" dirty="0" err="1" smtClean="0">
                <a:solidFill>
                  <a:srgbClr val="FF0000"/>
                </a:solidFill>
                <a:latin typeface="+mj-lt"/>
                <a:cs typeface="Courier New"/>
              </a:rPr>
              <a:t>pragma</a:t>
            </a:r>
            <a:r>
              <a:rPr lang="en-US" dirty="0" smtClean="0">
                <a:solidFill>
                  <a:srgbClr val="FF0000"/>
                </a:solidFill>
                <a:latin typeface="+mj-lt"/>
                <a:cs typeface="Courier New"/>
              </a:rPr>
              <a:t> </a:t>
            </a:r>
            <a:r>
              <a:rPr lang="en-US" dirty="0" err="1" smtClean="0">
                <a:solidFill>
                  <a:srgbClr val="FF0000"/>
                </a:solidFill>
                <a:latin typeface="+mj-lt"/>
                <a:cs typeface="Courier New"/>
              </a:rPr>
              <a:t>omp</a:t>
            </a:r>
            <a:r>
              <a:rPr lang="en-US" dirty="0" smtClean="0">
                <a:solidFill>
                  <a:srgbClr val="FF0000"/>
                </a:solidFill>
                <a:latin typeface="+mj-lt"/>
                <a:cs typeface="Courier New"/>
              </a:rPr>
              <a:t> parallel for </a:t>
            </a:r>
            <a:r>
              <a:rPr lang="en-US" dirty="0" err="1" smtClean="0">
                <a:solidFill>
                  <a:srgbClr val="FF0000"/>
                </a:solidFill>
                <a:latin typeface="+mj-lt"/>
                <a:cs typeface="Courier New"/>
              </a:rPr>
              <a:t>private(x</a:t>
            </a:r>
            <a:r>
              <a:rPr lang="en-US" dirty="0" smtClean="0">
                <a:solidFill>
                  <a:srgbClr val="FF0000"/>
                </a:solidFill>
                <a:latin typeface="+mj-lt"/>
                <a:cs typeface="Courier New"/>
              </a:rPr>
              <a:t>) </a:t>
            </a:r>
            <a:r>
              <a:rPr lang="en-US" dirty="0" err="1" smtClean="0">
                <a:solidFill>
                  <a:srgbClr val="FF0000"/>
                </a:solidFill>
                <a:latin typeface="+mj-lt"/>
                <a:cs typeface="Courier New"/>
              </a:rPr>
              <a:t>reduction(+:sum</a:t>
            </a:r>
            <a:r>
              <a:rPr lang="en-US" dirty="0" smtClean="0">
                <a:solidFill>
                  <a:srgbClr val="FF0000"/>
                </a:solidFill>
                <a:latin typeface="+mj-lt"/>
                <a:cs typeface="Courier New"/>
              </a:rPr>
              <a:t>)</a:t>
            </a:r>
          </a:p>
          <a:p>
            <a:pPr>
              <a:buNone/>
            </a:pPr>
            <a:r>
              <a:rPr lang="en-US" dirty="0" smtClean="0">
                <a:latin typeface="+mj-lt"/>
                <a:cs typeface="Courier New"/>
              </a:rPr>
              <a:t>	  for (</a:t>
            </a:r>
            <a:r>
              <a:rPr lang="en-US" dirty="0" err="1" smtClean="0">
                <a:latin typeface="+mj-lt"/>
                <a:cs typeface="Courier New"/>
              </a:rPr>
              <a:t>i</a:t>
            </a:r>
            <a:r>
              <a:rPr lang="en-US" dirty="0" smtClean="0">
                <a:latin typeface="+mj-lt"/>
                <a:cs typeface="Courier New"/>
              </a:rPr>
              <a:t>=1; </a:t>
            </a:r>
            <a:r>
              <a:rPr lang="en-US" dirty="0" err="1" smtClean="0">
                <a:latin typeface="+mj-lt"/>
                <a:cs typeface="Courier New"/>
              </a:rPr>
              <a:t>i</a:t>
            </a:r>
            <a:r>
              <a:rPr lang="en-US" dirty="0" smtClean="0">
                <a:latin typeface="+mj-lt"/>
                <a:cs typeface="Courier New"/>
              </a:rPr>
              <a:t>&lt;= </a:t>
            </a:r>
            <a:r>
              <a:rPr lang="en-US" dirty="0" err="1" smtClean="0">
                <a:latin typeface="+mj-lt"/>
                <a:cs typeface="Courier New"/>
              </a:rPr>
              <a:t>num_steps</a:t>
            </a:r>
            <a:r>
              <a:rPr lang="en-US" dirty="0" smtClean="0">
                <a:latin typeface="+mj-lt"/>
                <a:cs typeface="Courier New"/>
              </a:rPr>
              <a:t>; </a:t>
            </a:r>
            <a:r>
              <a:rPr lang="en-US" dirty="0" err="1" smtClean="0">
                <a:latin typeface="+mj-lt"/>
                <a:cs typeface="Courier New"/>
              </a:rPr>
              <a:t>i</a:t>
            </a:r>
            <a:r>
              <a:rPr lang="en-US" dirty="0" smtClean="0">
                <a:latin typeface="+mj-lt"/>
                <a:cs typeface="Courier New"/>
              </a:rPr>
              <a:t>++){ </a:t>
            </a:r>
          </a:p>
          <a:p>
            <a:pPr>
              <a:buNone/>
            </a:pPr>
            <a:r>
              <a:rPr lang="en-US" dirty="0" smtClean="0">
                <a:latin typeface="+mj-lt"/>
                <a:cs typeface="Courier New"/>
              </a:rPr>
              <a:t>		    sum = sum + </a:t>
            </a:r>
            <a:r>
              <a:rPr lang="en-US" dirty="0" err="1" smtClean="0">
                <a:latin typeface="+mj-lt"/>
                <a:cs typeface="Courier New"/>
              </a:rPr>
              <a:t>value[i</a:t>
            </a:r>
            <a:r>
              <a:rPr lang="en-US" dirty="0" smtClean="0">
                <a:latin typeface="+mj-lt"/>
                <a:cs typeface="Courier New"/>
              </a:rPr>
              <a:t>]; </a:t>
            </a:r>
          </a:p>
          <a:p>
            <a:pPr>
              <a:buNone/>
            </a:pPr>
            <a:r>
              <a:rPr lang="en-US" dirty="0" smtClean="0">
                <a:latin typeface="+mj-lt"/>
                <a:cs typeface="Courier New"/>
              </a:rPr>
              <a:t>	  } </a:t>
            </a:r>
          </a:p>
          <a:p>
            <a:pPr>
              <a:buNone/>
            </a:pPr>
            <a:r>
              <a:rPr lang="en-US" dirty="0" smtClean="0">
                <a:latin typeface="+mj-lt"/>
                <a:cs typeface="Courier New"/>
              </a:rPr>
              <a:t>}</a:t>
            </a:r>
          </a:p>
          <a:p>
            <a:pPr>
              <a:buNone/>
            </a:pPr>
            <a:endParaRPr lang="en-US" dirty="0"/>
          </a:p>
        </p:txBody>
      </p:sp>
      <p:sp>
        <p:nvSpPr>
          <p:cNvPr id="3" name="Date Placeholder 2"/>
          <p:cNvSpPr>
            <a:spLocks noGrp="1"/>
          </p:cNvSpPr>
          <p:nvPr>
            <p:ph type="dt" sz="half" idx="10"/>
          </p:nvPr>
        </p:nvSpPr>
        <p:spPr/>
        <p:txBody>
          <a:bodyPr/>
          <a:lstStyle/>
          <a:p>
            <a:fld id="{6D17CC70-E000-6F4D-9B77-B09E6C767914}"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Server</a:t>
            </a:r>
            <a:endParaRPr lang="en-US" dirty="0"/>
          </a:p>
        </p:txBody>
      </p:sp>
      <p:sp>
        <p:nvSpPr>
          <p:cNvPr id="6" name="Content Placeholder 5"/>
          <p:cNvSpPr>
            <a:spLocks noGrp="1"/>
          </p:cNvSpPr>
          <p:nvPr>
            <p:ph idx="1"/>
          </p:nvPr>
        </p:nvSpPr>
        <p:spPr/>
        <p:txBody>
          <a:bodyPr>
            <a:normAutofit fontScale="92500" lnSpcReduction="10000"/>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solidFill>
                  <a:srgbClr val="FF0000"/>
                </a:solidFill>
              </a:rPr>
              <a:t>Moore’s Law</a:t>
            </a:r>
          </a:p>
          <a:p>
            <a:pPr marL="914400" lvl="1" indent="-514350"/>
            <a:r>
              <a:rPr lang="en-US" dirty="0" smtClean="0">
                <a:solidFill>
                  <a:srgbClr val="FF0000"/>
                </a:solidFill>
              </a:rPr>
              <a:t>More transistors =&gt; Multicore</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Thread Level Parallelism</a:t>
            </a:r>
          </a:p>
          <a:p>
            <a:pPr marL="514350" indent="-514350">
              <a:buFont typeface="+mj-lt"/>
              <a:buAutoNum type="arabicPeriod"/>
            </a:pPr>
            <a:r>
              <a:rPr lang="en-US" dirty="0" smtClean="0">
                <a:solidFill>
                  <a:srgbClr val="FF0000"/>
                </a:solidFill>
              </a:rPr>
              <a:t>Performance Measurement &amp; Improvement</a:t>
            </a:r>
          </a:p>
          <a:p>
            <a:pPr marL="914400" lvl="1" indent="-514350"/>
            <a:r>
              <a:rPr lang="en-US" dirty="0" smtClean="0">
                <a:solidFill>
                  <a:srgbClr val="FF0000"/>
                </a:solidFill>
              </a:rPr>
              <a:t>Timers, counters</a:t>
            </a:r>
          </a:p>
          <a:p>
            <a:pPr marL="514350" indent="-514350">
              <a:buFont typeface="+mj-lt"/>
              <a:buAutoNum type="arabicPeriod"/>
            </a:pPr>
            <a:r>
              <a:rPr lang="en-US" dirty="0" smtClean="0"/>
              <a:t>Dependability via Redundancy</a:t>
            </a:r>
          </a:p>
        </p:txBody>
      </p:sp>
      <p:sp>
        <p:nvSpPr>
          <p:cNvPr id="3" name="Date Placeholder 2"/>
          <p:cNvSpPr>
            <a:spLocks noGrp="1"/>
          </p:cNvSpPr>
          <p:nvPr>
            <p:ph type="dt" sz="half" idx="10"/>
          </p:nvPr>
        </p:nvSpPr>
        <p:spPr/>
        <p:txBody>
          <a:bodyPr/>
          <a:lstStyle/>
          <a:p>
            <a:fld id="{6251C0BA-CEE3-5446-AE1B-97A386E9FA5B}"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Microprocessor</a:t>
            </a:r>
            <a:endParaRPr lang="en-US" dirty="0"/>
          </a:p>
        </p:txBody>
      </p:sp>
      <p:sp>
        <p:nvSpPr>
          <p:cNvPr id="4" name="Date Placeholder 3"/>
          <p:cNvSpPr>
            <a:spLocks noGrp="1"/>
          </p:cNvSpPr>
          <p:nvPr>
            <p:ph type="dt" sz="half" idx="10"/>
          </p:nvPr>
        </p:nvSpPr>
        <p:spPr/>
        <p:txBody>
          <a:bodyPr/>
          <a:lstStyle/>
          <a:p>
            <a:fld id="{EB603C02-377A-2146-AD15-AB8A72AA4A93}"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28</a:t>
            </a:fld>
            <a:endParaRPr lang="en-US"/>
          </a:p>
        </p:txBody>
      </p:sp>
      <p:pic>
        <p:nvPicPr>
          <p:cNvPr id="12" name="Picture 11"/>
          <p:cNvPicPr>
            <a:picLocks noChangeAspect="1"/>
          </p:cNvPicPr>
          <p:nvPr/>
        </p:nvPicPr>
        <p:blipFill>
          <a:blip r:embed="rId2"/>
          <a:stretch>
            <a:fillRect/>
          </a:stretch>
        </p:blipFill>
        <p:spPr>
          <a:xfrm>
            <a:off x="1496205" y="1267481"/>
            <a:ext cx="6502400" cy="4876800"/>
          </a:xfrm>
          <a:prstGeom prst="rect">
            <a:avLst/>
          </a:prstGeom>
        </p:spPr>
      </p:pic>
      <p:sp>
        <p:nvSpPr>
          <p:cNvPr id="13" name="TextBox 12"/>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D30453B-B7FB-2E45-8698-4F6C4C0C740C}" type="datetime1">
              <a:rPr lang="en-US" smtClean="0"/>
              <a:pPr/>
              <a:t>4/24/12</a:t>
            </a:fld>
            <a:endParaRPr lang="en-US" dirty="0"/>
          </a:p>
        </p:txBody>
      </p:sp>
      <p:sp>
        <p:nvSpPr>
          <p:cNvPr id="6" name="Footer Placeholder 2"/>
          <p:cNvSpPr>
            <a:spLocks noGrp="1"/>
          </p:cNvSpPr>
          <p:nvPr>
            <p:ph type="ftr" sz="quarter" idx="10"/>
          </p:nvPr>
        </p:nvSpPr>
        <p:spPr>
          <a:xfrm>
            <a:off x="3640604" y="6356350"/>
            <a:ext cx="2133600" cy="365125"/>
          </a:xfrm>
        </p:spPr>
        <p:txBody>
          <a:bodyPr/>
          <a:lstStyle/>
          <a:p>
            <a:r>
              <a:rPr lang="en-US" smtClean="0"/>
              <a:t>Spring 2012 -- Lecture #28</a:t>
            </a:r>
            <a:endParaRPr lang="en-AU" dirty="0"/>
          </a:p>
        </p:txBody>
      </p:sp>
      <p:sp>
        <p:nvSpPr>
          <p:cNvPr id="524290" name="Rectangle 2"/>
          <p:cNvSpPr>
            <a:spLocks noGrp="1" noChangeArrowheads="1"/>
          </p:cNvSpPr>
          <p:nvPr>
            <p:ph type="title"/>
          </p:nvPr>
        </p:nvSpPr>
        <p:spPr>
          <a:xfrm>
            <a:off x="684213" y="266700"/>
            <a:ext cx="8259762" cy="641350"/>
          </a:xfrm>
        </p:spPr>
        <p:txBody>
          <a:bodyPr/>
          <a:lstStyle/>
          <a:p>
            <a:r>
              <a:rPr lang="en-US" sz="3600" dirty="0" smtClean="0"/>
              <a:t>AMD </a:t>
            </a:r>
            <a:r>
              <a:rPr lang="en-US" sz="3600" dirty="0" err="1" smtClean="0"/>
              <a:t>Opteron</a:t>
            </a:r>
            <a:r>
              <a:rPr lang="en-US" sz="3600" dirty="0" smtClean="0"/>
              <a:t> </a:t>
            </a:r>
            <a:r>
              <a:rPr lang="en-US" sz="3600" dirty="0" err="1" smtClean="0"/>
              <a:t>Microarchitecture</a:t>
            </a:r>
            <a:endParaRPr lang="en-AU" sz="3600" dirty="0"/>
          </a:p>
        </p:txBody>
      </p:sp>
      <p:pic>
        <p:nvPicPr>
          <p:cNvPr id="524293" name="Picture 5" descr="f04-74-P374493"/>
          <p:cNvPicPr>
            <a:picLocks noChangeAspect="1" noChangeArrowheads="1"/>
          </p:cNvPicPr>
          <p:nvPr/>
        </p:nvPicPr>
        <p:blipFill>
          <a:blip r:embed="rId3"/>
          <a:srcRect/>
          <a:stretch>
            <a:fillRect/>
          </a:stretch>
        </p:blipFill>
        <p:spPr bwMode="auto">
          <a:xfrm>
            <a:off x="1692275" y="1196975"/>
            <a:ext cx="5102225" cy="5256213"/>
          </a:xfrm>
          <a:prstGeom prst="rect">
            <a:avLst/>
          </a:prstGeom>
          <a:noFill/>
        </p:spPr>
      </p:pic>
      <p:sp>
        <p:nvSpPr>
          <p:cNvPr id="524294" name="AutoShape 6"/>
          <p:cNvSpPr>
            <a:spLocks/>
          </p:cNvSpPr>
          <p:nvPr/>
        </p:nvSpPr>
        <p:spPr bwMode="auto">
          <a:xfrm>
            <a:off x="7019925" y="1700213"/>
            <a:ext cx="1295400" cy="609600"/>
          </a:xfrm>
          <a:prstGeom prst="borderCallout1">
            <a:avLst>
              <a:gd name="adj1" fmla="val 18750"/>
              <a:gd name="adj2" fmla="val -5884"/>
              <a:gd name="adj3" fmla="val 136199"/>
              <a:gd name="adj4" fmla="val -41421"/>
            </a:avLst>
          </a:prstGeom>
          <a:solidFill>
            <a:schemeClr val="accent1"/>
          </a:solidFill>
          <a:ln w="9525">
            <a:solidFill>
              <a:schemeClr val="tx1"/>
            </a:solidFill>
            <a:miter lim="800000"/>
            <a:headEnd/>
            <a:tailEnd type="triangle" w="med" len="med"/>
          </a:ln>
          <a:effectLst/>
        </p:spPr>
        <p:txBody>
          <a:bodyPr anchor="ctr">
            <a:prstTxWarp prst="textNoShape">
              <a:avLst/>
            </a:prstTxWarp>
          </a:bodyPr>
          <a:lstStyle/>
          <a:p>
            <a:r>
              <a:rPr lang="en-AU"/>
              <a:t>72 physical registers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All grades but Project 4 finalized: 4/</a:t>
            </a:r>
            <a:r>
              <a:rPr lang="en-US" dirty="0" smtClean="0"/>
              <a:t>27; </a:t>
            </a:r>
            <a:r>
              <a:rPr lang="en-US" dirty="0" err="1" smtClean="0"/>
              <a:t>Proj</a:t>
            </a:r>
            <a:r>
              <a:rPr lang="en-US" dirty="0" smtClean="0"/>
              <a:t> 4 5/1 </a:t>
            </a:r>
          </a:p>
          <a:p>
            <a:r>
              <a:rPr lang="en-US" dirty="0" smtClean="0"/>
              <a:t>Go to lab to finalize any labs </a:t>
            </a:r>
            <a:r>
              <a:rPr lang="en-US" dirty="0" err="1" smtClean="0"/>
              <a:t>Th</a:t>
            </a:r>
            <a:r>
              <a:rPr lang="en-US" dirty="0" smtClean="0"/>
              <a:t>/</a:t>
            </a:r>
            <a:r>
              <a:rPr lang="en-US" dirty="0" smtClean="0"/>
              <a:t>Fr</a:t>
            </a:r>
            <a:endParaRPr lang="en-US" dirty="0" smtClean="0"/>
          </a:p>
          <a:p>
            <a:r>
              <a:rPr lang="en-US" dirty="0" smtClean="0"/>
              <a:t>Final Review: Sun April 29, 2-5PM, 2050 VLSB</a:t>
            </a:r>
          </a:p>
          <a:p>
            <a:r>
              <a:rPr lang="en-US" dirty="0" smtClean="0"/>
              <a:t>Extra office hours: Thu-Fri May 3-4 1-5PM</a:t>
            </a:r>
          </a:p>
          <a:p>
            <a:r>
              <a:rPr lang="en-US" dirty="0" smtClean="0"/>
              <a:t>Final Exam: Wed May 9 11:30-2:30, 1 Pimentel</a:t>
            </a:r>
          </a:p>
          <a:p>
            <a:pPr lvl="1"/>
            <a:r>
              <a:rPr lang="en-US" dirty="0" smtClean="0"/>
              <a:t>Designed for 90 minutes, you will have 3 hours</a:t>
            </a:r>
          </a:p>
          <a:p>
            <a:pPr lvl="1"/>
            <a:r>
              <a:rPr lang="en-US" dirty="0" smtClean="0"/>
              <a:t>Comprehensive (particularly problem areas on midterm), but focused on course since midterm: lecture, lab, </a:t>
            </a:r>
            <a:r>
              <a:rPr lang="en-US" dirty="0" err="1" smtClean="0"/>
              <a:t>hws</a:t>
            </a:r>
            <a:r>
              <a:rPr lang="en-US" dirty="0" smtClean="0"/>
              <a:t>, and projects are fair game </a:t>
            </a:r>
          </a:p>
          <a:p>
            <a:pPr lvl="1"/>
            <a:r>
              <a:rPr lang="en-US" dirty="0" smtClean="0"/>
              <a:t>8 ½ inch </a:t>
            </a:r>
            <a:r>
              <a:rPr lang="en-US" dirty="0" err="1" smtClean="0"/>
              <a:t>x</a:t>
            </a:r>
            <a:r>
              <a:rPr lang="en-US" dirty="0" smtClean="0"/>
              <a:t> 11 inch crib sheet like midterm</a:t>
            </a:r>
          </a:p>
          <a:p>
            <a:endParaRPr lang="en-US" dirty="0" smtClean="0"/>
          </a:p>
          <a:p>
            <a:pPr lvl="1"/>
            <a:endParaRPr lang="en-US" dirty="0"/>
          </a:p>
        </p:txBody>
      </p:sp>
      <p:sp>
        <p:nvSpPr>
          <p:cNvPr id="7" name="Date Placeholder 6"/>
          <p:cNvSpPr>
            <a:spLocks noGrp="1"/>
          </p:cNvSpPr>
          <p:nvPr>
            <p:ph type="dt" sz="half" idx="10"/>
          </p:nvPr>
        </p:nvSpPr>
        <p:spPr/>
        <p:txBody>
          <a:bodyPr/>
          <a:lstStyle/>
          <a:p>
            <a:fld id="{68A554A3-8CED-B045-A000-CF693C30444E}" type="datetime1">
              <a:rPr lang="en-US" smtClean="0"/>
              <a:pPr/>
              <a:t>4/24/12</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3</a:t>
            </a:fld>
            <a:endParaRPr lang="en-US" dirty="0"/>
          </a:p>
        </p:txBody>
      </p:sp>
      <p:sp>
        <p:nvSpPr>
          <p:cNvPr id="9" name="Footer Placeholder 8"/>
          <p:cNvSpPr>
            <a:spLocks noGrp="1"/>
          </p:cNvSpPr>
          <p:nvPr>
            <p:ph type="ftr" sz="quarter" idx="11"/>
          </p:nvPr>
        </p:nvSpPr>
        <p:spPr/>
        <p:txBody>
          <a:bodyPr/>
          <a:lstStyle/>
          <a:p>
            <a:r>
              <a:rPr lang="en-US" smtClean="0"/>
              <a:t>Spring 2012 -- Lecture #28</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FF53FCF-B82F-1341-B52C-548A1FA8D6C2}" type="datetime1">
              <a:rPr lang="en-US" smtClean="0"/>
              <a:pPr/>
              <a:t>4/24/12</a:t>
            </a:fld>
            <a:endParaRPr lang="en-US" dirty="0"/>
          </a:p>
        </p:txBody>
      </p:sp>
      <p:sp>
        <p:nvSpPr>
          <p:cNvPr id="6" name="Footer Placeholder 3"/>
          <p:cNvSpPr>
            <a:spLocks noGrp="1"/>
          </p:cNvSpPr>
          <p:nvPr>
            <p:ph type="ftr" sz="quarter" idx="10"/>
          </p:nvPr>
        </p:nvSpPr>
        <p:spPr>
          <a:xfrm>
            <a:off x="3657537" y="6356350"/>
            <a:ext cx="2133600" cy="365125"/>
          </a:xfrm>
        </p:spPr>
        <p:txBody>
          <a:bodyPr/>
          <a:lstStyle/>
          <a:p>
            <a:r>
              <a:rPr lang="en-US" smtClean="0"/>
              <a:t>Spring 2012 -- Lecture #28</a:t>
            </a:r>
            <a:endParaRPr lang="en-AU" dirty="0"/>
          </a:p>
        </p:txBody>
      </p:sp>
      <p:sp>
        <p:nvSpPr>
          <p:cNvPr id="526342" name="Rectangle 6"/>
          <p:cNvSpPr>
            <a:spLocks noGrp="1" noChangeArrowheads="1"/>
          </p:cNvSpPr>
          <p:nvPr>
            <p:ph type="title"/>
          </p:nvPr>
        </p:nvSpPr>
        <p:spPr/>
        <p:txBody>
          <a:bodyPr/>
          <a:lstStyle/>
          <a:p>
            <a:r>
              <a:rPr lang="en-US" dirty="0" smtClean="0"/>
              <a:t>AMD </a:t>
            </a:r>
            <a:r>
              <a:rPr lang="en-US" dirty="0" err="1" smtClean="0"/>
              <a:t>Opteron</a:t>
            </a:r>
            <a:r>
              <a:rPr lang="en-US" dirty="0" smtClean="0"/>
              <a:t> Pipeline </a:t>
            </a:r>
            <a:r>
              <a:rPr lang="en-US" dirty="0"/>
              <a:t>Flow</a:t>
            </a:r>
            <a:endParaRPr lang="en-AU" dirty="0"/>
          </a:p>
        </p:txBody>
      </p:sp>
      <p:sp>
        <p:nvSpPr>
          <p:cNvPr id="526343" name="Rectangle 7"/>
          <p:cNvSpPr>
            <a:spLocks noGrp="1" noChangeArrowheads="1"/>
          </p:cNvSpPr>
          <p:nvPr>
            <p:ph type="body" idx="1"/>
          </p:nvPr>
        </p:nvSpPr>
        <p:spPr>
          <a:xfrm>
            <a:off x="684213" y="1125538"/>
            <a:ext cx="8270875" cy="647700"/>
          </a:xfrm>
        </p:spPr>
        <p:txBody>
          <a:bodyPr/>
          <a:lstStyle/>
          <a:p>
            <a:r>
              <a:rPr lang="en-US" sz="2800"/>
              <a:t>For integer operations</a:t>
            </a:r>
          </a:p>
        </p:txBody>
      </p:sp>
      <p:pic>
        <p:nvPicPr>
          <p:cNvPr id="526341" name="Picture 5" descr="f04-75-P374493"/>
          <p:cNvPicPr>
            <a:picLocks noChangeAspect="1" noChangeArrowheads="1"/>
          </p:cNvPicPr>
          <p:nvPr/>
        </p:nvPicPr>
        <p:blipFill>
          <a:blip r:embed="rId3"/>
          <a:srcRect/>
          <a:stretch>
            <a:fillRect/>
          </a:stretch>
        </p:blipFill>
        <p:spPr bwMode="auto">
          <a:xfrm>
            <a:off x="684213" y="1916113"/>
            <a:ext cx="8280400" cy="1295400"/>
          </a:xfrm>
          <a:prstGeom prst="rect">
            <a:avLst/>
          </a:prstGeom>
          <a:noFill/>
        </p:spPr>
      </p:pic>
      <p:sp>
        <p:nvSpPr>
          <p:cNvPr id="526344" name="Rectangle 8"/>
          <p:cNvSpPr>
            <a:spLocks noChangeArrowheads="1"/>
          </p:cNvSpPr>
          <p:nvPr/>
        </p:nvSpPr>
        <p:spPr bwMode="auto">
          <a:xfrm>
            <a:off x="684213" y="3429000"/>
            <a:ext cx="8270875" cy="2808288"/>
          </a:xfrm>
          <a:prstGeom prst="rect">
            <a:avLst/>
          </a:prstGeom>
          <a:noFill/>
          <a:ln w="9525">
            <a:noFill/>
            <a:miter lim="800000"/>
            <a:headEnd/>
            <a:tailEnd/>
          </a:ln>
          <a:effectLst/>
        </p:spPr>
        <p:txBody>
          <a:bodyPr>
            <a:prstTxWarp prst="textNoShape">
              <a:avLst/>
            </a:prstTxWarp>
          </a:bodyPr>
          <a:lstStyle/>
          <a:p>
            <a:pPr marL="742950" lvl="1" indent="-285750" algn="l" eaLnBrk="1" hangingPunct="1">
              <a:spcBef>
                <a:spcPct val="20000"/>
              </a:spcBef>
              <a:buSzPct val="100000"/>
              <a:buFont typeface="Wingdings" charset="2"/>
              <a:buChar char="−"/>
            </a:pPr>
            <a:r>
              <a:rPr lang="en-US" sz="2400" dirty="0" smtClean="0">
                <a:ea typeface="ＭＳ Ｐゴシック" charset="-128"/>
              </a:rPr>
              <a:t>12 stages (Floating Point </a:t>
            </a:r>
            <a:r>
              <a:rPr lang="en-US" sz="2400" dirty="0">
                <a:ea typeface="ＭＳ Ｐゴシック" charset="-128"/>
              </a:rPr>
              <a:t>is</a:t>
            </a:r>
            <a:r>
              <a:rPr lang="en-US" sz="2400" dirty="0" smtClean="0">
                <a:ea typeface="ＭＳ Ｐゴシック" charset="-128"/>
              </a:rPr>
              <a:t> 17 stages)</a:t>
            </a:r>
          </a:p>
          <a:p>
            <a:pPr marL="742950" lvl="1" indent="-285750" algn="l" eaLnBrk="1" hangingPunct="1">
              <a:spcBef>
                <a:spcPct val="20000"/>
              </a:spcBef>
              <a:buSzPct val="100000"/>
              <a:buFont typeface="Wingdings" charset="2"/>
              <a:buChar char="−"/>
            </a:pPr>
            <a:r>
              <a:rPr lang="en-US" sz="2400" dirty="0">
                <a:ea typeface="ＭＳ Ｐゴシック" charset="-128"/>
              </a:rPr>
              <a:t>Up to 106 RISC-ops in </a:t>
            </a:r>
            <a:r>
              <a:rPr lang="en-US" sz="2400" dirty="0" smtClean="0">
                <a:ea typeface="ＭＳ Ｐゴシック" charset="-128"/>
              </a:rPr>
              <a:t>progress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AMD </a:t>
            </a:r>
            <a:r>
              <a:rPr lang="en-US" dirty="0" err="1" smtClean="0"/>
              <a:t>Opteron</a:t>
            </a:r>
            <a:r>
              <a:rPr lang="en-US" dirty="0" smtClean="0"/>
              <a:t> Block </a:t>
            </a:r>
            <a:r>
              <a:rPr lang="en-US" dirty="0"/>
              <a:t>Diagram</a:t>
            </a:r>
          </a:p>
        </p:txBody>
      </p:sp>
      <p:sp>
        <p:nvSpPr>
          <p:cNvPr id="18435" name="Date Placeholder 3"/>
          <p:cNvSpPr>
            <a:spLocks noGrp="1"/>
          </p:cNvSpPr>
          <p:nvPr>
            <p:ph type="dt" sz="quarter" idx="10"/>
          </p:nvPr>
        </p:nvSpPr>
        <p:spPr>
          <a:noFill/>
        </p:spPr>
        <p:txBody>
          <a:bodyPr/>
          <a:lstStyle/>
          <a:p>
            <a:fld id="{B6E61AF7-5928-1E41-AB09-202DDD8AD68B}" type="datetime1">
              <a:rPr lang="en-US" smtClean="0"/>
              <a:pPr/>
              <a:t>4/24/12</a:t>
            </a:fld>
            <a:endParaRPr lang="en-US">
              <a:solidFill>
                <a:schemeClr val="tx1"/>
              </a:solidFill>
            </a:endParaRPr>
          </a:p>
        </p:txBody>
      </p:sp>
      <p:sp>
        <p:nvSpPr>
          <p:cNvPr id="18436" name="Footer Placeholder 4"/>
          <p:cNvSpPr>
            <a:spLocks noGrp="1"/>
          </p:cNvSpPr>
          <p:nvPr>
            <p:ph type="ftr" sz="quarter" idx="11"/>
          </p:nvPr>
        </p:nvSpPr>
        <p:spPr>
          <a:noFill/>
        </p:spPr>
        <p:txBody>
          <a:bodyPr/>
          <a:lstStyle/>
          <a:p>
            <a:r>
              <a:rPr lang="en-US" smtClean="0">
                <a:latin typeface="Helvetica" pitchFamily="1" charset="0"/>
              </a:rPr>
              <a:t>Spring 2012 -- Lecture #28</a:t>
            </a:r>
            <a:endParaRPr lang="en-US">
              <a:latin typeface="Helvetica" pitchFamily="1" charset="0"/>
            </a:endParaRPr>
          </a:p>
        </p:txBody>
      </p:sp>
      <p:sp>
        <p:nvSpPr>
          <p:cNvPr id="18437" name="Slide Number Placeholder 5"/>
          <p:cNvSpPr>
            <a:spLocks noGrp="1"/>
          </p:cNvSpPr>
          <p:nvPr>
            <p:ph type="sldNum" sz="quarter" idx="12"/>
          </p:nvPr>
        </p:nvSpPr>
        <p:spPr>
          <a:noFill/>
        </p:spPr>
        <p:txBody>
          <a:bodyPr/>
          <a:lstStyle/>
          <a:p>
            <a:fld id="{B3C0FC6C-E879-7247-AE8C-90948AD984E5}" type="slidenum">
              <a:rPr lang="en-US"/>
              <a:pPr/>
              <a:t>31</a:t>
            </a:fld>
            <a:endParaRPr lang="en-US" b="0"/>
          </a:p>
        </p:txBody>
      </p:sp>
      <p:sp>
        <p:nvSpPr>
          <p:cNvPr id="18438" name="Line 4"/>
          <p:cNvSpPr>
            <a:spLocks noChangeShapeType="1"/>
          </p:cNvSpPr>
          <p:nvPr/>
        </p:nvSpPr>
        <p:spPr bwMode="auto">
          <a:xfrm flipV="1">
            <a:off x="2528888" y="342582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39" name="Line 5"/>
          <p:cNvSpPr>
            <a:spLocks noChangeShapeType="1"/>
          </p:cNvSpPr>
          <p:nvPr/>
        </p:nvSpPr>
        <p:spPr bwMode="auto">
          <a:xfrm flipV="1">
            <a:off x="2528888" y="212407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0" name="Line 7"/>
          <p:cNvSpPr>
            <a:spLocks noChangeShapeType="1"/>
          </p:cNvSpPr>
          <p:nvPr/>
        </p:nvSpPr>
        <p:spPr bwMode="auto">
          <a:xfrm flipH="1">
            <a:off x="41592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1" name="Line 8"/>
          <p:cNvSpPr>
            <a:spLocks noChangeShapeType="1"/>
          </p:cNvSpPr>
          <p:nvPr/>
        </p:nvSpPr>
        <p:spPr bwMode="auto">
          <a:xfrm flipH="1">
            <a:off x="48450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2" name="Line 9"/>
          <p:cNvSpPr>
            <a:spLocks noChangeShapeType="1"/>
          </p:cNvSpPr>
          <p:nvPr/>
        </p:nvSpPr>
        <p:spPr bwMode="auto">
          <a:xfrm flipH="1">
            <a:off x="3336925"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3" name="AutoShape 11"/>
          <p:cNvSpPr>
            <a:spLocks noChangeArrowheads="1"/>
          </p:cNvSpPr>
          <p:nvPr/>
        </p:nvSpPr>
        <p:spPr bwMode="auto">
          <a:xfrm>
            <a:off x="2787650" y="5419725"/>
            <a:ext cx="1851025" cy="136525"/>
          </a:xfrm>
          <a:prstGeom prst="leftArrow">
            <a:avLst>
              <a:gd name="adj1" fmla="val 39583"/>
              <a:gd name="adj2" fmla="val 97292"/>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H="1">
            <a:off x="37480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5" name="AutoShape 13"/>
          <p:cNvSpPr>
            <a:spLocks noChangeArrowheads="1"/>
          </p:cNvSpPr>
          <p:nvPr/>
        </p:nvSpPr>
        <p:spPr bwMode="auto">
          <a:xfrm>
            <a:off x="3062288" y="3981450"/>
            <a:ext cx="4183062" cy="204788"/>
          </a:xfrm>
          <a:prstGeom prst="leftRightArrow">
            <a:avLst>
              <a:gd name="adj1" fmla="val 43056"/>
              <a:gd name="adj2" fmla="val 90027"/>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6" name="Line 14"/>
          <p:cNvSpPr>
            <a:spLocks noChangeShapeType="1"/>
          </p:cNvSpPr>
          <p:nvPr/>
        </p:nvSpPr>
        <p:spPr bwMode="auto">
          <a:xfrm flipH="1">
            <a:off x="40227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7" name="Line 15"/>
          <p:cNvSpPr>
            <a:spLocks noChangeShapeType="1"/>
          </p:cNvSpPr>
          <p:nvPr/>
        </p:nvSpPr>
        <p:spPr bwMode="auto">
          <a:xfrm flipH="1">
            <a:off x="429577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8" name="Line 16"/>
          <p:cNvSpPr>
            <a:spLocks noChangeShapeType="1"/>
          </p:cNvSpPr>
          <p:nvPr/>
        </p:nvSpPr>
        <p:spPr bwMode="auto">
          <a:xfrm flipH="1">
            <a:off x="5873750"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9" name="Line 17"/>
          <p:cNvSpPr>
            <a:spLocks noChangeShapeType="1"/>
          </p:cNvSpPr>
          <p:nvPr/>
        </p:nvSpPr>
        <p:spPr bwMode="auto">
          <a:xfrm flipH="1">
            <a:off x="61483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0" name="Line 18"/>
          <p:cNvSpPr>
            <a:spLocks noChangeShapeType="1"/>
          </p:cNvSpPr>
          <p:nvPr/>
        </p:nvSpPr>
        <p:spPr bwMode="auto">
          <a:xfrm flipH="1">
            <a:off x="64230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1" name="Rectangle 20"/>
          <p:cNvSpPr>
            <a:spLocks noChangeArrowheads="1"/>
          </p:cNvSpPr>
          <p:nvPr/>
        </p:nvSpPr>
        <p:spPr bwMode="auto">
          <a:xfrm>
            <a:off x="4638675" y="5349875"/>
            <a:ext cx="481013"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2" name="Rectangle 21"/>
          <p:cNvSpPr>
            <a:spLocks noChangeArrowheads="1"/>
          </p:cNvSpPr>
          <p:nvPr/>
        </p:nvSpPr>
        <p:spPr bwMode="auto">
          <a:xfrm>
            <a:off x="3884613" y="5349875"/>
            <a:ext cx="481012"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3" name="Line 22"/>
          <p:cNvSpPr>
            <a:spLocks noChangeShapeType="1"/>
          </p:cNvSpPr>
          <p:nvPr/>
        </p:nvSpPr>
        <p:spPr bwMode="auto">
          <a:xfrm flipH="1">
            <a:off x="33369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4" name="Line 23"/>
          <p:cNvSpPr>
            <a:spLocks noChangeShapeType="1"/>
          </p:cNvSpPr>
          <p:nvPr/>
        </p:nvSpPr>
        <p:spPr bwMode="auto">
          <a:xfrm flipH="1">
            <a:off x="41592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5" name="Line 24"/>
          <p:cNvSpPr>
            <a:spLocks noChangeShapeType="1"/>
          </p:cNvSpPr>
          <p:nvPr/>
        </p:nvSpPr>
        <p:spPr bwMode="auto">
          <a:xfrm flipH="1">
            <a:off x="48450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6" name="AutoShape 26"/>
          <p:cNvSpPr>
            <a:spLocks noChangeArrowheads="1"/>
          </p:cNvSpPr>
          <p:nvPr/>
        </p:nvSpPr>
        <p:spPr bwMode="auto">
          <a:xfrm>
            <a:off x="2787650" y="5692775"/>
            <a:ext cx="4251325" cy="136525"/>
          </a:xfrm>
          <a:prstGeom prst="leftArrow">
            <a:avLst>
              <a:gd name="adj1" fmla="val 39583"/>
              <a:gd name="adj2" fmla="val 95149"/>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57" name="Rectangle 27"/>
          <p:cNvSpPr>
            <a:spLocks noChangeArrowheads="1"/>
          </p:cNvSpPr>
          <p:nvPr/>
        </p:nvSpPr>
        <p:spPr bwMode="auto">
          <a:xfrm>
            <a:off x="3062288" y="4392613"/>
            <a:ext cx="2057400" cy="25558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a:t>Int Decode &amp; Rename</a:t>
            </a:r>
          </a:p>
        </p:txBody>
      </p:sp>
      <p:sp>
        <p:nvSpPr>
          <p:cNvPr id="18458" name="Rectangle 28"/>
          <p:cNvSpPr>
            <a:spLocks noChangeArrowheads="1"/>
          </p:cNvSpPr>
          <p:nvPr/>
        </p:nvSpPr>
        <p:spPr bwMode="auto">
          <a:xfrm>
            <a:off x="5256213" y="5349875"/>
            <a:ext cx="481012"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FADD</a:t>
            </a:r>
          </a:p>
        </p:txBody>
      </p:sp>
      <p:sp>
        <p:nvSpPr>
          <p:cNvPr id="18459" name="Rectangle 29"/>
          <p:cNvSpPr>
            <a:spLocks noChangeArrowheads="1"/>
          </p:cNvSpPr>
          <p:nvPr/>
        </p:nvSpPr>
        <p:spPr bwMode="auto">
          <a:xfrm>
            <a:off x="6765925" y="5349875"/>
            <a:ext cx="479425"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FMISC</a:t>
            </a:r>
          </a:p>
        </p:txBody>
      </p:sp>
      <p:sp>
        <p:nvSpPr>
          <p:cNvPr id="18460" name="Rectangle 30"/>
          <p:cNvSpPr>
            <a:spLocks noChangeArrowheads="1"/>
          </p:cNvSpPr>
          <p:nvPr/>
        </p:nvSpPr>
        <p:spPr bwMode="auto">
          <a:xfrm>
            <a:off x="6010275" y="5349875"/>
            <a:ext cx="481013"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FMUL</a:t>
            </a:r>
          </a:p>
        </p:txBody>
      </p:sp>
      <p:sp>
        <p:nvSpPr>
          <p:cNvPr id="18461" name="Rectangle 31"/>
          <p:cNvSpPr>
            <a:spLocks noChangeArrowheads="1"/>
          </p:cNvSpPr>
          <p:nvPr/>
        </p:nvSpPr>
        <p:spPr bwMode="auto">
          <a:xfrm>
            <a:off x="1622425" y="4802188"/>
            <a:ext cx="1165225" cy="1370012"/>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600"/>
              <a:t>44-entry</a:t>
            </a:r>
          </a:p>
          <a:p>
            <a:r>
              <a:rPr lang="en-US" sz="1600"/>
              <a:t>Load/Store</a:t>
            </a:r>
          </a:p>
          <a:p>
            <a:r>
              <a:rPr lang="en-US" sz="1600"/>
              <a:t>Queue</a:t>
            </a:r>
          </a:p>
        </p:txBody>
      </p:sp>
      <p:grpSp>
        <p:nvGrpSpPr>
          <p:cNvPr id="2" name="Group 32"/>
          <p:cNvGrpSpPr>
            <a:grpSpLocks/>
          </p:cNvGrpSpPr>
          <p:nvPr/>
        </p:nvGrpSpPr>
        <p:grpSpPr bwMode="auto">
          <a:xfrm>
            <a:off x="5256213" y="4392613"/>
            <a:ext cx="1989137" cy="752475"/>
            <a:chOff x="4027" y="2767"/>
            <a:chExt cx="1253" cy="474"/>
          </a:xfrm>
        </p:grpSpPr>
        <p:sp>
          <p:nvSpPr>
            <p:cNvPr id="18508" name="Rectangle 33"/>
            <p:cNvSpPr>
              <a:spLocks noChangeArrowheads="1"/>
            </p:cNvSpPr>
            <p:nvPr/>
          </p:nvSpPr>
          <p:spPr bwMode="auto">
            <a:xfrm>
              <a:off x="4027" y="3069"/>
              <a:ext cx="1253" cy="172"/>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a:t>36-entry FP scheduler</a:t>
              </a:r>
            </a:p>
          </p:txBody>
        </p:sp>
        <p:sp>
          <p:nvSpPr>
            <p:cNvPr id="18509" name="Rectangle 34"/>
            <p:cNvSpPr>
              <a:spLocks noChangeArrowheads="1"/>
            </p:cNvSpPr>
            <p:nvPr/>
          </p:nvSpPr>
          <p:spPr bwMode="auto">
            <a:xfrm>
              <a:off x="4027" y="2767"/>
              <a:ext cx="1253" cy="161"/>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dirty="0"/>
                <a:t>FP Decode &amp; Rename</a:t>
              </a:r>
            </a:p>
          </p:txBody>
        </p:sp>
      </p:grpSp>
      <p:sp>
        <p:nvSpPr>
          <p:cNvPr id="18463" name="Rectangle 35"/>
          <p:cNvSpPr>
            <a:spLocks noChangeArrowheads="1"/>
          </p:cNvSpPr>
          <p:nvPr/>
        </p:nvSpPr>
        <p:spPr bwMode="auto">
          <a:xfrm>
            <a:off x="4638675" y="5624513"/>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4" name="Rectangle 36"/>
          <p:cNvSpPr>
            <a:spLocks noChangeArrowheads="1"/>
          </p:cNvSpPr>
          <p:nvPr/>
        </p:nvSpPr>
        <p:spPr bwMode="auto">
          <a:xfrm>
            <a:off x="3062288" y="5349875"/>
            <a:ext cx="479425"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65" name="Rectangle 37"/>
          <p:cNvSpPr>
            <a:spLocks noChangeArrowheads="1"/>
          </p:cNvSpPr>
          <p:nvPr/>
        </p:nvSpPr>
        <p:spPr bwMode="auto">
          <a:xfrm>
            <a:off x="3062288" y="5624513"/>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6" name="Rectangle 38"/>
          <p:cNvSpPr>
            <a:spLocks noChangeArrowheads="1"/>
          </p:cNvSpPr>
          <p:nvPr/>
        </p:nvSpPr>
        <p:spPr bwMode="auto">
          <a:xfrm>
            <a:off x="3062288" y="5897563"/>
            <a:ext cx="479425" cy="27463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MULT</a:t>
            </a:r>
          </a:p>
        </p:txBody>
      </p:sp>
      <p:sp>
        <p:nvSpPr>
          <p:cNvPr id="18467" name="Rectangle 39"/>
          <p:cNvSpPr>
            <a:spLocks noChangeArrowheads="1"/>
          </p:cNvSpPr>
          <p:nvPr/>
        </p:nvSpPr>
        <p:spPr bwMode="auto">
          <a:xfrm>
            <a:off x="3884613" y="5624513"/>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8" name="Rectangle 40"/>
          <p:cNvSpPr>
            <a:spLocks noChangeArrowheads="1"/>
          </p:cNvSpPr>
          <p:nvPr/>
        </p:nvSpPr>
        <p:spPr bwMode="auto">
          <a:xfrm>
            <a:off x="3062288" y="4872038"/>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69" name="Rectangle 41"/>
          <p:cNvSpPr>
            <a:spLocks noChangeArrowheads="1"/>
          </p:cNvSpPr>
          <p:nvPr/>
        </p:nvSpPr>
        <p:spPr bwMode="auto">
          <a:xfrm>
            <a:off x="3884613" y="4872038"/>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0" name="Rectangle 42"/>
          <p:cNvSpPr>
            <a:spLocks noChangeArrowheads="1"/>
          </p:cNvSpPr>
          <p:nvPr/>
        </p:nvSpPr>
        <p:spPr bwMode="auto">
          <a:xfrm>
            <a:off x="4638675" y="4872038"/>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1" name="Line 43"/>
          <p:cNvSpPr>
            <a:spLocks noChangeShapeType="1"/>
          </p:cNvSpPr>
          <p:nvPr/>
        </p:nvSpPr>
        <p:spPr bwMode="auto">
          <a:xfrm flipH="1" flipV="1">
            <a:off x="2170113" y="4529138"/>
            <a:ext cx="0" cy="27305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2" name="Line 44"/>
          <p:cNvSpPr>
            <a:spLocks noChangeShapeType="1"/>
          </p:cNvSpPr>
          <p:nvPr/>
        </p:nvSpPr>
        <p:spPr bwMode="auto">
          <a:xfrm flipH="1">
            <a:off x="58737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3" name="Line 45"/>
          <p:cNvSpPr>
            <a:spLocks noChangeShapeType="1"/>
          </p:cNvSpPr>
          <p:nvPr/>
        </p:nvSpPr>
        <p:spPr bwMode="auto">
          <a:xfrm flipH="1">
            <a:off x="6148388"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4" name="Line 46"/>
          <p:cNvSpPr>
            <a:spLocks noChangeShapeType="1"/>
          </p:cNvSpPr>
          <p:nvPr/>
        </p:nvSpPr>
        <p:spPr bwMode="auto">
          <a:xfrm flipH="1">
            <a:off x="64230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5" name="Line 47"/>
          <p:cNvSpPr>
            <a:spLocks noChangeShapeType="1"/>
          </p:cNvSpPr>
          <p:nvPr/>
        </p:nvSpPr>
        <p:spPr bwMode="auto">
          <a:xfrm flipH="1">
            <a:off x="5462588"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6" name="Line 48"/>
          <p:cNvSpPr>
            <a:spLocks noChangeShapeType="1"/>
          </p:cNvSpPr>
          <p:nvPr/>
        </p:nvSpPr>
        <p:spPr bwMode="auto">
          <a:xfrm flipH="1">
            <a:off x="62166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7" name="Line 49"/>
          <p:cNvSpPr>
            <a:spLocks noChangeShapeType="1"/>
          </p:cNvSpPr>
          <p:nvPr/>
        </p:nvSpPr>
        <p:spPr bwMode="auto">
          <a:xfrm flipH="1">
            <a:off x="6970713"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3" name="Group 50"/>
          <p:cNvGrpSpPr>
            <a:grpSpLocks/>
          </p:cNvGrpSpPr>
          <p:nvPr/>
        </p:nvGrpSpPr>
        <p:grpSpPr bwMode="auto">
          <a:xfrm>
            <a:off x="1622425" y="1447800"/>
            <a:ext cx="1439863" cy="3081338"/>
            <a:chOff x="1738" y="912"/>
            <a:chExt cx="907" cy="1941"/>
          </a:xfrm>
        </p:grpSpPr>
        <p:sp>
          <p:nvSpPr>
            <p:cNvPr id="18505" name="Rectangle 51"/>
            <p:cNvSpPr>
              <a:spLocks noChangeArrowheads="1"/>
            </p:cNvSpPr>
            <p:nvPr/>
          </p:nvSpPr>
          <p:spPr bwMode="auto">
            <a:xfrm>
              <a:off x="1738" y="912"/>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Icache</a:t>
              </a:r>
            </a:p>
            <a:p>
              <a:r>
                <a:rPr lang="en-US" sz="1600"/>
                <a:t>64B</a:t>
              </a:r>
            </a:p>
          </p:txBody>
        </p:sp>
        <p:sp>
          <p:nvSpPr>
            <p:cNvPr id="18506" name="Rectangle 52"/>
            <p:cNvSpPr>
              <a:spLocks noChangeArrowheads="1"/>
            </p:cNvSpPr>
            <p:nvPr/>
          </p:nvSpPr>
          <p:spPr bwMode="auto">
            <a:xfrm>
              <a:off x="1738" y="1947"/>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Dcache</a:t>
              </a:r>
            </a:p>
            <a:p>
              <a:r>
                <a:rPr lang="en-US" sz="1600"/>
                <a:t>64KB</a:t>
              </a:r>
            </a:p>
          </p:txBody>
        </p:sp>
        <p:sp>
          <p:nvSpPr>
            <p:cNvPr id="18507" name="Line 53"/>
            <p:cNvSpPr>
              <a:spLocks noChangeShapeType="1"/>
            </p:cNvSpPr>
            <p:nvPr/>
          </p:nvSpPr>
          <p:spPr bwMode="auto">
            <a:xfrm>
              <a:off x="2472" y="1085"/>
              <a:ext cx="173"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sp>
        <p:nvSpPr>
          <p:cNvPr id="18479" name="Line 54"/>
          <p:cNvSpPr>
            <a:spLocks noChangeShapeType="1"/>
          </p:cNvSpPr>
          <p:nvPr/>
        </p:nvSpPr>
        <p:spPr bwMode="auto">
          <a:xfrm flipH="1">
            <a:off x="5380038" y="1722438"/>
            <a:ext cx="411162" cy="0"/>
          </a:xfrm>
          <a:prstGeom prst="line">
            <a:avLst/>
          </a:prstGeom>
          <a:noFill/>
          <a:ln w="12700">
            <a:solidFill>
              <a:schemeClr val="tx1"/>
            </a:solidFill>
            <a:round/>
            <a:headEnd/>
            <a:tailEnd type="none" w="sm" len="med"/>
          </a:ln>
        </p:spPr>
        <p:txBody>
          <a:bodyPr>
            <a:prstTxWarp prst="textNoShape">
              <a:avLst/>
            </a:prstTxWarp>
          </a:bodyPr>
          <a:lstStyle/>
          <a:p>
            <a:endParaRPr lang="en-US"/>
          </a:p>
        </p:txBody>
      </p:sp>
      <p:sp>
        <p:nvSpPr>
          <p:cNvPr id="18480" name="Rectangle 55"/>
          <p:cNvSpPr>
            <a:spLocks noChangeArrowheads="1"/>
          </p:cNvSpPr>
          <p:nvPr/>
        </p:nvSpPr>
        <p:spPr bwMode="auto">
          <a:xfrm>
            <a:off x="3048000" y="1447800"/>
            <a:ext cx="2332038"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Fetch</a:t>
            </a:r>
          </a:p>
        </p:txBody>
      </p:sp>
      <p:sp>
        <p:nvSpPr>
          <p:cNvPr id="18481" name="AutoShape 56"/>
          <p:cNvSpPr>
            <a:spLocks noChangeArrowheads="1"/>
          </p:cNvSpPr>
          <p:nvPr/>
        </p:nvSpPr>
        <p:spPr bwMode="auto">
          <a:xfrm>
            <a:off x="3252788" y="3022600"/>
            <a:ext cx="3771900" cy="204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CC00"/>
          </a:solidFill>
          <a:ln w="12700">
            <a:solidFill>
              <a:schemeClr val="tx1"/>
            </a:solidFill>
            <a:miter lim="800000"/>
            <a:headEnd/>
            <a:tailEnd/>
          </a:ln>
        </p:spPr>
        <p:txBody>
          <a:bodyPr wrap="none" anchor="ctr">
            <a:prstTxWarp prst="textNoShape">
              <a:avLst/>
            </a:prstTxWarp>
          </a:bodyPr>
          <a:lstStyle/>
          <a:p>
            <a:endParaRPr lang="en-US" sz="2400">
              <a:solidFill>
                <a:srgbClr val="99CCFF"/>
              </a:solidFill>
            </a:endParaRPr>
          </a:p>
        </p:txBody>
      </p:sp>
      <p:sp>
        <p:nvSpPr>
          <p:cNvPr id="18482" name="Rectangle 57"/>
          <p:cNvSpPr>
            <a:spLocks noChangeArrowheads="1"/>
          </p:cNvSpPr>
          <p:nvPr/>
        </p:nvSpPr>
        <p:spPr bwMode="auto">
          <a:xfrm>
            <a:off x="5791200" y="1447800"/>
            <a:ext cx="1439863"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Branch</a:t>
            </a:r>
          </a:p>
          <a:p>
            <a:r>
              <a:rPr lang="en-US" sz="1600"/>
              <a:t>Prediction</a:t>
            </a:r>
          </a:p>
        </p:txBody>
      </p:sp>
      <p:sp>
        <p:nvSpPr>
          <p:cNvPr id="18483" name="Rectangle 58"/>
          <p:cNvSpPr>
            <a:spLocks noChangeArrowheads="1"/>
          </p:cNvSpPr>
          <p:nvPr/>
        </p:nvSpPr>
        <p:spPr bwMode="auto">
          <a:xfrm>
            <a:off x="3048000" y="3433763"/>
            <a:ext cx="4183063" cy="341312"/>
          </a:xfrm>
          <a:prstGeom prst="rect">
            <a:avLst/>
          </a:prstGeom>
          <a:solidFill>
            <a:srgbClr val="339966"/>
          </a:solidFill>
          <a:ln w="12700">
            <a:solidFill>
              <a:schemeClr val="tx1"/>
            </a:solidFill>
            <a:miter lim="800000"/>
            <a:headEnd/>
            <a:tailEnd/>
          </a:ln>
        </p:spPr>
        <p:txBody>
          <a:bodyPr wrap="none" anchor="ctr">
            <a:prstTxWarp prst="textNoShape">
              <a:avLst/>
            </a:prstTxWarp>
          </a:bodyPr>
          <a:lstStyle/>
          <a:p>
            <a:r>
              <a:rPr lang="en-US" sz="1600"/>
              <a:t>Instruction Control Unit (72 entries)</a:t>
            </a:r>
          </a:p>
        </p:txBody>
      </p:sp>
      <p:sp>
        <p:nvSpPr>
          <p:cNvPr id="18484" name="Line 59"/>
          <p:cNvSpPr>
            <a:spLocks noChangeShapeType="1"/>
          </p:cNvSpPr>
          <p:nvPr/>
        </p:nvSpPr>
        <p:spPr bwMode="auto">
          <a:xfrm>
            <a:off x="3527425"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5" name="Line 60"/>
          <p:cNvSpPr>
            <a:spLocks noChangeShapeType="1"/>
          </p:cNvSpPr>
          <p:nvPr/>
        </p:nvSpPr>
        <p:spPr bwMode="auto">
          <a:xfrm>
            <a:off x="41449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6" name="Line 61"/>
          <p:cNvSpPr>
            <a:spLocks noChangeShapeType="1"/>
          </p:cNvSpPr>
          <p:nvPr/>
        </p:nvSpPr>
        <p:spPr bwMode="auto">
          <a:xfrm>
            <a:off x="48307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7" name="Line 62"/>
          <p:cNvSpPr>
            <a:spLocks noChangeShapeType="1"/>
          </p:cNvSpPr>
          <p:nvPr/>
        </p:nvSpPr>
        <p:spPr bwMode="auto">
          <a:xfrm>
            <a:off x="54483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8" name="Line 63"/>
          <p:cNvSpPr>
            <a:spLocks noChangeShapeType="1"/>
          </p:cNvSpPr>
          <p:nvPr/>
        </p:nvSpPr>
        <p:spPr bwMode="auto">
          <a:xfrm>
            <a:off x="61341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9" name="Line 64"/>
          <p:cNvSpPr>
            <a:spLocks noChangeShapeType="1"/>
          </p:cNvSpPr>
          <p:nvPr/>
        </p:nvSpPr>
        <p:spPr bwMode="auto">
          <a:xfrm>
            <a:off x="68199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4" name="Group 65"/>
          <p:cNvGrpSpPr>
            <a:grpSpLocks/>
          </p:cNvGrpSpPr>
          <p:nvPr/>
        </p:nvGrpSpPr>
        <p:grpSpPr bwMode="auto">
          <a:xfrm>
            <a:off x="3048000" y="2270125"/>
            <a:ext cx="4183063" cy="547688"/>
            <a:chOff x="2645" y="1430"/>
            <a:chExt cx="2635" cy="345"/>
          </a:xfrm>
        </p:grpSpPr>
        <p:sp>
          <p:nvSpPr>
            <p:cNvPr id="18502" name="Rectangle 66"/>
            <p:cNvSpPr>
              <a:spLocks noChangeArrowheads="1"/>
            </p:cNvSpPr>
            <p:nvPr/>
          </p:nvSpPr>
          <p:spPr bwMode="auto">
            <a:xfrm>
              <a:off x="2645" y="1609"/>
              <a:ext cx="1339" cy="166"/>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Fastpath</a:t>
              </a:r>
            </a:p>
          </p:txBody>
        </p:sp>
        <p:sp>
          <p:nvSpPr>
            <p:cNvPr id="18503" name="Rectangle 67"/>
            <p:cNvSpPr>
              <a:spLocks noChangeArrowheads="1"/>
            </p:cNvSpPr>
            <p:nvPr/>
          </p:nvSpPr>
          <p:spPr bwMode="auto">
            <a:xfrm>
              <a:off x="3984" y="1602"/>
              <a:ext cx="1296" cy="173"/>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Microcode Engine</a:t>
              </a:r>
            </a:p>
          </p:txBody>
        </p:sp>
        <p:sp>
          <p:nvSpPr>
            <p:cNvPr id="18504" name="Rectangle 68"/>
            <p:cNvSpPr>
              <a:spLocks noChangeArrowheads="1"/>
            </p:cNvSpPr>
            <p:nvPr/>
          </p:nvSpPr>
          <p:spPr bwMode="auto">
            <a:xfrm>
              <a:off x="2645" y="1430"/>
              <a:ext cx="2635" cy="179"/>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Scan/Align/Decode</a:t>
              </a:r>
            </a:p>
          </p:txBody>
        </p:sp>
      </p:grpSp>
      <p:sp>
        <p:nvSpPr>
          <p:cNvPr id="18491" name="Line 69"/>
          <p:cNvSpPr>
            <a:spLocks noChangeShapeType="1"/>
          </p:cNvSpPr>
          <p:nvPr/>
        </p:nvSpPr>
        <p:spPr bwMode="auto">
          <a:xfrm>
            <a:off x="5173663"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2" name="Line 70"/>
          <p:cNvSpPr>
            <a:spLocks noChangeShapeType="1"/>
          </p:cNvSpPr>
          <p:nvPr/>
        </p:nvSpPr>
        <p:spPr bwMode="auto">
          <a:xfrm>
            <a:off x="57229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3" name="Line 71"/>
          <p:cNvSpPr>
            <a:spLocks noChangeShapeType="1"/>
          </p:cNvSpPr>
          <p:nvPr/>
        </p:nvSpPr>
        <p:spPr bwMode="auto">
          <a:xfrm>
            <a:off x="46942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4" name="Line 72"/>
          <p:cNvSpPr>
            <a:spLocks noChangeShapeType="1"/>
          </p:cNvSpPr>
          <p:nvPr/>
        </p:nvSpPr>
        <p:spPr bwMode="auto">
          <a:xfrm flipH="1">
            <a:off x="572293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5" name="Line 73"/>
          <p:cNvSpPr>
            <a:spLocks noChangeShapeType="1"/>
          </p:cNvSpPr>
          <p:nvPr/>
        </p:nvSpPr>
        <p:spPr bwMode="auto">
          <a:xfrm flipH="1">
            <a:off x="5173663"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6" name="Line 74"/>
          <p:cNvSpPr>
            <a:spLocks noChangeShapeType="1"/>
          </p:cNvSpPr>
          <p:nvPr/>
        </p:nvSpPr>
        <p:spPr bwMode="auto">
          <a:xfrm flipH="1">
            <a:off x="462438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7" name="Line 75"/>
          <p:cNvSpPr>
            <a:spLocks noChangeShapeType="1"/>
          </p:cNvSpPr>
          <p:nvPr/>
        </p:nvSpPr>
        <p:spPr bwMode="auto">
          <a:xfrm>
            <a:off x="4144963" y="1995488"/>
            <a:ext cx="0" cy="27463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8" name="Text Box 76"/>
          <p:cNvSpPr txBox="1">
            <a:spLocks noChangeArrowheads="1"/>
          </p:cNvSpPr>
          <p:nvPr/>
        </p:nvSpPr>
        <p:spPr bwMode="auto">
          <a:xfrm>
            <a:off x="4821238" y="2987675"/>
            <a:ext cx="6858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a:t>µops</a:t>
            </a:r>
          </a:p>
        </p:txBody>
      </p:sp>
      <p:sp>
        <p:nvSpPr>
          <p:cNvPr id="18499" name="Rectangle 77"/>
          <p:cNvSpPr>
            <a:spLocks noChangeArrowheads="1"/>
          </p:cNvSpPr>
          <p:nvPr/>
        </p:nvSpPr>
        <p:spPr bwMode="auto">
          <a:xfrm>
            <a:off x="6970713" y="5624513"/>
            <a:ext cx="68262" cy="136525"/>
          </a:xfrm>
          <a:prstGeom prst="rect">
            <a:avLst/>
          </a:prstGeom>
          <a:solidFill>
            <a:schemeClr val="tx2"/>
          </a:solidFill>
          <a:ln w="12700">
            <a:noFill/>
            <a:miter lim="800000"/>
            <a:headEnd/>
            <a:tailEnd/>
          </a:ln>
        </p:spPr>
        <p:txBody>
          <a:bodyPr wrap="none" anchor="ctr">
            <a:prstTxWarp prst="textNoShape">
              <a:avLst/>
            </a:prstTxWarp>
          </a:bodyPr>
          <a:lstStyle/>
          <a:p>
            <a:endParaRPr lang="en-US"/>
          </a:p>
        </p:txBody>
      </p:sp>
      <p:sp>
        <p:nvSpPr>
          <p:cNvPr id="18500" name="Line 78"/>
          <p:cNvSpPr>
            <a:spLocks noChangeShapeType="1"/>
          </p:cNvSpPr>
          <p:nvPr/>
        </p:nvSpPr>
        <p:spPr bwMode="auto">
          <a:xfrm flipH="1">
            <a:off x="6972300" y="5622925"/>
            <a:ext cx="0" cy="10953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8501" name="Line 79"/>
          <p:cNvSpPr>
            <a:spLocks noChangeShapeType="1"/>
          </p:cNvSpPr>
          <p:nvPr/>
        </p:nvSpPr>
        <p:spPr bwMode="auto">
          <a:xfrm flipV="1">
            <a:off x="7038975" y="5627688"/>
            <a:ext cx="0" cy="133350"/>
          </a:xfrm>
          <a:prstGeom prst="line">
            <a:avLst/>
          </a:prstGeom>
          <a:noFill/>
          <a:ln w="12700">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05"/>
            <a:ext cx="8229600" cy="1143000"/>
          </a:xfrm>
        </p:spPr>
        <p:txBody>
          <a:bodyPr/>
          <a:lstStyle/>
          <a:p>
            <a:r>
              <a:rPr lang="en-US" dirty="0" smtClean="0"/>
              <a:t>AMD </a:t>
            </a:r>
            <a:r>
              <a:rPr lang="en-US" dirty="0" err="1" smtClean="0"/>
              <a:t>Opteron</a:t>
            </a:r>
            <a:r>
              <a:rPr lang="en-US" dirty="0" smtClean="0"/>
              <a:t> Microprocessor</a:t>
            </a:r>
            <a:endParaRPr lang="en-US" dirty="0"/>
          </a:p>
        </p:txBody>
      </p:sp>
      <p:sp>
        <p:nvSpPr>
          <p:cNvPr id="4" name="Date Placeholder 3"/>
          <p:cNvSpPr>
            <a:spLocks noGrp="1"/>
          </p:cNvSpPr>
          <p:nvPr>
            <p:ph type="dt" sz="half" idx="10"/>
          </p:nvPr>
        </p:nvSpPr>
        <p:spPr/>
        <p:txBody>
          <a:bodyPr/>
          <a:lstStyle/>
          <a:p>
            <a:fld id="{DB436CAC-6729-A143-BEC2-DC8D672676D2}"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32</a:t>
            </a:fld>
            <a:endParaRPr lang="en-US"/>
          </a:p>
        </p:txBody>
      </p:sp>
      <p:pic>
        <p:nvPicPr>
          <p:cNvPr id="16" name="Picture 15"/>
          <p:cNvPicPr>
            <a:picLocks noChangeAspect="1"/>
          </p:cNvPicPr>
          <p:nvPr/>
        </p:nvPicPr>
        <p:blipFill>
          <a:blip r:embed="rId2"/>
          <a:stretch>
            <a:fillRect/>
          </a:stretch>
        </p:blipFill>
        <p:spPr>
          <a:xfrm rot="5400000">
            <a:off x="1718404" y="541485"/>
            <a:ext cx="5461000" cy="66675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Core</a:t>
            </a:r>
            <a:endParaRPr lang="en-US" dirty="0"/>
          </a:p>
        </p:txBody>
      </p:sp>
      <p:sp>
        <p:nvSpPr>
          <p:cNvPr id="4" name="Date Placeholder 3"/>
          <p:cNvSpPr>
            <a:spLocks noGrp="1"/>
          </p:cNvSpPr>
          <p:nvPr>
            <p:ph type="dt" sz="half" idx="10"/>
          </p:nvPr>
        </p:nvSpPr>
        <p:spPr/>
        <p:txBody>
          <a:bodyPr/>
          <a:lstStyle/>
          <a:p>
            <a:fld id="{E9C71CEF-1564-4147-AF83-EA95814994A6}"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33</a:t>
            </a:fld>
            <a:endParaRPr lang="en-US"/>
          </a:p>
        </p:txBody>
      </p:sp>
      <p:pic>
        <p:nvPicPr>
          <p:cNvPr id="7" name="Picture 6" descr="opteronrevfcore.jpg"/>
          <p:cNvPicPr>
            <a:picLocks noChangeAspect="1"/>
          </p:cNvPicPr>
          <p:nvPr/>
        </p:nvPicPr>
        <p:blipFill>
          <a:blip r:embed="rId2"/>
          <a:stretch>
            <a:fillRect/>
          </a:stretch>
        </p:blipFill>
        <p:spPr>
          <a:xfrm>
            <a:off x="2832572" y="2325851"/>
            <a:ext cx="3543300" cy="32766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
        <p:nvSpPr>
          <p:cNvPr id="9" name="TextBox 8"/>
          <p:cNvSpPr txBox="1"/>
          <p:nvPr/>
        </p:nvSpPr>
        <p:spPr>
          <a:xfrm rot="16200000">
            <a:off x="-492377" y="3125117"/>
            <a:ext cx="2286278" cy="646331"/>
          </a:xfrm>
          <a:prstGeom prst="rect">
            <a:avLst/>
          </a:prstGeom>
          <a:noFill/>
        </p:spPr>
        <p:txBody>
          <a:bodyPr wrap="none" rtlCol="0">
            <a:spAutoFit/>
          </a:bodyPr>
          <a:lstStyle/>
          <a:p>
            <a:r>
              <a:rPr lang="en-US" sz="3600" dirty="0" smtClean="0"/>
              <a:t>millimeters</a:t>
            </a:r>
            <a:endParaRPr lang="en-US" sz="3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8229600" cy="1143000"/>
          </a:xfrm>
        </p:spPr>
        <p:txBody>
          <a:bodyPr>
            <a:normAutofit fontScale="90000"/>
          </a:bodyPr>
          <a:lstStyle/>
          <a:p>
            <a:r>
              <a:rPr lang="en-US" dirty="0" smtClean="0"/>
              <a:t>Programming One Core: </a:t>
            </a:r>
            <a:br>
              <a:rPr lang="en-US" dirty="0" smtClean="0"/>
            </a:br>
            <a:r>
              <a:rPr lang="en-US" dirty="0" smtClean="0"/>
              <a:t>C with Intrinsics </a:t>
            </a:r>
            <a:endParaRPr lang="en-US" dirty="0"/>
          </a:p>
        </p:txBody>
      </p:sp>
      <p:sp>
        <p:nvSpPr>
          <p:cNvPr id="3" name="Content Placeholder 2"/>
          <p:cNvSpPr>
            <a:spLocks noGrp="1"/>
          </p:cNvSpPr>
          <p:nvPr>
            <p:ph idx="1"/>
          </p:nvPr>
        </p:nvSpPr>
        <p:spPr>
          <a:xfrm>
            <a:off x="457200" y="1169337"/>
            <a:ext cx="8686800" cy="5155804"/>
          </a:xfrm>
        </p:spPr>
        <p:txBody>
          <a:bodyPr>
            <a:normAutofit lnSpcReduction="10000"/>
          </a:bodyPr>
          <a:lstStyle/>
          <a:p>
            <a:pPr marL="0" indent="0">
              <a:buNone/>
            </a:pPr>
            <a:r>
              <a:rPr lang="en-US" sz="2400" dirty="0" smtClean="0"/>
              <a:t>void</a:t>
            </a:r>
            <a:r>
              <a:rPr lang="en-US" sz="2400" dirty="0" smtClean="0"/>
              <a:t> </a:t>
            </a:r>
            <a:r>
              <a:rPr lang="en-US" sz="2400" dirty="0" err="1" smtClean="0"/>
              <a:t>mmult(</a:t>
            </a:r>
            <a:r>
              <a:rPr lang="en-US" sz="2400" dirty="0" err="1" smtClean="0"/>
              <a:t>int</a:t>
            </a:r>
            <a:r>
              <a:rPr lang="en-US" sz="2400" dirty="0" smtClean="0"/>
              <a:t> n, float *A, float *B, float *C)</a:t>
            </a:r>
          </a:p>
          <a:p>
            <a:pPr marL="0" indent="0">
              <a:buNone/>
            </a:pPr>
            <a:r>
              <a:rPr lang="en-US" sz="2400" dirty="0" smtClean="0"/>
              <a:t>{</a:t>
            </a:r>
          </a:p>
          <a:p>
            <a:pPr marL="0" indent="0">
              <a:buNone/>
            </a:pPr>
            <a:r>
              <a:rPr lang="en-US" sz="2400" dirty="0" smtClean="0">
                <a:solidFill>
                  <a:srgbClr val="FF0000"/>
                </a:solidFill>
              </a:rPr>
              <a:t>  </a:t>
            </a:r>
            <a:r>
              <a:rPr lang="en-US" sz="2400" dirty="0" smtClean="0"/>
              <a:t>for ( </a:t>
            </a:r>
            <a:r>
              <a:rPr lang="en-US" sz="2400" dirty="0" err="1" smtClean="0"/>
              <a:t>int</a:t>
            </a:r>
            <a:r>
              <a:rPr lang="en-US" sz="2400" dirty="0" smtClean="0"/>
              <a:t> </a:t>
            </a:r>
            <a:r>
              <a:rPr lang="en-US" sz="2400" dirty="0" err="1" smtClean="0"/>
              <a:t>i</a:t>
            </a:r>
            <a:r>
              <a:rPr lang="en-US" sz="2400" dirty="0" smtClean="0"/>
              <a:t> = 0; </a:t>
            </a:r>
            <a:r>
              <a:rPr lang="en-US" sz="2400" dirty="0" err="1" smtClean="0"/>
              <a:t>i</a:t>
            </a:r>
            <a:r>
              <a:rPr lang="en-US" sz="2400" dirty="0" smtClean="0"/>
              <a:t> &lt; n; </a:t>
            </a:r>
            <a:r>
              <a:rPr lang="en-US" sz="2400" dirty="0" err="1" smtClean="0"/>
              <a:t>i</a:t>
            </a:r>
            <a:r>
              <a:rPr lang="en-US" sz="2400" dirty="0" smtClean="0"/>
              <a:t>+=4 )</a:t>
            </a:r>
          </a:p>
          <a:p>
            <a:pPr marL="0" indent="0">
              <a:buNone/>
            </a:pPr>
            <a:r>
              <a:rPr lang="en-US" sz="2400" dirty="0" smtClean="0"/>
              <a:t>    for ( </a:t>
            </a:r>
            <a:r>
              <a:rPr lang="en-US" sz="2400" dirty="0" err="1" smtClean="0"/>
              <a:t>int</a:t>
            </a:r>
            <a:r>
              <a:rPr lang="en-US" sz="2400" dirty="0" smtClean="0"/>
              <a:t> j = 0; j &lt; n; j++ ) </a:t>
            </a:r>
          </a:p>
          <a:p>
            <a:pPr marL="0" indent="0">
              <a:buNone/>
            </a:pPr>
            <a:r>
              <a:rPr lang="en-US" sz="2400" dirty="0" smtClean="0"/>
              <a:t>    {</a:t>
            </a:r>
          </a:p>
          <a:p>
            <a:pPr marL="0" indent="0">
              <a:buNone/>
            </a:pPr>
            <a:r>
              <a:rPr lang="en-US" sz="2400" dirty="0" smtClean="0"/>
              <a:t>     </a:t>
            </a:r>
            <a:r>
              <a:rPr lang="en-US" sz="2400" dirty="0" smtClean="0">
                <a:solidFill>
                  <a:srgbClr val="FF0000"/>
                </a:solidFill>
              </a:rPr>
              <a:t> __m128 c0 = 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a:t>
            </a:r>
          </a:p>
          <a:p>
            <a:pPr marL="0" indent="0">
              <a:buNone/>
            </a:pPr>
            <a:r>
              <a:rPr lang="en-US" sz="2400" dirty="0" smtClean="0"/>
              <a:t>      for( </a:t>
            </a:r>
            <a:r>
              <a:rPr lang="en-US" sz="2400" dirty="0" err="1" smtClean="0"/>
              <a:t>int</a:t>
            </a:r>
            <a:r>
              <a:rPr lang="en-US" sz="2400" dirty="0" smtClean="0"/>
              <a:t> k = 0; k &lt; n; k++ )</a:t>
            </a:r>
          </a:p>
          <a:p>
            <a:pPr marL="0" indent="0">
              <a:buNone/>
            </a:pPr>
            <a:r>
              <a:rPr lang="en-US" sz="2400" dirty="0" smtClean="0">
                <a:solidFill>
                  <a:srgbClr val="FF0000"/>
                </a:solidFill>
              </a:rPr>
              <a:t>        c0 = _</a:t>
            </a:r>
            <a:r>
              <a:rPr lang="en-US" sz="2400" dirty="0" err="1" smtClean="0">
                <a:solidFill>
                  <a:srgbClr val="FF0000"/>
                </a:solidFill>
              </a:rPr>
              <a:t>mm_add_ps</a:t>
            </a:r>
            <a:r>
              <a:rPr lang="en-US" sz="2400" dirty="0" smtClean="0">
                <a:solidFill>
                  <a:srgbClr val="FF0000"/>
                </a:solidFill>
              </a:rPr>
              <a:t>(c0, _</a:t>
            </a:r>
            <a:r>
              <a:rPr lang="en-US" sz="2400" dirty="0" err="1" smtClean="0">
                <a:solidFill>
                  <a:srgbClr val="FF0000"/>
                </a:solidFill>
              </a:rPr>
              <a:t>mm_mul_ps</a:t>
            </a:r>
            <a:r>
              <a:rPr lang="en-US" sz="2400" dirty="0" smtClean="0">
                <a:solidFill>
                  <a:srgbClr val="FF0000"/>
                </a:solidFill>
              </a:rPr>
              <a:t>(_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A+i+k</a:t>
            </a:r>
            <a:r>
              <a:rPr lang="en-US" sz="2400" dirty="0" smtClean="0">
                <a:solidFill>
                  <a:srgbClr val="FF0000"/>
                </a:solidFill>
              </a:rPr>
              <a:t>*n),  											 _mm_load1_ps(</a:t>
            </a:r>
            <a:r>
              <a:rPr lang="en-US" sz="2400" dirty="0" err="1" smtClean="0">
                <a:solidFill>
                  <a:srgbClr val="FF0000"/>
                </a:solidFill>
              </a:rPr>
              <a:t>B+k+j</a:t>
            </a:r>
            <a:r>
              <a:rPr lang="en-US" sz="2400" dirty="0" smtClean="0">
                <a:solidFill>
                  <a:srgbClr val="FF0000"/>
                </a:solidFill>
              </a:rPr>
              <a:t>*n)));</a:t>
            </a:r>
          </a:p>
          <a:p>
            <a:pPr marL="0" indent="0">
              <a:buNone/>
            </a:pPr>
            <a:r>
              <a:rPr lang="en-US" sz="2400" dirty="0" smtClean="0">
                <a:solidFill>
                  <a:srgbClr val="FF0000"/>
                </a:solidFill>
              </a:rPr>
              <a:t>      _</a:t>
            </a:r>
            <a:r>
              <a:rPr lang="en-US" sz="2400" dirty="0" err="1" smtClean="0">
                <a:solidFill>
                  <a:srgbClr val="FF0000"/>
                </a:solidFill>
              </a:rPr>
              <a:t>mm_store_ps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 c0);</a:t>
            </a:r>
          </a:p>
          <a:p>
            <a:pPr marL="0" indent="0">
              <a:buNone/>
            </a:pPr>
            <a:r>
              <a:rPr lang="en-US" sz="2400" dirty="0" smtClean="0"/>
              <a:t>    }</a:t>
            </a:r>
          </a:p>
          <a:p>
            <a:pPr marL="0" indent="0">
              <a:buNone/>
            </a:pPr>
            <a:r>
              <a:rPr lang="en-US" sz="2400" dirty="0" smtClean="0"/>
              <a:t>}</a:t>
            </a:r>
          </a:p>
          <a:p>
            <a:pPr marL="0" indent="0">
              <a:buNone/>
            </a:pP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9673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Inner loop from </a:t>
            </a:r>
            <a:r>
              <a:rPr lang="en-US" dirty="0" err="1" smtClean="0"/>
              <a:t>gcc</a:t>
            </a:r>
            <a:r>
              <a:rPr lang="en-US" dirty="0" smtClean="0"/>
              <a:t> –O -S</a:t>
            </a:r>
            <a:endParaRPr lang="en-US" dirty="0"/>
          </a:p>
        </p:txBody>
      </p:sp>
      <p:sp>
        <p:nvSpPr>
          <p:cNvPr id="3" name="Content Placeholder 2"/>
          <p:cNvSpPr>
            <a:spLocks noGrp="1"/>
          </p:cNvSpPr>
          <p:nvPr>
            <p:ph idx="1"/>
          </p:nvPr>
        </p:nvSpPr>
        <p:spPr>
          <a:xfrm>
            <a:off x="256026" y="955688"/>
            <a:ext cx="8229600" cy="5382028"/>
          </a:xfrm>
        </p:spPr>
        <p:txBody>
          <a:bodyPr>
            <a:normAutofit fontScale="92500" lnSpcReduction="20000"/>
          </a:bodyPr>
          <a:lstStyle/>
          <a:p>
            <a:pPr marL="0" indent="0">
              <a:buNone/>
            </a:pPr>
            <a:r>
              <a:rPr lang="en-US" dirty="0" smtClean="0"/>
              <a:t>			Assembly snippet from innermost loop:</a:t>
            </a:r>
          </a:p>
          <a:p>
            <a:pPr marL="0" indent="0">
              <a:buNone/>
            </a:pPr>
            <a:endParaRPr lang="en-US" sz="2600" dirty="0" smtClean="0"/>
          </a:p>
          <a:p>
            <a:pPr marL="2171700" lvl="5" indent="0">
              <a:buNone/>
            </a:pPr>
            <a:r>
              <a:rPr lang="en-US" sz="2600" dirty="0" smtClean="0"/>
              <a:t>	      </a:t>
            </a:r>
            <a:r>
              <a:rPr lang="en-US" sz="2600" dirty="0" err="1" smtClean="0"/>
              <a:t>movaps</a:t>
            </a:r>
            <a:r>
              <a:rPr lang="en-US" sz="2600" dirty="0" smtClean="0"/>
              <a:t>  (%</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%xmm8</a:t>
            </a:r>
          </a:p>
          <a:p>
            <a:pPr marL="2171700" lvl="5" indent="0">
              <a:buNone/>
            </a:pPr>
            <a:r>
              <a:rPr lang="en-US" sz="2600" dirty="0" smtClean="0"/>
              <a:t>        </a:t>
            </a:r>
            <a:r>
              <a:rPr lang="en-US" sz="2600" dirty="0" err="1" smtClean="0"/>
              <a:t>movaps</a:t>
            </a:r>
            <a:r>
              <a:rPr lang="en-US" sz="2600" dirty="0" smtClean="0"/>
              <a:t>  16(%</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%xmm7</a:t>
            </a:r>
          </a:p>
          <a:p>
            <a:pPr marL="2171700" lvl="5" indent="0">
              <a:buNone/>
            </a:pPr>
            <a:r>
              <a:rPr lang="en-US" sz="2600" dirty="0" smtClean="0"/>
              <a:t>        </a:t>
            </a:r>
            <a:r>
              <a:rPr lang="en-US" sz="2600" dirty="0" err="1" smtClean="0"/>
              <a:t>movaps</a:t>
            </a:r>
            <a:r>
              <a:rPr lang="en-US" sz="2600" dirty="0" smtClean="0"/>
              <a:t>  32(%</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%xmm6</a:t>
            </a:r>
          </a:p>
          <a:p>
            <a:pPr marL="2171700" lvl="5" indent="0">
              <a:buNone/>
            </a:pPr>
            <a:r>
              <a:rPr lang="en-US" sz="2600" dirty="0" smtClean="0"/>
              <a:t>        </a:t>
            </a:r>
            <a:r>
              <a:rPr lang="en-US" sz="2600" dirty="0" err="1" smtClean="0"/>
              <a:t>movaps</a:t>
            </a:r>
            <a:r>
              <a:rPr lang="en-US" sz="2600" dirty="0" smtClean="0"/>
              <a:t>  48(%</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8311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Microprocessor</a:t>
            </a:r>
            <a:endParaRPr lang="en-US" dirty="0"/>
          </a:p>
        </p:txBody>
      </p:sp>
      <p:sp>
        <p:nvSpPr>
          <p:cNvPr id="6" name="Content Placeholder 5"/>
          <p:cNvSpPr>
            <a:spLocks noGrp="1"/>
          </p:cNvSpPr>
          <p:nvPr>
            <p:ph idx="1"/>
          </p:nvPr>
        </p:nvSpPr>
        <p:spPr/>
        <p:txBody>
          <a:bodyPr>
            <a:normAutofit fontScale="92500" lnSpcReduction="10000"/>
          </a:bodyPr>
          <a:lstStyle/>
          <a:p>
            <a:pPr marL="514350" indent="-514350">
              <a:buFont typeface="+mj-lt"/>
              <a:buAutoNum type="arabicPeriod"/>
            </a:pPr>
            <a:r>
              <a:rPr lang="en-US" dirty="0" smtClean="0">
                <a:solidFill>
                  <a:srgbClr val="FF0000"/>
                </a:solidFill>
              </a:rPr>
              <a:t>Layers of Representation/Interpretation</a:t>
            </a:r>
          </a:p>
          <a:p>
            <a:pPr marL="914400" lvl="1" indent="-514350"/>
            <a:r>
              <a:rPr lang="en-US" dirty="0" smtClean="0">
                <a:solidFill>
                  <a:srgbClr val="FF0000"/>
                </a:solidFill>
              </a:rPr>
              <a:t>Instruction Set Architecture, micro operations</a:t>
            </a:r>
          </a:p>
          <a:p>
            <a:pPr marL="514350" indent="-514350">
              <a:buFont typeface="+mj-lt"/>
              <a:buAutoNum type="arabicPeriod"/>
            </a:pPr>
            <a:r>
              <a:rPr lang="en-US" dirty="0" smtClean="0"/>
              <a:t>Moore’s Law</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Instruction Level Parallelism (superscalar, pipelining)</a:t>
            </a:r>
          </a:p>
          <a:p>
            <a:pPr marL="914400" lvl="1" indent="-514350"/>
            <a:r>
              <a:rPr lang="en-US" dirty="0" smtClean="0">
                <a:solidFill>
                  <a:srgbClr val="FF0000"/>
                </a:solidFill>
              </a:rPr>
              <a:t>Data Level Parallelism</a:t>
            </a:r>
          </a:p>
          <a:p>
            <a:pPr marL="514350" indent="-514350">
              <a:buFont typeface="+mj-lt"/>
              <a:buAutoNum type="arabicPeriod"/>
            </a:pPr>
            <a:r>
              <a:rPr lang="en-US" dirty="0" smtClean="0"/>
              <a:t>Performance Measurement &amp; Improvement</a:t>
            </a:r>
          </a:p>
          <a:p>
            <a:pPr marL="514350" indent="-514350">
              <a:buFont typeface="+mj-lt"/>
              <a:buAutoNum type="arabicPeriod"/>
            </a:pPr>
            <a:r>
              <a:rPr lang="en-US" dirty="0" smtClean="0"/>
              <a:t>Dependability via Redundancy</a:t>
            </a:r>
          </a:p>
        </p:txBody>
      </p:sp>
      <p:sp>
        <p:nvSpPr>
          <p:cNvPr id="3" name="Date Placeholder 2"/>
          <p:cNvSpPr>
            <a:spLocks noGrp="1"/>
          </p:cNvSpPr>
          <p:nvPr>
            <p:ph type="dt" sz="half" idx="10"/>
          </p:nvPr>
        </p:nvSpPr>
        <p:spPr/>
        <p:txBody>
          <a:bodyPr/>
          <a:lstStyle/>
          <a:p>
            <a:fld id="{99372375-3A08-AE43-9B92-FD0BF74EE0D5}"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SIMD Adder</a:t>
            </a:r>
            <a:endParaRPr lang="en-US" dirty="0"/>
          </a:p>
        </p:txBody>
      </p:sp>
      <p:sp>
        <p:nvSpPr>
          <p:cNvPr id="6" name="Content Placeholder 5"/>
          <p:cNvSpPr>
            <a:spLocks noGrp="1"/>
          </p:cNvSpPr>
          <p:nvPr>
            <p:ph sz="half" idx="1"/>
          </p:nvPr>
        </p:nvSpPr>
        <p:spPr/>
        <p:txBody>
          <a:bodyPr/>
          <a:lstStyle/>
          <a:p>
            <a:r>
              <a:rPr lang="en-US" dirty="0" smtClean="0"/>
              <a:t>Four 32-bit adders that operate in parallel</a:t>
            </a:r>
          </a:p>
          <a:p>
            <a:pPr lvl="1"/>
            <a:r>
              <a:rPr lang="en-US" dirty="0" smtClean="0"/>
              <a:t>Data Level Parallelism</a:t>
            </a:r>
            <a:endParaRPr lang="en-US" dirty="0"/>
          </a:p>
        </p:txBody>
      </p:sp>
      <p:sp>
        <p:nvSpPr>
          <p:cNvPr id="3" name="Date Placeholder 2"/>
          <p:cNvSpPr>
            <a:spLocks noGrp="1"/>
          </p:cNvSpPr>
          <p:nvPr>
            <p:ph type="dt" sz="half" idx="10"/>
          </p:nvPr>
        </p:nvSpPr>
        <p:spPr/>
        <p:txBody>
          <a:bodyPr/>
          <a:lstStyle/>
          <a:p>
            <a:fld id="{ABC23CD7-CFE2-8E45-9915-ED10B91676DA}"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37</a:t>
            </a:fld>
            <a:endParaRPr lang="en-US"/>
          </a:p>
        </p:txBody>
      </p:sp>
      <p:pic>
        <p:nvPicPr>
          <p:cNvPr id="8" name="Picture 7"/>
          <p:cNvPicPr>
            <a:picLocks noChangeAspect="1"/>
          </p:cNvPicPr>
          <p:nvPr/>
        </p:nvPicPr>
        <p:blipFill>
          <a:blip r:embed="rId2"/>
          <a:stretch>
            <a:fillRect/>
          </a:stretch>
        </p:blipFill>
        <p:spPr>
          <a:xfrm>
            <a:off x="5601867" y="1501246"/>
            <a:ext cx="2844800" cy="47752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32-bit Adder</a:t>
            </a:r>
            <a:endParaRPr lang="en-US" dirty="0"/>
          </a:p>
        </p:txBody>
      </p:sp>
      <p:sp>
        <p:nvSpPr>
          <p:cNvPr id="3" name="Date Placeholder 2"/>
          <p:cNvSpPr>
            <a:spLocks noGrp="1"/>
          </p:cNvSpPr>
          <p:nvPr>
            <p:ph type="dt" sz="half" idx="10"/>
          </p:nvPr>
        </p:nvSpPr>
        <p:spPr/>
        <p:txBody>
          <a:bodyPr/>
          <a:lstStyle/>
          <a:p>
            <a:fld id="{C7EAC223-CF0F-1D4A-A7AD-96040B04369B}"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38</a:t>
            </a:fld>
            <a:endParaRPr lang="en-US"/>
          </a:p>
        </p:txBody>
      </p:sp>
      <p:pic>
        <p:nvPicPr>
          <p:cNvPr id="7" name="Picture 6"/>
          <p:cNvPicPr>
            <a:picLocks noChangeAspect="1"/>
          </p:cNvPicPr>
          <p:nvPr/>
        </p:nvPicPr>
        <p:blipFill>
          <a:blip r:embed="rId2"/>
          <a:stretch>
            <a:fillRect/>
          </a:stretch>
        </p:blipFill>
        <p:spPr>
          <a:xfrm>
            <a:off x="1397000" y="1695450"/>
            <a:ext cx="6350000" cy="34671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6252" y="0"/>
            <a:ext cx="8229600" cy="1143000"/>
          </a:xfrm>
        </p:spPr>
        <p:txBody>
          <a:bodyPr/>
          <a:lstStyle/>
          <a:p>
            <a:r>
              <a:rPr lang="en-US" dirty="0" smtClean="0"/>
              <a:t>1 bit of 32-bit Adder</a:t>
            </a:r>
            <a:endParaRPr lang="en-US" dirty="0"/>
          </a:p>
        </p:txBody>
      </p:sp>
      <p:sp>
        <p:nvSpPr>
          <p:cNvPr id="3" name="Date Placeholder 2"/>
          <p:cNvSpPr>
            <a:spLocks noGrp="1"/>
          </p:cNvSpPr>
          <p:nvPr>
            <p:ph type="dt" sz="half" idx="10"/>
          </p:nvPr>
        </p:nvSpPr>
        <p:spPr/>
        <p:txBody>
          <a:bodyPr/>
          <a:lstStyle/>
          <a:p>
            <a:fld id="{2D378339-2106-394C-8F07-2307AFC85841}"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39</a:t>
            </a:fld>
            <a:endParaRPr lang="en-US"/>
          </a:p>
        </p:txBody>
      </p:sp>
      <p:pic>
        <p:nvPicPr>
          <p:cNvPr id="8" name="Picture 7"/>
          <p:cNvPicPr>
            <a:picLocks noChangeAspect="1"/>
          </p:cNvPicPr>
          <p:nvPr/>
        </p:nvPicPr>
        <p:blipFill>
          <a:blip r:embed="rId2"/>
          <a:stretch>
            <a:fillRect/>
          </a:stretch>
        </p:blipFill>
        <p:spPr>
          <a:xfrm>
            <a:off x="1079895" y="883920"/>
            <a:ext cx="6725920" cy="597408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Survey Results</a:t>
            </a:r>
            <a:endParaRPr lang="en-US" dirty="0"/>
          </a:p>
        </p:txBody>
      </p:sp>
      <p:sp>
        <p:nvSpPr>
          <p:cNvPr id="3" name="Content Placeholder 2"/>
          <p:cNvSpPr>
            <a:spLocks noGrp="1"/>
          </p:cNvSpPr>
          <p:nvPr>
            <p:ph idx="1"/>
          </p:nvPr>
        </p:nvSpPr>
        <p:spPr/>
        <p:txBody>
          <a:bodyPr>
            <a:normAutofit/>
          </a:bodyPr>
          <a:lstStyle/>
          <a:p>
            <a:r>
              <a:rPr lang="en-US" dirty="0" smtClean="0"/>
              <a:t>I felt the midterm was</a:t>
            </a:r>
          </a:p>
          <a:p>
            <a:pPr>
              <a:buNone/>
            </a:pPr>
            <a:r>
              <a:rPr lang="en-US" dirty="0" smtClean="0"/>
              <a:t>  3% Far too difficult	</a:t>
            </a:r>
          </a:p>
          <a:p>
            <a:pPr>
              <a:buNone/>
            </a:pPr>
            <a:r>
              <a:rPr lang="en-US" dirty="0" smtClean="0"/>
              <a:t>10% Somewhat harder than it should have been</a:t>
            </a:r>
          </a:p>
          <a:p>
            <a:pPr>
              <a:buNone/>
            </a:pPr>
            <a:r>
              <a:rPr lang="en-US" dirty="0" smtClean="0"/>
              <a:t>64% Fair</a:t>
            </a:r>
          </a:p>
          <a:p>
            <a:pPr>
              <a:buNone/>
            </a:pPr>
            <a:r>
              <a:rPr lang="en-US" dirty="0" smtClean="0"/>
              <a:t>20% A little too easy</a:t>
            </a:r>
          </a:p>
          <a:p>
            <a:pPr>
              <a:buNone/>
            </a:pPr>
            <a:r>
              <a:rPr lang="en-US" dirty="0" smtClean="0"/>
              <a:t>  2% Far too easy</a:t>
            </a:r>
          </a:p>
        </p:txBody>
      </p:sp>
      <p:sp>
        <p:nvSpPr>
          <p:cNvPr id="4" name="Date Placeholder 3"/>
          <p:cNvSpPr>
            <a:spLocks noGrp="1"/>
          </p:cNvSpPr>
          <p:nvPr>
            <p:ph type="dt" sz="half" idx="10"/>
          </p:nvPr>
        </p:nvSpPr>
        <p:spPr/>
        <p:txBody>
          <a:bodyPr/>
          <a:lstStyle/>
          <a:p>
            <a:fld id="{B04BAC8C-7715-8348-A867-9C755672508F}"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 name="Footer Placeholder 4"/>
          <p:cNvSpPr>
            <a:spLocks noGrp="1"/>
          </p:cNvSpPr>
          <p:nvPr>
            <p:ph type="ftr" sz="quarter" idx="11"/>
          </p:nvPr>
        </p:nvSpPr>
        <p:spPr/>
        <p:txBody>
          <a:bodyPr/>
          <a:lstStyle/>
          <a:p>
            <a:pPr>
              <a:defRPr/>
            </a:pPr>
            <a:r>
              <a:rPr lang="en-US" smtClean="0"/>
              <a:t>Spring 2012 -- Lecture #28</a:t>
            </a:r>
            <a:endParaRPr lang="en-US"/>
          </a:p>
        </p:txBody>
      </p:sp>
      <p:sp>
        <p:nvSpPr>
          <p:cNvPr id="36874" name="Rectangle 53"/>
          <p:cNvSpPr>
            <a:spLocks noChangeArrowheads="1"/>
          </p:cNvSpPr>
          <p:nvPr/>
        </p:nvSpPr>
        <p:spPr bwMode="auto">
          <a:xfrm>
            <a:off x="5119618" y="2281628"/>
            <a:ext cx="3044295" cy="93980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2100"/>
              </a:lnSpc>
              <a:tabLst>
                <a:tab pos="457200" algn="l"/>
                <a:tab pos="914400" algn="l"/>
                <a:tab pos="1371600" algn="l"/>
              </a:tabLst>
            </a:pPr>
            <a:endParaRPr lang="en-US" dirty="0">
              <a:solidFill>
                <a:srgbClr val="000000"/>
              </a:solidFill>
              <a:latin typeface="Comic Sans MS" charset="0"/>
            </a:endParaRPr>
          </a:p>
        </p:txBody>
      </p:sp>
      <p:sp>
        <p:nvSpPr>
          <p:cNvPr id="36875" name="Rectangle 56"/>
          <p:cNvSpPr>
            <a:spLocks noGrp="1" noChangeArrowheads="1"/>
          </p:cNvSpPr>
          <p:nvPr>
            <p:ph type="title"/>
          </p:nvPr>
        </p:nvSpPr>
        <p:spPr/>
        <p:txBody>
          <a:bodyPr>
            <a:normAutofit fontScale="90000"/>
          </a:bodyPr>
          <a:lstStyle/>
          <a:p>
            <a:pPr eaLnBrk="1" hangingPunct="1"/>
            <a:r>
              <a:rPr lang="en-US" dirty="0" smtClean="0"/>
              <a:t>Complementary MOS Transistors (NMOS and PMOS) of NAND Gate</a:t>
            </a:r>
            <a:endParaRPr lang="en-US" dirty="0"/>
          </a:p>
        </p:txBody>
      </p:sp>
      <p:sp>
        <p:nvSpPr>
          <p:cNvPr id="36876" name="Line 59"/>
          <p:cNvSpPr>
            <a:spLocks noChangeShapeType="1"/>
          </p:cNvSpPr>
          <p:nvPr/>
        </p:nvSpPr>
        <p:spPr bwMode="auto">
          <a:xfrm flipH="1">
            <a:off x="3820514" y="3468020"/>
            <a:ext cx="0" cy="1371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7" name="Rectangle 60"/>
          <p:cNvSpPr>
            <a:spLocks noChangeArrowheads="1"/>
          </p:cNvSpPr>
          <p:nvPr/>
        </p:nvSpPr>
        <p:spPr bwMode="auto">
          <a:xfrm>
            <a:off x="712189" y="3283870"/>
            <a:ext cx="365125" cy="412750"/>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3v</a:t>
            </a:r>
          </a:p>
        </p:txBody>
      </p:sp>
      <p:sp>
        <p:nvSpPr>
          <p:cNvPr id="36878" name="Line 61"/>
          <p:cNvSpPr>
            <a:spLocks noChangeShapeType="1"/>
          </p:cNvSpPr>
          <p:nvPr/>
        </p:nvSpPr>
        <p:spPr bwMode="auto">
          <a:xfrm>
            <a:off x="3820514" y="4306220"/>
            <a:ext cx="457200" cy="158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9" name="Rectangle 62"/>
          <p:cNvSpPr>
            <a:spLocks noChangeArrowheads="1"/>
          </p:cNvSpPr>
          <p:nvPr/>
        </p:nvSpPr>
        <p:spPr bwMode="auto">
          <a:xfrm>
            <a:off x="1705964" y="25536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X</a:t>
            </a:r>
          </a:p>
        </p:txBody>
      </p:sp>
      <p:sp>
        <p:nvSpPr>
          <p:cNvPr id="36880" name="Rectangle 63"/>
          <p:cNvSpPr>
            <a:spLocks noChangeArrowheads="1"/>
          </p:cNvSpPr>
          <p:nvPr/>
        </p:nvSpPr>
        <p:spPr bwMode="auto">
          <a:xfrm>
            <a:off x="2999777" y="2553620"/>
            <a:ext cx="363537"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Y</a:t>
            </a:r>
          </a:p>
        </p:txBody>
      </p:sp>
      <p:sp>
        <p:nvSpPr>
          <p:cNvPr id="36881" name="Line 64"/>
          <p:cNvSpPr>
            <a:spLocks noChangeShapeType="1"/>
          </p:cNvSpPr>
          <p:nvPr/>
        </p:nvSpPr>
        <p:spPr bwMode="auto">
          <a:xfrm flipH="1" flipV="1">
            <a:off x="18393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2" name="Rectangle 65"/>
          <p:cNvSpPr>
            <a:spLocks noChangeArrowheads="1"/>
          </p:cNvSpPr>
          <p:nvPr/>
        </p:nvSpPr>
        <p:spPr bwMode="auto">
          <a:xfrm>
            <a:off x="772514" y="4653883"/>
            <a:ext cx="338138" cy="414337"/>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0v</a:t>
            </a:r>
          </a:p>
        </p:txBody>
      </p:sp>
      <p:grpSp>
        <p:nvGrpSpPr>
          <p:cNvPr id="4" name="Group 66"/>
          <p:cNvGrpSpPr>
            <a:grpSpLocks/>
          </p:cNvGrpSpPr>
          <p:nvPr/>
        </p:nvGrpSpPr>
        <p:grpSpPr bwMode="auto">
          <a:xfrm>
            <a:off x="1153514" y="4306220"/>
            <a:ext cx="1371600" cy="533400"/>
            <a:chOff x="1205" y="2400"/>
            <a:chExt cx="864" cy="336"/>
          </a:xfrm>
        </p:grpSpPr>
        <p:sp>
          <p:nvSpPr>
            <p:cNvPr id="36969" name="Line 67"/>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0" name="Line 68"/>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1" name="Line 69"/>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2" name="Line 70"/>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3" name="Line 71"/>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4" name="Line 72"/>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5" name="Line 73"/>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grpSp>
        <p:nvGrpSpPr>
          <p:cNvPr id="5" name="Group 74"/>
          <p:cNvGrpSpPr>
            <a:grpSpLocks/>
          </p:cNvGrpSpPr>
          <p:nvPr/>
        </p:nvGrpSpPr>
        <p:grpSpPr bwMode="auto">
          <a:xfrm>
            <a:off x="1153514" y="2934620"/>
            <a:ext cx="1371600" cy="533400"/>
            <a:chOff x="3701" y="2419"/>
            <a:chExt cx="864" cy="336"/>
          </a:xfrm>
        </p:grpSpPr>
        <p:sp>
          <p:nvSpPr>
            <p:cNvPr id="36961" name="Line 75"/>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2" name="Line 76"/>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3" name="Line 77"/>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4" name="Line 78"/>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5" name="Line 79"/>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6" name="Line 80"/>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7" name="Line 81"/>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8" name="Oval 82"/>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grpSp>
        <p:nvGrpSpPr>
          <p:cNvPr id="6" name="Group 83"/>
          <p:cNvGrpSpPr>
            <a:grpSpLocks/>
          </p:cNvGrpSpPr>
          <p:nvPr/>
        </p:nvGrpSpPr>
        <p:grpSpPr bwMode="auto">
          <a:xfrm>
            <a:off x="2448914" y="4306220"/>
            <a:ext cx="1371600" cy="533400"/>
            <a:chOff x="1205" y="2400"/>
            <a:chExt cx="864" cy="336"/>
          </a:xfrm>
        </p:grpSpPr>
        <p:sp>
          <p:nvSpPr>
            <p:cNvPr id="36954" name="Line 84"/>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5" name="Line 85"/>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6" name="Line 86"/>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7" name="Line 87"/>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8" name="Line 88"/>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9" name="Line 89"/>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0" name="Line 90"/>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sp>
        <p:nvSpPr>
          <p:cNvPr id="36886" name="Line 100"/>
          <p:cNvSpPr>
            <a:spLocks noChangeShapeType="1"/>
          </p:cNvSpPr>
          <p:nvPr/>
        </p:nvSpPr>
        <p:spPr bwMode="auto">
          <a:xfrm flipH="1">
            <a:off x="1305914" y="407762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7" name="Line 101"/>
          <p:cNvSpPr>
            <a:spLocks noChangeShapeType="1"/>
          </p:cNvSpPr>
          <p:nvPr/>
        </p:nvSpPr>
        <p:spPr bwMode="auto">
          <a:xfrm flipH="1">
            <a:off x="2448914" y="3468020"/>
            <a:ext cx="1371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8" name="Line 102"/>
          <p:cNvSpPr>
            <a:spLocks noChangeShapeType="1"/>
          </p:cNvSpPr>
          <p:nvPr/>
        </p:nvSpPr>
        <p:spPr bwMode="auto">
          <a:xfrm flipH="1" flipV="1">
            <a:off x="31347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9" name="Line 103"/>
          <p:cNvSpPr>
            <a:spLocks noChangeShapeType="1"/>
          </p:cNvSpPr>
          <p:nvPr/>
        </p:nvSpPr>
        <p:spPr bwMode="auto">
          <a:xfrm flipH="1">
            <a:off x="1305914" y="3468020"/>
            <a:ext cx="0" cy="609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90" name="Rectangle 104"/>
          <p:cNvSpPr>
            <a:spLocks noChangeArrowheads="1"/>
          </p:cNvSpPr>
          <p:nvPr/>
        </p:nvSpPr>
        <p:spPr bwMode="auto">
          <a:xfrm>
            <a:off x="4353914" y="41538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Z</a:t>
            </a:r>
          </a:p>
        </p:txBody>
      </p:sp>
      <p:grpSp>
        <p:nvGrpSpPr>
          <p:cNvPr id="7" name="Group 91"/>
          <p:cNvGrpSpPr>
            <a:grpSpLocks/>
          </p:cNvGrpSpPr>
          <p:nvPr/>
        </p:nvGrpSpPr>
        <p:grpSpPr bwMode="auto">
          <a:xfrm>
            <a:off x="2448914" y="3544220"/>
            <a:ext cx="1371600" cy="533400"/>
            <a:chOff x="3701" y="2419"/>
            <a:chExt cx="864" cy="336"/>
          </a:xfrm>
        </p:grpSpPr>
        <p:sp>
          <p:nvSpPr>
            <p:cNvPr id="36946" name="Line 92"/>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7" name="Line 93"/>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8" name="Line 94"/>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9" name="Line 95"/>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0" name="Line 96"/>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1" name="Line 97"/>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2" name="Line 98"/>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3" name="Oval 99"/>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sp>
        <p:nvSpPr>
          <p:cNvPr id="36892" name="Oval 105"/>
          <p:cNvSpPr>
            <a:spLocks noChangeArrowheads="1"/>
          </p:cNvSpPr>
          <p:nvPr/>
        </p:nvSpPr>
        <p:spPr bwMode="auto">
          <a:xfrm>
            <a:off x="1229714" y="33918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3" name="Oval 106"/>
          <p:cNvSpPr>
            <a:spLocks noChangeArrowheads="1"/>
          </p:cNvSpPr>
          <p:nvPr/>
        </p:nvSpPr>
        <p:spPr bwMode="auto">
          <a:xfrm>
            <a:off x="3744314" y="40014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4" name="Oval 107"/>
          <p:cNvSpPr>
            <a:spLocks noChangeArrowheads="1"/>
          </p:cNvSpPr>
          <p:nvPr/>
        </p:nvSpPr>
        <p:spPr bwMode="auto">
          <a:xfrm>
            <a:off x="3744314" y="42300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19" name="Date Placeholder 118"/>
          <p:cNvSpPr>
            <a:spLocks noGrp="1"/>
          </p:cNvSpPr>
          <p:nvPr>
            <p:ph type="dt" sz="quarter" idx="10"/>
          </p:nvPr>
        </p:nvSpPr>
        <p:spPr/>
        <p:txBody>
          <a:bodyPr/>
          <a:lstStyle/>
          <a:p>
            <a:pPr>
              <a:defRPr/>
            </a:pPr>
            <a:fld id="{70A341C9-D669-6F41-BE2A-9F1994702FB3}" type="datetime1">
              <a:rPr lang="en-US" smtClean="0"/>
              <a:pPr>
                <a:defRPr/>
              </a:pPr>
              <a:t>4/24/12</a:t>
            </a:fld>
            <a:endParaRPr lang="en-US" dirty="0"/>
          </a:p>
        </p:txBody>
      </p:sp>
      <p:sp>
        <p:nvSpPr>
          <p:cNvPr id="120" name="Slide Number Placeholder 119"/>
          <p:cNvSpPr>
            <a:spLocks noGrp="1"/>
          </p:cNvSpPr>
          <p:nvPr>
            <p:ph type="sldNum" sz="quarter" idx="12"/>
          </p:nvPr>
        </p:nvSpPr>
        <p:spPr>
          <a:xfrm>
            <a:off x="6620934" y="6492875"/>
            <a:ext cx="2133600" cy="365125"/>
          </a:xfrm>
        </p:spPr>
        <p:txBody>
          <a:bodyPr/>
          <a:lstStyle/>
          <a:p>
            <a:pPr>
              <a:defRPr/>
            </a:pPr>
            <a:fld id="{3870C79D-D249-A441-85A0-5AAAC4F723CE}" type="slidenum">
              <a:rPr lang="en-US"/>
              <a:pPr>
                <a:defRPr/>
              </a:pPr>
              <a:t>40</a:t>
            </a:fld>
            <a:endParaRPr lang="en-US"/>
          </a:p>
        </p:txBody>
      </p:sp>
      <p:sp>
        <p:nvSpPr>
          <p:cNvPr id="121" name="Line 38"/>
          <p:cNvSpPr>
            <a:spLocks noChangeShapeType="1"/>
          </p:cNvSpPr>
          <p:nvPr/>
        </p:nvSpPr>
        <p:spPr bwMode="auto">
          <a:xfrm>
            <a:off x="5458813" y="3260058"/>
            <a:ext cx="2881313" cy="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2" name="Line 39"/>
          <p:cNvSpPr>
            <a:spLocks noChangeShapeType="1"/>
          </p:cNvSpPr>
          <p:nvPr/>
        </p:nvSpPr>
        <p:spPr bwMode="auto">
          <a:xfrm>
            <a:off x="7362226" y="2909220"/>
            <a:ext cx="0" cy="2205038"/>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3" name="Rectangle 40"/>
          <p:cNvSpPr>
            <a:spLocks noChangeArrowheads="1"/>
          </p:cNvSpPr>
          <p:nvPr/>
        </p:nvSpPr>
        <p:spPr bwMode="auto">
          <a:xfrm>
            <a:off x="58461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x</a:t>
            </a:r>
          </a:p>
        </p:txBody>
      </p:sp>
      <p:sp>
        <p:nvSpPr>
          <p:cNvPr id="124" name="Rectangle 41"/>
          <p:cNvSpPr>
            <a:spLocks noChangeArrowheads="1"/>
          </p:cNvSpPr>
          <p:nvPr/>
        </p:nvSpPr>
        <p:spPr bwMode="auto">
          <a:xfrm>
            <a:off x="67732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y</a:t>
            </a:r>
          </a:p>
        </p:txBody>
      </p:sp>
      <p:sp>
        <p:nvSpPr>
          <p:cNvPr id="125" name="Rectangle 42"/>
          <p:cNvSpPr>
            <a:spLocks noChangeArrowheads="1"/>
          </p:cNvSpPr>
          <p:nvPr/>
        </p:nvSpPr>
        <p:spPr bwMode="auto">
          <a:xfrm>
            <a:off x="7725763" y="28330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z</a:t>
            </a:r>
          </a:p>
        </p:txBody>
      </p:sp>
      <p:grpSp>
        <p:nvGrpSpPr>
          <p:cNvPr id="12" name="Group 47"/>
          <p:cNvGrpSpPr>
            <a:grpSpLocks/>
          </p:cNvGrpSpPr>
          <p:nvPr/>
        </p:nvGrpSpPr>
        <p:grpSpPr bwMode="auto">
          <a:xfrm>
            <a:off x="6385913" y="3409283"/>
            <a:ext cx="901700" cy="1730375"/>
            <a:chOff x="4120" y="2640"/>
            <a:chExt cx="576" cy="1104"/>
          </a:xfrm>
        </p:grpSpPr>
        <p:sp>
          <p:nvSpPr>
            <p:cNvPr id="127"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0 volts</a:t>
              </a:r>
            </a:p>
          </p:txBody>
        </p:sp>
        <p:sp>
          <p:nvSpPr>
            <p:cNvPr id="128"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29"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0"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3 volts</a:t>
              </a:r>
            </a:p>
          </p:txBody>
        </p:sp>
      </p:grpSp>
      <p:grpSp>
        <p:nvGrpSpPr>
          <p:cNvPr id="13" name="Group 52"/>
          <p:cNvGrpSpPr>
            <a:grpSpLocks/>
          </p:cNvGrpSpPr>
          <p:nvPr/>
        </p:nvGrpSpPr>
        <p:grpSpPr bwMode="auto">
          <a:xfrm>
            <a:off x="5496913" y="3421983"/>
            <a:ext cx="901700" cy="1706562"/>
            <a:chOff x="3552" y="2648"/>
            <a:chExt cx="576" cy="1088"/>
          </a:xfrm>
        </p:grpSpPr>
        <p:sp>
          <p:nvSpPr>
            <p:cNvPr id="132" name="Rectangle 48"/>
            <p:cNvSpPr>
              <a:spLocks noChangeArrowheads="1"/>
            </p:cNvSpPr>
            <p:nvPr/>
          </p:nvSpPr>
          <p:spPr bwMode="auto">
            <a:xfrm>
              <a:off x="3552" y="2648"/>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3" name="Rectangle 49"/>
            <p:cNvSpPr>
              <a:spLocks noChangeArrowheads="1"/>
            </p:cNvSpPr>
            <p:nvPr/>
          </p:nvSpPr>
          <p:spPr bwMode="auto">
            <a:xfrm>
              <a:off x="3552"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4" name="Rectangle 50"/>
            <p:cNvSpPr>
              <a:spLocks noChangeArrowheads="1"/>
            </p:cNvSpPr>
            <p:nvPr/>
          </p:nvSpPr>
          <p:spPr bwMode="auto">
            <a:xfrm>
              <a:off x="3552" y="320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35" name="Rectangle 51"/>
            <p:cNvSpPr>
              <a:spLocks noChangeArrowheads="1"/>
            </p:cNvSpPr>
            <p:nvPr/>
          </p:nvSpPr>
          <p:spPr bwMode="auto">
            <a:xfrm>
              <a:off x="3560" y="3472"/>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grpSp>
      <p:grpSp>
        <p:nvGrpSpPr>
          <p:cNvPr id="14" name="Group 47"/>
          <p:cNvGrpSpPr>
            <a:grpSpLocks/>
          </p:cNvGrpSpPr>
          <p:nvPr/>
        </p:nvGrpSpPr>
        <p:grpSpPr bwMode="auto">
          <a:xfrm>
            <a:off x="7435779" y="3341550"/>
            <a:ext cx="901700" cy="1730375"/>
            <a:chOff x="4120" y="2640"/>
            <a:chExt cx="576" cy="1104"/>
          </a:xfrm>
        </p:grpSpPr>
        <p:sp>
          <p:nvSpPr>
            <p:cNvPr id="141"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2"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43"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4"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0 </a:t>
              </a:r>
              <a:r>
                <a:rPr lang="en-US" dirty="0">
                  <a:solidFill>
                    <a:srgbClr val="000000"/>
                  </a:solidFill>
                  <a:latin typeface="Comic Sans MS" charset="0"/>
                </a:rPr>
                <a:t>volts</a:t>
              </a:r>
            </a:p>
          </p:txBody>
        </p:sp>
      </p:grpSp>
      <p:sp>
        <p:nvSpPr>
          <p:cNvPr id="150" name="TextBox 149"/>
          <p:cNvSpPr txBox="1"/>
          <p:nvPr/>
        </p:nvSpPr>
        <p:spPr>
          <a:xfrm>
            <a:off x="3456447" y="3053154"/>
            <a:ext cx="1964268" cy="369332"/>
          </a:xfrm>
          <a:prstGeom prst="rect">
            <a:avLst/>
          </a:prstGeom>
          <a:noFill/>
        </p:spPr>
        <p:txBody>
          <a:bodyPr wrap="square" rtlCol="0">
            <a:spAutoFit/>
          </a:bodyPr>
          <a:lstStyle/>
          <a:p>
            <a:pPr algn="ctr"/>
            <a:r>
              <a:rPr lang="en-US" i="1" dirty="0" smtClean="0">
                <a:solidFill>
                  <a:srgbClr val="0000FF"/>
                </a:solidFill>
              </a:rPr>
              <a:t>NAND gate</a:t>
            </a:r>
            <a:endParaRPr lang="en-US" i="1" dirty="0">
              <a:solidFill>
                <a:srgbClr val="0000FF"/>
              </a:solidFill>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8413"/>
          </a:xfrm>
        </p:spPr>
        <p:txBody>
          <a:bodyPr>
            <a:normAutofit fontScale="90000"/>
          </a:bodyPr>
          <a:lstStyle/>
          <a:p>
            <a:r>
              <a:rPr lang="en-US" dirty="0" smtClean="0"/>
              <a:t>Physical Layout of NAND Gate</a:t>
            </a:r>
            <a:endParaRPr lang="en-US" dirty="0"/>
          </a:p>
        </p:txBody>
      </p:sp>
      <p:sp>
        <p:nvSpPr>
          <p:cNvPr id="4" name="Date Placeholder 3"/>
          <p:cNvSpPr>
            <a:spLocks noGrp="1"/>
          </p:cNvSpPr>
          <p:nvPr>
            <p:ph type="dt" sz="half" idx="10"/>
          </p:nvPr>
        </p:nvSpPr>
        <p:spPr/>
        <p:txBody>
          <a:bodyPr/>
          <a:lstStyle/>
          <a:p>
            <a:fld id="{237264B6-D9F3-FE41-B473-606E790F28B4}" type="datetime1">
              <a:rPr lang="en-US" smtClean="0"/>
              <a:pPr/>
              <a:t>4/24/12</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41</a:t>
            </a:fld>
            <a:endParaRPr lang="en-US"/>
          </a:p>
        </p:txBody>
      </p:sp>
      <p:pic>
        <p:nvPicPr>
          <p:cNvPr id="8" name="Picture 7"/>
          <p:cNvPicPr>
            <a:picLocks noChangeAspect="1"/>
          </p:cNvPicPr>
          <p:nvPr/>
        </p:nvPicPr>
        <p:blipFill>
          <a:blip r:embed="rId2"/>
          <a:stretch>
            <a:fillRect/>
          </a:stretch>
        </p:blipFill>
        <p:spPr>
          <a:xfrm>
            <a:off x="3274377" y="894080"/>
            <a:ext cx="2987040" cy="596392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0" name="Footer Placeholder 9"/>
          <p:cNvSpPr>
            <a:spLocks noGrp="1"/>
          </p:cNvSpPr>
          <p:nvPr>
            <p:ph type="ftr" sz="quarter" idx="11"/>
          </p:nvPr>
        </p:nvSpPr>
        <p:spPr/>
        <p:txBody>
          <a:bodyPr/>
          <a:lstStyle/>
          <a:p>
            <a:r>
              <a:rPr lang="en-US" smtClean="0"/>
              <a:t>Spring 2012 -- Lecture #28</a:t>
            </a:r>
            <a:endParaRPr lang="en-US"/>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Electron Microscope</a:t>
            </a:r>
            <a:endParaRPr lang="en-US" dirty="0"/>
          </a:p>
        </p:txBody>
      </p:sp>
      <p:sp>
        <p:nvSpPr>
          <p:cNvPr id="3" name="Date Placeholder 2"/>
          <p:cNvSpPr>
            <a:spLocks noGrp="1"/>
          </p:cNvSpPr>
          <p:nvPr>
            <p:ph type="dt" sz="half" idx="10"/>
          </p:nvPr>
        </p:nvSpPr>
        <p:spPr/>
        <p:txBody>
          <a:bodyPr/>
          <a:lstStyle/>
          <a:p>
            <a:fld id="{06866B81-7E3B-4045-9075-1FDFA9EEFCFA}"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42</a:t>
            </a:fld>
            <a:endParaRPr lang="en-US"/>
          </a:p>
        </p:txBody>
      </p:sp>
      <p:pic>
        <p:nvPicPr>
          <p:cNvPr id="6" name="Picture 5"/>
          <p:cNvPicPr>
            <a:picLocks noChangeAspect="1"/>
          </p:cNvPicPr>
          <p:nvPr/>
        </p:nvPicPr>
        <p:blipFill>
          <a:blip r:embed="rId2"/>
          <a:stretch>
            <a:fillRect/>
          </a:stretch>
        </p:blipFill>
        <p:spPr>
          <a:xfrm>
            <a:off x="1038442" y="2186593"/>
            <a:ext cx="3454400" cy="261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pic>
        <p:nvPicPr>
          <p:cNvPr id="8" name="Picture 7"/>
          <p:cNvPicPr>
            <a:picLocks noChangeAspect="1"/>
          </p:cNvPicPr>
          <p:nvPr/>
        </p:nvPicPr>
        <p:blipFill>
          <a:blip r:embed="rId3"/>
          <a:stretch>
            <a:fillRect/>
          </a:stretch>
        </p:blipFill>
        <p:spPr>
          <a:xfrm>
            <a:off x="6124300" y="1594291"/>
            <a:ext cx="2413000" cy="3822700"/>
          </a:xfrm>
          <a:prstGeom prst="rect">
            <a:avLst/>
          </a:prstGeom>
        </p:spPr>
      </p:pic>
      <p:sp>
        <p:nvSpPr>
          <p:cNvPr id="9" name="TextBox 8"/>
          <p:cNvSpPr txBox="1"/>
          <p:nvPr/>
        </p:nvSpPr>
        <p:spPr>
          <a:xfrm>
            <a:off x="6513833" y="5594792"/>
            <a:ext cx="1429110" cy="369332"/>
          </a:xfrm>
          <a:prstGeom prst="rect">
            <a:avLst/>
          </a:prstGeom>
          <a:noFill/>
        </p:spPr>
        <p:txBody>
          <a:bodyPr wrap="none" rtlCol="0">
            <a:spAutoFit/>
          </a:bodyPr>
          <a:lstStyle/>
          <a:p>
            <a:r>
              <a:rPr lang="en-US" dirty="0" smtClean="0"/>
              <a:t>Cross Section</a:t>
            </a:r>
            <a:endParaRPr lang="en-US" dirty="0"/>
          </a:p>
        </p:txBody>
      </p:sp>
      <p:sp>
        <p:nvSpPr>
          <p:cNvPr id="10" name="TextBox 9"/>
          <p:cNvSpPr txBox="1"/>
          <p:nvPr/>
        </p:nvSpPr>
        <p:spPr>
          <a:xfrm>
            <a:off x="2309081" y="5320193"/>
            <a:ext cx="1034508" cy="369332"/>
          </a:xfrm>
          <a:prstGeom prst="rect">
            <a:avLst/>
          </a:prstGeom>
          <a:noFill/>
        </p:spPr>
        <p:txBody>
          <a:bodyPr wrap="none" rtlCol="0">
            <a:spAutoFit/>
          </a:bodyPr>
          <a:lstStyle/>
          <a:p>
            <a:r>
              <a:rPr lang="en-US" dirty="0" smtClean="0"/>
              <a:t>Top View</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 of Static RAM</a:t>
            </a:r>
            <a:endParaRPr lang="en-US" dirty="0"/>
          </a:p>
        </p:txBody>
      </p:sp>
      <p:sp>
        <p:nvSpPr>
          <p:cNvPr id="3" name="Date Placeholder 2"/>
          <p:cNvSpPr>
            <a:spLocks noGrp="1"/>
          </p:cNvSpPr>
          <p:nvPr>
            <p:ph type="dt" sz="half" idx="10"/>
          </p:nvPr>
        </p:nvSpPr>
        <p:spPr/>
        <p:txBody>
          <a:bodyPr/>
          <a:lstStyle/>
          <a:p>
            <a:fld id="{0B781CE6-B34E-D445-8673-AB343AC879EC}"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43</a:t>
            </a:fld>
            <a:endParaRPr lang="en-US"/>
          </a:p>
        </p:txBody>
      </p:sp>
      <p:pic>
        <p:nvPicPr>
          <p:cNvPr id="6" name="Picture 5"/>
          <p:cNvPicPr>
            <a:picLocks noChangeAspect="1"/>
          </p:cNvPicPr>
          <p:nvPr/>
        </p:nvPicPr>
        <p:blipFill>
          <a:blip r:embed="rId2"/>
          <a:stretch>
            <a:fillRect/>
          </a:stretch>
        </p:blipFill>
        <p:spPr>
          <a:xfrm>
            <a:off x="2282062" y="1880054"/>
            <a:ext cx="4470400" cy="388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Bit SRAM in 6 Transistors</a:t>
            </a:r>
            <a:endParaRPr lang="en-US" dirty="0"/>
          </a:p>
        </p:txBody>
      </p:sp>
      <p:sp>
        <p:nvSpPr>
          <p:cNvPr id="3" name="Date Placeholder 2"/>
          <p:cNvSpPr>
            <a:spLocks noGrp="1"/>
          </p:cNvSpPr>
          <p:nvPr>
            <p:ph type="dt" sz="half" idx="10"/>
          </p:nvPr>
        </p:nvSpPr>
        <p:spPr/>
        <p:txBody>
          <a:bodyPr/>
          <a:lstStyle/>
          <a:p>
            <a:fld id="{9EEE7FCE-88BB-C640-BF3D-FC60F2842426}"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44</a:t>
            </a:fld>
            <a:endParaRPr lang="en-US"/>
          </a:p>
        </p:txBody>
      </p:sp>
      <p:pic>
        <p:nvPicPr>
          <p:cNvPr id="7" name="Picture 6"/>
          <p:cNvPicPr>
            <a:picLocks noChangeAspect="1"/>
          </p:cNvPicPr>
          <p:nvPr/>
        </p:nvPicPr>
        <p:blipFill>
          <a:blip r:embed="rId3"/>
          <a:stretch>
            <a:fillRect/>
          </a:stretch>
        </p:blipFill>
        <p:spPr>
          <a:xfrm>
            <a:off x="2990850" y="2355850"/>
            <a:ext cx="3162300" cy="2146300"/>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Layout of SRAM Bit</a:t>
            </a:r>
            <a:endParaRPr lang="en-US" dirty="0"/>
          </a:p>
        </p:txBody>
      </p:sp>
      <p:sp>
        <p:nvSpPr>
          <p:cNvPr id="3" name="Date Placeholder 2"/>
          <p:cNvSpPr>
            <a:spLocks noGrp="1"/>
          </p:cNvSpPr>
          <p:nvPr>
            <p:ph type="dt" sz="half" idx="10"/>
          </p:nvPr>
        </p:nvSpPr>
        <p:spPr/>
        <p:txBody>
          <a:bodyPr/>
          <a:lstStyle/>
          <a:p>
            <a:fld id="{ADDC54CB-8AA2-8B48-A609-500A68C3306A}"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45</a:t>
            </a:fld>
            <a:endParaRPr lang="en-US"/>
          </a:p>
        </p:txBody>
      </p:sp>
      <p:pic>
        <p:nvPicPr>
          <p:cNvPr id="7" name="Picture 6"/>
          <p:cNvPicPr>
            <a:picLocks noChangeAspect="1"/>
          </p:cNvPicPr>
          <p:nvPr/>
        </p:nvPicPr>
        <p:blipFill>
          <a:blip r:embed="rId2"/>
          <a:stretch>
            <a:fillRect/>
          </a:stretch>
        </p:blipFill>
        <p:spPr>
          <a:xfrm>
            <a:off x="3059607" y="1599784"/>
            <a:ext cx="2959100" cy="47752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SRAM Cross Section</a:t>
            </a:r>
            <a:endParaRPr lang="en-US" dirty="0"/>
          </a:p>
        </p:txBody>
      </p:sp>
      <p:sp>
        <p:nvSpPr>
          <p:cNvPr id="3" name="Date Placeholder 2"/>
          <p:cNvSpPr>
            <a:spLocks noGrp="1"/>
          </p:cNvSpPr>
          <p:nvPr>
            <p:ph type="dt" sz="half" idx="10"/>
          </p:nvPr>
        </p:nvSpPr>
        <p:spPr/>
        <p:txBody>
          <a:bodyPr/>
          <a:lstStyle/>
          <a:p>
            <a:fld id="{18C3F9DF-5E5C-AF43-B89E-FD1191ED0D50}"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46</a:t>
            </a:fld>
            <a:endParaRPr lang="en-US"/>
          </a:p>
        </p:txBody>
      </p:sp>
      <p:pic>
        <p:nvPicPr>
          <p:cNvPr id="7" name="Picture 6" descr="A5.evolution.xsection.jpg"/>
          <p:cNvPicPr>
            <a:picLocks noChangeAspect="1"/>
          </p:cNvPicPr>
          <p:nvPr/>
        </p:nvPicPr>
        <p:blipFill>
          <a:blip r:embed="rId2"/>
          <a:stretch>
            <a:fillRect/>
          </a:stretch>
        </p:blipFill>
        <p:spPr>
          <a:xfrm>
            <a:off x="2044700" y="1720850"/>
            <a:ext cx="5054600" cy="34163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DIMM Module</a:t>
            </a:r>
            <a:endParaRPr lang="en-US" dirty="0"/>
          </a:p>
        </p:txBody>
      </p:sp>
      <p:sp>
        <p:nvSpPr>
          <p:cNvPr id="3" name="Content Placeholder 2"/>
          <p:cNvSpPr>
            <a:spLocks noGrp="1"/>
          </p:cNvSpPr>
          <p:nvPr>
            <p:ph idx="1"/>
          </p:nvPr>
        </p:nvSpPr>
        <p:spPr/>
        <p:txBody>
          <a:bodyPr>
            <a:normAutofit lnSpcReduction="10000"/>
          </a:bodyPr>
          <a:lstStyle/>
          <a:p>
            <a:r>
              <a:rPr lang="en-US" dirty="0" smtClean="0"/>
              <a:t>DDR = Double Data Rate</a:t>
            </a:r>
          </a:p>
          <a:p>
            <a:pPr lvl="1"/>
            <a:r>
              <a:rPr lang="en-US" dirty="0" smtClean="0"/>
              <a:t>Transfers bits on Falling AND Rising Clock Edge</a:t>
            </a:r>
          </a:p>
          <a:p>
            <a:r>
              <a:rPr lang="en-US" dirty="0" smtClean="0"/>
              <a:t>Has Single Error Correcting, Double Error Detecting Redundancy (SEC/DED)</a:t>
            </a:r>
          </a:p>
          <a:p>
            <a:pPr lvl="1"/>
            <a:r>
              <a:rPr lang="en-US" dirty="0" smtClean="0"/>
              <a:t>72 bits to store 64 bits of data</a:t>
            </a:r>
          </a:p>
          <a:p>
            <a:pPr lvl="1"/>
            <a:r>
              <a:rPr lang="en-US" dirty="0" smtClean="0"/>
              <a:t>Uses “Chip kill” organization so that if single DRAM chip fails can still detect failure</a:t>
            </a:r>
          </a:p>
          <a:p>
            <a:r>
              <a:rPr lang="en-US" dirty="0" smtClean="0"/>
              <a:t>Average server has 22,000 correctable errors and 1 uncorrectable error per year </a:t>
            </a:r>
            <a:endParaRPr lang="en-US" dirty="0"/>
          </a:p>
        </p:txBody>
      </p:sp>
      <p:sp>
        <p:nvSpPr>
          <p:cNvPr id="4" name="Date Placeholder 3"/>
          <p:cNvSpPr>
            <a:spLocks noGrp="1"/>
          </p:cNvSpPr>
          <p:nvPr>
            <p:ph type="dt" sz="half" idx="10"/>
          </p:nvPr>
        </p:nvSpPr>
        <p:spPr/>
        <p:txBody>
          <a:bodyPr/>
          <a:lstStyle/>
          <a:p>
            <a:fld id="{3CFDD820-980D-6044-AE9B-F0BA842C1936}"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DRAM Bits</a:t>
            </a:r>
            <a:endParaRPr lang="en-US" dirty="0"/>
          </a:p>
        </p:txBody>
      </p:sp>
      <p:sp>
        <p:nvSpPr>
          <p:cNvPr id="4" name="Date Placeholder 3"/>
          <p:cNvSpPr>
            <a:spLocks noGrp="1"/>
          </p:cNvSpPr>
          <p:nvPr>
            <p:ph type="dt" sz="half" idx="10"/>
          </p:nvPr>
        </p:nvSpPr>
        <p:spPr/>
        <p:txBody>
          <a:bodyPr/>
          <a:lstStyle/>
          <a:p>
            <a:fld id="{1CDFA67F-B2C9-B64C-92B4-634CA265303F}"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48</a:t>
            </a:fld>
            <a:endParaRPr lang="en-US"/>
          </a:p>
        </p:txBody>
      </p:sp>
      <p:pic>
        <p:nvPicPr>
          <p:cNvPr id="8" name="Picture 7"/>
          <p:cNvPicPr>
            <a:picLocks noChangeAspect="1"/>
          </p:cNvPicPr>
          <p:nvPr/>
        </p:nvPicPr>
        <p:blipFill>
          <a:blip r:embed="rId2"/>
          <a:stretch>
            <a:fillRect/>
          </a:stretch>
        </p:blipFill>
        <p:spPr>
          <a:xfrm>
            <a:off x="2071853" y="1363738"/>
            <a:ext cx="4978400" cy="518160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
        <p:nvSpPr>
          <p:cNvPr id="10" name="TextBox 9"/>
          <p:cNvSpPr txBox="1"/>
          <p:nvPr/>
        </p:nvSpPr>
        <p:spPr>
          <a:xfrm rot="16200000">
            <a:off x="-265487" y="3125117"/>
            <a:ext cx="1832503" cy="646331"/>
          </a:xfrm>
          <a:prstGeom prst="rect">
            <a:avLst/>
          </a:prstGeom>
          <a:noFill/>
        </p:spPr>
        <p:txBody>
          <a:bodyPr wrap="none" rtlCol="0">
            <a:spAutoFit/>
          </a:bodyPr>
          <a:lstStyle/>
          <a:p>
            <a:r>
              <a:rPr lang="en-US" sz="3600" dirty="0" smtClean="0"/>
              <a:t>1 micron</a:t>
            </a:r>
            <a:endParaRPr lang="en-US" sz="3600"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Cell in Transistors</a:t>
            </a:r>
            <a:endParaRPr lang="en-US" dirty="0"/>
          </a:p>
        </p:txBody>
      </p:sp>
      <p:sp>
        <p:nvSpPr>
          <p:cNvPr id="4" name="Date Placeholder 3"/>
          <p:cNvSpPr>
            <a:spLocks noGrp="1"/>
          </p:cNvSpPr>
          <p:nvPr>
            <p:ph type="dt" sz="half" idx="10"/>
          </p:nvPr>
        </p:nvSpPr>
        <p:spPr/>
        <p:txBody>
          <a:bodyPr/>
          <a:lstStyle/>
          <a:p>
            <a:fld id="{5CA5B7BC-1593-9E47-8723-E1E4B1CA691D}"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49</a:t>
            </a:fld>
            <a:endParaRPr lang="en-US"/>
          </a:p>
        </p:txBody>
      </p:sp>
      <p:pic>
        <p:nvPicPr>
          <p:cNvPr id="7" name="Picture 6"/>
          <p:cNvPicPr>
            <a:picLocks noChangeAspect="1"/>
          </p:cNvPicPr>
          <p:nvPr/>
        </p:nvPicPr>
        <p:blipFill>
          <a:blip r:embed="rId2"/>
          <a:stretch>
            <a:fillRect/>
          </a:stretch>
        </p:blipFill>
        <p:spPr>
          <a:xfrm>
            <a:off x="1155700" y="1794669"/>
            <a:ext cx="6832600" cy="46482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Survey Results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How much time per week to you spend on average in 61C (including lecture, discussion, and labs)?</a:t>
            </a:r>
          </a:p>
          <a:p>
            <a:pPr>
              <a:buNone/>
            </a:pPr>
            <a:r>
              <a:rPr lang="en-US" dirty="0" smtClean="0"/>
              <a:t>18% &lt;10 hours per week	</a:t>
            </a:r>
          </a:p>
          <a:p>
            <a:pPr>
              <a:buNone/>
            </a:pPr>
            <a:r>
              <a:rPr lang="en-US" dirty="0" smtClean="0"/>
              <a:t>35% 11-12 hours per week</a:t>
            </a:r>
          </a:p>
          <a:p>
            <a:pPr>
              <a:buNone/>
            </a:pPr>
            <a:r>
              <a:rPr lang="en-US" dirty="0" smtClean="0"/>
              <a:t>16% 13-14 hours per week</a:t>
            </a:r>
          </a:p>
          <a:p>
            <a:pPr>
              <a:buNone/>
            </a:pPr>
            <a:r>
              <a:rPr lang="en-US" dirty="0" smtClean="0"/>
              <a:t>20% 15-16 hours per week</a:t>
            </a:r>
          </a:p>
          <a:p>
            <a:pPr>
              <a:buNone/>
            </a:pPr>
            <a:r>
              <a:rPr lang="en-US" dirty="0" smtClean="0"/>
              <a:t>  8% 17-20 hours per week</a:t>
            </a:r>
          </a:p>
          <a:p>
            <a:pPr>
              <a:buNone/>
            </a:pPr>
            <a:r>
              <a:rPr lang="en-US" dirty="0" smtClean="0"/>
              <a:t>  4% &gt;21 hours per week</a:t>
            </a:r>
            <a:endParaRPr lang="en-US" dirty="0"/>
          </a:p>
        </p:txBody>
      </p:sp>
      <p:sp>
        <p:nvSpPr>
          <p:cNvPr id="4" name="Date Placeholder 3"/>
          <p:cNvSpPr>
            <a:spLocks noGrp="1"/>
          </p:cNvSpPr>
          <p:nvPr>
            <p:ph type="dt" sz="half" idx="10"/>
          </p:nvPr>
        </p:nvSpPr>
        <p:spPr/>
        <p:txBody>
          <a:bodyPr/>
          <a:lstStyle/>
          <a:p>
            <a:fld id="{790913B8-AC31-6240-9585-3B00FFCC0CF2}"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5</a:t>
            </a:fld>
            <a:endParaRPr lang="en-US"/>
          </a:p>
        </p:txBody>
      </p:sp>
      <p:cxnSp>
        <p:nvCxnSpPr>
          <p:cNvPr id="8" name="Straight Connector 7"/>
          <p:cNvCxnSpPr/>
          <p:nvPr/>
        </p:nvCxnSpPr>
        <p:spPr>
          <a:xfrm>
            <a:off x="417725" y="3927213"/>
            <a:ext cx="8037029" cy="16711"/>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80298" y="3576270"/>
            <a:ext cx="3211135" cy="369332"/>
          </a:xfrm>
          <a:prstGeom prst="rect">
            <a:avLst/>
          </a:prstGeom>
          <a:noFill/>
        </p:spPr>
        <p:txBody>
          <a:bodyPr wrap="none" rtlCol="0">
            <a:spAutoFit/>
          </a:bodyPr>
          <a:lstStyle/>
          <a:p>
            <a:r>
              <a:rPr lang="en-US" dirty="0" smtClean="0"/>
              <a:t>Berkeley guidelines 3 hours/unit</a:t>
            </a:r>
            <a:endParaRPr lang="en-US" dirty="0"/>
          </a:p>
        </p:txBody>
      </p:sp>
      <p:sp>
        <p:nvSpPr>
          <p:cNvPr id="11" name="TextBox 10"/>
          <p:cNvSpPr txBox="1"/>
          <p:nvPr/>
        </p:nvSpPr>
        <p:spPr>
          <a:xfrm>
            <a:off x="5380298" y="4328289"/>
            <a:ext cx="3198449" cy="369332"/>
          </a:xfrm>
          <a:prstGeom prst="rect">
            <a:avLst/>
          </a:prstGeom>
          <a:noFill/>
        </p:spPr>
        <p:txBody>
          <a:bodyPr wrap="none" rtlCol="0">
            <a:spAutoFit/>
          </a:bodyPr>
          <a:lstStyle/>
          <a:p>
            <a:r>
              <a:rPr lang="en-US" dirty="0" smtClean="0"/>
              <a:t>(EECS classes often &gt; guidelines)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Layout of DRAM Bit</a:t>
            </a:r>
            <a:endParaRPr lang="en-US" dirty="0"/>
          </a:p>
        </p:txBody>
      </p:sp>
      <p:sp>
        <p:nvSpPr>
          <p:cNvPr id="4" name="Date Placeholder 3"/>
          <p:cNvSpPr>
            <a:spLocks noGrp="1"/>
          </p:cNvSpPr>
          <p:nvPr>
            <p:ph type="dt" sz="half" idx="10"/>
          </p:nvPr>
        </p:nvSpPr>
        <p:spPr/>
        <p:txBody>
          <a:bodyPr/>
          <a:lstStyle/>
          <a:p>
            <a:fld id="{54AF0639-326D-E34A-863B-2312D2D92890}"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50</a:t>
            </a:fld>
            <a:endParaRPr lang="en-US"/>
          </a:p>
        </p:txBody>
      </p:sp>
      <p:pic>
        <p:nvPicPr>
          <p:cNvPr id="8" name="Picture 7"/>
          <p:cNvPicPr>
            <a:picLocks noChangeAspect="1"/>
          </p:cNvPicPr>
          <p:nvPr/>
        </p:nvPicPr>
        <p:blipFill>
          <a:blip r:embed="rId2"/>
          <a:stretch>
            <a:fillRect/>
          </a:stretch>
        </p:blipFill>
        <p:spPr>
          <a:xfrm>
            <a:off x="2387600" y="1524000"/>
            <a:ext cx="4368800" cy="3810000"/>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of DRAM Bits</a:t>
            </a:r>
            <a:endParaRPr lang="en-US" dirty="0"/>
          </a:p>
        </p:txBody>
      </p:sp>
      <p:sp>
        <p:nvSpPr>
          <p:cNvPr id="3" name="Date Placeholder 2"/>
          <p:cNvSpPr>
            <a:spLocks noGrp="1"/>
          </p:cNvSpPr>
          <p:nvPr>
            <p:ph type="dt" sz="half" idx="10"/>
          </p:nvPr>
        </p:nvSpPr>
        <p:spPr/>
        <p:txBody>
          <a:bodyPr/>
          <a:lstStyle/>
          <a:p>
            <a:fld id="{665EBE73-7643-E442-89EB-55F86108D468}"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51</a:t>
            </a:fld>
            <a:endParaRPr lang="en-US"/>
          </a:p>
        </p:txBody>
      </p:sp>
      <p:pic>
        <p:nvPicPr>
          <p:cNvPr id="6" name="Picture 5"/>
          <p:cNvPicPr>
            <a:picLocks noChangeAspect="1"/>
          </p:cNvPicPr>
          <p:nvPr/>
        </p:nvPicPr>
        <p:blipFill>
          <a:blip r:embed="rId2"/>
          <a:stretch>
            <a:fillRect/>
          </a:stretch>
        </p:blipFill>
        <p:spPr>
          <a:xfrm>
            <a:off x="2262539" y="1193410"/>
            <a:ext cx="5201920" cy="520192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Rectangle 10"/>
          <p:cNvSpPr/>
          <p:nvPr/>
        </p:nvSpPr>
        <p:spPr>
          <a:xfrm rot="16200000">
            <a:off x="-333603" y="3323909"/>
            <a:ext cx="2909170" cy="584776"/>
          </a:xfrm>
          <a:prstGeom prst="rect">
            <a:avLst/>
          </a:prstGeom>
        </p:spPr>
        <p:txBody>
          <a:bodyPr wrap="none">
            <a:spAutoFit/>
          </a:bodyPr>
          <a:lstStyle/>
          <a:p>
            <a:r>
              <a:rPr lang="en-US" sz="3200" dirty="0" smtClean="0"/>
              <a:t>100 nanometers</a:t>
            </a:r>
            <a:endParaRPr lang="en-US" sz="3200"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AMD Dependability</a:t>
            </a:r>
            <a:endParaRPr lang="en-US" dirty="0"/>
          </a:p>
        </p:txBody>
      </p:sp>
      <p:sp>
        <p:nvSpPr>
          <p:cNvPr id="7" name="Content Placeholder 6"/>
          <p:cNvSpPr>
            <a:spLocks noGrp="1"/>
          </p:cNvSpPr>
          <p:nvPr>
            <p:ph idx="1"/>
          </p:nvPr>
        </p:nvSpPr>
        <p:spPr/>
        <p:txBody>
          <a:bodyPr>
            <a:normAutofit fontScale="92500" lnSpcReduction="20000"/>
          </a:bodyPr>
          <a:lstStyle/>
          <a:p>
            <a:pPr>
              <a:buNone/>
            </a:pPr>
            <a:r>
              <a:rPr lang="en-US" dirty="0" smtClean="0"/>
              <a:t>• L1 cache data is SEC/DED protected</a:t>
            </a:r>
          </a:p>
          <a:p>
            <a:pPr>
              <a:buNone/>
            </a:pPr>
            <a:r>
              <a:rPr lang="en-US" dirty="0" smtClean="0"/>
              <a:t>• L2 cache and tags are SEC/DED protected</a:t>
            </a:r>
          </a:p>
          <a:p>
            <a:pPr>
              <a:buNone/>
            </a:pPr>
            <a:r>
              <a:rPr lang="en-US" dirty="0" smtClean="0"/>
              <a:t>• DRAM is SEC/DED protected with </a:t>
            </a:r>
            <a:r>
              <a:rPr lang="en-US" dirty="0" err="1" smtClean="0"/>
              <a:t>chipkill</a:t>
            </a:r>
            <a:endParaRPr lang="en-US" dirty="0" smtClean="0"/>
          </a:p>
          <a:p>
            <a:pPr>
              <a:buNone/>
            </a:pPr>
            <a:r>
              <a:rPr lang="en-US" dirty="0" smtClean="0"/>
              <a:t>• On-chip and off-chip ECC protected arrays include autonomous, background hardware scrubbers</a:t>
            </a:r>
          </a:p>
          <a:p>
            <a:pPr>
              <a:buNone/>
            </a:pPr>
            <a:r>
              <a:rPr lang="en-US" dirty="0" smtClean="0"/>
              <a:t>• Remaining arrays are parity protected </a:t>
            </a:r>
          </a:p>
          <a:p>
            <a:pPr>
              <a:buNone/>
            </a:pPr>
            <a:r>
              <a:rPr lang="en-US" dirty="0" smtClean="0"/>
              <a:t>	– Instruction cache, tags and </a:t>
            </a:r>
            <a:r>
              <a:rPr lang="en-US" dirty="0" err="1" smtClean="0"/>
              <a:t>TLBs</a:t>
            </a:r>
            <a:r>
              <a:rPr lang="en-US" dirty="0" smtClean="0"/>
              <a:t> </a:t>
            </a:r>
          </a:p>
          <a:p>
            <a:pPr>
              <a:buNone/>
            </a:pPr>
            <a:r>
              <a:rPr lang="en-US" dirty="0" smtClean="0"/>
              <a:t>	– Data tags and </a:t>
            </a:r>
            <a:r>
              <a:rPr lang="en-US" dirty="0" err="1" smtClean="0"/>
              <a:t>TLBs</a:t>
            </a:r>
            <a:r>
              <a:rPr lang="en-US" dirty="0" smtClean="0"/>
              <a:t> </a:t>
            </a:r>
          </a:p>
          <a:p>
            <a:pPr>
              <a:buNone/>
            </a:pPr>
            <a:r>
              <a:rPr lang="en-US" dirty="0" smtClean="0"/>
              <a:t>	– Generally read only data that can be recovered from lower levels</a:t>
            </a:r>
          </a:p>
        </p:txBody>
      </p:sp>
      <p:sp>
        <p:nvSpPr>
          <p:cNvPr id="3" name="Date Placeholder 2"/>
          <p:cNvSpPr>
            <a:spLocks noGrp="1"/>
          </p:cNvSpPr>
          <p:nvPr>
            <p:ph type="dt" sz="half" idx="10"/>
          </p:nvPr>
        </p:nvSpPr>
        <p:spPr/>
        <p:txBody>
          <a:bodyPr/>
          <a:lstStyle/>
          <a:p>
            <a:fld id="{FE38A5A3-F170-A441-8185-FA94A4F48F08}"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52</a:t>
            </a:fld>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57134C7A-997E-4E4C-8F0C-4CE58926A78D}" type="slidenum">
              <a:rPr lang="he-IL"/>
              <a:pPr/>
              <a:t>53</a:t>
            </a:fld>
            <a:endParaRPr lang="he-IL"/>
          </a:p>
        </p:txBody>
      </p:sp>
      <p:sp>
        <p:nvSpPr>
          <p:cNvPr id="441349" name="Rectangle 5"/>
          <p:cNvSpPr>
            <a:spLocks noChangeArrowheads="1"/>
          </p:cNvSpPr>
          <p:nvPr/>
        </p:nvSpPr>
        <p:spPr bwMode="auto">
          <a:xfrm>
            <a:off x="1403350" y="2781300"/>
            <a:ext cx="6121400" cy="1943100"/>
          </a:xfrm>
          <a:prstGeom prst="rect">
            <a:avLst/>
          </a:prstGeom>
          <a:solidFill>
            <a:srgbClr val="DDDDDD">
              <a:alpha val="70000"/>
            </a:srgbClr>
          </a:solidFill>
          <a:ln w="9525">
            <a:noFill/>
            <a:miter lim="800000"/>
            <a:headEnd/>
            <a:tailEnd/>
          </a:ln>
          <a:effectLst/>
        </p:spPr>
        <p:txBody>
          <a:bodyPr wrap="none" anchor="ctr">
            <a:prstTxWarp prst="textNoShape">
              <a:avLst/>
            </a:prstTxWarp>
          </a:bodyPr>
          <a:lstStyle/>
          <a:p>
            <a:endParaRPr lang="en-US"/>
          </a:p>
        </p:txBody>
      </p:sp>
      <p:sp>
        <p:nvSpPr>
          <p:cNvPr id="441347" name="Rectangle 3"/>
          <p:cNvSpPr>
            <a:spLocks noGrp="1" noChangeArrowheads="1"/>
          </p:cNvSpPr>
          <p:nvPr>
            <p:ph type="body" idx="1"/>
          </p:nvPr>
        </p:nvSpPr>
        <p:spPr>
          <a:xfrm>
            <a:off x="468313" y="1628775"/>
            <a:ext cx="8040687" cy="5029200"/>
          </a:xfrm>
        </p:spPr>
        <p:txBody>
          <a:bodyPr/>
          <a:lstStyle/>
          <a:p>
            <a:pPr>
              <a:lnSpc>
                <a:spcPct val="90000"/>
              </a:lnSpc>
            </a:pPr>
            <a:r>
              <a:rPr lang="en-US" sz="2800" dirty="0"/>
              <a:t>The blocked version of the </a:t>
            </a:r>
            <a:r>
              <a:rPr lang="en-US" sz="2800" dirty="0" err="1"/>
              <a:t>i-j-k</a:t>
            </a:r>
            <a:r>
              <a:rPr lang="en-US" sz="2800" dirty="0"/>
              <a:t> algorithm is written simply </a:t>
            </a:r>
            <a:r>
              <a:rPr lang="en-US" sz="2800" dirty="0" smtClean="0"/>
              <a:t>as (A,B,C are </a:t>
            </a:r>
            <a:r>
              <a:rPr lang="en-US" sz="2800" dirty="0" err="1" smtClean="0"/>
              <a:t>submatricies</a:t>
            </a:r>
            <a:r>
              <a:rPr lang="en-US" sz="2800" dirty="0" smtClean="0"/>
              <a:t> of a, </a:t>
            </a:r>
            <a:r>
              <a:rPr lang="en-US" sz="2800" dirty="0" err="1" smtClean="0"/>
              <a:t>b</a:t>
            </a:r>
            <a:r>
              <a:rPr lang="en-US" sz="2800" dirty="0" smtClean="0"/>
              <a:t>, </a:t>
            </a:r>
            <a:r>
              <a:rPr lang="en-US" sz="2800" dirty="0" err="1" smtClean="0"/>
              <a:t>c</a:t>
            </a:r>
            <a:r>
              <a:rPr lang="en-US" sz="2800" dirty="0" smtClean="0"/>
              <a:t>)</a:t>
            </a:r>
            <a:br>
              <a:rPr lang="en-US" sz="2800" dirty="0" smtClean="0"/>
            </a:br>
            <a:endParaRPr lang="en-US" sz="2800" dirty="0"/>
          </a:p>
          <a:p>
            <a:pPr>
              <a:lnSpc>
                <a:spcPct val="90000"/>
              </a:lnSpc>
              <a:buFontTx/>
              <a:buNone/>
            </a:pPr>
            <a:r>
              <a:rPr lang="en-US" sz="2800" dirty="0"/>
              <a:t>		</a:t>
            </a:r>
            <a:r>
              <a:rPr lang="en-US" sz="2400" b="1" dirty="0">
                <a:latin typeface="Courier New" charset="0"/>
              </a:rPr>
              <a:t>for (</a:t>
            </a:r>
            <a:r>
              <a:rPr lang="en-US" sz="2400" b="1" dirty="0" err="1">
                <a:latin typeface="Courier New" charset="0"/>
              </a:rPr>
              <a:t>i</a:t>
            </a:r>
            <a:r>
              <a:rPr lang="en-US" sz="2400" b="1" dirty="0">
                <a:latin typeface="Courier New" charset="0"/>
              </a:rPr>
              <a:t>=0;i&lt;N/</a:t>
            </a:r>
            <a:r>
              <a:rPr lang="en-US" sz="2400" b="1" dirty="0" err="1">
                <a:latin typeface="Courier New" charset="0"/>
              </a:rPr>
              <a:t>r;i</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j</a:t>
            </a:r>
            <a:r>
              <a:rPr lang="en-US" sz="2400" b="1" dirty="0">
                <a:latin typeface="Courier New" charset="0"/>
              </a:rPr>
              <a:t>=0;j&lt;N/</a:t>
            </a:r>
            <a:r>
              <a:rPr lang="en-US" sz="2400" b="1" dirty="0" err="1">
                <a:latin typeface="Courier New" charset="0"/>
              </a:rPr>
              <a:t>r;j</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k</a:t>
            </a:r>
            <a:r>
              <a:rPr lang="en-US" sz="2400" b="1" dirty="0">
                <a:latin typeface="Courier New" charset="0"/>
              </a:rPr>
              <a:t>=0;k&lt;N/</a:t>
            </a:r>
            <a:r>
              <a:rPr lang="en-US" sz="2400" b="1" dirty="0" err="1">
                <a:latin typeface="Courier New" charset="0"/>
              </a:rPr>
              <a:t>r;k</a:t>
            </a:r>
            <a:r>
              <a:rPr lang="en-US" sz="2400" b="1" dirty="0">
                <a:latin typeface="Courier New" charset="0"/>
              </a:rPr>
              <a:t>++)</a:t>
            </a:r>
          </a:p>
          <a:p>
            <a:pPr>
              <a:lnSpc>
                <a:spcPct val="90000"/>
              </a:lnSpc>
              <a:buFontTx/>
              <a:buNone/>
            </a:pPr>
            <a:r>
              <a:rPr lang="en-US" sz="2400" b="1" dirty="0">
                <a:latin typeface="Courier New" charset="0"/>
              </a:rPr>
              <a:t>		      </a:t>
            </a:r>
            <a:r>
              <a:rPr lang="en-US" sz="2400" b="1" dirty="0" err="1">
                <a:latin typeface="Courier New" charset="0"/>
              </a:rPr>
              <a:t>C[i][j</a:t>
            </a:r>
            <a:r>
              <a:rPr lang="en-US" sz="2400" b="1" dirty="0">
                <a:latin typeface="Courier New" charset="0"/>
              </a:rPr>
              <a:t>] += </a:t>
            </a:r>
            <a:r>
              <a:rPr lang="en-US" sz="2400" b="1" dirty="0" err="1">
                <a:latin typeface="Courier New" charset="0"/>
              </a:rPr>
              <a:t>A[i][k</a:t>
            </a:r>
            <a:r>
              <a:rPr lang="en-US" sz="2400" b="1" dirty="0">
                <a:latin typeface="Courier New" charset="0"/>
              </a:rPr>
              <a:t>]*</a:t>
            </a:r>
            <a:r>
              <a:rPr lang="en-US" sz="2400" b="1" dirty="0" err="1">
                <a:latin typeface="Courier New" charset="0"/>
              </a:rPr>
              <a:t>B[k][j</a:t>
            </a:r>
            <a:r>
              <a:rPr lang="en-US" sz="2400" b="1" dirty="0">
                <a:latin typeface="Courier New" charset="0"/>
              </a:rPr>
              <a:t>]</a:t>
            </a:r>
            <a:br>
              <a:rPr lang="en-US" sz="2400" b="1" dirty="0">
                <a:latin typeface="Courier New" charset="0"/>
              </a:rPr>
            </a:br>
            <a:endParaRPr lang="en-US" sz="2400" b="1" dirty="0">
              <a:latin typeface="Courier New" charset="0"/>
            </a:endParaRPr>
          </a:p>
          <a:p>
            <a:pPr>
              <a:lnSpc>
                <a:spcPct val="90000"/>
              </a:lnSpc>
              <a:buFontTx/>
              <a:buNone/>
            </a:pPr>
            <a:endParaRPr lang="en-US" sz="2400" b="1" dirty="0">
              <a:latin typeface="Courier New" charset="0"/>
            </a:endParaRPr>
          </a:p>
          <a:p>
            <a:pPr lvl="1">
              <a:lnSpc>
                <a:spcPct val="90000"/>
              </a:lnSpc>
            </a:pPr>
            <a:r>
              <a:rPr lang="en-US" sz="2400" dirty="0" err="1">
                <a:solidFill>
                  <a:srgbClr val="CC0000"/>
                </a:solidFill>
              </a:rPr>
              <a:t>r</a:t>
            </a:r>
            <a:r>
              <a:rPr lang="en-US" sz="2400" dirty="0"/>
              <a:t>  = block (sub-matrix) size (Assume </a:t>
            </a:r>
            <a:r>
              <a:rPr lang="en-US" sz="2400" dirty="0" err="1"/>
              <a:t>r</a:t>
            </a:r>
            <a:r>
              <a:rPr lang="en-US" sz="2400" dirty="0"/>
              <a:t> divides N)</a:t>
            </a:r>
          </a:p>
          <a:p>
            <a:pPr lvl="1">
              <a:lnSpc>
                <a:spcPct val="90000"/>
              </a:lnSpc>
            </a:pPr>
            <a:r>
              <a:rPr lang="en-US" sz="2400" dirty="0" err="1">
                <a:solidFill>
                  <a:srgbClr val="CC0000"/>
                </a:solidFill>
              </a:rPr>
              <a:t>X[i][j</a:t>
            </a:r>
            <a:r>
              <a:rPr lang="en-US" sz="2400" dirty="0">
                <a:solidFill>
                  <a:srgbClr val="CC0000"/>
                </a:solidFill>
              </a:rPr>
              <a:t>]</a:t>
            </a:r>
            <a:r>
              <a:rPr lang="en-US" sz="2400" dirty="0"/>
              <a:t> =  a sub-matrix of X, defined by block row </a:t>
            </a:r>
            <a:r>
              <a:rPr lang="en-US" sz="2400" dirty="0" err="1"/>
              <a:t>i</a:t>
            </a:r>
            <a:r>
              <a:rPr lang="en-US" sz="2400" dirty="0"/>
              <a:t> and block column </a:t>
            </a:r>
            <a:r>
              <a:rPr lang="en-US" sz="2400" dirty="0" err="1"/>
              <a:t>j</a:t>
            </a:r>
            <a:endParaRPr lang="en-US" sz="2400" dirty="0"/>
          </a:p>
        </p:txBody>
      </p:sp>
      <p:sp>
        <p:nvSpPr>
          <p:cNvPr id="441346" name="Rectangle 2"/>
          <p:cNvSpPr>
            <a:spLocks noGrp="1" noChangeArrowheads="1"/>
          </p:cNvSpPr>
          <p:nvPr>
            <p:ph type="title"/>
          </p:nvPr>
        </p:nvSpPr>
        <p:spPr/>
        <p:txBody>
          <a:bodyPr>
            <a:normAutofit fontScale="90000"/>
          </a:bodyPr>
          <a:lstStyle/>
          <a:p>
            <a:r>
              <a:rPr lang="en-US" dirty="0" smtClean="0"/>
              <a:t>Programming Memory Hierarchy: Cache Blocked </a:t>
            </a:r>
            <a:r>
              <a:rPr lang="en-US" dirty="0"/>
              <a:t>Algorithm</a:t>
            </a:r>
          </a:p>
        </p:txBody>
      </p:sp>
      <p:sp>
        <p:nvSpPr>
          <p:cNvPr id="8" name="Date Placeholder 7"/>
          <p:cNvSpPr>
            <a:spLocks noGrp="1"/>
          </p:cNvSpPr>
          <p:nvPr>
            <p:ph type="dt" sz="half" idx="10"/>
          </p:nvPr>
        </p:nvSpPr>
        <p:spPr/>
        <p:txBody>
          <a:bodyPr/>
          <a:lstStyle/>
          <a:p>
            <a:fld id="{3DA17CD8-82C5-4F49-AC69-D0CDA51667D9}" type="datetime1">
              <a:rPr lang="en-US" smtClean="0"/>
              <a:pPr/>
              <a:t>4/24/12</a:t>
            </a:fld>
            <a:endParaRPr lang="en-US"/>
          </a:p>
        </p:txBody>
      </p:sp>
      <p:sp>
        <p:nvSpPr>
          <p:cNvPr id="9" name="Footer Placeholder 8"/>
          <p:cNvSpPr>
            <a:spLocks noGrp="1"/>
          </p:cNvSpPr>
          <p:nvPr>
            <p:ph type="ftr" sz="quarter" idx="11"/>
          </p:nvPr>
        </p:nvSpPr>
        <p:spPr/>
        <p:txBody>
          <a:bodyPr/>
          <a:lstStyle/>
          <a:p>
            <a:r>
              <a:rPr lang="en-US" smtClean="0"/>
              <a:t>Spring 2012 -- Lecture #12</a:t>
            </a:r>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chips</a:t>
            </a:r>
            <a:endParaRPr lang="en-US" dirty="0"/>
          </a:p>
        </p:txBody>
      </p:sp>
      <p:sp>
        <p:nvSpPr>
          <p:cNvPr id="6" name="Content Placeholder 5"/>
          <p:cNvSpPr>
            <a:spLocks noGrp="1"/>
          </p:cNvSpPr>
          <p:nvPr>
            <p:ph idx="1"/>
          </p:nvPr>
        </p:nvSpPr>
        <p:spPr/>
        <p:txBody>
          <a:bodyPr>
            <a:normAutofit fontScale="85000" lnSpcReduction="20000"/>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solidFill>
                  <a:srgbClr val="FF0000"/>
                </a:solidFill>
              </a:rPr>
              <a:t>Moore’s Law</a:t>
            </a:r>
          </a:p>
          <a:p>
            <a:pPr marL="914400" lvl="1" indent="-514350"/>
            <a:r>
              <a:rPr lang="en-US" dirty="0" smtClean="0">
                <a:solidFill>
                  <a:srgbClr val="FF0000"/>
                </a:solidFill>
              </a:rPr>
              <a:t>Higher capacity caches and DRAM</a:t>
            </a:r>
          </a:p>
          <a:p>
            <a:pPr marL="514350" indent="-514350">
              <a:buFont typeface="+mj-lt"/>
              <a:buAutoNum type="arabicPeriod"/>
            </a:pPr>
            <a:r>
              <a:rPr lang="en-US" dirty="0" smtClean="0">
                <a:solidFill>
                  <a:srgbClr val="FF0000"/>
                </a:solidFill>
              </a:rPr>
              <a:t>Principle of Locality/Memory Hierarchy</a:t>
            </a:r>
          </a:p>
          <a:p>
            <a:pPr marL="914400" lvl="1" indent="-514350"/>
            <a:r>
              <a:rPr lang="en-US" dirty="0" smtClean="0">
                <a:solidFill>
                  <a:srgbClr val="FF0000"/>
                </a:solidFill>
              </a:rPr>
              <a:t>Caches, </a:t>
            </a:r>
            <a:r>
              <a:rPr lang="en-US" dirty="0" err="1" smtClean="0">
                <a:solidFill>
                  <a:srgbClr val="FF0000"/>
                </a:solidFill>
              </a:rPr>
              <a:t>TLBs</a:t>
            </a:r>
            <a:endParaRPr lang="en-US" dirty="0" smtClean="0">
              <a:solidFill>
                <a:srgbClr val="FF0000"/>
              </a:solidFill>
            </a:endParaRP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Data Level Parallelism</a:t>
            </a:r>
          </a:p>
          <a:p>
            <a:pPr marL="514350" indent="-514350">
              <a:buFont typeface="+mj-lt"/>
              <a:buAutoNum type="arabicPeriod"/>
            </a:pPr>
            <a:r>
              <a:rPr lang="en-US" dirty="0" smtClean="0">
                <a:solidFill>
                  <a:srgbClr val="FF0000"/>
                </a:solidFill>
              </a:rPr>
              <a:t>Performance Measurement &amp; Improvement</a:t>
            </a:r>
          </a:p>
          <a:p>
            <a:pPr marL="914400" lvl="1" indent="-514350"/>
            <a:r>
              <a:rPr lang="en-US" dirty="0" smtClean="0">
                <a:solidFill>
                  <a:srgbClr val="FF0000"/>
                </a:solidFill>
              </a:rPr>
              <a:t>Memory Traffic, Cache Misses</a:t>
            </a:r>
          </a:p>
          <a:p>
            <a:pPr marL="514350" indent="-514350">
              <a:buFont typeface="+mj-lt"/>
              <a:buAutoNum type="arabicPeriod"/>
            </a:pPr>
            <a:r>
              <a:rPr lang="en-US" dirty="0" smtClean="0">
                <a:solidFill>
                  <a:srgbClr val="FF0000"/>
                </a:solidFill>
              </a:rPr>
              <a:t>Dependability via Redundancy</a:t>
            </a:r>
          </a:p>
          <a:p>
            <a:pPr marL="914400" lvl="1" indent="-514350"/>
            <a:r>
              <a:rPr lang="en-US" dirty="0" smtClean="0">
                <a:solidFill>
                  <a:srgbClr val="FF0000"/>
                </a:solidFill>
              </a:rPr>
              <a:t>Parity, SEC/DED</a:t>
            </a:r>
          </a:p>
        </p:txBody>
      </p:sp>
      <p:sp>
        <p:nvSpPr>
          <p:cNvPr id="3" name="Date Placeholder 2"/>
          <p:cNvSpPr>
            <a:spLocks noGrp="1"/>
          </p:cNvSpPr>
          <p:nvPr>
            <p:ph type="dt" sz="half" idx="10"/>
          </p:nvPr>
        </p:nvSpPr>
        <p:spPr/>
        <p:txBody>
          <a:bodyPr/>
          <a:lstStyle/>
          <a:p>
            <a:fld id="{C4B2B4CB-E0D1-2E43-B197-4897C9F12753}"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4"/>
          <p:cNvSpPr>
            <a:spLocks noGrp="1" noChangeArrowheads="1"/>
          </p:cNvSpPr>
          <p:nvPr>
            <p:ph type="title"/>
          </p:nvPr>
        </p:nvSpPr>
        <p:spPr/>
        <p:txBody>
          <a:bodyPr/>
          <a:lstStyle/>
          <a:p>
            <a:pPr eaLnBrk="1" hangingPunct="1"/>
            <a:r>
              <a:rPr lang="en-US" dirty="0" smtClean="0"/>
              <a:t>Course Summary</a:t>
            </a:r>
          </a:p>
        </p:txBody>
      </p:sp>
      <p:sp>
        <p:nvSpPr>
          <p:cNvPr id="78" name="Content Placeholder 77"/>
          <p:cNvSpPr>
            <a:spLocks noGrp="1"/>
          </p:cNvSpPr>
          <p:nvPr>
            <p:ph idx="1"/>
          </p:nvPr>
        </p:nvSpPr>
        <p:spPr>
          <a:xfrm>
            <a:off x="457200" y="1600200"/>
            <a:ext cx="8229600" cy="5003800"/>
          </a:xfrm>
        </p:spPr>
        <p:txBody>
          <a:bodyPr rtlCol="0">
            <a:normAutofit/>
          </a:bodyPr>
          <a:lstStyle/>
          <a:p>
            <a:pPr eaLnBrk="1" fontAlgn="auto" hangingPunct="1">
              <a:spcAft>
                <a:spcPts val="0"/>
              </a:spcAft>
              <a:buFont typeface="Arial"/>
              <a:buChar char="•"/>
              <a:defRPr/>
            </a:pPr>
            <a:r>
              <a:rPr lang="en-US" dirty="0" smtClean="0">
                <a:ea typeface="+mn-ea"/>
                <a:cs typeface="+mn-cs"/>
              </a:rPr>
              <a:t>As the field changes, cs61c had to change too!</a:t>
            </a:r>
          </a:p>
          <a:p>
            <a:pPr eaLnBrk="1" fontAlgn="auto" hangingPunct="1">
              <a:spcAft>
                <a:spcPts val="0"/>
              </a:spcAft>
              <a:buFont typeface="Arial"/>
              <a:buChar char="•"/>
              <a:defRPr/>
            </a:pPr>
            <a:r>
              <a:rPr lang="en-US" dirty="0" smtClean="0">
                <a:ea typeface="+mn-ea"/>
                <a:cs typeface="+mn-cs"/>
              </a:rPr>
              <a:t>It is still about the software-hardware interface</a:t>
            </a:r>
          </a:p>
          <a:p>
            <a:pPr lvl="1" eaLnBrk="1" fontAlgn="auto" hangingPunct="1">
              <a:spcAft>
                <a:spcPts val="0"/>
              </a:spcAft>
              <a:buFont typeface="Arial"/>
              <a:buChar char="–"/>
              <a:defRPr/>
            </a:pPr>
            <a:r>
              <a:rPr lang="en-US" dirty="0" smtClean="0">
                <a:ea typeface="+mn-ea"/>
              </a:rPr>
              <a:t>Programming for performance!</a:t>
            </a:r>
            <a:endParaRPr lang="en-US" dirty="0" smtClean="0">
              <a:ea typeface="+mn-ea"/>
            </a:endParaRPr>
          </a:p>
          <a:p>
            <a:pPr lvl="1" eaLnBrk="1" fontAlgn="auto" hangingPunct="1">
              <a:spcAft>
                <a:spcPts val="0"/>
              </a:spcAft>
              <a:buFont typeface="Arial"/>
              <a:buChar char="–"/>
              <a:defRPr/>
            </a:pPr>
            <a:r>
              <a:rPr lang="en-US" dirty="0" smtClean="0"/>
              <a:t>Parallelism</a:t>
            </a:r>
            <a:r>
              <a:rPr lang="en-US" dirty="0" smtClean="0"/>
              <a:t>: Task-, Thread-, Instruction-, and Data-</a:t>
            </a:r>
            <a:br>
              <a:rPr lang="en-US" dirty="0" smtClean="0"/>
            </a:br>
            <a:r>
              <a:rPr lang="en-US" dirty="0" smtClean="0"/>
              <a:t>MapReduce, OpenMP, C, SSE </a:t>
            </a:r>
            <a:r>
              <a:rPr lang="en-US" dirty="0" err="1" smtClean="0"/>
              <a:t>instrinsics</a:t>
            </a:r>
            <a:r>
              <a:rPr lang="en-US" dirty="0" smtClean="0"/>
              <a:t> </a:t>
            </a:r>
            <a:endParaRPr lang="en-US" dirty="0" smtClean="0">
              <a:ea typeface="+mn-ea"/>
            </a:endParaRPr>
          </a:p>
          <a:p>
            <a:pPr lvl="1" eaLnBrk="1" fontAlgn="auto" hangingPunct="1">
              <a:spcAft>
                <a:spcPts val="0"/>
              </a:spcAft>
              <a:buFont typeface="Arial"/>
              <a:buChar char="–"/>
              <a:defRPr/>
            </a:pPr>
            <a:r>
              <a:rPr lang="en-US" dirty="0" smtClean="0">
                <a:ea typeface="+mn-ea"/>
              </a:rPr>
              <a:t>Understanding the memory hierarchy and its impact on application performance</a:t>
            </a:r>
            <a:endParaRPr lang="en-US" dirty="0" smtClean="0">
              <a:ea typeface="+mn-ea"/>
            </a:endParaRPr>
          </a:p>
          <a:p>
            <a:pPr>
              <a:defRPr/>
            </a:pPr>
            <a:r>
              <a:rPr lang="en-US" dirty="0" smtClean="0">
                <a:ea typeface="+mn-ea"/>
              </a:rPr>
              <a:t>Interviewers ask what you </a:t>
            </a:r>
            <a:r>
              <a:rPr lang="en-US" dirty="0" smtClean="0">
                <a:ea typeface="+mn-ea"/>
              </a:rPr>
              <a:t>did this semester!</a:t>
            </a:r>
          </a:p>
          <a:p>
            <a:pPr eaLnBrk="1" fontAlgn="auto" hangingPunct="1">
              <a:spcAft>
                <a:spcPts val="0"/>
              </a:spcAft>
              <a:buFont typeface="Arial"/>
              <a:buChar char="•"/>
              <a:defRPr/>
            </a:pPr>
            <a:endParaRPr lang="en-US" dirty="0">
              <a:ea typeface="+mn-ea"/>
              <a:cs typeface="+mn-cs"/>
            </a:endParaRPr>
          </a:p>
        </p:txBody>
      </p:sp>
      <p:sp>
        <p:nvSpPr>
          <p:cNvPr id="65" name="Date Placeholder 64"/>
          <p:cNvSpPr>
            <a:spLocks noGrp="1"/>
          </p:cNvSpPr>
          <p:nvPr>
            <p:ph type="dt" sz="quarter" idx="10"/>
          </p:nvPr>
        </p:nvSpPr>
        <p:spPr/>
        <p:txBody>
          <a:bodyPr/>
          <a:lstStyle/>
          <a:p>
            <a:pPr>
              <a:defRPr/>
            </a:pPr>
            <a:fld id="{CB1A15DC-030B-F641-967D-45E4B09D7813}" type="datetime1">
              <a:rPr lang="en-US" smtClean="0"/>
              <a:pPr>
                <a:defRPr/>
              </a:pPr>
              <a:t>4/24/12</a:t>
            </a:fld>
            <a:endParaRPr lang="en-US"/>
          </a:p>
        </p:txBody>
      </p:sp>
      <p:sp>
        <p:nvSpPr>
          <p:cNvPr id="67" name="Footer Placeholder 66"/>
          <p:cNvSpPr>
            <a:spLocks noGrp="1"/>
          </p:cNvSpPr>
          <p:nvPr>
            <p:ph type="ftr" sz="quarter" idx="11"/>
          </p:nvPr>
        </p:nvSpPr>
        <p:spPr/>
        <p:txBody>
          <a:bodyPr/>
          <a:lstStyle/>
          <a:p>
            <a:pPr>
              <a:defRPr/>
            </a:pPr>
            <a:r>
              <a:rPr lang="en-US" smtClean="0"/>
              <a:t>Spring 2012 -- Lecture #28</a:t>
            </a:r>
            <a:endParaRPr lang="en-US"/>
          </a:p>
        </p:txBody>
      </p:sp>
      <p:sp>
        <p:nvSpPr>
          <p:cNvPr id="73" name="Slide Number Placeholder 72"/>
          <p:cNvSpPr>
            <a:spLocks noGrp="1"/>
          </p:cNvSpPr>
          <p:nvPr>
            <p:ph type="sldNum" sz="quarter" idx="12"/>
          </p:nvPr>
        </p:nvSpPr>
        <p:spPr/>
        <p:txBody>
          <a:bodyPr/>
          <a:lstStyle/>
          <a:p>
            <a:pPr>
              <a:defRPr/>
            </a:pPr>
            <a:fld id="{DE287EFB-7AA1-8545-91A8-10E01822DA01}" type="slidenum">
              <a:rPr lang="en-US"/>
              <a:pPr>
                <a:defRPr/>
              </a:pPr>
              <a:t>55</a:t>
            </a:fld>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err="1" smtClean="0">
                <a:solidFill>
                  <a:srgbClr val="7F7F7F"/>
                </a:solidFill>
              </a:rPr>
              <a:t>Administrivia</a:t>
            </a:r>
            <a:endParaRPr lang="en-US" dirty="0" smtClean="0">
              <a:solidFill>
                <a:srgbClr val="7F7F7F"/>
              </a:solidFill>
            </a:endParaRPr>
          </a:p>
          <a:p>
            <a:r>
              <a:rPr lang="en-US" dirty="0" smtClean="0">
                <a:solidFill>
                  <a:srgbClr val="7F7F7F"/>
                </a:solidFill>
              </a:rPr>
              <a:t>Survey Results</a:t>
            </a:r>
          </a:p>
          <a:p>
            <a:r>
              <a:rPr lang="en-US" dirty="0" smtClean="0">
                <a:solidFill>
                  <a:srgbClr val="7F7F7F"/>
                </a:solidFill>
              </a:rPr>
              <a:t>Extra Credit Top Scores</a:t>
            </a:r>
          </a:p>
          <a:p>
            <a:r>
              <a:rPr lang="en-US" dirty="0" smtClean="0">
                <a:solidFill>
                  <a:srgbClr val="7F7F7F"/>
                </a:solidFill>
              </a:rPr>
              <a:t>Course Overview</a:t>
            </a:r>
          </a:p>
          <a:p>
            <a:r>
              <a:rPr lang="en-US" dirty="0" smtClean="0"/>
              <a:t>Cal Culture</a:t>
            </a:r>
          </a:p>
          <a:p>
            <a:r>
              <a:rPr lang="en-US" dirty="0" smtClean="0"/>
              <a:t>HKN Course Evaluation</a:t>
            </a:r>
          </a:p>
        </p:txBody>
      </p:sp>
      <p:sp>
        <p:nvSpPr>
          <p:cNvPr id="4" name="Date Placeholder 3"/>
          <p:cNvSpPr>
            <a:spLocks noGrp="1"/>
          </p:cNvSpPr>
          <p:nvPr>
            <p:ph type="dt" sz="half" idx="10"/>
          </p:nvPr>
        </p:nvSpPr>
        <p:spPr/>
        <p:txBody>
          <a:bodyPr/>
          <a:lstStyle/>
          <a:p>
            <a:fld id="{7C36D6A0-F19D-3E48-9DD2-4500B4CD267B}"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smtClean="0"/>
              <a:t>What to Emphasize about CS at Cal?</a:t>
            </a:r>
            <a:endParaRPr lang="en-US" dirty="0"/>
          </a:p>
        </p:txBody>
      </p:sp>
      <p:sp>
        <p:nvSpPr>
          <p:cNvPr id="191491" name="Rectangle 3"/>
          <p:cNvSpPr>
            <a:spLocks noGrp="1" noChangeArrowheads="1"/>
          </p:cNvSpPr>
          <p:nvPr>
            <p:ph type="body" idx="1"/>
          </p:nvPr>
        </p:nvSpPr>
        <p:spPr/>
        <p:txBody>
          <a:bodyPr>
            <a:normAutofit fontScale="85000" lnSpcReduction="10000"/>
          </a:bodyPr>
          <a:lstStyle/>
          <a:p>
            <a:r>
              <a:rPr lang="en-US" i="1" dirty="0" smtClean="0"/>
              <a:t>US News and World Report Rankings 2012</a:t>
            </a:r>
          </a:p>
          <a:p>
            <a:pPr lvl="1"/>
            <a:r>
              <a:rPr lang="en-US" sz="2000" i="1" dirty="0" smtClean="0"/>
              <a:t>Source: </a:t>
            </a:r>
            <a:r>
              <a:rPr lang="en-US" sz="2000" i="1" dirty="0" err="1" smtClean="0"/>
              <a:t>http://grad-schools.usnews.rankingsandreviews.com/best-graduate-schools/top-science-schools/computer-science-rankings</a:t>
            </a:r>
            <a:r>
              <a:rPr lang="en-US" sz="2000" i="1" dirty="0" smtClean="0"/>
              <a:t> </a:t>
            </a:r>
          </a:p>
          <a:p>
            <a:r>
              <a:rPr lang="en-US" dirty="0" smtClean="0"/>
              <a:t>Top Graduate Programs in Computer Science</a:t>
            </a:r>
          </a:p>
          <a:p>
            <a:pPr lvl="1"/>
            <a:r>
              <a:rPr lang="en-US" dirty="0" smtClean="0"/>
              <a:t>4 way tie for #1: Berkeley, CMU, MIT, Stanford</a:t>
            </a:r>
          </a:p>
          <a:p>
            <a:r>
              <a:rPr lang="en-US" dirty="0" smtClean="0"/>
              <a:t>4 specialties: AI, </a:t>
            </a:r>
            <a:r>
              <a:rPr lang="en-US" dirty="0" err="1" smtClean="0"/>
              <a:t>Prog</a:t>
            </a:r>
            <a:r>
              <a:rPr lang="en-US" dirty="0" smtClean="0"/>
              <a:t>. Languages, Systems, and Theory </a:t>
            </a:r>
          </a:p>
          <a:p>
            <a:r>
              <a:rPr lang="en-US" dirty="0" smtClean="0"/>
              <a:t>Specialty Systems in Computer Science</a:t>
            </a:r>
          </a:p>
          <a:p>
            <a:pPr lvl="1">
              <a:buNone/>
            </a:pPr>
            <a:r>
              <a:rPr lang="en-US" dirty="0" smtClean="0"/>
              <a:t>1: Berkeley</a:t>
            </a:r>
          </a:p>
          <a:p>
            <a:pPr lvl="1">
              <a:buNone/>
            </a:pPr>
            <a:r>
              <a:rPr lang="en-US" dirty="0" smtClean="0"/>
              <a:t>2: MIT</a:t>
            </a:r>
          </a:p>
          <a:p>
            <a:pPr lvl="1">
              <a:buNone/>
            </a:pPr>
            <a:r>
              <a:rPr lang="en-US" dirty="0" smtClean="0"/>
              <a:t>3: CMU</a:t>
            </a:r>
          </a:p>
          <a:p>
            <a:pPr lvl="1">
              <a:buNone/>
            </a:pPr>
            <a:r>
              <a:rPr lang="en-US" dirty="0" smtClean="0"/>
              <a:t>4: Stanford</a:t>
            </a:r>
          </a:p>
          <a:p>
            <a:pPr lvl="1">
              <a:buNone/>
            </a:pPr>
            <a:endParaRPr lang="en-US" dirty="0" smtClean="0"/>
          </a:p>
          <a:p>
            <a:pPr lvl="1"/>
            <a:endParaRPr lang="en-US" dirty="0"/>
          </a:p>
        </p:txBody>
      </p:sp>
      <p:sp>
        <p:nvSpPr>
          <p:cNvPr id="6" name="Date Placeholder 5"/>
          <p:cNvSpPr>
            <a:spLocks noGrp="1"/>
          </p:cNvSpPr>
          <p:nvPr>
            <p:ph type="dt" sz="half" idx="10"/>
          </p:nvPr>
        </p:nvSpPr>
        <p:spPr/>
        <p:txBody>
          <a:bodyPr/>
          <a:lstStyle/>
          <a:p>
            <a:fld id="{56D4F459-3EB9-8744-9C20-64935BEF87E5}" type="datetime1">
              <a:rPr lang="en-US" smtClean="0"/>
              <a:pPr/>
              <a:t>4/24/12</a:t>
            </a:fld>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57</a:t>
            </a:fld>
            <a:endParaRPr lang="en-US"/>
          </a:p>
        </p:txBody>
      </p:sp>
      <p:sp>
        <p:nvSpPr>
          <p:cNvPr id="8" name="Footer Placeholder 7"/>
          <p:cNvSpPr>
            <a:spLocks noGrp="1"/>
          </p:cNvSpPr>
          <p:nvPr>
            <p:ph type="ftr" sz="quarter" idx="11"/>
          </p:nvPr>
        </p:nvSpPr>
        <p:spPr/>
        <p:txBody>
          <a:bodyPr/>
          <a:lstStyle/>
          <a:p>
            <a:r>
              <a:rPr lang="en-US" smtClean="0"/>
              <a:t>Spring 2012 -- Lecture #28</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4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14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4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149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149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149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14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88"/>
            <a:ext cx="8229600" cy="1143000"/>
          </a:xfrm>
        </p:spPr>
        <p:txBody>
          <a:bodyPr/>
          <a:lstStyle/>
          <a:p>
            <a:r>
              <a:rPr lang="en-US" dirty="0" smtClean="0"/>
              <a:t>Doesn’t Reputation Lag Reality?</a:t>
            </a:r>
            <a:endParaRPr lang="en-US" dirty="0"/>
          </a:p>
        </p:txBody>
      </p:sp>
      <p:sp>
        <p:nvSpPr>
          <p:cNvPr id="3" name="Content Placeholder 2"/>
          <p:cNvSpPr>
            <a:spLocks noGrp="1"/>
          </p:cNvSpPr>
          <p:nvPr>
            <p:ph idx="1"/>
          </p:nvPr>
        </p:nvSpPr>
        <p:spPr>
          <a:xfrm>
            <a:off x="457200" y="1078495"/>
            <a:ext cx="8229600" cy="5414210"/>
          </a:xfrm>
        </p:spPr>
        <p:txBody>
          <a:bodyPr>
            <a:normAutofit/>
          </a:bodyPr>
          <a:lstStyle/>
          <a:p>
            <a:r>
              <a:rPr lang="en-US" dirty="0" smtClean="0"/>
              <a:t>2007 Intel and Microsoft announced they would fund a Universal Parallel Computing Research Center (UPCRC): $10M over 5 years </a:t>
            </a:r>
          </a:p>
          <a:p>
            <a:r>
              <a:rPr lang="en-US" dirty="0" smtClean="0"/>
              <a:t>Invited the 25 top Computer Science departments to submit proposals</a:t>
            </a:r>
          </a:p>
          <a:p>
            <a:r>
              <a:rPr lang="en-US" dirty="0" smtClean="0"/>
              <a:t>4 finalists site visits: </a:t>
            </a:r>
            <a:br>
              <a:rPr lang="en-US" dirty="0" smtClean="0"/>
            </a:br>
            <a:r>
              <a:rPr lang="en-US" dirty="0" smtClean="0"/>
              <a:t>Berkeley, Illinois, MIT, Stanford</a:t>
            </a:r>
          </a:p>
          <a:p>
            <a:r>
              <a:rPr lang="en-US" dirty="0" smtClean="0"/>
              <a:t>August 2007 Intel and Microsoft announce technical committee unanimously selected Berkeley as the top choice of the competition </a:t>
            </a:r>
            <a:endParaRPr lang="en-US" dirty="0"/>
          </a:p>
        </p:txBody>
      </p:sp>
      <p:sp>
        <p:nvSpPr>
          <p:cNvPr id="4" name="Date Placeholder 3"/>
          <p:cNvSpPr>
            <a:spLocks noGrp="1"/>
          </p:cNvSpPr>
          <p:nvPr>
            <p:ph type="dt" sz="half" idx="10"/>
          </p:nvPr>
        </p:nvSpPr>
        <p:spPr/>
        <p:txBody>
          <a:bodyPr/>
          <a:lstStyle/>
          <a:p>
            <a:fld id="{8E032738-252E-B54C-AF62-2B2AAAD29F95}"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Doesn’t Reputation Lag Reality?</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en-US" dirty="0" smtClean="0"/>
              <a:t>Simons Foundation announced it would fund a Theory Center: $60M over 10 years </a:t>
            </a:r>
          </a:p>
          <a:p>
            <a:r>
              <a:rPr lang="en-US" dirty="0" smtClean="0"/>
              <a:t>Invited many CS departments to submit proposals</a:t>
            </a:r>
          </a:p>
          <a:p>
            <a:r>
              <a:rPr lang="en-US" dirty="0" smtClean="0"/>
              <a:t>3 finalists get site visits: </a:t>
            </a:r>
            <a:br>
              <a:rPr lang="en-US" dirty="0" smtClean="0"/>
            </a:br>
            <a:r>
              <a:rPr lang="en-US" dirty="0" smtClean="0"/>
              <a:t>Berkeley, Chicago, Harvard-MIT</a:t>
            </a:r>
          </a:p>
          <a:p>
            <a:r>
              <a:rPr lang="en-US" dirty="0" smtClean="0"/>
              <a:t>(</a:t>
            </a:r>
            <a:r>
              <a:rPr lang="en-US" dirty="0" err="1" smtClean="0"/>
              <a:t>Shh</a:t>
            </a:r>
            <a:r>
              <a:rPr lang="en-US" dirty="0" smtClean="0"/>
              <a:t>! May 1, 2012 Simons Foundation will announce Berkeley as winner of the competition) </a:t>
            </a:r>
            <a:endParaRPr lang="en-US" dirty="0"/>
          </a:p>
        </p:txBody>
      </p:sp>
      <p:sp>
        <p:nvSpPr>
          <p:cNvPr id="4" name="Date Placeholder 3"/>
          <p:cNvSpPr>
            <a:spLocks noGrp="1"/>
          </p:cNvSpPr>
          <p:nvPr>
            <p:ph type="dt" sz="half" idx="10"/>
          </p:nvPr>
        </p:nvSpPr>
        <p:spPr/>
        <p:txBody>
          <a:bodyPr/>
          <a:lstStyle/>
          <a:p>
            <a:fld id="{F3188C71-9451-DD4C-95E7-9A278F4A284D}"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59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Survey Results</a:t>
            </a:r>
            <a:endParaRPr lang="en-US" dirty="0"/>
          </a:p>
        </p:txBody>
      </p:sp>
      <p:sp>
        <p:nvSpPr>
          <p:cNvPr id="3" name="Content Placeholder 2"/>
          <p:cNvSpPr>
            <a:spLocks noGrp="1"/>
          </p:cNvSpPr>
          <p:nvPr>
            <p:ph idx="1"/>
          </p:nvPr>
        </p:nvSpPr>
        <p:spPr/>
        <p:txBody>
          <a:bodyPr>
            <a:normAutofit/>
          </a:bodyPr>
          <a:lstStyle/>
          <a:p>
            <a:r>
              <a:rPr lang="en-US" dirty="0" smtClean="0"/>
              <a:t>Rated as “Enjoyed and learned a lot”:</a:t>
            </a:r>
          </a:p>
          <a:p>
            <a:pPr>
              <a:buNone/>
            </a:pPr>
            <a:r>
              <a:rPr lang="en-US" dirty="0" smtClean="0"/>
              <a:t>Project#4: Processor Design in </a:t>
            </a:r>
            <a:r>
              <a:rPr lang="en-US" dirty="0" err="1" smtClean="0"/>
              <a:t>Logisim</a:t>
            </a:r>
            <a:r>
              <a:rPr lang="en-US" dirty="0" smtClean="0"/>
              <a:t> (69%)</a:t>
            </a:r>
          </a:p>
          <a:p>
            <a:pPr>
              <a:buNone/>
            </a:pPr>
            <a:r>
              <a:rPr lang="en-US" dirty="0" err="1" smtClean="0"/>
              <a:t>Logisim</a:t>
            </a:r>
            <a:r>
              <a:rPr lang="en-US" dirty="0" smtClean="0"/>
              <a:t> Labs: ALU (66%), </a:t>
            </a:r>
            <a:r>
              <a:rPr lang="en-US" dirty="0" err="1" smtClean="0"/>
              <a:t>Logisim</a:t>
            </a:r>
            <a:r>
              <a:rPr lang="en-US" dirty="0" smtClean="0"/>
              <a:t> (51%)</a:t>
            </a:r>
          </a:p>
          <a:p>
            <a:pPr>
              <a:buNone/>
            </a:pPr>
            <a:r>
              <a:rPr lang="en-US" dirty="0" smtClean="0"/>
              <a:t>C memory management lab (42%)</a:t>
            </a:r>
          </a:p>
          <a:p>
            <a:pPr>
              <a:buNone/>
            </a:pPr>
            <a:r>
              <a:rPr lang="en-US" dirty="0" smtClean="0"/>
              <a:t>Project#3: Matrix Multiply Performance Improvement, Part 1 (41%) &amp; Part 2 (31%)</a:t>
            </a:r>
          </a:p>
          <a:p>
            <a:pPr>
              <a:buNone/>
            </a:pPr>
            <a:endParaRPr lang="en-US" dirty="0" smtClean="0"/>
          </a:p>
        </p:txBody>
      </p:sp>
      <p:sp>
        <p:nvSpPr>
          <p:cNvPr id="4" name="Date Placeholder 3"/>
          <p:cNvSpPr>
            <a:spLocks noGrp="1"/>
          </p:cNvSpPr>
          <p:nvPr>
            <p:ph type="dt" sz="half" idx="10"/>
          </p:nvPr>
        </p:nvSpPr>
        <p:spPr/>
        <p:txBody>
          <a:bodyPr/>
          <a:lstStyle/>
          <a:p>
            <a:fld id="{1EE565EC-3393-E94C-9AB7-E2CB3250C4AA}"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smtClean="0"/>
              <a:t>What to Emphasize about Cal overall?</a:t>
            </a:r>
            <a:endParaRPr lang="en-US" dirty="0"/>
          </a:p>
        </p:txBody>
      </p:sp>
      <p:sp>
        <p:nvSpPr>
          <p:cNvPr id="191491" name="Rectangle 3"/>
          <p:cNvSpPr>
            <a:spLocks noGrp="1" noChangeArrowheads="1"/>
          </p:cNvSpPr>
          <p:nvPr>
            <p:ph type="body" idx="1"/>
          </p:nvPr>
        </p:nvSpPr>
        <p:spPr>
          <a:xfrm>
            <a:off x="457200" y="1287090"/>
            <a:ext cx="8229600" cy="5257800"/>
          </a:xfrm>
        </p:spPr>
        <p:txBody>
          <a:bodyPr>
            <a:normAutofit fontScale="77500" lnSpcReduction="20000"/>
          </a:bodyPr>
          <a:lstStyle/>
          <a:p>
            <a:r>
              <a:rPr lang="en-US" dirty="0" smtClean="0"/>
              <a:t>Top public university (US News and World Report)</a:t>
            </a:r>
          </a:p>
          <a:p>
            <a:r>
              <a:rPr lang="en-US" dirty="0" smtClean="0"/>
              <a:t>Top graduate program in the world? </a:t>
            </a:r>
          </a:p>
          <a:p>
            <a:pPr lvl="1"/>
            <a:r>
              <a:rPr lang="en-US" dirty="0" smtClean="0"/>
              <a:t>35/36 programs in top 10 in 1994</a:t>
            </a:r>
          </a:p>
          <a:p>
            <a:pPr lvl="1"/>
            <a:r>
              <a:rPr lang="en-US" dirty="0" smtClean="0"/>
              <a:t>48/52 programs in top 10 in 2010</a:t>
            </a:r>
          </a:p>
          <a:p>
            <a:r>
              <a:rPr lang="en-US" dirty="0" smtClean="0"/>
              <a:t>University doing the most public good</a:t>
            </a:r>
          </a:p>
          <a:p>
            <a:pPr lvl="1"/>
            <a:r>
              <a:rPr lang="en-US" i="1" dirty="0" smtClean="0"/>
              <a:t>Washington Monthly </a:t>
            </a:r>
            <a:r>
              <a:rPr lang="en-US" dirty="0" smtClean="0"/>
              <a:t>2009!</a:t>
            </a:r>
          </a:p>
          <a:p>
            <a:r>
              <a:rPr lang="en-US" dirty="0" smtClean="0"/>
              <a:t>Faculty Awards? </a:t>
            </a:r>
          </a:p>
          <a:p>
            <a:pPr lvl="1"/>
            <a:r>
              <a:rPr lang="en-US" dirty="0" smtClean="0"/>
              <a:t>9 current Nobel Prize winners (22 all time)!</a:t>
            </a:r>
          </a:p>
          <a:p>
            <a:pPr lvl="1"/>
            <a:r>
              <a:rPr lang="en-US" dirty="0" smtClean="0"/>
              <a:t>3 Turing Award winners (“Nobel of Computer Science”)!</a:t>
            </a:r>
          </a:p>
          <a:p>
            <a:pPr lvl="1"/>
            <a:r>
              <a:rPr lang="en-US" dirty="0" smtClean="0"/>
              <a:t>3 Fields Medalists (“Nobel of Math”)!</a:t>
            </a:r>
          </a:p>
          <a:p>
            <a:pPr lvl="1"/>
            <a:r>
              <a:rPr lang="en-US" dirty="0" smtClean="0"/>
              <a:t>32 “Genius” awards (MacArthur fellows)</a:t>
            </a:r>
          </a:p>
          <a:p>
            <a:pPr lvl="1"/>
            <a:r>
              <a:rPr lang="en-US" dirty="0" smtClean="0"/>
              <a:t>91 in National Academy of Engineering!</a:t>
            </a:r>
          </a:p>
          <a:p>
            <a:pPr lvl="1"/>
            <a:r>
              <a:rPr lang="en-US" dirty="0" smtClean="0"/>
              <a:t>137 in National Academy of Science!</a:t>
            </a:r>
            <a:br>
              <a:rPr lang="en-US" dirty="0" smtClean="0"/>
            </a:br>
            <a:endParaRPr lang="en-US" dirty="0" smtClean="0"/>
          </a:p>
          <a:p>
            <a:pPr lvl="1">
              <a:buNone/>
            </a:pPr>
            <a:r>
              <a:rPr lang="en-US" dirty="0" smtClean="0"/>
              <a:t>Source: http://</a:t>
            </a:r>
            <a:r>
              <a:rPr lang="en-US" dirty="0" err="1" smtClean="0"/>
              <a:t>www.berkeley.edu</a:t>
            </a:r>
            <a:r>
              <a:rPr lang="en-US" dirty="0" smtClean="0"/>
              <a:t>/about/honors/</a:t>
            </a:r>
            <a:endParaRPr lang="en-US" dirty="0"/>
          </a:p>
        </p:txBody>
      </p:sp>
      <p:sp>
        <p:nvSpPr>
          <p:cNvPr id="6" name="Date Placeholder 5"/>
          <p:cNvSpPr>
            <a:spLocks noGrp="1"/>
          </p:cNvSpPr>
          <p:nvPr>
            <p:ph type="dt" sz="half" idx="10"/>
          </p:nvPr>
        </p:nvSpPr>
        <p:spPr/>
        <p:txBody>
          <a:bodyPr/>
          <a:lstStyle/>
          <a:p>
            <a:fld id="{3CA3F42E-1990-D846-AF3C-5615DC1F7CC1}" type="datetime1">
              <a:rPr lang="en-US" smtClean="0"/>
              <a:pPr/>
              <a:t>4/24/12</a:t>
            </a:fld>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60</a:t>
            </a:fld>
            <a:endParaRPr lang="en-US"/>
          </a:p>
        </p:txBody>
      </p:sp>
      <p:sp>
        <p:nvSpPr>
          <p:cNvPr id="8" name="Footer Placeholder 7"/>
          <p:cNvSpPr>
            <a:spLocks noGrp="1"/>
          </p:cNvSpPr>
          <p:nvPr>
            <p:ph type="ftr" sz="quarter" idx="11"/>
          </p:nvPr>
        </p:nvSpPr>
        <p:spPr/>
        <p:txBody>
          <a:bodyPr/>
          <a:lstStyle/>
          <a:p>
            <a:r>
              <a:rPr lang="en-US" smtClean="0"/>
              <a:t>Spring 2012 -- Lecture #28</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4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4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149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149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149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149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1491">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149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1491">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1491">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149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 Cultural History: Football!</a:t>
            </a:r>
            <a:endParaRPr lang="en-US" dirty="0"/>
          </a:p>
        </p:txBody>
      </p:sp>
      <p:sp>
        <p:nvSpPr>
          <p:cNvPr id="192515" name="Rectangle 3"/>
          <p:cNvSpPr>
            <a:spLocks noGrp="1" noChangeArrowheads="1"/>
          </p:cNvSpPr>
          <p:nvPr>
            <p:ph type="body" idx="1"/>
          </p:nvPr>
        </p:nvSpPr>
        <p:spPr/>
        <p:txBody>
          <a:bodyPr>
            <a:normAutofit fontScale="77500" lnSpcReduction="20000"/>
          </a:bodyPr>
          <a:lstStyle/>
          <a:p>
            <a:r>
              <a:rPr lang="en-US" smtClean="0"/>
              <a:t>Started with “soccer” (aka football) </a:t>
            </a:r>
          </a:p>
          <a:p>
            <a:pPr lvl="1"/>
            <a:r>
              <a:rPr lang="en-US" smtClean="0"/>
              <a:t>11 on a team, 2 teams, 1 ball, on a field; object is to move ball into “goal”; most goals wins. No hands!</a:t>
            </a:r>
          </a:p>
          <a:p>
            <a:r>
              <a:rPr lang="en-US" smtClean="0"/>
              <a:t>New World changes rules to increase scoring:</a:t>
            </a:r>
          </a:p>
          <a:p>
            <a:pPr lvl="1"/>
            <a:r>
              <a:rPr lang="en-US" smtClean="0"/>
              <a:t>Make goal bigger! (full width of field)</a:t>
            </a:r>
          </a:p>
          <a:p>
            <a:pPr lvl="1"/>
            <a:r>
              <a:rPr lang="en-US" smtClean="0"/>
              <a:t>Carry ball with hands</a:t>
            </a:r>
          </a:p>
          <a:p>
            <a:pPr lvl="1"/>
            <a:r>
              <a:rPr lang="en-US" smtClean="0"/>
              <a:t>Can toss ball to another player backwards or laterally  (called a “lateral”) anytime and forwards (“pass”) sometimes</a:t>
            </a:r>
          </a:p>
          <a:p>
            <a:r>
              <a:rPr lang="en-US" smtClean="0"/>
              <a:t>How to stop players carrying the ball? Grab them &amp; knock them down by making knee hit the ground (“tackle”)	</a:t>
            </a:r>
          </a:p>
          <a:p>
            <a:pPr lvl="1"/>
            <a:r>
              <a:rPr lang="en-US" smtClean="0"/>
              <a:t>In soccer tackle the ball; football tackle the person</a:t>
            </a:r>
            <a:endParaRPr lang="en-US"/>
          </a:p>
        </p:txBody>
      </p:sp>
      <p:sp>
        <p:nvSpPr>
          <p:cNvPr id="6" name="Date Placeholder 5"/>
          <p:cNvSpPr>
            <a:spLocks noGrp="1"/>
          </p:cNvSpPr>
          <p:nvPr>
            <p:ph type="dt" sz="half" idx="10"/>
          </p:nvPr>
        </p:nvSpPr>
        <p:spPr/>
        <p:txBody>
          <a:bodyPr/>
          <a:lstStyle/>
          <a:p>
            <a:fld id="{9DEFF1BB-1AA7-B74B-8C3E-53E742527DDA}" type="datetime1">
              <a:rPr lang="en-US" smtClean="0"/>
              <a:pPr/>
              <a:t>4/24/12</a:t>
            </a:fld>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61</a:t>
            </a:fld>
            <a:endParaRPr lang="en-US"/>
          </a:p>
        </p:txBody>
      </p:sp>
      <p:sp>
        <p:nvSpPr>
          <p:cNvPr id="8" name="Footer Placeholder 7"/>
          <p:cNvSpPr>
            <a:spLocks noGrp="1"/>
          </p:cNvSpPr>
          <p:nvPr>
            <p:ph type="ftr" sz="quarter" idx="11"/>
          </p:nvPr>
        </p:nvSpPr>
        <p:spPr/>
        <p:txBody>
          <a:bodyPr/>
          <a:lstStyle/>
          <a:p>
            <a:r>
              <a:rPr lang="en-US" smtClean="0"/>
              <a:t>Spring 2012 -- Lecture #28</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5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25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25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251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25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251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2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ABCs of American Football</a:t>
            </a:r>
            <a:endParaRPr lang="en-US" dirty="0"/>
          </a:p>
        </p:txBody>
      </p:sp>
      <p:sp>
        <p:nvSpPr>
          <p:cNvPr id="22531" name="Rectangle 3"/>
          <p:cNvSpPr>
            <a:spLocks noGrp="1" noChangeArrowheads="1"/>
          </p:cNvSpPr>
          <p:nvPr>
            <p:ph type="body" idx="1"/>
          </p:nvPr>
        </p:nvSpPr>
        <p:spPr/>
        <p:txBody>
          <a:bodyPr>
            <a:normAutofit fontScale="85000" lnSpcReduction="20000"/>
          </a:bodyPr>
          <a:lstStyle/>
          <a:p>
            <a:r>
              <a:rPr lang="en-US" dirty="0" smtClean="0"/>
              <a:t>Score by...</a:t>
            </a:r>
          </a:p>
          <a:p>
            <a:pPr lvl="1"/>
            <a:r>
              <a:rPr lang="en-US" dirty="0" smtClean="0"/>
              <a:t>Moving football into goal (“cross the goal line” or “into the end zone”) scoring a “touchdown” </a:t>
            </a:r>
          </a:p>
          <a:p>
            <a:pPr lvl="2"/>
            <a:r>
              <a:rPr lang="en-US" dirty="0" smtClean="0"/>
              <a:t>(6 points) </a:t>
            </a:r>
          </a:p>
          <a:p>
            <a:pPr lvl="1"/>
            <a:r>
              <a:rPr lang="en-US" dirty="0" smtClean="0"/>
              <a:t>Kicking football between 2 poles (“goal posts”) scoring a “field goal”  </a:t>
            </a:r>
          </a:p>
          <a:p>
            <a:pPr lvl="2"/>
            <a:r>
              <a:rPr lang="en-US" dirty="0" smtClean="0"/>
              <a:t>( worth 3 points, unless after touchdown, then its just 1 point: “extra point” )</a:t>
            </a:r>
          </a:p>
          <a:p>
            <a:r>
              <a:rPr lang="en-US" dirty="0" smtClean="0"/>
              <a:t>Kick ball to other team after score (“kickoff”)</a:t>
            </a:r>
          </a:p>
          <a:p>
            <a:pPr lvl="1"/>
            <a:r>
              <a:rPr lang="en-US" dirty="0" smtClean="0"/>
              <a:t>laterals OK</a:t>
            </a:r>
          </a:p>
          <a:p>
            <a:r>
              <a:rPr lang="en-US" dirty="0" smtClean="0"/>
              <a:t>Game ends when no time left (four 15 min quarters) and person with ball is stopped </a:t>
            </a:r>
          </a:p>
          <a:p>
            <a:pPr lvl="1"/>
            <a:r>
              <a:rPr lang="en-US" dirty="0" smtClean="0"/>
              <a:t>Soccer: two 45 min halves, time stops play</a:t>
            </a:r>
            <a:endParaRPr lang="en-US" dirty="0"/>
          </a:p>
        </p:txBody>
      </p:sp>
      <p:sp>
        <p:nvSpPr>
          <p:cNvPr id="4" name="Date Placeholder 3"/>
          <p:cNvSpPr>
            <a:spLocks noGrp="1"/>
          </p:cNvSpPr>
          <p:nvPr>
            <p:ph type="dt" sz="half" idx="10"/>
          </p:nvPr>
        </p:nvSpPr>
        <p:spPr/>
        <p:txBody>
          <a:bodyPr/>
          <a:lstStyle/>
          <a:p>
            <a:fld id="{6E9D97AA-28B3-C948-B0D9-2657769B94EE}"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62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53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p:spPr>
        <p:txBody>
          <a:bodyPr lIns="90488" rIns="90488">
            <a:normAutofit/>
          </a:bodyPr>
          <a:lstStyle/>
          <a:p>
            <a:r>
              <a:rPr lang="en-US" dirty="0"/>
              <a:t>Football Field</a:t>
            </a:r>
          </a:p>
        </p:txBody>
      </p:sp>
      <p:sp>
        <p:nvSpPr>
          <p:cNvPr id="35" name="Date Placeholder 34"/>
          <p:cNvSpPr>
            <a:spLocks noGrp="1"/>
          </p:cNvSpPr>
          <p:nvPr>
            <p:ph type="dt" sz="half" idx="10"/>
          </p:nvPr>
        </p:nvSpPr>
        <p:spPr/>
        <p:txBody>
          <a:bodyPr/>
          <a:lstStyle/>
          <a:p>
            <a:fld id="{6ED9CB0A-7BD0-F14E-8E97-537A8A3FFAF5}" type="datetime1">
              <a:rPr lang="en-US" smtClean="0"/>
              <a:pPr/>
              <a:t>4/24/12</a:t>
            </a:fld>
            <a:endParaRPr lang="en-US"/>
          </a:p>
        </p:txBody>
      </p:sp>
      <p:sp>
        <p:nvSpPr>
          <p:cNvPr id="37" name="Footer Placeholder 36"/>
          <p:cNvSpPr>
            <a:spLocks noGrp="1"/>
          </p:cNvSpPr>
          <p:nvPr>
            <p:ph type="ftr" sz="quarter" idx="11"/>
          </p:nvPr>
        </p:nvSpPr>
        <p:spPr/>
        <p:txBody>
          <a:bodyPr/>
          <a:lstStyle/>
          <a:p>
            <a:r>
              <a:rPr lang="en-US" smtClean="0"/>
              <a:t>Spring 2012 -- Lecture #28</a:t>
            </a:r>
            <a:endParaRPr lang="en-US"/>
          </a:p>
        </p:txBody>
      </p:sp>
      <p:sp>
        <p:nvSpPr>
          <p:cNvPr id="36" name="Slide Number Placeholder 35"/>
          <p:cNvSpPr>
            <a:spLocks noGrp="1"/>
          </p:cNvSpPr>
          <p:nvPr>
            <p:ph type="sldNum" sz="quarter" idx="12"/>
          </p:nvPr>
        </p:nvSpPr>
        <p:spPr/>
        <p:txBody>
          <a:bodyPr/>
          <a:lstStyle/>
          <a:p>
            <a:fld id="{3CC63E4C-4642-794D-A2FD-70F6B81535F5}" type="slidenum">
              <a:rPr lang="en-US" smtClean="0"/>
              <a:pPr/>
              <a:t>63</a:t>
            </a:fld>
            <a:endParaRPr lang="en-US"/>
          </a:p>
        </p:txBody>
      </p:sp>
      <p:sp>
        <p:nvSpPr>
          <p:cNvPr id="23555" name="Rectangle 3"/>
          <p:cNvSpPr>
            <a:spLocks noChangeArrowheads="1"/>
          </p:cNvSpPr>
          <p:nvPr/>
        </p:nvSpPr>
        <p:spPr bwMode="auto">
          <a:xfrm>
            <a:off x="781050" y="1962150"/>
            <a:ext cx="7353300" cy="3581400"/>
          </a:xfrm>
          <a:prstGeom prst="rect">
            <a:avLst/>
          </a:prstGeom>
          <a:solidFill>
            <a:srgbClr val="00AE00"/>
          </a:solidFill>
          <a:ln w="25400">
            <a:noFill/>
            <a:miter lim="800000"/>
            <a:headEnd/>
            <a:tailEnd/>
          </a:ln>
        </p:spPr>
        <p:txBody>
          <a:bodyPr wrap="none" anchor="ctr">
            <a:prstTxWarp prst="textNoShape">
              <a:avLst/>
            </a:prstTxWarp>
          </a:bodyPr>
          <a:lstStyle/>
          <a:p>
            <a:endParaRPr lang="en-US"/>
          </a:p>
        </p:txBody>
      </p:sp>
      <p:sp>
        <p:nvSpPr>
          <p:cNvPr id="23556" name="Rectangle 4"/>
          <p:cNvSpPr>
            <a:spLocks noChangeArrowheads="1"/>
          </p:cNvSpPr>
          <p:nvPr/>
        </p:nvSpPr>
        <p:spPr bwMode="auto">
          <a:xfrm>
            <a:off x="421481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50</a:t>
            </a:r>
          </a:p>
        </p:txBody>
      </p:sp>
      <p:sp>
        <p:nvSpPr>
          <p:cNvPr id="23557" name="Line 5"/>
          <p:cNvSpPr>
            <a:spLocks noChangeShapeType="1"/>
          </p:cNvSpPr>
          <p:nvPr/>
        </p:nvSpPr>
        <p:spPr bwMode="auto">
          <a:xfrm>
            <a:off x="441960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58" name="Rectangle 6"/>
          <p:cNvSpPr>
            <a:spLocks noChangeArrowheads="1"/>
          </p:cNvSpPr>
          <p:nvPr/>
        </p:nvSpPr>
        <p:spPr bwMode="auto">
          <a:xfrm>
            <a:off x="476726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40</a:t>
            </a:r>
          </a:p>
        </p:txBody>
      </p:sp>
      <p:sp>
        <p:nvSpPr>
          <p:cNvPr id="23559" name="Line 7"/>
          <p:cNvSpPr>
            <a:spLocks noChangeShapeType="1"/>
          </p:cNvSpPr>
          <p:nvPr/>
        </p:nvSpPr>
        <p:spPr bwMode="auto">
          <a:xfrm>
            <a:off x="497205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60" name="Rectangle 8"/>
          <p:cNvSpPr>
            <a:spLocks noChangeArrowheads="1"/>
          </p:cNvSpPr>
          <p:nvPr/>
        </p:nvSpPr>
        <p:spPr bwMode="auto">
          <a:xfrm>
            <a:off x="531971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30</a:t>
            </a:r>
          </a:p>
        </p:txBody>
      </p:sp>
      <p:sp>
        <p:nvSpPr>
          <p:cNvPr id="23561" name="Line 9"/>
          <p:cNvSpPr>
            <a:spLocks noChangeShapeType="1"/>
          </p:cNvSpPr>
          <p:nvPr/>
        </p:nvSpPr>
        <p:spPr bwMode="auto">
          <a:xfrm>
            <a:off x="552450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62" name="Rectangle 10"/>
          <p:cNvSpPr>
            <a:spLocks noChangeArrowheads="1"/>
          </p:cNvSpPr>
          <p:nvPr/>
        </p:nvSpPr>
        <p:spPr bwMode="auto">
          <a:xfrm>
            <a:off x="587216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20</a:t>
            </a:r>
          </a:p>
        </p:txBody>
      </p:sp>
      <p:sp>
        <p:nvSpPr>
          <p:cNvPr id="23563" name="Line 11"/>
          <p:cNvSpPr>
            <a:spLocks noChangeShapeType="1"/>
          </p:cNvSpPr>
          <p:nvPr/>
        </p:nvSpPr>
        <p:spPr bwMode="auto">
          <a:xfrm>
            <a:off x="607695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64" name="Rectangle 12"/>
          <p:cNvSpPr>
            <a:spLocks noChangeArrowheads="1"/>
          </p:cNvSpPr>
          <p:nvPr/>
        </p:nvSpPr>
        <p:spPr bwMode="auto">
          <a:xfrm>
            <a:off x="642461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10</a:t>
            </a:r>
          </a:p>
        </p:txBody>
      </p:sp>
      <p:sp>
        <p:nvSpPr>
          <p:cNvPr id="23565" name="Line 13"/>
          <p:cNvSpPr>
            <a:spLocks noChangeShapeType="1"/>
          </p:cNvSpPr>
          <p:nvPr/>
        </p:nvSpPr>
        <p:spPr bwMode="auto">
          <a:xfrm>
            <a:off x="662940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66" name="Line 14"/>
          <p:cNvSpPr>
            <a:spLocks noChangeShapeType="1"/>
          </p:cNvSpPr>
          <p:nvPr/>
        </p:nvSpPr>
        <p:spPr bwMode="auto">
          <a:xfrm>
            <a:off x="7181850" y="1987550"/>
            <a:ext cx="1588" cy="3530600"/>
          </a:xfrm>
          <a:prstGeom prst="line">
            <a:avLst/>
          </a:prstGeom>
          <a:noFill/>
          <a:ln w="50800">
            <a:solidFill>
              <a:schemeClr val="bg1"/>
            </a:solidFill>
            <a:round/>
            <a:headEnd/>
            <a:tailEnd/>
          </a:ln>
        </p:spPr>
        <p:txBody>
          <a:bodyPr wrap="none" anchor="ctr">
            <a:prstTxWarp prst="textNoShape">
              <a:avLst/>
            </a:prstTxWarp>
          </a:bodyPr>
          <a:lstStyle/>
          <a:p>
            <a:endParaRPr lang="en-US"/>
          </a:p>
        </p:txBody>
      </p:sp>
      <p:sp>
        <p:nvSpPr>
          <p:cNvPr id="23567" name="Rectangle 15"/>
          <p:cNvSpPr>
            <a:spLocks noChangeArrowheads="1"/>
          </p:cNvSpPr>
          <p:nvPr/>
        </p:nvSpPr>
        <p:spPr bwMode="auto">
          <a:xfrm>
            <a:off x="364331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40</a:t>
            </a:r>
          </a:p>
        </p:txBody>
      </p:sp>
      <p:sp>
        <p:nvSpPr>
          <p:cNvPr id="23568" name="Line 16"/>
          <p:cNvSpPr>
            <a:spLocks noChangeShapeType="1"/>
          </p:cNvSpPr>
          <p:nvPr/>
        </p:nvSpPr>
        <p:spPr bwMode="auto">
          <a:xfrm>
            <a:off x="384810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69" name="Rectangle 17"/>
          <p:cNvSpPr>
            <a:spLocks noChangeArrowheads="1"/>
          </p:cNvSpPr>
          <p:nvPr/>
        </p:nvSpPr>
        <p:spPr bwMode="auto">
          <a:xfrm>
            <a:off x="307181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30</a:t>
            </a:r>
          </a:p>
        </p:txBody>
      </p:sp>
      <p:sp>
        <p:nvSpPr>
          <p:cNvPr id="23570" name="Line 18"/>
          <p:cNvSpPr>
            <a:spLocks noChangeShapeType="1"/>
          </p:cNvSpPr>
          <p:nvPr/>
        </p:nvSpPr>
        <p:spPr bwMode="auto">
          <a:xfrm>
            <a:off x="327660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71" name="Rectangle 19"/>
          <p:cNvSpPr>
            <a:spLocks noChangeArrowheads="1"/>
          </p:cNvSpPr>
          <p:nvPr/>
        </p:nvSpPr>
        <p:spPr bwMode="auto">
          <a:xfrm>
            <a:off x="250031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20</a:t>
            </a:r>
          </a:p>
        </p:txBody>
      </p:sp>
      <p:sp>
        <p:nvSpPr>
          <p:cNvPr id="23572" name="Line 20"/>
          <p:cNvSpPr>
            <a:spLocks noChangeShapeType="1"/>
          </p:cNvSpPr>
          <p:nvPr/>
        </p:nvSpPr>
        <p:spPr bwMode="auto">
          <a:xfrm>
            <a:off x="270510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73" name="Rectangle 21"/>
          <p:cNvSpPr>
            <a:spLocks noChangeArrowheads="1"/>
          </p:cNvSpPr>
          <p:nvPr/>
        </p:nvSpPr>
        <p:spPr bwMode="auto">
          <a:xfrm>
            <a:off x="1928813" y="1501775"/>
            <a:ext cx="4349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t>10</a:t>
            </a:r>
          </a:p>
        </p:txBody>
      </p:sp>
      <p:sp>
        <p:nvSpPr>
          <p:cNvPr id="23574" name="Line 22"/>
          <p:cNvSpPr>
            <a:spLocks noChangeShapeType="1"/>
          </p:cNvSpPr>
          <p:nvPr/>
        </p:nvSpPr>
        <p:spPr bwMode="auto">
          <a:xfrm>
            <a:off x="2133600" y="1974850"/>
            <a:ext cx="1588" cy="355600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23575" name="Rectangle 23"/>
          <p:cNvSpPr>
            <a:spLocks noChangeArrowheads="1"/>
          </p:cNvSpPr>
          <p:nvPr/>
        </p:nvSpPr>
        <p:spPr bwMode="auto">
          <a:xfrm>
            <a:off x="1300163" y="1292225"/>
            <a:ext cx="688975" cy="638175"/>
          </a:xfrm>
          <a:prstGeom prst="rect">
            <a:avLst/>
          </a:prstGeom>
          <a:noFill/>
          <a:ln w="12700">
            <a:noFill/>
            <a:miter lim="800000"/>
            <a:headEnd/>
            <a:tailEnd/>
          </a:ln>
        </p:spPr>
        <p:txBody>
          <a:bodyPr lIns="90488" tIns="44450" rIns="90488" bIns="44450">
            <a:prstTxWarp prst="textNoShape">
              <a:avLst/>
            </a:prstTxWarp>
            <a:spAutoFit/>
          </a:bodyPr>
          <a:lstStyle/>
          <a:p>
            <a:r>
              <a:rPr lang="en-US"/>
              <a:t>Goal</a:t>
            </a:r>
          </a:p>
          <a:p>
            <a:r>
              <a:rPr lang="en-US"/>
              <a:t>Line</a:t>
            </a:r>
          </a:p>
        </p:txBody>
      </p:sp>
      <p:sp>
        <p:nvSpPr>
          <p:cNvPr id="23576" name="Line 24"/>
          <p:cNvSpPr>
            <a:spLocks noChangeShapeType="1"/>
          </p:cNvSpPr>
          <p:nvPr/>
        </p:nvSpPr>
        <p:spPr bwMode="auto">
          <a:xfrm>
            <a:off x="1638300" y="2006600"/>
            <a:ext cx="1588" cy="3530600"/>
          </a:xfrm>
          <a:prstGeom prst="line">
            <a:avLst/>
          </a:prstGeom>
          <a:noFill/>
          <a:ln w="50800">
            <a:solidFill>
              <a:schemeClr val="bg1"/>
            </a:solidFill>
            <a:round/>
            <a:headEnd/>
            <a:tailEnd/>
          </a:ln>
        </p:spPr>
        <p:txBody>
          <a:bodyPr wrap="none" anchor="ctr">
            <a:prstTxWarp prst="textNoShape">
              <a:avLst/>
            </a:prstTxWarp>
          </a:bodyPr>
          <a:lstStyle/>
          <a:p>
            <a:endParaRPr lang="en-US"/>
          </a:p>
        </p:txBody>
      </p:sp>
      <p:sp>
        <p:nvSpPr>
          <p:cNvPr id="23577" name="Rectangle 25"/>
          <p:cNvSpPr>
            <a:spLocks noChangeArrowheads="1"/>
          </p:cNvSpPr>
          <p:nvPr/>
        </p:nvSpPr>
        <p:spPr bwMode="auto">
          <a:xfrm>
            <a:off x="77788" y="1558925"/>
            <a:ext cx="727075" cy="638175"/>
          </a:xfrm>
          <a:prstGeom prst="rect">
            <a:avLst/>
          </a:prstGeom>
          <a:noFill/>
          <a:ln w="12700">
            <a:noFill/>
            <a:miter lim="800000"/>
            <a:headEnd/>
            <a:tailEnd/>
          </a:ln>
        </p:spPr>
        <p:txBody>
          <a:bodyPr wrap="none" lIns="90488" tIns="44450" rIns="90488" bIns="44450">
            <a:prstTxWarp prst="textNoShape">
              <a:avLst/>
            </a:prstTxWarp>
            <a:spAutoFit/>
          </a:bodyPr>
          <a:lstStyle/>
          <a:p>
            <a:r>
              <a:rPr lang="en-US"/>
              <a:t>End</a:t>
            </a:r>
          </a:p>
          <a:p>
            <a:r>
              <a:rPr lang="en-US"/>
              <a:t>Zone</a:t>
            </a:r>
          </a:p>
        </p:txBody>
      </p:sp>
      <p:sp>
        <p:nvSpPr>
          <p:cNvPr id="23578" name="Rectangle 26"/>
          <p:cNvSpPr>
            <a:spLocks noChangeArrowheads="1"/>
          </p:cNvSpPr>
          <p:nvPr/>
        </p:nvSpPr>
        <p:spPr bwMode="auto">
          <a:xfrm>
            <a:off x="8253413" y="1501775"/>
            <a:ext cx="727075" cy="638175"/>
          </a:xfrm>
          <a:prstGeom prst="rect">
            <a:avLst/>
          </a:prstGeom>
          <a:noFill/>
          <a:ln w="12700">
            <a:noFill/>
            <a:miter lim="800000"/>
            <a:headEnd/>
            <a:tailEnd/>
          </a:ln>
        </p:spPr>
        <p:txBody>
          <a:bodyPr wrap="none" lIns="90488" tIns="44450" rIns="90488" bIns="44450">
            <a:prstTxWarp prst="textNoShape">
              <a:avLst/>
            </a:prstTxWarp>
            <a:spAutoFit/>
          </a:bodyPr>
          <a:lstStyle/>
          <a:p>
            <a:r>
              <a:rPr lang="en-US"/>
              <a:t>End</a:t>
            </a:r>
          </a:p>
          <a:p>
            <a:r>
              <a:rPr lang="en-US"/>
              <a:t>Zone</a:t>
            </a:r>
          </a:p>
        </p:txBody>
      </p:sp>
      <p:sp>
        <p:nvSpPr>
          <p:cNvPr id="23579" name="Rectangle 27"/>
          <p:cNvSpPr>
            <a:spLocks noChangeArrowheads="1"/>
          </p:cNvSpPr>
          <p:nvPr/>
        </p:nvSpPr>
        <p:spPr bwMode="auto">
          <a:xfrm>
            <a:off x="6900863" y="1273175"/>
            <a:ext cx="688975" cy="638175"/>
          </a:xfrm>
          <a:prstGeom prst="rect">
            <a:avLst/>
          </a:prstGeom>
          <a:noFill/>
          <a:ln w="12700">
            <a:noFill/>
            <a:miter lim="800000"/>
            <a:headEnd/>
            <a:tailEnd/>
          </a:ln>
        </p:spPr>
        <p:txBody>
          <a:bodyPr lIns="90488" tIns="44450" rIns="90488" bIns="44450">
            <a:prstTxWarp prst="textNoShape">
              <a:avLst/>
            </a:prstTxWarp>
            <a:spAutoFit/>
          </a:bodyPr>
          <a:lstStyle/>
          <a:p>
            <a:r>
              <a:rPr lang="en-US"/>
              <a:t>Goal</a:t>
            </a:r>
          </a:p>
          <a:p>
            <a:r>
              <a:rPr lang="en-US"/>
              <a:t>Line</a:t>
            </a:r>
          </a:p>
        </p:txBody>
      </p:sp>
      <p:sp>
        <p:nvSpPr>
          <p:cNvPr id="23580" name="Line 28"/>
          <p:cNvSpPr>
            <a:spLocks noChangeShapeType="1"/>
          </p:cNvSpPr>
          <p:nvPr/>
        </p:nvSpPr>
        <p:spPr bwMode="auto">
          <a:xfrm>
            <a:off x="368300" y="2197100"/>
            <a:ext cx="520700" cy="5207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3581" name="Line 29"/>
          <p:cNvSpPr>
            <a:spLocks noChangeShapeType="1"/>
          </p:cNvSpPr>
          <p:nvPr/>
        </p:nvSpPr>
        <p:spPr bwMode="auto">
          <a:xfrm flipH="1">
            <a:off x="7975600" y="2159000"/>
            <a:ext cx="660400" cy="5588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3582" name="Line 30"/>
          <p:cNvSpPr>
            <a:spLocks noChangeShapeType="1"/>
          </p:cNvSpPr>
          <p:nvPr/>
        </p:nvSpPr>
        <p:spPr bwMode="auto">
          <a:xfrm>
            <a:off x="1612900" y="5791200"/>
            <a:ext cx="5537200" cy="1588"/>
          </a:xfrm>
          <a:prstGeom prst="line">
            <a:avLst/>
          </a:prstGeom>
          <a:noFill/>
          <a:ln w="254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23583" name="Rectangle 31"/>
          <p:cNvSpPr>
            <a:spLocks noChangeArrowheads="1"/>
          </p:cNvSpPr>
          <p:nvPr/>
        </p:nvSpPr>
        <p:spPr bwMode="auto">
          <a:xfrm>
            <a:off x="3433763" y="5940425"/>
            <a:ext cx="2889250" cy="363538"/>
          </a:xfrm>
          <a:prstGeom prst="rect">
            <a:avLst/>
          </a:prstGeom>
          <a:noFill/>
          <a:ln w="12700">
            <a:noFill/>
            <a:miter lim="800000"/>
            <a:headEnd/>
            <a:tailEnd/>
          </a:ln>
        </p:spPr>
        <p:txBody>
          <a:bodyPr lIns="90488" tIns="44450" rIns="90488" bIns="44450">
            <a:prstTxWarp prst="textNoShape">
              <a:avLst/>
            </a:prstTxWarp>
            <a:spAutoFit/>
          </a:bodyPr>
          <a:lstStyle/>
          <a:p>
            <a:r>
              <a:rPr lang="en-US"/>
              <a:t>100 yards (91.4 meters)</a:t>
            </a:r>
          </a:p>
        </p:txBody>
      </p:sp>
      <p:sp>
        <p:nvSpPr>
          <p:cNvPr id="194592" name="Rectangle 32"/>
          <p:cNvSpPr>
            <a:spLocks noChangeArrowheads="1"/>
          </p:cNvSpPr>
          <p:nvPr/>
        </p:nvSpPr>
        <p:spPr bwMode="auto">
          <a:xfrm rot="16200000">
            <a:off x="-166687" y="3216275"/>
            <a:ext cx="2759075" cy="758825"/>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r>
              <a:rPr lang="en-US" sz="4400">
                <a:solidFill>
                  <a:srgbClr val="FAFD00"/>
                </a:solidFill>
                <a:effectLst>
                  <a:outerShdw blurRad="38100" dist="38100" dir="2700000" algn="tl">
                    <a:srgbClr val="DDDDDD"/>
                  </a:outerShdw>
                </a:effectLst>
              </a:rPr>
              <a:t>California</a:t>
            </a:r>
          </a:p>
        </p:txBody>
      </p:sp>
      <p:sp>
        <p:nvSpPr>
          <p:cNvPr id="194593" name="Rectangle 33"/>
          <p:cNvSpPr>
            <a:spLocks noChangeArrowheads="1"/>
          </p:cNvSpPr>
          <p:nvPr/>
        </p:nvSpPr>
        <p:spPr bwMode="auto">
          <a:xfrm rot="5400000" flipH="1">
            <a:off x="6151805" y="3338278"/>
            <a:ext cx="2955438" cy="705321"/>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defRPr/>
            </a:pPr>
            <a:r>
              <a:rPr lang="en-US" sz="4000" dirty="0">
                <a:solidFill>
                  <a:srgbClr val="FAFD00"/>
                </a:solidFill>
                <a:effectLst>
                  <a:outerShdw blurRad="38100" dist="38100" dir="2700000" algn="tl">
                    <a:srgbClr val="DDDDDD"/>
                  </a:outerShdw>
                </a:effectLst>
              </a:rPr>
              <a:t>Golden</a:t>
            </a:r>
            <a:r>
              <a:rPr lang="en-US" sz="4000" dirty="0">
                <a:solidFill>
                  <a:schemeClr val="folHlink"/>
                </a:solidFill>
                <a:effectLst>
                  <a:outerShdw blurRad="38100" dist="38100" dir="2700000" algn="tl">
                    <a:srgbClr val="DDDDDD"/>
                  </a:outerShdw>
                </a:effectLst>
              </a:rPr>
              <a:t> </a:t>
            </a:r>
            <a:r>
              <a:rPr lang="en-US" sz="4000" dirty="0">
                <a:solidFill>
                  <a:srgbClr val="FAFD00"/>
                </a:solidFill>
                <a:effectLst>
                  <a:outerShdw blurRad="38100" dist="38100" dir="2700000" algn="tl">
                    <a:srgbClr val="DDDDDD"/>
                  </a:outerShdw>
                </a:effectLst>
              </a:rPr>
              <a:t>Bears</a:t>
            </a:r>
          </a:p>
        </p:txBody>
      </p:sp>
      <p:sp>
        <p:nvSpPr>
          <p:cNvPr id="194594" name="Rectangle 34"/>
          <p:cNvSpPr>
            <a:spLocks noChangeArrowheads="1"/>
          </p:cNvSpPr>
          <p:nvPr/>
        </p:nvSpPr>
        <p:spPr bwMode="auto">
          <a:xfrm flipH="1">
            <a:off x="3948113" y="3460750"/>
            <a:ext cx="938212" cy="711200"/>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r>
              <a:rPr lang="en-US" sz="4000">
                <a:solidFill>
                  <a:srgbClr val="FAFD00"/>
                </a:solidFill>
                <a:effectLst>
                  <a:outerShdw blurRad="38100" dist="38100" dir="2700000" algn="tl">
                    <a:srgbClr val="DDDDDD"/>
                  </a:outerShdw>
                </a:effectLst>
                <a:latin typeface="Brush Script MT" pitchFamily="48" charset="0"/>
              </a:rPr>
              <a:t>Cal</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r>
              <a:rPr lang="en-US" dirty="0" smtClean="0"/>
              <a:t>Spectacle of American Football</a:t>
            </a:r>
            <a:endParaRPr lang="en-US" dirty="0"/>
          </a:p>
        </p:txBody>
      </p:sp>
      <p:sp>
        <p:nvSpPr>
          <p:cNvPr id="195588" name="Rectangle 4"/>
          <p:cNvSpPr>
            <a:spLocks noGrp="1" noChangeArrowheads="1"/>
          </p:cNvSpPr>
          <p:nvPr>
            <p:ph type="body" idx="1"/>
          </p:nvPr>
        </p:nvSpPr>
        <p:spPr/>
        <p:txBody>
          <a:bodyPr>
            <a:normAutofit fontScale="85000" lnSpcReduction="20000"/>
          </a:bodyPr>
          <a:lstStyle/>
          <a:p>
            <a:r>
              <a:rPr lang="en-US" dirty="0" smtClean="0"/>
              <a:t>Cal’s archrival is Stanford</a:t>
            </a:r>
          </a:p>
          <a:p>
            <a:pPr lvl="1"/>
            <a:r>
              <a:rPr lang="en-US" dirty="0" smtClean="0"/>
              <a:t>Stereotype is Rich, Elitist Snobs</a:t>
            </a:r>
          </a:p>
          <a:p>
            <a:pPr lvl="1"/>
            <a:r>
              <a:rPr lang="en-US" dirty="0" err="1" smtClean="0"/>
              <a:t>E.g</a:t>
            </a:r>
            <a:r>
              <a:rPr lang="en-US" dirty="0" smtClean="0"/>
              <a:t>, derby Man City vs. Manchester United</a:t>
            </a:r>
          </a:p>
          <a:p>
            <a:r>
              <a:rPr lang="en-US" dirty="0" smtClean="0"/>
              <a:t>Play nearby archrival for last game of season</a:t>
            </a:r>
          </a:p>
          <a:p>
            <a:pPr lvl="1"/>
            <a:r>
              <a:rPr lang="en-US" dirty="0" smtClean="0"/>
              <a:t>Called “The Big Game”: Cal vs. Stanford, winner gets a trophy (“The Axe”) </a:t>
            </a:r>
          </a:p>
          <a:p>
            <a:pPr lvl="1"/>
            <a:r>
              <a:rPr lang="en-US" dirty="0" smtClean="0"/>
              <a:t>Oldest rivalry west of Mississippi; 100th in 1997</a:t>
            </a:r>
          </a:p>
          <a:p>
            <a:r>
              <a:rPr lang="en-US" dirty="0" smtClean="0"/>
              <a:t>American college football is a spectacle</a:t>
            </a:r>
          </a:p>
          <a:p>
            <a:pPr lvl="1"/>
            <a:r>
              <a:rPr lang="en-US" dirty="0" smtClean="0"/>
              <a:t>School colors (Cal </a:t>
            </a:r>
            <a:r>
              <a:rPr lang="en-US" b="1" dirty="0" smtClean="0">
                <a:solidFill>
                  <a:srgbClr val="0000FF"/>
                </a:solidFill>
              </a:rPr>
              <a:t>Blue </a:t>
            </a:r>
            <a:r>
              <a:rPr lang="en-US" dirty="0" smtClean="0"/>
              <a:t>&amp; </a:t>
            </a:r>
            <a:r>
              <a:rPr lang="en-US" b="1" dirty="0" smtClean="0">
                <a:ln>
                  <a:solidFill>
                    <a:schemeClr val="tx1"/>
                  </a:solidFill>
                </a:ln>
                <a:solidFill>
                  <a:srgbClr val="FFCC66"/>
                </a:solidFill>
              </a:rPr>
              <a:t>Gold </a:t>
            </a:r>
            <a:r>
              <a:rPr lang="en-US" dirty="0" err="1" smtClean="0"/>
              <a:t>v</a:t>
            </a:r>
            <a:r>
              <a:rPr lang="en-US" dirty="0" smtClean="0"/>
              <a:t>. </a:t>
            </a:r>
            <a:r>
              <a:rPr lang="en-US" b="1" dirty="0" smtClean="0">
                <a:solidFill>
                  <a:srgbClr val="FF0000"/>
                </a:solidFill>
              </a:rPr>
              <a:t>Red </a:t>
            </a:r>
            <a:r>
              <a:rPr lang="en-US" dirty="0" smtClean="0"/>
              <a:t>&amp; </a:t>
            </a:r>
            <a:r>
              <a:rPr lang="en-US" b="1" dirty="0" smtClean="0">
                <a:ln>
                  <a:solidFill>
                    <a:schemeClr val="tx1"/>
                  </a:solidFill>
                </a:ln>
                <a:solidFill>
                  <a:schemeClr val="bg1"/>
                </a:solidFill>
              </a:rPr>
              <a:t>White</a:t>
            </a:r>
            <a:r>
              <a:rPr lang="en-US" dirty="0" smtClean="0"/>
              <a:t>)</a:t>
            </a:r>
          </a:p>
          <a:p>
            <a:pPr lvl="1"/>
            <a:r>
              <a:rPr lang="en-US" dirty="0" smtClean="0"/>
              <a:t>Nicknames (Golden Bears </a:t>
            </a:r>
            <a:r>
              <a:rPr lang="en-US" dirty="0" err="1" smtClean="0"/>
              <a:t>v</a:t>
            </a:r>
            <a:r>
              <a:rPr lang="en-US" dirty="0" smtClean="0"/>
              <a:t>. Stanford Cardinal)</a:t>
            </a:r>
          </a:p>
          <a:p>
            <a:pPr lvl="1"/>
            <a:r>
              <a:rPr lang="en-US" dirty="0" smtClean="0"/>
              <a:t>School mascot (</a:t>
            </a:r>
            <a:r>
              <a:rPr lang="en-US" dirty="0" err="1" smtClean="0"/>
              <a:t>Oski</a:t>
            </a:r>
            <a:r>
              <a:rPr lang="en-US" dirty="0" smtClean="0"/>
              <a:t> the bear </a:t>
            </a:r>
            <a:r>
              <a:rPr lang="en-US" dirty="0" err="1" smtClean="0"/>
              <a:t>v</a:t>
            </a:r>
            <a:r>
              <a:rPr lang="en-US" dirty="0" smtClean="0"/>
              <a:t>. a tree(!))</a:t>
            </a:r>
          </a:p>
          <a:p>
            <a:pPr lvl="1"/>
            <a:r>
              <a:rPr lang="en-US" dirty="0" smtClean="0"/>
              <a:t>Leaders of cheers (“cheerleaders”)</a:t>
            </a:r>
            <a:endParaRPr lang="en-US" dirty="0"/>
          </a:p>
        </p:txBody>
      </p:sp>
      <p:sp>
        <p:nvSpPr>
          <p:cNvPr id="5" name="Date Placeholder 4"/>
          <p:cNvSpPr>
            <a:spLocks noGrp="1"/>
          </p:cNvSpPr>
          <p:nvPr>
            <p:ph type="dt" sz="half" idx="10"/>
          </p:nvPr>
        </p:nvSpPr>
        <p:spPr/>
        <p:txBody>
          <a:bodyPr/>
          <a:lstStyle/>
          <a:p>
            <a:fld id="{4AEF6D23-ACA4-1B4E-B2A9-5BC0E61644A2}" type="datetime1">
              <a:rPr lang="en-US" smtClean="0"/>
              <a:pPr/>
              <a:t>4/24/12</a:t>
            </a:fld>
            <a:endParaRPr lang="en-US"/>
          </a:p>
        </p:txBody>
      </p:sp>
      <p:sp>
        <p:nvSpPr>
          <p:cNvPr id="7" name="Footer Placeholder 6"/>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8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58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55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58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558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558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558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558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558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5588">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558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Spectacle of American Football</a:t>
            </a:r>
            <a:endParaRPr lang="en-US" dirty="0"/>
          </a:p>
        </p:txBody>
      </p:sp>
      <p:sp>
        <p:nvSpPr>
          <p:cNvPr id="25603" name="Rectangle 3"/>
          <p:cNvSpPr>
            <a:spLocks noGrp="1" noChangeArrowheads="1"/>
          </p:cNvSpPr>
          <p:nvPr>
            <p:ph type="body" idx="1"/>
          </p:nvPr>
        </p:nvSpPr>
        <p:spPr/>
        <p:txBody>
          <a:bodyPr/>
          <a:lstStyle/>
          <a:p>
            <a:r>
              <a:rPr lang="en-US" dirty="0" smtClean="0"/>
              <a:t>“Bands” (orchestras that march) </a:t>
            </a:r>
            <a:br>
              <a:rPr lang="en-US" dirty="0" smtClean="0"/>
            </a:br>
            <a:r>
              <a:rPr lang="en-US" dirty="0" smtClean="0"/>
              <a:t>from both schools at games </a:t>
            </a:r>
          </a:p>
          <a:p>
            <a:r>
              <a:rPr lang="en-US" dirty="0" smtClean="0"/>
              <a:t>March &amp; Play</a:t>
            </a:r>
          </a:p>
          <a:p>
            <a:pPr lvl="1"/>
            <a:r>
              <a:rPr lang="en-US" dirty="0" smtClean="0"/>
              <a:t>Before game, at halftime, after game</a:t>
            </a:r>
          </a:p>
          <a:p>
            <a:r>
              <a:rPr lang="en-US" dirty="0" smtClean="0"/>
              <a:t>Stanford Band more like a drinking club </a:t>
            </a:r>
            <a:br>
              <a:rPr lang="en-US" dirty="0" smtClean="0"/>
            </a:br>
            <a:r>
              <a:rPr lang="en-US" dirty="0" smtClean="0"/>
              <a:t>(seen the movie “Animal House”?)</a:t>
            </a:r>
          </a:p>
          <a:p>
            <a:pPr lvl="1"/>
            <a:r>
              <a:rPr lang="en-US" dirty="0" smtClean="0"/>
              <a:t>Plays one song: “All Right Now” (1970)</a:t>
            </a:r>
          </a:p>
          <a:p>
            <a:pPr lvl="1"/>
            <a:r>
              <a:rPr lang="en-US" dirty="0" smtClean="0"/>
              <a:t>Cannot march and play</a:t>
            </a:r>
            <a:endParaRPr lang="en-US" dirty="0"/>
          </a:p>
        </p:txBody>
      </p:sp>
      <p:sp>
        <p:nvSpPr>
          <p:cNvPr id="4" name="Date Placeholder 3"/>
          <p:cNvSpPr>
            <a:spLocks noGrp="1"/>
          </p:cNvSpPr>
          <p:nvPr>
            <p:ph type="dt" sz="half" idx="10"/>
          </p:nvPr>
        </p:nvSpPr>
        <p:spPr/>
        <p:txBody>
          <a:bodyPr/>
          <a:lstStyle/>
          <a:p>
            <a:fld id="{8B0310BB-CABE-9344-89EC-CD39FCBD1607}"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65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6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r>
              <a:rPr lang="en-US" dirty="0" smtClean="0"/>
              <a:t>1982 Big Game: “The Play”</a:t>
            </a:r>
            <a:endParaRPr lang="en-US" dirty="0"/>
          </a:p>
        </p:txBody>
      </p:sp>
      <p:sp>
        <p:nvSpPr>
          <p:cNvPr id="26627" name="Rectangle 3"/>
          <p:cNvSpPr>
            <a:spLocks noGrp="1" noChangeArrowheads="1"/>
          </p:cNvSpPr>
          <p:nvPr>
            <p:ph type="body" idx="1"/>
          </p:nvPr>
        </p:nvSpPr>
        <p:spPr>
          <a:xfrm>
            <a:off x="457200" y="1008913"/>
            <a:ext cx="8229600" cy="5849087"/>
          </a:xfrm>
        </p:spPr>
        <p:txBody>
          <a:bodyPr>
            <a:normAutofit fontScale="55000" lnSpcReduction="20000"/>
          </a:bodyPr>
          <a:lstStyle/>
          <a:p>
            <a:pPr lvl="1">
              <a:buNone/>
            </a:pPr>
            <a:r>
              <a:rPr lang="en-US" sz="4364" dirty="0" smtClean="0"/>
              <a:t>“Top 20 favorite sports event in 20th century,”</a:t>
            </a:r>
            <a:br>
              <a:rPr lang="en-US" sz="4364" dirty="0" smtClean="0"/>
            </a:br>
            <a:r>
              <a:rPr lang="en-US" sz="4364" dirty="0" smtClean="0"/>
              <a:t>Sports Illustrated</a:t>
            </a:r>
          </a:p>
          <a:p>
            <a:pPr lvl="1">
              <a:buNone/>
            </a:pPr>
            <a:r>
              <a:rPr lang="en-US" sz="4364" dirty="0" smtClean="0"/>
              <a:t>“Greatest Football Play of All Time,” Best Damn Sports Show</a:t>
            </a:r>
          </a:p>
          <a:p>
            <a:pPr lvl="1">
              <a:buNone/>
            </a:pPr>
            <a:r>
              <a:rPr lang="en-US" sz="4364" dirty="0" smtClean="0"/>
              <a:t>“…The Play, widely considered the most dramatic ending in college football history” , AP news</a:t>
            </a:r>
          </a:p>
          <a:p>
            <a:pPr lvl="1">
              <a:buNone/>
            </a:pPr>
            <a:r>
              <a:rPr lang="en-US" sz="4364" dirty="0" smtClean="0"/>
              <a:t>“…widely considered the most famous play in college football history ,” Stanford Magazine</a:t>
            </a:r>
          </a:p>
          <a:p>
            <a:pPr lvl="1">
              <a:buNone/>
            </a:pPr>
            <a:r>
              <a:rPr lang="en-US" sz="4364" dirty="0" smtClean="0"/>
              <a:t>(“The Play” in Wikipedia </a:t>
            </a:r>
            <a:r>
              <a:rPr lang="en-US" sz="4364" dirty="0" err="1" smtClean="0"/>
              <a:t>en.wikipedia.org/wiki/The_Play</a:t>
            </a:r>
            <a:r>
              <a:rPr lang="en-US" sz="4364" dirty="0" smtClean="0"/>
              <a:t>)</a:t>
            </a:r>
          </a:p>
          <a:p>
            <a:r>
              <a:rPr lang="en-US" sz="4480" dirty="0" smtClean="0"/>
              <a:t> Stanford</a:t>
            </a:r>
          </a:p>
          <a:p>
            <a:pPr lvl="1"/>
            <a:r>
              <a:rPr lang="en-US" sz="3840" dirty="0" smtClean="0"/>
              <a:t>Quarterback is John Elway, who goes on to be a professional Hall of Fame football player (retired 1999) </a:t>
            </a:r>
          </a:p>
          <a:p>
            <a:pPr lvl="1"/>
            <a:r>
              <a:rPr lang="en-US" sz="3840" dirty="0" smtClean="0"/>
              <a:t>Possibly greatest quarterback in college history?</a:t>
            </a:r>
          </a:p>
          <a:p>
            <a:pPr lvl="2"/>
            <a:r>
              <a:rPr lang="en-US" sz="3636" dirty="0" smtClean="0"/>
              <a:t>In 1982, they had lost 4 games in last minutes</a:t>
            </a:r>
          </a:p>
          <a:p>
            <a:r>
              <a:rPr lang="en-US" sz="4480" dirty="0" smtClean="0"/>
              <a:t> Stanford has just taken lead with 4 seconds left in game; </a:t>
            </a:r>
            <a:br>
              <a:rPr lang="en-US" sz="4480" dirty="0" smtClean="0"/>
            </a:br>
            <a:r>
              <a:rPr lang="en-US" sz="4480" dirty="0" smtClean="0"/>
              <a:t>  Cal team captain yells in huddle “Don’t fall with the ball!”;  </a:t>
            </a:r>
            <a:r>
              <a:rPr lang="en-US" sz="4480" dirty="0" smtClean="0">
                <a:hlinkClick r:id="rId2"/>
              </a:rPr>
              <a:t>watch video</a:t>
            </a:r>
            <a:endParaRPr lang="en-US" sz="4480" dirty="0"/>
          </a:p>
        </p:txBody>
      </p:sp>
      <p:sp>
        <p:nvSpPr>
          <p:cNvPr id="4" name="Date Placeholder 3"/>
          <p:cNvSpPr>
            <a:spLocks noGrp="1"/>
          </p:cNvSpPr>
          <p:nvPr>
            <p:ph type="dt" sz="half" idx="10"/>
          </p:nvPr>
        </p:nvSpPr>
        <p:spPr/>
        <p:txBody>
          <a:bodyPr/>
          <a:lstStyle/>
          <a:p>
            <a:fld id="{372ABAD7-4EC5-0349-B4EF-DAB3739E5D78}"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66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62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457200" y="-229560"/>
            <a:ext cx="8229600" cy="1143000"/>
          </a:xfrm>
        </p:spPr>
        <p:txBody>
          <a:bodyPr/>
          <a:lstStyle/>
          <a:p>
            <a:r>
              <a:rPr lang="en-US" dirty="0" smtClean="0"/>
              <a:t>Notes About “The </a:t>
            </a:r>
            <a:r>
              <a:rPr lang="en-US" smtClean="0"/>
              <a:t>Play”</a:t>
            </a:r>
            <a:endParaRPr lang="en-US" dirty="0"/>
          </a:p>
        </p:txBody>
      </p:sp>
      <p:sp>
        <p:nvSpPr>
          <p:cNvPr id="32770" name="Rectangle 2"/>
          <p:cNvSpPr>
            <a:spLocks noGrp="1" noChangeArrowheads="1"/>
          </p:cNvSpPr>
          <p:nvPr>
            <p:ph type="body" idx="1"/>
          </p:nvPr>
        </p:nvSpPr>
        <p:spPr>
          <a:xfrm>
            <a:off x="457200" y="3473351"/>
            <a:ext cx="8229600" cy="3567838"/>
          </a:xfrm>
        </p:spPr>
        <p:txBody>
          <a:bodyPr>
            <a:normAutofit fontScale="70000" lnSpcReduction="20000"/>
          </a:bodyPr>
          <a:lstStyle/>
          <a:p>
            <a:r>
              <a:rPr lang="en-US" dirty="0" smtClean="0"/>
              <a:t>“</a:t>
            </a:r>
            <a:r>
              <a:rPr lang="en-US" dirty="0" err="1" smtClean="0"/>
              <a:t>Allright</a:t>
            </a:r>
            <a:r>
              <a:rPr lang="en-US" dirty="0" smtClean="0"/>
              <a:t> here we go with the kick-off. Harmon will probably try to squib it and he does. Ball comes loose and the Bears have to get out of bounds. Rogers along the sideline, another one... they're still in deep trouble at midfield, they tried to do a couple of....the ball is still loose as they get it to Rogers. They get it back to the 30, they're down to the 20...Oh the band is out on the field!! He's </a:t>
            </a:r>
            <a:r>
              <a:rPr lang="en-US" dirty="0" err="1" smtClean="0"/>
              <a:t>gonna</a:t>
            </a:r>
            <a:r>
              <a:rPr lang="en-US" dirty="0" smtClean="0"/>
              <a:t> go into the </a:t>
            </a:r>
            <a:r>
              <a:rPr lang="en-US" dirty="0" err="1" smtClean="0"/>
              <a:t>endzone</a:t>
            </a:r>
            <a:r>
              <a:rPr lang="en-US" dirty="0" smtClean="0"/>
              <a:t>!!! He got into the </a:t>
            </a:r>
            <a:r>
              <a:rPr lang="en-US" dirty="0" err="1" smtClean="0"/>
              <a:t>endzone</a:t>
            </a:r>
            <a:r>
              <a:rPr lang="en-US" dirty="0" smtClean="0"/>
              <a:t>!! … </a:t>
            </a:r>
            <a:br>
              <a:rPr lang="en-US" dirty="0" smtClean="0"/>
            </a:br>
            <a:r>
              <a:rPr lang="en-US" dirty="0" smtClean="0"/>
              <a:t>THE BEARS HAVE WON!!! THE BEARS HAVE WON!!! Oh my God, the most amazing, sensational, dramatic, heart rending... exciting thrilling finish in the history of college football!” </a:t>
            </a:r>
            <a:br>
              <a:rPr lang="en-US" dirty="0" smtClean="0"/>
            </a:br>
            <a:r>
              <a:rPr lang="en-US" dirty="0" smtClean="0"/>
              <a:t>– </a:t>
            </a:r>
            <a:r>
              <a:rPr lang="en-US" dirty="0" err="1" smtClean="0"/>
              <a:t>KGO’s</a:t>
            </a:r>
            <a:r>
              <a:rPr lang="en-US" dirty="0" smtClean="0"/>
              <a:t> Joe Starkey</a:t>
            </a:r>
            <a:endParaRPr lang="en-US" dirty="0"/>
          </a:p>
        </p:txBody>
      </p:sp>
      <p:sp>
        <p:nvSpPr>
          <p:cNvPr id="6" name="Date Placeholder 5"/>
          <p:cNvSpPr>
            <a:spLocks noGrp="1"/>
          </p:cNvSpPr>
          <p:nvPr>
            <p:ph type="dt" sz="half" idx="10"/>
          </p:nvPr>
        </p:nvSpPr>
        <p:spPr/>
        <p:txBody>
          <a:bodyPr/>
          <a:lstStyle/>
          <a:p>
            <a:fld id="{25C911FB-BD9E-F640-ACF3-59C936DA2F06}" type="datetime1">
              <a:rPr lang="en-US" smtClean="0"/>
              <a:pPr/>
              <a:t>4/24/12</a:t>
            </a:fld>
            <a:endParaRPr lang="en-US"/>
          </a:p>
        </p:txBody>
      </p:sp>
      <p:sp>
        <p:nvSpPr>
          <p:cNvPr id="8" name="Footer Placeholder 7"/>
          <p:cNvSpPr>
            <a:spLocks noGrp="1"/>
          </p:cNvSpPr>
          <p:nvPr>
            <p:ph type="ftr" sz="quarter" idx="11"/>
          </p:nvPr>
        </p:nvSpPr>
        <p:spPr/>
        <p:txBody>
          <a:bodyPr/>
          <a:lstStyle/>
          <a:p>
            <a:r>
              <a:rPr lang="en-US" smtClean="0"/>
              <a:t>Spring 2012 -- Lecture #28</a:t>
            </a:r>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67</a:t>
            </a:fld>
            <a:endParaRPr lang="en-US"/>
          </a:p>
        </p:txBody>
      </p:sp>
      <p:pic>
        <p:nvPicPr>
          <p:cNvPr id="32772" name="Picture 4"/>
          <p:cNvPicPr>
            <a:picLocks noChangeAspect="1" noChangeArrowheads="1"/>
          </p:cNvPicPr>
          <p:nvPr/>
        </p:nvPicPr>
        <p:blipFill>
          <a:blip r:embed="rId2"/>
          <a:srcRect/>
          <a:stretch>
            <a:fillRect/>
          </a:stretch>
        </p:blipFill>
        <p:spPr bwMode="auto">
          <a:xfrm>
            <a:off x="533400" y="685800"/>
            <a:ext cx="3898900" cy="2695575"/>
          </a:xfrm>
          <a:prstGeom prst="rect">
            <a:avLst/>
          </a:prstGeom>
          <a:noFill/>
          <a:ln w="12700">
            <a:noFill/>
            <a:miter lim="800000"/>
            <a:headEnd/>
            <a:tailEnd/>
          </a:ln>
        </p:spPr>
      </p:pic>
      <p:pic>
        <p:nvPicPr>
          <p:cNvPr id="32773" name="Picture 5" descr="play5"/>
          <p:cNvPicPr>
            <a:picLocks noChangeAspect="1" noChangeArrowheads="1"/>
          </p:cNvPicPr>
          <p:nvPr/>
        </p:nvPicPr>
        <p:blipFill>
          <a:blip r:embed="rId3"/>
          <a:srcRect/>
          <a:stretch>
            <a:fillRect/>
          </a:stretch>
        </p:blipFill>
        <p:spPr bwMode="auto">
          <a:xfrm>
            <a:off x="4419600" y="762000"/>
            <a:ext cx="3962400" cy="262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Notes About “The Play” (1/2)</a:t>
            </a:r>
            <a:endParaRPr lang="en-US"/>
          </a:p>
        </p:txBody>
      </p:sp>
      <p:sp>
        <p:nvSpPr>
          <p:cNvPr id="27651" name="Rectangle 3"/>
          <p:cNvSpPr>
            <a:spLocks noGrp="1" noChangeArrowheads="1"/>
          </p:cNvSpPr>
          <p:nvPr>
            <p:ph type="body" idx="1"/>
          </p:nvPr>
        </p:nvSpPr>
        <p:spPr/>
        <p:txBody>
          <a:bodyPr>
            <a:normAutofit fontScale="85000" lnSpcReduction="20000"/>
          </a:bodyPr>
          <a:lstStyle/>
          <a:p>
            <a:r>
              <a:rPr lang="en-US" dirty="0" smtClean="0"/>
              <a:t>Cal only had 10 men on the field; last second another came on  (170 pound Steve Dunn #3) and makes key 1st block</a:t>
            </a:r>
          </a:p>
          <a:p>
            <a:r>
              <a:rPr lang="en-US" dirty="0" smtClean="0"/>
              <a:t>Kevin Moen #26: 6’1” 190 lb. safety,</a:t>
            </a:r>
          </a:p>
          <a:p>
            <a:pPr lvl="1"/>
            <a:r>
              <a:rPr lang="en-US" dirty="0" smtClean="0"/>
              <a:t>laterals to Rodgers (and doesn’t give up)</a:t>
            </a:r>
          </a:p>
          <a:p>
            <a:r>
              <a:rPr lang="en-US" dirty="0" smtClean="0"/>
              <a:t>Richard Rodgers #5: 6’ 200 lb. safety, Cal captain </a:t>
            </a:r>
            <a:br>
              <a:rPr lang="en-US" dirty="0" smtClean="0"/>
            </a:br>
            <a:r>
              <a:rPr lang="en-US" dirty="0" smtClean="0"/>
              <a:t>“Don’t fall with that ball.”</a:t>
            </a:r>
          </a:p>
          <a:p>
            <a:pPr lvl="1"/>
            <a:r>
              <a:rPr lang="en-US" dirty="0" smtClean="0"/>
              <a:t>laterals to Garner</a:t>
            </a:r>
          </a:p>
          <a:p>
            <a:r>
              <a:rPr lang="en-US" dirty="0" smtClean="0"/>
              <a:t>Dwight Garner #43: 5’9” 185 lb. running back</a:t>
            </a:r>
          </a:p>
          <a:p>
            <a:pPr lvl="1"/>
            <a:r>
              <a:rPr lang="en-US" dirty="0" smtClean="0"/>
              <a:t>almost tackled, 2 legs &amp; 1 arm pinned, laterals</a:t>
            </a:r>
          </a:p>
          <a:p>
            <a:r>
              <a:rPr lang="en-US" dirty="0" smtClean="0"/>
              <a:t>Richard Rodgers #5 (again): “Give me the ball!”</a:t>
            </a:r>
          </a:p>
          <a:p>
            <a:pPr lvl="1"/>
            <a:r>
              <a:rPr lang="en-US" dirty="0" smtClean="0"/>
              <a:t>laterals to Ford</a:t>
            </a:r>
            <a:endParaRPr lang="en-US" dirty="0"/>
          </a:p>
        </p:txBody>
      </p:sp>
      <p:sp>
        <p:nvSpPr>
          <p:cNvPr id="4" name="Date Placeholder 3"/>
          <p:cNvSpPr>
            <a:spLocks noGrp="1"/>
          </p:cNvSpPr>
          <p:nvPr>
            <p:ph type="dt" sz="half" idx="10"/>
          </p:nvPr>
        </p:nvSpPr>
        <p:spPr/>
        <p:txBody>
          <a:bodyPr/>
          <a:lstStyle/>
          <a:p>
            <a:fld id="{8E5D0B18-7474-2F4B-B2F5-CE9885894E0C}"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68</a:t>
            </a:fld>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Notes About “The Play” (1/2)</a:t>
            </a:r>
            <a:endParaRPr lang="en-US"/>
          </a:p>
        </p:txBody>
      </p:sp>
      <p:sp>
        <p:nvSpPr>
          <p:cNvPr id="28675" name="Rectangle 3"/>
          <p:cNvSpPr>
            <a:spLocks noGrp="1" noChangeArrowheads="1"/>
          </p:cNvSpPr>
          <p:nvPr>
            <p:ph type="body" idx="1"/>
          </p:nvPr>
        </p:nvSpPr>
        <p:spPr>
          <a:xfrm>
            <a:off x="457200" y="1600200"/>
            <a:ext cx="8229600" cy="5257799"/>
          </a:xfrm>
        </p:spPr>
        <p:txBody>
          <a:bodyPr>
            <a:normAutofit fontScale="77500" lnSpcReduction="20000"/>
          </a:bodyPr>
          <a:lstStyle/>
          <a:p>
            <a:r>
              <a:rPr lang="en-US" dirty="0" err="1" smtClean="0"/>
              <a:t>Mariet</a:t>
            </a:r>
            <a:r>
              <a:rPr lang="en-US" dirty="0" smtClean="0"/>
              <a:t> Ford #1: 5’9”, 165 pound wide receiver</a:t>
            </a:r>
          </a:p>
          <a:p>
            <a:pPr lvl="1"/>
            <a:r>
              <a:rPr lang="en-US" dirty="0" smtClean="0"/>
              <a:t>Smallest player, leg cramps; overhead blind lateral to Moen and blocks 3 Stanford players</a:t>
            </a:r>
          </a:p>
          <a:p>
            <a:r>
              <a:rPr lang="en-US" dirty="0" smtClean="0"/>
              <a:t>Moen (again) cuts through Stanford band into end zone (touchdown!), smashes Trombonist</a:t>
            </a:r>
          </a:p>
          <a:p>
            <a:r>
              <a:rPr lang="en-US" dirty="0" smtClean="0"/>
              <a:t>On field for Stanford: 22  football players, </a:t>
            </a:r>
            <a:br>
              <a:rPr lang="en-US" dirty="0" smtClean="0"/>
            </a:br>
            <a:r>
              <a:rPr lang="en-US" dirty="0" smtClean="0"/>
              <a:t>3 Axe committee members, 3 cheerleaders, </a:t>
            </a:r>
            <a:br>
              <a:rPr lang="en-US" dirty="0" smtClean="0"/>
            </a:br>
            <a:r>
              <a:rPr lang="en-US" dirty="0" smtClean="0"/>
              <a:t>144 Stanford band members</a:t>
            </a:r>
            <a:br>
              <a:rPr lang="en-US" dirty="0" smtClean="0"/>
            </a:br>
            <a:r>
              <a:rPr lang="en-US" dirty="0" smtClean="0"/>
              <a:t>(172  for Stanford  </a:t>
            </a:r>
            <a:r>
              <a:rPr lang="en-US" dirty="0" err="1" smtClean="0"/>
              <a:t>v</a:t>
            </a:r>
            <a:r>
              <a:rPr lang="en-US" dirty="0" smtClean="0"/>
              <a:t>. 11  for Cal)</a:t>
            </a:r>
          </a:p>
          <a:p>
            <a:pPr lvl="1"/>
            <a:r>
              <a:rPr lang="en-US" dirty="0" smtClean="0"/>
              <a:t>“Weakest part of the Stanford defense was the woodwinds.” -- Cal Fan</a:t>
            </a:r>
          </a:p>
          <a:p>
            <a:r>
              <a:rPr lang="en-US" dirty="0" smtClean="0"/>
              <a:t>Cal players + Stanford Trombonist (Gary Tyrrell) hold reunions; Stanford revises history (Changes score on Axe to 20-19); claims Garner’s knee was down – see video </a:t>
            </a:r>
            <a:endParaRPr lang="en-US" dirty="0"/>
          </a:p>
        </p:txBody>
      </p:sp>
      <p:sp>
        <p:nvSpPr>
          <p:cNvPr id="4" name="Date Placeholder 3"/>
          <p:cNvSpPr>
            <a:spLocks noGrp="1"/>
          </p:cNvSpPr>
          <p:nvPr>
            <p:ph type="dt" sz="half" idx="10"/>
          </p:nvPr>
        </p:nvSpPr>
        <p:spPr/>
        <p:txBody>
          <a:bodyPr/>
          <a:lstStyle/>
          <a:p>
            <a:fld id="{1D237DB4-A405-D04A-BE2E-9F56B31F04DF}" type="datetime1">
              <a:rPr lang="en-US" smtClean="0"/>
              <a:pPr/>
              <a:t>4/24/12</a:t>
            </a:fld>
            <a:endParaRPr lang="en-US" dirty="0"/>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69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Survey Results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Did 61C material come up in interviews for internships or jobs? 51% Yes </a:t>
            </a:r>
          </a:p>
          <a:p>
            <a:pPr lvl="1"/>
            <a:r>
              <a:rPr lang="en-US" dirty="0" smtClean="0"/>
              <a:t>“MapReduce was a hit, memory management/stack/heap questions came up, optimization questions (cache blocking, etc.) came up”</a:t>
            </a:r>
          </a:p>
          <a:p>
            <a:pPr lvl="1"/>
            <a:r>
              <a:rPr lang="en-US" dirty="0" smtClean="0"/>
              <a:t>“I was simply asked how I would change one of my responses for a system that had multiple cores.”</a:t>
            </a:r>
          </a:p>
          <a:p>
            <a:pPr lvl="1"/>
            <a:r>
              <a:rPr lang="en-US" dirty="0" smtClean="0"/>
              <a:t>“Interview with </a:t>
            </a:r>
            <a:r>
              <a:rPr lang="en-US" dirty="0" err="1" smtClean="0"/>
              <a:t>VMWare</a:t>
            </a:r>
            <a:r>
              <a:rPr lang="en-US" dirty="0" smtClean="0"/>
              <a:t> - Asked about experience writing parallel programs using Hadoop. Interview with Intel - Asked about using SSE intrinsics for software optimization”</a:t>
            </a:r>
          </a:p>
        </p:txBody>
      </p:sp>
      <p:sp>
        <p:nvSpPr>
          <p:cNvPr id="4" name="Date Placeholder 3"/>
          <p:cNvSpPr>
            <a:spLocks noGrp="1"/>
          </p:cNvSpPr>
          <p:nvPr>
            <p:ph type="dt" sz="half" idx="10"/>
          </p:nvPr>
        </p:nvSpPr>
        <p:spPr/>
        <p:txBody>
          <a:bodyPr/>
          <a:lstStyle/>
          <a:p>
            <a:fld id="{95ABAFE3-04C5-1E46-B593-17DD93987BD5}"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56564" y="2412832"/>
            <a:ext cx="8153400" cy="1600200"/>
          </a:xfrm>
        </p:spPr>
        <p:txBody>
          <a:bodyPr>
            <a:normAutofit fontScale="90000"/>
          </a:bodyPr>
          <a:lstStyle/>
          <a:p>
            <a:r>
              <a:rPr lang="en-US" sz="4800" i="1" dirty="0" smtClean="0"/>
              <a:t>Special Thanks to the TAs:</a:t>
            </a:r>
            <a:r>
              <a:rPr lang="en-US" sz="4800" dirty="0" smtClean="0"/>
              <a:t/>
            </a:r>
            <a:br>
              <a:rPr lang="en-US" sz="4800" dirty="0" smtClean="0"/>
            </a:br>
            <a:r>
              <a:rPr lang="en-US" sz="4800" dirty="0" err="1" smtClean="0"/>
              <a:t>Rimas</a:t>
            </a:r>
            <a:r>
              <a:rPr lang="en-US" sz="4800" dirty="0" smtClean="0"/>
              <a:t> </a:t>
            </a:r>
            <a:r>
              <a:rPr lang="en-US" sz="4800" dirty="0" err="1" smtClean="0"/>
              <a:t>Avizienis</a:t>
            </a:r>
            <a:r>
              <a:rPr lang="en-US" sz="4800" dirty="0" smtClean="0"/>
              <a:t>,</a:t>
            </a:r>
            <a:br>
              <a:rPr lang="en-US" sz="4800" dirty="0" smtClean="0"/>
            </a:br>
            <a:r>
              <a:rPr lang="en-US" sz="4800" dirty="0" smtClean="0"/>
              <a:t>Scott Beamer, </a:t>
            </a:r>
            <a:br>
              <a:rPr lang="en-US" sz="4800" dirty="0" smtClean="0"/>
            </a:br>
            <a:r>
              <a:rPr lang="en-US" dirty="0" smtClean="0"/>
              <a:t>Alan Christopher</a:t>
            </a:r>
            <a:r>
              <a:rPr lang="en-US" sz="4800" dirty="0" smtClean="0"/>
              <a:t>,</a:t>
            </a:r>
            <a:br>
              <a:rPr lang="en-US" sz="4800" dirty="0" smtClean="0"/>
            </a:br>
            <a:r>
              <a:rPr lang="en-US" dirty="0" smtClean="0"/>
              <a:t>Eric Liang</a:t>
            </a:r>
            <a:r>
              <a:rPr lang="en-US" sz="4800" dirty="0" smtClean="0"/>
              <a:t>, </a:t>
            </a:r>
            <a:br>
              <a:rPr lang="en-US" sz="4800" dirty="0" smtClean="0"/>
            </a:br>
            <a:r>
              <a:rPr lang="en-US" dirty="0" smtClean="0"/>
              <a:t>Paul </a:t>
            </a:r>
            <a:r>
              <a:rPr lang="en-US" dirty="0" err="1" smtClean="0"/>
              <a:t>Ruan</a:t>
            </a:r>
            <a:r>
              <a:rPr lang="en-US" sz="4800" dirty="0" smtClean="0"/>
              <a:t>,</a:t>
            </a:r>
            <a:br>
              <a:rPr lang="en-US" sz="4800" dirty="0" smtClean="0"/>
            </a:br>
            <a:r>
              <a:rPr lang="en-US" dirty="0" smtClean="0"/>
              <a:t>Ian </a:t>
            </a:r>
            <a:r>
              <a:rPr lang="en-US" dirty="0" err="1" smtClean="0"/>
              <a:t>Vonseggern</a:t>
            </a:r>
            <a:endParaRPr lang="en-US" sz="4800" dirty="0" smtClean="0"/>
          </a:p>
        </p:txBody>
      </p:sp>
      <p:sp>
        <p:nvSpPr>
          <p:cNvPr id="4" name="Date Placeholder 3"/>
          <p:cNvSpPr>
            <a:spLocks noGrp="1"/>
          </p:cNvSpPr>
          <p:nvPr>
            <p:ph type="dt" sz="half" idx="10"/>
          </p:nvPr>
        </p:nvSpPr>
        <p:spPr/>
        <p:txBody>
          <a:bodyPr/>
          <a:lstStyle/>
          <a:p>
            <a:fld id="{67EDCF65-325F-C94D-A12A-80FC5B671040}" type="datetime1">
              <a:rPr lang="en-US" smtClean="0"/>
              <a:pPr/>
              <a:t>4/24/12</a:t>
            </a:fld>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70</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The Future for Future Cal Alumni</a:t>
            </a:r>
            <a:endParaRPr lang="en-US"/>
          </a:p>
        </p:txBody>
      </p:sp>
      <p:sp>
        <p:nvSpPr>
          <p:cNvPr id="202755" name="Rectangle 3"/>
          <p:cNvSpPr>
            <a:spLocks noGrp="1" noChangeArrowheads="1"/>
          </p:cNvSpPr>
          <p:nvPr>
            <p:ph type="body" idx="1"/>
          </p:nvPr>
        </p:nvSpPr>
        <p:spPr/>
        <p:txBody>
          <a:bodyPr>
            <a:normAutofit fontScale="85000" lnSpcReduction="20000"/>
          </a:bodyPr>
          <a:lstStyle/>
          <a:p>
            <a:r>
              <a:rPr lang="en-US" dirty="0" smtClean="0"/>
              <a:t>What’s The Future?</a:t>
            </a:r>
          </a:p>
          <a:p>
            <a:r>
              <a:rPr lang="en-US" dirty="0" smtClean="0"/>
              <a:t>New Century, Many New </a:t>
            </a:r>
            <a:r>
              <a:rPr lang="en-US" dirty="0" err="1" smtClean="0"/>
              <a:t>Opportunties</a:t>
            </a:r>
            <a:r>
              <a:rPr lang="en-US" dirty="0" smtClean="0"/>
              <a:t>: Parallelism, Cloud, Statistics + CS, Bio + CS, Society (Health Care, 3rd world) + CS</a:t>
            </a:r>
          </a:p>
          <a:p>
            <a:r>
              <a:rPr lang="en-US" dirty="0" smtClean="0"/>
              <a:t>Cal heritage as future alumni</a:t>
            </a:r>
          </a:p>
          <a:p>
            <a:pPr lvl="1"/>
            <a:r>
              <a:rPr lang="en-US" dirty="0" smtClean="0"/>
              <a:t>Hard Working / Can do attitude</a:t>
            </a:r>
          </a:p>
          <a:p>
            <a:pPr lvl="1"/>
            <a:r>
              <a:rPr lang="en-US" dirty="0" smtClean="0"/>
              <a:t>Never Give Up (“Don’t fall with the ball!”)</a:t>
            </a:r>
          </a:p>
          <a:p>
            <a:pPr lvl="1"/>
            <a:r>
              <a:rPr lang="en-US" dirty="0" smtClean="0"/>
              <a:t>Smallest on field, 3 big guys charging you: you make a play! </a:t>
            </a:r>
          </a:p>
          <a:p>
            <a:r>
              <a:rPr lang="en-US" dirty="0" smtClean="0"/>
              <a:t>“The best way to predict the future is to invent it” – Alan Kay (inventor of personal computing vision)</a:t>
            </a:r>
          </a:p>
          <a:p>
            <a:r>
              <a:rPr lang="en-US" dirty="0" smtClean="0"/>
              <a:t>Future is up to you!</a:t>
            </a:r>
            <a:endParaRPr lang="en-US" dirty="0"/>
          </a:p>
        </p:txBody>
      </p:sp>
      <p:sp>
        <p:nvSpPr>
          <p:cNvPr id="4" name="Date Placeholder 3"/>
          <p:cNvSpPr>
            <a:spLocks noGrp="1"/>
          </p:cNvSpPr>
          <p:nvPr>
            <p:ph type="dt" sz="half" idx="10"/>
          </p:nvPr>
        </p:nvSpPr>
        <p:spPr/>
        <p:txBody>
          <a:bodyPr/>
          <a:lstStyle/>
          <a:p>
            <a:fld id="{AFD8EEBC-F309-364C-B62E-0D5BB3F4F747}" type="datetime1">
              <a:rPr lang="en-US" smtClean="0"/>
              <a:pPr/>
              <a:t>4/24/12</a:t>
            </a:fld>
            <a:endParaRPr lang="en-US"/>
          </a:p>
        </p:txBody>
      </p:sp>
      <p:sp>
        <p:nvSpPr>
          <p:cNvPr id="6" name="Footer Placeholder 5"/>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71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7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275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27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27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System</a:t>
            </a:r>
            <a:endParaRPr lang="en-US" dirty="0"/>
          </a:p>
        </p:txBody>
      </p:sp>
      <p:sp>
        <p:nvSpPr>
          <p:cNvPr id="3" name="Content Placeholder 2"/>
          <p:cNvSpPr>
            <a:spLocks noGrp="1"/>
          </p:cNvSpPr>
          <p:nvPr>
            <p:ph idx="1"/>
          </p:nvPr>
        </p:nvSpPr>
        <p:spPr/>
        <p:txBody>
          <a:bodyPr>
            <a:normAutofit lnSpcReduction="10000"/>
          </a:bodyPr>
          <a:lstStyle/>
          <a:p>
            <a:r>
              <a:rPr lang="en-US" dirty="0" smtClean="0"/>
              <a:t>Really 2 models: 1 Disk  or 12 Disk servers</a:t>
            </a:r>
          </a:p>
          <a:p>
            <a:r>
              <a:rPr lang="en-US" dirty="0" smtClean="0"/>
              <a:t>2</a:t>
            </a:r>
            <a:r>
              <a:rPr lang="en-US" baseline="30000" dirty="0" smtClean="0"/>
              <a:t>nd</a:t>
            </a:r>
            <a:r>
              <a:rPr lang="en-US" dirty="0" smtClean="0"/>
              <a:t> tray with 10 disks, add extra 1 </a:t>
            </a:r>
            <a:r>
              <a:rPr lang="en-US" dirty="0" err="1" smtClean="0"/>
              <a:t>Gbit/s</a:t>
            </a:r>
            <a:r>
              <a:rPr lang="en-US" dirty="0" smtClean="0"/>
              <a:t> NIC</a:t>
            </a:r>
          </a:p>
          <a:p>
            <a:r>
              <a:rPr lang="en-US" dirty="0" smtClean="0"/>
              <a:t>Hitachi </a:t>
            </a:r>
            <a:r>
              <a:rPr lang="en-US" dirty="0" err="1" smtClean="0"/>
              <a:t>Deskstar</a:t>
            </a:r>
            <a:r>
              <a:rPr lang="en-US" dirty="0" smtClean="0"/>
              <a:t> </a:t>
            </a:r>
          </a:p>
          <a:p>
            <a:pPr lvl="1"/>
            <a:r>
              <a:rPr lang="en-US" dirty="0" smtClean="0"/>
              <a:t>1 Terabyte capacity, 7200 RPM</a:t>
            </a:r>
          </a:p>
          <a:p>
            <a:pPr lvl="1"/>
            <a:r>
              <a:rPr lang="en-US" dirty="0" smtClean="0"/>
              <a:t>SATA =&gt; Serial ATA  link Disk Drives</a:t>
            </a:r>
          </a:p>
          <a:p>
            <a:pPr lvl="1"/>
            <a:r>
              <a:rPr lang="en-US" dirty="0" smtClean="0"/>
              <a:t>5% fail per year (AFR)</a:t>
            </a:r>
          </a:p>
          <a:p>
            <a:r>
              <a:rPr lang="en-US" dirty="0" smtClean="0"/>
              <a:t>Google File System (GFS) has multiple replicas of data to protect from disk failures (like RAID 1 or mirroring)</a:t>
            </a:r>
          </a:p>
          <a:p>
            <a:endParaRPr lang="en-US" dirty="0"/>
          </a:p>
        </p:txBody>
      </p:sp>
      <p:sp>
        <p:nvSpPr>
          <p:cNvPr id="4" name="Date Placeholder 3"/>
          <p:cNvSpPr>
            <a:spLocks noGrp="1"/>
          </p:cNvSpPr>
          <p:nvPr>
            <p:ph type="dt" sz="half" idx="10"/>
          </p:nvPr>
        </p:nvSpPr>
        <p:spPr/>
        <p:txBody>
          <a:bodyPr/>
          <a:lstStyle/>
          <a:p>
            <a:fld id="{BFE13747-B7F2-3746-AC06-1C1300477B86}"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72</a:t>
            </a:fld>
            <a:endParaRPr lang="en-US"/>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 Organization</a:t>
            </a:r>
            <a:endParaRPr lang="en-US" dirty="0"/>
          </a:p>
        </p:txBody>
      </p:sp>
      <p:sp>
        <p:nvSpPr>
          <p:cNvPr id="4" name="Date Placeholder 3"/>
          <p:cNvSpPr>
            <a:spLocks noGrp="1"/>
          </p:cNvSpPr>
          <p:nvPr>
            <p:ph type="dt" sz="half" idx="10"/>
          </p:nvPr>
        </p:nvSpPr>
        <p:spPr/>
        <p:txBody>
          <a:bodyPr/>
          <a:lstStyle/>
          <a:p>
            <a:fld id="{06BD8C8F-587D-F04F-B719-0F6EE2D0879A}" type="datetime1">
              <a:rPr lang="en-US" smtClean="0"/>
              <a:pPr/>
              <a:t>4/24/12</a:t>
            </a:fld>
            <a:endParaRPr lang="en-US"/>
          </a:p>
        </p:txBody>
      </p:sp>
      <p:sp>
        <p:nvSpPr>
          <p:cNvPr id="5" name="Footer Placeholder 4"/>
          <p:cNvSpPr>
            <a:spLocks noGrp="1"/>
          </p:cNvSpPr>
          <p:nvPr>
            <p:ph type="ftr" sz="quarter" idx="11"/>
          </p:nvPr>
        </p:nvSpPr>
        <p:spPr/>
        <p:txBody>
          <a:bodyPr/>
          <a:lstStyle/>
          <a:p>
            <a:r>
              <a:rPr lang="en-US" smtClean="0"/>
              <a:t>Spring 2012 -- Lecture #28</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73</a:t>
            </a:fld>
            <a:endParaRPr lang="en-US"/>
          </a:p>
        </p:txBody>
      </p:sp>
      <p:pic>
        <p:nvPicPr>
          <p:cNvPr id="7" name="Picture 6"/>
          <p:cNvPicPr>
            <a:picLocks noChangeAspect="1"/>
          </p:cNvPicPr>
          <p:nvPr/>
        </p:nvPicPr>
        <p:blipFill>
          <a:blip r:embed="rId2"/>
          <a:stretch>
            <a:fillRect/>
          </a:stretch>
        </p:blipFill>
        <p:spPr>
          <a:xfrm>
            <a:off x="1645309" y="1512409"/>
            <a:ext cx="5765800" cy="4533900"/>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a:t>
            </a:r>
            <a:endParaRPr lang="en-US" dirty="0"/>
          </a:p>
        </p:txBody>
      </p:sp>
      <p:sp>
        <p:nvSpPr>
          <p:cNvPr id="3" name="Date Placeholder 2"/>
          <p:cNvSpPr>
            <a:spLocks noGrp="1"/>
          </p:cNvSpPr>
          <p:nvPr>
            <p:ph type="dt" sz="half" idx="10"/>
          </p:nvPr>
        </p:nvSpPr>
        <p:spPr/>
        <p:txBody>
          <a:bodyPr/>
          <a:lstStyle/>
          <a:p>
            <a:fld id="{90985251-7B78-B144-9154-3B72C3B7F4DF}"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74</a:t>
            </a:fld>
            <a:endParaRPr lang="en-US"/>
          </a:p>
        </p:txBody>
      </p:sp>
      <p:pic>
        <p:nvPicPr>
          <p:cNvPr id="6" name="Picture 5" descr="hard-drive2.jpg"/>
          <p:cNvPicPr>
            <a:picLocks noChangeAspect="1"/>
          </p:cNvPicPr>
          <p:nvPr/>
        </p:nvPicPr>
        <p:blipFill>
          <a:blip r:embed="rId2"/>
          <a:stretch>
            <a:fillRect/>
          </a:stretch>
        </p:blipFill>
        <p:spPr>
          <a:xfrm>
            <a:off x="2092911" y="1837103"/>
            <a:ext cx="5185432" cy="3889074"/>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 Internals</a:t>
            </a:r>
            <a:endParaRPr lang="en-US" dirty="0"/>
          </a:p>
        </p:txBody>
      </p:sp>
      <p:sp>
        <p:nvSpPr>
          <p:cNvPr id="3" name="Date Placeholder 2"/>
          <p:cNvSpPr>
            <a:spLocks noGrp="1"/>
          </p:cNvSpPr>
          <p:nvPr>
            <p:ph type="dt" sz="half" idx="10"/>
          </p:nvPr>
        </p:nvSpPr>
        <p:spPr/>
        <p:txBody>
          <a:bodyPr/>
          <a:lstStyle/>
          <a:p>
            <a:fld id="{A9B24336-01BC-6E4C-8749-2415A26857A3}"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75</a:t>
            </a:fld>
            <a:endParaRPr lang="en-US"/>
          </a:p>
        </p:txBody>
      </p:sp>
      <p:pic>
        <p:nvPicPr>
          <p:cNvPr id="6" name="Picture 5"/>
          <p:cNvPicPr>
            <a:picLocks noChangeAspect="1"/>
          </p:cNvPicPr>
          <p:nvPr/>
        </p:nvPicPr>
        <p:blipFill>
          <a:blip r:embed="rId2"/>
          <a:stretch>
            <a:fillRect/>
          </a:stretch>
        </p:blipFill>
        <p:spPr>
          <a:xfrm>
            <a:off x="2082800" y="1638300"/>
            <a:ext cx="4978400" cy="35814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Closeup</a:t>
            </a:r>
            <a:r>
              <a:rPr lang="en-US" dirty="0" smtClean="0"/>
              <a:t> of Disk Surface</a:t>
            </a:r>
            <a:endParaRPr lang="en-US" dirty="0"/>
          </a:p>
        </p:txBody>
      </p:sp>
      <p:sp>
        <p:nvSpPr>
          <p:cNvPr id="3" name="Date Placeholder 2"/>
          <p:cNvSpPr>
            <a:spLocks noGrp="1"/>
          </p:cNvSpPr>
          <p:nvPr>
            <p:ph type="dt" sz="half" idx="10"/>
          </p:nvPr>
        </p:nvSpPr>
        <p:spPr/>
        <p:txBody>
          <a:bodyPr/>
          <a:lstStyle/>
          <a:p>
            <a:fld id="{0BDF2296-C103-2C44-BFDF-15E552DEE0F5}"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76</a:t>
            </a:fld>
            <a:endParaRPr lang="en-US"/>
          </a:p>
        </p:txBody>
      </p:sp>
      <p:pic>
        <p:nvPicPr>
          <p:cNvPr id="6" name="Picture 5"/>
          <p:cNvPicPr>
            <a:picLocks noChangeAspect="1"/>
          </p:cNvPicPr>
          <p:nvPr/>
        </p:nvPicPr>
        <p:blipFill>
          <a:blip r:embed="rId2"/>
          <a:stretch>
            <a:fillRect/>
          </a:stretch>
        </p:blipFill>
        <p:spPr>
          <a:xfrm>
            <a:off x="5234453" y="1744057"/>
            <a:ext cx="3251200" cy="3238500"/>
          </a:xfrm>
          <a:prstGeom prst="rect">
            <a:avLst/>
          </a:prstGeom>
        </p:spPr>
      </p:pic>
      <p:pic>
        <p:nvPicPr>
          <p:cNvPr id="7" name="Picture 6"/>
          <p:cNvPicPr>
            <a:picLocks noChangeAspect="1"/>
          </p:cNvPicPr>
          <p:nvPr/>
        </p:nvPicPr>
        <p:blipFill>
          <a:blip r:embed="rId3"/>
          <a:stretch>
            <a:fillRect/>
          </a:stretch>
        </p:blipFill>
        <p:spPr>
          <a:xfrm>
            <a:off x="1271414" y="1776904"/>
            <a:ext cx="3251200" cy="3238500"/>
          </a:xfrm>
          <a:prstGeom prst="rect">
            <a:avLst/>
          </a:prstGeom>
        </p:spPr>
      </p:pic>
      <p:sp>
        <p:nvSpPr>
          <p:cNvPr id="8" name="TextBox 7"/>
          <p:cNvSpPr txBox="1"/>
          <p:nvPr/>
        </p:nvSpPr>
        <p:spPr>
          <a:xfrm>
            <a:off x="1477929" y="5299176"/>
            <a:ext cx="2561743" cy="646331"/>
          </a:xfrm>
          <a:prstGeom prst="rect">
            <a:avLst/>
          </a:prstGeom>
          <a:noFill/>
        </p:spPr>
        <p:txBody>
          <a:bodyPr wrap="square" rtlCol="0">
            <a:spAutoFit/>
          </a:bodyPr>
          <a:lstStyle/>
          <a:p>
            <a:r>
              <a:rPr lang="en-US" dirty="0" smtClean="0"/>
              <a:t>Topography via Atomic Force Microscopy (AFM)</a:t>
            </a:r>
            <a:endParaRPr lang="en-US" dirty="0"/>
          </a:p>
        </p:txBody>
      </p:sp>
      <p:sp>
        <p:nvSpPr>
          <p:cNvPr id="9" name="TextBox 8"/>
          <p:cNvSpPr txBox="1"/>
          <p:nvPr/>
        </p:nvSpPr>
        <p:spPr>
          <a:xfrm>
            <a:off x="5538630" y="5320191"/>
            <a:ext cx="2561743" cy="646331"/>
          </a:xfrm>
          <a:prstGeom prst="rect">
            <a:avLst/>
          </a:prstGeom>
          <a:noFill/>
        </p:spPr>
        <p:txBody>
          <a:bodyPr wrap="square" rtlCol="0">
            <a:spAutoFit/>
          </a:bodyPr>
          <a:lstStyle/>
          <a:p>
            <a:r>
              <a:rPr lang="en-US" dirty="0" smtClean="0"/>
              <a:t>Bits visible via Magnetic Force Microscopy (MFM)</a:t>
            </a:r>
            <a:endParaRPr lang="en-US" dirty="0"/>
          </a:p>
        </p:txBody>
      </p:sp>
      <p:sp>
        <p:nvSpPr>
          <p:cNvPr id="10" name="TextBox 9"/>
          <p:cNvSpPr txBox="1"/>
          <p:nvPr/>
        </p:nvSpPr>
        <p:spPr>
          <a:xfrm>
            <a:off x="1642143" y="6054639"/>
            <a:ext cx="6143930" cy="338554"/>
          </a:xfrm>
          <a:prstGeom prst="rect">
            <a:avLst/>
          </a:prstGeom>
          <a:noFill/>
        </p:spPr>
        <p:txBody>
          <a:bodyPr wrap="none" rtlCol="0">
            <a:spAutoFit/>
          </a:bodyPr>
          <a:lstStyle/>
          <a:p>
            <a:r>
              <a:rPr lang="en-US" sz="1600" dirty="0" err="1" smtClean="0"/>
              <a:t>http://www.dataclinic.co.uk/data-recovery/hard-disk-microscopy-ii.htm</a:t>
            </a:r>
            <a:endParaRPr lang="en-US" sz="1600" dirty="0"/>
          </a:p>
        </p:txBody>
      </p:sp>
      <p:sp>
        <p:nvSpPr>
          <p:cNvPr id="11" name="TextBox 10"/>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Programming Storage</a:t>
            </a:r>
            <a:endParaRPr lang="en-US" dirty="0"/>
          </a:p>
        </p:txBody>
      </p:sp>
      <p:sp>
        <p:nvSpPr>
          <p:cNvPr id="7" name="Content Placeholder 6"/>
          <p:cNvSpPr>
            <a:spLocks noGrp="1"/>
          </p:cNvSpPr>
          <p:nvPr>
            <p:ph idx="1"/>
          </p:nvPr>
        </p:nvSpPr>
        <p:spPr/>
        <p:txBody>
          <a:bodyPr/>
          <a:lstStyle/>
          <a:p>
            <a:r>
              <a:rPr lang="en-US" dirty="0" smtClean="0"/>
              <a:t>Operating System calls</a:t>
            </a:r>
          </a:p>
        </p:txBody>
      </p:sp>
      <p:sp>
        <p:nvSpPr>
          <p:cNvPr id="3" name="Date Placeholder 2"/>
          <p:cNvSpPr>
            <a:spLocks noGrp="1"/>
          </p:cNvSpPr>
          <p:nvPr>
            <p:ph type="dt" sz="half" idx="10"/>
          </p:nvPr>
        </p:nvSpPr>
        <p:spPr/>
        <p:txBody>
          <a:bodyPr/>
          <a:lstStyle/>
          <a:p>
            <a:fld id="{4EBF62D0-1F2E-3A4B-B79F-2722E6CFC735}"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77</a:t>
            </a:fld>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endParaRPr lang="en-US" dirty="0"/>
          </a:p>
        </p:txBody>
      </p:sp>
      <p:sp>
        <p:nvSpPr>
          <p:cNvPr id="6" name="Content Placeholder 5"/>
          <p:cNvSpPr>
            <a:spLocks noGrp="1"/>
          </p:cNvSpPr>
          <p:nvPr>
            <p:ph idx="1"/>
          </p:nvPr>
        </p:nvSpPr>
        <p:spPr/>
        <p:txBody>
          <a:bodyPr>
            <a:normAutofit fontScale="92500" lnSpcReduction="10000"/>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t>Moore’s Law</a:t>
            </a:r>
          </a:p>
          <a:p>
            <a:pPr marL="514350" indent="-514350">
              <a:buFont typeface="+mj-lt"/>
              <a:buAutoNum type="arabicPeriod"/>
            </a:pPr>
            <a:r>
              <a:rPr lang="en-US" dirty="0" smtClean="0">
                <a:solidFill>
                  <a:srgbClr val="FF0000"/>
                </a:solidFill>
              </a:rPr>
              <a:t>Principle of Locality/Memory Hierarchy</a:t>
            </a:r>
          </a:p>
          <a:p>
            <a:pPr marL="914400" lvl="1" indent="-514350"/>
            <a:r>
              <a:rPr lang="en-US" dirty="0" smtClean="0">
                <a:solidFill>
                  <a:srgbClr val="FF0000"/>
                </a:solidFill>
              </a:rPr>
              <a:t>Paging Memory</a:t>
            </a:r>
          </a:p>
          <a:p>
            <a:pPr marL="514350" indent="-514350">
              <a:buFont typeface="+mj-lt"/>
              <a:buAutoNum type="arabicPeriod"/>
            </a:pPr>
            <a:r>
              <a:rPr lang="en-US" dirty="0" smtClean="0">
                <a:solidFill>
                  <a:srgbClr val="FF0000"/>
                </a:solidFill>
              </a:rPr>
              <a:t>Parallelism</a:t>
            </a:r>
          </a:p>
          <a:p>
            <a:pPr marL="914400" lvl="1" indent="-514350"/>
            <a:r>
              <a:rPr lang="en-US" dirty="0" smtClean="0"/>
              <a:t>Task Level Parallelism (Asynchronous I/O)</a:t>
            </a:r>
          </a:p>
          <a:p>
            <a:pPr marL="514350" indent="-514350">
              <a:buFont typeface="+mj-lt"/>
              <a:buAutoNum type="arabicPeriod"/>
            </a:pPr>
            <a:r>
              <a:rPr lang="en-US" dirty="0" smtClean="0"/>
              <a:t>Performance Measurement &amp; Improvement</a:t>
            </a:r>
          </a:p>
          <a:p>
            <a:pPr marL="514350" indent="-514350">
              <a:buFont typeface="+mj-lt"/>
              <a:buAutoNum type="arabicPeriod"/>
            </a:pPr>
            <a:r>
              <a:rPr lang="en-US" dirty="0" smtClean="0">
                <a:solidFill>
                  <a:srgbClr val="FF0000"/>
                </a:solidFill>
              </a:rPr>
              <a:t>Dependability via Redundancy</a:t>
            </a:r>
          </a:p>
          <a:p>
            <a:pPr marL="914400" lvl="1" indent="-514350"/>
            <a:r>
              <a:rPr lang="en-US" dirty="0" smtClean="0">
                <a:solidFill>
                  <a:srgbClr val="FF0000"/>
                </a:solidFill>
              </a:rPr>
              <a:t>Reed-Solomon ECC per disk sector, replicated files</a:t>
            </a:r>
          </a:p>
        </p:txBody>
      </p:sp>
      <p:sp>
        <p:nvSpPr>
          <p:cNvPr id="3" name="Date Placeholder 2"/>
          <p:cNvSpPr>
            <a:spLocks noGrp="1"/>
          </p:cNvSpPr>
          <p:nvPr>
            <p:ph type="dt" sz="half" idx="10"/>
          </p:nvPr>
        </p:nvSpPr>
        <p:spPr/>
        <p:txBody>
          <a:bodyPr/>
          <a:lstStyle/>
          <a:p>
            <a:fld id="{FD6F97F9-A16D-AC41-90AC-28E1987F1E03}"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78</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a:p>
            <a:pPr>
              <a:lnSpc>
                <a:spcPct val="90000"/>
              </a:lnSpc>
            </a:pPr>
            <a:r>
              <a:rPr lang="en-US" sz="2200" dirty="0" smtClean="0"/>
              <a:t>Programming Languages</a:t>
            </a:r>
            <a:endParaRPr lang="en-US" sz="1800" dirty="0" smtClean="0"/>
          </a:p>
        </p:txBody>
      </p:sp>
      <p:sp>
        <p:nvSpPr>
          <p:cNvPr id="44" name="Date Placeholder 43"/>
          <p:cNvSpPr>
            <a:spLocks noGrp="1"/>
          </p:cNvSpPr>
          <p:nvPr>
            <p:ph type="dt" sz="half" idx="10"/>
          </p:nvPr>
        </p:nvSpPr>
        <p:spPr/>
        <p:txBody>
          <a:bodyPr/>
          <a:lstStyle/>
          <a:p>
            <a:fld id="{3B5E13DC-9791-EF46-815E-45AFD21815D6}" type="datetime1">
              <a:rPr lang="en-US" smtClean="0"/>
              <a:pPr/>
              <a:t>4/24/12</a:t>
            </a:fld>
            <a:endParaRPr lang="en-US"/>
          </a:p>
        </p:txBody>
      </p:sp>
      <p:sp>
        <p:nvSpPr>
          <p:cNvPr id="46" name="Footer Placeholder 45"/>
          <p:cNvSpPr>
            <a:spLocks noGrp="1"/>
          </p:cNvSpPr>
          <p:nvPr>
            <p:ph type="ftr" sz="quarter" idx="11"/>
          </p:nvPr>
        </p:nvSpPr>
        <p:spPr/>
        <p:txBody>
          <a:bodyPr/>
          <a:lstStyle/>
          <a:p>
            <a:r>
              <a:rPr lang="en-US" smtClean="0"/>
              <a:t>Spring 2012 -- Lecture #1</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8</a:t>
            </a:fld>
            <a:endParaRPr lang="en-US"/>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Leverage</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p:oleObj spid="_x0000_s158722" name="Image" r:id="rId5" imgW="3492063" imgH="2400000" progId="">
                  <p:embed/>
                </p:oleObj>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6"/>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7"/>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smtClean="0">
                      <a:solidFill>
                        <a:srgbClr val="000000"/>
                      </a:solidFill>
                    </a:rPr>
                    <a:t>Memory               </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Cache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8"/>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0"/>
          <p:cNvGrpSpPr/>
          <p:nvPr/>
        </p:nvGrpSpPr>
        <p:grpSpPr>
          <a:xfrm>
            <a:off x="4876800" y="2929464"/>
            <a:ext cx="1741094" cy="1659467"/>
            <a:chOff x="4284133" y="1250175"/>
            <a:chExt cx="3826933" cy="1780891"/>
          </a:xfrm>
        </p:grpSpPr>
        <p:sp>
          <p:nvSpPr>
            <p:cNvPr id="62" name="Rectangle 61"/>
            <p:cNvSpPr/>
            <p:nvPr/>
          </p:nvSpPr>
          <p:spPr>
            <a:xfrm>
              <a:off x="4284133" y="1595451"/>
              <a:ext cx="3826933" cy="143561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2</a:t>
              </a:r>
              <a:endParaRPr lang="en-US" dirty="0">
                <a:solidFill>
                  <a:srgbClr val="FF0000"/>
                </a:solidFill>
              </a:endParaRPr>
            </a:p>
          </p:txBody>
        </p:sp>
      </p:grpSp>
      <p:grpSp>
        <p:nvGrpSpPr>
          <p:cNvPr id="17" name="Group 59"/>
          <p:cNvGrpSpPr/>
          <p:nvPr/>
        </p:nvGrpSpPr>
        <p:grpSpPr>
          <a:xfrm>
            <a:off x="3894667" y="795867"/>
            <a:ext cx="4894319" cy="2235200"/>
            <a:chOff x="4284133" y="795867"/>
            <a:chExt cx="4504853" cy="2235200"/>
          </a:xfrm>
        </p:grpSpPr>
        <p:sp>
          <p:nvSpPr>
            <p:cNvPr id="58" name="Rectangle 57"/>
            <p:cNvSpPr/>
            <p:nvPr/>
          </p:nvSpPr>
          <p:spPr>
            <a:xfrm>
              <a:off x="4284133" y="1134533"/>
              <a:ext cx="3826934" cy="18965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a:ln w="25400" cap="flat" cmpd="sng" algn="ctr">
              <a:solidFill>
                <a:srgbClr val="FF0000"/>
              </a:solidFill>
              <a:prstDash val="solid"/>
              <a:round/>
              <a:headEnd type="none" w="med" len="med"/>
              <a:tailEnd type="none" w="med" len="med"/>
            </a:ln>
          </p:spPr>
          <p:txBody>
            <a:bodyPr wrap="square" rtlCol="0">
              <a:spAutoFit/>
            </a:bodyPr>
            <a:lstStyle/>
            <a:p>
              <a:r>
                <a:rPr lang="en-US" dirty="0" smtClean="0">
                  <a:solidFill>
                    <a:srgbClr val="FF0000"/>
                  </a:solidFill>
                </a:rPr>
                <a:t>Project 1</a:t>
              </a:r>
              <a:endParaRPr lang="en-US" dirty="0">
                <a:solidFill>
                  <a:srgbClr val="FF0000"/>
                </a:solidFill>
              </a:endParaRPr>
            </a:p>
          </p:txBody>
        </p:sp>
      </p:grpSp>
      <p:grpSp>
        <p:nvGrpSpPr>
          <p:cNvPr id="19" name="Group 64"/>
          <p:cNvGrpSpPr/>
          <p:nvPr/>
        </p:nvGrpSpPr>
        <p:grpSpPr>
          <a:xfrm>
            <a:off x="5232400" y="3151501"/>
            <a:ext cx="4318586" cy="2317966"/>
            <a:chOff x="1678763" y="1325247"/>
            <a:chExt cx="9492273" cy="1681255"/>
          </a:xfrm>
        </p:grpSpPr>
        <p:sp>
          <p:nvSpPr>
            <p:cNvPr id="66" name="Rectangle 65"/>
            <p:cNvSpPr/>
            <p:nvPr/>
          </p:nvSpPr>
          <p:spPr>
            <a:xfrm>
              <a:off x="1678763" y="1325247"/>
              <a:ext cx="6469521" cy="168125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3</a:t>
              </a:r>
              <a:endParaRPr lang="en-US" dirty="0">
                <a:solidFill>
                  <a:srgbClr val="FF0000"/>
                </a:solidFill>
              </a:endParaRPr>
            </a:p>
          </p:txBody>
        </p:sp>
      </p:grpSp>
      <p:grpSp>
        <p:nvGrpSpPr>
          <p:cNvPr id="21" name="Group 67"/>
          <p:cNvGrpSpPr/>
          <p:nvPr/>
        </p:nvGrpSpPr>
        <p:grpSpPr>
          <a:xfrm>
            <a:off x="6062133" y="6028267"/>
            <a:ext cx="3251197" cy="829733"/>
            <a:chOff x="4284133" y="2140621"/>
            <a:chExt cx="7146148" cy="890445"/>
          </a:xfrm>
        </p:grpSpPr>
        <p:sp>
          <p:nvSpPr>
            <p:cNvPr id="70" name="Rectangle 69"/>
            <p:cNvSpPr/>
            <p:nvPr/>
          </p:nvSpPr>
          <p:spPr>
            <a:xfrm>
              <a:off x="4284133" y="2140621"/>
              <a:ext cx="3826933" cy="89044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3202168" cy="396356"/>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4</a:t>
              </a:r>
              <a:endParaRPr lang="en-US" dirty="0">
                <a:solidFill>
                  <a:srgbClr val="FF0000"/>
                </a:solidFill>
              </a:endParaRP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t>Moore’s Law</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t>Parallelism</a:t>
            </a:r>
          </a:p>
          <a:p>
            <a:pPr marL="514350" indent="-514350">
              <a:buFont typeface="+mj-lt"/>
              <a:buAutoNum type="arabicPeriod"/>
            </a:pPr>
            <a:r>
              <a:rPr lang="en-US" dirty="0" smtClean="0"/>
              <a:t>Performance Measurement &amp; Improvement</a:t>
            </a:r>
          </a:p>
          <a:p>
            <a:pPr marL="514350" indent="-514350">
              <a:buFont typeface="+mj-lt"/>
              <a:buAutoNum type="arabicPeriod"/>
            </a:pPr>
            <a:r>
              <a:rPr lang="en-US" dirty="0" smtClean="0"/>
              <a:t>Dependability via Redundancy</a:t>
            </a:r>
          </a:p>
        </p:txBody>
      </p:sp>
      <p:sp>
        <p:nvSpPr>
          <p:cNvPr id="3" name="Date Placeholder 2"/>
          <p:cNvSpPr>
            <a:spLocks noGrp="1"/>
          </p:cNvSpPr>
          <p:nvPr>
            <p:ph type="dt" sz="half" idx="10"/>
          </p:nvPr>
        </p:nvSpPr>
        <p:spPr/>
        <p:txBody>
          <a:bodyPr/>
          <a:lstStyle/>
          <a:p>
            <a:fld id="{182515D3-638A-0B46-B479-700F651F9C77}" type="datetime1">
              <a:rPr lang="en-US" smtClean="0"/>
              <a:pPr/>
              <a:t>4/24/12</a:t>
            </a:fld>
            <a:endParaRPr lang="en-US"/>
          </a:p>
        </p:txBody>
      </p:sp>
      <p:sp>
        <p:nvSpPr>
          <p:cNvPr id="4" name="Footer Placeholder 3"/>
          <p:cNvSpPr>
            <a:spLocks noGrp="1"/>
          </p:cNvSpPr>
          <p:nvPr>
            <p:ph type="ftr" sz="quarter" idx="11"/>
          </p:nvPr>
        </p:nvSpPr>
        <p:spPr/>
        <p:txBody>
          <a:bodyPr/>
          <a:lstStyle/>
          <a:p>
            <a:r>
              <a:rPr lang="en-US" smtClean="0"/>
              <a:t>Spring 2012 -- Lecture #28</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25940</TotalTime>
  <Words>5400</Words>
  <Application>Microsoft Macintosh PowerPoint</Application>
  <PresentationFormat>On-screen Show (4:3)</PresentationFormat>
  <Paragraphs>838</Paragraphs>
  <Slides>78</Slides>
  <Notes>11</Notes>
  <HiddenSlides>11</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Office Theme</vt:lpstr>
      <vt:lpstr>Image</vt:lpstr>
      <vt:lpstr>CS 61C:  Great Ideas in Computer Architecture  Overview and Berkeley Culture</vt:lpstr>
      <vt:lpstr>Agenda</vt:lpstr>
      <vt:lpstr>Administrivia</vt:lpstr>
      <vt:lpstr>Some Survey Results</vt:lpstr>
      <vt:lpstr>Some Survey Results</vt:lpstr>
      <vt:lpstr>Some Survey Results</vt:lpstr>
      <vt:lpstr>Some Survey Results</vt:lpstr>
      <vt:lpstr>New-School Machine Structures (It’s a bit more complicated!)</vt:lpstr>
      <vt:lpstr>6 Great Ideas in Computer Architecture</vt:lpstr>
      <vt:lpstr>Powers of Ten inspired 61C Overview</vt:lpstr>
      <vt:lpstr>Earth</vt:lpstr>
      <vt:lpstr>The Dalles, Oregon</vt:lpstr>
      <vt:lpstr>The Dalles, Oregon</vt:lpstr>
      <vt:lpstr>Google’s Oregon WSC</vt:lpstr>
      <vt:lpstr>Google’s Oregon WSC</vt:lpstr>
      <vt:lpstr>Google Warehouse</vt:lpstr>
      <vt:lpstr>Containers in WSCs</vt:lpstr>
      <vt:lpstr>Google Container</vt:lpstr>
      <vt:lpstr>Google Container</vt:lpstr>
      <vt:lpstr>Equipment Inside a Container</vt:lpstr>
      <vt:lpstr>Google Rack</vt:lpstr>
      <vt:lpstr>Programming WSC: MapReduce</vt:lpstr>
      <vt:lpstr>6 Great Ideas in Computer Architecture inside the Warehouse Scale Computer</vt:lpstr>
      <vt:lpstr>Google Server Internals</vt:lpstr>
      <vt:lpstr>Google Board Details</vt:lpstr>
      <vt:lpstr>Programming Multicore Microprocessor: OpenMP</vt:lpstr>
      <vt:lpstr>6 Great Ideas in Computer Architecture inside the Server</vt:lpstr>
      <vt:lpstr>AMD Opteron Microprocessor</vt:lpstr>
      <vt:lpstr>AMD Opteron Microarchitecture</vt:lpstr>
      <vt:lpstr>AMD Opteron Pipeline Flow</vt:lpstr>
      <vt:lpstr>AMD Opteron Block Diagram</vt:lpstr>
      <vt:lpstr>AMD Opteron Microprocessor</vt:lpstr>
      <vt:lpstr>AMD Opteron Core</vt:lpstr>
      <vt:lpstr>Programming One Core:  C with Intrinsics </vt:lpstr>
      <vt:lpstr>Inner loop from gcc –O -S</vt:lpstr>
      <vt:lpstr>6 Great Ideas in Computer Architecture inside the Microprocessor</vt:lpstr>
      <vt:lpstr>SIMD Adder</vt:lpstr>
      <vt:lpstr>One 32-bit Adder</vt:lpstr>
      <vt:lpstr>1 bit of 32-bit Adder</vt:lpstr>
      <vt:lpstr>Complementary MOS Transistors (NMOS and PMOS) of NAND Gate</vt:lpstr>
      <vt:lpstr>Physical Layout of NAND Gate</vt:lpstr>
      <vt:lpstr>Scanning Electron Microscope</vt:lpstr>
      <vt:lpstr>Block Diagram of Static RAM</vt:lpstr>
      <vt:lpstr>1 Bit SRAM in 6 Transistors</vt:lpstr>
      <vt:lpstr>Physical Layout of SRAM Bit</vt:lpstr>
      <vt:lpstr>SRAM Cross Section</vt:lpstr>
      <vt:lpstr>DIMM Module</vt:lpstr>
      <vt:lpstr>DRAM Bits</vt:lpstr>
      <vt:lpstr>DRAM Cell in Transistors</vt:lpstr>
      <vt:lpstr>Physical Layout of DRAM Bit</vt:lpstr>
      <vt:lpstr>Cross Section of DRAM Bits</vt:lpstr>
      <vt:lpstr>AMD Dependability</vt:lpstr>
      <vt:lpstr>Programming Memory Hierarchy: Cache Blocked Algorithm</vt:lpstr>
      <vt:lpstr>6 Great Ideas in Computer Architecture inside the chips</vt:lpstr>
      <vt:lpstr>Course Summary</vt:lpstr>
      <vt:lpstr>Agenda</vt:lpstr>
      <vt:lpstr>What to Emphasize about CS at Cal?</vt:lpstr>
      <vt:lpstr>Doesn’t Reputation Lag Reality?</vt:lpstr>
      <vt:lpstr>Doesn’t Reputation Lag Reality?</vt:lpstr>
      <vt:lpstr>What to Emphasize about Cal overall?</vt:lpstr>
      <vt:lpstr>Cal Cultural History: Football!</vt:lpstr>
      <vt:lpstr>ABCs of American Football</vt:lpstr>
      <vt:lpstr>Football Field</vt:lpstr>
      <vt:lpstr>Spectacle of American Football</vt:lpstr>
      <vt:lpstr>Spectacle of American Football</vt:lpstr>
      <vt:lpstr>1982 Big Game: “The Play”</vt:lpstr>
      <vt:lpstr>Notes About “The Play”</vt:lpstr>
      <vt:lpstr>Notes About “The Play” (1/2)</vt:lpstr>
      <vt:lpstr>Notes About “The Play” (1/2)</vt:lpstr>
      <vt:lpstr>Special Thanks to the TAs: Rimas Avizienis, Scott Beamer,  Alan Christopher, Eric Liang,  Paul Ruan, Ian Vonseggern</vt:lpstr>
      <vt:lpstr>The Future for Future Cal Alumni</vt:lpstr>
      <vt:lpstr>Storage System</vt:lpstr>
      <vt:lpstr>Disk Organization</vt:lpstr>
      <vt:lpstr>Disk</vt:lpstr>
      <vt:lpstr>Disk Internals</vt:lpstr>
      <vt:lpstr>Closeup of Disk Surface</vt:lpstr>
      <vt:lpstr>Programming Storage</vt:lpstr>
      <vt:lpstr>6 Great Ideas in Computer Architecture</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David Patterson</cp:lastModifiedBy>
  <cp:revision>153</cp:revision>
  <cp:lastPrinted>2012-04-25T01:50:50Z</cp:lastPrinted>
  <dcterms:created xsi:type="dcterms:W3CDTF">2012-04-25T01:53:27Z</dcterms:created>
  <dcterms:modified xsi:type="dcterms:W3CDTF">2012-04-25T02:05:10Z</dcterms:modified>
</cp:coreProperties>
</file>