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09" r:id="rId2"/>
    <p:sldId id="959" r:id="rId3"/>
    <p:sldId id="911" r:id="rId4"/>
    <p:sldId id="954" r:id="rId5"/>
    <p:sldId id="955" r:id="rId6"/>
    <p:sldId id="914" r:id="rId7"/>
    <p:sldId id="957" r:id="rId8"/>
    <p:sldId id="912" r:id="rId9"/>
    <p:sldId id="926" r:id="rId10"/>
    <p:sldId id="915" r:id="rId11"/>
    <p:sldId id="916" r:id="rId12"/>
    <p:sldId id="938" r:id="rId13"/>
    <p:sldId id="952" r:id="rId14"/>
    <p:sldId id="918" r:id="rId15"/>
    <p:sldId id="919" r:id="rId16"/>
    <p:sldId id="920" r:id="rId17"/>
    <p:sldId id="923" r:id="rId18"/>
    <p:sldId id="921" r:id="rId19"/>
    <p:sldId id="956" r:id="rId20"/>
    <p:sldId id="958" r:id="rId21"/>
    <p:sldId id="933" r:id="rId22"/>
    <p:sldId id="913" r:id="rId23"/>
    <p:sldId id="922" r:id="rId24"/>
    <p:sldId id="925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FFA100"/>
    <a:srgbClr val="AB10D2"/>
    <a:srgbClr val="E00000"/>
    <a:srgbClr val="00D900"/>
    <a:srgbClr val="0000FF"/>
    <a:srgbClr val="80008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247" d="100"/>
          <a:sy n="247" d="100"/>
        </p:scale>
        <p:origin x="-11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90" d="100"/>
          <a:sy n="190" d="100"/>
        </p:scale>
        <p:origin x="-1408" y="-104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Answer: 1 (since “π” is just a single concept, like “infinity”, or “on”). That bit would say “π” or “not π”. I could also hear “1/2 bit”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  <a:ea typeface="+mn-ea"/>
                <a:cs typeface="+mn-cs"/>
              </a:rPr>
              <a:t>L02 Number Representation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(</a:t>
            </a:r>
            <a:fld id="{021DE00E-DB9D-4D4E-B703-11F93A8EA024}" type="slidenum"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7746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Garcia, Spring</a:t>
            </a:r>
            <a:r>
              <a:rPr lang="en-US" sz="1000" b="1" baseline="0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 2013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pitchFamily="-65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pitchFamily="-65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Senior Lecturer SOE Dan Garcia</a:t>
            </a:r>
          </a:p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b="1">
              <a:latin typeface="Helvetica"/>
              <a:cs typeface="Helvetica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6038"/>
            <a:ext cx="9144000" cy="239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Helvetica"/>
                <a:cs typeface="Helvetica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>
                <a:solidFill>
                  <a:schemeClr val="accent2"/>
                </a:solidFill>
                <a:latin typeface="Helvetica"/>
                <a:cs typeface="Helvetica"/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Lecture #2 – Number Representation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2013-01-25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943600" y="1752600"/>
            <a:ext cx="2895600" cy="646331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Helvetica"/>
                <a:cs typeface="Helvetica"/>
              </a:rPr>
              <a:t>There is </a:t>
            </a:r>
            <a:r>
              <a:rPr lang="en-US" sz="1800" b="1">
                <a:solidFill>
                  <a:srgbClr val="3333CC"/>
                </a:solidFill>
                <a:latin typeface="Helvetica"/>
                <a:cs typeface="Helvetica"/>
              </a:rPr>
              <a:t>one </a:t>
            </a:r>
            <a:r>
              <a:rPr lang="en-US" sz="1800" b="1">
                <a:latin typeface="Helvetica"/>
                <a:cs typeface="Helvetica"/>
              </a:rPr>
              <a:t>handout today at the entrance!</a:t>
            </a:r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838200" y="4387850"/>
            <a:ext cx="5638800" cy="201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Great book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008000"/>
                </a:solidFill>
              </a:rPr>
              <a:t>The Universal History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of Numbers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/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by Georges Ifrah</a:t>
            </a:r>
          </a:p>
        </p:txBody>
      </p:sp>
      <p:pic>
        <p:nvPicPr>
          <p:cNvPr id="15369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387850"/>
            <a:ext cx="1828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22"/>
          <p:cNvSpPr>
            <a:spLocks noChangeArrowheads="1"/>
          </p:cNvSpPr>
          <p:nvPr/>
        </p:nvSpPr>
        <p:spPr bwMode="auto">
          <a:xfrm>
            <a:off x="6781800" y="4387850"/>
            <a:ext cx="1828800" cy="1981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5371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486400"/>
            <a:ext cx="847725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75009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Represent Negative Numbers?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724900" cy="3729038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So far, </a:t>
            </a:r>
            <a:r>
              <a:rPr lang="en-US" sz="2800" u="sng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un</a:t>
            </a:r>
            <a:r>
              <a:rPr lang="en-US" sz="2800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signed numbers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Obvious solution: define leftmost bit to be sign! </a:t>
            </a:r>
          </a:p>
          <a:p>
            <a:pPr lvl="1"/>
            <a:r>
              <a:rPr lang="en-US" sz="2400"/>
              <a:t>0 </a:t>
            </a:r>
            <a:r>
              <a:rPr lang="en-US" sz="2400">
                <a:sym typeface="Wingdings" pitchFamily="-65" charset="2"/>
              </a:rPr>
              <a:t> +</a:t>
            </a:r>
            <a:r>
              <a:rPr lang="en-US" sz="2400"/>
              <a:t>        1 </a:t>
            </a:r>
            <a:r>
              <a:rPr lang="en-US" sz="2400">
                <a:sym typeface="Wingdings" pitchFamily="-65" charset="2"/>
              </a:rPr>
              <a:t> </a:t>
            </a:r>
            <a:r>
              <a:rPr lang="en-US" sz="2400"/>
              <a:t>– </a:t>
            </a:r>
          </a:p>
          <a:p>
            <a:pPr lvl="1"/>
            <a:r>
              <a:rPr lang="en-US" sz="2400"/>
              <a:t>Rest of bits can be numerical value of number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Representation called </a:t>
            </a:r>
            <a:r>
              <a:rPr lang="en-US" sz="2800" u="sng">
                <a:solidFill>
                  <a:srgbClr val="AB10D2"/>
                </a:solidFill>
                <a:ea typeface="ＭＳ Ｐゴシック" pitchFamily="-65" charset="-128"/>
                <a:cs typeface="ＭＳ Ｐゴシック" pitchFamily="-65" charset="-128"/>
              </a:rPr>
              <a:t>sign and magnitude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914400" y="5075238"/>
            <a:ext cx="7127875" cy="1249362"/>
            <a:chOff x="594" y="2059"/>
            <a:chExt cx="4490" cy="787"/>
          </a:xfrm>
        </p:grpSpPr>
        <p:sp>
          <p:nvSpPr>
            <p:cNvPr id="31768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9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70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71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3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74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10001</a:t>
              </a:r>
            </a:p>
          </p:txBody>
        </p:sp>
        <p:sp>
          <p:nvSpPr>
            <p:cNvPr id="31776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77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652463" y="1524000"/>
            <a:ext cx="7146925" cy="768350"/>
            <a:chOff x="477" y="2059"/>
            <a:chExt cx="4502" cy="484"/>
          </a:xfrm>
        </p:grpSpPr>
        <p:sp>
          <p:nvSpPr>
            <p:cNvPr id="31759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0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62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4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65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66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14400" y="1066800"/>
            <a:ext cx="7905750" cy="708025"/>
            <a:chOff x="914400" y="1066800"/>
            <a:chExt cx="7906430" cy="707886"/>
          </a:xfrm>
        </p:grpSpPr>
        <p:cxnSp>
          <p:nvCxnSpPr>
            <p:cNvPr id="31757" name="Straight Arrow Connector 30"/>
            <p:cNvCxnSpPr>
              <a:cxnSpLocks noChangeShapeType="1"/>
            </p:cNvCxnSpPr>
            <p:nvPr/>
          </p:nvCxnSpPr>
          <p:spPr bwMode="auto">
            <a:xfrm>
              <a:off x="914400" y="1524000"/>
              <a:ext cx="6553200" cy="1588"/>
            </a:xfrm>
            <a:prstGeom prst="straightConnector1">
              <a:avLst/>
            </a:prstGeom>
            <a:noFill/>
            <a:ln w="60325" cmpd="tri">
              <a:solidFill>
                <a:srgbClr val="FFA100"/>
              </a:solidFill>
              <a:round/>
              <a:headEnd/>
              <a:tailEnd type="arrow" w="sm" len="med"/>
            </a:ln>
          </p:spPr>
        </p:cxnSp>
        <p:sp>
          <p:nvSpPr>
            <p:cNvPr id="31758" name="Rectangle 32"/>
            <p:cNvSpPr>
              <a:spLocks noChangeArrowheads="1"/>
            </p:cNvSpPr>
            <p:nvPr/>
          </p:nvSpPr>
          <p:spPr bwMode="auto">
            <a:xfrm>
              <a:off x="7467600" y="1066800"/>
              <a:ext cx="135323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A100"/>
                  </a:solidFill>
                </a:rPr>
                <a:t>Binary</a:t>
              </a:r>
              <a:br>
                <a:rPr lang="en-US" sz="2000" b="1">
                  <a:solidFill>
                    <a:srgbClr val="FFA100"/>
                  </a:solidFill>
                </a:rPr>
              </a:br>
              <a:r>
                <a:rPr lang="en-US" sz="2000" b="1">
                  <a:solidFill>
                    <a:srgbClr val="FFA100"/>
                  </a:solidFill>
                </a:rPr>
                <a:t>odometer</a:t>
              </a:r>
              <a:endParaRPr lang="en-US" sz="4400" b="1">
                <a:solidFill>
                  <a:srgbClr val="FFA1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038600" y="4495800"/>
            <a:ext cx="4994275" cy="708025"/>
            <a:chOff x="4038600" y="4495800"/>
            <a:chExt cx="4993544" cy="707886"/>
          </a:xfrm>
        </p:grpSpPr>
        <p:cxnSp>
          <p:nvCxnSpPr>
            <p:cNvPr id="31755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4038600" y="4953001"/>
              <a:ext cx="3581400" cy="1"/>
            </a:xfrm>
            <a:prstGeom prst="straightConnector1">
              <a:avLst/>
            </a:prstGeom>
            <a:noFill/>
            <a:ln w="60325" cmpd="tri">
              <a:solidFill>
                <a:srgbClr val="AB10D2"/>
              </a:solidFill>
              <a:round/>
              <a:headEnd/>
              <a:tailEnd type="arrow" w="sm" len="med"/>
            </a:ln>
          </p:spPr>
        </p:cxnSp>
        <p:sp>
          <p:nvSpPr>
            <p:cNvPr id="31756" name="Rectangle 36"/>
            <p:cNvSpPr>
              <a:spLocks noChangeArrowheads="1"/>
            </p:cNvSpPr>
            <p:nvPr/>
          </p:nvSpPr>
          <p:spPr bwMode="auto">
            <a:xfrm>
              <a:off x="7620000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AB10D2"/>
                  </a:solidFill>
                </a:rPr>
                <a:t>Binary</a:t>
              </a:r>
              <a:br>
                <a:rPr lang="en-US" sz="2000" b="1">
                  <a:solidFill>
                    <a:srgbClr val="AB10D2"/>
                  </a:solidFill>
                </a:rPr>
              </a:br>
              <a:r>
                <a:rPr lang="en-US" sz="2000" b="1">
                  <a:solidFill>
                    <a:srgbClr val="AB10D2"/>
                  </a:solidFill>
                </a:rPr>
                <a:t>odometer</a:t>
              </a:r>
              <a:endParaRPr lang="en-US" sz="4400" b="1">
                <a:solidFill>
                  <a:srgbClr val="AB10D2"/>
                </a:solidFill>
              </a:endParaRPr>
            </a:p>
          </p:txBody>
        </p:sp>
      </p:grp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10800000">
            <a:off x="914400" y="63912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AB10D2"/>
            </a:solidFill>
            <a:round/>
            <a:headEnd/>
            <a:tailEnd type="arrow" w="sm" len="med"/>
          </a:ln>
        </p:spPr>
      </p:cxnSp>
      <p:sp>
        <p:nvSpPr>
          <p:cNvPr id="31753" name="Rectangle 46"/>
          <p:cNvSpPr>
            <a:spLocks noChangeArrowheads="1"/>
          </p:cNvSpPr>
          <p:nvPr/>
        </p:nvSpPr>
        <p:spPr bwMode="auto">
          <a:xfrm>
            <a:off x="1066800" y="6096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unsigned int</a:t>
            </a:r>
            <a:r>
              <a:rPr lang="en-US" sz="2800" b="1">
                <a:solidFill>
                  <a:schemeClr val="tx1"/>
                </a:solidFill>
              </a:rPr>
              <a:t>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54" name="Rectangle 47"/>
          <p:cNvSpPr>
            <a:spLocks noChangeArrowheads="1"/>
          </p:cNvSpPr>
          <p:nvPr/>
        </p:nvSpPr>
        <p:spPr bwMode="auto">
          <a:xfrm>
            <a:off x="5257800" y="601980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11138"/>
            <a:ext cx="75422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sign and magnitude?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9436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Arithmetic circuit complicated</a:t>
            </a:r>
          </a:p>
          <a:p>
            <a:pPr lvl="1"/>
            <a:r>
              <a:rPr lang="en-US"/>
              <a:t>Special steps depending whether signs are the same or not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</a:t>
            </a:r>
            <a:r>
              <a:rPr lang="en-US" u="sng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zeros</a:t>
            </a:r>
          </a:p>
          <a:p>
            <a:pPr lvl="1"/>
            <a:r>
              <a:rPr lang="en-US"/>
              <a:t> 0x00000000 = +0</a:t>
            </a:r>
            <a:r>
              <a:rPr lang="en-US" baseline="-25000"/>
              <a:t>ten</a:t>
            </a:r>
          </a:p>
          <a:p>
            <a:pPr lvl="1"/>
            <a:r>
              <a:rPr lang="en-US"/>
              <a:t> 0x80000000 = –0</a:t>
            </a:r>
            <a:r>
              <a:rPr lang="en-US" baseline="-25000"/>
              <a:t>ten</a:t>
            </a:r>
            <a:r>
              <a:rPr lang="en-US"/>
              <a:t> </a:t>
            </a:r>
          </a:p>
          <a:p>
            <a:pPr lvl="1"/>
            <a:r>
              <a:rPr lang="en-US"/>
              <a:t>What would two 0s mean for programming?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incrementing “binary odometer”, sometimes increases values, and sometimes decreases!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Therefore sign and magnitude abandoned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27019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Administrivia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066515"/>
          </a:xfrm>
        </p:spPr>
        <p:txBody>
          <a:bodyPr/>
          <a:lstStyle/>
          <a:p>
            <a:pPr>
              <a:lnSpc>
                <a:spcPct val="85000"/>
              </a:lnSpc>
              <a:buFont typeface="Times" charset="0"/>
              <a:buChar char="•"/>
              <a:defRPr/>
            </a:pPr>
            <a:r>
              <a:rPr lang="en-US" sz="2000"/>
              <a:t>Upcoming lectures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Next few lectures: Introduction to C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Lab overcrowding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Remember, you can go to ANY discussion (none, or one that doesn’t match with lab, or even more than one if you want)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Overcrowded labs - consider finishing at home and getting checkoffs in lab, or bringing laptop to lab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If you’re checked off in 1</a:t>
            </a:r>
            <a:r>
              <a:rPr lang="en-US" sz="1800" baseline="30000">
                <a:solidFill>
                  <a:srgbClr val="810A52"/>
                </a:solidFill>
                <a:ea typeface="ＭＳ Ｐゴシック" charset="-128"/>
              </a:rPr>
              <a:t>st</a:t>
            </a: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 hour, you get an extra point on the labs!</a:t>
            </a:r>
          </a:p>
          <a:p>
            <a:pPr marL="508000" lvl="1">
              <a:defRPr/>
            </a:pPr>
            <a:r>
              <a:rPr lang="en-US" sz="1800">
                <a:ea typeface="ＭＳ Ｐゴシック" charset="-128"/>
              </a:rPr>
              <a:t> TAs get 24x7 cardkey access (and will announce after-hours times)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Enrollment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It will work out, don’t worry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Soda locks doors @ 6:30pm &amp; on weekends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Look at class website, piazza often!</a:t>
            </a:r>
            <a:endParaRPr lang="en-US" sz="2800"/>
          </a:p>
          <a:p>
            <a:pPr marL="508000" lvl="1">
              <a:buFontTx/>
              <a:buNone/>
              <a:defRPr/>
            </a:pP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	http://inst.eecs.berkeley.edu/~cs61c/</a:t>
            </a:r>
            <a:b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</a:b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piazza.com</a:t>
            </a:r>
          </a:p>
        </p:txBody>
      </p:sp>
      <p:pic>
        <p:nvPicPr>
          <p:cNvPr id="3584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694237"/>
            <a:ext cx="18446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934200" y="6324600"/>
            <a:ext cx="209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/>
              <a:t>Iclickerskinz.com</a:t>
            </a:r>
            <a:endParaRPr lang="en-US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230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Great DeCal courses I supervise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543123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UCBUGG (3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UC Berkeley Undergraduate Graphics Group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TuTh 7-9pm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create a short 3D animation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(but they might have too many students, so admission not guaranteed)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http://ucbugg.berkeley.edu</a:t>
            </a:r>
            <a:endParaRPr lang="en-US" sz="2400">
              <a:latin typeface="Helvetica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MS-DOS X (2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Macintosh Software Developers for OS X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TuTh 5-7pm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program iOS devices!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(other than interest)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http://msdosx.berkeley.edu</a:t>
            </a:r>
            <a:endParaRPr lang="en-US" sz="2400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152400"/>
            <a:ext cx="6507162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Another try: complement the bits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31200" cy="28781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	 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00111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	–7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11000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Called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Note: positive numbers have leading 0s, negative numbers have leadings 1s.</a:t>
            </a:r>
          </a:p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14400" y="3268663"/>
            <a:ext cx="7127875" cy="1249362"/>
            <a:chOff x="594" y="2059"/>
            <a:chExt cx="4490" cy="787"/>
          </a:xfrm>
        </p:grpSpPr>
        <p:sp>
          <p:nvSpPr>
            <p:cNvPr id="39946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9948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9952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9953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39954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9955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</p:grp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508000" y="4851400"/>
            <a:ext cx="83312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What is -00000 ? Answer: 11111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positive numbers in N bits?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negative numbers?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62400" y="2819400"/>
            <a:ext cx="5181600" cy="708025"/>
            <a:chOff x="4038600" y="4495800"/>
            <a:chExt cx="5181600" cy="707886"/>
          </a:xfrm>
        </p:grpSpPr>
        <p:cxnSp>
          <p:nvCxnSpPr>
            <p:cNvPr id="39944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4038600" y="4953000"/>
              <a:ext cx="3810000" cy="2"/>
            </a:xfrm>
            <a:prstGeom prst="straightConnector1">
              <a:avLst/>
            </a:prstGeom>
            <a:noFill/>
            <a:ln w="60325" cmpd="tri">
              <a:solidFill>
                <a:srgbClr val="E00000"/>
              </a:solidFill>
              <a:round/>
              <a:headEnd/>
              <a:tailEnd type="arrow" w="sm" len="med"/>
            </a:ln>
          </p:spPr>
        </p:cxnSp>
        <p:sp>
          <p:nvSpPr>
            <p:cNvPr id="39945" name="Rectangle 17"/>
            <p:cNvSpPr>
              <a:spLocks noChangeArrowheads="1"/>
            </p:cNvSpPr>
            <p:nvPr/>
          </p:nvSpPr>
          <p:spPr bwMode="auto">
            <a:xfrm>
              <a:off x="7808056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E00000"/>
                  </a:solidFill>
                </a:rPr>
                <a:t>Binary</a:t>
              </a:r>
              <a:br>
                <a:rPr lang="en-US" sz="2000" b="1">
                  <a:solidFill>
                    <a:srgbClr val="E00000"/>
                  </a:solidFill>
                </a:rPr>
              </a:br>
              <a:r>
                <a:rPr lang="en-US" sz="2000" b="1">
                  <a:solidFill>
                    <a:srgbClr val="E00000"/>
                  </a:solidFill>
                </a:rPr>
                <a:t>odometer</a:t>
              </a:r>
              <a:endParaRPr lang="en-US" sz="4400" b="1">
                <a:solidFill>
                  <a:srgbClr val="E00000"/>
                </a:solidFill>
              </a:endParaRPr>
            </a:p>
          </p:txBody>
        </p:sp>
      </p:grp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>
            <a:off x="838200" y="47148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E000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424738" cy="490537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610600" cy="4730750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Arithmetic still a somewhat complicated.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Still two zeros</a:t>
            </a:r>
          </a:p>
          <a:p>
            <a:pPr lvl="1"/>
            <a:r>
              <a:rPr lang="en-US">
                <a:latin typeface="Helvetica"/>
                <a:cs typeface="Helvetica"/>
              </a:rPr>
              <a:t> 0x00000000 = +0</a:t>
            </a:r>
            <a:r>
              <a:rPr lang="en-US" baseline="-25000">
                <a:latin typeface="Helvetica"/>
                <a:cs typeface="Helvetica"/>
              </a:rPr>
              <a:t>ten</a:t>
            </a:r>
          </a:p>
          <a:p>
            <a:pPr lvl="1"/>
            <a:r>
              <a:rPr lang="en-US">
                <a:latin typeface="Helvetica"/>
                <a:cs typeface="Helvetica"/>
              </a:rPr>
              <a:t> 0xFFFFFFFF = -0</a:t>
            </a:r>
            <a:r>
              <a:rPr lang="en-US" baseline="-25000">
                <a:latin typeface="Helvetica"/>
                <a:cs typeface="Helvetica"/>
              </a:rPr>
              <a:t>ten</a:t>
            </a:r>
            <a:r>
              <a:rPr lang="en-US">
                <a:latin typeface="Helvetica"/>
                <a:cs typeface="Helvetica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Although used for a while on some computer products, one’s complement was eventually abandoned because another solution was better.</a:t>
            </a:r>
          </a:p>
          <a:p>
            <a:pPr lvl="1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75500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Standard Negative # Representation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6097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Problem is the negative mappings “overlap” with the positive ones (the two 0s). Want to shift the negative mappings left by one.</a:t>
            </a:r>
          </a:p>
          <a:p>
            <a:pPr lvl="1"/>
            <a:r>
              <a:rPr lang="en-US" sz="2400"/>
              <a:t>Solution! For negative numbers, complement, then add 1 to the result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As with sign and magnitude, &amp; one’s compl.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leading 0s  positive, leading 1s  negative</a:t>
            </a:r>
          </a:p>
          <a:p>
            <a:pPr lvl="1"/>
            <a:r>
              <a:rPr lang="en-US" sz="2400"/>
              <a:t>000000...xxx  is ≥ 0, 111111...xxx is &lt; 0</a:t>
            </a:r>
          </a:p>
          <a:p>
            <a:pPr lvl="1"/>
            <a:r>
              <a:rPr lang="en-US" sz="2400"/>
              <a:t>except 1…1111 is -1, not -0 (as in sign &amp; mag.)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This representation is </a:t>
            </a:r>
            <a:r>
              <a:rPr lang="en-US" sz="2800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</a:p>
          <a:p>
            <a:pPr lvl="1"/>
            <a:r>
              <a:rPr lang="en-US" sz="2400"/>
              <a:t>This makes the hardware simple!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52400" y="6172200"/>
            <a:ext cx="8839200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(Also 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short</a:t>
            </a:r>
            <a:r>
              <a:rPr lang="en-US" sz="2800" b="1">
                <a:solidFill>
                  <a:schemeClr val="tx1"/>
                </a:solidFill>
              </a:rPr>
              <a:t>,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long long</a:t>
            </a:r>
            <a:r>
              <a:rPr lang="en-US" sz="2800" b="1">
                <a:solidFill>
                  <a:schemeClr val="tx1"/>
                </a:solidFill>
              </a:rPr>
              <a:t>, …,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0" y="57912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>
                <a:solidFill>
                  <a:schemeClr val="tx1"/>
                </a:solidFill>
              </a:rPr>
              <a:t>, aka a “signed integer”)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228600"/>
            <a:ext cx="5622925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Formula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7212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Can represent positive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and negative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numbers in terms of the bit value times a power of 2:</a:t>
            </a:r>
          </a:p>
          <a:p>
            <a:pPr lvl="1">
              <a:buFontTx/>
              <a:buNone/>
            </a:pPr>
            <a:r>
              <a:rPr lang="en-US"/>
              <a:t>d</a:t>
            </a:r>
            <a:r>
              <a:rPr lang="en-US" baseline="-25000"/>
              <a:t>31 </a:t>
            </a:r>
            <a:r>
              <a:rPr lang="en-US"/>
              <a:t>x </a:t>
            </a:r>
            <a:r>
              <a:rPr lang="en-US">
                <a:solidFill>
                  <a:srgbClr val="008000"/>
                </a:solidFill>
              </a:rPr>
              <a:t>-(2</a:t>
            </a:r>
            <a:r>
              <a:rPr lang="en-US" baseline="30000">
                <a:solidFill>
                  <a:srgbClr val="008000"/>
                </a:solidFill>
              </a:rPr>
              <a:t>31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 </a:t>
            </a:r>
            <a:r>
              <a:rPr lang="en-US"/>
              <a:t>+ d</a:t>
            </a:r>
            <a:r>
              <a:rPr lang="en-US" baseline="-25000"/>
              <a:t>30 </a:t>
            </a:r>
            <a:r>
              <a:rPr lang="en-US"/>
              <a:t>x 2</a:t>
            </a:r>
            <a:r>
              <a:rPr lang="en-US" baseline="30000"/>
              <a:t>30</a:t>
            </a:r>
            <a:r>
              <a:rPr lang="en-US"/>
              <a:t> + ... + d</a:t>
            </a:r>
            <a:r>
              <a:rPr lang="en-US" baseline="-25000"/>
              <a:t>2 </a:t>
            </a:r>
            <a:r>
              <a:rPr lang="en-US"/>
              <a:t>x 2</a:t>
            </a:r>
            <a:r>
              <a:rPr lang="en-US" baseline="30000"/>
              <a:t>2</a:t>
            </a:r>
            <a:r>
              <a:rPr lang="en-US"/>
              <a:t> + d</a:t>
            </a:r>
            <a:r>
              <a:rPr lang="en-US" baseline="-25000"/>
              <a:t>1 </a:t>
            </a:r>
            <a:r>
              <a:rPr lang="en-US"/>
              <a:t>x 2</a:t>
            </a:r>
            <a:r>
              <a:rPr lang="en-US" baseline="30000"/>
              <a:t>1</a:t>
            </a:r>
            <a:r>
              <a:rPr lang="en-US"/>
              <a:t> + d</a:t>
            </a:r>
            <a:r>
              <a:rPr lang="en-US" baseline="-25000"/>
              <a:t>0 </a:t>
            </a:r>
            <a:r>
              <a:rPr lang="en-US"/>
              <a:t>x 2</a:t>
            </a:r>
            <a:r>
              <a:rPr lang="en-US" baseline="30000"/>
              <a:t>0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1101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in a nibble?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1x-(2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</a:t>
            </a:r>
            <a:r>
              <a:rPr lang="en-US"/>
              <a:t>+ 1x2</a:t>
            </a:r>
            <a:r>
              <a:rPr lang="en-US" baseline="30000"/>
              <a:t>2 </a:t>
            </a:r>
            <a:r>
              <a:rPr lang="en-US"/>
              <a:t>+ 0x2</a:t>
            </a:r>
            <a:r>
              <a:rPr lang="en-US" baseline="30000"/>
              <a:t>1 </a:t>
            </a:r>
            <a:r>
              <a:rPr lang="en-US"/>
              <a:t>+ 1x2</a:t>
            </a:r>
            <a:r>
              <a:rPr lang="en-US" baseline="30000"/>
              <a:t>0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 baseline="30000"/>
              <a:t> </a:t>
            </a:r>
            <a:r>
              <a:rPr lang="en-US"/>
              <a:t>+ 2</a:t>
            </a:r>
            <a:r>
              <a:rPr lang="en-US" baseline="30000"/>
              <a:t>2 </a:t>
            </a:r>
            <a:r>
              <a:rPr lang="en-US"/>
              <a:t>+ 0 + 2</a:t>
            </a:r>
            <a:r>
              <a:rPr lang="en-US" baseline="30000"/>
              <a:t>0</a:t>
            </a:r>
            <a:endParaRPr lang="en-US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+ 4 + 0 + 1 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+ 5</a:t>
            </a:r>
            <a:endParaRPr lang="en-US" baseline="-25000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-3</a:t>
            </a:r>
            <a:r>
              <a:rPr lang="en-US" baseline="-25000">
                <a:solidFill>
                  <a:srgbClr val="008000"/>
                </a:solidFill>
              </a:rPr>
              <a:t>ten</a:t>
            </a:r>
            <a:endParaRPr lang="en-US" sz="2000" baseline="30000"/>
          </a:p>
        </p:txBody>
      </p:sp>
      <p:sp>
        <p:nvSpPr>
          <p:cNvPr id="1385476" name="Oval 4"/>
          <p:cNvSpPr>
            <a:spLocks noChangeArrowheads="1"/>
          </p:cNvSpPr>
          <p:nvPr/>
        </p:nvSpPr>
        <p:spPr bwMode="auto">
          <a:xfrm>
            <a:off x="1338263" y="1676400"/>
            <a:ext cx="969962" cy="762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pic>
        <p:nvPicPr>
          <p:cNvPr id="46085" name="Picture 12" descr="facev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75" y="4724400"/>
            <a:ext cx="12160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267200" y="3962400"/>
            <a:ext cx="4572000" cy="235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5000"/>
              </a:lnSpc>
              <a:spcAft>
                <a:spcPts val="5400"/>
              </a:spcAft>
            </a:pPr>
            <a:r>
              <a:rPr lang="en-US" sz="2800" b="1">
                <a:solidFill>
                  <a:schemeClr val="tx1"/>
                </a:solidFill>
              </a:rPr>
              <a:t>Example: -3 to +3 to -3 (again, in a nibble):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/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 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x’ : 0010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0011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()’: 1100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endParaRPr lang="en-US" sz="2800" b="1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3733800"/>
            <a:ext cx="4114800" cy="2819400"/>
          </a:xfrm>
          <a:prstGeom prst="rect">
            <a:avLst/>
          </a:prstGeom>
          <a:noFill/>
          <a:ln w="57150" cap="flat" cmpd="thickThin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37438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2’s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Number “line”: N = 5</a:t>
            </a:r>
          </a:p>
        </p:txBody>
      </p:sp>
      <p:sp>
        <p:nvSpPr>
          <p:cNvPr id="4813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3408362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non-negatives 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negatives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997200" y="12319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latin typeface="Arial" pitchFamily="-65" charset="0"/>
              </a:rPr>
              <a:t>0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043363" y="1527175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2549525" y="12747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-2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319338" y="4314825"/>
            <a:ext cx="6985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908300" y="4389438"/>
            <a:ext cx="698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-16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714750" y="4267200"/>
            <a:ext cx="5794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 flipV="1">
            <a:off x="3498850" y="3781425"/>
            <a:ext cx="387350" cy="14763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-3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000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-4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4157663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576888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75438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6764338" y="54864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2865438" y="6186488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819275" y="6186488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252413" y="6186488"/>
            <a:ext cx="1173162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438275" y="6186488"/>
            <a:ext cx="4810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72000" y="4648200"/>
            <a:ext cx="4384675" cy="833438"/>
            <a:chOff x="4953000" y="4343400"/>
            <a:chExt cx="4383944" cy="833644"/>
          </a:xfrm>
        </p:grpSpPr>
        <p:cxnSp>
          <p:nvCxnSpPr>
            <p:cNvPr id="48179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4953000" y="5150450"/>
              <a:ext cx="3950951" cy="26594"/>
            </a:xfrm>
            <a:prstGeom prst="straightConnector1">
              <a:avLst/>
            </a:prstGeom>
            <a:noFill/>
            <a:ln w="60325" cmpd="tri">
              <a:solidFill>
                <a:srgbClr val="00D900"/>
              </a:solidFill>
              <a:round/>
              <a:headEnd/>
              <a:tailEnd type="arrow" w="sm" len="med"/>
            </a:ln>
          </p:spPr>
        </p:cxnSp>
        <p:sp>
          <p:nvSpPr>
            <p:cNvPr id="48180" name="Rectangle 51"/>
            <p:cNvSpPr>
              <a:spLocks noChangeArrowheads="1"/>
            </p:cNvSpPr>
            <p:nvPr/>
          </p:nvSpPr>
          <p:spPr bwMode="auto">
            <a:xfrm>
              <a:off x="7924800" y="43434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D900"/>
                  </a:solidFill>
                </a:rPr>
                <a:t>Binary</a:t>
              </a:r>
              <a:br>
                <a:rPr lang="en-US" sz="2000" b="1">
                  <a:solidFill>
                    <a:srgbClr val="00D900"/>
                  </a:solidFill>
                </a:rPr>
              </a:br>
              <a:r>
                <a:rPr lang="en-US" sz="2000" b="1">
                  <a:solidFill>
                    <a:srgbClr val="00D900"/>
                  </a:solidFill>
                </a:rPr>
                <a:t>odometer</a:t>
              </a:r>
              <a:endParaRPr lang="en-US" sz="4400" b="1">
                <a:solidFill>
                  <a:srgbClr val="00D900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533400" y="6684963"/>
            <a:ext cx="3587750" cy="11112"/>
          </a:xfrm>
          <a:prstGeom prst="straightConnector1">
            <a:avLst/>
          </a:prstGeom>
          <a:noFill/>
          <a:ln w="60325" cmpd="tri">
            <a:solidFill>
              <a:srgbClr val="00D9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91288" cy="490538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Encoding: N = 5 (bias = -15)</a:t>
            </a:r>
          </a:p>
        </p:txBody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4029075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# = unsigned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    + bias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for N bits chosen as –(2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-1)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971800" y="1231900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-14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609725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-13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514600" y="1371600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16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90800" y="42672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074988" y="4367213"/>
            <a:ext cx="384175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714750" y="41910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</a:t>
            </a:r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 flipV="1">
            <a:off x="2590800" y="914400"/>
            <a:ext cx="7620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14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13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04800" y="6096000"/>
            <a:ext cx="1173163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1524000" y="60960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0386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2566988" y="60960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7742238" y="5495925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6696075" y="5495925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5129213" y="5486400"/>
            <a:ext cx="1173162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6315075" y="5495925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6149975"/>
            <a:ext cx="4613275" cy="708025"/>
            <a:chOff x="1295400" y="5845314"/>
            <a:chExt cx="4612544" cy="707886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1295400" y="6329407"/>
              <a:ext cx="3199893" cy="22221"/>
            </a:xfrm>
            <a:prstGeom prst="straightConnector1">
              <a:avLst/>
            </a:prstGeom>
            <a:noFill/>
            <a:ln w="60325" cap="flat" cmpd="tri" algn="ctr">
              <a:solidFill>
                <a:schemeClr val="accent6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  <p:sp>
          <p:nvSpPr>
            <p:cNvPr id="50231" name="Rectangle 51"/>
            <p:cNvSpPr>
              <a:spLocks noChangeArrowheads="1"/>
            </p:cNvSpPr>
            <p:nvPr/>
          </p:nvSpPr>
          <p:spPr bwMode="auto">
            <a:xfrm>
              <a:off x="4495800" y="5845314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FF"/>
                  </a:solidFill>
                </a:rPr>
                <a:t>Binary</a:t>
              </a:r>
              <a:br>
                <a:rPr lang="en-US" sz="2000" b="1">
                  <a:solidFill>
                    <a:srgbClr val="0000FF"/>
                  </a:solidFill>
                </a:rPr>
              </a:br>
              <a:r>
                <a:rPr lang="en-US" sz="2000" b="1">
                  <a:solidFill>
                    <a:srgbClr val="0000FF"/>
                  </a:solidFill>
                </a:rPr>
                <a:t>odometer</a:t>
              </a:r>
              <a:endParaRPr lang="en-US" sz="4400" b="1">
                <a:solidFill>
                  <a:srgbClr val="0000FF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4114800" y="5486400"/>
            <a:ext cx="4806950" cy="15875"/>
          </a:xfrm>
          <a:prstGeom prst="straightConnector1">
            <a:avLst/>
          </a:prstGeom>
          <a:noFill/>
          <a:ln w="60325" cmpd="tri">
            <a:solidFill>
              <a:srgbClr val="0536D2"/>
            </a:solidFill>
            <a:round/>
            <a:headEnd type="arrow" w="sm" len="med"/>
            <a:tailEnd type="none" w="sm" len="med"/>
          </a:ln>
        </p:spPr>
      </p:cxnSp>
      <p:sp>
        <p:nvSpPr>
          <p:cNvPr id="50227" name="Text Box 18"/>
          <p:cNvSpPr txBox="1">
            <a:spLocks noChangeArrowheads="1"/>
          </p:cNvSpPr>
          <p:nvPr/>
        </p:nvSpPr>
        <p:spPr bwMode="auto">
          <a:xfrm>
            <a:off x="4876800" y="434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01110</a:t>
            </a:r>
          </a:p>
        </p:txBody>
      </p:sp>
      <p:sp>
        <p:nvSpPr>
          <p:cNvPr id="50228" name="Text Box 28"/>
          <p:cNvSpPr txBox="1">
            <a:spLocks noChangeArrowheads="1"/>
          </p:cNvSpPr>
          <p:nvPr/>
        </p:nvSpPr>
        <p:spPr bwMode="auto">
          <a:xfrm>
            <a:off x="4267200" y="3657600"/>
            <a:ext cx="5032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50229" name="Text Box 41"/>
          <p:cNvSpPr txBox="1">
            <a:spLocks noChangeArrowheads="1"/>
          </p:cNvSpPr>
          <p:nvPr/>
        </p:nvSpPr>
        <p:spPr bwMode="auto">
          <a:xfrm>
            <a:off x="2895600" y="6096000"/>
            <a:ext cx="1143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542490" cy="490391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838200"/>
            <a:ext cx="8331200" cy="5461001"/>
          </a:xfrm>
        </p:spPr>
        <p:txBody>
          <a:bodyPr>
            <a:normAutofit/>
          </a:bodyPr>
          <a:lstStyle/>
          <a:p>
            <a:r>
              <a:rPr lang="en-US" dirty="0" smtClean="0"/>
              <a:t>CS61C: Learn 6 great ideas in computer architecture to enable high performance programming via parallelism, not just learn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Abstraction </a:t>
            </a:r>
            <a:br>
              <a:rPr lang="en-US" dirty="0" smtClean="0"/>
            </a:br>
            <a:r>
              <a:rPr lang="en-US" dirty="0" smtClean="0"/>
              <a:t>(Layers of Representation/Interpretation)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Performance Measurement and Improvement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Dependability via Redundancy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BA2A7E-5181-A840-825F-018EFA86B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Fall 2011 -- Lecture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D9E9C-D8D3-6448-9415-C0C506CA7261}" type="datetime1">
              <a:rPr lang="en-US" smtClean="0"/>
              <a:pPr/>
              <a:t>1/24/13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9658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best to represent -12.75?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267325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2s Complement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2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3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We can’t</a:t>
            </a:r>
          </a:p>
          <a:p>
            <a:pPr marL="514350" indent="-514350">
              <a:buFont typeface="Helvetica" pitchFamily="-65" charset="0"/>
              <a:buAutoNum type="alphaLcParenR"/>
            </a:pP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marL="514350" indent="-514350"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Shifting binary point means “divide number by some power of 2. E.g.,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= 1011.0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so (11/4)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 = 2.75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= 10.110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2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5222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68617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summary...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N bits  2</a:t>
            </a:r>
            <a:r>
              <a:rPr lang="en-US" sz="2400" baseline="30000">
                <a:solidFill>
                  <a:srgbClr val="800080"/>
                </a:solidFill>
                <a:latin typeface="Helvetica"/>
                <a:cs typeface="Helvetica"/>
              </a:rPr>
              <a:t>N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 things</a:t>
            </a:r>
            <a:r>
              <a:rPr lang="en-US" sz="2400">
                <a:latin typeface="Helvetica"/>
                <a:cs typeface="Helvetica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FFA100"/>
                </a:solidFill>
                <a:latin typeface="Helvetica"/>
                <a:cs typeface="Helvetica"/>
              </a:rPr>
              <a:t>unsigned </a:t>
            </a:r>
            <a:r>
              <a:rPr lang="en-US" sz="2400">
                <a:latin typeface="Helvetica"/>
                <a:cs typeface="Helvetica"/>
              </a:rPr>
              <a:t>(C99’s uint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 :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000">
                <a:latin typeface="Helvetica"/>
                <a:cs typeface="Helvetica"/>
              </a:rPr>
              <a:t> </a:t>
            </a:r>
            <a:endParaRPr lang="en-US" sz="11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2’s complement </a:t>
            </a:r>
            <a:r>
              <a:rPr lang="en-US" sz="2400">
                <a:latin typeface="Helvetica"/>
                <a:cs typeface="Helvetica"/>
              </a:rPr>
              <a:t>(C99’s 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 </a:t>
            </a:r>
            <a:r>
              <a:rPr lang="en-US" sz="2400">
                <a:latin typeface="Helvetica"/>
                <a:cs typeface="Helvetica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latin typeface="Helvetica"/>
                <a:cs typeface="Helvetica"/>
              </a:rPr>
              <a:t/>
            </a:r>
            <a:br>
              <a:rPr lang="en-US" sz="105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400">
                <a:latin typeface="Helvetica"/>
                <a:cs typeface="Helvetica"/>
              </a:rPr>
              <a:t> </a:t>
            </a:r>
            <a:endParaRPr lang="en-US" sz="60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Overflow: numbers </a:t>
            </a:r>
            <a:r>
              <a:rPr lang="en-US" sz="2000">
                <a:latin typeface="Helvetica"/>
                <a:cs typeface="Helvetica"/>
                <a:sym typeface="Symbol" charset="2"/>
              </a:rPr>
              <a:t></a:t>
            </a:r>
            <a:r>
              <a:rPr lang="en-US" sz="2400">
                <a:latin typeface="Helvetica"/>
                <a:cs typeface="Helvetica"/>
              </a:rPr>
              <a:t>; computers finite,errors! </a:t>
            </a:r>
          </a:p>
        </p:txBody>
      </p:sp>
      <p:grpSp>
        <p:nvGrpSpPr>
          <p:cNvPr id="53252" name="Group 27"/>
          <p:cNvGrpSpPr>
            <a:grpSpLocks/>
          </p:cNvGrpSpPr>
          <p:nvPr/>
        </p:nvGrpSpPr>
        <p:grpSpPr bwMode="auto">
          <a:xfrm>
            <a:off x="152400" y="3236912"/>
            <a:ext cx="8672513" cy="4032252"/>
            <a:chOff x="153" y="2231"/>
            <a:chExt cx="5463" cy="2540"/>
          </a:xfrm>
        </p:grpSpPr>
        <p:sp>
          <p:nvSpPr>
            <p:cNvPr id="5326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6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6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6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7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7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11110</a:t>
              </a:r>
            </a:p>
          </p:txBody>
        </p:sp>
        <p:sp>
          <p:nvSpPr>
            <p:cNvPr id="5327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7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5" name="Rectangle 25"/>
            <p:cNvSpPr>
              <a:spLocks noChangeArrowheads="1"/>
            </p:cNvSpPr>
            <p:nvPr/>
          </p:nvSpPr>
          <p:spPr bwMode="auto">
            <a:xfrm>
              <a:off x="153" y="2231"/>
              <a:ext cx="5463" cy="2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5325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5325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  <a:latin typeface="Helvetica"/>
                <a:cs typeface="Helvetica"/>
              </a:rPr>
              <a:t>META: Ain’t no free lunch</a:t>
            </a:r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5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5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6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6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6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390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REFERENCE: Which base do we use?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483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Decimal: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great for humans, especially when doing arithmetic</a:t>
            </a:r>
          </a:p>
          <a:p>
            <a:r>
              <a:rPr lang="en-US" sz="2800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Hex: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if human looking at long strings of binary numbers, its much easier to convert to hex and look 4 bits/symbol</a:t>
            </a:r>
          </a:p>
          <a:p>
            <a:pPr lvl="1"/>
            <a:r>
              <a:rPr lang="en-US" sz="2400"/>
              <a:t>Terrible for arithmetic on paper</a:t>
            </a:r>
          </a:p>
          <a:p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Binary: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what computers use; 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you will learn how computers do +, -, *, /</a:t>
            </a:r>
          </a:p>
          <a:p>
            <a:pPr lvl="1"/>
            <a:r>
              <a:rPr lang="en-US" sz="2400"/>
              <a:t>To a computer, numbers always binary</a:t>
            </a:r>
          </a:p>
          <a:p>
            <a:pPr lvl="1"/>
            <a:r>
              <a:rPr lang="en-US" sz="2400"/>
              <a:t>Regardless of how number is written:</a:t>
            </a:r>
          </a:p>
          <a:p>
            <a:pPr lvl="1"/>
            <a:r>
              <a:rPr lang="en-US" sz="2400"/>
              <a:t>32</a:t>
            </a:r>
            <a:r>
              <a:rPr lang="en-US" sz="2400" baseline="-25000"/>
              <a:t>ten</a:t>
            </a:r>
            <a:r>
              <a:rPr lang="en-US" sz="2400"/>
              <a:t> == 32</a:t>
            </a:r>
            <a:r>
              <a:rPr lang="en-US" sz="2400" baseline="-25000"/>
              <a:t>10</a:t>
            </a:r>
            <a:r>
              <a:rPr lang="en-US" sz="2400"/>
              <a:t> == 0x20 == 100000</a:t>
            </a:r>
            <a:r>
              <a:rPr lang="en-US" sz="2400" baseline="-25000"/>
              <a:t>2</a:t>
            </a:r>
            <a:r>
              <a:rPr lang="en-US" sz="2400"/>
              <a:t> == 0b100000</a:t>
            </a:r>
          </a:p>
          <a:p>
            <a:pPr lvl="1"/>
            <a:r>
              <a:rPr lang="en-US" sz="2400"/>
              <a:t>Use subscripts “ten”, “hex”, “two” in book, slides when might be confusing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5657799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Two’s Complement for N=32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3300"/>
            <a:ext cx="9144000" cy="5153719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8915400" algn="r"/>
              </a:tabLst>
            </a:pP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 0000 ... 0000  0000  0000  0000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 2,147,483,645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 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–3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One zero; 1st bit called </a:t>
            </a:r>
            <a:r>
              <a:rPr lang="en-US" sz="2800" u="sng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sign bit</a:t>
            </a: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 </a:t>
            </a: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1 “extra” negative:no positive 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1384452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4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5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7" name="Rectangle 9"/>
          <p:cNvSpPr>
            <a:spLocks noChangeArrowheads="1"/>
          </p:cNvSpPr>
          <p:nvPr/>
        </p:nvSpPr>
        <p:spPr bwMode="auto">
          <a:xfrm>
            <a:off x="0" y="45720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2" grpId="0" animBg="1"/>
      <p:bldP spid="1384453" grpId="0" animBg="1"/>
      <p:bldP spid="1384454" grpId="0" animBg="1"/>
      <p:bldP spid="1384455" grpId="0" animBg="1"/>
      <p:bldP spid="1384456" grpId="0" animBg="1"/>
      <p:bldP spid="1384457" grpId="0" animBg="1"/>
      <p:bldP spid="13844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211138"/>
            <a:ext cx="74517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Two’s comp. shortcut: Sign extension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09650"/>
            <a:ext cx="8275637" cy="5529263"/>
          </a:xfrm>
        </p:spPr>
        <p:txBody>
          <a:bodyPr/>
          <a:lstStyle/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Convert 2’s complement number rep. using n bits to more than n bits</a:t>
            </a:r>
          </a:p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Simply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replicate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most significant bit (sign bit) of smaller to fill new bits</a:t>
            </a:r>
          </a:p>
          <a:p>
            <a:pPr marL="400050" lvl="1" indent="57150"/>
            <a:r>
              <a:rPr lang="en-US"/>
              <a:t> 2’s comp. positive number has infinite 0s</a:t>
            </a:r>
          </a:p>
          <a:p>
            <a:pPr marL="400050" lvl="1" indent="57150"/>
            <a:r>
              <a:rPr lang="en-US"/>
              <a:t> 2’s comp. negative number has infinite 1s</a:t>
            </a:r>
          </a:p>
          <a:p>
            <a:pPr marL="400050" lvl="1" indent="57150"/>
            <a:r>
              <a:rPr lang="en-US"/>
              <a:t> Binary representation hides leading bits; </a:t>
            </a:r>
            <a:br>
              <a:rPr lang="en-US"/>
            </a:br>
            <a:r>
              <a:rPr lang="en-US"/>
              <a:t>sign extension restores some of them</a:t>
            </a:r>
          </a:p>
          <a:p>
            <a:pPr marL="400050" lvl="1" indent="57150"/>
            <a:r>
              <a:rPr lang="en-US"/>
              <a:t> 16-bit -4</a:t>
            </a:r>
            <a:r>
              <a:rPr lang="en-US" baseline="-25000"/>
              <a:t>ten</a:t>
            </a:r>
            <a:r>
              <a:rPr lang="en-US"/>
              <a:t> to 32-bit: 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1111 1111 1111 1111 1111 1111 1111 1100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endParaRPr lang="en-US" baseline="-2500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7054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Putting it all in perspective…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3429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“If the automobile had followed the same development cycle as the computer,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 Rolls-Royce would today cost $100,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get a million miles per gallon,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and explode once a year,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killing everyone inside.”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ArialMT" charset="0"/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	– </a:t>
            </a:r>
            <a:r>
              <a:rPr lang="en-US" i="1">
                <a:latin typeface="Arial-ItalicMT" charset="0"/>
                <a:ea typeface="ＭＳ Ｐゴシック" pitchFamily="-65" charset="-128"/>
                <a:cs typeface="ＭＳ Ｐゴシック" pitchFamily="-65" charset="-128"/>
              </a:rPr>
              <a:t>Robert X. Cringely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05200"/>
            <a:ext cx="2197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3190" name="Rectangle 6"/>
          <p:cNvSpPr>
            <a:spLocks noChangeArrowheads="1"/>
          </p:cNvSpPr>
          <p:nvPr/>
        </p:nvSpPr>
        <p:spPr bwMode="auto">
          <a:xfrm>
            <a:off x="914400" y="1719263"/>
            <a:ext cx="7543800" cy="446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1" name="Rectangle 7"/>
          <p:cNvSpPr>
            <a:spLocks noChangeArrowheads="1"/>
          </p:cNvSpPr>
          <p:nvPr/>
        </p:nvSpPr>
        <p:spPr bwMode="auto">
          <a:xfrm>
            <a:off x="914400" y="2133600"/>
            <a:ext cx="7543800" cy="4143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2514600"/>
            <a:ext cx="7543800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7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7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7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90" grpId="0" animBg="1"/>
      <p:bldP spid="1373191" grpId="0" animBg="1"/>
      <p:bldP spid="13731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695950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Data input: Analog </a:t>
            </a:r>
            <a:r>
              <a:rPr lang="en-US" smtClean="0">
                <a:latin typeface="Wingdings" pitchFamily="-65" charset="2"/>
                <a:ea typeface="Wingdings" pitchFamily="-65" charset="2"/>
                <a:cs typeface="Wingdings" pitchFamily="-65" charset="2"/>
              </a:rPr>
              <a:t></a:t>
            </a: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Digital</a:t>
            </a:r>
          </a:p>
        </p:txBody>
      </p:sp>
      <p:sp>
        <p:nvSpPr>
          <p:cNvPr id="21507" name="Content Placeholder 8"/>
          <p:cNvSpPr>
            <a:spLocks noGrp="1"/>
          </p:cNvSpPr>
          <p:nvPr>
            <p:ph sz="half" idx="1"/>
          </p:nvPr>
        </p:nvSpPr>
        <p:spPr>
          <a:xfrm>
            <a:off x="465138" y="990600"/>
            <a:ext cx="4183062" cy="5156200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Real world is analog!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To import analog information, we must do two things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Sample</a:t>
            </a:r>
          </a:p>
          <a:p>
            <a:pPr lvl="2"/>
            <a:r>
              <a:rPr lang="en-US" smtClean="0"/>
              <a:t> E.g., for a CD, every 44,100ths of a second, we ask a music signal how loud it is.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Quantize</a:t>
            </a:r>
          </a:p>
          <a:p>
            <a:pPr lvl="2"/>
            <a:r>
              <a:rPr lang="en-US" smtClean="0"/>
              <a:t> For every one of these samples, we figure out where, on a 16-bit (65,536 tic-mark)  “yardstick”, it lies.</a:t>
            </a:r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762000"/>
            <a:ext cx="3621087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97300" y="6096000"/>
            <a:ext cx="5346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2"/>
                </a:solidFill>
              </a:rPr>
              <a:t>www.joshuadysart.com/journal/archives/digital_sampling.gif</a:t>
            </a:r>
            <a:endParaRPr lang="en-US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6" descr="pr guardi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48" r="-748"/>
          <a:stretch>
            <a:fillRect/>
          </a:stretch>
        </p:blipFill>
        <p:spPr>
          <a:xfrm>
            <a:off x="568325" y="974725"/>
            <a:ext cx="3830638" cy="5032375"/>
          </a:xfrm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Digital data not nec born Analog…</a:t>
            </a:r>
          </a:p>
        </p:txBody>
      </p:sp>
      <p:pic>
        <p:nvPicPr>
          <p:cNvPr id="22532" name="Content Placeholder 9" descr="pov-plane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7" b="-2547"/>
          <a:stretch>
            <a:fillRect/>
          </a:stretch>
        </p:blipFill>
        <p:spPr>
          <a:xfrm>
            <a:off x="4686300" y="990600"/>
            <a:ext cx="3848100" cy="5029200"/>
          </a:xfrm>
        </p:spPr>
      </p:pic>
      <p:sp>
        <p:nvSpPr>
          <p:cNvPr id="22533" name="Rectangle 47"/>
          <p:cNvSpPr>
            <a:spLocks noChangeArrowheads="1"/>
          </p:cNvSpPr>
          <p:nvPr/>
        </p:nvSpPr>
        <p:spPr bwMode="auto">
          <a:xfrm>
            <a:off x="685800" y="6096000"/>
            <a:ext cx="78089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2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hof.povray.org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7880763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BIG IDEA: Bits can represent anything!!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2704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Characters?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26 letters  5 bits (2</a:t>
            </a:r>
            <a:r>
              <a:rPr lang="en-US" sz="2400" baseline="30000">
                <a:latin typeface="Helvetica"/>
                <a:cs typeface="Helvetica"/>
              </a:rPr>
              <a:t>5</a:t>
            </a:r>
            <a:r>
              <a:rPr lang="en-US" sz="2400">
                <a:latin typeface="Helvetica"/>
                <a:cs typeface="Helvetica"/>
              </a:rPr>
              <a:t> = 32)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upper/lower case + punctuation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  7 bits (in 8) (“ASCII”)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standard code to cover all the world’s languages  8,16,32 bits   (“Unicode”)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www.unicode.com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Logical values?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0  False, 1  True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colors ? Ex: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locations / addresses? commands?</a:t>
            </a:r>
            <a:endParaRPr lang="en-US" sz="2800">
              <a:solidFill>
                <a:srgbClr val="666600"/>
              </a:solidFill>
              <a:latin typeface="Helvetica"/>
              <a:ea typeface="ＭＳ Ｐゴシック" pitchFamily="-65" charset="-128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666600"/>
                </a:solidFill>
                <a:latin typeface="Helvetica"/>
                <a:ea typeface="ＭＳ Ｐゴシック" pitchFamily="-65" charset="-128"/>
                <a:cs typeface="Helvetica"/>
              </a:rPr>
              <a:t>MEMORIZE: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N bits 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  <a:sym typeface="Symbol" pitchFamily="-65" charset="2"/>
              </a:rPr>
              <a:t>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at most 2</a:t>
            </a:r>
            <a:r>
              <a:rPr lang="en-US" sz="2800" baseline="300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N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things</a:t>
            </a:r>
            <a:endParaRPr lang="en-US" sz="2800">
              <a:solidFill>
                <a:schemeClr val="hlink"/>
              </a:solidFill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1251039" cy="40011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Red (00)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495800" y="4648200"/>
            <a:ext cx="1507770" cy="40011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Green (01)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72200" y="4648200"/>
            <a:ext cx="1308271" cy="40011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Blue (11)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66700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202363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bits to represent 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198813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1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9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 = 3.14, so that’s 011 “.” 001 100)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64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(Since Macs are 64-bit machines)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Every bit the machine has!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∞  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11138"/>
            <a:ext cx="8872537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to do with representations of numbers?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60975"/>
          </a:xfrm>
        </p:spPr>
        <p:txBody>
          <a:bodyPr/>
          <a:lstStyle/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Just what we do with numbers!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Add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Multiply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Divide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Compare them</a:t>
            </a:r>
          </a:p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10 + 7 = 17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…so simple to add in binary that we can build circuits to do it!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subtraction just as you would in decimal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Comparison: How do you tell if X &gt; Y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668963" y="1966913"/>
            <a:ext cx="3233737" cy="2443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      1    0     1    0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+    0    1     1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-------------------------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1    0    0     0    1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6413" y="1477963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1477963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31908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if too big?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14400"/>
            <a:ext cx="8331200" cy="4128823"/>
          </a:xfrm>
        </p:spPr>
        <p:txBody>
          <a:bodyPr/>
          <a:lstStyle/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Binary bit patterns above are simply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representatives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of numbers.  Abstraction! Strictly speaking they are called “numerals”.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Numbers really have an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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number of digits</a:t>
            </a:r>
          </a:p>
          <a:p>
            <a:pPr marL="628650" lvl="1" indent="-228600"/>
            <a:r>
              <a:rPr lang="en-US" sz="2400"/>
              <a:t>with almost all being same (00…0 or 11…1) except for a few of the rightmost digits </a:t>
            </a:r>
          </a:p>
          <a:p>
            <a:pPr marL="628650" lvl="1" indent="-228600"/>
            <a:r>
              <a:rPr lang="en-US" sz="2400"/>
              <a:t>Just don’t normally show leading digits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If result of add (or -, *, / ) cannot be represented by these rightmost HW bits,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overflow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is said to have occurred.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1363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008188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25800" y="5359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346200" y="5940425"/>
            <a:ext cx="6948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57625" y="58562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61038" y="5805488"/>
            <a:ext cx="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588125" y="58181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7704138" y="5840413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281863" y="53371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555875" y="583723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460500" y="57975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018213" y="53292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95713" y="5900738"/>
            <a:ext cx="1765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unsigned</a:t>
            </a:r>
            <a:endParaRPr lang="en-US" sz="14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-38100" y="5943600"/>
            <a:ext cx="9207500" cy="635000"/>
          </a:xfrm>
          <a:custGeom>
            <a:avLst/>
            <a:gdLst>
              <a:gd name="T0" fmla="*/ 2147483647 w 5800"/>
              <a:gd name="T1" fmla="*/ 0 h 400"/>
              <a:gd name="T2" fmla="*/ 2147483647 w 5800"/>
              <a:gd name="T3" fmla="*/ 2147483647 h 400"/>
              <a:gd name="T4" fmla="*/ 2147483647 w 5800"/>
              <a:gd name="T5" fmla="*/ 2147483647 h 400"/>
              <a:gd name="T6" fmla="*/ 2147483647 w 5800"/>
              <a:gd name="T7" fmla="*/ 2147483647 h 400"/>
              <a:gd name="T8" fmla="*/ 2147483647 w 580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0"/>
              <a:gd name="T16" fmla="*/ 0 h 400"/>
              <a:gd name="T17" fmla="*/ 5800 w 580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0" h="400">
                <a:moveTo>
                  <a:pt x="5304" y="0"/>
                </a:moveTo>
                <a:cubicBezTo>
                  <a:pt x="5552" y="136"/>
                  <a:pt x="5800" y="272"/>
                  <a:pt x="5400" y="336"/>
                </a:cubicBezTo>
                <a:cubicBezTo>
                  <a:pt x="5000" y="400"/>
                  <a:pt x="3744" y="384"/>
                  <a:pt x="2904" y="384"/>
                </a:cubicBezTo>
                <a:cubicBezTo>
                  <a:pt x="2064" y="384"/>
                  <a:pt x="720" y="392"/>
                  <a:pt x="360" y="336"/>
                </a:cubicBezTo>
                <a:cubicBezTo>
                  <a:pt x="0" y="280"/>
                  <a:pt x="372" y="164"/>
                  <a:pt x="744" y="4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22058</TotalTime>
  <Pages>47</Pages>
  <Words>2176</Words>
  <Application>Microsoft Macintosh PowerPoint</Application>
  <PresentationFormat>Letter Paper (8.5x11 in)</PresentationFormat>
  <Paragraphs>321</Paragraphs>
  <Slides>24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Microsoft Office 98</vt:lpstr>
      <vt:lpstr>Slide 1</vt:lpstr>
      <vt:lpstr>Review</vt:lpstr>
      <vt:lpstr>Putting it all in perspective…</vt:lpstr>
      <vt:lpstr>Data input: Analog  Digital</vt:lpstr>
      <vt:lpstr>Digital data not nec born Analog…</vt:lpstr>
      <vt:lpstr>BIG IDEA: Bits can represent anything!!</vt:lpstr>
      <vt:lpstr>How many bits to represent π ?</vt:lpstr>
      <vt:lpstr>What to do with representations of numbers?</vt:lpstr>
      <vt:lpstr>What if too big?</vt:lpstr>
      <vt:lpstr>How to Represent Negative Numbers?</vt:lpstr>
      <vt:lpstr>Shortcomings of sign and magnitude?</vt:lpstr>
      <vt:lpstr>Administrivia</vt:lpstr>
      <vt:lpstr>Great DeCal courses I supervise</vt:lpstr>
      <vt:lpstr>Another try: complement the bits</vt:lpstr>
      <vt:lpstr>Shortcomings of One’s complement?</vt:lpstr>
      <vt:lpstr>Standard Negative # Representation</vt:lpstr>
      <vt:lpstr>Two’s Complement Formula </vt:lpstr>
      <vt:lpstr>2’s Complement Number “line”: N = 5</vt:lpstr>
      <vt:lpstr>Bias Encoding: N = 5 (bias = -15)</vt:lpstr>
      <vt:lpstr>How best to represent -12.75?</vt:lpstr>
      <vt:lpstr>And in summary...</vt:lpstr>
      <vt:lpstr>REFERENCE: Which base do we use?</vt:lpstr>
      <vt:lpstr>Two’s Complement for N=32</vt:lpstr>
      <vt:lpstr>Two’s comp. shortcut: Sign extension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1544</cp:revision>
  <cp:lastPrinted>2013-01-24T18:08:48Z</cp:lastPrinted>
  <dcterms:created xsi:type="dcterms:W3CDTF">2013-01-24T17:56:01Z</dcterms:created>
  <dcterms:modified xsi:type="dcterms:W3CDTF">2013-01-24T18:11:10Z</dcterms:modified>
</cp:coreProperties>
</file>