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09" r:id="rId2"/>
    <p:sldId id="1093" r:id="rId3"/>
    <p:sldId id="1070" r:id="rId4"/>
    <p:sldId id="1071" r:id="rId5"/>
    <p:sldId id="1072" r:id="rId6"/>
    <p:sldId id="1073" r:id="rId7"/>
    <p:sldId id="1074" r:id="rId8"/>
    <p:sldId id="1075" r:id="rId9"/>
    <p:sldId id="1076" r:id="rId10"/>
    <p:sldId id="1077" r:id="rId11"/>
    <p:sldId id="1078" r:id="rId12"/>
    <p:sldId id="1080" r:id="rId13"/>
    <p:sldId id="1091" r:id="rId14"/>
    <p:sldId id="1092" r:id="rId15"/>
    <p:sldId id="1081" r:id="rId16"/>
    <p:sldId id="1082" r:id="rId17"/>
    <p:sldId id="1083" r:id="rId18"/>
    <p:sldId id="1084" r:id="rId19"/>
    <p:sldId id="1085" r:id="rId20"/>
    <p:sldId id="1086" r:id="rId21"/>
    <p:sldId id="1087" r:id="rId22"/>
    <p:sldId id="1088" r:id="rId23"/>
    <p:sldId id="1089" r:id="rId24"/>
    <p:sldId id="1090" r:id="rId25"/>
    <p:sldId id="1079"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horzBarState="maximized">
    <p:restoredLeft sz="15620"/>
    <p:restoredTop sz="94660"/>
  </p:normalViewPr>
  <p:slideViewPr>
    <p:cSldViewPr>
      <p:cViewPr varScale="1">
        <p:scale>
          <a:sx n="166" d="100"/>
          <a:sy n="166" d="100"/>
        </p:scale>
        <p:origin x="-3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28638" y="4421188"/>
            <a:ext cx="6053137" cy="4189412"/>
          </a:xfrm>
          <a:noFill/>
          <a:ln w="9525"/>
        </p:spPr>
        <p:txBody>
          <a:bodyPr lIns="92320" tIns="45350" rIns="92320" bIns="45350"/>
          <a:lstStyle/>
          <a:p>
            <a:r>
              <a:rPr lang="en-US">
                <a:latin typeface="Arial" pitchFamily="-65" charset="0"/>
                <a:ea typeface="ＭＳ Ｐゴシック" pitchFamily="-65" charset="-128"/>
                <a:cs typeface="ＭＳ Ｐゴシック" pitchFamily="-65" charset="-128"/>
              </a:rPr>
              <a:t>Greet class</a:t>
            </a:r>
          </a:p>
        </p:txBody>
      </p:sp>
      <p:sp>
        <p:nvSpPr>
          <p:cNvPr id="1638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p:sp>
      <p:sp>
        <p:nvSpPr>
          <p:cNvPr id="3686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p:sp>
      <p:sp>
        <p:nvSpPr>
          <p:cNvPr id="4301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p:sp>
      <p:sp>
        <p:nvSpPr>
          <p:cNvPr id="4710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1026"/>
          <p:cNvSpPr>
            <a:spLocks noGrp="1" noRot="1" noChangeAspect="1" noChangeArrowheads="1"/>
          </p:cNvSpPr>
          <p:nvPr>
            <p:ph type="sldImg"/>
          </p:nvPr>
        </p:nvSpPr>
        <p:spPr>
          <a:solidFill>
            <a:srgbClr val="FFFFFF"/>
          </a:solidFill>
          <a:ln>
            <a:solidFill>
              <a:srgbClr val="000000"/>
            </a:solidFill>
          </a:ln>
        </p:spPr>
      </p:sp>
      <p:sp>
        <p:nvSpPr>
          <p:cNvPr id="51203"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59395"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1" tIns="44136" rIns="88271" bIns="44136"/>
          <a:lstStyle/>
          <a:p>
            <a:pPr marL="228600" indent="-228600"/>
            <a:r>
              <a:rPr lang="en-US">
                <a:latin typeface="Arial" pitchFamily="-65" charset="0"/>
                <a:ea typeface="ＭＳ Ｐゴシック" pitchFamily="-65" charset="-128"/>
                <a:cs typeface="ＭＳ Ｐゴシック" pitchFamily="-65" charset="-128"/>
              </a:rPr>
              <a:t>Answer: TFF = 5</a:t>
            </a:r>
          </a:p>
          <a:p>
            <a:pPr marL="228600" indent="-228600"/>
            <a:r>
              <a:rPr lang="en-US">
                <a:latin typeface="Arial" pitchFamily="-65" charset="0"/>
                <a:ea typeface="ＭＳ Ｐゴシック" pitchFamily="-65" charset="-128"/>
                <a:cs typeface="ＭＳ Ｐゴシック" pitchFamily="-65" charset="-128"/>
              </a:rPr>
              <a:t>1: F (we saw how to break up longer equations to smaller ones already)</a:t>
            </a:r>
          </a:p>
          <a:p>
            <a:pPr marL="228600" indent="-228600"/>
            <a:r>
              <a:rPr lang="en-US">
                <a:latin typeface="Arial" pitchFamily="-65" charset="0"/>
                <a:ea typeface="ＭＳ Ｐゴシック" pitchFamily="-65" charset="-128"/>
                <a:cs typeface="ＭＳ Ｐゴシック" pitchFamily="-65" charset="-128"/>
              </a:rPr>
              <a:t>2: F (Don’t forget that ints are 4 bytes wide)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Helvetica" charset="0"/>
              </a:rPr>
              <a:t>CS61C </a:t>
            </a:r>
            <a:r>
              <a:rPr lang="en-US" sz="1000" b="1">
                <a:solidFill>
                  <a:schemeClr val="accent2"/>
                </a:solidFill>
                <a:latin typeface="Helvetica" charset="0"/>
              </a:rPr>
              <a:t>L05 Introduction to MIPS Assembly Language : Arithmetic </a:t>
            </a:r>
            <a:r>
              <a:rPr lang="en-US" sz="1000" b="1">
                <a:solidFill>
                  <a:schemeClr val="tx1"/>
                </a:solidFill>
                <a:latin typeface="Helvetica" charset="0"/>
              </a:rPr>
              <a:t>(</a:t>
            </a:r>
            <a:fld id="{64165A08-A1FD-2D43-96CC-47899C2BFF8B}" type="slidenum">
              <a:rPr lang="en-US" sz="1000" b="1">
                <a:solidFill>
                  <a:schemeClr val="tx1"/>
                </a:solidFill>
                <a:latin typeface="Helvetica" charset="0"/>
              </a:rPr>
              <a:pPr>
                <a:defRPr/>
              </a:pPr>
              <a:t>‹#›</a:t>
            </a:fld>
            <a:r>
              <a:rPr lang="en-US" sz="1000" b="1">
                <a:solidFill>
                  <a:schemeClr val="tx1"/>
                </a:solidFill>
                <a:latin typeface="Helvetica" charset="0"/>
              </a:rPr>
              <a:t>)</a:t>
            </a:r>
          </a:p>
        </p:txBody>
      </p:sp>
      <p:sp>
        <p:nvSpPr>
          <p:cNvPr id="1035" name="Rectangle 11"/>
          <p:cNvSpPr>
            <a:spLocks noChangeArrowheads="1"/>
          </p:cNvSpPr>
          <p:nvPr userDrawn="1"/>
        </p:nvSpPr>
        <p:spPr bwMode="auto">
          <a:xfrm>
            <a:off x="7377460" y="6651625"/>
            <a:ext cx="176971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Helvetica" charset="0"/>
              </a:rPr>
              <a:t>Garcia, Spring</a:t>
            </a:r>
            <a:r>
              <a:rPr lang="en-US" sz="1000" b="1" baseline="0">
                <a:solidFill>
                  <a:schemeClr val="tx1"/>
                </a:solidFill>
                <a:latin typeface="Helvetica" charset="0"/>
              </a:rPr>
              <a:t> 2013</a:t>
            </a:r>
            <a:r>
              <a:rPr lang="en-US" sz="1000" b="1">
                <a:solidFill>
                  <a:schemeClr val="tx1"/>
                </a:solidFill>
                <a:latin typeface="Helvetica" charset="0"/>
              </a:rPr>
              <a:t>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latin typeface="Helvetica"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pitchFamily="-65"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pitchFamily="-65"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pitchFamily="-65"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62000" y="2927350"/>
            <a:ext cx="8077200" cy="1153649"/>
          </a:xfrm>
          <a:prstGeom prst="rect">
            <a:avLst/>
          </a:prstGeom>
          <a:solidFill>
            <a:srgbClr val="000550"/>
          </a:solidFill>
          <a:ln w="12700">
            <a:noFill/>
            <a:miter lim="800000"/>
            <a:headEnd/>
            <a:tailEnd/>
          </a:ln>
        </p:spPr>
        <p:txBody>
          <a:bodyPr lIns="63500" tIns="25400" rIns="63500" bIns="25400">
            <a:prstTxWarp prst="textNoShape">
              <a:avLst/>
            </a:prstTxWarp>
            <a:spAutoFit/>
          </a:bodyPr>
          <a:lstStyle/>
          <a:p>
            <a:pPr marL="203200" indent="-203200">
              <a:lnSpc>
                <a:spcPct val="95000"/>
              </a:lnSpc>
              <a:spcBef>
                <a:spcPct val="65000"/>
              </a:spcBef>
              <a:buSzPct val="100000"/>
              <a:buFont typeface="Times" pitchFamily="-65" charset="0"/>
              <a:buNone/>
              <a:tabLst>
                <a:tab pos="1660525" algn="l"/>
              </a:tabLst>
            </a:pPr>
            <a:r>
              <a:rPr lang="en-US" sz="2800" b="1">
                <a:solidFill>
                  <a:schemeClr val="bg1"/>
                </a:solidFill>
                <a:latin typeface="Helvetica"/>
                <a:cs typeface="Helvetica"/>
              </a:rPr>
              <a:t>		Lecturer SOE Dan Garcia</a:t>
            </a:r>
          </a:p>
          <a:p>
            <a:pPr marL="203200" indent="-203200">
              <a:lnSpc>
                <a:spcPct val="95000"/>
              </a:lnSpc>
              <a:spcBef>
                <a:spcPct val="65000"/>
              </a:spcBef>
              <a:buSzPct val="100000"/>
              <a:buFont typeface="Times" pitchFamily="-65" charset="0"/>
              <a:buNone/>
              <a:tabLst>
                <a:tab pos="1660525" algn="l"/>
              </a:tabLst>
            </a:pPr>
            <a:r>
              <a:rPr lang="en-US" sz="2800" b="1">
                <a:solidFill>
                  <a:schemeClr val="bg1"/>
                </a:solidFill>
                <a:latin typeface="Helvetica"/>
                <a:cs typeface="Helvetica"/>
              </a:rPr>
              <a:t>		www.cs.berkeley.edu/~ddgarcia</a:t>
            </a:r>
          </a:p>
        </p:txBody>
      </p:sp>
      <p:sp>
        <p:nvSpPr>
          <p:cNvPr id="15363" name="Rectangle 3"/>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latin typeface="Helvetica"/>
              <a:cs typeface="Helvetica"/>
            </a:endParaRPr>
          </a:p>
        </p:txBody>
      </p:sp>
      <p:sp>
        <p:nvSpPr>
          <p:cNvPr id="15364" name="Rectangle 4"/>
          <p:cNvSpPr>
            <a:spLocks noChangeArrowheads="1"/>
          </p:cNvSpPr>
          <p:nvPr/>
        </p:nvSpPr>
        <p:spPr bwMode="auto">
          <a:xfrm>
            <a:off x="0" y="-49213"/>
            <a:ext cx="9144000" cy="2773363"/>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bg2"/>
                </a:solidFill>
                <a:latin typeface="Courier"/>
                <a:cs typeface="Courier"/>
              </a:rPr>
              <a:t>inst.eecs.berkeley.edu/~cs61c</a:t>
            </a:r>
            <a:r>
              <a:rPr lang="en-US" sz="3200" b="1">
                <a:solidFill>
                  <a:schemeClr val="accent2"/>
                </a:solidFill>
                <a:latin typeface="Helvetica"/>
                <a:cs typeface="Helvetica"/>
              </a:rPr>
              <a:t> </a:t>
            </a:r>
            <a:br>
              <a:rPr lang="en-US" sz="3200" b="1">
                <a:solidFill>
                  <a:schemeClr val="accent2"/>
                </a:solidFill>
                <a:latin typeface="Helvetica"/>
                <a:cs typeface="Helvetica"/>
              </a:rPr>
            </a:br>
            <a:r>
              <a:rPr lang="en-US" sz="3600" b="1">
                <a:solidFill>
                  <a:schemeClr val="accent2"/>
                </a:solidFill>
                <a:latin typeface="Helvetica"/>
                <a:cs typeface="Helvetica"/>
              </a:rPr>
              <a:t>CS61C : Machine Structures</a:t>
            </a:r>
            <a:r>
              <a:rPr lang="en-US" sz="3200" b="1">
                <a:solidFill>
                  <a:schemeClr val="tx1"/>
                </a:solidFill>
                <a:latin typeface="Helvetica"/>
                <a:cs typeface="Helvetica"/>
              </a:rPr>
              <a:t/>
            </a:r>
            <a:br>
              <a:rPr lang="en-US" sz="3200" b="1">
                <a:solidFill>
                  <a:schemeClr val="tx1"/>
                </a:solidFill>
                <a:latin typeface="Helvetica"/>
                <a:cs typeface="Helvetica"/>
              </a:rPr>
            </a:br>
            <a:r>
              <a:rPr lang="en-US" sz="3200" b="1">
                <a:solidFill>
                  <a:schemeClr val="tx1"/>
                </a:solidFill>
                <a:latin typeface="Helvetica"/>
                <a:cs typeface="Helvetica"/>
              </a:rPr>
              <a:t/>
            </a:r>
            <a:br>
              <a:rPr lang="en-US" sz="3200" b="1">
                <a:solidFill>
                  <a:schemeClr val="tx1"/>
                </a:solidFill>
                <a:latin typeface="Helvetica"/>
                <a:cs typeface="Helvetica"/>
              </a:rPr>
            </a:br>
            <a:r>
              <a:rPr lang="en-US" sz="3200" b="1">
                <a:solidFill>
                  <a:schemeClr val="tx1"/>
                </a:solidFill>
                <a:latin typeface="Helvetica"/>
                <a:cs typeface="Helvetica"/>
              </a:rPr>
              <a:t> </a:t>
            </a:r>
            <a:r>
              <a:rPr lang="en-US" sz="3200" b="1">
                <a:solidFill>
                  <a:schemeClr val="accent2"/>
                </a:solidFill>
                <a:latin typeface="Helvetica"/>
                <a:cs typeface="Helvetica"/>
              </a:rPr>
              <a:t>Lecture 5 – Introduction to MIPS</a:t>
            </a:r>
            <a:br>
              <a:rPr lang="en-US" sz="3200" b="1">
                <a:solidFill>
                  <a:schemeClr val="accent2"/>
                </a:solidFill>
                <a:latin typeface="Helvetica"/>
                <a:cs typeface="Helvetica"/>
              </a:rPr>
            </a:br>
            <a:r>
              <a:rPr lang="en-US" sz="3200" b="1">
                <a:solidFill>
                  <a:schemeClr val="accent2"/>
                </a:solidFill>
                <a:latin typeface="Helvetica"/>
                <a:cs typeface="Helvetica"/>
              </a:rPr>
              <a:t>Assembly language : Arithmetic</a:t>
            </a:r>
            <a:br>
              <a:rPr lang="en-US" sz="3200" b="1">
                <a:solidFill>
                  <a:schemeClr val="accent2"/>
                </a:solidFill>
                <a:latin typeface="Helvetica"/>
                <a:cs typeface="Helvetica"/>
              </a:rPr>
            </a:br>
            <a:r>
              <a:rPr lang="en-US" sz="3200" b="1">
                <a:solidFill>
                  <a:schemeClr val="accent2"/>
                </a:solidFill>
                <a:latin typeface="Helvetica"/>
                <a:cs typeface="Helvetica"/>
              </a:rPr>
              <a:t/>
            </a:r>
            <a:br>
              <a:rPr lang="en-US" sz="3200" b="1">
                <a:solidFill>
                  <a:schemeClr val="accent2"/>
                </a:solidFill>
                <a:latin typeface="Helvetica"/>
                <a:cs typeface="Helvetica"/>
              </a:rPr>
            </a:br>
            <a:r>
              <a:rPr lang="en-US" sz="3200" b="1">
                <a:solidFill>
                  <a:schemeClr val="accent2"/>
                </a:solidFill>
                <a:latin typeface="Helvetica"/>
                <a:cs typeface="Helvetica"/>
              </a:rPr>
              <a:t> </a:t>
            </a:r>
            <a:r>
              <a:rPr lang="en-US" sz="3200" b="1">
                <a:solidFill>
                  <a:schemeClr val="tx1"/>
                </a:solidFill>
                <a:latin typeface="Helvetica"/>
                <a:cs typeface="Helvetica"/>
              </a:rPr>
              <a:t>2013-02-01</a:t>
            </a:r>
          </a:p>
        </p:txBody>
      </p:sp>
      <p:sp>
        <p:nvSpPr>
          <p:cNvPr id="15365" name="Rectangle 25"/>
          <p:cNvSpPr>
            <a:spLocks noChangeArrowheads="1"/>
          </p:cNvSpPr>
          <p:nvPr/>
        </p:nvSpPr>
        <p:spPr bwMode="auto">
          <a:xfrm>
            <a:off x="-7938" y="4187825"/>
            <a:ext cx="6103938" cy="2093906"/>
          </a:xfrm>
          <a:prstGeom prst="rect">
            <a:avLst/>
          </a:prstGeom>
          <a:solidFill>
            <a:schemeClr val="bg1"/>
          </a:solidFill>
          <a:ln w="12700">
            <a:noFill/>
            <a:miter lim="800000"/>
            <a:headEnd/>
            <a:tailEnd/>
          </a:ln>
        </p:spPr>
        <p:txBody>
          <a:bodyPr wrap="square">
            <a:prstTxWarp prst="textNoShape">
              <a:avLst/>
            </a:prstTxWarp>
            <a:spAutoFit/>
          </a:bodyPr>
          <a:lstStyle/>
          <a:p>
            <a:pPr algn="r">
              <a:lnSpc>
                <a:spcPct val="90000"/>
              </a:lnSpc>
            </a:pPr>
            <a:r>
              <a:rPr lang="en-US" sz="2800" b="1">
                <a:solidFill>
                  <a:schemeClr val="tx2"/>
                </a:solidFill>
              </a:rPr>
              <a:t>China MIPS HPC! </a:t>
            </a:r>
            <a:r>
              <a:rPr lang="en-US" sz="3200" b="1">
                <a:solidFill>
                  <a:schemeClr val="tx2"/>
                </a:solidFill>
                <a:latin typeface="Symbol" pitchFamily="-65" charset="2"/>
              </a:rPr>
              <a:t></a:t>
            </a:r>
            <a:r>
              <a:rPr lang="en-US" sz="2600" b="1">
                <a:solidFill>
                  <a:schemeClr val="tx2"/>
                </a:solidFill>
              </a:rPr>
              <a:t> </a:t>
            </a:r>
            <a:r>
              <a:rPr lang="en-US" sz="2800" b="1">
                <a:solidFill>
                  <a:schemeClr val="tx2"/>
                </a:solidFill>
              </a:rPr>
              <a:t/>
            </a:r>
            <a:br>
              <a:rPr lang="en-US" sz="2800" b="1">
                <a:solidFill>
                  <a:schemeClr val="tx2"/>
                </a:solidFill>
              </a:rPr>
            </a:br>
            <a:r>
              <a:rPr lang="en-US" sz="2800" b="1">
                <a:solidFill>
                  <a:schemeClr val="tx1"/>
                </a:solidFill>
              </a:rPr>
              <a:t>China will make a</a:t>
            </a:r>
          </a:p>
          <a:p>
            <a:pPr algn="r">
              <a:lnSpc>
                <a:spcPct val="90000"/>
              </a:lnSpc>
            </a:pPr>
            <a:r>
              <a:rPr lang="en-US" sz="2800" b="1">
                <a:solidFill>
                  <a:schemeClr val="tx1"/>
                </a:solidFill>
              </a:rPr>
              <a:t>high-performance supercomputer, the new Dawning 6000 Super, out of MIPS proc! Quadrillion ops/sec! </a:t>
            </a:r>
            <a:endParaRPr lang="en-US" sz="2400" b="1">
              <a:solidFill>
                <a:schemeClr val="tx1"/>
              </a:solidFill>
            </a:endParaRPr>
          </a:p>
        </p:txBody>
      </p:sp>
      <p:sp>
        <p:nvSpPr>
          <p:cNvPr id="15366" name="Rectangle 26"/>
          <p:cNvSpPr>
            <a:spLocks noChangeArrowheads="1"/>
          </p:cNvSpPr>
          <p:nvPr/>
        </p:nvSpPr>
        <p:spPr bwMode="auto">
          <a:xfrm>
            <a:off x="1318868" y="6248400"/>
            <a:ext cx="7403201" cy="307777"/>
          </a:xfrm>
          <a:prstGeom prst="rect">
            <a:avLst/>
          </a:prstGeom>
          <a:noFill/>
          <a:ln w="12700">
            <a:noFill/>
            <a:miter lim="800000"/>
            <a:headEnd/>
            <a:tailEnd/>
          </a:ln>
        </p:spPr>
        <p:txBody>
          <a:bodyPr wrap="none">
            <a:prstTxWarp prst="textNoShape">
              <a:avLst/>
            </a:prstTxWarp>
            <a:spAutoFit/>
          </a:bodyPr>
          <a:lstStyle/>
          <a:p>
            <a:pPr algn="ctr"/>
            <a:r>
              <a:rPr lang="en-US" sz="1400" b="1">
                <a:solidFill>
                  <a:srgbClr val="800080"/>
                </a:solidFill>
                <a:latin typeface="Courier"/>
                <a:cs typeface="Courier"/>
              </a:rPr>
              <a:t>en.wikipedia.org/wiki/MIPS_architecture#MIPS-based_supercomputers/</a:t>
            </a:r>
          </a:p>
        </p:txBody>
      </p:sp>
      <p:pic>
        <p:nvPicPr>
          <p:cNvPr id="15367" name="Picture 5"/>
          <p:cNvPicPr>
            <a:picLocks noChangeAspect="1" noChangeArrowheads="1"/>
          </p:cNvPicPr>
          <p:nvPr/>
        </p:nvPicPr>
        <p:blipFill>
          <a:blip r:embed="rId3"/>
          <a:srcRect/>
          <a:stretch>
            <a:fillRect/>
          </a:stretch>
        </p:blipFill>
        <p:spPr bwMode="auto">
          <a:xfrm>
            <a:off x="247650" y="2057400"/>
            <a:ext cx="2114550" cy="2819400"/>
          </a:xfrm>
          <a:prstGeom prst="rect">
            <a:avLst/>
          </a:prstGeom>
          <a:noFill/>
          <a:ln w="9525">
            <a:noFill/>
            <a:miter lim="800000"/>
            <a:headEnd/>
            <a:tailEnd/>
          </a:ln>
        </p:spPr>
      </p:pic>
      <p:sp>
        <p:nvSpPr>
          <p:cNvPr id="15368" name="Rectangle 6"/>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pic>
        <p:nvPicPr>
          <p:cNvPr id="14" name="Picture 13"/>
          <p:cNvPicPr>
            <a:picLocks noChangeAspect="1"/>
          </p:cNvPicPr>
          <p:nvPr/>
        </p:nvPicPr>
        <p:blipFill>
          <a:blip r:embed="rId4"/>
          <a:stretch>
            <a:fillRect/>
          </a:stretch>
        </p:blipFill>
        <p:spPr>
          <a:xfrm>
            <a:off x="6172200" y="4221480"/>
            <a:ext cx="2806700" cy="201422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(4/4)</a:t>
            </a:r>
          </a:p>
        </p:txBody>
      </p:sp>
      <p:sp>
        <p:nvSpPr>
          <p:cNvPr id="33795" name="Rectangle 3"/>
          <p:cNvSpPr>
            <a:spLocks noGrp="1" noChangeArrowheads="1"/>
          </p:cNvSpPr>
          <p:nvPr>
            <p:ph type="body" idx="1"/>
          </p:nvPr>
        </p:nvSpPr>
        <p:spPr>
          <a:xfrm>
            <a:off x="685800" y="1143000"/>
            <a:ext cx="7848600" cy="5251694"/>
          </a:xfrm>
        </p:spPr>
        <p:txBody>
          <a:bodyPr/>
          <a:lstStyle/>
          <a:p>
            <a:r>
              <a:rPr lang="en-US">
                <a:latin typeface="Arial"/>
                <a:ea typeface="ＭＳ Ｐゴシック" pitchFamily="-65" charset="-128"/>
                <a:cs typeface="Arial"/>
              </a:rPr>
              <a:t>By convention, each register also has a name to make it easier to code</a:t>
            </a:r>
          </a:p>
          <a:p>
            <a:r>
              <a:rPr lang="en-US">
                <a:latin typeface="Arial"/>
                <a:ea typeface="ＭＳ Ｐゴシック" pitchFamily="-65" charset="-128"/>
                <a:cs typeface="Arial"/>
              </a:rPr>
              <a:t>For now:</a:t>
            </a:r>
          </a:p>
          <a:p>
            <a:pPr lvl="1">
              <a:buFontTx/>
              <a:buNone/>
            </a:pPr>
            <a:r>
              <a:rPr lang="en-US">
                <a:latin typeface="Arial"/>
                <a:cs typeface="Arial"/>
              </a:rPr>
              <a:t>$16 - $23</a:t>
            </a:r>
            <a:r>
              <a:rPr lang="en-US">
                <a:solidFill>
                  <a:schemeClr val="tx1"/>
                </a:solidFill>
                <a:latin typeface="Arial"/>
                <a:cs typeface="Arial"/>
                <a:sym typeface="Wingdings" pitchFamily="-65" charset="2"/>
              </a:rPr>
              <a:t></a:t>
            </a:r>
            <a:r>
              <a:rPr lang="en-US">
                <a:latin typeface="Arial"/>
                <a:cs typeface="Arial"/>
                <a:sym typeface="Wingdings" pitchFamily="-65" charset="2"/>
              </a:rPr>
              <a:t> </a:t>
            </a:r>
            <a:r>
              <a:rPr lang="en-US">
                <a:latin typeface="Arial"/>
                <a:cs typeface="Arial"/>
                <a:sym typeface="Wingdings" pitchFamily="-65" charset="2"/>
              </a:rPr>
              <a:t>$s0 - $s7</a:t>
            </a:r>
          </a:p>
          <a:p>
            <a:pPr lvl="1">
              <a:buFontTx/>
              <a:buNone/>
            </a:pPr>
            <a:r>
              <a:rPr lang="en-US">
                <a:latin typeface="Arial"/>
                <a:cs typeface="Arial"/>
                <a:sym typeface="Wingdings" pitchFamily="-65" charset="2"/>
              </a:rPr>
              <a:t>		(correspond to C variables)</a:t>
            </a:r>
          </a:p>
          <a:p>
            <a:pPr lvl="1">
              <a:buFontTx/>
              <a:buNone/>
            </a:pPr>
            <a:r>
              <a:rPr lang="en-US">
                <a:latin typeface="Arial"/>
                <a:cs typeface="Arial"/>
              </a:rPr>
              <a:t>$8 - $15	</a:t>
            </a:r>
            <a:r>
              <a:rPr lang="en-US">
                <a:solidFill>
                  <a:schemeClr val="tx1"/>
                </a:solidFill>
                <a:latin typeface="Arial"/>
                <a:cs typeface="Arial"/>
                <a:sym typeface="Wingdings" pitchFamily="-65" charset="2"/>
              </a:rPr>
              <a:t></a:t>
            </a:r>
            <a:r>
              <a:rPr lang="en-US">
                <a:latin typeface="Arial"/>
                <a:cs typeface="Arial"/>
                <a:sym typeface="Wingdings" pitchFamily="-65" charset="2"/>
              </a:rPr>
              <a:t> </a:t>
            </a:r>
            <a:r>
              <a:rPr lang="en-US">
                <a:latin typeface="Arial"/>
                <a:cs typeface="Arial"/>
                <a:sym typeface="Wingdings" pitchFamily="-65" charset="2"/>
              </a:rPr>
              <a:t>$t0 - $t7</a:t>
            </a:r>
          </a:p>
          <a:p>
            <a:pPr lvl="1">
              <a:buFontTx/>
              <a:buNone/>
            </a:pPr>
            <a:r>
              <a:rPr lang="en-US">
                <a:latin typeface="Arial"/>
                <a:cs typeface="Arial"/>
                <a:sym typeface="Wingdings" pitchFamily="-65" charset="2"/>
              </a:rPr>
              <a:t>		(correspond to temporary variables)</a:t>
            </a:r>
          </a:p>
          <a:p>
            <a:pPr lvl="1">
              <a:buFontTx/>
              <a:buNone/>
            </a:pPr>
            <a:r>
              <a:rPr lang="en-US">
                <a:latin typeface="Arial"/>
                <a:cs typeface="Arial"/>
                <a:sym typeface="Wingdings" pitchFamily="-65" charset="2"/>
              </a:rPr>
              <a:t>Later will explain other 16 register names</a:t>
            </a:r>
          </a:p>
          <a:p>
            <a:r>
              <a:rPr lang="en-US">
                <a:latin typeface="Arial"/>
                <a:ea typeface="ＭＳ Ｐゴシック" pitchFamily="-65" charset="-128"/>
                <a:cs typeface="Arial"/>
                <a:sym typeface="Wingdings" pitchFamily="-65" charset="2"/>
              </a:rPr>
              <a:t>In general, use names to make your code more readable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11138"/>
            <a:ext cx="5922963" cy="474662"/>
          </a:xfrm>
        </p:spPr>
        <p:txBody>
          <a:bodyPr/>
          <a:lstStyle/>
          <a:p>
            <a:r>
              <a:rPr lang="en-US">
                <a:ea typeface="ＭＳ Ｐゴシック" pitchFamily="-65" charset="-128"/>
                <a:cs typeface="ＭＳ Ｐゴシック" pitchFamily="-65" charset="-128"/>
              </a:rPr>
              <a:t>C, Java variables vs. registers</a:t>
            </a:r>
          </a:p>
        </p:txBody>
      </p:sp>
      <p:sp>
        <p:nvSpPr>
          <p:cNvPr id="35843" name="Rectangle 3"/>
          <p:cNvSpPr>
            <a:spLocks noGrp="1" noChangeArrowheads="1"/>
          </p:cNvSpPr>
          <p:nvPr>
            <p:ph type="body" idx="1"/>
          </p:nvPr>
        </p:nvSpPr>
        <p:spPr>
          <a:xfrm>
            <a:off x="685800" y="1143000"/>
            <a:ext cx="8153400" cy="5436359"/>
          </a:xfrm>
        </p:spPr>
        <p:txBody>
          <a:bodyPr/>
          <a:lstStyle/>
          <a:p>
            <a:r>
              <a:rPr lang="en-US">
                <a:latin typeface="Arial"/>
                <a:ea typeface="ＭＳ Ｐゴシック" pitchFamily="-65" charset="-128"/>
                <a:cs typeface="Arial"/>
              </a:rPr>
              <a:t>In C (and most High Level Languages) variables declared first and given a type</a:t>
            </a:r>
          </a:p>
          <a:p>
            <a:pPr lvl="1"/>
            <a:r>
              <a:rPr lang="en-US">
                <a:latin typeface="Arial"/>
                <a:cs typeface="Arial"/>
              </a:rPr>
              <a:t>Example:  </a:t>
            </a:r>
            <a:br>
              <a:rPr lang="en-US">
                <a:latin typeface="Arial"/>
                <a:cs typeface="Arial"/>
              </a:rPr>
            </a:br>
            <a:r>
              <a:rPr lang="en-US" sz="3200">
                <a:latin typeface="Courier"/>
                <a:cs typeface="Courier"/>
              </a:rPr>
              <a:t>int fahr, celsius; </a:t>
            </a:r>
            <a:br>
              <a:rPr lang="en-US" sz="3200">
                <a:latin typeface="Courier"/>
                <a:cs typeface="Courier"/>
              </a:rPr>
            </a:br>
            <a:r>
              <a:rPr lang="en-US" sz="3200">
                <a:latin typeface="Courier"/>
                <a:cs typeface="Courier"/>
              </a:rPr>
              <a:t>char a, b, c, d, e;</a:t>
            </a:r>
          </a:p>
          <a:p>
            <a:r>
              <a:rPr lang="en-US">
                <a:latin typeface="Arial"/>
                <a:ea typeface="ＭＳ Ｐゴシック" pitchFamily="-65" charset="-128"/>
                <a:cs typeface="Arial"/>
              </a:rPr>
              <a:t>Each variable can ONLY represent a value of the type it was declared as (cannot mix and match int and char variables).</a:t>
            </a:r>
          </a:p>
          <a:p>
            <a:r>
              <a:rPr lang="en-US">
                <a:latin typeface="Arial"/>
                <a:ea typeface="ＭＳ Ｐゴシック" pitchFamily="-65" charset="-128"/>
                <a:cs typeface="Arial"/>
              </a:rPr>
              <a:t>In Assembly Language, the registers have no type; operation determines how register contents are treated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11138"/>
            <a:ext cx="4729163" cy="474662"/>
          </a:xfrm>
        </p:spPr>
        <p:txBody>
          <a:bodyPr/>
          <a:lstStyle/>
          <a:p>
            <a:r>
              <a:rPr lang="en-US">
                <a:ea typeface="ＭＳ Ｐゴシック" pitchFamily="-65" charset="-128"/>
                <a:cs typeface="ＭＳ Ｐゴシック" pitchFamily="-65" charset="-128"/>
              </a:rPr>
              <a:t>Comments in Assembly</a:t>
            </a:r>
          </a:p>
        </p:txBody>
      </p:sp>
      <p:sp>
        <p:nvSpPr>
          <p:cNvPr id="37891" name="Rectangle 3"/>
          <p:cNvSpPr>
            <a:spLocks noGrp="1" noChangeArrowheads="1"/>
          </p:cNvSpPr>
          <p:nvPr>
            <p:ph type="body" idx="1"/>
          </p:nvPr>
        </p:nvSpPr>
        <p:spPr>
          <a:xfrm>
            <a:off x="685800" y="1143000"/>
            <a:ext cx="7848600" cy="4894160"/>
          </a:xfrm>
        </p:spPr>
        <p:txBody>
          <a:bodyPr/>
          <a:lstStyle/>
          <a:p>
            <a:r>
              <a:rPr lang="en-US">
                <a:latin typeface="Helvetica"/>
                <a:ea typeface="ＭＳ Ｐゴシック" pitchFamily="-65" charset="-128"/>
                <a:cs typeface="Helvetica"/>
              </a:rPr>
              <a:t>Another way to make your code more readable: comments!</a:t>
            </a:r>
          </a:p>
          <a:p>
            <a:r>
              <a:rPr lang="en-US">
                <a:latin typeface="Helvetica"/>
                <a:ea typeface="ＭＳ Ｐゴシック" pitchFamily="-65" charset="-128"/>
                <a:cs typeface="Helvetica"/>
              </a:rPr>
              <a:t>Hash (</a:t>
            </a:r>
            <a:r>
              <a:rPr lang="en-US">
                <a:solidFill>
                  <a:schemeClr val="bg2"/>
                </a:solidFill>
                <a:latin typeface="Helvetica"/>
                <a:ea typeface="ＭＳ Ｐゴシック" pitchFamily="-65" charset="-128"/>
                <a:cs typeface="Helvetica"/>
              </a:rPr>
              <a:t>#</a:t>
            </a:r>
            <a:r>
              <a:rPr lang="en-US">
                <a:latin typeface="Helvetica"/>
                <a:ea typeface="ＭＳ Ｐゴシック" pitchFamily="-65" charset="-128"/>
                <a:cs typeface="Helvetica"/>
              </a:rPr>
              <a:t>) is used for MIPS comments</a:t>
            </a:r>
          </a:p>
          <a:p>
            <a:pPr lvl="1"/>
            <a:r>
              <a:rPr lang="en-US">
                <a:latin typeface="Helvetica"/>
                <a:cs typeface="Helvetica"/>
              </a:rPr>
              <a:t>anything from hash mark to end of line is a comment and will be ignored</a:t>
            </a:r>
          </a:p>
          <a:p>
            <a:pPr lvl="1"/>
            <a:r>
              <a:rPr lang="en-US">
                <a:latin typeface="Helvetica"/>
                <a:cs typeface="Helvetica"/>
              </a:rPr>
              <a:t>This is just like the C99 </a:t>
            </a:r>
            <a:r>
              <a:rPr lang="en-US">
                <a:solidFill>
                  <a:schemeClr val="bg2"/>
                </a:solidFill>
                <a:latin typeface="Helvetica"/>
                <a:cs typeface="Helvetica"/>
              </a:rPr>
              <a:t>//</a:t>
            </a:r>
            <a:endParaRPr lang="en-US">
              <a:latin typeface="Helvetica"/>
              <a:cs typeface="Helvetica"/>
            </a:endParaRPr>
          </a:p>
          <a:p>
            <a:r>
              <a:rPr lang="en-US">
                <a:latin typeface="Helvetica"/>
                <a:ea typeface="ＭＳ Ｐゴシック" pitchFamily="-65" charset="-128"/>
                <a:cs typeface="Helvetica"/>
              </a:rPr>
              <a:t>Note: Different from C.</a:t>
            </a:r>
          </a:p>
          <a:p>
            <a:pPr lvl="1"/>
            <a:r>
              <a:rPr lang="en-US">
                <a:latin typeface="Helvetica"/>
                <a:cs typeface="Helvetica"/>
              </a:rPr>
              <a:t>C comments have format </a:t>
            </a:r>
            <a:br>
              <a:rPr lang="en-US">
                <a:latin typeface="Helvetica"/>
                <a:cs typeface="Helvetica"/>
              </a:rPr>
            </a:br>
            <a:r>
              <a:rPr lang="en-US">
                <a:solidFill>
                  <a:schemeClr val="bg2"/>
                </a:solidFill>
                <a:latin typeface="Helvetica"/>
                <a:cs typeface="Helvetica"/>
              </a:rPr>
              <a:t>/* comment */ </a:t>
            </a:r>
            <a:br>
              <a:rPr lang="en-US">
                <a:solidFill>
                  <a:schemeClr val="bg2"/>
                </a:solidFill>
                <a:latin typeface="Helvetica"/>
                <a:cs typeface="Helvetica"/>
              </a:rPr>
            </a:br>
            <a:r>
              <a:rPr lang="en-US">
                <a:latin typeface="Helvetica"/>
                <a:cs typeface="Helvetica"/>
              </a:rPr>
              <a:t>so they can span many lines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152400"/>
            <a:ext cx="1290818" cy="490391"/>
          </a:xfrm>
        </p:spPr>
        <p:txBody>
          <a:bodyPr/>
          <a:lstStyle/>
          <a:p>
            <a:r>
              <a:rPr lang="en-US">
                <a:ea typeface="ＭＳ Ｐゴシック" pitchFamily="-65" charset="-128"/>
                <a:cs typeface="ＭＳ Ｐゴシック" pitchFamily="-65" charset="-128"/>
              </a:rPr>
              <a:t>HW1?</a:t>
            </a:r>
          </a:p>
        </p:txBody>
      </p:sp>
      <p:sp>
        <p:nvSpPr>
          <p:cNvPr id="39939"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Almost 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Started. I’m in the mix.</a:t>
            </a:r>
          </a:p>
          <a:p>
            <a:pPr marL="514350" indent="-514350">
              <a:buFont typeface="Helvetica" pitchFamily="-65" charset="0"/>
              <a:buAutoNum type="alphaLcParenR"/>
            </a:pPr>
            <a:r>
              <a:rPr lang="en-US">
                <a:ea typeface="ＭＳ Ｐゴシック" pitchFamily="-65" charset="-128"/>
                <a:cs typeface="ＭＳ Ｐゴシック" pitchFamily="-65" charset="-128"/>
              </a:rPr>
              <a:t>Just basically read it.</a:t>
            </a:r>
          </a:p>
          <a:p>
            <a:pPr marL="514350" indent="-514350">
              <a:buFont typeface="Helvetica" pitchFamily="-65" charset="0"/>
              <a:buAutoNum type="alphaLcParenR"/>
            </a:pPr>
            <a:r>
              <a:rPr lang="en-US">
                <a:ea typeface="ＭＳ Ｐゴシック" pitchFamily="-65" charset="-128"/>
                <a:cs typeface="ＭＳ Ｐゴシック" pitchFamily="-65" charset="-128"/>
              </a:rPr>
              <a:t>Haven’t even started.</a:t>
            </a:r>
          </a:p>
        </p:txBody>
      </p:sp>
      <p:pic>
        <p:nvPicPr>
          <p:cNvPr id="39940" name="Picture 3"/>
          <p:cNvPicPr>
            <a:picLocks noChangeAspect="1"/>
          </p:cNvPicPr>
          <p:nvPr/>
        </p:nvPicPr>
        <p:blipFill>
          <a:blip r:embed="rId2"/>
          <a:srcRect l="7298" t="14340" r="10573" b="10814"/>
          <a:stretch>
            <a:fillRect/>
          </a:stretch>
        </p:blipFill>
        <p:spPr bwMode="auto">
          <a:xfrm>
            <a:off x="8305800" y="0"/>
            <a:ext cx="838200" cy="7635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2000" y="152400"/>
            <a:ext cx="7173913" cy="490538"/>
          </a:xfrm>
        </p:spPr>
        <p:txBody>
          <a:bodyPr/>
          <a:lstStyle/>
          <a:p>
            <a:r>
              <a:rPr lang="en-US">
                <a:ea typeface="ＭＳ Ｐゴシック" pitchFamily="-65" charset="-128"/>
                <a:cs typeface="ＭＳ Ｐゴシック" pitchFamily="-65" charset="-128"/>
              </a:rPr>
              <a:t>How many hours h on Homework 1?</a:t>
            </a:r>
          </a:p>
        </p:txBody>
      </p:sp>
      <p:sp>
        <p:nvSpPr>
          <p:cNvPr id="40963"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0 ≤ h &lt; 5</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5 ≤ h &lt; 10</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10 ≤ h &lt; 15</a:t>
            </a:r>
          </a:p>
          <a:p>
            <a:pPr marL="514350" indent="-514350">
              <a:buFont typeface="Helvetica" pitchFamily="-65" charset="0"/>
              <a:buAutoNum type="alphaLcParenR"/>
            </a:pPr>
            <a:r>
              <a:rPr lang="en-US">
                <a:ea typeface="ＭＳ Ｐゴシック" pitchFamily="-65" charset="-128"/>
                <a:cs typeface="ＭＳ Ｐゴシック" pitchFamily="-65" charset="-128"/>
              </a:rPr>
              <a:t>15 ≤ h &lt; 20</a:t>
            </a:r>
          </a:p>
          <a:p>
            <a:pPr marL="514350" indent="-514350">
              <a:buFont typeface="Helvetica" pitchFamily="-65" charset="0"/>
              <a:buAutoNum type="alphaLcParenR"/>
            </a:pPr>
            <a:r>
              <a:rPr lang="en-US">
                <a:ea typeface="ＭＳ Ｐゴシック" pitchFamily="-65" charset="-128"/>
                <a:cs typeface="ＭＳ Ｐゴシック" pitchFamily="-65" charset="-128"/>
              </a:rPr>
              <a:t>20 ≤ h</a:t>
            </a:r>
          </a:p>
        </p:txBody>
      </p:sp>
      <p:pic>
        <p:nvPicPr>
          <p:cNvPr id="40964" name="Picture 3"/>
          <p:cNvPicPr>
            <a:picLocks noChangeAspect="1"/>
          </p:cNvPicPr>
          <p:nvPr/>
        </p:nvPicPr>
        <p:blipFill>
          <a:blip r:embed="rId2"/>
          <a:srcRect l="7298" t="14340" r="10573" b="10814"/>
          <a:stretch>
            <a:fillRect/>
          </a:stretch>
        </p:blipFill>
        <p:spPr bwMode="auto">
          <a:xfrm>
            <a:off x="8229600" y="0"/>
            <a:ext cx="914400" cy="8334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11138"/>
            <a:ext cx="4478338" cy="474662"/>
          </a:xfrm>
        </p:spPr>
        <p:txBody>
          <a:bodyPr/>
          <a:lstStyle/>
          <a:p>
            <a:r>
              <a:rPr lang="en-US">
                <a:ea typeface="ＭＳ Ｐゴシック" pitchFamily="-65" charset="-128"/>
                <a:cs typeface="ＭＳ Ｐゴシック" pitchFamily="-65" charset="-128"/>
              </a:rPr>
              <a:t>Assembly Instructions</a:t>
            </a:r>
          </a:p>
        </p:txBody>
      </p:sp>
      <p:sp>
        <p:nvSpPr>
          <p:cNvPr id="41987" name="Rectangle 3"/>
          <p:cNvSpPr>
            <a:spLocks noGrp="1" noChangeArrowheads="1"/>
          </p:cNvSpPr>
          <p:nvPr>
            <p:ph type="body" idx="1"/>
          </p:nvPr>
        </p:nvSpPr>
        <p:spPr>
          <a:xfrm>
            <a:off x="685800" y="1143000"/>
            <a:ext cx="7848600" cy="4654550"/>
          </a:xfrm>
        </p:spPr>
        <p:txBody>
          <a:bodyPr/>
          <a:lstStyle/>
          <a:p>
            <a:r>
              <a:rPr lang="en-US">
                <a:ea typeface="ＭＳ Ｐゴシック" pitchFamily="-65" charset="-128"/>
                <a:cs typeface="ＭＳ Ｐゴシック" pitchFamily="-65" charset="-128"/>
              </a:rPr>
              <a:t>In assembly language, each statement (called an </a:t>
            </a:r>
            <a:r>
              <a:rPr lang="en-US" u="sng">
                <a:solidFill>
                  <a:schemeClr val="accent2"/>
                </a:solidFill>
                <a:ea typeface="ＭＳ Ｐゴシック" pitchFamily="-65" charset="-128"/>
                <a:cs typeface="ＭＳ Ｐゴシック" pitchFamily="-65" charset="-128"/>
              </a:rPr>
              <a:t>Instruction</a:t>
            </a:r>
            <a:r>
              <a:rPr lang="en-US">
                <a:ea typeface="ＭＳ Ｐゴシック" pitchFamily="-65" charset="-128"/>
                <a:cs typeface="ＭＳ Ｐゴシック" pitchFamily="-65" charset="-128"/>
              </a:rPr>
              <a:t>), executes exactly one of a short list of simple commands</a:t>
            </a:r>
          </a:p>
          <a:p>
            <a:r>
              <a:rPr lang="en-US">
                <a:ea typeface="ＭＳ Ｐゴシック" pitchFamily="-65" charset="-128"/>
                <a:cs typeface="ＭＳ Ｐゴシック" pitchFamily="-65" charset="-128"/>
              </a:rPr>
              <a:t>Unlike in C (and most other High Level Languages), each line of assembly code contains at most 1 instruction</a:t>
            </a:r>
          </a:p>
          <a:p>
            <a:r>
              <a:rPr lang="en-US">
                <a:ea typeface="ＭＳ Ｐゴシック" pitchFamily="-65" charset="-128"/>
                <a:cs typeface="ＭＳ Ｐゴシック" pitchFamily="-65" charset="-128"/>
              </a:rPr>
              <a:t>Instructions are related to operations (=, +, -, *, /) in C or Java</a:t>
            </a:r>
          </a:p>
          <a:p>
            <a:r>
              <a:rPr lang="en-US">
                <a:solidFill>
                  <a:srgbClr val="800080"/>
                </a:solidFill>
                <a:ea typeface="ＭＳ Ｐゴシック" pitchFamily="-65" charset="-128"/>
                <a:cs typeface="ＭＳ Ｐゴシック" pitchFamily="-65" charset="-128"/>
              </a:rPr>
              <a:t>Ok, enough already…gimme my MIPS!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211138"/>
            <a:ext cx="7024688" cy="474662"/>
          </a:xfrm>
        </p:spPr>
        <p:txBody>
          <a:bodyPr/>
          <a:lstStyle/>
          <a:p>
            <a:r>
              <a:rPr lang="en-US">
                <a:ea typeface="ＭＳ Ｐゴシック" pitchFamily="-65" charset="-128"/>
                <a:cs typeface="ＭＳ Ｐゴシック" pitchFamily="-65" charset="-128"/>
              </a:rPr>
              <a:t>MIPS Addition and Subtraction (1/4)</a:t>
            </a:r>
          </a:p>
        </p:txBody>
      </p:sp>
      <p:sp>
        <p:nvSpPr>
          <p:cNvPr id="44035" name="Rectangle 3"/>
          <p:cNvSpPr>
            <a:spLocks noGrp="1" noChangeArrowheads="1"/>
          </p:cNvSpPr>
          <p:nvPr>
            <p:ph type="body" idx="1"/>
          </p:nvPr>
        </p:nvSpPr>
        <p:spPr>
          <a:xfrm>
            <a:off x="533400" y="990600"/>
            <a:ext cx="8077200" cy="5378450"/>
          </a:xfrm>
        </p:spPr>
        <p:txBody>
          <a:bodyPr/>
          <a:lstStyle/>
          <a:p>
            <a:r>
              <a:rPr lang="en-US">
                <a:ea typeface="ＭＳ Ｐゴシック" pitchFamily="-65" charset="-128"/>
                <a:cs typeface="ＭＳ Ｐゴシック" pitchFamily="-65" charset="-128"/>
              </a:rPr>
              <a:t>Syntax of Instructions:</a:t>
            </a:r>
          </a:p>
          <a:p>
            <a:pPr lvl="1">
              <a:buFontTx/>
              <a:buNone/>
            </a:pPr>
            <a:r>
              <a:rPr lang="en-US">
                <a:solidFill>
                  <a:srgbClr val="800080"/>
                </a:solidFill>
              </a:rPr>
              <a:t>1	2,3,4</a:t>
            </a:r>
            <a:endParaRPr lang="en-US"/>
          </a:p>
          <a:p>
            <a:pPr lvl="1">
              <a:buFontTx/>
              <a:buNone/>
            </a:pPr>
            <a:r>
              <a:rPr lang="en-US"/>
              <a:t>where:</a:t>
            </a:r>
          </a:p>
          <a:p>
            <a:pPr lvl="1">
              <a:buFontTx/>
              <a:buNone/>
            </a:pPr>
            <a:r>
              <a:rPr lang="en-US"/>
              <a:t>1) operation by name </a:t>
            </a:r>
          </a:p>
          <a:p>
            <a:pPr lvl="1">
              <a:buFontTx/>
              <a:buNone/>
            </a:pPr>
            <a:r>
              <a:rPr lang="en-US"/>
              <a:t>2) operand getting result (“destination”)</a:t>
            </a:r>
          </a:p>
          <a:p>
            <a:pPr lvl="1">
              <a:buFontTx/>
              <a:buNone/>
            </a:pPr>
            <a:r>
              <a:rPr lang="en-US"/>
              <a:t>3) 1st operand for operation (“source1”)</a:t>
            </a:r>
          </a:p>
          <a:p>
            <a:pPr lvl="1">
              <a:buFontTx/>
              <a:buNone/>
            </a:pPr>
            <a:r>
              <a:rPr lang="en-US"/>
              <a:t>4) 2nd operand for operation (“source2”)</a:t>
            </a:r>
          </a:p>
          <a:p>
            <a:r>
              <a:rPr lang="en-US">
                <a:ea typeface="ＭＳ Ｐゴシック" pitchFamily="-65" charset="-128"/>
                <a:cs typeface="ＭＳ Ｐゴシック" pitchFamily="-65" charset="-128"/>
              </a:rPr>
              <a:t>Syntax is rigid:</a:t>
            </a:r>
          </a:p>
          <a:p>
            <a:pPr lvl="1"/>
            <a:r>
              <a:rPr lang="en-US"/>
              <a:t>1 operator, 3 operands</a:t>
            </a:r>
          </a:p>
          <a:p>
            <a:pPr lvl="1"/>
            <a:r>
              <a:rPr lang="en-US"/>
              <a:t>Why? </a:t>
            </a:r>
            <a:r>
              <a:rPr lang="en-US">
                <a:solidFill>
                  <a:srgbClr val="800080"/>
                </a:solidFill>
              </a:rPr>
              <a:t>Keep Hardware simple via regularity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(2/4)</a:t>
            </a:r>
          </a:p>
        </p:txBody>
      </p:sp>
      <p:sp>
        <p:nvSpPr>
          <p:cNvPr id="46083" name="Rectangle 3"/>
          <p:cNvSpPr>
            <a:spLocks noGrp="1" noChangeArrowheads="1"/>
          </p:cNvSpPr>
          <p:nvPr>
            <p:ph type="body" idx="1"/>
          </p:nvPr>
        </p:nvSpPr>
        <p:spPr>
          <a:xfrm>
            <a:off x="685800" y="1143000"/>
            <a:ext cx="8229600" cy="5817489"/>
          </a:xfrm>
        </p:spPr>
        <p:txBody>
          <a:bodyPr/>
          <a:lstStyle/>
          <a:p>
            <a:r>
              <a:rPr lang="en-US">
                <a:latin typeface="Helvetica"/>
                <a:ea typeface="ＭＳ Ｐゴシック" pitchFamily="-65" charset="-128"/>
                <a:cs typeface="Helvetica"/>
              </a:rPr>
              <a:t>Addition in Assembly</a:t>
            </a:r>
          </a:p>
          <a:p>
            <a:pPr lvl="1"/>
            <a:r>
              <a:rPr lang="en-US">
                <a:latin typeface="Helvetica"/>
                <a:cs typeface="Helvetica"/>
              </a:rPr>
              <a:t>Example:	</a:t>
            </a:r>
            <a:r>
              <a:rPr lang="en-US">
                <a:solidFill>
                  <a:srgbClr val="800080"/>
                </a:solidFill>
                <a:latin typeface="Courier"/>
                <a:cs typeface="Courier"/>
              </a:rPr>
              <a:t>add	$s0,$s1,$s2</a:t>
            </a:r>
            <a:r>
              <a:rPr lang="en-US">
                <a:latin typeface="Courier"/>
                <a:cs typeface="Courier"/>
              </a:rPr>
              <a:t> </a:t>
            </a:r>
            <a:r>
              <a:rPr lang="en-US">
                <a:latin typeface="Helvetica"/>
                <a:cs typeface="Helvetica"/>
              </a:rPr>
              <a:t>(in MIPS)</a:t>
            </a:r>
          </a:p>
          <a:p>
            <a:pPr lvl="1">
              <a:buFontTx/>
              <a:buNone/>
            </a:pPr>
            <a:r>
              <a:rPr lang="en-US">
                <a:latin typeface="Helvetica"/>
                <a:cs typeface="Helvetica"/>
              </a:rPr>
              <a:t>	Equivalent to:	a = b + c (in C)</a:t>
            </a:r>
          </a:p>
          <a:p>
            <a:pPr lvl="1">
              <a:buFontTx/>
              <a:buNone/>
            </a:pPr>
            <a:r>
              <a:rPr lang="en-US">
                <a:latin typeface="Helvetica"/>
                <a:cs typeface="Helvetica"/>
              </a:rPr>
              <a:t>where MIPS registers $s0,$s1,$s2 are associated with C variables a, b, c </a:t>
            </a:r>
          </a:p>
          <a:p>
            <a:r>
              <a:rPr lang="en-US">
                <a:latin typeface="Helvetica"/>
                <a:ea typeface="ＭＳ Ｐゴシック" pitchFamily="-65" charset="-128"/>
                <a:cs typeface="Helvetica"/>
              </a:rPr>
              <a:t>Subtraction in Assembly</a:t>
            </a:r>
          </a:p>
          <a:p>
            <a:pPr lvl="1"/>
            <a:r>
              <a:rPr lang="en-US">
                <a:latin typeface="Helvetica"/>
                <a:cs typeface="Helvetica"/>
              </a:rPr>
              <a:t>Example:	</a:t>
            </a:r>
            <a:r>
              <a:rPr lang="en-US">
                <a:solidFill>
                  <a:srgbClr val="800080"/>
                </a:solidFill>
                <a:latin typeface="Courier"/>
                <a:cs typeface="Courier"/>
              </a:rPr>
              <a:t>sub	$s3,$s4,$s5</a:t>
            </a:r>
            <a:r>
              <a:rPr lang="en-US">
                <a:latin typeface="Courier"/>
                <a:cs typeface="Courier"/>
              </a:rPr>
              <a:t> </a:t>
            </a:r>
            <a:r>
              <a:rPr lang="en-US">
                <a:latin typeface="Helvetica"/>
                <a:cs typeface="Helvetica"/>
              </a:rPr>
              <a:t>(in MIPS)</a:t>
            </a:r>
          </a:p>
          <a:p>
            <a:pPr lvl="1">
              <a:buFontTx/>
              <a:buNone/>
            </a:pPr>
            <a:r>
              <a:rPr lang="en-US">
                <a:latin typeface="Helvetica"/>
                <a:cs typeface="Helvetica"/>
              </a:rPr>
              <a:t>	Equivalent to:	d = e - f (in C)</a:t>
            </a:r>
          </a:p>
          <a:p>
            <a:pPr lvl="1">
              <a:buFontTx/>
              <a:buNone/>
            </a:pPr>
            <a:r>
              <a:rPr lang="en-US">
                <a:latin typeface="Helvetica"/>
                <a:cs typeface="Helvetica"/>
              </a:rPr>
              <a:t>where MIPS registers $s3,$s4,$s5 are associated with C variables d, e, f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(3/4)</a:t>
            </a:r>
          </a:p>
        </p:txBody>
      </p:sp>
      <p:sp>
        <p:nvSpPr>
          <p:cNvPr id="1815555" name="Rectangle 3"/>
          <p:cNvSpPr>
            <a:spLocks noGrp="1" noChangeArrowheads="1"/>
          </p:cNvSpPr>
          <p:nvPr>
            <p:ph type="body" idx="1"/>
          </p:nvPr>
        </p:nvSpPr>
        <p:spPr>
          <a:xfrm>
            <a:off x="609600" y="1066800"/>
            <a:ext cx="8153400" cy="5553315"/>
          </a:xfrm>
        </p:spPr>
        <p:txBody>
          <a:bodyPr/>
          <a:lstStyle/>
          <a:p>
            <a:r>
              <a:rPr lang="en-US">
                <a:latin typeface="Helvetica"/>
                <a:ea typeface="ＭＳ Ｐゴシック" pitchFamily="-65" charset="-128"/>
                <a:cs typeface="Helvetica"/>
              </a:rPr>
              <a:t>How to do the following C statement?</a:t>
            </a:r>
          </a:p>
          <a:p>
            <a:pPr algn="ctr">
              <a:buFont typeface="Times" pitchFamily="-65" charset="0"/>
              <a:buNone/>
            </a:pPr>
            <a:r>
              <a:rPr lang="en-US">
                <a:solidFill>
                  <a:schemeClr val="accent2"/>
                </a:solidFill>
                <a:latin typeface="Helvetica"/>
                <a:ea typeface="ＭＳ Ｐゴシック" pitchFamily="-65" charset="-128"/>
                <a:cs typeface="Helvetica"/>
              </a:rPr>
              <a:t>a = b + c + d - e;</a:t>
            </a:r>
            <a:endParaRPr lang="en-US">
              <a:latin typeface="Helvetica"/>
              <a:ea typeface="ＭＳ Ｐゴシック" pitchFamily="-65" charset="-128"/>
              <a:cs typeface="Helvetica"/>
            </a:endParaRPr>
          </a:p>
          <a:p>
            <a:r>
              <a:rPr lang="en-US">
                <a:latin typeface="Helvetica"/>
                <a:ea typeface="ＭＳ Ｐゴシック" pitchFamily="-65" charset="-128"/>
                <a:cs typeface="Helvetica"/>
              </a:rPr>
              <a:t>Break into multiple instructions</a:t>
            </a:r>
          </a:p>
          <a:p>
            <a:pPr lvl="1">
              <a:buFontTx/>
              <a:buNone/>
            </a:pPr>
            <a:r>
              <a:rPr lang="en-US">
                <a:latin typeface="Helvetica"/>
                <a:cs typeface="Helvetica"/>
              </a:rPr>
              <a:t>add $t0, $s1, $s2 </a:t>
            </a:r>
            <a:r>
              <a:rPr lang="en-US" i="1">
                <a:solidFill>
                  <a:schemeClr val="bg2"/>
                </a:solidFill>
                <a:latin typeface="Helvetica"/>
                <a:cs typeface="Helvetica"/>
              </a:rPr>
              <a:t># temp = b + c</a:t>
            </a:r>
            <a:endParaRPr lang="en-US" i="1">
              <a:latin typeface="Helvetica"/>
              <a:cs typeface="Helvetica"/>
            </a:endParaRPr>
          </a:p>
          <a:p>
            <a:pPr lvl="1">
              <a:buFontTx/>
              <a:buNone/>
            </a:pPr>
            <a:r>
              <a:rPr lang="en-US">
                <a:latin typeface="Helvetica"/>
                <a:cs typeface="Helvetica"/>
              </a:rPr>
              <a:t>add $t0, $t0, $s3 </a:t>
            </a:r>
            <a:r>
              <a:rPr lang="en-US" i="1">
                <a:solidFill>
                  <a:schemeClr val="bg2"/>
                </a:solidFill>
                <a:latin typeface="Helvetica"/>
                <a:cs typeface="Helvetica"/>
              </a:rPr>
              <a:t># temp = temp + d</a:t>
            </a:r>
          </a:p>
          <a:p>
            <a:pPr lvl="1">
              <a:buFontTx/>
              <a:buNone/>
            </a:pPr>
            <a:r>
              <a:rPr lang="en-US">
                <a:latin typeface="Helvetica"/>
                <a:cs typeface="Helvetica"/>
              </a:rPr>
              <a:t>sub $s0, $t0, $s4 </a:t>
            </a:r>
            <a:r>
              <a:rPr lang="en-US" i="1">
                <a:solidFill>
                  <a:schemeClr val="bg2"/>
                </a:solidFill>
                <a:latin typeface="Helvetica"/>
                <a:cs typeface="Helvetica"/>
              </a:rPr>
              <a:t># a = temp - e</a:t>
            </a:r>
            <a:endParaRPr lang="en-US">
              <a:solidFill>
                <a:schemeClr val="bg2"/>
              </a:solidFill>
              <a:latin typeface="Helvetica"/>
              <a:cs typeface="Helvetica"/>
            </a:endParaRPr>
          </a:p>
          <a:p>
            <a:r>
              <a:rPr lang="en-US">
                <a:latin typeface="Helvetica"/>
                <a:ea typeface="ＭＳ Ｐゴシック" pitchFamily="-65" charset="-128"/>
                <a:cs typeface="Helvetica"/>
              </a:rPr>
              <a:t>Notice: A single line of C may break up into several lines of MIPS.</a:t>
            </a:r>
          </a:p>
          <a:p>
            <a:r>
              <a:rPr lang="en-US">
                <a:latin typeface="Helvetica"/>
                <a:ea typeface="ＭＳ Ｐゴシック" pitchFamily="-65" charset="-128"/>
                <a:cs typeface="Helvetica"/>
              </a:rPr>
              <a:t>Notice: Everything after the hash mark on each line is ignored (comments)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815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8155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81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155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555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5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1555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15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5555"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(4/4)</a:t>
            </a:r>
          </a:p>
        </p:txBody>
      </p:sp>
      <p:sp>
        <p:nvSpPr>
          <p:cNvPr id="1816579" name="Rectangle 3"/>
          <p:cNvSpPr>
            <a:spLocks noGrp="1" noChangeArrowheads="1"/>
          </p:cNvSpPr>
          <p:nvPr>
            <p:ph type="body" idx="1"/>
          </p:nvPr>
        </p:nvSpPr>
        <p:spPr>
          <a:xfrm>
            <a:off x="533400" y="990600"/>
            <a:ext cx="8153400" cy="3426066"/>
          </a:xfrm>
        </p:spPr>
        <p:txBody>
          <a:bodyPr/>
          <a:lstStyle/>
          <a:p>
            <a:r>
              <a:rPr lang="en-US">
                <a:latin typeface=""/>
                <a:ea typeface="ＭＳ Ｐゴシック" pitchFamily="-65" charset="-128"/>
                <a:cs typeface=""/>
              </a:rPr>
              <a:t>How do we do this?</a:t>
            </a:r>
          </a:p>
          <a:p>
            <a:pPr algn="ctr">
              <a:buFont typeface="Times" pitchFamily="-65" charset="0"/>
              <a:buNone/>
            </a:pPr>
            <a:r>
              <a:rPr lang="en-US">
                <a:solidFill>
                  <a:schemeClr val="accent2"/>
                </a:solidFill>
                <a:latin typeface=""/>
                <a:ea typeface="ＭＳ Ｐゴシック" pitchFamily="-65" charset="-128"/>
                <a:cs typeface=""/>
              </a:rPr>
              <a:t>f = (g + h) - (i + j);</a:t>
            </a:r>
            <a:endParaRPr lang="en-US">
              <a:latin typeface=""/>
              <a:ea typeface="ＭＳ Ｐゴシック" pitchFamily="-65" charset="-128"/>
              <a:cs typeface=""/>
            </a:endParaRPr>
          </a:p>
          <a:p>
            <a:r>
              <a:rPr lang="en-US">
                <a:latin typeface=""/>
                <a:ea typeface="ＭＳ Ｐゴシック" pitchFamily="-65" charset="-128"/>
                <a:cs typeface=""/>
              </a:rPr>
              <a:t>Use intermediate temporary register</a:t>
            </a:r>
          </a:p>
          <a:p>
            <a:pPr lvl="1">
              <a:buFontTx/>
              <a:buNone/>
            </a:pPr>
            <a:r>
              <a:rPr lang="en-US">
                <a:latin typeface=""/>
                <a:cs typeface=""/>
              </a:rPr>
              <a:t>add $t0,$s1,$s2	</a:t>
            </a:r>
            <a:r>
              <a:rPr lang="en-US" i="1">
                <a:solidFill>
                  <a:schemeClr val="bg2"/>
                </a:solidFill>
                <a:latin typeface=""/>
                <a:cs typeface=""/>
              </a:rPr>
              <a:t># temp = g + h</a:t>
            </a:r>
          </a:p>
          <a:p>
            <a:pPr lvl="1">
              <a:buFontTx/>
              <a:buNone/>
            </a:pPr>
            <a:r>
              <a:rPr lang="en-US">
                <a:latin typeface=""/>
                <a:cs typeface=""/>
              </a:rPr>
              <a:t>add $t1,$s3,$s4	</a:t>
            </a:r>
            <a:r>
              <a:rPr lang="en-US" i="1">
                <a:solidFill>
                  <a:schemeClr val="bg2"/>
                </a:solidFill>
                <a:latin typeface=""/>
                <a:cs typeface=""/>
              </a:rPr>
              <a:t># temp = i + j</a:t>
            </a:r>
            <a:endParaRPr lang="en-US">
              <a:latin typeface=""/>
              <a:cs typeface=""/>
            </a:endParaRPr>
          </a:p>
          <a:p>
            <a:pPr lvl="1">
              <a:buFontTx/>
              <a:buNone/>
            </a:pPr>
            <a:r>
              <a:rPr lang="en-US">
                <a:latin typeface=""/>
                <a:cs typeface=""/>
              </a:rPr>
              <a:t>sub $s0,$t0,$t1	</a:t>
            </a:r>
            <a:r>
              <a:rPr lang="en-US" i="1">
                <a:solidFill>
                  <a:schemeClr val="bg2"/>
                </a:solidFill>
                <a:latin typeface=""/>
                <a:cs typeface=""/>
              </a:rPr>
              <a:t># f=(g+h)-(i+j)</a:t>
            </a:r>
            <a:endParaRPr lang="en-US" i="1">
              <a:latin typeface=""/>
              <a:cs typefac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6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65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6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65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6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79"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1542490" cy="490391"/>
          </a:xfrm>
        </p:spPr>
        <p:txBody>
          <a:bodyPr/>
          <a:lstStyle/>
          <a:p>
            <a:r>
              <a:rPr lang="en-US">
                <a:ea typeface="ＭＳ Ｐゴシック" pitchFamily="-65" charset="-128"/>
                <a:cs typeface="ＭＳ Ｐゴシック" pitchFamily="-65" charset="-128"/>
              </a:rPr>
              <a:t>Review</a:t>
            </a:r>
          </a:p>
        </p:txBody>
      </p:sp>
      <p:sp>
        <p:nvSpPr>
          <p:cNvPr id="50179" name="Rectangle 3"/>
          <p:cNvSpPr>
            <a:spLocks noGrp="1" noChangeArrowheads="1"/>
          </p:cNvSpPr>
          <p:nvPr>
            <p:ph type="body" idx="1"/>
          </p:nvPr>
        </p:nvSpPr>
        <p:spPr>
          <a:xfrm>
            <a:off x="685800" y="838200"/>
            <a:ext cx="7848600" cy="5668217"/>
          </a:xfrm>
        </p:spPr>
        <p:txBody>
          <a:bodyPr/>
          <a:lstStyle/>
          <a:p>
            <a:r>
              <a:rPr lang="en-US" sz="2400">
                <a:latin typeface="Helvetica"/>
                <a:ea typeface="ＭＳ Ｐゴシック" pitchFamily="-65" charset="-128"/>
                <a:cs typeface="Helvetica"/>
              </a:rPr>
              <a:t>Pointers and arrays are </a:t>
            </a:r>
            <a:r>
              <a:rPr lang="en-US" sz="2400">
                <a:solidFill>
                  <a:schemeClr val="accent2"/>
                </a:solidFill>
                <a:latin typeface="Helvetica"/>
                <a:ea typeface="ＭＳ Ｐゴシック" pitchFamily="-65" charset="-128"/>
                <a:cs typeface="Helvetica"/>
              </a:rPr>
              <a:t>virtually same</a:t>
            </a:r>
            <a:endParaRPr lang="en-US" sz="2400">
              <a:latin typeface="Helvetica"/>
              <a:ea typeface="ＭＳ Ｐゴシック" pitchFamily="-65" charset="-128"/>
              <a:cs typeface="Helvetica"/>
            </a:endParaRPr>
          </a:p>
          <a:p>
            <a:r>
              <a:rPr lang="en-US" sz="2400">
                <a:latin typeface="Helvetica"/>
                <a:ea typeface="ＭＳ Ｐゴシック" pitchFamily="-65" charset="-128"/>
                <a:cs typeface="Helvetica"/>
              </a:rPr>
              <a:t>C knows how to </a:t>
            </a:r>
            <a:r>
              <a:rPr lang="en-US" sz="2400">
                <a:solidFill>
                  <a:schemeClr val="accent2"/>
                </a:solidFill>
                <a:latin typeface="Helvetica"/>
                <a:ea typeface="ＭＳ Ｐゴシック" pitchFamily="-65" charset="-128"/>
                <a:cs typeface="Helvetica"/>
              </a:rPr>
              <a:t>increment pointers</a:t>
            </a:r>
            <a:endParaRPr lang="en-US" sz="2400">
              <a:latin typeface="Helvetica"/>
              <a:ea typeface="ＭＳ Ｐゴシック" pitchFamily="-65" charset="-128"/>
              <a:cs typeface="Helvetica"/>
            </a:endParaRPr>
          </a:p>
          <a:p>
            <a:r>
              <a:rPr lang="en-US" sz="2400">
                <a:latin typeface="Helvetica"/>
                <a:ea typeface="ＭＳ Ｐゴシック" pitchFamily="-65" charset="-128"/>
                <a:cs typeface="Helvetica"/>
              </a:rPr>
              <a:t>C is an efficient language, with little protection</a:t>
            </a:r>
          </a:p>
          <a:p>
            <a:pPr lvl="1"/>
            <a:r>
              <a:rPr lang="en-US" sz="2000">
                <a:latin typeface="Helvetica"/>
                <a:cs typeface="Helvetica"/>
              </a:rPr>
              <a:t>Array bounds </a:t>
            </a:r>
            <a:r>
              <a:rPr lang="en-US" sz="2000">
                <a:solidFill>
                  <a:schemeClr val="accent2"/>
                </a:solidFill>
                <a:latin typeface="Helvetica"/>
                <a:cs typeface="Helvetica"/>
              </a:rPr>
              <a:t>not checked</a:t>
            </a:r>
            <a:endParaRPr lang="en-US" sz="2000">
              <a:latin typeface="Helvetica"/>
              <a:cs typeface="Helvetica"/>
            </a:endParaRPr>
          </a:p>
          <a:p>
            <a:pPr lvl="1"/>
            <a:r>
              <a:rPr lang="en-US" sz="2000">
                <a:latin typeface="Helvetica"/>
                <a:cs typeface="Helvetica"/>
              </a:rPr>
              <a:t>Variables </a:t>
            </a:r>
            <a:r>
              <a:rPr lang="en-US" sz="2000">
                <a:solidFill>
                  <a:schemeClr val="accent2"/>
                </a:solidFill>
                <a:latin typeface="Helvetica"/>
                <a:cs typeface="Helvetica"/>
              </a:rPr>
              <a:t>not</a:t>
            </a:r>
            <a:r>
              <a:rPr lang="en-US" sz="2000">
                <a:latin typeface="Helvetica"/>
                <a:cs typeface="Helvetica"/>
              </a:rPr>
              <a:t> automatically initialized</a:t>
            </a:r>
          </a:p>
          <a:p>
            <a:r>
              <a:rPr lang="en-US" sz="2400">
                <a:latin typeface="Helvetica"/>
                <a:ea typeface="ＭＳ Ｐゴシック" pitchFamily="-65" charset="-128"/>
                <a:cs typeface="Helvetica"/>
              </a:rPr>
              <a:t>Use handles to change pointers</a:t>
            </a:r>
          </a:p>
          <a:p>
            <a:r>
              <a:rPr lang="en-US" sz="2400">
                <a:latin typeface="Helvetica"/>
                <a:ea typeface="ＭＳ Ｐゴシック" pitchFamily="-65" charset="-128"/>
                <a:cs typeface="Helvetica"/>
              </a:rPr>
              <a:t>Dynamically allocated heap memory must be manually deallocated in C.</a:t>
            </a:r>
          </a:p>
          <a:p>
            <a:pPr lvl="1"/>
            <a:r>
              <a:rPr lang="en-US" sz="2000">
                <a:latin typeface="Helvetica"/>
                <a:cs typeface="Helvetica"/>
              </a:rPr>
              <a:t>Use </a:t>
            </a:r>
            <a:r>
              <a:rPr lang="en-US" sz="2000">
                <a:latin typeface="Helvetica"/>
                <a:ea typeface="Courier New" pitchFamily="-65" charset="0"/>
                <a:cs typeface="Helvetica"/>
              </a:rPr>
              <a:t>malloc()</a:t>
            </a:r>
            <a:r>
              <a:rPr lang="en-US" sz="2000">
                <a:latin typeface="Helvetica"/>
                <a:cs typeface="Helvetica"/>
              </a:rPr>
              <a:t> and </a:t>
            </a:r>
            <a:r>
              <a:rPr lang="en-US" sz="2000">
                <a:latin typeface="Helvetica"/>
                <a:ea typeface="Courier New" pitchFamily="-65" charset="0"/>
                <a:cs typeface="Helvetica"/>
              </a:rPr>
              <a:t>free()</a:t>
            </a:r>
            <a:r>
              <a:rPr lang="en-US" sz="2000">
                <a:latin typeface="Helvetica"/>
                <a:cs typeface="Helvetica"/>
              </a:rPr>
              <a:t> to allocate and deallocate memory from heap.</a:t>
            </a:r>
          </a:p>
          <a:p>
            <a:r>
              <a:rPr lang="en-US" sz="2400">
                <a:latin typeface="Helvetica"/>
                <a:ea typeface="ＭＳ Ｐゴシック" pitchFamily="-65" charset="-128"/>
                <a:cs typeface="Helvetica"/>
              </a:rPr>
              <a:t>(Beware) The cost of efficiency is more overhead for the programmer.</a:t>
            </a:r>
          </a:p>
          <a:p>
            <a:pPr lvl="1"/>
            <a:r>
              <a:rPr lang="en-US" sz="2000">
                <a:solidFill>
                  <a:srgbClr val="800080"/>
                </a:solidFill>
                <a:latin typeface="Helvetica"/>
                <a:cs typeface="Helvetica"/>
              </a:rPr>
              <a:t>“C gives you a lot of extra rope but be careful not to hang yourself with it!”</a:t>
            </a:r>
            <a:endParaRPr lang="en-US" sz="2000">
              <a:latin typeface="Helvetica"/>
              <a:cs typeface="Helvetic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11138"/>
            <a:ext cx="2743200" cy="474662"/>
          </a:xfrm>
        </p:spPr>
        <p:txBody>
          <a:bodyPr/>
          <a:lstStyle/>
          <a:p>
            <a:r>
              <a:rPr lang="en-US">
                <a:ea typeface="ＭＳ Ｐゴシック" pitchFamily="-65" charset="-128"/>
                <a:cs typeface="ＭＳ Ｐゴシック" pitchFamily="-65" charset="-128"/>
              </a:rPr>
              <a:t>Register Zero</a:t>
            </a:r>
          </a:p>
        </p:txBody>
      </p:sp>
      <p:sp>
        <p:nvSpPr>
          <p:cNvPr id="52227" name="Rectangle 3"/>
          <p:cNvSpPr>
            <a:spLocks noGrp="1" noChangeArrowheads="1"/>
          </p:cNvSpPr>
          <p:nvPr>
            <p:ph type="body" idx="1"/>
          </p:nvPr>
        </p:nvSpPr>
        <p:spPr>
          <a:xfrm>
            <a:off x="685800" y="914400"/>
            <a:ext cx="7848600" cy="5768758"/>
          </a:xfrm>
        </p:spPr>
        <p:txBody>
          <a:bodyPr/>
          <a:lstStyle/>
          <a:p>
            <a:r>
              <a:rPr lang="en-US">
                <a:latin typeface="Helvetica"/>
                <a:ea typeface="ＭＳ Ｐゴシック" pitchFamily="-65" charset="-128"/>
                <a:cs typeface="Helvetica"/>
              </a:rPr>
              <a:t>One particular immediate, the number zero (0), appears very often in code.</a:t>
            </a:r>
          </a:p>
          <a:p>
            <a:r>
              <a:rPr lang="en-US">
                <a:latin typeface="Helvetica"/>
                <a:ea typeface="ＭＳ Ｐゴシック" pitchFamily="-65" charset="-128"/>
                <a:cs typeface="Helvetica"/>
              </a:rPr>
              <a:t>So we define register zero ($0 or </a:t>
            </a:r>
            <a:r>
              <a:rPr lang="en-US">
                <a:solidFill>
                  <a:srgbClr val="800080"/>
                </a:solidFill>
                <a:latin typeface="Helvetica"/>
                <a:ea typeface="ＭＳ Ｐゴシック" pitchFamily="-65" charset="-128"/>
                <a:cs typeface="Helvetica"/>
              </a:rPr>
              <a:t>$zero</a:t>
            </a:r>
            <a:r>
              <a:rPr lang="en-US">
                <a:latin typeface="Helvetica"/>
                <a:ea typeface="ＭＳ Ｐゴシック" pitchFamily="-65" charset="-128"/>
                <a:cs typeface="Helvetica"/>
              </a:rPr>
              <a:t>) to always have the value 0; eg</a:t>
            </a:r>
          </a:p>
          <a:p>
            <a:pPr lvl="1">
              <a:buFontTx/>
              <a:buNone/>
            </a:pPr>
            <a:r>
              <a:rPr lang="en-US">
                <a:latin typeface="Helvetica"/>
                <a:cs typeface="Helvetica"/>
              </a:rPr>
              <a:t>add $s0,$s1,</a:t>
            </a:r>
            <a:r>
              <a:rPr lang="en-US">
                <a:solidFill>
                  <a:srgbClr val="800080"/>
                </a:solidFill>
                <a:latin typeface="Helvetica"/>
                <a:cs typeface="Helvetica"/>
              </a:rPr>
              <a:t>$zero</a:t>
            </a:r>
            <a:r>
              <a:rPr lang="en-US">
                <a:latin typeface="Helvetica"/>
                <a:cs typeface="Helvetica"/>
              </a:rPr>
              <a:t> (in MIPS)</a:t>
            </a:r>
          </a:p>
          <a:p>
            <a:pPr lvl="1">
              <a:buFontTx/>
              <a:buNone/>
            </a:pPr>
            <a:r>
              <a:rPr lang="en-US">
                <a:latin typeface="Helvetica"/>
                <a:cs typeface="Helvetica"/>
              </a:rPr>
              <a:t>	f = g (in C)</a:t>
            </a:r>
          </a:p>
          <a:p>
            <a:pPr lvl="1">
              <a:buFontTx/>
              <a:buNone/>
            </a:pPr>
            <a:r>
              <a:rPr lang="en-US">
                <a:latin typeface="Helvetica"/>
                <a:cs typeface="Helvetica"/>
              </a:rPr>
              <a:t>where MIPS registers $s0,$s1 are associated with C variables f, g</a:t>
            </a:r>
          </a:p>
          <a:p>
            <a:r>
              <a:rPr lang="en-US">
                <a:latin typeface="Helvetica"/>
                <a:ea typeface="ＭＳ Ｐゴシック" pitchFamily="-65" charset="-128"/>
                <a:cs typeface="Helvetica"/>
              </a:rPr>
              <a:t>defined in hardware, so an instruction </a:t>
            </a:r>
          </a:p>
          <a:p>
            <a:pPr lvl="1">
              <a:buFontTx/>
              <a:buNone/>
            </a:pPr>
            <a:r>
              <a:rPr lang="en-US">
                <a:latin typeface="Helvetica"/>
                <a:cs typeface="Helvetica"/>
              </a:rPr>
              <a:t>	add $zero,$zero,$s0</a:t>
            </a:r>
          </a:p>
          <a:p>
            <a:pPr>
              <a:buFont typeface="Times" pitchFamily="-65" charset="0"/>
              <a:buNone/>
            </a:pPr>
            <a:r>
              <a:rPr lang="en-US">
                <a:latin typeface="Helvetica"/>
                <a:ea typeface="ＭＳ Ｐゴシック" pitchFamily="-65" charset="-128"/>
                <a:cs typeface="Helvetica"/>
              </a:rPr>
              <a:t>	will not do anything!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54275" name="Rectangle 3"/>
          <p:cNvSpPr>
            <a:spLocks noGrp="1" noChangeArrowheads="1"/>
          </p:cNvSpPr>
          <p:nvPr>
            <p:ph type="body" idx="1"/>
          </p:nvPr>
        </p:nvSpPr>
        <p:spPr>
          <a:xfrm>
            <a:off x="685800" y="1143000"/>
            <a:ext cx="7848600" cy="5599481"/>
          </a:xfrm>
        </p:spPr>
        <p:txBody>
          <a:bodyPr/>
          <a:lstStyle/>
          <a:p>
            <a:r>
              <a:rPr lang="en-US">
                <a:latin typeface="Helvetica"/>
                <a:ea typeface="ＭＳ Ｐゴシック" pitchFamily="-65" charset="-128"/>
                <a:cs typeface="Helvetica"/>
              </a:rPr>
              <a:t>Immediates are numerical constants.</a:t>
            </a:r>
          </a:p>
          <a:p>
            <a:r>
              <a:rPr lang="en-US">
                <a:latin typeface="Helvetica"/>
                <a:ea typeface="ＭＳ Ｐゴシック" pitchFamily="-65" charset="-128"/>
                <a:cs typeface="Helvetica"/>
              </a:rPr>
              <a:t>They appear often in code, so there are special instructions for them.</a:t>
            </a:r>
          </a:p>
          <a:p>
            <a:r>
              <a:rPr lang="en-US">
                <a:latin typeface="Helvetica"/>
                <a:ea typeface="ＭＳ Ｐゴシック" pitchFamily="-65" charset="-128"/>
                <a:cs typeface="Helvetica"/>
              </a:rPr>
              <a:t>Add Immediate:</a:t>
            </a:r>
          </a:p>
          <a:p>
            <a:pPr lvl="1">
              <a:buFontTx/>
              <a:buNone/>
            </a:pPr>
            <a:r>
              <a:rPr lang="en-US">
                <a:latin typeface="Helvetica"/>
                <a:cs typeface="Helvetica"/>
              </a:rPr>
              <a:t>	</a:t>
            </a:r>
            <a:r>
              <a:rPr lang="en-US">
                <a:solidFill>
                  <a:srgbClr val="800080"/>
                </a:solidFill>
                <a:latin typeface="Helvetica"/>
                <a:cs typeface="Helvetica"/>
              </a:rPr>
              <a:t>addi $s0,$s1,10</a:t>
            </a:r>
            <a:r>
              <a:rPr lang="en-US">
                <a:latin typeface="Helvetica"/>
                <a:cs typeface="Helvetica"/>
              </a:rPr>
              <a:t> (in MIPS)</a:t>
            </a:r>
          </a:p>
          <a:p>
            <a:pPr lvl="1">
              <a:buFontTx/>
              <a:buNone/>
            </a:pPr>
            <a:r>
              <a:rPr lang="en-US">
                <a:latin typeface="Helvetica"/>
                <a:cs typeface="Helvetica"/>
              </a:rPr>
              <a:t>	f = g + 10 (in C)</a:t>
            </a:r>
          </a:p>
          <a:p>
            <a:pPr lvl="1">
              <a:buFontTx/>
              <a:buNone/>
            </a:pPr>
            <a:r>
              <a:rPr lang="en-US">
                <a:latin typeface="Helvetica"/>
                <a:cs typeface="Helvetica"/>
              </a:rPr>
              <a:t>where MIPS registers $s0,$s1 are associated with C variables f, g </a:t>
            </a:r>
          </a:p>
          <a:p>
            <a:r>
              <a:rPr lang="en-US">
                <a:latin typeface="Helvetica"/>
                <a:ea typeface="ＭＳ Ｐゴシック" pitchFamily="-65" charset="-128"/>
                <a:cs typeface="Helvetica"/>
              </a:rPr>
              <a:t>Syntax similar to add instruction, except that last argument is a number instead of a register.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1819651" name="Rectangle 3"/>
          <p:cNvSpPr>
            <a:spLocks noGrp="1" noChangeArrowheads="1"/>
          </p:cNvSpPr>
          <p:nvPr>
            <p:ph type="body" idx="1"/>
          </p:nvPr>
        </p:nvSpPr>
        <p:spPr>
          <a:xfrm>
            <a:off x="685800" y="1143000"/>
            <a:ext cx="7848600" cy="5435847"/>
          </a:xfrm>
        </p:spPr>
        <p:txBody>
          <a:bodyPr/>
          <a:lstStyle/>
          <a:p>
            <a:r>
              <a:rPr lang="en-US">
                <a:latin typeface="Helvetica"/>
                <a:ea typeface="ＭＳ Ｐゴシック" pitchFamily="-65" charset="-128"/>
                <a:cs typeface="Helvetica"/>
              </a:rPr>
              <a:t>There is no Subtract Immediate in MIPS: Why?</a:t>
            </a:r>
          </a:p>
          <a:p>
            <a:r>
              <a:rPr lang="en-US">
                <a:latin typeface="Helvetica"/>
                <a:ea typeface="ＭＳ Ｐゴシック" pitchFamily="-65" charset="-128"/>
                <a:cs typeface="Helvetica"/>
              </a:rPr>
              <a:t>Limit types of operations that can be done to absolute minimum </a:t>
            </a:r>
          </a:p>
          <a:p>
            <a:pPr lvl="1"/>
            <a:r>
              <a:rPr lang="en-US">
                <a:latin typeface="Helvetica"/>
                <a:cs typeface="Helvetica"/>
              </a:rPr>
              <a:t>if an operation can be decomposed into a simpler operation, don’t include it</a:t>
            </a:r>
          </a:p>
          <a:p>
            <a:pPr lvl="1"/>
            <a:r>
              <a:rPr lang="en-US">
                <a:latin typeface="Helvetica"/>
                <a:cs typeface="Helvetica"/>
              </a:rPr>
              <a:t>addi …, -X = subi …, X =&gt; so no subi</a:t>
            </a:r>
          </a:p>
          <a:p>
            <a:r>
              <a:rPr lang="en-US" sz="2800">
                <a:solidFill>
                  <a:srgbClr val="800080"/>
                </a:solidFill>
                <a:latin typeface="Helvetica"/>
                <a:ea typeface="ＭＳ Ｐゴシック" pitchFamily="-65" charset="-128"/>
                <a:cs typeface="Helvetica"/>
              </a:rPr>
              <a:t>addi $s0,$s1,-10</a:t>
            </a:r>
            <a:r>
              <a:rPr lang="en-US">
                <a:latin typeface="Helvetica"/>
                <a:ea typeface="ＭＳ Ｐゴシック" pitchFamily="-65" charset="-128"/>
                <a:cs typeface="Helvetica"/>
              </a:rPr>
              <a:t> (in MIPS)</a:t>
            </a:r>
          </a:p>
          <a:p>
            <a:pPr lvl="1">
              <a:buFontTx/>
              <a:buNone/>
            </a:pPr>
            <a:r>
              <a:rPr lang="en-US">
                <a:latin typeface="Helvetica"/>
                <a:cs typeface="Helvetica"/>
              </a:rPr>
              <a:t>	f = g - 10 (in C)</a:t>
            </a:r>
          </a:p>
          <a:p>
            <a:pPr lvl="1">
              <a:buFontTx/>
              <a:buNone/>
            </a:pPr>
            <a:r>
              <a:rPr lang="en-US">
                <a:latin typeface="Helvetica"/>
                <a:cs typeface="Helvetica"/>
              </a:rPr>
              <a:t>where MIPS registers $s0,$s1 are associated with C variables f, 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19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19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96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96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819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9651"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152400"/>
            <a:ext cx="3221038" cy="474663"/>
          </a:xfrm>
        </p:spPr>
        <p:txBody>
          <a:bodyPr/>
          <a:lstStyle/>
          <a:p>
            <a:r>
              <a:rPr lang="en-US">
                <a:ea typeface="ＭＳ Ｐゴシック" pitchFamily="-65" charset="-128"/>
                <a:cs typeface="ＭＳ Ｐゴシック" pitchFamily="-65" charset="-128"/>
              </a:rPr>
              <a:t>Peer Instruction</a:t>
            </a:r>
          </a:p>
        </p:txBody>
      </p:sp>
      <p:sp>
        <p:nvSpPr>
          <p:cNvPr id="58371" name="Rectangle 3"/>
          <p:cNvSpPr>
            <a:spLocks noGrp="1" noChangeArrowheads="1"/>
          </p:cNvSpPr>
          <p:nvPr>
            <p:ph type="body" idx="1"/>
          </p:nvPr>
        </p:nvSpPr>
        <p:spPr>
          <a:xfrm>
            <a:off x="152400" y="4586288"/>
            <a:ext cx="7162800" cy="1876411"/>
          </a:xfrm>
          <a:noFill/>
        </p:spPr>
        <p:txBody>
          <a:bodyPr/>
          <a:lstStyle/>
          <a:p>
            <a:pPr marL="803275" lvl="1" indent="-688975">
              <a:lnSpc>
                <a:spcPct val="75000"/>
              </a:lnSpc>
              <a:buFont typeface="Helvetica" pitchFamily="-65" charset="0"/>
              <a:buAutoNum type="arabicParenR"/>
              <a:tabLst>
                <a:tab pos="738188" algn="l"/>
              </a:tabLst>
            </a:pPr>
            <a:r>
              <a:rPr lang="en-US" sz="2400">
                <a:latin typeface="Helvetica"/>
                <a:cs typeface="Helvetica"/>
              </a:rPr>
              <a:t>Since there are only</a:t>
            </a:r>
            <a:r>
              <a:rPr lang="en-US" sz="2400">
                <a:solidFill>
                  <a:srgbClr val="800080"/>
                </a:solidFill>
                <a:latin typeface="Helvetica"/>
                <a:cs typeface="Helvetica"/>
              </a:rPr>
              <a:t> 8 local ($s) and 8 temp ($t) variables</a:t>
            </a:r>
            <a:r>
              <a:rPr lang="en-US" sz="2400">
                <a:latin typeface="Helvetica"/>
                <a:cs typeface="Helvetica"/>
              </a:rPr>
              <a:t>, we </a:t>
            </a:r>
            <a:r>
              <a:rPr lang="en-US" sz="2400">
                <a:solidFill>
                  <a:schemeClr val="accent2"/>
                </a:solidFill>
                <a:latin typeface="Helvetica"/>
                <a:cs typeface="Helvetica"/>
              </a:rPr>
              <a:t>can’t write MIPS for C exprs that contain &gt; 16 vars</a:t>
            </a:r>
            <a:r>
              <a:rPr lang="en-US" sz="2400">
                <a:latin typeface="Helvetica"/>
                <a:cs typeface="Helvetica"/>
              </a:rPr>
              <a:t>.</a:t>
            </a:r>
          </a:p>
          <a:p>
            <a:pPr marL="803275" lvl="1" indent="-688975">
              <a:lnSpc>
                <a:spcPct val="75000"/>
              </a:lnSpc>
              <a:buFont typeface="Helvetica" pitchFamily="-65" charset="0"/>
              <a:buAutoNum type="arabicParenR"/>
              <a:tabLst>
                <a:tab pos="738188" algn="l"/>
              </a:tabLst>
            </a:pPr>
            <a:r>
              <a:rPr lang="en-US" sz="2400">
                <a:latin typeface="Helvetica"/>
                <a:cs typeface="Helvetica"/>
              </a:rPr>
              <a:t>If p (stored in $s0) were a pointer to an array of ints, then </a:t>
            </a:r>
            <a:r>
              <a:rPr lang="en-US" sz="2400">
                <a:solidFill>
                  <a:srgbClr val="800080"/>
                </a:solidFill>
                <a:latin typeface="Helvetica"/>
                <a:cs typeface="Helvetica"/>
              </a:rPr>
              <a:t>p++;</a:t>
            </a:r>
            <a:r>
              <a:rPr lang="en-US" sz="2400">
                <a:latin typeface="Helvetica"/>
                <a:cs typeface="Helvetica"/>
              </a:rPr>
              <a:t> would be </a:t>
            </a:r>
            <a:r>
              <a:rPr lang="en-US" sz="2400">
                <a:solidFill>
                  <a:schemeClr val="accent2"/>
                </a:solidFill>
                <a:latin typeface="Helvetica"/>
                <a:cs typeface="Helvetica"/>
              </a:rPr>
              <a:t>addi $s0 $s0 1</a:t>
            </a:r>
          </a:p>
        </p:txBody>
      </p:sp>
      <p:sp>
        <p:nvSpPr>
          <p:cNvPr id="58372" name="Rectangle 4"/>
          <p:cNvSpPr>
            <a:spLocks noChangeArrowheads="1"/>
          </p:cNvSpPr>
          <p:nvPr/>
        </p:nvSpPr>
        <p:spPr bwMode="auto">
          <a:xfrm>
            <a:off x="7480300" y="4641850"/>
            <a:ext cx="1587500" cy="198755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chemeClr val="tx1"/>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TT</a:t>
            </a:r>
          </a:p>
          <a:p>
            <a:pPr marL="203200" indent="-203200">
              <a:lnSpc>
                <a:spcPct val="85000"/>
              </a:lnSpc>
              <a:buSzPct val="100000"/>
              <a:buFont typeface="Times" pitchFamily="-65" charset="0"/>
              <a:buNone/>
            </a:pPr>
            <a:r>
              <a:rPr lang="en-US" sz="2400" b="1">
                <a:solidFill>
                  <a:schemeClr val="tx1"/>
                </a:solidFill>
                <a:latin typeface="Courier"/>
                <a:cs typeface="Courier"/>
              </a:rPr>
              <a:t>e)dunno</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211138"/>
            <a:ext cx="4522788" cy="474662"/>
          </a:xfrm>
        </p:spPr>
        <p:txBody>
          <a:bodyPr/>
          <a:lstStyle/>
          <a:p>
            <a:r>
              <a:rPr lang="en-US">
                <a:ea typeface="ＭＳ Ｐゴシック" pitchFamily="-65" charset="-128"/>
                <a:cs typeface="ＭＳ Ｐゴシック" pitchFamily="-65" charset="-128"/>
              </a:rPr>
              <a:t>“And in Conclusion…”</a:t>
            </a:r>
          </a:p>
        </p:txBody>
      </p:sp>
      <p:sp>
        <p:nvSpPr>
          <p:cNvPr id="60419" name="Rectangle 3"/>
          <p:cNvSpPr>
            <a:spLocks noGrp="1" noChangeArrowheads="1"/>
          </p:cNvSpPr>
          <p:nvPr>
            <p:ph type="body" idx="1"/>
          </p:nvPr>
        </p:nvSpPr>
        <p:spPr>
          <a:xfrm>
            <a:off x="457200" y="1143000"/>
            <a:ext cx="8153400" cy="5633850"/>
          </a:xfrm>
        </p:spPr>
        <p:txBody>
          <a:bodyPr/>
          <a:lstStyle/>
          <a:p>
            <a:pPr>
              <a:lnSpc>
                <a:spcPct val="65000"/>
              </a:lnSpc>
            </a:pPr>
            <a:r>
              <a:rPr lang="en-US">
                <a:latin typeface=""/>
                <a:ea typeface="ＭＳ Ｐゴシック" pitchFamily="-65" charset="-128"/>
                <a:cs typeface=""/>
              </a:rPr>
              <a:t>In MIPS Assembly Language:</a:t>
            </a:r>
          </a:p>
          <a:p>
            <a:pPr lvl="1">
              <a:lnSpc>
                <a:spcPct val="75000"/>
              </a:lnSpc>
            </a:pPr>
            <a:r>
              <a:rPr lang="en-US">
                <a:latin typeface=""/>
                <a:cs typeface=""/>
              </a:rPr>
              <a:t>Registers replace C variables</a:t>
            </a:r>
          </a:p>
          <a:p>
            <a:pPr lvl="1">
              <a:lnSpc>
                <a:spcPct val="75000"/>
              </a:lnSpc>
            </a:pPr>
            <a:r>
              <a:rPr lang="en-US">
                <a:latin typeface=""/>
                <a:cs typeface=""/>
              </a:rPr>
              <a:t>One Instruction (simple operation) per line</a:t>
            </a:r>
          </a:p>
          <a:p>
            <a:pPr lvl="1">
              <a:lnSpc>
                <a:spcPct val="75000"/>
              </a:lnSpc>
            </a:pPr>
            <a:r>
              <a:rPr lang="en-US">
                <a:latin typeface=""/>
                <a:cs typeface=""/>
              </a:rPr>
              <a:t>Simpler is Better</a:t>
            </a:r>
          </a:p>
          <a:p>
            <a:pPr lvl="1">
              <a:lnSpc>
                <a:spcPct val="75000"/>
              </a:lnSpc>
            </a:pPr>
            <a:r>
              <a:rPr lang="en-US">
                <a:latin typeface=""/>
                <a:cs typeface=""/>
              </a:rPr>
              <a:t>Smaller is Faster</a:t>
            </a:r>
          </a:p>
          <a:p>
            <a:pPr>
              <a:lnSpc>
                <a:spcPct val="65000"/>
              </a:lnSpc>
            </a:pPr>
            <a:r>
              <a:rPr lang="en-US">
                <a:latin typeface=""/>
                <a:ea typeface="ＭＳ Ｐゴシック" pitchFamily="-65" charset="-128"/>
                <a:cs typeface=""/>
              </a:rPr>
              <a:t>New Instructions:</a:t>
            </a:r>
          </a:p>
          <a:p>
            <a:pPr lvl="1">
              <a:lnSpc>
                <a:spcPct val="75000"/>
              </a:lnSpc>
              <a:buFontTx/>
              <a:buNone/>
            </a:pPr>
            <a:r>
              <a:rPr lang="en-US">
                <a:latin typeface=""/>
                <a:cs typeface=""/>
              </a:rPr>
              <a:t>add, addi, sub</a:t>
            </a:r>
          </a:p>
          <a:p>
            <a:pPr>
              <a:lnSpc>
                <a:spcPct val="65000"/>
              </a:lnSpc>
            </a:pPr>
            <a:r>
              <a:rPr lang="en-US">
                <a:latin typeface=""/>
                <a:ea typeface="ＭＳ Ｐゴシック" pitchFamily="-65" charset="-128"/>
                <a:cs typeface=""/>
              </a:rPr>
              <a:t>New Registers:</a:t>
            </a:r>
          </a:p>
          <a:p>
            <a:pPr lvl="1">
              <a:lnSpc>
                <a:spcPct val="75000"/>
              </a:lnSpc>
              <a:buFontTx/>
              <a:buNone/>
            </a:pPr>
            <a:r>
              <a:rPr lang="en-US">
                <a:latin typeface=""/>
                <a:cs typeface=""/>
              </a:rPr>
              <a:t>C Variables: $s0 - $s7</a:t>
            </a:r>
          </a:p>
          <a:p>
            <a:pPr lvl="1">
              <a:lnSpc>
                <a:spcPct val="75000"/>
              </a:lnSpc>
              <a:buFontTx/>
              <a:buNone/>
            </a:pPr>
            <a:r>
              <a:rPr lang="en-US">
                <a:latin typeface=""/>
                <a:cs typeface=""/>
              </a:rPr>
              <a:t>Temporary Variables: $t0 - $t9</a:t>
            </a:r>
          </a:p>
          <a:p>
            <a:pPr lvl="1">
              <a:lnSpc>
                <a:spcPct val="75000"/>
              </a:lnSpc>
              <a:buFontTx/>
              <a:buNone/>
            </a:pPr>
            <a:r>
              <a:rPr lang="en-US">
                <a:latin typeface=""/>
                <a:cs typeface=""/>
              </a:rPr>
              <a:t>Zero: $zero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152400"/>
            <a:ext cx="2701925" cy="474663"/>
          </a:xfrm>
        </p:spPr>
        <p:txBody>
          <a:bodyPr/>
          <a:lstStyle/>
          <a:p>
            <a:r>
              <a:rPr lang="en-US">
                <a:ea typeface="ＭＳ Ｐゴシック" pitchFamily="-65" charset="-128"/>
                <a:cs typeface="ＭＳ Ｐゴシック" pitchFamily="-65" charset="-128"/>
              </a:rPr>
              <a:t>Administrivia</a:t>
            </a:r>
          </a:p>
        </p:txBody>
      </p:sp>
      <p:sp>
        <p:nvSpPr>
          <p:cNvPr id="62467" name="Rectangle 3"/>
          <p:cNvSpPr>
            <a:spLocks noGrp="1" noChangeArrowheads="1"/>
          </p:cNvSpPr>
          <p:nvPr>
            <p:ph type="body" idx="1"/>
          </p:nvPr>
        </p:nvSpPr>
        <p:spPr>
          <a:xfrm>
            <a:off x="304800" y="858838"/>
            <a:ext cx="8610600" cy="3105978"/>
          </a:xfrm>
        </p:spPr>
        <p:txBody>
          <a:bodyPr/>
          <a:lstStyle/>
          <a:p>
            <a:r>
              <a:rPr lang="en-US">
                <a:ea typeface="ＭＳ Ｐゴシック" pitchFamily="-65" charset="-128"/>
                <a:cs typeface="ＭＳ Ｐゴシック" pitchFamily="-65" charset="-128"/>
              </a:rPr>
              <a:t>We will strive to give grades back quickly</a:t>
            </a:r>
          </a:p>
          <a:p>
            <a:pPr lvl="1"/>
            <a:r>
              <a:rPr lang="en-US"/>
              <a:t>You will have one week to ask for regrade</a:t>
            </a:r>
          </a:p>
          <a:p>
            <a:pPr lvl="1"/>
            <a:r>
              <a:rPr lang="en-US"/>
              <a:t>After that one week, the grade will be frozen</a:t>
            </a:r>
          </a:p>
          <a:p>
            <a:r>
              <a:rPr lang="en-US">
                <a:ea typeface="ＭＳ Ｐゴシック" pitchFamily="-65" charset="-128"/>
                <a:cs typeface="ＭＳ Ｐゴシック" pitchFamily="-65" charset="-128"/>
              </a:rPr>
              <a:t>Regrading projects/exams: possible to go up or down; we’ll regrade whole thing</a:t>
            </a:r>
          </a:p>
          <a:p>
            <a:pPr lvl="1"/>
            <a:r>
              <a:rPr lang="en-US"/>
              <a:t> </a:t>
            </a:r>
            <a:r>
              <a:rPr lang="en-US">
                <a:solidFill>
                  <a:schemeClr val="accent1"/>
                </a:solidFill>
              </a:rPr>
              <a:t>Beware: no complaints if grade goes down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52400"/>
            <a:ext cx="4079875" cy="474663"/>
          </a:xfrm>
        </p:spPr>
        <p:txBody>
          <a:bodyPr/>
          <a:lstStyle/>
          <a:p>
            <a:r>
              <a:rPr lang="en-US">
                <a:ea typeface="ＭＳ Ｐゴシック" pitchFamily="-65" charset="-128"/>
                <a:cs typeface="ＭＳ Ｐゴシック" pitchFamily="-65" charset="-128"/>
              </a:rPr>
              <a:t>Assembly Language</a:t>
            </a:r>
          </a:p>
        </p:txBody>
      </p:sp>
      <p:sp>
        <p:nvSpPr>
          <p:cNvPr id="19459" name="Rectangle 3"/>
          <p:cNvSpPr>
            <a:spLocks noGrp="1" noChangeArrowheads="1"/>
          </p:cNvSpPr>
          <p:nvPr>
            <p:ph type="body" idx="1"/>
          </p:nvPr>
        </p:nvSpPr>
        <p:spPr>
          <a:xfrm>
            <a:off x="685800" y="1143000"/>
            <a:ext cx="7848600" cy="5297347"/>
          </a:xfrm>
        </p:spPr>
        <p:txBody>
          <a:bodyPr/>
          <a:lstStyle/>
          <a:p>
            <a:r>
              <a:rPr lang="en-US">
                <a:ea typeface="ＭＳ Ｐゴシック" pitchFamily="-65" charset="-128"/>
                <a:cs typeface="ＭＳ Ｐゴシック" pitchFamily="-65" charset="-128"/>
              </a:rPr>
              <a:t>Basic job of a CPU: execute lots of </a:t>
            </a:r>
            <a:r>
              <a:rPr lang="en-US" i="1">
                <a:solidFill>
                  <a:schemeClr val="accent2"/>
                </a:solidFill>
                <a:ea typeface="ＭＳ Ｐゴシック" pitchFamily="-65" charset="-128"/>
                <a:cs typeface="ＭＳ Ｐゴシック" pitchFamily="-65" charset="-128"/>
              </a:rPr>
              <a:t>instructions</a:t>
            </a:r>
            <a:r>
              <a:rPr lang="en-US">
                <a:ea typeface="ＭＳ Ｐゴシック" pitchFamily="-65" charset="-128"/>
                <a:cs typeface="ＭＳ Ｐゴシック" pitchFamily="-65" charset="-128"/>
              </a:rPr>
              <a:t>.</a:t>
            </a:r>
          </a:p>
          <a:p>
            <a:r>
              <a:rPr lang="en-US">
                <a:ea typeface="ＭＳ Ｐゴシック" pitchFamily="-65" charset="-128"/>
                <a:cs typeface="ＭＳ Ｐゴシック" pitchFamily="-65" charset="-128"/>
              </a:rPr>
              <a:t>Instructions are the primitive operations that the CPU may execute.</a:t>
            </a:r>
          </a:p>
          <a:p>
            <a:r>
              <a:rPr lang="en-US">
                <a:ea typeface="ＭＳ Ｐゴシック" pitchFamily="-65" charset="-128"/>
                <a:cs typeface="ＭＳ Ｐゴシック" pitchFamily="-65" charset="-128"/>
              </a:rPr>
              <a:t>Different CPUs implement different sets of instructions.  The set of instructions a particular CPU implements is an </a:t>
            </a:r>
            <a:r>
              <a:rPr lang="en-US" i="1">
                <a:solidFill>
                  <a:schemeClr val="accent2"/>
                </a:solidFill>
                <a:ea typeface="ＭＳ Ｐゴシック" pitchFamily="-65" charset="-128"/>
                <a:cs typeface="ＭＳ Ｐゴシック" pitchFamily="-65" charset="-128"/>
              </a:rPr>
              <a:t>Instruction Set Architecture</a:t>
            </a:r>
            <a:r>
              <a:rPr lang="en-US">
                <a:ea typeface="ＭＳ Ｐゴシック" pitchFamily="-65" charset="-128"/>
                <a:cs typeface="ＭＳ Ｐゴシック" pitchFamily="-65" charset="-128"/>
              </a:rPr>
              <a:t> (</a:t>
            </a:r>
            <a:r>
              <a:rPr lang="en-US" i="1">
                <a:solidFill>
                  <a:schemeClr val="accent2"/>
                </a:solidFill>
                <a:ea typeface="ＭＳ Ｐゴシック" pitchFamily="-65" charset="-128"/>
                <a:cs typeface="ＭＳ Ｐゴシック" pitchFamily="-65" charset="-128"/>
              </a:rPr>
              <a:t>ISA</a:t>
            </a:r>
            <a:r>
              <a:rPr lang="en-US">
                <a:ea typeface="ＭＳ Ｐゴシック" pitchFamily="-65" charset="-128"/>
                <a:cs typeface="ＭＳ Ｐゴシック" pitchFamily="-65" charset="-128"/>
              </a:rPr>
              <a:t>).</a:t>
            </a:r>
          </a:p>
          <a:p>
            <a:pPr lvl="1"/>
            <a:r>
              <a:rPr lang="en-US"/>
              <a:t>Examples: Intel 80x86 (Pentium 4), IBM/Motorola PowerPC (old Macintosh), MIPS, Intel IA64,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Book: Programming From the Ground Up</a:t>
            </a:r>
          </a:p>
        </p:txBody>
      </p:sp>
      <p:sp>
        <p:nvSpPr>
          <p:cNvPr id="21507" name="Rectangle 3"/>
          <p:cNvSpPr>
            <a:spLocks noGrp="1" noChangeArrowheads="1"/>
          </p:cNvSpPr>
          <p:nvPr>
            <p:ph idx="1"/>
          </p:nvPr>
        </p:nvSpPr>
        <p:spPr>
          <a:xfrm>
            <a:off x="685800" y="1143000"/>
            <a:ext cx="7848600" cy="5329663"/>
          </a:xfrm>
        </p:spPr>
        <p:txBody>
          <a:bodyPr/>
          <a:lstStyle/>
          <a:p>
            <a:pPr>
              <a:buFont typeface="Times" pitchFamily="-65" charset="0"/>
              <a:buNone/>
            </a:pPr>
            <a:r>
              <a:rPr lang="en-US" sz="2400" b="0">
                <a:latin typeface="Arial"/>
                <a:ea typeface="ＭＳ Ｐゴシック" pitchFamily="-65" charset="-128"/>
                <a:cs typeface="Arial"/>
              </a:rPr>
              <a:t>	</a:t>
            </a:r>
            <a:r>
              <a:rPr lang="en-US" sz="2400" b="0" i="1">
                <a:latin typeface="Arial"/>
                <a:ea typeface="ＭＳ Ｐゴシック" pitchFamily="-65" charset="-128"/>
                <a:cs typeface="Arial"/>
              </a:rPr>
              <a:t>“A new book was just released which is</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based on a new concept - teaching</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computer science through assembly</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language (Linux x86 assembly language, </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to be exact). This book teaches how the</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machine itself operates, rather than just</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the language. I've found that the key</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difference between mediocre and excellent programmers is whether or not they know assembly language. </a:t>
            </a:r>
            <a:r>
              <a:rPr lang="en-US" sz="2400" i="1">
                <a:solidFill>
                  <a:schemeClr val="accent2"/>
                </a:solidFill>
                <a:latin typeface="Arial"/>
                <a:ea typeface="ＭＳ Ｐゴシック" pitchFamily="-65" charset="-128"/>
                <a:cs typeface="Arial"/>
              </a:rPr>
              <a:t>Those that do tend to understand computers themselves at a much deeper level.</a:t>
            </a:r>
            <a:r>
              <a:rPr lang="en-US" sz="2400" b="0" i="1">
                <a:latin typeface="Arial"/>
                <a:ea typeface="ＭＳ Ｐゴシック" pitchFamily="-65" charset="-128"/>
                <a:cs typeface="Arial"/>
              </a:rPr>
              <a:t>  Although [almost!] unheard of today, this concept isn't really all that new -- there used to not be much choice in years past. Apple computers came with only BASIC and assembly language, and there were books available on assembly language for kids.  This is why the old-timers are often viewed as 'wizards': they </a:t>
            </a:r>
            <a:r>
              <a:rPr lang="en-US" sz="2400" i="1">
                <a:latin typeface="Arial"/>
                <a:ea typeface="ＭＳ Ｐゴシック" pitchFamily="-65" charset="-128"/>
                <a:cs typeface="Arial"/>
              </a:rPr>
              <a:t>had</a:t>
            </a:r>
            <a:r>
              <a:rPr lang="en-US" sz="2400" b="0" i="1">
                <a:latin typeface="Arial"/>
                <a:ea typeface="ＭＳ Ｐゴシック" pitchFamily="-65" charset="-128"/>
                <a:cs typeface="Arial"/>
              </a:rPr>
              <a:t> to know assembly language programming.”</a:t>
            </a:r>
            <a:r>
              <a:rPr lang="en-US" sz="2400" b="0">
                <a:latin typeface="Arial"/>
                <a:ea typeface="ＭＳ Ｐゴシック" pitchFamily="-65" charset="-128"/>
                <a:cs typeface="Arial"/>
              </a:rPr>
              <a:t/>
            </a:r>
            <a:br>
              <a:rPr lang="en-US" sz="2400" b="0">
                <a:latin typeface="Arial"/>
                <a:ea typeface="ＭＳ Ｐゴシック" pitchFamily="-65" charset="-128"/>
                <a:cs typeface="Arial"/>
              </a:rPr>
            </a:br>
            <a:r>
              <a:rPr lang="en-US" sz="2400" b="0">
                <a:latin typeface="Arial"/>
                <a:ea typeface="ＭＳ Ｐゴシック" pitchFamily="-65" charset="-128"/>
                <a:cs typeface="Arial"/>
              </a:rPr>
              <a:t>     -- </a:t>
            </a:r>
            <a:r>
              <a:rPr lang="en-US" sz="2400">
                <a:latin typeface="Arial"/>
                <a:ea typeface="ＭＳ Ｐゴシック" pitchFamily="-65" charset="-128"/>
                <a:cs typeface="Arial"/>
              </a:rPr>
              <a:t>slashdot.org</a:t>
            </a:r>
            <a:r>
              <a:rPr lang="en-US" sz="2400" b="0">
                <a:latin typeface="Arial"/>
                <a:ea typeface="ＭＳ Ｐゴシック" pitchFamily="-65" charset="-128"/>
                <a:cs typeface="Arial"/>
              </a:rPr>
              <a:t> comment, 2004-02-05 </a:t>
            </a:r>
          </a:p>
        </p:txBody>
      </p:sp>
      <p:pic>
        <p:nvPicPr>
          <p:cNvPr id="21508" name="Picture 4"/>
          <p:cNvPicPr>
            <a:picLocks noChangeAspect="1" noChangeArrowheads="1"/>
          </p:cNvPicPr>
          <p:nvPr/>
        </p:nvPicPr>
        <p:blipFill>
          <a:blip r:embed="rId3"/>
          <a:srcRect/>
          <a:stretch>
            <a:fillRect/>
          </a:stretch>
        </p:blipFill>
        <p:spPr bwMode="auto">
          <a:xfrm>
            <a:off x="6977063" y="914400"/>
            <a:ext cx="1785937"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5705475" cy="474663"/>
          </a:xfrm>
        </p:spPr>
        <p:txBody>
          <a:bodyPr/>
          <a:lstStyle/>
          <a:p>
            <a:r>
              <a:rPr lang="en-US">
                <a:ea typeface="ＭＳ Ｐゴシック" pitchFamily="-65" charset="-128"/>
                <a:cs typeface="ＭＳ Ｐゴシック" pitchFamily="-65" charset="-128"/>
              </a:rPr>
              <a:t>Instruction Set Architectures</a:t>
            </a:r>
          </a:p>
        </p:txBody>
      </p:sp>
      <p:sp>
        <p:nvSpPr>
          <p:cNvPr id="23555" name="Rectangle 3"/>
          <p:cNvSpPr>
            <a:spLocks noGrp="1" noChangeArrowheads="1"/>
          </p:cNvSpPr>
          <p:nvPr>
            <p:ph type="body" idx="1"/>
          </p:nvPr>
        </p:nvSpPr>
        <p:spPr>
          <a:xfrm>
            <a:off x="685800" y="1143000"/>
            <a:ext cx="8077200" cy="5254625"/>
          </a:xfrm>
        </p:spPr>
        <p:txBody>
          <a:bodyPr/>
          <a:lstStyle/>
          <a:p>
            <a:r>
              <a:rPr lang="en-US">
                <a:ea typeface="ＭＳ Ｐゴシック" pitchFamily="-65" charset="-128"/>
                <a:cs typeface="ＭＳ Ｐゴシック" pitchFamily="-65" charset="-128"/>
              </a:rPr>
              <a:t>Early trend was to add more and more instructions to new CPUs to do elaborate operations</a:t>
            </a:r>
          </a:p>
          <a:p>
            <a:pPr lvl="1"/>
            <a:r>
              <a:rPr lang="en-US"/>
              <a:t>VAX architecture had an instruction to multiply polynomials!</a:t>
            </a:r>
          </a:p>
          <a:p>
            <a:r>
              <a:rPr lang="en-US">
                <a:ea typeface="ＭＳ Ｐゴシック" pitchFamily="-65" charset="-128"/>
                <a:cs typeface="ＭＳ Ｐゴシック" pitchFamily="-65" charset="-128"/>
              </a:rPr>
              <a:t>RISC philosophy (Cocke IBM, Patterson, Hennessy, 1980s) –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Reduced Instruction Set Computing</a:t>
            </a:r>
          </a:p>
          <a:p>
            <a:pPr lvl="1"/>
            <a:r>
              <a:rPr lang="en-US"/>
              <a:t>Keep the instruction set small and simple, makes it easier to build fast hardware.</a:t>
            </a:r>
          </a:p>
          <a:p>
            <a:pPr lvl="1"/>
            <a:r>
              <a:rPr lang="en-US"/>
              <a:t>Let software do complicated operations by composing simpler ones.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152400"/>
            <a:ext cx="3627438" cy="474663"/>
          </a:xfrm>
        </p:spPr>
        <p:txBody>
          <a:bodyPr/>
          <a:lstStyle/>
          <a:p>
            <a:r>
              <a:rPr lang="en-US">
                <a:ea typeface="ＭＳ Ｐゴシック" pitchFamily="-65" charset="-128"/>
                <a:cs typeface="ＭＳ Ｐゴシック" pitchFamily="-65" charset="-128"/>
              </a:rPr>
              <a:t>MIPS Architecture</a:t>
            </a:r>
          </a:p>
        </p:txBody>
      </p:sp>
      <p:sp>
        <p:nvSpPr>
          <p:cNvPr id="25603" name="Rectangle 3"/>
          <p:cNvSpPr>
            <a:spLocks noGrp="1" noChangeArrowheads="1"/>
          </p:cNvSpPr>
          <p:nvPr>
            <p:ph type="body" idx="1"/>
          </p:nvPr>
        </p:nvSpPr>
        <p:spPr>
          <a:xfrm>
            <a:off x="228600" y="762000"/>
            <a:ext cx="7162800" cy="5718175"/>
          </a:xfrm>
        </p:spPr>
        <p:txBody>
          <a:bodyPr/>
          <a:lstStyle/>
          <a:p>
            <a:r>
              <a:rPr lang="en-US">
                <a:ea typeface="ＭＳ Ｐゴシック" pitchFamily="-65" charset="-128"/>
                <a:cs typeface="ＭＳ Ｐゴシック" pitchFamily="-65" charset="-128"/>
              </a:rPr>
              <a:t>MIPS – semiconductor company that built one of the first commercial RISC architectures</a:t>
            </a:r>
          </a:p>
          <a:p>
            <a:r>
              <a:rPr lang="en-US">
                <a:ea typeface="ＭＳ Ｐゴシック" pitchFamily="-65" charset="-128"/>
                <a:cs typeface="ＭＳ Ｐゴシック" pitchFamily="-65" charset="-128"/>
              </a:rPr>
              <a:t>We will study the MIPS architecture in some detail in this class (also used in upper division courses CS 152, 162, 164)</a:t>
            </a:r>
          </a:p>
          <a:p>
            <a:r>
              <a:rPr lang="en-US">
                <a:ea typeface="ＭＳ Ｐゴシック" pitchFamily="-65" charset="-128"/>
                <a:cs typeface="ＭＳ Ｐゴシック" pitchFamily="-65" charset="-128"/>
              </a:rPr>
              <a:t>Why MIPS instead of Intel 80x86?</a:t>
            </a:r>
          </a:p>
          <a:p>
            <a:pPr lvl="1"/>
            <a:r>
              <a:rPr lang="en-US"/>
              <a:t>MIPS is simple, elegant.  Don’t want to get bogged down in gritty details.</a:t>
            </a:r>
          </a:p>
          <a:p>
            <a:pPr lvl="1"/>
            <a:r>
              <a:rPr lang="en-US" sz="2700"/>
              <a:t>MIPS widely used in embedded apps, x86 little used in embedded, and more embedded computers than PCs</a:t>
            </a:r>
            <a:endParaRPr lang="en-US"/>
          </a:p>
        </p:txBody>
      </p:sp>
      <p:pic>
        <p:nvPicPr>
          <p:cNvPr id="25604" name="Picture 4"/>
          <p:cNvPicPr>
            <a:picLocks noChangeAspect="1" noChangeArrowheads="1"/>
          </p:cNvPicPr>
          <p:nvPr/>
        </p:nvPicPr>
        <p:blipFill>
          <a:blip r:embed="rId3"/>
          <a:srcRect/>
          <a:stretch>
            <a:fillRect/>
          </a:stretch>
        </p:blipFill>
        <p:spPr bwMode="auto">
          <a:xfrm>
            <a:off x="7391400" y="4038600"/>
            <a:ext cx="1676400" cy="2730500"/>
          </a:xfrm>
          <a:prstGeom prst="rect">
            <a:avLst/>
          </a:prstGeom>
          <a:noFill/>
          <a:ln w="12700">
            <a:noFill/>
            <a:miter lim="800000"/>
            <a:headEnd/>
            <a:tailEnd/>
          </a:ln>
        </p:spPr>
      </p:pic>
      <p:pic>
        <p:nvPicPr>
          <p:cNvPr id="25605" name="Picture 5"/>
          <p:cNvPicPr>
            <a:picLocks noChangeAspect="1" noChangeArrowheads="1"/>
          </p:cNvPicPr>
          <p:nvPr/>
        </p:nvPicPr>
        <p:blipFill>
          <a:blip r:embed="rId4"/>
          <a:srcRect/>
          <a:stretch>
            <a:fillRect/>
          </a:stretch>
        </p:blipFill>
        <p:spPr bwMode="auto">
          <a:xfrm>
            <a:off x="7467600" y="2895600"/>
            <a:ext cx="1574800" cy="1143000"/>
          </a:xfrm>
          <a:prstGeom prst="rect">
            <a:avLst/>
          </a:prstGeom>
          <a:noFill/>
          <a:ln w="12700">
            <a:noFill/>
            <a:miter lim="800000"/>
            <a:headEnd/>
            <a:tailEnd/>
          </a:ln>
        </p:spPr>
      </p:pic>
      <p:pic>
        <p:nvPicPr>
          <p:cNvPr id="2560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943725" y="762000"/>
            <a:ext cx="22002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(1/4)</a:t>
            </a:r>
          </a:p>
        </p:txBody>
      </p:sp>
      <p:sp>
        <p:nvSpPr>
          <p:cNvPr id="27651" name="Rectangle 3"/>
          <p:cNvSpPr>
            <a:spLocks noGrp="1" noChangeArrowheads="1"/>
          </p:cNvSpPr>
          <p:nvPr>
            <p:ph type="body" idx="1"/>
          </p:nvPr>
        </p:nvSpPr>
        <p:spPr>
          <a:xfrm>
            <a:off x="685800" y="1143000"/>
            <a:ext cx="7848600" cy="5208588"/>
          </a:xfrm>
        </p:spPr>
        <p:txBody>
          <a:bodyPr/>
          <a:lstStyle/>
          <a:p>
            <a:r>
              <a:rPr lang="en-US">
                <a:ea typeface="ＭＳ Ｐゴシック" pitchFamily="-65" charset="-128"/>
                <a:cs typeface="ＭＳ Ｐゴシック" pitchFamily="-65" charset="-128"/>
              </a:rPr>
              <a:t>Unlike HLL like C or Java, assembly cannot use variables</a:t>
            </a:r>
          </a:p>
          <a:p>
            <a:pPr lvl="1"/>
            <a:r>
              <a:rPr lang="en-US"/>
              <a:t>Why not? Keep Hardware Simple</a:t>
            </a:r>
          </a:p>
          <a:p>
            <a:r>
              <a:rPr lang="en-US">
                <a:ea typeface="ＭＳ Ｐゴシック" pitchFamily="-65" charset="-128"/>
                <a:cs typeface="ＭＳ Ｐゴシック" pitchFamily="-65" charset="-128"/>
              </a:rPr>
              <a:t>Assembly Operands are </a:t>
            </a:r>
            <a:r>
              <a:rPr lang="en-US" u="sng">
                <a:solidFill>
                  <a:schemeClr val="accent2"/>
                </a:solidFill>
                <a:ea typeface="ＭＳ Ｐゴシック" pitchFamily="-65" charset="-128"/>
                <a:cs typeface="ＭＳ Ｐゴシック" pitchFamily="-65" charset="-128"/>
              </a:rPr>
              <a:t>registers</a:t>
            </a:r>
            <a:endParaRPr lang="en-US">
              <a:ea typeface="ＭＳ Ｐゴシック" pitchFamily="-65" charset="-128"/>
              <a:cs typeface="ＭＳ Ｐゴシック" pitchFamily="-65" charset="-128"/>
            </a:endParaRPr>
          </a:p>
          <a:p>
            <a:pPr lvl="1"/>
            <a:r>
              <a:rPr lang="en-US"/>
              <a:t>limited number of special locations built directly into the hardware</a:t>
            </a:r>
          </a:p>
          <a:p>
            <a:pPr lvl="1"/>
            <a:r>
              <a:rPr lang="en-US"/>
              <a:t>operations can only be performed on these!</a:t>
            </a:r>
          </a:p>
          <a:p>
            <a:r>
              <a:rPr lang="en-US">
                <a:ea typeface="ＭＳ Ｐゴシック" pitchFamily="-65" charset="-128"/>
                <a:cs typeface="ＭＳ Ｐゴシック" pitchFamily="-65" charset="-128"/>
              </a:rPr>
              <a:t>Benefit: Since registers are directly in hardware, they are very fast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(faster than 1 billionth of a second)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(2/4)</a:t>
            </a:r>
          </a:p>
        </p:txBody>
      </p:sp>
      <p:sp>
        <p:nvSpPr>
          <p:cNvPr id="29699" name="Rectangle 3"/>
          <p:cNvSpPr>
            <a:spLocks noGrp="1" noChangeArrowheads="1"/>
          </p:cNvSpPr>
          <p:nvPr>
            <p:ph type="body" idx="1"/>
          </p:nvPr>
        </p:nvSpPr>
        <p:spPr>
          <a:xfrm>
            <a:off x="685800" y="1143000"/>
            <a:ext cx="7848600" cy="4843463"/>
          </a:xfrm>
        </p:spPr>
        <p:txBody>
          <a:bodyPr/>
          <a:lstStyle/>
          <a:p>
            <a:r>
              <a:rPr lang="en-US">
                <a:ea typeface="ＭＳ Ｐゴシック" pitchFamily="-65" charset="-128"/>
                <a:cs typeface="ＭＳ Ｐゴシック" pitchFamily="-65" charset="-128"/>
              </a:rPr>
              <a:t>Drawback: Since registers are in hardware, there are a predetermined number of them</a:t>
            </a:r>
          </a:p>
          <a:p>
            <a:pPr lvl="1"/>
            <a:r>
              <a:rPr lang="en-US"/>
              <a:t>Solution: MIPS code must be very carefully put together to efficiently use registers</a:t>
            </a:r>
          </a:p>
          <a:p>
            <a:r>
              <a:rPr lang="en-US">
                <a:ea typeface="ＭＳ Ｐゴシック" pitchFamily="-65" charset="-128"/>
                <a:cs typeface="ＭＳ Ｐゴシック" pitchFamily="-65" charset="-128"/>
              </a:rPr>
              <a:t>32 registers in MIPS</a:t>
            </a:r>
          </a:p>
          <a:p>
            <a:pPr lvl="1"/>
            <a:r>
              <a:rPr lang="en-US"/>
              <a:t>Why 32? </a:t>
            </a:r>
            <a:r>
              <a:rPr lang="en-US">
                <a:solidFill>
                  <a:schemeClr val="accent2"/>
                </a:solidFill>
              </a:rPr>
              <a:t>Smaller is faster</a:t>
            </a:r>
            <a:endParaRPr lang="en-US"/>
          </a:p>
          <a:p>
            <a:r>
              <a:rPr lang="en-US">
                <a:ea typeface="ＭＳ Ｐゴシック" pitchFamily="-65" charset="-128"/>
                <a:cs typeface="ＭＳ Ｐゴシック" pitchFamily="-65" charset="-128"/>
              </a:rPr>
              <a:t>Each MIPS register is 32 bits wide</a:t>
            </a:r>
          </a:p>
          <a:p>
            <a:pPr lvl="1"/>
            <a:r>
              <a:rPr lang="en-US"/>
              <a:t>Groups of 32 bits called a </a:t>
            </a:r>
            <a:r>
              <a:rPr lang="en-US" u="sng">
                <a:solidFill>
                  <a:schemeClr val="accent2"/>
                </a:solidFill>
              </a:rPr>
              <a:t>word</a:t>
            </a:r>
            <a:r>
              <a:rPr lang="en-US"/>
              <a:t> in MIPS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(3/4)</a:t>
            </a:r>
          </a:p>
        </p:txBody>
      </p:sp>
      <p:sp>
        <p:nvSpPr>
          <p:cNvPr id="31747" name="Rectangle 3"/>
          <p:cNvSpPr>
            <a:spLocks noGrp="1" noChangeArrowheads="1"/>
          </p:cNvSpPr>
          <p:nvPr>
            <p:ph type="body" idx="1"/>
          </p:nvPr>
        </p:nvSpPr>
        <p:spPr>
          <a:xfrm>
            <a:off x="685800" y="1143000"/>
            <a:ext cx="7848600" cy="2718180"/>
          </a:xfrm>
        </p:spPr>
        <p:txBody>
          <a:bodyPr/>
          <a:lstStyle/>
          <a:p>
            <a:r>
              <a:rPr lang="en-US">
                <a:latin typeface=""/>
                <a:ea typeface="ＭＳ Ｐゴシック" pitchFamily="-65" charset="-128"/>
                <a:cs typeface=""/>
              </a:rPr>
              <a:t>Registers are numbered from 0 to 31</a:t>
            </a:r>
          </a:p>
          <a:p>
            <a:r>
              <a:rPr lang="en-US">
                <a:latin typeface=""/>
                <a:ea typeface="ＭＳ Ｐゴシック" pitchFamily="-65" charset="-128"/>
                <a:cs typeface=""/>
              </a:rPr>
              <a:t>Each register can be referred to by number or name</a:t>
            </a:r>
          </a:p>
          <a:p>
            <a:r>
              <a:rPr lang="en-US">
                <a:latin typeface=""/>
                <a:ea typeface="ＭＳ Ｐゴシック" pitchFamily="-65" charset="-128"/>
                <a:cs typeface=""/>
              </a:rPr>
              <a:t>Number references:</a:t>
            </a:r>
          </a:p>
          <a:p>
            <a:pPr lvl="1">
              <a:buFontTx/>
              <a:buNone/>
            </a:pPr>
            <a:r>
              <a:rPr lang="en-US">
                <a:latin typeface=""/>
                <a:cs typeface=""/>
              </a:rPr>
              <a:t>$0, $1, $2, … $30, $31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23974</TotalTime>
  <Pages>47</Pages>
  <Words>2025</Words>
  <Application>Microsoft Macintosh PowerPoint</Application>
  <PresentationFormat>Letter Paper (8.5x11 in)</PresentationFormat>
  <Paragraphs>185</Paragraphs>
  <Slides>25</Slides>
  <Notes>23</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Microsoft Office 98</vt:lpstr>
      <vt:lpstr>Slide 1</vt:lpstr>
      <vt:lpstr>Review</vt:lpstr>
      <vt:lpstr>Assembly Language</vt:lpstr>
      <vt:lpstr>Book: Programming From the Ground Up</vt:lpstr>
      <vt:lpstr>Instruction Set Architectures</vt:lpstr>
      <vt:lpstr>MIPS Architecture</vt:lpstr>
      <vt:lpstr>Assembly Variables: Registers (1/4)</vt:lpstr>
      <vt:lpstr>Assembly Variables: Registers (2/4)</vt:lpstr>
      <vt:lpstr>Assembly Variables: Registers (3/4)</vt:lpstr>
      <vt:lpstr>Assembly Variables: Registers (4/4)</vt:lpstr>
      <vt:lpstr>C, Java variables vs. registers</vt:lpstr>
      <vt:lpstr>Comments in Assembly</vt:lpstr>
      <vt:lpstr>HW1?</vt:lpstr>
      <vt:lpstr>How many hours h on Homework 1?</vt:lpstr>
      <vt:lpstr>Assembly Instructions</vt:lpstr>
      <vt:lpstr>MIPS Addition and Subtraction (1/4)</vt:lpstr>
      <vt:lpstr>Addition and Subtraction of Integers (2/4)</vt:lpstr>
      <vt:lpstr>Addition and Subtraction of Integers (3/4)</vt:lpstr>
      <vt:lpstr>Addition and Subtraction of Integers (4/4)</vt:lpstr>
      <vt:lpstr>Register Zero</vt:lpstr>
      <vt:lpstr>Immediates</vt:lpstr>
      <vt:lpstr>Immediates</vt:lpstr>
      <vt:lpstr>Peer Instruction</vt:lpstr>
      <vt:lpstr>“And in Conclusion…”</vt:lpstr>
      <vt:lpstr>Administrivia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1526</cp:revision>
  <cp:lastPrinted>2013-01-29T17:52:21Z</cp:lastPrinted>
  <dcterms:created xsi:type="dcterms:W3CDTF">2013-01-29T09:21:50Z</dcterms:created>
  <dcterms:modified xsi:type="dcterms:W3CDTF">2013-01-29T17:52:32Z</dcterms:modified>
</cp:coreProperties>
</file>