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Default Extension="pdf" ContentType="application/pdf"/>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76" r:id="rId1"/>
  </p:sldMasterIdLst>
  <p:notesMasterIdLst>
    <p:notesMasterId r:id="rId26"/>
  </p:notesMasterIdLst>
  <p:handoutMasterIdLst>
    <p:handoutMasterId r:id="rId27"/>
  </p:handoutMasterIdLst>
  <p:sldIdLst>
    <p:sldId id="933" r:id="rId2"/>
    <p:sldId id="910" r:id="rId3"/>
    <p:sldId id="911" r:id="rId4"/>
    <p:sldId id="912" r:id="rId5"/>
    <p:sldId id="913" r:id="rId6"/>
    <p:sldId id="914" r:id="rId7"/>
    <p:sldId id="915" r:id="rId8"/>
    <p:sldId id="916" r:id="rId9"/>
    <p:sldId id="917" r:id="rId10"/>
    <p:sldId id="918" r:id="rId11"/>
    <p:sldId id="919" r:id="rId12"/>
    <p:sldId id="920" r:id="rId13"/>
    <p:sldId id="921" r:id="rId14"/>
    <p:sldId id="922" r:id="rId15"/>
    <p:sldId id="923" r:id="rId16"/>
    <p:sldId id="924" r:id="rId17"/>
    <p:sldId id="925" r:id="rId18"/>
    <p:sldId id="926" r:id="rId19"/>
    <p:sldId id="927" r:id="rId20"/>
    <p:sldId id="928" r:id="rId21"/>
    <p:sldId id="929" r:id="rId22"/>
    <p:sldId id="930" r:id="rId23"/>
    <p:sldId id="931" r:id="rId24"/>
    <p:sldId id="932" r:id="rId25"/>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showPr showNarration="1" useTimings="0">
    <p:present/>
    <p:sldAll/>
    <p:penClr>
      <a:schemeClr val="tx1"/>
    </p:penClr>
  </p:showPr>
  <p:clrMru>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50" d="100"/>
          <a:sy n="150" d="100"/>
        </p:scale>
        <p:origin x="-11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1741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5843"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789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993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4198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4403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Rot="1" noChangeAspect="1" noChangeArrowheads="1"/>
          </p:cNvSpPr>
          <p:nvPr>
            <p:ph type="sldImg"/>
          </p:nvPr>
        </p:nvSpPr>
        <p:spPr>
          <a:solidFill>
            <a:srgbClr val="FFFFFF"/>
          </a:solidFill>
          <a:ln>
            <a:solidFill>
              <a:srgbClr val="000000"/>
            </a:solidFill>
          </a:ln>
        </p:spPr>
      </p:sp>
      <p:sp>
        <p:nvSpPr>
          <p:cNvPr id="46083" name="Rectangle 3"/>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48131"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50179"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52227"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54275"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1945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56323"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58371"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3511550" y="2441575"/>
            <a:ext cx="0" cy="0"/>
          </a:xfrm>
          <a:solidFill>
            <a:srgbClr val="FFFFFF"/>
          </a:solidFill>
          <a:ln>
            <a:solidFill>
              <a:srgbClr val="000000"/>
            </a:solidFill>
          </a:ln>
        </p:spPr>
      </p:sp>
      <p:sp>
        <p:nvSpPr>
          <p:cNvPr id="60419" name="Rectangle 3"/>
          <p:cNvSpPr>
            <a:spLocks noGrp="1" noChangeArrowheads="1"/>
          </p:cNvSpPr>
          <p:nvPr>
            <p:ph type="body" idx="1"/>
          </p:nvPr>
        </p:nvSpPr>
        <p:spPr>
          <a:xfrm>
            <a:off x="935038" y="6389688"/>
            <a:ext cx="5532437" cy="252412"/>
          </a:xfrm>
          <a:solidFill>
            <a:srgbClr val="FFFFFF"/>
          </a:solidFill>
          <a:ln>
            <a:solidFill>
              <a:srgbClr val="000000"/>
            </a:solidFill>
          </a:ln>
        </p:spPr>
        <p:txBody>
          <a:bodyPr lIns="88270" tIns="44135" rIns="88270" bIns="44135"/>
          <a:lstStyle/>
          <a:p>
            <a:pPr marL="228600" indent="-228600"/>
            <a:r>
              <a:rPr lang="en-US">
                <a:ea typeface="ＭＳ Ｐゴシック" pitchFamily="-65" charset="-128"/>
                <a:cs typeface="ＭＳ Ｐゴシック" pitchFamily="-65" charset="-128"/>
              </a:rPr>
              <a:t>Answer: [correct=c, 5-&gt;6]</a:t>
            </a:r>
          </a:p>
          <a:p>
            <a:pPr marL="228600" indent="-228600"/>
            <a:r>
              <a:rPr lang="en-US">
                <a:ea typeface="ＭＳ Ｐゴシック" pitchFamily="-65" charset="-128"/>
                <a:cs typeface="ＭＳ Ｐゴシック" pitchFamily="-65" charset="-128"/>
              </a:rPr>
              <a:t>We must first load the contents of y’s pointee into a temp variable [$t0], which is 5. Then we have to store $t0 back into x’s pointee, which is 6.</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246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528638" y="4421188"/>
            <a:ext cx="6051550" cy="4189412"/>
          </a:xfrm>
          <a:noFill/>
          <a:ln w="9525"/>
        </p:spPr>
        <p:txBody>
          <a:bodyPr lIns="92342" tIns="45361" rIns="92342" bIns="45361"/>
          <a:lstStyle/>
          <a:p>
            <a:r>
              <a:rPr lang="en-US">
                <a:ea typeface="ＭＳ Ｐゴシック" pitchFamily="-65" charset="-128"/>
                <a:cs typeface="ＭＳ Ｐゴシック" pitchFamily="-65" charset="-128"/>
              </a:rPr>
              <a:t>That is, any computer, no matter how primitive or advance, can be divided into five parts:</a:t>
            </a:r>
          </a:p>
          <a:p>
            <a:r>
              <a:rPr lang="en-US">
                <a:ea typeface="ＭＳ Ｐゴシック" pitchFamily="-65" charset="-128"/>
                <a:cs typeface="ＭＳ Ｐゴシック" pitchFamily="-65" charset="-128"/>
              </a:rPr>
              <a:t>1. The input devices bring the data from the outside world into the computer.</a:t>
            </a:r>
          </a:p>
          <a:p>
            <a:r>
              <a:rPr lang="en-US">
                <a:ea typeface="ＭＳ Ｐゴシック" pitchFamily="-65" charset="-128"/>
                <a:cs typeface="ＭＳ Ｐゴシック" pitchFamily="-65" charset="-128"/>
              </a:rPr>
              <a:t>2. These data are kept in the computer’s memory  until ...</a:t>
            </a:r>
          </a:p>
          <a:p>
            <a:r>
              <a:rPr lang="en-US">
                <a:ea typeface="ＭＳ Ｐゴシック" pitchFamily="-65" charset="-128"/>
                <a:cs typeface="ＭＳ Ｐゴシック" pitchFamily="-65" charset="-128"/>
              </a:rPr>
              <a:t>3. The datapath request and process them.</a:t>
            </a:r>
          </a:p>
          <a:p>
            <a:r>
              <a:rPr lang="en-US">
                <a:ea typeface="ＭＳ Ｐゴシック" pitchFamily="-65" charset="-128"/>
                <a:cs typeface="ＭＳ Ｐゴシック" pitchFamily="-65" charset="-128"/>
              </a:rPr>
              <a:t>4. The operation of the datapath is controlled by the computer’s controller.</a:t>
            </a:r>
          </a:p>
          <a:p>
            <a:r>
              <a:rPr lang="en-US">
                <a:ea typeface="ＭＳ Ｐゴシック" pitchFamily="-65" charset="-128"/>
                <a:cs typeface="ＭＳ Ｐゴシック" pitchFamily="-65" charset="-128"/>
              </a:rPr>
              <a:t>All the work done by the computer will NOT do us any good unless we can get the data back to the outside world. </a:t>
            </a:r>
          </a:p>
          <a:p>
            <a:r>
              <a:rPr lang="en-US">
                <a:ea typeface="ＭＳ Ｐゴシック" pitchFamily="-65" charset="-128"/>
                <a:cs typeface="ＭＳ Ｐゴシック" pitchFamily="-65" charset="-128"/>
              </a:rPr>
              <a:t> 5. Getting the data back to the outside world is the job of the output devices.</a:t>
            </a:r>
          </a:p>
          <a:p>
            <a:endParaRPr lang="en-US">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The most COMMON way to connect these 5 components together is to use a network of busses.</a:t>
            </a:r>
          </a:p>
        </p:txBody>
      </p:sp>
      <p:sp>
        <p:nvSpPr>
          <p:cNvPr id="21507" name="Rectangle 3"/>
          <p:cNvSpPr>
            <a:spLocks noGrp="1" noRot="1" noChangeAspect="1" noChangeArrowheads="1"/>
          </p:cNvSpPr>
          <p:nvPr>
            <p:ph type="sldImg"/>
          </p:nvPr>
        </p:nvSpPr>
        <p:spPr>
          <a:xfrm>
            <a:off x="1200150" y="598488"/>
            <a:ext cx="4635500" cy="3476625"/>
          </a:xfr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2355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25603"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2765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2969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174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379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569B4460-F13F-2A44-BBE7-2553B923B28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C51A2234-A1AE-3F46-981D-1A208DFC89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1BB9C1BE-D3D0-9048-B0E2-E49D81BC25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BF904988-3106-AE44-B1E8-9EBCDA98508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13F864E5-49DD-8C47-93A7-77A5A5C875D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52775F05-80DA-9E48-A785-E9DA528765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F2660849-21A3-FD4B-9AAA-7D6A8215EB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D6B57204-47CC-8C43-8C9A-164406FF17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3C68993E-57E1-FF4C-85DA-8422CE53FE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C47A0135-BC52-6445-BACE-172A0ACAB6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57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77399" y="1399248"/>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367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57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77399" y="1399248"/>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367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5793"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77398" y="1399247"/>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36713"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74FBA849-0044-1345-9091-5D07FA02B3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2" name="Title Placeholder 21"/>
          <p:cNvSpPr>
            <a:spLocks noGrp="1"/>
          </p:cNvSpPr>
          <p:nvPr>
            <p:ph type="title"/>
          </p:nvPr>
        </p:nvSpPr>
        <p:spPr>
          <a:xfrm>
            <a:off x="914400" y="512763"/>
            <a:ext cx="7772400" cy="914400"/>
          </a:xfrm>
          <a:prstGeom prst="rect">
            <a:avLst/>
          </a:prstGeom>
        </p:spPr>
        <p:txBody>
          <a:bodyPr vert="horz" wrap="square" lIns="91440" tIns="45720" rIns="91440" bIns="45720" numCol="1" anchor="t" anchorCtr="0" compatLnSpc="1">
            <a:prstTxWarp prst="textNoShape">
              <a:avLst/>
            </a:prstTxWarp>
            <a:noAutofit/>
          </a:bodyPr>
          <a:lstStyle/>
          <a:p>
            <a:pPr lvl="0"/>
            <a:r>
              <a:rPr lang="en-US"/>
              <a:t>Click to edit Master title style</a:t>
            </a:r>
          </a:p>
        </p:txBody>
      </p:sp>
      <p:sp>
        <p:nvSpPr>
          <p:cNvPr id="1031"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18 VAG Rounded Bold   07390"/>
              </a:rPr>
              <a:t>CS61C </a:t>
            </a:r>
            <a:r>
              <a:rPr lang="en-US" sz="1000" b="1">
                <a:solidFill>
                  <a:srgbClr val="FFFF00"/>
                </a:solidFill>
                <a:latin typeface="18 VAG Rounded Bold   07390"/>
              </a:rPr>
              <a:t>L06 Introduction to MIPS : Data Transfer and Decisions </a:t>
            </a:r>
            <a:r>
              <a:rPr lang="en-US" sz="1000" b="1">
                <a:solidFill>
                  <a:schemeClr val="tx1"/>
                </a:solidFill>
                <a:latin typeface="18 VAG Rounded Bold   07390"/>
              </a:rPr>
              <a:t>(</a:t>
            </a:r>
            <a:fld id="{0858A72B-44E6-6C4A-A410-D809D21AA13A}" type="slidenum">
              <a:rPr lang="en-US" sz="1000" b="1">
                <a:solidFill>
                  <a:schemeClr val="tx1"/>
                </a:solidFill>
                <a:latin typeface="18 VAG Rounded Bold   07390"/>
              </a:rPr>
              <a:pPr>
                <a:defRPr/>
              </a:pPr>
              <a:t>‹#›</a:t>
            </a:fld>
            <a:r>
              <a:rPr lang="en-US" sz="1000" b="1">
                <a:solidFill>
                  <a:schemeClr val="tx1"/>
                </a:solidFill>
                <a:latin typeface="18 VAG Rounded Bold   07390"/>
              </a:rPr>
              <a:t>)</a:t>
            </a:r>
          </a:p>
        </p:txBody>
      </p:sp>
      <p:sp>
        <p:nvSpPr>
          <p:cNvPr id="19" name="Rectangle 11"/>
          <p:cNvSpPr>
            <a:spLocks noChangeArrowheads="1"/>
          </p:cNvSpPr>
          <p:nvPr userDrawn="1"/>
        </p:nvSpPr>
        <p:spPr bwMode="auto">
          <a:xfrm>
            <a:off x="7492876" y="6651625"/>
            <a:ext cx="1654299"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Spring 2013 © UCB</a:t>
            </a:r>
          </a:p>
        </p:txBody>
      </p:sp>
      <p:pic>
        <p:nvPicPr>
          <p:cNvPr id="1034" name="Picture 14"/>
          <p:cNvPicPr>
            <a:picLocks noChangeAspect="1" noChangeArrowheads="1"/>
          </p:cNvPicPr>
          <p:nvPr userDrawn="1"/>
        </p:nvPicPr>
        <p:blipFill>
          <a:blip r:embed="rId13">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par>
    </p:tnLst>
  </p:timing>
  <p:txStyles>
    <p:titleStyle>
      <a:lvl1pPr algn="l" rtl="0" eaLnBrk="0" fontAlgn="base" hangingPunct="0">
        <a:spcBef>
          <a:spcPct val="0"/>
        </a:spcBef>
        <a:spcAft>
          <a:spcPct val="0"/>
        </a:spcAft>
        <a:defRPr sz="4000" b="1" kern="1200" spc="-100">
          <a:solidFill>
            <a:srgbClr val="C1EEFF"/>
          </a:solidFill>
          <a:latin typeface="18 VAG Rounded Thin   55390"/>
          <a:ea typeface="ＭＳ Ｐゴシック" charset="-128"/>
          <a:cs typeface="ＭＳ Ｐゴシック" charset="-128"/>
        </a:defRPr>
      </a:lvl1pPr>
      <a:lvl2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Thin   55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0" kern="1200">
          <a:solidFill>
            <a:srgbClr val="FED46C"/>
          </a:solidFill>
          <a:latin typeface="18 VAG Rounded Thin   55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0" kern="1200">
          <a:solidFill>
            <a:srgbClr val="94F0E4"/>
          </a:solidFill>
          <a:latin typeface="18 VAG Rounded Thin   55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0" kern="1200">
          <a:solidFill>
            <a:srgbClr val="F273AF"/>
          </a:solidFill>
          <a:latin typeface="18 VAG Rounded Thin   55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0" kern="1200">
          <a:solidFill>
            <a:schemeClr val="tx1"/>
          </a:solidFill>
          <a:latin typeface="18 VAG Rounded Thin   55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5.pdf"/><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5363" name="Rectangle 4"/>
          <p:cNvSpPr>
            <a:spLocks noChangeArrowheads="1"/>
          </p:cNvSpPr>
          <p:nvPr/>
        </p:nvSpPr>
        <p:spPr bwMode="auto">
          <a:xfrm>
            <a:off x="1981200" y="76200"/>
            <a:ext cx="7162800" cy="2771775"/>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a:solidFill>
                  <a:schemeClr val="tx1">
                    <a:lumMod val="50000"/>
                  </a:schemeClr>
                </a:solidFill>
                <a:latin typeface="Courier"/>
                <a:cs typeface="Courier"/>
              </a:rPr>
              <a:t>inst.eecs.berkeley.edu/~cs61c</a:t>
            </a:r>
            <a:r>
              <a:rPr lang="en-US" sz="3200" b="1">
                <a:solidFill>
                  <a:schemeClr val="tx1">
                    <a:lumMod val="50000"/>
                  </a:schemeClr>
                </a:solidFill>
                <a:latin typeface="Courier"/>
                <a:cs typeface="Courier"/>
              </a:rPr>
              <a:t> </a:t>
            </a:r>
            <a:r>
              <a:rPr lang="en-US" sz="3200">
                <a:solidFill>
                  <a:schemeClr val="accent2"/>
                </a:solidFill>
                <a:latin typeface="18 VAG Rounded Black   09390" charset="0"/>
              </a:rPr>
              <a:t/>
            </a:r>
            <a:br>
              <a:rPr lang="en-US" sz="3200">
                <a:solidFill>
                  <a:schemeClr val="accent2"/>
                </a:solidFill>
                <a:latin typeface="18 VAG Rounded Black   09390" charset="0"/>
              </a:rPr>
            </a:br>
            <a:r>
              <a:rPr lang="en-US" sz="3600">
                <a:solidFill>
                  <a:schemeClr val="tx2"/>
                </a:solidFill>
                <a:latin typeface="18 VAG Rounded Black   09390" charset="0"/>
              </a:rPr>
              <a:t>UCB CS61C : Machine Structures</a:t>
            </a: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t>
            </a:r>
            <a:r>
              <a:rPr lang="en-US" sz="3200">
                <a:latin typeface="18 VAG Rounded Black   09390" charset="0"/>
              </a:rPr>
              <a:t>Lecture 6 – Introduction to MIPS</a:t>
            </a:r>
            <a:br>
              <a:rPr lang="en-US" sz="3200">
                <a:latin typeface="18 VAG Rounded Black   09390" charset="0"/>
              </a:rPr>
            </a:br>
            <a:r>
              <a:rPr lang="en-US" sz="3200">
                <a:latin typeface="18 VAG Rounded Black   09390" charset="0"/>
              </a:rPr>
              <a:t> Data Transfer &amp; Decisions I</a:t>
            </a: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t>
            </a:r>
            <a:r>
              <a:rPr lang="en-US" sz="3200">
                <a:solidFill>
                  <a:schemeClr val="tx1"/>
                </a:solidFill>
                <a:latin typeface="18 VAG Rounded Black   09390" charset="0"/>
              </a:rPr>
              <a:t>2013-02-04</a:t>
            </a:r>
          </a:p>
        </p:txBody>
      </p:sp>
      <p:sp>
        <p:nvSpPr>
          <p:cNvPr id="48" name="Title 47"/>
          <p:cNvSpPr>
            <a:spLocks noGrp="1"/>
          </p:cNvSpPr>
          <p:nvPr>
            <p:ph type="ctrTitle"/>
          </p:nvPr>
        </p:nvSpPr>
        <p:spPr>
          <a:xfrm>
            <a:off x="381000" y="3352800"/>
            <a:ext cx="6172200" cy="609600"/>
          </a:xfrm>
        </p:spPr>
        <p:txBody>
          <a:bodyPr/>
          <a:lstStyle/>
          <a:p>
            <a:pPr eaLnBrk="1" fontAlgn="auto" hangingPunct="1">
              <a:spcAft>
                <a:spcPts val="0"/>
              </a:spcAft>
              <a:defRPr/>
            </a:pPr>
            <a:r>
              <a:rPr lang="en-US" sz="2800" dirty="0" err="1" smtClean="0">
                <a:solidFill>
                  <a:srgbClr val="FFFF00"/>
                </a:solidFill>
                <a:ea typeface="+mj-ea"/>
                <a:cs typeface="+mj-cs"/>
              </a:rPr>
              <a:t>Robots that learn from us!</a:t>
            </a:r>
            <a:endParaRPr lang="en-US" sz="2800" dirty="0">
              <a:solidFill>
                <a:srgbClr val="FFFF00"/>
              </a:solidFill>
              <a:ea typeface="+mj-ea"/>
              <a:cs typeface="+mj-cs"/>
            </a:endParaRPr>
          </a:p>
        </p:txBody>
      </p:sp>
      <p:sp>
        <p:nvSpPr>
          <p:cNvPr id="15365" name="Subtitle 48"/>
          <p:cNvSpPr>
            <a:spLocks noGrp="1"/>
          </p:cNvSpPr>
          <p:nvPr>
            <p:ph type="subTitle" idx="1"/>
          </p:nvPr>
        </p:nvSpPr>
        <p:spPr>
          <a:xfrm>
            <a:off x="381000" y="3962400"/>
            <a:ext cx="5791200" cy="2057400"/>
          </a:xfrm>
        </p:spPr>
        <p:txBody>
          <a:bodyPr anchor="t"/>
          <a:lstStyle/>
          <a:p>
            <a:pPr eaLnBrk="1" hangingPunct="1">
              <a:spcBef>
                <a:spcPct val="0"/>
              </a:spcBef>
            </a:pPr>
            <a:r>
              <a:rPr lang="en-US" sz="2400" smtClean="0">
                <a:latin typeface="18 VAG Rounded Thin   55390" charset="0"/>
                <a:ea typeface="ＭＳ Ｐゴシック" pitchFamily="-65" charset="-128"/>
                <a:cs typeface="ＭＳ Ｐゴシック" pitchFamily="-65" charset="-128"/>
              </a:rPr>
              <a:t>Prof Pieter Abbeel’s recent research is in having robots learn from the way humans do tasks as apprentices.  His robots have learned to perform flying acrobatics, tie surgical sutures and neatly sort socks…</a:t>
            </a:r>
          </a:p>
        </p:txBody>
      </p:sp>
      <p:sp>
        <p:nvSpPr>
          <p:cNvPr id="15366" name="TextBox 50"/>
          <p:cNvSpPr txBox="1">
            <a:spLocks noChangeArrowheads="1"/>
          </p:cNvSpPr>
          <p:nvPr/>
        </p:nvSpPr>
        <p:spPr bwMode="auto">
          <a:xfrm>
            <a:off x="304800" y="2438400"/>
            <a:ext cx="1752600" cy="1016000"/>
          </a:xfrm>
          <a:prstGeom prst="rect">
            <a:avLst/>
          </a:prstGeom>
          <a:noFill/>
          <a:ln w="9525">
            <a:noFill/>
            <a:miter lim="800000"/>
            <a:headEnd/>
            <a:tailEnd/>
          </a:ln>
        </p:spPr>
        <p:txBody>
          <a:bodyPr>
            <a:prstTxWarp prst="textNoShape">
              <a:avLst/>
            </a:prstTxWarp>
            <a:spAutoFit/>
          </a:bodyPr>
          <a:lstStyle/>
          <a:p>
            <a:pPr algn="ctr"/>
            <a:r>
              <a:rPr lang="en-US" sz="2000" b="1">
                <a:solidFill>
                  <a:schemeClr val="bg2"/>
                </a:solidFill>
                <a:latin typeface="18 VAG Rounded Black   09390" charset="0"/>
              </a:rPr>
              <a:t>Lecturer SOE Dan Garcia</a:t>
            </a:r>
          </a:p>
          <a:p>
            <a:pPr algn="ctr"/>
            <a:endParaRPr lang="en-US" sz="2000" b="1">
              <a:solidFill>
                <a:schemeClr val="bg2"/>
              </a:solidFill>
              <a:latin typeface="18 VAG Rounded Black   09390" charset="0"/>
            </a:endParaRPr>
          </a:p>
        </p:txBody>
      </p:sp>
      <p:sp>
        <p:nvSpPr>
          <p:cNvPr id="15367" name="Subtitle 48"/>
          <p:cNvSpPr txBox="1">
            <a:spLocks/>
          </p:cNvSpPr>
          <p:nvPr/>
        </p:nvSpPr>
        <p:spPr bwMode="auto">
          <a:xfrm>
            <a:off x="76200" y="6400800"/>
            <a:ext cx="8991600" cy="3810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000" b="1">
                <a:solidFill>
                  <a:schemeClr val="tx1"/>
                </a:solidFill>
                <a:latin typeface="Courier"/>
                <a:ea typeface="Courier New" pitchFamily="-65" charset="0"/>
                <a:cs typeface="Courier"/>
              </a:rPr>
              <a:t>www.technologyreview.com/tr35/profile.aspx?trid=1082</a:t>
            </a:r>
          </a:p>
        </p:txBody>
      </p:sp>
      <p:sp>
        <p:nvSpPr>
          <p:cNvPr id="54" name="Oval 53"/>
          <p:cNvSpPr/>
          <p:nvPr/>
        </p:nvSpPr>
        <p:spPr>
          <a:xfrm>
            <a:off x="6096000" y="5837904"/>
            <a:ext cx="3048000" cy="486696"/>
          </a:xfrm>
          <a:prstGeom prst="ellipse">
            <a:avLst/>
          </a:prstGeom>
          <a:solidFill>
            <a:schemeClr val="bg1">
              <a:alpha val="24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1" name="Picture 10"/>
          <p:cNvPicPr>
            <a:picLocks noChangeAspect="1"/>
          </p:cNvPicPr>
          <p:nvPr/>
        </p:nvPicPr>
        <p:blipFill>
          <a:blip r:embed="rId3"/>
          <a:stretch>
            <a:fillRect/>
          </a:stretch>
        </p:blipFill>
        <p:spPr>
          <a:xfrm>
            <a:off x="6629400" y="3352800"/>
            <a:ext cx="1955800" cy="23050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6754" name="Rectangle 2"/>
          <p:cNvSpPr>
            <a:spLocks noGrp="1" noChangeArrowheads="1"/>
          </p:cNvSpPr>
          <p:nvPr>
            <p:ph type="title"/>
          </p:nvPr>
        </p:nvSpPr>
        <p:spPr>
          <a:xfrm>
            <a:off x="609600" y="211138"/>
            <a:ext cx="3622675" cy="474662"/>
          </a:xfrm>
        </p:spPr>
        <p:txBody>
          <a:bodyPr>
            <a:normAutofit fontScale="90000"/>
          </a:bodyPr>
          <a:lstStyle/>
          <a:p>
            <a:pPr eaLnBrk="1" hangingPunct="1">
              <a:defRPr/>
            </a:pPr>
            <a:r>
              <a:rPr lang="en-US" sz="3600"/>
              <a:t>Pointers v. Values</a:t>
            </a:r>
          </a:p>
        </p:txBody>
      </p:sp>
      <p:sp>
        <p:nvSpPr>
          <p:cNvPr id="32771" name="Rectangle 3"/>
          <p:cNvSpPr>
            <a:spLocks noGrp="1" noChangeArrowheads="1"/>
          </p:cNvSpPr>
          <p:nvPr>
            <p:ph idx="1"/>
          </p:nvPr>
        </p:nvSpPr>
        <p:spPr>
          <a:xfrm>
            <a:off x="685800" y="1143000"/>
            <a:ext cx="7848600" cy="4654550"/>
          </a:xfrm>
        </p:spPr>
        <p:txBody>
          <a:bodyPr/>
          <a:lstStyle/>
          <a:p>
            <a:pPr eaLnBrk="1" hangingPunct="1"/>
            <a:r>
              <a:rPr lang="en-US">
                <a:solidFill>
                  <a:schemeClr val="accent1"/>
                </a:solidFill>
                <a:latin typeface="18 VAG Rounded Light   02390"/>
                <a:ea typeface="ＭＳ Ｐゴシック" pitchFamily="-65" charset="-128"/>
                <a:cs typeface="ＭＳ Ｐゴシック" pitchFamily="-65" charset="-128"/>
              </a:rPr>
              <a:t>Key Concept</a:t>
            </a:r>
            <a:r>
              <a:rPr lang="en-US">
                <a:latin typeface="18 VAG Rounded Light   02390"/>
                <a:ea typeface="ＭＳ Ｐゴシック" pitchFamily="-65" charset="-128"/>
                <a:cs typeface="ＭＳ Ｐゴシック" pitchFamily="-65" charset="-128"/>
              </a:rPr>
              <a:t>: A register can hold any 32-bit value.  That value can be a (signed) int, an unsigned int, a pointer (memory addr), and so on</a:t>
            </a:r>
          </a:p>
          <a:p>
            <a:pPr lvl="1" eaLnBrk="1" hangingPunct="1"/>
            <a:r>
              <a:rPr lang="en-US">
                <a:latin typeface="18 VAG Rounded Light   02390"/>
              </a:rPr>
              <a:t>E.g., If you write: </a:t>
            </a:r>
            <a:r>
              <a:rPr lang="en-US" b="1">
                <a:solidFill>
                  <a:schemeClr val="accent2"/>
                </a:solidFill>
                <a:latin typeface="Courier"/>
                <a:cs typeface="Courier"/>
              </a:rPr>
              <a:t>add $t2,$t1,$t0</a:t>
            </a:r>
            <a:r>
              <a:rPr lang="en-US">
                <a:solidFill>
                  <a:schemeClr val="accent2"/>
                </a:solidFill>
                <a:latin typeface="18 VAG Rounded Light   02390"/>
              </a:rPr>
              <a:t/>
            </a:r>
            <a:br>
              <a:rPr lang="en-US">
                <a:solidFill>
                  <a:schemeClr val="accent2"/>
                </a:solidFill>
                <a:latin typeface="18 VAG Rounded Light   02390"/>
              </a:rPr>
            </a:br>
            <a:r>
              <a:rPr lang="en-US">
                <a:latin typeface="18 VAG Rounded Light   02390"/>
              </a:rPr>
              <a:t>then </a:t>
            </a:r>
            <a:r>
              <a:rPr lang="en-US">
                <a:latin typeface="Courier"/>
                <a:cs typeface="Courier"/>
              </a:rPr>
              <a:t>$t0</a:t>
            </a:r>
            <a:r>
              <a:rPr lang="en-US">
                <a:latin typeface="18 VAG Rounded Light   02390"/>
              </a:rPr>
              <a:t> and </a:t>
            </a:r>
            <a:r>
              <a:rPr lang="en-US">
                <a:latin typeface="Courier"/>
                <a:cs typeface="Courier"/>
              </a:rPr>
              <a:t>$t1</a:t>
            </a:r>
            <a:r>
              <a:rPr lang="en-US">
                <a:latin typeface="18 VAG Rounded Light   02390"/>
              </a:rPr>
              <a:t> better contain values that can be added</a:t>
            </a:r>
          </a:p>
          <a:p>
            <a:pPr lvl="1" eaLnBrk="1" hangingPunct="1"/>
            <a:r>
              <a:rPr lang="en-US">
                <a:latin typeface="18 VAG Rounded Light   02390"/>
              </a:rPr>
              <a:t>E.g., If you write: </a:t>
            </a:r>
            <a:r>
              <a:rPr lang="en-US" b="1">
                <a:solidFill>
                  <a:schemeClr val="accent2"/>
                </a:solidFill>
                <a:latin typeface="Courier"/>
                <a:cs typeface="Courier"/>
              </a:rPr>
              <a:t>lw $t2,0($t0)</a:t>
            </a:r>
            <a:r>
              <a:rPr lang="en-US">
                <a:solidFill>
                  <a:schemeClr val="accent2"/>
                </a:solidFill>
                <a:latin typeface="18 VAG Rounded Light   02390"/>
              </a:rPr>
              <a:t/>
            </a:r>
            <a:br>
              <a:rPr lang="en-US">
                <a:solidFill>
                  <a:schemeClr val="accent2"/>
                </a:solidFill>
                <a:latin typeface="18 VAG Rounded Light   02390"/>
              </a:rPr>
            </a:br>
            <a:r>
              <a:rPr lang="en-US">
                <a:latin typeface="18 VAG Rounded Light   02390"/>
              </a:rPr>
              <a:t>then </a:t>
            </a:r>
            <a:r>
              <a:rPr lang="en-US">
                <a:latin typeface="Courier"/>
                <a:cs typeface="Courier"/>
              </a:rPr>
              <a:t>$t0</a:t>
            </a:r>
            <a:r>
              <a:rPr lang="en-US">
                <a:latin typeface="18 VAG Rounded Light   02390"/>
              </a:rPr>
              <a:t> better contain a pointer</a:t>
            </a:r>
          </a:p>
          <a:p>
            <a:pPr eaLnBrk="1" hangingPunct="1"/>
            <a:r>
              <a:rPr lang="en-US">
                <a:latin typeface="18 VAG Rounded Light   02390"/>
                <a:ea typeface="ＭＳ Ｐゴシック" pitchFamily="-65" charset="-128"/>
                <a:cs typeface="ＭＳ Ｐゴシック" pitchFamily="-65" charset="-128"/>
              </a:rPr>
              <a:t>Don’t mix these 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8802" name="Rectangle 2"/>
          <p:cNvSpPr>
            <a:spLocks noGrp="1" noChangeArrowheads="1"/>
          </p:cNvSpPr>
          <p:nvPr>
            <p:ph type="title"/>
          </p:nvPr>
        </p:nvSpPr>
        <p:spPr>
          <a:xfrm>
            <a:off x="609600" y="211138"/>
            <a:ext cx="5245100" cy="474662"/>
          </a:xfrm>
        </p:spPr>
        <p:txBody>
          <a:bodyPr>
            <a:normAutofit fontScale="90000"/>
          </a:bodyPr>
          <a:lstStyle/>
          <a:p>
            <a:pPr eaLnBrk="1" hangingPunct="1">
              <a:defRPr/>
            </a:pPr>
            <a:r>
              <a:rPr lang="en-US" sz="3200"/>
              <a:t>Addressing: Byte vs. Word</a:t>
            </a:r>
          </a:p>
        </p:txBody>
      </p:sp>
      <p:sp>
        <p:nvSpPr>
          <p:cNvPr id="34819" name="Rectangle 3"/>
          <p:cNvSpPr>
            <a:spLocks noGrp="1" noChangeArrowheads="1"/>
          </p:cNvSpPr>
          <p:nvPr>
            <p:ph idx="1"/>
          </p:nvPr>
        </p:nvSpPr>
        <p:spPr>
          <a:xfrm>
            <a:off x="685800" y="1143000"/>
            <a:ext cx="8077200" cy="5486400"/>
          </a:xfrm>
        </p:spPr>
        <p:txBody>
          <a:bodyPr/>
          <a:lstStyle/>
          <a:p>
            <a:pPr eaLnBrk="1" hangingPunct="1">
              <a:lnSpc>
                <a:spcPct val="90000"/>
              </a:lnSpc>
            </a:pPr>
            <a:r>
              <a:rPr lang="en-US" sz="2800">
                <a:latin typeface="18 VAG Rounded Light   02390"/>
                <a:ea typeface="ＭＳ Ｐゴシック" pitchFamily="-65" charset="-128"/>
                <a:cs typeface="ＭＳ Ｐゴシック" pitchFamily="-65" charset="-128"/>
              </a:rPr>
              <a:t>Every word in memory has an </a:t>
            </a:r>
            <a:r>
              <a:rPr lang="en-US" sz="2800" u="sng">
                <a:solidFill>
                  <a:schemeClr val="accent1"/>
                </a:solidFill>
                <a:latin typeface="18 VAG Rounded Light   02390"/>
                <a:ea typeface="ＭＳ Ｐゴシック" pitchFamily="-65" charset="-128"/>
                <a:cs typeface="ＭＳ Ｐゴシック" pitchFamily="-65" charset="-128"/>
              </a:rPr>
              <a:t>address</a:t>
            </a:r>
            <a:r>
              <a:rPr lang="en-US" sz="2800">
                <a:latin typeface="18 VAG Rounded Light   02390"/>
                <a:ea typeface="ＭＳ Ｐゴシック" pitchFamily="-65" charset="-128"/>
                <a:cs typeface="ＭＳ Ｐゴシック" pitchFamily="-65" charset="-128"/>
              </a:rPr>
              <a:t>, similar to an index in an array</a:t>
            </a:r>
          </a:p>
          <a:p>
            <a:pPr eaLnBrk="1" hangingPunct="1">
              <a:lnSpc>
                <a:spcPct val="90000"/>
              </a:lnSpc>
            </a:pPr>
            <a:r>
              <a:rPr lang="en-US" sz="2800">
                <a:latin typeface="18 VAG Rounded Light   02390"/>
                <a:ea typeface="ＭＳ Ｐゴシック" pitchFamily="-65" charset="-128"/>
                <a:cs typeface="ＭＳ Ｐゴシック" pitchFamily="-65" charset="-128"/>
              </a:rPr>
              <a:t>Early computers numbered words like C numbers elements of an array:</a:t>
            </a:r>
          </a:p>
          <a:p>
            <a:pPr lvl="1" eaLnBrk="1" hangingPunct="1">
              <a:lnSpc>
                <a:spcPct val="90000"/>
              </a:lnSpc>
            </a:pPr>
            <a:r>
              <a:rPr lang="en-US" sz="2400">
                <a:latin typeface="Courier"/>
                <a:ea typeface="Courier New" pitchFamily="-65" charset="0"/>
                <a:cs typeface="Courier"/>
              </a:rPr>
              <a:t>Memory[0], Memory[1], Memory[2],  </a:t>
            </a:r>
            <a:r>
              <a:rPr lang="en-US" sz="2400" smtClean="0">
                <a:latin typeface="Courier"/>
                <a:ea typeface="Courier New" pitchFamily="-65" charset="0"/>
                <a:cs typeface="Courier"/>
              </a:rPr>
              <a:t>…</a:t>
            </a:r>
          </a:p>
          <a:p>
            <a:pPr lvl="1" eaLnBrk="1" hangingPunct="1">
              <a:lnSpc>
                <a:spcPct val="90000"/>
              </a:lnSpc>
            </a:pPr>
            <a:endParaRPr lang="en-US" sz="2400" smtClean="0">
              <a:latin typeface="18 VAG Rounded Light   02390"/>
              <a:ea typeface="Courier New" pitchFamily="-65" charset="0"/>
              <a:cs typeface="Courier New" pitchFamily="-65" charset="0"/>
            </a:endParaRPr>
          </a:p>
          <a:p>
            <a:pPr eaLnBrk="1" hangingPunct="1">
              <a:lnSpc>
                <a:spcPct val="65000"/>
              </a:lnSpc>
              <a:spcBef>
                <a:spcPct val="65000"/>
              </a:spcBef>
              <a:buSzPct val="100000"/>
              <a:buFont typeface="Times" pitchFamily="-65" charset="0"/>
              <a:buChar char="•"/>
            </a:pPr>
            <a:r>
              <a:rPr lang="en-US" smtClean="0">
                <a:latin typeface="18 VAG Rounded Light   02390"/>
                <a:ea typeface="ＭＳ Ｐゴシック" pitchFamily="-65" charset="-128"/>
                <a:cs typeface="ＭＳ Ｐゴシック" pitchFamily="-65" charset="-128"/>
              </a:rPr>
              <a:t>Computers needed to access 8-bit </a:t>
            </a:r>
            <a:r>
              <a:rPr lang="en-US" u="sng" smtClean="0">
                <a:latin typeface="18 VAG Rounded Light   02390"/>
                <a:ea typeface="ＭＳ Ｐゴシック" pitchFamily="-65" charset="-128"/>
                <a:cs typeface="ＭＳ Ｐゴシック" pitchFamily="-65" charset="-128"/>
              </a:rPr>
              <a:t>bytes</a:t>
            </a:r>
            <a:r>
              <a:rPr lang="en-US" smtClean="0">
                <a:latin typeface="18 VAG Rounded Light   02390"/>
                <a:ea typeface="ＭＳ Ｐゴシック" pitchFamily="-65" charset="-128"/>
                <a:cs typeface="ＭＳ Ｐゴシック" pitchFamily="-65" charset="-128"/>
              </a:rPr>
              <a:t> as well as words (4 bytes/word)</a:t>
            </a:r>
          </a:p>
          <a:p>
            <a:pPr eaLnBrk="1" hangingPunct="1">
              <a:lnSpc>
                <a:spcPct val="65000"/>
              </a:lnSpc>
              <a:spcBef>
                <a:spcPct val="65000"/>
              </a:spcBef>
              <a:buSzPct val="100000"/>
              <a:buFont typeface="Times" pitchFamily="-65" charset="0"/>
              <a:buChar char="•"/>
            </a:pPr>
            <a:r>
              <a:rPr lang="en-US" smtClean="0">
                <a:latin typeface="18 VAG Rounded Light   02390"/>
                <a:ea typeface="ＭＳ Ｐゴシック" pitchFamily="-65" charset="-128"/>
                <a:cs typeface="ＭＳ Ｐゴシック" pitchFamily="-65" charset="-128"/>
              </a:rPr>
              <a:t>Today machines address memory as bytes, (i.e., “</a:t>
            </a:r>
            <a:r>
              <a:rPr lang="en-US" smtClean="0">
                <a:solidFill>
                  <a:schemeClr val="accent2"/>
                </a:solidFill>
                <a:latin typeface="18 VAG Rounded Light   02390"/>
                <a:ea typeface="ＭＳ Ｐゴシック" pitchFamily="-65" charset="-128"/>
                <a:cs typeface="ＭＳ Ｐゴシック" pitchFamily="-65" charset="-128"/>
              </a:rPr>
              <a:t>Byte Addressed</a:t>
            </a:r>
            <a:r>
              <a:rPr lang="en-US" smtClean="0">
                <a:latin typeface="18 VAG Rounded Light   02390"/>
                <a:ea typeface="ＭＳ Ｐゴシック" pitchFamily="-65" charset="-128"/>
                <a:cs typeface="ＭＳ Ｐゴシック" pitchFamily="-65" charset="-128"/>
              </a:rPr>
              <a:t>”) hence 32-bit (4 byte) word addresses differ by 4</a:t>
            </a:r>
          </a:p>
          <a:p>
            <a:pPr lvl="1" eaLnBrk="1" hangingPunct="1">
              <a:lnSpc>
                <a:spcPct val="75000"/>
              </a:lnSpc>
              <a:spcBef>
                <a:spcPct val="40000"/>
              </a:spcBef>
              <a:buSzPct val="100000"/>
              <a:buFontTx/>
              <a:buChar char="•"/>
            </a:pPr>
            <a:r>
              <a:rPr lang="en-US" smtClean="0">
                <a:latin typeface="Courier"/>
                <a:cs typeface="Courier"/>
              </a:rPr>
              <a:t>Memory[0], Memory[</a:t>
            </a:r>
            <a:r>
              <a:rPr lang="en-US" u="sng" smtClean="0">
                <a:solidFill>
                  <a:schemeClr val="accent1"/>
                </a:solidFill>
                <a:latin typeface="Courier"/>
                <a:cs typeface="Courier"/>
              </a:rPr>
              <a:t>4</a:t>
            </a:r>
            <a:r>
              <a:rPr lang="en-US" smtClean="0">
                <a:latin typeface="Courier"/>
                <a:cs typeface="Courier"/>
              </a:rPr>
              <a:t>], Memory[</a:t>
            </a:r>
            <a:r>
              <a:rPr lang="en-US" u="sng" smtClean="0">
                <a:solidFill>
                  <a:schemeClr val="accent1"/>
                </a:solidFill>
                <a:latin typeface="Courier"/>
                <a:cs typeface="Courier"/>
              </a:rPr>
              <a:t>8</a:t>
            </a:r>
            <a:r>
              <a:rPr lang="en-US" smtClean="0">
                <a:latin typeface="Courier"/>
                <a:cs typeface="Courier"/>
              </a:rPr>
              <a:t>]</a:t>
            </a:r>
            <a:endParaRPr lang="en-US" sz="2400" smtClean="0">
              <a:latin typeface="Courier"/>
              <a:ea typeface="Courier New" pitchFamily="-65" charset="0"/>
              <a:cs typeface="Courier"/>
            </a:endParaRPr>
          </a:p>
        </p:txBody>
      </p:sp>
      <p:grpSp>
        <p:nvGrpSpPr>
          <p:cNvPr id="2" name="Group 4"/>
          <p:cNvGrpSpPr>
            <a:grpSpLocks/>
          </p:cNvGrpSpPr>
          <p:nvPr/>
        </p:nvGrpSpPr>
        <p:grpSpPr bwMode="auto">
          <a:xfrm>
            <a:off x="2590800" y="3352800"/>
            <a:ext cx="4114800" cy="552450"/>
            <a:chOff x="1776" y="2112"/>
            <a:chExt cx="2731" cy="348"/>
          </a:xfrm>
        </p:grpSpPr>
        <p:sp>
          <p:nvSpPr>
            <p:cNvPr id="34821" name="Text Box 5"/>
            <p:cNvSpPr txBox="1">
              <a:spLocks noChangeArrowheads="1"/>
            </p:cNvSpPr>
            <p:nvPr/>
          </p:nvSpPr>
          <p:spPr bwMode="auto">
            <a:xfrm>
              <a:off x="1776" y="2208"/>
              <a:ext cx="2409" cy="252"/>
            </a:xfrm>
            <a:prstGeom prst="rect">
              <a:avLst/>
            </a:prstGeom>
            <a:noFill/>
            <a:ln w="12700">
              <a:noFill/>
              <a:miter lim="800000"/>
              <a:headEnd/>
              <a:tailEnd/>
            </a:ln>
          </p:spPr>
          <p:txBody>
            <a:bodyPr wrap="none">
              <a:prstTxWarp prst="textNoShape">
                <a:avLst/>
              </a:prstTxWarp>
              <a:spAutoFit/>
            </a:bodyPr>
            <a:lstStyle/>
            <a:p>
              <a:r>
                <a:rPr lang="en-US" sz="2000">
                  <a:latin typeface="18 VAG Rounded Bold   07390" charset="0"/>
                </a:rPr>
                <a:t>Called the “</a:t>
              </a:r>
              <a:r>
                <a:rPr lang="en-US" sz="2000" b="1" u="sng">
                  <a:latin typeface="18 VAG Rounded Bold   07390" charset="0"/>
                </a:rPr>
                <a:t>address</a:t>
              </a:r>
              <a:r>
                <a:rPr lang="en-US" sz="2000">
                  <a:latin typeface="18 VAG Rounded Bold   07390" charset="0"/>
                </a:rPr>
                <a:t>” of a word</a:t>
              </a:r>
            </a:p>
          </p:txBody>
        </p:sp>
        <p:sp>
          <p:nvSpPr>
            <p:cNvPr id="34822" name="Line 6"/>
            <p:cNvSpPr>
              <a:spLocks noChangeShapeType="1"/>
            </p:cNvSpPr>
            <p:nvPr/>
          </p:nvSpPr>
          <p:spPr bwMode="auto">
            <a:xfrm flipH="1" flipV="1">
              <a:off x="1877" y="2112"/>
              <a:ext cx="672" cy="144"/>
            </a:xfrm>
            <a:prstGeom prst="line">
              <a:avLst/>
            </a:prstGeom>
            <a:noFill/>
            <a:ln w="28575">
              <a:solidFill>
                <a:schemeClr val="accent1"/>
              </a:solidFill>
              <a:round/>
              <a:headEnd/>
              <a:tailEnd type="triangle" w="med" len="med"/>
            </a:ln>
          </p:spPr>
          <p:txBody>
            <a:bodyPr wrap="none" anchor="ctr">
              <a:prstTxWarp prst="textNoShape">
                <a:avLst/>
              </a:prstTxWarp>
            </a:bodyPr>
            <a:lstStyle/>
            <a:p>
              <a:endParaRPr lang="en-US"/>
            </a:p>
          </p:txBody>
        </p:sp>
        <p:sp>
          <p:nvSpPr>
            <p:cNvPr id="34823" name="Line 7"/>
            <p:cNvSpPr>
              <a:spLocks noChangeShapeType="1"/>
            </p:cNvSpPr>
            <p:nvPr/>
          </p:nvSpPr>
          <p:spPr bwMode="auto">
            <a:xfrm flipV="1">
              <a:off x="3951" y="2112"/>
              <a:ext cx="556" cy="144"/>
            </a:xfrm>
            <a:prstGeom prst="line">
              <a:avLst/>
            </a:prstGeom>
            <a:noFill/>
            <a:ln w="28575">
              <a:solidFill>
                <a:schemeClr val="accent1"/>
              </a:solidFill>
              <a:round/>
              <a:headEnd/>
              <a:tailEnd type="triangle" w="med" len="med"/>
            </a:ln>
          </p:spPr>
          <p:txBody>
            <a:bodyPr wrap="none" anchor="ctr">
              <a:prstTxWarp prst="textNoShape">
                <a:avLst/>
              </a:prstTxWarp>
            </a:bodyPr>
            <a:lstStyle/>
            <a:p>
              <a:endParaRPr lang="en-US"/>
            </a:p>
          </p:txBody>
        </p:sp>
        <p:sp>
          <p:nvSpPr>
            <p:cNvPr id="34824" name="Line 8"/>
            <p:cNvSpPr>
              <a:spLocks noChangeShapeType="1"/>
            </p:cNvSpPr>
            <p:nvPr/>
          </p:nvSpPr>
          <p:spPr bwMode="auto">
            <a:xfrm flipV="1">
              <a:off x="3168" y="2112"/>
              <a:ext cx="96" cy="144"/>
            </a:xfrm>
            <a:prstGeom prst="line">
              <a:avLst/>
            </a:prstGeom>
            <a:noFill/>
            <a:ln w="28575">
              <a:solidFill>
                <a:schemeClr val="accent1"/>
              </a:solidFill>
              <a:round/>
              <a:headEnd/>
              <a:tailEnd type="triangle" w="med" len="me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0850" name="Rectangle 2"/>
          <p:cNvSpPr>
            <a:spLocks noGrp="1" noChangeArrowheads="1"/>
          </p:cNvSpPr>
          <p:nvPr>
            <p:ph type="title"/>
          </p:nvPr>
        </p:nvSpPr>
        <p:spPr>
          <a:xfrm>
            <a:off x="609600" y="211138"/>
            <a:ext cx="5065713" cy="474662"/>
          </a:xfrm>
        </p:spPr>
        <p:txBody>
          <a:bodyPr>
            <a:normAutofit fontScale="90000"/>
          </a:bodyPr>
          <a:lstStyle/>
          <a:p>
            <a:pPr eaLnBrk="1" hangingPunct="1">
              <a:defRPr/>
            </a:pPr>
            <a:r>
              <a:rPr lang="en-US" sz="3600"/>
              <a:t>Compilation with Memory</a:t>
            </a:r>
          </a:p>
        </p:txBody>
      </p:sp>
      <p:sp>
        <p:nvSpPr>
          <p:cNvPr id="36867" name="Rectangle 3"/>
          <p:cNvSpPr>
            <a:spLocks noGrp="1" noChangeArrowheads="1"/>
          </p:cNvSpPr>
          <p:nvPr>
            <p:ph idx="1"/>
          </p:nvPr>
        </p:nvSpPr>
        <p:spPr>
          <a:xfrm>
            <a:off x="457200" y="847725"/>
            <a:ext cx="8229600" cy="5629275"/>
          </a:xfrm>
        </p:spPr>
        <p:txBody>
          <a:bodyPr/>
          <a:lstStyle/>
          <a:p>
            <a:pPr eaLnBrk="1" hangingPunct="1"/>
            <a:r>
              <a:rPr lang="en-US">
                <a:latin typeface="18 VAG Rounded Light   02390"/>
                <a:ea typeface="ＭＳ Ｐゴシック" pitchFamily="-65" charset="-128"/>
                <a:cs typeface="ＭＳ Ｐゴシック" pitchFamily="-65" charset="-128"/>
              </a:rPr>
              <a:t>What offset in </a:t>
            </a:r>
            <a:r>
              <a:rPr lang="en-US">
                <a:latin typeface="Courier"/>
                <a:ea typeface="ＭＳ Ｐゴシック" pitchFamily="-65" charset="-128"/>
                <a:cs typeface="Courier"/>
              </a:rPr>
              <a:t>lw</a:t>
            </a:r>
            <a:r>
              <a:rPr lang="en-US">
                <a:latin typeface="18 VAG Rounded Light   02390"/>
                <a:ea typeface="ＭＳ Ｐゴシック" pitchFamily="-65" charset="-128"/>
                <a:cs typeface="ＭＳ Ｐゴシック" pitchFamily="-65" charset="-128"/>
              </a:rPr>
              <a:t> to select </a:t>
            </a:r>
            <a:r>
              <a:rPr lang="en-US">
                <a:latin typeface="Courier"/>
                <a:ea typeface="ＭＳ Ｐゴシック" pitchFamily="-65" charset="-128"/>
                <a:cs typeface="Courier"/>
              </a:rPr>
              <a:t>A[5]</a:t>
            </a:r>
            <a:r>
              <a:rPr lang="en-US">
                <a:latin typeface="18 VAG Rounded Light   02390"/>
                <a:ea typeface="ＭＳ Ｐゴシック" pitchFamily="-65" charset="-128"/>
                <a:cs typeface="ＭＳ Ｐゴシック" pitchFamily="-65" charset="-128"/>
              </a:rPr>
              <a:t> in C?</a:t>
            </a:r>
          </a:p>
          <a:p>
            <a:pPr eaLnBrk="1" hangingPunct="1"/>
            <a:r>
              <a:rPr lang="en-US">
                <a:latin typeface="18 VAG Rounded Light   02390"/>
                <a:ea typeface="ＭＳ Ｐゴシック" pitchFamily="-65" charset="-128"/>
                <a:cs typeface="ＭＳ Ｐゴシック" pitchFamily="-65" charset="-128"/>
              </a:rPr>
              <a:t> 4x5=20 to select </a:t>
            </a:r>
            <a:r>
              <a:rPr lang="en-US">
                <a:latin typeface="Courier"/>
                <a:ea typeface="ＭＳ Ｐゴシック" pitchFamily="-65" charset="-128"/>
                <a:cs typeface="Courier"/>
              </a:rPr>
              <a:t>A[5]</a:t>
            </a:r>
            <a:r>
              <a:rPr lang="en-US">
                <a:latin typeface="18 VAG Rounded Light   02390"/>
                <a:ea typeface="ＭＳ Ｐゴシック" pitchFamily="-65" charset="-128"/>
                <a:cs typeface="ＭＳ Ｐゴシック" pitchFamily="-65" charset="-128"/>
              </a:rPr>
              <a:t>: byte v. word </a:t>
            </a:r>
          </a:p>
          <a:p>
            <a:pPr eaLnBrk="1" hangingPunct="1"/>
            <a:r>
              <a:rPr lang="en-US">
                <a:latin typeface="18 VAG Rounded Light   02390"/>
                <a:ea typeface="ＭＳ Ｐゴシック" pitchFamily="-65" charset="-128"/>
                <a:cs typeface="ＭＳ Ｐゴシック" pitchFamily="-65" charset="-128"/>
              </a:rPr>
              <a:t>Compile by hand using registers:</a:t>
            </a:r>
            <a:br>
              <a:rPr lang="en-US">
                <a:latin typeface="18 VAG Rounded Light   02390"/>
                <a:ea typeface="ＭＳ Ｐゴシック" pitchFamily="-65" charset="-128"/>
                <a:cs typeface="ＭＳ Ｐゴシック" pitchFamily="-65" charset="-128"/>
              </a:rPr>
            </a:br>
            <a:r>
              <a:rPr lang="en-US">
                <a:latin typeface="18 VAG Rounded Light   02390"/>
                <a:ea typeface="ＭＳ Ｐゴシック" pitchFamily="-65" charset="-128"/>
                <a:cs typeface="ＭＳ Ｐゴシック" pitchFamily="-65" charset="-128"/>
              </a:rPr>
              <a:t>	</a:t>
            </a:r>
            <a:r>
              <a:rPr lang="en-US">
                <a:latin typeface="Courier"/>
                <a:ea typeface="ＭＳ Ｐゴシック" pitchFamily="-65" charset="-128"/>
                <a:cs typeface="Courier"/>
              </a:rPr>
              <a:t>g = h + A[5];</a:t>
            </a:r>
          </a:p>
          <a:p>
            <a:pPr lvl="1" eaLnBrk="1" hangingPunct="1"/>
            <a:r>
              <a:rPr lang="en-US">
                <a:latin typeface="18 VAG Rounded Light   02390"/>
              </a:rPr>
              <a:t> </a:t>
            </a:r>
            <a:r>
              <a:rPr lang="en-US">
                <a:latin typeface="Courier"/>
                <a:cs typeface="Courier"/>
              </a:rPr>
              <a:t>g: $s1, h: $s2, $s3</a:t>
            </a:r>
            <a:r>
              <a:rPr lang="en-US" smtClean="0">
                <a:latin typeface="18 VAG Rounded Light   02390"/>
              </a:rPr>
              <a:t>: base </a:t>
            </a:r>
            <a:r>
              <a:rPr lang="en-US">
                <a:latin typeface="18 VAG Rounded Light   02390"/>
              </a:rPr>
              <a:t>address of </a:t>
            </a:r>
            <a:r>
              <a:rPr lang="en-US">
                <a:latin typeface="Courier"/>
                <a:cs typeface="Courier"/>
              </a:rPr>
              <a:t>A</a:t>
            </a:r>
            <a:r>
              <a:rPr lang="en-US" sz="3200">
                <a:latin typeface="18 VAG Rounded Light   02390"/>
              </a:rPr>
              <a:t> </a:t>
            </a:r>
            <a:endParaRPr lang="en-US">
              <a:latin typeface="18 VAG Rounded Light   02390"/>
            </a:endParaRPr>
          </a:p>
          <a:p>
            <a:pPr eaLnBrk="1" hangingPunct="1"/>
            <a:r>
              <a:rPr lang="en-US">
                <a:latin typeface="18 VAG Rounded Light   02390"/>
                <a:ea typeface="ＭＳ Ｐゴシック" pitchFamily="-65" charset="-128"/>
                <a:cs typeface="ＭＳ Ｐゴシック" pitchFamily="-65" charset="-128"/>
              </a:rPr>
              <a:t>1st transfer from memory to register:</a:t>
            </a:r>
          </a:p>
          <a:p>
            <a:pPr eaLnBrk="1" hangingPunct="1">
              <a:buFont typeface="Times" pitchFamily="-65" charset="0"/>
              <a:buNone/>
            </a:pPr>
            <a:r>
              <a:rPr lang="en-US">
                <a:latin typeface="18 VAG Rounded Light   02390"/>
                <a:ea typeface="ＭＳ Ｐゴシック" pitchFamily="-65" charset="-128"/>
                <a:cs typeface="ＭＳ Ｐゴシック" pitchFamily="-65" charset="-128"/>
              </a:rPr>
              <a:t>	</a:t>
            </a:r>
            <a:r>
              <a:rPr lang="en-US">
                <a:latin typeface="Courier"/>
                <a:ea typeface="ＭＳ Ｐゴシック" pitchFamily="-65" charset="-128"/>
                <a:cs typeface="Courier"/>
              </a:rPr>
              <a:t>lw	 $t0,</a:t>
            </a:r>
            <a:r>
              <a:rPr lang="en-US" u="sng">
                <a:solidFill>
                  <a:schemeClr val="accent1"/>
                </a:solidFill>
                <a:latin typeface="Courier"/>
                <a:ea typeface="ＭＳ Ｐゴシック" pitchFamily="-65" charset="-128"/>
                <a:cs typeface="Courier"/>
              </a:rPr>
              <a:t>20</a:t>
            </a:r>
            <a:r>
              <a:rPr lang="en-US">
                <a:latin typeface="Courier"/>
                <a:ea typeface="ＭＳ Ｐゴシック" pitchFamily="-65" charset="-128"/>
                <a:cs typeface="Courier"/>
              </a:rPr>
              <a:t>($s3</a:t>
            </a:r>
            <a:r>
              <a:rPr lang="en-US" smtClean="0">
                <a:latin typeface="Courier"/>
                <a:ea typeface="ＭＳ Ｐゴシック" pitchFamily="-65" charset="-128"/>
                <a:cs typeface="Courier"/>
              </a:rPr>
              <a:t>) </a:t>
            </a:r>
            <a:r>
              <a:rPr lang="en-US" i="1">
                <a:solidFill>
                  <a:srgbClr val="7F7F7F"/>
                </a:solidFill>
                <a:latin typeface="Courier"/>
                <a:ea typeface="ＭＳ Ｐゴシック" pitchFamily="-65" charset="-128"/>
                <a:cs typeface="Courier"/>
              </a:rPr>
              <a:t># $t0 gets A[5]</a:t>
            </a:r>
            <a:endParaRPr lang="en-US">
              <a:solidFill>
                <a:srgbClr val="7F7F7F"/>
              </a:solidFill>
              <a:latin typeface="Courier"/>
              <a:ea typeface="ＭＳ Ｐゴシック" pitchFamily="-65" charset="-128"/>
              <a:cs typeface="Courier"/>
            </a:endParaRPr>
          </a:p>
          <a:p>
            <a:pPr lvl="1" eaLnBrk="1" hangingPunct="1"/>
            <a:r>
              <a:rPr lang="en-US">
                <a:latin typeface="18 VAG Rounded Light   02390"/>
              </a:rPr>
              <a:t>Add </a:t>
            </a:r>
            <a:r>
              <a:rPr lang="en-US" u="sng">
                <a:solidFill>
                  <a:schemeClr val="accent1"/>
                </a:solidFill>
                <a:latin typeface="18 VAG Rounded Light   02390"/>
              </a:rPr>
              <a:t>20</a:t>
            </a:r>
            <a:r>
              <a:rPr lang="en-US">
                <a:latin typeface="18 VAG Rounded Light   02390"/>
              </a:rPr>
              <a:t> to </a:t>
            </a:r>
            <a:r>
              <a:rPr lang="en-US">
                <a:latin typeface="Courier"/>
                <a:cs typeface="Courier"/>
              </a:rPr>
              <a:t>$s3</a:t>
            </a:r>
            <a:r>
              <a:rPr lang="en-US">
                <a:latin typeface="18 VAG Rounded Light   02390"/>
              </a:rPr>
              <a:t> to select </a:t>
            </a:r>
            <a:r>
              <a:rPr lang="en-US">
                <a:latin typeface="Courier"/>
                <a:cs typeface="Courier"/>
              </a:rPr>
              <a:t>A[5]</a:t>
            </a:r>
            <a:r>
              <a:rPr lang="en-US">
                <a:latin typeface="18 VAG Rounded Light   02390"/>
              </a:rPr>
              <a:t>, put into </a:t>
            </a:r>
            <a:r>
              <a:rPr lang="en-US">
                <a:latin typeface="Courier"/>
                <a:cs typeface="Courier"/>
              </a:rPr>
              <a:t>$t0</a:t>
            </a:r>
          </a:p>
          <a:p>
            <a:pPr eaLnBrk="1" hangingPunct="1"/>
            <a:r>
              <a:rPr lang="en-US">
                <a:latin typeface="18 VAG Rounded Light   02390"/>
                <a:ea typeface="ＭＳ Ｐゴシック" pitchFamily="-65" charset="-128"/>
                <a:cs typeface="ＭＳ Ｐゴシック" pitchFamily="-65" charset="-128"/>
              </a:rPr>
              <a:t>Next add it to </a:t>
            </a:r>
            <a:r>
              <a:rPr lang="en-US">
                <a:latin typeface="Courier"/>
                <a:ea typeface="ＭＳ Ｐゴシック" pitchFamily="-65" charset="-128"/>
                <a:cs typeface="Courier"/>
              </a:rPr>
              <a:t>h</a:t>
            </a:r>
            <a:r>
              <a:rPr lang="en-US">
                <a:latin typeface="18 VAG Rounded Light   02390"/>
                <a:ea typeface="ＭＳ Ｐゴシック" pitchFamily="-65" charset="-128"/>
                <a:cs typeface="ＭＳ Ｐゴシック" pitchFamily="-65" charset="-128"/>
              </a:rPr>
              <a:t> and place in </a:t>
            </a:r>
            <a:r>
              <a:rPr lang="en-US">
                <a:latin typeface="Courier"/>
                <a:ea typeface="ＭＳ Ｐゴシック" pitchFamily="-65" charset="-128"/>
                <a:cs typeface="Courier"/>
              </a:rPr>
              <a:t>g</a:t>
            </a:r>
            <a:r>
              <a:rPr lang="en-US">
                <a:latin typeface="18 VAG Rounded Light   02390"/>
                <a:ea typeface="ＭＳ Ｐゴシック" pitchFamily="-65" charset="-128"/>
                <a:cs typeface="ＭＳ Ｐゴシック" pitchFamily="-65" charset="-128"/>
              </a:rPr>
              <a:t/>
            </a:r>
            <a:br>
              <a:rPr lang="en-US">
                <a:latin typeface="18 VAG Rounded Light   02390"/>
                <a:ea typeface="ＭＳ Ｐゴシック" pitchFamily="-65" charset="-128"/>
                <a:cs typeface="ＭＳ Ｐゴシック" pitchFamily="-65" charset="-128"/>
              </a:rPr>
            </a:br>
            <a:r>
              <a:rPr lang="en-US">
                <a:latin typeface="Courier"/>
                <a:ea typeface="ＭＳ Ｐゴシック" pitchFamily="-65" charset="-128"/>
                <a:cs typeface="Courier"/>
              </a:rPr>
              <a:t>add $s1,$s2,$t0  </a:t>
            </a:r>
            <a:r>
              <a:rPr lang="en-US" i="1">
                <a:solidFill>
                  <a:schemeClr val="tx1">
                    <a:lumMod val="50000"/>
                  </a:schemeClr>
                </a:solidFill>
                <a:latin typeface="Courier"/>
                <a:ea typeface="ＭＳ Ｐゴシック" pitchFamily="-65" charset="-128"/>
                <a:cs typeface="Courier"/>
              </a:rPr>
              <a:t># $s1 = h+A[5]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2898" name="Rectangle 2"/>
          <p:cNvSpPr>
            <a:spLocks noGrp="1" noChangeArrowheads="1"/>
          </p:cNvSpPr>
          <p:nvPr>
            <p:ph type="title"/>
          </p:nvPr>
        </p:nvSpPr>
        <p:spPr>
          <a:xfrm>
            <a:off x="609600" y="211138"/>
            <a:ext cx="5791200" cy="474662"/>
          </a:xfrm>
        </p:spPr>
        <p:txBody>
          <a:bodyPr>
            <a:normAutofit fontScale="90000"/>
          </a:bodyPr>
          <a:lstStyle/>
          <a:p>
            <a:pPr eaLnBrk="1" hangingPunct="1">
              <a:defRPr/>
            </a:pPr>
            <a:r>
              <a:rPr lang="en-US" sz="3200" smtClean="0"/>
              <a:t>Notes about Memory</a:t>
            </a:r>
          </a:p>
        </p:txBody>
      </p:sp>
      <p:sp>
        <p:nvSpPr>
          <p:cNvPr id="38915" name="Rectangle 3"/>
          <p:cNvSpPr>
            <a:spLocks noGrp="1" noChangeArrowheads="1"/>
          </p:cNvSpPr>
          <p:nvPr>
            <p:ph idx="1"/>
          </p:nvPr>
        </p:nvSpPr>
        <p:spPr>
          <a:xfrm>
            <a:off x="609600" y="914400"/>
            <a:ext cx="7848600" cy="5124450"/>
          </a:xfrm>
        </p:spPr>
        <p:txBody>
          <a:bodyPr/>
          <a:lstStyle/>
          <a:p>
            <a:pPr eaLnBrk="1" hangingPunct="1"/>
            <a:r>
              <a:rPr lang="en-US" smtClean="0">
                <a:latin typeface="18 VAG Rounded Light   02390"/>
                <a:ea typeface="ＭＳ Ｐゴシック" pitchFamily="-65" charset="-128"/>
                <a:cs typeface="ＭＳ Ｐゴシック" pitchFamily="-65" charset="-128"/>
              </a:rPr>
              <a:t>Pitfall: Forgetting that sequential word addresses in machines with byte addressing do not differ by 1. </a:t>
            </a:r>
          </a:p>
          <a:p>
            <a:pPr lvl="1" eaLnBrk="1" hangingPunct="1"/>
            <a:r>
              <a:rPr lang="en-US" smtClean="0">
                <a:latin typeface="18 VAG Rounded Light   02390"/>
              </a:rPr>
              <a:t>Many an assembly language programmer has toiled over errors made by assuming that the address of the next word can be found by incrementing the address in a register by 1 instead of by the word size in bytes. </a:t>
            </a:r>
          </a:p>
          <a:p>
            <a:pPr lvl="1" eaLnBrk="1" hangingPunct="1"/>
            <a:r>
              <a:rPr lang="en-US" smtClean="0">
                <a:latin typeface="18 VAG Rounded Light   02390"/>
              </a:rPr>
              <a:t>Also, remember that for both </a:t>
            </a:r>
            <a:r>
              <a:rPr lang="en-US" b="1" smtClean="0">
                <a:solidFill>
                  <a:schemeClr val="accent2"/>
                </a:solidFill>
                <a:latin typeface="Courier"/>
                <a:cs typeface="Courier"/>
              </a:rPr>
              <a:t>lw</a:t>
            </a:r>
            <a:r>
              <a:rPr lang="en-US" smtClean="0">
                <a:solidFill>
                  <a:schemeClr val="accent2"/>
                </a:solidFill>
                <a:latin typeface="18 VAG Rounded Light   02390"/>
              </a:rPr>
              <a:t> </a:t>
            </a:r>
            <a:r>
              <a:rPr lang="en-US" smtClean="0">
                <a:latin typeface="18 VAG Rounded Light   02390"/>
              </a:rPr>
              <a:t>and </a:t>
            </a:r>
            <a:r>
              <a:rPr lang="en-US" b="1" smtClean="0">
                <a:solidFill>
                  <a:schemeClr val="accent2"/>
                </a:solidFill>
                <a:latin typeface="Courier"/>
                <a:cs typeface="Courier"/>
              </a:rPr>
              <a:t>sw</a:t>
            </a:r>
            <a:r>
              <a:rPr lang="en-US" smtClean="0">
                <a:latin typeface="18 VAG Rounded Light   02390"/>
              </a:rPr>
              <a:t>, the sum of the base address and the offset must be</a:t>
            </a:r>
            <a:br>
              <a:rPr lang="en-US" smtClean="0">
                <a:latin typeface="18 VAG Rounded Light   02390"/>
              </a:rPr>
            </a:br>
            <a:r>
              <a:rPr lang="en-US" smtClean="0">
                <a:solidFill>
                  <a:schemeClr val="accent1"/>
                </a:solidFill>
                <a:latin typeface="18 VAG Rounded Light   02390"/>
              </a:rPr>
              <a:t>a multiple of 4 </a:t>
            </a:r>
            <a:r>
              <a:rPr lang="en-US" smtClean="0">
                <a:latin typeface="18 VAG Rounded Light   02390"/>
              </a:rPr>
              <a:t>(to be </a:t>
            </a:r>
            <a:r>
              <a:rPr lang="en-US" smtClean="0">
                <a:solidFill>
                  <a:schemeClr val="accent2"/>
                </a:solidFill>
                <a:latin typeface="18 VAG Rounded Light   02390"/>
              </a:rPr>
              <a:t>word aligned</a:t>
            </a:r>
            <a:r>
              <a:rPr lang="en-US" smtClean="0">
                <a:latin typeface="18 VAG Rounded Light   0239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4946" name="Rectangle 2"/>
          <p:cNvSpPr>
            <a:spLocks noGrp="1" noChangeArrowheads="1"/>
          </p:cNvSpPr>
          <p:nvPr>
            <p:ph type="title"/>
          </p:nvPr>
        </p:nvSpPr>
        <p:spPr>
          <a:xfrm>
            <a:off x="609600" y="211138"/>
            <a:ext cx="7454900" cy="474662"/>
          </a:xfrm>
        </p:spPr>
        <p:txBody>
          <a:bodyPr>
            <a:normAutofit fontScale="90000"/>
          </a:bodyPr>
          <a:lstStyle/>
          <a:p>
            <a:pPr eaLnBrk="1" hangingPunct="1">
              <a:defRPr/>
            </a:pPr>
            <a:r>
              <a:rPr lang="en-US" sz="3600"/>
              <a:t>More Notes about Memory: Alignment</a:t>
            </a:r>
          </a:p>
        </p:txBody>
      </p:sp>
      <p:sp>
        <p:nvSpPr>
          <p:cNvPr id="40963" name="Rectangle 16"/>
          <p:cNvSpPr>
            <a:spLocks noGrp="1" noChangeArrowheads="1"/>
          </p:cNvSpPr>
          <p:nvPr>
            <p:ph idx="1"/>
          </p:nvPr>
        </p:nvSpPr>
        <p:spPr>
          <a:xfrm>
            <a:off x="609600" y="762000"/>
            <a:ext cx="8534400" cy="5715000"/>
          </a:xfrm>
        </p:spPr>
        <p:txBody>
          <a:bodyPr/>
          <a:lstStyle/>
          <a:p>
            <a:pPr eaLnBrk="1" hangingPunct="1">
              <a:lnSpc>
                <a:spcPct val="90000"/>
              </a:lnSpc>
            </a:pPr>
            <a:r>
              <a:rPr lang="en-US">
                <a:latin typeface="18 VAG Rounded Thin   55390" charset="0"/>
                <a:ea typeface="ＭＳ Ｐゴシック" pitchFamily="-65" charset="-128"/>
                <a:cs typeface="ＭＳ Ｐゴシック" pitchFamily="-65" charset="-128"/>
              </a:rPr>
              <a:t>MIPS requires that all words start at byte addresses that are multiples of 4 bytes</a:t>
            </a: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r>
              <a:rPr lang="en-US" sz="2800">
                <a:latin typeface="18 VAG Rounded Thin   55390" charset="0"/>
                <a:ea typeface="ＭＳ Ｐゴシック" pitchFamily="-65" charset="-128"/>
                <a:cs typeface="ＭＳ Ｐゴシック" pitchFamily="-65" charset="-128"/>
              </a:rPr>
              <a:t>Called </a:t>
            </a:r>
            <a:r>
              <a:rPr lang="en-US" sz="2800" u="sng">
                <a:solidFill>
                  <a:schemeClr val="accent2"/>
                </a:solidFill>
                <a:latin typeface="18 VAG Rounded Thin   55390" charset="0"/>
                <a:ea typeface="ＭＳ Ｐゴシック" pitchFamily="-65" charset="-128"/>
                <a:cs typeface="ＭＳ Ｐゴシック" pitchFamily="-65" charset="-128"/>
              </a:rPr>
              <a:t>Alignment</a:t>
            </a:r>
            <a:r>
              <a:rPr lang="en-US" sz="2800">
                <a:latin typeface="18 VAG Rounded Thin   55390" charset="0"/>
                <a:ea typeface="ＭＳ Ｐゴシック" pitchFamily="-65" charset="-128"/>
                <a:cs typeface="ＭＳ Ｐゴシック" pitchFamily="-65" charset="-128"/>
              </a:rPr>
              <a:t>: objects fall on address that is multiple of  their size</a:t>
            </a:r>
            <a:endParaRPr lang="en-US">
              <a:latin typeface="18 VAG Rounded Thin   55390" charset="0"/>
              <a:ea typeface="ＭＳ Ｐゴシック" pitchFamily="-65" charset="-128"/>
              <a:cs typeface="ＭＳ Ｐゴシック" pitchFamily="-65" charset="-128"/>
            </a:endParaRPr>
          </a:p>
        </p:txBody>
      </p:sp>
      <p:grpSp>
        <p:nvGrpSpPr>
          <p:cNvPr id="2" name="Group 3"/>
          <p:cNvGrpSpPr>
            <a:grpSpLocks/>
          </p:cNvGrpSpPr>
          <p:nvPr/>
        </p:nvGrpSpPr>
        <p:grpSpPr bwMode="auto">
          <a:xfrm>
            <a:off x="611188" y="2133600"/>
            <a:ext cx="4341812" cy="2835275"/>
            <a:chOff x="1105" y="1632"/>
            <a:chExt cx="2735" cy="1786"/>
          </a:xfrm>
        </p:grpSpPr>
        <p:sp>
          <p:nvSpPr>
            <p:cNvPr id="40973" name="Rectangle 4"/>
            <p:cNvSpPr>
              <a:spLocks noChangeArrowheads="1"/>
            </p:cNvSpPr>
            <p:nvPr/>
          </p:nvSpPr>
          <p:spPr bwMode="auto">
            <a:xfrm>
              <a:off x="2064" y="1632"/>
              <a:ext cx="1728" cy="328"/>
            </a:xfrm>
            <a:prstGeom prst="rect">
              <a:avLst/>
            </a:prstGeom>
            <a:noFill/>
            <a:ln w="12700">
              <a:noFill/>
              <a:miter lim="800000"/>
              <a:headEnd/>
              <a:tailEnd/>
            </a:ln>
          </p:spPr>
          <p:txBody>
            <a:bodyPr lIns="90487" tIns="44450" rIns="90487" bIns="44450">
              <a:prstTxWarp prst="textNoShape">
                <a:avLst/>
              </a:prstTxWarp>
              <a:spAutoFit/>
            </a:bodyPr>
            <a:lstStyle/>
            <a:p>
              <a:r>
                <a:rPr lang="en-US" sz="2800" b="1">
                  <a:solidFill>
                    <a:schemeClr val="tx1"/>
                  </a:solidFill>
                  <a:latin typeface="18 VAG Rounded Bold   07390" charset="0"/>
                </a:rPr>
                <a:t>  3      2     1      0</a:t>
              </a:r>
            </a:p>
          </p:txBody>
        </p:sp>
        <p:grpSp>
          <p:nvGrpSpPr>
            <p:cNvPr id="40974" name="Group 5"/>
            <p:cNvGrpSpPr>
              <a:grpSpLocks/>
            </p:cNvGrpSpPr>
            <p:nvPr/>
          </p:nvGrpSpPr>
          <p:grpSpPr bwMode="auto">
            <a:xfrm>
              <a:off x="2112" y="1968"/>
              <a:ext cx="1728" cy="1450"/>
              <a:chOff x="2170" y="2352"/>
              <a:chExt cx="1364" cy="1144"/>
            </a:xfrm>
          </p:grpSpPr>
          <p:sp>
            <p:nvSpPr>
              <p:cNvPr id="40977" name="Rectangle 6"/>
              <p:cNvSpPr>
                <a:spLocks noChangeArrowheads="1"/>
              </p:cNvSpPr>
              <p:nvPr/>
            </p:nvSpPr>
            <p:spPr bwMode="auto">
              <a:xfrm>
                <a:off x="2170" y="2352"/>
                <a:ext cx="1364" cy="1144"/>
              </a:xfrm>
              <a:prstGeom prst="rect">
                <a:avLst/>
              </a:prstGeom>
              <a:no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78" name="Rectangle 7"/>
              <p:cNvSpPr>
                <a:spLocks noChangeArrowheads="1"/>
              </p:cNvSpPr>
              <p:nvPr/>
            </p:nvSpPr>
            <p:spPr bwMode="auto">
              <a:xfrm>
                <a:off x="2170" y="2436"/>
                <a:ext cx="1364" cy="136"/>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79" name="Rectangle 8"/>
              <p:cNvSpPr>
                <a:spLocks noChangeArrowheads="1"/>
              </p:cNvSpPr>
              <p:nvPr/>
            </p:nvSpPr>
            <p:spPr bwMode="auto">
              <a:xfrm>
                <a:off x="2852" y="3087"/>
                <a:ext cx="682"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0" name="Rectangle 9"/>
              <p:cNvSpPr>
                <a:spLocks noChangeArrowheads="1"/>
              </p:cNvSpPr>
              <p:nvPr/>
            </p:nvSpPr>
            <p:spPr bwMode="auto">
              <a:xfrm>
                <a:off x="2170" y="2958"/>
                <a:ext cx="680"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1" name="Rectangle 10"/>
              <p:cNvSpPr>
                <a:spLocks noChangeArrowheads="1"/>
              </p:cNvSpPr>
              <p:nvPr/>
            </p:nvSpPr>
            <p:spPr bwMode="auto">
              <a:xfrm>
                <a:off x="3193" y="2822"/>
                <a:ext cx="341"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2" name="Rectangle 11"/>
              <p:cNvSpPr>
                <a:spLocks noChangeArrowheads="1"/>
              </p:cNvSpPr>
              <p:nvPr/>
            </p:nvSpPr>
            <p:spPr bwMode="auto">
              <a:xfrm>
                <a:off x="2170" y="2693"/>
                <a:ext cx="1023"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3" name="Rectangle 12"/>
              <p:cNvSpPr>
                <a:spLocks noChangeArrowheads="1"/>
              </p:cNvSpPr>
              <p:nvPr/>
            </p:nvSpPr>
            <p:spPr bwMode="auto">
              <a:xfrm>
                <a:off x="2512" y="3352"/>
                <a:ext cx="1022"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4" name="Rectangle 13"/>
              <p:cNvSpPr>
                <a:spLocks noChangeArrowheads="1"/>
              </p:cNvSpPr>
              <p:nvPr/>
            </p:nvSpPr>
            <p:spPr bwMode="auto">
              <a:xfrm>
                <a:off x="2170" y="3223"/>
                <a:ext cx="342"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grpSp>
        <p:sp>
          <p:nvSpPr>
            <p:cNvPr id="40975" name="Rectangle 14"/>
            <p:cNvSpPr>
              <a:spLocks noChangeArrowheads="1"/>
            </p:cNvSpPr>
            <p:nvPr/>
          </p:nvSpPr>
          <p:spPr bwMode="auto">
            <a:xfrm>
              <a:off x="1153" y="1979"/>
              <a:ext cx="935" cy="325"/>
            </a:xfrm>
            <a:prstGeom prst="rect">
              <a:avLst/>
            </a:prstGeom>
            <a:noFill/>
            <a:ln w="12700">
              <a:noFill/>
              <a:miter lim="800000"/>
              <a:headEnd/>
              <a:tailEnd/>
            </a:ln>
          </p:spPr>
          <p:txBody>
            <a:bodyPr wrap="none" lIns="90487" tIns="44450" rIns="90487" bIns="44450">
              <a:prstTxWarp prst="textNoShape">
                <a:avLst/>
              </a:prstTxWarp>
              <a:spAutoFit/>
            </a:bodyPr>
            <a:lstStyle/>
            <a:p>
              <a:pPr algn="r"/>
              <a:r>
                <a:rPr lang="en-US" sz="2800" b="1" i="1">
                  <a:latin typeface="18 VAG Rounded Bold   07390" charset="0"/>
                </a:rPr>
                <a:t>Aligned</a:t>
              </a:r>
            </a:p>
          </p:txBody>
        </p:sp>
        <p:sp>
          <p:nvSpPr>
            <p:cNvPr id="40976" name="Rectangle 15"/>
            <p:cNvSpPr>
              <a:spLocks noChangeArrowheads="1"/>
            </p:cNvSpPr>
            <p:nvPr/>
          </p:nvSpPr>
          <p:spPr bwMode="auto">
            <a:xfrm>
              <a:off x="1105" y="2448"/>
              <a:ext cx="935" cy="594"/>
            </a:xfrm>
            <a:prstGeom prst="rect">
              <a:avLst/>
            </a:prstGeom>
            <a:noFill/>
            <a:ln w="12700">
              <a:noFill/>
              <a:miter lim="800000"/>
              <a:headEnd/>
              <a:tailEnd/>
            </a:ln>
          </p:spPr>
          <p:txBody>
            <a:bodyPr wrap="none" lIns="90487" tIns="44450" rIns="90487" bIns="44450">
              <a:prstTxWarp prst="textNoShape">
                <a:avLst/>
              </a:prstTxWarp>
              <a:spAutoFit/>
            </a:bodyPr>
            <a:lstStyle/>
            <a:p>
              <a:pPr algn="r"/>
              <a:r>
                <a:rPr lang="en-US" sz="2800" b="1" i="1">
                  <a:solidFill>
                    <a:srgbClr val="FF0000"/>
                  </a:solidFill>
                  <a:latin typeface="18 VAG Rounded Bold   07390" charset="0"/>
                </a:rPr>
                <a:t>Not</a:t>
              </a:r>
            </a:p>
            <a:p>
              <a:pPr algn="r"/>
              <a:r>
                <a:rPr lang="en-US" sz="2800" b="1" i="1">
                  <a:solidFill>
                    <a:srgbClr val="FF0000"/>
                  </a:solidFill>
                  <a:latin typeface="18 VAG Rounded Bold   07390" charset="0"/>
                </a:rPr>
                <a:t>Aligned</a:t>
              </a:r>
            </a:p>
          </p:txBody>
        </p:sp>
      </p:grpSp>
      <p:sp>
        <p:nvSpPr>
          <p:cNvPr id="40965" name="Text Box 18"/>
          <p:cNvSpPr txBox="1">
            <a:spLocks noChangeArrowheads="1"/>
          </p:cNvSpPr>
          <p:nvPr/>
        </p:nvSpPr>
        <p:spPr bwMode="auto">
          <a:xfrm>
            <a:off x="5181600" y="2743200"/>
            <a:ext cx="2803525" cy="584200"/>
          </a:xfrm>
          <a:prstGeom prst="rect">
            <a:avLst/>
          </a:prstGeom>
          <a:noFill/>
          <a:ln w="12700">
            <a:noFill/>
            <a:miter lim="800000"/>
            <a:headEnd/>
            <a:tailEnd/>
          </a:ln>
        </p:spPr>
        <p:txBody>
          <a:bodyPr wrap="none">
            <a:prstTxWarp prst="textNoShape">
              <a:avLst/>
            </a:prstTxWarp>
            <a:spAutoFit/>
          </a:bodyPr>
          <a:lstStyle/>
          <a:p>
            <a:r>
              <a:rPr lang="en-US" sz="3200" b="1" i="1">
                <a:latin typeface="18 VAG Rounded Bold   07390" charset="0"/>
              </a:rPr>
              <a:t>0, 4, 8, or C</a:t>
            </a:r>
            <a:r>
              <a:rPr lang="en-US" sz="3200" b="1" i="1" baseline="-25000">
                <a:latin typeface="18 VAG Rounded Bold   07390" charset="0"/>
              </a:rPr>
              <a:t>hex</a:t>
            </a:r>
          </a:p>
        </p:txBody>
      </p:sp>
      <p:sp>
        <p:nvSpPr>
          <p:cNvPr id="40966" name="Text Box 19"/>
          <p:cNvSpPr txBox="1">
            <a:spLocks noChangeArrowheads="1"/>
          </p:cNvSpPr>
          <p:nvPr/>
        </p:nvSpPr>
        <p:spPr bwMode="auto">
          <a:xfrm>
            <a:off x="5105400" y="1828800"/>
            <a:ext cx="2582863" cy="1077913"/>
          </a:xfrm>
          <a:prstGeom prst="rect">
            <a:avLst/>
          </a:prstGeom>
          <a:noFill/>
          <a:ln w="12700">
            <a:noFill/>
            <a:miter lim="800000"/>
            <a:headEnd/>
            <a:tailEnd/>
          </a:ln>
        </p:spPr>
        <p:txBody>
          <a:bodyPr wrap="none">
            <a:prstTxWarp prst="textNoShape">
              <a:avLst/>
            </a:prstTxWarp>
            <a:spAutoFit/>
          </a:bodyPr>
          <a:lstStyle/>
          <a:p>
            <a:r>
              <a:rPr lang="en-US" sz="3200" b="1">
                <a:solidFill>
                  <a:srgbClr val="FED46C"/>
                </a:solidFill>
                <a:latin typeface="18 VAG Rounded Bold   07390" charset="0"/>
              </a:rPr>
              <a:t>Last hex digit </a:t>
            </a:r>
            <a:br>
              <a:rPr lang="en-US" sz="3200" b="1">
                <a:solidFill>
                  <a:srgbClr val="FED46C"/>
                </a:solidFill>
                <a:latin typeface="18 VAG Rounded Bold   07390" charset="0"/>
              </a:rPr>
            </a:br>
            <a:r>
              <a:rPr lang="en-US" sz="3200" b="1">
                <a:solidFill>
                  <a:srgbClr val="FED46C"/>
                </a:solidFill>
                <a:latin typeface="18 VAG Rounded Bold   07390" charset="0"/>
              </a:rPr>
              <a:t>of address is:</a:t>
            </a:r>
          </a:p>
        </p:txBody>
      </p:sp>
      <p:sp>
        <p:nvSpPr>
          <p:cNvPr id="40967" name="Text Box 20"/>
          <p:cNvSpPr txBox="1">
            <a:spLocks noChangeArrowheads="1"/>
          </p:cNvSpPr>
          <p:nvPr/>
        </p:nvSpPr>
        <p:spPr bwMode="auto">
          <a:xfrm>
            <a:off x="5181600" y="3276600"/>
            <a:ext cx="2751138" cy="584200"/>
          </a:xfrm>
          <a:prstGeom prst="rect">
            <a:avLst/>
          </a:prstGeom>
          <a:noFill/>
          <a:ln w="12700">
            <a:noFill/>
            <a:miter lim="800000"/>
            <a:headEnd/>
            <a:tailEnd/>
          </a:ln>
        </p:spPr>
        <p:txBody>
          <a:bodyPr wrap="none">
            <a:prstTxWarp prst="textNoShape">
              <a:avLst/>
            </a:prstTxWarp>
            <a:spAutoFit/>
          </a:bodyPr>
          <a:lstStyle/>
          <a:p>
            <a:r>
              <a:rPr lang="en-US" sz="3200" b="1" i="1">
                <a:solidFill>
                  <a:srgbClr val="FF0000"/>
                </a:solidFill>
                <a:latin typeface="18 VAG Rounded Bold   07390" charset="0"/>
              </a:rPr>
              <a:t>1, 5, 9, or D</a:t>
            </a:r>
            <a:r>
              <a:rPr lang="en-US" sz="3200" b="1" i="1" baseline="-25000">
                <a:solidFill>
                  <a:srgbClr val="FF0000"/>
                </a:solidFill>
                <a:latin typeface="18 VAG Rounded Bold   07390" charset="0"/>
              </a:rPr>
              <a:t>hex</a:t>
            </a:r>
          </a:p>
        </p:txBody>
      </p:sp>
      <p:sp>
        <p:nvSpPr>
          <p:cNvPr id="40968" name="Text Box 21"/>
          <p:cNvSpPr txBox="1">
            <a:spLocks noChangeArrowheads="1"/>
          </p:cNvSpPr>
          <p:nvPr/>
        </p:nvSpPr>
        <p:spPr bwMode="auto">
          <a:xfrm>
            <a:off x="5181600" y="3810000"/>
            <a:ext cx="2776538" cy="584200"/>
          </a:xfrm>
          <a:prstGeom prst="rect">
            <a:avLst/>
          </a:prstGeom>
          <a:noFill/>
          <a:ln w="12700">
            <a:noFill/>
            <a:miter lim="800000"/>
            <a:headEnd/>
            <a:tailEnd/>
          </a:ln>
        </p:spPr>
        <p:txBody>
          <a:bodyPr wrap="none">
            <a:prstTxWarp prst="textNoShape">
              <a:avLst/>
            </a:prstTxWarp>
            <a:spAutoFit/>
          </a:bodyPr>
          <a:lstStyle/>
          <a:p>
            <a:r>
              <a:rPr lang="en-US" sz="3200" b="1" i="1">
                <a:solidFill>
                  <a:srgbClr val="FF0000"/>
                </a:solidFill>
                <a:latin typeface="18 VAG Rounded Bold   07390" charset="0"/>
              </a:rPr>
              <a:t>2, 6, A, or E</a:t>
            </a:r>
            <a:r>
              <a:rPr lang="en-US" sz="3200" b="1" i="1" baseline="-25000">
                <a:solidFill>
                  <a:srgbClr val="FF0000"/>
                </a:solidFill>
                <a:latin typeface="18 VAG Rounded Bold   07390" charset="0"/>
              </a:rPr>
              <a:t>hex</a:t>
            </a:r>
          </a:p>
        </p:txBody>
      </p:sp>
      <p:sp>
        <p:nvSpPr>
          <p:cNvPr id="40969" name="Text Box 22"/>
          <p:cNvSpPr txBox="1">
            <a:spLocks noChangeArrowheads="1"/>
          </p:cNvSpPr>
          <p:nvPr/>
        </p:nvSpPr>
        <p:spPr bwMode="auto">
          <a:xfrm>
            <a:off x="5181600" y="4343400"/>
            <a:ext cx="2725738" cy="584200"/>
          </a:xfrm>
          <a:prstGeom prst="rect">
            <a:avLst/>
          </a:prstGeom>
          <a:noFill/>
          <a:ln w="12700">
            <a:noFill/>
            <a:miter lim="800000"/>
            <a:headEnd/>
            <a:tailEnd/>
          </a:ln>
        </p:spPr>
        <p:txBody>
          <a:bodyPr wrap="none">
            <a:prstTxWarp prst="textNoShape">
              <a:avLst/>
            </a:prstTxWarp>
            <a:spAutoFit/>
          </a:bodyPr>
          <a:lstStyle/>
          <a:p>
            <a:r>
              <a:rPr lang="en-US" sz="3200" b="1" i="1">
                <a:solidFill>
                  <a:srgbClr val="FF0000"/>
                </a:solidFill>
                <a:latin typeface="18 VAG Rounded Bold   07390" charset="0"/>
              </a:rPr>
              <a:t>3, 7, B, or F</a:t>
            </a:r>
            <a:r>
              <a:rPr lang="en-US" sz="3200" b="1" i="1" baseline="-25000">
                <a:solidFill>
                  <a:srgbClr val="FF0000"/>
                </a:solidFill>
                <a:latin typeface="18 VAG Rounded Bold   07390" charset="0"/>
              </a:rPr>
              <a:t>hex</a:t>
            </a:r>
          </a:p>
        </p:txBody>
      </p:sp>
      <p:sp>
        <p:nvSpPr>
          <p:cNvPr id="1874967" name="Line 23"/>
          <p:cNvSpPr>
            <a:spLocks noChangeShapeType="1"/>
          </p:cNvSpPr>
          <p:nvPr/>
        </p:nvSpPr>
        <p:spPr bwMode="auto">
          <a:xfrm>
            <a:off x="2895600" y="1981200"/>
            <a:ext cx="0" cy="3352800"/>
          </a:xfrm>
          <a:prstGeom prst="line">
            <a:avLst/>
          </a:prstGeom>
          <a:noFill/>
          <a:ln w="28575">
            <a:solidFill>
              <a:schemeClr val="tx1"/>
            </a:solidFill>
            <a:prstDash val="sysDot"/>
            <a:round/>
            <a:headEnd/>
            <a:tailEnd/>
          </a:ln>
          <a:effectLst/>
        </p:spPr>
        <p:txBody>
          <a:bodyPr>
            <a:prstTxWarp prst="textNoShape">
              <a:avLst/>
            </a:prstTxWarp>
          </a:bodyPr>
          <a:lstStyle/>
          <a:p>
            <a:pPr>
              <a:defRPr/>
            </a:pPr>
            <a:endParaRPr lang="en-US">
              <a:latin typeface="+mn-lt"/>
            </a:endParaRPr>
          </a:p>
        </p:txBody>
      </p:sp>
      <p:sp>
        <p:nvSpPr>
          <p:cNvPr id="1874968" name="Line 24"/>
          <p:cNvSpPr>
            <a:spLocks noChangeShapeType="1"/>
          </p:cNvSpPr>
          <p:nvPr/>
        </p:nvSpPr>
        <p:spPr bwMode="auto">
          <a:xfrm>
            <a:off x="3581400" y="1981200"/>
            <a:ext cx="0" cy="3352800"/>
          </a:xfrm>
          <a:prstGeom prst="line">
            <a:avLst/>
          </a:prstGeom>
          <a:noFill/>
          <a:ln w="28575">
            <a:solidFill>
              <a:schemeClr val="tx1"/>
            </a:solidFill>
            <a:prstDash val="sysDot"/>
            <a:round/>
            <a:headEnd/>
            <a:tailEnd/>
          </a:ln>
          <a:effectLst/>
        </p:spPr>
        <p:txBody>
          <a:bodyPr>
            <a:prstTxWarp prst="textNoShape">
              <a:avLst/>
            </a:prstTxWarp>
          </a:bodyPr>
          <a:lstStyle/>
          <a:p>
            <a:pPr>
              <a:defRPr/>
            </a:pPr>
            <a:endParaRPr lang="en-US">
              <a:latin typeface="+mn-lt"/>
            </a:endParaRPr>
          </a:p>
        </p:txBody>
      </p:sp>
      <p:sp>
        <p:nvSpPr>
          <p:cNvPr id="1874969" name="Line 25"/>
          <p:cNvSpPr>
            <a:spLocks noChangeShapeType="1"/>
          </p:cNvSpPr>
          <p:nvPr/>
        </p:nvSpPr>
        <p:spPr bwMode="auto">
          <a:xfrm>
            <a:off x="4267200" y="1981200"/>
            <a:ext cx="0" cy="3352800"/>
          </a:xfrm>
          <a:prstGeom prst="line">
            <a:avLst/>
          </a:prstGeom>
          <a:noFill/>
          <a:ln w="28575">
            <a:solidFill>
              <a:schemeClr val="tx1"/>
            </a:solidFill>
            <a:prstDash val="sysDot"/>
            <a:round/>
            <a:headEnd/>
            <a:tailEnd/>
          </a:ln>
          <a:effectLst/>
        </p:spPr>
        <p:txBody>
          <a:bodyP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6994" name="Rectangle 2"/>
          <p:cNvSpPr>
            <a:spLocks noGrp="1" noChangeArrowheads="1"/>
          </p:cNvSpPr>
          <p:nvPr>
            <p:ph type="title"/>
          </p:nvPr>
        </p:nvSpPr>
        <p:spPr>
          <a:xfrm>
            <a:off x="609600" y="211138"/>
            <a:ext cx="5810250" cy="474662"/>
          </a:xfrm>
        </p:spPr>
        <p:txBody>
          <a:bodyPr>
            <a:normAutofit fontScale="90000"/>
          </a:bodyPr>
          <a:lstStyle/>
          <a:p>
            <a:pPr eaLnBrk="1" hangingPunct="1">
              <a:defRPr/>
            </a:pPr>
            <a:r>
              <a:rPr lang="en-US" sz="3600"/>
              <a:t>Role of Registers vs. Memory</a:t>
            </a:r>
          </a:p>
        </p:txBody>
      </p:sp>
      <p:sp>
        <p:nvSpPr>
          <p:cNvPr id="43011" name="Rectangle 3"/>
          <p:cNvSpPr>
            <a:spLocks noGrp="1" noChangeArrowheads="1"/>
          </p:cNvSpPr>
          <p:nvPr>
            <p:ph idx="1"/>
          </p:nvPr>
        </p:nvSpPr>
        <p:spPr>
          <a:xfrm>
            <a:off x="609600" y="838200"/>
            <a:ext cx="7848600" cy="5865813"/>
          </a:xfrm>
        </p:spPr>
        <p:txBody>
          <a:bodyPr/>
          <a:lstStyle/>
          <a:p>
            <a:pPr eaLnBrk="1" hangingPunct="1"/>
            <a:r>
              <a:rPr lang="en-US">
                <a:latin typeface="18 VAG Rounded Thin   55390" charset="0"/>
                <a:ea typeface="ＭＳ Ｐゴシック" pitchFamily="-65" charset="-128"/>
                <a:cs typeface="ＭＳ Ｐゴシック" pitchFamily="-65" charset="-128"/>
              </a:rPr>
              <a:t>What if more variables than registers?</a:t>
            </a:r>
          </a:p>
          <a:p>
            <a:pPr lvl="1" eaLnBrk="1" hangingPunct="1"/>
            <a:r>
              <a:rPr lang="en-US">
                <a:latin typeface="18 VAG Rounded Thin   55390" charset="0"/>
              </a:rPr>
              <a:t>Compiler tries to keep most frequently used variable in registers</a:t>
            </a:r>
          </a:p>
          <a:p>
            <a:pPr lvl="1" eaLnBrk="1" hangingPunct="1"/>
            <a:r>
              <a:rPr lang="en-US">
                <a:latin typeface="18 VAG Rounded Thin   55390" charset="0"/>
              </a:rPr>
              <a:t>Less common variables in memory: </a:t>
            </a:r>
            <a:r>
              <a:rPr lang="en-US" u="sng">
                <a:solidFill>
                  <a:schemeClr val="accent2"/>
                </a:solidFill>
                <a:latin typeface="18 VAG Rounded Thin   55390" charset="0"/>
              </a:rPr>
              <a:t>spilling</a:t>
            </a:r>
            <a:endParaRPr lang="en-US">
              <a:latin typeface="18 VAG Rounded Thin   55390" charset="0"/>
            </a:endParaRPr>
          </a:p>
          <a:p>
            <a:pPr eaLnBrk="1" hangingPunct="1"/>
            <a:r>
              <a:rPr lang="en-US">
                <a:latin typeface="18 VAG Rounded Thin   55390" charset="0"/>
                <a:ea typeface="ＭＳ Ｐゴシック" pitchFamily="-65" charset="-128"/>
                <a:cs typeface="ＭＳ Ｐゴシック" pitchFamily="-65" charset="-128"/>
              </a:rPr>
              <a:t>Why not keep all variables in memory?</a:t>
            </a:r>
          </a:p>
          <a:p>
            <a:pPr lvl="1" eaLnBrk="1" hangingPunct="1"/>
            <a:r>
              <a:rPr lang="en-US">
                <a:latin typeface="18 VAG Rounded Thin   55390" charset="0"/>
              </a:rPr>
              <a:t>Smaller is faster:</a:t>
            </a:r>
            <a:br>
              <a:rPr lang="en-US">
                <a:latin typeface="18 VAG Rounded Thin   55390" charset="0"/>
              </a:rPr>
            </a:br>
            <a:r>
              <a:rPr lang="en-US">
                <a:latin typeface="18 VAG Rounded Thin   55390" charset="0"/>
              </a:rPr>
              <a:t>registers are faster than memory</a:t>
            </a:r>
          </a:p>
          <a:p>
            <a:pPr lvl="1" eaLnBrk="1" hangingPunct="1"/>
            <a:r>
              <a:rPr lang="en-US">
                <a:latin typeface="18 VAG Rounded Thin   55390" charset="0"/>
              </a:rPr>
              <a:t>Registers more versatile: </a:t>
            </a:r>
          </a:p>
          <a:p>
            <a:pPr lvl="2" eaLnBrk="1" hangingPunct="1"/>
            <a:r>
              <a:rPr lang="en-US">
                <a:latin typeface="18 VAG Rounded Thin   55390" charset="0"/>
                <a:ea typeface="ＭＳ Ｐゴシック" pitchFamily="-65" charset="-128"/>
              </a:rPr>
              <a:t>MIPS arithmetic instructions can read 2, operate on them, and write 1 per instruction</a:t>
            </a:r>
          </a:p>
          <a:p>
            <a:pPr lvl="2" eaLnBrk="1" hangingPunct="1"/>
            <a:r>
              <a:rPr lang="en-US">
                <a:latin typeface="18 VAG Rounded Thin   55390" charset="0"/>
                <a:ea typeface="ＭＳ Ｐゴシック" pitchFamily="-65" charset="-128"/>
              </a:rPr>
              <a:t>MIPS data transfer only read or write 1 operand per instruction, and no operation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9042" name="Rectangle 2"/>
          <p:cNvSpPr>
            <a:spLocks noGrp="1" noChangeArrowheads="1"/>
          </p:cNvSpPr>
          <p:nvPr>
            <p:ph type="title"/>
          </p:nvPr>
        </p:nvSpPr>
        <p:spPr>
          <a:xfrm>
            <a:off x="762000" y="152400"/>
            <a:ext cx="2701925" cy="474663"/>
          </a:xfrm>
        </p:spPr>
        <p:txBody>
          <a:bodyPr>
            <a:normAutofit fontScale="90000"/>
          </a:bodyPr>
          <a:lstStyle/>
          <a:p>
            <a:pPr eaLnBrk="1" hangingPunct="1">
              <a:defRPr/>
            </a:pPr>
            <a:r>
              <a:rPr lang="en-US" sz="3600"/>
              <a:t>Administrivia</a:t>
            </a:r>
          </a:p>
        </p:txBody>
      </p:sp>
      <p:sp>
        <p:nvSpPr>
          <p:cNvPr id="45059" name="Rectangle 3"/>
          <p:cNvSpPr>
            <a:spLocks noGrp="1" noChangeArrowheads="1"/>
          </p:cNvSpPr>
          <p:nvPr>
            <p:ph idx="1"/>
          </p:nvPr>
        </p:nvSpPr>
        <p:spPr>
          <a:xfrm>
            <a:off x="685800" y="1143000"/>
            <a:ext cx="7848600" cy="4953000"/>
          </a:xfrm>
        </p:spPr>
        <p:txBody>
          <a:bodyPr/>
          <a:lstStyle/>
          <a:p>
            <a:pPr eaLnBrk="1" hangingPunct="1"/>
            <a:r>
              <a:rPr lang="en-US">
                <a:solidFill>
                  <a:schemeClr val="accent5"/>
                </a:solidFill>
                <a:latin typeface="18 VAG Rounded Thin   55390" charset="0"/>
                <a:ea typeface="ＭＳ Ｐゴシック" pitchFamily="-65" charset="-128"/>
                <a:cs typeface="ＭＳ Ｐゴシック" pitchFamily="-65" charset="-128"/>
              </a:rPr>
              <a:t>Midterm scheduled 2013-03-04 @ 7-9pm</a:t>
            </a:r>
          </a:p>
          <a:p>
            <a:pPr lvl="1" eaLnBrk="1" hangingPunct="1"/>
            <a:r>
              <a:rPr lang="en-US">
                <a:solidFill>
                  <a:schemeClr val="accent5"/>
                </a:solidFill>
                <a:latin typeface="18 VAG Rounded Thin   55390" charset="0"/>
                <a:ea typeface="ＭＳ Ｐゴシック" pitchFamily="-65" charset="-128"/>
                <a:cs typeface="ＭＳ Ｐゴシック" pitchFamily="-65" charset="-128"/>
              </a:rPr>
              <a:t>Rooms TBA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1090" name="Rectangle 2"/>
          <p:cNvSpPr>
            <a:spLocks noGrp="1" noChangeArrowheads="1"/>
          </p:cNvSpPr>
          <p:nvPr>
            <p:ph type="title"/>
          </p:nvPr>
        </p:nvSpPr>
        <p:spPr>
          <a:xfrm>
            <a:off x="611188" y="211138"/>
            <a:ext cx="2741612" cy="458787"/>
          </a:xfrm>
        </p:spPr>
        <p:txBody>
          <a:bodyPr>
            <a:normAutofit fontScale="90000"/>
          </a:bodyPr>
          <a:lstStyle/>
          <a:p>
            <a:pPr eaLnBrk="1" hangingPunct="1">
              <a:defRPr/>
            </a:pPr>
            <a:r>
              <a:rPr lang="en-US" sz="3600"/>
              <a:t>So Far...</a:t>
            </a:r>
          </a:p>
        </p:txBody>
      </p:sp>
      <p:sp>
        <p:nvSpPr>
          <p:cNvPr id="47107" name="Rectangle 3"/>
          <p:cNvSpPr>
            <a:spLocks noGrp="1" noChangeArrowheads="1"/>
          </p:cNvSpPr>
          <p:nvPr>
            <p:ph idx="1"/>
          </p:nvPr>
        </p:nvSpPr>
        <p:spPr>
          <a:xfrm>
            <a:off x="685800" y="1143000"/>
            <a:ext cx="7847013" cy="4953000"/>
          </a:xfrm>
        </p:spPr>
        <p:txBody>
          <a:bodyPr/>
          <a:lstStyle/>
          <a:p>
            <a:pPr eaLnBrk="1" hangingPunct="1">
              <a:lnSpc>
                <a:spcPct val="90000"/>
              </a:lnSpc>
            </a:pPr>
            <a:r>
              <a:rPr lang="en-US">
                <a:latin typeface="18 VAG Rounded Light   02390"/>
                <a:ea typeface="ＭＳ Ｐゴシック" pitchFamily="-65" charset="-128"/>
                <a:cs typeface="ＭＳ Ｐゴシック" pitchFamily="-65" charset="-128"/>
              </a:rPr>
              <a:t>All instructions so far only manipulate data…we’ve built a </a:t>
            </a:r>
            <a:r>
              <a:rPr lang="en-US">
                <a:solidFill>
                  <a:schemeClr val="accent2"/>
                </a:solidFill>
                <a:latin typeface="18 VAG Rounded Light   02390"/>
                <a:ea typeface="ＭＳ Ｐゴシック" pitchFamily="-65" charset="-128"/>
                <a:cs typeface="ＭＳ Ｐゴシック" pitchFamily="-65" charset="-128"/>
              </a:rPr>
              <a:t>calculator </a:t>
            </a:r>
            <a:r>
              <a:rPr lang="en-US">
                <a:latin typeface="18 VAG Rounded Light   02390"/>
                <a:ea typeface="ＭＳ Ｐゴシック" pitchFamily="-65" charset="-128"/>
                <a:cs typeface="ＭＳ Ｐゴシック" pitchFamily="-65" charset="-128"/>
              </a:rPr>
              <a:t>of sorts.</a:t>
            </a:r>
          </a:p>
          <a:p>
            <a:pPr eaLnBrk="1" hangingPunct="1">
              <a:lnSpc>
                <a:spcPct val="90000"/>
              </a:lnSpc>
            </a:pPr>
            <a:r>
              <a:rPr lang="en-US">
                <a:latin typeface="18 VAG Rounded Light   02390"/>
                <a:ea typeface="ＭＳ Ｐゴシック" pitchFamily="-65" charset="-128"/>
                <a:cs typeface="ＭＳ Ｐゴシック" pitchFamily="-65" charset="-128"/>
              </a:rPr>
              <a:t>In order to build a </a:t>
            </a:r>
            <a:r>
              <a:rPr lang="en-US">
                <a:solidFill>
                  <a:schemeClr val="accent2"/>
                </a:solidFill>
                <a:latin typeface="18 VAG Rounded Light   02390"/>
                <a:ea typeface="ＭＳ Ｐゴシック" pitchFamily="-65" charset="-128"/>
                <a:cs typeface="ＭＳ Ｐゴシック" pitchFamily="-65" charset="-128"/>
              </a:rPr>
              <a:t>computer</a:t>
            </a:r>
            <a:r>
              <a:rPr lang="en-US">
                <a:latin typeface="18 VAG Rounded Light   02390"/>
                <a:ea typeface="ＭＳ Ｐゴシック" pitchFamily="-65" charset="-128"/>
                <a:cs typeface="ＭＳ Ｐゴシック" pitchFamily="-65" charset="-128"/>
              </a:rPr>
              <a:t>, we need ability to make decisions…</a:t>
            </a:r>
          </a:p>
          <a:p>
            <a:pPr eaLnBrk="1" hangingPunct="1">
              <a:lnSpc>
                <a:spcPct val="90000"/>
              </a:lnSpc>
            </a:pPr>
            <a:r>
              <a:rPr lang="en-US">
                <a:latin typeface="18 VAG Rounded Light   02390"/>
                <a:ea typeface="ＭＳ Ｐゴシック" pitchFamily="-65" charset="-128"/>
                <a:cs typeface="ＭＳ Ｐゴシック" pitchFamily="-65" charset="-128"/>
              </a:rPr>
              <a:t>C (and MIPS) provide </a:t>
            </a:r>
            <a:r>
              <a:rPr lang="en-US" u="sng">
                <a:solidFill>
                  <a:schemeClr val="accent1"/>
                </a:solidFill>
                <a:latin typeface="18 VAG Rounded Light   02390"/>
                <a:ea typeface="ＭＳ Ｐゴシック" pitchFamily="-65" charset="-128"/>
                <a:cs typeface="ＭＳ Ｐゴシック" pitchFamily="-65" charset="-128"/>
              </a:rPr>
              <a:t>labels</a:t>
            </a:r>
            <a:r>
              <a:rPr lang="en-US">
                <a:latin typeface="18 VAG Rounded Light   02390"/>
                <a:ea typeface="ＭＳ Ｐゴシック" pitchFamily="-65" charset="-128"/>
                <a:cs typeface="ＭＳ Ｐゴシック" pitchFamily="-65" charset="-128"/>
              </a:rPr>
              <a:t> to support “</a:t>
            </a:r>
            <a:r>
              <a:rPr lang="en-US">
                <a:solidFill>
                  <a:schemeClr val="accent2"/>
                </a:solidFill>
                <a:latin typeface="Courier"/>
                <a:ea typeface="ＭＳ Ｐゴシック" pitchFamily="-65" charset="-128"/>
                <a:cs typeface="Courier"/>
              </a:rPr>
              <a:t>goto</a:t>
            </a:r>
            <a:r>
              <a:rPr lang="en-US">
                <a:latin typeface="18 VAG Rounded Light   02390"/>
                <a:ea typeface="ＭＳ Ｐゴシック" pitchFamily="-65" charset="-128"/>
                <a:cs typeface="ＭＳ Ｐゴシック" pitchFamily="-65" charset="-128"/>
              </a:rPr>
              <a:t>” jumps to places in code.</a:t>
            </a:r>
          </a:p>
          <a:p>
            <a:pPr lvl="1" eaLnBrk="1" hangingPunct="1">
              <a:lnSpc>
                <a:spcPct val="90000"/>
              </a:lnSpc>
            </a:pPr>
            <a:r>
              <a:rPr lang="en-US">
                <a:latin typeface="18 VAG Rounded Light   02390"/>
              </a:rPr>
              <a:t>C: Horrible style; </a:t>
            </a:r>
            <a:r>
              <a:rPr lang="en-US">
                <a:solidFill>
                  <a:schemeClr val="accent2"/>
                </a:solidFill>
                <a:latin typeface="18 VAG Rounded Light   02390"/>
              </a:rPr>
              <a:t>MIPS: Necessary!</a:t>
            </a:r>
          </a:p>
          <a:p>
            <a:pPr eaLnBrk="1" hangingPunct="1">
              <a:lnSpc>
                <a:spcPct val="90000"/>
              </a:lnSpc>
            </a:pPr>
            <a:endParaRPr lang="en-US">
              <a:solidFill>
                <a:schemeClr val="bg2"/>
              </a:solidFill>
              <a:latin typeface="18 VAG Rounded Light   02390"/>
              <a:ea typeface="ＭＳ Ｐゴシック" pitchFamily="-65" charset="-128"/>
              <a:cs typeface="ＭＳ Ｐゴシック" pitchFamily="-65" charset="-128"/>
            </a:endParaRPr>
          </a:p>
          <a:p>
            <a:pPr eaLnBrk="1" hangingPunct="1">
              <a:lnSpc>
                <a:spcPct val="90000"/>
              </a:lnSpc>
            </a:pPr>
            <a:r>
              <a:rPr lang="en-US">
                <a:latin typeface="18 VAG Rounded Light   02390"/>
                <a:ea typeface="ＭＳ Ｐゴシック" pitchFamily="-65" charset="-128"/>
                <a:cs typeface="ＭＳ Ｐゴシック" pitchFamily="-65" charset="-128"/>
              </a:rPr>
              <a:t>Heads up: pull out some papers and pens, you’ll do an in-class exercise!</a:t>
            </a:r>
            <a:r>
              <a:rPr lang="en-US">
                <a:solidFill>
                  <a:schemeClr val="bg2"/>
                </a:solidFill>
                <a:latin typeface="18 VAG Rounded Light   02390"/>
                <a:ea typeface="ＭＳ Ｐゴシック" pitchFamily="-65" charset="-128"/>
                <a:cs typeface="ＭＳ Ｐゴシック" pitchFamily="-65" charset="-128"/>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3138" name="Rectangle 2"/>
          <p:cNvSpPr>
            <a:spLocks noGrp="1" noChangeArrowheads="1"/>
          </p:cNvSpPr>
          <p:nvPr>
            <p:ph type="title"/>
          </p:nvPr>
        </p:nvSpPr>
        <p:spPr>
          <a:xfrm>
            <a:off x="611188" y="228600"/>
            <a:ext cx="5321300" cy="458788"/>
          </a:xfrm>
        </p:spPr>
        <p:txBody>
          <a:bodyPr>
            <a:normAutofit fontScale="90000"/>
          </a:bodyPr>
          <a:lstStyle/>
          <a:p>
            <a:pPr eaLnBrk="1" hangingPunct="1">
              <a:defRPr/>
            </a:pPr>
            <a:r>
              <a:rPr lang="en-US" sz="3600">
                <a:latin typeface="18 VAG Rounded Light   02390"/>
              </a:rPr>
              <a:t>C Decisions: if Statements</a:t>
            </a:r>
          </a:p>
        </p:txBody>
      </p:sp>
      <p:sp>
        <p:nvSpPr>
          <p:cNvPr id="49155" name="Rectangle 3"/>
          <p:cNvSpPr>
            <a:spLocks noGrp="1" noChangeArrowheads="1"/>
          </p:cNvSpPr>
          <p:nvPr>
            <p:ph idx="1"/>
          </p:nvPr>
        </p:nvSpPr>
        <p:spPr>
          <a:xfrm>
            <a:off x="381000" y="990600"/>
            <a:ext cx="8305800" cy="5376863"/>
          </a:xfrm>
        </p:spPr>
        <p:txBody>
          <a:bodyPr/>
          <a:lstStyle/>
          <a:p>
            <a:pPr eaLnBrk="1" hangingPunct="1"/>
            <a:r>
              <a:rPr lang="en-US">
                <a:latin typeface="18 VAG Rounded Light   02390"/>
                <a:ea typeface="ＭＳ Ｐゴシック" pitchFamily="-65" charset="-128"/>
                <a:cs typeface="ＭＳ Ｐゴシック" pitchFamily="-65" charset="-128"/>
              </a:rPr>
              <a:t>2 kinds of if statements in C</a:t>
            </a:r>
          </a:p>
          <a:p>
            <a:pPr lvl="1" eaLnBrk="1" hangingPunct="1">
              <a:buFontTx/>
              <a:buNone/>
            </a:pPr>
            <a:r>
              <a:rPr lang="en-US">
                <a:solidFill>
                  <a:schemeClr val="accent1"/>
                </a:solidFill>
                <a:latin typeface="Courier"/>
                <a:cs typeface="Courier"/>
              </a:rPr>
              <a:t>if </a:t>
            </a:r>
            <a:r>
              <a:rPr lang="en-US">
                <a:solidFill>
                  <a:schemeClr val="accent1"/>
                </a:solidFill>
                <a:latin typeface="18 VAG Rounded Light   02390"/>
              </a:rPr>
              <a:t>(</a:t>
            </a:r>
            <a:r>
              <a:rPr lang="en-US" i="1">
                <a:solidFill>
                  <a:schemeClr val="accent1"/>
                </a:solidFill>
                <a:latin typeface="18 VAG Rounded Light   02390"/>
              </a:rPr>
              <a:t>condition</a:t>
            </a:r>
            <a:r>
              <a:rPr lang="en-US">
                <a:solidFill>
                  <a:schemeClr val="accent1"/>
                </a:solidFill>
                <a:latin typeface="18 VAG Rounded Light   02390"/>
              </a:rPr>
              <a:t>) </a:t>
            </a:r>
            <a:r>
              <a:rPr lang="en-US" i="1">
                <a:solidFill>
                  <a:schemeClr val="accent1"/>
                </a:solidFill>
                <a:latin typeface="18 VAG Rounded Light   02390"/>
              </a:rPr>
              <a:t>clause</a:t>
            </a:r>
            <a:endParaRPr lang="en-US">
              <a:solidFill>
                <a:schemeClr val="accent1"/>
              </a:solidFill>
              <a:latin typeface="18 VAG Rounded Light   02390"/>
            </a:endParaRPr>
          </a:p>
          <a:p>
            <a:pPr lvl="1" eaLnBrk="1" hangingPunct="1">
              <a:buFontTx/>
              <a:buNone/>
            </a:pPr>
            <a:r>
              <a:rPr lang="en-US">
                <a:latin typeface="Courier"/>
                <a:cs typeface="Courier"/>
              </a:rPr>
              <a:t>if </a:t>
            </a:r>
            <a:r>
              <a:rPr lang="en-US">
                <a:latin typeface="18 VAG Rounded Light   02390"/>
              </a:rPr>
              <a:t>(</a:t>
            </a:r>
            <a:r>
              <a:rPr lang="en-US" i="1">
                <a:latin typeface="18 VAG Rounded Light   02390"/>
              </a:rPr>
              <a:t>condition</a:t>
            </a:r>
            <a:r>
              <a:rPr lang="en-US">
                <a:latin typeface="18 VAG Rounded Light   02390"/>
              </a:rPr>
              <a:t>) </a:t>
            </a:r>
            <a:r>
              <a:rPr lang="en-US" i="1">
                <a:latin typeface="18 VAG Rounded Light   02390"/>
              </a:rPr>
              <a:t>clause1 </a:t>
            </a:r>
            <a:r>
              <a:rPr lang="en-US">
                <a:latin typeface="Courier"/>
                <a:cs typeface="Courier"/>
              </a:rPr>
              <a:t>else</a:t>
            </a:r>
            <a:r>
              <a:rPr lang="en-US" i="1">
                <a:latin typeface="Courier"/>
                <a:cs typeface="Courier"/>
              </a:rPr>
              <a:t> </a:t>
            </a:r>
            <a:r>
              <a:rPr lang="en-US" i="1">
                <a:latin typeface="18 VAG Rounded Light   02390"/>
              </a:rPr>
              <a:t>clause2</a:t>
            </a:r>
          </a:p>
          <a:p>
            <a:pPr eaLnBrk="1" hangingPunct="1"/>
            <a:r>
              <a:rPr lang="en-US">
                <a:latin typeface="18 VAG Rounded Light   02390"/>
                <a:ea typeface="ＭＳ Ｐゴシック" pitchFamily="-65" charset="-128"/>
                <a:cs typeface="ＭＳ Ｐゴシック" pitchFamily="-65" charset="-128"/>
              </a:rPr>
              <a:t>Rearrange 2nd if into following:</a:t>
            </a:r>
          </a:p>
          <a:p>
            <a:pPr lvl="1" eaLnBrk="1" hangingPunct="1">
              <a:buFontTx/>
              <a:buNone/>
            </a:pPr>
            <a:r>
              <a:rPr lang="en-US">
                <a:solidFill>
                  <a:schemeClr val="accent1"/>
                </a:solidFill>
                <a:latin typeface="18 VAG Rounded Light   02390"/>
              </a:rPr>
              <a:t> </a:t>
            </a:r>
            <a:r>
              <a:rPr lang="en-US">
                <a:latin typeface="Courier"/>
                <a:cs typeface="Courier"/>
              </a:rPr>
              <a:t>if  </a:t>
            </a:r>
            <a:r>
              <a:rPr lang="en-US">
                <a:latin typeface="18 VAG Rounded Light   02390"/>
              </a:rPr>
              <a:t>(</a:t>
            </a:r>
            <a:r>
              <a:rPr lang="en-US" i="1">
                <a:latin typeface="18 VAG Rounded Light   02390"/>
              </a:rPr>
              <a:t>condition</a:t>
            </a:r>
            <a:r>
              <a:rPr lang="en-US">
                <a:latin typeface="18 VAG Rounded Light   02390"/>
              </a:rPr>
              <a:t>) </a:t>
            </a:r>
            <a:r>
              <a:rPr lang="en-US">
                <a:latin typeface="Courier"/>
                <a:cs typeface="Courier"/>
              </a:rPr>
              <a:t>goto L1</a:t>
            </a:r>
            <a:r>
              <a:rPr lang="en-US" smtClean="0">
                <a:latin typeface="Courier"/>
                <a:cs typeface="Courier"/>
              </a:rPr>
              <a:t>;</a:t>
            </a:r>
            <a:r>
              <a:rPr lang="en-US" i="1" smtClean="0">
                <a:latin typeface="18 VAG Rounded Light   02390"/>
              </a:rPr>
              <a:t/>
            </a:r>
            <a:br>
              <a:rPr lang="en-US" i="1" smtClean="0">
                <a:latin typeface="18 VAG Rounded Light   02390"/>
              </a:rPr>
            </a:br>
            <a:r>
              <a:rPr lang="en-US" i="1" smtClean="0">
                <a:latin typeface="18 VAG Rounded Light   02390"/>
              </a:rPr>
              <a:t>   clause2</a:t>
            </a:r>
            <a:r>
              <a:rPr lang="en-US" i="1">
                <a:latin typeface="18 VAG Rounded Light   02390"/>
              </a:rPr>
              <a:t>;</a:t>
            </a:r>
            <a:br>
              <a:rPr lang="en-US" i="1">
                <a:latin typeface="18 VAG Rounded Light   02390"/>
              </a:rPr>
            </a:br>
            <a:r>
              <a:rPr lang="en-US" i="1">
                <a:latin typeface="18 VAG Rounded Light   02390"/>
              </a:rPr>
              <a:t> 	      </a:t>
            </a:r>
            <a:r>
              <a:rPr lang="en-US">
                <a:latin typeface="Courier"/>
                <a:cs typeface="Courier"/>
              </a:rPr>
              <a:t>goto L2</a:t>
            </a:r>
            <a:r>
              <a:rPr lang="en-US" smtClean="0">
                <a:latin typeface="Courier"/>
                <a:cs typeface="Courier"/>
              </a:rPr>
              <a:t>;</a:t>
            </a:r>
          </a:p>
          <a:p>
            <a:pPr lvl="1" eaLnBrk="1" hangingPunct="1">
              <a:buFontTx/>
              <a:buNone/>
            </a:pPr>
            <a:r>
              <a:rPr lang="en-US" smtClean="0">
                <a:latin typeface="18 VAG Rounded Light   02390"/>
              </a:rPr>
              <a:t> </a:t>
            </a:r>
            <a:r>
              <a:rPr lang="en-US" smtClean="0">
                <a:latin typeface="Courier"/>
                <a:cs typeface="Courier"/>
              </a:rPr>
              <a:t>L1</a:t>
            </a:r>
            <a:r>
              <a:rPr lang="en-US">
                <a:latin typeface="Courier"/>
                <a:cs typeface="Courier"/>
              </a:rPr>
              <a:t>:</a:t>
            </a:r>
            <a:r>
              <a:rPr lang="en-US">
                <a:latin typeface="18 VAG Rounded Light   02390"/>
              </a:rPr>
              <a:t> </a:t>
            </a:r>
            <a:r>
              <a:rPr lang="en-US" i="1">
                <a:latin typeface="18 VAG Rounded Light   02390"/>
              </a:rPr>
              <a:t>clause1;</a:t>
            </a:r>
          </a:p>
          <a:p>
            <a:pPr lvl="1" eaLnBrk="1" hangingPunct="1">
              <a:buFontTx/>
              <a:buNone/>
            </a:pPr>
            <a:r>
              <a:rPr lang="en-US">
                <a:latin typeface="18 VAG Rounded Light   02390"/>
              </a:rPr>
              <a:t> </a:t>
            </a:r>
            <a:r>
              <a:rPr lang="en-US">
                <a:latin typeface="Courier"/>
                <a:cs typeface="Courier"/>
              </a:rPr>
              <a:t>L2:</a:t>
            </a:r>
          </a:p>
          <a:p>
            <a:pPr eaLnBrk="1" hangingPunct="1"/>
            <a:r>
              <a:rPr lang="en-US">
                <a:latin typeface="18 VAG Rounded Light   02390"/>
                <a:ea typeface="ＭＳ Ｐゴシック" pitchFamily="-65" charset="-128"/>
                <a:cs typeface="ＭＳ Ｐゴシック" pitchFamily="-65" charset="-128"/>
              </a:rPr>
              <a:t>Not as elegant as if-else, but same meaning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5186" name="Rectangle 2"/>
          <p:cNvSpPr>
            <a:spLocks noGrp="1" noChangeArrowheads="1"/>
          </p:cNvSpPr>
          <p:nvPr>
            <p:ph type="title"/>
          </p:nvPr>
        </p:nvSpPr>
        <p:spPr>
          <a:xfrm>
            <a:off x="611188" y="211138"/>
            <a:ext cx="7847012" cy="458787"/>
          </a:xfrm>
        </p:spPr>
        <p:txBody>
          <a:bodyPr/>
          <a:lstStyle/>
          <a:p>
            <a:pPr eaLnBrk="1" hangingPunct="1">
              <a:defRPr/>
            </a:pPr>
            <a:r>
              <a:rPr lang="en-US"/>
              <a:t>MIPS Decision Instructions</a:t>
            </a:r>
          </a:p>
        </p:txBody>
      </p:sp>
      <p:sp>
        <p:nvSpPr>
          <p:cNvPr id="51203" name="Rectangle 3"/>
          <p:cNvSpPr>
            <a:spLocks noGrp="1" noChangeArrowheads="1"/>
          </p:cNvSpPr>
          <p:nvPr>
            <p:ph idx="1"/>
          </p:nvPr>
        </p:nvSpPr>
        <p:spPr>
          <a:xfrm>
            <a:off x="381000" y="990600"/>
            <a:ext cx="8534400" cy="5375275"/>
          </a:xfrm>
        </p:spPr>
        <p:txBody>
          <a:bodyPr/>
          <a:lstStyle/>
          <a:p>
            <a:pPr eaLnBrk="1" hangingPunct="1"/>
            <a:r>
              <a:rPr lang="en-US">
                <a:latin typeface="18 VAG Rounded Light   02390"/>
                <a:ea typeface="ＭＳ Ｐゴシック" pitchFamily="-65" charset="-128"/>
                <a:cs typeface="ＭＳ Ｐゴシック" pitchFamily="-65" charset="-128"/>
              </a:rPr>
              <a:t>Decision instruction in MIPS:</a:t>
            </a:r>
          </a:p>
          <a:p>
            <a:pPr lvl="1" eaLnBrk="1" hangingPunct="1">
              <a:buFontTx/>
              <a:buNone/>
            </a:pPr>
            <a:r>
              <a:rPr lang="en-US" b="1">
                <a:solidFill>
                  <a:schemeClr val="accent2"/>
                </a:solidFill>
                <a:latin typeface="Courier"/>
                <a:cs typeface="Courier"/>
              </a:rPr>
              <a:t>beq   register1, register2, L1</a:t>
            </a:r>
            <a:endParaRPr lang="en-US" b="1">
              <a:latin typeface="Courier"/>
              <a:cs typeface="Courier"/>
            </a:endParaRPr>
          </a:p>
          <a:p>
            <a:pPr lvl="1" eaLnBrk="1" hangingPunct="1">
              <a:buFontTx/>
              <a:buNone/>
            </a:pPr>
            <a:r>
              <a:rPr lang="en-US" b="1">
                <a:latin typeface="Courier"/>
                <a:cs typeface="Courier"/>
              </a:rPr>
              <a:t>beq </a:t>
            </a:r>
            <a:r>
              <a:rPr lang="en-US">
                <a:latin typeface="18 VAG Rounded Light   02390"/>
              </a:rPr>
              <a:t>is “Branch if (registers are) equal” </a:t>
            </a:r>
            <a:br>
              <a:rPr lang="en-US">
                <a:latin typeface="18 VAG Rounded Light   02390"/>
              </a:rPr>
            </a:br>
            <a:r>
              <a:rPr lang="en-US">
                <a:latin typeface="18 VAG Rounded Light   02390"/>
              </a:rPr>
              <a:t>Same meaning as (using C): </a:t>
            </a:r>
            <a:br>
              <a:rPr lang="en-US">
                <a:latin typeface="18 VAG Rounded Light   02390"/>
              </a:rPr>
            </a:br>
            <a:r>
              <a:rPr lang="en-US">
                <a:latin typeface="18 VAG Rounded Light   02390"/>
              </a:rPr>
              <a:t> </a:t>
            </a:r>
            <a:r>
              <a:rPr lang="en-US">
                <a:solidFill>
                  <a:schemeClr val="accent1"/>
                </a:solidFill>
                <a:latin typeface="18 VAG Rounded Light   02390"/>
              </a:rPr>
              <a:t>if  (register1==register2) goto L1</a:t>
            </a:r>
          </a:p>
          <a:p>
            <a:pPr eaLnBrk="1" hangingPunct="1"/>
            <a:r>
              <a:rPr lang="en-US">
                <a:latin typeface="18 VAG Rounded Light   02390"/>
                <a:ea typeface="ＭＳ Ｐゴシック" pitchFamily="-65" charset="-128"/>
                <a:cs typeface="ＭＳ Ｐゴシック" pitchFamily="-65" charset="-128"/>
              </a:rPr>
              <a:t>Complementary MIPS decision instruction</a:t>
            </a:r>
          </a:p>
          <a:p>
            <a:pPr lvl="1" eaLnBrk="1" hangingPunct="1">
              <a:buFontTx/>
              <a:buNone/>
            </a:pPr>
            <a:r>
              <a:rPr lang="en-US" b="1">
                <a:solidFill>
                  <a:schemeClr val="accent2"/>
                </a:solidFill>
                <a:latin typeface="Courier"/>
                <a:cs typeface="Courier"/>
              </a:rPr>
              <a:t>bne   register1, register2, L1</a:t>
            </a:r>
            <a:endParaRPr lang="en-US" b="1">
              <a:latin typeface="Courier"/>
              <a:cs typeface="Courier"/>
            </a:endParaRPr>
          </a:p>
          <a:p>
            <a:pPr lvl="1" eaLnBrk="1" hangingPunct="1">
              <a:buFontTx/>
              <a:buNone/>
            </a:pPr>
            <a:r>
              <a:rPr lang="en-US" b="1">
                <a:latin typeface="Courier"/>
                <a:cs typeface="Courier"/>
              </a:rPr>
              <a:t>bne </a:t>
            </a:r>
            <a:r>
              <a:rPr lang="en-US">
                <a:latin typeface="18 VAG Rounded Light   02390"/>
              </a:rPr>
              <a:t>is “Branch if (registers are) not equal” </a:t>
            </a:r>
            <a:br>
              <a:rPr lang="en-US">
                <a:latin typeface="18 VAG Rounded Light   02390"/>
              </a:rPr>
            </a:br>
            <a:r>
              <a:rPr lang="en-US">
                <a:latin typeface="18 VAG Rounded Light   02390"/>
              </a:rPr>
              <a:t> Same meaning as (using C): </a:t>
            </a:r>
            <a:br>
              <a:rPr lang="en-US">
                <a:latin typeface="18 VAG Rounded Light   02390"/>
              </a:rPr>
            </a:br>
            <a:r>
              <a:rPr lang="en-US">
                <a:latin typeface="18 VAG Rounded Light   02390"/>
              </a:rPr>
              <a:t> </a:t>
            </a:r>
            <a:r>
              <a:rPr lang="en-US" b="1">
                <a:solidFill>
                  <a:schemeClr val="accent1"/>
                </a:solidFill>
                <a:latin typeface="Courier"/>
                <a:cs typeface="Courier"/>
              </a:rPr>
              <a:t>if  (register1!=register2) goto L1</a:t>
            </a:r>
          </a:p>
          <a:p>
            <a:pPr eaLnBrk="1" hangingPunct="1"/>
            <a:r>
              <a:rPr lang="en-US">
                <a:latin typeface="18 VAG Rounded Light   02390"/>
                <a:ea typeface="ＭＳ Ｐゴシック" pitchFamily="-65" charset="-128"/>
                <a:cs typeface="ＭＳ Ｐゴシック" pitchFamily="-65" charset="-128"/>
              </a:rPr>
              <a:t>Called </a:t>
            </a:r>
            <a:r>
              <a:rPr lang="en-US" u="sng">
                <a:solidFill>
                  <a:schemeClr val="accent2"/>
                </a:solidFill>
                <a:latin typeface="18 VAG Rounded Light   02390"/>
                <a:ea typeface="ＭＳ Ｐゴシック" pitchFamily="-65" charset="-128"/>
                <a:cs typeface="ＭＳ Ｐゴシック" pitchFamily="-65" charset="-128"/>
              </a:rPr>
              <a:t>conditional branches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0370" name="Rectangle 2"/>
          <p:cNvSpPr>
            <a:spLocks noGrp="1" noChangeArrowheads="1"/>
          </p:cNvSpPr>
          <p:nvPr>
            <p:ph type="title"/>
          </p:nvPr>
        </p:nvSpPr>
        <p:spPr>
          <a:xfrm>
            <a:off x="609600" y="211138"/>
            <a:ext cx="4038600" cy="474662"/>
          </a:xfrm>
        </p:spPr>
        <p:txBody>
          <a:bodyPr/>
          <a:lstStyle/>
          <a:p>
            <a:pPr eaLnBrk="1" hangingPunct="1">
              <a:defRPr/>
            </a:pPr>
            <a:r>
              <a:rPr lang="en-US" sz="3200" smtClean="0"/>
              <a:t>Review</a:t>
            </a:r>
          </a:p>
        </p:txBody>
      </p:sp>
      <p:sp>
        <p:nvSpPr>
          <p:cNvPr id="16387" name="Rectangle 3"/>
          <p:cNvSpPr>
            <a:spLocks noGrp="1" noChangeArrowheads="1"/>
          </p:cNvSpPr>
          <p:nvPr>
            <p:ph idx="1"/>
          </p:nvPr>
        </p:nvSpPr>
        <p:spPr>
          <a:xfrm>
            <a:off x="457200" y="990600"/>
            <a:ext cx="8153400" cy="5526088"/>
          </a:xfrm>
        </p:spPr>
        <p:txBody>
          <a:bodyPr/>
          <a:lstStyle/>
          <a:p>
            <a:pPr eaLnBrk="1" hangingPunct="1"/>
            <a:r>
              <a:rPr lang="en-US">
                <a:latin typeface="18 VAG Rounded Light   02390"/>
                <a:ea typeface="ＭＳ Ｐゴシック" pitchFamily="-65" charset="-128"/>
                <a:cs typeface="ＭＳ Ｐゴシック" pitchFamily="-65" charset="-128"/>
              </a:rPr>
              <a:t>In MIPS Assembly Language:</a:t>
            </a:r>
          </a:p>
          <a:p>
            <a:pPr lvl="1" eaLnBrk="1" hangingPunct="1"/>
            <a:r>
              <a:rPr lang="en-US">
                <a:latin typeface="18 VAG Rounded Light   02390"/>
              </a:rPr>
              <a:t>Registers replace variables</a:t>
            </a:r>
          </a:p>
          <a:p>
            <a:pPr lvl="1" eaLnBrk="1" hangingPunct="1"/>
            <a:r>
              <a:rPr lang="en-US">
                <a:latin typeface="18 VAG Rounded Light   02390"/>
              </a:rPr>
              <a:t>One Instruction (simple operation) per line</a:t>
            </a:r>
          </a:p>
          <a:p>
            <a:pPr lvl="1" eaLnBrk="1" hangingPunct="1"/>
            <a:r>
              <a:rPr lang="en-US">
                <a:latin typeface="18 VAG Rounded Light   02390"/>
              </a:rPr>
              <a:t>Simpler is Better, Smaller is Faster</a:t>
            </a:r>
          </a:p>
          <a:p>
            <a:pPr eaLnBrk="1" hangingPunct="1"/>
            <a:r>
              <a:rPr lang="en-US">
                <a:latin typeface="18 VAG Rounded Light   02390"/>
                <a:ea typeface="ＭＳ Ｐゴシック" pitchFamily="-65" charset="-128"/>
                <a:cs typeface="ＭＳ Ｐゴシック" pitchFamily="-65" charset="-128"/>
              </a:rPr>
              <a:t>New Instructions:</a:t>
            </a:r>
          </a:p>
          <a:p>
            <a:pPr lvl="1" eaLnBrk="1" hangingPunct="1">
              <a:buFontTx/>
              <a:buNone/>
            </a:pPr>
            <a:r>
              <a:rPr lang="en-US" b="1">
                <a:solidFill>
                  <a:schemeClr val="accent2"/>
                </a:solidFill>
                <a:latin typeface="Courier"/>
                <a:cs typeface="Courier"/>
              </a:rPr>
              <a:t>add, addi, sub</a:t>
            </a:r>
          </a:p>
          <a:p>
            <a:pPr eaLnBrk="1" hangingPunct="1"/>
            <a:r>
              <a:rPr lang="en-US">
                <a:latin typeface="18 VAG Rounded Light   02390"/>
                <a:ea typeface="ＭＳ Ｐゴシック" pitchFamily="-65" charset="-128"/>
                <a:cs typeface="ＭＳ Ｐゴシック" pitchFamily="-65" charset="-128"/>
              </a:rPr>
              <a:t>New Registers:</a:t>
            </a:r>
          </a:p>
          <a:p>
            <a:pPr lvl="1" eaLnBrk="1" hangingPunct="1">
              <a:buFontTx/>
              <a:buNone/>
            </a:pPr>
            <a:r>
              <a:rPr lang="en-US">
                <a:latin typeface="18 VAG Rounded Light   02390"/>
              </a:rPr>
              <a:t>C Variables: </a:t>
            </a:r>
            <a:r>
              <a:rPr lang="en-US" b="1">
                <a:solidFill>
                  <a:schemeClr val="accent2"/>
                </a:solidFill>
                <a:latin typeface="Courier"/>
                <a:cs typeface="Courier"/>
              </a:rPr>
              <a:t>$s0 - $s7</a:t>
            </a:r>
          </a:p>
          <a:p>
            <a:pPr lvl="1" eaLnBrk="1" hangingPunct="1">
              <a:buFontTx/>
              <a:buNone/>
            </a:pPr>
            <a:r>
              <a:rPr lang="en-US">
                <a:latin typeface="18 VAG Rounded Light   02390"/>
              </a:rPr>
              <a:t>Temporary Variables: </a:t>
            </a:r>
            <a:r>
              <a:rPr lang="en-US" b="1">
                <a:solidFill>
                  <a:schemeClr val="accent2"/>
                </a:solidFill>
                <a:latin typeface="Courier"/>
                <a:cs typeface="Courier"/>
              </a:rPr>
              <a:t>$t0 - $t7</a:t>
            </a:r>
          </a:p>
          <a:p>
            <a:pPr lvl="1" eaLnBrk="1" hangingPunct="1">
              <a:buFontTx/>
              <a:buNone/>
            </a:pPr>
            <a:r>
              <a:rPr lang="en-US">
                <a:latin typeface="18 VAG Rounded Light   02390"/>
              </a:rPr>
              <a:t>Zero: </a:t>
            </a:r>
            <a:r>
              <a:rPr lang="en-US" b="1">
                <a:solidFill>
                  <a:schemeClr val="accent2"/>
                </a:solidFill>
                <a:latin typeface="Courier"/>
                <a:cs typeface="Courier"/>
              </a:rPr>
              <a:t>$zero</a:t>
            </a:r>
          </a:p>
        </p:txBody>
      </p:sp>
      <p:sp>
        <p:nvSpPr>
          <p:cNvPr id="16388" name="Rectangle 4"/>
          <p:cNvSpPr>
            <a:spLocks noChangeArrowheads="1"/>
          </p:cNvSpPr>
          <p:nvPr/>
        </p:nvSpPr>
        <p:spPr bwMode="auto">
          <a:xfrm>
            <a:off x="2747963" y="-401638"/>
            <a:ext cx="184150" cy="396875"/>
          </a:xfrm>
          <a:prstGeom prst="rect">
            <a:avLst/>
          </a:prstGeom>
          <a:noFill/>
          <a:ln w="12700">
            <a:noFill/>
            <a:miter lim="800000"/>
            <a:headEnd/>
            <a:tailEnd/>
          </a:ln>
        </p:spPr>
        <p:txBody>
          <a:bodyPr wrap="none">
            <a:prstTxWarp prst="textNoShape">
              <a:avLst/>
            </a:prstTxWarp>
            <a:spAutoFit/>
          </a:bodyPr>
          <a:lstStyle/>
          <a:p>
            <a:endParaRPr lang="en-US" sz="200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7234" name="Rectangle 2"/>
          <p:cNvSpPr>
            <a:spLocks noGrp="1" noChangeArrowheads="1"/>
          </p:cNvSpPr>
          <p:nvPr>
            <p:ph type="title"/>
          </p:nvPr>
        </p:nvSpPr>
        <p:spPr>
          <a:xfrm>
            <a:off x="611188" y="211138"/>
            <a:ext cx="5484812" cy="458787"/>
          </a:xfrm>
        </p:spPr>
        <p:txBody>
          <a:bodyPr/>
          <a:lstStyle/>
          <a:p>
            <a:pPr eaLnBrk="1" hangingPunct="1">
              <a:defRPr/>
            </a:pPr>
            <a:r>
              <a:rPr lang="en-US">
                <a:latin typeface="18 VAG Rounded Light   02390"/>
              </a:rPr>
              <a:t>MIPS Goto Instruction</a:t>
            </a:r>
          </a:p>
        </p:txBody>
      </p:sp>
      <p:sp>
        <p:nvSpPr>
          <p:cNvPr id="53251" name="Rectangle 3"/>
          <p:cNvSpPr>
            <a:spLocks noGrp="1" noChangeArrowheads="1"/>
          </p:cNvSpPr>
          <p:nvPr>
            <p:ph idx="1"/>
          </p:nvPr>
        </p:nvSpPr>
        <p:spPr>
          <a:xfrm>
            <a:off x="533400" y="838200"/>
            <a:ext cx="8153400" cy="5788025"/>
          </a:xfrm>
        </p:spPr>
        <p:txBody>
          <a:bodyPr/>
          <a:lstStyle/>
          <a:p>
            <a:pPr eaLnBrk="1" hangingPunct="1"/>
            <a:r>
              <a:rPr lang="en-US">
                <a:latin typeface="18 VAG Rounded Light   02390"/>
                <a:ea typeface="ＭＳ Ｐゴシック" pitchFamily="-65" charset="-128"/>
                <a:cs typeface="ＭＳ Ｐゴシック" pitchFamily="-65" charset="-128"/>
              </a:rPr>
              <a:t>In addition to conditional branches, MIPS has an </a:t>
            </a:r>
            <a:r>
              <a:rPr lang="en-US" u="sng">
                <a:solidFill>
                  <a:schemeClr val="accent2"/>
                </a:solidFill>
                <a:latin typeface="18 VAG Rounded Light   02390"/>
                <a:ea typeface="ＭＳ Ｐゴシック" pitchFamily="-65" charset="-128"/>
                <a:cs typeface="ＭＳ Ｐゴシック" pitchFamily="-65" charset="-128"/>
              </a:rPr>
              <a:t>unconditional branch</a:t>
            </a:r>
            <a:r>
              <a:rPr lang="en-US">
                <a:latin typeface="18 VAG Rounded Light   02390"/>
                <a:ea typeface="ＭＳ Ｐゴシック" pitchFamily="-65" charset="-128"/>
                <a:cs typeface="ＭＳ Ｐゴシック" pitchFamily="-65" charset="-128"/>
              </a:rPr>
              <a:t>:</a:t>
            </a:r>
          </a:p>
          <a:p>
            <a:pPr eaLnBrk="1" hangingPunct="1">
              <a:buFont typeface="Times" pitchFamily="-65" charset="0"/>
              <a:buNone/>
            </a:pPr>
            <a:r>
              <a:rPr lang="en-US">
                <a:latin typeface="18 VAG Rounded Light   02390"/>
                <a:ea typeface="ＭＳ Ｐゴシック" pitchFamily="-65" charset="-128"/>
                <a:cs typeface="ＭＳ Ｐゴシック" pitchFamily="-65" charset="-128"/>
              </a:rPr>
              <a:t>	</a:t>
            </a:r>
            <a:r>
              <a:rPr lang="en-US">
                <a:latin typeface="Courier"/>
                <a:ea typeface="ＭＳ Ｐゴシック" pitchFamily="-65" charset="-128"/>
                <a:cs typeface="Courier"/>
              </a:rPr>
              <a:t>	</a:t>
            </a:r>
            <a:r>
              <a:rPr lang="en-US" smtClean="0">
                <a:solidFill>
                  <a:srgbClr val="FED46C"/>
                </a:solidFill>
                <a:latin typeface="Courier"/>
                <a:ea typeface="ＭＳ Ｐゴシック" pitchFamily="-65" charset="-128"/>
                <a:cs typeface="Courier"/>
              </a:rPr>
              <a:t>j</a:t>
            </a:r>
            <a:r>
              <a:rPr lang="en-US">
                <a:solidFill>
                  <a:srgbClr val="FED46C"/>
                </a:solidFill>
                <a:latin typeface="Courier"/>
                <a:ea typeface="ＭＳ Ｐゴシック" pitchFamily="-65" charset="-128"/>
                <a:cs typeface="Courier"/>
              </a:rPr>
              <a:t> </a:t>
            </a:r>
            <a:r>
              <a:rPr lang="en-US" smtClean="0">
                <a:solidFill>
                  <a:srgbClr val="FED46C"/>
                </a:solidFill>
                <a:latin typeface="Courier"/>
                <a:ea typeface="ＭＳ Ｐゴシック" pitchFamily="-65" charset="-128"/>
                <a:cs typeface="Courier"/>
              </a:rPr>
              <a:t>label</a:t>
            </a:r>
            <a:endParaRPr lang="en-US">
              <a:solidFill>
                <a:srgbClr val="FED46C"/>
              </a:solidFill>
              <a:latin typeface="Courier"/>
              <a:ea typeface="ＭＳ Ｐゴシック" pitchFamily="-65" charset="-128"/>
              <a:cs typeface="Courier"/>
            </a:endParaRPr>
          </a:p>
          <a:p>
            <a:pPr eaLnBrk="1" hangingPunct="1"/>
            <a:r>
              <a:rPr lang="en-US">
                <a:latin typeface="18 VAG Rounded Light   02390"/>
                <a:ea typeface="ＭＳ Ｐゴシック" pitchFamily="-65" charset="-128"/>
                <a:cs typeface="ＭＳ Ｐゴシック" pitchFamily="-65" charset="-128"/>
              </a:rPr>
              <a:t>Called a Jump Instruction: jump (or branch) directly to the given label without needing to satisfy any condition</a:t>
            </a:r>
          </a:p>
          <a:p>
            <a:pPr eaLnBrk="1" hangingPunct="1"/>
            <a:r>
              <a:rPr lang="en-US">
                <a:latin typeface="18 VAG Rounded Light   02390"/>
                <a:ea typeface="ＭＳ Ｐゴシック" pitchFamily="-65" charset="-128"/>
                <a:cs typeface="ＭＳ Ｐゴシック" pitchFamily="-65" charset="-128"/>
              </a:rPr>
              <a:t>Same meaning as (using C):</a:t>
            </a:r>
            <a:r>
              <a:rPr lang="en-US" smtClean="0">
                <a:latin typeface="18 VAG Rounded Light   02390"/>
                <a:ea typeface="ＭＳ Ｐゴシック" pitchFamily="-65" charset="-128"/>
                <a:cs typeface="ＭＳ Ｐゴシック" pitchFamily="-65" charset="-128"/>
              </a:rPr>
              <a:t>  </a:t>
            </a:r>
            <a:r>
              <a:rPr lang="en-US" smtClean="0">
                <a:solidFill>
                  <a:srgbClr val="FED46C"/>
                </a:solidFill>
                <a:latin typeface="Courier"/>
                <a:ea typeface="ＭＳ Ｐゴシック" pitchFamily="-65" charset="-128"/>
                <a:cs typeface="Courier"/>
              </a:rPr>
              <a:t>goto </a:t>
            </a:r>
            <a:r>
              <a:rPr lang="en-US">
                <a:solidFill>
                  <a:srgbClr val="FED46C"/>
                </a:solidFill>
                <a:latin typeface="Courier"/>
                <a:ea typeface="ＭＳ Ｐゴシック" pitchFamily="-65" charset="-128"/>
                <a:cs typeface="Courier"/>
              </a:rPr>
              <a:t>label</a:t>
            </a:r>
          </a:p>
          <a:p>
            <a:pPr eaLnBrk="1" hangingPunct="1"/>
            <a:r>
              <a:rPr lang="en-US">
                <a:latin typeface="18 VAG Rounded Light   02390"/>
                <a:ea typeface="ＭＳ Ｐゴシック" pitchFamily="-65" charset="-128"/>
                <a:cs typeface="ＭＳ Ｐゴシック" pitchFamily="-65" charset="-128"/>
              </a:rPr>
              <a:t>Technically, it’s the same effect as:</a:t>
            </a:r>
            <a:endParaRPr lang="en-US" smtClean="0">
              <a:latin typeface="18 VAG Rounded Light   02390"/>
              <a:ea typeface="ＭＳ Ｐゴシック" pitchFamily="-65" charset="-128"/>
              <a:cs typeface="ＭＳ Ｐゴシック" pitchFamily="-65" charset="-128"/>
            </a:endParaRPr>
          </a:p>
          <a:p>
            <a:pPr lvl="1" eaLnBrk="1" hangingPunct="1">
              <a:buFontTx/>
              <a:buNone/>
            </a:pPr>
            <a:r>
              <a:rPr lang="en-US" sz="3100" b="1" smtClean="0">
                <a:latin typeface="Courier"/>
                <a:cs typeface="Courier"/>
              </a:rPr>
              <a:t>beq $</a:t>
            </a:r>
            <a:r>
              <a:rPr lang="en-US" sz="3100" b="1">
                <a:latin typeface="Courier"/>
                <a:cs typeface="Courier"/>
              </a:rPr>
              <a:t>0,$0,label</a:t>
            </a:r>
            <a:endParaRPr lang="en-US" b="1">
              <a:latin typeface="Courier"/>
              <a:cs typeface="Courier"/>
            </a:endParaRPr>
          </a:p>
          <a:p>
            <a:pPr lvl="1" eaLnBrk="1" hangingPunct="1">
              <a:buFontTx/>
              <a:buNone/>
            </a:pPr>
            <a:r>
              <a:rPr lang="en-US" sz="3100">
                <a:solidFill>
                  <a:schemeClr val="tx1"/>
                </a:solidFill>
                <a:latin typeface="18 VAG Rounded Light   02390"/>
              </a:rPr>
              <a:t>since it always satisfies the condition.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9282" name="Rectangle 2"/>
          <p:cNvSpPr>
            <a:spLocks noGrp="1" noChangeArrowheads="1"/>
          </p:cNvSpPr>
          <p:nvPr>
            <p:ph type="title"/>
          </p:nvPr>
        </p:nvSpPr>
        <p:spPr>
          <a:xfrm>
            <a:off x="611188" y="211138"/>
            <a:ext cx="8075612" cy="458787"/>
          </a:xfrm>
        </p:spPr>
        <p:txBody>
          <a:bodyPr/>
          <a:lstStyle/>
          <a:p>
            <a:pPr eaLnBrk="1" hangingPunct="1">
              <a:defRPr/>
            </a:pPr>
            <a:r>
              <a:rPr lang="en-US">
                <a:latin typeface="18 VAG Rounded Light   02390"/>
              </a:rPr>
              <a:t>Compiling C if into MIPS (1/2)</a:t>
            </a:r>
          </a:p>
        </p:txBody>
      </p:sp>
      <p:sp>
        <p:nvSpPr>
          <p:cNvPr id="55299" name="Rectangle 3"/>
          <p:cNvSpPr>
            <a:spLocks noGrp="1" noChangeArrowheads="1"/>
          </p:cNvSpPr>
          <p:nvPr>
            <p:ph idx="1"/>
          </p:nvPr>
        </p:nvSpPr>
        <p:spPr>
          <a:xfrm>
            <a:off x="381000" y="914400"/>
            <a:ext cx="8305800" cy="5045075"/>
          </a:xfrm>
        </p:spPr>
        <p:txBody>
          <a:bodyPr/>
          <a:lstStyle/>
          <a:p>
            <a:pPr marL="193675" indent="-193675" defTabSz="873125" eaLnBrk="1" hangingPunct="1"/>
            <a:r>
              <a:rPr lang="en-US" sz="3200">
                <a:latin typeface="18 VAG Rounded Light   02390"/>
                <a:ea typeface="ＭＳ Ｐゴシック" pitchFamily="-65" charset="-128"/>
                <a:cs typeface="ＭＳ Ｐゴシック" pitchFamily="-65" charset="-128"/>
              </a:rPr>
              <a:t>Compile by hand</a:t>
            </a:r>
          </a:p>
          <a:p>
            <a:pPr marL="484188" lvl="1" indent="-180975" defTabSz="873125" eaLnBrk="1" hangingPunct="1">
              <a:buFontTx/>
              <a:buNone/>
            </a:pPr>
            <a:r>
              <a:rPr lang="en-US" sz="2800">
                <a:latin typeface="18 VAG Rounded Light   02390"/>
              </a:rPr>
              <a:t>	</a:t>
            </a:r>
            <a:r>
              <a:rPr lang="en-US" sz="2800" b="1">
                <a:latin typeface="Courier"/>
                <a:cs typeface="Courier"/>
              </a:rPr>
              <a:t>if (i == j) f=g+h; </a:t>
            </a:r>
            <a:br>
              <a:rPr lang="en-US" sz="2800" b="1">
                <a:latin typeface="Courier"/>
                <a:cs typeface="Courier"/>
              </a:rPr>
            </a:br>
            <a:r>
              <a:rPr lang="en-US" sz="2800" b="1">
                <a:latin typeface="Courier"/>
                <a:cs typeface="Courier"/>
              </a:rPr>
              <a:t>else f=g-h;</a:t>
            </a:r>
          </a:p>
          <a:p>
            <a:pPr marL="193675" indent="-193675" defTabSz="873125" eaLnBrk="1" hangingPunct="1">
              <a:buFont typeface="Times" pitchFamily="-65" charset="0"/>
              <a:buNone/>
            </a:pPr>
            <a:endParaRPr lang="en-US" sz="3200">
              <a:latin typeface="18 VAG Rounded Light   02390"/>
              <a:ea typeface="ＭＳ Ｐゴシック" pitchFamily="-65" charset="-128"/>
              <a:cs typeface="ＭＳ Ｐゴシック" pitchFamily="-65" charset="-128"/>
            </a:endParaRPr>
          </a:p>
          <a:p>
            <a:pPr marL="193675" indent="-193675" defTabSz="873125" eaLnBrk="1" hangingPunct="1"/>
            <a:r>
              <a:rPr lang="en-US" sz="3200">
                <a:latin typeface="18 VAG Rounded Light   02390"/>
                <a:ea typeface="ＭＳ Ｐゴシック" pitchFamily="-65" charset="-128"/>
                <a:cs typeface="ＭＳ Ｐゴシック" pitchFamily="-65" charset="-128"/>
              </a:rPr>
              <a:t>Use this mapping:</a:t>
            </a:r>
            <a:r>
              <a:rPr lang="en-US" sz="3200" smtClean="0">
                <a:latin typeface="18 VAG Rounded Light   02390"/>
                <a:ea typeface="ＭＳ Ｐゴシック" pitchFamily="-65" charset="-128"/>
                <a:cs typeface="ＭＳ Ｐゴシック" pitchFamily="-65" charset="-128"/>
              </a:rPr>
              <a:t/>
            </a:r>
            <a:br>
              <a:rPr lang="en-US" sz="3200" smtClean="0">
                <a:latin typeface="18 VAG Rounded Light   02390"/>
                <a:ea typeface="ＭＳ Ｐゴシック" pitchFamily="-65" charset="-128"/>
                <a:cs typeface="ＭＳ Ｐゴシック" pitchFamily="-65" charset="-128"/>
              </a:rPr>
            </a:br>
            <a:r>
              <a:rPr lang="en-US" sz="3600" smtClean="0">
                <a:latin typeface="18 VAG Rounded Light   02390"/>
                <a:ea typeface="ＭＳ Ｐゴシック" pitchFamily="-65" charset="-128"/>
                <a:cs typeface="ＭＳ Ｐゴシック" pitchFamily="-65" charset="-128"/>
              </a:rPr>
              <a:t> </a:t>
            </a:r>
            <a:r>
              <a:rPr lang="en-US" sz="2800">
                <a:solidFill>
                  <a:srgbClr val="FFFF00"/>
                </a:solidFill>
                <a:latin typeface="Courier"/>
                <a:ea typeface="ＭＳ Ｐゴシック" pitchFamily="-65" charset="-128"/>
                <a:cs typeface="Courier"/>
              </a:rPr>
              <a:t>f: $s0</a:t>
            </a:r>
            <a:br>
              <a:rPr lang="en-US" sz="2800">
                <a:solidFill>
                  <a:srgbClr val="FFFF00"/>
                </a:solidFill>
                <a:latin typeface="Courier"/>
                <a:ea typeface="ＭＳ Ｐゴシック" pitchFamily="-65" charset="-128"/>
                <a:cs typeface="Courier"/>
              </a:rPr>
            </a:br>
            <a:r>
              <a:rPr lang="en-US" sz="2800">
                <a:solidFill>
                  <a:srgbClr val="FFFF00"/>
                </a:solidFill>
                <a:latin typeface="Courier"/>
                <a:ea typeface="ＭＳ Ｐゴシック" pitchFamily="-65" charset="-128"/>
                <a:cs typeface="Courier"/>
              </a:rPr>
              <a:t> g: $s1</a:t>
            </a:r>
            <a:br>
              <a:rPr lang="en-US" sz="2800">
                <a:solidFill>
                  <a:srgbClr val="FFFF00"/>
                </a:solidFill>
                <a:latin typeface="Courier"/>
                <a:ea typeface="ＭＳ Ｐゴシック" pitchFamily="-65" charset="-128"/>
                <a:cs typeface="Courier"/>
              </a:rPr>
            </a:br>
            <a:r>
              <a:rPr lang="en-US" sz="2800">
                <a:solidFill>
                  <a:srgbClr val="FFFF00"/>
                </a:solidFill>
                <a:latin typeface="Courier"/>
                <a:ea typeface="ＭＳ Ｐゴシック" pitchFamily="-65" charset="-128"/>
                <a:cs typeface="Courier"/>
              </a:rPr>
              <a:t> h: $s2</a:t>
            </a:r>
            <a:br>
              <a:rPr lang="en-US" sz="2800">
                <a:solidFill>
                  <a:srgbClr val="FFFF00"/>
                </a:solidFill>
                <a:latin typeface="Courier"/>
                <a:ea typeface="ＭＳ Ｐゴシック" pitchFamily="-65" charset="-128"/>
                <a:cs typeface="Courier"/>
              </a:rPr>
            </a:br>
            <a:r>
              <a:rPr lang="en-US" sz="2800">
                <a:solidFill>
                  <a:srgbClr val="FFFF00"/>
                </a:solidFill>
                <a:latin typeface="Courier"/>
                <a:ea typeface="ＭＳ Ｐゴシック" pitchFamily="-65" charset="-128"/>
                <a:cs typeface="Courier"/>
              </a:rPr>
              <a:t> i: $s3</a:t>
            </a:r>
            <a:br>
              <a:rPr lang="en-US" sz="2800">
                <a:solidFill>
                  <a:srgbClr val="FFFF00"/>
                </a:solidFill>
                <a:latin typeface="Courier"/>
                <a:ea typeface="ＭＳ Ｐゴシック" pitchFamily="-65" charset="-128"/>
                <a:cs typeface="Courier"/>
              </a:rPr>
            </a:br>
            <a:r>
              <a:rPr lang="en-US" sz="2800">
                <a:solidFill>
                  <a:srgbClr val="FFFF00"/>
                </a:solidFill>
                <a:latin typeface="Courier"/>
                <a:ea typeface="ＭＳ Ｐゴシック" pitchFamily="-65" charset="-128"/>
                <a:cs typeface="Courier"/>
              </a:rPr>
              <a:t> j: $s4</a:t>
            </a:r>
          </a:p>
        </p:txBody>
      </p:sp>
      <p:grpSp>
        <p:nvGrpSpPr>
          <p:cNvPr id="55300" name="Group 4"/>
          <p:cNvGrpSpPr>
            <a:grpSpLocks/>
          </p:cNvGrpSpPr>
          <p:nvPr/>
        </p:nvGrpSpPr>
        <p:grpSpPr bwMode="auto">
          <a:xfrm>
            <a:off x="5170487" y="762000"/>
            <a:ext cx="3779836" cy="2803525"/>
            <a:chOff x="3064" y="480"/>
            <a:chExt cx="2381" cy="1766"/>
          </a:xfrm>
        </p:grpSpPr>
        <p:sp>
          <p:nvSpPr>
            <p:cNvPr id="55301" name="Text Box 5"/>
            <p:cNvSpPr txBox="1">
              <a:spLocks noChangeArrowheads="1"/>
            </p:cNvSpPr>
            <p:nvPr/>
          </p:nvSpPr>
          <p:spPr bwMode="auto">
            <a:xfrm>
              <a:off x="4079" y="1968"/>
              <a:ext cx="410" cy="278"/>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300" b="1">
                  <a:latin typeface="18 VAG Rounded Light   02390"/>
                </a:rPr>
                <a:t>Exit</a:t>
              </a:r>
            </a:p>
          </p:txBody>
        </p:sp>
        <p:sp>
          <p:nvSpPr>
            <p:cNvPr id="55302" name="AutoShape 6"/>
            <p:cNvSpPr>
              <a:spLocks noChangeArrowheads="1"/>
            </p:cNvSpPr>
            <p:nvPr/>
          </p:nvSpPr>
          <p:spPr bwMode="auto">
            <a:xfrm>
              <a:off x="3745" y="624"/>
              <a:ext cx="1055" cy="480"/>
            </a:xfrm>
            <a:prstGeom prst="flowChartDecision">
              <a:avLst/>
            </a:prstGeom>
            <a:noFill/>
            <a:ln w="28575">
              <a:solidFill>
                <a:schemeClr val="tx1"/>
              </a:solidFill>
              <a:miter lim="800000"/>
              <a:headEnd/>
              <a:tailEnd/>
            </a:ln>
          </p:spPr>
          <p:txBody>
            <a:bodyPr wrap="none" anchor="ctr">
              <a:prstTxWarp prst="textNoShape">
                <a:avLst/>
              </a:prstTxWarp>
            </a:bodyPr>
            <a:lstStyle/>
            <a:p>
              <a:endParaRPr lang="en-US">
                <a:latin typeface="18 VAG Rounded Light   02390"/>
              </a:endParaRPr>
            </a:p>
          </p:txBody>
        </p:sp>
        <p:sp>
          <p:nvSpPr>
            <p:cNvPr id="55303" name="Text Box 7"/>
            <p:cNvSpPr txBox="1">
              <a:spLocks noChangeArrowheads="1"/>
            </p:cNvSpPr>
            <p:nvPr/>
          </p:nvSpPr>
          <p:spPr bwMode="auto">
            <a:xfrm>
              <a:off x="3887" y="711"/>
              <a:ext cx="790" cy="249"/>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000" b="1">
                  <a:solidFill>
                    <a:schemeClr val="tx1"/>
                  </a:solidFill>
                  <a:latin typeface="Courier"/>
                  <a:cs typeface="Courier"/>
                </a:rPr>
                <a:t>i == j?</a:t>
              </a:r>
            </a:p>
          </p:txBody>
        </p:sp>
        <p:sp>
          <p:nvSpPr>
            <p:cNvPr id="55304" name="Text Box 8"/>
            <p:cNvSpPr txBox="1">
              <a:spLocks noChangeArrowheads="1"/>
            </p:cNvSpPr>
            <p:nvPr/>
          </p:nvSpPr>
          <p:spPr bwMode="auto">
            <a:xfrm>
              <a:off x="3238" y="1304"/>
              <a:ext cx="669" cy="278"/>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a:cs typeface="Courier"/>
                </a:rPr>
                <a:t>f=g+h</a:t>
              </a:r>
            </a:p>
          </p:txBody>
        </p:sp>
        <p:sp>
          <p:nvSpPr>
            <p:cNvPr id="55305" name="Text Box 9"/>
            <p:cNvSpPr txBox="1">
              <a:spLocks noChangeArrowheads="1"/>
            </p:cNvSpPr>
            <p:nvPr/>
          </p:nvSpPr>
          <p:spPr bwMode="auto">
            <a:xfrm>
              <a:off x="4342" y="1304"/>
              <a:ext cx="669" cy="278"/>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a:cs typeface="Courier"/>
                </a:rPr>
                <a:t>f=g-h</a:t>
              </a:r>
            </a:p>
          </p:txBody>
        </p:sp>
        <p:sp>
          <p:nvSpPr>
            <p:cNvPr id="55306" name="Line 10"/>
            <p:cNvSpPr>
              <a:spLocks noChangeShapeType="1"/>
            </p:cNvSpPr>
            <p:nvPr/>
          </p:nvSpPr>
          <p:spPr bwMode="auto">
            <a:xfrm>
              <a:off x="4800"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55307" name="Line 11"/>
            <p:cNvSpPr>
              <a:spLocks noChangeShapeType="1"/>
            </p:cNvSpPr>
            <p:nvPr/>
          </p:nvSpPr>
          <p:spPr bwMode="auto">
            <a:xfrm>
              <a:off x="3745"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55308" name="Line 12"/>
            <p:cNvSpPr>
              <a:spLocks noChangeShapeType="1"/>
            </p:cNvSpPr>
            <p:nvPr/>
          </p:nvSpPr>
          <p:spPr bwMode="auto">
            <a:xfrm>
              <a:off x="3745"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55309" name="Line 13"/>
            <p:cNvSpPr>
              <a:spLocks noChangeShapeType="1"/>
            </p:cNvSpPr>
            <p:nvPr/>
          </p:nvSpPr>
          <p:spPr bwMode="auto">
            <a:xfrm flipH="1">
              <a:off x="4800"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55310" name="Line 14"/>
            <p:cNvSpPr>
              <a:spLocks noChangeShapeType="1"/>
            </p:cNvSpPr>
            <p:nvPr/>
          </p:nvSpPr>
          <p:spPr bwMode="auto">
            <a:xfrm>
              <a:off x="3745" y="1776"/>
              <a:ext cx="1077"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55311" name="Line 15"/>
            <p:cNvSpPr>
              <a:spLocks noChangeShapeType="1"/>
            </p:cNvSpPr>
            <p:nvPr/>
          </p:nvSpPr>
          <p:spPr bwMode="auto">
            <a:xfrm>
              <a:off x="4294" y="1776"/>
              <a:ext cx="0" cy="24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55312" name="Text Box 16"/>
            <p:cNvSpPr txBox="1">
              <a:spLocks noChangeArrowheads="1"/>
            </p:cNvSpPr>
            <p:nvPr/>
          </p:nvSpPr>
          <p:spPr bwMode="auto">
            <a:xfrm>
              <a:off x="4847" y="624"/>
              <a:ext cx="598" cy="501"/>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300" b="1">
                  <a:latin typeface="18 VAG Rounded Light   02390"/>
                </a:rPr>
                <a:t>(false) </a:t>
              </a:r>
              <a:br>
                <a:rPr lang="en-US" sz="2300" b="1">
                  <a:latin typeface="18 VAG Rounded Light   02390"/>
                </a:rPr>
              </a:br>
              <a:r>
                <a:rPr lang="en-US" sz="2300" b="1">
                  <a:latin typeface="Courier"/>
                  <a:cs typeface="Courier"/>
                </a:rPr>
                <a:t>i</a:t>
              </a:r>
              <a:r>
                <a:rPr lang="en-US" sz="2300" b="1">
                  <a:latin typeface="18 VAG Rounded Light   02390"/>
                </a:rPr>
                <a:t> != </a:t>
              </a:r>
              <a:r>
                <a:rPr lang="en-US" sz="2300" b="1">
                  <a:latin typeface="Courier"/>
                  <a:cs typeface="Courier"/>
                </a:rPr>
                <a:t>j</a:t>
              </a:r>
            </a:p>
          </p:txBody>
        </p:sp>
        <p:sp>
          <p:nvSpPr>
            <p:cNvPr id="55313" name="Text Box 17"/>
            <p:cNvSpPr txBox="1">
              <a:spLocks noChangeArrowheads="1"/>
            </p:cNvSpPr>
            <p:nvPr/>
          </p:nvSpPr>
          <p:spPr bwMode="auto">
            <a:xfrm>
              <a:off x="3064" y="634"/>
              <a:ext cx="660" cy="501"/>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300" b="1">
                  <a:latin typeface="18 VAG Rounded Light   02390"/>
                </a:rPr>
                <a:t>(true) </a:t>
              </a:r>
              <a:br>
                <a:rPr lang="en-US" sz="2300" b="1">
                  <a:latin typeface="18 VAG Rounded Light   02390"/>
                </a:rPr>
              </a:br>
              <a:r>
                <a:rPr lang="en-US" sz="2300" b="1">
                  <a:latin typeface="Courier"/>
                  <a:cs typeface="Courier"/>
                </a:rPr>
                <a:t>i</a:t>
              </a:r>
              <a:r>
                <a:rPr lang="en-US" sz="2300" b="1">
                  <a:latin typeface="18 VAG Rounded Light   02390"/>
                </a:rPr>
                <a:t> == </a:t>
              </a:r>
              <a:r>
                <a:rPr lang="en-US" sz="2300" b="1">
                  <a:latin typeface="Courier"/>
                  <a:cs typeface="Courier"/>
                </a:rPr>
                <a:t>j</a:t>
              </a:r>
            </a:p>
          </p:txBody>
        </p:sp>
        <p:sp>
          <p:nvSpPr>
            <p:cNvPr id="55314" name="Line 18"/>
            <p:cNvSpPr>
              <a:spLocks noChangeShapeType="1"/>
            </p:cNvSpPr>
            <p:nvPr/>
          </p:nvSpPr>
          <p:spPr bwMode="auto">
            <a:xfrm>
              <a:off x="4273" y="480"/>
              <a:ext cx="0" cy="144"/>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1330" name="Rectangle 2"/>
          <p:cNvSpPr>
            <a:spLocks noGrp="1" noChangeArrowheads="1"/>
          </p:cNvSpPr>
          <p:nvPr>
            <p:ph type="title"/>
          </p:nvPr>
        </p:nvSpPr>
        <p:spPr>
          <a:xfrm>
            <a:off x="611188" y="211138"/>
            <a:ext cx="7618412" cy="458787"/>
          </a:xfrm>
        </p:spPr>
        <p:txBody>
          <a:bodyPr/>
          <a:lstStyle/>
          <a:p>
            <a:pPr eaLnBrk="1" hangingPunct="1">
              <a:defRPr/>
            </a:pPr>
            <a:r>
              <a:rPr lang="en-US">
                <a:latin typeface="18 VAG Rounded Light   02390"/>
              </a:rPr>
              <a:t>Compiling C if into MIPS (2/2)</a:t>
            </a:r>
          </a:p>
        </p:txBody>
      </p:sp>
      <p:sp>
        <p:nvSpPr>
          <p:cNvPr id="57347" name="Rectangle 3"/>
          <p:cNvSpPr>
            <a:spLocks noGrp="1" noChangeArrowheads="1"/>
          </p:cNvSpPr>
          <p:nvPr>
            <p:ph idx="1"/>
          </p:nvPr>
        </p:nvSpPr>
        <p:spPr>
          <a:xfrm>
            <a:off x="304800" y="3025775"/>
            <a:ext cx="8763000" cy="3222625"/>
          </a:xfrm>
        </p:spPr>
        <p:txBody>
          <a:bodyPr/>
          <a:lstStyle/>
          <a:p>
            <a:pPr marL="0" indent="0" defTabSz="873125" eaLnBrk="1" hangingPunct="1">
              <a:lnSpc>
                <a:spcPct val="90000"/>
              </a:lnSpc>
            </a:pPr>
            <a:r>
              <a:rPr lang="en-US" sz="2800">
                <a:latin typeface="18 VAG Rounded Light   02390"/>
                <a:ea typeface="ＭＳ Ｐゴシック" pitchFamily="-65" charset="-128"/>
                <a:cs typeface="ＭＳ Ｐゴシック" pitchFamily="-65" charset="-128"/>
              </a:rPr>
              <a:t>Final compiled MIPS code:</a:t>
            </a:r>
            <a:endParaRPr lang="en-US" sz="3100">
              <a:latin typeface="18 VAG Rounded Light   02390"/>
              <a:ea typeface="ＭＳ Ｐゴシック" pitchFamily="-65" charset="-128"/>
              <a:cs typeface="ＭＳ Ｐゴシック" pitchFamily="-65" charset="-128"/>
            </a:endParaRPr>
          </a:p>
          <a:p>
            <a:pPr marL="0" indent="0" defTabSz="873125" eaLnBrk="1" hangingPunct="1">
              <a:lnSpc>
                <a:spcPct val="90000"/>
              </a:lnSpc>
              <a:buFont typeface="Times" pitchFamily="-65" charset="0"/>
              <a:buNone/>
            </a:pPr>
            <a:r>
              <a:rPr lang="en-US" sz="2400">
                <a:latin typeface="18 VAG Rounded Light   02390"/>
                <a:ea typeface="ＭＳ Ｐゴシック" pitchFamily="-65" charset="-128"/>
                <a:cs typeface="ＭＳ Ｐゴシック" pitchFamily="-65" charset="-128"/>
              </a:rPr>
              <a:t>      	   </a:t>
            </a:r>
            <a:r>
              <a:rPr lang="en-US" sz="2400">
                <a:solidFill>
                  <a:srgbClr val="FFFF00"/>
                </a:solidFill>
                <a:latin typeface="Courier"/>
                <a:ea typeface="ＭＳ Ｐゴシック" pitchFamily="-65" charset="-128"/>
                <a:cs typeface="Courier"/>
              </a:rPr>
              <a:t>beq $s3,$s4,True  </a:t>
            </a:r>
            <a:r>
              <a:rPr lang="en-US" sz="2400" i="1">
                <a:solidFill>
                  <a:schemeClr val="bg2"/>
                </a:solidFill>
                <a:latin typeface="Courier"/>
                <a:ea typeface="ＭＳ Ｐゴシック" pitchFamily="-65" charset="-128"/>
                <a:cs typeface="Courier"/>
              </a:rPr>
              <a:t># branch i==j</a:t>
            </a:r>
            <a:r>
              <a:rPr lang="en-US" sz="2400">
                <a:latin typeface="Courier"/>
                <a:ea typeface="ＭＳ Ｐゴシック" pitchFamily="-65" charset="-128"/>
                <a:cs typeface="Courier"/>
              </a:rPr>
              <a:t/>
            </a:r>
            <a:br>
              <a:rPr lang="en-US" sz="2400">
                <a:latin typeface="Courier"/>
                <a:ea typeface="ＭＳ Ｐゴシック" pitchFamily="-65" charset="-128"/>
                <a:cs typeface="Courier"/>
              </a:rPr>
            </a:br>
            <a:r>
              <a:rPr lang="en-US" sz="2400">
                <a:latin typeface="Courier"/>
                <a:ea typeface="ＭＳ Ｐゴシック" pitchFamily="-65" charset="-128"/>
                <a:cs typeface="Courier"/>
              </a:rPr>
              <a:t>      </a:t>
            </a:r>
            <a:r>
              <a:rPr lang="en-US" sz="2400">
                <a:solidFill>
                  <a:srgbClr val="FFFF00"/>
                </a:solidFill>
                <a:latin typeface="Courier"/>
                <a:ea typeface="ＭＳ Ｐゴシック" pitchFamily="-65" charset="-128"/>
                <a:cs typeface="Courier"/>
              </a:rPr>
              <a:t>sub $s0,$s1,$s2   </a:t>
            </a:r>
            <a:r>
              <a:rPr lang="en-US" sz="2400" i="1">
                <a:solidFill>
                  <a:schemeClr val="bg2"/>
                </a:solidFill>
                <a:latin typeface="Courier"/>
                <a:ea typeface="ＭＳ Ｐゴシック" pitchFamily="-65" charset="-128"/>
                <a:cs typeface="Courier"/>
              </a:rPr>
              <a:t># f=g-h(false)</a:t>
            </a:r>
            <a:r>
              <a:rPr lang="en-US" sz="2400">
                <a:latin typeface="Courier"/>
                <a:ea typeface="ＭＳ Ｐゴシック" pitchFamily="-65" charset="-128"/>
                <a:cs typeface="Courier"/>
              </a:rPr>
              <a:t/>
            </a:r>
            <a:br>
              <a:rPr lang="en-US" sz="2400">
                <a:latin typeface="Courier"/>
                <a:ea typeface="ＭＳ Ｐゴシック" pitchFamily="-65" charset="-128"/>
                <a:cs typeface="Courier"/>
              </a:rPr>
            </a:br>
            <a:r>
              <a:rPr lang="en-US" sz="2400">
                <a:latin typeface="Courier"/>
                <a:ea typeface="ＭＳ Ｐゴシック" pitchFamily="-65" charset="-128"/>
                <a:cs typeface="Courier"/>
              </a:rPr>
              <a:t>      </a:t>
            </a:r>
            <a:r>
              <a:rPr lang="en-US" sz="2400">
                <a:solidFill>
                  <a:srgbClr val="FFFF00"/>
                </a:solidFill>
                <a:latin typeface="Courier"/>
                <a:ea typeface="ＭＳ Ｐゴシック" pitchFamily="-65" charset="-128"/>
                <a:cs typeface="Courier"/>
              </a:rPr>
              <a:t>j   Fin           </a:t>
            </a:r>
            <a:r>
              <a:rPr lang="en-US" sz="2400" i="1">
                <a:solidFill>
                  <a:schemeClr val="bg2"/>
                </a:solidFill>
                <a:latin typeface="Courier"/>
                <a:ea typeface="ＭＳ Ｐゴシック" pitchFamily="-65" charset="-128"/>
                <a:cs typeface="Courier"/>
              </a:rPr>
              <a:t># goto Fin</a:t>
            </a:r>
            <a:r>
              <a:rPr lang="en-US" sz="2400">
                <a:latin typeface="Courier"/>
                <a:ea typeface="ＭＳ Ｐゴシック" pitchFamily="-65" charset="-128"/>
                <a:cs typeface="Courier"/>
              </a:rPr>
              <a:t/>
            </a:r>
            <a:br>
              <a:rPr lang="en-US" sz="2400">
                <a:latin typeface="Courier"/>
                <a:ea typeface="ＭＳ Ｐゴシック" pitchFamily="-65" charset="-128"/>
                <a:cs typeface="Courier"/>
              </a:rPr>
            </a:br>
            <a:r>
              <a:rPr lang="en-US" sz="2400">
                <a:solidFill>
                  <a:srgbClr val="FFFF00"/>
                </a:solidFill>
                <a:latin typeface="Courier"/>
                <a:ea typeface="ＭＳ Ｐゴシック" pitchFamily="-65" charset="-128"/>
                <a:cs typeface="Courier"/>
              </a:rPr>
              <a:t>True: add $s0,$s1,$s2   </a:t>
            </a:r>
            <a:r>
              <a:rPr lang="en-US" sz="2400" i="1">
                <a:solidFill>
                  <a:schemeClr val="bg2"/>
                </a:solidFill>
                <a:latin typeface="Courier"/>
                <a:ea typeface="ＭＳ Ｐゴシック" pitchFamily="-65" charset="-128"/>
                <a:cs typeface="Courier"/>
              </a:rPr>
              <a:t># f=g+h (true)</a:t>
            </a:r>
            <a:r>
              <a:rPr lang="en-US" sz="2400">
                <a:latin typeface="Courier"/>
                <a:ea typeface="ＭＳ Ｐゴシック" pitchFamily="-65" charset="-128"/>
                <a:cs typeface="Courier"/>
              </a:rPr>
              <a:t/>
            </a:r>
            <a:br>
              <a:rPr lang="en-US" sz="2400">
                <a:latin typeface="Courier"/>
                <a:ea typeface="ＭＳ Ｐゴシック" pitchFamily="-65" charset="-128"/>
                <a:cs typeface="Courier"/>
              </a:rPr>
            </a:br>
            <a:r>
              <a:rPr lang="en-US" sz="2400">
                <a:solidFill>
                  <a:srgbClr val="FFFF00"/>
                </a:solidFill>
                <a:latin typeface="Courier"/>
                <a:ea typeface="ＭＳ Ｐゴシック" pitchFamily="-65" charset="-128"/>
                <a:cs typeface="Courier"/>
              </a:rPr>
              <a:t>Fin:</a:t>
            </a:r>
          </a:p>
          <a:p>
            <a:pPr marL="0" indent="0" defTabSz="873125" eaLnBrk="1" hangingPunct="1">
              <a:lnSpc>
                <a:spcPct val="90000"/>
              </a:lnSpc>
              <a:buFont typeface="Times" pitchFamily="-65" charset="0"/>
              <a:buNone/>
            </a:pPr>
            <a:r>
              <a:rPr lang="en-US" sz="2800">
                <a:latin typeface="18 VAG Rounded Light   02390"/>
                <a:ea typeface="ＭＳ Ｐゴシック" pitchFamily="-65" charset="-128"/>
                <a:cs typeface="ＭＳ Ｐゴシック" pitchFamily="-65" charset="-128"/>
              </a:rPr>
              <a:t>Note: Compiler automatically creates labels to handle decisions (branches)</a:t>
            </a:r>
            <a:r>
              <a:rPr lang="en-US" sz="2800" smtClean="0">
                <a:latin typeface="18 VAG Rounded Light   02390"/>
                <a:ea typeface="ＭＳ Ｐゴシック" pitchFamily="-65" charset="-128"/>
                <a:cs typeface="ＭＳ Ｐゴシック" pitchFamily="-65" charset="-128"/>
              </a:rPr>
              <a:t>. Generally </a:t>
            </a:r>
            <a:r>
              <a:rPr lang="en-US" sz="2800">
                <a:latin typeface="18 VAG Rounded Light   02390"/>
                <a:ea typeface="ＭＳ Ｐゴシック" pitchFamily="-65" charset="-128"/>
                <a:cs typeface="ＭＳ Ｐゴシック" pitchFamily="-65" charset="-128"/>
              </a:rPr>
              <a:t>not found in HLL code.</a:t>
            </a:r>
          </a:p>
        </p:txBody>
      </p:sp>
      <p:sp>
        <p:nvSpPr>
          <p:cNvPr id="57349" name="Rectangle 19"/>
          <p:cNvSpPr>
            <a:spLocks noChangeArrowheads="1"/>
          </p:cNvSpPr>
          <p:nvPr/>
        </p:nvSpPr>
        <p:spPr bwMode="auto">
          <a:xfrm>
            <a:off x="381000" y="914400"/>
            <a:ext cx="8305800" cy="1370013"/>
          </a:xfrm>
          <a:prstGeom prst="rect">
            <a:avLst/>
          </a:prstGeom>
          <a:noFill/>
          <a:ln w="12700">
            <a:noFill/>
            <a:miter lim="800000"/>
            <a:headEnd/>
            <a:tailEnd/>
          </a:ln>
        </p:spPr>
        <p:txBody>
          <a:bodyPr lIns="63500" tIns="25400" rIns="63500" bIns="25400">
            <a:prstTxWarp prst="textNoShape">
              <a:avLst/>
            </a:prstTxWarp>
            <a:spAutoFit/>
          </a:bodyPr>
          <a:lstStyle/>
          <a:p>
            <a:pPr marL="193675" indent="-193675" defTabSz="873125">
              <a:lnSpc>
                <a:spcPct val="75000"/>
              </a:lnSpc>
              <a:spcBef>
                <a:spcPct val="65000"/>
              </a:spcBef>
              <a:buSzPct val="100000"/>
              <a:buFont typeface="Times" pitchFamily="-65" charset="0"/>
              <a:buChar char="•"/>
            </a:pPr>
            <a:r>
              <a:rPr lang="en-US" sz="3200" b="1">
                <a:solidFill>
                  <a:schemeClr val="tx1"/>
                </a:solidFill>
                <a:latin typeface="18 VAG Rounded Light   02390"/>
              </a:rPr>
              <a:t>Compile by hand</a:t>
            </a:r>
          </a:p>
          <a:p>
            <a:pPr marL="484188" lvl="1" indent="-180975" defTabSz="873125">
              <a:lnSpc>
                <a:spcPct val="85000"/>
              </a:lnSpc>
              <a:spcBef>
                <a:spcPct val="40000"/>
              </a:spcBef>
              <a:buSzPct val="100000"/>
            </a:pPr>
            <a:r>
              <a:rPr lang="en-US" sz="2800" b="1">
                <a:solidFill>
                  <a:schemeClr val="tx1"/>
                </a:solidFill>
                <a:latin typeface="18 VAG Rounded Light   02390"/>
              </a:rPr>
              <a:t>	</a:t>
            </a:r>
            <a:r>
              <a:rPr lang="en-US" sz="2800" b="1">
                <a:solidFill>
                  <a:srgbClr val="FFFF00"/>
                </a:solidFill>
                <a:latin typeface="Courier"/>
                <a:cs typeface="Courier"/>
              </a:rPr>
              <a:t>if (i == j) f=g+h; </a:t>
            </a:r>
            <a:br>
              <a:rPr lang="en-US" sz="2800" b="1">
                <a:solidFill>
                  <a:srgbClr val="FFFF00"/>
                </a:solidFill>
                <a:latin typeface="Courier"/>
                <a:cs typeface="Courier"/>
              </a:rPr>
            </a:br>
            <a:r>
              <a:rPr lang="en-US" sz="2800" b="1">
                <a:solidFill>
                  <a:srgbClr val="FFFF00"/>
                </a:solidFill>
                <a:latin typeface="Courier"/>
                <a:cs typeface="Courier"/>
              </a:rPr>
              <a:t>else f=g-h;</a:t>
            </a:r>
          </a:p>
        </p:txBody>
      </p:sp>
      <p:grpSp>
        <p:nvGrpSpPr>
          <p:cNvPr id="20" name="Group 4"/>
          <p:cNvGrpSpPr>
            <a:grpSpLocks/>
          </p:cNvGrpSpPr>
          <p:nvPr/>
        </p:nvGrpSpPr>
        <p:grpSpPr bwMode="auto">
          <a:xfrm>
            <a:off x="5170487" y="762000"/>
            <a:ext cx="3779836" cy="2803525"/>
            <a:chOff x="3064" y="480"/>
            <a:chExt cx="2381" cy="1766"/>
          </a:xfrm>
        </p:grpSpPr>
        <p:sp>
          <p:nvSpPr>
            <p:cNvPr id="21" name="Text Box 5"/>
            <p:cNvSpPr txBox="1">
              <a:spLocks noChangeArrowheads="1"/>
            </p:cNvSpPr>
            <p:nvPr/>
          </p:nvSpPr>
          <p:spPr bwMode="auto">
            <a:xfrm>
              <a:off x="4079" y="1968"/>
              <a:ext cx="410" cy="278"/>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300" b="1">
                  <a:latin typeface="18 VAG Rounded Light   02390"/>
                </a:rPr>
                <a:t>Exit</a:t>
              </a:r>
            </a:p>
          </p:txBody>
        </p:sp>
        <p:sp>
          <p:nvSpPr>
            <p:cNvPr id="22" name="AutoShape 6"/>
            <p:cNvSpPr>
              <a:spLocks noChangeArrowheads="1"/>
            </p:cNvSpPr>
            <p:nvPr/>
          </p:nvSpPr>
          <p:spPr bwMode="auto">
            <a:xfrm>
              <a:off x="3745" y="624"/>
              <a:ext cx="1055" cy="480"/>
            </a:xfrm>
            <a:prstGeom prst="flowChartDecision">
              <a:avLst/>
            </a:prstGeom>
            <a:noFill/>
            <a:ln w="28575">
              <a:solidFill>
                <a:schemeClr val="tx1"/>
              </a:solidFill>
              <a:miter lim="800000"/>
              <a:headEnd/>
              <a:tailEnd/>
            </a:ln>
          </p:spPr>
          <p:txBody>
            <a:bodyPr wrap="none" anchor="ctr">
              <a:prstTxWarp prst="textNoShape">
                <a:avLst/>
              </a:prstTxWarp>
            </a:bodyPr>
            <a:lstStyle/>
            <a:p>
              <a:endParaRPr lang="en-US">
                <a:latin typeface="18 VAG Rounded Light   02390"/>
              </a:endParaRPr>
            </a:p>
          </p:txBody>
        </p:sp>
        <p:sp>
          <p:nvSpPr>
            <p:cNvPr id="23" name="Text Box 7"/>
            <p:cNvSpPr txBox="1">
              <a:spLocks noChangeArrowheads="1"/>
            </p:cNvSpPr>
            <p:nvPr/>
          </p:nvSpPr>
          <p:spPr bwMode="auto">
            <a:xfrm>
              <a:off x="3887" y="711"/>
              <a:ext cx="790" cy="249"/>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000" b="1">
                  <a:solidFill>
                    <a:schemeClr val="tx1"/>
                  </a:solidFill>
                  <a:latin typeface="Courier"/>
                  <a:cs typeface="Courier"/>
                </a:rPr>
                <a:t>i == j?</a:t>
              </a:r>
            </a:p>
          </p:txBody>
        </p:sp>
        <p:sp>
          <p:nvSpPr>
            <p:cNvPr id="24" name="Text Box 8"/>
            <p:cNvSpPr txBox="1">
              <a:spLocks noChangeArrowheads="1"/>
            </p:cNvSpPr>
            <p:nvPr/>
          </p:nvSpPr>
          <p:spPr bwMode="auto">
            <a:xfrm>
              <a:off x="3238" y="1304"/>
              <a:ext cx="669" cy="278"/>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a:cs typeface="Courier"/>
                </a:rPr>
                <a:t>f=g+h</a:t>
              </a:r>
            </a:p>
          </p:txBody>
        </p:sp>
        <p:sp>
          <p:nvSpPr>
            <p:cNvPr id="25" name="Text Box 9"/>
            <p:cNvSpPr txBox="1">
              <a:spLocks noChangeArrowheads="1"/>
            </p:cNvSpPr>
            <p:nvPr/>
          </p:nvSpPr>
          <p:spPr bwMode="auto">
            <a:xfrm>
              <a:off x="4342" y="1304"/>
              <a:ext cx="669" cy="278"/>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a:cs typeface="Courier"/>
                </a:rPr>
                <a:t>f=g-h</a:t>
              </a:r>
            </a:p>
          </p:txBody>
        </p:sp>
        <p:sp>
          <p:nvSpPr>
            <p:cNvPr id="26" name="Line 10"/>
            <p:cNvSpPr>
              <a:spLocks noChangeShapeType="1"/>
            </p:cNvSpPr>
            <p:nvPr/>
          </p:nvSpPr>
          <p:spPr bwMode="auto">
            <a:xfrm>
              <a:off x="4800"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27" name="Line 11"/>
            <p:cNvSpPr>
              <a:spLocks noChangeShapeType="1"/>
            </p:cNvSpPr>
            <p:nvPr/>
          </p:nvSpPr>
          <p:spPr bwMode="auto">
            <a:xfrm>
              <a:off x="3745"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28" name="Line 12"/>
            <p:cNvSpPr>
              <a:spLocks noChangeShapeType="1"/>
            </p:cNvSpPr>
            <p:nvPr/>
          </p:nvSpPr>
          <p:spPr bwMode="auto">
            <a:xfrm>
              <a:off x="3745"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29" name="Line 13"/>
            <p:cNvSpPr>
              <a:spLocks noChangeShapeType="1"/>
            </p:cNvSpPr>
            <p:nvPr/>
          </p:nvSpPr>
          <p:spPr bwMode="auto">
            <a:xfrm flipH="1">
              <a:off x="4800"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30" name="Line 14"/>
            <p:cNvSpPr>
              <a:spLocks noChangeShapeType="1"/>
            </p:cNvSpPr>
            <p:nvPr/>
          </p:nvSpPr>
          <p:spPr bwMode="auto">
            <a:xfrm>
              <a:off x="3745" y="1776"/>
              <a:ext cx="1077"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31" name="Line 15"/>
            <p:cNvSpPr>
              <a:spLocks noChangeShapeType="1"/>
            </p:cNvSpPr>
            <p:nvPr/>
          </p:nvSpPr>
          <p:spPr bwMode="auto">
            <a:xfrm>
              <a:off x="4294" y="1776"/>
              <a:ext cx="0" cy="24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32" name="Text Box 16"/>
            <p:cNvSpPr txBox="1">
              <a:spLocks noChangeArrowheads="1"/>
            </p:cNvSpPr>
            <p:nvPr/>
          </p:nvSpPr>
          <p:spPr bwMode="auto">
            <a:xfrm>
              <a:off x="4847" y="624"/>
              <a:ext cx="598" cy="501"/>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300" b="1">
                  <a:latin typeface="18 VAG Rounded Light   02390"/>
                </a:rPr>
                <a:t>(false) </a:t>
              </a:r>
              <a:br>
                <a:rPr lang="en-US" sz="2300" b="1">
                  <a:latin typeface="18 VAG Rounded Light   02390"/>
                </a:rPr>
              </a:br>
              <a:r>
                <a:rPr lang="en-US" sz="2300" b="1">
                  <a:latin typeface="Courier"/>
                  <a:cs typeface="Courier"/>
                </a:rPr>
                <a:t>i</a:t>
              </a:r>
              <a:r>
                <a:rPr lang="en-US" sz="2300" b="1">
                  <a:latin typeface="18 VAG Rounded Light   02390"/>
                </a:rPr>
                <a:t> != </a:t>
              </a:r>
              <a:r>
                <a:rPr lang="en-US" sz="2300" b="1">
                  <a:latin typeface="Courier"/>
                  <a:cs typeface="Courier"/>
                </a:rPr>
                <a:t>j</a:t>
              </a:r>
            </a:p>
          </p:txBody>
        </p:sp>
        <p:sp>
          <p:nvSpPr>
            <p:cNvPr id="33" name="Text Box 17"/>
            <p:cNvSpPr txBox="1">
              <a:spLocks noChangeArrowheads="1"/>
            </p:cNvSpPr>
            <p:nvPr/>
          </p:nvSpPr>
          <p:spPr bwMode="auto">
            <a:xfrm>
              <a:off x="3064" y="634"/>
              <a:ext cx="660" cy="501"/>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300" b="1">
                  <a:latin typeface="18 VAG Rounded Light   02390"/>
                </a:rPr>
                <a:t>(true) </a:t>
              </a:r>
              <a:br>
                <a:rPr lang="en-US" sz="2300" b="1">
                  <a:latin typeface="18 VAG Rounded Light   02390"/>
                </a:rPr>
              </a:br>
              <a:r>
                <a:rPr lang="en-US" sz="2300" b="1">
                  <a:latin typeface="Courier"/>
                  <a:cs typeface="Courier"/>
                </a:rPr>
                <a:t>i</a:t>
              </a:r>
              <a:r>
                <a:rPr lang="en-US" sz="2300" b="1">
                  <a:latin typeface="18 VAG Rounded Light   02390"/>
                </a:rPr>
                <a:t> == </a:t>
              </a:r>
              <a:r>
                <a:rPr lang="en-US" sz="2300" b="1">
                  <a:latin typeface="Courier"/>
                  <a:cs typeface="Courier"/>
                </a:rPr>
                <a:t>j</a:t>
              </a:r>
            </a:p>
          </p:txBody>
        </p:sp>
        <p:sp>
          <p:nvSpPr>
            <p:cNvPr id="34" name="Line 18"/>
            <p:cNvSpPr>
              <a:spLocks noChangeShapeType="1"/>
            </p:cNvSpPr>
            <p:nvPr/>
          </p:nvSpPr>
          <p:spPr bwMode="auto">
            <a:xfrm>
              <a:off x="4273" y="480"/>
              <a:ext cx="0" cy="144"/>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3378" name="Rectangle 2"/>
          <p:cNvSpPr>
            <a:spLocks noGrp="1" noChangeArrowheads="1"/>
          </p:cNvSpPr>
          <p:nvPr>
            <p:ph type="title"/>
          </p:nvPr>
        </p:nvSpPr>
        <p:spPr>
          <a:xfrm>
            <a:off x="762000" y="152400"/>
            <a:ext cx="3733800" cy="474663"/>
          </a:xfrm>
        </p:spPr>
        <p:txBody>
          <a:bodyPr/>
          <a:lstStyle/>
          <a:p>
            <a:pPr eaLnBrk="1" hangingPunct="1">
              <a:defRPr/>
            </a:pPr>
            <a:r>
              <a:rPr lang="en-US"/>
              <a:t>Peer Instruction</a:t>
            </a:r>
          </a:p>
        </p:txBody>
      </p:sp>
      <p:sp>
        <p:nvSpPr>
          <p:cNvPr id="59395" name="Rectangle 3"/>
          <p:cNvSpPr>
            <a:spLocks noGrp="1" noChangeArrowheads="1"/>
          </p:cNvSpPr>
          <p:nvPr>
            <p:ph idx="1"/>
          </p:nvPr>
        </p:nvSpPr>
        <p:spPr>
          <a:xfrm>
            <a:off x="304800" y="914400"/>
            <a:ext cx="6934200" cy="3587750"/>
          </a:xfrm>
        </p:spPr>
        <p:txBody>
          <a:bodyPr/>
          <a:lstStyle/>
          <a:p>
            <a:pPr marL="803275" lvl="1" indent="-688975" eaLnBrk="1" hangingPunct="1">
              <a:lnSpc>
                <a:spcPct val="75000"/>
              </a:lnSpc>
              <a:buFontTx/>
              <a:buNone/>
              <a:tabLst>
                <a:tab pos="738188" algn="l"/>
              </a:tabLst>
            </a:pPr>
            <a:r>
              <a:rPr lang="en-US">
                <a:latin typeface="18 VAG Rounded Light   02390"/>
              </a:rPr>
              <a:t>We want to translate </a:t>
            </a:r>
            <a:r>
              <a:rPr lang="en-US">
                <a:solidFill>
                  <a:schemeClr val="accent1"/>
                </a:solidFill>
                <a:latin typeface="Courier"/>
                <a:cs typeface="Courier"/>
              </a:rPr>
              <a:t>*x</a:t>
            </a:r>
            <a:r>
              <a:rPr lang="en-US">
                <a:latin typeface="Courier"/>
                <a:cs typeface="Courier"/>
              </a:rPr>
              <a:t> = </a:t>
            </a:r>
            <a:r>
              <a:rPr lang="en-US">
                <a:solidFill>
                  <a:schemeClr val="accent2"/>
                </a:solidFill>
                <a:latin typeface="Courier"/>
                <a:cs typeface="Courier"/>
              </a:rPr>
              <a:t>*y</a:t>
            </a:r>
            <a:r>
              <a:rPr lang="en-US">
                <a:latin typeface="18 VAG Rounded Light   02390"/>
              </a:rPr>
              <a:t> into MIPS</a:t>
            </a:r>
          </a:p>
          <a:p>
            <a:pPr marL="803275" lvl="1" indent="-688975" eaLnBrk="1" hangingPunct="1">
              <a:lnSpc>
                <a:spcPct val="75000"/>
              </a:lnSpc>
              <a:buFontTx/>
              <a:buNone/>
              <a:tabLst>
                <a:tab pos="738188" algn="l"/>
              </a:tabLst>
            </a:pPr>
            <a:r>
              <a:rPr lang="en-US">
                <a:latin typeface="18 VAG Rounded Light   02390"/>
              </a:rPr>
              <a:t>(</a:t>
            </a:r>
            <a:r>
              <a:rPr lang="en-US">
                <a:solidFill>
                  <a:schemeClr val="accent1"/>
                </a:solidFill>
                <a:latin typeface="18 VAG Rounded Light   02390"/>
              </a:rPr>
              <a:t>x</a:t>
            </a:r>
            <a:r>
              <a:rPr lang="en-US">
                <a:latin typeface="18 VAG Rounded Light   02390"/>
              </a:rPr>
              <a:t>, </a:t>
            </a:r>
            <a:r>
              <a:rPr lang="en-US">
                <a:solidFill>
                  <a:schemeClr val="accent2"/>
                </a:solidFill>
                <a:latin typeface="18 VAG Rounded Light   02390"/>
              </a:rPr>
              <a:t>y</a:t>
            </a:r>
            <a:r>
              <a:rPr lang="en-US">
                <a:latin typeface="18 VAG Rounded Light   02390"/>
              </a:rPr>
              <a:t> ptrs stored in:     </a:t>
            </a:r>
            <a:r>
              <a:rPr lang="en-US">
                <a:solidFill>
                  <a:schemeClr val="accent1"/>
                </a:solidFill>
                <a:latin typeface="Courier"/>
                <a:cs typeface="Courier"/>
              </a:rPr>
              <a:t>$s0</a:t>
            </a:r>
            <a:r>
              <a:rPr lang="en-US">
                <a:latin typeface="Courier"/>
                <a:cs typeface="Courier"/>
              </a:rPr>
              <a:t> </a:t>
            </a:r>
            <a:r>
              <a:rPr lang="en-US">
                <a:solidFill>
                  <a:schemeClr val="accent2"/>
                </a:solidFill>
                <a:latin typeface="Courier"/>
                <a:cs typeface="Courier"/>
              </a:rPr>
              <a:t>$s1</a:t>
            </a:r>
            <a:r>
              <a:rPr lang="en-US">
                <a:latin typeface="18 VAG Rounded Light   02390"/>
              </a:rPr>
              <a:t>)</a:t>
            </a:r>
          </a:p>
          <a:p>
            <a:pPr marL="803275" lvl="1" indent="-688975" eaLnBrk="1" hangingPunct="1">
              <a:lnSpc>
                <a:spcPct val="55000"/>
              </a:lnSpc>
              <a:buFontTx/>
              <a:buNone/>
              <a:tabLst>
                <a:tab pos="738188" algn="l"/>
              </a:tabLst>
            </a:pPr>
            <a:endParaRPr lang="en-US" sz="2400" b="1">
              <a:latin typeface="18 VAG Rounded Light   02390"/>
            </a:endParaRPr>
          </a:p>
          <a:p>
            <a:pPr marL="803275" lvl="1" indent="-688975" eaLnBrk="1" hangingPunct="1">
              <a:lnSpc>
                <a:spcPct val="55000"/>
              </a:lnSpc>
              <a:buFontTx/>
              <a:buNone/>
              <a:tabLst>
                <a:tab pos="738188" algn="l"/>
              </a:tabLst>
            </a:pPr>
            <a:r>
              <a:rPr lang="en-US" sz="2400" b="1">
                <a:latin typeface="Courier"/>
                <a:cs typeface="Courier"/>
              </a:rPr>
              <a:t>1: add </a:t>
            </a:r>
            <a:r>
              <a:rPr lang="en-US" sz="2400" b="1">
                <a:solidFill>
                  <a:schemeClr val="accent1"/>
                </a:solidFill>
                <a:latin typeface="Courier"/>
                <a:cs typeface="Courier"/>
              </a:rPr>
              <a:t>$s0</a:t>
            </a:r>
            <a:r>
              <a:rPr lang="en-US" sz="2400" b="1">
                <a:latin typeface="Courier"/>
                <a:cs typeface="Courier"/>
              </a:rPr>
              <a:t>,   </a:t>
            </a:r>
            <a:r>
              <a:rPr lang="en-US" sz="2400" b="1">
                <a:solidFill>
                  <a:schemeClr val="accent2"/>
                </a:solidFill>
                <a:latin typeface="Courier"/>
                <a:cs typeface="Courier"/>
              </a:rPr>
              <a:t>$s1</a:t>
            </a:r>
            <a:r>
              <a:rPr lang="en-US" sz="2400" b="1">
                <a:latin typeface="Courier"/>
                <a:cs typeface="Courier"/>
              </a:rPr>
              <a:t>, zero</a:t>
            </a:r>
          </a:p>
          <a:p>
            <a:pPr marL="803275" lvl="1" indent="-688975" eaLnBrk="1" hangingPunct="1">
              <a:lnSpc>
                <a:spcPct val="55000"/>
              </a:lnSpc>
              <a:buFontTx/>
              <a:buNone/>
              <a:tabLst>
                <a:tab pos="738188" algn="l"/>
              </a:tabLst>
            </a:pPr>
            <a:r>
              <a:rPr lang="en-US" sz="2400" b="1">
                <a:latin typeface="Courier"/>
                <a:cs typeface="Courier"/>
              </a:rPr>
              <a:t>2: add </a:t>
            </a:r>
            <a:r>
              <a:rPr lang="en-US" sz="2400" b="1">
                <a:solidFill>
                  <a:schemeClr val="accent2"/>
                </a:solidFill>
                <a:latin typeface="Courier"/>
                <a:cs typeface="Courier"/>
              </a:rPr>
              <a:t>$s1</a:t>
            </a:r>
            <a:r>
              <a:rPr lang="en-US" sz="2400" b="1">
                <a:latin typeface="Courier"/>
                <a:cs typeface="Courier"/>
              </a:rPr>
              <a:t>,   </a:t>
            </a:r>
            <a:r>
              <a:rPr lang="en-US" sz="2400" b="1">
                <a:solidFill>
                  <a:schemeClr val="accent1"/>
                </a:solidFill>
                <a:latin typeface="Courier"/>
                <a:cs typeface="Courier"/>
              </a:rPr>
              <a:t>$s0</a:t>
            </a:r>
            <a:r>
              <a:rPr lang="en-US" sz="2400" b="1">
                <a:latin typeface="Courier"/>
                <a:cs typeface="Courier"/>
              </a:rPr>
              <a:t>, zero</a:t>
            </a:r>
          </a:p>
          <a:p>
            <a:pPr marL="803275" lvl="1" indent="-688975" eaLnBrk="1" hangingPunct="1">
              <a:lnSpc>
                <a:spcPct val="55000"/>
              </a:lnSpc>
              <a:buFontTx/>
              <a:buNone/>
              <a:tabLst>
                <a:tab pos="738188" algn="l"/>
              </a:tabLst>
            </a:pPr>
            <a:r>
              <a:rPr lang="en-US" sz="2400" b="1">
                <a:latin typeface="Courier"/>
                <a:cs typeface="Courier"/>
              </a:rPr>
              <a:t>3: lw  </a:t>
            </a:r>
            <a:r>
              <a:rPr lang="en-US" sz="2400" b="1">
                <a:solidFill>
                  <a:schemeClr val="accent1"/>
                </a:solidFill>
                <a:latin typeface="Courier"/>
                <a:cs typeface="Courier"/>
              </a:rPr>
              <a:t>$s0</a:t>
            </a:r>
            <a:r>
              <a:rPr lang="en-US" sz="2400" b="1">
                <a:latin typeface="Courier"/>
                <a:cs typeface="Courier"/>
              </a:rPr>
              <a:t>, 0(</a:t>
            </a:r>
            <a:r>
              <a:rPr lang="en-US" sz="2400" b="1">
                <a:solidFill>
                  <a:schemeClr val="accent2"/>
                </a:solidFill>
                <a:latin typeface="Courier"/>
                <a:cs typeface="Courier"/>
              </a:rPr>
              <a:t>$s1</a:t>
            </a:r>
            <a:r>
              <a:rPr lang="en-US" sz="2400" b="1">
                <a:latin typeface="Courier"/>
                <a:cs typeface="Courier"/>
              </a:rPr>
              <a:t>)</a:t>
            </a:r>
          </a:p>
          <a:p>
            <a:pPr marL="803275" lvl="1" indent="-688975" eaLnBrk="1" hangingPunct="1">
              <a:lnSpc>
                <a:spcPct val="55000"/>
              </a:lnSpc>
              <a:buFontTx/>
              <a:buNone/>
              <a:tabLst>
                <a:tab pos="738188" algn="l"/>
              </a:tabLst>
            </a:pPr>
            <a:r>
              <a:rPr lang="en-US" sz="2400" b="1">
                <a:latin typeface="Courier"/>
                <a:cs typeface="Courier"/>
              </a:rPr>
              <a:t>4: lw  </a:t>
            </a:r>
            <a:r>
              <a:rPr lang="en-US" sz="2400" b="1">
                <a:solidFill>
                  <a:schemeClr val="accent2"/>
                </a:solidFill>
                <a:latin typeface="Courier"/>
                <a:cs typeface="Courier"/>
              </a:rPr>
              <a:t>$s1</a:t>
            </a:r>
            <a:r>
              <a:rPr lang="en-US" sz="2400" b="1">
                <a:latin typeface="Courier"/>
                <a:cs typeface="Courier"/>
              </a:rPr>
              <a:t>, 0(</a:t>
            </a:r>
            <a:r>
              <a:rPr lang="en-US" sz="2400" b="1">
                <a:solidFill>
                  <a:schemeClr val="accent1"/>
                </a:solidFill>
                <a:latin typeface="Courier"/>
                <a:cs typeface="Courier"/>
              </a:rPr>
              <a:t>$s0</a:t>
            </a:r>
            <a:r>
              <a:rPr lang="en-US" sz="2400" b="1">
                <a:latin typeface="Courier"/>
                <a:cs typeface="Courier"/>
              </a:rPr>
              <a:t>)</a:t>
            </a:r>
          </a:p>
          <a:p>
            <a:pPr marL="803275" lvl="1" indent="-688975" eaLnBrk="1" hangingPunct="1">
              <a:lnSpc>
                <a:spcPct val="55000"/>
              </a:lnSpc>
              <a:buSzTx/>
              <a:buFontTx/>
              <a:buNone/>
              <a:tabLst>
                <a:tab pos="738188" algn="l"/>
              </a:tabLst>
            </a:pPr>
            <a:r>
              <a:rPr lang="en-US" sz="2400" b="1">
                <a:latin typeface="Courier"/>
                <a:cs typeface="Courier"/>
              </a:rPr>
              <a:t>5: lw  </a:t>
            </a:r>
            <a:r>
              <a:rPr lang="en-US" sz="2400" b="1">
                <a:solidFill>
                  <a:srgbClr val="00ADDC"/>
                </a:solidFill>
                <a:latin typeface="Courier"/>
                <a:cs typeface="Courier"/>
              </a:rPr>
              <a:t>$t0</a:t>
            </a:r>
            <a:r>
              <a:rPr lang="en-US" sz="2400" b="1">
                <a:latin typeface="Courier"/>
                <a:cs typeface="Courier"/>
              </a:rPr>
              <a:t>, 0(</a:t>
            </a:r>
            <a:r>
              <a:rPr lang="en-US" sz="2400" b="1">
                <a:solidFill>
                  <a:schemeClr val="accent2"/>
                </a:solidFill>
                <a:latin typeface="Courier"/>
                <a:cs typeface="Courier"/>
              </a:rPr>
              <a:t>$s1</a:t>
            </a:r>
            <a:r>
              <a:rPr lang="en-US" sz="2400" b="1">
                <a:latin typeface="Courier"/>
                <a:cs typeface="Courier"/>
              </a:rPr>
              <a:t>)</a:t>
            </a:r>
          </a:p>
          <a:p>
            <a:pPr marL="803275" lvl="1" indent="-688975" eaLnBrk="1" hangingPunct="1">
              <a:lnSpc>
                <a:spcPct val="55000"/>
              </a:lnSpc>
              <a:buSzTx/>
              <a:buFontTx/>
              <a:buNone/>
              <a:tabLst>
                <a:tab pos="738188" algn="l"/>
              </a:tabLst>
            </a:pPr>
            <a:r>
              <a:rPr lang="en-US" sz="2400" b="1">
                <a:latin typeface="Courier"/>
                <a:cs typeface="Courier"/>
              </a:rPr>
              <a:t>6: sw  </a:t>
            </a:r>
            <a:r>
              <a:rPr lang="en-US" sz="2400" b="1">
                <a:solidFill>
                  <a:srgbClr val="00ADDC"/>
                </a:solidFill>
                <a:latin typeface="Courier"/>
                <a:cs typeface="Courier"/>
              </a:rPr>
              <a:t>$t0</a:t>
            </a:r>
            <a:r>
              <a:rPr lang="en-US" sz="2400" b="1">
                <a:latin typeface="Courier"/>
                <a:cs typeface="Courier"/>
              </a:rPr>
              <a:t>, 0(</a:t>
            </a:r>
            <a:r>
              <a:rPr lang="en-US" sz="2400" b="1">
                <a:solidFill>
                  <a:schemeClr val="accent1"/>
                </a:solidFill>
                <a:latin typeface="Courier"/>
                <a:cs typeface="Courier"/>
              </a:rPr>
              <a:t>$s0</a:t>
            </a:r>
            <a:r>
              <a:rPr lang="en-US" sz="2400" b="1">
                <a:latin typeface="Courier"/>
                <a:cs typeface="Courier"/>
              </a:rPr>
              <a:t>)</a:t>
            </a:r>
          </a:p>
          <a:p>
            <a:pPr marL="803275" lvl="1" indent="-688975" eaLnBrk="1" hangingPunct="1">
              <a:lnSpc>
                <a:spcPct val="55000"/>
              </a:lnSpc>
              <a:buSzTx/>
              <a:buFontTx/>
              <a:buNone/>
              <a:tabLst>
                <a:tab pos="738188" algn="l"/>
              </a:tabLst>
            </a:pPr>
            <a:r>
              <a:rPr lang="en-US" sz="2400" b="1">
                <a:latin typeface="Courier"/>
                <a:cs typeface="Courier"/>
              </a:rPr>
              <a:t>7: lw  </a:t>
            </a:r>
            <a:r>
              <a:rPr lang="en-US" sz="2400" b="1">
                <a:solidFill>
                  <a:schemeClr val="accent1"/>
                </a:solidFill>
                <a:latin typeface="Courier"/>
                <a:cs typeface="Courier"/>
              </a:rPr>
              <a:t>$s0</a:t>
            </a:r>
            <a:r>
              <a:rPr lang="en-US" sz="2400" b="1">
                <a:latin typeface="Courier"/>
                <a:cs typeface="Courier"/>
              </a:rPr>
              <a:t>, 0(</a:t>
            </a:r>
            <a:r>
              <a:rPr lang="en-US" sz="2400" b="1">
                <a:solidFill>
                  <a:srgbClr val="00ADDC"/>
                </a:solidFill>
                <a:latin typeface="Courier"/>
                <a:cs typeface="Courier"/>
              </a:rPr>
              <a:t>$t0</a:t>
            </a:r>
            <a:r>
              <a:rPr lang="en-US" sz="2400" b="1">
                <a:latin typeface="Courier"/>
                <a:cs typeface="Courier"/>
              </a:rPr>
              <a:t>)</a:t>
            </a:r>
          </a:p>
          <a:p>
            <a:pPr marL="803275" lvl="1" indent="-688975" eaLnBrk="1" hangingPunct="1">
              <a:lnSpc>
                <a:spcPct val="55000"/>
              </a:lnSpc>
              <a:buSzTx/>
              <a:buFontTx/>
              <a:buNone/>
              <a:tabLst>
                <a:tab pos="738188" algn="l"/>
              </a:tabLst>
            </a:pPr>
            <a:r>
              <a:rPr lang="en-US" sz="2400" b="1">
                <a:latin typeface="Courier"/>
                <a:cs typeface="Courier"/>
              </a:rPr>
              <a:t>8: sw  </a:t>
            </a:r>
            <a:r>
              <a:rPr lang="en-US" sz="2400" b="1">
                <a:solidFill>
                  <a:schemeClr val="accent2"/>
                </a:solidFill>
                <a:latin typeface="Courier"/>
                <a:cs typeface="Courier"/>
              </a:rPr>
              <a:t>$s1</a:t>
            </a:r>
            <a:r>
              <a:rPr lang="en-US" sz="2400" b="1">
                <a:latin typeface="Courier"/>
                <a:cs typeface="Courier"/>
              </a:rPr>
              <a:t>, 0(</a:t>
            </a:r>
            <a:r>
              <a:rPr lang="en-US" sz="2400" b="1">
                <a:solidFill>
                  <a:srgbClr val="00ADDC"/>
                </a:solidFill>
                <a:latin typeface="Courier"/>
                <a:cs typeface="Courier"/>
              </a:rPr>
              <a:t>$t0</a:t>
            </a:r>
            <a:r>
              <a:rPr lang="en-US" sz="2400" b="1">
                <a:latin typeface="Courier"/>
                <a:cs typeface="Courier"/>
              </a:rPr>
              <a:t>)</a:t>
            </a:r>
          </a:p>
        </p:txBody>
      </p:sp>
      <p:sp>
        <p:nvSpPr>
          <p:cNvPr id="59396" name="Rectangle 4"/>
          <p:cNvSpPr>
            <a:spLocks noChangeArrowheads="1"/>
          </p:cNvSpPr>
          <p:nvPr/>
        </p:nvSpPr>
        <p:spPr bwMode="auto">
          <a:xfrm>
            <a:off x="6705600" y="914400"/>
            <a:ext cx="1905000" cy="1752600"/>
          </a:xfrm>
          <a:prstGeom prst="rect">
            <a:avLst/>
          </a:prstGeom>
          <a:noFill/>
          <a:ln w="12700">
            <a:solidFill>
              <a:schemeClr val="tx1"/>
            </a:solidFill>
            <a:miter lim="800000"/>
            <a:headEnd/>
            <a:tailEnd/>
          </a:ln>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a:cs typeface="Courier"/>
              </a:rPr>
              <a:t>a) 1 or 2</a:t>
            </a:r>
          </a:p>
          <a:p>
            <a:pPr marL="203200" indent="-203200">
              <a:lnSpc>
                <a:spcPct val="85000"/>
              </a:lnSpc>
              <a:buSzPct val="100000"/>
              <a:buFont typeface="Times" pitchFamily="-65" charset="0"/>
              <a:buNone/>
            </a:pPr>
            <a:r>
              <a:rPr lang="en-US" sz="2400" b="1">
                <a:solidFill>
                  <a:schemeClr val="tx1"/>
                </a:solidFill>
                <a:latin typeface="Courier"/>
                <a:cs typeface="Courier"/>
              </a:rPr>
              <a:t>b) 3 or 4</a:t>
            </a:r>
          </a:p>
          <a:p>
            <a:pPr marL="203200" indent="-203200">
              <a:lnSpc>
                <a:spcPct val="85000"/>
              </a:lnSpc>
              <a:buSzPct val="100000"/>
              <a:buFont typeface="Times" pitchFamily="-65" charset="0"/>
              <a:buNone/>
            </a:pPr>
            <a:r>
              <a:rPr lang="en-US" sz="2400" b="1">
                <a:solidFill>
                  <a:schemeClr val="tx1"/>
                </a:solidFill>
                <a:latin typeface="Courier"/>
                <a:cs typeface="Courier"/>
              </a:rPr>
              <a:t>c) 5</a:t>
            </a:r>
            <a:r>
              <a:rPr lang="en-US" sz="2400" b="1">
                <a:solidFill>
                  <a:schemeClr val="tx1"/>
                </a:solidFill>
                <a:latin typeface="Courier"/>
                <a:cs typeface="Courier"/>
                <a:sym typeface="Symbol" pitchFamily="-65" charset="2"/>
              </a:rPr>
              <a:t></a:t>
            </a:r>
            <a:r>
              <a:rPr lang="en-US" sz="2400" b="1">
                <a:solidFill>
                  <a:schemeClr val="tx1"/>
                </a:solidFill>
                <a:latin typeface="Courier"/>
                <a:cs typeface="Courier"/>
              </a:rPr>
              <a:t>6</a:t>
            </a:r>
          </a:p>
          <a:p>
            <a:pPr marL="203200" indent="-203200">
              <a:lnSpc>
                <a:spcPct val="85000"/>
              </a:lnSpc>
              <a:buSzPct val="100000"/>
              <a:buFont typeface="Times" pitchFamily="-65" charset="0"/>
              <a:buNone/>
            </a:pPr>
            <a:r>
              <a:rPr lang="en-US" sz="2400" b="1">
                <a:solidFill>
                  <a:schemeClr val="tx1"/>
                </a:solidFill>
                <a:latin typeface="Courier"/>
                <a:cs typeface="Courier"/>
              </a:rPr>
              <a:t>d) 6</a:t>
            </a:r>
            <a:r>
              <a:rPr lang="en-US" sz="2400" b="1">
                <a:solidFill>
                  <a:schemeClr val="tx1"/>
                </a:solidFill>
                <a:latin typeface="Courier"/>
                <a:cs typeface="Courier"/>
                <a:sym typeface="Symbol" pitchFamily="-65" charset="2"/>
              </a:rPr>
              <a:t></a:t>
            </a:r>
            <a:r>
              <a:rPr lang="en-US" sz="2400" b="1">
                <a:solidFill>
                  <a:schemeClr val="tx1"/>
                </a:solidFill>
                <a:latin typeface="Courier"/>
                <a:cs typeface="Courier"/>
              </a:rPr>
              <a:t>5</a:t>
            </a:r>
          </a:p>
          <a:p>
            <a:pPr marL="203200" indent="-203200">
              <a:lnSpc>
                <a:spcPct val="85000"/>
              </a:lnSpc>
              <a:buSzPct val="100000"/>
              <a:buFont typeface="Times" pitchFamily="-65" charset="0"/>
              <a:buNone/>
            </a:pPr>
            <a:r>
              <a:rPr lang="en-US" sz="2400" b="1">
                <a:solidFill>
                  <a:schemeClr val="tx1"/>
                </a:solidFill>
                <a:latin typeface="Courier"/>
                <a:cs typeface="Courier"/>
              </a:rPr>
              <a:t>e) 7</a:t>
            </a:r>
            <a:r>
              <a:rPr lang="en-US" sz="2400" b="1">
                <a:solidFill>
                  <a:schemeClr val="tx1"/>
                </a:solidFill>
                <a:latin typeface="Courier"/>
                <a:cs typeface="Courier"/>
                <a:sym typeface="Symbol" pitchFamily="-65" charset="2"/>
              </a:rPr>
              <a:t></a:t>
            </a:r>
            <a:r>
              <a:rPr lang="en-US" sz="2400" b="1">
                <a:solidFill>
                  <a:schemeClr val="tx1"/>
                </a:solidFill>
                <a:latin typeface="Courier"/>
                <a:cs typeface="Courier"/>
              </a:rPr>
              <a:t>8</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5426" name="Rectangle 2"/>
          <p:cNvSpPr>
            <a:spLocks noGrp="1" noChangeArrowheads="1"/>
          </p:cNvSpPr>
          <p:nvPr>
            <p:ph type="title"/>
          </p:nvPr>
        </p:nvSpPr>
        <p:spPr>
          <a:xfrm>
            <a:off x="609600" y="211138"/>
            <a:ext cx="7932738" cy="474662"/>
          </a:xfrm>
        </p:spPr>
        <p:txBody>
          <a:bodyPr/>
          <a:lstStyle/>
          <a:p>
            <a:pPr eaLnBrk="1" hangingPunct="1">
              <a:defRPr/>
            </a:pPr>
            <a:r>
              <a:rPr lang="en-US"/>
              <a:t>“And in Conclusion…”</a:t>
            </a:r>
          </a:p>
        </p:txBody>
      </p:sp>
      <p:sp>
        <p:nvSpPr>
          <p:cNvPr id="61443" name="Rectangle 3"/>
          <p:cNvSpPr>
            <a:spLocks noGrp="1" noChangeArrowheads="1"/>
          </p:cNvSpPr>
          <p:nvPr>
            <p:ph idx="1"/>
          </p:nvPr>
        </p:nvSpPr>
        <p:spPr>
          <a:xfrm>
            <a:off x="457200" y="1143000"/>
            <a:ext cx="8153400" cy="5265738"/>
          </a:xfrm>
        </p:spPr>
        <p:txBody>
          <a:bodyPr/>
          <a:lstStyle/>
          <a:p>
            <a:pPr eaLnBrk="1" hangingPunct="1">
              <a:lnSpc>
                <a:spcPct val="65000"/>
              </a:lnSpc>
              <a:spcAft>
                <a:spcPts val="600"/>
              </a:spcAft>
            </a:pPr>
            <a:r>
              <a:rPr lang="en-US" sz="2800">
                <a:ea typeface="ＭＳ Ｐゴシック" pitchFamily="-65" charset="-128"/>
                <a:cs typeface="ＭＳ Ｐゴシック" pitchFamily="-65" charset="-128"/>
              </a:rPr>
              <a:t>Memory is </a:t>
            </a:r>
            <a:r>
              <a:rPr lang="en-US" sz="2800">
                <a:solidFill>
                  <a:schemeClr val="accent1"/>
                </a:solidFill>
                <a:ea typeface="ＭＳ Ｐゴシック" pitchFamily="-65" charset="-128"/>
                <a:cs typeface="ＭＳ Ｐゴシック" pitchFamily="-65" charset="-128"/>
              </a:rPr>
              <a:t>byte</a:t>
            </a:r>
            <a:r>
              <a:rPr lang="en-US" sz="2800">
                <a:ea typeface="ＭＳ Ｐゴシック" pitchFamily="-65" charset="-128"/>
                <a:cs typeface="ＭＳ Ｐゴシック" pitchFamily="-65" charset="-128"/>
              </a:rPr>
              <a:t>-addressable, but lw and sw access one </a:t>
            </a:r>
            <a:r>
              <a:rPr lang="en-US" sz="2800">
                <a:solidFill>
                  <a:schemeClr val="accent1"/>
                </a:solidFill>
                <a:ea typeface="ＭＳ Ｐゴシック" pitchFamily="-65" charset="-128"/>
                <a:cs typeface="ＭＳ Ｐゴシック" pitchFamily="-65" charset="-128"/>
              </a:rPr>
              <a:t>word</a:t>
            </a:r>
            <a:r>
              <a:rPr lang="en-US" sz="2800">
                <a:ea typeface="ＭＳ Ｐゴシック" pitchFamily="-65" charset="-128"/>
                <a:cs typeface="ＭＳ Ｐゴシック" pitchFamily="-65" charset="-128"/>
              </a:rPr>
              <a:t> at a time.</a:t>
            </a:r>
          </a:p>
          <a:p>
            <a:pPr eaLnBrk="1" hangingPunct="1">
              <a:lnSpc>
                <a:spcPct val="65000"/>
              </a:lnSpc>
              <a:spcAft>
                <a:spcPts val="600"/>
              </a:spcAft>
            </a:pPr>
            <a:r>
              <a:rPr lang="en-US" sz="2800">
                <a:ea typeface="ＭＳ Ｐゴシック" pitchFamily="-65" charset="-128"/>
                <a:cs typeface="ＭＳ Ｐゴシック" pitchFamily="-65" charset="-128"/>
              </a:rPr>
              <a:t>A pointer (used by lw and sw) is just a memory address, we can add to it or subtract from it (using offset).</a:t>
            </a:r>
          </a:p>
          <a:p>
            <a:pPr eaLnBrk="1" hangingPunct="1">
              <a:lnSpc>
                <a:spcPct val="65000"/>
              </a:lnSpc>
              <a:spcAft>
                <a:spcPts val="600"/>
              </a:spcAft>
            </a:pPr>
            <a:r>
              <a:rPr lang="en-US" sz="2800">
                <a:ea typeface="ＭＳ Ｐゴシック" pitchFamily="-65" charset="-128"/>
                <a:cs typeface="ＭＳ Ｐゴシック" pitchFamily="-65" charset="-128"/>
              </a:rPr>
              <a:t>A Decision allows us to decide what to execute at run-time rather than compile-time.</a:t>
            </a:r>
          </a:p>
          <a:p>
            <a:pPr eaLnBrk="1" hangingPunct="1">
              <a:lnSpc>
                <a:spcPct val="65000"/>
              </a:lnSpc>
              <a:spcAft>
                <a:spcPts val="600"/>
              </a:spcAft>
            </a:pPr>
            <a:r>
              <a:rPr lang="en-US" sz="2800">
                <a:ea typeface="ＭＳ Ｐゴシック" pitchFamily="-65" charset="-128"/>
                <a:cs typeface="ＭＳ Ｐゴシック" pitchFamily="-65" charset="-128"/>
              </a:rPr>
              <a:t>C Decisions are made using </a:t>
            </a:r>
            <a:r>
              <a:rPr lang="en-US" sz="2800">
                <a:solidFill>
                  <a:schemeClr val="accent1"/>
                </a:solidFill>
                <a:ea typeface="ＭＳ Ｐゴシック" pitchFamily="-65" charset="-128"/>
                <a:cs typeface="ＭＳ Ｐゴシック" pitchFamily="-65" charset="-128"/>
              </a:rPr>
              <a:t>conditional statements</a:t>
            </a:r>
            <a:r>
              <a:rPr lang="en-US" sz="2800">
                <a:ea typeface="ＭＳ Ｐゴシック" pitchFamily="-65" charset="-128"/>
                <a:cs typeface="ＭＳ Ｐゴシック" pitchFamily="-65" charset="-128"/>
              </a:rPr>
              <a:t> within </a:t>
            </a:r>
            <a:r>
              <a:rPr lang="en-US" sz="2800">
                <a:latin typeface="Courier"/>
                <a:ea typeface="ＭＳ Ｐゴシック" pitchFamily="-65" charset="-128"/>
                <a:cs typeface="Courier"/>
              </a:rPr>
              <a:t>if</a:t>
            </a:r>
            <a:r>
              <a:rPr lang="en-US" sz="2800">
                <a:ea typeface="ＭＳ Ｐゴシック" pitchFamily="-65" charset="-128"/>
                <a:cs typeface="ＭＳ Ｐゴシック" pitchFamily="-65" charset="-128"/>
              </a:rPr>
              <a:t>, </a:t>
            </a:r>
            <a:r>
              <a:rPr lang="en-US" sz="2800">
                <a:latin typeface="Courier"/>
                <a:ea typeface="ＭＳ Ｐゴシック" pitchFamily="-65" charset="-128"/>
                <a:cs typeface="Courier"/>
              </a:rPr>
              <a:t>while</a:t>
            </a:r>
            <a:r>
              <a:rPr lang="en-US" sz="2800">
                <a:ea typeface="ＭＳ Ｐゴシック" pitchFamily="-65" charset="-128"/>
                <a:cs typeface="ＭＳ Ｐゴシック" pitchFamily="-65" charset="-128"/>
              </a:rPr>
              <a:t>, </a:t>
            </a:r>
            <a:r>
              <a:rPr lang="en-US" sz="2800">
                <a:latin typeface="Courier"/>
                <a:ea typeface="ＭＳ Ｐゴシック" pitchFamily="-65" charset="-128"/>
                <a:cs typeface="Courier"/>
              </a:rPr>
              <a:t>do while</a:t>
            </a:r>
            <a:r>
              <a:rPr lang="en-US" sz="2800">
                <a:ea typeface="ＭＳ Ｐゴシック" pitchFamily="-65" charset="-128"/>
                <a:cs typeface="ＭＳ Ｐゴシック" pitchFamily="-65" charset="-128"/>
              </a:rPr>
              <a:t>, </a:t>
            </a:r>
            <a:r>
              <a:rPr lang="en-US" sz="2800">
                <a:latin typeface="Courier"/>
                <a:ea typeface="ＭＳ Ｐゴシック" pitchFamily="-65" charset="-128"/>
                <a:cs typeface="Courier"/>
              </a:rPr>
              <a:t>for</a:t>
            </a:r>
            <a:r>
              <a:rPr lang="en-US" sz="2800">
                <a:ea typeface="ＭＳ Ｐゴシック" pitchFamily="-65" charset="-128"/>
                <a:cs typeface="ＭＳ Ｐゴシック" pitchFamily="-65" charset="-128"/>
              </a:rPr>
              <a:t>.</a:t>
            </a:r>
          </a:p>
          <a:p>
            <a:pPr eaLnBrk="1" hangingPunct="1">
              <a:lnSpc>
                <a:spcPct val="65000"/>
              </a:lnSpc>
              <a:spcAft>
                <a:spcPts val="600"/>
              </a:spcAft>
            </a:pPr>
            <a:r>
              <a:rPr lang="en-US" sz="2800">
                <a:ea typeface="ＭＳ Ｐゴシック" pitchFamily="-65" charset="-128"/>
                <a:cs typeface="ＭＳ Ｐゴシック" pitchFamily="-65" charset="-128"/>
              </a:rPr>
              <a:t>MIPS Decision making instructions are the </a:t>
            </a:r>
            <a:r>
              <a:rPr lang="en-US" sz="2800">
                <a:solidFill>
                  <a:schemeClr val="accent1"/>
                </a:solidFill>
                <a:ea typeface="ＭＳ Ｐゴシック" pitchFamily="-65" charset="-128"/>
                <a:cs typeface="ＭＳ Ｐゴシック" pitchFamily="-65" charset="-128"/>
              </a:rPr>
              <a:t>conditional branches</a:t>
            </a:r>
            <a:r>
              <a:rPr lang="en-US" sz="2800">
                <a:ea typeface="ＭＳ Ｐゴシック" pitchFamily="-65" charset="-128"/>
                <a:cs typeface="ＭＳ Ｐゴシック" pitchFamily="-65" charset="-128"/>
              </a:rPr>
              <a:t>: </a:t>
            </a:r>
            <a:r>
              <a:rPr lang="en-US" sz="2800">
                <a:solidFill>
                  <a:schemeClr val="accent2"/>
                </a:solidFill>
                <a:latin typeface="Courier"/>
                <a:ea typeface="ＭＳ Ｐゴシック" pitchFamily="-65" charset="-128"/>
                <a:cs typeface="Courier"/>
              </a:rPr>
              <a:t>beq</a:t>
            </a:r>
            <a:r>
              <a:rPr lang="en-US" sz="2800">
                <a:latin typeface="Courier"/>
                <a:ea typeface="ＭＳ Ｐゴシック" pitchFamily="-65" charset="-128"/>
                <a:cs typeface="Courier"/>
              </a:rPr>
              <a:t> </a:t>
            </a:r>
            <a:r>
              <a:rPr lang="en-US" sz="2800">
                <a:ea typeface="ＭＳ Ｐゴシック" pitchFamily="-65" charset="-128"/>
                <a:cs typeface="ＭＳ Ｐゴシック" pitchFamily="-65" charset="-128"/>
              </a:rPr>
              <a:t>and </a:t>
            </a:r>
            <a:r>
              <a:rPr lang="en-US" sz="2800">
                <a:solidFill>
                  <a:schemeClr val="accent2"/>
                </a:solidFill>
                <a:latin typeface="Courier"/>
                <a:ea typeface="ＭＳ Ｐゴシック" pitchFamily="-65" charset="-128"/>
                <a:cs typeface="Courier"/>
              </a:rPr>
              <a:t>bne</a:t>
            </a:r>
            <a:r>
              <a:rPr lang="en-US" sz="2800">
                <a:ea typeface="ＭＳ Ｐゴシック" pitchFamily="-65" charset="-128"/>
                <a:cs typeface="ＭＳ Ｐゴシック" pitchFamily="-65" charset="-128"/>
              </a:rPr>
              <a:t>.</a:t>
            </a:r>
          </a:p>
          <a:p>
            <a:pPr eaLnBrk="1" hangingPunct="1">
              <a:lnSpc>
                <a:spcPct val="65000"/>
              </a:lnSpc>
              <a:spcAft>
                <a:spcPts val="600"/>
              </a:spcAft>
            </a:pPr>
            <a:r>
              <a:rPr lang="en-US" sz="2800">
                <a:ea typeface="ＭＳ Ｐゴシック" pitchFamily="-65" charset="-128"/>
                <a:cs typeface="ＭＳ Ｐゴシック" pitchFamily="-65" charset="-128"/>
              </a:rPr>
              <a:t>New Instructions:</a:t>
            </a:r>
          </a:p>
          <a:p>
            <a:pPr lvl="1" eaLnBrk="1" hangingPunct="1">
              <a:lnSpc>
                <a:spcPct val="75000"/>
              </a:lnSpc>
              <a:spcAft>
                <a:spcPts val="600"/>
              </a:spcAft>
              <a:buFontTx/>
              <a:buNone/>
            </a:pPr>
            <a:r>
              <a:rPr lang="en-US" b="1">
                <a:latin typeface="Courier"/>
                <a:cs typeface="Courier"/>
              </a:rPr>
              <a:t>lw, sw, beq, bne, j</a:t>
            </a:r>
            <a:endParaRPr lang="en-US" sz="2400" b="1">
              <a:latin typeface="Courier"/>
              <a:cs typeface="Courie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2418" name="Rectangle 2"/>
          <p:cNvSpPr>
            <a:spLocks noGrp="1" noChangeArrowheads="1"/>
          </p:cNvSpPr>
          <p:nvPr>
            <p:ph type="title"/>
          </p:nvPr>
        </p:nvSpPr>
        <p:spPr>
          <a:xfrm>
            <a:off x="609600" y="211138"/>
            <a:ext cx="5856288" cy="474662"/>
          </a:xfrm>
        </p:spPr>
        <p:txBody>
          <a:bodyPr>
            <a:normAutofit fontScale="90000"/>
          </a:bodyPr>
          <a:lstStyle/>
          <a:p>
            <a:pPr eaLnBrk="1" hangingPunct="1">
              <a:defRPr/>
            </a:pPr>
            <a:r>
              <a:rPr lang="en-US" sz="3600"/>
              <a:t>Assembly Operands: Memory</a:t>
            </a:r>
          </a:p>
        </p:txBody>
      </p:sp>
      <p:sp>
        <p:nvSpPr>
          <p:cNvPr id="18435" name="Rectangle 3"/>
          <p:cNvSpPr>
            <a:spLocks noGrp="1" noChangeArrowheads="1"/>
          </p:cNvSpPr>
          <p:nvPr>
            <p:ph idx="1"/>
          </p:nvPr>
        </p:nvSpPr>
        <p:spPr>
          <a:xfrm>
            <a:off x="685800" y="1143000"/>
            <a:ext cx="8153400" cy="5359400"/>
          </a:xfrm>
        </p:spPr>
        <p:txBody>
          <a:bodyPr/>
          <a:lstStyle/>
          <a:p>
            <a:pPr eaLnBrk="1" hangingPunct="1"/>
            <a:r>
              <a:rPr lang="en-US">
                <a:latin typeface="18 VAG Rounded Thin   55390" charset="0"/>
                <a:ea typeface="ＭＳ Ｐゴシック" pitchFamily="-65" charset="-128"/>
                <a:cs typeface="ＭＳ Ｐゴシック" pitchFamily="-65" charset="-128"/>
              </a:rPr>
              <a:t>C variables map onto registers; what about large data structures like arrays?</a:t>
            </a:r>
          </a:p>
          <a:p>
            <a:pPr eaLnBrk="1" hangingPunct="1"/>
            <a:r>
              <a:rPr lang="en-US">
                <a:latin typeface="18 VAG Rounded Thin   55390" charset="0"/>
                <a:ea typeface="ＭＳ Ｐゴシック" pitchFamily="-65" charset="-128"/>
                <a:cs typeface="ＭＳ Ｐゴシック" pitchFamily="-65" charset="-128"/>
              </a:rPr>
              <a:t>1 of 5 components of a computer: </a:t>
            </a:r>
            <a:br>
              <a:rPr lang="en-US">
                <a:latin typeface="18 VAG Rounded Thin   55390" charset="0"/>
                <a:ea typeface="ＭＳ Ｐゴシック" pitchFamily="-65" charset="-128"/>
                <a:cs typeface="ＭＳ Ｐゴシック" pitchFamily="-65" charset="-128"/>
              </a:rPr>
            </a:br>
            <a:r>
              <a:rPr lang="en-US">
                <a:solidFill>
                  <a:schemeClr val="accent2"/>
                </a:solidFill>
                <a:latin typeface="18 VAG Rounded Thin   55390" charset="0"/>
                <a:ea typeface="ＭＳ Ｐゴシック" pitchFamily="-65" charset="-128"/>
                <a:cs typeface="ＭＳ Ｐゴシック" pitchFamily="-65" charset="-128"/>
              </a:rPr>
              <a:t>memory</a:t>
            </a:r>
            <a:r>
              <a:rPr lang="en-US">
                <a:latin typeface="18 VAG Rounded Thin   55390" charset="0"/>
                <a:ea typeface="ＭＳ Ｐゴシック" pitchFamily="-65" charset="-128"/>
                <a:cs typeface="ＭＳ Ｐゴシック" pitchFamily="-65" charset="-128"/>
              </a:rPr>
              <a:t> contains such data structures</a:t>
            </a:r>
          </a:p>
          <a:p>
            <a:pPr eaLnBrk="1" hangingPunct="1"/>
            <a:r>
              <a:rPr lang="en-US">
                <a:latin typeface="18 VAG Rounded Thin   55390" charset="0"/>
                <a:ea typeface="ＭＳ Ｐゴシック" pitchFamily="-65" charset="-128"/>
                <a:cs typeface="ＭＳ Ｐゴシック" pitchFamily="-65" charset="-128"/>
              </a:rPr>
              <a:t>But MIPS arithmetic instructions only operate on registers, never directly on memory.</a:t>
            </a:r>
          </a:p>
          <a:p>
            <a:pPr eaLnBrk="1" hangingPunct="1"/>
            <a:r>
              <a:rPr lang="en-US">
                <a:solidFill>
                  <a:schemeClr val="accent2"/>
                </a:solidFill>
                <a:latin typeface="18 VAG Rounded Thin   55390" charset="0"/>
                <a:ea typeface="ＭＳ Ｐゴシック" pitchFamily="-65" charset="-128"/>
                <a:cs typeface="ＭＳ Ｐゴシック" pitchFamily="-65" charset="-128"/>
              </a:rPr>
              <a:t>Data transfer instructions</a:t>
            </a:r>
            <a:r>
              <a:rPr lang="en-US">
                <a:latin typeface="18 VAG Rounded Thin   55390" charset="0"/>
                <a:ea typeface="ＭＳ Ｐゴシック" pitchFamily="-65" charset="-128"/>
                <a:cs typeface="ＭＳ Ｐゴシック" pitchFamily="-65" charset="-128"/>
              </a:rPr>
              <a:t> transfer data between registers and memory:</a:t>
            </a:r>
          </a:p>
          <a:p>
            <a:pPr lvl="1" eaLnBrk="1" hangingPunct="1"/>
            <a:r>
              <a:rPr lang="en-US">
                <a:latin typeface="18 VAG Rounded Thin   55390" charset="0"/>
              </a:rPr>
              <a:t>Memory to register </a:t>
            </a:r>
          </a:p>
          <a:p>
            <a:pPr lvl="1" eaLnBrk="1" hangingPunct="1"/>
            <a:r>
              <a:rPr lang="en-US">
                <a:latin typeface="18 VAG Rounded Thin   55390" charset="0"/>
              </a:rPr>
              <a:t>Register to memory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4466" name="Rectangle 2"/>
          <p:cNvSpPr>
            <a:spLocks noGrp="1" noChangeArrowheads="1"/>
          </p:cNvSpPr>
          <p:nvPr>
            <p:ph type="title"/>
          </p:nvPr>
        </p:nvSpPr>
        <p:spPr>
          <a:xfrm>
            <a:off x="609600" y="228600"/>
            <a:ext cx="8197850" cy="474663"/>
          </a:xfrm>
        </p:spPr>
        <p:txBody>
          <a:bodyPr>
            <a:normAutofit fontScale="90000"/>
          </a:bodyPr>
          <a:lstStyle/>
          <a:p>
            <a:pPr eaLnBrk="1" hangingPunct="1">
              <a:defRPr/>
            </a:pPr>
            <a:r>
              <a:rPr lang="en-US" sz="3600"/>
              <a:t>Anatomy: 5 components of any Computer</a:t>
            </a:r>
          </a:p>
        </p:txBody>
      </p:sp>
      <p:sp>
        <p:nvSpPr>
          <p:cNvPr id="1854467" name="Rectangle 3"/>
          <p:cNvSpPr>
            <a:spLocks noChangeArrowheads="1"/>
          </p:cNvSpPr>
          <p:nvPr/>
        </p:nvSpPr>
        <p:spPr bwMode="auto">
          <a:xfrm>
            <a:off x="3048000" y="2590800"/>
            <a:ext cx="5143500" cy="30099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77" name="Rectangle 13"/>
          <p:cNvSpPr>
            <a:spLocks noChangeArrowheads="1"/>
          </p:cNvSpPr>
          <p:nvPr/>
        </p:nvSpPr>
        <p:spPr bwMode="auto">
          <a:xfrm>
            <a:off x="3429000" y="3149600"/>
            <a:ext cx="1460500" cy="21971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20485" name="Rectangle 14"/>
          <p:cNvSpPr>
            <a:spLocks noChangeArrowheads="1"/>
          </p:cNvSpPr>
          <p:nvPr/>
        </p:nvSpPr>
        <p:spPr bwMode="auto">
          <a:xfrm>
            <a:off x="3467100" y="3282950"/>
            <a:ext cx="1395413" cy="52863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 Processor</a:t>
            </a:r>
          </a:p>
          <a:p>
            <a:pPr algn="ctr">
              <a:lnSpc>
                <a:spcPct val="85000"/>
              </a:lnSpc>
            </a:pPr>
            <a:r>
              <a:rPr lang="en-US" sz="1800" b="1">
                <a:solidFill>
                  <a:schemeClr val="tx1"/>
                </a:solidFill>
                <a:latin typeface="18 VAG Rounded Bold   07390" charset="0"/>
              </a:rPr>
              <a:t> </a:t>
            </a:r>
          </a:p>
        </p:txBody>
      </p:sp>
      <p:sp>
        <p:nvSpPr>
          <p:cNvPr id="1854479" name="Rectangle 15"/>
          <p:cNvSpPr>
            <a:spLocks noChangeArrowheads="1"/>
          </p:cNvSpPr>
          <p:nvPr/>
        </p:nvSpPr>
        <p:spPr bwMode="auto">
          <a:xfrm>
            <a:off x="5080000" y="3149600"/>
            <a:ext cx="1333500" cy="22225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80" name="Rectangle 16"/>
          <p:cNvSpPr>
            <a:spLocks noChangeArrowheads="1"/>
          </p:cNvSpPr>
          <p:nvPr/>
        </p:nvSpPr>
        <p:spPr bwMode="auto">
          <a:xfrm>
            <a:off x="6578600" y="3149600"/>
            <a:ext cx="1333500" cy="22225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20488" name="Rectangle 17"/>
          <p:cNvSpPr>
            <a:spLocks noChangeArrowheads="1"/>
          </p:cNvSpPr>
          <p:nvPr/>
        </p:nvSpPr>
        <p:spPr bwMode="auto">
          <a:xfrm>
            <a:off x="4800600" y="2641600"/>
            <a:ext cx="1911350" cy="482600"/>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5000"/>
              </a:lnSpc>
            </a:pPr>
            <a:r>
              <a:rPr lang="en-US" sz="3200" b="1">
                <a:solidFill>
                  <a:schemeClr val="tx1"/>
                </a:solidFill>
                <a:latin typeface="18 VAG Rounded Bold   07390" charset="0"/>
              </a:rPr>
              <a:t>Computer</a:t>
            </a:r>
          </a:p>
        </p:txBody>
      </p:sp>
      <p:sp>
        <p:nvSpPr>
          <p:cNvPr id="1854482" name="AutoShape 18"/>
          <p:cNvSpPr>
            <a:spLocks noChangeArrowheads="1"/>
          </p:cNvSpPr>
          <p:nvPr/>
        </p:nvSpPr>
        <p:spPr bwMode="auto">
          <a:xfrm>
            <a:off x="3632200" y="38354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83" name="AutoShape 19"/>
          <p:cNvSpPr>
            <a:spLocks noChangeArrowheads="1"/>
          </p:cNvSpPr>
          <p:nvPr/>
        </p:nvSpPr>
        <p:spPr bwMode="auto">
          <a:xfrm>
            <a:off x="3632200" y="45974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lgn="ctr">
              <a:defRPr/>
            </a:pPr>
            <a:endParaRPr lang="en-US" sz="2000">
              <a:latin typeface="Helvetica" charset="0"/>
            </a:endParaRPr>
          </a:p>
        </p:txBody>
      </p:sp>
      <p:sp>
        <p:nvSpPr>
          <p:cNvPr id="20491" name="Rectangle 20"/>
          <p:cNvSpPr>
            <a:spLocks noChangeArrowheads="1"/>
          </p:cNvSpPr>
          <p:nvPr/>
        </p:nvSpPr>
        <p:spPr bwMode="auto">
          <a:xfrm>
            <a:off x="3697288" y="3862388"/>
            <a:ext cx="989012" cy="528637"/>
          </a:xfrm>
          <a:prstGeom prst="rect">
            <a:avLst/>
          </a:prstGeom>
          <a:noFill/>
          <a:ln w="12700">
            <a:noFill/>
            <a:miter lim="800000"/>
            <a:headEnd/>
            <a:tailEnd/>
          </a:ln>
        </p:spPr>
        <p:txBody>
          <a:bodyPr wrap="none"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Control</a:t>
            </a:r>
          </a:p>
          <a:p>
            <a:pPr algn="ctr">
              <a:lnSpc>
                <a:spcPct val="85000"/>
              </a:lnSpc>
            </a:pPr>
            <a:r>
              <a:rPr lang="en-US" sz="1800">
                <a:solidFill>
                  <a:schemeClr val="tx1"/>
                </a:solidFill>
                <a:latin typeface="18 VAG Rounded Bold   07390" charset="0"/>
              </a:rPr>
              <a:t>(“brain”)</a:t>
            </a:r>
            <a:endParaRPr lang="en-US" sz="1800" b="1">
              <a:solidFill>
                <a:schemeClr val="tx1"/>
              </a:solidFill>
              <a:latin typeface="18 VAG Rounded Bold   07390" charset="0"/>
            </a:endParaRPr>
          </a:p>
        </p:txBody>
      </p:sp>
      <p:sp>
        <p:nvSpPr>
          <p:cNvPr id="20492" name="Rectangle 21"/>
          <p:cNvSpPr>
            <a:spLocks noChangeArrowheads="1"/>
          </p:cNvSpPr>
          <p:nvPr/>
        </p:nvSpPr>
        <p:spPr bwMode="auto">
          <a:xfrm>
            <a:off x="3633788" y="4673600"/>
            <a:ext cx="1090612" cy="528638"/>
          </a:xfrm>
          <a:prstGeom prst="rect">
            <a:avLst/>
          </a:prstGeom>
          <a:noFill/>
          <a:ln w="12700">
            <a:noFill/>
            <a:miter lim="800000"/>
            <a:headEnd/>
            <a:tailEnd/>
          </a:ln>
        </p:spPr>
        <p:txBody>
          <a:bodyPr wrap="none"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Datapath</a:t>
            </a:r>
          </a:p>
          <a:p>
            <a:pPr algn="ctr">
              <a:lnSpc>
                <a:spcPct val="85000"/>
              </a:lnSpc>
            </a:pPr>
            <a:r>
              <a:rPr lang="en-US" sz="1800" b="1">
                <a:solidFill>
                  <a:srgbClr val="FFFF00"/>
                </a:solidFill>
                <a:latin typeface="18 VAG Rounded Bold   07390" charset="0"/>
              </a:rPr>
              <a:t>Registers</a:t>
            </a:r>
          </a:p>
        </p:txBody>
      </p:sp>
      <p:sp>
        <p:nvSpPr>
          <p:cNvPr id="20493" name="Rectangle 22"/>
          <p:cNvSpPr>
            <a:spLocks noChangeArrowheads="1"/>
          </p:cNvSpPr>
          <p:nvPr/>
        </p:nvSpPr>
        <p:spPr bwMode="auto">
          <a:xfrm>
            <a:off x="5162550" y="3346450"/>
            <a:ext cx="1000125" cy="1000125"/>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5000"/>
              </a:lnSpc>
            </a:pPr>
            <a:r>
              <a:rPr lang="en-US" sz="1800" b="1">
                <a:solidFill>
                  <a:srgbClr val="FFFF00"/>
                </a:solidFill>
                <a:latin typeface="18 VAG Rounded Bold   07390" charset="0"/>
              </a:rPr>
              <a:t>Memory</a:t>
            </a:r>
          </a:p>
          <a:p>
            <a:pPr>
              <a:lnSpc>
                <a:spcPct val="85000"/>
              </a:lnSpc>
            </a:pPr>
            <a:endParaRPr lang="en-US" sz="1800" b="1">
              <a:solidFill>
                <a:srgbClr val="FFFF00"/>
              </a:solidFill>
              <a:latin typeface="18 VAG Rounded Bold   07390" charset="0"/>
            </a:endParaRPr>
          </a:p>
          <a:p>
            <a:pPr>
              <a:lnSpc>
                <a:spcPct val="85000"/>
              </a:lnSpc>
            </a:pPr>
            <a:endParaRPr lang="en-US" sz="1800" b="1">
              <a:solidFill>
                <a:srgbClr val="FFFF00"/>
              </a:solidFill>
              <a:latin typeface="18 VAG Rounded Bold   07390" charset="0"/>
            </a:endParaRPr>
          </a:p>
          <a:p>
            <a:pPr>
              <a:lnSpc>
                <a:spcPct val="85000"/>
              </a:lnSpc>
            </a:pPr>
            <a:endParaRPr lang="en-US" sz="1800" b="1">
              <a:solidFill>
                <a:srgbClr val="FFFF00"/>
              </a:solidFill>
              <a:latin typeface="18 VAG Rounded Bold   07390" charset="0"/>
            </a:endParaRPr>
          </a:p>
        </p:txBody>
      </p:sp>
      <p:sp>
        <p:nvSpPr>
          <p:cNvPr id="20494" name="Rectangle 23"/>
          <p:cNvSpPr>
            <a:spLocks noChangeArrowheads="1"/>
          </p:cNvSpPr>
          <p:nvPr/>
        </p:nvSpPr>
        <p:spPr bwMode="auto">
          <a:xfrm>
            <a:off x="6711950" y="3276600"/>
            <a:ext cx="1060450"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Devices</a:t>
            </a:r>
          </a:p>
        </p:txBody>
      </p:sp>
      <p:sp>
        <p:nvSpPr>
          <p:cNvPr id="1854488" name="AutoShape 24"/>
          <p:cNvSpPr>
            <a:spLocks noChangeArrowheads="1"/>
          </p:cNvSpPr>
          <p:nvPr/>
        </p:nvSpPr>
        <p:spPr bwMode="auto">
          <a:xfrm>
            <a:off x="6705600" y="36830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89" name="AutoShape 25"/>
          <p:cNvSpPr>
            <a:spLocks noChangeArrowheads="1"/>
          </p:cNvSpPr>
          <p:nvPr/>
        </p:nvSpPr>
        <p:spPr bwMode="auto">
          <a:xfrm>
            <a:off x="6705600" y="46482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20497" name="Rectangle 26"/>
          <p:cNvSpPr>
            <a:spLocks noChangeArrowheads="1"/>
          </p:cNvSpPr>
          <p:nvPr/>
        </p:nvSpPr>
        <p:spPr bwMode="auto">
          <a:xfrm>
            <a:off x="6762750" y="3854450"/>
            <a:ext cx="966788"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Input</a:t>
            </a:r>
          </a:p>
        </p:txBody>
      </p:sp>
      <p:sp>
        <p:nvSpPr>
          <p:cNvPr id="20498" name="Rectangle 27"/>
          <p:cNvSpPr>
            <a:spLocks noChangeArrowheads="1"/>
          </p:cNvSpPr>
          <p:nvPr/>
        </p:nvSpPr>
        <p:spPr bwMode="auto">
          <a:xfrm>
            <a:off x="6762750" y="4819650"/>
            <a:ext cx="971550"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Output</a:t>
            </a:r>
          </a:p>
        </p:txBody>
      </p:sp>
      <p:grpSp>
        <p:nvGrpSpPr>
          <p:cNvPr id="28" name="Group 27"/>
          <p:cNvGrpSpPr/>
          <p:nvPr/>
        </p:nvGrpSpPr>
        <p:grpSpPr>
          <a:xfrm>
            <a:off x="4552950" y="4902200"/>
            <a:ext cx="1935163" cy="400050"/>
            <a:chOff x="4552950" y="4902200"/>
            <a:chExt cx="1935163" cy="400050"/>
          </a:xfrm>
        </p:grpSpPr>
        <p:sp>
          <p:nvSpPr>
            <p:cNvPr id="20499" name="Line 28"/>
            <p:cNvSpPr>
              <a:spLocks noChangeShapeType="1"/>
            </p:cNvSpPr>
            <p:nvPr/>
          </p:nvSpPr>
          <p:spPr bwMode="auto">
            <a:xfrm flipH="1">
              <a:off x="4552950" y="4902200"/>
              <a:ext cx="762000" cy="228600"/>
            </a:xfrm>
            <a:prstGeom prst="line">
              <a:avLst/>
            </a:prstGeom>
            <a:noFill/>
            <a:ln w="28575">
              <a:solidFill>
                <a:schemeClr val="accent2"/>
              </a:solidFill>
              <a:round/>
              <a:headEnd/>
              <a:tailEnd type="triangle" w="med" len="med"/>
            </a:ln>
          </p:spPr>
          <p:txBody>
            <a:bodyPr wrap="none" anchor="ctr">
              <a:prstTxWarp prst="textNoShape">
                <a:avLst/>
              </a:prstTxWarp>
            </a:bodyPr>
            <a:lstStyle/>
            <a:p>
              <a:endParaRPr lang="en-US"/>
            </a:p>
          </p:txBody>
        </p:sp>
        <p:sp>
          <p:nvSpPr>
            <p:cNvPr id="1854493" name="Text Box 29"/>
            <p:cNvSpPr txBox="1">
              <a:spLocks noChangeArrowheads="1"/>
            </p:cNvSpPr>
            <p:nvPr/>
          </p:nvSpPr>
          <p:spPr bwMode="auto">
            <a:xfrm>
              <a:off x="5010150" y="4902200"/>
              <a:ext cx="1477963" cy="400050"/>
            </a:xfrm>
            <a:prstGeom prst="rect">
              <a:avLst/>
            </a:prstGeom>
            <a:noFill/>
            <a:ln w="12700">
              <a:noFill/>
              <a:miter lim="800000"/>
              <a:headEnd/>
              <a:tailEnd/>
            </a:ln>
            <a:effectLst/>
          </p:spPr>
          <p:txBody>
            <a:bodyPr wrap="none">
              <a:prstTxWarp prst="textNoShape">
                <a:avLst/>
              </a:prstTxWarp>
              <a:spAutoFit/>
            </a:bodyPr>
            <a:lstStyle/>
            <a:p>
              <a:pPr>
                <a:defRPr/>
              </a:pPr>
              <a:r>
                <a:rPr lang="en-US" sz="2000" b="1">
                  <a:solidFill>
                    <a:schemeClr val="accent2"/>
                  </a:solidFill>
                  <a:effectLst>
                    <a:outerShdw blurRad="38100" dist="38100" dir="2700000" algn="tl">
                      <a:srgbClr val="FFFFFF"/>
                    </a:outerShdw>
                  </a:effectLst>
                  <a:latin typeface="18 VAG Rounded Bold   07390"/>
                </a:rPr>
                <a:t>Load (from)</a:t>
              </a:r>
              <a:endParaRPr lang="en-US" sz="2000" b="1">
                <a:solidFill>
                  <a:schemeClr val="accent2"/>
                </a:solidFill>
                <a:latin typeface="18 VAG Rounded Bold   07390"/>
              </a:endParaRPr>
            </a:p>
          </p:txBody>
        </p:sp>
      </p:grpSp>
      <p:grpSp>
        <p:nvGrpSpPr>
          <p:cNvPr id="2" name="Group 30"/>
          <p:cNvGrpSpPr>
            <a:grpSpLocks/>
          </p:cNvGrpSpPr>
          <p:nvPr/>
        </p:nvGrpSpPr>
        <p:grpSpPr bwMode="auto">
          <a:xfrm>
            <a:off x="4622800" y="4216400"/>
            <a:ext cx="1778000" cy="762000"/>
            <a:chOff x="2304" y="2592"/>
            <a:chExt cx="1120" cy="480"/>
          </a:xfrm>
        </p:grpSpPr>
        <p:sp>
          <p:nvSpPr>
            <p:cNvPr id="20506" name="Line 31"/>
            <p:cNvSpPr>
              <a:spLocks noChangeShapeType="1"/>
            </p:cNvSpPr>
            <p:nvPr/>
          </p:nvSpPr>
          <p:spPr bwMode="auto">
            <a:xfrm flipV="1">
              <a:off x="2304" y="2832"/>
              <a:ext cx="432" cy="240"/>
            </a:xfrm>
            <a:prstGeom prst="line">
              <a:avLst/>
            </a:prstGeom>
            <a:noFill/>
            <a:ln w="28575">
              <a:solidFill>
                <a:schemeClr val="hlink"/>
              </a:solidFill>
              <a:round/>
              <a:headEnd/>
              <a:tailEnd type="triangle" w="med" len="med"/>
            </a:ln>
          </p:spPr>
          <p:txBody>
            <a:bodyPr wrap="none" anchor="ctr">
              <a:prstTxWarp prst="textNoShape">
                <a:avLst/>
              </a:prstTxWarp>
            </a:bodyPr>
            <a:lstStyle/>
            <a:p>
              <a:endParaRPr lang="en-US"/>
            </a:p>
          </p:txBody>
        </p:sp>
        <p:sp>
          <p:nvSpPr>
            <p:cNvPr id="1854496" name="Text Box 32"/>
            <p:cNvSpPr txBox="1">
              <a:spLocks noChangeArrowheads="1"/>
            </p:cNvSpPr>
            <p:nvPr/>
          </p:nvSpPr>
          <p:spPr bwMode="auto">
            <a:xfrm>
              <a:off x="2592" y="2592"/>
              <a:ext cx="832" cy="252"/>
            </a:xfrm>
            <a:prstGeom prst="rect">
              <a:avLst/>
            </a:prstGeom>
            <a:noFill/>
            <a:ln w="12700">
              <a:noFill/>
              <a:miter lim="800000"/>
              <a:headEnd/>
              <a:tailEnd/>
            </a:ln>
            <a:effectLst/>
          </p:spPr>
          <p:txBody>
            <a:bodyPr>
              <a:prstTxWarp prst="textNoShape">
                <a:avLst/>
              </a:prstTxWarp>
              <a:spAutoFit/>
            </a:bodyPr>
            <a:lstStyle/>
            <a:p>
              <a:pPr>
                <a:defRPr/>
              </a:pPr>
              <a:r>
                <a:rPr lang="en-US" sz="2000" b="1">
                  <a:solidFill>
                    <a:schemeClr val="hlink"/>
                  </a:solidFill>
                  <a:effectLst>
                    <a:outerShdw blurRad="38100" dist="38100" dir="2700000" algn="tl">
                      <a:srgbClr val="FFFFFF"/>
                    </a:outerShdw>
                  </a:effectLst>
                  <a:latin typeface="18 VAG Rounded Bold   07390"/>
                </a:rPr>
                <a:t>Store (to)</a:t>
              </a:r>
              <a:endParaRPr lang="en-US" sz="2000">
                <a:latin typeface="18 VAG Rounded Bold   07390"/>
              </a:endParaRPr>
            </a:p>
          </p:txBody>
        </p:sp>
      </p:grpSp>
      <p:sp>
        <p:nvSpPr>
          <p:cNvPr id="1854497" name="Text Box 33"/>
          <p:cNvSpPr txBox="1">
            <a:spLocks noChangeArrowheads="1"/>
          </p:cNvSpPr>
          <p:nvPr/>
        </p:nvSpPr>
        <p:spPr bwMode="auto">
          <a:xfrm>
            <a:off x="1219200" y="5867400"/>
            <a:ext cx="7191375" cy="584200"/>
          </a:xfrm>
          <a:prstGeom prst="rect">
            <a:avLst/>
          </a:prstGeom>
          <a:noFill/>
          <a:ln w="12700">
            <a:noFill/>
            <a:miter lim="800000"/>
            <a:headEnd/>
            <a:tailEnd/>
          </a:ln>
        </p:spPr>
        <p:txBody>
          <a:bodyPr wrap="none">
            <a:prstTxWarp prst="textNoShape">
              <a:avLst/>
            </a:prstTxWarp>
            <a:spAutoFit/>
          </a:bodyPr>
          <a:lstStyle/>
          <a:p>
            <a:r>
              <a:rPr lang="en-US" sz="3200" b="1">
                <a:latin typeface="18 VAG Rounded Bold   07390" charset="0"/>
              </a:rPr>
              <a:t>These are “data transfer” instructions…</a:t>
            </a:r>
          </a:p>
        </p:txBody>
      </p:sp>
      <p:sp>
        <p:nvSpPr>
          <p:cNvPr id="20503" name="Text Box 34"/>
          <p:cNvSpPr txBox="1">
            <a:spLocks noChangeArrowheads="1"/>
          </p:cNvSpPr>
          <p:nvPr/>
        </p:nvSpPr>
        <p:spPr bwMode="auto">
          <a:xfrm>
            <a:off x="3657600" y="990600"/>
            <a:ext cx="5011738" cy="1631950"/>
          </a:xfrm>
          <a:prstGeom prst="rect">
            <a:avLst/>
          </a:prstGeom>
          <a:noFill/>
          <a:ln w="12700">
            <a:noFill/>
            <a:miter lim="800000"/>
            <a:headEnd/>
            <a:tailEnd/>
          </a:ln>
        </p:spPr>
        <p:txBody>
          <a:bodyPr>
            <a:prstTxWarp prst="textNoShape">
              <a:avLst/>
            </a:prstTxWarp>
            <a:spAutoFit/>
          </a:bodyPr>
          <a:lstStyle/>
          <a:p>
            <a:r>
              <a:rPr lang="en-US" sz="2000" b="1">
                <a:solidFill>
                  <a:srgbClr val="FED46C"/>
                </a:solidFill>
                <a:latin typeface="18 VAG Rounded Bold   07390" charset="0"/>
              </a:rPr>
              <a:t>Registers are in the datapath of the processor;  if operands are in memory, we must transfer them to the processor to operate on them, and then transfer back to memory when done.</a:t>
            </a:r>
          </a:p>
        </p:txBody>
      </p:sp>
      <p:pic>
        <p:nvPicPr>
          <p:cNvPr id="20504" name="Picture 35"/>
          <p:cNvPicPr>
            <a:picLocks noChangeAspect="1" noChangeArrowheads="1"/>
          </p:cNvPicPr>
          <p:nvPr/>
        </p:nvPicPr>
        <mc:AlternateContent xmlns:ma="http://schemas.microsoft.com/office/mac/drawingml/2008/main">
          <mc:Choice Requires="ma">
            <p:blipFill>
              <a:blip r:embed="rId3"/>
              <a:srcRect/>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p:blipFill>
              <a:blip r:embed="rId4"/>
              <a:srcRect/>
              <a:stretch>
                <a:fillRect/>
              </a:stretch>
            </p:blipFill>
          </mc:Fallback>
        </mc:AlternateContent>
        <p:spPr bwMode="auto">
          <a:xfrm>
            <a:off x="1143000" y="990600"/>
            <a:ext cx="2235200" cy="1371600"/>
          </a:xfrm>
          <a:prstGeom prst="rect">
            <a:avLst/>
          </a:prstGeom>
          <a:noFill/>
          <a:ln w="9525">
            <a:noFill/>
            <a:miter lim="800000"/>
            <a:headEnd/>
            <a:tailEnd/>
          </a:ln>
        </p:spPr>
      </p:pic>
      <p:sp>
        <p:nvSpPr>
          <p:cNvPr id="20505" name="AutoShape 36"/>
          <p:cNvSpPr>
            <a:spLocks noChangeArrowheads="1"/>
          </p:cNvSpPr>
          <p:nvPr/>
        </p:nvSpPr>
        <p:spPr bwMode="auto">
          <a:xfrm rot="-5400000">
            <a:off x="842963" y="2281237"/>
            <a:ext cx="2262188" cy="2119313"/>
          </a:xfrm>
          <a:custGeom>
            <a:avLst/>
            <a:gdLst>
              <a:gd name="T0" fmla="*/ 1584161 w 21600"/>
              <a:gd name="T1" fmla="*/ 0 h 21600"/>
              <a:gd name="T2" fmla="*/ 1584161 w 21600"/>
              <a:gd name="T3" fmla="*/ 1192898 h 21600"/>
              <a:gd name="T4" fmla="*/ 339014 w 21600"/>
              <a:gd name="T5" fmla="*/ 2119313 h 21600"/>
              <a:gd name="T6" fmla="*/ 2262190 w 21600"/>
              <a:gd name="T7" fmla="*/ 596449 h 21600"/>
              <a:gd name="T8" fmla="*/ 3 60000 65536"/>
              <a:gd name="T9" fmla="*/ 1 60000 65536"/>
              <a:gd name="T10" fmla="*/ 1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3">
              <a:lumMod val="60000"/>
              <a:lumOff val="40000"/>
            </a:schemeClr>
          </a:solidFill>
          <a:ln w="12700">
            <a:noFill/>
            <a:miter lim="800000"/>
            <a:headEnd/>
            <a:tailEnd/>
          </a:ln>
        </p:spPr>
        <p:txBody>
          <a:bodyPr wrap="none" anchor="ctr">
            <a:prstTxWarp prst="textNoShape">
              <a:avLst/>
            </a:prstTxWarp>
          </a:bodyPr>
          <a:lstStyle/>
          <a:p>
            <a:pPr>
              <a:defRPr/>
            </a:pPr>
            <a:endParaRPr lang="en-US">
              <a:latin typeface="Helvetica"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righ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54497"/>
                                        </p:tgtEl>
                                        <p:attrNameLst>
                                          <p:attrName>style.visibility</p:attrName>
                                        </p:attrNameLst>
                                      </p:cBhvr>
                                      <p:to>
                                        <p:strVal val="visible"/>
                                      </p:to>
                                    </p:set>
                                    <p:animEffect transition="in" filter="wipe(down)">
                                      <p:cBhvr>
                                        <p:cTn id="17" dur="500"/>
                                        <p:tgtEl>
                                          <p:spTgt spid="1854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4497" grpId="0"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6514"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(1/4)</a:t>
            </a:r>
          </a:p>
        </p:txBody>
      </p:sp>
      <p:sp>
        <p:nvSpPr>
          <p:cNvPr id="22531" name="Rectangle 3"/>
          <p:cNvSpPr>
            <a:spLocks noGrp="1" noChangeArrowheads="1"/>
          </p:cNvSpPr>
          <p:nvPr>
            <p:ph idx="1"/>
          </p:nvPr>
        </p:nvSpPr>
        <p:spPr>
          <a:xfrm>
            <a:off x="685800" y="1066800"/>
            <a:ext cx="8001000" cy="5508625"/>
          </a:xfrm>
        </p:spPr>
        <p:txBody>
          <a:bodyPr/>
          <a:lstStyle/>
          <a:p>
            <a:pPr eaLnBrk="1" hangingPunct="1">
              <a:lnSpc>
                <a:spcPct val="90000"/>
              </a:lnSpc>
            </a:pPr>
            <a:r>
              <a:rPr lang="en-US">
                <a:latin typeface="18 VAG Rounded Light   02390"/>
                <a:ea typeface="ＭＳ Ｐゴシック" pitchFamily="-65" charset="-128"/>
                <a:cs typeface="ＭＳ Ｐゴシック" pitchFamily="-65" charset="-128"/>
              </a:rPr>
              <a:t>To transfer a word of data,</a:t>
            </a:r>
            <a:br>
              <a:rPr lang="en-US">
                <a:latin typeface="18 VAG Rounded Light   02390"/>
                <a:ea typeface="ＭＳ Ｐゴシック" pitchFamily="-65" charset="-128"/>
                <a:cs typeface="ＭＳ Ｐゴシック" pitchFamily="-65" charset="-128"/>
              </a:rPr>
            </a:br>
            <a:r>
              <a:rPr lang="en-US">
                <a:latin typeface="18 VAG Rounded Light   02390"/>
                <a:ea typeface="ＭＳ Ｐゴシック" pitchFamily="-65" charset="-128"/>
                <a:cs typeface="ＭＳ Ｐゴシック" pitchFamily="-65" charset="-128"/>
              </a:rPr>
              <a:t>we need to specify two things:</a:t>
            </a:r>
          </a:p>
          <a:p>
            <a:pPr lvl="1" eaLnBrk="1" hangingPunct="1">
              <a:lnSpc>
                <a:spcPct val="90000"/>
              </a:lnSpc>
            </a:pPr>
            <a:r>
              <a:rPr lang="en-US">
                <a:solidFill>
                  <a:schemeClr val="accent2"/>
                </a:solidFill>
                <a:latin typeface="18 VAG Rounded Light   02390"/>
              </a:rPr>
              <a:t>Register</a:t>
            </a:r>
            <a:r>
              <a:rPr lang="en-US">
                <a:latin typeface="18 VAG Rounded Light   02390"/>
              </a:rPr>
              <a:t>: specify this by number </a:t>
            </a:r>
            <a:r>
              <a:rPr lang="en-US" b="1">
                <a:latin typeface="Courier"/>
                <a:cs typeface="Courier"/>
              </a:rPr>
              <a:t>(</a:t>
            </a:r>
            <a:r>
              <a:rPr lang="en-US" b="1">
                <a:latin typeface="Courier"/>
                <a:ea typeface="Courier New" pitchFamily="-65" charset="0"/>
                <a:cs typeface="Courier"/>
              </a:rPr>
              <a:t>$0</a:t>
            </a:r>
            <a:r>
              <a:rPr lang="en-US" b="1">
                <a:latin typeface="Courier"/>
                <a:cs typeface="Courier"/>
              </a:rPr>
              <a:t> - </a:t>
            </a:r>
            <a:r>
              <a:rPr lang="en-US" b="1">
                <a:latin typeface="Courier"/>
                <a:ea typeface="Courier New" pitchFamily="-65" charset="0"/>
                <a:cs typeface="Courier"/>
              </a:rPr>
              <a:t>$31</a:t>
            </a:r>
            <a:r>
              <a:rPr lang="en-US" b="1">
                <a:latin typeface="Courier"/>
                <a:cs typeface="Courier"/>
              </a:rPr>
              <a:t>)</a:t>
            </a:r>
            <a:r>
              <a:rPr lang="en-US">
                <a:latin typeface="18 VAG Rounded Light   02390"/>
              </a:rPr>
              <a:t> or </a:t>
            </a:r>
            <a:br>
              <a:rPr lang="en-US">
                <a:latin typeface="18 VAG Rounded Light   02390"/>
              </a:rPr>
            </a:br>
            <a:r>
              <a:rPr lang="en-US">
                <a:latin typeface="18 VAG Rounded Light   02390"/>
              </a:rPr>
              <a:t>symbolic name </a:t>
            </a:r>
            <a:r>
              <a:rPr lang="en-US" b="1">
                <a:latin typeface="Courier"/>
                <a:cs typeface="Courier"/>
              </a:rPr>
              <a:t>(</a:t>
            </a:r>
            <a:r>
              <a:rPr lang="en-US" b="1">
                <a:latin typeface="Courier"/>
                <a:ea typeface="Courier New" pitchFamily="-65" charset="0"/>
                <a:cs typeface="Courier"/>
              </a:rPr>
              <a:t>$s0,…,$t0,…</a:t>
            </a:r>
            <a:r>
              <a:rPr lang="en-US" b="1">
                <a:latin typeface="Courier"/>
                <a:cs typeface="Courier"/>
              </a:rPr>
              <a:t>)</a:t>
            </a:r>
          </a:p>
          <a:p>
            <a:pPr lvl="1" eaLnBrk="1" hangingPunct="1">
              <a:lnSpc>
                <a:spcPct val="90000"/>
              </a:lnSpc>
            </a:pPr>
            <a:r>
              <a:rPr lang="en-US">
                <a:solidFill>
                  <a:schemeClr val="accent2"/>
                </a:solidFill>
                <a:latin typeface="18 VAG Rounded Light   02390"/>
              </a:rPr>
              <a:t>Memory address</a:t>
            </a:r>
            <a:r>
              <a:rPr lang="en-US">
                <a:latin typeface="18 VAG Rounded Light   02390"/>
              </a:rPr>
              <a:t>: more difficult</a:t>
            </a:r>
          </a:p>
          <a:p>
            <a:pPr lvl="2" eaLnBrk="1" hangingPunct="1">
              <a:lnSpc>
                <a:spcPct val="90000"/>
              </a:lnSpc>
            </a:pPr>
            <a:r>
              <a:rPr lang="en-US">
                <a:latin typeface="18 VAG Rounded Light   02390"/>
                <a:ea typeface="ＭＳ Ｐゴシック" pitchFamily="-65" charset="-128"/>
              </a:rPr>
              <a:t>Think of memory as a single one-dimensional array, so we can address it simply by supplying a pointer to a memory address.</a:t>
            </a:r>
          </a:p>
          <a:p>
            <a:pPr lvl="2" eaLnBrk="1" hangingPunct="1">
              <a:lnSpc>
                <a:spcPct val="90000"/>
              </a:lnSpc>
            </a:pPr>
            <a:r>
              <a:rPr lang="en-US">
                <a:latin typeface="18 VAG Rounded Light   02390"/>
                <a:ea typeface="ＭＳ Ｐゴシック" pitchFamily="-65" charset="-128"/>
              </a:rPr>
              <a:t>Other times, we want to be able to </a:t>
            </a:r>
            <a:r>
              <a:rPr lang="en-US">
                <a:solidFill>
                  <a:schemeClr val="accent2"/>
                </a:solidFill>
                <a:latin typeface="18 VAG Rounded Light   02390"/>
                <a:ea typeface="ＭＳ Ｐゴシック" pitchFamily="-65" charset="-128"/>
              </a:rPr>
              <a:t>offset </a:t>
            </a:r>
            <a:r>
              <a:rPr lang="en-US">
                <a:latin typeface="18 VAG Rounded Light   02390"/>
                <a:ea typeface="ＭＳ Ｐゴシック" pitchFamily="-65" charset="-128"/>
              </a:rPr>
              <a:t>from this pointer.</a:t>
            </a:r>
          </a:p>
          <a:p>
            <a:pPr eaLnBrk="1" hangingPunct="1">
              <a:lnSpc>
                <a:spcPct val="90000"/>
              </a:lnSpc>
            </a:pPr>
            <a:r>
              <a:rPr lang="en-US" sz="3600">
                <a:latin typeface="18 VAG Rounded Light   02390"/>
                <a:ea typeface="ＭＳ Ｐゴシック" pitchFamily="-65" charset="-128"/>
                <a:cs typeface="ＭＳ Ｐゴシック" pitchFamily="-65" charset="-128"/>
              </a:rPr>
              <a:t>Remember: “</a:t>
            </a:r>
            <a:r>
              <a:rPr lang="en-US" sz="3600">
                <a:solidFill>
                  <a:srgbClr val="FFFF00"/>
                </a:solidFill>
                <a:latin typeface="18 VAG Rounded Light   02390"/>
                <a:ea typeface="ＭＳ Ｐゴシック" pitchFamily="-65" charset="-128"/>
                <a:cs typeface="ＭＳ Ｐゴシック" pitchFamily="-65" charset="-128"/>
              </a:rPr>
              <a:t>Load FROM memory</a:t>
            </a:r>
            <a:r>
              <a:rPr lang="en-US" sz="3600">
                <a:latin typeface="18 VAG Rounded Light   02390"/>
                <a:ea typeface="ＭＳ Ｐゴシック" pitchFamily="-65" charset="-128"/>
                <a:cs typeface="ＭＳ Ｐゴシック" pitchFamily="-65" charset="-128"/>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8562"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(2/4)</a:t>
            </a:r>
          </a:p>
        </p:txBody>
      </p:sp>
      <p:sp>
        <p:nvSpPr>
          <p:cNvPr id="24579" name="Rectangle 3"/>
          <p:cNvSpPr>
            <a:spLocks noGrp="1" noChangeArrowheads="1"/>
          </p:cNvSpPr>
          <p:nvPr>
            <p:ph idx="1"/>
          </p:nvPr>
        </p:nvSpPr>
        <p:spPr>
          <a:xfrm>
            <a:off x="685800" y="1143000"/>
            <a:ext cx="8001000" cy="4479925"/>
          </a:xfrm>
        </p:spPr>
        <p:txBody>
          <a:bodyPr/>
          <a:lstStyle/>
          <a:p>
            <a:pPr eaLnBrk="1" hangingPunct="1"/>
            <a:r>
              <a:rPr lang="en-US">
                <a:latin typeface="18 VAG Rounded Light   02390"/>
                <a:ea typeface="ＭＳ Ｐゴシック" pitchFamily="-65" charset="-128"/>
                <a:cs typeface="ＭＳ Ｐゴシック" pitchFamily="-65" charset="-128"/>
              </a:rPr>
              <a:t>To specify a memory address to copy from, specify two things:</a:t>
            </a:r>
          </a:p>
          <a:p>
            <a:pPr lvl="1" eaLnBrk="1" hangingPunct="1"/>
            <a:r>
              <a:rPr lang="en-US">
                <a:latin typeface="18 VAG Rounded Light   02390"/>
              </a:rPr>
              <a:t>A register containing a pointer to memory</a:t>
            </a:r>
          </a:p>
          <a:p>
            <a:pPr lvl="1" eaLnBrk="1" hangingPunct="1"/>
            <a:r>
              <a:rPr lang="en-US">
                <a:latin typeface="18 VAG Rounded Light   02390"/>
              </a:rPr>
              <a:t>A numerical offset (</a:t>
            </a:r>
            <a:r>
              <a:rPr lang="en-US">
                <a:solidFill>
                  <a:schemeClr val="accent2"/>
                </a:solidFill>
                <a:latin typeface="18 VAG Rounded Light   02390"/>
              </a:rPr>
              <a:t>in bytes</a:t>
            </a:r>
            <a:r>
              <a:rPr lang="en-US">
                <a:latin typeface="18 VAG Rounded Light   02390"/>
              </a:rPr>
              <a:t>)</a:t>
            </a:r>
          </a:p>
          <a:p>
            <a:pPr eaLnBrk="1" hangingPunct="1"/>
            <a:r>
              <a:rPr lang="en-US">
                <a:latin typeface="18 VAG Rounded Light   02390"/>
                <a:ea typeface="ＭＳ Ｐゴシック" pitchFamily="-65" charset="-128"/>
                <a:cs typeface="ＭＳ Ｐゴシック" pitchFamily="-65" charset="-128"/>
              </a:rPr>
              <a:t>The desired memory address is the sum of these two values.</a:t>
            </a:r>
          </a:p>
          <a:p>
            <a:pPr eaLnBrk="1" hangingPunct="1"/>
            <a:r>
              <a:rPr lang="en-US">
                <a:latin typeface="18 VAG Rounded Light   02390"/>
                <a:ea typeface="ＭＳ Ｐゴシック" pitchFamily="-65" charset="-128"/>
                <a:cs typeface="ＭＳ Ｐゴシック" pitchFamily="-65" charset="-128"/>
              </a:rPr>
              <a:t>Example: </a:t>
            </a:r>
            <a:r>
              <a:rPr lang="en-US">
                <a:solidFill>
                  <a:schemeClr val="accent2"/>
                </a:solidFill>
                <a:latin typeface="Courier"/>
                <a:ea typeface="ＭＳ Ｐゴシック" pitchFamily="-65" charset="-128"/>
                <a:cs typeface="Courier"/>
              </a:rPr>
              <a:t>8($t0)</a:t>
            </a:r>
            <a:endParaRPr lang="en-US">
              <a:latin typeface="Courier"/>
              <a:ea typeface="ＭＳ Ｐゴシック" pitchFamily="-65" charset="-128"/>
              <a:cs typeface="Courier"/>
            </a:endParaRPr>
          </a:p>
          <a:p>
            <a:pPr lvl="1" eaLnBrk="1" hangingPunct="1"/>
            <a:r>
              <a:rPr lang="en-US">
                <a:latin typeface="18 VAG Rounded Light   02390"/>
              </a:rPr>
              <a:t>specifies the memory address pointed to by the value in </a:t>
            </a:r>
            <a:r>
              <a:rPr lang="en-US" b="1">
                <a:latin typeface="Courier"/>
                <a:cs typeface="Courier"/>
              </a:rPr>
              <a:t>$t0</a:t>
            </a:r>
            <a:r>
              <a:rPr lang="en-US">
                <a:latin typeface="18 VAG Rounded Light   02390"/>
              </a:rPr>
              <a:t>, plus 8 bytes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0610"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(3/4)</a:t>
            </a:r>
          </a:p>
        </p:txBody>
      </p:sp>
      <p:sp>
        <p:nvSpPr>
          <p:cNvPr id="26627" name="Rectangle 3"/>
          <p:cNvSpPr>
            <a:spLocks noGrp="1" noChangeArrowheads="1"/>
          </p:cNvSpPr>
          <p:nvPr>
            <p:ph idx="1"/>
          </p:nvPr>
        </p:nvSpPr>
        <p:spPr>
          <a:xfrm>
            <a:off x="533400" y="990600"/>
            <a:ext cx="8153400" cy="5207000"/>
          </a:xfrm>
        </p:spPr>
        <p:txBody>
          <a:bodyPr/>
          <a:lstStyle/>
          <a:p>
            <a:pPr eaLnBrk="1" hangingPunct="1"/>
            <a:r>
              <a:rPr lang="en-US">
                <a:latin typeface="18 VAG Rounded Light   02390"/>
                <a:ea typeface="ＭＳ Ｐゴシック" pitchFamily="-65" charset="-128"/>
                <a:cs typeface="ＭＳ Ｐゴシック" pitchFamily="-65" charset="-128"/>
              </a:rPr>
              <a:t>Load Instruction Syntax:</a:t>
            </a:r>
          </a:p>
          <a:p>
            <a:pPr lvl="1" eaLnBrk="1" hangingPunct="1">
              <a:buFontTx/>
              <a:buNone/>
            </a:pPr>
            <a:r>
              <a:rPr lang="en-US">
                <a:latin typeface="18 VAG Rounded Light   02390"/>
              </a:rPr>
              <a:t>	</a:t>
            </a:r>
            <a:r>
              <a:rPr lang="en-US" b="1">
                <a:solidFill>
                  <a:schemeClr val="accent2"/>
                </a:solidFill>
                <a:latin typeface="Courier"/>
                <a:ea typeface="Courier New" pitchFamily="-65" charset="0"/>
                <a:cs typeface="Courier"/>
              </a:rPr>
              <a:t>1    2,3(4)</a:t>
            </a:r>
            <a:endParaRPr lang="en-US" b="1">
              <a:latin typeface="Courier"/>
              <a:ea typeface="Courier New" pitchFamily="-65" charset="0"/>
              <a:cs typeface="Courier"/>
            </a:endParaRPr>
          </a:p>
          <a:p>
            <a:pPr lvl="1" eaLnBrk="1" hangingPunct="1"/>
            <a:r>
              <a:rPr lang="en-US">
                <a:latin typeface="18 VAG Rounded Light   02390"/>
              </a:rPr>
              <a:t>where</a:t>
            </a:r>
          </a:p>
          <a:p>
            <a:pPr lvl="1" eaLnBrk="1" hangingPunct="1">
              <a:buFontTx/>
              <a:buNone/>
            </a:pPr>
            <a:r>
              <a:rPr lang="en-US">
                <a:latin typeface="18 VAG Rounded Light   02390"/>
              </a:rPr>
              <a:t>		</a:t>
            </a:r>
            <a:r>
              <a:rPr lang="en-US" smtClean="0">
                <a:latin typeface="18 VAG Rounded Light   02390"/>
              </a:rPr>
              <a:t>1) operation </a:t>
            </a:r>
            <a:r>
              <a:rPr lang="en-US">
                <a:latin typeface="18 VAG Rounded Light   02390"/>
              </a:rPr>
              <a:t>name</a:t>
            </a:r>
          </a:p>
          <a:p>
            <a:pPr lvl="1" eaLnBrk="1" hangingPunct="1">
              <a:buFontTx/>
              <a:buNone/>
            </a:pPr>
            <a:r>
              <a:rPr lang="en-US">
                <a:latin typeface="18 VAG Rounded Light   02390"/>
              </a:rPr>
              <a:t>		2) register that will receive value</a:t>
            </a:r>
          </a:p>
          <a:p>
            <a:pPr lvl="1" eaLnBrk="1" hangingPunct="1">
              <a:buFontTx/>
              <a:buNone/>
            </a:pPr>
            <a:r>
              <a:rPr lang="en-US">
                <a:latin typeface="18 VAG Rounded Light   02390"/>
              </a:rPr>
              <a:t>		3) numerical offset </a:t>
            </a:r>
            <a:r>
              <a:rPr lang="en-US">
                <a:solidFill>
                  <a:schemeClr val="accent2"/>
                </a:solidFill>
                <a:latin typeface="18 VAG Rounded Light   02390"/>
              </a:rPr>
              <a:t>in bytes</a:t>
            </a:r>
          </a:p>
          <a:p>
            <a:pPr lvl="1" eaLnBrk="1" hangingPunct="1">
              <a:buFontTx/>
              <a:buNone/>
            </a:pPr>
            <a:r>
              <a:rPr lang="en-US">
                <a:latin typeface="18 VAG Rounded Light   02390"/>
              </a:rPr>
              <a:t>		4) register containing pointer to memory</a:t>
            </a:r>
          </a:p>
          <a:p>
            <a:pPr eaLnBrk="1" hangingPunct="1"/>
            <a:r>
              <a:rPr lang="en-US">
                <a:latin typeface="18 VAG Rounded Light   02390"/>
                <a:ea typeface="ＭＳ Ｐゴシック" pitchFamily="-65" charset="-128"/>
                <a:cs typeface="ＭＳ Ｐゴシック" pitchFamily="-65" charset="-128"/>
              </a:rPr>
              <a:t>MIPS Instruction Name:</a:t>
            </a:r>
          </a:p>
          <a:p>
            <a:pPr lvl="1" eaLnBrk="1" hangingPunct="1"/>
            <a:r>
              <a:rPr lang="en-US" b="1">
                <a:solidFill>
                  <a:schemeClr val="accent2"/>
                </a:solidFill>
                <a:latin typeface="Courier"/>
                <a:cs typeface="Courier"/>
              </a:rPr>
              <a:t>lw</a:t>
            </a:r>
            <a:r>
              <a:rPr lang="en-US" b="1">
                <a:latin typeface="Courier"/>
                <a:cs typeface="Courier"/>
              </a:rPr>
              <a:t> </a:t>
            </a:r>
            <a:r>
              <a:rPr lang="en-US">
                <a:latin typeface="18 VAG Rounded Light   02390"/>
              </a:rPr>
              <a:t>(meaning Load Word, so 32 </a:t>
            </a:r>
            <a:r>
              <a:rPr lang="en-US" smtClean="0">
                <a:latin typeface="18 VAG Rounded Light   02390"/>
              </a:rPr>
              <a:t>bits or </a:t>
            </a:r>
            <a:r>
              <a:rPr lang="en-US">
                <a:latin typeface="18 VAG Rounded Light   02390"/>
              </a:rPr>
              <a:t>one word are loaded at a time)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2658"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(4/4)</a:t>
            </a:r>
          </a:p>
        </p:txBody>
      </p:sp>
      <p:sp>
        <p:nvSpPr>
          <p:cNvPr id="28675" name="Rectangle 3"/>
          <p:cNvSpPr>
            <a:spLocks noGrp="1" noChangeArrowheads="1"/>
          </p:cNvSpPr>
          <p:nvPr>
            <p:ph idx="1"/>
          </p:nvPr>
        </p:nvSpPr>
        <p:spPr>
          <a:xfrm>
            <a:off x="685800" y="1419225"/>
            <a:ext cx="7848600" cy="5064125"/>
          </a:xfrm>
        </p:spPr>
        <p:txBody>
          <a:bodyPr/>
          <a:lstStyle/>
          <a:p>
            <a:pPr eaLnBrk="1" hangingPunct="1">
              <a:lnSpc>
                <a:spcPct val="90000"/>
              </a:lnSpc>
              <a:buFont typeface="Times" pitchFamily="-65" charset="0"/>
              <a:buNone/>
            </a:pPr>
            <a:r>
              <a:rPr lang="en-US" sz="2800">
                <a:latin typeface="18 VAG Rounded Light   02390"/>
                <a:ea typeface="ＭＳ Ｐゴシック" pitchFamily="-65" charset="-128"/>
                <a:cs typeface="ＭＳ Ｐゴシック" pitchFamily="-65" charset="-128"/>
              </a:rPr>
              <a:t/>
            </a:r>
            <a:br>
              <a:rPr lang="en-US" sz="2800">
                <a:latin typeface="18 VAG Rounded Light   02390"/>
                <a:ea typeface="ＭＳ Ｐゴシック" pitchFamily="-65" charset="-128"/>
                <a:cs typeface="ＭＳ Ｐゴシック" pitchFamily="-65" charset="-128"/>
              </a:rPr>
            </a:br>
            <a:r>
              <a:rPr lang="en-US" sz="2800">
                <a:latin typeface="18 VAG Rounded Light   02390"/>
                <a:ea typeface="ＭＳ Ｐゴシック" pitchFamily="-65" charset="-128"/>
                <a:cs typeface="ＭＳ Ｐゴシック" pitchFamily="-65" charset="-128"/>
              </a:rPr>
              <a:t>Example:	</a:t>
            </a:r>
            <a:r>
              <a:rPr lang="en-US" sz="2800">
                <a:solidFill>
                  <a:schemeClr val="accent2"/>
                </a:solidFill>
                <a:latin typeface="Courier"/>
                <a:ea typeface="ＭＳ Ｐゴシック" pitchFamily="-65" charset="-128"/>
                <a:cs typeface="Courier"/>
              </a:rPr>
              <a:t>lw $</a:t>
            </a:r>
            <a:r>
              <a:rPr lang="en-US" sz="2800" smtClean="0">
                <a:solidFill>
                  <a:schemeClr val="accent2"/>
                </a:solidFill>
                <a:latin typeface="Courier"/>
                <a:ea typeface="ＭＳ Ｐゴシック" pitchFamily="-65" charset="-128"/>
                <a:cs typeface="Courier"/>
              </a:rPr>
              <a:t>t0,12</a:t>
            </a:r>
            <a:r>
              <a:rPr lang="en-US" sz="2800">
                <a:solidFill>
                  <a:schemeClr val="accent2"/>
                </a:solidFill>
                <a:latin typeface="Courier"/>
                <a:ea typeface="ＭＳ Ｐゴシック" pitchFamily="-65" charset="-128"/>
                <a:cs typeface="Courier"/>
              </a:rPr>
              <a:t>($s0)</a:t>
            </a:r>
            <a:endParaRPr lang="en-US" sz="2800">
              <a:latin typeface="Courier"/>
              <a:ea typeface="ＭＳ Ｐゴシック" pitchFamily="-65" charset="-128"/>
              <a:cs typeface="Courier"/>
            </a:endParaRPr>
          </a:p>
          <a:p>
            <a:pPr lvl="1" eaLnBrk="1" hangingPunct="1">
              <a:lnSpc>
                <a:spcPct val="90000"/>
              </a:lnSpc>
              <a:buFontTx/>
              <a:buNone/>
            </a:pPr>
            <a:r>
              <a:rPr lang="en-US">
                <a:latin typeface="18 VAG Rounded Light   02390"/>
              </a:rPr>
              <a:t>	</a:t>
            </a:r>
            <a:r>
              <a:rPr lang="en-US" sz="2400">
                <a:latin typeface="18 VAG Rounded Light   02390"/>
              </a:rPr>
              <a:t>This instruction will take the pointer in $s0, add </a:t>
            </a:r>
            <a:r>
              <a:rPr lang="en-US" sz="2400">
                <a:latin typeface="18 VAG Rounded Light   02390"/>
                <a:ea typeface="Courier New" pitchFamily="-65" charset="0"/>
                <a:cs typeface="Courier New" pitchFamily="-65" charset="0"/>
              </a:rPr>
              <a:t>12</a:t>
            </a:r>
            <a:r>
              <a:rPr lang="en-US" sz="2400">
                <a:latin typeface="18 VAG Rounded Light   02390"/>
              </a:rPr>
              <a:t> bytes to it, and then load the value from the memory pointed to by this calculated sum into register $t0</a:t>
            </a:r>
          </a:p>
          <a:p>
            <a:pPr eaLnBrk="1" hangingPunct="1">
              <a:lnSpc>
                <a:spcPct val="90000"/>
              </a:lnSpc>
            </a:pPr>
            <a:r>
              <a:rPr lang="en-US" sz="2800">
                <a:latin typeface="18 VAG Rounded Light   02390"/>
                <a:ea typeface="ＭＳ Ｐゴシック" pitchFamily="-65" charset="-128"/>
                <a:cs typeface="ＭＳ Ｐゴシック" pitchFamily="-65" charset="-128"/>
              </a:rPr>
              <a:t>Notes:</a:t>
            </a:r>
            <a:endParaRPr lang="en-US" sz="2800" smtClean="0">
              <a:latin typeface="18 VAG Rounded Light   02390"/>
              <a:ea typeface="ＭＳ Ｐゴシック" pitchFamily="-65" charset="-128"/>
              <a:cs typeface="ＭＳ Ｐゴシック" pitchFamily="-65" charset="-128"/>
            </a:endParaRPr>
          </a:p>
          <a:p>
            <a:pPr lvl="1" eaLnBrk="1" hangingPunct="1">
              <a:lnSpc>
                <a:spcPct val="90000"/>
              </a:lnSpc>
            </a:pPr>
            <a:r>
              <a:rPr lang="en-US" sz="2400" smtClean="0">
                <a:latin typeface="18 VAG Rounded Light   02390"/>
              </a:rPr>
              <a:t> </a:t>
            </a:r>
            <a:r>
              <a:rPr lang="en-US" sz="2400" b="1" smtClean="0">
                <a:solidFill>
                  <a:schemeClr val="accent2"/>
                </a:solidFill>
                <a:latin typeface="Courier"/>
                <a:cs typeface="Courier"/>
              </a:rPr>
              <a:t>$</a:t>
            </a:r>
            <a:r>
              <a:rPr lang="en-US" sz="2400" b="1">
                <a:solidFill>
                  <a:schemeClr val="accent2"/>
                </a:solidFill>
                <a:latin typeface="Courier"/>
                <a:cs typeface="Courier"/>
              </a:rPr>
              <a:t>s0</a:t>
            </a:r>
            <a:r>
              <a:rPr lang="en-US" sz="2400">
                <a:solidFill>
                  <a:schemeClr val="accent2"/>
                </a:solidFill>
                <a:latin typeface="18 VAG Rounded Light   02390"/>
              </a:rPr>
              <a:t> </a:t>
            </a:r>
            <a:r>
              <a:rPr lang="en-US" sz="2400">
                <a:latin typeface="18 VAG Rounded Light   02390"/>
              </a:rPr>
              <a:t>is called the </a:t>
            </a:r>
            <a:r>
              <a:rPr lang="en-US" sz="2400" u="sng">
                <a:solidFill>
                  <a:schemeClr val="accent2"/>
                </a:solidFill>
                <a:latin typeface="18 VAG Rounded Light   02390"/>
              </a:rPr>
              <a:t>base register</a:t>
            </a:r>
            <a:endParaRPr lang="en-US" sz="2400" smtClean="0">
              <a:latin typeface="18 VAG Rounded Light   02390"/>
            </a:endParaRPr>
          </a:p>
          <a:p>
            <a:pPr lvl="1" eaLnBrk="1" hangingPunct="1">
              <a:lnSpc>
                <a:spcPct val="90000"/>
              </a:lnSpc>
            </a:pPr>
            <a:r>
              <a:rPr lang="en-US" sz="2400" smtClean="0">
                <a:latin typeface="18 VAG Rounded Light   02390"/>
              </a:rPr>
              <a:t> </a:t>
            </a:r>
            <a:r>
              <a:rPr lang="en-US" sz="2400" b="1" smtClean="0">
                <a:solidFill>
                  <a:schemeClr val="accent2"/>
                </a:solidFill>
                <a:latin typeface="Courier"/>
                <a:ea typeface="Courier New" pitchFamily="-65" charset="0"/>
                <a:cs typeface="Courier"/>
              </a:rPr>
              <a:t>12</a:t>
            </a:r>
            <a:r>
              <a:rPr lang="en-US" sz="2400" smtClean="0">
                <a:latin typeface="18 VAG Rounded Light   02390"/>
                <a:ea typeface="Courier New" pitchFamily="-65" charset="0"/>
                <a:cs typeface="Courier New" pitchFamily="-65" charset="0"/>
              </a:rPr>
              <a:t> </a:t>
            </a:r>
            <a:r>
              <a:rPr lang="en-US" sz="2400">
                <a:latin typeface="18 VAG Rounded Light   02390"/>
              </a:rPr>
              <a:t>is called the </a:t>
            </a:r>
            <a:r>
              <a:rPr lang="en-US" sz="2400" u="sng">
                <a:solidFill>
                  <a:schemeClr val="accent2"/>
                </a:solidFill>
                <a:latin typeface="18 VAG Rounded Light   02390"/>
              </a:rPr>
              <a:t>offset</a:t>
            </a:r>
            <a:endParaRPr lang="en-US" sz="2400">
              <a:latin typeface="18 VAG Rounded Light   02390"/>
            </a:endParaRPr>
          </a:p>
          <a:p>
            <a:pPr lvl="1" eaLnBrk="1" hangingPunct="1">
              <a:lnSpc>
                <a:spcPct val="90000"/>
              </a:lnSpc>
            </a:pPr>
            <a:r>
              <a:rPr lang="en-US" sz="2400">
                <a:latin typeface="18 VAG Rounded Light   02390"/>
              </a:rPr>
              <a:t>offset is generally used in accessing elements of array or structure: base reg points to beginning of array or structure</a:t>
            </a:r>
            <a:r>
              <a:rPr lang="en-US" sz="2400" smtClean="0">
                <a:latin typeface="18 VAG Rounded Light   02390"/>
              </a:rPr>
              <a:t> (</a:t>
            </a:r>
            <a:r>
              <a:rPr lang="en-US" sz="2400">
                <a:latin typeface="18 VAG Rounded Light   02390"/>
              </a:rPr>
              <a:t>note offset must be a </a:t>
            </a:r>
            <a:r>
              <a:rPr lang="en-US" sz="2400" smtClean="0">
                <a:solidFill>
                  <a:schemeClr val="accent2"/>
                </a:solidFill>
                <a:latin typeface="18 VAG Rounded Light   02390"/>
              </a:rPr>
              <a:t>constant known </a:t>
            </a:r>
            <a:r>
              <a:rPr lang="en-US" sz="2400">
                <a:solidFill>
                  <a:schemeClr val="accent2"/>
                </a:solidFill>
                <a:latin typeface="18 VAG Rounded Light   02390"/>
              </a:rPr>
              <a:t>at assembly </a:t>
            </a:r>
            <a:r>
              <a:rPr lang="en-US" sz="2400" smtClean="0">
                <a:solidFill>
                  <a:schemeClr val="accent2"/>
                </a:solidFill>
                <a:latin typeface="18 VAG Rounded Light   02390"/>
              </a:rPr>
              <a:t>time</a:t>
            </a:r>
            <a:r>
              <a:rPr lang="en-US" sz="2400" smtClean="0">
                <a:latin typeface="18 VAG Rounded Light   02390"/>
              </a:rPr>
              <a:t>)</a:t>
            </a:r>
            <a:endParaRPr lang="en-US" sz="2400">
              <a:latin typeface="18 VAG Rounded Light   02390"/>
            </a:endParaRPr>
          </a:p>
        </p:txBody>
      </p:sp>
      <p:sp>
        <p:nvSpPr>
          <p:cNvPr id="1862660" name="AutoShape 4"/>
          <p:cNvSpPr>
            <a:spLocks noChangeArrowheads="1"/>
          </p:cNvSpPr>
          <p:nvPr/>
        </p:nvSpPr>
        <p:spPr bwMode="auto">
          <a:xfrm>
            <a:off x="3048000" y="838200"/>
            <a:ext cx="2286000" cy="992188"/>
          </a:xfrm>
          <a:prstGeom prst="leftArrow">
            <a:avLst>
              <a:gd name="adj1" fmla="val 46204"/>
              <a:gd name="adj2" fmla="val 45643"/>
            </a:avLst>
          </a:prstGeom>
          <a:noFill/>
          <a:ln w="28575">
            <a:solidFill>
              <a:schemeClr val="accent1"/>
            </a:solidFill>
            <a:miter lim="800000"/>
            <a:headEnd/>
            <a:tailEnd/>
          </a:ln>
        </p:spPr>
        <p:txBody>
          <a:bodyPr anchor="ctr">
            <a:prstTxWarp prst="textNoShape">
              <a:avLst/>
            </a:prstTxWarp>
            <a:spAutoFit/>
          </a:bodyPr>
          <a:lstStyle/>
          <a:p>
            <a:pPr algn="ctr"/>
            <a:r>
              <a:rPr lang="en-US" sz="2400" b="1">
                <a:latin typeface="18 VAG Rounded Bold   07390" charset="0"/>
              </a:rPr>
              <a:t>Data flow</a:t>
            </a:r>
            <a:endParaRPr lang="en-US" sz="2800">
              <a:latin typeface="18 VAG Rounded Bold   07390"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862660"/>
                                        </p:tgtEl>
                                        <p:attrNameLst>
                                          <p:attrName>style.visibility</p:attrName>
                                        </p:attrNameLst>
                                      </p:cBhvr>
                                      <p:to>
                                        <p:strVal val="visible"/>
                                      </p:to>
                                    </p:set>
                                    <p:animEffect transition="in" filter="wipe(right)">
                                      <p:cBhvr>
                                        <p:cTn id="7" dur="500"/>
                                        <p:tgtEl>
                                          <p:spTgt spid="1862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2660" grpId="0" animBg="1" autoUpdateAnimBg="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4706" name="Rectangle 2"/>
          <p:cNvSpPr>
            <a:spLocks noGrp="1" noChangeArrowheads="1"/>
          </p:cNvSpPr>
          <p:nvPr>
            <p:ph type="title"/>
          </p:nvPr>
        </p:nvSpPr>
        <p:spPr>
          <a:xfrm>
            <a:off x="609600" y="211138"/>
            <a:ext cx="5922963" cy="474662"/>
          </a:xfrm>
        </p:spPr>
        <p:txBody>
          <a:bodyPr>
            <a:normAutofit fontScale="90000"/>
          </a:bodyPr>
          <a:lstStyle/>
          <a:p>
            <a:pPr eaLnBrk="1" hangingPunct="1">
              <a:defRPr/>
            </a:pPr>
            <a:r>
              <a:rPr lang="en-US" sz="3600"/>
              <a:t>Data Transfer: Reg to Memory</a:t>
            </a:r>
          </a:p>
        </p:txBody>
      </p:sp>
      <p:sp>
        <p:nvSpPr>
          <p:cNvPr id="30723" name="Rectangle 3"/>
          <p:cNvSpPr>
            <a:spLocks noGrp="1" noChangeArrowheads="1"/>
          </p:cNvSpPr>
          <p:nvPr>
            <p:ph idx="1"/>
          </p:nvPr>
        </p:nvSpPr>
        <p:spPr>
          <a:xfrm>
            <a:off x="533400" y="1143000"/>
            <a:ext cx="8153400" cy="5221288"/>
          </a:xfrm>
        </p:spPr>
        <p:txBody>
          <a:bodyPr/>
          <a:lstStyle/>
          <a:p>
            <a:pPr eaLnBrk="1" hangingPunct="1"/>
            <a:r>
              <a:rPr lang="en-US" sz="2800">
                <a:latin typeface="18 VAG Rounded Light   02390"/>
                <a:ea typeface="ＭＳ Ｐゴシック" pitchFamily="-65" charset="-128"/>
                <a:cs typeface="ＭＳ Ｐゴシック" pitchFamily="-65" charset="-128"/>
              </a:rPr>
              <a:t>Also want to store from register into memory</a:t>
            </a:r>
          </a:p>
          <a:p>
            <a:pPr lvl="1" eaLnBrk="1" hangingPunct="1"/>
            <a:r>
              <a:rPr lang="en-US" sz="2400">
                <a:latin typeface="18 VAG Rounded Light   02390"/>
              </a:rPr>
              <a:t>Store instruction syntax is identical to Load’s</a:t>
            </a:r>
          </a:p>
          <a:p>
            <a:pPr eaLnBrk="1" hangingPunct="1"/>
            <a:r>
              <a:rPr lang="en-US" sz="2800">
                <a:latin typeface="18 VAG Rounded Light   02390"/>
                <a:ea typeface="ＭＳ Ｐゴシック" pitchFamily="-65" charset="-128"/>
                <a:cs typeface="ＭＳ Ｐゴシック" pitchFamily="-65" charset="-128"/>
              </a:rPr>
              <a:t>MIPS Instruction Name:</a:t>
            </a:r>
          </a:p>
          <a:p>
            <a:pPr eaLnBrk="1" hangingPunct="1">
              <a:buFont typeface="Times" pitchFamily="-65" charset="0"/>
              <a:buNone/>
            </a:pPr>
            <a:r>
              <a:rPr lang="en-US" sz="2800">
                <a:solidFill>
                  <a:schemeClr val="accent2"/>
                </a:solidFill>
                <a:latin typeface="18 VAG Rounded Light   02390"/>
                <a:ea typeface="ＭＳ Ｐゴシック" pitchFamily="-65" charset="-128"/>
                <a:cs typeface="ＭＳ Ｐゴシック" pitchFamily="-65" charset="-128"/>
              </a:rPr>
              <a:t>	</a:t>
            </a:r>
            <a:r>
              <a:rPr lang="en-US" sz="2800">
                <a:solidFill>
                  <a:schemeClr val="accent2"/>
                </a:solidFill>
                <a:latin typeface="Courier"/>
                <a:ea typeface="ＭＳ Ｐゴシック" pitchFamily="-65" charset="-128"/>
                <a:cs typeface="Courier"/>
              </a:rPr>
              <a:t>sw</a:t>
            </a:r>
            <a:r>
              <a:rPr lang="en-US" sz="2800">
                <a:latin typeface="18 VAG Rounded Light   02390"/>
                <a:ea typeface="ＭＳ Ｐゴシック" pitchFamily="-65" charset="-128"/>
                <a:cs typeface="ＭＳ Ｐゴシック" pitchFamily="-65" charset="-128"/>
              </a:rPr>
              <a:t> (meaning Store Word, so 32 bits or one word is stored at a time)</a:t>
            </a:r>
          </a:p>
          <a:p>
            <a:pPr eaLnBrk="1" hangingPunct="1"/>
            <a:endParaRPr lang="en-US" sz="2800">
              <a:latin typeface="18 VAG Rounded Light   02390"/>
              <a:ea typeface="ＭＳ Ｐゴシック" pitchFamily="-65" charset="-128"/>
              <a:cs typeface="ＭＳ Ｐゴシック" pitchFamily="-65" charset="-128"/>
            </a:endParaRPr>
          </a:p>
          <a:p>
            <a:pPr eaLnBrk="1" hangingPunct="1"/>
            <a:r>
              <a:rPr lang="en-US" sz="2800">
                <a:latin typeface="18 VAG Rounded Light   02390"/>
                <a:ea typeface="ＭＳ Ｐゴシック" pitchFamily="-65" charset="-128"/>
                <a:cs typeface="ＭＳ Ｐゴシック" pitchFamily="-65" charset="-128"/>
              </a:rPr>
              <a:t>Example:  </a:t>
            </a:r>
            <a:r>
              <a:rPr lang="en-US" sz="2800">
                <a:solidFill>
                  <a:schemeClr val="accent2"/>
                </a:solidFill>
                <a:latin typeface="Courier"/>
                <a:ea typeface="ＭＳ Ｐゴシック" pitchFamily="-65" charset="-128"/>
                <a:cs typeface="Courier"/>
              </a:rPr>
              <a:t>sw $t0,12($s0)</a:t>
            </a:r>
            <a:endParaRPr lang="en-US" sz="2800">
              <a:latin typeface="Courier"/>
              <a:ea typeface="ＭＳ Ｐゴシック" pitchFamily="-65" charset="-128"/>
              <a:cs typeface="Courier"/>
            </a:endParaRPr>
          </a:p>
          <a:p>
            <a:pPr lvl="1" eaLnBrk="1" hangingPunct="1">
              <a:buFontTx/>
              <a:buNone/>
            </a:pPr>
            <a:r>
              <a:rPr lang="en-US" sz="2400">
                <a:latin typeface="18 VAG Rounded Light   02390"/>
              </a:rPr>
              <a:t>	This instruction will take the pointer in $s0, add </a:t>
            </a:r>
            <a:r>
              <a:rPr lang="en-US" sz="2400">
                <a:latin typeface="18 VAG Rounded Light   02390"/>
                <a:ea typeface="Courier New" pitchFamily="-65" charset="0"/>
                <a:cs typeface="Courier New" pitchFamily="-65" charset="0"/>
              </a:rPr>
              <a:t>12</a:t>
            </a:r>
            <a:r>
              <a:rPr lang="en-US" sz="2400">
                <a:latin typeface="18 VAG Rounded Light   02390"/>
              </a:rPr>
              <a:t> bytes to it, and then store the value from register $t0 into that memory address</a:t>
            </a:r>
          </a:p>
          <a:p>
            <a:pPr eaLnBrk="1" hangingPunct="1"/>
            <a:r>
              <a:rPr lang="en-US" sz="2800">
                <a:latin typeface="18 VAG Rounded Light   02390"/>
                <a:ea typeface="ＭＳ Ｐゴシック" pitchFamily="-65" charset="-128"/>
                <a:cs typeface="ＭＳ Ｐゴシック" pitchFamily="-65" charset="-128"/>
              </a:rPr>
              <a:t>Remember: “</a:t>
            </a:r>
            <a:r>
              <a:rPr lang="en-US" sz="2800">
                <a:solidFill>
                  <a:srgbClr val="FFFF00"/>
                </a:solidFill>
                <a:latin typeface="18 VAG Rounded Light   02390"/>
                <a:ea typeface="ＭＳ Ｐゴシック" pitchFamily="-65" charset="-128"/>
                <a:cs typeface="ＭＳ Ｐゴシック" pitchFamily="-65" charset="-128"/>
              </a:rPr>
              <a:t>Store INTO memory</a:t>
            </a:r>
            <a:r>
              <a:rPr lang="en-US" sz="2800">
                <a:latin typeface="18 VAG Rounded Light   02390"/>
                <a:ea typeface="ＭＳ Ｐゴシック" pitchFamily="-65" charset="-128"/>
                <a:cs typeface="ＭＳ Ｐゴシック" pitchFamily="-65" charset="-128"/>
              </a:rPr>
              <a:t>”</a:t>
            </a:r>
          </a:p>
        </p:txBody>
      </p:sp>
      <p:sp>
        <p:nvSpPr>
          <p:cNvPr id="1864708" name="AutoShape 4"/>
          <p:cNvSpPr>
            <a:spLocks noChangeArrowheads="1"/>
          </p:cNvSpPr>
          <p:nvPr/>
        </p:nvSpPr>
        <p:spPr bwMode="auto">
          <a:xfrm flipH="1">
            <a:off x="3200400" y="3355975"/>
            <a:ext cx="2286000" cy="992188"/>
          </a:xfrm>
          <a:prstGeom prst="leftArrow">
            <a:avLst>
              <a:gd name="adj1" fmla="val 46204"/>
              <a:gd name="adj2" fmla="val 45643"/>
            </a:avLst>
          </a:prstGeom>
          <a:noFill/>
          <a:ln w="28575">
            <a:solidFill>
              <a:schemeClr val="accent1"/>
            </a:solidFill>
            <a:miter lim="800000"/>
            <a:headEnd/>
            <a:tailEnd/>
          </a:ln>
        </p:spPr>
        <p:txBody>
          <a:bodyPr anchor="ctr">
            <a:prstTxWarp prst="textNoShape">
              <a:avLst/>
            </a:prstTxWarp>
            <a:spAutoFit/>
          </a:bodyPr>
          <a:lstStyle/>
          <a:p>
            <a:pPr algn="ctr"/>
            <a:r>
              <a:rPr lang="en-US" sz="2400" b="1">
                <a:latin typeface="18 VAG Rounded Bold   07390" charset="0"/>
              </a:rPr>
              <a:t>Data flow</a:t>
            </a:r>
            <a:endParaRPr lang="en-US" sz="2800">
              <a:latin typeface="18 VAG Rounded Bold   07390"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64708"/>
                                        </p:tgtEl>
                                        <p:attrNameLst>
                                          <p:attrName>style.visibility</p:attrName>
                                        </p:attrNameLst>
                                      </p:cBhvr>
                                      <p:to>
                                        <p:strVal val="visible"/>
                                      </p:to>
                                    </p:set>
                                    <p:animEffect transition="in" filter="wipe(left)">
                                      <p:cBhvr>
                                        <p:cTn id="7" dur="500"/>
                                        <p:tgtEl>
                                          <p:spTgt spid="1864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4708"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25913</TotalTime>
  <Pages>47</Pages>
  <Words>2368</Words>
  <Application>Microsoft Macintosh PowerPoint</Application>
  <PresentationFormat>Letter Paper (8.5x11 in)</PresentationFormat>
  <Paragraphs>231</Paragraphs>
  <Slides>24</Slides>
  <Notes>23</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Metro</vt:lpstr>
      <vt:lpstr>Robots that learn from us!</vt:lpstr>
      <vt:lpstr>Review</vt:lpstr>
      <vt:lpstr>Assembly Operands: Memory</vt:lpstr>
      <vt:lpstr>Anatomy: 5 components of any Computer</vt:lpstr>
      <vt:lpstr>Data Transfer: Memory to Reg (1/4)</vt:lpstr>
      <vt:lpstr>Data Transfer: Memory to Reg (2/4)</vt:lpstr>
      <vt:lpstr>Data Transfer: Memory to Reg (3/4)</vt:lpstr>
      <vt:lpstr>Data Transfer: Memory to Reg (4/4)</vt:lpstr>
      <vt:lpstr>Data Transfer: Reg to Memory</vt:lpstr>
      <vt:lpstr>Pointers v. Values</vt:lpstr>
      <vt:lpstr>Addressing: Byte vs. Word</vt:lpstr>
      <vt:lpstr>Compilation with Memory</vt:lpstr>
      <vt:lpstr>Notes about Memory</vt:lpstr>
      <vt:lpstr>More Notes about Memory: Alignment</vt:lpstr>
      <vt:lpstr>Role of Registers vs. Memory</vt:lpstr>
      <vt:lpstr>Administrivia</vt:lpstr>
      <vt:lpstr>So Far...</vt:lpstr>
      <vt:lpstr>C Decisions: if Statements</vt:lpstr>
      <vt:lpstr>MIPS Decision Instructions</vt:lpstr>
      <vt:lpstr>MIPS Goto Instruction</vt:lpstr>
      <vt:lpstr>Compiling C if into MIPS (1/2)</vt:lpstr>
      <vt:lpstr>Compiling C if into MIPS (2/2)</vt:lpstr>
      <vt:lpstr>Peer Instruction</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1699</cp:revision>
  <cp:lastPrinted>2013-01-31T23:40:57Z</cp:lastPrinted>
  <dcterms:created xsi:type="dcterms:W3CDTF">2013-01-31T22:24:51Z</dcterms:created>
  <dcterms:modified xsi:type="dcterms:W3CDTF">2013-01-31T23:41:52Z</dcterms:modified>
</cp:coreProperties>
</file>