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8" r:id="rId2"/>
    <p:sldId id="332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31" r:id="rId27"/>
    <p:sldId id="329" r:id="rId28"/>
    <p:sldId id="330" r:id="rId29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40" autoAdjust="0"/>
  </p:normalViewPr>
  <p:slideViewPr>
    <p:cSldViewPr>
      <p:cViewPr varScale="1">
        <p:scale>
          <a:sx n="79" d="100"/>
          <a:sy n="79" d="100"/>
        </p:scale>
        <p:origin x="1116" y="6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02" y="42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90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6350" y="615950"/>
            <a:ext cx="4784725" cy="358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626" y="4563191"/>
            <a:ext cx="6301588" cy="43175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570" tIns="46944" rIns="95570" bIns="469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25881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6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94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12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94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52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56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771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63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61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0" tIns="48318" rIns="96640" bIns="4831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1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33" tIns="46977" rIns="95633" bIns="4697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551933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61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57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05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3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0" tIns="48318" rIns="96640" bIns="48318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  <p:extLst>
      <p:ext uri="{BB962C8B-B14F-4D97-AF65-F5344CB8AC3E}">
        <p14:creationId xmlns:p14="http://schemas.microsoft.com/office/powerpoint/2010/main" val="2605438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0" tIns="48318" rIns="96640" bIns="48318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  <p:extLst>
      <p:ext uri="{BB962C8B-B14F-4D97-AF65-F5344CB8AC3E}">
        <p14:creationId xmlns:p14="http://schemas.microsoft.com/office/powerpoint/2010/main" val="11054587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0" tIns="48318" rIns="96640" bIns="48318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784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41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7124" tIns="47710" rIns="97124" bIns="47710">
            <a:prstTxWarp prst="textNoShape">
              <a:avLst/>
            </a:prstTxWarp>
          </a:bodyPr>
          <a:lstStyle/>
          <a:p>
            <a:r>
              <a:rPr lang="en-US" dirty="0"/>
              <a:t>credential:</a:t>
            </a:r>
          </a:p>
          <a:p>
            <a:r>
              <a:rPr lang="en-US" dirty="0"/>
              <a:t>bring a computer</a:t>
            </a:r>
          </a:p>
          <a:p>
            <a:r>
              <a:rPr lang="en-US" dirty="0"/>
              <a:t>die photo</a:t>
            </a:r>
          </a:p>
          <a:p>
            <a:r>
              <a:rPr lang="en-US" dirty="0"/>
              <a:t>wafer</a:t>
            </a:r>
          </a:p>
          <a:p>
            <a:endParaRPr lang="en-US" dirty="0"/>
          </a:p>
          <a:p>
            <a:r>
              <a:rPr lang="en-US" dirty="0"/>
              <a:t>:</a:t>
            </a:r>
          </a:p>
          <a:p>
            <a:r>
              <a:rPr lang="en-US" dirty="0"/>
              <a:t>This can be an hidden slide.  I just want to use this to do my own planning.</a:t>
            </a:r>
          </a:p>
          <a:p>
            <a:r>
              <a:rPr lang="en-US" dirty="0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 dirty="0"/>
              <a:t>We will save the fun part, “ Levels of Organization,” at the end (so student can stay awake): I will show the internal stricture of the SS10/20.</a:t>
            </a:r>
          </a:p>
          <a:p>
            <a:endParaRPr lang="en-US" dirty="0"/>
          </a:p>
          <a:p>
            <a:r>
              <a:rPr lang="en-US" dirty="0"/>
              <a:t>Notes to Patterson: You may want to edit the slides in your section or add extra slides to </a:t>
            </a:r>
            <a:r>
              <a:rPr lang="en-US" dirty="0" err="1"/>
              <a:t>taylor</a:t>
            </a:r>
            <a:r>
              <a:rPr lang="en-US" dirty="0"/>
              <a:t> your needs. </a:t>
            </a:r>
          </a:p>
        </p:txBody>
      </p:sp>
      <p:sp>
        <p:nvSpPr>
          <p:cNvPr id="209613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94767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4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7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7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47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6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7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L08 : MIPS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Instruction Representation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385474" y="6651625"/>
            <a:ext cx="176170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Garcia</a:t>
            </a:r>
            <a:r>
              <a:rPr lang="en-US" sz="1000" b="1" dirty="0" smtClean="0">
                <a:solidFill>
                  <a:schemeClr val="tx1"/>
                </a:solidFill>
                <a:latin typeface="18 VAG Rounded Bold   07390"/>
              </a:rPr>
              <a:t>,</a:t>
            </a:r>
            <a:r>
              <a:rPr lang="en-US" sz="1000" b="1" baseline="0" dirty="0" smtClean="0">
                <a:solidFill>
                  <a:schemeClr val="tx1"/>
                </a:solidFill>
                <a:latin typeface="18 VAG Rounded Bold   07390"/>
              </a:rPr>
              <a:t> Spring</a:t>
            </a:r>
            <a:r>
              <a:rPr lang="en-US" sz="1000" b="1" dirty="0" smtClean="0">
                <a:solidFill>
                  <a:schemeClr val="tx1"/>
                </a:solidFill>
                <a:latin typeface="18 VAG Rounded Bold   07390"/>
              </a:rPr>
              <a:t> 2013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1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-3976"/>
            <a:ext cx="7162800" cy="31797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/>
                <a:cs typeface="Courier New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 08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MIPS Instruction Representation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2012-02-08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600" y="2452754"/>
            <a:ext cx="1905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TA/Guest Lecturer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Zachary Bush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-3104" y="6324600"/>
            <a:ext cx="914710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www.nytimes.com/2010/02/19/technology/19china.html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18" name="Title 47"/>
          <p:cNvSpPr>
            <a:spLocks noGrp="1"/>
          </p:cNvSpPr>
          <p:nvPr>
            <p:ph type="ctrTitle"/>
          </p:nvPr>
        </p:nvSpPr>
        <p:spPr>
          <a:xfrm>
            <a:off x="381000" y="3429000"/>
            <a:ext cx="838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“so many gadgets, so many aches” - NYT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9" name="Subtitle 48"/>
          <p:cNvSpPr>
            <a:spLocks noGrp="1"/>
          </p:cNvSpPr>
          <p:nvPr>
            <p:ph type="subTitle" idx="1"/>
          </p:nvPr>
        </p:nvSpPr>
        <p:spPr>
          <a:xfrm>
            <a:off x="381001" y="4038600"/>
            <a:ext cx="5638799" cy="2286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Laptops “do not meet any of the ergonomic requirements for a computer system”. Touch screens “should not be used heavily for typing” Texting is a problem because thumb bones have two bones instead of three … “if you want to get injured, do a lot of texting”. Advice? Take a break</a:t>
            </a:r>
            <a:endParaRPr lang="en-US" i="1" dirty="0" smtClean="0">
              <a:solidFill>
                <a:schemeClr val="accent4"/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67400" y="5943600"/>
            <a:ext cx="3200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064000"/>
            <a:ext cx="2413000" cy="1879600"/>
          </a:xfrm>
          <a:prstGeom prst="rect">
            <a:avLst/>
          </a:prstGeom>
        </p:spPr>
      </p:pic>
      <p:pic>
        <p:nvPicPr>
          <p:cNvPr id="1026" name="Picture 2" descr="grava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46" y="41655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integer.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0-63.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057400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124200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(2/5)</a:t>
            </a:r>
            <a:endParaRPr lang="en-US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field integer values tell us?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 smtClean="0"/>
              <a:t>: partially specifies what instruction it is </a:t>
            </a:r>
          </a:p>
          <a:p>
            <a:pPr lvl="2"/>
            <a:r>
              <a:rPr lang="en-US" dirty="0" smtClean="0"/>
              <a:t>Note: This number is equal to 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 smtClean="0"/>
              <a:t> for all R-Format instructions.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 smtClean="0"/>
              <a:t>: combined with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, this number exactly specifies the instruction</a:t>
            </a:r>
          </a:p>
          <a:p>
            <a:r>
              <a:rPr lang="en-US" dirty="0" smtClean="0"/>
              <a:t>Question: Why aren’t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funct</a:t>
            </a:r>
            <a:r>
              <a:rPr lang="en-US" dirty="0" smtClean="0"/>
              <a:t> a single 12-bit field?</a:t>
            </a:r>
          </a:p>
          <a:p>
            <a:pPr lvl="1"/>
            <a:r>
              <a:rPr lang="en-US" dirty="0" smtClean="0"/>
              <a:t>We’ll answer this later.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(3/5)</a:t>
            </a:r>
            <a:endParaRPr lang="en-US" dirty="0"/>
          </a:p>
        </p:txBody>
      </p:sp>
      <p:sp>
        <p:nvSpPr>
          <p:cNvPr id="2113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3838575"/>
          </a:xfrm>
        </p:spPr>
        <p:txBody>
          <a:bodyPr/>
          <a:lstStyle/>
          <a:p>
            <a:r>
              <a:rPr lang="en-US" dirty="0"/>
              <a:t>More fields: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first operand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second operand (note that name is misleading)</a:t>
            </a:r>
          </a:p>
          <a:p>
            <a:pPr lvl="1"/>
            <a:r>
              <a:rPr lang="en-US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which will receive result of computation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(4/5)</a:t>
            </a:r>
            <a:endParaRPr lang="en-US" dirty="0"/>
          </a:p>
        </p:txBody>
      </p:sp>
      <p:sp>
        <p:nvSpPr>
          <p:cNvPr id="2115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55149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“generally” was used because there are exceptions that we’ll see later. E.g.,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mult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b="1" dirty="0">
                <a:latin typeface="Courier New" pitchFamily="-65" charset="0"/>
              </a:rPr>
              <a:t>rd</a:t>
            </a:r>
            <a:r>
              <a:rPr lang="en-US" dirty="0"/>
              <a:t> field since the </a:t>
            </a:r>
            <a:r>
              <a:rPr lang="en-US" dirty="0" err="1"/>
              <a:t>dest</a:t>
            </a:r>
            <a:r>
              <a:rPr lang="en-US" dirty="0"/>
              <a:t> registers are </a:t>
            </a:r>
            <a:r>
              <a:rPr lang="en-US" b="1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lo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</a:t>
            </a:r>
            <a:r>
              <a:rPr lang="en-US" dirty="0" err="1"/>
              <a:t>see COD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(5/5)</a:t>
            </a:r>
            <a:endParaRPr lang="en-US" dirty="0"/>
          </a:p>
        </p:txBody>
      </p:sp>
      <p:sp>
        <p:nvSpPr>
          <p:cNvPr id="211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instructions.</a:t>
            </a:r>
          </a:p>
          <a:p>
            <a:r>
              <a:rPr lang="en-US" dirty="0"/>
              <a:t>For a detailed description of field usage for each instruction, see green insert in COD</a:t>
            </a:r>
            <a:br>
              <a:rPr lang="en-US" dirty="0"/>
            </a:br>
            <a:r>
              <a:rPr lang="en-US" dirty="0"/>
              <a:t>(You can bring with you to all exams)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  <p:sp>
        <p:nvSpPr>
          <p:cNvPr id="211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  <p:sp>
        <p:nvSpPr>
          <p:cNvPr id="21217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</a:t>
            </a:r>
            <a:r>
              <a:rPr lang="en-US" b="1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representation: 	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 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sz="2400" baseline="-25000" dirty="0" smtClean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 smtClean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2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look at Appendix A (also on SPIM website), for MIPS assembly language details, including “assembly directives”, etc.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administrivia</a:t>
            </a:r>
            <a:r>
              <a:rPr lang="en-US" dirty="0" smtClean="0"/>
              <a:t>, TAs?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I-Format Instructions (1/4)</a:t>
            </a:r>
            <a:endParaRPr lang="en-US"/>
          </a:p>
        </p:txBody>
      </p:sp>
      <p:sp>
        <p:nvSpPr>
          <p:cNvPr id="212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about instructions with immediates?</a:t>
            </a:r>
          </a:p>
          <a:p>
            <a:pPr lvl="1"/>
            <a:r>
              <a:rPr lang="en-US" smtClean="0"/>
              <a:t>5-bit field only represents numbers up to the value 31: immediates may be much larger than this</a:t>
            </a:r>
          </a:p>
          <a:p>
            <a:pPr lvl="1"/>
            <a:r>
              <a:rPr lang="en-US" smtClean="0"/>
              <a:t>Ideally, MIPS would have only one instruction format (for simplicity): unfortunately, we need to compromise</a:t>
            </a:r>
          </a:p>
          <a:p>
            <a:r>
              <a:rPr lang="en-US" smtClean="0"/>
              <a:t>Define new instruction format that is partially consistent with R-format:</a:t>
            </a:r>
          </a:p>
          <a:p>
            <a:pPr lvl="1"/>
            <a:r>
              <a:rPr lang="en-US" smtClean="0"/>
              <a:t>First notice that, if instruction has immediate, then it uses at most 2 registers.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6634162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4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019675"/>
          </a:xfrm>
        </p:spPr>
        <p:txBody>
          <a:bodyPr/>
          <a:lstStyle/>
          <a:p>
            <a:r>
              <a:rPr lang="en-US" sz="2800" dirty="0"/>
              <a:t>To help the </a:t>
            </a:r>
            <a:r>
              <a:rPr lang="en-US" sz="2800" dirty="0">
                <a:solidFill>
                  <a:schemeClr val="accent1"/>
                </a:solidFill>
              </a:rPr>
              <a:t>conditional branches</a:t>
            </a:r>
            <a:r>
              <a:rPr lang="en-US" sz="2800" dirty="0"/>
              <a:t> make decisions concerning inequalities, we introduce: “Set on Less Than</a:t>
            </a:r>
            <a:r>
              <a:rPr lang="en-US" sz="2800" dirty="0" smtClean="0"/>
              <a:t>” called </a:t>
            </a:r>
            <a:br>
              <a:rPr lang="en-US" sz="2800" dirty="0" smtClean="0"/>
            </a:br>
            <a:r>
              <a:rPr lang="en-US" sz="2800" b="1" dirty="0" err="1" smtClean="0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b="1" dirty="0"/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800" b="1" dirty="0"/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800" b="1" dirty="0"/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800" b="1" dirty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sz="2800" dirty="0"/>
              <a:t>One can store and load (signed and unsigned) </a:t>
            </a:r>
            <a:r>
              <a:rPr lang="en-US" sz="2800" dirty="0">
                <a:solidFill>
                  <a:schemeClr val="accent1"/>
                </a:solidFill>
              </a:rPr>
              <a:t>bytes </a:t>
            </a:r>
            <a:r>
              <a:rPr lang="en-US" sz="2800" dirty="0"/>
              <a:t>as well as </a:t>
            </a:r>
            <a:r>
              <a:rPr lang="en-US" sz="2800" dirty="0" smtClean="0"/>
              <a:t>words with 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lb</a:t>
            </a:r>
            <a:r>
              <a:rPr lang="en-US" sz="2800" b="1" dirty="0" smtClean="0"/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endParaRPr lang="en-US" sz="2800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sz="2800" dirty="0"/>
              <a:t>Unsigned add/sub </a:t>
            </a:r>
            <a:r>
              <a:rPr lang="en-US" sz="2800" dirty="0">
                <a:solidFill>
                  <a:schemeClr val="accent1"/>
                </a:solidFill>
              </a:rPr>
              <a:t>don’t cause overflow </a:t>
            </a:r>
          </a:p>
          <a:p>
            <a:r>
              <a:rPr lang="en-US" sz="2800" dirty="0"/>
              <a:t>New MIPS Instructions:</a:t>
            </a:r>
            <a:br>
              <a:rPr lang="en-US" sz="2800" dirty="0"/>
            </a:b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smtClean="0">
                <a:latin typeface="Courier New" pitchFamily="-65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latin typeface="Courier New" pitchFamily="-65" charset="0"/>
              </a:rPr>
              <a:t>sll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sz="2800" b="1" dirty="0" err="1" smtClean="0">
                <a:solidFill>
                  <a:schemeClr val="accent3"/>
                </a:solidFill>
                <a:latin typeface="Courier New" pitchFamily="-65" charset="0"/>
              </a:rPr>
              <a:t>srl</a:t>
            </a:r>
            <a:r>
              <a:rPr lang="en-US" sz="2800" b="1" dirty="0" smtClean="0">
                <a:solidFill>
                  <a:schemeClr val="accent3"/>
                </a:solidFill>
                <a:latin typeface="Courier New" pitchFamily="-65" charset="0"/>
              </a:rPr>
              <a:t>, lb, </a:t>
            </a:r>
            <a:r>
              <a:rPr lang="en-US" sz="2800" b="1" dirty="0" err="1" smtClean="0">
                <a:solidFill>
                  <a:schemeClr val="accent3"/>
                </a:solidFill>
                <a:latin typeface="Courier New" pitchFamily="-65" charset="0"/>
              </a:rPr>
              <a:t>lbu</a:t>
            </a:r>
            <a:r>
              <a:rPr lang="en-US" sz="2800" b="1" dirty="0" smtClean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sz="2800" b="1" dirty="0" smtClean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slti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sltu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sltiu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addu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addiu</a:t>
            </a:r>
            <a:r>
              <a:rPr lang="en-US" sz="2800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sz="2800" b="1" dirty="0" err="1">
                <a:solidFill>
                  <a:schemeClr val="accent3"/>
                </a:solidFill>
                <a:latin typeface="Courier New" pitchFamily="-65" charset="0"/>
              </a:rPr>
              <a:t>subu</a:t>
            </a:r>
            <a:endParaRPr lang="en-US" sz="2800" b="1" dirty="0">
              <a:solidFill>
                <a:schemeClr val="accent3"/>
              </a:solidFill>
              <a:latin typeface="Courier New" pitchFamily="-65" charset="0"/>
            </a:endParaRPr>
          </a:p>
        </p:txBody>
      </p:sp>
      <p:sp>
        <p:nvSpPr>
          <p:cNvPr id="1943556" name="Rectangle 4"/>
          <p:cNvSpPr>
            <a:spLocks noChangeArrowheads="1"/>
          </p:cNvSpPr>
          <p:nvPr/>
        </p:nvSpPr>
        <p:spPr bwMode="auto">
          <a:xfrm>
            <a:off x="1435100" y="-3179763"/>
            <a:ext cx="184150" cy="3994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(2/4)</a:t>
            </a:r>
            <a:endParaRPr lang="en-US" dirty="0"/>
          </a:p>
        </p:txBody>
      </p:sp>
      <p:sp>
        <p:nvSpPr>
          <p:cNvPr id="212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781050"/>
          </a:xfrm>
        </p:spPr>
        <p:txBody>
          <a:bodyPr/>
          <a:lstStyle/>
          <a:p>
            <a:r>
              <a:rPr lang="en-US" dirty="0"/>
              <a:t>Define “fields” of the following number of bits each: 6 + 5 + 5 + 16 = 32 </a:t>
            </a:r>
            <a:r>
              <a:rPr lang="en-US" dirty="0" smtClean="0"/>
              <a:t>bits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Again, each field has a name: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Concept</a:t>
            </a:r>
            <a:r>
              <a:rPr lang="en-US" dirty="0" smtClean="0"/>
              <a:t>: Only one field is inconsistent with R-format.  Most importantly, </a:t>
            </a:r>
            <a:r>
              <a:rPr lang="en-US" dirty="0" err="1" smtClean="0">
                <a:latin typeface="Courier New" pitchFamily="-65" charset="0"/>
              </a:rPr>
              <a:t>opcode</a:t>
            </a:r>
            <a:r>
              <a:rPr lang="en-US" dirty="0" smtClean="0"/>
              <a:t> is still in same location.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(3/4)</a:t>
            </a:r>
            <a:endParaRPr lang="en-US" dirty="0"/>
          </a:p>
        </p:txBody>
      </p:sp>
      <p:sp>
        <p:nvSpPr>
          <p:cNvPr id="212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077200" cy="5000625"/>
          </a:xfrm>
        </p:spPr>
        <p:txBody>
          <a:bodyPr/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dirty="0" err="1">
                <a:latin typeface="Courier New" pitchFamily="-65" charset="0"/>
              </a:rPr>
              <a:t>funct</a:t>
            </a:r>
            <a:r>
              <a:rPr lang="en-US" sz="2400" dirty="0"/>
              <a:t> field, </a:t>
            </a:r>
            <a:r>
              <a:rPr lang="en-US" sz="2400" dirty="0" err="1">
                <a:latin typeface="Courier New" pitchFamily="-65" charset="0"/>
              </a:rPr>
              <a:t>opcode</a:t>
            </a:r>
            <a:r>
              <a:rPr lang="en-US" sz="2400" dirty="0"/>
              <a:t> 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(4/4)</a:t>
            </a:r>
            <a:endParaRPr lang="en-US" dirty="0"/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5100638"/>
          </a:xfrm>
        </p:spPr>
        <p:txBody>
          <a:bodyPr/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We’ll see what to do when the number is too big in our next lecture…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  <p:sp>
        <p:nvSpPr>
          <p:cNvPr id="2134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362585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decimal)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  <p:sp>
        <p:nvSpPr>
          <p:cNvPr id="2136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800" b="1" baseline="-25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685800" y="5410200"/>
            <a:ext cx="84582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 representation: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	     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800" b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ten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213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29035" y="2249488"/>
            <a:ext cx="5362577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729035" y="1447800"/>
            <a:ext cx="5363649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729034" y="2706688"/>
            <a:ext cx="5362577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729036" y="1868488"/>
            <a:ext cx="5362575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729034" y="3163888"/>
            <a:ext cx="5362578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213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47339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478462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1055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3862387" y="2249487"/>
            <a:ext cx="5205413" cy="436563"/>
            <a:chOff x="2208" y="1248"/>
            <a:chExt cx="3423" cy="275"/>
          </a:xfrm>
        </p:grpSpPr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2352" y="1273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2976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4" name="Text Box 10"/>
            <p:cNvSpPr txBox="1">
              <a:spLocks noChangeArrowheads="1"/>
            </p:cNvSpPr>
            <p:nvPr/>
          </p:nvSpPr>
          <p:spPr bwMode="auto">
            <a:xfrm>
              <a:off x="3509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5" name="Text Box 11"/>
            <p:cNvSpPr txBox="1">
              <a:spLocks noChangeArrowheads="1"/>
            </p:cNvSpPr>
            <p:nvPr/>
          </p:nvSpPr>
          <p:spPr bwMode="auto">
            <a:xfrm>
              <a:off x="408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6" name="Text Box 12"/>
            <p:cNvSpPr txBox="1">
              <a:spLocks noChangeArrowheads="1"/>
            </p:cNvSpPr>
            <p:nvPr/>
          </p:nvSpPr>
          <p:spPr bwMode="auto">
            <a:xfrm>
              <a:off x="519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232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auto">
            <a:xfrm>
              <a:off x="2208" y="1296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2848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339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3904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2253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3372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20"/>
          <p:cNvGrpSpPr>
            <a:grpSpLocks/>
          </p:cNvGrpSpPr>
          <p:nvPr/>
        </p:nvGrpSpPr>
        <p:grpSpPr bwMode="auto">
          <a:xfrm>
            <a:off x="3862387" y="1411287"/>
            <a:ext cx="5205413" cy="417513"/>
            <a:chOff x="2208" y="841"/>
            <a:chExt cx="3423" cy="263"/>
          </a:xfrm>
        </p:grpSpPr>
        <p:sp>
          <p:nvSpPr>
            <p:cNvPr id="95" name="Text Box 21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6" name="Text Box 22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32</a:t>
              </a:r>
              <a:endParaRPr lang="en-US" sz="2000"/>
            </a:p>
          </p:txBody>
        </p:sp>
        <p:sp>
          <p:nvSpPr>
            <p:cNvPr id="97" name="Text Box 23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1" name="Text Box 27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2" name="Text Box 28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1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7339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8" name="Text Box 34"/>
          <p:cNvSpPr txBox="1">
            <a:spLocks noChangeArrowheads="1"/>
          </p:cNvSpPr>
          <p:nvPr/>
        </p:nvSpPr>
        <p:spPr bwMode="auto">
          <a:xfrm>
            <a:off x="5478462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61055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110" name="Group 36"/>
          <p:cNvGrpSpPr>
            <a:grpSpLocks/>
          </p:cNvGrpSpPr>
          <p:nvPr/>
        </p:nvGrpSpPr>
        <p:grpSpPr bwMode="auto">
          <a:xfrm>
            <a:off x="3862387" y="2706687"/>
            <a:ext cx="5205413" cy="436563"/>
            <a:chOff x="2208" y="1536"/>
            <a:chExt cx="3423" cy="275"/>
          </a:xfrm>
        </p:grpSpPr>
        <p:sp>
          <p:nvSpPr>
            <p:cNvPr id="111" name="Text Box 37"/>
            <p:cNvSpPr txBox="1">
              <a:spLocks noChangeArrowheads="1"/>
            </p:cNvSpPr>
            <p:nvPr/>
          </p:nvSpPr>
          <p:spPr bwMode="auto">
            <a:xfrm>
              <a:off x="2400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8</a:t>
              </a:r>
              <a:endParaRPr lang="en-US" sz="2000"/>
            </a:p>
          </p:txBody>
        </p:sp>
        <p:sp>
          <p:nvSpPr>
            <p:cNvPr id="112" name="Text Box 38"/>
            <p:cNvSpPr txBox="1">
              <a:spLocks noChangeArrowheads="1"/>
            </p:cNvSpPr>
            <p:nvPr/>
          </p:nvSpPr>
          <p:spPr bwMode="auto">
            <a:xfrm>
              <a:off x="2976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3" name="Text Box 39"/>
            <p:cNvSpPr txBox="1">
              <a:spLocks noChangeArrowheads="1"/>
            </p:cNvSpPr>
            <p:nvPr/>
          </p:nvSpPr>
          <p:spPr bwMode="auto">
            <a:xfrm>
              <a:off x="3509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4" name="Text Box 40"/>
            <p:cNvSpPr txBox="1">
              <a:spLocks noChangeArrowheads="1"/>
            </p:cNvSpPr>
            <p:nvPr/>
          </p:nvSpPr>
          <p:spPr bwMode="auto">
            <a:xfrm>
              <a:off x="408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5" name="Text Box 41"/>
            <p:cNvSpPr txBox="1">
              <a:spLocks noChangeArrowheads="1"/>
            </p:cNvSpPr>
            <p:nvPr/>
          </p:nvSpPr>
          <p:spPr bwMode="auto">
            <a:xfrm>
              <a:off x="519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6" name="Text Box 42"/>
            <p:cNvSpPr txBox="1">
              <a:spLocks noChangeArrowheads="1"/>
            </p:cNvSpPr>
            <p:nvPr/>
          </p:nvSpPr>
          <p:spPr bwMode="auto">
            <a:xfrm>
              <a:off x="5184" y="156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17" name="Rectangle 43"/>
            <p:cNvSpPr>
              <a:spLocks noChangeArrowheads="1"/>
            </p:cNvSpPr>
            <p:nvPr/>
          </p:nvSpPr>
          <p:spPr bwMode="auto">
            <a:xfrm>
              <a:off x="2208" y="158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2848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339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390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Text Box 47"/>
            <p:cNvSpPr txBox="1">
              <a:spLocks noChangeArrowheads="1"/>
            </p:cNvSpPr>
            <p:nvPr/>
          </p:nvSpPr>
          <p:spPr bwMode="auto">
            <a:xfrm>
              <a:off x="2253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22" name="Text Box 48"/>
            <p:cNvSpPr txBox="1">
              <a:spLocks noChangeArrowheads="1"/>
            </p:cNvSpPr>
            <p:nvPr/>
          </p:nvSpPr>
          <p:spPr bwMode="auto">
            <a:xfrm>
              <a:off x="3372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49"/>
          <p:cNvGrpSpPr>
            <a:grpSpLocks/>
          </p:cNvGrpSpPr>
          <p:nvPr/>
        </p:nvGrpSpPr>
        <p:grpSpPr bwMode="auto">
          <a:xfrm>
            <a:off x="3862387" y="1868487"/>
            <a:ext cx="5205413" cy="417513"/>
            <a:chOff x="2208" y="841"/>
            <a:chExt cx="3423" cy="263"/>
          </a:xfrm>
        </p:grpSpPr>
        <p:sp>
          <p:nvSpPr>
            <p:cNvPr id="124" name="Text Box 50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25" name="Text Box 51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26" name="Text Box 52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Text Box 55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0" name="Text Box 56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1" name="Text Box 57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2" name="Rectangle 58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62"/>
          <p:cNvGrpSpPr>
            <a:grpSpLocks/>
          </p:cNvGrpSpPr>
          <p:nvPr/>
        </p:nvGrpSpPr>
        <p:grpSpPr bwMode="auto">
          <a:xfrm>
            <a:off x="3862387" y="3163887"/>
            <a:ext cx="5205413" cy="417513"/>
            <a:chOff x="2208" y="841"/>
            <a:chExt cx="3423" cy="263"/>
          </a:xfrm>
        </p:grpSpPr>
        <p:sp>
          <p:nvSpPr>
            <p:cNvPr id="137" name="Text Box 63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8" name="Text Box 64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39" name="Text Box 65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68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3" name="Text Box 69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4" name="Text Box 70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5" name="Rectangle 71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AutoShape 75"/>
          <p:cNvSpPr>
            <a:spLocks noChangeArrowheads="1"/>
          </p:cNvSpPr>
          <p:nvPr/>
        </p:nvSpPr>
        <p:spPr bwMode="auto">
          <a:xfrm>
            <a:off x="228600" y="3124200"/>
            <a:ext cx="891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conclusion…</a:t>
            </a:r>
            <a:endParaRPr lang="en-US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260" name="Picture 4" descr="altai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581" y="152400"/>
            <a:ext cx="4668838" cy="647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0" name="Rectangle 4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2093061" name="Rectangle 5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093062" name="Rectangle 6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rgbClr val="FFFF00"/>
                </a:solidFill>
              </a:rPr>
              <a:t>Machine  Language Program (MIPS)</a:t>
            </a:r>
          </a:p>
        </p:txBody>
      </p:sp>
      <p:sp>
        <p:nvSpPr>
          <p:cNvPr id="2093063" name="Rectangle 7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chemeClr val="hlink"/>
                </a:solidFill>
              </a:rPr>
              <a:t>Hardware Architecture Description (e.g.,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chemeClr val="hlink"/>
                </a:solidFill>
              </a:rPr>
              <a:t>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93064" name="Line 8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5" name="Rectangle 9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93066" name="Rectangle 10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093067" name="Line 11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8" name="Rectangle 12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093069" name="Rectangle 13"/>
          <p:cNvSpPr>
            <a:spLocks noChangeArrowheads="1"/>
          </p:cNvSpPr>
          <p:nvPr/>
        </p:nvSpPr>
        <p:spPr bwMode="auto">
          <a:xfrm>
            <a:off x="3733800" y="1219200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	temp 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err="1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 = v[k+1]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[k+1] = temp;</a:t>
            </a:r>
            <a:endParaRPr lang="en-US" sz="1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 smtClean="0"/>
              <a:t>61C Levels of Representation (abstractions)</a:t>
            </a:r>
            <a:endParaRPr lang="en-US" sz="3600" dirty="0"/>
          </a:p>
        </p:txBody>
      </p:sp>
      <p:sp>
        <p:nvSpPr>
          <p:cNvPr id="2093070" name="Rectangle 14"/>
          <p:cNvSpPr>
            <a:spLocks noGrp="1" noChangeArrowheads="1"/>
          </p:cNvSpPr>
          <p:nvPr>
            <p:ph idx="1"/>
          </p:nvPr>
        </p:nvSpPr>
        <p:spPr>
          <a:xfrm>
            <a:off x="4114800" y="1981200"/>
            <a:ext cx="2667000" cy="1000125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$s2)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2093071" name="Rectangle 15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2" name="Rectangle 16"/>
          <p:cNvSpPr>
            <a:spLocks noChangeArrowheads="1"/>
          </p:cNvSpPr>
          <p:nvPr/>
        </p:nvSpPr>
        <p:spPr bwMode="auto">
          <a:xfrm>
            <a:off x="4038600" y="304800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0000 1001 1100 0110 1010 1111 0101 1000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1010 1111 0101 1000 0000 1001 1100 0110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1100 0110 1010 1111 0101 1000 0000 1001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0101 1000 0000 1001 1100 0110 1010 1111</a:t>
            </a:r>
            <a:r>
              <a:rPr lang="en-US" sz="1400" dirty="0">
                <a:solidFill>
                  <a:srgbClr val="FFFF00"/>
                </a:solidFill>
                <a:latin typeface="Courier" pitchFamily="-65" charset="0"/>
              </a:rPr>
              <a:t> </a:t>
            </a:r>
          </a:p>
        </p:txBody>
      </p:sp>
      <p:sp>
        <p:nvSpPr>
          <p:cNvPr id="2093073" name="Rectangle 17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4" name="Line 18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5" name="Rectangle 19"/>
          <p:cNvSpPr>
            <a:spLocks noChangeArrowheads="1"/>
          </p:cNvSpPr>
          <p:nvPr/>
        </p:nvSpPr>
        <p:spPr bwMode="auto">
          <a:xfrm>
            <a:off x="381000" y="5822950"/>
            <a:ext cx="37338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/>
              <a:t>Logic Circuit Description (Circuit Schematic Diagrams)</a:t>
            </a:r>
          </a:p>
        </p:txBody>
      </p:sp>
      <p:sp>
        <p:nvSpPr>
          <p:cNvPr id="2093076" name="Line 20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7" name="Rectangle 21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cxnSp>
        <p:nvCxnSpPr>
          <p:cNvPr id="2093078" name="AutoShape 22"/>
          <p:cNvCxnSpPr>
            <a:cxnSpLocks noChangeShapeType="1"/>
            <a:stCxn id="2093081" idx="1"/>
            <a:endCxn id="2093081" idx="1"/>
          </p:cNvCxnSpPr>
          <p:nvPr/>
        </p:nvCxnSpPr>
        <p:spPr bwMode="auto">
          <a:xfrm>
            <a:off x="6019800" y="5344974"/>
            <a:ext cx="1588" cy="1588"/>
          </a:xfrm>
          <a:prstGeom prst="bentConnector3">
            <a:avLst>
              <a:gd name="adj1" fmla="val 47984887"/>
            </a:avLst>
          </a:prstGeom>
          <a:noFill/>
          <a:ln w="12700">
            <a:noFill/>
            <a:miter lim="800000"/>
            <a:headEnd/>
            <a:tailEnd type="triangle" w="med" len="med"/>
          </a:ln>
          <a:effectLst/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4038600"/>
            <a:ext cx="1730375" cy="1447800"/>
            <a:chOff x="3216" y="2544"/>
            <a:chExt cx="1090" cy="912"/>
          </a:xfrm>
        </p:grpSpPr>
        <p:sp>
          <p:nvSpPr>
            <p:cNvPr id="2093080" name="Rectangle 24"/>
            <p:cNvSpPr>
              <a:spLocks noChangeArrowheads="1"/>
            </p:cNvSpPr>
            <p:nvPr/>
          </p:nvSpPr>
          <p:spPr bwMode="auto">
            <a:xfrm>
              <a:off x="3312" y="2688"/>
              <a:ext cx="994" cy="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Register File</a:t>
              </a:r>
              <a:endParaRPr lang="en-US" sz="2000"/>
            </a:p>
          </p:txBody>
        </p:sp>
        <p:sp>
          <p:nvSpPr>
            <p:cNvPr id="2093081" name="AutoShape 25"/>
            <p:cNvSpPr>
              <a:spLocks noChangeArrowheads="1"/>
            </p:cNvSpPr>
            <p:nvPr/>
          </p:nvSpPr>
          <p:spPr bwMode="auto">
            <a:xfrm>
              <a:off x="3456" y="3003"/>
              <a:ext cx="672" cy="3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093082" name="Line 26"/>
            <p:cNvSpPr>
              <a:spLocks noChangeShapeType="1"/>
            </p:cNvSpPr>
            <p:nvPr/>
          </p:nvSpPr>
          <p:spPr bwMode="auto">
            <a:xfrm>
              <a:off x="3600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3" name="Line 27"/>
            <p:cNvSpPr>
              <a:spLocks noChangeShapeType="1"/>
            </p:cNvSpPr>
            <p:nvPr/>
          </p:nvSpPr>
          <p:spPr bwMode="auto">
            <a:xfrm>
              <a:off x="3888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4" name="Line 28"/>
            <p:cNvSpPr>
              <a:spLocks noChangeShapeType="1"/>
            </p:cNvSpPr>
            <p:nvPr/>
          </p:nvSpPr>
          <p:spPr bwMode="auto">
            <a:xfrm>
              <a:off x="3792" y="336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5" name="Line 29"/>
            <p:cNvSpPr>
              <a:spLocks noChangeShapeType="1"/>
            </p:cNvSpPr>
            <p:nvPr/>
          </p:nvSpPr>
          <p:spPr bwMode="auto">
            <a:xfrm flipH="1">
              <a:off x="321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6" name="Line 30"/>
            <p:cNvSpPr>
              <a:spLocks noChangeShapeType="1"/>
            </p:cNvSpPr>
            <p:nvPr/>
          </p:nvSpPr>
          <p:spPr bwMode="auto">
            <a:xfrm flipV="1">
              <a:off x="3216" y="254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7" name="Line 31"/>
            <p:cNvSpPr>
              <a:spLocks noChangeShapeType="1"/>
            </p:cNvSpPr>
            <p:nvPr/>
          </p:nvSpPr>
          <p:spPr bwMode="auto">
            <a:xfrm>
              <a:off x="3216" y="25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8" name="Line 32"/>
            <p:cNvSpPr>
              <a:spLocks noChangeShapeType="1"/>
            </p:cNvSpPr>
            <p:nvPr/>
          </p:nvSpPr>
          <p:spPr bwMode="auto">
            <a:xfrm>
              <a:off x="3696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95800" y="5562600"/>
            <a:ext cx="2057400" cy="1143000"/>
            <a:chOff x="4176" y="3072"/>
            <a:chExt cx="1296" cy="720"/>
          </a:xfrm>
        </p:grpSpPr>
        <p:sp>
          <p:nvSpPr>
            <p:cNvPr id="2093090" name="Rectangle 34"/>
            <p:cNvSpPr>
              <a:spLocks noChangeArrowheads="1"/>
            </p:cNvSpPr>
            <p:nvPr/>
          </p:nvSpPr>
          <p:spPr bwMode="auto">
            <a:xfrm>
              <a:off x="4176" y="3072"/>
              <a:ext cx="1296" cy="72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093091" name="Picture 35" descr="gat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3072"/>
              <a:ext cx="1296" cy="699"/>
            </a:xfrm>
            <a:prstGeom prst="rect">
              <a:avLst/>
            </a:prstGeom>
            <a:noFill/>
          </p:spPr>
        </p:pic>
      </p:grpSp>
      <p:sp>
        <p:nvSpPr>
          <p:cNvPr id="39" name="Rounded Rectangle 38"/>
          <p:cNvSpPr/>
          <p:nvPr/>
        </p:nvSpPr>
        <p:spPr>
          <a:xfrm>
            <a:off x="381000" y="2057400"/>
            <a:ext cx="8305800" cy="1905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9" grpId="0" autoUpdateAnimBg="0"/>
      <p:bldP spid="2093070" grpId="0" autoUpdateAnimBg="0"/>
      <p:bldP spid="2093072" grpId="0" autoUpdateAnimBg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762000"/>
          </a:xfrm>
        </p:spPr>
        <p:txBody>
          <a:bodyPr/>
          <a:lstStyle/>
          <a:p>
            <a:r>
              <a:rPr lang="en-US" dirty="0" smtClean="0"/>
              <a:t>Overview – Instruction </a:t>
            </a:r>
            <a:r>
              <a:rPr lang="en-US" dirty="0"/>
              <a:t>R</a:t>
            </a:r>
            <a:r>
              <a:rPr lang="en-US" dirty="0" smtClean="0"/>
              <a:t>epresentation</a:t>
            </a:r>
            <a:endParaRPr lang="en-US" dirty="0"/>
          </a:p>
        </p:txBody>
      </p:sp>
      <p:sp>
        <p:nvSpPr>
          <p:cNvPr id="209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idea: stored program</a:t>
            </a:r>
          </a:p>
          <a:p>
            <a:pPr lvl="1"/>
            <a:r>
              <a:rPr lang="en-US" dirty="0" smtClean="0"/>
              <a:t> consequences of stored program</a:t>
            </a:r>
          </a:p>
          <a:p>
            <a:r>
              <a:rPr lang="en-US" dirty="0" smtClean="0"/>
              <a:t>Instructions as numbers</a:t>
            </a:r>
          </a:p>
          <a:p>
            <a:r>
              <a:rPr lang="en-US" dirty="0" smtClean="0"/>
              <a:t>Instruction encoding </a:t>
            </a:r>
          </a:p>
          <a:p>
            <a:r>
              <a:rPr lang="en-US" dirty="0" smtClean="0"/>
              <a:t>MIPS instruction format for Add instructions</a:t>
            </a:r>
          </a:p>
          <a:p>
            <a:r>
              <a:rPr lang="en-US" dirty="0" smtClean="0"/>
              <a:t>MIPS instruction format for Immediate, Data transfer instructions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Idea: Stored-Program Concept</a:t>
            </a:r>
            <a:endParaRPr lang="en-US"/>
          </a:p>
        </p:txBody>
      </p:sp>
      <p:sp>
        <p:nvSpPr>
          <p:cNvPr id="209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built on 2 key principles:</a:t>
            </a:r>
          </a:p>
          <a:p>
            <a:pPr lvl="1"/>
            <a:r>
              <a:rPr lang="en-US" dirty="0" smtClean="0"/>
              <a:t>Instructions are represented as bit patterns - can think of these as numbers.</a:t>
            </a:r>
          </a:p>
          <a:p>
            <a:pPr lvl="1"/>
            <a:r>
              <a:rPr lang="en-US" dirty="0" smtClean="0"/>
              <a:t>Therefore, entire programs can be stored in memory to be read or written just like data.</a:t>
            </a:r>
          </a:p>
          <a:p>
            <a:r>
              <a:rPr lang="en-US" dirty="0" smtClean="0"/>
              <a:t>Simplifies SW/HW of computer systems: </a:t>
            </a:r>
          </a:p>
          <a:p>
            <a:pPr lvl="1"/>
            <a:r>
              <a:rPr lang="en-US" dirty="0" smtClean="0"/>
              <a:t>Memory technology for data also used for programs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839200" cy="914400"/>
          </a:xfrm>
        </p:spPr>
        <p:txBody>
          <a:bodyPr/>
          <a:lstStyle/>
          <a:p>
            <a:r>
              <a:rPr lang="en-US" dirty="0" smtClean="0"/>
              <a:t>Consequence #1: Everything Addressed</a:t>
            </a:r>
            <a:endParaRPr lang="en-US" dirty="0"/>
          </a:p>
        </p:txBody>
      </p:sp>
      <p:sp>
        <p:nvSpPr>
          <p:cNvPr id="209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Unconstrained use of addresses can lead to nasty bugs; up to you in C; limits in Java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One register keeps address of instruction being executed: </a:t>
            </a:r>
            <a:r>
              <a:rPr lang="en-US" sz="2800" b="1" dirty="0" smtClean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Basically a pointer to memory: Intel calls it Instruction Address Pointer, a better name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762000"/>
          </a:xfrm>
        </p:spPr>
        <p:txBody>
          <a:bodyPr/>
          <a:lstStyle/>
          <a:p>
            <a:r>
              <a:rPr lang="en-US" dirty="0" smtClean="0"/>
              <a:t>Consequence #2: Binary Compatibility</a:t>
            </a:r>
            <a:endParaRPr lang="en-US" dirty="0"/>
          </a:p>
        </p:txBody>
      </p:sp>
      <p:sp>
        <p:nvSpPr>
          <p:cNvPr id="210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Different version for </a:t>
            </a:r>
            <a:r>
              <a:rPr lang="en-US" sz="2400" dirty="0" smtClean="0">
                <a:solidFill>
                  <a:schemeClr val="accent2"/>
                </a:solidFill>
              </a:rPr>
              <a:t>Macintoshes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 compatible” instruction set evolving over time</a:t>
            </a:r>
          </a:p>
          <a:p>
            <a:r>
              <a:rPr lang="en-US" sz="2800" dirty="0" smtClean="0"/>
              <a:t>Selection of Intel 8086 in 1981 for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IBM PC is major reason latest PCs still use 80x86 instruction set (Pentium 4); could still run program from 1981 PC today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(1/2)</a:t>
            </a:r>
            <a:endParaRPr lang="en-US"/>
          </a:p>
        </p:txBody>
      </p:sp>
      <p:sp>
        <p:nvSpPr>
          <p:cNvPr id="210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all data we work with is in words (32-bit blocks):</a:t>
            </a:r>
          </a:p>
          <a:p>
            <a:pPr lvl="1"/>
            <a:r>
              <a:rPr lang="en-US" dirty="0" smtClean="0"/>
              <a:t>Each register is a word.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both access memory one word at a time.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Computer only understands 1s and 0s, so “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 wants simplicity: since data is in words, make instructions be words too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(2/2)</a:t>
            </a:r>
            <a:endParaRPr lang="en-US"/>
          </a:p>
        </p:txBody>
      </p:sp>
      <p:sp>
        <p:nvSpPr>
          <p:cNvPr id="210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word is 32 bits, so divide instruction word into “</a:t>
            </a:r>
            <a:r>
              <a:rPr lang="en-US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Each field tells processor something about instruction.</a:t>
            </a:r>
          </a:p>
          <a:p>
            <a:r>
              <a:rPr lang="en-US" dirty="0" smtClean="0"/>
              <a:t>We could define different fields for each instruction, but MIPS is based on simplicity, so define 3 basic types of 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35783</TotalTime>
  <Pages>47</Pages>
  <Words>1948</Words>
  <Application>Microsoft Office PowerPoint</Application>
  <PresentationFormat>Letter Paper (8.5x11 in)</PresentationFormat>
  <Paragraphs>325</Paragraphs>
  <Slides>28</Slides>
  <Notes>27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4" baseType="lpstr">
      <vt:lpstr>ＭＳ Ｐゴシック</vt:lpstr>
      <vt:lpstr>18 VAG Rounded Bold   07390</vt:lpstr>
      <vt:lpstr>18 VAG Rounded Light   02390</vt:lpstr>
      <vt:lpstr>18 VAG Rounded Thin   55390</vt:lpstr>
      <vt:lpstr>AppleGaramond Bd</vt:lpstr>
      <vt:lpstr>Arial</vt:lpstr>
      <vt:lpstr>Corbel</vt:lpstr>
      <vt:lpstr>Courier</vt:lpstr>
      <vt:lpstr>Courier New</vt:lpstr>
      <vt:lpstr>Helvetica</vt:lpstr>
      <vt:lpstr>Times</vt:lpstr>
      <vt:lpstr>Times New Roman</vt:lpstr>
      <vt:lpstr>Wingdings</vt:lpstr>
      <vt:lpstr>Wingdings 2</vt:lpstr>
      <vt:lpstr>Wingdings 3</vt:lpstr>
      <vt:lpstr>Metro</vt:lpstr>
      <vt:lpstr>“so many gadgets, so many aches” - NYT</vt:lpstr>
      <vt:lpstr>Review</vt:lpstr>
      <vt:lpstr>61C Levels of Representation (abstractions)</vt:lpstr>
      <vt:lpstr>Overview – Instruction Representation</vt:lpstr>
      <vt:lpstr>Big Idea: Stored-Program Concept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R-Format Example (1/2)</vt:lpstr>
      <vt:lpstr>R-Format Example (2/2)</vt:lpstr>
      <vt:lpstr>Administrivia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Peer Instruction</vt:lpstr>
      <vt:lpstr>Peer Instruction Answer</vt:lpstr>
      <vt:lpstr>In conclusion…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zach</cp:lastModifiedBy>
  <cp:revision>2445</cp:revision>
  <cp:lastPrinted>2013-02-06T06:45:28Z</cp:lastPrinted>
  <dcterms:created xsi:type="dcterms:W3CDTF">2011-09-13T09:23:18Z</dcterms:created>
  <dcterms:modified xsi:type="dcterms:W3CDTF">2013-02-06T06:47:21Z</dcterms:modified>
</cp:coreProperties>
</file>