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3"/>
  </p:notesMasterIdLst>
  <p:handoutMasterIdLst>
    <p:handoutMasterId r:id="rId54"/>
  </p:handoutMasterIdLst>
  <p:sldIdLst>
    <p:sldId id="634" r:id="rId2"/>
    <p:sldId id="688" r:id="rId3"/>
    <p:sldId id="636" r:id="rId4"/>
    <p:sldId id="628" r:id="rId5"/>
    <p:sldId id="598" r:id="rId6"/>
    <p:sldId id="605" r:id="rId7"/>
    <p:sldId id="647" r:id="rId8"/>
    <p:sldId id="650" r:id="rId9"/>
    <p:sldId id="652" r:id="rId10"/>
    <p:sldId id="651" r:id="rId11"/>
    <p:sldId id="653" r:id="rId12"/>
    <p:sldId id="654" r:id="rId13"/>
    <p:sldId id="613" r:id="rId14"/>
    <p:sldId id="615" r:id="rId15"/>
    <p:sldId id="616" r:id="rId16"/>
    <p:sldId id="691" r:id="rId17"/>
    <p:sldId id="692" r:id="rId18"/>
    <p:sldId id="648" r:id="rId19"/>
    <p:sldId id="617" r:id="rId20"/>
    <p:sldId id="618" r:id="rId21"/>
    <p:sldId id="619" r:id="rId22"/>
    <p:sldId id="621" r:id="rId23"/>
    <p:sldId id="656" r:id="rId24"/>
    <p:sldId id="693" r:id="rId25"/>
    <p:sldId id="694" r:id="rId26"/>
    <p:sldId id="695" r:id="rId27"/>
    <p:sldId id="696" r:id="rId28"/>
    <p:sldId id="697" r:id="rId29"/>
    <p:sldId id="690" r:id="rId30"/>
    <p:sldId id="659" r:id="rId31"/>
    <p:sldId id="660" r:id="rId32"/>
    <p:sldId id="662" r:id="rId33"/>
    <p:sldId id="663" r:id="rId34"/>
    <p:sldId id="689" r:id="rId35"/>
    <p:sldId id="661" r:id="rId36"/>
    <p:sldId id="664" r:id="rId37"/>
    <p:sldId id="665" r:id="rId38"/>
    <p:sldId id="666" r:id="rId39"/>
    <p:sldId id="667" r:id="rId40"/>
    <p:sldId id="675" r:id="rId41"/>
    <p:sldId id="676" r:id="rId42"/>
    <p:sldId id="677" r:id="rId43"/>
    <p:sldId id="678" r:id="rId44"/>
    <p:sldId id="679" r:id="rId45"/>
    <p:sldId id="680" r:id="rId46"/>
    <p:sldId id="681" r:id="rId47"/>
    <p:sldId id="682" r:id="rId48"/>
    <p:sldId id="683" r:id="rId49"/>
    <p:sldId id="684" r:id="rId50"/>
    <p:sldId id="685" r:id="rId51"/>
    <p:sldId id="686" r:id="rId5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860"/>
    <a:srgbClr val="F79646"/>
    <a:srgbClr val="FF66A0"/>
    <a:srgbClr val="408000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5" autoAdjust="0"/>
  </p:normalViewPr>
  <p:slideViewPr>
    <p:cSldViewPr snapToGrid="0">
      <p:cViewPr varScale="1">
        <p:scale>
          <a:sx n="84" d="100"/>
          <a:sy n="84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007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492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r>
              <a:rPr lang="en-US" dirty="0" smtClean="0"/>
              <a:t>Be very</a:t>
            </a:r>
            <a:r>
              <a:rPr lang="en-US" baseline="0" dirty="0" smtClean="0"/>
              <a:t> careful!  Some instructions whose names include ‘unsigned’ still sign extend their </a:t>
            </a:r>
            <a:r>
              <a:rPr lang="en-US" baseline="0" dirty="0" err="1" smtClean="0"/>
              <a:t>immediates</a:t>
            </a:r>
            <a:r>
              <a:rPr lang="en-US" baseline="0" dirty="0" smtClean="0"/>
              <a:t> (e.g. </a:t>
            </a:r>
            <a:r>
              <a:rPr lang="en-US" baseline="0" dirty="0" err="1" smtClean="0"/>
              <a:t>addiu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sltiu</a:t>
            </a:r>
            <a:r>
              <a:rPr lang="en-US" baseline="0" dirty="0" smtClean="0"/>
              <a:t>)!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will see, jumping instructions</a:t>
            </a:r>
            <a:r>
              <a:rPr lang="en-US" baseline="0" dirty="0" smtClean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4363"/>
            <a:ext cx="4784725" cy="358933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" y="4560037"/>
            <a:ext cx="6306035" cy="432029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2" tIns="48320" rIns="96642" bIns="4832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00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36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814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1043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167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010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2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4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45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30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20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28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8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7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IPS_architectur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Guest Lecturer: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2/11/2013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Spring 2013 -- Lecture #9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 </a:t>
            </a:r>
            <a:r>
              <a:rPr lang="en-US" i="1" dirty="0" smtClean="0"/>
              <a:t>MIPS Instruction</a:t>
            </a:r>
          </a:p>
          <a:p>
            <a:r>
              <a:rPr lang="en-US" i="1" dirty="0" smtClean="0"/>
              <a:t>Representation II</a:t>
            </a:r>
          </a:p>
        </p:txBody>
      </p:sp>
    </p:spTree>
    <p:extLst>
      <p:ext uri="{BB962C8B-B14F-4D97-AF65-F5344CB8AC3E}">
        <p14:creationId xmlns="" xmlns:p14="http://schemas.microsoft.com/office/powerpoint/2010/main" val="16897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PC-Relative 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PC-Relative Addressing:</a:t>
            </a:r>
            <a:r>
              <a:rPr lang="en-US" dirty="0" smtClean="0"/>
              <a:t>  Use the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field as a two’s complement offset to PC</a:t>
            </a:r>
          </a:p>
          <a:p>
            <a:pPr lvl="1"/>
            <a:r>
              <a:rPr lang="en-US" dirty="0" smtClean="0"/>
              <a:t>Branches generally change the PC by a small amount</a:t>
            </a:r>
          </a:p>
          <a:p>
            <a:pPr lvl="1"/>
            <a:r>
              <a:rPr lang="en-US" dirty="0" smtClean="0"/>
              <a:t>Can specify ± 2</a:t>
            </a:r>
            <a:r>
              <a:rPr lang="en-US" baseline="30000" dirty="0" smtClean="0"/>
              <a:t>15</a:t>
            </a:r>
            <a:r>
              <a:rPr lang="en-US" dirty="0" smtClean="0"/>
              <a:t> addresses from the PC</a:t>
            </a:r>
          </a:p>
          <a:p>
            <a:endParaRPr lang="en-US" dirty="0" smtClean="0"/>
          </a:p>
          <a:p>
            <a:r>
              <a:rPr lang="en-US" dirty="0" smtClean="0"/>
              <a:t>So just how much of memory can we reach?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Reach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Recall:</a:t>
            </a:r>
            <a:r>
              <a:rPr lang="en-US" dirty="0" smtClean="0"/>
              <a:t>  MIPS uses 32-bit addresses</a:t>
            </a:r>
          </a:p>
          <a:p>
            <a:pPr lvl="1"/>
            <a:r>
              <a:rPr lang="en-US" dirty="0" smtClean="0"/>
              <a:t>Memory is byte-addressed</a:t>
            </a:r>
          </a:p>
          <a:p>
            <a:r>
              <a:rPr lang="en-US" dirty="0" smtClean="0"/>
              <a:t>Instructions are </a:t>
            </a:r>
            <a:r>
              <a:rPr lang="en-US" i="1" dirty="0" smtClean="0"/>
              <a:t>word-aligned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Address is always multiple of 4 (in bytes), meaning it ends with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>
                <a:latin typeface="+mj-lt"/>
                <a:cs typeface="Courier New" pitchFamily="49" charset="0"/>
              </a:rPr>
              <a:t> in binary</a:t>
            </a:r>
          </a:p>
          <a:p>
            <a:pPr lvl="1"/>
            <a:r>
              <a:rPr lang="en-US" dirty="0" smtClean="0"/>
              <a:t>Number of bytes to add to the PC will always be a multiple of 4</a:t>
            </a:r>
          </a:p>
          <a:p>
            <a:r>
              <a:rPr lang="en-US" dirty="0" smtClean="0"/>
              <a:t>Immediate specifies words instead of bytes</a:t>
            </a:r>
          </a:p>
          <a:p>
            <a:pPr lvl="1"/>
            <a:r>
              <a:rPr lang="en-US" dirty="0" smtClean="0"/>
              <a:t>Can now branch ± 2</a:t>
            </a:r>
            <a:r>
              <a:rPr lang="en-US" baseline="30000" dirty="0" smtClean="0"/>
              <a:t>15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can reach 2</a:t>
            </a:r>
            <a:r>
              <a:rPr lang="en-US" baseline="30000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 instructions = 2</a:t>
            </a:r>
            <a:r>
              <a:rPr lang="en-US" baseline="30000" dirty="0" smtClean="0">
                <a:solidFill>
                  <a:srgbClr val="FF0000"/>
                </a:solidFill>
              </a:rPr>
              <a:t>18</a:t>
            </a:r>
            <a:r>
              <a:rPr lang="en-US" dirty="0" smtClean="0">
                <a:solidFill>
                  <a:srgbClr val="FF0000"/>
                </a:solidFill>
              </a:rPr>
              <a:t> bytes around PC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Calculation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PC + 4 =</a:t>
            </a:r>
            <a:r>
              <a:rPr lang="en-US" dirty="0" smtClean="0"/>
              <a:t>	next instruction</a:t>
            </a:r>
          </a:p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Observations: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is number of instructions to jump (remember, specifies words) either forward (+) or backwards (–)</a:t>
            </a:r>
          </a:p>
          <a:p>
            <a:pPr lvl="1"/>
            <a:r>
              <a:rPr lang="en-US" dirty="0" smtClean="0"/>
              <a:t>Branch from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 smtClean="0"/>
              <a:t> for hardware reasons; will be clear why later in the course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24" charset="0"/>
              </a:rPr>
              <a:t>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I-Format fields: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	(look </a:t>
            </a:r>
            <a:r>
              <a:rPr lang="en-US" dirty="0"/>
              <a:t>up </a:t>
            </a:r>
            <a:r>
              <a:rPr lang="en-US" dirty="0" smtClean="0"/>
              <a:t>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(second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/>
              <a:t>= ???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64629" y="1371600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Start counting from instruction AFTER the branch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057" y="2623457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37560" y="5715001"/>
            <a:ext cx="548640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93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3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 on PC-addressing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Does the value in branch immediate field change if we move the code?</a:t>
            </a:r>
          </a:p>
          <a:p>
            <a:pPr lvl="1"/>
            <a:r>
              <a:rPr lang="en-US" dirty="0" smtClean="0"/>
              <a:t>If moving individual lines of code, then yes</a:t>
            </a:r>
          </a:p>
          <a:p>
            <a:pPr lvl="1"/>
            <a:r>
              <a:rPr lang="en-US" dirty="0" smtClean="0"/>
              <a:t>If moving all of code, then no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pPr lvl="1"/>
            <a:r>
              <a:rPr lang="en-US" dirty="0" smtClean="0"/>
              <a:t>Other instructions save us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--&gt;      j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Branching and PC-Relative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 Part 1 due Sunday 2/17</a:t>
            </a:r>
          </a:p>
          <a:p>
            <a:pPr lvl="1"/>
            <a:r>
              <a:rPr lang="en-US" dirty="0" smtClean="0"/>
              <a:t>No homework! (still have discussion and lab)</a:t>
            </a:r>
          </a:p>
          <a:p>
            <a:pPr lvl="1"/>
            <a:r>
              <a:rPr lang="en-US" dirty="0" smtClean="0"/>
              <a:t>Solo project</a:t>
            </a:r>
          </a:p>
          <a:p>
            <a:r>
              <a:rPr lang="en-US" dirty="0" smtClean="0"/>
              <a:t>Midterm in 3 weeks (3/4)</a:t>
            </a:r>
          </a:p>
          <a:p>
            <a:pPr lvl="1"/>
            <a:r>
              <a:rPr lang="en-US" dirty="0" smtClean="0"/>
              <a:t>Never too early to start looking at past exams</a:t>
            </a:r>
          </a:p>
          <a:p>
            <a:pPr lvl="1"/>
            <a:r>
              <a:rPr lang="en-US" dirty="0" smtClean="0"/>
              <a:t>Midterm Review:  Fri 3/1, 6-9pm, 2050 VLSB </a:t>
            </a:r>
            <a:br>
              <a:rPr lang="en-US" dirty="0" smtClean="0"/>
            </a:br>
            <a:r>
              <a:rPr lang="en-US" dirty="0" smtClean="0"/>
              <a:t>(this room!)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2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For branches, we assumed that we won’t want to branch too far, so we can specify a </a:t>
            </a:r>
            <a:r>
              <a:rPr lang="en-US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the PC</a:t>
            </a:r>
          </a:p>
          <a:p>
            <a:r>
              <a:rPr lang="en-US" dirty="0" smtClean="0"/>
              <a:t>For general jumps (</a:t>
            </a:r>
            <a:r>
              <a:rPr lang="en-US" dirty="0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Ideally, we would specify a 32-bit memory address to jump to</a:t>
            </a:r>
          </a:p>
          <a:p>
            <a:pPr lvl="1"/>
            <a:r>
              <a:rPr lang="en-US" dirty="0" smtClean="0"/>
              <a:t>Unfortunately, we can’t fit both a 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a 32-bit address into a single 32-bit word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Simplifying MIPS:</a:t>
            </a:r>
            <a:r>
              <a:rPr lang="en-US" dirty="0" smtClean="0"/>
              <a:t> Define instructions to be same size as data word (one word) so that they can use the same memory</a:t>
            </a:r>
          </a:p>
          <a:p>
            <a:pPr lvl="1"/>
            <a:r>
              <a:rPr lang="en-US" dirty="0" smtClean="0"/>
              <a:t>Computer actually stores programs as a series of these 32-bit numbers</a:t>
            </a:r>
          </a:p>
          <a:p>
            <a:r>
              <a:rPr lang="en-US" b="1" dirty="0" smtClean="0"/>
              <a:t>MIPS Machine Language Instruction: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74320" y="5212080"/>
            <a:ext cx="8449056" cy="492443"/>
            <a:chOff x="274320" y="2633472"/>
            <a:chExt cx="8449056" cy="492443"/>
          </a:xfrm>
        </p:grpSpPr>
        <p:grpSp>
          <p:nvGrpSpPr>
            <p:cNvPr id="44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5760" y="5760720"/>
            <a:ext cx="8357616" cy="492443"/>
            <a:chOff x="365760" y="3182112"/>
            <a:chExt cx="8357616" cy="492443"/>
          </a:xfrm>
        </p:grpSpPr>
        <p:grpSp>
          <p:nvGrpSpPr>
            <p:cNvPr id="53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9191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Define two “fields” of these bit widths: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b="1" dirty="0" smtClean="0"/>
              <a:t>Key Concepts:</a:t>
            </a:r>
          </a:p>
          <a:p>
            <a:pPr lvl="1"/>
            <a:r>
              <a:rPr lang="en-US" dirty="0" smtClean="0"/>
              <a:t>Keep </a:t>
            </a:r>
            <a:r>
              <a:rPr lang="en-US" sz="2600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</a:t>
            </a:r>
            <a:br>
              <a:rPr lang="en-US" dirty="0" smtClean="0"/>
            </a:br>
            <a:r>
              <a:rPr lang="en-US" dirty="0" smtClean="0"/>
              <a:t>I-Format for consistency</a:t>
            </a:r>
          </a:p>
          <a:p>
            <a:pPr lvl="1"/>
            <a:r>
              <a:rPr lang="en-US" dirty="0" smtClean="0"/>
              <a:t>Collapse all other fields to make room for large target address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3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3192" y="3154680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specify 2</a:t>
            </a:r>
            <a:r>
              <a:rPr lang="en-US" baseline="30000" dirty="0" smtClean="0"/>
              <a:t>26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Still going to word-aligned instructions, so add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 as last two bits (multiply by 4)</a:t>
            </a:r>
          </a:p>
          <a:p>
            <a:pPr lvl="1"/>
            <a:r>
              <a:rPr lang="en-US" dirty="0" smtClean="0"/>
              <a:t>This brings us to 28 bits of a 32-bit address</a:t>
            </a:r>
          </a:p>
          <a:p>
            <a:r>
              <a:rPr lang="en-US" dirty="0" smtClean="0"/>
              <a:t>Take the 4 highest order bits from the PC</a:t>
            </a:r>
          </a:p>
          <a:p>
            <a:pPr lvl="1"/>
            <a:r>
              <a:rPr lang="en-US" dirty="0" smtClean="0"/>
              <a:t>Cannot reach </a:t>
            </a:r>
            <a:r>
              <a:rPr lang="en-US" i="1" dirty="0" smtClean="0"/>
              <a:t>everywhere</a:t>
            </a:r>
            <a:r>
              <a:rPr lang="en-US" dirty="0" smtClean="0"/>
              <a:t>, but adequate almost all of the time, since programs aren’t that long</a:t>
            </a:r>
          </a:p>
          <a:p>
            <a:pPr lvl="1"/>
            <a:r>
              <a:rPr lang="en-US" dirty="0" smtClean="0"/>
              <a:t>Only problematic if code straddles a 256MB boundary</a:t>
            </a:r>
          </a:p>
          <a:p>
            <a:r>
              <a:rPr lang="en-US" dirty="0" smtClean="0"/>
              <a:t>If necessary, use 2 jumps or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(R-Format) instead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Jump instruction: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PC = {</a:t>
            </a:r>
            <a:r>
              <a:rPr lang="en-US" dirty="0" smtClean="0">
                <a:solidFill>
                  <a:srgbClr val="FF0000"/>
                </a:solidFill>
              </a:rPr>
              <a:t> (PC+4)[</a:t>
            </a:r>
            <a:r>
              <a:rPr lang="en-US" dirty="0">
                <a:solidFill>
                  <a:srgbClr val="FF0000"/>
                </a:solidFill>
              </a:rPr>
              <a:t>31..28], target address, 00 }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, , } means </a:t>
            </a:r>
            <a:r>
              <a:rPr lang="en-US" dirty="0" smtClean="0"/>
              <a:t>concatenation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 4 bits , 26 bits , 2 bits } = 32 bit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Book uses || instead</a:t>
            </a:r>
            <a:endParaRPr lang="en-US" dirty="0"/>
          </a:p>
          <a:p>
            <a:pPr lvl="1"/>
            <a:r>
              <a:rPr lang="en-US" dirty="0" smtClean="0"/>
              <a:t>Array indexing:  [31..28] means highest 4 bits</a:t>
            </a:r>
          </a:p>
          <a:p>
            <a:pPr lvl="1"/>
            <a:r>
              <a:rPr lang="en-US" dirty="0" smtClean="0"/>
              <a:t>For hardware reasons, use PC+4 instead of PC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4066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combining two C files into one executable, we can compile them independently and then merge them together.  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merging two or more binaries: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Jump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Branch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14400" y="4297680"/>
            <a:ext cx="1645920" cy="2012554"/>
            <a:chOff x="1273629" y="4197096"/>
            <a:chExt cx="1645920" cy="2012554"/>
          </a:xfrm>
        </p:grpSpPr>
        <p:grpSp>
          <p:nvGrpSpPr>
            <p:cNvPr id="2" name="Group 17"/>
            <p:cNvGrpSpPr/>
            <p:nvPr/>
          </p:nvGrpSpPr>
          <p:grpSpPr>
            <a:xfrm>
              <a:off x="1273629" y="4197096"/>
              <a:ext cx="1645920" cy="2012554"/>
              <a:chOff x="7955280" y="3293581"/>
              <a:chExt cx="1645920" cy="2012554"/>
            </a:xfrm>
          </p:grpSpPr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8046720" y="3657601"/>
                <a:ext cx="1469571" cy="549693"/>
                <a:chOff x="960651" y="1743728"/>
                <a:chExt cx="1469525" cy="412277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33118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4" name="Group 2"/>
              <p:cNvGrpSpPr/>
              <p:nvPr/>
            </p:nvGrpSpPr>
            <p:grpSpPr>
              <a:xfrm>
                <a:off x="8046720" y="4023360"/>
                <a:ext cx="1469571" cy="564852"/>
                <a:chOff x="960438" y="3240088"/>
                <a:chExt cx="1469571" cy="564852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4595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/>
                    <a:t>b)</a:t>
                  </a:r>
                  <a:endParaRPr lang="en-US" sz="2400" b="1" dirty="0"/>
                </a:p>
              </p:txBody>
            </p:sp>
          </p:grpSp>
          <p:grpSp>
            <p:nvGrpSpPr>
              <p:cNvPr id="5" name="Group 3"/>
              <p:cNvGrpSpPr/>
              <p:nvPr/>
            </p:nvGrpSpPr>
            <p:grpSpPr>
              <a:xfrm>
                <a:off x="8046720" y="4389120"/>
                <a:ext cx="1469571" cy="564852"/>
                <a:chOff x="960438" y="4154488"/>
                <a:chExt cx="1469571" cy="564852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0908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4"/>
              <p:cNvGrpSpPr/>
              <p:nvPr/>
            </p:nvGrpSpPr>
            <p:grpSpPr>
              <a:xfrm>
                <a:off x="8046720" y="4757158"/>
                <a:ext cx="1469571" cy="548977"/>
                <a:chOff x="947738" y="5068888"/>
                <a:chExt cx="1469571" cy="548977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4595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05840" y="5120640"/>
            <a:ext cx="1463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41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Pseudo-instructions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Certain C statements are implemented unintuitively in MIPS</a:t>
            </a:r>
          </a:p>
          <a:p>
            <a:pPr lvl="1"/>
            <a:r>
              <a:rPr lang="en-US" dirty="0" smtClean="0"/>
              <a:t>e.g. 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dirty="0" smtClean="0"/>
              <a:t>) via addition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r>
              <a:rPr lang="en-US" dirty="0" smtClean="0"/>
              <a:t>MIPS has a set of “pseudo-instructions” to make programming easier</a:t>
            </a:r>
          </a:p>
          <a:p>
            <a:pPr lvl="1"/>
            <a:r>
              <a:rPr lang="en-US" dirty="0" smtClean="0"/>
              <a:t>More intuitive to read, but get translated into actual instructions later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move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dst,src</a:t>
            </a:r>
            <a:r>
              <a:rPr lang="en-US" dirty="0" smtClean="0">
                <a:latin typeface="+mj-lt"/>
                <a:cs typeface="Courier New"/>
              </a:rPr>
              <a:t> translated into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addi dst,src,0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0759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of pseudo-instructions:  </a:t>
            </a:r>
            <a:r>
              <a:rPr lang="en-US" sz="2000" dirty="0" smtClean="0">
                <a:hlinkClick r:id="rId2"/>
              </a:rPr>
              <a:t>http://en.wikipedia.org/wiki/MIPS_architecture#Pseudo_instructions</a:t>
            </a:r>
            <a:endParaRPr lang="en-US" dirty="0" smtClean="0"/>
          </a:p>
          <a:p>
            <a:pPr lvl="1"/>
            <a:r>
              <a:rPr lang="en-US" dirty="0" smtClean="0"/>
              <a:t>List also includes instruction translation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Address </a:t>
            </a:r>
            <a:r>
              <a:rPr lang="en-US" dirty="0" smtClean="0"/>
              <a:t>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la </a:t>
            </a:r>
            <a:r>
              <a:rPr lang="en-US" dirty="0" err="1" smtClean="0">
                <a:latin typeface="Courier New"/>
                <a:cs typeface="Courier New"/>
              </a:rPr>
              <a:t>dst,label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Loads address of specified label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Load Immediate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Loads 32-bit immediate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MARS has additional pseudo-instructions</a:t>
            </a:r>
          </a:p>
          <a:p>
            <a:pPr lvl="1"/>
            <a:r>
              <a:rPr lang="en-US" dirty="0" smtClean="0"/>
              <a:t>See Help (F1) for full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Assembler Register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Problem: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When breaking up a pseudo-instruction, the assembler may need to use an extra register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If it uses a regular register, it’ll overwrite whatever the program has put into it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Solution: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Reserve a register (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for “assembler temporary”) that assembler will use to break up pseudo-instructions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Since the assembler may use this at any time, it’s not safe to code with 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366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MAL vs. TAL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True Assembly Language (TAL)</a:t>
            </a:r>
          </a:p>
          <a:p>
            <a:pPr lvl="1"/>
            <a:r>
              <a:rPr lang="en-US" dirty="0" smtClean="0"/>
              <a:t>The instructions a computer understands and executes</a:t>
            </a:r>
          </a:p>
          <a:p>
            <a:r>
              <a:rPr lang="en-US" dirty="0" smtClean="0"/>
              <a:t>MIPS Assembly Language (MAL)</a:t>
            </a:r>
          </a:p>
          <a:p>
            <a:pPr lvl="1"/>
            <a:r>
              <a:rPr lang="en-US" dirty="0" smtClean="0"/>
              <a:t>Instructions the assembly programmer can use</a:t>
            </a:r>
            <a:br>
              <a:rPr lang="en-US" dirty="0" smtClean="0"/>
            </a:br>
            <a:r>
              <a:rPr lang="en-US" dirty="0" smtClean="0"/>
              <a:t>(includes pseudo-instructions)</a:t>
            </a:r>
          </a:p>
          <a:p>
            <a:pPr lvl="1"/>
            <a:r>
              <a:rPr lang="en-US" dirty="0" smtClean="0"/>
              <a:t>Each MAL instruction becomes 1 or more TAL instruction</a:t>
            </a:r>
          </a:p>
          <a:p>
            <a:r>
              <a:rPr lang="en-US" dirty="0" smtClean="0"/>
              <a:t>TAL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⊂</a:t>
            </a:r>
            <a:r>
              <a:rPr lang="en-US" dirty="0" smtClean="0"/>
              <a:t> 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8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(but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</a:t>
            </a:r>
            <a:r>
              <a:rPr lang="en-US" dirty="0" smtClean="0"/>
              <a:t>addressing</a:t>
            </a:r>
          </a:p>
          <a:p>
            <a:pPr lvl="1">
              <a:spcBef>
                <a:spcPts val="0"/>
              </a:spcBef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760" y="3200400"/>
            <a:ext cx="8357616" cy="492443"/>
            <a:chOff x="365760" y="3182112"/>
            <a:chExt cx="8357616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754880"/>
            <a:ext cx="8357616" cy="492443"/>
            <a:chOff x="365760" y="3730752"/>
            <a:chExt cx="8357616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320" y="5760720"/>
            <a:ext cx="8449056" cy="492443"/>
            <a:chOff x="274320" y="2633472"/>
            <a:chExt cx="8449056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930048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2/11/2013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Spring 2013 -- Lecture #9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2167128"/>
            <a:ext cx="8778240" cy="938719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tIns="137160" rtlCol="0">
            <a:spAutoFit/>
          </a:bodyPr>
          <a:lstStyle/>
          <a:p>
            <a:pPr algn="r">
              <a:lnSpc>
                <a:spcPct val="5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here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._</a:t>
            </a:r>
          </a:p>
          <a:p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6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 0.1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7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Pseudo-instructions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1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Assembly is the process of converting assembly instructions into machine code</a:t>
            </a:r>
          </a:p>
          <a:p>
            <a:r>
              <a:rPr lang="en-US" dirty="0" smtClean="0"/>
              <a:t>On the following slides, there are 6-lines of assembly code, along with space for the machine code</a:t>
            </a:r>
          </a:p>
          <a:p>
            <a:r>
              <a:rPr lang="en-US" dirty="0" smtClean="0"/>
              <a:t>For each instruction,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Identify the instruction type (R/I/J)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Break the space into the proper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out the machine code in hex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67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5488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12080" y="914400"/>
            <a:ext cx="3749040" cy="553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</p:txBody>
      </p:sp>
    </p:spTree>
    <p:extLst>
      <p:ext uri="{BB962C8B-B14F-4D97-AF65-F5344CB8AC3E}">
        <p14:creationId xmlns="" xmlns:p14="http://schemas.microsoft.com/office/powerpoint/2010/main" val="2532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Answers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5488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12080" y="914400"/>
            <a:ext cx="3749040" cy="5852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* (or any pointer)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a,b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,*c;</a:t>
            </a:r>
          </a:p>
          <a:p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/* values initialized */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 while(c[a] != b)  a++;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Finds an entry in array c that matches b.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2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760" y="1645920"/>
            <a:ext cx="8543541" cy="457200"/>
            <a:chOff x="179835" y="3685032"/>
            <a:chExt cx="8543541" cy="457200"/>
          </a:xfrm>
        </p:grpSpPr>
        <p:grpSp>
          <p:nvGrpSpPr>
            <p:cNvPr id="1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5760" y="2468880"/>
            <a:ext cx="8543541" cy="457200"/>
            <a:chOff x="179835" y="3685032"/>
            <a:chExt cx="8543541" cy="457200"/>
          </a:xfrm>
        </p:grpSpPr>
        <p:grpSp>
          <p:nvGrpSpPr>
            <p:cNvPr id="1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760" y="3291840"/>
            <a:ext cx="8543541" cy="457200"/>
            <a:chOff x="179835" y="3685032"/>
            <a:chExt cx="8543541" cy="457200"/>
          </a:xfrm>
        </p:grpSpPr>
        <p:grpSp>
          <p:nvGrpSpPr>
            <p:cNvPr id="2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5760" y="4114800"/>
            <a:ext cx="8543541" cy="457200"/>
            <a:chOff x="179835" y="3685032"/>
            <a:chExt cx="8543541" cy="457200"/>
          </a:xfrm>
        </p:grpSpPr>
        <p:grpSp>
          <p:nvGrpSpPr>
            <p:cNvPr id="2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5760" y="4846320"/>
            <a:ext cx="8543541" cy="457200"/>
            <a:chOff x="179835" y="3685032"/>
            <a:chExt cx="8543541" cy="457200"/>
          </a:xfrm>
        </p:grpSpPr>
        <p:grpSp>
          <p:nvGrpSpPr>
            <p:cNvPr id="3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760" y="5669280"/>
            <a:ext cx="8543541" cy="457200"/>
            <a:chOff x="179835" y="3685032"/>
            <a:chExt cx="8543541" cy="457200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731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J: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R: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R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1664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</a:t>
            </a:r>
            <a:r>
              <a:rPr lang="en-US" dirty="0" smtClean="0">
                <a:solidFill>
                  <a:schemeClr val="accent1"/>
                </a:solidFill>
              </a:rPr>
              <a:t>(2/4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33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35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3517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(3/4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00 0000 0000 0000 0000 1100 1000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2006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(4/4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 0013 4880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0136 4821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8D28 0000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1115 0002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2273 0001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0x 0800 00C8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4225" y="5669280"/>
            <a:ext cx="394660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J: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2473" y="164592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R: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32473" y="246888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R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638271" y="329184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38271" y="411480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638271" y="484632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363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Branching and PC-Relative Addressing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Pseudo-instructions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Disassembly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78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Disassembly is the opposite process of figuring out the instructions from the machine code</a:t>
            </a:r>
          </a:p>
          <a:p>
            <a:r>
              <a:rPr lang="en-US" dirty="0" smtClean="0"/>
              <a:t>On the following slides, there are 6-lines of machine code (hex numbers)</a:t>
            </a:r>
          </a:p>
          <a:p>
            <a:r>
              <a:rPr lang="en-US" dirty="0" smtClean="0"/>
              <a:t>Your task: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to determine format and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MIPS instructions (try adding labels)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Translate into C (be creative!)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2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00001025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0005402A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11000003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00441020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20A5FFFF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08100001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7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(1/9)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solidFill>
                <a:srgbClr val="FF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1) Converted to binary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0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(2/9)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2) Check </a:t>
            </a:r>
            <a:r>
              <a:rPr lang="en-US" sz="30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opcode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for format and fields...</a:t>
            </a:r>
            <a:endParaRPr lang="en-US" dirty="0" smtClean="0">
              <a:latin typeface="+mj-lt"/>
              <a:ea typeface="ＭＳ Ｐゴシック" pitchFamily="34" charset="-128"/>
            </a:endParaRPr>
          </a:p>
          <a:p>
            <a:pPr lvl="1">
              <a:tabLst>
                <a:tab pos="2286000" algn="l"/>
              </a:tabLst>
            </a:pPr>
            <a:r>
              <a:rPr lang="en-US" sz="2600" dirty="0" smtClean="0">
                <a:latin typeface="+mj-lt"/>
                <a:ea typeface="ＭＳ Ｐゴシック" pitchFamily="34" charset="-128"/>
              </a:rPr>
              <a:t>0 (R-Format), 2 </a:t>
            </a:r>
            <a:r>
              <a:rPr lang="en-US" sz="2600" dirty="0">
                <a:latin typeface="+mj-lt"/>
                <a:ea typeface="ＭＳ Ｐゴシック" pitchFamily="34" charset="-128"/>
              </a:rPr>
              <a:t>or 3 </a:t>
            </a:r>
            <a:r>
              <a:rPr lang="en-US" sz="2600" dirty="0" smtClean="0">
                <a:latin typeface="+mj-lt"/>
                <a:ea typeface="ＭＳ Ｐゴシック" pitchFamily="34" charset="-128"/>
              </a:rPr>
              <a:t>(J-Format), otherwise (I-Format)</a:t>
            </a:r>
            <a:endParaRPr lang="en-US" sz="26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831336" y="3822192"/>
            <a:ext cx="4767943" cy="365760"/>
            <a:chOff x="3831336" y="3822192"/>
            <a:chExt cx="4767943" cy="365760"/>
          </a:xfrm>
        </p:grpSpPr>
        <p:sp>
          <p:nvSpPr>
            <p:cNvPr id="10" name="Rectangle 9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31336" y="2953512"/>
            <a:ext cx="4767943" cy="365760"/>
            <a:chOff x="3831336" y="3822192"/>
            <a:chExt cx="4767943" cy="365760"/>
          </a:xfrm>
        </p:grpSpPr>
        <p:sp>
          <p:nvSpPr>
            <p:cNvPr id="15" name="Rectangle 14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J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31336" y="2075688"/>
            <a:ext cx="4767943" cy="365760"/>
            <a:chOff x="3831336" y="2075688"/>
            <a:chExt cx="4767943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31336" y="2514600"/>
            <a:ext cx="4767943" cy="365760"/>
            <a:chOff x="3831336" y="2075688"/>
            <a:chExt cx="4767943" cy="365760"/>
          </a:xfrm>
        </p:grpSpPr>
        <p:sp>
          <p:nvSpPr>
            <p:cNvPr id="26" name="Rectangle 25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31336" y="3383280"/>
            <a:ext cx="4767943" cy="365760"/>
            <a:chOff x="3831336" y="2075688"/>
            <a:chExt cx="4767943" cy="365760"/>
          </a:xfrm>
        </p:grpSpPr>
        <p:sp>
          <p:nvSpPr>
            <p:cNvPr id="30" name="Rectangle 29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2743200" y="2075687"/>
            <a:ext cx="1088136" cy="2551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(3/9)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3) Convert to decimal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Can leave target address in hex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0x0100001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J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075687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43200" y="251460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3200" y="295743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3381973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200" y="3822192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43200" y="4261104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831336" y="2075688"/>
            <a:ext cx="4764024" cy="365760"/>
            <a:chOff x="3831336" y="2075688"/>
            <a:chExt cx="4764024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31336" y="2514600"/>
            <a:ext cx="4764024" cy="365760"/>
            <a:chOff x="3831336" y="2075688"/>
            <a:chExt cx="4764024" cy="365760"/>
          </a:xfrm>
        </p:grpSpPr>
        <p:sp>
          <p:nvSpPr>
            <p:cNvPr id="42" name="Rectangle 41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31336" y="3383280"/>
            <a:ext cx="4764024" cy="365760"/>
            <a:chOff x="3831336" y="2075688"/>
            <a:chExt cx="4764024" cy="365760"/>
          </a:xfrm>
        </p:grpSpPr>
        <p:sp>
          <p:nvSpPr>
            <p:cNvPr id="48" name="Rectangle 4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31336" y="2953512"/>
            <a:ext cx="4764024" cy="365760"/>
            <a:chOff x="3831336" y="2075688"/>
            <a:chExt cx="4764024" cy="365760"/>
          </a:xfrm>
        </p:grpSpPr>
        <p:sp>
          <p:nvSpPr>
            <p:cNvPr id="54" name="Rectangle 53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+3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31336" y="3822192"/>
            <a:ext cx="4764024" cy="365760"/>
            <a:chOff x="3831336" y="2075688"/>
            <a:chExt cx="4764024" cy="365760"/>
          </a:xfrm>
        </p:grpSpPr>
        <p:sp>
          <p:nvSpPr>
            <p:cNvPr id="60" name="Rectangle 59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-1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(4/9)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$2,$0,$0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$8,$0,$5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$2,$2,$4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$5,$5,-1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(5/9)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 #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: 0x0400004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More readable with register names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(6/9)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     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      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	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Introduce labels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(7/9)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or   $v0,$0,$0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# initialize $v0 to 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$t0 = 0 if 0 &gt;= $a1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exit if $a1 &lt;= 0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add  $v0,$v0,$a0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$v0 += 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decrement 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What does it 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(16):  </a:t>
            </a:r>
            <a:r>
              <a:rPr lang="en-US" i="1" dirty="0" smtClean="0"/>
              <a:t>two’s complement </a:t>
            </a:r>
            <a:r>
              <a:rPr lang="en-US" dirty="0" smtClean="0"/>
              <a:t>number</a:t>
            </a:r>
            <a:endParaRPr lang="en-US" dirty="0"/>
          </a:p>
          <a:p>
            <a:pPr lvl="1"/>
            <a:r>
              <a:rPr lang="en-US" dirty="0" smtClean="0">
                <a:latin typeface="+mj-lt"/>
              </a:rPr>
              <a:t>All computations done in words, so 16-bit immediate must be </a:t>
            </a:r>
            <a:r>
              <a:rPr lang="en-US" i="1" dirty="0" smtClean="0">
                <a:latin typeface="+mj-lt"/>
              </a:rPr>
              <a:t>extended</a:t>
            </a:r>
            <a:r>
              <a:rPr lang="en-US" dirty="0" smtClean="0">
                <a:latin typeface="+mj-lt"/>
              </a:rPr>
              <a:t> to 32 bits</a:t>
            </a:r>
          </a:p>
          <a:p>
            <a:pPr lvl="1"/>
            <a:r>
              <a:rPr lang="en-US" dirty="0" smtClean="0">
                <a:latin typeface="+mj-lt"/>
              </a:rPr>
              <a:t>Green Sheet specifies </a:t>
            </a:r>
            <a:r>
              <a:rPr lang="en-US" dirty="0" err="1" smtClean="0">
                <a:latin typeface="+mj-lt"/>
              </a:rPr>
              <a:t>ZeroExtImm</a:t>
            </a:r>
            <a:r>
              <a:rPr lang="en-US" dirty="0" smtClean="0">
                <a:latin typeface="+mj-lt"/>
              </a:rPr>
              <a:t> or </a:t>
            </a:r>
            <a:r>
              <a:rPr lang="en-US" dirty="0" err="1" smtClean="0">
                <a:latin typeface="+mj-lt"/>
              </a:rPr>
              <a:t>SignExtImm</a:t>
            </a:r>
            <a:r>
              <a:rPr lang="en-US" dirty="0" smtClean="0">
                <a:latin typeface="+mj-lt"/>
              </a:rPr>
              <a:t> based on instruction</a:t>
            </a:r>
            <a:endParaRPr lang="en-US" dirty="0">
              <a:latin typeface="+mj-lt"/>
            </a:endParaRPr>
          </a:p>
          <a:p>
            <a:r>
              <a:rPr lang="en-US" dirty="0" smtClean="0"/>
              <a:t>Can represent </a:t>
            </a:r>
            <a:r>
              <a:rPr lang="en-US" dirty="0" smtClean="0">
                <a:sym typeface="Wingdings" pitchFamily="-65" charset="2"/>
              </a:rPr>
              <a:t>2</a:t>
            </a:r>
            <a:r>
              <a:rPr lang="en-US" baseline="30000" dirty="0" smtClean="0">
                <a:sym typeface="Wingdings" pitchFamily="-65" charset="2"/>
              </a:rPr>
              <a:t>16</a:t>
            </a:r>
            <a:r>
              <a:rPr lang="en-US" dirty="0" smtClean="0">
                <a:sym typeface="Wingdings" pitchFamily="-65" charset="2"/>
              </a:rPr>
              <a:t> </a:t>
            </a:r>
            <a:r>
              <a:rPr lang="en-US" dirty="0">
                <a:sym typeface="Wingdings" pitchFamily="-65" charset="2"/>
              </a:rPr>
              <a:t>different </a:t>
            </a:r>
            <a:r>
              <a:rPr lang="en-US" dirty="0" err="1" smtClean="0">
                <a:sym typeface="Wingdings" pitchFamily="-65" charset="2"/>
              </a:rPr>
              <a:t>immediates</a:t>
            </a:r>
            <a:endParaRPr lang="en-US" dirty="0">
              <a:sym typeface="Wingdings" pitchFamily="-65" charset="2"/>
            </a:endParaRP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 smtClean="0">
                <a:sym typeface="Wingdings" pitchFamily="-65" charset="2"/>
              </a:rPr>
              <a:t>/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</a:t>
            </a:r>
            <a:r>
              <a:rPr lang="en-US" dirty="0" smtClean="0">
                <a:sym typeface="Wingdings" pitchFamily="-65" charset="2"/>
              </a:rPr>
              <a:t>the </a:t>
            </a:r>
            <a:r>
              <a:rPr lang="en-US" dirty="0">
                <a:sym typeface="Wingdings" pitchFamily="-65" charset="2"/>
              </a:rPr>
              <a:t>vast majority of </a:t>
            </a:r>
            <a:r>
              <a:rPr lang="en-US" dirty="0"/>
              <a:t>values </a:t>
            </a:r>
            <a:r>
              <a:rPr lang="en-US" dirty="0" smtClean="0"/>
              <a:t>for </a:t>
            </a:r>
            <a:r>
              <a:rPr lang="en-US" dirty="0" err="1" smtClean="0">
                <a:latin typeface="Courier New" pitchFamily="-65" charset="0"/>
              </a:rPr>
              <a:t>slti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(8/9)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/* 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$v0, b$a0, c$a1 */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 = 0;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while(c &gt; 0)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a += b;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c--;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Initial direct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(9/9)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/* naïve multiplication: returns m*n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*/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multiply(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p; /* product */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for(p = 0; n-- &gt; 0; p += m) 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return p;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One of many possible ways to write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Dealing With Large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deal with 32-bit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Sometimes want to use </a:t>
            </a:r>
            <a:r>
              <a:rPr lang="en-US" dirty="0" err="1" smtClean="0"/>
              <a:t>immediates</a:t>
            </a:r>
            <a:r>
              <a:rPr lang="en-US" dirty="0" smtClean="0"/>
              <a:t> &gt; ± 2</a:t>
            </a:r>
            <a:r>
              <a:rPr lang="en-US" baseline="30000" dirty="0" smtClean="0"/>
              <a:t>15</a:t>
            </a:r>
            <a:r>
              <a:rPr lang="en-US" dirty="0" smtClean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Bitwise logic operations with 32-bit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Solution:  </a:t>
            </a:r>
            <a:r>
              <a:rPr lang="en-US" dirty="0" smtClean="0"/>
              <a:t>Don’t mess with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Upper Immediate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Moves 16-bit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/>
              <a:t> into upper half (bits 16-31)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zeros the lower half (bits 0-15)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solidFill>
                  <a:schemeClr val="accent1"/>
                </a:solidFill>
              </a:rPr>
              <a:t>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Want: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$t0,$t0,0xABABCDCD</a:t>
            </a:r>
            <a:endParaRPr lang="en-US" dirty="0" smtClean="0"/>
          </a:p>
          <a:p>
            <a:pPr lvl="1"/>
            <a:r>
              <a:rPr lang="en-US" dirty="0" smtClean="0"/>
              <a:t>This is a pseudo-instruction!</a:t>
            </a:r>
          </a:p>
          <a:p>
            <a:r>
              <a:rPr lang="en-US" dirty="0" smtClean="0"/>
              <a:t>Translates into: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$at,0xABAB		# upper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$at,$at,0xCDCD	# lower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$t0,$t0,$at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move</a:t>
            </a:r>
          </a:p>
          <a:p>
            <a:pPr>
              <a:spcBef>
                <a:spcPts val="5400"/>
              </a:spcBef>
            </a:pPr>
            <a:r>
              <a:rPr lang="en-US" dirty="0" smtClean="0"/>
              <a:t>Now we can handle everything with a 16-bit immediate!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58840" y="4147457"/>
            <a:ext cx="5072742" cy="815646"/>
            <a:chOff x="3940629" y="4147457"/>
            <a:chExt cx="5072742" cy="815646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701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Only the assembler gets to use $at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Need to specify an address to go to</a:t>
            </a:r>
          </a:p>
          <a:p>
            <a:pPr lvl="1"/>
            <a:r>
              <a:rPr lang="en-US" dirty="0" smtClean="0"/>
              <a:t>Also take two registers to compare</a:t>
            </a:r>
          </a:p>
          <a:p>
            <a:r>
              <a:rPr lang="en-US" dirty="0" smtClean="0"/>
              <a:t>Use I-Format:</a:t>
            </a:r>
          </a:p>
          <a:p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specifies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(4) vs.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 (5)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/>
              <a:t> specify registers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best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>
                <a:solidFill>
                  <a:srgbClr val="FF0000"/>
                </a:solidFill>
              </a:rPr>
              <a:t> to specify addresses?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3192" y="3566160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 Usage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 typically used for loops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Loops are generally small (&lt; 50 instructions)</a:t>
            </a:r>
          </a:p>
          <a:p>
            <a:pPr lvl="1"/>
            <a:r>
              <a:rPr lang="en-US" dirty="0" smtClean="0"/>
              <a:t>Function calls and unconditional jumps handled with jump instructions (J-Format)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Instructions stored in a localized area of memory (Code/Text)</a:t>
            </a:r>
          </a:p>
          <a:p>
            <a:pPr lvl="1"/>
            <a:r>
              <a:rPr lang="en-US" dirty="0" smtClean="0"/>
              <a:t>Largest branch distance limited by size of code</a:t>
            </a:r>
          </a:p>
          <a:p>
            <a:pPr lvl="1"/>
            <a:r>
              <a:rPr lang="en-US" dirty="0" smtClean="0"/>
              <a:t>Address of current instruction stored in the program counter (PC)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11013</TotalTime>
  <Words>3053</Words>
  <Application>Microsoft Office PowerPoint</Application>
  <PresentationFormat>On-screen Show (4:3)</PresentationFormat>
  <Paragraphs>880</Paragraphs>
  <Slides>51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Image</vt:lpstr>
      <vt:lpstr>Slide 1</vt:lpstr>
      <vt:lpstr>Review of Last Lecture</vt:lpstr>
      <vt:lpstr>Great Idea #1: Levels of Representation/Interpretation</vt:lpstr>
      <vt:lpstr>Agenda</vt:lpstr>
      <vt:lpstr>I-Format Immediates</vt:lpstr>
      <vt:lpstr>Dealing With Large Immediates</vt:lpstr>
      <vt:lpstr>lui Example</vt:lpstr>
      <vt:lpstr>Branching Instructions</vt:lpstr>
      <vt:lpstr>Branching Instruction Usage</vt:lpstr>
      <vt:lpstr>PC-Relative Addressing</vt:lpstr>
      <vt:lpstr>Branching Reach</vt:lpstr>
      <vt:lpstr>Branch Calculation</vt:lpstr>
      <vt:lpstr>Branch Example (1/2)</vt:lpstr>
      <vt:lpstr>Branch Example (2/2)</vt:lpstr>
      <vt:lpstr>Questions on PC-addressing</vt:lpstr>
      <vt:lpstr>Agenda</vt:lpstr>
      <vt:lpstr>Administrivia</vt:lpstr>
      <vt:lpstr>Agenda</vt:lpstr>
      <vt:lpstr>J-Format Instructions (1/4)</vt:lpstr>
      <vt:lpstr>J-Format Instructions (2/4)</vt:lpstr>
      <vt:lpstr>J-Format Instructions (3/4)</vt:lpstr>
      <vt:lpstr>J-Format Instructions (4/4)</vt:lpstr>
      <vt:lpstr>Slide 23</vt:lpstr>
      <vt:lpstr>Agenda</vt:lpstr>
      <vt:lpstr>Assembler Pseudo-Instructions</vt:lpstr>
      <vt:lpstr>Assembler Pseudo-Instructions</vt:lpstr>
      <vt:lpstr>Assembler Register</vt:lpstr>
      <vt:lpstr>MAL vs. TAL</vt:lpstr>
      <vt:lpstr>Summary</vt:lpstr>
      <vt:lpstr>Slide 30</vt:lpstr>
      <vt:lpstr>Agenda</vt:lpstr>
      <vt:lpstr>Assembly Practice</vt:lpstr>
      <vt:lpstr>Code Questions</vt:lpstr>
      <vt:lpstr>Code Answers</vt:lpstr>
      <vt:lpstr>Assembly Practice Question</vt:lpstr>
      <vt:lpstr>Assembly Practice Answer (1/4)</vt:lpstr>
      <vt:lpstr>Assembly Practice Answer (2/4)</vt:lpstr>
      <vt:lpstr>Assembly Practice Answer (3/4)</vt:lpstr>
      <vt:lpstr>Assembly Practice Answer (4/4)</vt:lpstr>
      <vt:lpstr>Agenda</vt:lpstr>
      <vt:lpstr>Disassembly Practice</vt:lpstr>
      <vt:lpstr>Disassembly Practice Question</vt:lpstr>
      <vt:lpstr>Disassembly Practice Answer (1/9)</vt:lpstr>
      <vt:lpstr>Disassembly Practice Answer (2/9)</vt:lpstr>
      <vt:lpstr>Disassembly Practice Answer (3/9)</vt:lpstr>
      <vt:lpstr>Disassembly Practice Answer (4/9)</vt:lpstr>
      <vt:lpstr>Disassembly Practice Answer (5/9)</vt:lpstr>
      <vt:lpstr>Disassembly Practice Answer (6/9)</vt:lpstr>
      <vt:lpstr>Disassembly Practice Answer (7/9)</vt:lpstr>
      <vt:lpstr>Disassembly Practice Answer (8/9)</vt:lpstr>
      <vt:lpstr>Disassembly Practice Answer (9/9)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</cp:lastModifiedBy>
  <cp:revision>312</cp:revision>
  <cp:lastPrinted>2011-02-09T00:41:42Z</cp:lastPrinted>
  <dcterms:created xsi:type="dcterms:W3CDTF">2011-02-08T16:52:31Z</dcterms:created>
  <dcterms:modified xsi:type="dcterms:W3CDTF">2013-02-06T08:33:04Z</dcterms:modified>
</cp:coreProperties>
</file>