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letter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chemeClr val="tx1"/>
    </p:penClr>
  </p:showPr>
  <p:clrMru>
    <a:srgbClr val="6C89B3"/>
    <a:srgbClr val="67AEBD"/>
    <a:srgbClr val="91A8BE"/>
    <a:srgbClr val="FFFF2F"/>
    <a:srgbClr val="32415C"/>
    <a:srgbClr val="FB0A10"/>
    <a:srgbClr val="94F0E4"/>
    <a:srgbClr val="5771A0"/>
    <a:srgbClr val="800080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87704" autoAdjust="0"/>
  </p:normalViewPr>
  <p:slideViewPr>
    <p:cSldViewPr>
      <p:cViewPr varScale="1">
        <p:scale>
          <a:sx n="145" d="100"/>
          <a:sy n="145" d="100"/>
        </p:scale>
        <p:origin x="-1208" y="-104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7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73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9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14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34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55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75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96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16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37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57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89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511550" y="2441575"/>
            <a:ext cx="0" cy="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6389688"/>
            <a:ext cx="5532437" cy="252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270" tIns="44135" rIns="88270" bIns="44135">
            <a:prstTxWarp prst="textNoShape">
              <a:avLst/>
            </a:prstTxWarp>
          </a:bodyPr>
          <a:lstStyle/>
          <a:p>
            <a:pPr marL="228600" indent="-228600"/>
            <a:r>
              <a:rPr lang="en-US" dirty="0"/>
              <a:t>Answer: [correct</a:t>
            </a:r>
            <a:r>
              <a:rPr lang="en-US" dirty="0" smtClean="0"/>
              <a:t>=a, </a:t>
            </a:r>
            <a:r>
              <a:rPr lang="en-US" dirty="0"/>
              <a:t>FFF]</a:t>
            </a:r>
          </a:p>
          <a:p>
            <a:pPr marL="228600" indent="-228600"/>
            <a:r>
              <a:rPr lang="en-US" dirty="0"/>
              <a:t>1: False! That won’t work because it’ll be clobbered on the next recursive call</a:t>
            </a:r>
          </a:p>
          <a:p>
            <a:pPr marL="228600" indent="-228600"/>
            <a:r>
              <a:rPr lang="en-US" dirty="0"/>
              <a:t>2: False! Not really because we could rewrite this iteratively in MIPS</a:t>
            </a:r>
          </a:p>
          <a:p>
            <a:pPr marL="228600" indent="-228600"/>
            <a:r>
              <a:rPr lang="en-US" dirty="0"/>
              <a:t>3: False! Not really because we could rewrite this iteratively in MIPS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98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09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30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50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71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1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3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3757529E-B9E9-4D07-A8F2-BB09529B1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DD7C601-209F-40D3-98BC-20DD7722DC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96439EB9-D70F-48A7-BBA6-8132AA7C5D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17296AFF-E97A-4074-8EFC-88FBCCD940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B4BF27AD-C49C-4753-9BED-CCFF787B30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7245350" y="6621463"/>
            <a:ext cx="1898650" cy="236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r" eaLnBrk="0" hangingPunct="0">
              <a:defRPr/>
            </a:pPr>
            <a:r>
              <a:rPr lang="en-US" sz="1200" dirty="0">
                <a:solidFill>
                  <a:schemeClr val="tx1"/>
                </a:solidFill>
                <a:latin typeface="18 VAG Rounded Light   02390"/>
                <a:ea typeface="+mn-ea"/>
              </a:rPr>
              <a:t>2010-02-01 @ Faculty Lunch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2057400" y="6334125"/>
            <a:ext cx="50292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/>
            <a:r>
              <a:rPr lang="en-US" sz="1400" b="1">
                <a:solidFill>
                  <a:schemeClr val="tx1"/>
                </a:solidFill>
                <a:latin typeface="18 VAG Rounded Black   09390" charset="0"/>
              </a:rPr>
              <a:t>CS10 : The Beauty and Joy of Computing</a:t>
            </a:r>
            <a:br>
              <a:rPr lang="en-US" sz="1400" b="1">
                <a:solidFill>
                  <a:schemeClr val="tx1"/>
                </a:solidFill>
                <a:latin typeface="18 VAG Rounded Black   09390" charset="0"/>
              </a:rPr>
            </a:br>
            <a:r>
              <a:rPr lang="en-US" sz="1400" b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http://inst.eecs.berkeley.edu/~cs39n/fa10/</a:t>
            </a:r>
            <a:endParaRPr lang="en-US" sz="320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2" name="Picture 14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321898"/>
            <a:ext cx="685800" cy="53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7456432A-154C-4E40-895D-64BA649336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4407C3D-B081-48CC-B1A5-7AD3CD21AF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0ABA5629-1446-4C33-BC73-B73CD3C3B3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DC155539-8C0D-4B78-9F60-8CEDDE9CEC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C3D42032-9C79-42F6-B9B6-45455687F8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CS61C 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L10 Introduction to MIPS : Procedures I </a:t>
            </a: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7492876" y="6651625"/>
            <a:ext cx="1654299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Garcia, Spring 2013 © UCB</a:t>
            </a:r>
          </a:p>
        </p:txBody>
      </p:sp>
      <p:pic>
        <p:nvPicPr>
          <p:cNvPr id="11" name="Picture 14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18 VAG Rounded Thin   55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2" charset="2"/>
        <a:buChar char=""/>
        <a:defRPr sz="2600" kern="1200">
          <a:solidFill>
            <a:srgbClr val="FFE39D"/>
          </a:solidFill>
          <a:latin typeface="18 VAG Rounded Light   02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"/>
        <a:defRPr sz="2400" kern="1200">
          <a:solidFill>
            <a:srgbClr val="A7D6FF"/>
          </a:solidFill>
          <a:latin typeface="18 VAG Rounded Light   02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18" charset="2"/>
        <a:buChar char=""/>
        <a:defRPr sz="2200" kern="1200">
          <a:solidFill>
            <a:srgbClr val="F273AF"/>
          </a:solidFill>
          <a:latin typeface="18 VAG Rounded Light   02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18 VAG Rounded Light   02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1600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76170"/>
            <a:ext cx="7162800" cy="2771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 dirty="0">
                <a:solidFill>
                  <a:schemeClr val="bg2"/>
                </a:solidFill>
                <a:latin typeface="18 VAG Rounded Bold   07390"/>
              </a:rPr>
              <a:t>inst.eecs.berkeley.edu/~cs61c</a:t>
            </a:r>
            <a:r>
              <a:rPr lang="en-US" sz="3200" b="1" dirty="0">
                <a:solidFill>
                  <a:schemeClr val="bg2"/>
                </a:solidFill>
                <a:latin typeface="18 VAG Rounded Bold   07390"/>
              </a:rPr>
              <a:t> </a:t>
            </a:r>
            <a:r>
              <a:rPr lang="en-US" sz="3200" b="1" dirty="0">
                <a:solidFill>
                  <a:schemeClr val="accent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accent2"/>
                </a:solidFill>
                <a:latin typeface="18 VAG Rounded Bold   07390"/>
              </a:rPr>
            </a:br>
            <a:r>
              <a:rPr lang="en-US" sz="3600" b="1" dirty="0">
                <a:solidFill>
                  <a:schemeClr val="tx2"/>
                </a:solidFill>
                <a:latin typeface="18 VAG Rounded Bold   07390"/>
              </a:rPr>
              <a:t>UCB CS61C : Machine Structures</a:t>
            </a: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> </a:t>
            </a:r>
            <a:r>
              <a:rPr lang="en-US" sz="3200" b="1" dirty="0">
                <a:latin typeface="18 VAG Rounded Bold   07390"/>
              </a:rPr>
              <a:t>Lecture</a:t>
            </a:r>
            <a:r>
              <a:rPr lang="en-US" sz="3200" b="1" dirty="0" smtClean="0">
                <a:latin typeface="18 VAG Rounded Bold   07390"/>
              </a:rPr>
              <a:t> 10 – </a:t>
            </a:r>
            <a:r>
              <a:rPr lang="en-US" sz="3200" b="1" dirty="0">
                <a:latin typeface="18 VAG Rounded Bold   07390"/>
              </a:rPr>
              <a:t>Introduction to MIPS</a:t>
            </a:r>
            <a:r>
              <a:rPr lang="en-US" sz="3200" b="1" dirty="0" smtClean="0">
                <a:latin typeface="18 VAG Rounded Bold   07390"/>
              </a:rPr>
              <a:t> Procedures I</a:t>
            </a:r>
            <a: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18 VAG Rounded Bold   07390"/>
              </a:rPr>
              <a:t>2013-02-13</a:t>
            </a:r>
          </a:p>
        </p:txBody>
      </p:sp>
      <p:sp>
        <p:nvSpPr>
          <p:cNvPr id="48" name="Title 47"/>
          <p:cNvSpPr>
            <a:spLocks noGrp="1"/>
          </p:cNvSpPr>
          <p:nvPr>
            <p:ph type="ctrTitle"/>
          </p:nvPr>
        </p:nvSpPr>
        <p:spPr>
          <a:xfrm>
            <a:off x="609600" y="3200400"/>
            <a:ext cx="77724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FFFF00"/>
                </a:solidFill>
                <a:ea typeface="+mj-ea"/>
                <a:cs typeface="+mj-cs"/>
              </a:rPr>
              <a:t>In-car algorithm could dissolve traffic!</a:t>
            </a:r>
            <a:endParaRPr lang="en-US" sz="28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5365" name="Subtitle 48"/>
          <p:cNvSpPr>
            <a:spLocks noGrp="1"/>
          </p:cNvSpPr>
          <p:nvPr>
            <p:ph type="subTitle" idx="1"/>
          </p:nvPr>
        </p:nvSpPr>
        <p:spPr>
          <a:xfrm>
            <a:off x="609600" y="3810000"/>
            <a:ext cx="5181600" cy="2362200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“If cars broadcast their speeds to other vehicles” … (and the speeds of cars were automatically controlled – you could still steer) … “a simple in-car algorithm could help dissolve traffic jams as soon as they occur!”. Key idea – be optimistic leaving the jam and defensive leading into it.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28600" y="2438400"/>
            <a:ext cx="1905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2"/>
                </a:solidFill>
                <a:latin typeface="18 VAG Rounded Bold   07390"/>
              </a:rPr>
              <a:t>Sr Lecturer SOE Dan Garcia</a:t>
            </a:r>
          </a:p>
          <a:p>
            <a:pPr algn="ctr">
              <a:defRPr/>
            </a:pPr>
            <a:endParaRPr lang="en-US" sz="2000" b="1" dirty="0">
              <a:solidFill>
                <a:schemeClr val="bg2"/>
              </a:solidFill>
              <a:latin typeface="18 VAG Rounded Bold   07390"/>
            </a:endParaRPr>
          </a:p>
        </p:txBody>
      </p:sp>
      <p:sp>
        <p:nvSpPr>
          <p:cNvPr id="15367" name="Subtitle 48"/>
          <p:cNvSpPr txBox="1">
            <a:spLocks/>
          </p:cNvSpPr>
          <p:nvPr/>
        </p:nvSpPr>
        <p:spPr bwMode="auto">
          <a:xfrm>
            <a:off x="0" y="62484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84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Clr>
                <a:schemeClr val="tx2"/>
              </a:buClr>
              <a:buSzPct val="95000"/>
            </a:pPr>
            <a:r>
              <a:rPr lang="en-US" sz="2600" b="1" dirty="0" smtClean="0">
                <a:latin typeface="Courier"/>
                <a:ea typeface="Courier New" pitchFamily="-65" charset="0"/>
                <a:cs typeface="Courier"/>
              </a:rPr>
              <a:t>www.technologyreview.com/blog/arxiv/27166/</a:t>
            </a:r>
            <a:endParaRPr lang="en-US" sz="2600" b="1" dirty="0">
              <a:latin typeface="Courier"/>
              <a:ea typeface="Courier New" pitchFamily="-65" charset="0"/>
              <a:cs typeface="Courier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6019800" y="5776452"/>
            <a:ext cx="2590800" cy="4719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39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3898376"/>
            <a:ext cx="2597727" cy="18166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229600" cy="474662"/>
          </a:xfrm>
        </p:spPr>
        <p:txBody>
          <a:bodyPr/>
          <a:lstStyle/>
          <a:p>
            <a:r>
              <a:rPr lang="en-US" dirty="0"/>
              <a:t>Instruction Support for Functions (6/6)</a:t>
            </a:r>
          </a:p>
        </p:txBody>
      </p:sp>
      <p:sp>
        <p:nvSpPr>
          <p:cNvPr id="197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116388"/>
          </a:xfrm>
        </p:spPr>
        <p:txBody>
          <a:bodyPr/>
          <a:lstStyle/>
          <a:p>
            <a:r>
              <a:rPr lang="en-US" dirty="0">
                <a:latin typeface="18 VAG Rounded Light   02390"/>
              </a:rPr>
              <a:t>Syntax for </a:t>
            </a:r>
            <a:r>
              <a:rPr lang="en-US" b="1" dirty="0" err="1">
                <a:latin typeface="Courier"/>
                <a:cs typeface="Courier"/>
              </a:rPr>
              <a:t>jr</a:t>
            </a:r>
            <a:r>
              <a:rPr lang="en-US" b="1" dirty="0">
                <a:latin typeface="18 VAG Rounded Light   02390"/>
              </a:rPr>
              <a:t> </a:t>
            </a:r>
            <a:r>
              <a:rPr lang="en-US" dirty="0">
                <a:latin typeface="18 VAG Rounded Light   02390"/>
              </a:rPr>
              <a:t>(jump register):</a:t>
            </a:r>
          </a:p>
          <a:p>
            <a:pPr lvl="1">
              <a:buFontTx/>
              <a:buNone/>
            </a:pPr>
            <a:r>
              <a:rPr lang="en-US" dirty="0"/>
              <a:t>		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jr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 register</a:t>
            </a:r>
            <a:endParaRPr lang="en-US" b="1" dirty="0">
              <a:latin typeface="Courier"/>
              <a:cs typeface="Courier"/>
            </a:endParaRPr>
          </a:p>
          <a:p>
            <a:r>
              <a:rPr lang="en-US" dirty="0">
                <a:latin typeface="18 VAG Rounded Light   02390"/>
              </a:rPr>
              <a:t>Instead of providing a label to jump to, the </a:t>
            </a:r>
            <a:r>
              <a:rPr lang="en-US" b="1" dirty="0" err="1">
                <a:latin typeface="Courier"/>
                <a:cs typeface="Courier"/>
              </a:rPr>
              <a:t>jr</a:t>
            </a:r>
            <a:r>
              <a:rPr lang="en-US" b="1" dirty="0">
                <a:latin typeface="18 VAG Rounded Light   02390"/>
              </a:rPr>
              <a:t> </a:t>
            </a:r>
            <a:r>
              <a:rPr lang="en-US" dirty="0">
                <a:latin typeface="18 VAG Rounded Light   02390"/>
              </a:rPr>
              <a:t>instruction provides a register which contains an address to jump to.</a:t>
            </a:r>
          </a:p>
          <a:p>
            <a:r>
              <a:rPr lang="en-US" dirty="0">
                <a:latin typeface="18 VAG Rounded Light   02390"/>
              </a:rPr>
              <a:t>Very useful for function calls:</a:t>
            </a:r>
          </a:p>
          <a:p>
            <a:pPr lvl="1"/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jal</a:t>
            </a:r>
            <a:r>
              <a:rPr lang="en-US" b="1" dirty="0">
                <a:cs typeface="18 VAG Rounded Light   02390"/>
              </a:rPr>
              <a:t> </a:t>
            </a:r>
            <a:r>
              <a:rPr lang="en-US" dirty="0"/>
              <a:t>stores return address in register (</a:t>
            </a:r>
            <a:r>
              <a:rPr lang="en-US" dirty="0">
                <a:solidFill>
                  <a:schemeClr val="accent2"/>
                </a:solidFill>
                <a:latin typeface="Courier"/>
                <a:cs typeface="Courier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Courier"/>
                <a:cs typeface="Courier"/>
              </a:rPr>
              <a:t>ra</a:t>
            </a:r>
            <a:r>
              <a:rPr lang="en-US" dirty="0"/>
              <a:t>)</a:t>
            </a:r>
          </a:p>
          <a:p>
            <a:pPr lvl="1"/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jr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 $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ra</a:t>
            </a:r>
            <a:r>
              <a:rPr lang="en-US" b="1" dirty="0"/>
              <a:t> </a:t>
            </a:r>
            <a:r>
              <a:rPr lang="en-US" dirty="0"/>
              <a:t>jumps back to that address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38175" y="211138"/>
            <a:ext cx="6143625" cy="474662"/>
          </a:xfrm>
        </p:spPr>
        <p:txBody>
          <a:bodyPr/>
          <a:lstStyle/>
          <a:p>
            <a:r>
              <a:rPr lang="en-US" dirty="0"/>
              <a:t>Nested Procedures (1/2)</a:t>
            </a:r>
          </a:p>
        </p:txBody>
      </p:sp>
      <p:sp>
        <p:nvSpPr>
          <p:cNvPr id="197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019675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dirty="0" smtClean="0">
                <a:latin typeface="18 VAG Rounded Light   02390"/>
              </a:rPr>
              <a:t>	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int</a:t>
            </a: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sumSquare(int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x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int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y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) {</a:t>
            </a:r>
            <a:b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</a:b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	return </a:t>
            </a:r>
            <a:r>
              <a:rPr lang="en-US" sz="2800" b="1" dirty="0" err="1">
                <a:solidFill>
                  <a:schemeClr val="accent2"/>
                </a:solidFill>
                <a:latin typeface="Courier"/>
                <a:cs typeface="Courier"/>
              </a:rPr>
              <a:t>mult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(x,x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)+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y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;</a:t>
            </a:r>
            <a:b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</a:b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}</a:t>
            </a:r>
          </a:p>
          <a:p>
            <a:r>
              <a:rPr lang="en-US" dirty="0">
                <a:latin typeface="18 VAG Rounded Light   02390"/>
              </a:rPr>
              <a:t>Something called </a:t>
            </a:r>
            <a:r>
              <a:rPr lang="en-US" b="1" dirty="0" err="1">
                <a:latin typeface="Courier"/>
                <a:cs typeface="Courier"/>
              </a:rPr>
              <a:t>sumSquare</a:t>
            </a:r>
            <a:r>
              <a:rPr lang="en-US" dirty="0">
                <a:latin typeface="18 VAG Rounded Light   02390"/>
              </a:rPr>
              <a:t>, now </a:t>
            </a:r>
            <a:r>
              <a:rPr lang="en-US" b="1" dirty="0" err="1">
                <a:latin typeface="Courier"/>
                <a:cs typeface="Courier"/>
              </a:rPr>
              <a:t>sumSquare</a:t>
            </a:r>
            <a:r>
              <a:rPr lang="en-US" b="1" dirty="0">
                <a:latin typeface="18 VAG Rounded Light   02390"/>
              </a:rPr>
              <a:t> </a:t>
            </a:r>
            <a:r>
              <a:rPr lang="en-US" dirty="0">
                <a:latin typeface="18 VAG Rounded Light   02390"/>
              </a:rPr>
              <a:t>is calling </a:t>
            </a:r>
            <a:r>
              <a:rPr lang="en-US" sz="2800" b="1" dirty="0" err="1">
                <a:latin typeface="Courier"/>
                <a:cs typeface="Courier"/>
              </a:rPr>
              <a:t>mult</a:t>
            </a:r>
            <a:r>
              <a:rPr lang="en-US" dirty="0">
                <a:latin typeface="18 VAG Rounded Light   02390"/>
              </a:rPr>
              <a:t>.</a:t>
            </a:r>
          </a:p>
          <a:p>
            <a:r>
              <a:rPr lang="en-US" dirty="0">
                <a:latin typeface="18 VAG Rounded Light   02390"/>
              </a:rPr>
              <a:t>So there’s a value in </a:t>
            </a:r>
            <a:r>
              <a:rPr lang="en-US" dirty="0">
                <a:latin typeface="Courier"/>
                <a:cs typeface="Courier"/>
              </a:rPr>
              <a:t>$</a:t>
            </a:r>
            <a:r>
              <a:rPr lang="en-US" dirty="0" err="1">
                <a:latin typeface="Courier"/>
                <a:cs typeface="Courier"/>
              </a:rPr>
              <a:t>ra</a:t>
            </a:r>
            <a:r>
              <a:rPr lang="en-US" dirty="0">
                <a:latin typeface="18 VAG Rounded Light   02390"/>
              </a:rPr>
              <a:t> that </a:t>
            </a:r>
            <a:r>
              <a:rPr lang="en-US" b="1" dirty="0" err="1">
                <a:latin typeface="Courier"/>
                <a:cs typeface="Courier"/>
              </a:rPr>
              <a:t>sumSquare</a:t>
            </a:r>
            <a:r>
              <a:rPr lang="en-US" b="1" dirty="0">
                <a:latin typeface="18 VAG Rounded Light   02390"/>
              </a:rPr>
              <a:t> </a:t>
            </a:r>
            <a:r>
              <a:rPr lang="en-US" dirty="0">
                <a:latin typeface="18 VAG Rounded Light   02390"/>
              </a:rPr>
              <a:t>wants to jump back to, but this will be overwritten by the call to </a:t>
            </a:r>
            <a:r>
              <a:rPr lang="en-US" sz="2800" b="1" dirty="0" err="1">
                <a:latin typeface="Courier"/>
                <a:cs typeface="Courier"/>
              </a:rPr>
              <a:t>mult</a:t>
            </a:r>
            <a:r>
              <a:rPr lang="en-US" dirty="0">
                <a:latin typeface="18 VAG Rounded Light   02390"/>
              </a:rPr>
              <a:t>.</a:t>
            </a:r>
          </a:p>
          <a:p>
            <a:r>
              <a:rPr lang="en-US" dirty="0">
                <a:latin typeface="18 VAG Rounded Light   02390"/>
              </a:rPr>
              <a:t>Need to save </a:t>
            </a:r>
            <a:r>
              <a:rPr lang="en-US" b="1" dirty="0" err="1">
                <a:latin typeface="Courier"/>
                <a:cs typeface="Courier"/>
              </a:rPr>
              <a:t>sumSquare</a:t>
            </a:r>
            <a:r>
              <a:rPr lang="en-US" b="1" dirty="0">
                <a:latin typeface="18 VAG Rounded Light   02390"/>
              </a:rPr>
              <a:t> </a:t>
            </a:r>
            <a:r>
              <a:rPr lang="en-US" dirty="0">
                <a:latin typeface="18 VAG Rounded Light   02390"/>
              </a:rPr>
              <a:t>return address before call to </a:t>
            </a:r>
            <a:r>
              <a:rPr lang="en-US" sz="2800" b="1" dirty="0" err="1">
                <a:latin typeface="Courier"/>
                <a:cs typeface="Courier"/>
              </a:rPr>
              <a:t>mult</a:t>
            </a:r>
            <a:r>
              <a:rPr lang="en-US" dirty="0">
                <a:latin typeface="18 VAG Rounded Light   0239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61975" y="211138"/>
            <a:ext cx="5686425" cy="474662"/>
          </a:xfrm>
        </p:spPr>
        <p:txBody>
          <a:bodyPr/>
          <a:lstStyle/>
          <a:p>
            <a:r>
              <a:rPr lang="en-US" dirty="0"/>
              <a:t>Nested Procedures (2/2)</a:t>
            </a:r>
          </a:p>
        </p:txBody>
      </p:sp>
      <p:sp>
        <p:nvSpPr>
          <p:cNvPr id="197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887913"/>
          </a:xfrm>
        </p:spPr>
        <p:txBody>
          <a:bodyPr/>
          <a:lstStyle/>
          <a:p>
            <a:r>
              <a:rPr lang="en-US" dirty="0">
                <a:latin typeface="18 VAG Rounded Light   02390"/>
              </a:rPr>
              <a:t>In general, may need to save some other info in addition to </a:t>
            </a:r>
            <a:r>
              <a:rPr lang="en-US" dirty="0">
                <a:solidFill>
                  <a:schemeClr val="accent2"/>
                </a:solidFill>
                <a:latin typeface="Courier"/>
                <a:cs typeface="Courier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Courier"/>
                <a:cs typeface="Courier"/>
              </a:rPr>
              <a:t>ra</a:t>
            </a:r>
            <a:r>
              <a:rPr lang="en-US" dirty="0">
                <a:latin typeface="18 VAG Rounded Light   02390"/>
              </a:rPr>
              <a:t>.</a:t>
            </a:r>
          </a:p>
          <a:p>
            <a:r>
              <a:rPr lang="en-US" dirty="0">
                <a:latin typeface="18 VAG Rounded Light   02390"/>
              </a:rPr>
              <a:t>When a C program is run, there are 3 important memory areas allocated: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Static</a:t>
            </a:r>
            <a:r>
              <a:rPr lang="en-US" dirty="0"/>
              <a:t>: Variables declared once per program, cease to exist only after execution completes. E.g., C </a:t>
            </a:r>
            <a:r>
              <a:rPr lang="en-US" dirty="0" err="1"/>
              <a:t>globals</a:t>
            </a:r>
            <a:endParaRPr lang="en-US" dirty="0"/>
          </a:p>
          <a:p>
            <a:pPr lvl="1"/>
            <a:r>
              <a:rPr lang="en-US" dirty="0">
                <a:solidFill>
                  <a:schemeClr val="accent4"/>
                </a:solidFill>
              </a:rPr>
              <a:t>Heap</a:t>
            </a:r>
            <a:r>
              <a:rPr lang="en-US" dirty="0"/>
              <a:t>: Variables declared </a:t>
            </a:r>
            <a:r>
              <a:rPr lang="en-US" dirty="0" smtClean="0"/>
              <a:t>dynamically via </a:t>
            </a:r>
            <a:r>
              <a:rPr lang="en-US" b="1" dirty="0" err="1" smtClean="0">
                <a:cs typeface="Courier New"/>
              </a:rPr>
              <a:t>malloc</a:t>
            </a:r>
            <a:endParaRPr lang="en-US" b="1" dirty="0" smtClean="0">
              <a:cs typeface="Courier New"/>
            </a:endParaRPr>
          </a:p>
          <a:p>
            <a:pPr lvl="1"/>
            <a:r>
              <a:rPr lang="en-US" dirty="0">
                <a:solidFill>
                  <a:schemeClr val="accent1"/>
                </a:solidFill>
              </a:rPr>
              <a:t>Stack</a:t>
            </a:r>
            <a:r>
              <a:rPr lang="en-US" dirty="0"/>
              <a:t>: Space to be used by procedure during execution; this is where we can save register values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858000" cy="474662"/>
          </a:xfrm>
        </p:spPr>
        <p:txBody>
          <a:bodyPr/>
          <a:lstStyle/>
          <a:p>
            <a:r>
              <a:rPr lang="en-US" dirty="0"/>
              <a:t>C Memory Allocation</a:t>
            </a:r>
          </a:p>
        </p:txBody>
      </p:sp>
      <p:sp>
        <p:nvSpPr>
          <p:cNvPr id="1980419" name="Text Box 3"/>
          <p:cNvSpPr txBox="1">
            <a:spLocks noChangeArrowheads="1"/>
          </p:cNvSpPr>
          <p:nvPr/>
        </p:nvSpPr>
        <p:spPr bwMode="auto">
          <a:xfrm>
            <a:off x="1266825" y="6202362"/>
            <a:ext cx="428322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18 VAG Rounded Bold   07390"/>
                <a:cs typeface="Corbel"/>
              </a:rPr>
              <a:t>0</a:t>
            </a:r>
          </a:p>
        </p:txBody>
      </p:sp>
      <p:sp>
        <p:nvSpPr>
          <p:cNvPr id="1980420" name="Text Box 4"/>
          <p:cNvSpPr txBox="1">
            <a:spLocks noChangeArrowheads="1"/>
          </p:cNvSpPr>
          <p:nvPr/>
        </p:nvSpPr>
        <p:spPr bwMode="auto">
          <a:xfrm>
            <a:off x="1295400" y="990600"/>
            <a:ext cx="51378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b="1" dirty="0">
                <a:latin typeface="Symbol" charset="2"/>
                <a:cs typeface="Symbol" charset="2"/>
              </a:rPr>
              <a:t>¥</a:t>
            </a:r>
          </a:p>
        </p:txBody>
      </p:sp>
      <p:sp>
        <p:nvSpPr>
          <p:cNvPr id="1980421" name="Text Box 5"/>
          <p:cNvSpPr txBox="1">
            <a:spLocks noChangeArrowheads="1"/>
          </p:cNvSpPr>
          <p:nvPr/>
        </p:nvSpPr>
        <p:spPr bwMode="auto">
          <a:xfrm>
            <a:off x="0" y="1143000"/>
            <a:ext cx="1454244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18 VAG Rounded Bold   07390"/>
                <a:cs typeface="Corbel"/>
              </a:rPr>
              <a:t>Address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676400" y="5516562"/>
            <a:ext cx="7412042" cy="1066800"/>
            <a:chOff x="1056" y="3312"/>
            <a:chExt cx="4669" cy="672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056" y="3312"/>
              <a:ext cx="1008" cy="672"/>
              <a:chOff x="1056" y="2976"/>
              <a:chExt cx="1008" cy="672"/>
            </a:xfrm>
          </p:grpSpPr>
          <p:sp>
            <p:nvSpPr>
              <p:cNvPr id="1980424" name="Text Box 8"/>
              <p:cNvSpPr txBox="1">
                <a:spLocks noChangeArrowheads="1"/>
              </p:cNvSpPr>
              <p:nvPr/>
            </p:nvSpPr>
            <p:spPr bwMode="auto">
              <a:xfrm>
                <a:off x="1190" y="3143"/>
                <a:ext cx="722" cy="36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3200">
                    <a:solidFill>
                      <a:schemeClr val="tx1"/>
                    </a:solidFill>
                    <a:latin typeface="18 VAG Rounded Bold   07390"/>
                    <a:cs typeface="Corbel"/>
                  </a:rPr>
                  <a:t>Code</a:t>
                </a:r>
              </a:p>
            </p:txBody>
          </p:sp>
          <p:sp>
            <p:nvSpPr>
              <p:cNvPr id="1980425" name="Rectangle 9"/>
              <p:cNvSpPr>
                <a:spLocks noChangeArrowheads="1"/>
              </p:cNvSpPr>
              <p:nvPr/>
            </p:nvSpPr>
            <p:spPr bwMode="auto">
              <a:xfrm>
                <a:off x="1056" y="2976"/>
                <a:ext cx="1008" cy="67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Bold   07390"/>
                  <a:cs typeface="Corbel"/>
                </a:endParaRPr>
              </a:p>
            </p:txBody>
          </p:sp>
        </p:grpSp>
        <p:sp>
          <p:nvSpPr>
            <p:cNvPr id="1980426" name="Text Box 10"/>
            <p:cNvSpPr txBox="1">
              <a:spLocks noChangeArrowheads="1"/>
            </p:cNvSpPr>
            <p:nvPr/>
          </p:nvSpPr>
          <p:spPr bwMode="auto">
            <a:xfrm>
              <a:off x="2208" y="3437"/>
              <a:ext cx="3517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dirty="0">
                  <a:solidFill>
                    <a:schemeClr val="accent2"/>
                  </a:solidFill>
                  <a:latin typeface="18 VAG Rounded Bold   07390"/>
                  <a:cs typeface="Corbel"/>
                </a:rPr>
                <a:t>Program (doesn’t change size)</a:t>
              </a:r>
              <a:endParaRPr lang="en-US" sz="3200" dirty="0">
                <a:latin typeface="18 VAG Rounded Bold   07390"/>
                <a:cs typeface="Corbel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676400" y="4267200"/>
            <a:ext cx="6938965" cy="1570038"/>
            <a:chOff x="1056" y="2525"/>
            <a:chExt cx="4371" cy="989"/>
          </a:xfrm>
        </p:grpSpPr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1056" y="2640"/>
              <a:ext cx="1008" cy="672"/>
              <a:chOff x="1056" y="2976"/>
              <a:chExt cx="1008" cy="672"/>
            </a:xfrm>
          </p:grpSpPr>
          <p:sp>
            <p:nvSpPr>
              <p:cNvPr id="1980429" name="Text Box 13"/>
              <p:cNvSpPr txBox="1">
                <a:spLocks noChangeArrowheads="1"/>
              </p:cNvSpPr>
              <p:nvPr/>
            </p:nvSpPr>
            <p:spPr bwMode="auto">
              <a:xfrm>
                <a:off x="1190" y="3143"/>
                <a:ext cx="746" cy="36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3200">
                    <a:solidFill>
                      <a:schemeClr val="tx1"/>
                    </a:solidFill>
                    <a:latin typeface="18 VAG Rounded Bold   07390"/>
                    <a:cs typeface="Corbel"/>
                  </a:rPr>
                  <a:t>Static</a:t>
                </a:r>
              </a:p>
            </p:txBody>
          </p:sp>
          <p:sp>
            <p:nvSpPr>
              <p:cNvPr id="1980430" name="Rectangle 14"/>
              <p:cNvSpPr>
                <a:spLocks noChangeArrowheads="1"/>
              </p:cNvSpPr>
              <p:nvPr/>
            </p:nvSpPr>
            <p:spPr bwMode="auto">
              <a:xfrm>
                <a:off x="1056" y="2976"/>
                <a:ext cx="1008" cy="67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Bold   07390"/>
                  <a:cs typeface="Corbel"/>
                </a:endParaRPr>
              </a:p>
            </p:txBody>
          </p:sp>
        </p:grpSp>
        <p:sp>
          <p:nvSpPr>
            <p:cNvPr id="1980431" name="Text Box 15"/>
            <p:cNvSpPr txBox="1">
              <a:spLocks noChangeArrowheads="1"/>
            </p:cNvSpPr>
            <p:nvPr/>
          </p:nvSpPr>
          <p:spPr bwMode="auto">
            <a:xfrm>
              <a:off x="2160" y="2525"/>
              <a:ext cx="3267" cy="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  <a:t>Variables </a:t>
              </a:r>
              <a:r>
                <a:rPr lang="en-US" sz="3200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  <a:t>declared once </a:t>
              </a:r>
              <a:r>
                <a:rPr lang="en-US" sz="32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  <a:t>per</a:t>
              </a:r>
              <a:r>
                <a:rPr lang="en-US" sz="3200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  <a:t> </a:t>
              </a:r>
              <a:br>
                <a:rPr lang="en-US" sz="3200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</a:br>
              <a:r>
                <a:rPr lang="en-US" sz="3200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  <a:t>program; e.g., </a:t>
              </a:r>
              <a:r>
                <a:rPr lang="en-US" sz="3200" dirty="0" err="1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  <a:t>globals</a:t>
              </a:r>
              <a:br>
                <a:rPr lang="en-US" sz="3200" dirty="0" err="1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</a:br>
              <a:r>
                <a:rPr lang="en-US" sz="3200" dirty="0" err="1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  <a:t>(doesn’t change size)</a:t>
              </a:r>
              <a:endParaRPr lang="en-US" sz="32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Bold   07390"/>
                <a:cs typeface="Corbel"/>
              </a:endParaRP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1676400" y="3001962"/>
            <a:ext cx="6062663" cy="1447800"/>
            <a:chOff x="1056" y="1728"/>
            <a:chExt cx="3819" cy="912"/>
          </a:xfrm>
        </p:grpSpPr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1056" y="1728"/>
              <a:ext cx="1008" cy="912"/>
              <a:chOff x="1056" y="1728"/>
              <a:chExt cx="1008" cy="912"/>
            </a:xfrm>
          </p:grpSpPr>
          <p:grpSp>
            <p:nvGrpSpPr>
              <p:cNvPr id="8" name="Group 18"/>
              <p:cNvGrpSpPr>
                <a:grpSpLocks/>
              </p:cNvGrpSpPr>
              <p:nvPr/>
            </p:nvGrpSpPr>
            <p:grpSpPr bwMode="auto">
              <a:xfrm>
                <a:off x="1056" y="1968"/>
                <a:ext cx="1008" cy="672"/>
                <a:chOff x="1056" y="2976"/>
                <a:chExt cx="1008" cy="672"/>
              </a:xfrm>
            </p:grpSpPr>
            <p:sp>
              <p:nvSpPr>
                <p:cNvPr id="198043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190" y="3143"/>
                  <a:ext cx="739" cy="36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3200" b="1">
                      <a:solidFill>
                        <a:schemeClr val="tx1"/>
                      </a:solidFill>
                      <a:latin typeface="18 VAG Rounded Light   02390"/>
                      <a:cs typeface="Corbel"/>
                    </a:rPr>
                    <a:t>Heap</a:t>
                  </a:r>
                </a:p>
              </p:txBody>
            </p:sp>
            <p:sp>
              <p:nvSpPr>
                <p:cNvPr id="1980436" name="Rectangle 20"/>
                <p:cNvSpPr>
                  <a:spLocks noChangeArrowheads="1"/>
                </p:cNvSpPr>
                <p:nvPr/>
              </p:nvSpPr>
              <p:spPr bwMode="auto">
                <a:xfrm>
                  <a:off x="1056" y="2976"/>
                  <a:ext cx="1008" cy="67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18 VAG Rounded Light   02390"/>
                    <a:cs typeface="Corbel"/>
                  </a:endParaRPr>
                </a:p>
              </p:txBody>
            </p:sp>
          </p:grpSp>
          <p:sp>
            <p:nvSpPr>
              <p:cNvPr id="1980437" name="Line 21"/>
              <p:cNvSpPr>
                <a:spLocks noChangeShapeType="1"/>
              </p:cNvSpPr>
              <p:nvPr/>
            </p:nvSpPr>
            <p:spPr bwMode="auto">
              <a:xfrm flipV="1">
                <a:off x="1536" y="1728"/>
                <a:ext cx="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  <a:cs typeface="Corbel"/>
                </a:endParaRPr>
              </a:p>
            </p:txBody>
          </p:sp>
        </p:grpSp>
        <p:sp>
          <p:nvSpPr>
            <p:cNvPr id="1980438" name="Text Box 22"/>
            <p:cNvSpPr txBox="1">
              <a:spLocks noChangeArrowheads="1"/>
            </p:cNvSpPr>
            <p:nvPr/>
          </p:nvSpPr>
          <p:spPr bwMode="auto">
            <a:xfrm>
              <a:off x="2208" y="1901"/>
              <a:ext cx="2667" cy="6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dirty="0">
                  <a:solidFill>
                    <a:schemeClr val="accent6"/>
                  </a:solidFill>
                  <a:latin typeface="18 VAG Rounded Light   02390"/>
                  <a:cs typeface="Corbel"/>
                </a:rPr>
                <a:t>Explicitly created space, </a:t>
              </a:r>
              <a:r>
                <a:rPr lang="en-US" sz="3200" dirty="0" smtClean="0">
                  <a:solidFill>
                    <a:schemeClr val="accent6"/>
                  </a:solidFill>
                  <a:latin typeface="18 VAG Rounded Light   02390"/>
                  <a:cs typeface="Corbel"/>
                </a:rPr>
                <a:t/>
              </a:r>
              <a:br>
                <a:rPr lang="en-US" sz="3200" dirty="0" smtClean="0">
                  <a:solidFill>
                    <a:schemeClr val="accent6"/>
                  </a:solidFill>
                  <a:latin typeface="18 VAG Rounded Light   02390"/>
                  <a:cs typeface="Corbel"/>
                </a:rPr>
              </a:br>
              <a:r>
                <a:rPr lang="en-US" sz="3200" dirty="0" smtClean="0">
                  <a:solidFill>
                    <a:schemeClr val="accent6"/>
                  </a:solidFill>
                  <a:latin typeface="18 VAG Rounded Light   02390"/>
                  <a:cs typeface="Corbel"/>
                </a:rPr>
                <a:t>i.e., </a:t>
              </a:r>
              <a:r>
                <a:rPr lang="en-US" sz="3200" b="1" dirty="0" err="1">
                  <a:solidFill>
                    <a:schemeClr val="accent6"/>
                  </a:solidFill>
                  <a:latin typeface="18 VAG Rounded Light   02390"/>
                  <a:cs typeface="Courier New"/>
                </a:rPr>
                <a:t>malloc</a:t>
              </a:r>
              <a:r>
                <a:rPr lang="en-US" sz="3200" b="1" dirty="0">
                  <a:solidFill>
                    <a:schemeClr val="accent6"/>
                  </a:solidFill>
                  <a:latin typeface="18 VAG Rounded Light   02390"/>
                  <a:cs typeface="Courier New"/>
                </a:rPr>
                <a:t>(</a:t>
              </a:r>
              <a:r>
                <a:rPr lang="en-US" sz="3200" b="1" dirty="0" smtClean="0">
                  <a:solidFill>
                    <a:schemeClr val="accent6"/>
                  </a:solidFill>
                  <a:latin typeface="18 VAG Rounded Light   02390"/>
                  <a:cs typeface="Courier New"/>
                </a:rPr>
                <a:t>)</a:t>
              </a:r>
              <a:endParaRPr lang="en-US" sz="3200" b="1" dirty="0">
                <a:solidFill>
                  <a:schemeClr val="accent6"/>
                </a:solidFill>
                <a:latin typeface="18 VAG Rounded Light   02390"/>
                <a:cs typeface="Courier New"/>
              </a:endParaRPr>
            </a:p>
          </p:txBody>
        </p:sp>
      </p:grpSp>
      <p:grpSp>
        <p:nvGrpSpPr>
          <p:cNvPr id="9" name="Group 23"/>
          <p:cNvGrpSpPr>
            <a:grpSpLocks/>
          </p:cNvGrpSpPr>
          <p:nvPr/>
        </p:nvGrpSpPr>
        <p:grpSpPr bwMode="auto">
          <a:xfrm>
            <a:off x="1676400" y="1465262"/>
            <a:ext cx="6856414" cy="1447800"/>
            <a:chOff x="1056" y="576"/>
            <a:chExt cx="4319" cy="912"/>
          </a:xfrm>
        </p:grpSpPr>
        <p:grpSp>
          <p:nvGrpSpPr>
            <p:cNvPr id="10" name="Group 24"/>
            <p:cNvGrpSpPr>
              <a:grpSpLocks/>
            </p:cNvGrpSpPr>
            <p:nvPr/>
          </p:nvGrpSpPr>
          <p:grpSpPr bwMode="auto">
            <a:xfrm>
              <a:off x="1056" y="576"/>
              <a:ext cx="1008" cy="912"/>
              <a:chOff x="1056" y="576"/>
              <a:chExt cx="1008" cy="912"/>
            </a:xfrm>
          </p:grpSpPr>
          <p:grpSp>
            <p:nvGrpSpPr>
              <p:cNvPr id="11" name="Group 25"/>
              <p:cNvGrpSpPr>
                <a:grpSpLocks/>
              </p:cNvGrpSpPr>
              <p:nvPr/>
            </p:nvGrpSpPr>
            <p:grpSpPr bwMode="auto">
              <a:xfrm>
                <a:off x="1056" y="576"/>
                <a:ext cx="1008" cy="672"/>
                <a:chOff x="1056" y="2976"/>
                <a:chExt cx="1008" cy="672"/>
              </a:xfrm>
            </p:grpSpPr>
            <p:sp>
              <p:nvSpPr>
                <p:cNvPr id="1980442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190" y="3143"/>
                  <a:ext cx="746" cy="36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3200">
                      <a:solidFill>
                        <a:schemeClr val="tx1"/>
                      </a:solidFill>
                      <a:latin typeface="18 VAG Rounded Bold   07390"/>
                      <a:cs typeface="Corbel"/>
                    </a:rPr>
                    <a:t>Stack</a:t>
                  </a:r>
                </a:p>
              </p:txBody>
            </p:sp>
            <p:sp>
              <p:nvSpPr>
                <p:cNvPr id="1980443" name="Rectangle 27"/>
                <p:cNvSpPr>
                  <a:spLocks noChangeArrowheads="1"/>
                </p:cNvSpPr>
                <p:nvPr/>
              </p:nvSpPr>
              <p:spPr bwMode="auto">
                <a:xfrm>
                  <a:off x="1056" y="2976"/>
                  <a:ext cx="1008" cy="67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18 VAG Rounded Bold   07390"/>
                    <a:cs typeface="Corbel"/>
                  </a:endParaRPr>
                </a:p>
              </p:txBody>
            </p:sp>
          </p:grpSp>
          <p:sp>
            <p:nvSpPr>
              <p:cNvPr id="1980444" name="Line 28"/>
              <p:cNvSpPr>
                <a:spLocks noChangeShapeType="1"/>
              </p:cNvSpPr>
              <p:nvPr/>
            </p:nvSpPr>
            <p:spPr bwMode="auto">
              <a:xfrm flipV="1">
                <a:off x="1536" y="1248"/>
                <a:ext cx="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Bold   07390"/>
                  <a:cs typeface="Corbel"/>
                </a:endParaRPr>
              </a:p>
            </p:txBody>
          </p:sp>
        </p:grpSp>
        <p:sp>
          <p:nvSpPr>
            <p:cNvPr id="1980445" name="Text Box 29"/>
            <p:cNvSpPr txBox="1">
              <a:spLocks noChangeArrowheads="1"/>
            </p:cNvSpPr>
            <p:nvPr/>
          </p:nvSpPr>
          <p:spPr bwMode="auto">
            <a:xfrm>
              <a:off x="2256" y="576"/>
              <a:ext cx="3119" cy="6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latin typeface="18 VAG Rounded Bold   07390"/>
                  <a:cs typeface="Corbel"/>
                </a:rPr>
                <a:t>Space for local vars, saved </a:t>
              </a:r>
              <a:br>
                <a:rPr lang="en-US" sz="3200">
                  <a:latin typeface="18 VAG Rounded Bold   07390"/>
                  <a:cs typeface="Corbel"/>
                </a:rPr>
              </a:br>
              <a:r>
                <a:rPr lang="en-US" sz="3200">
                  <a:latin typeface="18 VAG Rounded Bold   07390"/>
                  <a:cs typeface="Corbel"/>
                </a:rPr>
                <a:t>procedure information</a:t>
              </a:r>
            </a:p>
          </p:txBody>
        </p:sp>
      </p:grpSp>
      <p:grpSp>
        <p:nvGrpSpPr>
          <p:cNvPr id="12" name="Group 30"/>
          <p:cNvGrpSpPr>
            <a:grpSpLocks/>
          </p:cNvGrpSpPr>
          <p:nvPr/>
        </p:nvGrpSpPr>
        <p:grpSpPr bwMode="auto">
          <a:xfrm>
            <a:off x="196850" y="2197101"/>
            <a:ext cx="1403350" cy="1816100"/>
            <a:chOff x="124" y="1037"/>
            <a:chExt cx="884" cy="1144"/>
          </a:xfrm>
        </p:grpSpPr>
        <p:sp>
          <p:nvSpPr>
            <p:cNvPr id="1980447" name="Text Box 31"/>
            <p:cNvSpPr txBox="1">
              <a:spLocks noChangeArrowheads="1"/>
            </p:cNvSpPr>
            <p:nvPr/>
          </p:nvSpPr>
          <p:spPr bwMode="auto">
            <a:xfrm>
              <a:off x="124" y="1037"/>
              <a:ext cx="843" cy="1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 dirty="0">
                  <a:latin typeface="Courier"/>
                  <a:cs typeface="Courier"/>
                </a:rPr>
                <a:t>$sp</a:t>
              </a:r>
              <a:r>
                <a:rPr lang="en-US" sz="2800" b="1" dirty="0">
                  <a:latin typeface="18 VAG Rounded Light   02390"/>
                  <a:cs typeface="Courier New"/>
                </a:rPr>
                <a:t> </a:t>
              </a:r>
            </a:p>
            <a:p>
              <a:pPr algn="ctr"/>
              <a:r>
                <a:rPr lang="en-US" sz="2800" b="1" dirty="0">
                  <a:latin typeface="18 VAG Rounded Light   02390"/>
                  <a:cs typeface="Corbel"/>
                </a:rPr>
                <a:t>stack</a:t>
              </a:r>
            </a:p>
            <a:p>
              <a:pPr algn="ctr"/>
              <a:r>
                <a:rPr lang="en-US" sz="2800" b="1" dirty="0">
                  <a:latin typeface="18 VAG Rounded Light   02390"/>
                  <a:cs typeface="Corbel"/>
                </a:rPr>
                <a:t>pointer</a:t>
              </a:r>
            </a:p>
            <a:p>
              <a:pPr algn="ctr"/>
              <a:endParaRPr lang="en-US" sz="2800" b="1" dirty="0">
                <a:latin typeface="18 VAG Rounded Light   02390"/>
                <a:cs typeface="Corbel"/>
              </a:endParaRPr>
            </a:p>
          </p:txBody>
        </p:sp>
        <p:sp>
          <p:nvSpPr>
            <p:cNvPr id="1980448" name="Line 32"/>
            <p:cNvSpPr>
              <a:spLocks noChangeShapeType="1"/>
            </p:cNvSpPr>
            <p:nvPr/>
          </p:nvSpPr>
          <p:spPr bwMode="auto">
            <a:xfrm>
              <a:off x="768" y="1237"/>
              <a:ext cx="24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  <a:cs typeface="Corbel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105400" cy="474662"/>
          </a:xfrm>
        </p:spPr>
        <p:txBody>
          <a:bodyPr/>
          <a:lstStyle/>
          <a:p>
            <a:r>
              <a:rPr lang="en-US" dirty="0"/>
              <a:t>Using the Stack (1/2)</a:t>
            </a:r>
          </a:p>
        </p:txBody>
      </p:sp>
      <p:sp>
        <p:nvSpPr>
          <p:cNvPr id="198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4503738"/>
          </a:xfrm>
        </p:spPr>
        <p:txBody>
          <a:bodyPr/>
          <a:lstStyle/>
          <a:p>
            <a:r>
              <a:rPr lang="en-US" dirty="0">
                <a:latin typeface="18 VAG Rounded Light   02390"/>
              </a:rPr>
              <a:t>So we have a register 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$sp</a:t>
            </a:r>
            <a:r>
              <a:rPr lang="en-US" dirty="0">
                <a:latin typeface="18 VAG Rounded Light   02390"/>
              </a:rPr>
              <a:t> which always points to the last used space in the stack.</a:t>
            </a:r>
          </a:p>
          <a:p>
            <a:r>
              <a:rPr lang="en-US" dirty="0">
                <a:latin typeface="18 VAG Rounded Light   02390"/>
              </a:rPr>
              <a:t>To use stack, we decrement this pointer by the amount of space we need and then fill it with info.</a:t>
            </a:r>
          </a:p>
          <a:p>
            <a:r>
              <a:rPr lang="en-US" dirty="0">
                <a:latin typeface="18 VAG Rounded Light   02390"/>
              </a:rPr>
              <a:t>So, how do we compile this?</a:t>
            </a:r>
          </a:p>
          <a:p>
            <a:pPr lvl="1">
              <a:buFontTx/>
              <a:buNone/>
            </a:pPr>
            <a:r>
              <a:rPr lang="en-US" dirty="0"/>
              <a:t>	</a:t>
            </a:r>
            <a:r>
              <a:rPr lang="en-US" b="1" dirty="0" err="1">
                <a:latin typeface="Courier"/>
                <a:cs typeface="Courier"/>
              </a:rPr>
              <a:t>int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err="1">
                <a:latin typeface="Courier"/>
                <a:cs typeface="Courier"/>
              </a:rPr>
              <a:t>sumSquare(int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err="1">
                <a:latin typeface="Courier"/>
                <a:cs typeface="Courier"/>
              </a:rPr>
              <a:t>x</a:t>
            </a:r>
            <a:r>
              <a:rPr lang="en-US" b="1" dirty="0">
                <a:latin typeface="Courier"/>
                <a:cs typeface="Courier"/>
              </a:rPr>
              <a:t>, </a:t>
            </a:r>
            <a:r>
              <a:rPr lang="en-US" b="1" dirty="0" err="1">
                <a:latin typeface="Courier"/>
                <a:cs typeface="Courier"/>
              </a:rPr>
              <a:t>int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err="1">
                <a:latin typeface="Courier"/>
                <a:cs typeface="Courier"/>
              </a:rPr>
              <a:t>y</a:t>
            </a:r>
            <a:r>
              <a:rPr lang="en-US" b="1" dirty="0">
                <a:latin typeface="Courier"/>
                <a:cs typeface="Courier"/>
              </a:rPr>
              <a:t>) {</a:t>
            </a:r>
            <a:br>
              <a:rPr lang="en-US" b="1" dirty="0">
                <a:latin typeface="Courier"/>
                <a:cs typeface="Courier"/>
              </a:rPr>
            </a:br>
            <a:r>
              <a:rPr lang="en-US" b="1" dirty="0">
                <a:latin typeface="Courier"/>
                <a:cs typeface="Courier"/>
              </a:rPr>
              <a:t>	  return </a:t>
            </a:r>
            <a:r>
              <a:rPr lang="en-US" sz="2400" b="1" dirty="0" err="1">
                <a:latin typeface="Courier"/>
                <a:cs typeface="Courier"/>
              </a:rPr>
              <a:t>mult</a:t>
            </a:r>
            <a:r>
              <a:rPr lang="en-US" b="1" dirty="0" err="1">
                <a:latin typeface="Courier"/>
                <a:cs typeface="Courier"/>
              </a:rPr>
              <a:t>(x,x</a:t>
            </a:r>
            <a:r>
              <a:rPr lang="en-US" b="1" dirty="0">
                <a:latin typeface="Courier"/>
                <a:cs typeface="Courier"/>
              </a:rPr>
              <a:t>)+ </a:t>
            </a:r>
            <a:r>
              <a:rPr lang="en-US" b="1" dirty="0" err="1">
                <a:latin typeface="Courier"/>
                <a:cs typeface="Courier"/>
              </a:rPr>
              <a:t>y</a:t>
            </a:r>
            <a:r>
              <a:rPr lang="en-US" b="1" dirty="0">
                <a:latin typeface="Courier"/>
                <a:cs typeface="Courier"/>
              </a:rPr>
              <a:t>;</a:t>
            </a:r>
            <a:br>
              <a:rPr lang="en-US" b="1" dirty="0">
                <a:latin typeface="Courier"/>
                <a:cs typeface="Courier"/>
              </a:rPr>
            </a:br>
            <a:r>
              <a:rPr lang="en-US" b="1" dirty="0">
                <a:latin typeface="Courier"/>
                <a:cs typeface="Courier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5105400" y="3886200"/>
            <a:ext cx="3657600" cy="2286000"/>
          </a:xfrm>
          <a:prstGeom prst="roundRect">
            <a:avLst>
              <a:gd name="adj" fmla="val 222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105400" cy="474662"/>
          </a:xfrm>
        </p:spPr>
        <p:txBody>
          <a:bodyPr/>
          <a:lstStyle/>
          <a:p>
            <a:r>
              <a:rPr lang="en-US" dirty="0"/>
              <a:t>Using the Stack (2/2)</a:t>
            </a:r>
          </a:p>
        </p:txBody>
      </p:sp>
      <p:sp>
        <p:nvSpPr>
          <p:cNvPr id="198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686800" cy="5334000"/>
          </a:xfrm>
        </p:spPr>
        <p:txBody>
          <a:bodyPr/>
          <a:lstStyle/>
          <a:p>
            <a:pPr marL="0" indent="0">
              <a:spcAft>
                <a:spcPts val="1800"/>
              </a:spcAft>
            </a:pPr>
            <a:r>
              <a:rPr lang="en-US" dirty="0" smtClean="0">
                <a:latin typeface="18 VAG Rounded Light   02390"/>
              </a:rPr>
              <a:t> Hand</a:t>
            </a:r>
            <a:r>
              <a:rPr lang="en-US" dirty="0">
                <a:latin typeface="18 VAG Rounded Light   02390"/>
              </a:rPr>
              <a:t>-compile</a:t>
            </a:r>
            <a:br>
              <a:rPr lang="en-US" dirty="0">
                <a:latin typeface="18 VAG Rounded Light   02390"/>
              </a:rPr>
            </a:br>
            <a:r>
              <a:rPr lang="en-US" sz="2800" b="1" dirty="0" err="1">
                <a:solidFill>
                  <a:srgbClr val="FFFF00"/>
                </a:solidFill>
                <a:latin typeface="Courier"/>
                <a:cs typeface="Courier"/>
              </a:rPr>
              <a:t>sumSquare</a:t>
            </a:r>
            <a:r>
              <a:rPr lang="en-US" sz="2800" b="1" dirty="0">
                <a:solidFill>
                  <a:srgbClr val="FFFF00"/>
                </a:solidFill>
                <a:latin typeface="Courier"/>
                <a:cs typeface="Courier"/>
              </a:rPr>
              <a:t>: </a:t>
            </a:r>
            <a:br>
              <a:rPr lang="en-US" sz="2800" b="1" dirty="0">
                <a:solidFill>
                  <a:srgbClr val="FFFF00"/>
                </a:solidFill>
                <a:latin typeface="Courier"/>
                <a:cs typeface="Courier"/>
              </a:rPr>
            </a:br>
            <a:r>
              <a:rPr lang="en-US" sz="2800" b="1" dirty="0">
                <a:solidFill>
                  <a:srgbClr val="FFFF00"/>
                </a:solidFill>
                <a:latin typeface="Courier"/>
                <a:cs typeface="Courier"/>
              </a:rPr>
              <a:t>      </a:t>
            </a:r>
            <a:r>
              <a:rPr lang="en-US" sz="2800" b="1" dirty="0" err="1">
                <a:latin typeface="Courier"/>
                <a:cs typeface="Courier"/>
              </a:rPr>
              <a:t>addi</a:t>
            </a:r>
            <a:r>
              <a:rPr lang="en-US" sz="2800" b="1" dirty="0">
                <a:latin typeface="Courier"/>
                <a:cs typeface="Courier"/>
              </a:rPr>
              <a:t> $sp,$sp,-8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# space on stack</a:t>
            </a:r>
            <a:r>
              <a:rPr lang="en-US" sz="2800" b="1" dirty="0">
                <a:solidFill>
                  <a:schemeClr val="bg2"/>
                </a:solidFill>
                <a:latin typeface="Courier"/>
                <a:cs typeface="Courier"/>
              </a:rPr>
              <a:t/>
            </a:r>
            <a:br>
              <a:rPr lang="en-US" sz="2800" b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800" b="1" dirty="0">
                <a:solidFill>
                  <a:schemeClr val="bg2"/>
                </a:solidFill>
                <a:latin typeface="Courier"/>
                <a:cs typeface="Courier"/>
              </a:rPr>
              <a:t>      </a:t>
            </a:r>
            <a:r>
              <a:rPr lang="en-US" sz="2800" b="1" dirty="0" err="1">
                <a:latin typeface="Courier"/>
                <a:cs typeface="Courier"/>
              </a:rPr>
              <a:t>sw</a:t>
            </a:r>
            <a:r>
              <a:rPr lang="en-US" sz="2800" b="1" dirty="0">
                <a:latin typeface="Courier"/>
                <a:cs typeface="Courier"/>
              </a:rPr>
              <a:t> $</a:t>
            </a:r>
            <a:r>
              <a:rPr lang="en-US" sz="2800" b="1" dirty="0" err="1">
                <a:latin typeface="Courier"/>
                <a:cs typeface="Courier"/>
              </a:rPr>
              <a:t>ra</a:t>
            </a:r>
            <a:r>
              <a:rPr lang="en-US" sz="2800" b="1" dirty="0">
                <a:latin typeface="Courier"/>
                <a:cs typeface="Courier"/>
              </a:rPr>
              <a:t>, 4($sp)	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# save ret 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addr</a:t>
            </a:r>
            <a:r>
              <a:rPr lang="en-US" sz="2800" b="1" i="1" dirty="0">
                <a:latin typeface="Courier"/>
                <a:cs typeface="Courier"/>
              </a:rPr>
              <a:t/>
            </a:r>
            <a:br>
              <a:rPr lang="en-US" sz="2800" b="1" i="1" dirty="0">
                <a:latin typeface="Courier"/>
                <a:cs typeface="Courier"/>
              </a:rPr>
            </a:br>
            <a:r>
              <a:rPr lang="en-US" sz="2800" b="1" dirty="0">
                <a:latin typeface="Courier"/>
                <a:cs typeface="Courier"/>
              </a:rPr>
              <a:t>      </a:t>
            </a:r>
            <a:r>
              <a:rPr lang="en-US" sz="2800" b="1" dirty="0" err="1">
                <a:latin typeface="Courier"/>
                <a:cs typeface="Courier"/>
              </a:rPr>
              <a:t>sw</a:t>
            </a:r>
            <a:r>
              <a:rPr lang="en-US" sz="2800" b="1" dirty="0">
                <a:latin typeface="Courier"/>
                <a:cs typeface="Courier"/>
              </a:rPr>
              <a:t> $a1, 0($sp)	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# save 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y</a:t>
            </a:r>
            <a:b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      </a:t>
            </a:r>
            <a:r>
              <a:rPr lang="en-US" sz="2800" b="1" dirty="0">
                <a:latin typeface="Courier"/>
                <a:cs typeface="Courier"/>
              </a:rPr>
              <a:t>add</a:t>
            </a:r>
            <a:r>
              <a:rPr lang="en-US" sz="2800" b="1" i="1" dirty="0">
                <a:latin typeface="Courier"/>
                <a:cs typeface="Courier"/>
              </a:rPr>
              <a:t> </a:t>
            </a:r>
            <a:r>
              <a:rPr lang="en-US" sz="2800" b="1" dirty="0">
                <a:latin typeface="Courier"/>
                <a:cs typeface="Courier"/>
              </a:rPr>
              <a:t>$a1,$a0,$zero</a:t>
            </a:r>
            <a:r>
              <a:rPr lang="en-US" sz="2800" b="1" i="1" dirty="0">
                <a:latin typeface="Courier"/>
                <a:cs typeface="Courier"/>
              </a:rPr>
              <a:t>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# 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mult(x,x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)</a:t>
            </a:r>
            <a:r>
              <a:rPr lang="en-US" sz="2800" b="1" dirty="0">
                <a:latin typeface="Courier"/>
                <a:cs typeface="Courier"/>
              </a:rPr>
              <a:t/>
            </a:r>
            <a:br>
              <a:rPr lang="en-US" sz="2800" b="1" dirty="0">
                <a:latin typeface="Courier"/>
                <a:cs typeface="Courier"/>
              </a:rPr>
            </a:br>
            <a:r>
              <a:rPr lang="en-US" sz="2800" b="1" dirty="0">
                <a:latin typeface="Courier"/>
                <a:cs typeface="Courier"/>
              </a:rPr>
              <a:t>      </a:t>
            </a:r>
            <a:r>
              <a:rPr lang="en-US" sz="2800" b="1" dirty="0" err="1">
                <a:latin typeface="Courier"/>
                <a:cs typeface="Courier"/>
              </a:rPr>
              <a:t>jal</a:t>
            </a:r>
            <a:r>
              <a:rPr lang="en-US" sz="2800" b="1" dirty="0">
                <a:latin typeface="Courier"/>
                <a:cs typeface="Courier"/>
              </a:rPr>
              <a:t> </a:t>
            </a:r>
            <a:r>
              <a:rPr lang="en-US" sz="2800" b="1" dirty="0" err="1">
                <a:latin typeface="Courier"/>
                <a:cs typeface="Courier"/>
              </a:rPr>
              <a:t>mult</a:t>
            </a:r>
            <a:r>
              <a:rPr lang="en-US" sz="2800" b="1" dirty="0">
                <a:latin typeface="Courier"/>
                <a:cs typeface="Courier"/>
              </a:rPr>
              <a:t> 		  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# call 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mult</a:t>
            </a:r>
            <a:b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      </a:t>
            </a:r>
            <a:r>
              <a:rPr lang="en-US" sz="2800" b="1" dirty="0" err="1">
                <a:latin typeface="Courier"/>
                <a:cs typeface="Courier"/>
              </a:rPr>
              <a:t>lw</a:t>
            </a:r>
            <a:r>
              <a:rPr lang="en-US" sz="2800" b="1" dirty="0">
                <a:latin typeface="Courier"/>
                <a:cs typeface="Courier"/>
              </a:rPr>
              <a:t> $a1, 0($sp)	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# restore </a:t>
            </a:r>
            <a:r>
              <a:rPr lang="en-US" sz="2800" b="1" i="1" dirty="0" err="1" smtClean="0">
                <a:solidFill>
                  <a:schemeClr val="bg2"/>
                </a:solidFill>
                <a:latin typeface="Courier"/>
                <a:cs typeface="Courier"/>
              </a:rPr>
              <a:t>y</a:t>
            </a:r>
            <a:r>
              <a:rPr lang="en-US" sz="2800" b="1" i="1" dirty="0" err="1" smtClean="0">
                <a:latin typeface="Courier"/>
                <a:cs typeface="Courier"/>
              </a:rPr>
              <a:t/>
            </a:r>
            <a:br>
              <a:rPr lang="en-US" sz="2800" b="1" i="1" dirty="0" err="1" smtClean="0">
                <a:latin typeface="Courier"/>
                <a:cs typeface="Courier"/>
              </a:rPr>
            </a:br>
            <a:r>
              <a:rPr lang="en-US" sz="2800" b="1" i="1" dirty="0" err="1" smtClean="0">
                <a:latin typeface="Courier"/>
                <a:cs typeface="Courier"/>
              </a:rPr>
              <a:t>      </a:t>
            </a:r>
            <a:r>
              <a:rPr lang="en-US" sz="2800" b="1" dirty="0" smtClean="0">
                <a:latin typeface="Courier"/>
                <a:cs typeface="Courier"/>
              </a:rPr>
              <a:t>add </a:t>
            </a:r>
            <a:r>
              <a:rPr lang="en-US" sz="2800" b="1" dirty="0">
                <a:latin typeface="Courier"/>
                <a:cs typeface="Courier"/>
              </a:rPr>
              <a:t>$v0,$v0,$a1</a:t>
            </a:r>
            <a:r>
              <a:rPr lang="en-US" sz="2800" b="1" i="1" dirty="0">
                <a:latin typeface="Courier"/>
                <a:cs typeface="Courier"/>
              </a:rPr>
              <a:t>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# 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mult()+y</a:t>
            </a:r>
            <a:r>
              <a:rPr lang="en-US" sz="2800" b="1" i="1" dirty="0" err="1">
                <a:latin typeface="Courier"/>
                <a:cs typeface="Courier"/>
              </a:rPr>
              <a:t/>
            </a:r>
            <a:br>
              <a:rPr lang="en-US" sz="2800" b="1" i="1" dirty="0" err="1">
                <a:latin typeface="Courier"/>
                <a:cs typeface="Courier"/>
              </a:rPr>
            </a:br>
            <a:r>
              <a:rPr lang="en-US" sz="2800" b="1" i="1" dirty="0" err="1">
                <a:latin typeface="Courier"/>
                <a:cs typeface="Courier"/>
              </a:rPr>
              <a:t>      </a:t>
            </a:r>
            <a:r>
              <a:rPr lang="en-US" sz="2800" b="1" dirty="0" err="1">
                <a:latin typeface="Courier"/>
                <a:cs typeface="Courier"/>
              </a:rPr>
              <a:t>lw</a:t>
            </a:r>
            <a:r>
              <a:rPr lang="en-US" sz="2800" b="1" dirty="0">
                <a:latin typeface="Courier"/>
                <a:cs typeface="Courier"/>
              </a:rPr>
              <a:t> $</a:t>
            </a:r>
            <a:r>
              <a:rPr lang="en-US" sz="2800" b="1" dirty="0" err="1">
                <a:latin typeface="Courier"/>
                <a:cs typeface="Courier"/>
              </a:rPr>
              <a:t>ra</a:t>
            </a:r>
            <a:r>
              <a:rPr lang="en-US" sz="2800" b="1" dirty="0">
                <a:latin typeface="Courier"/>
                <a:cs typeface="Courier"/>
              </a:rPr>
              <a:t>, 4($sp)	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# get ret 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addr</a:t>
            </a:r>
            <a:r>
              <a:rPr lang="en-US" sz="2800" b="1" i="1" dirty="0" err="1">
                <a:latin typeface="Courier"/>
                <a:cs typeface="Courier"/>
              </a:rPr>
              <a:t/>
            </a:r>
            <a:br>
              <a:rPr lang="en-US" sz="2800" b="1" i="1" dirty="0" err="1">
                <a:latin typeface="Courier"/>
                <a:cs typeface="Courier"/>
              </a:rPr>
            </a:br>
            <a:r>
              <a:rPr lang="en-US" sz="2800" b="1" i="1" dirty="0" err="1">
                <a:latin typeface="Courier"/>
                <a:cs typeface="Courier"/>
              </a:rPr>
              <a:t>      </a:t>
            </a:r>
            <a:r>
              <a:rPr lang="en-US" sz="2800" b="1" dirty="0" err="1">
                <a:latin typeface="Courier"/>
                <a:cs typeface="Courier"/>
              </a:rPr>
              <a:t>addi</a:t>
            </a:r>
            <a:r>
              <a:rPr lang="en-US" sz="2800" b="1" dirty="0">
                <a:latin typeface="Courier"/>
                <a:cs typeface="Courier"/>
              </a:rPr>
              <a:t> $sp,$sp,8 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# </a:t>
            </a:r>
            <a:r>
              <a:rPr lang="en-US" sz="2800" b="1" i="1" dirty="0" smtClean="0">
                <a:solidFill>
                  <a:schemeClr val="bg2"/>
                </a:solidFill>
                <a:latin typeface="Courier"/>
                <a:cs typeface="Courier"/>
              </a:rPr>
              <a:t>restore stack</a:t>
            </a:r>
            <a:r>
              <a:rPr lang="en-US" sz="2800" b="1" i="1" dirty="0" smtClean="0">
                <a:latin typeface="Courier"/>
                <a:cs typeface="Courier"/>
              </a:rPr>
              <a:t/>
            </a:r>
            <a:br>
              <a:rPr lang="en-US" sz="2800" b="1" i="1" dirty="0" smtClean="0">
                <a:latin typeface="Courier"/>
                <a:cs typeface="Courier"/>
              </a:rPr>
            </a:br>
            <a:r>
              <a:rPr lang="en-US" sz="2800" b="1" i="1" dirty="0" smtClean="0">
                <a:latin typeface="Courier"/>
                <a:cs typeface="Courier"/>
              </a:rPr>
              <a:t>      </a:t>
            </a:r>
            <a:r>
              <a:rPr lang="en-US" sz="2800" b="1" dirty="0" err="1" smtClean="0">
                <a:latin typeface="Courier"/>
                <a:cs typeface="Courier"/>
              </a:rPr>
              <a:t>jr</a:t>
            </a:r>
            <a:r>
              <a:rPr lang="en-US" sz="2800" b="1" dirty="0" smtClean="0">
                <a:latin typeface="Courier"/>
                <a:cs typeface="Courier"/>
              </a:rPr>
              <a:t> </a:t>
            </a:r>
            <a:r>
              <a:rPr lang="en-US" sz="2800" b="1" dirty="0">
                <a:latin typeface="Courier"/>
                <a:cs typeface="Courier"/>
              </a:rPr>
              <a:t>$</a:t>
            </a:r>
            <a:r>
              <a:rPr lang="en-US" sz="2800" b="1" dirty="0" err="1">
                <a:latin typeface="Courier"/>
                <a:cs typeface="Courier"/>
              </a:rPr>
              <a:t>ra</a:t>
            </a:r>
            <a:r>
              <a:rPr lang="en-US" sz="2800" b="1" dirty="0">
                <a:latin typeface="Courier"/>
                <a:cs typeface="Courier"/>
              </a:rPr>
              <a:t/>
            </a:r>
            <a:br>
              <a:rPr lang="en-US" sz="2800" b="1" dirty="0">
                <a:latin typeface="Courier"/>
                <a:cs typeface="Courier"/>
              </a:rPr>
            </a:br>
            <a:r>
              <a:rPr lang="en-US" sz="2800" b="1" dirty="0" err="1">
                <a:solidFill>
                  <a:srgbClr val="FFFF00"/>
                </a:solidFill>
                <a:latin typeface="Courier"/>
                <a:cs typeface="Courier"/>
              </a:rPr>
              <a:t>mult</a:t>
            </a:r>
            <a:r>
              <a:rPr lang="en-US" sz="2800" b="1" dirty="0">
                <a:solidFill>
                  <a:srgbClr val="FFFF00"/>
                </a:solidFill>
                <a:latin typeface="Courier"/>
                <a:cs typeface="Courier"/>
              </a:rPr>
              <a:t>: </a:t>
            </a:r>
            <a:r>
              <a:rPr lang="en-US" sz="2800" b="1" dirty="0">
                <a:latin typeface="Courier"/>
                <a:cs typeface="Courier"/>
              </a:rPr>
              <a:t>...</a:t>
            </a:r>
            <a:br>
              <a:rPr lang="en-US" sz="2800" b="1" dirty="0">
                <a:latin typeface="Courier"/>
                <a:cs typeface="Courier"/>
              </a:rPr>
            </a:br>
            <a:endParaRPr lang="en-US" sz="2800" b="1" dirty="0">
              <a:latin typeface="Courier"/>
              <a:cs typeface="Courier"/>
            </a:endParaRPr>
          </a:p>
        </p:txBody>
      </p:sp>
      <p:sp>
        <p:nvSpPr>
          <p:cNvPr id="1984518" name="Rectangle 6"/>
          <p:cNvSpPr>
            <a:spLocks noChangeArrowheads="1"/>
          </p:cNvSpPr>
          <p:nvPr/>
        </p:nvSpPr>
        <p:spPr bwMode="auto">
          <a:xfrm>
            <a:off x="2971800" y="1219200"/>
            <a:ext cx="5540850" cy="72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1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int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sumSquare(int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x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int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y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) {</a:t>
            </a:r>
            <a:b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</a:b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	return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mult(x,x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)+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y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; }</a:t>
            </a:r>
            <a:endParaRPr lang="en-US" sz="2800" b="1" dirty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1984519" name="Text Box 7"/>
          <p:cNvSpPr txBox="1">
            <a:spLocks noChangeArrowheads="1"/>
          </p:cNvSpPr>
          <p:nvPr/>
        </p:nvSpPr>
        <p:spPr bwMode="auto">
          <a:xfrm>
            <a:off x="304800" y="2819400"/>
            <a:ext cx="12875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18 VAG Rounded Bold   07390"/>
                <a:cs typeface="Corbel"/>
              </a:rPr>
              <a:t>“push”</a:t>
            </a:r>
          </a:p>
        </p:txBody>
      </p:sp>
      <p:sp>
        <p:nvSpPr>
          <p:cNvPr id="1984520" name="Text Box 8"/>
          <p:cNvSpPr txBox="1">
            <a:spLocks noChangeArrowheads="1"/>
          </p:cNvSpPr>
          <p:nvPr/>
        </p:nvSpPr>
        <p:spPr bwMode="auto">
          <a:xfrm>
            <a:off x="304800" y="4953000"/>
            <a:ext cx="11336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18 VAG Rounded Bold   07390"/>
                <a:cs typeface="Corbel"/>
              </a:rPr>
              <a:t>“pop”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Steps for Making a Procedure Call</a:t>
            </a:r>
            <a:endParaRPr lang="en-US" dirty="0"/>
          </a:p>
        </p:txBody>
      </p:sp>
      <p:sp>
        <p:nvSpPr>
          <p:cNvPr id="198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82613" indent="-514350">
              <a:buFont typeface="+mj-lt"/>
              <a:buAutoNum type="arabicPeriod"/>
            </a:pPr>
            <a:r>
              <a:rPr lang="en-US" sz="4000" dirty="0" smtClean="0">
                <a:latin typeface="18 VAG Rounded Light   02390"/>
              </a:rPr>
              <a:t>Save necessary values onto stack.</a:t>
            </a:r>
          </a:p>
          <a:p>
            <a:pPr marL="582613" indent="-514350">
              <a:buFont typeface="+mj-lt"/>
              <a:buAutoNum type="arabicPeriod"/>
            </a:pPr>
            <a:r>
              <a:rPr lang="en-US" sz="4000" dirty="0" smtClean="0">
                <a:latin typeface="18 VAG Rounded Light   02390"/>
              </a:rPr>
              <a:t>Assign </a:t>
            </a:r>
            <a:r>
              <a:rPr lang="en-US" sz="4000" dirty="0" err="1" smtClean="0">
                <a:latin typeface="18 VAG Rounded Light   02390"/>
              </a:rPr>
              <a:t>argument(s</a:t>
            </a:r>
            <a:r>
              <a:rPr lang="en-US" sz="4000" dirty="0" smtClean="0">
                <a:latin typeface="18 VAG Rounded Light   02390"/>
              </a:rPr>
              <a:t>), if any.</a:t>
            </a:r>
          </a:p>
          <a:p>
            <a:pPr marL="582613" indent="-514350">
              <a:buFont typeface="+mj-lt"/>
              <a:buAutoNum type="arabicPeriod"/>
            </a:pPr>
            <a:r>
              <a:rPr lang="en-US" sz="4000" dirty="0" smtClean="0">
                <a:latin typeface="18 VAG Rounded Light   02390"/>
              </a:rPr>
              <a:t> </a:t>
            </a:r>
            <a:r>
              <a:rPr lang="en-US" sz="4000" b="1" dirty="0" err="1" smtClean="0">
                <a:latin typeface="Courier"/>
                <a:cs typeface="Courier"/>
              </a:rPr>
              <a:t>jal</a:t>
            </a:r>
            <a:r>
              <a:rPr lang="en-US" sz="4000" b="1" dirty="0" smtClean="0">
                <a:latin typeface="Courier"/>
                <a:cs typeface="Courier"/>
              </a:rPr>
              <a:t> </a:t>
            </a:r>
            <a:r>
              <a:rPr lang="en-US" sz="4000" dirty="0" smtClean="0">
                <a:latin typeface="18 VAG Rounded Light   02390"/>
              </a:rPr>
              <a:t>call</a:t>
            </a:r>
          </a:p>
          <a:p>
            <a:pPr marL="582613" indent="-514350">
              <a:buFont typeface="+mj-lt"/>
              <a:buAutoNum type="arabicPeriod"/>
            </a:pPr>
            <a:r>
              <a:rPr lang="en-US" sz="4000" dirty="0" smtClean="0">
                <a:latin typeface="18 VAG Rounded Light   02390"/>
              </a:rPr>
              <a:t>Restore values from stack.</a:t>
            </a:r>
            <a:endParaRPr lang="en-US" sz="4000" dirty="0">
              <a:latin typeface="18 VAG Rounded Light   0239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5562600" cy="474662"/>
          </a:xfrm>
        </p:spPr>
        <p:txBody>
          <a:bodyPr/>
          <a:lstStyle/>
          <a:p>
            <a:r>
              <a:rPr lang="en-US" dirty="0"/>
              <a:t>Rules for Procedures</a:t>
            </a:r>
          </a:p>
        </p:txBody>
      </p:sp>
      <p:sp>
        <p:nvSpPr>
          <p:cNvPr id="198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4241800"/>
          </a:xfrm>
        </p:spPr>
        <p:txBody>
          <a:bodyPr/>
          <a:lstStyle/>
          <a:p>
            <a:r>
              <a:rPr lang="en-US" sz="3600" dirty="0">
                <a:latin typeface="18 VAG Rounded Light   02390"/>
              </a:rPr>
              <a:t>Called with a </a:t>
            </a:r>
            <a:r>
              <a:rPr lang="en-US" sz="3600" b="1" dirty="0" err="1">
                <a:solidFill>
                  <a:schemeClr val="accent2"/>
                </a:solidFill>
                <a:latin typeface="Courier"/>
                <a:cs typeface="Courier"/>
              </a:rPr>
              <a:t>jal</a:t>
            </a:r>
            <a:r>
              <a:rPr lang="en-US" sz="3600" b="1" dirty="0">
                <a:solidFill>
                  <a:schemeClr val="accent2"/>
                </a:solidFill>
                <a:latin typeface="18 VAG Rounded Light   02390"/>
              </a:rPr>
              <a:t> </a:t>
            </a:r>
            <a:r>
              <a:rPr lang="en-US" sz="3600" dirty="0">
                <a:latin typeface="18 VAG Rounded Light   02390"/>
              </a:rPr>
              <a:t>instruction,</a:t>
            </a:r>
            <a:r>
              <a:rPr lang="en-US" sz="3600" dirty="0" smtClean="0">
                <a:latin typeface="18 VAG Rounded Light   02390"/>
              </a:rPr>
              <a:t> </a:t>
            </a:r>
            <a:br>
              <a:rPr lang="en-US" sz="3600" dirty="0" smtClean="0">
                <a:latin typeface="18 VAG Rounded Light   02390"/>
              </a:rPr>
            </a:br>
            <a:r>
              <a:rPr lang="en-US" sz="3600" dirty="0" smtClean="0">
                <a:latin typeface="18 VAG Rounded Light   02390"/>
              </a:rPr>
              <a:t>returns </a:t>
            </a:r>
            <a:r>
              <a:rPr lang="en-US" sz="3600" dirty="0">
                <a:latin typeface="18 VAG Rounded Light   02390"/>
              </a:rPr>
              <a:t>with a  </a:t>
            </a:r>
            <a:r>
              <a:rPr lang="en-US" sz="3600" b="1" dirty="0" err="1">
                <a:solidFill>
                  <a:schemeClr val="accent2"/>
                </a:solidFill>
                <a:latin typeface="Courier"/>
                <a:cs typeface="Courier"/>
              </a:rPr>
              <a:t>jr</a:t>
            </a:r>
            <a:r>
              <a:rPr lang="en-US" sz="3600" b="1" dirty="0">
                <a:solidFill>
                  <a:schemeClr val="accent2"/>
                </a:solidFill>
                <a:latin typeface="Courier"/>
                <a:cs typeface="Courier"/>
              </a:rPr>
              <a:t> $</a:t>
            </a:r>
            <a:r>
              <a:rPr lang="en-US" sz="3600" b="1" dirty="0" err="1">
                <a:solidFill>
                  <a:schemeClr val="accent2"/>
                </a:solidFill>
                <a:latin typeface="Courier"/>
                <a:cs typeface="Courier"/>
              </a:rPr>
              <a:t>ra</a:t>
            </a:r>
            <a:endParaRPr lang="en-US" sz="3600" b="1" dirty="0">
              <a:solidFill>
                <a:schemeClr val="accent2"/>
              </a:solidFill>
              <a:latin typeface="Courier"/>
              <a:cs typeface="Courier"/>
            </a:endParaRPr>
          </a:p>
          <a:p>
            <a:r>
              <a:rPr lang="en-US" sz="3600" dirty="0">
                <a:latin typeface="18 VAG Rounded Light   02390"/>
              </a:rPr>
              <a:t>Accepts up to 4 arguments </a:t>
            </a:r>
            <a:r>
              <a:rPr lang="en-US" sz="3600" dirty="0" smtClean="0">
                <a:latin typeface="18 VAG Rounded Light   02390"/>
              </a:rPr>
              <a:t>in</a:t>
            </a:r>
            <a:br>
              <a:rPr lang="en-US" sz="3600" dirty="0" smtClean="0">
                <a:latin typeface="18 VAG Rounded Light   0239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Courier"/>
                <a:cs typeface="Courier"/>
              </a:rPr>
              <a:t>$</a:t>
            </a:r>
            <a:r>
              <a:rPr lang="en-US" sz="3600" b="1" dirty="0">
                <a:solidFill>
                  <a:schemeClr val="accent2"/>
                </a:solidFill>
                <a:latin typeface="Courier"/>
                <a:cs typeface="Courier"/>
              </a:rPr>
              <a:t>a0</a:t>
            </a:r>
            <a:r>
              <a:rPr lang="en-US" sz="3600" b="1" dirty="0">
                <a:latin typeface="18 VAG Rounded Light   02390"/>
              </a:rPr>
              <a:t>, </a:t>
            </a:r>
            <a:r>
              <a:rPr lang="en-US" sz="3600" b="1" dirty="0">
                <a:solidFill>
                  <a:schemeClr val="accent2"/>
                </a:solidFill>
                <a:latin typeface="Courier"/>
                <a:cs typeface="Courier"/>
              </a:rPr>
              <a:t>$a1</a:t>
            </a:r>
            <a:r>
              <a:rPr lang="en-US" sz="3600" b="1" dirty="0">
                <a:latin typeface="18 VAG Rounded Light   02390"/>
              </a:rPr>
              <a:t>, </a:t>
            </a:r>
            <a:r>
              <a:rPr lang="en-US" sz="3600" b="1" dirty="0">
                <a:solidFill>
                  <a:schemeClr val="accent2"/>
                </a:solidFill>
                <a:latin typeface="Courier"/>
                <a:cs typeface="Courier"/>
              </a:rPr>
              <a:t>$a2</a:t>
            </a:r>
            <a:r>
              <a:rPr lang="en-US" sz="3600" b="1" dirty="0">
                <a:latin typeface="18 VAG Rounded Light   02390"/>
              </a:rPr>
              <a:t> </a:t>
            </a:r>
            <a:r>
              <a:rPr lang="en-US" sz="3600" dirty="0">
                <a:latin typeface="18 VAG Rounded Light   02390"/>
              </a:rPr>
              <a:t>and </a:t>
            </a:r>
            <a:r>
              <a:rPr lang="en-US" sz="3600" b="1" dirty="0">
                <a:solidFill>
                  <a:schemeClr val="accent2"/>
                </a:solidFill>
                <a:latin typeface="Courier"/>
                <a:cs typeface="Courier"/>
              </a:rPr>
              <a:t>$a3</a:t>
            </a:r>
          </a:p>
          <a:p>
            <a:r>
              <a:rPr lang="en-US" sz="3600" dirty="0">
                <a:latin typeface="18 VAG Rounded Light   02390"/>
              </a:rPr>
              <a:t>Return value is always in </a:t>
            </a:r>
            <a:r>
              <a:rPr lang="en-US" sz="3600" b="1" dirty="0">
                <a:solidFill>
                  <a:schemeClr val="accent2"/>
                </a:solidFill>
                <a:latin typeface="Courier"/>
                <a:cs typeface="Courier"/>
              </a:rPr>
              <a:t>$v0</a:t>
            </a:r>
            <a:r>
              <a:rPr lang="en-US" sz="3600" b="1" dirty="0" smtClean="0">
                <a:latin typeface="18 VAG Rounded Light   02390"/>
              </a:rPr>
              <a:t> </a:t>
            </a:r>
            <a:r>
              <a:rPr lang="en-US" sz="3600" dirty="0" smtClean="0">
                <a:latin typeface="18 VAG Rounded Light   02390"/>
              </a:rPr>
              <a:t/>
            </a:r>
            <a:br>
              <a:rPr lang="en-US" sz="3600" dirty="0" smtClean="0">
                <a:latin typeface="18 VAG Rounded Light   02390"/>
              </a:rPr>
            </a:br>
            <a:r>
              <a:rPr lang="en-US" sz="3600" dirty="0" smtClean="0">
                <a:latin typeface="18 VAG Rounded Light   02390"/>
              </a:rPr>
              <a:t>(</a:t>
            </a:r>
            <a:r>
              <a:rPr lang="en-US" sz="3600" dirty="0">
                <a:latin typeface="18 VAG Rounded Light   02390"/>
              </a:rPr>
              <a:t>and if necessary in </a:t>
            </a:r>
            <a:r>
              <a:rPr lang="en-US" sz="3600" b="1" dirty="0">
                <a:solidFill>
                  <a:schemeClr val="accent2"/>
                </a:solidFill>
                <a:latin typeface="Courier"/>
                <a:cs typeface="Courier"/>
              </a:rPr>
              <a:t>$v1</a:t>
            </a:r>
            <a:r>
              <a:rPr lang="en-US" sz="3600" dirty="0">
                <a:latin typeface="18 VAG Rounded Light   02390"/>
              </a:rPr>
              <a:t>)</a:t>
            </a:r>
          </a:p>
          <a:p>
            <a:r>
              <a:rPr lang="en-US" sz="3600" dirty="0">
                <a:latin typeface="18 VAG Rounded Light   02390"/>
              </a:rPr>
              <a:t>Must follow </a:t>
            </a:r>
            <a:r>
              <a:rPr lang="en-US" sz="3600" dirty="0">
                <a:solidFill>
                  <a:schemeClr val="accent1"/>
                </a:solidFill>
                <a:latin typeface="18 VAG Rounded Light   02390"/>
              </a:rPr>
              <a:t>register conventions </a:t>
            </a:r>
          </a:p>
          <a:p>
            <a:pPr>
              <a:buFont typeface="Times" pitchFamily="-65" charset="0"/>
              <a:buNone/>
            </a:pPr>
            <a:r>
              <a:rPr lang="en-US" sz="3600" dirty="0">
                <a:latin typeface="18 VAG Rounded Light   02390"/>
              </a:rPr>
              <a:t>		So what are they?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5105400" y="3886200"/>
            <a:ext cx="3657600" cy="1600200"/>
          </a:xfrm>
          <a:prstGeom prst="roundRect">
            <a:avLst>
              <a:gd name="adj" fmla="val 222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001000" cy="474663"/>
          </a:xfrm>
        </p:spPr>
        <p:txBody>
          <a:bodyPr/>
          <a:lstStyle/>
          <a:p>
            <a:r>
              <a:rPr lang="en-US" dirty="0"/>
              <a:t>Basic Structure of a Function</a:t>
            </a:r>
          </a:p>
        </p:txBody>
      </p:sp>
      <p:sp>
        <p:nvSpPr>
          <p:cNvPr id="199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4479925"/>
          </a:xfrm>
        </p:spPr>
        <p:txBody>
          <a:bodyPr/>
          <a:lstStyle/>
          <a:p>
            <a:pPr marL="0" indent="0">
              <a:buFont typeface="Times" pitchFamily="-65" charset="0"/>
              <a:buNone/>
              <a:tabLst>
                <a:tab pos="742950" algn="l"/>
              </a:tabLst>
            </a:pPr>
            <a:endParaRPr lang="en-US" dirty="0">
              <a:latin typeface="Courier"/>
              <a:cs typeface="Courier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r>
              <a:rPr lang="en-US" sz="2400" b="1" dirty="0" err="1">
                <a:latin typeface="Courier"/>
                <a:cs typeface="Courier"/>
              </a:rPr>
              <a:t>entry_label</a:t>
            </a:r>
            <a:r>
              <a:rPr lang="en-US" sz="2400" b="1" dirty="0">
                <a:latin typeface="Courier"/>
                <a:cs typeface="Courier"/>
              </a:rPr>
              <a:t>: 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addi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 $</a:t>
            </a: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sp,$sp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, </a:t>
            </a:r>
            <a:r>
              <a:rPr lang="en-US" sz="2400" b="1" dirty="0">
                <a:latin typeface="Courier"/>
                <a:cs typeface="Courier"/>
              </a:rPr>
              <a:t>-</a:t>
            </a:r>
            <a:r>
              <a:rPr lang="en-US" sz="2400" b="1" dirty="0" err="1">
                <a:latin typeface="Courier"/>
                <a:cs typeface="Courier"/>
              </a:rPr>
              <a:t>framesize</a:t>
            </a:r>
            <a:r>
              <a:rPr lang="en-US" sz="2400" b="1" dirty="0">
                <a:latin typeface="Courier"/>
                <a:cs typeface="Courier"/>
              </a:rPr>
              <a:t/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sw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 $</a:t>
            </a: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ra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, </a:t>
            </a:r>
            <a:r>
              <a:rPr lang="en-US" sz="2400" b="1" dirty="0">
                <a:latin typeface="Courier"/>
                <a:cs typeface="Courier"/>
              </a:rPr>
              <a:t>framesize-4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($sp)  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# save $</a:t>
            </a:r>
            <a:r>
              <a:rPr lang="en-US" sz="2400" b="1" i="1" dirty="0" err="1">
                <a:solidFill>
                  <a:schemeClr val="bg2"/>
                </a:solidFill>
                <a:latin typeface="Courier"/>
                <a:cs typeface="Courier"/>
              </a:rPr>
              <a:t>ra</a:t>
            </a:r>
            <a:r>
              <a:rPr lang="en-US" sz="2400" b="1" i="1" dirty="0">
                <a:latin typeface="Courier"/>
                <a:cs typeface="Courier"/>
              </a:rPr>
              <a:t/>
            </a:r>
            <a:br>
              <a:rPr lang="en-US" sz="2400" b="1" i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save other </a:t>
            </a:r>
            <a:r>
              <a:rPr lang="en-US" sz="2400" b="1" dirty="0" err="1">
                <a:latin typeface="Courier"/>
                <a:cs typeface="Courier"/>
              </a:rPr>
              <a:t>regs</a:t>
            </a:r>
            <a:r>
              <a:rPr lang="en-US" sz="2400" b="1" dirty="0">
                <a:latin typeface="Courier"/>
                <a:cs typeface="Courier"/>
              </a:rPr>
              <a:t> if need be</a:t>
            </a:r>
            <a:r>
              <a:rPr lang="en-US" sz="2400" b="1" i="1" dirty="0">
                <a:latin typeface="Courier"/>
                <a:cs typeface="Courier"/>
              </a:rPr>
              <a:t>		</a:t>
            </a:r>
            <a:r>
              <a:rPr lang="en-US" sz="2400" i="1" dirty="0">
                <a:latin typeface="Courier"/>
                <a:cs typeface="Courier"/>
              </a:rPr>
              <a:t> </a:t>
            </a:r>
            <a:r>
              <a:rPr lang="en-US" sz="2400" i="1" dirty="0" smtClean="0">
                <a:latin typeface="Courier"/>
                <a:cs typeface="Courier"/>
              </a:rPr>
              <a:t> </a:t>
            </a: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endParaRPr lang="en-US" sz="2400" i="1" dirty="0" smtClean="0">
              <a:latin typeface="Courier"/>
              <a:cs typeface="Courier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urier"/>
                <a:cs typeface="Courier"/>
              </a:rPr>
              <a:t>.</a:t>
            </a:r>
            <a:r>
              <a:rPr lang="en-US" sz="2400" dirty="0">
                <a:solidFill>
                  <a:schemeClr val="accent1"/>
                </a:solidFill>
                <a:latin typeface="Courier"/>
                <a:cs typeface="Courier"/>
              </a:rPr>
              <a:t>.. </a:t>
            </a:r>
            <a:r>
              <a:rPr lang="en-US" sz="2400" dirty="0">
                <a:latin typeface="Courier"/>
                <a:cs typeface="Courier"/>
              </a:rPr>
              <a:t>  </a:t>
            </a:r>
            <a:endParaRPr lang="en-US" sz="2400" dirty="0" smtClean="0">
              <a:latin typeface="Courier"/>
              <a:cs typeface="Courier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endParaRPr lang="en-US" sz="2400" dirty="0" smtClean="0">
              <a:latin typeface="Courier"/>
              <a:cs typeface="Courier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endParaRPr lang="en-US" sz="2400" dirty="0" smtClean="0">
              <a:latin typeface="Courier"/>
              <a:cs typeface="Courier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r>
              <a:rPr lang="en-US" sz="2400" b="1" dirty="0">
                <a:latin typeface="Courier"/>
                <a:cs typeface="Courier"/>
              </a:rPr>
              <a:t>restore other </a:t>
            </a:r>
            <a:r>
              <a:rPr lang="en-US" sz="2400" b="1" dirty="0" err="1">
                <a:latin typeface="Courier"/>
                <a:cs typeface="Courier"/>
              </a:rPr>
              <a:t>regs</a:t>
            </a:r>
            <a:r>
              <a:rPr lang="en-US" sz="2400" b="1" dirty="0">
                <a:latin typeface="Courier"/>
                <a:cs typeface="Courier"/>
              </a:rPr>
              <a:t> if need be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lw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 $</a:t>
            </a: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ra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, </a:t>
            </a:r>
            <a:r>
              <a:rPr lang="en-US" sz="2400" b="1" dirty="0">
                <a:latin typeface="Courier"/>
                <a:cs typeface="Courier"/>
              </a:rPr>
              <a:t>framesize-4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($sp)  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# restore $</a:t>
            </a:r>
            <a:r>
              <a:rPr lang="en-US" sz="2400" b="1" i="1" dirty="0" err="1">
                <a:solidFill>
                  <a:schemeClr val="bg2"/>
                </a:solidFill>
                <a:latin typeface="Courier"/>
                <a:cs typeface="Courier"/>
              </a:rPr>
              <a:t>ra</a:t>
            </a:r>
            <a:r>
              <a:rPr lang="en-US" sz="2400" b="1" i="1" dirty="0">
                <a:latin typeface="Courier"/>
                <a:cs typeface="Courier"/>
              </a:rPr>
              <a:t/>
            </a:r>
            <a:br>
              <a:rPr lang="en-US" sz="2400" b="1" i="1" dirty="0">
                <a:latin typeface="Courier"/>
                <a:cs typeface="Courier"/>
              </a:rPr>
            </a:b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addi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 $</a:t>
            </a: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sp,$sp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,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framesize</a:t>
            </a:r>
            <a:r>
              <a:rPr lang="en-US" sz="2400" b="1" dirty="0">
                <a:latin typeface="Courier"/>
                <a:cs typeface="Courier"/>
              </a:rPr>
              <a:t> 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jr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 $</a:t>
            </a: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ra</a:t>
            </a:r>
            <a:endParaRPr lang="en-US" sz="2400" b="1" dirty="0">
              <a:solidFill>
                <a:schemeClr val="accent1"/>
              </a:solidFill>
              <a:latin typeface="Courier"/>
              <a:cs typeface="Courier"/>
            </a:endParaRPr>
          </a:p>
        </p:txBody>
      </p:sp>
      <p:sp>
        <p:nvSpPr>
          <p:cNvPr id="1990660" name="Text Box 4"/>
          <p:cNvSpPr txBox="1">
            <a:spLocks noChangeArrowheads="1"/>
          </p:cNvSpPr>
          <p:nvPr/>
        </p:nvSpPr>
        <p:spPr bwMode="auto">
          <a:xfrm>
            <a:off x="152400" y="4191000"/>
            <a:ext cx="1618531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Bold   07390"/>
                <a:cs typeface="Corbel"/>
              </a:rPr>
              <a:t>Epilogue</a:t>
            </a:r>
          </a:p>
        </p:txBody>
      </p:sp>
      <p:sp>
        <p:nvSpPr>
          <p:cNvPr id="1990661" name="Text Box 5"/>
          <p:cNvSpPr txBox="1">
            <a:spLocks noChangeArrowheads="1"/>
          </p:cNvSpPr>
          <p:nvPr/>
        </p:nvSpPr>
        <p:spPr bwMode="auto">
          <a:xfrm>
            <a:off x="152400" y="1219200"/>
            <a:ext cx="1678856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Bold   07390"/>
                <a:cs typeface="Corbel"/>
              </a:rPr>
              <a:t>Prologue</a:t>
            </a:r>
          </a:p>
        </p:txBody>
      </p:sp>
      <p:sp>
        <p:nvSpPr>
          <p:cNvPr id="1990662" name="Text Box 6"/>
          <p:cNvSpPr txBox="1">
            <a:spLocks noChangeArrowheads="1"/>
          </p:cNvSpPr>
          <p:nvPr/>
        </p:nvSpPr>
        <p:spPr bwMode="auto">
          <a:xfrm>
            <a:off x="457200" y="3352800"/>
            <a:ext cx="5628797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Bold   07390"/>
                <a:cs typeface="Corbel"/>
              </a:rPr>
              <a:t>Body            </a:t>
            </a:r>
            <a:r>
              <a:rPr 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Bold   07390"/>
                <a:cs typeface="Corbel"/>
              </a:rPr>
              <a:t>(call other functions…)</a:t>
            </a:r>
          </a:p>
        </p:txBody>
      </p:sp>
      <p:sp>
        <p:nvSpPr>
          <p:cNvPr id="1990663" name="Rectangle 7"/>
          <p:cNvSpPr>
            <a:spLocks noChangeArrowheads="1"/>
          </p:cNvSpPr>
          <p:nvPr/>
        </p:nvSpPr>
        <p:spPr bwMode="auto">
          <a:xfrm>
            <a:off x="7391400" y="2895600"/>
            <a:ext cx="762000" cy="1219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0664" name="Rectangle 8"/>
          <p:cNvSpPr>
            <a:spLocks noChangeArrowheads="1"/>
          </p:cNvSpPr>
          <p:nvPr/>
        </p:nvSpPr>
        <p:spPr bwMode="auto">
          <a:xfrm>
            <a:off x="7391400" y="2895600"/>
            <a:ext cx="7620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0665" name="Text Box 9"/>
          <p:cNvSpPr txBox="1">
            <a:spLocks noChangeArrowheads="1"/>
          </p:cNvSpPr>
          <p:nvPr/>
        </p:nvSpPr>
        <p:spPr bwMode="auto">
          <a:xfrm>
            <a:off x="7543800" y="2775903"/>
            <a:ext cx="41729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latin typeface="18 VAG Rounded Bold   07390"/>
                <a:cs typeface="Corbel"/>
              </a:rPr>
              <a:t>ra</a:t>
            </a:r>
            <a:endParaRPr lang="en-US" sz="2000" dirty="0">
              <a:latin typeface="18 VAG Rounded Bold   07390"/>
              <a:cs typeface="Corbel"/>
            </a:endParaRPr>
          </a:p>
        </p:txBody>
      </p:sp>
      <p:sp>
        <p:nvSpPr>
          <p:cNvPr id="1990666" name="Line 10"/>
          <p:cNvSpPr>
            <a:spLocks noChangeShapeType="1"/>
          </p:cNvSpPr>
          <p:nvPr/>
        </p:nvSpPr>
        <p:spPr bwMode="auto">
          <a:xfrm>
            <a:off x="8305800" y="28956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0667" name="Text Box 11"/>
          <p:cNvSpPr txBox="1">
            <a:spLocks noChangeArrowheads="1"/>
          </p:cNvSpPr>
          <p:nvPr/>
        </p:nvSpPr>
        <p:spPr bwMode="auto">
          <a:xfrm>
            <a:off x="7223041" y="4098925"/>
            <a:ext cx="113364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tx1"/>
                </a:solidFill>
                <a:latin typeface="18 VAG Rounded Bold   07390"/>
                <a:cs typeface="Corbel"/>
              </a:rPr>
              <a:t>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267200" cy="474662"/>
          </a:xfrm>
        </p:spPr>
        <p:txBody>
          <a:bodyPr/>
          <a:lstStyle/>
          <a:p>
            <a:r>
              <a:rPr lang="en-US" dirty="0"/>
              <a:t>MIPS Registers</a:t>
            </a:r>
          </a:p>
        </p:txBody>
      </p:sp>
      <p:sp>
        <p:nvSpPr>
          <p:cNvPr id="199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4645025"/>
          </a:xfrm>
        </p:spPr>
        <p:txBody>
          <a:bodyPr/>
          <a:lstStyle/>
          <a:p>
            <a:pPr>
              <a:lnSpc>
                <a:spcPct val="85000"/>
              </a:lnSpc>
              <a:buFont typeface="Times" pitchFamily="-65" charset="0"/>
              <a:buNone/>
            </a:pP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 	The </a:t>
            </a:r>
            <a:r>
              <a:rPr lang="en-US" sz="2400" dirty="0">
                <a:solidFill>
                  <a:schemeClr val="accent2"/>
                </a:solidFill>
              </a:rPr>
              <a:t>constant 0			$0			$zero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/>
              <a:t>Reserved for </a:t>
            </a:r>
            <a:r>
              <a:rPr lang="en-US" sz="2400" dirty="0" smtClean="0"/>
              <a:t>Assembler	$</a:t>
            </a:r>
            <a:r>
              <a:rPr lang="en-US" sz="2400" dirty="0"/>
              <a:t>1		$at</a:t>
            </a:r>
            <a:br>
              <a:rPr lang="en-US" sz="2400" dirty="0"/>
            </a:br>
            <a:r>
              <a:rPr lang="en-US" sz="2400" dirty="0">
                <a:solidFill>
                  <a:schemeClr val="accent2"/>
                </a:solidFill>
              </a:rPr>
              <a:t>Return Values			$2-$3			$v0-$v1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>
                <a:solidFill>
                  <a:schemeClr val="accent2"/>
                </a:solidFill>
              </a:rPr>
              <a:t>Arguments	</a:t>
            </a:r>
            <a:r>
              <a:rPr lang="en-US" sz="2400" dirty="0" smtClean="0">
                <a:solidFill>
                  <a:schemeClr val="accent2"/>
                </a:solidFill>
              </a:rPr>
              <a:t>			$</a:t>
            </a:r>
            <a:r>
              <a:rPr lang="en-US" sz="2400" dirty="0">
                <a:solidFill>
                  <a:schemeClr val="accent2"/>
                </a:solidFill>
              </a:rPr>
              <a:t>4-$7			$a0-$a3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>
                <a:solidFill>
                  <a:schemeClr val="accent2"/>
                </a:solidFill>
              </a:rPr>
              <a:t>Temporary	</a:t>
            </a:r>
            <a:r>
              <a:rPr lang="en-US" sz="2400" dirty="0" smtClean="0">
                <a:solidFill>
                  <a:schemeClr val="accent2"/>
                </a:solidFill>
              </a:rPr>
              <a:t>				$</a:t>
            </a:r>
            <a:r>
              <a:rPr lang="en-US" sz="2400" dirty="0">
                <a:solidFill>
                  <a:schemeClr val="accent2"/>
                </a:solidFill>
              </a:rPr>
              <a:t>8-$</a:t>
            </a:r>
            <a:r>
              <a:rPr lang="en-US" sz="2400" dirty="0" smtClean="0">
                <a:solidFill>
                  <a:schemeClr val="accent2"/>
                </a:solidFill>
              </a:rPr>
              <a:t>15			$</a:t>
            </a:r>
            <a:r>
              <a:rPr lang="en-US" sz="2400" dirty="0">
                <a:solidFill>
                  <a:schemeClr val="accent2"/>
                </a:solidFill>
              </a:rPr>
              <a:t>t0-$t7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>
                <a:solidFill>
                  <a:schemeClr val="accent2"/>
                </a:solidFill>
              </a:rPr>
              <a:t>Saved					$16-$23	$s0-$s7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>
                <a:solidFill>
                  <a:schemeClr val="accent1"/>
                </a:solidFill>
              </a:rPr>
              <a:t>More Temporary			$24-$25	$t8-$t9</a:t>
            </a:r>
            <a:r>
              <a:rPr lang="en-US" sz="2400" dirty="0">
                <a:solidFill>
                  <a:schemeClr val="accent2"/>
                </a:solidFill>
              </a:rPr>
              <a:t/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/>
              <a:t>Used by Kernel			$26-27</a:t>
            </a:r>
            <a:r>
              <a:rPr lang="en-US" sz="2400" dirty="0" smtClean="0"/>
              <a:t>		$</a:t>
            </a:r>
            <a:r>
              <a:rPr lang="en-US" sz="2400" dirty="0"/>
              <a:t>k0-$k1</a:t>
            </a:r>
            <a:br>
              <a:rPr lang="en-US" sz="2400" dirty="0"/>
            </a:br>
            <a:r>
              <a:rPr lang="en-US" sz="2400" dirty="0"/>
              <a:t>Global Pointer			$28			$</a:t>
            </a:r>
            <a:r>
              <a:rPr lang="en-US" sz="2400" dirty="0" err="1"/>
              <a:t>gp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chemeClr val="accent2"/>
                </a:solidFill>
              </a:rPr>
              <a:t>Stack Pointer			$29			$sp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/>
              <a:t>Frame Pointer			$30			$</a:t>
            </a:r>
            <a:r>
              <a:rPr lang="en-US" sz="2400" dirty="0" err="1"/>
              <a:t>fp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chemeClr val="accent2"/>
                </a:solidFill>
              </a:rPr>
              <a:t>Return Address			$31				$</a:t>
            </a:r>
            <a:r>
              <a:rPr lang="en-US" sz="2400" dirty="0" err="1">
                <a:solidFill>
                  <a:schemeClr val="accent2"/>
                </a:solidFill>
              </a:rPr>
              <a:t>ra</a:t>
            </a:r>
            <a:endParaRPr lang="en-US" sz="2400" dirty="0">
              <a:solidFill>
                <a:schemeClr val="accent2"/>
              </a:solidFill>
            </a:endParaRPr>
          </a:p>
          <a:p>
            <a:pPr algn="ctr">
              <a:lnSpc>
                <a:spcPct val="85000"/>
              </a:lnSpc>
              <a:buFont typeface="Times" pitchFamily="-65" charset="0"/>
              <a:buNone/>
            </a:pPr>
            <a:r>
              <a:rPr lang="en-US" sz="2400" dirty="0"/>
              <a:t>(From COD green insert)</a:t>
            </a:r>
            <a:br>
              <a:rPr lang="en-US" sz="2400" dirty="0"/>
            </a:br>
            <a:r>
              <a:rPr lang="en-US" sz="2400" dirty="0"/>
              <a:t>Use </a:t>
            </a:r>
            <a:r>
              <a:rPr lang="en-US" sz="2400" u="sng" dirty="0"/>
              <a:t>names</a:t>
            </a:r>
            <a:r>
              <a:rPr lang="en-US" sz="2400" dirty="0"/>
              <a:t> for registers -- code is clearer!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077200" cy="4435475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18 VAG Rounded Light   02390"/>
              </a:rPr>
              <a:t>MIPS Machine Language Instruction</a:t>
            </a:r>
            <a:r>
              <a:rPr lang="en-US" dirty="0">
                <a:latin typeface="18 VAG Rounded Light   02390"/>
              </a:rPr>
              <a:t>: </a:t>
            </a:r>
            <a:br>
              <a:rPr lang="en-US" dirty="0">
                <a:latin typeface="18 VAG Rounded Light   02390"/>
              </a:rPr>
            </a:br>
            <a:r>
              <a:rPr lang="en-US" dirty="0">
                <a:latin typeface="18 VAG Rounded Light   02390"/>
              </a:rPr>
              <a:t>32 bits representing a single instruction</a:t>
            </a:r>
            <a:br>
              <a:rPr lang="en-US" dirty="0">
                <a:latin typeface="18 VAG Rounded Light   02390"/>
              </a:rPr>
            </a:br>
            <a:r>
              <a:rPr lang="en-US" dirty="0">
                <a:latin typeface="18 VAG Rounded Light   02390"/>
              </a:rPr>
              <a:t/>
            </a:r>
            <a:br>
              <a:rPr lang="en-US" dirty="0">
                <a:latin typeface="18 VAG Rounded Light   02390"/>
              </a:rPr>
            </a:br>
            <a:r>
              <a:rPr lang="en-US" dirty="0">
                <a:latin typeface="18 VAG Rounded Light   02390"/>
              </a:rPr>
              <a:t/>
            </a:r>
            <a:br>
              <a:rPr lang="en-US" dirty="0">
                <a:latin typeface="18 VAG Rounded Light   02390"/>
              </a:rPr>
            </a:br>
            <a:r>
              <a:rPr lang="en-US" dirty="0">
                <a:latin typeface="18 VAG Rounded Light   02390"/>
              </a:rPr>
              <a:t/>
            </a:r>
            <a:br>
              <a:rPr lang="en-US" dirty="0">
                <a:latin typeface="18 VAG Rounded Light   02390"/>
              </a:rPr>
            </a:br>
            <a:endParaRPr lang="en-US" dirty="0">
              <a:latin typeface="18 VAG Rounded Light   02390"/>
            </a:endParaRPr>
          </a:p>
          <a:p>
            <a:r>
              <a:rPr lang="en-US" dirty="0">
                <a:latin typeface="18 VAG Rounded Light   02390"/>
              </a:rPr>
              <a:t>Branches use PC-relative addressing, Jumps use absolute addressing.</a:t>
            </a:r>
          </a:p>
          <a:p>
            <a:pPr>
              <a:lnSpc>
                <a:spcPct val="85000"/>
              </a:lnSpc>
            </a:pPr>
            <a:r>
              <a:rPr lang="en-US" dirty="0">
                <a:latin typeface="18 VAG Rounded Light   02390"/>
              </a:rPr>
              <a:t>Disassembly is simple and starts by decoding </a:t>
            </a:r>
            <a:r>
              <a:rPr lang="en-US" dirty="0" err="1">
                <a:latin typeface="18 VAG Rounded Light   02390"/>
              </a:rPr>
              <a:t>opcode</a:t>
            </a:r>
            <a:r>
              <a:rPr lang="en-US" dirty="0">
                <a:latin typeface="18 VAG Rounded Light   02390"/>
              </a:rPr>
              <a:t> field. (more on wednesday)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600" y="2300287"/>
            <a:ext cx="8610600" cy="1509713"/>
            <a:chOff x="144" y="1161"/>
            <a:chExt cx="5424" cy="95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32" y="1488"/>
              <a:ext cx="5136" cy="615"/>
              <a:chOff x="432" y="3120"/>
              <a:chExt cx="5136" cy="615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499" y="3120"/>
                <a:ext cx="4647" cy="327"/>
                <a:chOff x="287" y="2496"/>
                <a:chExt cx="4647" cy="327"/>
              </a:xfrm>
            </p:grpSpPr>
            <p:sp>
              <p:nvSpPr>
                <p:cNvPr id="2178055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87" y="2496"/>
                  <a:ext cx="923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"/>
                      <a:cs typeface="Courier"/>
                    </a:rPr>
                    <a:t>opcode</a:t>
                  </a:r>
                  <a:endParaRPr lang="en-US" sz="2000">
                    <a:latin typeface="Courier"/>
                    <a:cs typeface="Courier"/>
                  </a:endParaRPr>
                </a:p>
              </p:txBody>
            </p:sp>
            <p:sp>
              <p:nvSpPr>
                <p:cNvPr id="217805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421" y="2496"/>
                  <a:ext cx="385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"/>
                      <a:cs typeface="Courier"/>
                    </a:rPr>
                    <a:t>rs</a:t>
                  </a:r>
                  <a:endParaRPr lang="en-US" sz="2000">
                    <a:latin typeface="Courier"/>
                    <a:cs typeface="Courier"/>
                  </a:endParaRPr>
                </a:p>
              </p:txBody>
            </p:sp>
            <p:sp>
              <p:nvSpPr>
                <p:cNvPr id="217805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220" y="2496"/>
                  <a:ext cx="385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"/>
                      <a:cs typeface="Courier"/>
                    </a:rPr>
                    <a:t>rt</a:t>
                  </a:r>
                  <a:endParaRPr lang="en-US" sz="2000">
                    <a:latin typeface="Courier"/>
                    <a:cs typeface="Courier"/>
                  </a:endParaRPr>
                </a:p>
              </p:txBody>
            </p:sp>
            <p:sp>
              <p:nvSpPr>
                <p:cNvPr id="217805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153" y="2546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endParaRPr lang="en-US" sz="2000">
                    <a:latin typeface="Courier"/>
                    <a:cs typeface="Courier"/>
                  </a:endParaRPr>
                </a:p>
              </p:txBody>
            </p:sp>
            <p:sp>
              <p:nvSpPr>
                <p:cNvPr id="217805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818" y="2546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endParaRPr lang="en-US" sz="2000">
                    <a:latin typeface="Courier"/>
                    <a:cs typeface="Courier"/>
                  </a:endParaRPr>
                </a:p>
              </p:txBody>
            </p:sp>
            <p:sp>
              <p:nvSpPr>
                <p:cNvPr id="217806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47" y="2496"/>
                  <a:ext cx="1326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"/>
                      <a:cs typeface="Courier"/>
                    </a:rPr>
                    <a:t>immediate</a:t>
                  </a:r>
                  <a:endParaRPr lang="en-US" sz="2000">
                    <a:latin typeface="Courier"/>
                    <a:cs typeface="Courier"/>
                  </a:endParaRPr>
                </a:p>
              </p:txBody>
            </p:sp>
          </p:grpSp>
          <p:sp>
            <p:nvSpPr>
              <p:cNvPr id="2178061" name="Rectangle 13"/>
              <p:cNvSpPr>
                <a:spLocks noChangeArrowheads="1"/>
              </p:cNvSpPr>
              <p:nvPr/>
            </p:nvSpPr>
            <p:spPr bwMode="auto">
              <a:xfrm>
                <a:off x="432" y="3120"/>
                <a:ext cx="5136" cy="28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ourier"/>
                  <a:cs typeface="Courier"/>
                </a:endParaRPr>
              </a:p>
            </p:txBody>
          </p:sp>
          <p:sp>
            <p:nvSpPr>
              <p:cNvPr id="2178062" name="Line 14"/>
              <p:cNvSpPr>
                <a:spLocks noChangeShapeType="1"/>
              </p:cNvSpPr>
              <p:nvPr/>
            </p:nvSpPr>
            <p:spPr bwMode="auto">
              <a:xfrm>
                <a:off x="1392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ourier"/>
                  <a:cs typeface="Courier"/>
                </a:endParaRPr>
              </a:p>
            </p:txBody>
          </p:sp>
          <p:sp>
            <p:nvSpPr>
              <p:cNvPr id="2178063" name="Line 15"/>
              <p:cNvSpPr>
                <a:spLocks noChangeShapeType="1"/>
              </p:cNvSpPr>
              <p:nvPr/>
            </p:nvSpPr>
            <p:spPr bwMode="auto">
              <a:xfrm>
                <a:off x="2208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ourier"/>
                  <a:cs typeface="Courier"/>
                </a:endParaRPr>
              </a:p>
            </p:txBody>
          </p:sp>
          <p:sp>
            <p:nvSpPr>
              <p:cNvPr id="2178064" name="Line 16"/>
              <p:cNvSpPr>
                <a:spLocks noChangeShapeType="1"/>
              </p:cNvSpPr>
              <p:nvPr/>
            </p:nvSpPr>
            <p:spPr bwMode="auto">
              <a:xfrm>
                <a:off x="2976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ourier"/>
                  <a:cs typeface="Courier"/>
                </a:endParaRPr>
              </a:p>
            </p:txBody>
          </p:sp>
          <p:sp>
            <p:nvSpPr>
              <p:cNvPr id="2178065" name="Text Box 17"/>
              <p:cNvSpPr txBox="1">
                <a:spLocks noChangeArrowheads="1"/>
              </p:cNvSpPr>
              <p:nvPr/>
            </p:nvSpPr>
            <p:spPr bwMode="auto">
              <a:xfrm>
                <a:off x="528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  <a:latin typeface="Courier"/>
                  <a:cs typeface="Courier"/>
                </a:endParaRPr>
              </a:p>
            </p:txBody>
          </p:sp>
          <p:sp>
            <p:nvSpPr>
              <p:cNvPr id="2178066" name="Text Box 18"/>
              <p:cNvSpPr txBox="1">
                <a:spLocks noChangeArrowheads="1"/>
              </p:cNvSpPr>
              <p:nvPr/>
            </p:nvSpPr>
            <p:spPr bwMode="auto">
              <a:xfrm>
                <a:off x="1440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  <a:latin typeface="Courier"/>
                  <a:cs typeface="Courier"/>
                </a:endParaRPr>
              </a:p>
            </p:txBody>
          </p:sp>
          <p:sp>
            <p:nvSpPr>
              <p:cNvPr id="2178067" name="Text Box 19"/>
              <p:cNvSpPr txBox="1">
                <a:spLocks noChangeArrowheads="1"/>
              </p:cNvSpPr>
              <p:nvPr/>
            </p:nvSpPr>
            <p:spPr bwMode="auto">
              <a:xfrm>
                <a:off x="2208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  <a:latin typeface="Courier"/>
                  <a:cs typeface="Courier"/>
                </a:endParaRPr>
              </a:p>
            </p:txBody>
          </p:sp>
          <p:sp>
            <p:nvSpPr>
              <p:cNvPr id="2178068" name="Text Box 20"/>
              <p:cNvSpPr txBox="1">
                <a:spLocks noChangeArrowheads="1"/>
              </p:cNvSpPr>
              <p:nvPr/>
            </p:nvSpPr>
            <p:spPr bwMode="auto">
              <a:xfrm>
                <a:off x="3840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  <a:latin typeface="Courier"/>
                  <a:cs typeface="Courier"/>
                </a:endParaRPr>
              </a:p>
            </p:txBody>
          </p:sp>
        </p:grp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144" y="1161"/>
              <a:ext cx="5424" cy="657"/>
              <a:chOff x="144" y="2409"/>
              <a:chExt cx="5424" cy="657"/>
            </a:xfrm>
          </p:grpSpPr>
          <p:grpSp>
            <p:nvGrpSpPr>
              <p:cNvPr id="6" name="Group 22"/>
              <p:cNvGrpSpPr>
                <a:grpSpLocks/>
              </p:cNvGrpSpPr>
              <p:nvPr/>
            </p:nvGrpSpPr>
            <p:grpSpPr bwMode="auto">
              <a:xfrm>
                <a:off x="432" y="2448"/>
                <a:ext cx="5136" cy="327"/>
                <a:chOff x="240" y="2496"/>
                <a:chExt cx="5136" cy="327"/>
              </a:xfrm>
            </p:grpSpPr>
            <p:grpSp>
              <p:nvGrpSpPr>
                <p:cNvPr id="7" name="Group 23"/>
                <p:cNvGrpSpPr>
                  <a:grpSpLocks/>
                </p:cNvGrpSpPr>
                <p:nvPr/>
              </p:nvGrpSpPr>
              <p:grpSpPr bwMode="auto">
                <a:xfrm>
                  <a:off x="287" y="2496"/>
                  <a:ext cx="4983" cy="327"/>
                  <a:chOff x="287" y="2496"/>
                  <a:chExt cx="4983" cy="327"/>
                </a:xfrm>
              </p:grpSpPr>
              <p:sp>
                <p:nvSpPr>
                  <p:cNvPr id="2178072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7" y="2496"/>
                    <a:ext cx="923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"/>
                        <a:cs typeface="Courier"/>
                      </a:rPr>
                      <a:t>opcode</a:t>
                    </a:r>
                    <a:endParaRPr lang="en-US" sz="2000">
                      <a:latin typeface="Courier"/>
                      <a:cs typeface="Courier"/>
                    </a:endParaRPr>
                  </a:p>
                </p:txBody>
              </p:sp>
              <p:sp>
                <p:nvSpPr>
                  <p:cNvPr id="2178073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21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"/>
                        <a:cs typeface="Courier"/>
                      </a:rPr>
                      <a:t>rs</a:t>
                    </a:r>
                    <a:endParaRPr lang="en-US" sz="2000">
                      <a:latin typeface="Courier"/>
                      <a:cs typeface="Courier"/>
                    </a:endParaRPr>
                  </a:p>
                </p:txBody>
              </p:sp>
              <p:sp>
                <p:nvSpPr>
                  <p:cNvPr id="2178074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20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"/>
                        <a:cs typeface="Courier"/>
                      </a:rPr>
                      <a:t>rt</a:t>
                    </a:r>
                    <a:endParaRPr lang="en-US" sz="2000">
                      <a:latin typeface="Courier"/>
                      <a:cs typeface="Courier"/>
                    </a:endParaRPr>
                  </a:p>
                </p:txBody>
              </p:sp>
              <p:sp>
                <p:nvSpPr>
                  <p:cNvPr id="2178075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19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"/>
                        <a:cs typeface="Courier"/>
                      </a:rPr>
                      <a:t>rd</a:t>
                    </a:r>
                    <a:endParaRPr lang="en-US" sz="2000">
                      <a:latin typeface="Courier"/>
                      <a:cs typeface="Courier"/>
                    </a:endParaRPr>
                  </a:p>
                </p:txBody>
              </p:sp>
              <p:sp>
                <p:nvSpPr>
                  <p:cNvPr id="2178076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82" y="2496"/>
                    <a:ext cx="788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"/>
                        <a:cs typeface="Courier"/>
                      </a:rPr>
                      <a:t>funct</a:t>
                    </a:r>
                    <a:endParaRPr lang="en-US" sz="2000">
                      <a:latin typeface="Courier"/>
                      <a:cs typeface="Courier"/>
                    </a:endParaRPr>
                  </a:p>
                </p:txBody>
              </p:sp>
              <p:sp>
                <p:nvSpPr>
                  <p:cNvPr id="2178077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16" y="2496"/>
                    <a:ext cx="788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"/>
                        <a:cs typeface="Courier"/>
                      </a:rPr>
                      <a:t>shamt</a:t>
                    </a:r>
                    <a:endParaRPr lang="en-US" sz="2000">
                      <a:latin typeface="Courier"/>
                      <a:cs typeface="Courier"/>
                    </a:endParaRPr>
                  </a:p>
                </p:txBody>
              </p:sp>
            </p:grpSp>
            <p:sp>
              <p:nvSpPr>
                <p:cNvPr id="2178078" name="Rectangle 30"/>
                <p:cNvSpPr>
                  <a:spLocks noChangeArrowheads="1"/>
                </p:cNvSpPr>
                <p:nvPr/>
              </p:nvSpPr>
              <p:spPr bwMode="auto">
                <a:xfrm>
                  <a:off x="240" y="2496"/>
                  <a:ext cx="5136" cy="288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ourier"/>
                    <a:cs typeface="Courier"/>
                  </a:endParaRPr>
                </a:p>
              </p:txBody>
            </p:sp>
            <p:sp>
              <p:nvSpPr>
                <p:cNvPr id="2178079" name="Line 31"/>
                <p:cNvSpPr>
                  <a:spLocks noChangeShapeType="1"/>
                </p:cNvSpPr>
                <p:nvPr/>
              </p:nvSpPr>
              <p:spPr bwMode="auto">
                <a:xfrm>
                  <a:off x="1200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ourier"/>
                    <a:cs typeface="Courier"/>
                  </a:endParaRPr>
                </a:p>
              </p:txBody>
            </p:sp>
            <p:sp>
              <p:nvSpPr>
                <p:cNvPr id="2178080" name="Line 32"/>
                <p:cNvSpPr>
                  <a:spLocks noChangeShapeType="1"/>
                </p:cNvSpPr>
                <p:nvPr/>
              </p:nvSpPr>
              <p:spPr bwMode="auto">
                <a:xfrm>
                  <a:off x="2016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ourier"/>
                    <a:cs typeface="Courier"/>
                  </a:endParaRPr>
                </a:p>
              </p:txBody>
            </p:sp>
            <p:sp>
              <p:nvSpPr>
                <p:cNvPr id="2178081" name="Line 33"/>
                <p:cNvSpPr>
                  <a:spLocks noChangeShapeType="1"/>
                </p:cNvSpPr>
                <p:nvPr/>
              </p:nvSpPr>
              <p:spPr bwMode="auto">
                <a:xfrm>
                  <a:off x="2784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ourier"/>
                    <a:cs typeface="Courier"/>
                  </a:endParaRPr>
                </a:p>
              </p:txBody>
            </p:sp>
            <p:sp>
              <p:nvSpPr>
                <p:cNvPr id="2178082" name="Line 34"/>
                <p:cNvSpPr>
                  <a:spLocks noChangeShapeType="1"/>
                </p:cNvSpPr>
                <p:nvPr/>
              </p:nvSpPr>
              <p:spPr bwMode="auto">
                <a:xfrm>
                  <a:off x="3600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ourier"/>
                    <a:cs typeface="Courier"/>
                  </a:endParaRPr>
                </a:p>
              </p:txBody>
            </p:sp>
            <p:sp>
              <p:nvSpPr>
                <p:cNvPr id="2178083" name="Line 35"/>
                <p:cNvSpPr>
                  <a:spLocks noChangeShapeType="1"/>
                </p:cNvSpPr>
                <p:nvPr/>
              </p:nvSpPr>
              <p:spPr bwMode="auto">
                <a:xfrm>
                  <a:off x="4416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ourier"/>
                    <a:cs typeface="Courier"/>
                  </a:endParaRPr>
                </a:p>
              </p:txBody>
            </p:sp>
          </p:grpSp>
          <p:sp>
            <p:nvSpPr>
              <p:cNvPr id="2178084" name="Text Box 36"/>
              <p:cNvSpPr txBox="1">
                <a:spLocks noChangeArrowheads="1"/>
              </p:cNvSpPr>
              <p:nvPr/>
            </p:nvSpPr>
            <p:spPr bwMode="auto">
              <a:xfrm>
                <a:off x="144" y="2409"/>
                <a:ext cx="254" cy="33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>
                    <a:solidFill>
                      <a:schemeClr val="tx1"/>
                    </a:solidFill>
                    <a:latin typeface="Courier"/>
                    <a:cs typeface="Courier"/>
                  </a:rPr>
                  <a:t>R</a:t>
                </a:r>
                <a:endParaRPr lang="en-US" sz="2000" dirty="0">
                  <a:latin typeface="Courier"/>
                  <a:cs typeface="Courier"/>
                </a:endParaRPr>
              </a:p>
            </p:txBody>
          </p:sp>
          <p:sp>
            <p:nvSpPr>
              <p:cNvPr id="2178085" name="Text Box 37"/>
              <p:cNvSpPr txBox="1">
                <a:spLocks noChangeArrowheads="1"/>
              </p:cNvSpPr>
              <p:nvPr/>
            </p:nvSpPr>
            <p:spPr bwMode="auto">
              <a:xfrm>
                <a:off x="192" y="2736"/>
                <a:ext cx="252" cy="33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>
                    <a:solidFill>
                      <a:schemeClr val="tx1"/>
                    </a:solidFill>
                    <a:latin typeface="Courier"/>
                    <a:cs typeface="Courier"/>
                  </a:rPr>
                  <a:t>I</a:t>
                </a:r>
              </a:p>
            </p:txBody>
          </p:sp>
        </p:grpSp>
        <p:sp>
          <p:nvSpPr>
            <p:cNvPr id="2178086" name="Rectangle 38"/>
            <p:cNvSpPr>
              <a:spLocks noChangeArrowheads="1"/>
            </p:cNvSpPr>
            <p:nvPr/>
          </p:nvSpPr>
          <p:spPr bwMode="auto">
            <a:xfrm>
              <a:off x="432" y="1776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"/>
                <a:cs typeface="Courier"/>
              </a:endParaRPr>
            </a:p>
          </p:txBody>
        </p:sp>
        <p:sp>
          <p:nvSpPr>
            <p:cNvPr id="2178087" name="Line 39"/>
            <p:cNvSpPr>
              <a:spLocks noChangeShapeType="1"/>
            </p:cNvSpPr>
            <p:nvPr/>
          </p:nvSpPr>
          <p:spPr bwMode="auto">
            <a:xfrm>
              <a:off x="1392" y="177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"/>
                <a:cs typeface="Courier"/>
              </a:endParaRPr>
            </a:p>
          </p:txBody>
        </p:sp>
        <p:sp>
          <p:nvSpPr>
            <p:cNvPr id="2178088" name="Text Box 40"/>
            <p:cNvSpPr txBox="1">
              <a:spLocks noChangeArrowheads="1"/>
            </p:cNvSpPr>
            <p:nvPr/>
          </p:nvSpPr>
          <p:spPr bwMode="auto">
            <a:xfrm>
              <a:off x="144" y="1769"/>
              <a:ext cx="25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J</a:t>
              </a:r>
            </a:p>
          </p:txBody>
        </p:sp>
        <p:sp>
          <p:nvSpPr>
            <p:cNvPr id="2178089" name="Text Box 41"/>
            <p:cNvSpPr txBox="1">
              <a:spLocks noChangeArrowheads="1"/>
            </p:cNvSpPr>
            <p:nvPr/>
          </p:nvSpPr>
          <p:spPr bwMode="auto">
            <a:xfrm>
              <a:off x="2256" y="1776"/>
              <a:ext cx="199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"/>
                  <a:cs typeface="Courier"/>
                </a:rPr>
                <a:t>target address</a:t>
              </a:r>
            </a:p>
          </p:txBody>
        </p:sp>
        <p:sp>
          <p:nvSpPr>
            <p:cNvPr id="2178090" name="Text Box 42"/>
            <p:cNvSpPr txBox="1">
              <a:spLocks noChangeArrowheads="1"/>
            </p:cNvSpPr>
            <p:nvPr/>
          </p:nvSpPr>
          <p:spPr bwMode="auto">
            <a:xfrm>
              <a:off x="480" y="1785"/>
              <a:ext cx="92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"/>
                  <a:cs typeface="Courier"/>
                </a:rPr>
                <a:t>opcode</a:t>
              </a:r>
            </a:p>
          </p:txBody>
        </p:sp>
      </p:grpSp>
      <p:sp>
        <p:nvSpPr>
          <p:cNvPr id="43" name="Title 4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029200" cy="474662"/>
          </a:xfrm>
        </p:spPr>
        <p:txBody>
          <a:bodyPr/>
          <a:lstStyle/>
          <a:p>
            <a:r>
              <a:rPr lang="en-US" dirty="0"/>
              <a:t>Other Registers</a:t>
            </a:r>
          </a:p>
        </p:txBody>
      </p:sp>
      <p:sp>
        <p:nvSpPr>
          <p:cNvPr id="199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289425"/>
          </a:xfrm>
        </p:spPr>
        <p:txBody>
          <a:bodyPr/>
          <a:lstStyle/>
          <a:p>
            <a:r>
              <a:rPr lang="en-US" b="1">
                <a:solidFill>
                  <a:schemeClr val="accent1"/>
                </a:solidFill>
                <a:latin typeface="Courier"/>
                <a:cs typeface="Courier"/>
              </a:rPr>
              <a:t>$at</a:t>
            </a:r>
            <a:r>
              <a:rPr lang="en-US">
                <a:latin typeface="18 VAG Rounded Light   02390"/>
              </a:rPr>
              <a:t>: may be used by the assembler at any time; unsafe to use</a:t>
            </a:r>
          </a:p>
          <a:p>
            <a:r>
              <a:rPr lang="en-US" b="1">
                <a:solidFill>
                  <a:schemeClr val="accent1"/>
                </a:solidFill>
                <a:latin typeface="Courier"/>
                <a:cs typeface="Courier"/>
              </a:rPr>
              <a:t>$k0-$k1</a:t>
            </a:r>
            <a:r>
              <a:rPr lang="en-US">
                <a:latin typeface="18 VAG Rounded Light   02390"/>
              </a:rPr>
              <a:t>: may be used by the OS at any time; unsafe to use</a:t>
            </a:r>
          </a:p>
          <a:p>
            <a:r>
              <a:rPr lang="en-US" b="1">
                <a:solidFill>
                  <a:schemeClr val="accent1"/>
                </a:solidFill>
                <a:latin typeface="Courier"/>
                <a:cs typeface="Courier"/>
              </a:rPr>
              <a:t>$gp</a:t>
            </a:r>
            <a:r>
              <a:rPr lang="en-US" b="1">
                <a:latin typeface="18 VAG Rounded Light   02390"/>
              </a:rPr>
              <a:t>, </a:t>
            </a:r>
            <a:r>
              <a:rPr lang="en-US" b="1">
                <a:solidFill>
                  <a:schemeClr val="accent1"/>
                </a:solidFill>
                <a:latin typeface="Courier"/>
                <a:cs typeface="Courier"/>
              </a:rPr>
              <a:t>$fp</a:t>
            </a:r>
            <a:r>
              <a:rPr lang="en-US">
                <a:latin typeface="18 VAG Rounded Light   02390"/>
              </a:rPr>
              <a:t>: don’t worry about them</a:t>
            </a:r>
          </a:p>
          <a:p>
            <a:r>
              <a:rPr lang="en-US">
                <a:latin typeface="18 VAG Rounded Light   02390"/>
              </a:rPr>
              <a:t>Note: Feel free to read up on </a:t>
            </a:r>
            <a:r>
              <a:rPr lang="en-US" b="1">
                <a:solidFill>
                  <a:schemeClr val="accent1"/>
                </a:solidFill>
                <a:latin typeface="Courier"/>
                <a:cs typeface="Courier"/>
              </a:rPr>
              <a:t>$gp</a:t>
            </a:r>
            <a:r>
              <a:rPr lang="en-US">
                <a:latin typeface="18 VAG Rounded Light   02390"/>
              </a:rPr>
              <a:t> and </a:t>
            </a:r>
            <a:r>
              <a:rPr lang="en-US" b="1">
                <a:solidFill>
                  <a:schemeClr val="accent1"/>
                </a:solidFill>
                <a:latin typeface="Courier"/>
                <a:cs typeface="Courier"/>
              </a:rPr>
              <a:t>$fp</a:t>
            </a:r>
            <a:r>
              <a:rPr lang="en-US" b="1">
                <a:latin typeface="18 VAG Rounded Light   02390"/>
              </a:rPr>
              <a:t> </a:t>
            </a:r>
            <a:r>
              <a:rPr lang="en-US">
                <a:latin typeface="18 VAG Rounded Light   02390"/>
              </a:rPr>
              <a:t>in Appendix A, but you can write perfectly good MIPS code without them.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4800600" cy="474663"/>
          </a:xfrm>
        </p:spPr>
        <p:txBody>
          <a:bodyPr/>
          <a:lstStyle/>
          <a:p>
            <a:r>
              <a:rPr lang="en-US" dirty="0"/>
              <a:t>Peer Instruction</a:t>
            </a:r>
          </a:p>
        </p:txBody>
      </p:sp>
      <p:sp>
        <p:nvSpPr>
          <p:cNvPr id="199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810000"/>
            <a:ext cx="7162800" cy="2914650"/>
          </a:xfrm>
          <a:noFill/>
        </p:spPr>
        <p:txBody>
          <a:bodyPr/>
          <a:lstStyle/>
          <a:p>
            <a:pPr marL="803275" lvl="1" indent="-688975">
              <a:lnSpc>
                <a:spcPct val="75000"/>
              </a:lnSpc>
              <a:buFontTx/>
              <a:buNone/>
              <a:tabLst>
                <a:tab pos="738188" algn="l"/>
              </a:tabLst>
            </a:pPr>
            <a:r>
              <a:rPr lang="en-US" sz="2600" dirty="0"/>
              <a:t>When translating this to MIPS…</a:t>
            </a:r>
          </a:p>
          <a:p>
            <a:pPr marL="803275" lvl="1" indent="-688975">
              <a:lnSpc>
                <a:spcPct val="75000"/>
              </a:lnSpc>
              <a:buFont typeface="+mj-lt"/>
              <a:buAutoNum type="arabicParenR"/>
              <a:tabLst>
                <a:tab pos="738188" algn="l"/>
              </a:tabLst>
            </a:pPr>
            <a:r>
              <a:rPr lang="en-US" sz="2600" dirty="0">
                <a:solidFill>
                  <a:schemeClr val="accent2"/>
                </a:solidFill>
              </a:rPr>
              <a:t>We COULD copy </a:t>
            </a:r>
            <a:r>
              <a:rPr lang="en-US" sz="2600" dirty="0">
                <a:solidFill>
                  <a:schemeClr val="accent2"/>
                </a:solidFill>
                <a:latin typeface="Courier"/>
                <a:cs typeface="Courier"/>
              </a:rPr>
              <a:t>$a0</a:t>
            </a:r>
            <a:r>
              <a:rPr lang="en-US" sz="2600" dirty="0">
                <a:solidFill>
                  <a:schemeClr val="accent2"/>
                </a:solidFill>
              </a:rPr>
              <a:t> to </a:t>
            </a:r>
            <a:r>
              <a:rPr lang="en-US" sz="2600" dirty="0">
                <a:solidFill>
                  <a:schemeClr val="accent2"/>
                </a:solidFill>
                <a:latin typeface="Courier"/>
                <a:cs typeface="Courier"/>
              </a:rPr>
              <a:t>$a1</a:t>
            </a:r>
            <a:r>
              <a:rPr lang="en-US" sz="2600" dirty="0"/>
              <a:t> (&amp; then not store </a:t>
            </a:r>
            <a:r>
              <a:rPr lang="en-US" sz="2600" dirty="0">
                <a:latin typeface="Courier"/>
                <a:cs typeface="Courier"/>
              </a:rPr>
              <a:t>$a0</a:t>
            </a:r>
            <a:r>
              <a:rPr lang="en-US" sz="2600" dirty="0"/>
              <a:t> or </a:t>
            </a:r>
            <a:r>
              <a:rPr lang="en-US" sz="2600" dirty="0">
                <a:latin typeface="Courier"/>
                <a:cs typeface="Courier"/>
              </a:rPr>
              <a:t>$a1</a:t>
            </a:r>
            <a:r>
              <a:rPr lang="en-US" sz="2600" dirty="0"/>
              <a:t> on the stack) to store </a:t>
            </a:r>
            <a:r>
              <a:rPr lang="en-US" sz="2600" dirty="0" err="1"/>
              <a:t>n</a:t>
            </a:r>
            <a:r>
              <a:rPr lang="en-US" sz="2600" dirty="0"/>
              <a:t> across recursive calls. </a:t>
            </a:r>
          </a:p>
          <a:p>
            <a:pPr marL="803275" lvl="1" indent="-688975">
              <a:lnSpc>
                <a:spcPct val="75000"/>
              </a:lnSpc>
              <a:buFont typeface="+mj-lt"/>
              <a:buAutoNum type="arabicParenR"/>
              <a:tabLst>
                <a:tab pos="738188" algn="l"/>
              </a:tabLst>
            </a:pPr>
            <a:r>
              <a:rPr lang="en-US" sz="2600" dirty="0">
                <a:solidFill>
                  <a:schemeClr val="accent2"/>
                </a:solidFill>
              </a:rPr>
              <a:t>We MUST save </a:t>
            </a:r>
            <a:r>
              <a:rPr lang="en-US" sz="2600" dirty="0">
                <a:solidFill>
                  <a:schemeClr val="accent2"/>
                </a:solidFill>
                <a:latin typeface="Courier"/>
                <a:cs typeface="Courier"/>
              </a:rPr>
              <a:t>$a0</a:t>
            </a:r>
            <a:r>
              <a:rPr lang="en-US" sz="2600" dirty="0">
                <a:solidFill>
                  <a:schemeClr val="accent2"/>
                </a:solidFill>
              </a:rPr>
              <a:t> on the stack</a:t>
            </a:r>
            <a:r>
              <a:rPr lang="en-US" sz="2600" dirty="0"/>
              <a:t> since it gets changed.</a:t>
            </a:r>
          </a:p>
          <a:p>
            <a:pPr marL="803275" lvl="1" indent="-688975">
              <a:lnSpc>
                <a:spcPct val="75000"/>
              </a:lnSpc>
              <a:buFont typeface="+mj-lt"/>
              <a:buAutoNum type="arabicParenR"/>
              <a:tabLst>
                <a:tab pos="738188" algn="l"/>
              </a:tabLst>
            </a:pPr>
            <a:r>
              <a:rPr lang="en-US" sz="2600" dirty="0">
                <a:solidFill>
                  <a:schemeClr val="accent2"/>
                </a:solidFill>
              </a:rPr>
              <a:t>We MUST save </a:t>
            </a:r>
            <a:r>
              <a:rPr lang="en-US" sz="2600" dirty="0">
                <a:solidFill>
                  <a:schemeClr val="accent2"/>
                </a:solidFill>
                <a:latin typeface="Courier"/>
                <a:cs typeface="Courier"/>
              </a:rPr>
              <a:t>$</a:t>
            </a:r>
            <a:r>
              <a:rPr lang="en-US" sz="2600" dirty="0" err="1">
                <a:solidFill>
                  <a:schemeClr val="accent2"/>
                </a:solidFill>
                <a:latin typeface="Courier"/>
                <a:cs typeface="Courier"/>
              </a:rPr>
              <a:t>ra</a:t>
            </a:r>
            <a:r>
              <a:rPr lang="en-US" sz="2600" dirty="0">
                <a:solidFill>
                  <a:schemeClr val="accent2"/>
                </a:solidFill>
              </a:rPr>
              <a:t> on the stack</a:t>
            </a:r>
            <a:r>
              <a:rPr lang="en-US" sz="2600" dirty="0"/>
              <a:t> since we need to know where to return to…</a:t>
            </a:r>
          </a:p>
        </p:txBody>
      </p:sp>
      <p:sp>
        <p:nvSpPr>
          <p:cNvPr id="1996804" name="Rectangle 4"/>
          <p:cNvSpPr>
            <a:spLocks noChangeArrowheads="1"/>
          </p:cNvSpPr>
          <p:nvPr/>
        </p:nvSpPr>
        <p:spPr bwMode="auto">
          <a:xfrm>
            <a:off x="7556500" y="3706813"/>
            <a:ext cx="1371600" cy="2895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   123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a) </a:t>
            </a:r>
            <a:r>
              <a:rPr lang="en-US" sz="2400" b="1">
                <a:latin typeface="Courier"/>
                <a:cs typeface="Courier"/>
              </a:rPr>
              <a:t>FFF</a:t>
            </a:r>
            <a:endParaRPr lang="en-US" sz="2400" b="1">
              <a:solidFill>
                <a:schemeClr val="tx1"/>
              </a:solidFill>
              <a:latin typeface="Courier"/>
              <a:cs typeface="Courier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b) </a:t>
            </a:r>
            <a:r>
              <a:rPr lang="en-US" sz="2400" b="1">
                <a:latin typeface="Courier"/>
                <a:cs typeface="Courier"/>
              </a:rPr>
              <a:t>FF</a:t>
            </a: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c) </a:t>
            </a:r>
            <a:r>
              <a:rPr lang="en-US" sz="2400" b="1">
                <a:latin typeface="Courier"/>
                <a:cs typeface="Courier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T</a:t>
            </a:r>
            <a:r>
              <a:rPr lang="en-US" sz="2400" b="1">
                <a:latin typeface="Courier"/>
                <a:cs typeface="Courier"/>
              </a:rPr>
              <a:t>F</a:t>
            </a:r>
            <a:endParaRPr lang="en-US" sz="2400" b="1">
              <a:solidFill>
                <a:schemeClr val="tx1"/>
              </a:solidFill>
              <a:latin typeface="Courier"/>
              <a:cs typeface="Courier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c) </a:t>
            </a:r>
            <a:r>
              <a:rPr lang="en-US" sz="2400" b="1">
                <a:latin typeface="Courier"/>
                <a:cs typeface="Courier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TT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d) T</a:t>
            </a:r>
            <a:r>
              <a:rPr lang="en-US" sz="2400" b="1">
                <a:latin typeface="Courier"/>
                <a:cs typeface="Courier"/>
              </a:rPr>
              <a:t>FF</a:t>
            </a:r>
            <a:endParaRPr lang="en-US" sz="2400" b="1">
              <a:solidFill>
                <a:schemeClr val="tx1"/>
              </a:solidFill>
              <a:latin typeface="Courier"/>
              <a:cs typeface="Courier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d) T</a:t>
            </a:r>
            <a:r>
              <a:rPr lang="en-US" sz="2400" b="1">
                <a:latin typeface="Courier"/>
                <a:cs typeface="Courier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e) TT</a:t>
            </a:r>
            <a:r>
              <a:rPr lang="en-US" sz="2400" b="1">
                <a:latin typeface="Courier"/>
                <a:cs typeface="Courier"/>
              </a:rPr>
              <a:t>F</a:t>
            </a:r>
            <a:endParaRPr lang="en-US" sz="2400" b="1">
              <a:solidFill>
                <a:schemeClr val="tx1"/>
              </a:solidFill>
              <a:latin typeface="Courier"/>
              <a:cs typeface="Courier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e) TTT</a:t>
            </a:r>
          </a:p>
        </p:txBody>
      </p:sp>
      <p:sp>
        <p:nvSpPr>
          <p:cNvPr id="1996805" name="Text Box 5"/>
          <p:cNvSpPr txBox="1">
            <a:spLocks noChangeArrowheads="1"/>
          </p:cNvSpPr>
          <p:nvPr/>
        </p:nvSpPr>
        <p:spPr bwMode="auto">
          <a:xfrm>
            <a:off x="228600" y="2895600"/>
            <a:ext cx="8305800" cy="774700"/>
          </a:xfrm>
          <a:prstGeom prst="rect">
            <a:avLst/>
          </a:prstGeom>
          <a:noFill/>
          <a:ln w="127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200" b="1">
                <a:solidFill>
                  <a:srgbClr val="FFFF00"/>
                </a:solidFill>
                <a:latin typeface="Courier"/>
                <a:cs typeface="Courier"/>
              </a:rPr>
              <a:t>int fact(int n){</a:t>
            </a:r>
          </a:p>
          <a:p>
            <a:r>
              <a:rPr lang="en-US" sz="2200" b="1">
                <a:solidFill>
                  <a:srgbClr val="FFFF00"/>
                </a:solidFill>
                <a:latin typeface="Courier"/>
                <a:cs typeface="Courier"/>
              </a:rPr>
              <a:t> if(n == 0) return 1; else return(n*fact(n-1));}</a:t>
            </a:r>
            <a:endParaRPr lang="en-US" sz="2000" b="1">
              <a:solidFill>
                <a:srgbClr val="FFFF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477000" cy="474662"/>
          </a:xfrm>
        </p:spPr>
        <p:txBody>
          <a:bodyPr/>
          <a:lstStyle/>
          <a:p>
            <a:r>
              <a:rPr lang="en-US" dirty="0"/>
              <a:t>“And in Conclusion…”</a:t>
            </a:r>
          </a:p>
        </p:txBody>
      </p:sp>
      <p:sp>
        <p:nvSpPr>
          <p:cNvPr id="199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172075"/>
          </a:xfrm>
        </p:spPr>
        <p:txBody>
          <a:bodyPr/>
          <a:lstStyle/>
          <a:p>
            <a:r>
              <a:rPr lang="en-US" sz="2800" dirty="0">
                <a:latin typeface="18 VAG Rounded Light   02390"/>
              </a:rPr>
              <a:t>Functions called with </a:t>
            </a:r>
            <a:r>
              <a:rPr lang="en-US" sz="2800" b="1" dirty="0" err="1">
                <a:solidFill>
                  <a:schemeClr val="accent2"/>
                </a:solidFill>
                <a:latin typeface="Courier"/>
                <a:cs typeface="Courier"/>
              </a:rPr>
              <a:t>jal</a:t>
            </a:r>
            <a:r>
              <a:rPr lang="en-US" sz="2800" dirty="0">
                <a:latin typeface="18 VAG Rounded Light   02390"/>
              </a:rPr>
              <a:t>, return with </a:t>
            </a:r>
            <a:r>
              <a:rPr lang="en-US" sz="2800" b="1" dirty="0" err="1">
                <a:solidFill>
                  <a:schemeClr val="accent2"/>
                </a:solidFill>
                <a:latin typeface="Courier"/>
                <a:cs typeface="Courier"/>
              </a:rPr>
              <a:t>jr</a:t>
            </a:r>
            <a:r>
              <a:rPr lang="en-US" sz="2800" b="1" dirty="0">
                <a:solidFill>
                  <a:schemeClr val="accent2"/>
                </a:solidFill>
                <a:latin typeface="Courier"/>
                <a:cs typeface="Courier"/>
              </a:rPr>
              <a:t> $</a:t>
            </a:r>
            <a:r>
              <a:rPr lang="en-US" sz="2800" b="1" dirty="0" err="1">
                <a:solidFill>
                  <a:schemeClr val="accent2"/>
                </a:solidFill>
                <a:latin typeface="Courier"/>
                <a:cs typeface="Courier"/>
              </a:rPr>
              <a:t>ra</a:t>
            </a:r>
            <a:r>
              <a:rPr lang="en-US" sz="2800" dirty="0">
                <a:latin typeface="18 VAG Rounded Light   02390"/>
              </a:rPr>
              <a:t>.</a:t>
            </a:r>
          </a:p>
          <a:p>
            <a:r>
              <a:rPr lang="en-US" sz="2800" dirty="0">
                <a:latin typeface="18 VAG Rounded Light   02390"/>
              </a:rPr>
              <a:t>The stack is your friend: Use it to save anything you need.  Just</a:t>
            </a:r>
            <a:r>
              <a:rPr lang="en-US" sz="2800" dirty="0" smtClean="0">
                <a:latin typeface="18 VAG Rounded Light   02390"/>
              </a:rPr>
              <a:t> leave </a:t>
            </a:r>
            <a:r>
              <a:rPr lang="en-US" sz="2800" dirty="0">
                <a:latin typeface="18 VAG Rounded Light   02390"/>
              </a:rPr>
              <a:t>it the way you found </a:t>
            </a:r>
            <a:r>
              <a:rPr lang="en-US" sz="2800" dirty="0" smtClean="0">
                <a:latin typeface="18 VAG Rounded Light   02390"/>
              </a:rPr>
              <a:t>it!</a:t>
            </a:r>
          </a:p>
          <a:p>
            <a:r>
              <a:rPr lang="en-US" sz="2800" dirty="0">
                <a:latin typeface="18 VAG Rounded Light   02390"/>
              </a:rPr>
              <a:t>Instructions we know so </a:t>
            </a:r>
            <a:r>
              <a:rPr lang="en-US" sz="2800" dirty="0" smtClean="0">
                <a:latin typeface="18 VAG Rounded Light   02390"/>
              </a:rPr>
              <a:t>far…</a:t>
            </a:r>
          </a:p>
          <a:p>
            <a:pPr lvl="1">
              <a:buFontTx/>
              <a:buNone/>
            </a:pPr>
            <a:r>
              <a:rPr lang="en-US" sz="2400" dirty="0" smtClean="0"/>
              <a:t>Arithmetic: 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add,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addi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, sub,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addu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addiu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subu</a:t>
            </a:r>
            <a:endParaRPr lang="en-US" sz="2400" b="1" dirty="0" smtClean="0">
              <a:solidFill>
                <a:schemeClr val="accent2"/>
              </a:solidFill>
              <a:latin typeface="Courier"/>
              <a:cs typeface="Courier"/>
            </a:endParaRPr>
          </a:p>
          <a:p>
            <a:pPr lvl="1">
              <a:buFontTx/>
              <a:buNone/>
            </a:pPr>
            <a:r>
              <a:rPr lang="en-US" sz="2400" dirty="0" smtClean="0"/>
              <a:t>Memory:	   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lw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sw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, lb,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sb</a:t>
            </a:r>
            <a:endParaRPr lang="en-US" sz="2400" b="1" dirty="0" smtClean="0">
              <a:solidFill>
                <a:schemeClr val="accent2"/>
              </a:solidFill>
              <a:latin typeface="Courier"/>
              <a:cs typeface="Courier"/>
            </a:endParaRPr>
          </a:p>
          <a:p>
            <a:pPr lvl="1">
              <a:buFontTx/>
              <a:buNone/>
            </a:pPr>
            <a:r>
              <a:rPr lang="en-US" sz="2400" dirty="0" smtClean="0"/>
              <a:t>Decision</a:t>
            </a:r>
            <a:r>
              <a:rPr lang="en-US" sz="2400" dirty="0"/>
              <a:t>:  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beq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bne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slt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slti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sltu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sltiu</a:t>
            </a:r>
            <a:endParaRPr lang="en-US" sz="2400" b="1" dirty="0">
              <a:solidFill>
                <a:schemeClr val="accent2"/>
              </a:solidFill>
              <a:latin typeface="Courier"/>
              <a:cs typeface="Courier"/>
            </a:endParaRPr>
          </a:p>
          <a:p>
            <a:pPr lvl="1">
              <a:buFontTx/>
              <a:buNone/>
            </a:pPr>
            <a:r>
              <a:rPr lang="en-US" sz="2400" dirty="0"/>
              <a:t>Unconditional Branches (Jumps)</a:t>
            </a:r>
            <a:r>
              <a:rPr lang="en-US" sz="2400" dirty="0" smtClean="0"/>
              <a:t>: 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j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jal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jr</a:t>
            </a:r>
            <a:endParaRPr lang="en-US" sz="2400" b="1" dirty="0">
              <a:solidFill>
                <a:schemeClr val="accent2"/>
              </a:solidFill>
              <a:latin typeface="Courier"/>
              <a:cs typeface="Courier"/>
            </a:endParaRPr>
          </a:p>
          <a:p>
            <a:r>
              <a:rPr lang="en-US" sz="2800" dirty="0">
                <a:latin typeface="18 VAG Rounded Light   02390"/>
              </a:rPr>
              <a:t>Registers we know so </a:t>
            </a:r>
            <a:r>
              <a:rPr lang="en-US" sz="2800" dirty="0" smtClean="0">
                <a:latin typeface="18 VAG Rounded Light   02390"/>
              </a:rPr>
              <a:t>far</a:t>
            </a:r>
          </a:p>
          <a:p>
            <a:pPr lvl="1"/>
            <a:r>
              <a:rPr lang="en-US" sz="2400" dirty="0" smtClean="0"/>
              <a:t>All </a:t>
            </a:r>
            <a:r>
              <a:rPr lang="en-US" sz="2400" dirty="0"/>
              <a:t>of them!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3429000" cy="474662"/>
          </a:xfrm>
        </p:spPr>
        <p:txBody>
          <a:bodyPr/>
          <a:lstStyle/>
          <a:p>
            <a:r>
              <a:rPr lang="en-US" dirty="0"/>
              <a:t>C functions</a:t>
            </a:r>
          </a:p>
        </p:txBody>
      </p:sp>
      <p:sp>
        <p:nvSpPr>
          <p:cNvPr id="195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122863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000" b="1" dirty="0">
                <a:latin typeface="Courier"/>
                <a:cs typeface="Courier"/>
              </a:rPr>
              <a:t>main() {</a:t>
            </a:r>
            <a:br>
              <a:rPr lang="en-US" sz="2000" b="1" dirty="0">
                <a:latin typeface="Courier"/>
                <a:cs typeface="Courier"/>
              </a:rPr>
            </a:br>
            <a:r>
              <a:rPr lang="en-US" sz="2000" b="1" dirty="0" err="1">
                <a:latin typeface="Courier"/>
                <a:cs typeface="Courier"/>
              </a:rPr>
              <a:t>int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err="1">
                <a:latin typeface="Courier"/>
                <a:cs typeface="Courier"/>
              </a:rPr>
              <a:t>i,j,k,m</a:t>
            </a:r>
            <a:r>
              <a:rPr lang="en-US" sz="2000" b="1" dirty="0">
                <a:latin typeface="Courier"/>
                <a:cs typeface="Courier"/>
              </a:rPr>
              <a:t>;</a:t>
            </a:r>
            <a:br>
              <a:rPr lang="en-US" sz="2000" b="1" dirty="0">
                <a:latin typeface="Courier"/>
                <a:cs typeface="Courier"/>
              </a:rPr>
            </a:br>
            <a:r>
              <a:rPr lang="en-US" sz="2000" b="1" dirty="0">
                <a:latin typeface="Courier"/>
                <a:cs typeface="Courier"/>
              </a:rPr>
              <a:t>...</a:t>
            </a:r>
            <a:br>
              <a:rPr lang="en-US" sz="2000" b="1" dirty="0">
                <a:latin typeface="Courier"/>
                <a:cs typeface="Courier"/>
              </a:rPr>
            </a:br>
            <a:r>
              <a:rPr lang="en-US" sz="2000" b="1" dirty="0" err="1">
                <a:latin typeface="Courier"/>
                <a:cs typeface="Courier"/>
              </a:rPr>
              <a:t>i</a:t>
            </a:r>
            <a:r>
              <a:rPr lang="en-US" sz="2000" b="1" dirty="0">
                <a:latin typeface="Courier"/>
                <a:cs typeface="Courier"/>
              </a:rPr>
              <a:t> = </a:t>
            </a:r>
            <a:r>
              <a:rPr lang="en-US" sz="2000" b="1" dirty="0" err="1">
                <a:latin typeface="Courier"/>
                <a:cs typeface="Courier"/>
              </a:rPr>
              <a:t>mult(j,k</a:t>
            </a:r>
            <a:r>
              <a:rPr lang="en-US" sz="2000" b="1" dirty="0">
                <a:latin typeface="Courier"/>
                <a:cs typeface="Courier"/>
              </a:rPr>
              <a:t>); ... </a:t>
            </a:r>
            <a:br>
              <a:rPr lang="en-US" sz="2000" b="1" dirty="0">
                <a:latin typeface="Courier"/>
                <a:cs typeface="Courier"/>
              </a:rPr>
            </a:br>
            <a:r>
              <a:rPr lang="en-US" sz="2000" b="1" dirty="0" err="1">
                <a:latin typeface="Courier"/>
                <a:cs typeface="Courier"/>
              </a:rPr>
              <a:t>m</a:t>
            </a:r>
            <a:r>
              <a:rPr lang="en-US" sz="2000" b="1" dirty="0">
                <a:latin typeface="Courier"/>
                <a:cs typeface="Courier"/>
              </a:rPr>
              <a:t> = </a:t>
            </a:r>
            <a:r>
              <a:rPr lang="en-US" sz="2000" b="1" dirty="0" err="1">
                <a:latin typeface="Courier"/>
                <a:cs typeface="Courier"/>
              </a:rPr>
              <a:t>mult(i,i</a:t>
            </a:r>
            <a:r>
              <a:rPr lang="en-US" sz="2000" b="1" dirty="0">
                <a:latin typeface="Courier"/>
                <a:cs typeface="Courier"/>
              </a:rPr>
              <a:t>); ...</a:t>
            </a:r>
          </a:p>
          <a:p>
            <a:pPr>
              <a:buFont typeface="Times" pitchFamily="-65" charset="0"/>
              <a:buNone/>
            </a:pPr>
            <a:r>
              <a:rPr lang="en-US" sz="2000" b="1" dirty="0" smtClean="0">
                <a:latin typeface="Courier"/>
                <a:cs typeface="Courier"/>
              </a:rPr>
              <a:t>}</a:t>
            </a:r>
          </a:p>
          <a:p>
            <a:pPr>
              <a:buFont typeface="Times" pitchFamily="-65" charset="0"/>
              <a:buNone/>
            </a:pPr>
            <a:endParaRPr lang="en-US" sz="2000" b="1" dirty="0" smtClean="0">
              <a:latin typeface="Courier"/>
              <a:cs typeface="Courier"/>
            </a:endParaRPr>
          </a:p>
          <a:p>
            <a:pPr>
              <a:buFont typeface="Times" pitchFamily="-65" charset="0"/>
              <a:buNone/>
            </a:pPr>
            <a:r>
              <a:rPr lang="en-US" sz="2000" b="1" dirty="0">
                <a:solidFill>
                  <a:schemeClr val="bg2"/>
                </a:solidFill>
                <a:latin typeface="Courier"/>
                <a:cs typeface="Courier"/>
              </a:rPr>
              <a:t>/* really dumb </a:t>
            </a:r>
            <a:r>
              <a:rPr lang="en-US" sz="2000" b="1" dirty="0" err="1">
                <a:solidFill>
                  <a:schemeClr val="bg2"/>
                </a:solidFill>
                <a:latin typeface="Courier"/>
                <a:cs typeface="Courier"/>
              </a:rPr>
              <a:t>mult</a:t>
            </a:r>
            <a:r>
              <a:rPr lang="en-US" sz="2000" b="1" dirty="0">
                <a:solidFill>
                  <a:schemeClr val="bg2"/>
                </a:solidFill>
                <a:latin typeface="Courier"/>
                <a:cs typeface="Courier"/>
              </a:rPr>
              <a:t> function */</a:t>
            </a:r>
            <a:endParaRPr lang="en-US" sz="2000" b="1" dirty="0">
              <a:latin typeface="Courier"/>
              <a:cs typeface="Courier"/>
            </a:endParaRPr>
          </a:p>
          <a:p>
            <a:pPr>
              <a:buFont typeface="Times" pitchFamily="-65" charset="0"/>
              <a:buNone/>
            </a:pPr>
            <a:r>
              <a:rPr lang="en-US" sz="2000" b="1" dirty="0" err="1">
                <a:latin typeface="Courier"/>
                <a:cs typeface="Courier"/>
              </a:rPr>
              <a:t>int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err="1">
                <a:latin typeface="Courier"/>
                <a:cs typeface="Courier"/>
              </a:rPr>
              <a:t>mult</a:t>
            </a:r>
            <a:r>
              <a:rPr lang="en-US" sz="2000" b="1" dirty="0">
                <a:latin typeface="Courier"/>
                <a:cs typeface="Courier"/>
              </a:rPr>
              <a:t> (</a:t>
            </a:r>
            <a:r>
              <a:rPr lang="en-US" sz="2000" b="1" dirty="0" err="1">
                <a:latin typeface="Courier"/>
                <a:cs typeface="Courier"/>
              </a:rPr>
              <a:t>int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err="1">
                <a:latin typeface="Courier"/>
                <a:cs typeface="Courier"/>
              </a:rPr>
              <a:t>mcand</a:t>
            </a:r>
            <a:r>
              <a:rPr lang="en-US" sz="2000" b="1" dirty="0">
                <a:latin typeface="Courier"/>
                <a:cs typeface="Courier"/>
              </a:rPr>
              <a:t>, </a:t>
            </a:r>
            <a:r>
              <a:rPr lang="en-US" sz="2000" b="1" dirty="0" err="1">
                <a:latin typeface="Courier"/>
                <a:cs typeface="Courier"/>
              </a:rPr>
              <a:t>int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err="1">
                <a:latin typeface="Courier"/>
                <a:cs typeface="Courier"/>
              </a:rPr>
              <a:t>mlier</a:t>
            </a:r>
            <a:r>
              <a:rPr lang="en-US" sz="2000" b="1" dirty="0">
                <a:latin typeface="Courier"/>
                <a:cs typeface="Courier"/>
              </a:rPr>
              <a:t>){</a:t>
            </a:r>
            <a:br>
              <a:rPr lang="en-US" sz="2000" b="1" dirty="0">
                <a:latin typeface="Courier"/>
                <a:cs typeface="Courier"/>
              </a:rPr>
            </a:br>
            <a:r>
              <a:rPr lang="en-US" sz="2000" b="1" dirty="0" err="1">
                <a:latin typeface="Courier"/>
                <a:cs typeface="Courier"/>
              </a:rPr>
              <a:t>int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smtClean="0">
                <a:latin typeface="Courier"/>
                <a:cs typeface="Courier"/>
              </a:rPr>
              <a:t>product = 0;</a:t>
            </a:r>
            <a:br>
              <a:rPr lang="en-US" sz="2000" b="1" dirty="0" smtClean="0">
                <a:latin typeface="Courier"/>
                <a:cs typeface="Courier"/>
              </a:rPr>
            </a:br>
            <a:r>
              <a:rPr lang="en-US" sz="2000" b="1" dirty="0">
                <a:latin typeface="Courier"/>
                <a:cs typeface="Courier"/>
              </a:rPr>
              <a:t>while (</a:t>
            </a:r>
            <a:r>
              <a:rPr lang="en-US" sz="2000" b="1" dirty="0" err="1">
                <a:latin typeface="Courier"/>
                <a:cs typeface="Courier"/>
              </a:rPr>
              <a:t>mlier</a:t>
            </a:r>
            <a:r>
              <a:rPr lang="en-US" sz="2000" b="1" dirty="0">
                <a:latin typeface="Courier"/>
                <a:cs typeface="Courier"/>
              </a:rPr>
              <a:t> &gt; 0)  {</a:t>
            </a:r>
            <a:br>
              <a:rPr lang="en-US" sz="2000" b="1" dirty="0">
                <a:latin typeface="Courier"/>
                <a:cs typeface="Courier"/>
              </a:rPr>
            </a:br>
            <a:r>
              <a:rPr lang="en-US" sz="2000" b="1" dirty="0">
                <a:latin typeface="Courier"/>
                <a:cs typeface="Courier"/>
              </a:rPr>
              <a:t>  product = product + </a:t>
            </a:r>
            <a:r>
              <a:rPr lang="en-US" sz="2000" b="1" dirty="0" err="1">
                <a:latin typeface="Courier"/>
                <a:cs typeface="Courier"/>
              </a:rPr>
              <a:t>mcand</a:t>
            </a:r>
            <a:r>
              <a:rPr lang="en-US" sz="2000" b="1" dirty="0">
                <a:latin typeface="Courier"/>
                <a:cs typeface="Courier"/>
              </a:rPr>
              <a:t>;</a:t>
            </a:r>
            <a:br>
              <a:rPr lang="en-US" sz="2000" b="1" dirty="0">
                <a:latin typeface="Courier"/>
                <a:cs typeface="Courier"/>
              </a:rPr>
            </a:br>
            <a:r>
              <a:rPr lang="en-US" sz="2000" b="1" dirty="0">
                <a:latin typeface="Courier"/>
                <a:cs typeface="Courier"/>
              </a:rPr>
              <a:t>  </a:t>
            </a:r>
            <a:r>
              <a:rPr lang="en-US" sz="2000" b="1" dirty="0" err="1">
                <a:latin typeface="Courier"/>
                <a:cs typeface="Courier"/>
              </a:rPr>
              <a:t>mlier</a:t>
            </a:r>
            <a:r>
              <a:rPr lang="en-US" sz="2000" b="1" dirty="0">
                <a:latin typeface="Courier"/>
                <a:cs typeface="Courier"/>
              </a:rPr>
              <a:t> = </a:t>
            </a:r>
            <a:r>
              <a:rPr lang="en-US" sz="2000" b="1" dirty="0" err="1">
                <a:latin typeface="Courier"/>
                <a:cs typeface="Courier"/>
              </a:rPr>
              <a:t>mlier</a:t>
            </a:r>
            <a:r>
              <a:rPr lang="en-US" sz="2000" b="1" dirty="0">
                <a:latin typeface="Courier"/>
                <a:cs typeface="Courier"/>
              </a:rPr>
              <a:t> -1; }</a:t>
            </a:r>
            <a:br>
              <a:rPr lang="en-US" sz="2000" b="1" dirty="0">
                <a:latin typeface="Courier"/>
                <a:cs typeface="Courier"/>
              </a:rPr>
            </a:br>
            <a:r>
              <a:rPr lang="en-US" sz="2000" b="1" dirty="0">
                <a:latin typeface="Courier"/>
                <a:cs typeface="Courier"/>
              </a:rPr>
              <a:t>return product</a:t>
            </a:r>
            <a:r>
              <a:rPr lang="en-US" sz="2000" b="1" dirty="0" smtClean="0">
                <a:latin typeface="Courier"/>
                <a:cs typeface="Courier"/>
              </a:rPr>
              <a:t>;</a:t>
            </a:r>
            <a:br>
              <a:rPr lang="en-US" sz="2000" b="1" dirty="0" smtClean="0">
                <a:latin typeface="Courier"/>
                <a:cs typeface="Courier"/>
              </a:rPr>
            </a:br>
            <a:r>
              <a:rPr lang="en-US" sz="2000" b="1" dirty="0" smtClean="0">
                <a:latin typeface="Courier"/>
                <a:cs typeface="Courier"/>
              </a:rPr>
              <a:t>}</a:t>
            </a:r>
            <a:endParaRPr lang="en-US" sz="2400" b="1" dirty="0">
              <a:latin typeface="Courier"/>
              <a:cs typeface="Courier"/>
            </a:endParaRPr>
          </a:p>
        </p:txBody>
      </p:sp>
      <p:sp>
        <p:nvSpPr>
          <p:cNvPr id="1957892" name="Text Box 4"/>
          <p:cNvSpPr txBox="1">
            <a:spLocks noChangeArrowheads="1"/>
          </p:cNvSpPr>
          <p:nvPr/>
        </p:nvSpPr>
        <p:spPr bwMode="auto">
          <a:xfrm>
            <a:off x="5099156" y="1371600"/>
            <a:ext cx="3816244" cy="13849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18 VAG Rounded Bold   07390"/>
                <a:cs typeface="Corbel"/>
              </a:rPr>
              <a:t>What information must</a:t>
            </a:r>
            <a:br>
              <a:rPr lang="en-US" sz="2800" dirty="0">
                <a:latin typeface="18 VAG Rounded Bold   07390"/>
                <a:cs typeface="Corbel"/>
              </a:rPr>
            </a:br>
            <a:r>
              <a:rPr lang="en-US" sz="2800" dirty="0">
                <a:latin typeface="18 VAG Rounded Bold   07390"/>
                <a:cs typeface="Corbel"/>
              </a:rPr>
              <a:t>compiler/programmer </a:t>
            </a:r>
            <a:br>
              <a:rPr lang="en-US" sz="2800" dirty="0">
                <a:latin typeface="18 VAG Rounded Bold   07390"/>
                <a:cs typeface="Corbel"/>
              </a:rPr>
            </a:br>
            <a:r>
              <a:rPr lang="en-US" sz="2800" dirty="0">
                <a:latin typeface="18 VAG Rounded Bold   07390"/>
                <a:cs typeface="Corbel"/>
              </a:rPr>
              <a:t>keep track of?</a:t>
            </a:r>
            <a:endParaRPr lang="en-US" sz="2000" dirty="0">
              <a:latin typeface="18 VAG Rounded Bold   07390"/>
              <a:cs typeface="Corbel"/>
            </a:endParaRPr>
          </a:p>
        </p:txBody>
      </p:sp>
      <p:sp>
        <p:nvSpPr>
          <p:cNvPr id="1957893" name="Text Box 5"/>
          <p:cNvSpPr txBox="1">
            <a:spLocks noChangeArrowheads="1"/>
          </p:cNvSpPr>
          <p:nvPr/>
        </p:nvSpPr>
        <p:spPr bwMode="auto">
          <a:xfrm>
            <a:off x="5435894" y="4648200"/>
            <a:ext cx="3555706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18 VAG Rounded Bold   07390"/>
                <a:cs typeface="Corbel"/>
              </a:rPr>
              <a:t>What instructions can </a:t>
            </a:r>
          </a:p>
          <a:p>
            <a:r>
              <a:rPr lang="en-US" sz="2800" dirty="0">
                <a:latin typeface="18 VAG Rounded Bold   07390"/>
                <a:cs typeface="Corbel"/>
              </a:rPr>
              <a:t>accomplish this?</a:t>
            </a:r>
            <a:endParaRPr lang="en-US" sz="2000" dirty="0">
              <a:latin typeface="18 VAG Rounded Bold   07390"/>
              <a:cs typeface="Corbe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924800" cy="474662"/>
          </a:xfrm>
        </p:spPr>
        <p:txBody>
          <a:bodyPr/>
          <a:lstStyle/>
          <a:p>
            <a:r>
              <a:rPr lang="en-US" dirty="0"/>
              <a:t>Function Call Bookkeeping</a:t>
            </a:r>
          </a:p>
        </p:txBody>
      </p:sp>
      <p:sp>
        <p:nvSpPr>
          <p:cNvPr id="19599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295400"/>
            <a:ext cx="8229600" cy="4881563"/>
          </a:xfrm>
        </p:spPr>
        <p:txBody>
          <a:bodyPr/>
          <a:lstStyle/>
          <a:p>
            <a:r>
              <a:rPr lang="en-US" sz="3600" dirty="0">
                <a:latin typeface="18 VAG Rounded Light   02390"/>
              </a:rPr>
              <a:t>Registers play a major role in keeping track of information for function calls.</a:t>
            </a:r>
          </a:p>
          <a:p>
            <a:r>
              <a:rPr lang="en-US" sz="3600" dirty="0">
                <a:solidFill>
                  <a:schemeClr val="accent1"/>
                </a:solidFill>
                <a:latin typeface="18 VAG Rounded Light   02390"/>
              </a:rPr>
              <a:t>Register conventions</a:t>
            </a:r>
            <a:r>
              <a:rPr lang="en-US" sz="3600" dirty="0">
                <a:latin typeface="18 VAG Rounded Light   02390"/>
              </a:rPr>
              <a:t>:</a:t>
            </a:r>
            <a:endParaRPr lang="en-US" sz="3200" dirty="0">
              <a:latin typeface="18 VAG Rounded Light   02390"/>
            </a:endParaRPr>
          </a:p>
          <a:p>
            <a:pPr lvl="1"/>
            <a:r>
              <a:rPr lang="en-US" sz="2800" dirty="0"/>
              <a:t>Return address	</a:t>
            </a:r>
            <a:r>
              <a:rPr lang="en-US" sz="2800" b="1" dirty="0">
                <a:latin typeface="Courier"/>
                <a:cs typeface="Courier"/>
              </a:rPr>
              <a:t>$</a:t>
            </a:r>
            <a:r>
              <a:rPr lang="en-US" sz="2800" b="1" dirty="0" err="1">
                <a:latin typeface="Courier"/>
                <a:cs typeface="Courier"/>
              </a:rPr>
              <a:t>ra</a:t>
            </a:r>
            <a:endParaRPr lang="en-US" sz="2800" b="1" dirty="0">
              <a:latin typeface="Courier"/>
              <a:cs typeface="Courier"/>
            </a:endParaRPr>
          </a:p>
          <a:p>
            <a:pPr lvl="1"/>
            <a:r>
              <a:rPr lang="en-US" sz="2800" dirty="0"/>
              <a:t>Arguments		</a:t>
            </a:r>
            <a:r>
              <a:rPr lang="en-US" sz="2800" b="1" dirty="0">
                <a:latin typeface="Courier"/>
                <a:cs typeface="Courier"/>
              </a:rPr>
              <a:t>$a0, $a1, $a2, $a3</a:t>
            </a:r>
          </a:p>
          <a:p>
            <a:pPr lvl="1"/>
            <a:r>
              <a:rPr lang="en-US" sz="2800" dirty="0"/>
              <a:t>Return value</a:t>
            </a:r>
            <a:r>
              <a:rPr lang="en-US" sz="2800" dirty="0" smtClean="0"/>
              <a:t>		</a:t>
            </a:r>
            <a:r>
              <a:rPr lang="en-US" sz="2800" b="1" dirty="0" smtClean="0">
                <a:latin typeface="Courier"/>
                <a:cs typeface="Courier"/>
              </a:rPr>
              <a:t>$</a:t>
            </a:r>
            <a:r>
              <a:rPr lang="en-US" sz="2800" b="1" dirty="0">
                <a:latin typeface="Courier"/>
                <a:cs typeface="Courier"/>
              </a:rPr>
              <a:t>v0, $v1</a:t>
            </a:r>
          </a:p>
          <a:p>
            <a:pPr lvl="1"/>
            <a:r>
              <a:rPr lang="en-US" sz="2800" dirty="0"/>
              <a:t>Local variables	</a:t>
            </a:r>
            <a:r>
              <a:rPr lang="en-US" sz="2800" b="1" dirty="0">
                <a:latin typeface="Courier"/>
                <a:cs typeface="Courier"/>
              </a:rPr>
              <a:t>$s0, $s1, … , $s7</a:t>
            </a:r>
          </a:p>
          <a:p>
            <a:r>
              <a:rPr lang="en-US" sz="3200" dirty="0">
                <a:latin typeface="18 VAG Rounded Light   02390"/>
              </a:rPr>
              <a:t>The stack is also used; more later.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153400" cy="474662"/>
          </a:xfrm>
        </p:spPr>
        <p:txBody>
          <a:bodyPr/>
          <a:lstStyle/>
          <a:p>
            <a:r>
              <a:rPr lang="en-US" dirty="0"/>
              <a:t>Instruction Support for Functions (1/6)</a:t>
            </a:r>
          </a:p>
        </p:txBody>
      </p:sp>
      <p:sp>
        <p:nvSpPr>
          <p:cNvPr id="196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763000" cy="5432425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b="1" dirty="0">
                <a:latin typeface="Courier"/>
                <a:cs typeface="Courier"/>
              </a:rPr>
              <a:t>... </a:t>
            </a:r>
            <a:r>
              <a:rPr lang="en-US" sz="2400" b="1" dirty="0" err="1">
                <a:latin typeface="Courier"/>
                <a:cs typeface="Courier"/>
              </a:rPr>
              <a:t>sum(a,b</a:t>
            </a:r>
            <a:r>
              <a:rPr lang="en-US" sz="2400" b="1" dirty="0">
                <a:latin typeface="Courier"/>
                <a:cs typeface="Courier"/>
              </a:rPr>
              <a:t>);... </a:t>
            </a:r>
            <a: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  <a:t>/* a,b:$s0,$s1 */</a:t>
            </a:r>
            <a:b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}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 err="1">
                <a:latin typeface="Courier"/>
                <a:cs typeface="Courier"/>
              </a:rPr>
              <a:t>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sum(int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x</a:t>
            </a:r>
            <a:r>
              <a:rPr lang="en-US" sz="2400" b="1" dirty="0">
                <a:latin typeface="Courier"/>
                <a:cs typeface="Courier"/>
              </a:rPr>
              <a:t>, </a:t>
            </a:r>
            <a:r>
              <a:rPr lang="en-US" sz="2400" b="1" dirty="0" err="1">
                <a:latin typeface="Courier"/>
                <a:cs typeface="Courier"/>
              </a:rPr>
              <a:t>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y</a:t>
            </a:r>
            <a:r>
              <a:rPr lang="en-US" sz="2400" b="1" dirty="0">
                <a:latin typeface="Courier"/>
                <a:cs typeface="Courier"/>
              </a:rPr>
              <a:t>) {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	return </a:t>
            </a:r>
            <a:r>
              <a:rPr lang="en-US" sz="2400" b="1" dirty="0" err="1">
                <a:latin typeface="Courier"/>
                <a:cs typeface="Courier"/>
              </a:rPr>
              <a:t>x+y</a:t>
            </a:r>
            <a:r>
              <a:rPr lang="en-US" sz="2400" b="1" dirty="0">
                <a:latin typeface="Courier"/>
                <a:cs typeface="Courier"/>
              </a:rPr>
              <a:t>;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}</a:t>
            </a:r>
          </a:p>
          <a:p>
            <a:pPr>
              <a:buFont typeface="Times" pitchFamily="-65" charset="0"/>
              <a:buNone/>
            </a:pPr>
            <a:r>
              <a:rPr lang="en-US" sz="2400" dirty="0" smtClean="0">
                <a:latin typeface="Courier"/>
                <a:cs typeface="Courier"/>
              </a:rPr>
              <a:t> address (shown in decimal)</a:t>
            </a:r>
            <a:br>
              <a:rPr lang="en-US" sz="2400" dirty="0" smtClean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1000 </a:t>
            </a:r>
            <a: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1004 </a:t>
            </a:r>
            <a: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1008 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1012 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1016 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…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2000 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2004</a:t>
            </a:r>
          </a:p>
        </p:txBody>
      </p:sp>
      <p:sp>
        <p:nvSpPr>
          <p:cNvPr id="1961988" name="Line 4"/>
          <p:cNvSpPr>
            <a:spLocks noChangeShapeType="1"/>
          </p:cNvSpPr>
          <p:nvPr/>
        </p:nvSpPr>
        <p:spPr bwMode="auto">
          <a:xfrm>
            <a:off x="609600" y="3124200"/>
            <a:ext cx="7924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sp>
        <p:nvSpPr>
          <p:cNvPr id="1961989" name="Text Box 5"/>
          <p:cNvSpPr txBox="1">
            <a:spLocks noChangeArrowheads="1"/>
          </p:cNvSpPr>
          <p:nvPr/>
        </p:nvSpPr>
        <p:spPr bwMode="auto">
          <a:xfrm>
            <a:off x="0" y="1905000"/>
            <a:ext cx="453970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18 VAG Rounded Bold   07390"/>
              </a:rPr>
              <a:t>C</a:t>
            </a:r>
          </a:p>
        </p:txBody>
      </p:sp>
      <p:sp>
        <p:nvSpPr>
          <p:cNvPr id="1961990" name="Text Box 6"/>
          <p:cNvSpPr txBox="1">
            <a:spLocks noChangeArrowheads="1"/>
          </p:cNvSpPr>
          <p:nvPr/>
        </p:nvSpPr>
        <p:spPr bwMode="auto">
          <a:xfrm>
            <a:off x="-16431" y="3581400"/>
            <a:ext cx="556563" cy="20621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latin typeface="18 VAG Rounded Bold   07390"/>
                <a:cs typeface="Corbel"/>
              </a:rPr>
              <a:t>M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I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P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S</a:t>
            </a:r>
          </a:p>
        </p:txBody>
      </p:sp>
      <p:sp>
        <p:nvSpPr>
          <p:cNvPr id="1961991" name="Rectangle 7"/>
          <p:cNvSpPr>
            <a:spLocks noChangeArrowheads="1"/>
          </p:cNvSpPr>
          <p:nvPr/>
        </p:nvSpPr>
        <p:spPr bwMode="auto">
          <a:xfrm>
            <a:off x="3581400" y="3581400"/>
            <a:ext cx="5562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chemeClr val="accent2"/>
                </a:solidFill>
                <a:latin typeface="18 VAG Rounded Bold   07390"/>
                <a:cs typeface="Corbel"/>
              </a:rPr>
              <a:t>In MIPS, all instructions are 4 bytes, and stored in memory just like data. So here we show the addresses of where the programs are stored.</a:t>
            </a:r>
          </a:p>
        </p:txBody>
      </p:sp>
      <p:sp>
        <p:nvSpPr>
          <p:cNvPr id="1961992" name="AutoShape 8"/>
          <p:cNvSpPr>
            <a:spLocks noChangeArrowheads="1"/>
          </p:cNvSpPr>
          <p:nvPr/>
        </p:nvSpPr>
        <p:spPr bwMode="auto">
          <a:xfrm>
            <a:off x="1828800" y="3505200"/>
            <a:ext cx="1600200" cy="2667000"/>
          </a:xfrm>
          <a:prstGeom prst="leftArrow">
            <a:avLst>
              <a:gd name="adj1" fmla="val 48574"/>
              <a:gd name="adj2" fmla="val 53009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229600" cy="474662"/>
          </a:xfrm>
        </p:spPr>
        <p:txBody>
          <a:bodyPr/>
          <a:lstStyle/>
          <a:p>
            <a:r>
              <a:rPr lang="en-US" dirty="0"/>
              <a:t>Instruction Support for Functions (2/6)</a:t>
            </a:r>
          </a:p>
        </p:txBody>
      </p:sp>
      <p:sp>
        <p:nvSpPr>
          <p:cNvPr id="196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763000" cy="5432425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b="1" dirty="0">
                <a:latin typeface="Courier"/>
                <a:cs typeface="Courier"/>
              </a:rPr>
              <a:t>... </a:t>
            </a:r>
            <a:r>
              <a:rPr lang="en-US" sz="2400" b="1" dirty="0" err="1">
                <a:latin typeface="Courier"/>
                <a:cs typeface="Courier"/>
              </a:rPr>
              <a:t>sum(a,b</a:t>
            </a:r>
            <a:r>
              <a:rPr lang="en-US" sz="2400" b="1" dirty="0">
                <a:latin typeface="Courier"/>
                <a:cs typeface="Courier"/>
              </a:rPr>
              <a:t>);... </a:t>
            </a:r>
            <a: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  <a:t>/* a,b:$s0,$s1 */</a:t>
            </a:r>
            <a:b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}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 err="1">
                <a:latin typeface="Courier"/>
                <a:cs typeface="Courier"/>
              </a:rPr>
              <a:t>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sum(int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x</a:t>
            </a:r>
            <a:r>
              <a:rPr lang="en-US" sz="2400" b="1" dirty="0">
                <a:latin typeface="Courier"/>
                <a:cs typeface="Courier"/>
              </a:rPr>
              <a:t>, </a:t>
            </a:r>
            <a:r>
              <a:rPr lang="en-US" sz="2400" b="1" dirty="0" err="1">
                <a:latin typeface="Courier"/>
                <a:cs typeface="Courier"/>
              </a:rPr>
              <a:t>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y</a:t>
            </a:r>
            <a:r>
              <a:rPr lang="en-US" sz="2400" b="1" dirty="0">
                <a:latin typeface="Courier"/>
                <a:cs typeface="Courier"/>
              </a:rPr>
              <a:t>) {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	return </a:t>
            </a:r>
            <a:r>
              <a:rPr lang="en-US" sz="2400" b="1" dirty="0" err="1">
                <a:latin typeface="Courier"/>
                <a:cs typeface="Courier"/>
              </a:rPr>
              <a:t>x+y</a:t>
            </a:r>
            <a:r>
              <a:rPr lang="en-US" sz="2400" b="1" dirty="0">
                <a:latin typeface="Courier"/>
                <a:cs typeface="Courier"/>
              </a:rPr>
              <a:t>;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}</a:t>
            </a:r>
          </a:p>
          <a:p>
            <a:pPr>
              <a:buFont typeface="Times" pitchFamily="-65" charset="0"/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address (shown in decimal)</a:t>
            </a:r>
            <a:br>
              <a:rPr lang="en-US" sz="2400" dirty="0" smtClean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1000 add  $a0,$s0,$zero  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# </a:t>
            </a:r>
            <a:r>
              <a:rPr lang="en-US" sz="2400" b="1" i="1" dirty="0" err="1">
                <a:solidFill>
                  <a:schemeClr val="bg2"/>
                </a:solidFill>
                <a:latin typeface="Courier"/>
                <a:cs typeface="Courier"/>
              </a:rPr>
              <a:t>x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 = a</a:t>
            </a:r>
            <a: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1004 add  $a1,$s1,$zero  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# </a:t>
            </a:r>
            <a:r>
              <a:rPr lang="en-US" sz="2400" b="1" i="1" dirty="0" err="1">
                <a:solidFill>
                  <a:schemeClr val="bg2"/>
                </a:solidFill>
                <a:latin typeface="Courier"/>
                <a:cs typeface="Courier"/>
              </a:rPr>
              <a:t>y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 = </a:t>
            </a:r>
            <a:r>
              <a:rPr lang="en-US" sz="2400" b="1" i="1" dirty="0" err="1">
                <a:solidFill>
                  <a:schemeClr val="bg2"/>
                </a:solidFill>
                <a:latin typeface="Courier"/>
                <a:cs typeface="Courier"/>
              </a:rPr>
              <a:t>b</a:t>
            </a:r>
            <a: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  <a:t> </a:t>
            </a:r>
            <a:b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1008 </a:t>
            </a:r>
            <a:r>
              <a:rPr lang="en-US" sz="2400" b="1" dirty="0" err="1">
                <a:latin typeface="Courier"/>
                <a:cs typeface="Courier"/>
              </a:rPr>
              <a:t>addi</a:t>
            </a:r>
            <a:r>
              <a:rPr lang="en-US" sz="2400" b="1" dirty="0">
                <a:latin typeface="Courier"/>
                <a:cs typeface="Courier"/>
              </a:rPr>
              <a:t> $ra,$zero,1016 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#$</a:t>
            </a:r>
            <a:r>
              <a:rPr lang="en-US" sz="2400" b="1" i="1" dirty="0" err="1">
                <a:solidFill>
                  <a:schemeClr val="bg2"/>
                </a:solidFill>
                <a:latin typeface="Courier"/>
                <a:cs typeface="Courier"/>
              </a:rPr>
              <a:t>ra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=1016</a:t>
            </a:r>
            <a:r>
              <a:rPr lang="en-US" sz="2400" b="1" dirty="0">
                <a:latin typeface="Courier"/>
                <a:cs typeface="Courier"/>
              </a:rPr>
              <a:t/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1012 </a:t>
            </a:r>
            <a:r>
              <a:rPr lang="en-US" sz="2400" b="1" dirty="0" err="1">
                <a:latin typeface="Courier"/>
                <a:cs typeface="Courier"/>
              </a:rPr>
              <a:t>j</a:t>
            </a:r>
            <a:r>
              <a:rPr lang="en-US" sz="2400" b="1" dirty="0">
                <a:latin typeface="Courier"/>
                <a:cs typeface="Courier"/>
              </a:rPr>
              <a:t>    sum 	</a:t>
            </a:r>
            <a:r>
              <a:rPr lang="en-US" sz="2400" b="1" dirty="0" smtClean="0">
                <a:latin typeface="Courier"/>
                <a:cs typeface="Courier"/>
              </a:rPr>
              <a:t>	  </a:t>
            </a: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>#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jump to sum</a:t>
            </a:r>
            <a:r>
              <a:rPr lang="en-US" sz="2400" b="1" dirty="0">
                <a:latin typeface="Courier"/>
                <a:cs typeface="Courier"/>
              </a:rPr>
              <a:t/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1016 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…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2000 sum: add $v0,$a0,$a1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2004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jr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   $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ra</a:t>
            </a:r>
            <a:r>
              <a:rPr lang="en-US" sz="2400" b="1" dirty="0" smtClean="0">
                <a:latin typeface="Courier"/>
                <a:cs typeface="Courier"/>
              </a:rPr>
              <a:t>	       </a:t>
            </a:r>
            <a:r>
              <a:rPr lang="en-US" sz="24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urier"/>
                <a:cs typeface="Courier"/>
              </a:rPr>
              <a:t># </a:t>
            </a: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"/>
                <a:cs typeface="Courier"/>
              </a:rPr>
              <a:t>new instruction</a:t>
            </a:r>
            <a:endParaRPr lang="en-US" sz="2400" b="1" dirty="0">
              <a:solidFill>
                <a:schemeClr val="accent3">
                  <a:lumMod val="40000"/>
                  <a:lumOff val="60000"/>
                </a:schemeClr>
              </a:solidFill>
              <a:latin typeface="Courier"/>
              <a:cs typeface="Courier"/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609600" y="3124200"/>
            <a:ext cx="7924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0" y="1905000"/>
            <a:ext cx="453970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18 VAG Rounded Bold   07390"/>
              </a:rPr>
              <a:t>C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-16431" y="3581400"/>
            <a:ext cx="556563" cy="20621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latin typeface="18 VAG Rounded Bold   07390"/>
                <a:cs typeface="Corbel"/>
              </a:rPr>
              <a:t>M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I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P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382000" cy="474662"/>
          </a:xfrm>
        </p:spPr>
        <p:txBody>
          <a:bodyPr/>
          <a:lstStyle/>
          <a:p>
            <a:r>
              <a:rPr lang="en-US" dirty="0"/>
              <a:t>Instruction Support for Functions (3/6)</a:t>
            </a:r>
          </a:p>
        </p:txBody>
      </p:sp>
      <p:sp>
        <p:nvSpPr>
          <p:cNvPr id="196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763000" cy="5486400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b="1" dirty="0">
                <a:latin typeface="Courier"/>
                <a:cs typeface="Courier"/>
              </a:rPr>
              <a:t>... </a:t>
            </a:r>
            <a:r>
              <a:rPr lang="en-US" sz="2400" b="1" dirty="0" err="1">
                <a:latin typeface="Courier"/>
                <a:cs typeface="Courier"/>
              </a:rPr>
              <a:t>sum(a,b</a:t>
            </a:r>
            <a:r>
              <a:rPr lang="en-US" sz="2400" b="1" dirty="0">
                <a:latin typeface="Courier"/>
                <a:cs typeface="Courier"/>
              </a:rPr>
              <a:t>);... </a:t>
            </a:r>
            <a: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  <a:t>/* a,b:$s0,$s1 */</a:t>
            </a:r>
            <a:b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}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 err="1">
                <a:latin typeface="Courier"/>
                <a:cs typeface="Courier"/>
              </a:rPr>
              <a:t>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sum(int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x</a:t>
            </a:r>
            <a:r>
              <a:rPr lang="en-US" sz="2400" b="1" dirty="0">
                <a:latin typeface="Courier"/>
                <a:cs typeface="Courier"/>
              </a:rPr>
              <a:t>, </a:t>
            </a:r>
            <a:r>
              <a:rPr lang="en-US" sz="2400" b="1" dirty="0" err="1">
                <a:latin typeface="Courier"/>
                <a:cs typeface="Courier"/>
              </a:rPr>
              <a:t>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y</a:t>
            </a:r>
            <a:r>
              <a:rPr lang="en-US" sz="2400" b="1" dirty="0">
                <a:latin typeface="Courier"/>
                <a:cs typeface="Courier"/>
              </a:rPr>
              <a:t>) {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	return </a:t>
            </a:r>
            <a:r>
              <a:rPr lang="en-US" sz="2400" b="1" dirty="0" err="1">
                <a:latin typeface="Courier"/>
                <a:cs typeface="Courier"/>
              </a:rPr>
              <a:t>x+y</a:t>
            </a:r>
            <a:r>
              <a:rPr lang="en-US" sz="2400" b="1" dirty="0">
                <a:latin typeface="Courier"/>
                <a:cs typeface="Courier"/>
              </a:rPr>
              <a:t>;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}</a:t>
            </a:r>
          </a:p>
          <a:p>
            <a:pPr>
              <a:buFont typeface="Times" pitchFamily="-65" charset="0"/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endParaRPr lang="en-US" sz="2000" dirty="0">
              <a:latin typeface="Courier"/>
              <a:cs typeface="Courier"/>
            </a:endParaRPr>
          </a:p>
          <a:p>
            <a:pPr>
              <a:buFont typeface="Times" pitchFamily="-65" charset="0"/>
              <a:buNone/>
            </a:pPr>
            <a:endParaRPr lang="en-US" sz="2000" dirty="0">
              <a:latin typeface="Courier"/>
              <a:cs typeface="Courier"/>
            </a:endParaRPr>
          </a:p>
          <a:p>
            <a:pPr>
              <a:buFont typeface="Times" pitchFamily="-65" charset="0"/>
              <a:buNone/>
            </a:pPr>
            <a:endParaRPr lang="en-US" sz="2000" dirty="0">
              <a:latin typeface="Courier"/>
              <a:cs typeface="Courier"/>
            </a:endParaRPr>
          </a:p>
          <a:p>
            <a:pPr>
              <a:buFont typeface="Times" pitchFamily="-65" charset="0"/>
              <a:buNone/>
            </a:pPr>
            <a:endParaRPr lang="en-US" sz="2400" dirty="0">
              <a:latin typeface="Courier"/>
              <a:cs typeface="Courier"/>
            </a:endParaRPr>
          </a:p>
          <a:p>
            <a:pPr>
              <a:buFont typeface="Times" pitchFamily="-65" charset="0"/>
              <a:buNone/>
            </a:pPr>
            <a:r>
              <a:rPr lang="en-US" sz="2400" dirty="0" smtClean="0">
                <a:latin typeface="Courier"/>
                <a:cs typeface="Courier"/>
              </a:rPr>
              <a:t>	</a:t>
            </a:r>
          </a:p>
          <a:p>
            <a:pPr>
              <a:buFont typeface="Times" pitchFamily="-65" charset="0"/>
              <a:buNone/>
            </a:pPr>
            <a:endParaRPr lang="en-US" sz="2400" dirty="0" smtClean="0">
              <a:latin typeface="Courier"/>
              <a:cs typeface="Courier"/>
            </a:endParaRPr>
          </a:p>
          <a:p>
            <a:pPr>
              <a:buFont typeface="Times" pitchFamily="-65" charset="0"/>
              <a:buNone/>
            </a:pPr>
            <a:r>
              <a:rPr lang="en-US" sz="2400" dirty="0" smtClean="0">
                <a:latin typeface="Courier"/>
                <a:cs typeface="Courier"/>
              </a:rPr>
              <a:t>	</a:t>
            </a:r>
            <a:r>
              <a:rPr lang="en-US" sz="2400" b="1" dirty="0" smtClean="0">
                <a:latin typeface="Courier"/>
                <a:cs typeface="Courier"/>
              </a:rPr>
              <a:t>2000 </a:t>
            </a:r>
            <a:r>
              <a:rPr lang="en-US" sz="2400" b="1" dirty="0">
                <a:latin typeface="Courier"/>
                <a:cs typeface="Courier"/>
              </a:rPr>
              <a:t>sum: add $v0,$a0,$a1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2004 </a:t>
            </a:r>
            <a:r>
              <a:rPr lang="en-US" sz="2400" b="1" dirty="0" err="1">
                <a:latin typeface="Courier"/>
                <a:cs typeface="Courier"/>
              </a:rPr>
              <a:t>jr</a:t>
            </a:r>
            <a:r>
              <a:rPr lang="en-US" sz="2400" b="1" dirty="0">
                <a:latin typeface="Courier"/>
                <a:cs typeface="Courier"/>
              </a:rPr>
              <a:t>   $</a:t>
            </a:r>
            <a:r>
              <a:rPr lang="en-US" sz="2400" b="1" dirty="0" err="1">
                <a:latin typeface="Courier"/>
                <a:cs typeface="Courier"/>
              </a:rPr>
              <a:t>ra</a:t>
            </a:r>
            <a:r>
              <a:rPr lang="en-US" sz="2400" b="1" dirty="0" smtClean="0">
                <a:latin typeface="Courier"/>
                <a:cs typeface="Courier"/>
              </a:rPr>
              <a:t>	   </a:t>
            </a:r>
            <a:r>
              <a:rPr lang="en-US" sz="24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urier"/>
                <a:cs typeface="Courier"/>
              </a:rPr>
              <a:t># </a:t>
            </a: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"/>
                <a:cs typeface="Courier"/>
              </a:rPr>
              <a:t>new instruction</a:t>
            </a:r>
            <a:endParaRPr lang="en-US" sz="2400" b="1" dirty="0">
              <a:solidFill>
                <a:schemeClr val="accent3">
                  <a:lumMod val="40000"/>
                  <a:lumOff val="60000"/>
                </a:schemeClr>
              </a:solidFill>
              <a:latin typeface="Courier"/>
              <a:cs typeface="Courier"/>
            </a:endParaRPr>
          </a:p>
        </p:txBody>
      </p:sp>
      <p:sp>
        <p:nvSpPr>
          <p:cNvPr id="1966087" name="Rectangle 7"/>
          <p:cNvSpPr>
            <a:spLocks noChangeArrowheads="1"/>
          </p:cNvSpPr>
          <p:nvPr/>
        </p:nvSpPr>
        <p:spPr bwMode="auto">
          <a:xfrm>
            <a:off x="762000" y="3261641"/>
            <a:ext cx="7848600" cy="1462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18 VAG Rounded Light   02390"/>
                <a:cs typeface="Corbel"/>
              </a:rPr>
              <a:t>Question: Why use</a:t>
            </a:r>
            <a:r>
              <a:rPr lang="en-US" sz="2400" dirty="0" smtClean="0">
                <a:solidFill>
                  <a:schemeClr val="tx1"/>
                </a:solidFill>
                <a:latin typeface="18 VAG Rounded Light   02390"/>
                <a:cs typeface="Corbel"/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jr</a:t>
            </a:r>
            <a:r>
              <a:rPr lang="en-US" sz="2400" dirty="0" smtClean="0">
                <a:solidFill>
                  <a:schemeClr val="tx1"/>
                </a:solidFill>
                <a:latin typeface="18 VAG Rounded Light   02390"/>
                <a:cs typeface="Corbel"/>
              </a:rPr>
              <a:t> here</a:t>
            </a:r>
            <a:r>
              <a:rPr lang="en-US" sz="2400" dirty="0">
                <a:solidFill>
                  <a:schemeClr val="tx1"/>
                </a:solidFill>
                <a:latin typeface="18 VAG Rounded Light   02390"/>
                <a:cs typeface="Corbel"/>
              </a:rPr>
              <a:t>? Why not</a:t>
            </a:r>
            <a:r>
              <a:rPr lang="en-US" sz="2400" dirty="0" smtClean="0">
                <a:solidFill>
                  <a:schemeClr val="tx1"/>
                </a:solidFill>
                <a:latin typeface="18 VAG Rounded Light   02390"/>
                <a:cs typeface="Corbel"/>
              </a:rPr>
              <a:t> use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18 VAG Rounded Light   02390"/>
                <a:cs typeface="Corbel"/>
              </a:rPr>
              <a:t>?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18 VAG Rounded Light   02390"/>
                <a:cs typeface="Corbel"/>
              </a:rPr>
              <a:t>Answer: 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sum</a:t>
            </a:r>
            <a:r>
              <a:rPr lang="en-US" sz="2400" dirty="0" smtClean="0">
                <a:solidFill>
                  <a:schemeClr val="tx1"/>
                </a:solidFill>
                <a:latin typeface="18 VAG Rounded Light   02390"/>
                <a:cs typeface="Corbel"/>
              </a:rPr>
              <a:t> might </a:t>
            </a:r>
            <a:r>
              <a:rPr lang="en-US" sz="2400" dirty="0">
                <a:solidFill>
                  <a:schemeClr val="tx1"/>
                </a:solidFill>
                <a:latin typeface="18 VAG Rounded Light   02390"/>
                <a:cs typeface="Corbel"/>
              </a:rPr>
              <a:t>be called by many places, so we can’t return to a fixed place. The calling proc to 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sum</a:t>
            </a:r>
            <a:r>
              <a:rPr lang="en-US" sz="2400" dirty="0">
                <a:solidFill>
                  <a:schemeClr val="tx1"/>
                </a:solidFill>
                <a:latin typeface="18 VAG Rounded Light   02390"/>
                <a:cs typeface="Corbel"/>
              </a:rPr>
              <a:t> must be able to say “return here” somehow.</a:t>
            </a:r>
          </a:p>
        </p:txBody>
      </p:sp>
      <p:sp>
        <p:nvSpPr>
          <p:cNvPr id="1966088" name="Oval 8"/>
          <p:cNvSpPr>
            <a:spLocks noChangeArrowheads="1"/>
          </p:cNvSpPr>
          <p:nvPr/>
        </p:nvSpPr>
        <p:spPr bwMode="auto">
          <a:xfrm>
            <a:off x="1671320" y="5664200"/>
            <a:ext cx="843280" cy="5334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800" b="1">
              <a:solidFill>
                <a:schemeClr val="accent2"/>
              </a:solidFill>
            </a:endParaRPr>
          </a:p>
        </p:txBody>
      </p:sp>
      <p:sp>
        <p:nvSpPr>
          <p:cNvPr id="1966089" name="AutoShape 9"/>
          <p:cNvSpPr>
            <a:spLocks noChangeArrowheads="1"/>
          </p:cNvSpPr>
          <p:nvPr/>
        </p:nvSpPr>
        <p:spPr bwMode="auto">
          <a:xfrm flipV="1">
            <a:off x="457200" y="4953000"/>
            <a:ext cx="386080" cy="1320800"/>
          </a:xfrm>
          <a:custGeom>
            <a:avLst/>
            <a:gdLst>
              <a:gd name="G0" fmla="+- 12427 0 0"/>
              <a:gd name="G1" fmla="+- 3021 0 0"/>
              <a:gd name="G2" fmla="+- 12158 0 3021"/>
              <a:gd name="G3" fmla="+- G2 0 3021"/>
              <a:gd name="G4" fmla="*/ G3 32768 32059"/>
              <a:gd name="G5" fmla="*/ G4 1 2"/>
              <a:gd name="G6" fmla="+- 21600 0 12427"/>
              <a:gd name="G7" fmla="*/ G6 3021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3126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021"/>
                </a:lnTo>
                <a:cubicBezTo>
                  <a:pt x="5564" y="3021"/>
                  <a:pt x="0" y="7112"/>
                  <a:pt x="0" y="12158"/>
                </a:cubicBezTo>
                <a:lnTo>
                  <a:pt x="0" y="21600"/>
                </a:lnTo>
                <a:lnTo>
                  <a:pt x="6251" y="21600"/>
                </a:lnTo>
                <a:lnTo>
                  <a:pt x="6251" y="12158"/>
                </a:lnTo>
                <a:cubicBezTo>
                  <a:pt x="6251" y="10490"/>
                  <a:pt x="9016" y="9137"/>
                  <a:pt x="12427" y="9137"/>
                </a:cubicBezTo>
                <a:lnTo>
                  <a:pt x="12427" y="12158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609600" y="3124200"/>
            <a:ext cx="7924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0" y="1905000"/>
            <a:ext cx="453970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18 VAG Rounded Bold   07390"/>
              </a:rPr>
              <a:t>C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-16431" y="3581400"/>
            <a:ext cx="556563" cy="20621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latin typeface="18 VAG Rounded Bold   07390"/>
                <a:cs typeface="Corbel"/>
              </a:rPr>
              <a:t>M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I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P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08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229600" cy="474662"/>
          </a:xfrm>
        </p:spPr>
        <p:txBody>
          <a:bodyPr/>
          <a:lstStyle/>
          <a:p>
            <a:r>
              <a:rPr lang="en-US" dirty="0"/>
              <a:t>Instruction Support for Functions (4/6)</a:t>
            </a:r>
          </a:p>
        </p:txBody>
      </p:sp>
      <p:sp>
        <p:nvSpPr>
          <p:cNvPr id="196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686800" cy="5053013"/>
          </a:xfrm>
        </p:spPr>
        <p:txBody>
          <a:bodyPr/>
          <a:lstStyle/>
          <a:p>
            <a:r>
              <a:rPr lang="en-US" sz="2800" dirty="0">
                <a:latin typeface="18 VAG Rounded Light   02390"/>
              </a:rPr>
              <a:t>Single instruction to jump and save return address: jump and link (</a:t>
            </a:r>
            <a:r>
              <a:rPr lang="en-US" sz="2800" b="1" dirty="0" err="1">
                <a:solidFill>
                  <a:schemeClr val="accent2"/>
                </a:solidFill>
                <a:latin typeface="Courier"/>
                <a:cs typeface="Courier"/>
              </a:rPr>
              <a:t>jal</a:t>
            </a:r>
            <a:r>
              <a:rPr lang="en-US" sz="2800" dirty="0">
                <a:latin typeface="18 VAG Rounded Light   02390"/>
              </a:rPr>
              <a:t>)</a:t>
            </a:r>
          </a:p>
          <a:p>
            <a:r>
              <a:rPr lang="en-US" sz="2800" dirty="0">
                <a:solidFill>
                  <a:schemeClr val="accent1"/>
                </a:solidFill>
                <a:latin typeface="18 VAG Rounded Light   02390"/>
              </a:rPr>
              <a:t>Before</a:t>
            </a:r>
            <a:r>
              <a:rPr lang="en-US" sz="2800" dirty="0" smtClean="0">
                <a:latin typeface="18 VAG Rounded Light   02390"/>
              </a:rPr>
              <a:t>:</a:t>
            </a:r>
            <a:br>
              <a:rPr lang="en-US" sz="2800" dirty="0" smtClean="0">
                <a:latin typeface="18 VAG Rounded Light   02390"/>
              </a:rPr>
            </a:br>
            <a:r>
              <a:rPr lang="en-US" sz="2800" dirty="0" smtClean="0">
                <a:latin typeface="18 VAG Rounded Light   02390"/>
              </a:rPr>
              <a:t>  </a:t>
            </a:r>
            <a:r>
              <a:rPr lang="en-US" sz="2800" b="1" dirty="0" smtClean="0">
                <a:latin typeface="Courier"/>
                <a:cs typeface="Courier"/>
              </a:rPr>
              <a:t>1008 </a:t>
            </a:r>
            <a:r>
              <a:rPr lang="en-US" sz="2800" b="1" dirty="0" err="1">
                <a:latin typeface="Courier"/>
                <a:cs typeface="Courier"/>
              </a:rPr>
              <a:t>addi</a:t>
            </a:r>
            <a:r>
              <a:rPr lang="en-US" sz="2800" b="1" dirty="0">
                <a:latin typeface="Courier"/>
                <a:cs typeface="Courier"/>
              </a:rPr>
              <a:t> $ra,$zero,1016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#$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ra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=1016</a:t>
            </a:r>
            <a:r>
              <a:rPr lang="en-US" sz="2800" b="1" dirty="0" smtClean="0">
                <a:latin typeface="Courier"/>
                <a:cs typeface="Courier"/>
              </a:rPr>
              <a:t/>
            </a:r>
            <a:br>
              <a:rPr lang="en-US" sz="2800" b="1" dirty="0" smtClean="0">
                <a:latin typeface="Courier"/>
                <a:cs typeface="Courier"/>
              </a:rPr>
            </a:br>
            <a:r>
              <a:rPr lang="en-US" sz="2800" b="1" dirty="0" smtClean="0">
                <a:latin typeface="Courier"/>
                <a:cs typeface="Courier"/>
              </a:rPr>
              <a:t> 1012 </a:t>
            </a:r>
            <a:r>
              <a:rPr lang="en-US" sz="2800" b="1" dirty="0" err="1">
                <a:latin typeface="Courier"/>
                <a:cs typeface="Courier"/>
              </a:rPr>
              <a:t>j</a:t>
            </a:r>
            <a:r>
              <a:rPr lang="en-US" sz="2800" b="1" dirty="0">
                <a:latin typeface="Courier"/>
                <a:cs typeface="Courier"/>
              </a:rPr>
              <a:t> sum 			  </a:t>
            </a:r>
            <a:r>
              <a:rPr lang="en-US" sz="2800" b="1" i="1" dirty="0" smtClean="0">
                <a:solidFill>
                  <a:schemeClr val="bg2"/>
                </a:solidFill>
                <a:latin typeface="Courier"/>
                <a:cs typeface="Courier"/>
              </a:rPr>
              <a:t>#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goto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 sum</a:t>
            </a:r>
            <a:endParaRPr lang="en-US" sz="2800" b="1" dirty="0">
              <a:latin typeface="Courier"/>
              <a:cs typeface="Courier"/>
            </a:endParaRPr>
          </a:p>
          <a:p>
            <a:r>
              <a:rPr lang="en-US" sz="2800" dirty="0">
                <a:solidFill>
                  <a:schemeClr val="accent1"/>
                </a:solidFill>
                <a:latin typeface="18 VAG Rounded Light   02390"/>
              </a:rPr>
              <a:t>After</a:t>
            </a:r>
            <a:r>
              <a:rPr lang="en-US" sz="2800" dirty="0" smtClean="0">
                <a:latin typeface="18 VAG Rounded Light   02390"/>
              </a:rPr>
              <a:t>:</a:t>
            </a:r>
            <a:br>
              <a:rPr lang="en-US" sz="2800" dirty="0" smtClean="0">
                <a:latin typeface="18 VAG Rounded Light   02390"/>
              </a:rPr>
            </a:br>
            <a:r>
              <a:rPr lang="en-US" sz="2800" dirty="0" smtClean="0">
                <a:latin typeface="18 VAG Rounded Light   02390"/>
              </a:rPr>
              <a:t>  </a:t>
            </a:r>
            <a:r>
              <a:rPr lang="en-US" sz="2800" b="1" dirty="0" smtClean="0">
                <a:latin typeface="Courier"/>
                <a:cs typeface="Courier"/>
              </a:rPr>
              <a:t>1008 </a:t>
            </a:r>
            <a:r>
              <a:rPr lang="en-US" sz="2800" b="1" dirty="0" err="1">
                <a:latin typeface="Courier"/>
                <a:cs typeface="Courier"/>
              </a:rPr>
              <a:t>jal</a:t>
            </a:r>
            <a:r>
              <a:rPr lang="en-US" sz="2800" b="1" dirty="0">
                <a:latin typeface="Courier"/>
                <a:cs typeface="Courier"/>
              </a:rPr>
              <a:t> sum 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# $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ra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=1012,goto sum</a:t>
            </a:r>
            <a:endParaRPr lang="en-US" sz="2800" b="1" dirty="0">
              <a:solidFill>
                <a:schemeClr val="bg2"/>
              </a:solidFill>
              <a:latin typeface="Courier"/>
              <a:cs typeface="Courier"/>
            </a:endParaRPr>
          </a:p>
          <a:p>
            <a:r>
              <a:rPr lang="en-US" sz="2800" dirty="0">
                <a:latin typeface="18 VAG Rounded Light   02390"/>
              </a:rPr>
              <a:t>Why have a </a:t>
            </a:r>
            <a:r>
              <a:rPr lang="en-US" sz="2800" b="1" dirty="0" err="1">
                <a:latin typeface="Courier"/>
                <a:cs typeface="Courier"/>
              </a:rPr>
              <a:t>jal</a:t>
            </a:r>
            <a:r>
              <a:rPr lang="en-US" sz="2800" dirty="0">
                <a:latin typeface="18 VAG Rounded Light   02390"/>
              </a:rPr>
              <a:t>?</a:t>
            </a:r>
            <a:r>
              <a:rPr lang="en-US" sz="2800" dirty="0" smtClean="0">
                <a:latin typeface="18 VAG Rounded Light   02390"/>
              </a:rPr>
              <a:t> </a:t>
            </a:r>
          </a:p>
          <a:p>
            <a:pPr lvl="1"/>
            <a:r>
              <a:rPr lang="en-US" sz="2400" dirty="0" smtClean="0"/>
              <a:t>Make </a:t>
            </a:r>
            <a:r>
              <a:rPr lang="en-US" sz="2400" dirty="0"/>
              <a:t>the common case fast: function calls</a:t>
            </a:r>
            <a:r>
              <a:rPr lang="en-US" sz="2400" dirty="0" smtClean="0"/>
              <a:t> very </a:t>
            </a:r>
            <a:r>
              <a:rPr lang="en-US" sz="2400" dirty="0"/>
              <a:t>common. 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Don’t </a:t>
            </a:r>
            <a:r>
              <a:rPr lang="en-US" sz="2400" dirty="0"/>
              <a:t>have to know where</a:t>
            </a:r>
            <a:r>
              <a:rPr lang="en-US" sz="2400" dirty="0" smtClean="0"/>
              <a:t> code </a:t>
            </a:r>
            <a:r>
              <a:rPr lang="en-US" sz="2400" dirty="0"/>
              <a:t>is</a:t>
            </a:r>
            <a:r>
              <a:rPr lang="en-US" sz="2400" dirty="0" smtClean="0"/>
              <a:t> in memory </a:t>
            </a:r>
            <a:r>
              <a:rPr lang="en-US" sz="2400" dirty="0"/>
              <a:t>with </a:t>
            </a:r>
            <a:r>
              <a:rPr lang="en-US" sz="2400" b="1" dirty="0" err="1" smtClean="0">
                <a:latin typeface="Courier"/>
                <a:cs typeface="Courier"/>
              </a:rPr>
              <a:t>jal</a:t>
            </a:r>
            <a:r>
              <a:rPr lang="en-US" sz="2400" dirty="0" smtClean="0"/>
              <a:t>!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229600" cy="474662"/>
          </a:xfrm>
        </p:spPr>
        <p:txBody>
          <a:bodyPr/>
          <a:lstStyle/>
          <a:p>
            <a:r>
              <a:rPr lang="en-US" dirty="0"/>
              <a:t>Instruction Support for Functions (5/6)</a:t>
            </a:r>
          </a:p>
        </p:txBody>
      </p:sp>
      <p:sp>
        <p:nvSpPr>
          <p:cNvPr id="197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305800" cy="4160838"/>
          </a:xfrm>
        </p:spPr>
        <p:txBody>
          <a:bodyPr/>
          <a:lstStyle/>
          <a:p>
            <a:r>
              <a:rPr lang="en-US" dirty="0">
                <a:latin typeface="18 VAG Rounded Light   02390"/>
              </a:rPr>
              <a:t>Syntax for </a:t>
            </a:r>
            <a:r>
              <a:rPr lang="en-US" b="1" dirty="0" err="1">
                <a:latin typeface="Courier"/>
                <a:cs typeface="Courier"/>
              </a:rPr>
              <a:t>jal</a:t>
            </a:r>
            <a:r>
              <a:rPr lang="en-US" dirty="0">
                <a:latin typeface="18 VAG Rounded Light   02390"/>
              </a:rPr>
              <a:t> (jump and link) is same as for </a:t>
            </a:r>
            <a:r>
              <a:rPr lang="en-US" b="1" dirty="0" err="1">
                <a:latin typeface="18 VAG Rounded Light   02390"/>
              </a:rPr>
              <a:t>j</a:t>
            </a:r>
            <a:r>
              <a:rPr lang="en-US" dirty="0">
                <a:latin typeface="18 VAG Rounded Light   02390"/>
              </a:rPr>
              <a:t> (jump):</a:t>
            </a:r>
          </a:p>
          <a:p>
            <a:pPr lvl="1">
              <a:buFontTx/>
              <a:buNone/>
            </a:pPr>
            <a:r>
              <a:rPr lang="en-US" dirty="0"/>
              <a:t>		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jal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	label</a:t>
            </a:r>
            <a:endParaRPr lang="en-US" b="1" dirty="0">
              <a:latin typeface="Courier"/>
              <a:cs typeface="Courier"/>
            </a:endParaRPr>
          </a:p>
          <a:p>
            <a:r>
              <a:rPr lang="en-US" dirty="0">
                <a:latin typeface="18 VAG Rounded Light   02390"/>
              </a:rPr>
              <a:t> </a:t>
            </a:r>
            <a:r>
              <a:rPr lang="en-US" b="1" dirty="0" err="1">
                <a:latin typeface="Courier"/>
                <a:cs typeface="Courier"/>
              </a:rPr>
              <a:t>jal</a:t>
            </a:r>
            <a:r>
              <a:rPr lang="en-US" b="1" dirty="0">
                <a:latin typeface="18 VAG Rounded Light   02390"/>
              </a:rPr>
              <a:t> </a:t>
            </a:r>
            <a:r>
              <a:rPr lang="en-US" dirty="0">
                <a:latin typeface="18 VAG Rounded Light   02390"/>
              </a:rPr>
              <a:t>should really be called </a:t>
            </a:r>
            <a:r>
              <a:rPr lang="en-US" b="1" dirty="0" err="1">
                <a:latin typeface="Courier"/>
                <a:cs typeface="Courier"/>
              </a:rPr>
              <a:t>laj</a:t>
            </a:r>
            <a:r>
              <a:rPr lang="en-US" b="1" dirty="0">
                <a:latin typeface="18 VAG Rounded Light   02390"/>
              </a:rPr>
              <a:t> </a:t>
            </a:r>
            <a:r>
              <a:rPr lang="en-US" dirty="0">
                <a:latin typeface="18 VAG Rounded Light   02390"/>
              </a:rPr>
              <a:t>for</a:t>
            </a:r>
            <a:r>
              <a:rPr lang="en-US" dirty="0" smtClean="0">
                <a:latin typeface="18 VAG Rounded Light   02390"/>
              </a:rPr>
              <a:t> </a:t>
            </a:r>
            <a:br>
              <a:rPr lang="en-US" dirty="0" smtClean="0">
                <a:latin typeface="18 VAG Rounded Light   02390"/>
              </a:rPr>
            </a:br>
            <a:r>
              <a:rPr lang="en-US" dirty="0" smtClean="0">
                <a:latin typeface="18 VAG Rounded Light   02390"/>
              </a:rPr>
              <a:t>“</a:t>
            </a:r>
            <a:r>
              <a:rPr lang="en-US" dirty="0">
                <a:latin typeface="18 VAG Rounded Light   02390"/>
              </a:rPr>
              <a:t>link and jump”:</a:t>
            </a:r>
          </a:p>
          <a:p>
            <a:pPr lvl="1"/>
            <a:r>
              <a:rPr lang="en-US" dirty="0"/>
              <a:t>Step 1 (link): Save address of </a:t>
            </a:r>
            <a:r>
              <a:rPr lang="en-US" i="1" dirty="0"/>
              <a:t>next</a:t>
            </a:r>
            <a:r>
              <a:rPr lang="en-US" dirty="0"/>
              <a:t> instruction into </a:t>
            </a:r>
            <a:r>
              <a:rPr lang="en-US" dirty="0">
                <a:latin typeface="Courier"/>
                <a:cs typeface="Courier"/>
              </a:rPr>
              <a:t>$</a:t>
            </a:r>
            <a:r>
              <a:rPr lang="en-US" dirty="0" err="1" smtClean="0">
                <a:latin typeface="Courier"/>
                <a:cs typeface="Courier"/>
              </a:rPr>
              <a:t>ra</a:t>
            </a:r>
            <a:endParaRPr lang="en-US" dirty="0" smtClean="0">
              <a:latin typeface="Courier"/>
              <a:cs typeface="Courier"/>
            </a:endParaRPr>
          </a:p>
          <a:p>
            <a:pPr lvl="2"/>
            <a:r>
              <a:rPr lang="en-US" dirty="0" smtClean="0"/>
              <a:t>Why </a:t>
            </a:r>
            <a:r>
              <a:rPr lang="en-US" dirty="0"/>
              <a:t>next instruction? Why not current one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Step 2 (jump): Jump to the given label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34607</TotalTime>
  <Pages>47</Pages>
  <Words>2268</Words>
  <Application>Microsoft Macintosh PowerPoint</Application>
  <PresentationFormat>Letter Paper (8.5x11 in)</PresentationFormat>
  <Paragraphs>184</Paragraphs>
  <Slides>22</Slides>
  <Notes>21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Metro</vt:lpstr>
      <vt:lpstr>In-car algorithm could dissolve traffic!</vt:lpstr>
      <vt:lpstr>Review</vt:lpstr>
      <vt:lpstr>C functions</vt:lpstr>
      <vt:lpstr>Function Call Bookkeeping</vt:lpstr>
      <vt:lpstr>Instruction Support for Functions (1/6)</vt:lpstr>
      <vt:lpstr>Instruction Support for Functions (2/6)</vt:lpstr>
      <vt:lpstr>Instruction Support for Functions (3/6)</vt:lpstr>
      <vt:lpstr>Instruction Support for Functions (4/6)</vt:lpstr>
      <vt:lpstr>Instruction Support for Functions (5/6)</vt:lpstr>
      <vt:lpstr>Instruction Support for Functions (6/6)</vt:lpstr>
      <vt:lpstr>Nested Procedures (1/2)</vt:lpstr>
      <vt:lpstr>Nested Procedures (2/2)</vt:lpstr>
      <vt:lpstr>C Memory Allocation</vt:lpstr>
      <vt:lpstr>Using the Stack (1/2)</vt:lpstr>
      <vt:lpstr>Using the Stack (2/2)</vt:lpstr>
      <vt:lpstr>Steps for Making a Procedure Call</vt:lpstr>
      <vt:lpstr>Rules for Procedures</vt:lpstr>
      <vt:lpstr>Basic Structure of a Function</vt:lpstr>
      <vt:lpstr>MIPS Registers</vt:lpstr>
      <vt:lpstr>Other Registers</vt:lpstr>
      <vt:lpstr>Peer Instruction</vt:lpstr>
      <vt:lpstr>“And in Conclusion…”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creator>John Wawrzynek</dc:creator>
  <cp:lastModifiedBy>Dan Garcia</cp:lastModifiedBy>
  <cp:revision>2405</cp:revision>
  <cp:lastPrinted>2013-02-05T00:12:31Z</cp:lastPrinted>
  <dcterms:created xsi:type="dcterms:W3CDTF">2013-02-04T16:33:37Z</dcterms:created>
  <dcterms:modified xsi:type="dcterms:W3CDTF">2013-02-05T00:12:34Z</dcterms:modified>
</cp:coreProperties>
</file>