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media/audio1.bin" ContentType="audio/unknown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8" r:id="rId2"/>
    <p:sldId id="27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17" r:id="rId11"/>
    <p:sldId id="280" r:id="rId12"/>
    <p:sldId id="281" r:id="rId13"/>
    <p:sldId id="282" r:id="rId14"/>
    <p:sldId id="283" r:id="rId15"/>
    <p:sldId id="300" r:id="rId16"/>
    <p:sldId id="301" r:id="rId17"/>
    <p:sldId id="302" r:id="rId18"/>
    <p:sldId id="303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284" r:id="rId40"/>
    <p:sldId id="285" r:id="rId41"/>
    <p:sldId id="286" r:id="rId42"/>
    <p:sldId id="287" r:id="rId43"/>
    <p:sldId id="288" r:id="rId44"/>
    <p:sldId id="296" r:id="rId45"/>
    <p:sldId id="297" r:id="rId46"/>
    <p:sldId id="298" r:id="rId47"/>
    <p:sldId id="299" r:id="rId48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5404" autoAdjust="0"/>
  </p:normalViewPr>
  <p:slideViewPr>
    <p:cSldViewPr>
      <p:cViewPr varScale="1">
        <p:scale>
          <a:sx n="253" d="100"/>
          <a:sy n="253" d="100"/>
        </p:scale>
        <p:origin x="-400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6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596900"/>
            <a:ext cx="4635500" cy="34782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r>
              <a:rPr lang="en-US"/>
              <a:t>See 3 at stackAddress, its equal to 3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6900"/>
            <a:ext cx="4635500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L11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2013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11 </a:t>
            </a:r>
            <a:r>
              <a:rPr lang="en-US" sz="3200" b="1" dirty="0">
                <a:latin typeface="18 VAG Rounded Bold   07390"/>
              </a:rPr>
              <a:t>– Introduction to MIPS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 smtClean="0">
                <a:latin typeface="18 VAG Rounded Bold   07390"/>
              </a:rPr>
              <a:t> Procedures II &amp; Logical Ops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2013-02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-15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50292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Virtual humans…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029200" cy="2286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Prof Paul Debevec (UC Berkeley PhD 1996) at USC has been working to create virtual humans to keep alive the memory AND INTERACTIONS w/people into a 3D hologram. He is recording the Holocaust survivors, who tell their story, answering 500 questions about themselves. They’re in a race against time…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6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800" b="1" dirty="0" smtClean="0">
                <a:latin typeface="Courier"/>
                <a:ea typeface="Courier"/>
                <a:cs typeface="Courier"/>
              </a:rPr>
              <a:t>www.washingtonpost.com/national/holograms-seen-as-tools-to-teach-future-generations-about-holocaust-retell-survivors-stories/2013/02/02/558cab32-6d58-11e2-8f4f-2abd96162ba8_story_1.html</a:t>
            </a:r>
            <a:endParaRPr lang="en-US" sz="1800" b="1" dirty="0">
              <a:latin typeface="Courier"/>
              <a:ea typeface="Courier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38800" y="5547852"/>
            <a:ext cx="31749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" name="Picture 11" descr="Screen Shot 2013-02-05 at 5.31.18 AM.png"/>
          <p:cNvPicPr>
            <a:picLocks noChangeAspect="1"/>
          </p:cNvPicPr>
          <p:nvPr/>
        </p:nvPicPr>
        <p:blipFill>
          <a:blip r:embed="rId3"/>
          <a:srcRect l="2397" r="2397"/>
          <a:stretch>
            <a:fillRect/>
          </a:stretch>
        </p:blipFill>
        <p:spPr>
          <a:xfrm>
            <a:off x="5638800" y="3302000"/>
            <a:ext cx="3321698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(Pt 1) due Sunday @ 23:59:59pm</a:t>
            </a:r>
          </a:p>
          <a:p>
            <a:pPr lvl="1"/>
            <a:r>
              <a:rPr lang="en-US" dirty="0" smtClean="0"/>
              <a:t>Quick Peer Instruction question: how are you doing on part 1 of the project?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[0, 20%)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[20, 40%)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[40, 60%)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[60, 80%)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[80, 100%] done</a:t>
            </a:r>
          </a:p>
          <a:p>
            <a:r>
              <a:rPr lang="en-US" dirty="0" smtClean="0"/>
              <a:t>TAs, anything?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019675"/>
          </a:xfrm>
        </p:spPr>
        <p:txBody>
          <a:bodyPr/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Register Conventions</a:t>
            </a:r>
            <a:r>
              <a:rPr lang="en-US" dirty="0"/>
              <a:t>: A set of generally accepted rules as to which registers will be unchanged after a procedure call (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84800"/>
          </a:xfrm>
        </p:spPr>
        <p:txBody>
          <a:bodyPr/>
          <a:lstStyle/>
          <a:p>
            <a:r>
              <a:rPr lang="en-US" b="1" dirty="0">
                <a:latin typeface="Courier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"/>
                <a:cs typeface="Courier"/>
              </a:rPr>
              <a:t>0</a:t>
            </a:r>
            <a:r>
              <a:rPr lang="en-US" dirty="0"/>
              <a:t>.</a:t>
            </a:r>
          </a:p>
          <a:p>
            <a:r>
              <a:rPr lang="en-US" b="1" dirty="0">
                <a:latin typeface="Courier"/>
              </a:rPr>
              <a:t>$s0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</a:t>
            </a:r>
            <a:r>
              <a:rPr lang="en-US" dirty="0"/>
              <a:t> 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b="1" dirty="0">
                <a:latin typeface="Courier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b="1" dirty="0" err="1">
                <a:latin typeface="Courier"/>
              </a:rPr>
              <a:t>jal</a:t>
            </a:r>
            <a:r>
              <a:rPr lang="en-US" b="1" dirty="0"/>
              <a:t> </a:t>
            </a:r>
            <a:r>
              <a:rPr lang="en-US" dirty="0"/>
              <a:t>call, or else the caller won’t be able to restore values from the stack.</a:t>
            </a:r>
          </a:p>
          <a:p>
            <a:r>
              <a:rPr lang="en-US" dirty="0"/>
              <a:t>HINT -- All saved registers start with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229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</a:t>
            </a:r>
            <a:r>
              <a:rPr lang="en-US" b="1" dirty="0" err="1">
                <a:latin typeface="Courier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dirty="0" err="1">
                <a:latin typeface="Courier"/>
              </a:rPr>
              <a:t>jal</a:t>
            </a:r>
            <a:r>
              <a:rPr lang="en-US" dirty="0"/>
              <a:t> 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$v0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$a0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"/>
              </a:rPr>
              <a:t>$t0</a:t>
            </a:r>
            <a:r>
              <a:rPr lang="en-US" b="1" dirty="0"/>
              <a:t>-</a:t>
            </a:r>
            <a:r>
              <a:rPr lang="en-US" b="1" dirty="0">
                <a:latin typeface="Courier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</a:t>
            </a:r>
            <a:r>
              <a:rPr lang="en-US" dirty="0">
                <a:solidFill>
                  <a:schemeClr val="accent4"/>
                </a:solidFill>
              </a:rPr>
              <a:t>R </a:t>
            </a:r>
            <a:r>
              <a:rPr lang="en-US" dirty="0"/>
              <a:t>calls 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function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/>
              <a:t> must save any temporary registers that it may be using onto the stack before making a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must save any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(saved) registers it intends to use before garbling up their values, and restore them after done garbling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32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</a:t>
            </a:r>
            <a:r>
              <a:rPr lang="en-US" sz="2400" b="1" dirty="0">
                <a:latin typeface="Courier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endParaRPr lang="en-US" sz="24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323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</a:t>
            </a:r>
            <a:r>
              <a:rPr lang="en-US" sz="2400" b="1" dirty="0">
                <a:latin typeface="Courier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"/>
              </a:rPr>
              <a:t>r</a:t>
            </a:r>
            <a:endParaRPr lang="en-US" sz="24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89225" y="4343400"/>
            <a:ext cx="1524000" cy="175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65625" y="4343400"/>
            <a:ext cx="3276600" cy="1752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9425" y="3896380"/>
            <a:ext cx="3740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18 VAG Rounded Thin   55390"/>
                <a:cs typeface="Corbel"/>
              </a:rPr>
              <a:t>Volatile! -- need to push</a:t>
            </a:r>
            <a:endParaRPr lang="en-US" sz="2800">
              <a:solidFill>
                <a:schemeClr val="tx1"/>
              </a:solidFill>
              <a:latin typeface="18 VAG Rounded Thin   55390"/>
              <a:cs typeface="Corbe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94025" y="3896380"/>
            <a:ext cx="1089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18 VAG Rounded Thin   55390"/>
                <a:cs typeface="Corbel"/>
              </a:rPr>
              <a:t>Saved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8600" y="5410200"/>
            <a:ext cx="304800" cy="3048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sz="2400" dirty="0" err="1">
                <a:latin typeface="Courier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srl</a:t>
            </a:r>
            <a:r>
              <a:rPr lang="en-US" sz="2400" dirty="0" err="1">
                <a:latin typeface="Courier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"/>
                <a:cs typeface="Courier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rgbClr val="7FD13B"/>
                </a:solidFill>
              </a:rPr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sra</a:t>
            </a:r>
            <a:r>
              <a:rPr lang="en-US" sz="2400" dirty="0" err="1">
                <a:latin typeface="Courier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"/>
                <a:cs typeface="Courier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"/>
              </a:rPr>
              <a:t>, or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srl</a:t>
            </a:r>
            <a:r>
              <a:rPr lang="en-US" sz="28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21300"/>
          </a:xfrm>
        </p:spPr>
        <p:txBody>
          <a:bodyPr/>
          <a:lstStyle/>
          <a:p>
            <a:r>
              <a:rPr lang="en-US" sz="2800" dirty="0" smtClean="0"/>
              <a:t>So far, </a:t>
            </a:r>
            <a:r>
              <a:rPr lang="en-US" sz="2800" dirty="0"/>
              <a:t>we’ve done arithmetic (</a:t>
            </a:r>
            <a:r>
              <a:rPr lang="en-US" sz="2800" b="1" dirty="0">
                <a:latin typeface="Courier"/>
              </a:rPr>
              <a:t>add</a:t>
            </a:r>
            <a:r>
              <a:rPr lang="en-US" sz="2800" b="1" dirty="0"/>
              <a:t>, </a:t>
            </a:r>
            <a:r>
              <a:rPr lang="en-US" sz="2800" b="1" dirty="0" err="1">
                <a:latin typeface="Courier"/>
              </a:rPr>
              <a:t>sub,addi</a:t>
            </a:r>
            <a:r>
              <a:rPr lang="en-US" sz="2800" dirty="0"/>
              <a:t>), </a:t>
            </a:r>
            <a:r>
              <a:rPr lang="en-US" sz="2800" dirty="0" err="1" smtClean="0"/>
              <a:t>mem</a:t>
            </a:r>
            <a:r>
              <a:rPr lang="en-US" sz="2800" dirty="0" smtClean="0"/>
              <a:t> </a:t>
            </a:r>
            <a:r>
              <a:rPr lang="en-US" sz="2800" dirty="0"/>
              <a:t>access (</a:t>
            </a:r>
            <a:r>
              <a:rPr lang="en-US" sz="2800" b="1" dirty="0" err="1">
                <a:latin typeface="Courier"/>
              </a:rPr>
              <a:t>lw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>
                <a:latin typeface="Courier"/>
              </a:rPr>
              <a:t>sw</a:t>
            </a:r>
            <a:r>
              <a:rPr lang="en-US" sz="2800" dirty="0"/>
              <a:t>),</a:t>
            </a:r>
            <a:r>
              <a:rPr lang="en-US" sz="2800" dirty="0" smtClean="0"/>
              <a:t> &amp; branches </a:t>
            </a:r>
            <a:r>
              <a:rPr lang="en-US" sz="2800" dirty="0"/>
              <a:t>and jumps.</a:t>
            </a:r>
          </a:p>
          <a:p>
            <a:r>
              <a:rPr lang="en-US" sz="2800" dirty="0"/>
              <a:t>All of these instructions view contents of register as a single quantity </a:t>
            </a:r>
            <a:r>
              <a:rPr lang="en-US" sz="2800" dirty="0" smtClean="0"/>
              <a:t>(e.g., signed </a:t>
            </a:r>
            <a:r>
              <a:rPr lang="en-US" sz="2800" dirty="0"/>
              <a:t>or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New Perspective</a:t>
            </a:r>
            <a:r>
              <a:rPr lang="en-US" sz="2800" dirty="0"/>
              <a:t>: View register as 32 raw bits rather than as a single 32-bit number</a:t>
            </a:r>
          </a:p>
          <a:p>
            <a:pPr lvl="1"/>
            <a:r>
              <a:rPr lang="en-US" sz="2400" dirty="0"/>
              <a:t>Since registers are composed of 32 bits,</a:t>
            </a:r>
            <a:r>
              <a:rPr lang="en-US" sz="2400" dirty="0" smtClean="0"/>
              <a:t> wish to </a:t>
            </a:r>
            <a:r>
              <a:rPr lang="en-US" sz="2400" dirty="0"/>
              <a:t>access individual bits (or groups of bits) rather than the whole.</a:t>
            </a:r>
          </a:p>
          <a:p>
            <a:r>
              <a:rPr lang="en-US" sz="2800" dirty="0"/>
              <a:t>Introduce two new classes of </a:t>
            </a:r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smtClean="0"/>
              <a:t>Logical </a:t>
            </a:r>
            <a:r>
              <a:rPr lang="en-US" sz="2000" dirty="0"/>
              <a:t>&amp; Shift Ops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477000" cy="7032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jal</a:t>
            </a:r>
            <a:r>
              <a:rPr lang="en-US" sz="2800" dirty="0"/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There are CONVENTIONS when calling procedures!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73712"/>
          </a:xfrm>
        </p:spPr>
        <p:txBody>
          <a:bodyPr/>
          <a:lstStyle/>
          <a:p>
            <a:r>
              <a:rPr lang="en-US" dirty="0"/>
              <a:t>Two basic logical operators:</a:t>
            </a:r>
          </a:p>
          <a:p>
            <a:pPr lvl="1"/>
            <a:r>
              <a:rPr lang="en-US" dirty="0"/>
              <a:t>AND: outputs 1 only if </a:t>
            </a:r>
            <a:r>
              <a:rPr lang="en-US" dirty="0">
                <a:solidFill>
                  <a:schemeClr val="accent2"/>
                </a:solidFill>
              </a:rPr>
              <a:t>all </a:t>
            </a:r>
            <a:r>
              <a:rPr lang="en-US" dirty="0"/>
              <a:t>inputs are 1</a:t>
            </a:r>
          </a:p>
          <a:p>
            <a:pPr lvl="1"/>
            <a:r>
              <a:rPr lang="en-US" dirty="0"/>
              <a:t>OR: outputs 1 if </a:t>
            </a:r>
            <a:r>
              <a:rPr lang="en-US" dirty="0">
                <a:solidFill>
                  <a:schemeClr val="accent2"/>
                </a:solidFill>
              </a:rPr>
              <a:t>at least one</a:t>
            </a:r>
            <a:r>
              <a:rPr lang="en-US" dirty="0"/>
              <a:t> input is 1 </a:t>
            </a:r>
          </a:p>
          <a:p>
            <a:r>
              <a:rPr lang="en-US" dirty="0"/>
              <a:t>Truth Table: standard table listing all possible combinations of inputs and resultant </a:t>
            </a:r>
            <a:r>
              <a:rPr lang="en-US" dirty="0" smtClean="0"/>
              <a:t>output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(1/3)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3581400"/>
          <a:ext cx="5181600" cy="262127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2704"/>
                <a:gridCol w="690880"/>
                <a:gridCol w="2003552"/>
                <a:gridCol w="1934464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a AND b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a OR b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64875"/>
          <a:ext cx="2895600" cy="11977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6382"/>
                <a:gridCol w="1291883"/>
                <a:gridCol w="1247335"/>
              </a:tblGrid>
              <a:tr h="4052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a AND 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a OR 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2926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2926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000" b="1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19568" y="4563070"/>
            <a:ext cx="6002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ourier"/>
                <a:cs typeface="Courier"/>
              </a:rPr>
              <a:t>=</a:t>
            </a:r>
            <a:endParaRPr lang="en-US" sz="5400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9600" cy="572135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dirty="0"/>
              <a:t>Logical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1   2,3,4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where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4) second operand (register) </a:t>
            </a:r>
            <a:r>
              <a:rPr lang="en-US" dirty="0" smtClean="0"/>
              <a:t>or immediate </a:t>
            </a:r>
            <a:r>
              <a:rPr lang="en-US" dirty="0"/>
              <a:t>(numerical constant)</a:t>
            </a:r>
          </a:p>
          <a:p>
            <a:pPr>
              <a:lnSpc>
                <a:spcPct val="65000"/>
              </a:lnSpc>
            </a:pPr>
            <a:r>
              <a:rPr lang="en-US" dirty="0"/>
              <a:t>In general, can define them to accept &gt; 2 inputs, but in the case of MIPS assembly, these accept exactly 2 inputs and produce 1 output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Again, rigid syntax, simpler hardware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060950"/>
          </a:xfrm>
        </p:spPr>
        <p:txBody>
          <a:bodyPr/>
          <a:lstStyle/>
          <a:p>
            <a:r>
              <a:rPr lang="en-US" dirty="0"/>
              <a:t>Instruction Names: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"/>
              </a:rPr>
              <a:t>and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or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Both of these expect the third argument to be a register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</a:rPr>
              <a:t>andi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ori</a:t>
            </a:r>
            <a:r>
              <a:rPr lang="en-US" dirty="0"/>
              <a:t>: Both of these expect the third argument to be an immediate</a:t>
            </a:r>
          </a:p>
          <a:p>
            <a:r>
              <a:rPr lang="en-US" dirty="0"/>
              <a:t>MIPS Logical Operators are all </a:t>
            </a:r>
            <a:r>
              <a:rPr lang="en-US" dirty="0">
                <a:solidFill>
                  <a:schemeClr val="accent1"/>
                </a:solidFill>
              </a:rPr>
              <a:t>bitwise</a:t>
            </a:r>
            <a:r>
              <a:rPr lang="en-US" dirty="0"/>
              <a:t>, meaning that bit 0 of the output is produced by the respective bit 0’s of the inputs, bit 1 by the bit 1’s, etc.</a:t>
            </a:r>
          </a:p>
          <a:p>
            <a:pPr lvl="1"/>
            <a:r>
              <a:rPr lang="en-US" dirty="0"/>
              <a:t>C: Bitwise AND is </a:t>
            </a:r>
            <a:r>
              <a:rPr lang="en-US" b="1" dirty="0">
                <a:latin typeface="Courier"/>
              </a:rPr>
              <a:t>&amp;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&amp;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C: Bitwise OR is </a:t>
            </a:r>
            <a:r>
              <a:rPr lang="en-US" b="1" dirty="0">
                <a:latin typeface="Courier"/>
              </a:rPr>
              <a:t>|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|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;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ChangeArrowheads="1"/>
          </p:cNvSpPr>
          <p:nvPr/>
        </p:nvSpPr>
        <p:spPr bwMode="auto">
          <a:xfrm>
            <a:off x="5943600" y="3810000"/>
            <a:ext cx="2743200" cy="2057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800600"/>
          </a:xfrm>
        </p:spPr>
        <p:txBody>
          <a:bodyPr/>
          <a:lstStyle/>
          <a:p>
            <a:r>
              <a:rPr lang="en-US" dirty="0"/>
              <a:t>Note that </a:t>
            </a:r>
            <a:r>
              <a:rPr lang="en-US" sz="3600" b="1" dirty="0" err="1">
                <a:latin typeface="Courier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 produces </a:t>
            </a:r>
            <a:r>
              <a:rPr lang="en-US" dirty="0"/>
              <a:t>a </a:t>
            </a:r>
            <a:r>
              <a:rPr lang="en-US" b="1" dirty="0">
                <a:latin typeface="Courier"/>
                <a:cs typeface="Courier"/>
              </a:rPr>
              <a:t>0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/>
              <a:t>output while </a:t>
            </a:r>
            <a:r>
              <a:rPr lang="en-US" sz="3600" dirty="0" err="1">
                <a:latin typeface="Courier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</a:t>
            </a:r>
            <a:r>
              <a:rPr lang="en-US" dirty="0" smtClean="0"/>
              <a:t>with </a:t>
            </a:r>
            <a:r>
              <a:rPr lang="en-US" b="1" dirty="0" smtClean="0">
                <a:latin typeface="Courier"/>
                <a:cs typeface="Courier"/>
              </a:rPr>
              <a:t>1</a:t>
            </a:r>
            <a:r>
              <a:rPr lang="en-US" dirty="0" smtClean="0"/>
              <a:t> produces </a:t>
            </a:r>
            <a:r>
              <a:rPr lang="en-US" dirty="0"/>
              <a:t>the original bit.</a:t>
            </a:r>
          </a:p>
          <a:p>
            <a:r>
              <a:rPr lang="en-US" dirty="0"/>
              <a:t>This can be used to create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>
              <a:buFont typeface="Times" pitchFamily="-112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400" b="1" dirty="0" smtClean="0">
                <a:latin typeface="Courier"/>
                <a:cs typeface="Courier"/>
              </a:rPr>
              <a:t>1011 </a:t>
            </a:r>
            <a:r>
              <a:rPr lang="en-US" sz="2400" b="1" dirty="0">
                <a:latin typeface="Courier"/>
                <a:cs typeface="Courier"/>
              </a:rPr>
              <a:t>0110 1010 0100 0011 1101 1001 1010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"/>
                <a:cs typeface="Courier"/>
              </a:rPr>
              <a:t>		</a:t>
            </a:r>
            <a:r>
              <a:rPr lang="en-US" sz="2400" b="1" dirty="0">
                <a:latin typeface="Courier"/>
                <a:cs typeface="Courier"/>
              </a:rPr>
              <a:t>0000 0000 0000 0000 0000 1111 1111 1111</a:t>
            </a:r>
            <a:endParaRPr lang="en-US" sz="2800" b="1" dirty="0">
              <a:latin typeface="Courier"/>
              <a:cs typeface="Courier"/>
            </a:endParaRPr>
          </a:p>
          <a:p>
            <a:pPr lvl="1"/>
            <a:r>
              <a:rPr lang="en-US" dirty="0"/>
              <a:t>The result of </a:t>
            </a:r>
            <a:r>
              <a:rPr lang="en-US" sz="3200" b="1" dirty="0" err="1">
                <a:latin typeface="Courier"/>
              </a:rPr>
              <a:t>and</a:t>
            </a:r>
            <a:r>
              <a:rPr lang="en-US" dirty="0" err="1"/>
              <a:t>ing</a:t>
            </a:r>
            <a:r>
              <a:rPr lang="en-US" dirty="0"/>
              <a:t> these: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sz="2400" b="1" dirty="0">
                <a:latin typeface="Courier"/>
                <a:cs typeface="Courier"/>
              </a:rPr>
              <a:t>0000 0000 0000 0000 0000 1101 1001 1010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036741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08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mask:</a:t>
            </a: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5943600" y="5867400"/>
            <a:ext cx="261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 last 12 bits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73663"/>
          </a:xfrm>
        </p:spPr>
        <p:txBody>
          <a:bodyPr/>
          <a:lstStyle/>
          <a:p>
            <a:r>
              <a:rPr lang="en-US" dirty="0"/>
              <a:t>The second </a:t>
            </a:r>
            <a:r>
              <a:rPr lang="en-US" dirty="0" err="1"/>
              <a:t>bitstring</a:t>
            </a:r>
            <a:r>
              <a:rPr lang="en-US" dirty="0"/>
              <a:t> in the example is called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  It is used to isolate the rightmost 12 bits of the first </a:t>
            </a:r>
            <a:r>
              <a:rPr lang="en-US" dirty="0" err="1"/>
              <a:t>bitstring</a:t>
            </a:r>
            <a:r>
              <a:rPr lang="en-US" dirty="0"/>
              <a:t> by masking out the rest of the string (e.g. setting</a:t>
            </a:r>
            <a:r>
              <a:rPr lang="en-US" dirty="0" smtClean="0"/>
              <a:t> to all </a:t>
            </a:r>
            <a:r>
              <a:rPr lang="en-US" b="1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en-US" dirty="0"/>
              <a:t>Thus, the </a:t>
            </a:r>
            <a:r>
              <a:rPr lang="en-US" sz="3600" b="1" dirty="0">
                <a:latin typeface="Courier"/>
              </a:rPr>
              <a:t>and</a:t>
            </a:r>
            <a:r>
              <a:rPr lang="en-US" dirty="0"/>
              <a:t> operator can be used to set certain portions of a </a:t>
            </a:r>
            <a:r>
              <a:rPr lang="en-US" dirty="0" err="1"/>
              <a:t>bitstring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0</a:t>
            </a:r>
            <a:r>
              <a:rPr lang="en-US" dirty="0" smtClean="0"/>
              <a:t>s</a:t>
            </a:r>
            <a:r>
              <a:rPr lang="en-US" dirty="0"/>
              <a:t>, while leaving the rest alone.</a:t>
            </a:r>
          </a:p>
          <a:p>
            <a:pPr lvl="1"/>
            <a:r>
              <a:rPr lang="en-US" dirty="0"/>
              <a:t>In particular, if the first </a:t>
            </a:r>
            <a:r>
              <a:rPr lang="en-US" dirty="0" err="1"/>
              <a:t>bitstring</a:t>
            </a:r>
            <a:r>
              <a:rPr lang="en-US" dirty="0"/>
              <a:t> in the above example were in </a:t>
            </a:r>
            <a:r>
              <a:rPr lang="en-US" b="1" dirty="0">
                <a:latin typeface="Courier"/>
              </a:rPr>
              <a:t>$t0</a:t>
            </a:r>
            <a:r>
              <a:rPr lang="en-US" dirty="0"/>
              <a:t>, then the following instruction would mask it: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andi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	  $t0,$t0,0xFFF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984750"/>
          </a:xfrm>
        </p:spPr>
        <p:txBody>
          <a:bodyPr/>
          <a:lstStyle/>
          <a:p>
            <a:r>
              <a:rPr lang="en-US" dirty="0"/>
              <a:t>Similarly, note that </a:t>
            </a:r>
            <a:r>
              <a:rPr lang="en-US" sz="3600" b="1" dirty="0" err="1">
                <a:latin typeface="Courier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"/>
              </a:rPr>
              <a:t>1</a:t>
            </a:r>
            <a:r>
              <a:rPr lang="en-US" dirty="0" smtClean="0"/>
              <a:t> </a:t>
            </a:r>
            <a:r>
              <a:rPr lang="en-US" dirty="0"/>
              <a:t>produces a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at the output while </a:t>
            </a:r>
            <a:r>
              <a:rPr lang="en-US" sz="3600" dirty="0" err="1">
                <a:latin typeface="Courier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"/>
              </a:rPr>
              <a:t>0</a:t>
            </a:r>
            <a:r>
              <a:rPr lang="en-US" dirty="0" smtClean="0"/>
              <a:t> </a:t>
            </a:r>
            <a:r>
              <a:rPr lang="en-US" dirty="0"/>
              <a:t>produces the original bit.</a:t>
            </a:r>
            <a:endParaRPr lang="en-US" dirty="0" smtClean="0"/>
          </a:p>
          <a:p>
            <a:r>
              <a:rPr lang="en-US" dirty="0" smtClean="0"/>
              <a:t>Often used </a:t>
            </a:r>
            <a:r>
              <a:rPr lang="en-US" dirty="0"/>
              <a:t>to force certain bits</a:t>
            </a:r>
            <a:r>
              <a:rPr lang="en-US" dirty="0" smtClean="0"/>
              <a:t> to </a:t>
            </a:r>
            <a:r>
              <a:rPr lang="en-US" b="1" dirty="0">
                <a:latin typeface="Courier"/>
                <a:cs typeface="Courier"/>
              </a:rPr>
              <a:t>1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For example, if </a:t>
            </a:r>
            <a:r>
              <a:rPr lang="en-US" b="1" dirty="0">
                <a:latin typeface="Courier"/>
              </a:rPr>
              <a:t>$t0</a:t>
            </a:r>
            <a:r>
              <a:rPr lang="en-US" dirty="0"/>
              <a:t> contains </a:t>
            </a:r>
            <a:r>
              <a:rPr lang="en-US" b="1" dirty="0">
                <a:latin typeface="Courier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12345678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after this instruction: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"/>
              </a:rPr>
              <a:t>ori</a:t>
            </a:r>
            <a:r>
              <a:rPr lang="en-US" b="1" dirty="0">
                <a:latin typeface="Courier"/>
              </a:rPr>
              <a:t>	$t0, $t0, </a:t>
            </a:r>
            <a:r>
              <a:rPr lang="en-US" b="1" dirty="0" smtClean="0">
                <a:latin typeface="Courier"/>
              </a:rPr>
              <a:t>0x</a:t>
            </a:r>
            <a:r>
              <a:rPr lang="en-US" b="1" dirty="0" smtClean="0">
                <a:solidFill>
                  <a:schemeClr val="accent1"/>
                </a:solidFill>
                <a:latin typeface="Courier"/>
              </a:rPr>
              <a:t>FFFF</a:t>
            </a:r>
          </a:p>
          <a:p>
            <a:pPr lvl="1">
              <a:buNone/>
            </a:pPr>
            <a:r>
              <a:rPr lang="en-US" dirty="0" smtClean="0"/>
              <a:t>… </a:t>
            </a:r>
            <a:r>
              <a:rPr lang="en-US" b="1" dirty="0">
                <a:latin typeface="Courier"/>
              </a:rPr>
              <a:t>$t0</a:t>
            </a:r>
            <a:r>
              <a:rPr lang="en-US" dirty="0" smtClean="0"/>
              <a:t> will contain </a:t>
            </a:r>
            <a:r>
              <a:rPr lang="en-US" b="1" dirty="0">
                <a:latin typeface="Courier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1234</a:t>
            </a:r>
            <a:r>
              <a:rPr lang="en-US" b="1" dirty="0">
                <a:solidFill>
                  <a:schemeClr val="accent1"/>
                </a:solidFill>
                <a:latin typeface="Courier"/>
              </a:rPr>
              <a:t>FFFF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(i.e., </a:t>
            </a:r>
            <a:r>
              <a:rPr lang="en-US" dirty="0"/>
              <a:t>the high-order 16 bits are untouched, while the low-order 16 bits are forced to </a:t>
            </a:r>
            <a:r>
              <a:rPr lang="en-US" b="1" dirty="0">
                <a:latin typeface="Courier"/>
                <a:cs typeface="Courier"/>
              </a:rPr>
              <a:t>1</a:t>
            </a:r>
            <a:r>
              <a:rPr lang="en-US" dirty="0"/>
              <a:t>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1/8</a:t>
            </a:r>
            <a:endParaRPr lang="en-US" dirty="0"/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Fibonacci </a:t>
            </a:r>
            <a:r>
              <a:rPr lang="en-US" dirty="0" smtClean="0"/>
              <a:t>numbers are defined as follows: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1) +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2)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F(0) and F(1) are defined to be 1</a:t>
            </a:r>
          </a:p>
          <a:p>
            <a:r>
              <a:rPr lang="en-US" dirty="0" smtClean="0"/>
              <a:t>In scheme, this could be written: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(define (Fib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                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cond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	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0)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(else (+	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         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2)))))</a:t>
            </a:r>
            <a:endParaRPr lang="en-US" sz="2800" dirty="0">
              <a:solidFill>
                <a:schemeClr val="accent1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2/8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Rewriting this in C we have:</a:t>
            </a:r>
          </a:p>
          <a:p>
            <a:pPr>
              <a:buFont typeface="Times" pitchFamily="-112" charset="0"/>
              <a:buNone/>
            </a:pPr>
            <a:endParaRPr lang="en-US" sz="2800" dirty="0" smtClean="0">
              <a:solidFill>
                <a:schemeClr val="accent2"/>
              </a:solidFill>
              <a:latin typeface="Courier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{				   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0) { return 1; }		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1) { return 1; }		  return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- 2));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800" dirty="0">
              <a:solidFill>
                <a:schemeClr val="accent2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3/8</a:t>
            </a:r>
            <a:endParaRPr lang="en-US" dirty="0"/>
          </a:p>
        </p:txBody>
      </p:sp>
      <p:sp>
        <p:nvSpPr>
          <p:cNvPr id="206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translate this to MIPS!</a:t>
            </a:r>
          </a:p>
          <a:p>
            <a:r>
              <a:rPr lang="en-US" dirty="0" smtClean="0"/>
              <a:t>You will need space for three words on the stack</a:t>
            </a:r>
          </a:p>
          <a:p>
            <a:r>
              <a:rPr lang="en-US" dirty="0" smtClean="0"/>
              <a:t>The function will use one </a:t>
            </a:r>
            <a:r>
              <a:rPr lang="en-US" dirty="0" smtClean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/>
              <a:t> register, </a:t>
            </a:r>
            <a:r>
              <a:rPr lang="en-US" dirty="0" smtClean="0">
                <a:latin typeface="Courier"/>
                <a:cs typeface="Courier"/>
              </a:rPr>
              <a:t>$s0</a:t>
            </a:r>
          </a:p>
          <a:p>
            <a:r>
              <a:rPr lang="en-US" dirty="0" smtClean="0"/>
              <a:t>Write the Prologue: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fib: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addi</a:t>
            </a:r>
            <a:r>
              <a:rPr lang="en-US" sz="2400" b="1" dirty="0" smtClean="0">
                <a:latin typeface="Courier"/>
                <a:cs typeface="Courier"/>
              </a:rPr>
              <a:t> $sp, $sp, -12	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Space for three words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sw</a:t>
            </a:r>
            <a:r>
              <a:rPr lang="en-US" sz="2400" b="1" dirty="0" smtClean="0">
                <a:latin typeface="Courier"/>
                <a:cs typeface="Courier"/>
              </a:rPr>
              <a:t> $</a:t>
            </a:r>
            <a:r>
              <a:rPr lang="en-US" sz="2400" b="1" dirty="0" err="1" smtClean="0"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, 8($sp)		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Save return address</a:t>
            </a:r>
          </a:p>
          <a:p>
            <a:pPr>
              <a:buNone/>
            </a:pPr>
            <a:r>
              <a:rPr lang="en-US" sz="2400" b="1" dirty="0" err="1" smtClean="0">
                <a:latin typeface="Courier"/>
                <a:cs typeface="Courier"/>
              </a:rPr>
              <a:t>sw</a:t>
            </a:r>
            <a:r>
              <a:rPr lang="en-US" sz="2400" b="1" dirty="0" smtClean="0">
                <a:latin typeface="Courier"/>
                <a:cs typeface="Courier"/>
              </a:rPr>
              <a:t> $s0, 4($sp)		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Save s0</a:t>
            </a:r>
            <a:endParaRPr lang="en-US" sz="2400" b="1" i="1" dirty="0">
              <a:solidFill>
                <a:schemeClr val="bg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31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9725"/>
            <a:ext cx="8077200" cy="28892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>
              <a:latin typeface="Courier"/>
            </a:endParaRPr>
          </a:p>
          <a:p>
            <a:pPr>
              <a:buFont typeface="Times" pitchFamily="-112" charset="0"/>
              <a:buNone/>
            </a:pPr>
            <a:r>
              <a:rPr lang="en-US" sz="2400" b="1">
                <a:latin typeface="Courier"/>
              </a:rPr>
              <a:t>fin:</a:t>
            </a:r>
            <a:endParaRPr lang="en-US" sz="2400" b="1">
              <a:solidFill>
                <a:schemeClr val="accent1"/>
              </a:solidFill>
              <a:latin typeface="Courier"/>
            </a:endParaRP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lw $s0, 4($sp) 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lw $ra, 8($sp)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addi $sp, $sp, 12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"/>
              </a:rPr>
              <a:t>jr $ra</a:t>
            </a: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/>
          </a:p>
          <a:p>
            <a:pPr>
              <a:buFont typeface="Times" pitchFamily="-112" charset="0"/>
              <a:buNone/>
            </a:pPr>
            <a:r>
              <a:rPr lang="en-US" sz="2400"/>
              <a:t># Restore $s0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Restore return address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Pop the stack frame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Return to caller</a:t>
            </a:r>
          </a:p>
        </p:txBody>
      </p:sp>
      <p:sp>
        <p:nvSpPr>
          <p:cNvPr id="2063364" name="Rectangle 4"/>
          <p:cNvSpPr>
            <a:spLocks noChangeArrowheads="1"/>
          </p:cNvSpPr>
          <p:nvPr/>
        </p:nvSpPr>
        <p:spPr bwMode="auto">
          <a:xfrm>
            <a:off x="685800" y="1143000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Now write the Epilogue:</a:t>
            </a:r>
          </a:p>
        </p:txBody>
      </p:sp>
      <p:sp>
        <p:nvSpPr>
          <p:cNvPr id="206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4/8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474663"/>
          </a:xfrm>
        </p:spPr>
        <p:txBody>
          <a:bodyPr/>
          <a:lstStyle/>
          <a:p>
            <a:r>
              <a:rPr lang="en-US"/>
              <a:t>The Stack (review)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6781800" cy="5211763"/>
          </a:xfrm>
        </p:spPr>
        <p:txBody>
          <a:bodyPr/>
          <a:lstStyle/>
          <a:p>
            <a:r>
              <a:rPr lang="en-US"/>
              <a:t>Stack frame includes:</a:t>
            </a:r>
          </a:p>
          <a:p>
            <a:pPr marL="508000" lvl="1"/>
            <a:r>
              <a:rPr lang="en-US"/>
              <a:t>Return “instruction” address</a:t>
            </a:r>
          </a:p>
          <a:p>
            <a:pPr marL="508000" lvl="1"/>
            <a:r>
              <a:rPr lang="en-US"/>
              <a:t>Parameters</a:t>
            </a:r>
          </a:p>
          <a:p>
            <a:pPr marL="508000" lvl="1"/>
            <a:r>
              <a:rPr lang="en-US"/>
              <a:t>Space for other local variables</a:t>
            </a:r>
          </a:p>
          <a:p>
            <a:r>
              <a:rPr lang="en-US"/>
              <a:t>Stack frames contiguous </a:t>
            </a:r>
            <a:br>
              <a:rPr lang="en-US"/>
            </a:br>
            <a:r>
              <a:rPr lang="en-US"/>
              <a:t>blocks of memory; stack pointer tells where bottom of stack frame is</a:t>
            </a:r>
          </a:p>
          <a:p>
            <a:r>
              <a:rPr lang="en-US"/>
              <a:t>When procedure ends, stack frame is tossed off the stack; frees memory for future stack frames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15200" y="5257800"/>
            <a:ext cx="1295400" cy="838200"/>
            <a:chOff x="4608" y="3312"/>
            <a:chExt cx="816" cy="528"/>
          </a:xfrm>
        </p:grpSpPr>
        <p:sp>
          <p:nvSpPr>
            <p:cNvPr id="27664" name="Rectangle 5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5" name="Text Box 6"/>
            <p:cNvSpPr txBox="1">
              <a:spLocks noChangeArrowheads="1"/>
            </p:cNvSpPr>
            <p:nvPr/>
          </p:nvSpPr>
          <p:spPr bwMode="auto">
            <a:xfrm>
              <a:off x="4656" y="3408"/>
              <a:ext cx="68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315200" y="3429000"/>
            <a:ext cx="1295400" cy="1295400"/>
            <a:chOff x="4608" y="3312"/>
            <a:chExt cx="816" cy="528"/>
          </a:xfrm>
        </p:grpSpPr>
        <p:sp>
          <p:nvSpPr>
            <p:cNvPr id="27662" name="Rectangle 8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Text Box 9"/>
            <p:cNvSpPr txBox="1">
              <a:spLocks noChangeArrowheads="1"/>
            </p:cNvSpPr>
            <p:nvPr/>
          </p:nvSpPr>
          <p:spPr bwMode="auto">
            <a:xfrm>
              <a:off x="4656" y="3408"/>
              <a:ext cx="689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315200" y="4724399"/>
            <a:ext cx="1295400" cy="535785"/>
            <a:chOff x="4608" y="3312"/>
            <a:chExt cx="816" cy="528"/>
          </a:xfrm>
        </p:grpSpPr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4656" y="3312"/>
              <a:ext cx="6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315200" y="2895599"/>
            <a:ext cx="1295400" cy="535785"/>
            <a:chOff x="4608" y="3312"/>
            <a:chExt cx="816" cy="528"/>
          </a:xfrm>
        </p:grpSpPr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Text Box 15"/>
            <p:cNvSpPr txBox="1">
              <a:spLocks noChangeArrowheads="1"/>
            </p:cNvSpPr>
            <p:nvPr/>
          </p:nvSpPr>
          <p:spPr bwMode="auto">
            <a:xfrm>
              <a:off x="4656" y="3312"/>
              <a:ext cx="6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sp>
        <p:nvSpPr>
          <p:cNvPr id="27656" name="Text Box 16"/>
          <p:cNvSpPr txBox="1">
            <a:spLocks noChangeArrowheads="1"/>
          </p:cNvSpPr>
          <p:nvPr/>
        </p:nvSpPr>
        <p:spPr bwMode="auto">
          <a:xfrm>
            <a:off x="6248400" y="5801380"/>
            <a:ext cx="803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$sp</a:t>
            </a:r>
            <a:endParaRPr lang="en-US" sz="2000"/>
          </a:p>
        </p:txBody>
      </p:sp>
      <p:sp>
        <p:nvSpPr>
          <p:cNvPr id="27657" name="Line 17"/>
          <p:cNvSpPr>
            <a:spLocks noChangeShapeType="1"/>
          </p:cNvSpPr>
          <p:nvPr/>
        </p:nvSpPr>
        <p:spPr bwMode="auto">
          <a:xfrm>
            <a:off x="7010400" y="610618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357828" y="2667000"/>
            <a:ext cx="172354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0xFFFFFFFF</a:t>
            </a:r>
            <a:endParaRPr lang="en-US" sz="160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010400" y="2895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ChangeArrowheads="1"/>
          </p:cNvSpPr>
          <p:nvPr/>
        </p:nvSpPr>
        <p:spPr bwMode="auto">
          <a:xfrm>
            <a:off x="1143000" y="3581400"/>
            <a:ext cx="5715000" cy="2411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	$v0,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beq	$a0, $zero, fin</a:t>
            </a:r>
            <a:endParaRPr lang="en-US" sz="2400" b="1" u="sng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 $t0,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beq 	$a0, $t0, fin</a:t>
            </a:r>
            <a:endParaRPr lang="en-US" sz="2400" b="1" u="sng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Continued on next slide.  .  .  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3581400"/>
            <a:ext cx="24384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$v0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$t0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</a:t>
            </a:r>
          </a:p>
          <a:p>
            <a:pPr>
              <a:buFont typeface="Times" pitchFamily="-112" charset="0"/>
              <a:buNone/>
            </a:pPr>
            <a:endParaRPr lang="en-US" sz="2400"/>
          </a:p>
        </p:txBody>
      </p:sp>
      <p:sp>
        <p:nvSpPr>
          <p:cNvPr id="2065412" name="Rectangle 4"/>
          <p:cNvSpPr>
            <a:spLocks noChangeArrowheads="1"/>
          </p:cNvSpPr>
          <p:nvPr/>
        </p:nvSpPr>
        <p:spPr bwMode="auto">
          <a:xfrm>
            <a:off x="685800" y="1143000"/>
            <a:ext cx="8077200" cy="229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Finally, write the body.  The C code is below.  Start by translating the lines indicated in the comments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{				     </a:t>
            </a:r>
            <a:b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0)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1)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return 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5/8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4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38513"/>
            <a:ext cx="3505200" cy="2376487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$a0 = n - 1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Need $a0 after jal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fib(n - 1)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restore $a0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$a0 = n - 2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914400" y="3338513"/>
            <a:ext cx="5715000" cy="2411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 $a0, $a0, -1</a:t>
            </a:r>
            <a:endParaRPr lang="en-US" sz="2400" b="1" u="sng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sw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jal fib</a:t>
            </a:r>
            <a:endParaRPr lang="en-US" sz="2400" b="1" u="sng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lw $a0, 0($sp)</a:t>
            </a:r>
            <a:endParaRPr lang="en-US" sz="2400" b="1" u="sng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"/>
              </a:rPr>
              <a:t>addi $a0, $a0, -1</a:t>
            </a:r>
            <a:endParaRPr lang="en-US" sz="2400" b="1" u="sng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067460" name="Rectangle 4"/>
          <p:cNvSpPr>
            <a:spLocks noChangeArrowheads="1"/>
          </p:cNvSpPr>
          <p:nvPr/>
        </p:nvSpPr>
        <p:spPr bwMode="auto">
          <a:xfrm>
            <a:off x="685800" y="1232042"/>
            <a:ext cx="79248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Almost there, but be careful, this part is tricky!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) 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/>
              <a:t>Example: Fibonacci Numbers 6/8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ChangeArrowheads="1"/>
          </p:cNvSpPr>
          <p:nvPr/>
        </p:nvSpPr>
        <p:spPr bwMode="auto">
          <a:xfrm>
            <a:off x="762000" y="3276600"/>
            <a:ext cx="6172200" cy="29290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"/>
              </a:rPr>
              <a:t>add $s0, $v0, $zero</a:t>
            </a:r>
            <a:endParaRPr lang="en-US" sz="2400" b="1" u="sng" dirty="0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latin typeface="Courier"/>
              </a:rPr>
              <a:t>jal</a:t>
            </a:r>
            <a:r>
              <a:rPr lang="en-US" sz="2400" b="1" dirty="0">
                <a:latin typeface="Courier"/>
              </a:rPr>
              <a:t> fib</a:t>
            </a:r>
            <a:endParaRPr lang="en-US" sz="2400" b="1" dirty="0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"/>
              </a:rPr>
              <a:t>add $v0, $v0, $s0</a:t>
            </a:r>
            <a:endParaRPr lang="en-US" sz="2400" b="1" u="sng" dirty="0">
              <a:latin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"/>
              </a:rPr>
              <a:t>To the epilogue and beyond.  .  .</a:t>
            </a:r>
            <a:endParaRPr lang="en-US" sz="2400" b="1" u="sng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276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Place fib(n –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somewhere it won’t get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clobbered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fib(n - 2)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$v0 = fib(n-1) + fib(n-2)</a:t>
            </a:r>
          </a:p>
        </p:txBody>
      </p:sp>
      <p:sp>
        <p:nvSpPr>
          <p:cNvPr id="2069508" name="Rectangle 4"/>
          <p:cNvSpPr>
            <a:spLocks noChangeArrowheads="1"/>
          </p:cNvSpPr>
          <p:nvPr/>
        </p:nvSpPr>
        <p:spPr bwMode="auto">
          <a:xfrm>
            <a:off x="685800" y="1232042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Remember that $v0 is caller saved!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474663"/>
          </a:xfrm>
        </p:spPr>
        <p:txBody>
          <a:bodyPr/>
          <a:lstStyle/>
          <a:p>
            <a:r>
              <a:rPr lang="en-US" dirty="0"/>
              <a:t>Example: Fibonacci Numbers 7/8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343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Here’s the complete code for reference: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Example: Fibonacci Numbers 8/8</a:t>
            </a:r>
          </a:p>
        </p:txBody>
      </p:sp>
      <p:sp>
        <p:nvSpPr>
          <p:cNvPr id="207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4572000" cy="412273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fib:	addi $sp, $sp, -12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sw $ra, 8($sp)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sw $s0, 4($sp)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addi $v0,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beq $a0, $zero,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addi $t0,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beq $a0, $t0,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addi $a0, $a0, -1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sw $a0, 0($sp)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"/>
              </a:rPr>
              <a:t>		jal fib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4419600" y="1905000"/>
            <a:ext cx="4495800" cy="411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lw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addi $a0, $a0, -1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 $s0, $v0, $zero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jal fib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 $v0, $v0, $s0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fin:	lw $s0, 4($sp)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lw $ra, 8($sp)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addi $sp, $sp, 12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"/>
              </a:rPr>
              <a:t>		jr $ra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(1/5)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36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main() {</a:t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i,j,k,m</a:t>
            </a:r>
            <a:r>
              <a:rPr lang="en-US" sz="2400" b="1" dirty="0">
                <a:latin typeface="Courier"/>
              </a:rPr>
              <a:t>; </a:t>
            </a:r>
            <a:r>
              <a:rPr lang="en-US" sz="2400" b="1" dirty="0">
                <a:solidFill>
                  <a:schemeClr val="bg2"/>
                </a:solidFill>
                <a:latin typeface="Courier"/>
              </a:rPr>
              <a:t>/* i-m:$s0-$s3 */</a:t>
            </a:r>
            <a:br>
              <a:rPr lang="en-US" sz="2400" b="1" dirty="0">
                <a:solidFill>
                  <a:schemeClr val="bg2"/>
                </a:solidFill>
                <a:latin typeface="Courier"/>
              </a:rPr>
            </a:br>
            <a:r>
              <a:rPr lang="en-US" sz="2400" b="1" dirty="0">
                <a:latin typeface="Courier"/>
              </a:rPr>
              <a:t>...</a:t>
            </a:r>
            <a:r>
              <a:rPr lang="en-US" sz="2400" b="1" dirty="0">
                <a:solidFill>
                  <a:schemeClr val="bg2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</a:rPr>
            </a:br>
            <a:r>
              <a:rPr lang="en-US" sz="2400" b="1" dirty="0" err="1">
                <a:latin typeface="Courier"/>
              </a:rPr>
              <a:t>i</a:t>
            </a:r>
            <a:r>
              <a:rPr lang="en-US" sz="2400" b="1" dirty="0">
                <a:latin typeface="Courier"/>
              </a:rPr>
              <a:t> = </a:t>
            </a:r>
            <a:r>
              <a:rPr lang="en-US" sz="2400" b="1" dirty="0" err="1">
                <a:latin typeface="Courier"/>
              </a:rPr>
              <a:t>mult(j,k</a:t>
            </a:r>
            <a:r>
              <a:rPr lang="en-US" sz="2400" b="1" dirty="0">
                <a:latin typeface="Courier"/>
              </a:rPr>
              <a:t>); ... </a:t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m</a:t>
            </a:r>
            <a:r>
              <a:rPr lang="en-US" sz="2400" b="1" dirty="0">
                <a:latin typeface="Courier"/>
              </a:rPr>
              <a:t> = </a:t>
            </a:r>
            <a:r>
              <a:rPr lang="en-US" sz="2400" b="1" dirty="0" err="1">
                <a:latin typeface="Courier"/>
              </a:rPr>
              <a:t>mult(i,i</a:t>
            </a:r>
            <a:r>
              <a:rPr lang="en-US" sz="2400" b="1" dirty="0">
                <a:latin typeface="Courier"/>
              </a:rPr>
              <a:t>); ...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}</a:t>
            </a:r>
          </a:p>
          <a:p>
            <a:pPr>
              <a:buFont typeface="Times" pitchFamily="-112" charset="0"/>
              <a:buNone/>
            </a:pP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mult</a:t>
            </a:r>
            <a:r>
              <a:rPr lang="en-US" sz="2400" b="1" dirty="0">
                <a:latin typeface="Courier"/>
              </a:rPr>
              <a:t> (</a:t>
            </a: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mcand</a:t>
            </a:r>
            <a:r>
              <a:rPr lang="en-US" sz="2400" b="1" dirty="0">
                <a:latin typeface="Courier"/>
              </a:rPr>
              <a:t>, </a:t>
            </a: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mlier</a:t>
            </a:r>
            <a:r>
              <a:rPr lang="en-US" sz="2400" b="1" dirty="0">
                <a:latin typeface="Courier"/>
              </a:rPr>
              <a:t>){</a:t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int</a:t>
            </a:r>
            <a:r>
              <a:rPr lang="en-US" sz="2400" b="1" dirty="0">
                <a:latin typeface="Courier"/>
              </a:rPr>
              <a:t> product;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 product = 0;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while (</a:t>
            </a:r>
            <a:r>
              <a:rPr lang="en-US" sz="2400" b="1" dirty="0" err="1">
                <a:latin typeface="Courier"/>
              </a:rPr>
              <a:t>mlier</a:t>
            </a:r>
            <a:r>
              <a:rPr lang="en-US" sz="2400" b="1" dirty="0">
                <a:latin typeface="Courier"/>
              </a:rPr>
              <a:t> &gt; 0)  {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product += </a:t>
            </a:r>
            <a:r>
              <a:rPr lang="en-US" sz="2400" b="1" dirty="0" err="1">
                <a:latin typeface="Courier"/>
              </a:rPr>
              <a:t>mcand</a:t>
            </a:r>
            <a:r>
              <a:rPr lang="en-US" sz="2400" b="1" dirty="0">
                <a:latin typeface="Courier"/>
              </a:rPr>
              <a:t>;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mlier</a:t>
            </a:r>
            <a:r>
              <a:rPr lang="en-US" sz="2400" b="1" dirty="0">
                <a:latin typeface="Courier"/>
              </a:rPr>
              <a:t> -= 1; }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return product;</a:t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Bonus Example: Compile This (2/5)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8511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__start: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... 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"/>
              </a:rPr>
              <a:t>add $a0,$s1,$0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arg0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j</a:t>
            </a:r>
            <a:r>
              <a:rPr lang="en-US" sz="2400" b="1" dirty="0">
                <a:solidFill>
                  <a:schemeClr val="bg2"/>
                </a:solidFill>
                <a:latin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</a:rPr>
            </a:br>
            <a:r>
              <a:rPr lang="en-US" sz="2400" b="1" dirty="0">
                <a:latin typeface="Courier"/>
              </a:rPr>
              <a:t>add $a1,$s2,$0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arg1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k</a:t>
            </a:r>
            <a:r>
              <a:rPr lang="en-US" sz="2400" b="1" i="1" dirty="0">
                <a:latin typeface="Courier"/>
              </a:rPr>
              <a:t> </a:t>
            </a:r>
            <a:r>
              <a:rPr lang="en-US" sz="2400" b="1" dirty="0">
                <a:latin typeface="Courier"/>
              </a:rPr>
              <a:t/>
            </a:r>
            <a:br>
              <a:rPr lang="en-US" sz="2400" b="1" dirty="0">
                <a:latin typeface="Courier"/>
              </a:rPr>
            </a:br>
            <a:r>
              <a:rPr lang="en-US" sz="2400" b="1" dirty="0" err="1">
                <a:latin typeface="Courier"/>
              </a:rPr>
              <a:t>jal</a:t>
            </a:r>
            <a:r>
              <a:rPr lang="en-US" sz="2400" b="1" dirty="0">
                <a:latin typeface="Courier"/>
              </a:rPr>
              <a:t> </a:t>
            </a:r>
            <a:r>
              <a:rPr lang="en-US" sz="2400" b="1" dirty="0" err="1">
                <a:latin typeface="Courier"/>
              </a:rPr>
              <a:t>mult</a:t>
            </a:r>
            <a:r>
              <a:rPr lang="en-US" sz="2400" b="1" dirty="0">
                <a:latin typeface="Courier"/>
              </a:rPr>
              <a:t>	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call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mult</a:t>
            </a:r>
            <a:r>
              <a:rPr lang="en-US" sz="2400" b="1" dirty="0">
                <a:latin typeface="Courier"/>
              </a:rPr>
              <a:t/>
            </a:r>
            <a:br>
              <a:rPr lang="en-US" sz="2400" b="1" dirty="0">
                <a:latin typeface="Courier"/>
              </a:rPr>
            </a:br>
            <a:r>
              <a:rPr lang="en-US" sz="2400" b="1" dirty="0">
                <a:latin typeface="Courier"/>
              </a:rPr>
              <a:t>add $s0,$v0,$0		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</a:rPr>
              <a:t>mult</a:t>
            </a:r>
            <a:r>
              <a:rPr lang="en-US" sz="2400" b="1" i="1" dirty="0">
                <a:solidFill>
                  <a:schemeClr val="bg2"/>
                </a:solidFill>
                <a:latin typeface="Courier"/>
              </a:rPr>
              <a:t>()</a:t>
            </a:r>
            <a:r>
              <a:rPr lang="en-US" sz="2400" b="1" i="1" dirty="0">
                <a:latin typeface="Courier"/>
              </a:rPr>
              <a:t/>
            </a:r>
            <a:br>
              <a:rPr lang="en-US" sz="2400" b="1" i="1" dirty="0">
                <a:latin typeface="Courier"/>
              </a:rPr>
            </a:br>
            <a:r>
              <a:rPr lang="en-US" sz="2400" b="1" dirty="0">
                <a:latin typeface="Courier"/>
              </a:rPr>
              <a:t>...</a:t>
            </a:r>
          </a:p>
        </p:txBody>
      </p:sp>
      <p:sp>
        <p:nvSpPr>
          <p:cNvPr id="2075652" name="Rectangle 4"/>
          <p:cNvSpPr>
            <a:spLocks noChangeArrowheads="1"/>
          </p:cNvSpPr>
          <p:nvPr/>
        </p:nvSpPr>
        <p:spPr bwMode="auto">
          <a:xfrm>
            <a:off x="609600" y="3832225"/>
            <a:ext cx="7848600" cy="1685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"/>
              </a:rPr>
              <a:t> add $a0,$s0,$0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arg0 = i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add $a1,$s0,$0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arg1 = i</a:t>
            </a:r>
            <a:r>
              <a:rPr lang="en-US" sz="2800" b="1" i="1">
                <a:solidFill>
                  <a:schemeClr val="tx1"/>
                </a:solidFill>
                <a:latin typeface="Courier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jal mult	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call mult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add $s3,$v0,$0	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m = mult()</a:t>
            </a:r>
            <a:r>
              <a:rPr lang="en-US" sz="2800" b="1" i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...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5653" name="Rectangle 5"/>
          <p:cNvSpPr>
            <a:spLocks noChangeArrowheads="1"/>
          </p:cNvSpPr>
          <p:nvPr/>
        </p:nvSpPr>
        <p:spPr bwMode="auto">
          <a:xfrm>
            <a:off x="228600" y="5572125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  j __exit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075654" name="Rectangle 6"/>
          <p:cNvSpPr>
            <a:spLocks noChangeArrowheads="1"/>
          </p:cNvSpPr>
          <p:nvPr/>
        </p:nvSpPr>
        <p:spPr bwMode="auto">
          <a:xfrm>
            <a:off x="2895600" y="5257800"/>
            <a:ext cx="573837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accent2"/>
                </a:solidFill>
                <a:latin typeface="Courier"/>
              </a:rPr>
              <a:t>main() {</a:t>
            </a:r>
            <a:br>
              <a:rPr lang="en-US" sz="2400" b="1">
                <a:solidFill>
                  <a:schemeClr val="accent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int i,j,k,m;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 </a:t>
            </a:r>
            <a:r>
              <a:rPr lang="en-US" sz="2400" b="1">
                <a:solidFill>
                  <a:schemeClr val="tx1">
                    <a:lumMod val="50000"/>
                  </a:schemeClr>
                </a:solidFill>
                <a:latin typeface="Courier"/>
              </a:rPr>
              <a:t>/* i-m:$s0-$s3 */</a:t>
            </a:r>
            <a:r>
              <a:rPr lang="en-US" sz="2400" b="1">
                <a:solidFill>
                  <a:schemeClr val="bg2"/>
                </a:solidFill>
                <a:latin typeface="Courier"/>
              </a:rPr>
              <a:t/>
            </a:r>
            <a:br>
              <a:rPr lang="en-US" sz="2400" b="1">
                <a:solidFill>
                  <a:schemeClr val="bg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...</a:t>
            </a:r>
            <a:br>
              <a:rPr lang="en-US" sz="2400" b="1">
                <a:solidFill>
                  <a:schemeClr val="accent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i = mult(j,k); ... </a:t>
            </a:r>
            <a:br>
              <a:rPr lang="en-US" sz="2400" b="1">
                <a:solidFill>
                  <a:schemeClr val="accent2"/>
                </a:solidFill>
                <a:latin typeface="Courier"/>
              </a:rPr>
            </a:br>
            <a:r>
              <a:rPr lang="en-US" sz="2400" b="1">
                <a:solidFill>
                  <a:schemeClr val="accent2"/>
                </a:solidFill>
                <a:latin typeface="Courier"/>
              </a:rPr>
              <a:t>m = mult(i,i); ... }</a:t>
            </a:r>
            <a:endParaRPr lang="en-US" sz="2400" b="1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001000" cy="474662"/>
          </a:xfrm>
        </p:spPr>
        <p:txBody>
          <a:bodyPr/>
          <a:lstStyle/>
          <a:p>
            <a:r>
              <a:rPr lang="en-US" dirty="0"/>
              <a:t>Bonus Example: Compile This (3/5)</a:t>
            </a: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940050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b="1" dirty="0">
                <a:latin typeface="Courier"/>
              </a:rPr>
              <a:t>main</a:t>
            </a:r>
            <a:r>
              <a:rPr lang="en-US" b="1" dirty="0"/>
              <a:t> </a:t>
            </a:r>
            <a:r>
              <a:rPr lang="en-US" dirty="0"/>
              <a:t>function ends with a jump to </a:t>
            </a:r>
            <a:r>
              <a:rPr lang="en-US" b="1" dirty="0">
                <a:latin typeface="Courier"/>
              </a:rPr>
              <a:t>__exit</a:t>
            </a:r>
            <a:r>
              <a:rPr lang="en-US" dirty="0"/>
              <a:t>, </a:t>
            </a:r>
            <a:r>
              <a:rPr lang="en-US" dirty="0" smtClean="0"/>
              <a:t>not </a:t>
            </a:r>
            <a:r>
              <a:rPr lang="en-US" b="1" dirty="0" err="1" smtClean="0">
                <a:latin typeface="Courier"/>
              </a:rPr>
              <a:t>jr</a:t>
            </a:r>
            <a:r>
              <a:rPr lang="en-US" b="1" dirty="0" smtClean="0">
                <a:latin typeface="Courier"/>
              </a:rPr>
              <a:t> </a:t>
            </a:r>
            <a:r>
              <a:rPr lang="en-US" b="1" dirty="0">
                <a:latin typeface="Courier"/>
              </a:rPr>
              <a:t>$</a:t>
            </a:r>
            <a:r>
              <a:rPr lang="en-US" b="1" dirty="0" err="1">
                <a:latin typeface="Courier"/>
              </a:rPr>
              <a:t>ra</a:t>
            </a:r>
            <a:r>
              <a:rPr lang="en-US" dirty="0"/>
              <a:t>, so there’s no need to save </a:t>
            </a:r>
            <a:r>
              <a:rPr lang="en-US" b="1" dirty="0">
                <a:latin typeface="Courier"/>
                <a:cs typeface="Courier"/>
              </a:rPr>
              <a:t>$</a:t>
            </a:r>
            <a:r>
              <a:rPr lang="en-US" b="1" dirty="0" err="1">
                <a:latin typeface="Courier"/>
                <a:cs typeface="Courier"/>
              </a:rPr>
              <a:t>ra</a:t>
            </a:r>
            <a:r>
              <a:rPr lang="en-US" dirty="0"/>
              <a:t> onto stack</a:t>
            </a:r>
          </a:p>
          <a:p>
            <a:pPr lvl="1"/>
            <a:r>
              <a:rPr lang="en-US" dirty="0"/>
              <a:t>all variables used in </a:t>
            </a:r>
            <a:r>
              <a:rPr lang="en-US" b="1" dirty="0">
                <a:latin typeface="Courier"/>
              </a:rPr>
              <a:t>main</a:t>
            </a:r>
            <a:r>
              <a:rPr lang="en-US" dirty="0"/>
              <a:t> function are saved registers, so there’s no need to save these onto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(4/5)</a:t>
            </a: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22216"/>
            <a:ext cx="8458200" cy="7810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"/>
              </a:rPr>
              <a:t>mult:</a:t>
            </a:r>
            <a:r>
              <a:rPr lang="en-US" sz="2800" b="1">
                <a:latin typeface="Courier"/>
              </a:rPr>
              <a:t>									add  $t0,$0,$0   	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prod=0</a:t>
            </a:r>
            <a:endParaRPr lang="en-US" sz="2800" b="1"/>
          </a:p>
        </p:txBody>
      </p:sp>
      <p:sp>
        <p:nvSpPr>
          <p:cNvPr id="2079748" name="Rectangle 4"/>
          <p:cNvSpPr>
            <a:spLocks noChangeArrowheads="1"/>
          </p:cNvSpPr>
          <p:nvPr/>
        </p:nvSpPr>
        <p:spPr bwMode="auto">
          <a:xfrm>
            <a:off x="381000" y="1708016"/>
            <a:ext cx="84582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"/>
              </a:rPr>
              <a:t>Loop: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"/>
              </a:rPr>
            </a:br>
            <a:r>
              <a:rPr lang="en-US" sz="28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slt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 $t1,$0,$a1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 &gt; 0?</a:t>
            </a:r>
            <a:r>
              <a:rPr lang="en-US" sz="2800" b="1" i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"/>
              </a:rPr>
            </a:br>
            <a:r>
              <a:rPr lang="en-US" sz="2800" b="1" i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beq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 $t1,$0,Fin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no=&gt;Fin</a:t>
            </a:r>
            <a:r>
              <a:rPr lang="en-US" sz="2800" b="1" dirty="0">
                <a:solidFill>
                  <a:schemeClr val="bg2"/>
                </a:solidFill>
                <a:latin typeface="Courier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"/>
              </a:rPr>
            </a:br>
            <a:r>
              <a:rPr lang="en-US" sz="2800" b="1" dirty="0">
                <a:solidFill>
                  <a:schemeClr val="bg2"/>
                </a:solidFill>
                <a:latin typeface="Courier"/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add  $t0,$t0,$a0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prod+=mc</a:t>
            </a:r>
            <a:br>
              <a:rPr lang="en-US" sz="2800" b="1" i="1" dirty="0">
                <a:solidFill>
                  <a:schemeClr val="bg2"/>
                </a:solidFill>
                <a:latin typeface="Courier"/>
              </a:rPr>
            </a:b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$a1,$a1,-1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-=1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"/>
              </a:rPr>
            </a:br>
            <a:r>
              <a:rPr lang="en-US" sz="2800" b="1" dirty="0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"/>
              </a:rPr>
              <a:t>j</a:t>
            </a:r>
            <a:r>
              <a:rPr lang="en-US" sz="2800" b="1" dirty="0">
                <a:solidFill>
                  <a:schemeClr val="tx1"/>
                </a:solidFill>
                <a:latin typeface="Courier"/>
              </a:rPr>
              <a:t>    Loop          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</a:rPr>
              <a:t> Loop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79749" name="Rectangle 5"/>
          <p:cNvSpPr>
            <a:spLocks noChangeArrowheads="1"/>
          </p:cNvSpPr>
          <p:nvPr/>
        </p:nvSpPr>
        <p:spPr bwMode="auto">
          <a:xfrm>
            <a:off x="304800" y="3841616"/>
            <a:ext cx="84582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"/>
              </a:rPr>
              <a:t>Fin: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</a:rPr>
              <a:t>   add  $v0,$t0,$0    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$v0=prod</a:t>
            </a:r>
            <a:r>
              <a:rPr lang="en-US" sz="2800" b="1" i="1">
                <a:solidFill>
                  <a:schemeClr val="tx1"/>
                </a:solidFill>
                <a:latin typeface="Courier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"/>
              </a:rPr>
            </a:br>
            <a:r>
              <a:rPr lang="en-US" sz="2800" b="1" i="1">
                <a:solidFill>
                  <a:schemeClr val="tx1"/>
                </a:solidFill>
                <a:latin typeface="Courier"/>
              </a:rPr>
              <a:t>   </a:t>
            </a:r>
            <a:r>
              <a:rPr lang="en-US" sz="2800" b="1">
                <a:solidFill>
                  <a:schemeClr val="tx1"/>
                </a:solidFill>
                <a:latin typeface="Courier"/>
              </a:rPr>
              <a:t>jr   $ra           </a:t>
            </a:r>
            <a:r>
              <a:rPr lang="en-US" sz="2800" b="1" i="1">
                <a:solidFill>
                  <a:schemeClr val="bg2"/>
                </a:solidFill>
                <a:latin typeface="Courier"/>
              </a:rPr>
              <a:t># return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auto">
          <a:xfrm>
            <a:off x="2667000" y="4984616"/>
            <a:ext cx="5109893" cy="172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accent2"/>
                </a:solidFill>
                <a:latin typeface="Courier"/>
              </a:rPr>
              <a:t>int mult (int mcand, int mlier){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int product = 0;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while (mlier &gt; 0)  {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 product += mcand;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 mlier -= 1; }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return product;</a:t>
            </a:r>
            <a:br>
              <a:rPr lang="en-US" sz="2000" b="1">
                <a:solidFill>
                  <a:schemeClr val="accent2"/>
                </a:solidFill>
                <a:latin typeface="Courier"/>
              </a:rPr>
            </a:br>
            <a:r>
              <a:rPr lang="en-US" sz="2000" b="1">
                <a:solidFill>
                  <a:schemeClr val="accent2"/>
                </a:solidFill>
                <a:latin typeface="Courier"/>
              </a:rPr>
              <a:t>}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96200" cy="474662"/>
          </a:xfrm>
        </p:spPr>
        <p:txBody>
          <a:bodyPr/>
          <a:lstStyle/>
          <a:p>
            <a:r>
              <a:rPr lang="en-US" dirty="0"/>
              <a:t>Bonus Example: Compile This (5/5)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64175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no </a:t>
            </a:r>
            <a:r>
              <a:rPr lang="en-US" b="1" dirty="0" err="1">
                <a:latin typeface="Courier"/>
              </a:rPr>
              <a:t>jal</a:t>
            </a:r>
            <a:r>
              <a:rPr lang="en-US" dirty="0"/>
              <a:t> calls are made from </a:t>
            </a:r>
            <a:r>
              <a:rPr lang="en-US" b="1" dirty="0" err="1">
                <a:latin typeface="Courier"/>
              </a:rPr>
              <a:t>mult</a:t>
            </a:r>
            <a:r>
              <a:rPr lang="en-US" dirty="0"/>
              <a:t> and we don’t use any saved registers, so we don’t need to save anything onto stack</a:t>
            </a:r>
          </a:p>
          <a:p>
            <a:pPr lvl="1"/>
            <a:r>
              <a:rPr lang="en-US" dirty="0"/>
              <a:t>temp registers are used for intermediate calculations (could have used </a:t>
            </a:r>
            <a:r>
              <a:rPr lang="en-US" dirty="0" err="1"/>
              <a:t>s</a:t>
            </a:r>
            <a:r>
              <a:rPr lang="en-US" dirty="0"/>
              <a:t> registers, but would have to save the caller’s on the stack.)</a:t>
            </a:r>
          </a:p>
          <a:p>
            <a:pPr lvl="1"/>
            <a:r>
              <a:rPr lang="en-US" b="1" dirty="0">
                <a:latin typeface="Courier"/>
              </a:rPr>
              <a:t>$a1</a:t>
            </a:r>
            <a:r>
              <a:rPr lang="en-US" dirty="0"/>
              <a:t> is modified directly (instead of copying into a temp register) since we are free to change it</a:t>
            </a:r>
          </a:p>
          <a:p>
            <a:pPr lvl="1"/>
            <a:r>
              <a:rPr lang="en-US" dirty="0"/>
              <a:t>result is put into </a:t>
            </a:r>
            <a:r>
              <a:rPr lang="en-US" b="1" dirty="0">
                <a:latin typeface="Courier"/>
              </a:rPr>
              <a:t>$v0</a:t>
            </a:r>
            <a:r>
              <a:rPr lang="en-US" dirty="0"/>
              <a:t> before returning (could also have modified </a:t>
            </a:r>
            <a:r>
              <a:rPr lang="en-US" b="1" dirty="0">
                <a:latin typeface="Courier"/>
              </a:rPr>
              <a:t>$v0</a:t>
            </a:r>
            <a:r>
              <a:rPr lang="en-US" dirty="0"/>
              <a:t> directly)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99088"/>
          </a:xfrm>
        </p:spPr>
        <p:txBody>
          <a:bodyPr/>
          <a:lstStyle/>
          <a:p>
            <a:r>
              <a:rPr lang="en-US" dirty="0"/>
              <a:t>Parents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main</a:t>
            </a:r>
            <a:r>
              <a:rPr lang="en-US" dirty="0"/>
              <a:t>) leaving for weekend</a:t>
            </a:r>
          </a:p>
          <a:p>
            <a:r>
              <a:rPr lang="en-US" dirty="0"/>
              <a:t>They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 give keys to the house to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with the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calling conventions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You can trash </a:t>
            </a:r>
            <a:r>
              <a:rPr lang="en-US" u="sng" dirty="0">
                <a:solidFill>
                  <a:schemeClr val="accent1"/>
                </a:solidFill>
              </a:rPr>
              <a:t>the temporary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room(s</a:t>
            </a:r>
            <a:r>
              <a:rPr lang="en-US" dirty="0">
                <a:solidFill>
                  <a:schemeClr val="accent1"/>
                </a:solidFill>
              </a:rPr>
              <a:t>), like the den and basement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if you want, we don’t care about it</a:t>
            </a:r>
          </a:p>
          <a:p>
            <a:pPr lvl="1"/>
            <a:r>
              <a:rPr lang="en-US" u="sng" dirty="0"/>
              <a:t>BUT</a:t>
            </a:r>
            <a:r>
              <a:rPr lang="en-US" dirty="0"/>
              <a:t> you’d better leave the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that we want to </a:t>
            </a:r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for the guests untouched. </a:t>
            </a:r>
            <a:r>
              <a:rPr lang="en-US" dirty="0">
                <a:solidFill>
                  <a:schemeClr val="accent1"/>
                </a:solidFill>
              </a:rPr>
              <a:t>“these rooms better look the same when we return!”</a:t>
            </a:r>
          </a:p>
          <a:p>
            <a:r>
              <a:rPr lang="en-US" dirty="0"/>
              <a:t>Who hasn’t heard this in their life?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Parents leaving for weekend analogy (1/5)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1447800" cy="474663"/>
          </a:xfrm>
        </p:spPr>
        <p:txBody>
          <a:bodyPr/>
          <a:lstStyle/>
          <a:p>
            <a:r>
              <a:rPr lang="en-US"/>
              <a:t>Stack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15925"/>
          </a:xfrm>
        </p:spPr>
        <p:txBody>
          <a:bodyPr/>
          <a:lstStyle/>
          <a:p>
            <a:r>
              <a:rPr lang="en-US"/>
              <a:t>Last In, First Out (LIFO) data structure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9925" y="1863725"/>
            <a:ext cx="1262059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"/>
              </a:rPr>
              <a:t>main ()</a:t>
            </a:r>
          </a:p>
          <a:p>
            <a:r>
              <a:rPr lang="en-US" sz="2000" b="1">
                <a:solidFill>
                  <a:schemeClr val="tx1"/>
                </a:solidFill>
                <a:latin typeface="Courier"/>
              </a:rPr>
              <a:t>{ a(0); </a:t>
            </a:r>
          </a:p>
          <a:p>
            <a:r>
              <a:rPr lang="en-US" sz="2000" b="1">
                <a:solidFill>
                  <a:schemeClr val="tx1"/>
                </a:solidFill>
                <a:latin typeface="Courier"/>
              </a:rPr>
              <a:t>}</a:t>
            </a:r>
            <a:endParaRPr lang="en-US" sz="2000" b="1" i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90600" y="26670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"/>
              </a:rPr>
              <a:t>void a (int m)</a:t>
            </a:r>
          </a:p>
          <a:p>
            <a:r>
              <a:rPr lang="en-US" sz="2000" b="1">
                <a:latin typeface="Courier"/>
              </a:rPr>
              <a:t>{ b(1); </a:t>
            </a:r>
          </a:p>
          <a:p>
            <a:r>
              <a:rPr lang="en-US" sz="2000" b="1">
                <a:latin typeface="Courier"/>
              </a:rPr>
              <a:t>}</a:t>
            </a:r>
            <a:endParaRPr lang="en-US" sz="2000" b="1" i="1">
              <a:latin typeface="Courier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219200" y="35052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Courier"/>
              </a:rPr>
              <a:t>void b (int n)</a:t>
            </a:r>
          </a:p>
          <a:p>
            <a:r>
              <a:rPr lang="en-US" sz="2000" b="1">
                <a:solidFill>
                  <a:schemeClr val="accent2"/>
                </a:solidFill>
                <a:latin typeface="Courier"/>
              </a:rPr>
              <a:t>{ c(2); </a:t>
            </a:r>
          </a:p>
          <a:p>
            <a:r>
              <a:rPr lang="en-US" sz="2000" b="1">
                <a:solidFill>
                  <a:schemeClr val="accent2"/>
                </a:solidFill>
                <a:latin typeface="Courier"/>
              </a:rPr>
              <a:t>}</a:t>
            </a:r>
            <a:endParaRPr lang="en-US" sz="2000" b="1" i="1">
              <a:solidFill>
                <a:schemeClr val="accent2"/>
              </a:solidFill>
              <a:latin typeface="Courier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47800" y="43434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6"/>
                </a:solidFill>
                <a:latin typeface="Courier"/>
              </a:rPr>
              <a:t>void c (int o)</a:t>
            </a:r>
          </a:p>
          <a:p>
            <a:r>
              <a:rPr lang="en-US" sz="2000" b="1">
                <a:solidFill>
                  <a:schemeClr val="accent6"/>
                </a:solidFill>
                <a:latin typeface="Courier"/>
              </a:rPr>
              <a:t>{ d(3); </a:t>
            </a:r>
          </a:p>
          <a:p>
            <a:r>
              <a:rPr lang="en-US" sz="2000" b="1">
                <a:solidFill>
                  <a:schemeClr val="accent6"/>
                </a:solidFill>
                <a:latin typeface="Courier"/>
              </a:rPr>
              <a:t>}</a:t>
            </a:r>
            <a:endParaRPr lang="en-US" sz="2000" b="1" i="1">
              <a:solidFill>
                <a:schemeClr val="accent6"/>
              </a:solidFill>
              <a:latin typeface="Courier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600200" y="51054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3"/>
                </a:solidFill>
                <a:latin typeface="Courier"/>
              </a:rPr>
              <a:t>void d (int p)</a:t>
            </a:r>
          </a:p>
          <a:p>
            <a:r>
              <a:rPr lang="en-US" sz="2000" b="1">
                <a:solidFill>
                  <a:schemeClr val="accent3"/>
                </a:solidFill>
                <a:latin typeface="Courier"/>
              </a:rPr>
              <a:t>{ </a:t>
            </a:r>
          </a:p>
          <a:p>
            <a:r>
              <a:rPr lang="en-US" sz="2000" b="1">
                <a:solidFill>
                  <a:schemeClr val="accent3"/>
                </a:solidFill>
                <a:latin typeface="Courier"/>
              </a:rPr>
              <a:t>}</a:t>
            </a:r>
            <a:endParaRPr lang="en-US" sz="2000" b="1" i="1">
              <a:solidFill>
                <a:schemeClr val="accent3"/>
              </a:solidFill>
              <a:latin typeface="Courier"/>
            </a:endParaRPr>
          </a:p>
        </p:txBody>
      </p:sp>
      <p:sp>
        <p:nvSpPr>
          <p:cNvPr id="1709065" name="Rectangle 9" descr="Large grid"/>
          <p:cNvSpPr>
            <a:spLocks noChangeArrowheads="1"/>
          </p:cNvSpPr>
          <p:nvPr/>
        </p:nvSpPr>
        <p:spPr bwMode="auto">
          <a:xfrm>
            <a:off x="6400800" y="1981200"/>
            <a:ext cx="1143000" cy="7620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477000" y="1524000"/>
            <a:ext cx="833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stack</a:t>
            </a:r>
          </a:p>
        </p:txBody>
      </p:sp>
      <p:sp>
        <p:nvSpPr>
          <p:cNvPr id="1709067" name="Rectangle 11" descr="Large grid"/>
          <p:cNvSpPr>
            <a:spLocks noChangeArrowheads="1"/>
          </p:cNvSpPr>
          <p:nvPr/>
        </p:nvSpPr>
        <p:spPr bwMode="auto">
          <a:xfrm>
            <a:off x="6400800" y="2743200"/>
            <a:ext cx="1143000" cy="838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68" name="Rectangle 12" descr="Large grid"/>
          <p:cNvSpPr>
            <a:spLocks noChangeArrowheads="1"/>
          </p:cNvSpPr>
          <p:nvPr/>
        </p:nvSpPr>
        <p:spPr bwMode="auto">
          <a:xfrm>
            <a:off x="6400800" y="3581400"/>
            <a:ext cx="1143000" cy="8382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69" name="Rectangle 13" descr="Large grid"/>
          <p:cNvSpPr>
            <a:spLocks noChangeArrowheads="1"/>
          </p:cNvSpPr>
          <p:nvPr/>
        </p:nvSpPr>
        <p:spPr bwMode="auto">
          <a:xfrm>
            <a:off x="6400800" y="4419600"/>
            <a:ext cx="1143000" cy="8382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70" name="Rectangle 14" descr="Large grid"/>
          <p:cNvSpPr>
            <a:spLocks noChangeArrowheads="1"/>
          </p:cNvSpPr>
          <p:nvPr/>
        </p:nvSpPr>
        <p:spPr bwMode="auto">
          <a:xfrm>
            <a:off x="6400800" y="5257800"/>
            <a:ext cx="1143000" cy="838200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191000" y="2514600"/>
            <a:ext cx="2133600" cy="396875"/>
            <a:chOff x="2640" y="1584"/>
            <a:chExt cx="1344" cy="250"/>
          </a:xfrm>
        </p:grpSpPr>
        <p:sp>
          <p:nvSpPr>
            <p:cNvPr id="29734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113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/>
                <a:t>Stack Pointer</a:t>
              </a:r>
            </a:p>
          </p:txBody>
        </p:sp>
        <p:sp>
          <p:nvSpPr>
            <p:cNvPr id="29735" name="Line 17"/>
            <p:cNvSpPr>
              <a:spLocks noChangeShapeType="1"/>
            </p:cNvSpPr>
            <p:nvPr/>
          </p:nvSpPr>
          <p:spPr bwMode="auto">
            <a:xfrm>
              <a:off x="3792" y="1728"/>
              <a:ext cx="19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62400" y="2438400"/>
            <a:ext cx="2362200" cy="1311275"/>
            <a:chOff x="2496" y="1536"/>
            <a:chExt cx="1488" cy="826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32" name="Text Box 20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33" name="Line 21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31" name="Rectangle 22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962400" y="3276600"/>
            <a:ext cx="2362200" cy="1311275"/>
            <a:chOff x="2496" y="1536"/>
            <a:chExt cx="1488" cy="826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8" name="Text Box 25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9" name="Line 26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27" name="Rectangle 27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962400" y="4114800"/>
            <a:ext cx="2362200" cy="1311275"/>
            <a:chOff x="2496" y="1536"/>
            <a:chExt cx="1488" cy="826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4" name="Text Box 30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5" name="Line 31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23" name="Rectangle 32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3962400" y="4953000"/>
            <a:ext cx="2362200" cy="1311275"/>
            <a:chOff x="2496" y="1536"/>
            <a:chExt cx="1488" cy="826"/>
          </a:xfrm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0" name="Text Box 35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1" name="Line 36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9" name="Rectangle 37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16" name="Line 38"/>
          <p:cNvSpPr>
            <a:spLocks noChangeShapeType="1"/>
          </p:cNvSpPr>
          <p:nvPr/>
        </p:nvSpPr>
        <p:spPr bwMode="auto">
          <a:xfrm>
            <a:off x="8061325" y="2895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Text Box 39"/>
          <p:cNvSpPr txBox="1">
            <a:spLocks noChangeArrowheads="1"/>
          </p:cNvSpPr>
          <p:nvPr/>
        </p:nvSpPr>
        <p:spPr bwMode="auto">
          <a:xfrm>
            <a:off x="7680325" y="1905000"/>
            <a:ext cx="108267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Stack grows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0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0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0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0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5" grpId="0" animBg="1"/>
      <p:bldP spid="1709067" grpId="0" animBg="1"/>
      <p:bldP spid="1709068" grpId="0" animBg="1"/>
      <p:bldP spid="1709069" grpId="0" animBg="1"/>
      <p:bldP spid="170907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68950"/>
          </a:xfrm>
        </p:spPr>
        <p:txBody>
          <a:bodyPr/>
          <a:lstStyle/>
          <a:p>
            <a:r>
              <a:rPr lang="en-US"/>
              <a:t>Kid now “owns” rooms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/>
              <a:t>)</a:t>
            </a:r>
          </a:p>
          <a:p>
            <a:r>
              <a:rPr lang="en-US"/>
              <a:t>Kid wants to use the </a:t>
            </a:r>
            <a:r>
              <a:rPr lang="en-US">
                <a:solidFill>
                  <a:schemeClr val="accent1"/>
                </a:solidFill>
              </a:rPr>
              <a:t>saved</a:t>
            </a:r>
            <a:r>
              <a:rPr lang="en-US"/>
              <a:t> rooms for a wild, wild party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/>
              <a:t>)</a:t>
            </a:r>
          </a:p>
          <a:p>
            <a:r>
              <a:rPr lang="en-US"/>
              <a:t>What does kid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/>
              <a:t>) do?</a:t>
            </a:r>
          </a:p>
          <a:p>
            <a:pPr lvl="1"/>
            <a:r>
              <a:rPr lang="en-US"/>
              <a:t>Kid takes what was in these rooms and puts them in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/>
              <a:t>)</a:t>
            </a:r>
          </a:p>
          <a:p>
            <a:pPr lvl="1"/>
            <a:r>
              <a:rPr lang="en-US"/>
              <a:t>Kid throws the party, </a:t>
            </a:r>
            <a:r>
              <a:rPr lang="en-US">
                <a:solidFill>
                  <a:srgbClr val="008000"/>
                </a:solidFill>
              </a:rPr>
              <a:t>trashes everything</a:t>
            </a:r>
            <a:r>
              <a:rPr lang="en-US"/>
              <a:t> (except garage, who ever goes in there?)</a:t>
            </a:r>
          </a:p>
          <a:p>
            <a:pPr lvl="1"/>
            <a:r>
              <a:rPr lang="en-US"/>
              <a:t>Kid restores the rooms the parents wanted</a:t>
            </a:r>
            <a:r>
              <a:rPr lang="en-US">
                <a:solidFill>
                  <a:schemeClr val="accent1"/>
                </a:solidFill>
              </a:rPr>
              <a:t> saved after the party</a:t>
            </a:r>
            <a:r>
              <a:rPr lang="en-US"/>
              <a:t> by </a:t>
            </a:r>
            <a:r>
              <a:rPr lang="en-US">
                <a:solidFill>
                  <a:schemeClr val="accent1"/>
                </a:solidFill>
              </a:rPr>
              <a:t>replacing the items from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(2/5)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51450"/>
          </a:xfrm>
        </p:spPr>
        <p:txBody>
          <a:bodyPr/>
          <a:lstStyle/>
          <a:p>
            <a:r>
              <a:rPr lang="en-US" dirty="0"/>
              <a:t>Same scenario, except </a:t>
            </a:r>
            <a:r>
              <a:rPr lang="en-US" u="sng" dirty="0"/>
              <a:t>before</a:t>
            </a:r>
            <a:r>
              <a:rPr lang="en-US" dirty="0"/>
              <a:t> parents return and kid replaces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rooms…</a:t>
            </a:r>
          </a:p>
          <a:p>
            <a:r>
              <a:rPr lang="en-US" dirty="0"/>
              <a:t>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has left valuable stuff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data</a:t>
            </a:r>
            <a:r>
              <a:rPr lang="en-US" dirty="0"/>
              <a:t>) all over.</a:t>
            </a:r>
          </a:p>
          <a:p>
            <a:pPr lvl="1"/>
            <a:r>
              <a:rPr lang="en-US" dirty="0"/>
              <a:t>Kid’s friend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another 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wants the house for a party when the </a:t>
            </a:r>
            <a:r>
              <a:rPr lang="en-US" u="sng" dirty="0"/>
              <a:t>kid</a:t>
            </a:r>
            <a:r>
              <a:rPr lang="en-US" dirty="0"/>
              <a:t> is away</a:t>
            </a:r>
          </a:p>
          <a:p>
            <a:pPr lvl="1"/>
            <a:r>
              <a:rPr lang="en-US" dirty="0"/>
              <a:t>Kid knows that friend might </a:t>
            </a:r>
            <a:r>
              <a:rPr lang="en-US" dirty="0">
                <a:solidFill>
                  <a:schemeClr val="accent1"/>
                </a:solidFill>
              </a:rPr>
              <a:t>trash the place </a:t>
            </a:r>
            <a:r>
              <a:rPr lang="en-US" dirty="0"/>
              <a:t>destroying valuable stuff!</a:t>
            </a:r>
          </a:p>
          <a:p>
            <a:pPr lvl="1"/>
            <a:r>
              <a:rPr lang="en-US" dirty="0"/>
              <a:t>Kid remembers rule parents taught and now becomes the “heavy”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), instructing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on good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conventions</a:t>
            </a:r>
            <a:r>
              <a:rPr lang="en-US" dirty="0"/>
              <a:t>) of house.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(3/5)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1450"/>
          </a:xfrm>
        </p:spPr>
        <p:txBody>
          <a:bodyPr/>
          <a:lstStyle/>
          <a:p>
            <a:r>
              <a:rPr lang="en-US" dirty="0"/>
              <a:t>If kid had data in </a:t>
            </a:r>
            <a:r>
              <a:rPr lang="en-US" dirty="0">
                <a:solidFill>
                  <a:schemeClr val="accent1"/>
                </a:solidFill>
              </a:rPr>
              <a:t>temporary rooms </a:t>
            </a:r>
            <a:r>
              <a:rPr lang="en-US" dirty="0"/>
              <a:t>(which were going to be trashed), there are three options:</a:t>
            </a:r>
          </a:p>
          <a:p>
            <a:pPr lvl="1"/>
            <a:r>
              <a:rPr lang="en-US" dirty="0"/>
              <a:t>Move items directly to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Move items to </a:t>
            </a:r>
            <a:r>
              <a:rPr lang="en-US" dirty="0">
                <a:solidFill>
                  <a:schemeClr val="accent1"/>
                </a:solidFill>
              </a:rPr>
              <a:t>saved rooms</a:t>
            </a:r>
            <a:r>
              <a:rPr lang="en-US" dirty="0"/>
              <a:t> whose contents have already been moved to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Optimize lifestyle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code</a:t>
            </a:r>
            <a:r>
              <a:rPr lang="en-US" dirty="0"/>
              <a:t>) so that the amount you’ve got to </a:t>
            </a:r>
            <a:r>
              <a:rPr lang="en-US" dirty="0" err="1"/>
              <a:t>shlep</a:t>
            </a:r>
            <a:r>
              <a:rPr lang="en-US" dirty="0"/>
              <a:t> stuff back and forth from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is </a:t>
            </a:r>
            <a:r>
              <a:rPr lang="en-US" dirty="0" smtClean="0"/>
              <a:t>minimized.</a:t>
            </a:r>
          </a:p>
          <a:p>
            <a:pPr lvl="2"/>
            <a:r>
              <a:rPr lang="en-US" dirty="0" smtClean="0"/>
              <a:t>Mantra: “Minimize register footprint”</a:t>
            </a:r>
          </a:p>
          <a:p>
            <a:r>
              <a:rPr lang="en-US" dirty="0"/>
              <a:t>Otherwise: “Dude, where’s my data?!”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(4/5)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8950"/>
          </a:xfrm>
        </p:spPr>
        <p:txBody>
          <a:bodyPr/>
          <a:lstStyle/>
          <a:p>
            <a:r>
              <a:rPr lang="en-US" u="sng" dirty="0"/>
              <a:t>Friend</a:t>
            </a:r>
            <a:r>
              <a:rPr lang="en-US" dirty="0"/>
              <a:t>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Friend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Friend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Friend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garage)</a:t>
            </a:r>
          </a:p>
          <a:p>
            <a:pPr lvl="1"/>
            <a:r>
              <a:rPr lang="en-US" dirty="0"/>
              <a:t>Friend restores the rooms the kid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(5/5)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1851025"/>
          </a:xfrm>
        </p:spPr>
        <p:txBody>
          <a:bodyPr/>
          <a:lstStyle/>
          <a:p>
            <a:r>
              <a:rPr lang="en-US" dirty="0"/>
              <a:t>Move (shift) all the bits in a word to the left or right by a number of bits.</a:t>
            </a:r>
          </a:p>
          <a:p>
            <a:pPr lvl="1"/>
            <a:r>
              <a:rPr lang="en-US" dirty="0"/>
              <a:t>Example: shift right 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0001 0010 0011 0100 0101 0110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5257800"/>
            <a:ext cx="7010400" cy="762000"/>
            <a:chOff x="672" y="3312"/>
            <a:chExt cx="4416" cy="480"/>
          </a:xfrm>
        </p:grpSpPr>
        <p:sp>
          <p:nvSpPr>
            <p:cNvPr id="2042885" name="Line 5"/>
            <p:cNvSpPr>
              <a:spLocks noChangeShapeType="1"/>
            </p:cNvSpPr>
            <p:nvPr/>
          </p:nvSpPr>
          <p:spPr bwMode="auto">
            <a:xfrm flipH="1">
              <a:off x="672" y="3312"/>
              <a:ext cx="1056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886" name="Line 6"/>
            <p:cNvSpPr>
              <a:spLocks noChangeShapeType="1"/>
            </p:cNvSpPr>
            <p:nvPr/>
          </p:nvSpPr>
          <p:spPr bwMode="auto">
            <a:xfrm flipH="1">
              <a:off x="3984" y="3312"/>
              <a:ext cx="1104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2888" name="Line 8"/>
          <p:cNvSpPr>
            <a:spLocks noChangeShapeType="1"/>
          </p:cNvSpPr>
          <p:nvPr/>
        </p:nvSpPr>
        <p:spPr bwMode="auto">
          <a:xfrm>
            <a:off x="990600" y="3048000"/>
            <a:ext cx="180934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89" name="Line 9"/>
          <p:cNvSpPr>
            <a:spLocks noChangeShapeType="1"/>
          </p:cNvSpPr>
          <p:nvPr/>
        </p:nvSpPr>
        <p:spPr bwMode="auto">
          <a:xfrm>
            <a:off x="6343245" y="3048000"/>
            <a:ext cx="173395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90" name="Rectangle 10"/>
          <p:cNvSpPr>
            <a:spLocks noChangeArrowheads="1"/>
          </p:cNvSpPr>
          <p:nvPr/>
        </p:nvSpPr>
        <p:spPr bwMode="auto">
          <a:xfrm>
            <a:off x="457200" y="3886200"/>
            <a:ext cx="8077200" cy="1374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0001 0010 0011 0100 0101 0110</a:t>
            </a:r>
            <a:endParaRPr lang="en-US" sz="2400" b="1" dirty="0">
              <a:solidFill>
                <a:srgbClr val="0D407F"/>
              </a:solidFill>
              <a:latin typeface="Courier"/>
              <a:ea typeface="ＭＳ Ｐゴシック" pitchFamily="-112" charset="-128"/>
              <a:cs typeface="Courier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 </a:t>
            </a:r>
            <a:r>
              <a:rPr lang="en-US" sz="26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Example: shift left 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bg2"/>
                </a:solidFill>
                <a:latin typeface="Courier"/>
                <a:ea typeface="ＭＳ Ｐゴシック" pitchFamily="-112" charset="-128"/>
                <a:cs typeface="Courier"/>
              </a:rPr>
              <a:t>0001 0010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0011 0100 0101 0110 0111 1000</a:t>
            </a:r>
            <a:endParaRPr lang="en-US" sz="2400" b="1" dirty="0">
              <a:solidFill>
                <a:srgbClr val="0D407F"/>
              </a:solidFill>
              <a:latin typeface="Courier"/>
              <a:ea typeface="ＭＳ Ｐゴシック" pitchFamily="-112" charset="-128"/>
              <a:cs typeface="Courier"/>
            </a:endParaRPr>
          </a:p>
        </p:txBody>
      </p:sp>
      <p:sp>
        <p:nvSpPr>
          <p:cNvPr id="2042891" name="Rectangle 11"/>
          <p:cNvSpPr>
            <a:spLocks noChangeArrowheads="1"/>
          </p:cNvSpPr>
          <p:nvPr/>
        </p:nvSpPr>
        <p:spPr bwMode="auto">
          <a:xfrm>
            <a:off x="457200" y="6062663"/>
            <a:ext cx="8077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0011 0100 0101 0110 0111 1000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0000 0000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(review)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94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/>
              <a:t>Shift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1   2,3,4</a:t>
            </a:r>
            <a:endParaRPr lang="en-US" sz="2400" dirty="0" smtClean="0"/>
          </a:p>
          <a:p>
            <a:pPr lvl="1">
              <a:lnSpc>
                <a:spcPct val="75000"/>
              </a:lnSpc>
              <a:buNone/>
            </a:pPr>
            <a:r>
              <a:rPr lang="en-US" sz="2400" dirty="0" smtClean="0"/>
              <a:t>…where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4) shift amount (constant &lt; 32)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MIPS shift instructions: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sz="2400" dirty="0"/>
              <a:t> (shift left logical): shifts left and </a:t>
            </a:r>
            <a:r>
              <a:rPr lang="en-US" sz="2400" u="sng" dirty="0"/>
              <a:t>fills emptied bits with 0s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2.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srl</a:t>
            </a:r>
            <a:r>
              <a:rPr lang="en-US" sz="2400" dirty="0"/>
              <a:t> (shift right logical): shifts right and </a:t>
            </a:r>
            <a:r>
              <a:rPr lang="en-US" sz="2400" u="sng" dirty="0"/>
              <a:t>fills emptied bits with 0s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3.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</a:rPr>
              <a:t>sra</a:t>
            </a:r>
            <a:r>
              <a:rPr lang="en-US" sz="2400" dirty="0"/>
              <a:t> (shift right arithmetic): shifts right and </a:t>
            </a:r>
            <a:r>
              <a:rPr lang="en-US" sz="2400" u="sng" dirty="0">
                <a:solidFill>
                  <a:schemeClr val="accent1"/>
                </a:solidFill>
              </a:rPr>
              <a:t>fills emptied bits by sign extending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Example: shift right </a:t>
            </a:r>
            <a:r>
              <a:rPr lang="en-US" dirty="0" smtClean="0"/>
              <a:t>arithmetic </a:t>
            </a:r>
            <a:r>
              <a:rPr lang="en-US" dirty="0"/>
              <a:t>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0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001 0010 0011 0100 0101 0110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572000"/>
            <a:ext cx="7086600" cy="838200"/>
            <a:chOff x="672" y="2592"/>
            <a:chExt cx="4464" cy="528"/>
          </a:xfrm>
        </p:grpSpPr>
        <p:sp>
          <p:nvSpPr>
            <p:cNvPr id="2046981" name="Line 5"/>
            <p:cNvSpPr>
              <a:spLocks noChangeShapeType="1"/>
            </p:cNvSpPr>
            <p:nvPr/>
          </p:nvSpPr>
          <p:spPr bwMode="auto">
            <a:xfrm>
              <a:off x="67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2" name="Line 6"/>
            <p:cNvSpPr>
              <a:spLocks noChangeShapeType="1"/>
            </p:cNvSpPr>
            <p:nvPr/>
          </p:nvSpPr>
          <p:spPr bwMode="auto">
            <a:xfrm>
              <a:off x="403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2133600"/>
            <a:ext cx="7086600" cy="838200"/>
            <a:chOff x="672" y="1152"/>
            <a:chExt cx="4464" cy="528"/>
          </a:xfrm>
        </p:grpSpPr>
        <p:sp>
          <p:nvSpPr>
            <p:cNvPr id="2046984" name="Line 8"/>
            <p:cNvSpPr>
              <a:spLocks noChangeShapeType="1"/>
            </p:cNvSpPr>
            <p:nvPr/>
          </p:nvSpPr>
          <p:spPr bwMode="auto">
            <a:xfrm>
              <a:off x="67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5" name="Line 9"/>
            <p:cNvSpPr>
              <a:spLocks noChangeShapeType="1"/>
            </p:cNvSpPr>
            <p:nvPr/>
          </p:nvSpPr>
          <p:spPr bwMode="auto">
            <a:xfrm>
              <a:off x="403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533400" y="2971800"/>
            <a:ext cx="7848600" cy="148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0001 0010 0011 0100 0101 0110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 Example: shift right </a:t>
            </a:r>
            <a:r>
              <a:rPr lang="en-US" sz="30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arithmetic </a:t>
            </a: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001 0010 0011 0100 0101 0110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"/>
                <a:ea typeface="ＭＳ Ｐゴシック" pitchFamily="-112" charset="-128"/>
                <a:cs typeface="Courier"/>
              </a:rPr>
              <a:t>0111 1000</a:t>
            </a:r>
          </a:p>
        </p:txBody>
      </p:sp>
      <p:sp>
        <p:nvSpPr>
          <p:cNvPr id="2046987" name="Rectangle 11"/>
          <p:cNvSpPr>
            <a:spLocks noChangeArrowheads="1"/>
          </p:cNvSpPr>
          <p:nvPr/>
        </p:nvSpPr>
        <p:spPr bwMode="auto">
          <a:xfrm>
            <a:off x="533400" y="54102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"/>
                <a:ea typeface="ＭＳ Ｐゴシック" pitchFamily="-112" charset="-128"/>
                <a:cs typeface="Courier"/>
              </a:rPr>
              <a:t>1111 1111</a:t>
            </a:r>
            <a:r>
              <a:rPr lang="en-US" sz="2400" b="1" dirty="0">
                <a:solidFill>
                  <a:srgbClr val="0D407F"/>
                </a:solidFill>
                <a:latin typeface="Courier"/>
                <a:ea typeface="ＭＳ Ｐゴシック" pitchFamily="-112" charset="-128"/>
                <a:cs typeface="Courier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"/>
                <a:ea typeface="ＭＳ Ｐゴシック" pitchFamily="-112" charset="-128"/>
                <a:cs typeface="Courier"/>
              </a:rPr>
              <a:t>1001 0010 0011 0100 0101 0110</a:t>
            </a:r>
          </a:p>
        </p:txBody>
      </p:sp>
      <p:sp>
        <p:nvSpPr>
          <p:cNvPr id="2046988" name="AutoShape 12"/>
          <p:cNvSpPr>
            <a:spLocks noChangeArrowheads="1"/>
          </p:cNvSpPr>
          <p:nvPr/>
        </p:nvSpPr>
        <p:spPr bwMode="auto">
          <a:xfrm>
            <a:off x="457200" y="414655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6989" name="AutoShape 13"/>
          <p:cNvSpPr>
            <a:spLocks noChangeArrowheads="1"/>
          </p:cNvSpPr>
          <p:nvPr/>
        </p:nvSpPr>
        <p:spPr bwMode="auto">
          <a:xfrm>
            <a:off x="304800" y="17526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56200"/>
          </a:xfrm>
        </p:spPr>
        <p:txBody>
          <a:bodyPr/>
          <a:lstStyle/>
          <a:p>
            <a:r>
              <a:rPr lang="en-US" dirty="0"/>
              <a:t>Since shifting may be faster than multiplication, a good compiler usually notices when C code multiplies by a power of 2 and compiles it to a shift instruction: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"/>
              </a:rPr>
              <a:t>a *= 8;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(in C)</a:t>
            </a:r>
          </a:p>
          <a:p>
            <a:pPr lvl="1">
              <a:buFontTx/>
              <a:buNone/>
            </a:pPr>
            <a:r>
              <a:rPr lang="en-US" dirty="0"/>
              <a:t>would compile to:</a:t>
            </a:r>
          </a:p>
          <a:p>
            <a:pPr lvl="1">
              <a:buFontTx/>
              <a:buNone/>
            </a:pPr>
            <a:r>
              <a:rPr lang="en-US" b="1" dirty="0" err="1">
                <a:solidFill>
                  <a:schemeClr val="accent2"/>
                </a:solidFill>
                <a:latin typeface="Courier"/>
              </a:rPr>
              <a:t>sll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   $s0,$s0,3 </a:t>
            </a:r>
            <a:r>
              <a:rPr lang="en-US" dirty="0"/>
              <a:t>(in MIPS)</a:t>
            </a:r>
          </a:p>
          <a:p>
            <a:r>
              <a:rPr lang="en-US" dirty="0"/>
              <a:t>Likewise, shift right to divide by powers of 2 (rounds towards -</a:t>
            </a:r>
            <a:r>
              <a:rPr lang="en-US" sz="4000" dirty="0" err="1">
                <a:sym typeface="Symbol" pitchFamily="-112" charset="2"/>
              </a:rPr>
              <a:t>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to use </a:t>
            </a:r>
            <a:r>
              <a:rPr lang="en-US" b="1" dirty="0" err="1">
                <a:solidFill>
                  <a:schemeClr val="accent2"/>
                </a:solidFill>
                <a:latin typeface="Courier"/>
              </a:rPr>
              <a:t>sra</a:t>
            </a:r>
            <a:endParaRPr lang="en-US" b="1" dirty="0">
              <a:solidFill>
                <a:schemeClr val="accent2"/>
              </a:solidFill>
              <a:latin typeface="Courie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027112"/>
            <a:ext cx="8839200" cy="5678488"/>
          </a:xfrm>
        </p:spPr>
        <p:txBody>
          <a:bodyPr/>
          <a:lstStyle/>
          <a:p>
            <a:r>
              <a:rPr lang="en-US"/>
              <a:t>Pointers in C allow access to deallocated memory, leading to hard-to-find bugs !</a:t>
            </a:r>
          </a:p>
          <a:p>
            <a:pPr marL="508000" lvl="1">
              <a:buFontTx/>
              <a:buNone/>
            </a:pPr>
            <a:r>
              <a:rPr lang="en-US" b="1">
                <a:latin typeface="Courier"/>
              </a:rPr>
              <a:t>int *ptr () {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int y;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y = 3;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return &amp;y; }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main () {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int *stackAddr,content; 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stackAddr = ptr();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content = *stackAddr;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</a:t>
            </a:r>
            <a:r>
              <a:rPr lang="en-US" b="1">
                <a:solidFill>
                  <a:schemeClr val="tx1"/>
                </a:solidFill>
                <a:latin typeface="Courier"/>
              </a:rPr>
              <a:t>printf("%d", content);  </a:t>
            </a:r>
            <a:r>
              <a:rPr lang="en-US" b="1">
                <a:solidFill>
                  <a:schemeClr val="tx1">
                    <a:lumMod val="75000"/>
                  </a:schemeClr>
                </a:solidFill>
                <a:latin typeface="Courier"/>
              </a:rPr>
              <a:t>/* 3 */</a:t>
            </a:r>
            <a:r>
              <a:rPr lang="en-US" b="1">
                <a:latin typeface="Courier"/>
              </a:rPr>
              <a:t/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content = *stackAddr;</a:t>
            </a:r>
            <a:br>
              <a:rPr lang="en-US" b="1">
                <a:latin typeface="Courier"/>
              </a:rPr>
            </a:br>
            <a:r>
              <a:rPr lang="en-US" b="1">
                <a:latin typeface="Courier"/>
              </a:rPr>
              <a:t>	</a:t>
            </a:r>
            <a:r>
              <a:rPr lang="en-US" b="1">
                <a:solidFill>
                  <a:srgbClr val="FFFFFF"/>
                </a:solidFill>
                <a:latin typeface="Courier"/>
              </a:rPr>
              <a:t>printf("%d", content); </a:t>
            </a:r>
            <a:r>
              <a:rPr lang="en-US" b="1">
                <a:latin typeface="Courier"/>
              </a:rPr>
              <a:t>}</a:t>
            </a:r>
            <a:r>
              <a:rPr lang="en-US" b="1">
                <a:solidFill>
                  <a:srgbClr val="BFBFBF"/>
                </a:solidFill>
                <a:latin typeface="Courier"/>
              </a:rPr>
              <a:t>/*13451514 */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11137"/>
            <a:ext cx="8229600" cy="474663"/>
          </a:xfrm>
        </p:spPr>
        <p:txBody>
          <a:bodyPr/>
          <a:lstStyle/>
          <a:p>
            <a:r>
              <a:rPr lang="en-US"/>
              <a:t>Who cares about stack management?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14713" y="2071687"/>
            <a:ext cx="1995488" cy="2001838"/>
            <a:chOff x="2151" y="1152"/>
            <a:chExt cx="1257" cy="126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592" y="1152"/>
              <a:ext cx="816" cy="528"/>
              <a:chOff x="4608" y="3312"/>
              <a:chExt cx="816" cy="528"/>
            </a:xfrm>
          </p:grpSpPr>
          <p:sp>
            <p:nvSpPr>
              <p:cNvPr id="31770" name="Rectangle 6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816" cy="52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1" name="Text Box 7"/>
              <p:cNvSpPr txBox="1">
                <a:spLocks noChangeArrowheads="1"/>
              </p:cNvSpPr>
              <p:nvPr/>
            </p:nvSpPr>
            <p:spPr bwMode="auto">
              <a:xfrm>
                <a:off x="4656" y="3408"/>
                <a:ext cx="60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main</a:t>
                </a:r>
                <a:endParaRPr lang="en-US" sz="2000"/>
              </a:p>
            </p:txBody>
          </p:sp>
        </p:grpSp>
        <p:sp>
          <p:nvSpPr>
            <p:cNvPr id="31765" name="Rectangle 8"/>
            <p:cNvSpPr>
              <a:spLocks noChangeArrowheads="1"/>
            </p:cNvSpPr>
            <p:nvPr/>
          </p:nvSpPr>
          <p:spPr bwMode="auto">
            <a:xfrm>
              <a:off x="2592" y="1680"/>
              <a:ext cx="816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6" name="Text Box 9"/>
            <p:cNvSpPr txBox="1">
              <a:spLocks noChangeArrowheads="1"/>
            </p:cNvSpPr>
            <p:nvPr/>
          </p:nvSpPr>
          <p:spPr bwMode="auto">
            <a:xfrm>
              <a:off x="2592" y="1680"/>
              <a:ext cx="763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ptr()</a:t>
              </a:r>
              <a:br>
                <a:rPr lang="en-US" sz="2800"/>
              </a:br>
              <a:r>
                <a:rPr lang="en-US" sz="2800"/>
                <a:t>(y==3)</a:t>
              </a:r>
              <a:endParaRPr lang="en-US" sz="2000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151" y="2180"/>
              <a:ext cx="432" cy="233"/>
              <a:chOff x="2103" y="945"/>
              <a:chExt cx="432" cy="233"/>
            </a:xfrm>
          </p:grpSpPr>
          <p:sp>
            <p:nvSpPr>
              <p:cNvPr id="31768" name="Text Box 11"/>
              <p:cNvSpPr txBox="1">
                <a:spLocks noChangeArrowheads="1"/>
              </p:cNvSpPr>
              <p:nvPr/>
            </p:nvSpPr>
            <p:spPr bwMode="auto">
              <a:xfrm>
                <a:off x="2103" y="945"/>
                <a:ext cx="31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SP</a:t>
                </a:r>
                <a:endParaRPr lang="en-US" sz="1400"/>
              </a:p>
            </p:txBody>
          </p:sp>
          <p:sp>
            <p:nvSpPr>
              <p:cNvPr id="31769" name="Line 12"/>
              <p:cNvSpPr>
                <a:spLocks noChangeShapeType="1"/>
              </p:cNvSpPr>
              <p:nvPr/>
            </p:nvSpPr>
            <p:spPr bwMode="auto">
              <a:xfrm>
                <a:off x="2391" y="107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080606" y="2072071"/>
            <a:ext cx="1295400" cy="838200"/>
            <a:chOff x="4608" y="3312"/>
            <a:chExt cx="816" cy="528"/>
          </a:xfrm>
        </p:grpSpPr>
        <p:sp>
          <p:nvSpPr>
            <p:cNvPr id="31762" name="Rectangle 14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Text Box 15"/>
            <p:cNvSpPr txBox="1">
              <a:spLocks noChangeArrowheads="1"/>
            </p:cNvSpPr>
            <p:nvPr/>
          </p:nvSpPr>
          <p:spPr bwMode="auto">
            <a:xfrm>
              <a:off x="4656" y="3408"/>
              <a:ext cx="60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main</a:t>
              </a:r>
              <a:endParaRPr lang="en-US" sz="20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432919" y="2716597"/>
            <a:ext cx="647702" cy="369888"/>
            <a:chOff x="3336" y="982"/>
            <a:chExt cx="408" cy="233"/>
          </a:xfrm>
        </p:grpSpPr>
        <p:sp>
          <p:nvSpPr>
            <p:cNvPr id="31760" name="Text Box 17"/>
            <p:cNvSpPr txBox="1">
              <a:spLocks noChangeArrowheads="1"/>
            </p:cNvSpPr>
            <p:nvPr/>
          </p:nvSpPr>
          <p:spPr bwMode="auto">
            <a:xfrm>
              <a:off x="3336" y="982"/>
              <a:ext cx="31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SP</a:t>
              </a:r>
              <a:endParaRPr lang="en-US" sz="1400"/>
            </a:p>
          </p:txBody>
        </p:sp>
        <p:sp>
          <p:nvSpPr>
            <p:cNvPr id="31761" name="Line 18"/>
            <p:cNvSpPr>
              <a:spLocks noChangeShapeType="1"/>
            </p:cNvSpPr>
            <p:nvPr/>
          </p:nvSpPr>
          <p:spPr bwMode="auto">
            <a:xfrm>
              <a:off x="3600" y="110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964363" y="2071687"/>
            <a:ext cx="1951038" cy="2032000"/>
            <a:chOff x="2179" y="1152"/>
            <a:chExt cx="1229" cy="1280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592" y="1152"/>
              <a:ext cx="816" cy="528"/>
              <a:chOff x="4608" y="3312"/>
              <a:chExt cx="816" cy="528"/>
            </a:xfrm>
          </p:grpSpPr>
          <p:sp>
            <p:nvSpPr>
              <p:cNvPr id="31758" name="Rectangle 21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816" cy="52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9" name="Text Box 22"/>
              <p:cNvSpPr txBox="1">
                <a:spLocks noChangeArrowheads="1"/>
              </p:cNvSpPr>
              <p:nvPr/>
            </p:nvSpPr>
            <p:spPr bwMode="auto">
              <a:xfrm>
                <a:off x="4656" y="3408"/>
                <a:ext cx="60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main</a:t>
                </a:r>
                <a:endParaRPr lang="en-US" sz="2000"/>
              </a:p>
            </p:txBody>
          </p:sp>
        </p:grpSp>
        <p:sp>
          <p:nvSpPr>
            <p:cNvPr id="31753" name="Rectangle 23"/>
            <p:cNvSpPr>
              <a:spLocks noChangeArrowheads="1"/>
            </p:cNvSpPr>
            <p:nvPr/>
          </p:nvSpPr>
          <p:spPr bwMode="auto">
            <a:xfrm>
              <a:off x="2592" y="1680"/>
              <a:ext cx="816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" name="Text Box 24"/>
            <p:cNvSpPr txBox="1">
              <a:spLocks noChangeArrowheads="1"/>
            </p:cNvSpPr>
            <p:nvPr/>
          </p:nvSpPr>
          <p:spPr bwMode="auto">
            <a:xfrm>
              <a:off x="2592" y="1680"/>
              <a:ext cx="763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printf()</a:t>
              </a:r>
              <a:br>
                <a:rPr lang="en-US" sz="2800"/>
              </a:br>
              <a:r>
                <a:rPr lang="en-US" sz="2800"/>
                <a:t>(y==?)</a:t>
              </a:r>
            </a:p>
          </p:txBody>
        </p: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79" y="2199"/>
              <a:ext cx="407" cy="233"/>
              <a:chOff x="2131" y="964"/>
              <a:chExt cx="407" cy="233"/>
            </a:xfrm>
          </p:grpSpPr>
          <p:sp>
            <p:nvSpPr>
              <p:cNvPr id="31756" name="Text Box 26"/>
              <p:cNvSpPr txBox="1">
                <a:spLocks noChangeArrowheads="1"/>
              </p:cNvSpPr>
              <p:nvPr/>
            </p:nvSpPr>
            <p:spPr bwMode="auto">
              <a:xfrm>
                <a:off x="2131" y="964"/>
                <a:ext cx="31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SP</a:t>
                </a:r>
                <a:endParaRPr lang="en-US" sz="1400"/>
              </a:p>
            </p:txBody>
          </p:sp>
          <p:sp>
            <p:nvSpPr>
              <p:cNvPr id="31757" name="Line 27"/>
              <p:cNvSpPr>
                <a:spLocks noChangeShapeType="1"/>
              </p:cNvSpPr>
              <p:nvPr/>
            </p:nvSpPr>
            <p:spPr bwMode="auto">
              <a:xfrm>
                <a:off x="2394" y="1081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7"/>
            <a:ext cx="8153400" cy="474663"/>
          </a:xfrm>
        </p:spPr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4654550"/>
          </a:xfrm>
        </p:spPr>
        <p:txBody>
          <a:bodyPr/>
          <a:lstStyle/>
          <a:p>
            <a:r>
              <a:rPr lang="en-US"/>
              <a:t>How do we manage memory?</a:t>
            </a:r>
          </a:p>
          <a:p>
            <a:r>
              <a:rPr lang="en-US">
                <a:solidFill>
                  <a:schemeClr val="accent2"/>
                </a:solidFill>
              </a:rPr>
              <a:t>Code, Static storage are easy</a:t>
            </a:r>
            <a:r>
              <a:rPr lang="en-US"/>
              <a:t>: </a:t>
            </a:r>
            <a:br>
              <a:rPr lang="en-US"/>
            </a:br>
            <a:r>
              <a:rPr lang="en-US"/>
              <a:t>they never grow or shrink</a:t>
            </a:r>
          </a:p>
          <a:p>
            <a:r>
              <a:rPr lang="en-US">
                <a:solidFill>
                  <a:schemeClr val="accent2"/>
                </a:solidFill>
              </a:rPr>
              <a:t>Stack space is also easy</a:t>
            </a:r>
            <a:r>
              <a:rPr lang="en-US"/>
              <a:t>: </a:t>
            </a:r>
            <a:br>
              <a:rPr lang="en-US"/>
            </a:br>
            <a:r>
              <a:rPr lang="en-US"/>
              <a:t>stack frames are created and destroyed in last-in, first-out (LIFO) order</a:t>
            </a:r>
          </a:p>
          <a:p>
            <a:r>
              <a:rPr lang="en-US">
                <a:solidFill>
                  <a:schemeClr val="accent2"/>
                </a:solidFill>
              </a:rPr>
              <a:t>Managing the heap is tricky</a:t>
            </a:r>
            <a:r>
              <a:rPr lang="en-US"/>
              <a:t>:</a:t>
            </a:r>
            <a:br>
              <a:rPr lang="en-US"/>
            </a:br>
            <a:r>
              <a:rPr lang="en-US"/>
              <a:t>memory can be allocated / deallocated at any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/>
              <a:t>Heap Management Requirements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990600"/>
            <a:ext cx="8232679" cy="4502150"/>
          </a:xfrm>
        </p:spPr>
        <p:txBody>
          <a:bodyPr/>
          <a:lstStyle/>
          <a:p>
            <a:r>
              <a:rPr lang="en-US"/>
              <a:t>Want </a:t>
            </a:r>
            <a:r>
              <a:rPr lang="en-US" b="1">
                <a:latin typeface="Courier"/>
              </a:rPr>
              <a:t>malloc()</a:t>
            </a:r>
            <a:r>
              <a:rPr lang="en-US"/>
              <a:t> and </a:t>
            </a:r>
            <a:r>
              <a:rPr lang="en-US" b="1">
                <a:latin typeface="Courier"/>
              </a:rPr>
              <a:t>free()</a:t>
            </a:r>
            <a:r>
              <a:rPr lang="en-US" b="1"/>
              <a:t> </a:t>
            </a:r>
            <a:r>
              <a:rPr lang="en-US"/>
              <a:t>to run quickly.</a:t>
            </a:r>
          </a:p>
          <a:p>
            <a:r>
              <a:rPr lang="en-US"/>
              <a:t>Want minimal memory overhead</a:t>
            </a:r>
          </a:p>
          <a:p>
            <a:r>
              <a:rPr lang="en-US"/>
              <a:t>Want to avoid </a:t>
            </a:r>
            <a:r>
              <a:rPr lang="en-US" i="1">
                <a:solidFill>
                  <a:schemeClr val="accent1"/>
                </a:solidFill>
              </a:rPr>
              <a:t>fragmentation*</a:t>
            </a:r>
            <a:r>
              <a:rPr lang="en-US" i="1"/>
              <a:t> </a:t>
            </a:r>
            <a:r>
              <a:rPr lang="en-US"/>
              <a:t>– </a:t>
            </a:r>
            <a:br>
              <a:rPr lang="en-US"/>
            </a:br>
            <a:r>
              <a:rPr lang="en-US"/>
              <a:t>when most of our free memory is in many small chunks</a:t>
            </a:r>
            <a:endParaRPr lang="en-US" i="1"/>
          </a:p>
          <a:p>
            <a:pPr lvl="1"/>
            <a:r>
              <a:rPr lang="en-US"/>
              <a:t>In this case, we might have many free bytes but not be able to satisfy a large request since the free bytes are not contiguous in memory.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5755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* This is technically called </a:t>
            </a:r>
            <a:r>
              <a:rPr lang="en-US" sz="2800" i="1"/>
              <a:t>external fragmention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7285" cy="762000"/>
          </a:xfrm>
        </p:spPr>
        <p:txBody>
          <a:bodyPr/>
          <a:lstStyle/>
          <a:p>
            <a:r>
              <a:rPr lang="en-US"/>
              <a:t>Heap 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95800" cy="3646488"/>
          </a:xfrm>
        </p:spPr>
        <p:txBody>
          <a:bodyPr/>
          <a:lstStyle/>
          <a:p>
            <a:r>
              <a:rPr lang="en-US"/>
              <a:t>An example</a:t>
            </a:r>
          </a:p>
          <a:p>
            <a:pPr lvl="1"/>
            <a:r>
              <a:rPr lang="en-US"/>
              <a:t>Request R1 for 100 bytes</a:t>
            </a:r>
          </a:p>
          <a:p>
            <a:pPr lvl="1"/>
            <a:r>
              <a:rPr lang="en-US"/>
              <a:t>Request R2 for 1 byte</a:t>
            </a:r>
          </a:p>
          <a:p>
            <a:pPr lvl="1"/>
            <a:r>
              <a:rPr lang="en-US"/>
              <a:t>Memory from R1 is freed</a:t>
            </a:r>
          </a:p>
          <a:p>
            <a:pPr lvl="1"/>
            <a:r>
              <a:rPr lang="en-US"/>
              <a:t>Request R3 for 50 bytes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705600" y="1447800"/>
            <a:ext cx="19812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429000"/>
            <a:ext cx="3581400" cy="838200"/>
            <a:chOff x="3168" y="1920"/>
            <a:chExt cx="2256" cy="528"/>
          </a:xfrm>
        </p:grpSpPr>
        <p:sp>
          <p:nvSpPr>
            <p:cNvPr id="39945" name="Rectangle 6"/>
            <p:cNvSpPr>
              <a:spLocks noChangeArrowheads="1"/>
            </p:cNvSpPr>
            <p:nvPr/>
          </p:nvSpPr>
          <p:spPr bwMode="auto">
            <a:xfrm>
              <a:off x="4176" y="2352"/>
              <a:ext cx="1248" cy="9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6" name="Text Box 7"/>
            <p:cNvSpPr txBox="1">
              <a:spLocks noChangeArrowheads="1"/>
            </p:cNvSpPr>
            <p:nvPr/>
          </p:nvSpPr>
          <p:spPr bwMode="auto">
            <a:xfrm>
              <a:off x="3168" y="1920"/>
              <a:ext cx="90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R2 (1 byte)</a:t>
              </a:r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3984" y="2112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705598" y="1447800"/>
            <a:ext cx="1981200" cy="2667000"/>
            <a:chOff x="4176" y="672"/>
            <a:chExt cx="1248" cy="1680"/>
          </a:xfrm>
          <a:solidFill>
            <a:schemeClr val="accent4"/>
          </a:solidFill>
        </p:grpSpPr>
        <p:sp>
          <p:nvSpPr>
            <p:cNvPr id="39943" name="Rectangle 10"/>
            <p:cNvSpPr>
              <a:spLocks noChangeArrowheads="1"/>
            </p:cNvSpPr>
            <p:nvPr/>
          </p:nvSpPr>
          <p:spPr bwMode="auto">
            <a:xfrm>
              <a:off x="4176" y="672"/>
              <a:ext cx="1248" cy="1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9944" name="Rectangle 11"/>
            <p:cNvSpPr>
              <a:spLocks noChangeArrowheads="1"/>
            </p:cNvSpPr>
            <p:nvPr/>
          </p:nvSpPr>
          <p:spPr bwMode="auto">
            <a:xfrm>
              <a:off x="4211" y="1392"/>
              <a:ext cx="116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R1 (100 bytes)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63467" cy="762000"/>
          </a:xfrm>
        </p:spPr>
        <p:txBody>
          <a:bodyPr/>
          <a:lstStyle/>
          <a:p>
            <a:r>
              <a:rPr lang="en-US"/>
              <a:t>Heap Management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95800" cy="3646488"/>
          </a:xfrm>
        </p:spPr>
        <p:txBody>
          <a:bodyPr/>
          <a:lstStyle/>
          <a:p>
            <a:r>
              <a:rPr lang="en-US"/>
              <a:t>An example</a:t>
            </a:r>
          </a:p>
          <a:p>
            <a:pPr lvl="1"/>
            <a:r>
              <a:rPr lang="en-US"/>
              <a:t>Request R1 for 100 bytes</a:t>
            </a:r>
          </a:p>
          <a:p>
            <a:pPr lvl="1"/>
            <a:r>
              <a:rPr lang="en-US"/>
              <a:t>Request R2 for 1 byte</a:t>
            </a:r>
          </a:p>
          <a:p>
            <a:pPr lvl="1"/>
            <a:r>
              <a:rPr lang="en-US"/>
              <a:t>Memory from R1 is freed</a:t>
            </a:r>
          </a:p>
          <a:p>
            <a:pPr lvl="2"/>
            <a:r>
              <a:rPr lang="en-US"/>
              <a:t>Memory has become fragmented!</a:t>
            </a:r>
          </a:p>
          <a:p>
            <a:pPr lvl="2"/>
            <a:r>
              <a:rPr lang="en-US"/>
              <a:t>We have to keep track of the two </a:t>
            </a:r>
            <a:r>
              <a:rPr lang="en-US" i="1"/>
              <a:t>freespace </a:t>
            </a:r>
            <a:r>
              <a:rPr lang="en-US"/>
              <a:t>regions</a:t>
            </a:r>
          </a:p>
          <a:p>
            <a:pPr lvl="1"/>
            <a:r>
              <a:rPr lang="en-US"/>
              <a:t>Request R3 for 50 bytes</a:t>
            </a:r>
          </a:p>
          <a:p>
            <a:pPr lvl="2"/>
            <a:r>
              <a:rPr lang="en-US"/>
              <a:t>We have to search the data structures holding the freespace to find one that will fit!  Choice here...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705600" y="1447800"/>
            <a:ext cx="19812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705600" y="4114800"/>
            <a:ext cx="1981200" cy="152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105400" y="3429000"/>
            <a:ext cx="1439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R2 (1 byte)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400800" y="3733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05600" y="1447800"/>
            <a:ext cx="1981200" cy="4267200"/>
            <a:chOff x="4176" y="672"/>
            <a:chExt cx="1248" cy="268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76" y="2448"/>
              <a:ext cx="1248" cy="912"/>
              <a:chOff x="4176" y="672"/>
              <a:chExt cx="1248" cy="912"/>
            </a:xfrm>
          </p:grpSpPr>
          <p:sp>
            <p:nvSpPr>
              <p:cNvPr id="41997" name="Rectangle 10"/>
              <p:cNvSpPr>
                <a:spLocks noChangeArrowheads="1"/>
              </p:cNvSpPr>
              <p:nvPr/>
            </p:nvSpPr>
            <p:spPr bwMode="auto">
              <a:xfrm>
                <a:off x="4176" y="672"/>
                <a:ext cx="1248" cy="912"/>
              </a:xfrm>
              <a:prstGeom prst="rect">
                <a:avLst/>
              </a:prstGeom>
              <a:solidFill>
                <a:srgbClr val="99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998" name="Rectangle 11"/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41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R3?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76" y="672"/>
              <a:ext cx="1248" cy="912"/>
              <a:chOff x="4176" y="672"/>
              <a:chExt cx="1248" cy="912"/>
            </a:xfrm>
          </p:grpSpPr>
          <p:sp>
            <p:nvSpPr>
              <p:cNvPr id="41995" name="Rectangle 13"/>
              <p:cNvSpPr>
                <a:spLocks noChangeArrowheads="1"/>
              </p:cNvSpPr>
              <p:nvPr/>
            </p:nvSpPr>
            <p:spPr bwMode="auto">
              <a:xfrm>
                <a:off x="4176" y="672"/>
                <a:ext cx="1248" cy="912"/>
              </a:xfrm>
              <a:prstGeom prst="rect">
                <a:avLst/>
              </a:prstGeom>
              <a:solidFill>
                <a:srgbClr val="99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996" name="Rectangle 14"/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41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R3?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35594</TotalTime>
  <Pages>47</Pages>
  <Words>5047</Words>
  <Application>Microsoft Macintosh PowerPoint</Application>
  <PresentationFormat>Letter Paper (8.5x11 in)</PresentationFormat>
  <Paragraphs>414</Paragraphs>
  <Slides>47</Slides>
  <Notes>46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Metro</vt:lpstr>
      <vt:lpstr>Virtual humans…</vt:lpstr>
      <vt:lpstr>Review</vt:lpstr>
      <vt:lpstr>The Stack (review)</vt:lpstr>
      <vt:lpstr>Stack</vt:lpstr>
      <vt:lpstr>Who cares about stack management?</vt:lpstr>
      <vt:lpstr>Memory Management</vt:lpstr>
      <vt:lpstr>Heap Management Requirements</vt:lpstr>
      <vt:lpstr>Heap Management</vt:lpstr>
      <vt:lpstr>Heap Management</vt:lpstr>
      <vt:lpstr>Administrivia</vt:lpstr>
      <vt:lpstr>Register Conventions (1/4)</vt:lpstr>
      <vt:lpstr>Register Conventions (2/4) – saved</vt:lpstr>
      <vt:lpstr>Register Conventions (2/4) – volatile</vt:lpstr>
      <vt:lpstr>Register Conventions (4/4)</vt:lpstr>
      <vt:lpstr>Peer Instruction</vt:lpstr>
      <vt:lpstr>Peer Instruction Answer</vt:lpstr>
      <vt:lpstr>“And in Conclusion…”</vt:lpstr>
      <vt:lpstr>Bonus slides</vt:lpstr>
      <vt:lpstr>Bitwise Operations</vt:lpstr>
      <vt:lpstr>Logical Operators (1/3)</vt:lpstr>
      <vt:lpstr>Logical Operators (2/3)</vt:lpstr>
      <vt:lpstr>Logical Operators (3/3)</vt:lpstr>
      <vt:lpstr>Uses for Logical Operators (1/3)</vt:lpstr>
      <vt:lpstr>Uses for Logical Operators (2/3)</vt:lpstr>
      <vt:lpstr>Uses for Logical Operators (3/3)</vt:lpstr>
      <vt:lpstr>Example: Fibonacci Numbers 1/8</vt:lpstr>
      <vt:lpstr>Example: Fibonacci Numbers 2/8</vt:lpstr>
      <vt:lpstr>Example: Fibonacci Numbers 3/8</vt:lpstr>
      <vt:lpstr>Example: Fibonacci Numbers 4/8</vt:lpstr>
      <vt:lpstr>Example: Fibonacci Numbers 5/8</vt:lpstr>
      <vt:lpstr>Example: Fibonacci Numbers 6/8</vt:lpstr>
      <vt:lpstr>Example: Fibonacci Numbers 7/8</vt:lpstr>
      <vt:lpstr>Example: Fibonacci Numbers 8/8</vt:lpstr>
      <vt:lpstr>Bonus Example: Compile This (1/5)</vt:lpstr>
      <vt:lpstr>Bonus Example: Compile This (2/5)</vt:lpstr>
      <vt:lpstr>Bonus Example: Compile This (3/5)</vt:lpstr>
      <vt:lpstr>Bonus Example: Compile This (4/5)</vt:lpstr>
      <vt:lpstr>Bonus Example: Compile This (5/5)</vt:lpstr>
      <vt:lpstr>Parents leaving for weekend analogy (1/5)</vt:lpstr>
      <vt:lpstr>Parents leaving for weekend analogy (2/5)</vt:lpstr>
      <vt:lpstr>Parents leaving for weekend analogy (3/5)</vt:lpstr>
      <vt:lpstr>Parents leaving for weekend analogy (4/5)</vt:lpstr>
      <vt:lpstr>Parents leaving for weekend analogy (5/5)</vt:lpstr>
      <vt:lpstr>Shift Instructions (review) (1/4)</vt:lpstr>
      <vt:lpstr>Shift Instructions (2/4)</vt:lpstr>
      <vt:lpstr>Shift Instructions (3/4)</vt:lpstr>
      <vt:lpstr>Shift Instructions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2449</cp:revision>
  <cp:lastPrinted>2013-02-05T13:53:52Z</cp:lastPrinted>
  <dcterms:created xsi:type="dcterms:W3CDTF">2013-02-05T13:23:47Z</dcterms:created>
  <dcterms:modified xsi:type="dcterms:W3CDTF">2013-02-05T13:53:55Z</dcterms:modified>
</cp:coreProperties>
</file>